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33" r:id="rId3"/>
    <p:sldId id="1199" r:id="rId5"/>
    <p:sldId id="1234" r:id="rId6"/>
    <p:sldId id="1193" r:id="rId7"/>
    <p:sldId id="1132" r:id="rId8"/>
    <p:sldId id="303" r:id="rId9"/>
    <p:sldId id="1133" r:id="rId10"/>
    <p:sldId id="1134" r:id="rId11"/>
    <p:sldId id="1228" r:id="rId12"/>
    <p:sldId id="1230" r:id="rId13"/>
    <p:sldId id="1235" r:id="rId14"/>
    <p:sldId id="1229" r:id="rId15"/>
    <p:sldId id="1135" r:id="rId16"/>
    <p:sldId id="1200" r:id="rId17"/>
    <p:sldId id="1201" r:id="rId18"/>
    <p:sldId id="1202" r:id="rId19"/>
    <p:sldId id="1203" r:id="rId20"/>
    <p:sldId id="1141" r:id="rId21"/>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62" d="100"/>
          <a:sy n="62"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B660F-93B8-4310-917D-722C1CF2ABA8}"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78230-D10C-4EF9-AEC8-C0BEA903773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EC8AF62-0413-459D-A055-9BD345497D1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EC8AF62-0413-459D-A055-9BD345497D1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solidFill>
                  <a:srgbClr val="1C1C1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4400">
                <a:solidFill>
                  <a:srgbClr val="1C1C1C"/>
                </a:solidFill>
                <a:latin typeface="+mj-lt"/>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C1C1C"/>
                </a:solidFill>
                <a:latin typeface="+mj-lt"/>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j-lt"/>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Calibri" panose="020F0502020204030204" pitchFamily="34" charset="0"/>
                <a:cs typeface="Calibri" panose="020F0502020204030204" pitchFamily="34" charset="0"/>
              </a:defRPr>
            </a:lvl1pPr>
            <a:lvl2pPr algn="just">
              <a:defRPr sz="1900">
                <a:solidFill>
                  <a:srgbClr val="000000"/>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rgbClr val="000000"/>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rgbClr val="000000"/>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rgbClr val="000000"/>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normAutofit/>
          </a:bodyPr>
          <a:lstStyle>
            <a:lvl1pPr algn="ctr">
              <a:lnSpc>
                <a:spcPct val="80000"/>
              </a:lnSpc>
              <a:defRPr sz="4400" b="1">
                <a:solidFill>
                  <a:srgbClr val="1C1C1C"/>
                </a:solidFill>
                <a:latin typeface="+mj-lt"/>
                <a:cs typeface="Calibri" panose="020F05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lide 9: discussion">
    <p:spTree>
      <p:nvGrpSpPr>
        <p:cNvPr id="1" name=""/>
        <p:cNvGrpSpPr/>
        <p:nvPr/>
      </p:nvGrpSpPr>
      <p:grpSpPr>
        <a:xfrm>
          <a:off x="0" y="0"/>
          <a:ext cx="0" cy="0"/>
          <a:chOff x="0" y="0"/>
          <a:chExt cx="0" cy="0"/>
        </a:xfrm>
      </p:grpSpPr>
      <p:sp>
        <p:nvSpPr>
          <p:cNvPr id="4" name="Title 1"/>
          <p:cNvSpPr>
            <a:spLocks noGrp="1"/>
          </p:cNvSpPr>
          <p:nvPr>
            <p:ph type="ctrTitle"/>
          </p:nvPr>
        </p:nvSpPr>
        <p:spPr>
          <a:xfrm>
            <a:off x="1" y="2732924"/>
            <a:ext cx="12181620" cy="1392152"/>
          </a:xfrm>
          <a:prstGeom prst="rect">
            <a:avLst/>
          </a:prstGeom>
        </p:spPr>
        <p:txBody>
          <a:bodyPr anchor="ctr">
            <a:normAutofit/>
          </a:bodyPr>
          <a:lstStyle>
            <a:lvl1pPr algn="ctr">
              <a:lnSpc>
                <a:spcPct val="80000"/>
              </a:lnSpc>
              <a:defRPr sz="4400" b="1">
                <a:solidFill>
                  <a:srgbClr val="1C1C1C"/>
                </a:solidFill>
                <a:latin typeface="+mj-lt"/>
                <a:cs typeface="Calibri" panose="020F05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8" name="Text Placeholder 7"/>
          <p:cNvSpPr>
            <a:spLocks noGrp="1"/>
          </p:cNvSpPr>
          <p:nvPr>
            <p:ph type="body" sz="quarter" idx="14"/>
          </p:nvPr>
        </p:nvSpPr>
        <p:spPr>
          <a:xfrm>
            <a:off x="527053" y="1844676"/>
            <a:ext cx="7201129"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Transport Layer II: roadmap</a:t>
            </a:r>
            <a:endParaRPr lang="en-US" dirty="0"/>
          </a:p>
        </p:txBody>
      </p:sp>
      <p:sp>
        <p:nvSpPr>
          <p:cNvPr id="9" name="Rectangle 4"/>
          <p:cNvSpPr>
            <a:spLocks noGrp="1" noChangeArrowheads="1"/>
          </p:cNvSpPr>
          <p:nvPr>
            <p:ph sz="half" idx="2"/>
          </p:nvPr>
        </p:nvSpPr>
        <p:spPr>
          <a:xfrm>
            <a:off x="798690" y="1414011"/>
            <a:ext cx="6618109" cy="5029078"/>
          </a:xfrm>
        </p:spPr>
        <p:txBody>
          <a:bodyPr>
            <a:normAutofit/>
          </a:bodyPr>
          <a:lstStyle/>
          <a:p>
            <a:pPr marL="403225" indent="-285750">
              <a:spcBef>
                <a:spcPts val="800"/>
              </a:spcBef>
            </a:pPr>
            <a:r>
              <a:rPr lang="en-US" sz="3200" dirty="0">
                <a:solidFill>
                  <a:schemeClr val="bg1">
                    <a:lumMod val="65000"/>
                  </a:schemeClr>
                </a:solidFill>
              </a:rPr>
              <a:t>Principles of congestion control</a:t>
            </a:r>
            <a:endParaRPr lang="en-US" sz="3200" dirty="0">
              <a:solidFill>
                <a:schemeClr val="bg1">
                  <a:lumMod val="65000"/>
                </a:schemeClr>
              </a:solidFill>
            </a:endParaRPr>
          </a:p>
          <a:p>
            <a:pPr marL="403225" indent="-285750">
              <a:spcBef>
                <a:spcPts val="800"/>
              </a:spcBef>
            </a:pPr>
            <a:r>
              <a:rPr lang="en-US" sz="3200" dirty="0">
                <a:solidFill>
                  <a:srgbClr val="000000"/>
                </a:solidFill>
              </a:rPr>
              <a:t>TCP congestion control</a:t>
            </a:r>
            <a:endParaRPr lang="en-US" sz="3200" dirty="0">
              <a:solidFill>
                <a:srgbClr val="000000"/>
              </a:solidFill>
            </a:endParaRPr>
          </a:p>
          <a:p>
            <a:pPr eaLnBrk="1" hangingPunct="1">
              <a:buFont typeface="Wingdings" panose="05000000000000000000" pitchFamily="2" charset="2"/>
              <a:buNone/>
            </a:pPr>
            <a:endParaRPr lang="en-US" altLang="en-US" sz="2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7" name="Picture 6" descr="A picture containing photo, person, playing&#10;&#10;Description automatically generated"/>
          <p:cNvPicPr>
            <a:picLocks noChangeAspect="1"/>
          </p:cNvPicPr>
          <p:nvPr/>
        </p:nvPicPr>
        <p:blipFill>
          <a:blip r:embed="rId1"/>
          <a:stretch>
            <a:fillRect/>
          </a:stretch>
        </p:blipFill>
        <p:spPr>
          <a:xfrm>
            <a:off x="7416799" y="1758965"/>
            <a:ext cx="4304058" cy="3923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50630" y="1316765"/>
            <a:ext cx="11206009" cy="5541235"/>
          </a:xfrm>
        </p:spPr>
        <p:txBody>
          <a:bodyPr>
            <a:normAutofit/>
          </a:bodyPr>
          <a:lstStyle/>
          <a:p>
            <a:pPr marL="342900" indent="-342900" algn="l">
              <a:buFont typeface="Arial" panose="020B0604020202020204" pitchFamily="34" charset="0"/>
              <a:buChar char="•"/>
            </a:pPr>
            <a:r>
              <a:rPr lang="en-GB" sz="2800" dirty="0">
                <a:ea typeface="Gill Sans MT" panose="020B0502020104020203" charset="0"/>
              </a:rPr>
              <a:t>Loss indicated by timeout (for both TCP Reno and Tahoe):</a:t>
            </a:r>
            <a:endParaRPr lang="en-GB" sz="2800" dirty="0">
              <a:ea typeface="Gill Sans MT" panose="020B0502020104020203" charset="0"/>
            </a:endParaRPr>
          </a:p>
          <a:p>
            <a:pPr marL="741680" indent="-342900" algn="l">
              <a:buFont typeface="Courier New" panose="02070309020205020404" charset="0"/>
              <a:buChar char="o"/>
            </a:pPr>
            <a:r>
              <a:rPr lang="en-GB" sz="2200" dirty="0" err="1">
                <a:ea typeface="Gill Sans MT" panose="020B0502020104020203" charset="0"/>
              </a:rPr>
              <a:t>cwnd</a:t>
            </a:r>
            <a:r>
              <a:rPr lang="en-GB" sz="2200" dirty="0">
                <a:ea typeface="Gill Sans MT" panose="020B0502020104020203" charset="0"/>
              </a:rPr>
              <a:t> is set to 1 MSS; </a:t>
            </a:r>
            <a:r>
              <a:rPr lang="en-GB" sz="2200" dirty="0" err="1">
                <a:ea typeface="Gill Sans MT" panose="020B0502020104020203" charset="0"/>
              </a:rPr>
              <a:t>ssthresh</a:t>
            </a:r>
            <a:r>
              <a:rPr lang="en-GB" sz="2200" dirty="0">
                <a:ea typeface="Gill Sans MT" panose="020B0502020104020203" charset="0"/>
              </a:rPr>
              <a:t> is set to half the congestion window size before the timeout </a:t>
            </a:r>
            <a:endParaRPr lang="en-GB" sz="2200" dirty="0">
              <a:ea typeface="Gill Sans MT" panose="020B0502020104020203" charset="0"/>
            </a:endParaRPr>
          </a:p>
          <a:p>
            <a:pPr marL="741680" indent="-342900" algn="l">
              <a:buFont typeface="Courier New" panose="02070309020205020404" charset="0"/>
              <a:buChar char="o"/>
            </a:pPr>
            <a:r>
              <a:rPr lang="en-GB" sz="2200" dirty="0">
                <a:ea typeface="Gill Sans MT" panose="020B0502020104020203" charset="0"/>
              </a:rPr>
              <a:t>Slow start phase is initiated; window then grows exponentially to slow start threshold, then grows linearly</a:t>
            </a:r>
            <a:endParaRPr lang="en-GB" sz="2200" dirty="0">
              <a:ea typeface="Gill Sans MT" panose="020B0502020104020203" charset="0"/>
            </a:endParaRPr>
          </a:p>
          <a:p>
            <a:pPr marL="342900" indent="-342900" algn="l">
              <a:buFont typeface="Arial" panose="020B0604020202020204" pitchFamily="34" charset="0"/>
              <a:buChar char="•"/>
            </a:pPr>
            <a:r>
              <a:rPr lang="en-GB" sz="2800" dirty="0">
                <a:ea typeface="Gill Sans MT" panose="020B0502020104020203" charset="0"/>
              </a:rPr>
              <a:t>Loss indicated by 3 duplicate ACKs</a:t>
            </a:r>
            <a:endParaRPr lang="en-GB" sz="2800" dirty="0">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Indicates network capable of delivering some segments </a:t>
            </a:r>
            <a:endParaRPr lang="en-GB" sz="2200" dirty="0">
              <a:latin typeface="+mn-lt"/>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Both TCP Reno and Tahoe do Fast Retransmit</a:t>
            </a:r>
            <a:endParaRPr lang="en-GB" sz="2200" dirty="0">
              <a:latin typeface="+mn-lt"/>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TCP Tahoe: always sets </a:t>
            </a:r>
            <a:r>
              <a:rPr lang="en-GB" sz="2200" dirty="0" err="1">
                <a:latin typeface="+mn-lt"/>
                <a:ea typeface="Gill Sans MT" panose="020B0502020104020203" charset="0"/>
              </a:rPr>
              <a:t>cwnd</a:t>
            </a:r>
            <a:r>
              <a:rPr lang="en-GB" sz="2200" dirty="0">
                <a:latin typeface="+mn-lt"/>
                <a:ea typeface="Gill Sans MT" panose="020B0502020104020203" charset="0"/>
              </a:rPr>
              <a:t> to 1 MSS; set </a:t>
            </a:r>
            <a:r>
              <a:rPr lang="en-GB" sz="2200" dirty="0" err="1">
                <a:latin typeface="+mn-lt"/>
                <a:ea typeface="Gill Sans MT" panose="020B0502020104020203" charset="0"/>
              </a:rPr>
              <a:t>ssthresh</a:t>
            </a:r>
            <a:r>
              <a:rPr lang="en-GB" sz="2200" dirty="0">
                <a:latin typeface="+mn-lt"/>
                <a:ea typeface="Gill Sans MT" panose="020B0502020104020203" charset="0"/>
              </a:rPr>
              <a:t> to half of the congestion window when the three duplicate ACKs are received</a:t>
            </a:r>
            <a:endParaRPr lang="en-GB" sz="2200" dirty="0">
              <a:latin typeface="+mn-lt"/>
              <a:ea typeface="Gill Sans MT" panose="020B0502020104020203" charset="0"/>
            </a:endParaRPr>
          </a:p>
          <a:p>
            <a:pPr marL="1486535" lvl="2" indent="-342900" algn="l">
              <a:buFont typeface="Arial" panose="020B0604020202020204" pitchFamily="34" charset="0"/>
              <a:buChar char="•"/>
            </a:pPr>
            <a:r>
              <a:rPr lang="en-GB" sz="2200" dirty="0">
                <a:latin typeface="+mn-lt"/>
                <a:ea typeface="Gill Sans MT" panose="020B0502020104020203" charset="0"/>
              </a:rPr>
              <a:t>Starts the slow start phase</a:t>
            </a:r>
            <a:endParaRPr lang="en-GB" sz="2200" dirty="0">
              <a:latin typeface="+mn-lt"/>
              <a:ea typeface="Gill Sans MT" panose="020B0502020104020203" charset="0"/>
            </a:endParaRPr>
          </a:p>
        </p:txBody>
      </p:sp>
      <p:sp>
        <p:nvSpPr>
          <p:cNvPr id="2" name="Title 1"/>
          <p:cNvSpPr>
            <a:spLocks noGrp="1"/>
          </p:cNvSpPr>
          <p:nvPr>
            <p:ph type="ctrTitle"/>
          </p:nvPr>
        </p:nvSpPr>
        <p:spPr>
          <a:xfrm>
            <a:off x="343615" y="260648"/>
            <a:ext cx="11521280" cy="864096"/>
          </a:xfrm>
        </p:spPr>
        <p:txBody>
          <a:bodyPr>
            <a:normAutofit fontScale="90000"/>
          </a:bodyPr>
          <a:lstStyle/>
          <a:p>
            <a:r>
              <a:rPr lang="en-GB" dirty="0">
                <a:ea typeface="Gill Sans MT" panose="020B0502020104020203" charset="0"/>
              </a:rPr>
              <a:t>TCP Congestion Control – Detecting and Reacting to Loss</a:t>
            </a:r>
            <a:endParaRPr lang="en-GB" dirty="0">
              <a:ea typeface="Gill Sans MT" panose="020B0502020104020203" charset="0"/>
            </a:endParaRPr>
          </a:p>
        </p:txBody>
      </p:sp>
      <p:sp>
        <p:nvSpPr>
          <p:cNvPr id="4" name="文本框 3"/>
          <p:cNvSpPr txBox="1"/>
          <p:nvPr/>
        </p:nvSpPr>
        <p:spPr>
          <a:xfrm>
            <a:off x="6503670" y="2556510"/>
            <a:ext cx="4747260" cy="645160"/>
          </a:xfrm>
          <a:prstGeom prst="rect">
            <a:avLst/>
          </a:prstGeom>
          <a:noFill/>
        </p:spPr>
        <p:txBody>
          <a:bodyPr wrap="square" rtlCol="0">
            <a:spAutoFit/>
          </a:bodyPr>
          <a:p>
            <a:r>
              <a:rPr lang="zh-CN" altLang="en-US"/>
              <a:t>超时</a:t>
            </a:r>
            <a:endParaRPr lang="zh-CN" altLang="en-US"/>
          </a:p>
          <a:p>
            <a:r>
              <a:rPr lang="en-US" altLang="zh-CN"/>
              <a:t>cwnd</a:t>
            </a:r>
            <a:r>
              <a:rPr lang="zh-CN" altLang="en-US"/>
              <a:t>变成</a:t>
            </a:r>
            <a:r>
              <a:rPr lang="en-US" altLang="zh-CN"/>
              <a:t> 1MSS, ssthresh </a:t>
            </a:r>
            <a:r>
              <a:rPr lang="zh-CN" altLang="en-US"/>
              <a:t>变成原</a:t>
            </a:r>
            <a:r>
              <a:rPr lang="en-US" altLang="zh-CN"/>
              <a:t>cwnd</a:t>
            </a:r>
            <a:r>
              <a:rPr lang="zh-CN" altLang="en-US"/>
              <a:t>一半</a:t>
            </a:r>
            <a:endParaRPr lang="zh-CN" altLang="en-US"/>
          </a:p>
        </p:txBody>
      </p:sp>
      <p:sp>
        <p:nvSpPr>
          <p:cNvPr id="5" name="文本框 4"/>
          <p:cNvSpPr txBox="1"/>
          <p:nvPr/>
        </p:nvSpPr>
        <p:spPr>
          <a:xfrm>
            <a:off x="6792595" y="4746625"/>
            <a:ext cx="3888740" cy="1753235"/>
          </a:xfrm>
          <a:prstGeom prst="rect">
            <a:avLst/>
          </a:prstGeom>
          <a:noFill/>
        </p:spPr>
        <p:txBody>
          <a:bodyPr wrap="square" rtlCol="0">
            <a:spAutoFit/>
          </a:bodyPr>
          <a:p>
            <a:r>
              <a:rPr lang="zh-CN" altLang="en-US" sz="1200"/>
              <a:t>冗余</a:t>
            </a:r>
            <a:r>
              <a:rPr lang="en-US" altLang="zh-CN" sz="1200"/>
              <a:t>ACK</a:t>
            </a:r>
            <a:endParaRPr lang="en-US" altLang="zh-CN" sz="1200"/>
          </a:p>
          <a:p>
            <a:r>
              <a:rPr lang="en-US" altLang="zh-CN" sz="1200"/>
              <a:t>taheo:</a:t>
            </a:r>
            <a:endParaRPr lang="en-US" altLang="zh-CN" sz="1200"/>
          </a:p>
          <a:p>
            <a:r>
              <a:rPr lang="en-US" altLang="zh-CN" sz="1200">
                <a:sym typeface="+mn-ea"/>
              </a:rPr>
              <a:t>cwnd</a:t>
            </a:r>
            <a:r>
              <a:rPr lang="zh-CN" altLang="en-US" sz="1200">
                <a:sym typeface="+mn-ea"/>
              </a:rPr>
              <a:t>变成</a:t>
            </a:r>
            <a:r>
              <a:rPr lang="en-US" altLang="zh-CN" sz="1200">
                <a:sym typeface="+mn-ea"/>
              </a:rPr>
              <a:t> 1MSS, ssthresh </a:t>
            </a:r>
            <a:r>
              <a:rPr lang="zh-CN" altLang="en-US" sz="1200">
                <a:sym typeface="+mn-ea"/>
              </a:rPr>
              <a:t>变成原</a:t>
            </a:r>
            <a:r>
              <a:rPr lang="en-US" altLang="zh-CN" sz="1200">
                <a:sym typeface="+mn-ea"/>
              </a:rPr>
              <a:t>cwnd</a:t>
            </a:r>
            <a:r>
              <a:rPr lang="zh-CN" altLang="en-US" sz="1200">
                <a:sym typeface="+mn-ea"/>
              </a:rPr>
              <a:t>一半</a:t>
            </a:r>
            <a:endParaRPr lang="zh-CN" altLang="en-US" sz="1200">
              <a:sym typeface="+mn-ea"/>
            </a:endParaRPr>
          </a:p>
          <a:p>
            <a:r>
              <a:rPr lang="en-US" altLang="zh-CN" sz="1200">
                <a:sym typeface="+mn-ea"/>
              </a:rPr>
              <a:t>reno</a:t>
            </a:r>
            <a:r>
              <a:rPr lang="zh-CN" altLang="en-US" sz="1200">
                <a:sym typeface="+mn-ea"/>
              </a:rPr>
              <a:t>：</a:t>
            </a:r>
            <a:endParaRPr lang="zh-CN" altLang="en-US" sz="1200">
              <a:sym typeface="+mn-ea"/>
            </a:endParaRPr>
          </a:p>
          <a:p>
            <a:r>
              <a:rPr lang="en-US" altLang="zh-CN" sz="1200">
                <a:sym typeface="+mn-ea"/>
              </a:rPr>
              <a:t>ssthresh </a:t>
            </a:r>
            <a:r>
              <a:rPr lang="zh-CN" altLang="en-US" sz="1200">
                <a:sym typeface="+mn-ea"/>
              </a:rPr>
              <a:t>变成原</a:t>
            </a:r>
            <a:r>
              <a:rPr lang="en-US" altLang="zh-CN" sz="1200">
                <a:sym typeface="+mn-ea"/>
              </a:rPr>
              <a:t>cwnd</a:t>
            </a:r>
            <a:r>
              <a:rPr lang="zh-CN" altLang="en-US" sz="1200">
                <a:sym typeface="+mn-ea"/>
              </a:rPr>
              <a:t>一半，</a:t>
            </a:r>
            <a:r>
              <a:rPr lang="en-US" altLang="zh-CN" sz="1200">
                <a:sym typeface="+mn-ea"/>
              </a:rPr>
              <a:t>cwnd=ssthresh+3MSS</a:t>
            </a:r>
            <a:endParaRPr lang="en-US" altLang="zh-CN" sz="1200">
              <a:sym typeface="+mn-ea"/>
            </a:endParaRPr>
          </a:p>
          <a:p>
            <a:r>
              <a:rPr lang="zh-CN" altLang="en-US" sz="1200">
                <a:sym typeface="+mn-ea"/>
              </a:rPr>
              <a:t>线性</a:t>
            </a:r>
            <a:r>
              <a:rPr lang="zh-CN" altLang="en-US" sz="1200">
                <a:sym typeface="+mn-ea"/>
              </a:rPr>
              <a:t>增长</a:t>
            </a:r>
            <a:endParaRPr lang="zh-CN" altLang="en-US" sz="1200">
              <a:sym typeface="+mn-ea"/>
            </a:endParaRPr>
          </a:p>
          <a:p>
            <a:endParaRPr lang="zh-CN" altLang="en-US" sz="1200">
              <a:sym typeface="+mn-ea"/>
            </a:endParaRPr>
          </a:p>
          <a:p>
            <a:endParaRPr lang="zh-CN" altLang="en-US" sz="1200"/>
          </a:p>
          <a:p>
            <a:endParaRPr lang="en-US" altLang="zh-CN" sz="120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50630" y="1316765"/>
            <a:ext cx="11206009" cy="5541235"/>
          </a:xfrm>
        </p:spPr>
        <p:txBody>
          <a:bodyPr>
            <a:normAutofit/>
          </a:bodyPr>
          <a:lstStyle/>
          <a:p>
            <a:pPr marL="342900" indent="-342900" algn="l">
              <a:buFont typeface="Arial" panose="020B0604020202020204" pitchFamily="34" charset="0"/>
              <a:buChar char="•"/>
            </a:pPr>
            <a:r>
              <a:rPr lang="en-GB" sz="2800" dirty="0">
                <a:ea typeface="Gill Sans MT" panose="020B0502020104020203" charset="0"/>
              </a:rPr>
              <a:t>Loss indicated by 3 duplicate ACKs</a:t>
            </a:r>
            <a:endParaRPr lang="en-GB" sz="2800" dirty="0">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Indicates network capable of delivering some segments </a:t>
            </a:r>
            <a:endParaRPr lang="en-GB" sz="2200" dirty="0">
              <a:latin typeface="+mn-lt"/>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Both TCP Reno and Tahoe do Fast Retransmit</a:t>
            </a:r>
            <a:endParaRPr lang="en-GB" sz="2200" dirty="0">
              <a:latin typeface="+mn-lt"/>
              <a:ea typeface="Gill Sans MT" panose="020B0502020104020203" charset="0"/>
            </a:endParaRPr>
          </a:p>
          <a:p>
            <a:pPr marL="741680" indent="-342900" algn="l">
              <a:buFont typeface="Courier New" panose="02070309020205020404" charset="0"/>
              <a:buChar char="o"/>
            </a:pPr>
            <a:r>
              <a:rPr lang="en-GB" sz="2200" dirty="0">
                <a:latin typeface="+mn-lt"/>
                <a:ea typeface="Gill Sans MT" panose="020B0502020104020203" charset="0"/>
              </a:rPr>
              <a:t>TCP Reno: </a:t>
            </a:r>
            <a:r>
              <a:rPr lang="en-US" sz="2200" dirty="0">
                <a:latin typeface="+mn-lt"/>
                <a:ea typeface="Gill Sans MT" panose="020B0502020104020203" charset="0"/>
              </a:rPr>
              <a:t>set </a:t>
            </a:r>
            <a:r>
              <a:rPr lang="en-GB" sz="2200" dirty="0" err="1">
                <a:latin typeface="+mn-lt"/>
                <a:ea typeface="Gill Sans MT" panose="020B0502020104020203" charset="0"/>
              </a:rPr>
              <a:t>ssthresh</a:t>
            </a:r>
            <a:r>
              <a:rPr lang="en-GB" sz="2200" dirty="0">
                <a:latin typeface="+mn-lt"/>
                <a:ea typeface="Gill Sans MT" panose="020B0502020104020203" charset="0"/>
              </a:rPr>
              <a:t> equal to ½ </a:t>
            </a:r>
            <a:r>
              <a:rPr lang="en-GB" sz="2200" dirty="0" err="1">
                <a:latin typeface="+mn-lt"/>
                <a:ea typeface="Gill Sans MT" panose="020B0502020104020203" charset="0"/>
              </a:rPr>
              <a:t>cwnd</a:t>
            </a:r>
            <a:r>
              <a:rPr lang="en-GB" sz="2200" dirty="0">
                <a:latin typeface="+mn-lt"/>
                <a:ea typeface="Gill Sans MT" panose="020B0502020104020203" charset="0"/>
              </a:rPr>
              <a:t> when the three duplicate ACKs are received, </a:t>
            </a:r>
            <a:r>
              <a:rPr lang="en-GB" sz="2200" dirty="0" err="1">
                <a:latin typeface="+mn-lt"/>
                <a:ea typeface="Gill Sans MT" panose="020B0502020104020203" charset="0"/>
              </a:rPr>
              <a:t>cwnd</a:t>
            </a:r>
            <a:r>
              <a:rPr lang="en-GB" sz="2200" dirty="0">
                <a:latin typeface="+mn-lt"/>
                <a:ea typeface="Gill Sans MT" panose="020B0502020104020203" charset="0"/>
              </a:rPr>
              <a:t> = </a:t>
            </a:r>
            <a:r>
              <a:rPr lang="en-GB" sz="2200" dirty="0" err="1">
                <a:latin typeface="+mn-lt"/>
                <a:ea typeface="Gill Sans MT" panose="020B0502020104020203" charset="0"/>
              </a:rPr>
              <a:t>ssthresh</a:t>
            </a:r>
            <a:r>
              <a:rPr lang="en-GB" sz="2200" dirty="0">
                <a:latin typeface="+mn-lt"/>
                <a:ea typeface="Gill Sans MT" panose="020B0502020104020203" charset="0"/>
              </a:rPr>
              <a:t> + 3*MSS [RFC2581]</a:t>
            </a:r>
            <a:endParaRPr lang="en-GB" sz="2200" dirty="0">
              <a:latin typeface="+mn-lt"/>
              <a:ea typeface="Gill Sans MT" panose="020B0502020104020203" charset="0"/>
            </a:endParaRPr>
          </a:p>
          <a:p>
            <a:pPr marL="1485900" lvl="2" indent="-342900" algn="l">
              <a:buFont typeface="Arial" panose="020B0604020202020204" pitchFamily="34" charset="0"/>
              <a:buChar char="•"/>
            </a:pPr>
            <a:r>
              <a:rPr lang="en-GB" sz="2200" dirty="0">
                <a:latin typeface="+mn-lt"/>
                <a:ea typeface="Gill Sans MT" panose="020B0502020104020203" charset="0"/>
              </a:rPr>
              <a:t>Starts fast recovery phase and avoids slow start phase</a:t>
            </a:r>
            <a:endParaRPr lang="en-GB" sz="2200" dirty="0">
              <a:latin typeface="+mn-lt"/>
              <a:ea typeface="Gill Sans MT" panose="020B0502020104020203" charset="0"/>
            </a:endParaRPr>
          </a:p>
          <a:p>
            <a:pPr marL="1485900" lvl="2" indent="-342900" algn="l">
              <a:buFont typeface="Arial" panose="020B0604020202020204" pitchFamily="34" charset="0"/>
              <a:buChar char="•"/>
            </a:pPr>
            <a:r>
              <a:rPr lang="en-GB" sz="2200" dirty="0">
                <a:latin typeface="+mn-lt"/>
                <a:ea typeface="Gill Sans MT" panose="020B0502020104020203" charset="0"/>
              </a:rPr>
              <a:t>Each time another duplicate ACK arrives, </a:t>
            </a:r>
            <a:r>
              <a:rPr lang="en-GB" sz="2200" dirty="0" err="1">
                <a:latin typeface="+mn-lt"/>
                <a:ea typeface="Gill Sans MT" panose="020B0502020104020203" charset="0"/>
              </a:rPr>
              <a:t>cwnd</a:t>
            </a:r>
            <a:r>
              <a:rPr lang="en-GB" sz="2200" dirty="0">
                <a:latin typeface="+mn-lt"/>
                <a:ea typeface="Gill Sans MT" panose="020B0502020104020203" charset="0"/>
              </a:rPr>
              <a:t> linearly increases (</a:t>
            </a:r>
            <a:r>
              <a:rPr lang="en-GB" sz="2200" dirty="0" err="1">
                <a:latin typeface="+mn-lt"/>
                <a:ea typeface="Gill Sans MT" panose="020B0502020104020203" charset="0"/>
              </a:rPr>
              <a:t>cwnd</a:t>
            </a:r>
            <a:r>
              <a:rPr lang="en-GB" sz="2200" dirty="0">
                <a:latin typeface="+mn-lt"/>
                <a:ea typeface="Gill Sans MT" panose="020B0502020104020203" charset="0"/>
              </a:rPr>
              <a:t> += MSS)</a:t>
            </a:r>
            <a:endParaRPr lang="en-GB" sz="2200" dirty="0">
              <a:latin typeface="+mn-lt"/>
              <a:ea typeface="Gill Sans MT" panose="020B0502020104020203" charset="0"/>
            </a:endParaRPr>
          </a:p>
          <a:p>
            <a:pPr marL="1485900" lvl="2" indent="-342900" algn="l">
              <a:buFont typeface="Arial" panose="020B0604020202020204" pitchFamily="34" charset="0"/>
              <a:buChar char="•"/>
            </a:pPr>
            <a:r>
              <a:rPr lang="en-GB" sz="2200" dirty="0">
                <a:latin typeface="+mn-lt"/>
                <a:ea typeface="Gill Sans MT" panose="020B0502020104020203" charset="0"/>
              </a:rPr>
              <a:t>Transmit a segment, if allowed by the new values of </a:t>
            </a:r>
            <a:r>
              <a:rPr lang="en-GB" sz="2200" dirty="0" err="1">
                <a:latin typeface="+mn-lt"/>
                <a:ea typeface="Gill Sans MT" panose="020B0502020104020203" charset="0"/>
              </a:rPr>
              <a:t>cwnd</a:t>
            </a:r>
            <a:r>
              <a:rPr lang="en-GB" sz="2200" dirty="0">
                <a:latin typeface="+mn-lt"/>
                <a:ea typeface="Gill Sans MT" panose="020B0502020104020203" charset="0"/>
              </a:rPr>
              <a:t> and </a:t>
            </a:r>
            <a:r>
              <a:rPr lang="en-GB" sz="2200" dirty="0" err="1">
                <a:latin typeface="+mn-lt"/>
                <a:ea typeface="Gill Sans MT" panose="020B0502020104020203" charset="0"/>
              </a:rPr>
              <a:t>rwnd</a:t>
            </a:r>
            <a:endParaRPr lang="en-GB" sz="2200" dirty="0">
              <a:latin typeface="+mn-lt"/>
              <a:ea typeface="Gill Sans MT" panose="020B0502020104020203" charset="0"/>
            </a:endParaRPr>
          </a:p>
          <a:p>
            <a:pPr marL="1485900" lvl="2" indent="-342900" algn="l">
              <a:buFont typeface="Arial" panose="020B0604020202020204" pitchFamily="34" charset="0"/>
              <a:buChar char="•"/>
            </a:pPr>
            <a:r>
              <a:rPr lang="en-GB" sz="2200" dirty="0">
                <a:latin typeface="+mn-lt"/>
                <a:ea typeface="Gill Sans MT" panose="020B0502020104020203" charset="0"/>
              </a:rPr>
              <a:t>When an ACK for new data arrives, set </a:t>
            </a:r>
            <a:r>
              <a:rPr lang="en-GB" sz="2200" dirty="0" err="1">
                <a:latin typeface="+mn-lt"/>
                <a:ea typeface="Gill Sans MT" panose="020B0502020104020203" charset="0"/>
              </a:rPr>
              <a:t>cwnd</a:t>
            </a:r>
            <a:r>
              <a:rPr lang="en-GB" sz="2200" dirty="0">
                <a:latin typeface="+mn-lt"/>
                <a:ea typeface="Gill Sans MT" panose="020B0502020104020203" charset="0"/>
              </a:rPr>
              <a:t> to </a:t>
            </a:r>
            <a:r>
              <a:rPr lang="en-GB" sz="2200" dirty="0" err="1">
                <a:latin typeface="+mn-lt"/>
                <a:ea typeface="Gill Sans MT" panose="020B0502020104020203" charset="0"/>
              </a:rPr>
              <a:t>ssthresh</a:t>
            </a:r>
            <a:r>
              <a:rPr lang="en-GB" sz="2200" dirty="0">
                <a:latin typeface="+mn-lt"/>
                <a:ea typeface="Gill Sans MT" panose="020B0502020104020203" charset="0"/>
              </a:rPr>
              <a:t>, exit fast recovery and return to congestion avoidance (linear increase)</a:t>
            </a:r>
            <a:endParaRPr lang="en-GB" sz="2200" dirty="0">
              <a:latin typeface="+mn-lt"/>
              <a:ea typeface="Gill Sans MT" panose="020B0502020104020203" charset="0"/>
            </a:endParaRPr>
          </a:p>
        </p:txBody>
      </p:sp>
      <p:sp>
        <p:nvSpPr>
          <p:cNvPr id="2" name="Title 1"/>
          <p:cNvSpPr>
            <a:spLocks noGrp="1"/>
          </p:cNvSpPr>
          <p:nvPr>
            <p:ph type="ctrTitle"/>
          </p:nvPr>
        </p:nvSpPr>
        <p:spPr/>
        <p:txBody>
          <a:bodyPr>
            <a:normAutofit fontScale="90000"/>
          </a:bodyPr>
          <a:lstStyle/>
          <a:p>
            <a:r>
              <a:rPr lang="en-GB" dirty="0">
                <a:ea typeface="Gill Sans MT" panose="020B0502020104020203" charset="0"/>
              </a:rPr>
              <a:t>TCP Congestion Control – Detecting and Reacting to Loss (cont.)</a:t>
            </a:r>
            <a:endParaRPr lang="en-GB" dirty="0">
              <a:ea typeface="Gill Sans MT" panose="020B05020201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61646" y="1316765"/>
            <a:ext cx="10402984" cy="5280587"/>
          </a:xfrm>
        </p:spPr>
        <p:txBody>
          <a:bodyPr>
            <a:normAutofit/>
          </a:bodyPr>
          <a:lstStyle/>
          <a:p>
            <a:pPr marL="342900" indent="-342900" algn="l">
              <a:buFont typeface="Wingdings" panose="05000000000000000000" pitchFamily="2" charset="2"/>
              <a:buChar char="§"/>
            </a:pPr>
            <a:r>
              <a:rPr lang="en-GB" sz="2400" dirty="0"/>
              <a:t>When </a:t>
            </a:r>
            <a:r>
              <a:rPr lang="en-GB" sz="2400" dirty="0" err="1"/>
              <a:t>cwnd</a:t>
            </a:r>
            <a:r>
              <a:rPr lang="en-GB" sz="2400" dirty="0"/>
              <a:t> is below </a:t>
            </a:r>
            <a:r>
              <a:rPr lang="en-GB" sz="2400" dirty="0" err="1"/>
              <a:t>ssthresh</a:t>
            </a:r>
            <a:r>
              <a:rPr lang="en-GB" sz="2400" dirty="0"/>
              <a:t>, sender in </a:t>
            </a:r>
            <a:r>
              <a:rPr lang="en-GB" sz="2400" dirty="0" err="1"/>
              <a:t>slowstart</a:t>
            </a:r>
            <a:r>
              <a:rPr lang="en-GB" sz="2400" dirty="0"/>
              <a:t> phase, window grows exponentially </a:t>
            </a:r>
            <a:endParaRPr lang="en-GB" sz="2400" dirty="0"/>
          </a:p>
          <a:p>
            <a:pPr marL="342900" indent="-342900" algn="l">
              <a:buFont typeface="Wingdings" panose="05000000000000000000" pitchFamily="2" charset="2"/>
              <a:buChar char="§"/>
            </a:pPr>
            <a:r>
              <a:rPr lang="en-GB" sz="2400" dirty="0"/>
              <a:t>When </a:t>
            </a:r>
            <a:r>
              <a:rPr lang="en-GB" sz="2400" dirty="0" err="1"/>
              <a:t>cwnd</a:t>
            </a:r>
            <a:r>
              <a:rPr lang="en-GB" sz="2400" dirty="0"/>
              <a:t> is above </a:t>
            </a:r>
            <a:r>
              <a:rPr lang="en-GB" sz="2400" dirty="0" err="1"/>
              <a:t>ssthresh</a:t>
            </a:r>
            <a:r>
              <a:rPr lang="en-GB" sz="2400" dirty="0"/>
              <a:t>, sender is in congestion-avoidance phase, window grows linearly </a:t>
            </a:r>
            <a:endParaRPr lang="en-GB" sz="2400" dirty="0"/>
          </a:p>
          <a:p>
            <a:pPr marL="342900" indent="-342900" algn="l">
              <a:buFont typeface="Wingdings" panose="05000000000000000000" pitchFamily="2" charset="2"/>
              <a:buChar char="§"/>
            </a:pPr>
            <a:r>
              <a:rPr lang="en-GB" sz="2400" dirty="0">
                <a:ea typeface="Gill Sans MT" panose="020B0502020104020203" charset="0"/>
              </a:rPr>
              <a:t>When timeout event occurs (for both Tahoe and Reno), </a:t>
            </a:r>
            <a:r>
              <a:rPr lang="en-GB" sz="2400" dirty="0" err="1">
                <a:ea typeface="Gill Sans MT" panose="020B0502020104020203" charset="0"/>
              </a:rPr>
              <a:t>cwnd</a:t>
            </a:r>
            <a:r>
              <a:rPr lang="en-GB" sz="2400" dirty="0">
                <a:ea typeface="Gill Sans MT" panose="020B0502020104020203" charset="0"/>
              </a:rPr>
              <a:t> is set to 1 MSS; </a:t>
            </a:r>
            <a:r>
              <a:rPr lang="en-GB" sz="2400" dirty="0" err="1">
                <a:ea typeface="Gill Sans MT" panose="020B0502020104020203" charset="0"/>
              </a:rPr>
              <a:t>ssthresh</a:t>
            </a:r>
            <a:r>
              <a:rPr lang="en-GB" sz="2400" dirty="0">
                <a:ea typeface="Gill Sans MT" panose="020B0502020104020203" charset="0"/>
              </a:rPr>
              <a:t> is set to half the congestion window size before the timeout; starts the slow start phase</a:t>
            </a:r>
            <a:endParaRPr lang="en-GB" sz="2400" dirty="0">
              <a:ea typeface="Gill Sans MT" panose="020B0502020104020203" charset="0"/>
            </a:endParaRPr>
          </a:p>
          <a:p>
            <a:pPr marL="342900" indent="-342900" algn="l">
              <a:buFont typeface="Wingdings" panose="05000000000000000000" pitchFamily="2" charset="2"/>
              <a:buChar char="§"/>
            </a:pPr>
            <a:r>
              <a:rPr lang="en-GB" sz="2400" dirty="0">
                <a:ea typeface="Gill Sans MT" panose="020B0502020104020203" charset="0"/>
              </a:rPr>
              <a:t>When 3 duplicate ACKs are received</a:t>
            </a:r>
            <a:endParaRPr lang="en-GB" sz="2400" dirty="0">
              <a:ea typeface="Gill Sans MT" panose="020B0502020104020203" charset="0"/>
            </a:endParaRPr>
          </a:p>
          <a:p>
            <a:pPr marL="1038225" lvl="1" indent="-342900" algn="l">
              <a:buFont typeface="Wingdings" panose="05000000000000000000" pitchFamily="2" charset="2"/>
              <a:buChar char="§"/>
            </a:pPr>
            <a:r>
              <a:rPr lang="en-GB" sz="2200" dirty="0">
                <a:latin typeface="+mn-lt"/>
                <a:ea typeface="Gill Sans MT" panose="020B0502020104020203" charset="0"/>
              </a:rPr>
              <a:t>For TCP Tahoe, Fast Retransmit; sets </a:t>
            </a:r>
            <a:r>
              <a:rPr lang="en-GB" sz="2200" dirty="0" err="1">
                <a:latin typeface="+mn-lt"/>
                <a:ea typeface="Gill Sans MT" panose="020B0502020104020203" charset="0"/>
              </a:rPr>
              <a:t>cwnd</a:t>
            </a:r>
            <a:r>
              <a:rPr lang="en-GB" sz="2200" dirty="0">
                <a:latin typeface="+mn-lt"/>
                <a:ea typeface="Gill Sans MT" panose="020B0502020104020203" charset="0"/>
              </a:rPr>
              <a:t> to 1 MSS; set </a:t>
            </a:r>
            <a:r>
              <a:rPr lang="en-GB" sz="2200" dirty="0" err="1">
                <a:latin typeface="+mn-lt"/>
                <a:ea typeface="Gill Sans MT" panose="020B0502020104020203" charset="0"/>
              </a:rPr>
              <a:t>ssthresh</a:t>
            </a:r>
            <a:r>
              <a:rPr lang="en-GB" sz="2200" dirty="0">
                <a:latin typeface="+mn-lt"/>
                <a:ea typeface="Gill Sans MT" panose="020B0502020104020203" charset="0"/>
              </a:rPr>
              <a:t> to ½ </a:t>
            </a:r>
            <a:r>
              <a:rPr lang="en-GB" sz="2200" dirty="0" err="1">
                <a:latin typeface="+mn-lt"/>
                <a:ea typeface="Gill Sans MT" panose="020B0502020104020203" charset="0"/>
              </a:rPr>
              <a:t>cwnd</a:t>
            </a:r>
            <a:r>
              <a:rPr lang="en-GB" sz="2200" dirty="0">
                <a:latin typeface="+mn-lt"/>
                <a:ea typeface="Gill Sans MT" panose="020B0502020104020203" charset="0"/>
              </a:rPr>
              <a:t> when the three duplicate ACKs are received, starts the slow start phase</a:t>
            </a:r>
            <a:endParaRPr lang="en-GB" sz="2200" dirty="0">
              <a:latin typeface="+mn-lt"/>
              <a:ea typeface="Gill Sans MT" panose="020B0502020104020203" charset="0"/>
            </a:endParaRPr>
          </a:p>
          <a:p>
            <a:pPr marL="1038225" lvl="1" indent="-342900" algn="l">
              <a:buFont typeface="Wingdings" panose="05000000000000000000" pitchFamily="2" charset="2"/>
              <a:buChar char="§"/>
            </a:pPr>
            <a:r>
              <a:rPr lang="en-GB" sz="2200" dirty="0">
                <a:latin typeface="+mn-lt"/>
              </a:rPr>
              <a:t>For TCP Reno, </a:t>
            </a:r>
            <a:r>
              <a:rPr lang="en-GB" sz="2200" dirty="0">
                <a:latin typeface="+mn-lt"/>
                <a:ea typeface="Gill Sans MT" panose="020B0502020104020203" charset="0"/>
              </a:rPr>
              <a:t>Fast Retransmit; </a:t>
            </a:r>
            <a:r>
              <a:rPr lang="en-US" sz="2200" dirty="0">
                <a:latin typeface="+mn-lt"/>
              </a:rPr>
              <a:t>set </a:t>
            </a:r>
            <a:r>
              <a:rPr lang="en-GB" sz="2200" dirty="0" err="1">
                <a:latin typeface="+mn-lt"/>
              </a:rPr>
              <a:t>ssthresh</a:t>
            </a:r>
            <a:r>
              <a:rPr lang="en-GB" sz="2200" dirty="0">
                <a:latin typeface="+mn-lt"/>
              </a:rPr>
              <a:t> equal to ½ </a:t>
            </a:r>
            <a:r>
              <a:rPr lang="en-GB" sz="2200" dirty="0" err="1">
                <a:latin typeface="+mn-lt"/>
              </a:rPr>
              <a:t>cwnd</a:t>
            </a:r>
            <a:r>
              <a:rPr lang="en-GB" sz="2200" dirty="0">
                <a:latin typeface="+mn-lt"/>
              </a:rPr>
              <a:t> when the three duplicate ACKs are received, set </a:t>
            </a:r>
            <a:r>
              <a:rPr lang="en-GB" sz="2200" dirty="0" err="1">
                <a:latin typeface="+mn-lt"/>
              </a:rPr>
              <a:t>cwnd</a:t>
            </a:r>
            <a:r>
              <a:rPr lang="en-GB" sz="2200" dirty="0">
                <a:latin typeface="+mn-lt"/>
              </a:rPr>
              <a:t> = </a:t>
            </a:r>
            <a:r>
              <a:rPr lang="en-GB" sz="2200" dirty="0" err="1">
                <a:latin typeface="+mn-lt"/>
              </a:rPr>
              <a:t>ssthresh</a:t>
            </a:r>
            <a:r>
              <a:rPr lang="en-GB" sz="2200" dirty="0">
                <a:latin typeface="+mn-lt"/>
              </a:rPr>
              <a:t> + 3*MSS, starts the fast recovery phase</a:t>
            </a:r>
            <a:endParaRPr lang="en-GB" sz="2200" dirty="0">
              <a:latin typeface="+mn-lt"/>
            </a:endParaRPr>
          </a:p>
          <a:p>
            <a:pPr marL="1038225" lvl="1" indent="-342900" algn="l">
              <a:buFont typeface="Wingdings" panose="05000000000000000000" pitchFamily="2" charset="2"/>
              <a:buChar char="§"/>
            </a:pPr>
            <a:endParaRPr lang="en-GB" sz="2300" dirty="0">
              <a:latin typeface="+mn-lt"/>
              <a:ea typeface="Gill Sans MT" panose="020B0502020104020203" charset="0"/>
            </a:endParaRPr>
          </a:p>
        </p:txBody>
      </p:sp>
      <p:sp>
        <p:nvSpPr>
          <p:cNvPr id="2" name="Title 1"/>
          <p:cNvSpPr>
            <a:spLocks noGrp="1"/>
          </p:cNvSpPr>
          <p:nvPr>
            <p:ph type="ctrTitle"/>
          </p:nvPr>
        </p:nvSpPr>
        <p:spPr/>
        <p:txBody>
          <a:bodyPr/>
          <a:lstStyle/>
          <a:p>
            <a:r>
              <a:rPr lang="en-GB" dirty="0">
                <a:ea typeface="Gill Sans MT" panose="020B0502020104020203" charset="0"/>
              </a:rPr>
              <a:t>TCP Congestion Control - Summary</a:t>
            </a:r>
            <a:endParaRPr lang="en-GB" dirty="0">
              <a:ea typeface="Gill Sans MT" panose="020B0502020104020203" charset="0"/>
            </a:endParaRPr>
          </a:p>
        </p:txBody>
      </p:sp>
      <p:sp>
        <p:nvSpPr>
          <p:cNvPr id="4" name="文本框 3"/>
          <p:cNvSpPr txBox="1"/>
          <p:nvPr/>
        </p:nvSpPr>
        <p:spPr>
          <a:xfrm>
            <a:off x="9494520" y="4816475"/>
            <a:ext cx="1988820" cy="368300"/>
          </a:xfrm>
          <a:prstGeom prst="rect">
            <a:avLst/>
          </a:prstGeom>
          <a:noFill/>
        </p:spPr>
        <p:txBody>
          <a:bodyPr wrap="square" rtlCol="0">
            <a:spAutoFit/>
          </a:bodyPr>
          <a:p>
            <a:r>
              <a:rPr lang="zh-CN" altLang="en-US"/>
              <a:t>启动慢启动阶段</a:t>
            </a:r>
            <a:endParaRPr lang="zh-CN" altLang="en-US"/>
          </a:p>
        </p:txBody>
      </p:sp>
      <p:sp>
        <p:nvSpPr>
          <p:cNvPr id="5" name="文本框 4"/>
          <p:cNvSpPr txBox="1"/>
          <p:nvPr/>
        </p:nvSpPr>
        <p:spPr>
          <a:xfrm>
            <a:off x="9031605" y="5727700"/>
            <a:ext cx="2233295" cy="368300"/>
          </a:xfrm>
          <a:prstGeom prst="rect">
            <a:avLst/>
          </a:prstGeom>
          <a:noFill/>
        </p:spPr>
        <p:txBody>
          <a:bodyPr wrap="square" rtlCol="0">
            <a:spAutoFit/>
          </a:bodyPr>
          <a:p>
            <a:r>
              <a:rPr lang="zh-CN" altLang="en-US"/>
              <a:t>启动快恢复阶段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32962"/>
            <a:ext cx="11393310" cy="894622"/>
          </a:xfrm>
        </p:spPr>
        <p:txBody>
          <a:bodyPr>
            <a:normAutofit/>
          </a:bodyPr>
          <a:lstStyle/>
          <a:p>
            <a:r>
              <a:rPr lang="en-US" dirty="0"/>
              <a:t>Summary: TCP congestion control (Reno)</a:t>
            </a:r>
            <a:endParaRPr lang="en-US" sz="4000" b="0" dirty="0"/>
          </a:p>
        </p:txBody>
      </p:sp>
      <p:grpSp>
        <p:nvGrpSpPr>
          <p:cNvPr id="120" name="Group 240"/>
          <p:cNvGrpSpPr/>
          <p:nvPr/>
        </p:nvGrpSpPr>
        <p:grpSpPr bwMode="auto">
          <a:xfrm>
            <a:off x="5041900" y="2967944"/>
            <a:ext cx="2133600" cy="817563"/>
            <a:chOff x="2168" y="1727"/>
            <a:chExt cx="1344" cy="515"/>
          </a:xfrm>
        </p:grpSpPr>
        <p:grpSp>
          <p:nvGrpSpPr>
            <p:cNvPr id="121" name="Group 171"/>
            <p:cNvGrpSpPr/>
            <p:nvPr/>
          </p:nvGrpSpPr>
          <p:grpSpPr bwMode="auto">
            <a:xfrm>
              <a:off x="2314" y="1727"/>
              <a:ext cx="1050" cy="515"/>
              <a:chOff x="2314" y="1727"/>
              <a:chExt cx="1050" cy="515"/>
            </a:xfrm>
          </p:grpSpPr>
          <p:sp>
            <p:nvSpPr>
              <p:cNvPr id="123" name="Text Box 172"/>
              <p:cNvSpPr txBox="1">
                <a:spLocks noChangeArrowheads="1"/>
              </p:cNvSpPr>
              <p:nvPr/>
            </p:nvSpPr>
            <p:spPr bwMode="auto">
              <a:xfrm>
                <a:off x="2640" y="1727"/>
                <a:ext cx="377" cy="15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timeout</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24" name="Text Box 173"/>
              <p:cNvSpPr txBox="1">
                <a:spLocks noChangeArrowheads="1"/>
              </p:cNvSpPr>
              <p:nvPr/>
            </p:nvSpPr>
            <p:spPr bwMode="auto">
              <a:xfrm>
                <a:off x="2314" y="1838"/>
                <a:ext cx="1050" cy="40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/2</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5000"/>
                  </a:lnSpc>
                  <a:spcBef>
                    <a:spcPct val="0"/>
                  </a:spcBef>
                  <a:spcAft>
                    <a:spcPct val="0"/>
                  </a:spcAft>
                  <a:buClrTx/>
                  <a:buSzTx/>
                  <a:buFontTx/>
                  <a:buNone/>
                  <a:defRPr/>
                </a:pP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1 MSS</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5000"/>
                  </a:lnSpc>
                  <a:spcBef>
                    <a:spcPct val="0"/>
                  </a:spcBef>
                  <a:spcAft>
                    <a:spcPct val="0"/>
                  </a:spcAft>
                  <a:buClrTx/>
                  <a:buSzTx/>
                  <a:buFontTx/>
                  <a:buNone/>
                  <a:defRPr/>
                </a:pP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5000"/>
                  </a:lnSpc>
                  <a:spcBef>
                    <a:spcPct val="0"/>
                  </a:spcBef>
                  <a:spcAft>
                    <a:spcPct val="0"/>
                  </a:spcAft>
                  <a:buClrTx/>
                  <a:buSzTx/>
                  <a:buFontTx/>
                  <a:buNone/>
                  <a:defRPr/>
                </a:pPr>
                <a:r>
                  <a:rPr kumimoji="0" lang="en-US" sz="100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retransmit missing segment</a:t>
                </a:r>
                <a:r>
                  <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endPar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25" name="Line 174"/>
              <p:cNvSpPr>
                <a:spLocks noChangeShapeType="1"/>
              </p:cNvSpPr>
              <p:nvPr/>
            </p:nvSpPr>
            <p:spPr bwMode="auto">
              <a:xfrm>
                <a:off x="2491" y="1857"/>
                <a:ext cx="697"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122" name="Line 175"/>
            <p:cNvSpPr>
              <a:spLocks noChangeShapeType="1"/>
            </p:cNvSpPr>
            <p:nvPr/>
          </p:nvSpPr>
          <p:spPr bwMode="auto">
            <a:xfrm flipH="1">
              <a:off x="2168" y="1734"/>
              <a:ext cx="1344" cy="0"/>
            </a:xfrm>
            <a:prstGeom prst="line">
              <a:avLst/>
            </a:prstGeom>
            <a:noFill/>
            <a:ln w="9525">
              <a:solidFill>
                <a:srgbClr val="00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26" name="Group 239"/>
          <p:cNvGrpSpPr/>
          <p:nvPr/>
        </p:nvGrpSpPr>
        <p:grpSpPr bwMode="auto">
          <a:xfrm>
            <a:off x="5072063" y="2491694"/>
            <a:ext cx="2133600" cy="398463"/>
            <a:chOff x="2187" y="1427"/>
            <a:chExt cx="1344" cy="251"/>
          </a:xfrm>
        </p:grpSpPr>
        <p:sp>
          <p:nvSpPr>
            <p:cNvPr id="127" name="Line 176"/>
            <p:cNvSpPr>
              <a:spLocks noChangeShapeType="1"/>
            </p:cNvSpPr>
            <p:nvPr/>
          </p:nvSpPr>
          <p:spPr bwMode="auto">
            <a:xfrm flipH="1">
              <a:off x="2187" y="1673"/>
              <a:ext cx="1344" cy="0"/>
            </a:xfrm>
            <a:prstGeom prst="line">
              <a:avLst/>
            </a:prstGeom>
            <a:noFill/>
            <a:ln w="9525">
              <a:solidFill>
                <a:srgbClr val="000000"/>
              </a:solidFill>
              <a:round/>
              <a:head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8" name="Text Box 181"/>
            <p:cNvSpPr txBox="1">
              <a:spLocks noChangeArrowheads="1"/>
            </p:cNvSpPr>
            <p:nvPr/>
          </p:nvSpPr>
          <p:spPr bwMode="auto">
            <a:xfrm>
              <a:off x="2740" y="1543"/>
              <a:ext cx="171" cy="13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0000"/>
                </a:lnSpc>
                <a:spcBef>
                  <a:spcPct val="0"/>
                </a:spcBef>
                <a:spcAft>
                  <a:spcPct val="0"/>
                </a:spcAft>
                <a:buClrTx/>
                <a:buSzTx/>
                <a:buFontTx/>
                <a:buNone/>
                <a:defRPr/>
              </a:pPr>
              <a:r>
                <a:rPr kumimoji="0" lang="en-US" sz="1000" b="0" i="0" u="none" strike="noStrike" kern="0" cap="none" spc="0" normalizeH="0" baseline="0" noProof="0">
                  <a:ln>
                    <a:noFill/>
                  </a:ln>
                  <a:solidFill>
                    <a:srgbClr val="000000"/>
                  </a:solidFill>
                  <a:effectLst/>
                  <a:uLnTx/>
                  <a:uFillTx/>
                  <a:latin typeface="Symbol" panose="05050102010706020507" charset="0"/>
                  <a:ea typeface="MS PGothic" panose="020B0600070205080204" charset="-128"/>
                  <a:cs typeface="+mn-cs"/>
                </a:rPr>
                <a:t>L</a:t>
              </a:r>
              <a:endParaRPr kumimoji="0" lang="en-US" sz="1200" b="0" i="0" u="none" strike="noStrike" kern="0" cap="none" spc="0" normalizeH="0" baseline="0" noProof="0">
                <a:ln>
                  <a:noFill/>
                </a:ln>
                <a:solidFill>
                  <a:srgbClr val="000000"/>
                </a:solidFill>
                <a:effectLst/>
                <a:uLnTx/>
                <a:uFillTx/>
                <a:latin typeface="Symbol" panose="05050102010706020507" charset="0"/>
                <a:ea typeface="MS PGothic" panose="020B0600070205080204" charset="-128"/>
                <a:cs typeface="+mn-cs"/>
              </a:endParaRPr>
            </a:p>
          </p:txBody>
        </p:sp>
        <p:sp>
          <p:nvSpPr>
            <p:cNvPr id="129" name="Line 182"/>
            <p:cNvSpPr>
              <a:spLocks noChangeShapeType="1"/>
            </p:cNvSpPr>
            <p:nvPr/>
          </p:nvSpPr>
          <p:spPr bwMode="auto">
            <a:xfrm>
              <a:off x="2572" y="1554"/>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30" name="Group 183"/>
            <p:cNvGrpSpPr/>
            <p:nvPr/>
          </p:nvGrpSpPr>
          <p:grpSpPr bwMode="auto">
            <a:xfrm>
              <a:off x="2486" y="1427"/>
              <a:ext cx="644" cy="155"/>
              <a:chOff x="2458" y="1450"/>
              <a:chExt cx="644" cy="155"/>
            </a:xfrm>
          </p:grpSpPr>
          <p:sp>
            <p:nvSpPr>
              <p:cNvPr id="131" name="Text Box 184"/>
              <p:cNvSpPr txBox="1">
                <a:spLocks noChangeArrowheads="1"/>
              </p:cNvSpPr>
              <p:nvPr/>
            </p:nvSpPr>
            <p:spPr bwMode="auto">
              <a:xfrm>
                <a:off x="2458" y="1450"/>
                <a:ext cx="644" cy="15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&gt; </a:t>
                </a:r>
                <a:r>
                  <a:rPr kumimoji="0" lang="en-US" sz="100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32" name="Line 185"/>
              <p:cNvSpPr>
                <a:spLocks noChangeShapeType="1"/>
              </p:cNvSpPr>
              <p:nvPr/>
            </p:nvSpPr>
            <p:spPr bwMode="auto">
              <a:xfrm>
                <a:off x="2724" y="1557"/>
                <a:ext cx="47"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grpSp>
        <p:nvGrpSpPr>
          <p:cNvPr id="133" name="Group 242"/>
          <p:cNvGrpSpPr/>
          <p:nvPr/>
        </p:nvGrpSpPr>
        <p:grpSpPr bwMode="auto">
          <a:xfrm>
            <a:off x="7213602" y="1429657"/>
            <a:ext cx="2633663" cy="2403476"/>
            <a:chOff x="3536" y="786"/>
            <a:chExt cx="1659" cy="1514"/>
          </a:xfrm>
        </p:grpSpPr>
        <p:grpSp>
          <p:nvGrpSpPr>
            <p:cNvPr id="134" name="Group 164"/>
            <p:cNvGrpSpPr/>
            <p:nvPr/>
          </p:nvGrpSpPr>
          <p:grpSpPr bwMode="auto">
            <a:xfrm>
              <a:off x="3602" y="1330"/>
              <a:ext cx="800" cy="754"/>
              <a:chOff x="2293" y="2021"/>
              <a:chExt cx="800" cy="754"/>
            </a:xfrm>
          </p:grpSpPr>
          <p:sp>
            <p:nvSpPr>
              <p:cNvPr id="146" name="Oval 165"/>
              <p:cNvSpPr>
                <a:spLocks noChangeArrowheads="1"/>
              </p:cNvSpPr>
              <p:nvPr/>
            </p:nvSpPr>
            <p:spPr bwMode="auto">
              <a:xfrm>
                <a:off x="2293" y="2021"/>
                <a:ext cx="800" cy="754"/>
              </a:xfrm>
              <a:prstGeom prst="ellipse">
                <a:avLst/>
              </a:prstGeom>
              <a:solidFill>
                <a:srgbClr val="00CC99"/>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47" name="Text Box 166"/>
              <p:cNvSpPr txBox="1">
                <a:spLocks noChangeArrowheads="1"/>
              </p:cNvSpPr>
              <p:nvPr/>
            </p:nvSpPr>
            <p:spPr bwMode="auto">
              <a:xfrm>
                <a:off x="2321" y="2191"/>
                <a:ext cx="765" cy="58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congestion</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avoidance </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nvGrpSpPr>
            <p:cNvPr id="135" name="Group 190"/>
            <p:cNvGrpSpPr/>
            <p:nvPr/>
          </p:nvGrpSpPr>
          <p:grpSpPr bwMode="auto">
            <a:xfrm>
              <a:off x="3536" y="786"/>
              <a:ext cx="1377" cy="575"/>
              <a:chOff x="3559" y="904"/>
              <a:chExt cx="1377" cy="575"/>
            </a:xfrm>
          </p:grpSpPr>
          <p:sp>
            <p:nvSpPr>
              <p:cNvPr id="142" name="Text Box 191"/>
              <p:cNvSpPr txBox="1">
                <a:spLocks noChangeArrowheads="1"/>
              </p:cNvSpPr>
              <p:nvPr/>
            </p:nvSpPr>
            <p:spPr bwMode="auto">
              <a:xfrm>
                <a:off x="3559" y="1037"/>
                <a:ext cx="1377" cy="44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MSS    (MSS/</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transmit new segment(s), as allowed</a:t>
                </a:r>
                <a:endPar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endParaRPr kumimoji="0" lang="en-US" sz="1400" b="0" i="1"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43" name="Line 192"/>
              <p:cNvSpPr>
                <a:spLocks noChangeShapeType="1"/>
              </p:cNvSpPr>
              <p:nvPr/>
            </p:nvSpPr>
            <p:spPr bwMode="auto">
              <a:xfrm>
                <a:off x="3976" y="1054"/>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44" name="Text Box 193"/>
              <p:cNvSpPr txBox="1">
                <a:spLocks noChangeArrowheads="1"/>
              </p:cNvSpPr>
              <p:nvPr/>
            </p:nvSpPr>
            <p:spPr bwMode="auto">
              <a:xfrm>
                <a:off x="3974" y="915"/>
                <a:ext cx="422"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new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45" name="Text Box 194"/>
              <p:cNvSpPr txBox="1">
                <a:spLocks noChangeArrowheads="1"/>
              </p:cNvSpPr>
              <p:nvPr/>
            </p:nvSpPr>
            <p:spPr bwMode="auto">
              <a:xfrm>
                <a:off x="4311" y="904"/>
                <a:ext cx="173" cy="33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0" cap="none" spc="0" normalizeH="0" baseline="0" noProof="0">
                    <a:ln>
                      <a:noFill/>
                    </a:ln>
                    <a:solidFill>
                      <a:srgbClr val="000000"/>
                    </a:solidFill>
                    <a:effectLst/>
                    <a:uLnTx/>
                    <a:uFillTx/>
                    <a:latin typeface="Times New Roman" panose="02020603050405020304" pitchFamily="-109" charset="0"/>
                    <a:ea typeface="MS PGothic" panose="020B0600070205080204" charset="-128"/>
                    <a:cs typeface="+mn-cs"/>
                  </a:rPr>
                  <a:t>.</a:t>
                </a:r>
                <a:endParaRPr kumimoji="0" lang="en-US" sz="2800" b="0" i="0" u="none" strike="noStrike" kern="0" cap="none" spc="0" normalizeH="0" baseline="0" noProof="0">
                  <a:ln>
                    <a:noFill/>
                  </a:ln>
                  <a:solidFill>
                    <a:srgbClr val="000000"/>
                  </a:solidFill>
                  <a:effectLst/>
                  <a:uLnTx/>
                  <a:uFillTx/>
                  <a:latin typeface="Times New Roman" panose="02020603050405020304" pitchFamily="-109" charset="0"/>
                  <a:ea typeface="MS PGothic" panose="020B0600070205080204" charset="-128"/>
                  <a:cs typeface="+mn-cs"/>
                </a:endParaRPr>
              </a:p>
            </p:txBody>
          </p:sp>
        </p:grpSp>
        <p:sp>
          <p:nvSpPr>
            <p:cNvPr id="136" name="Freeform 195"/>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37" name="Group 196"/>
            <p:cNvGrpSpPr/>
            <p:nvPr/>
          </p:nvGrpSpPr>
          <p:grpSpPr bwMode="auto">
            <a:xfrm>
              <a:off x="4523" y="1909"/>
              <a:ext cx="672" cy="391"/>
              <a:chOff x="4288" y="2922"/>
              <a:chExt cx="672" cy="391"/>
            </a:xfrm>
          </p:grpSpPr>
          <p:sp>
            <p:nvSpPr>
              <p:cNvPr id="139" name="Text Box 197"/>
              <p:cNvSpPr txBox="1">
                <a:spLocks noChangeArrowheads="1"/>
              </p:cNvSpPr>
              <p:nvPr/>
            </p:nvSpPr>
            <p:spPr bwMode="auto">
              <a:xfrm>
                <a:off x="4288" y="3062"/>
                <a:ext cx="672" cy="25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40" name="Line 198"/>
              <p:cNvSpPr>
                <a:spLocks noChangeShapeType="1"/>
              </p:cNvSpPr>
              <p:nvPr/>
            </p:nvSpPr>
            <p:spPr bwMode="auto">
              <a:xfrm>
                <a:off x="4353" y="3071"/>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41" name="Text Box 199"/>
              <p:cNvSpPr txBox="1">
                <a:spLocks noChangeArrowheads="1"/>
              </p:cNvSpPr>
              <p:nvPr/>
            </p:nvSpPr>
            <p:spPr bwMode="auto">
              <a:xfrm>
                <a:off x="4295" y="2922"/>
                <a:ext cx="594"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duplicate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sp>
          <p:nvSpPr>
            <p:cNvPr id="138" name="Freeform 200"/>
            <p:cNvSpPr/>
            <p:nvPr/>
          </p:nvSpPr>
          <p:spPr bwMode="auto">
            <a:xfrm rot="-7516021">
              <a:off x="4290" y="1673"/>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48" name="Group 245"/>
          <p:cNvGrpSpPr/>
          <p:nvPr/>
        </p:nvGrpSpPr>
        <p:grpSpPr bwMode="auto">
          <a:xfrm>
            <a:off x="5629275" y="4880882"/>
            <a:ext cx="3228975" cy="1758950"/>
            <a:chOff x="2538" y="2960"/>
            <a:chExt cx="2034" cy="1108"/>
          </a:xfrm>
        </p:grpSpPr>
        <p:grpSp>
          <p:nvGrpSpPr>
            <p:cNvPr id="149" name="Group 167"/>
            <p:cNvGrpSpPr/>
            <p:nvPr/>
          </p:nvGrpSpPr>
          <p:grpSpPr bwMode="auto">
            <a:xfrm>
              <a:off x="2538" y="2960"/>
              <a:ext cx="800" cy="767"/>
              <a:chOff x="2454" y="3045"/>
              <a:chExt cx="800" cy="767"/>
            </a:xfrm>
          </p:grpSpPr>
          <p:sp>
            <p:nvSpPr>
              <p:cNvPr id="155" name="Oval 168"/>
              <p:cNvSpPr>
                <a:spLocks noChangeArrowheads="1"/>
              </p:cNvSpPr>
              <p:nvPr/>
            </p:nvSpPr>
            <p:spPr bwMode="auto">
              <a:xfrm>
                <a:off x="2454" y="3045"/>
                <a:ext cx="800" cy="754"/>
              </a:xfrm>
              <a:prstGeom prst="ellipse">
                <a:avLst/>
              </a:prstGeom>
              <a:solidFill>
                <a:srgbClr val="00CC99"/>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56" name="Text Box 169"/>
              <p:cNvSpPr txBox="1">
                <a:spLocks noChangeArrowheads="1"/>
              </p:cNvSpPr>
              <p:nvPr/>
            </p:nvSpPr>
            <p:spPr bwMode="auto">
              <a:xfrm>
                <a:off x="2798" y="3212"/>
                <a:ext cx="153" cy="44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57" name="Text Box 170"/>
              <p:cNvSpPr txBox="1">
                <a:spLocks noChangeArrowheads="1"/>
              </p:cNvSpPr>
              <p:nvPr/>
            </p:nvSpPr>
            <p:spPr bwMode="auto">
              <a:xfrm>
                <a:off x="2493" y="3172"/>
                <a:ext cx="726" cy="64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fast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recovery </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sp>
          <p:nvSpPr>
            <p:cNvPr id="150" name="Freeform 220"/>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51" name="Group 221"/>
            <p:cNvGrpSpPr/>
            <p:nvPr/>
          </p:nvGrpSpPr>
          <p:grpSpPr bwMode="auto">
            <a:xfrm>
              <a:off x="3191" y="3592"/>
              <a:ext cx="1381" cy="476"/>
              <a:chOff x="3542" y="3496"/>
              <a:chExt cx="1381" cy="476"/>
            </a:xfrm>
          </p:grpSpPr>
          <p:sp>
            <p:nvSpPr>
              <p:cNvPr id="152" name="Text Box 222"/>
              <p:cNvSpPr txBox="1">
                <a:spLocks noChangeArrowheads="1"/>
              </p:cNvSpPr>
              <p:nvPr/>
            </p:nvSpPr>
            <p:spPr bwMode="auto">
              <a:xfrm>
                <a:off x="3546" y="3632"/>
                <a:ext cx="1377" cy="34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MSS</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transmit new segment(s), as allowed</a:t>
                </a:r>
                <a:endPar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0000"/>
                  </a:lnSpc>
                  <a:spcBef>
                    <a:spcPct val="0"/>
                  </a:spcBef>
                  <a:spcAft>
                    <a:spcPct val="0"/>
                  </a:spcAft>
                  <a:buClrTx/>
                  <a:buSzTx/>
                  <a:buFontTx/>
                  <a:buNone/>
                  <a:defRPr/>
                </a:pPr>
                <a:endParaRPr kumimoji="0" lang="en-US" sz="1400" b="0" i="1" u="none" strike="noStrike" kern="0" cap="none" spc="0" normalizeH="0" baseline="0" noProof="0" dirty="0">
                  <a:ln>
                    <a:noFill/>
                  </a:ln>
                  <a:solidFill>
                    <a:srgbClr val="808080"/>
                  </a:solidFill>
                  <a:effectLst/>
                  <a:uLnTx/>
                  <a:uFillTx/>
                  <a:latin typeface="Calibri" panose="020F0502020204030204" pitchFamily="34" charset="0"/>
                  <a:ea typeface="MS PGothic" panose="020B0600070205080204" charset="-128"/>
                  <a:cs typeface="+mn-cs"/>
                </a:endParaRPr>
              </a:p>
            </p:txBody>
          </p:sp>
          <p:sp>
            <p:nvSpPr>
              <p:cNvPr id="153" name="Line 223"/>
              <p:cNvSpPr>
                <a:spLocks noChangeShapeType="1"/>
              </p:cNvSpPr>
              <p:nvPr/>
            </p:nvSpPr>
            <p:spPr bwMode="auto">
              <a:xfrm>
                <a:off x="3600" y="3645"/>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54" name="Text Box 224"/>
              <p:cNvSpPr txBox="1">
                <a:spLocks noChangeArrowheads="1"/>
              </p:cNvSpPr>
              <p:nvPr/>
            </p:nvSpPr>
            <p:spPr bwMode="auto">
              <a:xfrm>
                <a:off x="3542" y="3496"/>
                <a:ext cx="594"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duplicate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grpSp>
        <p:nvGrpSpPr>
          <p:cNvPr id="158" name="Group 246"/>
          <p:cNvGrpSpPr/>
          <p:nvPr/>
        </p:nvGrpSpPr>
        <p:grpSpPr bwMode="auto">
          <a:xfrm>
            <a:off x="2560638" y="3561671"/>
            <a:ext cx="3667125" cy="1974851"/>
            <a:chOff x="605" y="2129"/>
            <a:chExt cx="2310" cy="1244"/>
          </a:xfrm>
        </p:grpSpPr>
        <p:grpSp>
          <p:nvGrpSpPr>
            <p:cNvPr id="159" name="Group 212"/>
            <p:cNvGrpSpPr/>
            <p:nvPr/>
          </p:nvGrpSpPr>
          <p:grpSpPr bwMode="auto">
            <a:xfrm>
              <a:off x="605" y="2818"/>
              <a:ext cx="1071" cy="555"/>
              <a:chOff x="464" y="2768"/>
              <a:chExt cx="1071" cy="555"/>
            </a:xfrm>
          </p:grpSpPr>
          <p:sp>
            <p:nvSpPr>
              <p:cNvPr id="166" name="Text Box 213"/>
              <p:cNvSpPr txBox="1">
                <a:spLocks noChangeArrowheads="1"/>
              </p:cNvSpPr>
              <p:nvPr/>
            </p:nvSpPr>
            <p:spPr bwMode="auto">
              <a:xfrm>
                <a:off x="464" y="2912"/>
                <a:ext cx="1071" cy="41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/2</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+ 3</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retransmit missing segment</a:t>
                </a:r>
                <a:endPar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endParaRPr kumimoji="0" lang="en-US" sz="1400" b="0" i="0" u="none" strike="noStrike" kern="0" cap="none" spc="0" normalizeH="0" baseline="0" noProof="0" dirty="0">
                  <a:ln>
                    <a:noFill/>
                  </a:ln>
                  <a:solidFill>
                    <a:srgbClr val="808080"/>
                  </a:solidFill>
                  <a:effectLst/>
                  <a:uLnTx/>
                  <a:uFillTx/>
                  <a:latin typeface="Calibri" panose="020F0502020204030204" pitchFamily="34" charset="0"/>
                  <a:ea typeface="MS PGothic" panose="020B0600070205080204" charset="-128"/>
                  <a:cs typeface="+mn-cs"/>
                </a:endParaRPr>
              </a:p>
            </p:txBody>
          </p:sp>
          <p:sp>
            <p:nvSpPr>
              <p:cNvPr id="167" name="Line 214"/>
              <p:cNvSpPr>
                <a:spLocks noChangeShapeType="1"/>
              </p:cNvSpPr>
              <p:nvPr/>
            </p:nvSpPr>
            <p:spPr bwMode="auto">
              <a:xfrm>
                <a:off x="925" y="2913"/>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68" name="Text Box 215"/>
              <p:cNvSpPr txBox="1">
                <a:spLocks noChangeArrowheads="1"/>
              </p:cNvSpPr>
              <p:nvPr/>
            </p:nvSpPr>
            <p:spPr bwMode="auto">
              <a:xfrm>
                <a:off x="751" y="2768"/>
                <a:ext cx="753"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3</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nvGrpSpPr>
            <p:cNvPr id="160" name="Group 216"/>
            <p:cNvGrpSpPr/>
            <p:nvPr/>
          </p:nvGrpSpPr>
          <p:grpSpPr bwMode="auto">
            <a:xfrm>
              <a:off x="1813" y="2454"/>
              <a:ext cx="1102" cy="550"/>
              <a:chOff x="419" y="2872"/>
              <a:chExt cx="1102" cy="550"/>
            </a:xfrm>
          </p:grpSpPr>
          <p:sp>
            <p:nvSpPr>
              <p:cNvPr id="163" name="Text Box 217"/>
              <p:cNvSpPr txBox="1">
                <a:spLocks noChangeArrowheads="1"/>
              </p:cNvSpPr>
              <p:nvPr/>
            </p:nvSpPr>
            <p:spPr bwMode="auto">
              <a:xfrm>
                <a:off x="439" y="2872"/>
                <a:ext cx="395"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timeout</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64" name="Text Box 218"/>
              <p:cNvSpPr txBox="1">
                <a:spLocks noChangeArrowheads="1"/>
              </p:cNvSpPr>
              <p:nvPr/>
            </p:nvSpPr>
            <p:spPr bwMode="auto">
              <a:xfrm>
                <a:off x="419" y="2989"/>
                <a:ext cx="1102" cy="433"/>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/2</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1 </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5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retransmit missing segment</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65" name="Line 219"/>
              <p:cNvSpPr>
                <a:spLocks noChangeShapeType="1"/>
              </p:cNvSpPr>
              <p:nvPr/>
            </p:nvSpPr>
            <p:spPr bwMode="auto">
              <a:xfrm>
                <a:off x="471" y="3014"/>
                <a:ext cx="697"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161" name="Freeform 225"/>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62" name="Freeform 226"/>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69" name="Group 244"/>
          <p:cNvGrpSpPr/>
          <p:nvPr/>
        </p:nvGrpSpPr>
        <p:grpSpPr bwMode="auto">
          <a:xfrm>
            <a:off x="6951663" y="3553730"/>
            <a:ext cx="2889250" cy="1963736"/>
            <a:chOff x="3371" y="2124"/>
            <a:chExt cx="1820" cy="1237"/>
          </a:xfrm>
        </p:grpSpPr>
        <p:grpSp>
          <p:nvGrpSpPr>
            <p:cNvPr id="170" name="Group 201"/>
            <p:cNvGrpSpPr/>
            <p:nvPr/>
          </p:nvGrpSpPr>
          <p:grpSpPr bwMode="auto">
            <a:xfrm>
              <a:off x="4120" y="2796"/>
              <a:ext cx="1071" cy="565"/>
              <a:chOff x="4142" y="2802"/>
              <a:chExt cx="1071" cy="565"/>
            </a:xfrm>
          </p:grpSpPr>
          <p:sp>
            <p:nvSpPr>
              <p:cNvPr id="172" name="Text Box 202"/>
              <p:cNvSpPr txBox="1">
                <a:spLocks noChangeArrowheads="1"/>
              </p:cNvSpPr>
              <p:nvPr/>
            </p:nvSpPr>
            <p:spPr bwMode="auto">
              <a:xfrm>
                <a:off x="4142" y="2956"/>
                <a:ext cx="1071" cy="41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/2</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+ 3</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retransmit missing segment</a:t>
                </a:r>
                <a:endPar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0000"/>
                  </a:lnSpc>
                  <a:spcBef>
                    <a:spcPct val="0"/>
                  </a:spcBef>
                  <a:spcAft>
                    <a:spcPct val="0"/>
                  </a:spcAft>
                  <a:buClrTx/>
                  <a:buSzTx/>
                  <a:buFontTx/>
                  <a:buNone/>
                  <a:defRPr/>
                </a:pPr>
                <a:endParaRPr kumimoji="0" lang="en-US" sz="1400" b="0" i="1"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73" name="Line 203"/>
              <p:cNvSpPr>
                <a:spLocks noChangeShapeType="1"/>
              </p:cNvSpPr>
              <p:nvPr/>
            </p:nvSpPr>
            <p:spPr bwMode="auto">
              <a:xfrm>
                <a:off x="4211" y="2950"/>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74" name="Text Box 204"/>
              <p:cNvSpPr txBox="1">
                <a:spLocks noChangeArrowheads="1"/>
              </p:cNvSpPr>
              <p:nvPr/>
            </p:nvSpPr>
            <p:spPr bwMode="auto">
              <a:xfrm>
                <a:off x="4154" y="2802"/>
                <a:ext cx="753"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3</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sp>
          <p:nvSpPr>
            <p:cNvPr id="171" name="Freeform 227"/>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75" name="Group 243"/>
          <p:cNvGrpSpPr/>
          <p:nvPr/>
        </p:nvGrpSpPr>
        <p:grpSpPr bwMode="auto">
          <a:xfrm>
            <a:off x="6804028" y="3579131"/>
            <a:ext cx="1189038" cy="1689099"/>
            <a:chOff x="3278" y="2140"/>
            <a:chExt cx="749" cy="1064"/>
          </a:xfrm>
        </p:grpSpPr>
        <p:sp>
          <p:nvSpPr>
            <p:cNvPr id="176" name="Freeform 228"/>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77" name="Group 229"/>
            <p:cNvGrpSpPr/>
            <p:nvPr/>
          </p:nvGrpSpPr>
          <p:grpSpPr bwMode="auto">
            <a:xfrm>
              <a:off x="3278" y="2649"/>
              <a:ext cx="730" cy="555"/>
              <a:chOff x="1070" y="3496"/>
              <a:chExt cx="730" cy="555"/>
            </a:xfrm>
          </p:grpSpPr>
          <p:sp>
            <p:nvSpPr>
              <p:cNvPr id="178" name="Text Box 230"/>
              <p:cNvSpPr txBox="1">
                <a:spLocks noChangeArrowheads="1"/>
              </p:cNvSpPr>
              <p:nvPr/>
            </p:nvSpPr>
            <p:spPr bwMode="auto">
              <a:xfrm>
                <a:off x="1070" y="3640"/>
                <a:ext cx="730" cy="41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r" defTabSz="914400" rtl="0" eaLnBrk="1" fontAlgn="base" latinLnBrk="0" hangingPunct="1">
                  <a:lnSpc>
                    <a:spcPct val="80000"/>
                  </a:lnSpc>
                  <a:spcBef>
                    <a:spcPct val="0"/>
                  </a:spcBef>
                  <a:spcAft>
                    <a:spcPct val="0"/>
                  </a:spcAft>
                  <a:buClrTx/>
                  <a:buSzTx/>
                  <a:buFontTx/>
                  <a:buNone/>
                  <a:defRPr/>
                </a:pP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nvGrpSpPr>
              <p:cNvPr id="179" name="Group 231"/>
              <p:cNvGrpSpPr/>
              <p:nvPr/>
            </p:nvGrpSpPr>
            <p:grpSpPr bwMode="auto">
              <a:xfrm>
                <a:off x="1190" y="3496"/>
                <a:ext cx="582" cy="160"/>
                <a:chOff x="1190" y="3496"/>
                <a:chExt cx="582" cy="160"/>
              </a:xfrm>
            </p:grpSpPr>
            <p:sp>
              <p:nvSpPr>
                <p:cNvPr id="180" name="Line 232"/>
                <p:cNvSpPr>
                  <a:spLocks noChangeShapeType="1"/>
                </p:cNvSpPr>
                <p:nvPr/>
              </p:nvSpPr>
              <p:spPr bwMode="auto">
                <a:xfrm>
                  <a:off x="1190" y="3641"/>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81" name="Text Box 233"/>
                <p:cNvSpPr txBox="1">
                  <a:spLocks noChangeArrowheads="1"/>
                </p:cNvSpPr>
                <p:nvPr/>
              </p:nvSpPr>
              <p:spPr bwMode="auto">
                <a:xfrm>
                  <a:off x="1340" y="3496"/>
                  <a:ext cx="432"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New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grpSp>
      <p:grpSp>
        <p:nvGrpSpPr>
          <p:cNvPr id="182" name="Group 241"/>
          <p:cNvGrpSpPr/>
          <p:nvPr/>
        </p:nvGrpSpPr>
        <p:grpSpPr bwMode="auto">
          <a:xfrm>
            <a:off x="2444750" y="1545544"/>
            <a:ext cx="4791074" cy="2706689"/>
            <a:chOff x="532" y="859"/>
            <a:chExt cx="3018" cy="1705"/>
          </a:xfrm>
        </p:grpSpPr>
        <p:grpSp>
          <p:nvGrpSpPr>
            <p:cNvPr id="183" name="Group 161"/>
            <p:cNvGrpSpPr/>
            <p:nvPr/>
          </p:nvGrpSpPr>
          <p:grpSpPr bwMode="auto">
            <a:xfrm>
              <a:off x="1329" y="1320"/>
              <a:ext cx="800" cy="754"/>
              <a:chOff x="996" y="1773"/>
              <a:chExt cx="800" cy="754"/>
            </a:xfrm>
          </p:grpSpPr>
          <p:sp>
            <p:nvSpPr>
              <p:cNvPr id="204" name="Oval 162"/>
              <p:cNvSpPr>
                <a:spLocks noChangeArrowheads="1"/>
              </p:cNvSpPr>
              <p:nvPr/>
            </p:nvSpPr>
            <p:spPr bwMode="auto">
              <a:xfrm>
                <a:off x="996" y="1773"/>
                <a:ext cx="800" cy="754"/>
              </a:xfrm>
              <a:prstGeom prst="ellipse">
                <a:avLst/>
              </a:prstGeom>
              <a:solidFill>
                <a:srgbClr val="00CC99"/>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05" name="Text Box 163"/>
              <p:cNvSpPr txBox="1">
                <a:spLocks noChangeArrowheads="1"/>
              </p:cNvSpPr>
              <p:nvPr/>
            </p:nvSpPr>
            <p:spPr bwMode="auto">
              <a:xfrm>
                <a:off x="1175" y="1946"/>
                <a:ext cx="454" cy="44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slow </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start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nvGrpSpPr>
            <p:cNvPr id="184" name="Group 177"/>
            <p:cNvGrpSpPr/>
            <p:nvPr/>
          </p:nvGrpSpPr>
          <p:grpSpPr bwMode="auto">
            <a:xfrm>
              <a:off x="539" y="2026"/>
              <a:ext cx="1102" cy="538"/>
              <a:chOff x="427" y="2713"/>
              <a:chExt cx="1102" cy="538"/>
            </a:xfrm>
          </p:grpSpPr>
          <p:sp>
            <p:nvSpPr>
              <p:cNvPr id="201" name="Text Box 178"/>
              <p:cNvSpPr txBox="1">
                <a:spLocks noChangeArrowheads="1"/>
              </p:cNvSpPr>
              <p:nvPr/>
            </p:nvSpPr>
            <p:spPr bwMode="auto">
              <a:xfrm>
                <a:off x="777" y="2713"/>
                <a:ext cx="395"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timeout</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202" name="Text Box 179"/>
              <p:cNvSpPr txBox="1">
                <a:spLocks noChangeArrowheads="1"/>
              </p:cNvSpPr>
              <p:nvPr/>
            </p:nvSpPr>
            <p:spPr bwMode="auto">
              <a:xfrm>
                <a:off x="427" y="2840"/>
                <a:ext cx="1102" cy="41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/2 </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1 MSS</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retransmit missing segment</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203" name="Line 180"/>
              <p:cNvSpPr>
                <a:spLocks noChangeShapeType="1"/>
              </p:cNvSpPr>
              <p:nvPr/>
            </p:nvSpPr>
            <p:spPr bwMode="auto">
              <a:xfrm>
                <a:off x="709" y="2855"/>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85" name="Group 186"/>
            <p:cNvGrpSpPr/>
            <p:nvPr/>
          </p:nvGrpSpPr>
          <p:grpSpPr bwMode="auto">
            <a:xfrm>
              <a:off x="2173" y="960"/>
              <a:ext cx="1377" cy="561"/>
              <a:chOff x="2683" y="798"/>
              <a:chExt cx="1377" cy="561"/>
            </a:xfrm>
          </p:grpSpPr>
          <p:sp>
            <p:nvSpPr>
              <p:cNvPr id="198" name="Text Box 187"/>
              <p:cNvSpPr txBox="1">
                <a:spLocks noChangeArrowheads="1"/>
              </p:cNvSpPr>
              <p:nvPr/>
            </p:nvSpPr>
            <p:spPr bwMode="auto">
              <a:xfrm>
                <a:off x="2683" y="917"/>
                <a:ext cx="1377" cy="44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a:t>
                </a: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cwnd+MSS</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transmit new segment(s), as allowed</a:t>
                </a:r>
                <a:endParaRPr kumimoji="0" lang="en-US" sz="105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a:p>
                <a:pPr marL="0" marR="0" lvl="0" indent="0" algn="l" defTabSz="914400" rtl="0" eaLnBrk="1" fontAlgn="base" latinLnBrk="0" hangingPunct="1">
                  <a:lnSpc>
                    <a:spcPct val="80000"/>
                  </a:lnSpc>
                  <a:spcBef>
                    <a:spcPct val="0"/>
                  </a:spcBef>
                  <a:spcAft>
                    <a:spcPct val="0"/>
                  </a:spcAft>
                  <a:buClrTx/>
                  <a:buSzTx/>
                  <a:buFontTx/>
                  <a:buNone/>
                  <a:defRPr/>
                </a:pP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99" name="Line 188"/>
              <p:cNvSpPr>
                <a:spLocks noChangeShapeType="1"/>
              </p:cNvSpPr>
              <p:nvPr/>
            </p:nvSpPr>
            <p:spPr bwMode="auto">
              <a:xfrm>
                <a:off x="2744" y="934"/>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00" name="Text Box 189"/>
              <p:cNvSpPr txBox="1">
                <a:spLocks noChangeArrowheads="1"/>
              </p:cNvSpPr>
              <p:nvPr/>
            </p:nvSpPr>
            <p:spPr bwMode="auto">
              <a:xfrm>
                <a:off x="2697" y="798"/>
                <a:ext cx="422"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new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sp>
          <p:nvSpPr>
            <p:cNvPr id="186" name="Freeform 205"/>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87" name="Freeform 206"/>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88" name="Group 207"/>
            <p:cNvGrpSpPr/>
            <p:nvPr/>
          </p:nvGrpSpPr>
          <p:grpSpPr bwMode="auto">
            <a:xfrm>
              <a:off x="1479" y="859"/>
              <a:ext cx="672" cy="391"/>
              <a:chOff x="4288" y="2922"/>
              <a:chExt cx="672" cy="391"/>
            </a:xfrm>
          </p:grpSpPr>
          <p:sp>
            <p:nvSpPr>
              <p:cNvPr id="195" name="Text Box 208"/>
              <p:cNvSpPr txBox="1">
                <a:spLocks noChangeArrowheads="1"/>
              </p:cNvSpPr>
              <p:nvPr/>
            </p:nvSpPr>
            <p:spPr bwMode="auto">
              <a:xfrm>
                <a:off x="4288" y="3062"/>
                <a:ext cx="672" cy="25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96" name="Line 209"/>
              <p:cNvSpPr>
                <a:spLocks noChangeShapeType="1"/>
              </p:cNvSpPr>
              <p:nvPr/>
            </p:nvSpPr>
            <p:spPr bwMode="auto">
              <a:xfrm>
                <a:off x="4353" y="3071"/>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97" name="Text Box 210"/>
              <p:cNvSpPr txBox="1">
                <a:spLocks noChangeArrowheads="1"/>
              </p:cNvSpPr>
              <p:nvPr/>
            </p:nvSpPr>
            <p:spPr bwMode="auto">
              <a:xfrm>
                <a:off x="4295" y="2922"/>
                <a:ext cx="594"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duplicate ACK</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sp>
          <p:nvSpPr>
            <p:cNvPr id="189" name="Freeform 211"/>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90" name="Line 234"/>
            <p:cNvSpPr>
              <a:spLocks noChangeShapeType="1"/>
            </p:cNvSpPr>
            <p:nvPr/>
          </p:nvSpPr>
          <p:spPr bwMode="auto">
            <a:xfrm>
              <a:off x="536" y="1649"/>
              <a:ext cx="752" cy="1"/>
            </a:xfrm>
            <a:prstGeom prst="line">
              <a:avLst/>
            </a:prstGeom>
            <a:noFill/>
            <a:ln w="9525">
              <a:solidFill>
                <a:srgbClr val="000000"/>
              </a:solidFill>
              <a:prstDash val="dash"/>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91" name="Group 235"/>
            <p:cNvGrpSpPr/>
            <p:nvPr/>
          </p:nvGrpSpPr>
          <p:grpSpPr bwMode="auto">
            <a:xfrm>
              <a:off x="532" y="1255"/>
              <a:ext cx="711" cy="431"/>
              <a:chOff x="554" y="936"/>
              <a:chExt cx="711" cy="431"/>
            </a:xfrm>
          </p:grpSpPr>
          <p:sp>
            <p:nvSpPr>
              <p:cNvPr id="192" name="Text Box 236"/>
              <p:cNvSpPr txBox="1">
                <a:spLocks noChangeArrowheads="1"/>
              </p:cNvSpPr>
              <p:nvPr/>
            </p:nvSpPr>
            <p:spPr bwMode="auto">
              <a:xfrm>
                <a:off x="816" y="936"/>
                <a:ext cx="175" cy="16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50" b="0" i="0" u="none" strike="noStrike" kern="0" cap="none" spc="0" normalizeH="0" baseline="0" noProof="0">
                    <a:ln>
                      <a:noFill/>
                    </a:ln>
                    <a:solidFill>
                      <a:srgbClr val="000000"/>
                    </a:solidFill>
                    <a:effectLst/>
                    <a:uLnTx/>
                    <a:uFillTx/>
                    <a:latin typeface="Symbol" panose="05050102010706020507" charset="0"/>
                    <a:ea typeface="MS PGothic" panose="020B0600070205080204" charset="-128"/>
                    <a:cs typeface="+mn-cs"/>
                  </a:rPr>
                  <a:t>L</a:t>
                </a:r>
                <a:endParaRPr kumimoji="0" lang="en-US" sz="1050" b="0" i="0" u="none" strike="noStrike" kern="0" cap="none" spc="0" normalizeH="0" baseline="0" noProof="0">
                  <a:ln>
                    <a:noFill/>
                  </a:ln>
                  <a:solidFill>
                    <a:srgbClr val="000000"/>
                  </a:solidFill>
                  <a:effectLst/>
                  <a:uLnTx/>
                  <a:uFillTx/>
                  <a:latin typeface="Symbol" panose="05050102010706020507" charset="0"/>
                  <a:ea typeface="MS PGothic" panose="020B0600070205080204" charset="-128"/>
                  <a:cs typeface="+mn-cs"/>
                </a:endParaRPr>
              </a:p>
            </p:txBody>
          </p:sp>
          <p:sp>
            <p:nvSpPr>
              <p:cNvPr id="193" name="Text Box 237"/>
              <p:cNvSpPr txBox="1">
                <a:spLocks noChangeArrowheads="1"/>
              </p:cNvSpPr>
              <p:nvPr/>
            </p:nvSpPr>
            <p:spPr bwMode="auto">
              <a:xfrm>
                <a:off x="554" y="1063"/>
                <a:ext cx="711" cy="30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cwnd</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1 MSS</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ssthresh</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64 KB</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0" lang="en-US" sz="1050" b="0" i="0" u="none" strike="noStrike" kern="0" cap="none" spc="0" normalizeH="0" baseline="0" noProof="0" dirty="0" err="1">
                    <a:ln>
                      <a:noFill/>
                    </a:ln>
                    <a:solidFill>
                      <a:srgbClr val="000000"/>
                    </a:solidFill>
                    <a:effectLst/>
                    <a:uLnTx/>
                    <a:uFillTx/>
                    <a:latin typeface="Calibri" panose="020F0502020204030204" pitchFamily="34" charset="0"/>
                    <a:ea typeface="MS PGothic" panose="020B0600070205080204" charset="-128"/>
                    <a:cs typeface="+mn-cs"/>
                  </a:rPr>
                  <a:t>dupACKcount</a:t>
                </a: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 = 0</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194" name="Line 238"/>
              <p:cNvSpPr>
                <a:spLocks noChangeShapeType="1"/>
              </p:cNvSpPr>
              <p:nvPr/>
            </p:nvSpPr>
            <p:spPr bwMode="auto">
              <a:xfrm>
                <a:off x="641" y="1078"/>
                <a:ext cx="535" cy="0"/>
              </a:xfrm>
              <a:prstGeom prst="line">
                <a:avLst/>
              </a:prstGeom>
              <a:noFill/>
              <a:ln w="9525">
                <a:solidFill>
                  <a:srgbClr val="00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grpSp>
        <p:nvGrpSpPr>
          <p:cNvPr id="206" name="Group 255"/>
          <p:cNvGrpSpPr/>
          <p:nvPr/>
        </p:nvGrpSpPr>
        <p:grpSpPr bwMode="auto">
          <a:xfrm>
            <a:off x="2405063" y="2982232"/>
            <a:ext cx="3167062" cy="1312862"/>
            <a:chOff x="509" y="1766"/>
            <a:chExt cx="1995" cy="827"/>
          </a:xfrm>
        </p:grpSpPr>
        <p:pic>
          <p:nvPicPr>
            <p:cNvPr id="207" name="Picture 25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509" y="1992"/>
              <a:ext cx="262" cy="245"/>
            </a:xfrm>
            <a:prstGeom prst="rect">
              <a:avLst/>
            </a:prstGeom>
            <a:noFill/>
            <a:ln>
              <a:noFill/>
            </a:ln>
            <a:effectLst/>
          </p:spPr>
        </p:pic>
        <p:pic>
          <p:nvPicPr>
            <p:cNvPr id="208" name="Picture 2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242" y="1766"/>
              <a:ext cx="262" cy="245"/>
            </a:xfrm>
            <a:prstGeom prst="rect">
              <a:avLst/>
            </a:prstGeom>
            <a:noFill/>
            <a:ln>
              <a:noFill/>
            </a:ln>
            <a:effectLst/>
          </p:spPr>
        </p:pic>
        <p:pic>
          <p:nvPicPr>
            <p:cNvPr id="209" name="Picture 2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164" y="2348"/>
              <a:ext cx="262" cy="245"/>
            </a:xfrm>
            <a:prstGeom prst="rect">
              <a:avLst/>
            </a:prstGeom>
            <a:noFill/>
            <a:ln>
              <a:noFill/>
            </a:ln>
            <a:effectLst/>
          </p:spPr>
        </p:pic>
      </p:grpSp>
      <p:grpSp>
        <p:nvGrpSpPr>
          <p:cNvPr id="210" name="Group 297"/>
          <p:cNvGrpSpPr/>
          <p:nvPr/>
        </p:nvGrpSpPr>
        <p:grpSpPr bwMode="auto">
          <a:xfrm>
            <a:off x="5102225" y="1208994"/>
            <a:ext cx="4333875" cy="3243263"/>
            <a:chOff x="2205" y="641"/>
            <a:chExt cx="2730" cy="2043"/>
          </a:xfrm>
        </p:grpSpPr>
        <p:grpSp>
          <p:nvGrpSpPr>
            <p:cNvPr id="211" name="Group 282"/>
            <p:cNvGrpSpPr/>
            <p:nvPr/>
          </p:nvGrpSpPr>
          <p:grpSpPr bwMode="auto">
            <a:xfrm>
              <a:off x="3381" y="2381"/>
              <a:ext cx="583" cy="303"/>
              <a:chOff x="1166" y="3601"/>
              <a:chExt cx="583" cy="303"/>
            </a:xfrm>
          </p:grpSpPr>
          <p:grpSp>
            <p:nvGrpSpPr>
              <p:cNvPr id="222" name="Group 283"/>
              <p:cNvGrpSpPr/>
              <p:nvPr/>
            </p:nvGrpSpPr>
            <p:grpSpPr bwMode="auto">
              <a:xfrm>
                <a:off x="1166" y="3601"/>
                <a:ext cx="583" cy="303"/>
                <a:chOff x="990" y="4570"/>
                <a:chExt cx="597" cy="380"/>
              </a:xfrm>
            </p:grpSpPr>
            <p:pic>
              <p:nvPicPr>
                <p:cNvPr id="224" name="Picture 2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p:spPr>
            </p:pic>
            <p:sp>
              <p:nvSpPr>
                <p:cNvPr id="225" name="Rectangle 285"/>
                <p:cNvSpPr>
                  <a:spLocks noChangeArrowheads="1"/>
                </p:cNvSpPr>
                <p:nvPr/>
              </p:nvSpPr>
              <p:spPr bwMode="auto">
                <a:xfrm>
                  <a:off x="1124" y="4679"/>
                  <a:ext cx="356" cy="148"/>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23" name="Text Box 286"/>
              <p:cNvSpPr txBox="1">
                <a:spLocks noChangeArrowheads="1"/>
              </p:cNvSpPr>
              <p:nvPr/>
            </p:nvSpPr>
            <p:spPr bwMode="auto">
              <a:xfrm>
                <a:off x="1274" y="3633"/>
                <a:ext cx="397" cy="242"/>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New</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ACK!</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p:txBody>
          </p:sp>
        </p:grpSp>
        <p:grpSp>
          <p:nvGrpSpPr>
            <p:cNvPr id="212" name="Group 287"/>
            <p:cNvGrpSpPr/>
            <p:nvPr/>
          </p:nvGrpSpPr>
          <p:grpSpPr bwMode="auto">
            <a:xfrm>
              <a:off x="2205" y="700"/>
              <a:ext cx="583" cy="303"/>
              <a:chOff x="1166" y="3601"/>
              <a:chExt cx="583" cy="303"/>
            </a:xfrm>
          </p:grpSpPr>
          <p:grpSp>
            <p:nvGrpSpPr>
              <p:cNvPr id="218" name="Group 288"/>
              <p:cNvGrpSpPr/>
              <p:nvPr/>
            </p:nvGrpSpPr>
            <p:grpSpPr bwMode="auto">
              <a:xfrm>
                <a:off x="1166" y="3601"/>
                <a:ext cx="583" cy="303"/>
                <a:chOff x="990" y="4570"/>
                <a:chExt cx="597" cy="380"/>
              </a:xfrm>
            </p:grpSpPr>
            <p:pic>
              <p:nvPicPr>
                <p:cNvPr id="220" name="Picture 2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p:spPr>
            </p:pic>
            <p:sp>
              <p:nvSpPr>
                <p:cNvPr id="221" name="Rectangle 290"/>
                <p:cNvSpPr>
                  <a:spLocks noChangeArrowheads="1"/>
                </p:cNvSpPr>
                <p:nvPr/>
              </p:nvSpPr>
              <p:spPr bwMode="auto">
                <a:xfrm>
                  <a:off x="1124" y="4679"/>
                  <a:ext cx="356" cy="148"/>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19" name="Text Box 291"/>
              <p:cNvSpPr txBox="1">
                <a:spLocks noChangeArrowheads="1"/>
              </p:cNvSpPr>
              <p:nvPr/>
            </p:nvSpPr>
            <p:spPr bwMode="auto">
              <a:xfrm>
                <a:off x="1274" y="3633"/>
                <a:ext cx="397" cy="242"/>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New</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ACK!</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p:txBody>
          </p:sp>
        </p:grpSp>
        <p:grpSp>
          <p:nvGrpSpPr>
            <p:cNvPr id="213" name="Group 292"/>
            <p:cNvGrpSpPr/>
            <p:nvPr/>
          </p:nvGrpSpPr>
          <p:grpSpPr bwMode="auto">
            <a:xfrm>
              <a:off x="4352" y="641"/>
              <a:ext cx="583" cy="303"/>
              <a:chOff x="1166" y="3601"/>
              <a:chExt cx="583" cy="303"/>
            </a:xfrm>
          </p:grpSpPr>
          <p:grpSp>
            <p:nvGrpSpPr>
              <p:cNvPr id="214" name="Group 293"/>
              <p:cNvGrpSpPr/>
              <p:nvPr/>
            </p:nvGrpSpPr>
            <p:grpSpPr bwMode="auto">
              <a:xfrm>
                <a:off x="1166" y="3601"/>
                <a:ext cx="583" cy="303"/>
                <a:chOff x="990" y="4570"/>
                <a:chExt cx="597" cy="380"/>
              </a:xfrm>
            </p:grpSpPr>
            <p:pic>
              <p:nvPicPr>
                <p:cNvPr id="216" name="Picture 2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p:spPr>
            </p:pic>
            <p:sp>
              <p:nvSpPr>
                <p:cNvPr id="217" name="Rectangle 295"/>
                <p:cNvSpPr>
                  <a:spLocks noChangeArrowheads="1"/>
                </p:cNvSpPr>
                <p:nvPr/>
              </p:nvSpPr>
              <p:spPr bwMode="auto">
                <a:xfrm>
                  <a:off x="1124" y="4679"/>
                  <a:ext cx="356" cy="148"/>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15" name="Text Box 296"/>
              <p:cNvSpPr txBox="1">
                <a:spLocks noChangeArrowheads="1"/>
              </p:cNvSpPr>
              <p:nvPr/>
            </p:nvSpPr>
            <p:spPr bwMode="auto">
              <a:xfrm>
                <a:off x="1274" y="3633"/>
                <a:ext cx="397" cy="242"/>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New</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a:p>
                <a:pPr marL="0" marR="0" lvl="0" indent="0" algn="ctr" defTabSz="914400" rtl="0" eaLnBrk="0" fontAlgn="base" latinLnBrk="0" hangingPunct="0">
                  <a:lnSpc>
                    <a:spcPct val="80000"/>
                  </a:lnSpc>
                  <a:spcBef>
                    <a:spcPct val="0"/>
                  </a:spcBef>
                  <a:spcAft>
                    <a:spcPct val="0"/>
                  </a:spcAft>
                  <a:buClrTx/>
                  <a:buSzTx/>
                  <a:buFontTx/>
                  <a:buNone/>
                  <a:defRPr/>
                </a:pPr>
                <a:r>
                  <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rPr>
                  <a:t>ACK!</a:t>
                </a:r>
                <a:endParaRPr kumimoji="0" lang="en-US" sz="1200" b="1" i="1" u="none" strike="noStrike" kern="1200" cap="none" spc="0" normalizeH="0" baseline="0" noProof="0">
                  <a:ln>
                    <a:noFill/>
                  </a:ln>
                  <a:solidFill>
                    <a:srgbClr val="3333CC"/>
                  </a:solidFill>
                  <a:effectLst/>
                  <a:uLnTx/>
                  <a:uFillTx/>
                  <a:latin typeface="Comic Sans MS" panose="030F0702030302020204" charset="0"/>
                  <a:ea typeface="MS PGothic" panose="020B0600070205080204" charset="-128"/>
                  <a:cs typeface="+mn-cs"/>
                </a:endParaRPr>
              </a:p>
            </p:txBody>
          </p:sp>
        </p:grpSp>
      </p:grpSp>
      <p:sp>
        <p:nvSpPr>
          <p:cNvPr id="109"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 name="Ink 5"/>
          <p:cNvSpPr/>
          <p:nvPr/>
        </p:nvSpPr>
        <p:spPr bwMode="auto">
          <a:xfrm>
            <a:off x="2487960" y="1634760"/>
            <a:ext cx="7280640" cy="4601520"/>
          </a:xfrm>
          <a:prstGeom prst="rect">
            <a:avLst/>
          </a:prstGeom>
        </p:spPr>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dissolve">
                                      <p:cBhvr>
                                        <p:cTn id="12" dur="500"/>
                                        <p:tgtEl>
                                          <p:spTgt spid="1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left)">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dissolv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wipe(right)">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9"/>
                                        </p:tgtEl>
                                        <p:attrNameLst>
                                          <p:attrName>style.visibility</p:attrName>
                                        </p:attrNameLst>
                                      </p:cBhvr>
                                      <p:to>
                                        <p:strVal val="visible"/>
                                      </p:to>
                                    </p:set>
                                    <p:animEffect transition="in" filter="wipe(up)">
                                      <p:cBhvr>
                                        <p:cTn id="32" dur="500"/>
                                        <p:tgtEl>
                                          <p:spTgt spid="16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5"/>
                                        </p:tgtEl>
                                        <p:attrNameLst>
                                          <p:attrName>style.visibility</p:attrName>
                                        </p:attrNameLst>
                                      </p:cBhvr>
                                      <p:to>
                                        <p:strVal val="visible"/>
                                      </p:to>
                                    </p:set>
                                    <p:animEffect transition="in" filter="wipe(left)">
                                      <p:cBhvr>
                                        <p:cTn id="41" dur="500"/>
                                        <p:tgtEl>
                                          <p:spTgt spid="17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58"/>
                                        </p:tgtEl>
                                        <p:attrNameLst>
                                          <p:attrName>style.visibility</p:attrName>
                                        </p:attrNameLst>
                                      </p:cBhvr>
                                      <p:to>
                                        <p:strVal val="visible"/>
                                      </p:to>
                                    </p:set>
                                    <p:animEffect transition="in" filter="dissolve">
                                      <p:cBhvr>
                                        <p:cTn id="46" dur="500"/>
                                        <p:tgtEl>
                                          <p:spTgt spid="158"/>
                                        </p:tgtEl>
                                      </p:cBhvr>
                                    </p:animEffect>
                                  </p:childTnLst>
                                </p:cTn>
                              </p:par>
                              <p:par>
                                <p:cTn id="47" presetID="1" presetClass="entr" presetSubtype="0" fill="hold" nodeType="withEffect">
                                  <p:stCondLst>
                                    <p:cond delay="0"/>
                                  </p:stCondLst>
                                  <p:childTnLst>
                                    <p:set>
                                      <p:cBhvr>
                                        <p:cTn id="48" dur="1" fill="hold">
                                          <p:stCondLst>
                                            <p:cond delay="0"/>
                                          </p:stCondLst>
                                        </p:cTn>
                                        <p:tgtEl>
                                          <p:spTgt spid="206"/>
                                        </p:tgtEl>
                                        <p:attrNameLst>
                                          <p:attrName>style.visibility</p:attrName>
                                        </p:attrNameLst>
                                      </p:cBhvr>
                                      <p:to>
                                        <p:strVal val="visible"/>
                                      </p:to>
                                    </p:set>
                                  </p:childTnLst>
                                </p:cTn>
                              </p:par>
                              <p:par>
                                <p:cTn id="49" presetID="9" presetClass="entr" presetSubtype="0" fill="hold" nodeType="withEffect">
                                  <p:stCondLst>
                                    <p:cond delay="0"/>
                                  </p:stCondLst>
                                  <p:childTnLst>
                                    <p:set>
                                      <p:cBhvr>
                                        <p:cTn id="50" dur="1" fill="hold">
                                          <p:stCondLst>
                                            <p:cond delay="0"/>
                                          </p:stCondLst>
                                        </p:cTn>
                                        <p:tgtEl>
                                          <p:spTgt spid="210"/>
                                        </p:tgtEl>
                                        <p:attrNameLst>
                                          <p:attrName>style.visibility</p:attrName>
                                        </p:attrNameLst>
                                      </p:cBhvr>
                                      <p:to>
                                        <p:strVal val="visible"/>
                                      </p:to>
                                    </p:set>
                                    <p:animEffect transition="in" filter="dissolve">
                                      <p:cBhvr>
                                        <p:cTn id="51"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76953"/>
            <a:ext cx="11393310" cy="894622"/>
          </a:xfrm>
        </p:spPr>
        <p:txBody>
          <a:bodyPr>
            <a:normAutofit/>
          </a:bodyPr>
          <a:lstStyle/>
          <a:p>
            <a:r>
              <a:rPr lang="en-US" dirty="0"/>
              <a:t>TCP Throughput Estimate</a:t>
            </a:r>
            <a:endParaRPr lang="en-US" sz="4000" b="0" dirty="0"/>
          </a:p>
        </p:txBody>
      </p:sp>
      <p:sp>
        <p:nvSpPr>
          <p:cNvPr id="110" name="Rectangle 3"/>
          <p:cNvSpPr txBox="1">
            <a:spLocks noChangeArrowheads="1"/>
          </p:cNvSpPr>
          <p:nvPr/>
        </p:nvSpPr>
        <p:spPr>
          <a:xfrm>
            <a:off x="1143000" y="1235075"/>
            <a:ext cx="106807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avg. TCP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MS PGothic" panose="020B0600070205080204" charset="-128"/>
                <a:cs typeface="+mn-cs"/>
              </a:rPr>
              <a:t>throuput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 as function of window size, RTT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ignore slow start, assume there is always data to send</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W: window size </a:t>
            </a: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(measured in bytes)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 where loss occurs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avg. window size (# in-flight bytes) is ¾ W</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avg.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S PGothic" panose="020B0600070205080204" charset="-128"/>
                <a:cs typeface="+mn-cs"/>
              </a:rPr>
              <a:t>thruput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 is </a:t>
            </a:r>
            <a:r>
              <a:rPr kumimoji="0" lang="en-US" altLang="en-US" sz="2400" b="1" i="0" u="none" strike="noStrike" kern="1200" cap="none" spc="0" normalizeH="0" baseline="0" noProof="0" dirty="0">
                <a:ln>
                  <a:noFill/>
                </a:ln>
                <a:solidFill>
                  <a:srgbClr val="FF0000"/>
                </a:solidFill>
                <a:effectLst/>
                <a:uLnTx/>
                <a:uFillTx/>
                <a:latin typeface="Calibri" panose="020F0502020204030204"/>
                <a:ea typeface="MS PGothic" panose="020B0600070205080204" charset="-128"/>
                <a:cs typeface="+mn-cs"/>
              </a:rPr>
              <a:t>3/4W per RTT</a:t>
            </a:r>
            <a:endParaRPr kumimoji="0" lang="en-US" altLang="en-US" sz="2400" b="1" i="0" u="none" strike="noStrike" kern="1200" cap="none" spc="0" normalizeH="0" baseline="0" noProof="0" dirty="0">
              <a:ln>
                <a:noFill/>
              </a:ln>
              <a:solidFill>
                <a:srgbClr val="FF0000"/>
              </a:solidFill>
              <a:effectLst/>
              <a:uLnTx/>
              <a:uFillTx/>
              <a:latin typeface="Calibri" panose="020F0502020204030204"/>
              <a:ea typeface="MS PGothic" panose="020B0600070205080204" charset="-128"/>
              <a:cs typeface="+mn-cs"/>
            </a:endParaRPr>
          </a:p>
        </p:txBody>
      </p:sp>
      <p:grpSp>
        <p:nvGrpSpPr>
          <p:cNvPr id="111" name="Group 35"/>
          <p:cNvGrpSpPr/>
          <p:nvPr/>
        </p:nvGrpSpPr>
        <p:grpSpPr bwMode="auto">
          <a:xfrm>
            <a:off x="2360613" y="4173538"/>
            <a:ext cx="4873625" cy="1998662"/>
            <a:chOff x="279" y="2432"/>
            <a:chExt cx="3070" cy="1259"/>
          </a:xfrm>
        </p:grpSpPr>
        <p:sp>
          <p:nvSpPr>
            <p:cNvPr id="112" name="Freeform 26"/>
            <p:cNvSpPr/>
            <p:nvPr/>
          </p:nvSpPr>
          <p:spPr bwMode="auto">
            <a:xfrm>
              <a:off x="678" y="2556"/>
              <a:ext cx="2481"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Line 28"/>
            <p:cNvSpPr>
              <a:spLocks noChangeShapeType="1"/>
            </p:cNvSpPr>
            <p:nvPr/>
          </p:nvSpPr>
          <p:spPr bwMode="auto">
            <a:xfrm>
              <a:off x="675" y="3685"/>
              <a:ext cx="2674" cy="0"/>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114" name="Line 29"/>
            <p:cNvSpPr>
              <a:spLocks noChangeShapeType="1"/>
            </p:cNvSpPr>
            <p:nvPr/>
          </p:nvSpPr>
          <p:spPr bwMode="auto">
            <a:xfrm>
              <a:off x="682" y="2432"/>
              <a:ext cx="0" cy="1259"/>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115" name="Line 31"/>
            <p:cNvSpPr>
              <a:spLocks noChangeShapeType="1"/>
            </p:cNvSpPr>
            <p:nvPr/>
          </p:nvSpPr>
          <p:spPr bwMode="auto">
            <a:xfrm>
              <a:off x="606" y="2571"/>
              <a:ext cx="72" cy="0"/>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116" name="Line 32"/>
            <p:cNvSpPr>
              <a:spLocks noChangeShapeType="1"/>
            </p:cNvSpPr>
            <p:nvPr/>
          </p:nvSpPr>
          <p:spPr bwMode="auto">
            <a:xfrm>
              <a:off x="606" y="3117"/>
              <a:ext cx="72" cy="0"/>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117" name="Text Box 33"/>
            <p:cNvSpPr txBox="1">
              <a:spLocks noChangeArrowheads="1"/>
            </p:cNvSpPr>
            <p:nvPr/>
          </p:nvSpPr>
          <p:spPr bwMode="auto">
            <a:xfrm>
              <a:off x="380" y="2453"/>
              <a:ext cx="231" cy="21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W</a:t>
              </a:r>
              <a:endPar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118" name="Text Box 34"/>
            <p:cNvSpPr txBox="1">
              <a:spLocks noChangeArrowheads="1"/>
            </p:cNvSpPr>
            <p:nvPr/>
          </p:nvSpPr>
          <p:spPr bwMode="auto">
            <a:xfrm>
              <a:off x="279" y="3008"/>
              <a:ext cx="350" cy="21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W/2</a:t>
              </a:r>
              <a:endPar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grpSp>
      <p:grpSp>
        <p:nvGrpSpPr>
          <p:cNvPr id="119" name="Group 45"/>
          <p:cNvGrpSpPr/>
          <p:nvPr/>
        </p:nvGrpSpPr>
        <p:grpSpPr bwMode="auto">
          <a:xfrm>
            <a:off x="3136901" y="3552826"/>
            <a:ext cx="3795713" cy="620712"/>
            <a:chOff x="1722" y="2139"/>
            <a:chExt cx="2391" cy="391"/>
          </a:xfrm>
        </p:grpSpPr>
        <p:sp>
          <p:nvSpPr>
            <p:cNvPr id="226" name="Text Box 36"/>
            <p:cNvSpPr txBox="1">
              <a:spLocks noChangeArrowheads="1"/>
            </p:cNvSpPr>
            <p:nvPr/>
          </p:nvSpPr>
          <p:spPr bwMode="auto">
            <a:xfrm>
              <a:off x="1722" y="2219"/>
              <a:ext cx="1346"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cs typeface="+mn-cs"/>
                </a:rPr>
                <a:t>avg TCP </a:t>
              </a:r>
              <a:r>
                <a:rPr kumimoji="0" lang="en-US" sz="1800" b="0" i="0" u="none" strike="noStrike" kern="1200" cap="none" spc="0" normalizeH="0" baseline="0" noProof="0" dirty="0" err="1">
                  <a:ln>
                    <a:noFill/>
                  </a:ln>
                  <a:solidFill>
                    <a:prstClr val="black"/>
                  </a:solidFill>
                  <a:effectLst/>
                  <a:uLnTx/>
                  <a:uFillTx/>
                  <a:latin typeface="Tahoma" panose="020B0604030504040204" charset="0"/>
                  <a:ea typeface="MS PGothic" panose="020B0600070205080204" charset="-128"/>
                  <a:cs typeface="+mn-cs"/>
                </a:rPr>
                <a:t>thruput</a:t>
              </a:r>
              <a:r>
                <a:rPr kumimoji="0" lang="en-US" sz="18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cs typeface="+mn-cs"/>
                </a:rPr>
                <a:t> = </a:t>
              </a:r>
              <a:endParaRPr kumimoji="0" lang="en-US" sz="18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cs typeface="+mn-cs"/>
              </a:endParaRPr>
            </a:p>
          </p:txBody>
        </p:sp>
        <p:grpSp>
          <p:nvGrpSpPr>
            <p:cNvPr id="227" name="Group 44"/>
            <p:cNvGrpSpPr/>
            <p:nvPr/>
          </p:nvGrpSpPr>
          <p:grpSpPr bwMode="auto">
            <a:xfrm>
              <a:off x="2986" y="2139"/>
              <a:ext cx="1127" cy="391"/>
              <a:chOff x="3498" y="2153"/>
              <a:chExt cx="1127" cy="391"/>
            </a:xfrm>
          </p:grpSpPr>
          <p:sp>
            <p:nvSpPr>
              <p:cNvPr id="228" name="Text Box 37"/>
              <p:cNvSpPr txBox="1">
                <a:spLocks noChangeArrowheads="1"/>
              </p:cNvSpPr>
              <p:nvPr/>
            </p:nvSpPr>
            <p:spPr bwMode="auto">
              <a:xfrm>
                <a:off x="3501" y="2153"/>
                <a:ext cx="195"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3</a:t>
                </a: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29" name="Text Box 38"/>
              <p:cNvSpPr txBox="1">
                <a:spLocks noChangeArrowheads="1"/>
              </p:cNvSpPr>
              <p:nvPr/>
            </p:nvSpPr>
            <p:spPr bwMode="auto">
              <a:xfrm>
                <a:off x="3498" y="2313"/>
                <a:ext cx="195"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4</a:t>
                </a: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30" name="Line 39"/>
              <p:cNvSpPr>
                <a:spLocks noChangeShapeType="1"/>
              </p:cNvSpPr>
              <p:nvPr/>
            </p:nvSpPr>
            <p:spPr bwMode="auto">
              <a:xfrm>
                <a:off x="3550" y="2352"/>
                <a:ext cx="88" cy="0"/>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31" name="Text Box 40"/>
              <p:cNvSpPr txBox="1">
                <a:spLocks noChangeArrowheads="1"/>
              </p:cNvSpPr>
              <p:nvPr/>
            </p:nvSpPr>
            <p:spPr bwMode="auto">
              <a:xfrm>
                <a:off x="3702" y="2157"/>
                <a:ext cx="246"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W</a:t>
                </a: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32" name="Text Box 41"/>
              <p:cNvSpPr txBox="1">
                <a:spLocks noChangeArrowheads="1"/>
              </p:cNvSpPr>
              <p:nvPr/>
            </p:nvSpPr>
            <p:spPr bwMode="auto">
              <a:xfrm>
                <a:off x="3658" y="2309"/>
                <a:ext cx="373"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RTT</a:t>
                </a: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33" name="Line 42"/>
              <p:cNvSpPr>
                <a:spLocks noChangeShapeType="1"/>
              </p:cNvSpPr>
              <p:nvPr/>
            </p:nvSpPr>
            <p:spPr bwMode="auto">
              <a:xfrm>
                <a:off x="3726" y="2352"/>
                <a:ext cx="210" cy="0"/>
              </a:xfrm>
              <a:prstGeom prst="line">
                <a:avLst/>
              </a:prstGeom>
              <a:noFill/>
              <a:ln w="1905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234" name="Text Box 43"/>
              <p:cNvSpPr txBox="1">
                <a:spLocks noChangeArrowheads="1"/>
              </p:cNvSpPr>
              <p:nvPr/>
            </p:nvSpPr>
            <p:spPr bwMode="auto">
              <a:xfrm>
                <a:off x="3975" y="2243"/>
                <a:ext cx="650" cy="21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bytes/sec</a:t>
                </a:r>
                <a:endPar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grpSp>
      </p:grpSp>
      <p:sp>
        <p:nvSpPr>
          <p:cNvPr id="8" name="Ink 7"/>
          <p:cNvSpPr/>
          <p:nvPr/>
        </p:nvSpPr>
        <p:spPr bwMode="auto">
          <a:xfrm>
            <a:off x="3532680" y="4394160"/>
            <a:ext cx="837360" cy="93312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p:cNvGrpSpPr/>
          <p:nvPr/>
        </p:nvGrpSpPr>
        <p:grpSpPr>
          <a:xfrm>
            <a:off x="7593761" y="3434252"/>
            <a:ext cx="1100814" cy="719137"/>
            <a:chOff x="7493876" y="2774731"/>
            <a:chExt cx="1481958" cy="894622"/>
          </a:xfrm>
        </p:grpSpPr>
        <p:sp>
          <p:nvSpPr>
            <p:cNvPr id="104" name="Freeform 10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5" name="Oval 10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6" name="Group 105"/>
            <p:cNvGrpSpPr/>
            <p:nvPr/>
          </p:nvGrpSpPr>
          <p:grpSpPr>
            <a:xfrm>
              <a:off x="7713663" y="2848339"/>
              <a:ext cx="1042107" cy="425543"/>
              <a:chOff x="7786941" y="2884917"/>
              <a:chExt cx="897649" cy="353919"/>
            </a:xfrm>
          </p:grpSpPr>
          <p:sp>
            <p:nvSpPr>
              <p:cNvPr id="107" name="Freeform 10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Freeform 10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Freeform 10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5" name="Group 94"/>
          <p:cNvGrpSpPr/>
          <p:nvPr/>
        </p:nvGrpSpPr>
        <p:grpSpPr>
          <a:xfrm>
            <a:off x="5720127" y="3438633"/>
            <a:ext cx="1100814" cy="719137"/>
            <a:chOff x="7493876" y="2774731"/>
            <a:chExt cx="1481958" cy="894622"/>
          </a:xfrm>
        </p:grpSpPr>
        <p:sp>
          <p:nvSpPr>
            <p:cNvPr id="96" name="Freeform 9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Oval 9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8" name="Group 97"/>
            <p:cNvGrpSpPr/>
            <p:nvPr/>
          </p:nvGrpSpPr>
          <p:grpSpPr>
            <a:xfrm>
              <a:off x="7713663" y="2848339"/>
              <a:ext cx="1042107" cy="425543"/>
              <a:chOff x="7786941" y="2884917"/>
              <a:chExt cx="897649" cy="353919"/>
            </a:xfrm>
          </p:grpSpPr>
          <p:sp>
            <p:nvSpPr>
              <p:cNvPr id="99" name="Freeform 9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9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10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Freeform 10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p:cNvSpPr>
            <a:spLocks noGrp="1"/>
          </p:cNvSpPr>
          <p:nvPr>
            <p:ph type="title"/>
          </p:nvPr>
        </p:nvSpPr>
        <p:spPr>
          <a:xfrm>
            <a:off x="798719" y="271755"/>
            <a:ext cx="11393310" cy="894622"/>
          </a:xfrm>
        </p:spPr>
        <p:txBody>
          <a:bodyPr>
            <a:normAutofit/>
          </a:bodyPr>
          <a:lstStyle/>
          <a:p>
            <a:r>
              <a:rPr lang="en-US" dirty="0"/>
              <a:t>TCP fairness</a:t>
            </a:r>
            <a:endParaRPr lang="en-US" sz="4000" b="0" dirty="0"/>
          </a:p>
        </p:txBody>
      </p:sp>
      <p:sp>
        <p:nvSpPr>
          <p:cNvPr id="15" name="Rectangle 4"/>
          <p:cNvSpPr txBox="1">
            <a:spLocks noChangeArrowheads="1"/>
          </p:cNvSpPr>
          <p:nvPr/>
        </p:nvSpPr>
        <p:spPr>
          <a:xfrm>
            <a:off x="876300" y="1271325"/>
            <a:ext cx="10174288" cy="10890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Fairness goal:</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if</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 K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TCP sessions share same bottleneck link of bandwidth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each should have average rate of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R/K</a:t>
            </a:r>
            <a:endPar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Line 68"/>
          <p:cNvSpPr>
            <a:spLocks noChangeShapeType="1"/>
          </p:cNvSpPr>
          <p:nvPr/>
        </p:nvSpPr>
        <p:spPr bwMode="auto">
          <a:xfrm flipV="1">
            <a:off x="6816123" y="3752849"/>
            <a:ext cx="819151" cy="8919"/>
          </a:xfrm>
          <a:prstGeom prst="line">
            <a:avLst/>
          </a:prstGeom>
          <a:noFill/>
          <a:ln w="28575">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0" name="Rectangle 25"/>
          <p:cNvSpPr>
            <a:spLocks noChangeArrowheads="1"/>
          </p:cNvSpPr>
          <p:nvPr/>
        </p:nvSpPr>
        <p:spPr bwMode="auto">
          <a:xfrm>
            <a:off x="6986588" y="3552825"/>
            <a:ext cx="147637" cy="200025"/>
          </a:xfrm>
          <a:prstGeom prst="rect">
            <a:avLst/>
          </a:prstGeom>
          <a:solidFill>
            <a:srgbClr val="0099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1" name="Rectangle 26"/>
          <p:cNvSpPr>
            <a:spLocks noChangeArrowheads="1"/>
          </p:cNvSpPr>
          <p:nvPr/>
        </p:nvSpPr>
        <p:spPr bwMode="auto">
          <a:xfrm>
            <a:off x="6296025" y="3614738"/>
            <a:ext cx="147638" cy="200025"/>
          </a:xfrm>
          <a:prstGeom prst="rect">
            <a:avLst/>
          </a:prstGeom>
          <a:solidFill>
            <a:srgbClr val="0099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2" name="Rectangle 27"/>
          <p:cNvSpPr>
            <a:spLocks noChangeArrowheads="1"/>
          </p:cNvSpPr>
          <p:nvPr/>
        </p:nvSpPr>
        <p:spPr bwMode="auto">
          <a:xfrm>
            <a:off x="6586538" y="3552825"/>
            <a:ext cx="147637" cy="200025"/>
          </a:xfrm>
          <a:prstGeom prst="rect">
            <a:avLst/>
          </a:prstGeom>
          <a:solidFill>
            <a:srgbClr val="0099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3" name="Text Box 28"/>
          <p:cNvSpPr txBox="1">
            <a:spLocks noChangeArrowheads="1"/>
          </p:cNvSpPr>
          <p:nvPr/>
        </p:nvSpPr>
        <p:spPr bwMode="auto">
          <a:xfrm>
            <a:off x="2370566" y="2468215"/>
            <a:ext cx="2338269" cy="46166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TCP connection 1</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sp>
        <p:nvSpPr>
          <p:cNvPr id="84" name="Text Box 29"/>
          <p:cNvSpPr txBox="1">
            <a:spLocks noChangeArrowheads="1"/>
          </p:cNvSpPr>
          <p:nvPr/>
        </p:nvSpPr>
        <p:spPr bwMode="auto">
          <a:xfrm>
            <a:off x="5510979" y="4275418"/>
            <a:ext cx="1518813" cy="1089529"/>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bottleneck</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router</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capacity R</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sp>
        <p:nvSpPr>
          <p:cNvPr id="85" name="Freeform 40"/>
          <p:cNvSpPr/>
          <p:nvPr/>
        </p:nvSpPr>
        <p:spPr bwMode="auto">
          <a:xfrm>
            <a:off x="4765675" y="2967952"/>
            <a:ext cx="4227323"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6" name="Rectangle 41"/>
          <p:cNvSpPr>
            <a:spLocks noChangeArrowheads="1"/>
          </p:cNvSpPr>
          <p:nvPr/>
        </p:nvSpPr>
        <p:spPr bwMode="auto">
          <a:xfrm>
            <a:off x="6457950" y="3614738"/>
            <a:ext cx="147638" cy="200025"/>
          </a:xfrm>
          <a:prstGeom prst="rect">
            <a:avLst/>
          </a:prstGeom>
          <a:solidFill>
            <a:srgbClr val="3333CC"/>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7" name="Freeform 42"/>
          <p:cNvSpPr/>
          <p:nvPr/>
        </p:nvSpPr>
        <p:spPr bwMode="auto">
          <a:xfrm>
            <a:off x="4724400" y="3763963"/>
            <a:ext cx="4268598"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88" name="Text Box 48"/>
          <p:cNvSpPr txBox="1">
            <a:spLocks noChangeArrowheads="1"/>
          </p:cNvSpPr>
          <p:nvPr/>
        </p:nvSpPr>
        <p:spPr bwMode="auto">
          <a:xfrm>
            <a:off x="2354381" y="4692948"/>
            <a:ext cx="2338269" cy="46166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TCP connection 2</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nvGrpSpPr>
          <p:cNvPr id="89" name="Group 69"/>
          <p:cNvGrpSpPr/>
          <p:nvPr/>
        </p:nvGrpSpPr>
        <p:grpSpPr bwMode="auto">
          <a:xfrm>
            <a:off x="3975100" y="2860675"/>
            <a:ext cx="766763" cy="704850"/>
            <a:chOff x="-44" y="1473"/>
            <a:chExt cx="981" cy="1105"/>
          </a:xfrm>
        </p:grpSpPr>
        <p:pic>
          <p:nvPicPr>
            <p:cNvPr id="90" name="Picture 7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71"/>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92" name="Group 72"/>
          <p:cNvGrpSpPr/>
          <p:nvPr/>
        </p:nvGrpSpPr>
        <p:grpSpPr bwMode="auto">
          <a:xfrm>
            <a:off x="3978275" y="4106863"/>
            <a:ext cx="766763" cy="704850"/>
            <a:chOff x="-44" y="1473"/>
            <a:chExt cx="981" cy="1105"/>
          </a:xfrm>
        </p:grpSpPr>
        <p:pic>
          <p:nvPicPr>
            <p:cNvPr id="93" name="Picture 7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Freeform 74"/>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36"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5423535" y="2294255"/>
            <a:ext cx="5290185" cy="368300"/>
          </a:xfrm>
          <a:prstGeom prst="rect">
            <a:avLst/>
          </a:prstGeom>
          <a:noFill/>
        </p:spPr>
        <p:txBody>
          <a:bodyPr wrap="square" rtlCol="0">
            <a:spAutoFit/>
          </a:bodyPr>
          <a:p>
            <a:r>
              <a:rPr lang="zh-CN" altLang="en-US"/>
              <a:t>公平目标：</a:t>
            </a:r>
            <a:r>
              <a:rPr lang="en-US" altLang="zh-CN"/>
              <a:t>R/K</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34526"/>
            <a:ext cx="11393310" cy="894622"/>
          </a:xfrm>
        </p:spPr>
        <p:txBody>
          <a:bodyPr>
            <a:normAutofit/>
          </a:bodyPr>
          <a:lstStyle/>
          <a:p>
            <a:r>
              <a:rPr lang="en-US" dirty="0"/>
              <a:t>Q: is TCP Fair?</a:t>
            </a:r>
            <a:endParaRPr lang="en-US" sz="4000" b="0" dirty="0"/>
          </a:p>
        </p:txBody>
      </p:sp>
      <p:sp>
        <p:nvSpPr>
          <p:cNvPr id="37" name="Rectangle 3"/>
          <p:cNvSpPr txBox="1">
            <a:spLocks noChangeArrowheads="1"/>
          </p:cNvSpPr>
          <p:nvPr/>
        </p:nvSpPr>
        <p:spPr>
          <a:xfrm>
            <a:off x="1028116" y="1209675"/>
            <a:ext cx="1064318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two competing TCP sessions: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additive increase gives slope of 1, as throughout increases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multiplicative decrease decreases throughput proportionally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
          <p:cNvSpPr>
            <a:spLocks noChangeShapeType="1"/>
          </p:cNvSpPr>
          <p:nvPr/>
        </p:nvSpPr>
        <p:spPr bwMode="auto">
          <a:xfrm>
            <a:off x="1701800" y="6091237"/>
            <a:ext cx="3638550" cy="0"/>
          </a:xfrm>
          <a:prstGeom prst="line">
            <a:avLst/>
          </a:prstGeom>
          <a:noFill/>
          <a:ln w="381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59" name="Line 5"/>
          <p:cNvSpPr>
            <a:spLocks noChangeShapeType="1"/>
          </p:cNvSpPr>
          <p:nvPr/>
        </p:nvSpPr>
        <p:spPr bwMode="auto">
          <a:xfrm flipV="1">
            <a:off x="1701800" y="2995612"/>
            <a:ext cx="0" cy="3086100"/>
          </a:xfrm>
          <a:prstGeom prst="line">
            <a:avLst/>
          </a:prstGeom>
          <a:noFill/>
          <a:ln w="381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60" name="Line 6"/>
          <p:cNvSpPr>
            <a:spLocks noChangeShapeType="1"/>
          </p:cNvSpPr>
          <p:nvPr/>
        </p:nvSpPr>
        <p:spPr bwMode="auto">
          <a:xfrm rot="-2938105" flipH="1" flipV="1">
            <a:off x="1095375" y="4730750"/>
            <a:ext cx="3560763" cy="14287"/>
          </a:xfrm>
          <a:prstGeom prst="line">
            <a:avLst/>
          </a:prstGeom>
          <a:noFill/>
          <a:ln w="19050">
            <a:solidFill>
              <a:srgbClr val="000000"/>
            </a:solidFill>
            <a:prstDash val="dash"/>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62" name="Line 7"/>
          <p:cNvSpPr>
            <a:spLocks noChangeShapeType="1"/>
          </p:cNvSpPr>
          <p:nvPr/>
        </p:nvSpPr>
        <p:spPr bwMode="auto">
          <a:xfrm>
            <a:off x="1682750" y="3243262"/>
            <a:ext cx="2819400" cy="2809875"/>
          </a:xfrm>
          <a:prstGeom prst="line">
            <a:avLst/>
          </a:prstGeom>
          <a:noFill/>
          <a:ln w="38100">
            <a:solidFill>
              <a:srgbClr val="3333CC"/>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63" name="Text Box 8"/>
          <p:cNvSpPr txBox="1">
            <a:spLocks noChangeArrowheads="1"/>
          </p:cNvSpPr>
          <p:nvPr/>
        </p:nvSpPr>
        <p:spPr bwMode="auto">
          <a:xfrm>
            <a:off x="1331913" y="3071812"/>
            <a:ext cx="403225" cy="396875"/>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R</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64" name="Text Box 9"/>
          <p:cNvSpPr txBox="1">
            <a:spLocks noChangeArrowheads="1"/>
          </p:cNvSpPr>
          <p:nvPr/>
        </p:nvSpPr>
        <p:spPr bwMode="auto">
          <a:xfrm>
            <a:off x="4284663" y="6119812"/>
            <a:ext cx="403225" cy="396875"/>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R</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65" name="Text Box 10"/>
          <p:cNvSpPr txBox="1">
            <a:spLocks noChangeArrowheads="1"/>
          </p:cNvSpPr>
          <p:nvPr/>
        </p:nvSpPr>
        <p:spPr bwMode="auto">
          <a:xfrm>
            <a:off x="2560638" y="3062287"/>
            <a:ext cx="3546475" cy="366713"/>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equal bandwidth share</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66" name="Text Box 11"/>
          <p:cNvSpPr txBox="1">
            <a:spLocks noChangeArrowheads="1"/>
          </p:cNvSpPr>
          <p:nvPr/>
        </p:nvSpPr>
        <p:spPr bwMode="auto">
          <a:xfrm>
            <a:off x="1266824" y="6325279"/>
            <a:ext cx="3546475" cy="366713"/>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Connection 1 allocation</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67" name="Text Box 12"/>
          <p:cNvSpPr txBox="1">
            <a:spLocks noChangeArrowheads="1"/>
          </p:cNvSpPr>
          <p:nvPr/>
        </p:nvSpPr>
        <p:spPr bwMode="auto">
          <a:xfrm rot="-5396642">
            <a:off x="-465355" y="4639468"/>
            <a:ext cx="3546475" cy="366712"/>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Connection 2 allocation</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68" name="Line 13"/>
          <p:cNvSpPr>
            <a:spLocks noChangeShapeType="1"/>
          </p:cNvSpPr>
          <p:nvPr/>
        </p:nvSpPr>
        <p:spPr bwMode="auto">
          <a:xfrm rot="-2938105" flipH="1" flipV="1">
            <a:off x="2805112" y="5348288"/>
            <a:ext cx="1293813" cy="4762"/>
          </a:xfrm>
          <a:prstGeom prst="line">
            <a:avLst/>
          </a:prstGeom>
          <a:noFill/>
          <a:ln w="19050">
            <a:solidFill>
              <a:srgbClr val="C00000"/>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69" name="Text Box 14"/>
          <p:cNvSpPr txBox="1">
            <a:spLocks noChangeArrowheads="1"/>
          </p:cNvSpPr>
          <p:nvPr/>
        </p:nvSpPr>
        <p:spPr bwMode="auto">
          <a:xfrm>
            <a:off x="3475038" y="4919662"/>
            <a:ext cx="4537075" cy="336550"/>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congestion avoidance: additive increase</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70" name="Line 15"/>
          <p:cNvSpPr>
            <a:spLocks noChangeShapeType="1"/>
          </p:cNvSpPr>
          <p:nvPr/>
        </p:nvSpPr>
        <p:spPr bwMode="auto">
          <a:xfrm flipH="1">
            <a:off x="2692400" y="4881562"/>
            <a:ext cx="1171575" cy="631825"/>
          </a:xfrm>
          <a:prstGeom prst="line">
            <a:avLst/>
          </a:prstGeom>
          <a:noFill/>
          <a:ln w="19050">
            <a:solidFill>
              <a:srgbClr val="C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71" name="Text Box 16"/>
          <p:cNvSpPr txBox="1">
            <a:spLocks noChangeArrowheads="1"/>
          </p:cNvSpPr>
          <p:nvPr/>
        </p:nvSpPr>
        <p:spPr bwMode="auto">
          <a:xfrm>
            <a:off x="4130535" y="4675187"/>
            <a:ext cx="3213380" cy="33855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loss: decrease window by factor of 2</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72" name="Line 17"/>
          <p:cNvSpPr>
            <a:spLocks noChangeShapeType="1"/>
          </p:cNvSpPr>
          <p:nvPr/>
        </p:nvSpPr>
        <p:spPr bwMode="auto">
          <a:xfrm rot="-2938105" flipH="1" flipV="1">
            <a:off x="2484438" y="5021262"/>
            <a:ext cx="1303337" cy="23813"/>
          </a:xfrm>
          <a:prstGeom prst="line">
            <a:avLst/>
          </a:prstGeom>
          <a:noFill/>
          <a:ln w="19050">
            <a:solidFill>
              <a:srgbClr val="C00000"/>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73" name="Text Box 18"/>
          <p:cNvSpPr txBox="1">
            <a:spLocks noChangeArrowheads="1"/>
          </p:cNvSpPr>
          <p:nvPr/>
        </p:nvSpPr>
        <p:spPr bwMode="auto">
          <a:xfrm>
            <a:off x="3189288" y="4433887"/>
            <a:ext cx="4537075" cy="336550"/>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congestion avoidance: additive increase</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74" name="Line 19"/>
          <p:cNvSpPr>
            <a:spLocks noChangeShapeType="1"/>
          </p:cNvSpPr>
          <p:nvPr/>
        </p:nvSpPr>
        <p:spPr bwMode="auto">
          <a:xfrm flipH="1">
            <a:off x="2549525" y="4595812"/>
            <a:ext cx="981075" cy="765175"/>
          </a:xfrm>
          <a:prstGeom prst="line">
            <a:avLst/>
          </a:prstGeom>
          <a:noFill/>
          <a:ln w="19050">
            <a:solidFill>
              <a:srgbClr val="C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75" name="Text Box 20"/>
          <p:cNvSpPr txBox="1">
            <a:spLocks noChangeArrowheads="1"/>
          </p:cNvSpPr>
          <p:nvPr/>
        </p:nvSpPr>
        <p:spPr bwMode="auto">
          <a:xfrm>
            <a:off x="3730485" y="4227512"/>
            <a:ext cx="3213380" cy="33855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loss: decrease window by factor of 2</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76" name="Line 21"/>
          <p:cNvSpPr>
            <a:spLocks noChangeShapeType="1"/>
          </p:cNvSpPr>
          <p:nvPr/>
        </p:nvSpPr>
        <p:spPr bwMode="auto">
          <a:xfrm rot="-2938105" flipH="1" flipV="1">
            <a:off x="2340769" y="4874419"/>
            <a:ext cx="1279525" cy="14287"/>
          </a:xfrm>
          <a:prstGeom prst="line">
            <a:avLst/>
          </a:prstGeom>
          <a:noFill/>
          <a:ln w="19050">
            <a:solidFill>
              <a:srgbClr val="C00000"/>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77" name="Line 22"/>
          <p:cNvSpPr>
            <a:spLocks noChangeShapeType="1"/>
          </p:cNvSpPr>
          <p:nvPr/>
        </p:nvSpPr>
        <p:spPr bwMode="auto">
          <a:xfrm flipH="1">
            <a:off x="2482850" y="4414837"/>
            <a:ext cx="911225" cy="889000"/>
          </a:xfrm>
          <a:prstGeom prst="line">
            <a:avLst/>
          </a:prstGeom>
          <a:noFill/>
          <a:ln w="19050">
            <a:solidFill>
              <a:srgbClr val="C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78" name="Line 23"/>
          <p:cNvSpPr>
            <a:spLocks noChangeShapeType="1"/>
          </p:cNvSpPr>
          <p:nvPr/>
        </p:nvSpPr>
        <p:spPr bwMode="auto">
          <a:xfrm rot="-2938105" flipH="1" flipV="1">
            <a:off x="2261394" y="4810919"/>
            <a:ext cx="1279525" cy="14287"/>
          </a:xfrm>
          <a:prstGeom prst="line">
            <a:avLst/>
          </a:prstGeom>
          <a:noFill/>
          <a:ln w="19050">
            <a:solidFill>
              <a:srgbClr val="C00000"/>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8" name="Group 7"/>
          <p:cNvGrpSpPr/>
          <p:nvPr/>
        </p:nvGrpSpPr>
        <p:grpSpPr>
          <a:xfrm>
            <a:off x="7983110" y="3205277"/>
            <a:ext cx="3864041" cy="2713458"/>
            <a:chOff x="7983110" y="3205277"/>
            <a:chExt cx="3864041" cy="2713458"/>
          </a:xfrm>
        </p:grpSpPr>
        <p:sp>
          <p:nvSpPr>
            <p:cNvPr id="4" name="TextBox 3"/>
            <p:cNvSpPr txBox="1"/>
            <p:nvPr/>
          </p:nvSpPr>
          <p:spPr>
            <a:xfrm>
              <a:off x="8130707" y="3671674"/>
              <a:ext cx="3703160" cy="21975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A: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 under idealized assumptions: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0"/>
                </a:spcAft>
                <a:buClr>
                  <a:srgbClr val="0000A8"/>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same RTT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0"/>
                </a:spcAft>
                <a:buClr>
                  <a:srgbClr val="0000A8"/>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fixed number of sessions only in congestion avoidance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7983110" y="3468687"/>
              <a:ext cx="3864041" cy="2450048"/>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8338252" y="3328994"/>
              <a:ext cx="1762727" cy="255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8332482" y="3205277"/>
              <a:ext cx="17684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Is</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TCP fair?</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sp>
        <p:nvSpPr>
          <p:cNvPr id="9" name="Oval 8"/>
          <p:cNvSpPr/>
          <p:nvPr/>
        </p:nvSpPr>
        <p:spPr>
          <a:xfrm>
            <a:off x="2998274" y="5695379"/>
            <a:ext cx="166255" cy="16625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4" name="Ink 13"/>
          <p:cNvSpPr/>
          <p:nvPr/>
        </p:nvSpPr>
        <p:spPr bwMode="auto">
          <a:xfrm>
            <a:off x="1730520" y="3389040"/>
            <a:ext cx="2304720" cy="2656080"/>
          </a:xfrm>
          <a:prstGeom prst="rect">
            <a:avLst/>
          </a:prstGeom>
        </p:spPr>
      </p:sp>
      <p:sp>
        <p:nvSpPr>
          <p:cNvPr id="3" name="文本框 2"/>
          <p:cNvSpPr txBox="1"/>
          <p:nvPr/>
        </p:nvSpPr>
        <p:spPr>
          <a:xfrm>
            <a:off x="7936865" y="1137920"/>
            <a:ext cx="2225040" cy="368300"/>
          </a:xfrm>
          <a:prstGeom prst="rect">
            <a:avLst/>
          </a:prstGeom>
          <a:noFill/>
        </p:spPr>
        <p:txBody>
          <a:bodyPr wrap="square" rtlCol="0">
            <a:spAutoFit/>
          </a:bodyPr>
          <a:p>
            <a:r>
              <a:rPr lang="en-US" altLang="zh-CN"/>
              <a:t>TCP</a:t>
            </a:r>
            <a:r>
              <a:rPr lang="zh-CN" altLang="en-US"/>
              <a:t>公平</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md type="call" cmd="playFrom(0.0)">
                                      <p:cBhvr>
                                        <p:cTn id="7" dur="1" fill="hold"/>
                                        <p:tgtEl>
                                          <p:spTgt spid="14"/>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9" presetClass="exit" presetSubtype="0" fill="hold" grpId="0" nodeType="withEffect">
                                  <p:stCondLst>
                                    <p:cond delay="0"/>
                                  </p:stCondLst>
                                  <p:childTnLst>
                                    <p:animEffect transition="out" filter="dissolv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dissolve">
                                      <p:cBhvr>
                                        <p:cTn id="1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dissolve">
                                      <p:cBhvr>
                                        <p:cTn id="28"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left)">
                                      <p:cBhvr>
                                        <p:cTn id="33" dur="500"/>
                                        <p:tgtEl>
                                          <p:spTgt spid="72"/>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dissolve">
                                      <p:cBhvr>
                                        <p:cTn id="37"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right)">
                                      <p:cBhvr>
                                        <p:cTn id="42" dur="500"/>
                                        <p:tgtEl>
                                          <p:spTgt spid="74"/>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dissolve">
                                      <p:cBhvr>
                                        <p:cTn id="4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500"/>
                                        <p:tgtEl>
                                          <p:spTgt spid="7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500"/>
                                        <p:tgtEl>
                                          <p:spTgt spid="7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left)">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dissolve">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1" grpId="0" autoUpdateAnimBg="0"/>
      <p:bldP spid="73" grpId="0" autoUpdateAnimBg="0"/>
      <p:bldP spid="75" grpId="0" autoUpdateAnimBg="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45" y="261078"/>
            <a:ext cx="10834510" cy="894622"/>
          </a:xfrm>
        </p:spPr>
        <p:txBody>
          <a:bodyPr>
            <a:normAutofit/>
          </a:bodyPr>
          <a:lstStyle/>
          <a:p>
            <a:r>
              <a:rPr lang="en-US" dirty="0"/>
              <a:t>Fairness: must all network apps be “fair”?</a:t>
            </a:r>
            <a:endParaRPr lang="en-US" b="0" dirty="0"/>
          </a:p>
        </p:txBody>
      </p:sp>
      <p:sp>
        <p:nvSpPr>
          <p:cNvPr id="30" name="Rectangle 3"/>
          <p:cNvSpPr txBox="1">
            <a:spLocks noChangeArrowheads="1"/>
          </p:cNvSpPr>
          <p:nvPr/>
        </p:nvSpPr>
        <p:spPr>
          <a:xfrm>
            <a:off x="749300" y="1219200"/>
            <a:ext cx="5207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Fairness and UDP</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multimedia apps often do not use TCP</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 not want rate throttled by congestion control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instead use UDP:</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audio/video at constant rate, tolerate packet loss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4"/>
          <p:cNvSpPr txBox="1">
            <a:spLocks noChangeArrowheads="1"/>
          </p:cNvSpPr>
          <p:nvPr/>
        </p:nvSpPr>
        <p:spPr>
          <a:xfrm>
            <a:off x="6210301" y="1193800"/>
            <a:ext cx="5575300" cy="5067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Fairness, parallel TCP connections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application can open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multiple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parallel connections between two hosts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web browsers do this , e.g., link of rate R with 9 existing connections: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new app asks for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1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TCP, gets rate R/10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new app asks for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11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TCPs, gets R/2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675005" y="4930140"/>
            <a:ext cx="5018405" cy="922020"/>
          </a:xfrm>
          <a:prstGeom prst="rect">
            <a:avLst/>
          </a:prstGeom>
          <a:noFill/>
        </p:spPr>
        <p:txBody>
          <a:bodyPr wrap="square" rtlCol="0">
            <a:spAutoFit/>
          </a:bodyPr>
          <a:p>
            <a:r>
              <a:rPr lang="zh-CN" altLang="en-US"/>
              <a:t>多媒体应用程序通常不使用TCP</a:t>
            </a:r>
            <a:endParaRPr lang="zh-CN" altLang="en-US"/>
          </a:p>
          <a:p>
            <a:r>
              <a:rPr lang="zh-CN" altLang="en-US"/>
              <a:t>不希望速率被拥塞控制控制</a:t>
            </a:r>
            <a:endParaRPr lang="zh-CN" altLang="en-US"/>
          </a:p>
          <a:p>
            <a:r>
              <a:rPr lang="zh-CN" altLang="en-US"/>
              <a:t>使用UDP:以恒定速率发送音频/视频，容忍丢包</a:t>
            </a:r>
            <a:endParaRPr lang="zh-CN" altLang="en-US"/>
          </a:p>
        </p:txBody>
      </p:sp>
      <p:sp>
        <p:nvSpPr>
          <p:cNvPr id="4" name="文本框 3"/>
          <p:cNvSpPr txBox="1"/>
          <p:nvPr/>
        </p:nvSpPr>
        <p:spPr>
          <a:xfrm>
            <a:off x="6744970" y="5420995"/>
            <a:ext cx="4265295" cy="645160"/>
          </a:xfrm>
          <a:prstGeom prst="rect">
            <a:avLst/>
          </a:prstGeom>
          <a:noFill/>
        </p:spPr>
        <p:txBody>
          <a:bodyPr wrap="square" rtlCol="0">
            <a:spAutoFit/>
          </a:bodyPr>
          <a:p>
            <a:r>
              <a:rPr lang="zh-CN" altLang="en-US"/>
              <a:t>应用程序可以在两台主机之间打开多个并行连接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232"/>
          <p:cNvGrpSpPr/>
          <p:nvPr/>
        </p:nvGrpSpPr>
        <p:grpSpPr>
          <a:xfrm>
            <a:off x="3677761" y="3860185"/>
            <a:ext cx="7691437" cy="2578459"/>
            <a:chOff x="2151063" y="3594045"/>
            <a:chExt cx="7691437" cy="2578459"/>
          </a:xfrm>
        </p:grpSpPr>
        <p:sp>
          <p:nvSpPr>
            <p:cNvPr id="234" name="Freeform 2"/>
            <p:cNvSpPr/>
            <p:nvPr/>
          </p:nvSpPr>
          <p:spPr bwMode="auto">
            <a:xfrm>
              <a:off x="4129957" y="4691367"/>
              <a:ext cx="2849563"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9CDFF9"/>
            </a:solidFill>
            <a:ln>
              <a:noFill/>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35" name="Group 234"/>
            <p:cNvGrpSpPr/>
            <p:nvPr/>
          </p:nvGrpSpPr>
          <p:grpSpPr>
            <a:xfrm>
              <a:off x="5035264" y="5554092"/>
              <a:ext cx="496248" cy="260542"/>
              <a:chOff x="7141236" y="6068702"/>
              <a:chExt cx="496248" cy="260542"/>
            </a:xfrm>
          </p:grpSpPr>
          <p:sp>
            <p:nvSpPr>
              <p:cNvPr id="397" name="Freeform 396"/>
              <p:cNvSpPr/>
              <p:nvPr/>
            </p:nvSpPr>
            <p:spPr>
              <a:xfrm>
                <a:off x="7141236" y="6158887"/>
                <a:ext cx="496248" cy="17035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E40000"/>
                  </a:gs>
                  <a:gs pos="21000">
                    <a:schemeClr val="bg1"/>
                  </a:gs>
                  <a:gs pos="51000">
                    <a:srgbClr val="ED356A"/>
                  </a:gs>
                  <a:gs pos="100000">
                    <a:srgbClr val="E4000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8" name="Oval 397"/>
              <p:cNvSpPr/>
              <p:nvPr/>
            </p:nvSpPr>
            <p:spPr>
              <a:xfrm>
                <a:off x="7141522" y="6068702"/>
                <a:ext cx="495647" cy="168664"/>
              </a:xfrm>
              <a:prstGeom prst="ellipse">
                <a:avLst/>
              </a:prstGeom>
              <a:solidFill>
                <a:srgbClr val="FA376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99" name="Group 398"/>
              <p:cNvGrpSpPr/>
              <p:nvPr/>
            </p:nvGrpSpPr>
            <p:grpSpPr>
              <a:xfrm>
                <a:off x="7214834" y="6090139"/>
                <a:ext cx="348960" cy="123931"/>
                <a:chOff x="7786941" y="2884917"/>
                <a:chExt cx="897649" cy="353919"/>
              </a:xfrm>
            </p:grpSpPr>
            <p:sp>
              <p:nvSpPr>
                <p:cNvPr id="400" name="Freeform 399"/>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1" name="Freeform 400"/>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2" name="Freeform 401"/>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3" name="Freeform 402"/>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6" name="Group 235"/>
            <p:cNvGrpSpPr/>
            <p:nvPr/>
          </p:nvGrpSpPr>
          <p:grpSpPr>
            <a:xfrm>
              <a:off x="6131364" y="5156690"/>
              <a:ext cx="496248" cy="260542"/>
              <a:chOff x="7493876" y="2774731"/>
              <a:chExt cx="1481958" cy="894622"/>
            </a:xfrm>
          </p:grpSpPr>
          <p:sp>
            <p:nvSpPr>
              <p:cNvPr id="390" name="Freeform 3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1" name="Oval 3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92" name="Group 391"/>
              <p:cNvGrpSpPr/>
              <p:nvPr/>
            </p:nvGrpSpPr>
            <p:grpSpPr>
              <a:xfrm>
                <a:off x="7713663" y="2848339"/>
                <a:ext cx="1042107" cy="425543"/>
                <a:chOff x="7786941" y="2884917"/>
                <a:chExt cx="897649" cy="353919"/>
              </a:xfrm>
            </p:grpSpPr>
            <p:sp>
              <p:nvSpPr>
                <p:cNvPr id="393" name="Freeform 3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4" name="Freeform 3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5" name="Freeform 3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6" name="Freeform 3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7" name="Group 236"/>
            <p:cNvGrpSpPr/>
            <p:nvPr/>
          </p:nvGrpSpPr>
          <p:grpSpPr>
            <a:xfrm>
              <a:off x="5122533" y="4861037"/>
              <a:ext cx="496248" cy="260542"/>
              <a:chOff x="7493876" y="2774731"/>
              <a:chExt cx="1481958" cy="894622"/>
            </a:xfrm>
          </p:grpSpPr>
          <p:sp>
            <p:nvSpPr>
              <p:cNvPr id="383" name="Freeform 382"/>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4" name="Oval 383"/>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85" name="Group 384"/>
              <p:cNvGrpSpPr/>
              <p:nvPr/>
            </p:nvGrpSpPr>
            <p:grpSpPr>
              <a:xfrm>
                <a:off x="7713663" y="2848339"/>
                <a:ext cx="1042107" cy="425543"/>
                <a:chOff x="7786941" y="2884917"/>
                <a:chExt cx="897649" cy="353919"/>
              </a:xfrm>
            </p:grpSpPr>
            <p:sp>
              <p:nvSpPr>
                <p:cNvPr id="386" name="Freeform 385"/>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7" name="Freeform 386"/>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8" name="Freeform 387"/>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9" name="Freeform 388"/>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8" name="Group 237"/>
            <p:cNvGrpSpPr/>
            <p:nvPr/>
          </p:nvGrpSpPr>
          <p:grpSpPr>
            <a:xfrm>
              <a:off x="4450588" y="5823254"/>
              <a:ext cx="496248" cy="260542"/>
              <a:chOff x="7493876" y="2774731"/>
              <a:chExt cx="1481958" cy="894622"/>
            </a:xfrm>
          </p:grpSpPr>
          <p:sp>
            <p:nvSpPr>
              <p:cNvPr id="376" name="Freeform 37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7" name="Oval 37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78" name="Group 377"/>
              <p:cNvGrpSpPr/>
              <p:nvPr/>
            </p:nvGrpSpPr>
            <p:grpSpPr>
              <a:xfrm>
                <a:off x="7713663" y="2848339"/>
                <a:ext cx="1042107" cy="425543"/>
                <a:chOff x="7786941" y="2884917"/>
                <a:chExt cx="897649" cy="353919"/>
              </a:xfrm>
            </p:grpSpPr>
            <p:sp>
              <p:nvSpPr>
                <p:cNvPr id="379" name="Freeform 37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0" name="Freeform 37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1" name="Freeform 38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2" name="Freeform 38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9" name="Group 238"/>
            <p:cNvGrpSpPr/>
            <p:nvPr/>
          </p:nvGrpSpPr>
          <p:grpSpPr>
            <a:xfrm>
              <a:off x="4094463" y="5164346"/>
              <a:ext cx="496248" cy="260542"/>
              <a:chOff x="7493876" y="2774731"/>
              <a:chExt cx="1481958" cy="894622"/>
            </a:xfrm>
          </p:grpSpPr>
          <p:sp>
            <p:nvSpPr>
              <p:cNvPr id="369" name="Freeform 368"/>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0" name="Oval 369"/>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71" name="Group 370"/>
              <p:cNvGrpSpPr/>
              <p:nvPr/>
            </p:nvGrpSpPr>
            <p:grpSpPr>
              <a:xfrm>
                <a:off x="7713663" y="2848339"/>
                <a:ext cx="1042107" cy="425543"/>
                <a:chOff x="7786941" y="2884917"/>
                <a:chExt cx="897649" cy="353919"/>
              </a:xfrm>
            </p:grpSpPr>
            <p:sp>
              <p:nvSpPr>
                <p:cNvPr id="372" name="Freeform 371"/>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3" name="Freeform 372"/>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4" name="Freeform 373"/>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5" name="Freeform 374"/>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40" name="Text Box 8"/>
            <p:cNvSpPr txBox="1">
              <a:spLocks noChangeArrowheads="1"/>
            </p:cNvSpPr>
            <p:nvPr/>
          </p:nvSpPr>
          <p:spPr bwMode="auto">
            <a:xfrm>
              <a:off x="3010823" y="3594045"/>
              <a:ext cx="728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1" u="none" strike="noStrike" kern="120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source</a:t>
              </a:r>
              <a:endParaRPr kumimoji="0" lang="en-US" altLang="en-US" sz="2000" b="0" i="1" u="none" strike="noStrike" kern="120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p:txBody>
        </p:sp>
        <p:sp>
          <p:nvSpPr>
            <p:cNvPr id="241" name="Freeform 10"/>
            <p:cNvSpPr/>
            <p:nvPr/>
          </p:nvSpPr>
          <p:spPr bwMode="auto">
            <a:xfrm flipH="1">
              <a:off x="2481263" y="3925832"/>
              <a:ext cx="326408" cy="1262816"/>
            </a:xfrm>
            <a:custGeom>
              <a:avLst/>
              <a:gdLst>
                <a:gd name="T0" fmla="*/ 2147483647 w 12213"/>
                <a:gd name="T1" fmla="*/ 2147483647 h 10000"/>
                <a:gd name="T2" fmla="*/ 0 w 12213"/>
                <a:gd name="T3" fmla="*/ 0 h 10000"/>
                <a:gd name="T4" fmla="*/ 0 w 12213"/>
                <a:gd name="T5" fmla="*/ 2147483647 h 10000"/>
                <a:gd name="T6" fmla="*/ 2147483647 w 12213"/>
                <a:gd name="T7" fmla="*/ 2147483647 h 10000"/>
                <a:gd name="T8" fmla="*/ 2147483647 w 12213"/>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3" h="10000">
                  <a:moveTo>
                    <a:pt x="11726" y="4661"/>
                  </a:moveTo>
                  <a:lnTo>
                    <a:pt x="0" y="0"/>
                  </a:lnTo>
                  <a:lnTo>
                    <a:pt x="0" y="10000"/>
                  </a:lnTo>
                  <a:lnTo>
                    <a:pt x="12213" y="6473"/>
                  </a:lnTo>
                  <a:lnTo>
                    <a:pt x="11726" y="4661"/>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2" name="Rectangle 23"/>
            <p:cNvSpPr>
              <a:spLocks noChangeArrowheads="1"/>
            </p:cNvSpPr>
            <p:nvPr/>
          </p:nvSpPr>
          <p:spPr bwMode="auto">
            <a:xfrm>
              <a:off x="2854326" y="3909956"/>
              <a:ext cx="1062368" cy="12906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3" name="Rectangle 24"/>
            <p:cNvSpPr>
              <a:spLocks noChangeArrowheads="1"/>
            </p:cNvSpPr>
            <p:nvPr/>
          </p:nvSpPr>
          <p:spPr bwMode="auto">
            <a:xfrm>
              <a:off x="2814638" y="3949645"/>
              <a:ext cx="1066800" cy="1231900"/>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4" name="Line 25"/>
            <p:cNvSpPr>
              <a:spLocks noChangeShapeType="1"/>
            </p:cNvSpPr>
            <p:nvPr/>
          </p:nvSpPr>
          <p:spPr bwMode="auto">
            <a:xfrm>
              <a:off x="2814638" y="4227457"/>
              <a:ext cx="1058862" cy="31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5" name="Text Box 26"/>
            <p:cNvSpPr txBox="1">
              <a:spLocks noChangeArrowheads="1"/>
            </p:cNvSpPr>
            <p:nvPr/>
          </p:nvSpPr>
          <p:spPr bwMode="auto">
            <a:xfrm>
              <a:off x="2773604" y="3957054"/>
              <a:ext cx="1104900" cy="1274762"/>
            </a:xfrm>
            <a:prstGeom prst="rect">
              <a:avLst/>
            </a:prstGeom>
            <a:noFill/>
            <a:ln>
              <a:noFill/>
            </a:ln>
          </p:spPr>
          <p:txBody>
            <a:bodyPr>
              <a:spAutoFit/>
            </a:bodyPr>
            <a:lstStyle>
              <a:lvl1pPr>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application</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1" i="0" u="none" strike="noStrike" kern="0" cap="none" spc="0" normalizeH="0" baseline="0" noProof="0" dirty="0">
                  <a:ln>
                    <a:noFill/>
                  </a:ln>
                  <a:solidFill>
                    <a:srgbClr val="0000A3"/>
                  </a:solidFill>
                  <a:effectLst/>
                  <a:uLnTx/>
                  <a:uFillTx/>
                  <a:latin typeface="Calibri" panose="020F0502020204030204" pitchFamily="34" charset="0"/>
                  <a:ea typeface="MS PGothic" panose="020B0600070205080204" charset="-128"/>
                </a:rPr>
                <a:t>TCP</a:t>
              </a:r>
              <a:endParaRPr kumimoji="0" lang="en-US" sz="1400" b="1" i="0" u="none" strike="noStrike" kern="0" cap="none" spc="0" normalizeH="0" baseline="0" noProof="0" dirty="0">
                <a:ln>
                  <a:noFill/>
                </a:ln>
                <a:solidFill>
                  <a:srgbClr val="0000A3"/>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network</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link</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physical</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p:txBody>
        </p:sp>
        <p:grpSp>
          <p:nvGrpSpPr>
            <p:cNvPr id="246" name="Group 190"/>
            <p:cNvGrpSpPr/>
            <p:nvPr/>
          </p:nvGrpSpPr>
          <p:grpSpPr bwMode="auto">
            <a:xfrm flipH="1">
              <a:off x="2151063" y="4424307"/>
              <a:ext cx="673100" cy="701675"/>
              <a:chOff x="-44" y="1473"/>
              <a:chExt cx="981" cy="1105"/>
            </a:xfrm>
          </p:grpSpPr>
          <p:pic>
            <p:nvPicPr>
              <p:cNvPr id="367" name="Picture 19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92"/>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47" name="Line 25"/>
            <p:cNvSpPr>
              <a:spLocks noChangeShapeType="1"/>
            </p:cNvSpPr>
            <p:nvPr/>
          </p:nvSpPr>
          <p:spPr bwMode="auto">
            <a:xfrm>
              <a:off x="2819400" y="4456057"/>
              <a:ext cx="1058863" cy="31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8" name="Line 25"/>
            <p:cNvSpPr>
              <a:spLocks noChangeShapeType="1"/>
            </p:cNvSpPr>
            <p:nvPr/>
          </p:nvSpPr>
          <p:spPr bwMode="auto">
            <a:xfrm>
              <a:off x="2824163" y="4684657"/>
              <a:ext cx="1058862" cy="31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9" name="Line 25"/>
            <p:cNvSpPr>
              <a:spLocks noChangeShapeType="1"/>
            </p:cNvSpPr>
            <p:nvPr/>
          </p:nvSpPr>
          <p:spPr bwMode="auto">
            <a:xfrm>
              <a:off x="2827338" y="4924370"/>
              <a:ext cx="1060450" cy="31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50" name="Group 3"/>
            <p:cNvGrpSpPr/>
            <p:nvPr/>
          </p:nvGrpSpPr>
          <p:grpSpPr bwMode="auto">
            <a:xfrm>
              <a:off x="7839075" y="3673978"/>
              <a:ext cx="2003425" cy="1620287"/>
              <a:chOff x="4927179" y="4007261"/>
              <a:chExt cx="2002389" cy="1619544"/>
            </a:xfrm>
          </p:grpSpPr>
          <p:sp>
            <p:nvSpPr>
              <p:cNvPr id="267" name="Text Box 54"/>
              <p:cNvSpPr txBox="1">
                <a:spLocks noChangeArrowheads="1"/>
              </p:cNvSpPr>
              <p:nvPr/>
            </p:nvSpPr>
            <p:spPr bwMode="auto">
              <a:xfrm>
                <a:off x="4934875" y="4007261"/>
                <a:ext cx="1121843" cy="33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rPr>
                  <a:t>destination</a:t>
                </a:r>
                <a:endParaRPr kumimoji="0" lang="en-US" altLang="en-US" sz="2000" b="0" i="1" u="none" strike="noStrike" kern="0" cap="none" spc="0" normalizeH="0" baseline="0" noProof="0" dirty="0">
                  <a:ln>
                    <a:noFill/>
                  </a:ln>
                  <a:solidFill>
                    <a:srgbClr val="000099"/>
                  </a:solidFill>
                  <a:effectLst/>
                  <a:uLnTx/>
                  <a:uFillTx/>
                  <a:latin typeface="Calibri" panose="020F0502020204030204" pitchFamily="34" charset="0"/>
                  <a:ea typeface="MS PGothic" panose="020B0600070205080204" charset="-128"/>
                  <a:cs typeface="+mn-cs"/>
                </a:endParaRPr>
              </a:p>
            </p:txBody>
          </p:sp>
          <p:grpSp>
            <p:nvGrpSpPr>
              <p:cNvPr id="268" name="Group 2"/>
              <p:cNvGrpSpPr/>
              <p:nvPr/>
            </p:nvGrpSpPr>
            <p:grpSpPr bwMode="auto">
              <a:xfrm>
                <a:off x="4927179" y="4319856"/>
                <a:ext cx="2002389" cy="1306949"/>
                <a:chOff x="1305623" y="4714561"/>
                <a:chExt cx="2002389" cy="1306949"/>
              </a:xfrm>
            </p:grpSpPr>
            <p:sp>
              <p:nvSpPr>
                <p:cNvPr id="269" name="Freeform 10"/>
                <p:cNvSpPr/>
                <p:nvPr/>
              </p:nvSpPr>
              <p:spPr bwMode="auto">
                <a:xfrm>
                  <a:off x="2426569" y="4714561"/>
                  <a:ext cx="288261" cy="1290044"/>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0" name="Rectangle 23"/>
                <p:cNvSpPr>
                  <a:spLocks noChangeArrowheads="1"/>
                </p:cNvSpPr>
                <p:nvPr/>
              </p:nvSpPr>
              <p:spPr bwMode="auto">
                <a:xfrm>
                  <a:off x="1398616" y="4722494"/>
                  <a:ext cx="1045433" cy="12712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1" name="Rectangle 24"/>
                <p:cNvSpPr>
                  <a:spLocks noChangeArrowheads="1"/>
                </p:cNvSpPr>
                <p:nvPr/>
              </p:nvSpPr>
              <p:spPr bwMode="auto">
                <a:xfrm>
                  <a:off x="1341249" y="4752754"/>
                  <a:ext cx="1067215" cy="1231976"/>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2" name="Line 25"/>
                <p:cNvSpPr>
                  <a:spLocks noChangeShapeType="1"/>
                </p:cNvSpPr>
                <p:nvPr/>
              </p:nvSpPr>
              <p:spPr bwMode="auto">
                <a:xfrm>
                  <a:off x="1341249" y="5031313"/>
                  <a:ext cx="1059231" cy="28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3" name="Text Box 26"/>
                <p:cNvSpPr txBox="1">
                  <a:spLocks noChangeArrowheads="1"/>
                </p:cNvSpPr>
                <p:nvPr/>
              </p:nvSpPr>
              <p:spPr bwMode="auto">
                <a:xfrm>
                  <a:off x="1305623" y="4747333"/>
                  <a:ext cx="1104329" cy="1274177"/>
                </a:xfrm>
                <a:prstGeom prst="rect">
                  <a:avLst/>
                </a:prstGeom>
                <a:noFill/>
                <a:ln>
                  <a:noFill/>
                </a:ln>
              </p:spPr>
              <p:txBody>
                <a:bodyPr>
                  <a:spAutoFit/>
                </a:bodyPr>
                <a:lstStyle>
                  <a:lvl1pPr>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application</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1" i="0" u="none" strike="noStrike" kern="0" cap="none" spc="0" normalizeH="0" baseline="0" noProof="0" dirty="0">
                      <a:ln>
                        <a:noFill/>
                      </a:ln>
                      <a:solidFill>
                        <a:srgbClr val="0000A3"/>
                      </a:solidFill>
                      <a:effectLst/>
                      <a:uLnTx/>
                      <a:uFillTx/>
                      <a:latin typeface="Calibri" panose="020F0502020204030204" pitchFamily="34" charset="0"/>
                      <a:ea typeface="MS PGothic" panose="020B0600070205080204" charset="-128"/>
                    </a:rPr>
                    <a:t>TCP</a:t>
                  </a:r>
                  <a:endParaRPr kumimoji="0" lang="en-US" sz="1400" b="1" i="0" u="none" strike="noStrike" kern="0" cap="none" spc="0" normalizeH="0" baseline="0" noProof="0" dirty="0">
                    <a:ln>
                      <a:noFill/>
                    </a:ln>
                    <a:solidFill>
                      <a:srgbClr val="0000A3"/>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network</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link</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rPr>
                    <a:t>physical</a:t>
                  </a:r>
                  <a:endParaRPr kumimoji="0" lang="en-US" sz="1400" b="0" i="0" u="none" strike="noStrike" kern="0" cap="none" spc="0" normalizeH="0" baseline="0" noProof="0" dirty="0">
                    <a:ln>
                      <a:noFill/>
                    </a:ln>
                    <a:solidFill>
                      <a:srgbClr val="FFFFFF">
                        <a:lumMod val="75000"/>
                      </a:srgbClr>
                    </a:solidFill>
                    <a:effectLst/>
                    <a:uLnTx/>
                    <a:uFillTx/>
                    <a:latin typeface="Calibri" panose="020F0502020204030204" pitchFamily="34" charset="0"/>
                    <a:ea typeface="MS PGothic" panose="020B0600070205080204" charset="-128"/>
                  </a:endParaRPr>
                </a:p>
              </p:txBody>
            </p:sp>
            <p:grpSp>
              <p:nvGrpSpPr>
                <p:cNvPr id="274" name="Group 190"/>
                <p:cNvGrpSpPr/>
                <p:nvPr/>
              </p:nvGrpSpPr>
              <p:grpSpPr bwMode="auto">
                <a:xfrm flipH="1">
                  <a:off x="2634682" y="5076164"/>
                  <a:ext cx="673330" cy="701684"/>
                  <a:chOff x="-44" y="1473"/>
                  <a:chExt cx="981" cy="1105"/>
                </a:xfrm>
              </p:grpSpPr>
              <p:pic>
                <p:nvPicPr>
                  <p:cNvPr id="365" name="Picture 19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92"/>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331" name="Line 25"/>
                <p:cNvSpPr>
                  <a:spLocks noChangeShapeType="1"/>
                </p:cNvSpPr>
                <p:nvPr/>
              </p:nvSpPr>
              <p:spPr bwMode="auto">
                <a:xfrm>
                  <a:off x="1345720" y="5260213"/>
                  <a:ext cx="1059231" cy="28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356" name="Line 25"/>
                <p:cNvSpPr>
                  <a:spLocks noChangeShapeType="1"/>
                </p:cNvSpPr>
                <p:nvPr/>
              </p:nvSpPr>
              <p:spPr bwMode="auto">
                <a:xfrm>
                  <a:off x="1350191" y="5489113"/>
                  <a:ext cx="1059231" cy="28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364" name="Line 25"/>
                <p:cNvSpPr>
                  <a:spLocks noChangeShapeType="1"/>
                </p:cNvSpPr>
                <p:nvPr/>
              </p:nvSpPr>
              <p:spPr bwMode="auto">
                <a:xfrm>
                  <a:off x="1354662" y="5728213"/>
                  <a:ext cx="1059231" cy="28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sp>
          <p:nvSpPr>
            <p:cNvPr id="251" name="Freeform 6"/>
            <p:cNvSpPr/>
            <p:nvPr/>
          </p:nvSpPr>
          <p:spPr bwMode="auto">
            <a:xfrm>
              <a:off x="4581324" y="4994579"/>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2" name="Freeform 91"/>
            <p:cNvSpPr/>
            <p:nvPr/>
          </p:nvSpPr>
          <p:spPr bwMode="auto">
            <a:xfrm>
              <a:off x="5622724" y="4988229"/>
              <a:ext cx="506413"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3" name="Freeform 92"/>
            <p:cNvSpPr/>
            <p:nvPr/>
          </p:nvSpPr>
          <p:spPr bwMode="auto">
            <a:xfrm>
              <a:off x="4557512" y="5380342"/>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4" name="Freeform 93"/>
            <p:cNvSpPr/>
            <p:nvPr/>
          </p:nvSpPr>
          <p:spPr bwMode="auto">
            <a:xfrm>
              <a:off x="5505249" y="5356529"/>
              <a:ext cx="630238"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5" name="Freeform 94"/>
            <p:cNvSpPr/>
            <p:nvPr/>
          </p:nvSpPr>
          <p:spPr bwMode="auto">
            <a:xfrm>
              <a:off x="6173587" y="5410504"/>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6" name="Freeform 95"/>
            <p:cNvSpPr/>
            <p:nvPr/>
          </p:nvSpPr>
          <p:spPr bwMode="auto">
            <a:xfrm>
              <a:off x="4936923" y="5943904"/>
              <a:ext cx="970395" cy="81756"/>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7" name="Freeform 96"/>
            <p:cNvSpPr/>
            <p:nvPr/>
          </p:nvSpPr>
          <p:spPr bwMode="auto">
            <a:xfrm>
              <a:off x="4400349" y="5424888"/>
              <a:ext cx="193675" cy="404716"/>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8" name="Freeform 7"/>
            <p:cNvSpPr/>
            <p:nvPr/>
          </p:nvSpPr>
          <p:spPr bwMode="auto">
            <a:xfrm>
              <a:off x="3329610" y="4423977"/>
              <a:ext cx="5073926" cy="1298611"/>
            </a:xfrm>
            <a:custGeom>
              <a:avLst/>
              <a:gdLst>
                <a:gd name="T0" fmla="*/ 0 w 5156094"/>
                <a:gd name="T1" fmla="*/ 0 h 1509215"/>
                <a:gd name="T2" fmla="*/ 6961 w 5156094"/>
                <a:gd name="T3" fmla="*/ 1168047 h 1509215"/>
                <a:gd name="T4" fmla="*/ 1131015 w 5156094"/>
                <a:gd name="T5" fmla="*/ 1170389 h 1509215"/>
                <a:gd name="T6" fmla="*/ 1755021 w 5156094"/>
                <a:gd name="T7" fmla="*/ 1490285 h 1509215"/>
                <a:gd name="T8" fmla="*/ 2207298 w 5156094"/>
                <a:gd name="T9" fmla="*/ 1510706 h 1509215"/>
                <a:gd name="T10" fmla="*/ 2988945 w 5156094"/>
                <a:gd name="T11" fmla="*/ 1198737 h 1509215"/>
                <a:gd name="T12" fmla="*/ 3391674 w 5156094"/>
                <a:gd name="T13" fmla="*/ 1210330 h 1509215"/>
                <a:gd name="T14" fmla="*/ 5156412 w 5156094"/>
                <a:gd name="T15" fmla="*/ 1199641 h 1509215"/>
                <a:gd name="T16" fmla="*/ 5126696 w 5156094"/>
                <a:gd name="T17" fmla="*/ 64147 h 1509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207163 w 5156094"/>
                <a:gd name="connsiteY4" fmla="*/ 1509215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1" fmla="*/ 0 w 5156094"/>
                <a:gd name="connsiteY0-2" fmla="*/ 0 h 1559667"/>
                <a:gd name="connsiteX1-3" fmla="*/ 6961 w 5156094"/>
                <a:gd name="connsiteY1-4" fmla="*/ 1166894 h 1559667"/>
                <a:gd name="connsiteX2-5" fmla="*/ 1130946 w 5156094"/>
                <a:gd name="connsiteY2-6" fmla="*/ 1169234 h 1559667"/>
                <a:gd name="connsiteX3-7" fmla="*/ 1824854 w 5156094"/>
                <a:gd name="connsiteY3-8" fmla="*/ 1559667 h 1559667"/>
                <a:gd name="connsiteX4-9" fmla="*/ 2145216 w 5156094"/>
                <a:gd name="connsiteY4-10" fmla="*/ 1553959 h 1559667"/>
                <a:gd name="connsiteX5-11" fmla="*/ 2988762 w 5156094"/>
                <a:gd name="connsiteY5-12" fmla="*/ 1197554 h 1559667"/>
                <a:gd name="connsiteX6-13" fmla="*/ 3391464 w 5156094"/>
                <a:gd name="connsiteY6-14" fmla="*/ 1209136 h 1559667"/>
                <a:gd name="connsiteX7-15" fmla="*/ 5156094 w 5156094"/>
                <a:gd name="connsiteY7-16" fmla="*/ 1198456 h 1559667"/>
                <a:gd name="connsiteX8-17" fmla="*/ 5126381 w 5156094"/>
                <a:gd name="connsiteY8-18" fmla="*/ 64084 h 1559667"/>
                <a:gd name="connsiteX0-19" fmla="*/ 0 w 5156094"/>
                <a:gd name="connsiteY0-20" fmla="*/ 0 h 1559667"/>
                <a:gd name="connsiteX1-21" fmla="*/ 6961 w 5156094"/>
                <a:gd name="connsiteY1-22" fmla="*/ 1166894 h 1559667"/>
                <a:gd name="connsiteX2-23" fmla="*/ 1130946 w 5156094"/>
                <a:gd name="connsiteY2-24" fmla="*/ 1169234 h 1559667"/>
                <a:gd name="connsiteX3-25" fmla="*/ 1824854 w 5156094"/>
                <a:gd name="connsiteY3-26" fmla="*/ 1559667 h 1559667"/>
                <a:gd name="connsiteX4-27" fmla="*/ 2145216 w 5156094"/>
                <a:gd name="connsiteY4-28" fmla="*/ 1553959 h 1559667"/>
                <a:gd name="connsiteX5-29" fmla="*/ 2930257 w 5156094"/>
                <a:gd name="connsiteY5-30" fmla="*/ 1152811 h 1559667"/>
                <a:gd name="connsiteX6-31" fmla="*/ 3391464 w 5156094"/>
                <a:gd name="connsiteY6-32" fmla="*/ 1209136 h 1559667"/>
                <a:gd name="connsiteX7-33" fmla="*/ 5156094 w 5156094"/>
                <a:gd name="connsiteY7-34" fmla="*/ 1198456 h 1559667"/>
                <a:gd name="connsiteX8-35" fmla="*/ 5126381 w 5156094"/>
                <a:gd name="connsiteY8-36" fmla="*/ 64084 h 1559667"/>
                <a:gd name="connsiteX0-37" fmla="*/ 0 w 5156094"/>
                <a:gd name="connsiteY0-38" fmla="*/ 0 h 1559667"/>
                <a:gd name="connsiteX1-39" fmla="*/ 6961 w 5156094"/>
                <a:gd name="connsiteY1-40" fmla="*/ 1166894 h 1559667"/>
                <a:gd name="connsiteX2-41" fmla="*/ 1130946 w 5156094"/>
                <a:gd name="connsiteY2-42" fmla="*/ 1169234 h 1559667"/>
                <a:gd name="connsiteX3-43" fmla="*/ 1824854 w 5156094"/>
                <a:gd name="connsiteY3-44" fmla="*/ 1559667 h 1559667"/>
                <a:gd name="connsiteX4-45" fmla="*/ 2145216 w 5156094"/>
                <a:gd name="connsiteY4-46" fmla="*/ 1553959 h 1559667"/>
                <a:gd name="connsiteX5-47" fmla="*/ 2930257 w 5156094"/>
                <a:gd name="connsiteY5-48" fmla="*/ 1152811 h 1559667"/>
                <a:gd name="connsiteX6-49" fmla="*/ 5156094 w 5156094"/>
                <a:gd name="connsiteY6-50" fmla="*/ 1198456 h 1559667"/>
                <a:gd name="connsiteX7-51" fmla="*/ 5126381 w 5156094"/>
                <a:gd name="connsiteY7-52" fmla="*/ 64084 h 15596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156094" h="1559667">
                  <a:moveTo>
                    <a:pt x="0" y="0"/>
                  </a:moveTo>
                  <a:cubicBezTo>
                    <a:pt x="2320" y="388965"/>
                    <a:pt x="4641" y="777929"/>
                    <a:pt x="6961" y="1166894"/>
                  </a:cubicBezTo>
                  <a:lnTo>
                    <a:pt x="1130946" y="1169234"/>
                  </a:lnTo>
                  <a:lnTo>
                    <a:pt x="1824854" y="1559667"/>
                  </a:lnTo>
                  <a:lnTo>
                    <a:pt x="2145216" y="1553959"/>
                  </a:lnTo>
                  <a:lnTo>
                    <a:pt x="2930257" y="1152811"/>
                  </a:lnTo>
                  <a:lnTo>
                    <a:pt x="5156094" y="1198456"/>
                  </a:lnTo>
                  <a:lnTo>
                    <a:pt x="5126381" y="64084"/>
                  </a:lnTo>
                </a:path>
              </a:pathLst>
            </a:custGeom>
            <a:noFill/>
            <a:ln w="22225">
              <a:solidFill>
                <a:srgbClr val="000090"/>
              </a:solidFill>
              <a:round/>
            </a:ln>
            <a:extLst>
              <a:ext uri="{909E8E84-426E-40DD-AFC4-6F175D3DCCD1}">
                <a14:hiddenFill xmlns:a14="http://schemas.microsoft.com/office/drawing/2010/main">
                  <a:solidFill>
                    <a:srgbClr val="FFFFFF"/>
                  </a:solidFill>
                </a14:hiddenFill>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59" name="Group 258"/>
            <p:cNvGrpSpPr/>
            <p:nvPr/>
          </p:nvGrpSpPr>
          <p:grpSpPr>
            <a:xfrm>
              <a:off x="5868328" y="5862061"/>
              <a:ext cx="496248" cy="260542"/>
              <a:chOff x="7493876" y="2774731"/>
              <a:chExt cx="1481958" cy="894622"/>
            </a:xfrm>
          </p:grpSpPr>
          <p:sp>
            <p:nvSpPr>
              <p:cNvPr id="260" name="Freeform 25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Oval 26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62" name="Group 261"/>
              <p:cNvGrpSpPr/>
              <p:nvPr/>
            </p:nvGrpSpPr>
            <p:grpSpPr>
              <a:xfrm>
                <a:off x="7713663" y="2848339"/>
                <a:ext cx="1042107" cy="425543"/>
                <a:chOff x="7786941" y="2884917"/>
                <a:chExt cx="897649" cy="353919"/>
              </a:xfrm>
            </p:grpSpPr>
            <p:sp>
              <p:nvSpPr>
                <p:cNvPr id="263" name="Freeform 26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 name="Freeform 26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 name="Freeform 26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Freeform 26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Title 1"/>
          <p:cNvSpPr>
            <a:spLocks noGrp="1"/>
          </p:cNvSpPr>
          <p:nvPr>
            <p:ph type="title"/>
          </p:nvPr>
        </p:nvSpPr>
        <p:spPr>
          <a:xfrm>
            <a:off x="760590" y="272143"/>
            <a:ext cx="11393310" cy="894622"/>
          </a:xfrm>
        </p:spPr>
        <p:txBody>
          <a:bodyPr>
            <a:normAutofit/>
          </a:bodyPr>
          <a:lstStyle/>
          <a:p>
            <a:r>
              <a:rPr lang="en-US" dirty="0"/>
              <a:t>Explicit congestion notification </a:t>
            </a:r>
            <a:r>
              <a:rPr lang="en-US" sz="3200" dirty="0"/>
              <a:t>(ECN)</a:t>
            </a:r>
            <a:endParaRPr lang="en-US" sz="4000" b="0" dirty="0"/>
          </a:p>
        </p:txBody>
      </p:sp>
      <p:sp>
        <p:nvSpPr>
          <p:cNvPr id="6" name="Rectangle 4"/>
          <p:cNvSpPr txBox="1">
            <a:spLocks noChangeArrowheads="1"/>
          </p:cNvSpPr>
          <p:nvPr/>
        </p:nvSpPr>
        <p:spPr>
          <a:xfrm>
            <a:off x="811078" y="1244620"/>
            <a:ext cx="11177587" cy="26202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80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deployments often implement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network-assisted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congestion control: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two bits in IP header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ToS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field) marked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by network router</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indicate congestion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0100" marR="0" lvl="1" indent="-215900" algn="l" defTabSz="914400" rtl="0" eaLnBrk="1" fontAlgn="auto" latinLnBrk="0" hangingPunct="1">
              <a:lnSpc>
                <a:spcPct val="90000"/>
              </a:lnSpc>
              <a:spcBef>
                <a:spcPts val="400"/>
              </a:spcBef>
              <a:spcAft>
                <a:spcPts val="0"/>
              </a:spcAft>
              <a:buClr>
                <a:srgbClr val="0000A3"/>
              </a:buClr>
              <a:buSzTx/>
              <a:buFont typeface="Arial" panose="020B0604020202020204" pitchFamily="34" charset="0"/>
              <a:buChar char="•"/>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policy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determine marking chosen by network operator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congestion indication carried to destination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destination sets ECE bit on ACK segment to notify sender of congestion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involves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both IP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(IP header ECN bit marking)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TCP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(TCP header C,E bit marking)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82" name="Group 281"/>
          <p:cNvGrpSpPr/>
          <p:nvPr/>
        </p:nvGrpSpPr>
        <p:grpSpPr bwMode="auto">
          <a:xfrm>
            <a:off x="4782343" y="5658114"/>
            <a:ext cx="1493838" cy="307975"/>
            <a:chOff x="1502428" y="5844331"/>
            <a:chExt cx="1493249" cy="307777"/>
          </a:xfrm>
        </p:grpSpPr>
        <p:grpSp>
          <p:nvGrpSpPr>
            <p:cNvPr id="283" name="Group 274"/>
            <p:cNvGrpSpPr/>
            <p:nvPr/>
          </p:nvGrpSpPr>
          <p:grpSpPr bwMode="auto">
            <a:xfrm>
              <a:off x="1502428" y="5844331"/>
              <a:ext cx="1493249" cy="307777"/>
              <a:chOff x="3621632" y="5775938"/>
              <a:chExt cx="1493249" cy="307777"/>
            </a:xfrm>
          </p:grpSpPr>
          <p:grpSp>
            <p:nvGrpSpPr>
              <p:cNvPr id="285" name="Group 275"/>
              <p:cNvGrpSpPr/>
              <p:nvPr/>
            </p:nvGrpSpPr>
            <p:grpSpPr bwMode="auto">
              <a:xfrm>
                <a:off x="3999159" y="5783287"/>
                <a:ext cx="806697" cy="257416"/>
                <a:chOff x="-2975754" y="4128742"/>
                <a:chExt cx="1258600" cy="450696"/>
              </a:xfrm>
            </p:grpSpPr>
            <p:sp>
              <p:nvSpPr>
                <p:cNvPr id="287" name="Rectangle 286"/>
                <p:cNvSpPr/>
                <p:nvPr/>
              </p:nvSpPr>
              <p:spPr>
                <a:xfrm>
                  <a:off x="-2903722" y="4135317"/>
                  <a:ext cx="1151258" cy="341655"/>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88" name="Rectangle 287"/>
                <p:cNvSpPr/>
                <p:nvPr/>
              </p:nvSpPr>
              <p:spPr>
                <a:xfrm>
                  <a:off x="-2968093" y="4221426"/>
                  <a:ext cx="1148783" cy="344432"/>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89" name="Freeform 288"/>
                <p:cNvSpPr/>
                <p:nvPr/>
              </p:nvSpPr>
              <p:spPr>
                <a:xfrm>
                  <a:off x="-2975522" y="4129762"/>
                  <a:ext cx="1223057" cy="94441"/>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1" fmla="*/ 0 w 1223105"/>
                    <a:gd name="connsiteY0-2" fmla="*/ 89042 h 103102"/>
                    <a:gd name="connsiteX1-3" fmla="*/ 70293 w 1223105"/>
                    <a:gd name="connsiteY1-4" fmla="*/ 0 h 103102"/>
                    <a:gd name="connsiteX2-5" fmla="*/ 1223105 w 1223105"/>
                    <a:gd name="connsiteY2-6" fmla="*/ 4687 h 103102"/>
                    <a:gd name="connsiteX3-7" fmla="*/ 1148126 w 1223105"/>
                    <a:gd name="connsiteY3-8" fmla="*/ 103102 h 103102"/>
                    <a:gd name="connsiteX4-9" fmla="*/ 0 w 1223105"/>
                    <a:gd name="connsiteY4-10" fmla="*/ 89042 h 103102"/>
                    <a:gd name="connsiteX0-11" fmla="*/ 0 w 1223105"/>
                    <a:gd name="connsiteY0-12" fmla="*/ 89042 h 93730"/>
                    <a:gd name="connsiteX1-13" fmla="*/ 70293 w 1223105"/>
                    <a:gd name="connsiteY1-14" fmla="*/ 0 h 93730"/>
                    <a:gd name="connsiteX2-15" fmla="*/ 1223105 w 1223105"/>
                    <a:gd name="connsiteY2-16" fmla="*/ 4687 h 93730"/>
                    <a:gd name="connsiteX3-17" fmla="*/ 1143439 w 1223105"/>
                    <a:gd name="connsiteY3-18" fmla="*/ 93730 h 93730"/>
                    <a:gd name="connsiteX4-19" fmla="*/ 0 w 1223105"/>
                    <a:gd name="connsiteY4-20" fmla="*/ 89042 h 937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90" name="Freeform 289"/>
                <p:cNvSpPr/>
                <p:nvPr/>
              </p:nvSpPr>
              <p:spPr>
                <a:xfrm rot="21211447" flipV="1">
                  <a:off x="-1853972" y="4146428"/>
                  <a:ext cx="136170" cy="433318"/>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1" fmla="*/ 0 w 1223105"/>
                    <a:gd name="connsiteY0-2" fmla="*/ 89042 h 103102"/>
                    <a:gd name="connsiteX1-3" fmla="*/ 70293 w 1223105"/>
                    <a:gd name="connsiteY1-4" fmla="*/ 0 h 103102"/>
                    <a:gd name="connsiteX2-5" fmla="*/ 1223105 w 1223105"/>
                    <a:gd name="connsiteY2-6" fmla="*/ 4687 h 103102"/>
                    <a:gd name="connsiteX3-7" fmla="*/ 1148126 w 1223105"/>
                    <a:gd name="connsiteY3-8" fmla="*/ 103102 h 103102"/>
                    <a:gd name="connsiteX4-9" fmla="*/ 0 w 1223105"/>
                    <a:gd name="connsiteY4-10" fmla="*/ 89042 h 103102"/>
                    <a:gd name="connsiteX0-11" fmla="*/ 0 w 1223105"/>
                    <a:gd name="connsiteY0-12" fmla="*/ 89042 h 93730"/>
                    <a:gd name="connsiteX1-13" fmla="*/ 70293 w 1223105"/>
                    <a:gd name="connsiteY1-14" fmla="*/ 0 h 93730"/>
                    <a:gd name="connsiteX2-15" fmla="*/ 1223105 w 1223105"/>
                    <a:gd name="connsiteY2-16" fmla="*/ 4687 h 93730"/>
                    <a:gd name="connsiteX3-17" fmla="*/ 1143439 w 1223105"/>
                    <a:gd name="connsiteY3-18" fmla="*/ 93730 h 93730"/>
                    <a:gd name="connsiteX4-19" fmla="*/ 0 w 1223105"/>
                    <a:gd name="connsiteY4-20" fmla="*/ 89042 h 93730"/>
                    <a:gd name="connsiteX0-21" fmla="*/ 0 w 1143439"/>
                    <a:gd name="connsiteY0-22" fmla="*/ 604462 h 609150"/>
                    <a:gd name="connsiteX1-23" fmla="*/ 70293 w 1143439"/>
                    <a:gd name="connsiteY1-24" fmla="*/ 515420 h 609150"/>
                    <a:gd name="connsiteX2-25" fmla="*/ 1048102 w 1143439"/>
                    <a:gd name="connsiteY2-26" fmla="*/ 0 h 609150"/>
                    <a:gd name="connsiteX3-27" fmla="*/ 1143439 w 1143439"/>
                    <a:gd name="connsiteY3-28" fmla="*/ 609150 h 609150"/>
                    <a:gd name="connsiteX4-29" fmla="*/ 0 w 1143439"/>
                    <a:gd name="connsiteY4-30" fmla="*/ 604462 h 609150"/>
                    <a:gd name="connsiteX0-31" fmla="*/ 0 w 1143439"/>
                    <a:gd name="connsiteY0-32" fmla="*/ 750108 h 754796"/>
                    <a:gd name="connsiteX1-33" fmla="*/ 958091 w 1143439"/>
                    <a:gd name="connsiteY1-34" fmla="*/ 0 h 754796"/>
                    <a:gd name="connsiteX2-35" fmla="*/ 1048102 w 1143439"/>
                    <a:gd name="connsiteY2-36" fmla="*/ 145646 h 754796"/>
                    <a:gd name="connsiteX3-37" fmla="*/ 1143439 w 1143439"/>
                    <a:gd name="connsiteY3-38" fmla="*/ 754796 h 754796"/>
                    <a:gd name="connsiteX4-39" fmla="*/ 0 w 1143439"/>
                    <a:gd name="connsiteY4-40" fmla="*/ 750108 h 754796"/>
                    <a:gd name="connsiteX0-41" fmla="*/ 28193 w 185348"/>
                    <a:gd name="connsiteY0-42" fmla="*/ 675301 h 754796"/>
                    <a:gd name="connsiteX1-43" fmla="*/ 0 w 185348"/>
                    <a:gd name="connsiteY1-44" fmla="*/ 0 h 754796"/>
                    <a:gd name="connsiteX2-45" fmla="*/ 90011 w 185348"/>
                    <a:gd name="connsiteY2-46" fmla="*/ 145646 h 754796"/>
                    <a:gd name="connsiteX3-47" fmla="*/ 185348 w 185348"/>
                    <a:gd name="connsiteY3-48" fmla="*/ 754796 h 754796"/>
                    <a:gd name="connsiteX4-49" fmla="*/ 28193 w 185348"/>
                    <a:gd name="connsiteY4-50" fmla="*/ 675301 h 754796"/>
                    <a:gd name="connsiteX0-51" fmla="*/ 28193 w 133700"/>
                    <a:gd name="connsiteY0-52" fmla="*/ 675301 h 844174"/>
                    <a:gd name="connsiteX1-53" fmla="*/ 0 w 133700"/>
                    <a:gd name="connsiteY1-54" fmla="*/ 0 h 844174"/>
                    <a:gd name="connsiteX2-55" fmla="*/ 90011 w 133700"/>
                    <a:gd name="connsiteY2-56" fmla="*/ 145646 h 844174"/>
                    <a:gd name="connsiteX3-57" fmla="*/ 133700 w 133700"/>
                    <a:gd name="connsiteY3-58" fmla="*/ 844173 h 844174"/>
                    <a:gd name="connsiteX4-59" fmla="*/ 28193 w 133700"/>
                    <a:gd name="connsiteY4-60" fmla="*/ 675301 h 844174"/>
                    <a:gd name="connsiteX0-61" fmla="*/ 33377 w 133700"/>
                    <a:gd name="connsiteY0-62" fmla="*/ 683762 h 844174"/>
                    <a:gd name="connsiteX1-63" fmla="*/ 0 w 133700"/>
                    <a:gd name="connsiteY1-64" fmla="*/ 0 h 844174"/>
                    <a:gd name="connsiteX2-65" fmla="*/ 90011 w 133700"/>
                    <a:gd name="connsiteY2-66" fmla="*/ 145646 h 844174"/>
                    <a:gd name="connsiteX3-67" fmla="*/ 133700 w 133700"/>
                    <a:gd name="connsiteY3-68" fmla="*/ 844173 h 844174"/>
                    <a:gd name="connsiteX4-69" fmla="*/ 33377 w 133700"/>
                    <a:gd name="connsiteY4-70" fmla="*/ 683762 h 844174"/>
                    <a:gd name="connsiteX0-71" fmla="*/ 87868 w 188191"/>
                    <a:gd name="connsiteY0-72" fmla="*/ 816127 h 976539"/>
                    <a:gd name="connsiteX1-73" fmla="*/ 0 w 188191"/>
                    <a:gd name="connsiteY1-74" fmla="*/ 0 h 976539"/>
                    <a:gd name="connsiteX2-75" fmla="*/ 144502 w 188191"/>
                    <a:gd name="connsiteY2-76" fmla="*/ 278011 h 976539"/>
                    <a:gd name="connsiteX3-77" fmla="*/ 188191 w 188191"/>
                    <a:gd name="connsiteY3-78" fmla="*/ 976538 h 976539"/>
                    <a:gd name="connsiteX4-79" fmla="*/ 87868 w 188191"/>
                    <a:gd name="connsiteY4-80" fmla="*/ 816127 h 976539"/>
                    <a:gd name="connsiteX0-81" fmla="*/ 32848 w 133171"/>
                    <a:gd name="connsiteY0-82" fmla="*/ 674219 h 834631"/>
                    <a:gd name="connsiteX1-83" fmla="*/ 0 w 133171"/>
                    <a:gd name="connsiteY1-84" fmla="*/ 1 h 834631"/>
                    <a:gd name="connsiteX2-85" fmla="*/ 89482 w 133171"/>
                    <a:gd name="connsiteY2-86" fmla="*/ 136103 h 834631"/>
                    <a:gd name="connsiteX3-87" fmla="*/ 133171 w 133171"/>
                    <a:gd name="connsiteY3-88" fmla="*/ 834630 h 834631"/>
                    <a:gd name="connsiteX4-89" fmla="*/ 32848 w 133171"/>
                    <a:gd name="connsiteY4-90" fmla="*/ 674219 h 834631"/>
                    <a:gd name="connsiteX0-91" fmla="*/ 32848 w 133171"/>
                    <a:gd name="connsiteY0-92" fmla="*/ 674219 h 834631"/>
                    <a:gd name="connsiteX1-93" fmla="*/ 0 w 133171"/>
                    <a:gd name="connsiteY1-94" fmla="*/ 1 h 834631"/>
                    <a:gd name="connsiteX2-95" fmla="*/ 97738 w 133171"/>
                    <a:gd name="connsiteY2-96" fmla="*/ 114843 h 834631"/>
                    <a:gd name="connsiteX3-97" fmla="*/ 133171 w 133171"/>
                    <a:gd name="connsiteY3-98" fmla="*/ 834630 h 834631"/>
                    <a:gd name="connsiteX4-99" fmla="*/ 32848 w 133171"/>
                    <a:gd name="connsiteY4-100" fmla="*/ 674219 h 834631"/>
                    <a:gd name="connsiteX0-101" fmla="*/ 36019 w 136342"/>
                    <a:gd name="connsiteY0-102" fmla="*/ 731496 h 891908"/>
                    <a:gd name="connsiteX1-103" fmla="*/ 0 w 136342"/>
                    <a:gd name="connsiteY1-104" fmla="*/ 1 h 891908"/>
                    <a:gd name="connsiteX2-105" fmla="*/ 100909 w 136342"/>
                    <a:gd name="connsiteY2-106" fmla="*/ 172120 h 891908"/>
                    <a:gd name="connsiteX3-107" fmla="*/ 136342 w 136342"/>
                    <a:gd name="connsiteY3-108" fmla="*/ 891907 h 891908"/>
                    <a:gd name="connsiteX4-109" fmla="*/ 36019 w 136342"/>
                    <a:gd name="connsiteY4-110" fmla="*/ 731496 h 891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grpSp>
          <p:sp>
            <p:nvSpPr>
              <p:cNvPr id="286" name="TextBox 276"/>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0" cap="none" spc="0" normalizeH="0" baseline="0" noProof="0" dirty="0">
                    <a:ln>
                      <a:noFill/>
                    </a:ln>
                    <a:solidFill>
                      <a:srgbClr val="FFFFFF"/>
                    </a:solidFill>
                    <a:effectLst/>
                    <a:uLnTx/>
                    <a:uFillTx/>
                    <a:latin typeface="Tahoma" panose="020B0604030504040204" charset="0"/>
                    <a:ea typeface="MS PGothic" panose="020B0600070205080204" charset="-128"/>
                    <a:cs typeface="+mn-cs"/>
                  </a:rPr>
                  <a:t>ECN=10</a:t>
                </a:r>
                <a:endParaRPr kumimoji="0" lang="en-US" altLang="en-US" sz="1400" b="0" i="0" u="none" strike="noStrike" kern="0" cap="none" spc="0" normalizeH="0" baseline="0" noProof="0" dirty="0">
                  <a:ln>
                    <a:noFill/>
                  </a:ln>
                  <a:solidFill>
                    <a:srgbClr val="FFFFFF"/>
                  </a:solidFill>
                  <a:effectLst/>
                  <a:uLnTx/>
                  <a:uFillTx/>
                  <a:latin typeface="Tahoma" panose="020B0604030504040204" charset="0"/>
                  <a:ea typeface="MS PGothic" panose="020B0600070205080204" charset="-128"/>
                  <a:cs typeface="+mn-cs"/>
                </a:endParaRPr>
              </a:p>
            </p:txBody>
          </p:sp>
        </p:grpSp>
        <p:cxnSp>
          <p:nvCxnSpPr>
            <p:cNvPr id="284" name="Straight Arrow Connector 15"/>
            <p:cNvCxnSpPr>
              <a:cxnSpLocks noChangeShapeType="1"/>
            </p:cNvCxnSpPr>
            <p:nvPr/>
          </p:nvCxnSpPr>
          <p:spPr bwMode="auto">
            <a:xfrm flipV="1">
              <a:off x="2150568" y="6133267"/>
              <a:ext cx="612066" cy="1"/>
            </a:xfrm>
            <a:prstGeom prst="straightConnector1">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1" name="Group 290"/>
          <p:cNvGrpSpPr/>
          <p:nvPr/>
        </p:nvGrpSpPr>
        <p:grpSpPr bwMode="auto">
          <a:xfrm>
            <a:off x="6107906" y="5583501"/>
            <a:ext cx="1493837" cy="358775"/>
            <a:chOff x="3621632" y="5775938"/>
            <a:chExt cx="1493249" cy="357723"/>
          </a:xfrm>
        </p:grpSpPr>
        <p:grpSp>
          <p:nvGrpSpPr>
            <p:cNvPr id="292" name="Group 13"/>
            <p:cNvGrpSpPr/>
            <p:nvPr/>
          </p:nvGrpSpPr>
          <p:grpSpPr bwMode="auto">
            <a:xfrm>
              <a:off x="3621632" y="5775938"/>
              <a:ext cx="1493249" cy="307777"/>
              <a:chOff x="3621632" y="5775938"/>
              <a:chExt cx="1493249" cy="307777"/>
            </a:xfrm>
          </p:grpSpPr>
          <p:grpSp>
            <p:nvGrpSpPr>
              <p:cNvPr id="294" name="Group 11"/>
              <p:cNvGrpSpPr/>
              <p:nvPr/>
            </p:nvGrpSpPr>
            <p:grpSpPr bwMode="auto">
              <a:xfrm>
                <a:off x="3999159" y="5783287"/>
                <a:ext cx="806697" cy="257416"/>
                <a:chOff x="-2975754" y="4128742"/>
                <a:chExt cx="1258600" cy="450696"/>
              </a:xfrm>
            </p:grpSpPr>
            <p:sp>
              <p:nvSpPr>
                <p:cNvPr id="296" name="Rectangle 295"/>
                <p:cNvSpPr/>
                <p:nvPr/>
              </p:nvSpPr>
              <p:spPr>
                <a:xfrm>
                  <a:off x="-2903723" y="4135274"/>
                  <a:ext cx="1151259" cy="340871"/>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97" name="Rectangle 296"/>
                <p:cNvSpPr/>
                <p:nvPr/>
              </p:nvSpPr>
              <p:spPr>
                <a:xfrm>
                  <a:off x="-2968095" y="4221184"/>
                  <a:ext cx="1148783" cy="343644"/>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98" name="Freeform 297"/>
                <p:cNvSpPr/>
                <p:nvPr/>
              </p:nvSpPr>
              <p:spPr>
                <a:xfrm>
                  <a:off x="-2975522" y="4129732"/>
                  <a:ext cx="1223057" cy="94225"/>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1" fmla="*/ 0 w 1223105"/>
                    <a:gd name="connsiteY0-2" fmla="*/ 89042 h 103102"/>
                    <a:gd name="connsiteX1-3" fmla="*/ 70293 w 1223105"/>
                    <a:gd name="connsiteY1-4" fmla="*/ 0 h 103102"/>
                    <a:gd name="connsiteX2-5" fmla="*/ 1223105 w 1223105"/>
                    <a:gd name="connsiteY2-6" fmla="*/ 4687 h 103102"/>
                    <a:gd name="connsiteX3-7" fmla="*/ 1148126 w 1223105"/>
                    <a:gd name="connsiteY3-8" fmla="*/ 103102 h 103102"/>
                    <a:gd name="connsiteX4-9" fmla="*/ 0 w 1223105"/>
                    <a:gd name="connsiteY4-10" fmla="*/ 89042 h 103102"/>
                    <a:gd name="connsiteX0-11" fmla="*/ 0 w 1223105"/>
                    <a:gd name="connsiteY0-12" fmla="*/ 89042 h 93730"/>
                    <a:gd name="connsiteX1-13" fmla="*/ 70293 w 1223105"/>
                    <a:gd name="connsiteY1-14" fmla="*/ 0 h 93730"/>
                    <a:gd name="connsiteX2-15" fmla="*/ 1223105 w 1223105"/>
                    <a:gd name="connsiteY2-16" fmla="*/ 4687 h 93730"/>
                    <a:gd name="connsiteX3-17" fmla="*/ 1143439 w 1223105"/>
                    <a:gd name="connsiteY3-18" fmla="*/ 93730 h 93730"/>
                    <a:gd name="connsiteX4-19" fmla="*/ 0 w 1223105"/>
                    <a:gd name="connsiteY4-20" fmla="*/ 89042 h 937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299" name="Freeform 298"/>
                <p:cNvSpPr/>
                <p:nvPr/>
              </p:nvSpPr>
              <p:spPr>
                <a:xfrm rot="21211447" flipV="1">
                  <a:off x="-1853974" y="4146360"/>
                  <a:ext cx="136171" cy="432326"/>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1" fmla="*/ 0 w 1223105"/>
                    <a:gd name="connsiteY0-2" fmla="*/ 89042 h 103102"/>
                    <a:gd name="connsiteX1-3" fmla="*/ 70293 w 1223105"/>
                    <a:gd name="connsiteY1-4" fmla="*/ 0 h 103102"/>
                    <a:gd name="connsiteX2-5" fmla="*/ 1223105 w 1223105"/>
                    <a:gd name="connsiteY2-6" fmla="*/ 4687 h 103102"/>
                    <a:gd name="connsiteX3-7" fmla="*/ 1148126 w 1223105"/>
                    <a:gd name="connsiteY3-8" fmla="*/ 103102 h 103102"/>
                    <a:gd name="connsiteX4-9" fmla="*/ 0 w 1223105"/>
                    <a:gd name="connsiteY4-10" fmla="*/ 89042 h 103102"/>
                    <a:gd name="connsiteX0-11" fmla="*/ 0 w 1223105"/>
                    <a:gd name="connsiteY0-12" fmla="*/ 89042 h 93730"/>
                    <a:gd name="connsiteX1-13" fmla="*/ 70293 w 1223105"/>
                    <a:gd name="connsiteY1-14" fmla="*/ 0 h 93730"/>
                    <a:gd name="connsiteX2-15" fmla="*/ 1223105 w 1223105"/>
                    <a:gd name="connsiteY2-16" fmla="*/ 4687 h 93730"/>
                    <a:gd name="connsiteX3-17" fmla="*/ 1143439 w 1223105"/>
                    <a:gd name="connsiteY3-18" fmla="*/ 93730 h 93730"/>
                    <a:gd name="connsiteX4-19" fmla="*/ 0 w 1223105"/>
                    <a:gd name="connsiteY4-20" fmla="*/ 89042 h 93730"/>
                    <a:gd name="connsiteX0-21" fmla="*/ 0 w 1143439"/>
                    <a:gd name="connsiteY0-22" fmla="*/ 604462 h 609150"/>
                    <a:gd name="connsiteX1-23" fmla="*/ 70293 w 1143439"/>
                    <a:gd name="connsiteY1-24" fmla="*/ 515420 h 609150"/>
                    <a:gd name="connsiteX2-25" fmla="*/ 1048102 w 1143439"/>
                    <a:gd name="connsiteY2-26" fmla="*/ 0 h 609150"/>
                    <a:gd name="connsiteX3-27" fmla="*/ 1143439 w 1143439"/>
                    <a:gd name="connsiteY3-28" fmla="*/ 609150 h 609150"/>
                    <a:gd name="connsiteX4-29" fmla="*/ 0 w 1143439"/>
                    <a:gd name="connsiteY4-30" fmla="*/ 604462 h 609150"/>
                    <a:gd name="connsiteX0-31" fmla="*/ 0 w 1143439"/>
                    <a:gd name="connsiteY0-32" fmla="*/ 750108 h 754796"/>
                    <a:gd name="connsiteX1-33" fmla="*/ 958091 w 1143439"/>
                    <a:gd name="connsiteY1-34" fmla="*/ 0 h 754796"/>
                    <a:gd name="connsiteX2-35" fmla="*/ 1048102 w 1143439"/>
                    <a:gd name="connsiteY2-36" fmla="*/ 145646 h 754796"/>
                    <a:gd name="connsiteX3-37" fmla="*/ 1143439 w 1143439"/>
                    <a:gd name="connsiteY3-38" fmla="*/ 754796 h 754796"/>
                    <a:gd name="connsiteX4-39" fmla="*/ 0 w 1143439"/>
                    <a:gd name="connsiteY4-40" fmla="*/ 750108 h 754796"/>
                    <a:gd name="connsiteX0-41" fmla="*/ 28193 w 185348"/>
                    <a:gd name="connsiteY0-42" fmla="*/ 675301 h 754796"/>
                    <a:gd name="connsiteX1-43" fmla="*/ 0 w 185348"/>
                    <a:gd name="connsiteY1-44" fmla="*/ 0 h 754796"/>
                    <a:gd name="connsiteX2-45" fmla="*/ 90011 w 185348"/>
                    <a:gd name="connsiteY2-46" fmla="*/ 145646 h 754796"/>
                    <a:gd name="connsiteX3-47" fmla="*/ 185348 w 185348"/>
                    <a:gd name="connsiteY3-48" fmla="*/ 754796 h 754796"/>
                    <a:gd name="connsiteX4-49" fmla="*/ 28193 w 185348"/>
                    <a:gd name="connsiteY4-50" fmla="*/ 675301 h 754796"/>
                    <a:gd name="connsiteX0-51" fmla="*/ 28193 w 133700"/>
                    <a:gd name="connsiteY0-52" fmla="*/ 675301 h 844174"/>
                    <a:gd name="connsiteX1-53" fmla="*/ 0 w 133700"/>
                    <a:gd name="connsiteY1-54" fmla="*/ 0 h 844174"/>
                    <a:gd name="connsiteX2-55" fmla="*/ 90011 w 133700"/>
                    <a:gd name="connsiteY2-56" fmla="*/ 145646 h 844174"/>
                    <a:gd name="connsiteX3-57" fmla="*/ 133700 w 133700"/>
                    <a:gd name="connsiteY3-58" fmla="*/ 844173 h 844174"/>
                    <a:gd name="connsiteX4-59" fmla="*/ 28193 w 133700"/>
                    <a:gd name="connsiteY4-60" fmla="*/ 675301 h 844174"/>
                    <a:gd name="connsiteX0-61" fmla="*/ 33377 w 133700"/>
                    <a:gd name="connsiteY0-62" fmla="*/ 683762 h 844174"/>
                    <a:gd name="connsiteX1-63" fmla="*/ 0 w 133700"/>
                    <a:gd name="connsiteY1-64" fmla="*/ 0 h 844174"/>
                    <a:gd name="connsiteX2-65" fmla="*/ 90011 w 133700"/>
                    <a:gd name="connsiteY2-66" fmla="*/ 145646 h 844174"/>
                    <a:gd name="connsiteX3-67" fmla="*/ 133700 w 133700"/>
                    <a:gd name="connsiteY3-68" fmla="*/ 844173 h 844174"/>
                    <a:gd name="connsiteX4-69" fmla="*/ 33377 w 133700"/>
                    <a:gd name="connsiteY4-70" fmla="*/ 683762 h 844174"/>
                    <a:gd name="connsiteX0-71" fmla="*/ 87868 w 188191"/>
                    <a:gd name="connsiteY0-72" fmla="*/ 816127 h 976539"/>
                    <a:gd name="connsiteX1-73" fmla="*/ 0 w 188191"/>
                    <a:gd name="connsiteY1-74" fmla="*/ 0 h 976539"/>
                    <a:gd name="connsiteX2-75" fmla="*/ 144502 w 188191"/>
                    <a:gd name="connsiteY2-76" fmla="*/ 278011 h 976539"/>
                    <a:gd name="connsiteX3-77" fmla="*/ 188191 w 188191"/>
                    <a:gd name="connsiteY3-78" fmla="*/ 976538 h 976539"/>
                    <a:gd name="connsiteX4-79" fmla="*/ 87868 w 188191"/>
                    <a:gd name="connsiteY4-80" fmla="*/ 816127 h 976539"/>
                    <a:gd name="connsiteX0-81" fmla="*/ 32848 w 133171"/>
                    <a:gd name="connsiteY0-82" fmla="*/ 674219 h 834631"/>
                    <a:gd name="connsiteX1-83" fmla="*/ 0 w 133171"/>
                    <a:gd name="connsiteY1-84" fmla="*/ 1 h 834631"/>
                    <a:gd name="connsiteX2-85" fmla="*/ 89482 w 133171"/>
                    <a:gd name="connsiteY2-86" fmla="*/ 136103 h 834631"/>
                    <a:gd name="connsiteX3-87" fmla="*/ 133171 w 133171"/>
                    <a:gd name="connsiteY3-88" fmla="*/ 834630 h 834631"/>
                    <a:gd name="connsiteX4-89" fmla="*/ 32848 w 133171"/>
                    <a:gd name="connsiteY4-90" fmla="*/ 674219 h 834631"/>
                    <a:gd name="connsiteX0-91" fmla="*/ 32848 w 133171"/>
                    <a:gd name="connsiteY0-92" fmla="*/ 674219 h 834631"/>
                    <a:gd name="connsiteX1-93" fmla="*/ 0 w 133171"/>
                    <a:gd name="connsiteY1-94" fmla="*/ 1 h 834631"/>
                    <a:gd name="connsiteX2-95" fmla="*/ 97738 w 133171"/>
                    <a:gd name="connsiteY2-96" fmla="*/ 114843 h 834631"/>
                    <a:gd name="connsiteX3-97" fmla="*/ 133171 w 133171"/>
                    <a:gd name="connsiteY3-98" fmla="*/ 834630 h 834631"/>
                    <a:gd name="connsiteX4-99" fmla="*/ 32848 w 133171"/>
                    <a:gd name="connsiteY4-100" fmla="*/ 674219 h 834631"/>
                    <a:gd name="connsiteX0-101" fmla="*/ 36019 w 136342"/>
                    <a:gd name="connsiteY0-102" fmla="*/ 731496 h 891908"/>
                    <a:gd name="connsiteX1-103" fmla="*/ 0 w 136342"/>
                    <a:gd name="connsiteY1-104" fmla="*/ 1 h 891908"/>
                    <a:gd name="connsiteX2-105" fmla="*/ 100909 w 136342"/>
                    <a:gd name="connsiteY2-106" fmla="*/ 172120 h 891908"/>
                    <a:gd name="connsiteX3-107" fmla="*/ 136342 w 136342"/>
                    <a:gd name="connsiteY3-108" fmla="*/ 891907 h 891908"/>
                    <a:gd name="connsiteX4-109" fmla="*/ 36019 w 136342"/>
                    <a:gd name="connsiteY4-110" fmla="*/ 731496 h 891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grpSp>
          <p:sp>
            <p:nvSpPr>
              <p:cNvPr id="295" name="TextBox 12"/>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0" cap="none" spc="0" normalizeH="0" baseline="0" noProof="0" dirty="0">
                    <a:ln>
                      <a:noFill/>
                    </a:ln>
                    <a:solidFill>
                      <a:srgbClr val="FFFFFF"/>
                    </a:solidFill>
                    <a:effectLst/>
                    <a:uLnTx/>
                    <a:uFillTx/>
                    <a:latin typeface="Tahoma" panose="020B0604030504040204" charset="0"/>
                    <a:ea typeface="MS PGothic" panose="020B0600070205080204" charset="-128"/>
                    <a:cs typeface="+mn-cs"/>
                  </a:rPr>
                  <a:t>ECN=</a:t>
                </a:r>
                <a:r>
                  <a:rPr kumimoji="0" lang="en-US" altLang="en-US" sz="1400" b="0" i="0" u="none" strike="noStrike" kern="0" cap="none" spc="0" normalizeH="0" baseline="0" noProof="0" dirty="0">
                    <a:ln>
                      <a:noFill/>
                    </a:ln>
                    <a:solidFill>
                      <a:srgbClr val="FF0000"/>
                    </a:solidFill>
                    <a:effectLst/>
                    <a:uLnTx/>
                    <a:uFillTx/>
                    <a:latin typeface="Tahoma" panose="020B0604030504040204" charset="0"/>
                    <a:ea typeface="MS PGothic" panose="020B0600070205080204" charset="-128"/>
                    <a:cs typeface="+mn-cs"/>
                  </a:rPr>
                  <a:t>11</a:t>
                </a:r>
                <a:endParaRPr kumimoji="0" lang="en-US" altLang="en-US" sz="1400" b="0" i="0" u="none" strike="noStrike" kern="0" cap="none" spc="0" normalizeH="0" baseline="0" noProof="0" dirty="0">
                  <a:ln>
                    <a:noFill/>
                  </a:ln>
                  <a:solidFill>
                    <a:srgbClr val="FF0000"/>
                  </a:solidFill>
                  <a:effectLst/>
                  <a:uLnTx/>
                  <a:uFillTx/>
                  <a:latin typeface="Tahoma" panose="020B0604030504040204" charset="0"/>
                  <a:ea typeface="MS PGothic" panose="020B0600070205080204" charset="-128"/>
                  <a:cs typeface="+mn-cs"/>
                </a:endParaRPr>
              </a:p>
            </p:txBody>
          </p:sp>
        </p:grpSp>
        <p:cxnSp>
          <p:nvCxnSpPr>
            <p:cNvPr id="293" name="Straight Arrow Connector 286"/>
            <p:cNvCxnSpPr>
              <a:cxnSpLocks noChangeShapeType="1"/>
            </p:cNvCxnSpPr>
            <p:nvPr/>
          </p:nvCxnSpPr>
          <p:spPr bwMode="auto">
            <a:xfrm flipV="1">
              <a:off x="4483694" y="5949896"/>
              <a:ext cx="457353" cy="183765"/>
            </a:xfrm>
            <a:prstGeom prst="straightConnector1">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0" name="Group 299"/>
          <p:cNvGrpSpPr/>
          <p:nvPr/>
        </p:nvGrpSpPr>
        <p:grpSpPr bwMode="auto">
          <a:xfrm>
            <a:off x="4594383" y="4373191"/>
            <a:ext cx="3983038" cy="379413"/>
            <a:chOff x="2334273" y="4534486"/>
            <a:chExt cx="3981995" cy="378689"/>
          </a:xfrm>
        </p:grpSpPr>
        <p:grpSp>
          <p:nvGrpSpPr>
            <p:cNvPr id="301" name="Group 27"/>
            <p:cNvGrpSpPr/>
            <p:nvPr/>
          </p:nvGrpSpPr>
          <p:grpSpPr bwMode="auto">
            <a:xfrm>
              <a:off x="3508876" y="4534486"/>
              <a:ext cx="1493249" cy="307777"/>
              <a:chOff x="3508876" y="4414358"/>
              <a:chExt cx="1493249" cy="307777"/>
            </a:xfrm>
          </p:grpSpPr>
          <p:sp>
            <p:nvSpPr>
              <p:cNvPr id="304" name="Rectangle 303"/>
              <p:cNvSpPr/>
              <p:nvPr/>
            </p:nvSpPr>
            <p:spPr>
              <a:xfrm>
                <a:off x="3907074" y="4428619"/>
                <a:ext cx="736407" cy="194890"/>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S PGothic" panose="020B0600070205080204" charset="-128"/>
                </a:endParaRPr>
              </a:p>
            </p:txBody>
          </p:sp>
          <p:sp>
            <p:nvSpPr>
              <p:cNvPr id="305" name="Rectangle 298"/>
              <p:cNvSpPr>
                <a:spLocks noChangeArrowheads="1"/>
              </p:cNvSpPr>
              <p:nvPr/>
            </p:nvSpPr>
            <p:spPr bwMode="auto">
              <a:xfrm>
                <a:off x="3863891" y="4478563"/>
                <a:ext cx="737073" cy="196032"/>
              </a:xfrm>
              <a:prstGeom prst="rect">
                <a:avLst/>
              </a:prstGeom>
              <a:solidFill>
                <a:srgbClr val="0000FF"/>
              </a:solidFill>
              <a:ln w="12700">
                <a:solidFill>
                  <a:srgbClr val="000090"/>
                </a:solidFill>
                <a:miter lim="800000"/>
              </a:ln>
            </p:spPr>
            <p:txBody>
              <a:bodyPr wrap="none"/>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306" name="Freeform 299"/>
              <p:cNvSpPr/>
              <p:nvPr/>
            </p:nvSpPr>
            <p:spPr bwMode="auto">
              <a:xfrm>
                <a:off x="3859775" y="4425511"/>
                <a:ext cx="783947" cy="53534"/>
              </a:xfrm>
              <a:custGeom>
                <a:avLst/>
                <a:gdLst>
                  <a:gd name="T0" fmla="*/ 0 w 1223105"/>
                  <a:gd name="T1" fmla="*/ 9475 h 93730"/>
                  <a:gd name="T2" fmla="*/ 11863 w 1223105"/>
                  <a:gd name="T3" fmla="*/ 0 h 93730"/>
                  <a:gd name="T4" fmla="*/ 206422 w 1223105"/>
                  <a:gd name="T5" fmla="*/ 499 h 93730"/>
                  <a:gd name="T6" fmla="*/ 192977 w 1223105"/>
                  <a:gd name="T7" fmla="*/ 9975 h 93730"/>
                  <a:gd name="T8" fmla="*/ 0 w 1223105"/>
                  <a:gd name="T9" fmla="*/ 9475 h 93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105" h="93730">
                    <a:moveTo>
                      <a:pt x="0" y="89042"/>
                    </a:moveTo>
                    <a:lnTo>
                      <a:pt x="70293" y="0"/>
                    </a:lnTo>
                    <a:lnTo>
                      <a:pt x="1223105" y="4687"/>
                    </a:lnTo>
                    <a:lnTo>
                      <a:pt x="1143439" y="93730"/>
                    </a:lnTo>
                    <a:lnTo>
                      <a:pt x="0" y="89042"/>
                    </a:lnTo>
                    <a:close/>
                  </a:path>
                </a:pathLst>
              </a:custGeom>
              <a:solidFill>
                <a:srgbClr val="3366FF"/>
              </a:solidFill>
              <a:ln w="9525">
                <a:solidFill>
                  <a:srgbClr val="000090"/>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307" name="Freeform 300"/>
              <p:cNvSpPr/>
              <p:nvPr/>
            </p:nvSpPr>
            <p:spPr bwMode="auto">
              <a:xfrm rot="21211447" flipV="1">
                <a:off x="4579084" y="4434448"/>
                <a:ext cx="87388" cy="248479"/>
              </a:xfrm>
              <a:custGeom>
                <a:avLst/>
                <a:gdLst>
                  <a:gd name="T0" fmla="*/ 6079 w 136342"/>
                  <a:gd name="T1" fmla="*/ 4406 h 891908"/>
                  <a:gd name="T2" fmla="*/ 0 w 136342"/>
                  <a:gd name="T3" fmla="*/ 0 h 891908"/>
                  <a:gd name="T4" fmla="*/ 17030 w 136342"/>
                  <a:gd name="T5" fmla="*/ 1037 h 891908"/>
                  <a:gd name="T6" fmla="*/ 23010 w 136342"/>
                  <a:gd name="T7" fmla="*/ 5373 h 891908"/>
                  <a:gd name="T8" fmla="*/ 6079 w 136342"/>
                  <a:gd name="T9" fmla="*/ 4406 h 8919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342" h="891908">
                    <a:moveTo>
                      <a:pt x="36019" y="731496"/>
                    </a:moveTo>
                    <a:lnTo>
                      <a:pt x="0" y="1"/>
                    </a:lnTo>
                    <a:lnTo>
                      <a:pt x="100909" y="172120"/>
                    </a:lnTo>
                    <a:lnTo>
                      <a:pt x="136342" y="891907"/>
                    </a:lnTo>
                    <a:lnTo>
                      <a:pt x="36019" y="731496"/>
                    </a:lnTo>
                    <a:close/>
                  </a:path>
                </a:pathLst>
              </a:custGeom>
              <a:solidFill>
                <a:srgbClr val="3366FF"/>
              </a:solidFill>
              <a:ln w="9525">
                <a:solidFill>
                  <a:srgbClr val="000090"/>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308" name="TextBox 296"/>
              <p:cNvSpPr txBox="1">
                <a:spLocks noChangeArrowheads="1"/>
              </p:cNvSpPr>
              <p:nvPr/>
            </p:nvSpPr>
            <p:spPr bwMode="auto">
              <a:xfrm>
                <a:off x="3508876" y="441435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FFFFFF"/>
                    </a:solidFill>
                    <a:effectLst/>
                    <a:uLnTx/>
                    <a:uFillTx/>
                    <a:latin typeface="Tahoma" panose="020B0604030504040204" charset="0"/>
                    <a:ea typeface="MS PGothic" panose="020B0600070205080204" charset="-128"/>
                    <a:cs typeface="+mn-cs"/>
                  </a:rPr>
                  <a:t>ECE=</a:t>
                </a:r>
                <a:r>
                  <a:rPr kumimoji="0" lang="en-US" altLang="en-US" sz="1400" b="0" i="0" u="none" strike="noStrike" kern="0" cap="none" spc="0" normalizeH="0" baseline="0" noProof="0">
                    <a:ln>
                      <a:noFill/>
                    </a:ln>
                    <a:solidFill>
                      <a:srgbClr val="FF0000"/>
                    </a:solidFill>
                    <a:effectLst/>
                    <a:uLnTx/>
                    <a:uFillTx/>
                    <a:latin typeface="Tahoma" panose="020B0604030504040204" charset="0"/>
                    <a:ea typeface="MS PGothic" panose="020B0600070205080204" charset="-128"/>
                    <a:cs typeface="+mn-cs"/>
                  </a:rPr>
                  <a:t>1</a:t>
                </a:r>
                <a:endParaRPr kumimoji="0" lang="en-US" altLang="en-US" sz="1400" b="0" i="0" u="none" strike="noStrike" kern="0" cap="none" spc="0" normalizeH="0" baseline="0" noProof="0">
                  <a:ln>
                    <a:noFill/>
                  </a:ln>
                  <a:solidFill>
                    <a:srgbClr val="FF0000"/>
                  </a:solidFill>
                  <a:effectLst/>
                  <a:uLnTx/>
                  <a:uFillTx/>
                  <a:latin typeface="Tahoma" panose="020B0604030504040204" charset="0"/>
                  <a:ea typeface="MS PGothic" panose="020B0600070205080204" charset="-128"/>
                  <a:cs typeface="+mn-cs"/>
                </a:endParaRPr>
              </a:p>
            </p:txBody>
          </p:sp>
        </p:grpSp>
        <p:cxnSp>
          <p:nvCxnSpPr>
            <p:cNvPr id="302" name="Straight Arrow Connector 294"/>
            <p:cNvCxnSpPr>
              <a:cxnSpLocks noChangeShapeType="1"/>
            </p:cNvCxnSpPr>
            <p:nvPr/>
          </p:nvCxnSpPr>
          <p:spPr bwMode="auto">
            <a:xfrm flipH="1" flipV="1">
              <a:off x="3801047" y="4905427"/>
              <a:ext cx="697737" cy="7748"/>
            </a:xfrm>
            <a:prstGeom prst="straightConnector1">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Straight Arrow Connector 25"/>
            <p:cNvCxnSpPr>
              <a:cxnSpLocks noChangeShapeType="1"/>
            </p:cNvCxnSpPr>
            <p:nvPr/>
          </p:nvCxnSpPr>
          <p:spPr bwMode="auto">
            <a:xfrm flipH="1">
              <a:off x="2334273" y="4839428"/>
              <a:ext cx="3981995" cy="0"/>
            </a:xfrm>
            <a:prstGeom prst="straightConnector1">
              <a:avLst/>
            </a:prstGeom>
            <a:noFill/>
            <a:ln w="127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 name="Group 308"/>
          <p:cNvGrpSpPr/>
          <p:nvPr/>
        </p:nvGrpSpPr>
        <p:grpSpPr bwMode="auto">
          <a:xfrm>
            <a:off x="4495958" y="5865124"/>
            <a:ext cx="1160463" cy="461962"/>
            <a:chOff x="902416" y="6160831"/>
            <a:chExt cx="1160369" cy="462226"/>
          </a:xfrm>
        </p:grpSpPr>
        <p:sp>
          <p:nvSpPr>
            <p:cNvPr id="310" name="TextBox 29"/>
            <p:cNvSpPr txBox="1">
              <a:spLocks noChangeArrowheads="1"/>
            </p:cNvSpPr>
            <p:nvPr/>
          </p:nvSpPr>
          <p:spPr bwMode="auto">
            <a:xfrm>
              <a:off x="902416" y="6315280"/>
              <a:ext cx="116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IP datagram</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cxnSp>
          <p:nvCxnSpPr>
            <p:cNvPr id="311" name="Straight Connector 31"/>
            <p:cNvCxnSpPr>
              <a:cxnSpLocks noChangeShapeType="1"/>
            </p:cNvCxnSpPr>
            <p:nvPr/>
          </p:nvCxnSpPr>
          <p:spPr bwMode="auto">
            <a:xfrm flipH="1">
              <a:off x="1785033" y="6160831"/>
              <a:ext cx="274620" cy="24025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2" name="Group 311"/>
          <p:cNvGrpSpPr/>
          <p:nvPr/>
        </p:nvGrpSpPr>
        <p:grpSpPr bwMode="auto">
          <a:xfrm>
            <a:off x="6308474" y="3864874"/>
            <a:ext cx="1820320" cy="515937"/>
            <a:chOff x="4632144" y="3996483"/>
            <a:chExt cx="1820455" cy="514832"/>
          </a:xfrm>
        </p:grpSpPr>
        <p:sp>
          <p:nvSpPr>
            <p:cNvPr id="313" name="TextBox 312"/>
            <p:cNvSpPr txBox="1">
              <a:spLocks noChangeArrowheads="1"/>
            </p:cNvSpPr>
            <p:nvPr/>
          </p:nvSpPr>
          <p:spPr bwMode="auto">
            <a:xfrm>
              <a:off x="4831642" y="3996483"/>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TCP ACK segment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cxnSp>
          <p:nvCxnSpPr>
            <p:cNvPr id="314" name="Straight Connector 313"/>
            <p:cNvCxnSpPr>
              <a:cxnSpLocks noChangeShapeType="1"/>
            </p:cNvCxnSpPr>
            <p:nvPr/>
          </p:nvCxnSpPr>
          <p:spPr bwMode="auto">
            <a:xfrm flipH="1">
              <a:off x="4632144" y="4271060"/>
              <a:ext cx="274620" cy="24025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1"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6325235" y="906145"/>
            <a:ext cx="2177415" cy="368300"/>
          </a:xfrm>
          <a:prstGeom prst="rect">
            <a:avLst/>
          </a:prstGeom>
          <a:noFill/>
        </p:spPr>
        <p:txBody>
          <a:bodyPr wrap="square" rtlCol="0">
            <a:spAutoFit/>
          </a:bodyPr>
          <a:p>
            <a:r>
              <a:rPr lang="zh-CN" altLang="en-US"/>
              <a:t>显式拥塞通知</a:t>
            </a:r>
            <a:endParaRPr lang="zh-CN" altLang="en-US"/>
          </a:p>
        </p:txBody>
      </p:sp>
      <p:sp>
        <p:nvSpPr>
          <p:cNvPr id="4" name="文本框 3"/>
          <p:cNvSpPr txBox="1"/>
          <p:nvPr/>
        </p:nvSpPr>
        <p:spPr>
          <a:xfrm>
            <a:off x="280670" y="4339590"/>
            <a:ext cx="3369945" cy="1014730"/>
          </a:xfrm>
          <a:prstGeom prst="rect">
            <a:avLst/>
          </a:prstGeom>
          <a:noFill/>
        </p:spPr>
        <p:txBody>
          <a:bodyPr wrap="square" rtlCol="0">
            <a:spAutoFit/>
          </a:bodyPr>
          <a:p>
            <a:r>
              <a:rPr lang="zh-CN" altLang="en-US" sz="1000"/>
              <a:t>TCP部署通常实现网络辅助拥塞控制:</a:t>
            </a:r>
            <a:endParaRPr lang="zh-CN" altLang="en-US" sz="1000"/>
          </a:p>
          <a:p>
            <a:r>
              <a:rPr lang="zh-CN" altLang="en-US" sz="1000"/>
              <a:t>IP头(ToS字段)的两个比特，由网络路由器标记，表示拥塞</a:t>
            </a:r>
            <a:endParaRPr lang="zh-CN" altLang="en-US" sz="1000"/>
          </a:p>
          <a:p>
            <a:r>
              <a:rPr lang="zh-CN" altLang="en-US" sz="1000"/>
              <a:t>网络运营商选择的确定标识</a:t>
            </a:r>
            <a:endParaRPr lang="zh-CN" altLang="en-US" sz="1000"/>
          </a:p>
          <a:p>
            <a:r>
              <a:rPr lang="zh-CN" altLang="en-US" sz="1000"/>
              <a:t>拥塞指示携带到目的地目的端</a:t>
            </a:r>
            <a:endParaRPr lang="zh-CN" altLang="en-US" sz="1000"/>
          </a:p>
          <a:p>
            <a:r>
              <a:rPr lang="zh-CN" altLang="en-US" sz="1000"/>
              <a:t>在ACK段上设置ECE位以通知发送端拥塞</a:t>
            </a:r>
            <a:endParaRPr lang="zh-CN" altLang="en-US" sz="1000"/>
          </a:p>
          <a:p>
            <a:r>
              <a:rPr lang="zh-CN" altLang="en-US" sz="1000"/>
              <a:t>包括IP (IP头ECN位生成)和TCP (TCP头C,E位标记)</a:t>
            </a:r>
            <a:endParaRPr lang="zh-CN" altLang="en-US" sz="100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left)">
                                      <p:cBhvr>
                                        <p:cTn id="15" dur="500"/>
                                        <p:tgtEl>
                                          <p:spTgt spid="28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dissolve">
                                      <p:cBhvr>
                                        <p:cTn id="19" dur="500"/>
                                        <p:tgtEl>
                                          <p:spTgt spid="30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dissolve">
                                      <p:cBhvr>
                                        <p:cTn id="24" dur="500"/>
                                        <p:tgtEl>
                                          <p:spTgt spid="6">
                                            <p:txEl>
                                              <p:pRg st="3" end="3"/>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wipe(left)">
                                      <p:cBhvr>
                                        <p:cTn id="28" dur="5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dissolve">
                                      <p:cBhvr>
                                        <p:cTn id="33" dur="500"/>
                                        <p:tgtEl>
                                          <p:spTgt spid="6">
                                            <p:txEl>
                                              <p:pRg st="4" end="4"/>
                                            </p:txEl>
                                          </p:spTgt>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wipe(right)">
                                      <p:cBhvr>
                                        <p:cTn id="37" dur="500"/>
                                        <p:tgtEl>
                                          <p:spTgt spid="300"/>
                                        </p:tgtEl>
                                      </p:cBhvr>
                                    </p:animEffect>
                                  </p:childTnLst>
                                </p:cTn>
                              </p:par>
                              <p:par>
                                <p:cTn id="38" presetID="9" presetClass="entr" presetSubtype="0" fill="hold" nodeType="withEffect">
                                  <p:stCondLst>
                                    <p:cond delay="0"/>
                                  </p:stCondLst>
                                  <p:childTnLst>
                                    <p:set>
                                      <p:cBhvr>
                                        <p:cTn id="39" dur="1" fill="hold">
                                          <p:stCondLst>
                                            <p:cond delay="0"/>
                                          </p:stCondLst>
                                        </p:cTn>
                                        <p:tgtEl>
                                          <p:spTgt spid="312"/>
                                        </p:tgtEl>
                                        <p:attrNameLst>
                                          <p:attrName>style.visibility</p:attrName>
                                        </p:attrNameLst>
                                      </p:cBhvr>
                                      <p:to>
                                        <p:strVal val="visible"/>
                                      </p:to>
                                    </p:set>
                                    <p:animEffect transition="in" filter="dissolve">
                                      <p:cBhvr>
                                        <p:cTn id="40" dur="500"/>
                                        <p:tgtEl>
                                          <p:spTgt spid="3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dissolve">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914400" y="1316765"/>
            <a:ext cx="10146323" cy="5280587"/>
          </a:xfrm>
        </p:spPr>
        <p:txBody>
          <a:bodyPr>
            <a:normAutofit/>
          </a:bodyPr>
          <a:lstStyle/>
          <a:p>
            <a:pPr algn="l"/>
            <a:r>
              <a:rPr lang="en-GB" sz="2800" dirty="0">
                <a:ea typeface="Gill Sans MT" panose="020B0502020104020203" charset="0"/>
              </a:rPr>
              <a:t>We already saw how the TCP sender limits the rate of sending</a:t>
            </a:r>
            <a:endParaRPr lang="en-GB" sz="2800" dirty="0">
              <a:ea typeface="Gill Sans MT" panose="020B0502020104020203" charset="0"/>
            </a:endParaRPr>
          </a:p>
          <a:p>
            <a:pPr marL="381000" lvl="1" indent="-381000" algn="l">
              <a:buFont typeface="Wingdings" panose="05000000000000000000" pitchFamily="2" charset="2"/>
              <a:buChar char="§"/>
            </a:pPr>
            <a:r>
              <a:rPr lang="en-GB" sz="2200" dirty="0">
                <a:latin typeface="Calibri" panose="020F0502020204030204" pitchFamily="34" charset="0"/>
                <a:ea typeface="Gill Sans MT" panose="020B0502020104020203" charset="0"/>
                <a:cs typeface="Calibri" panose="020F0502020204030204" pitchFamily="34" charset="0"/>
              </a:rPr>
              <a:t>Receive buffer</a:t>
            </a:r>
            <a:endParaRPr lang="en-GB" sz="2200" dirty="0">
              <a:latin typeface="Calibri" panose="020F0502020204030204" pitchFamily="34" charset="0"/>
              <a:ea typeface="Gill Sans MT" panose="020B0502020104020203" charset="0"/>
              <a:cs typeface="Calibri" panose="020F0502020204030204" pitchFamily="34" charset="0"/>
            </a:endParaRPr>
          </a:p>
          <a:p>
            <a:pPr marL="381000" lvl="1" indent="-381000" algn="l">
              <a:buFont typeface="Wingdings" panose="05000000000000000000" pitchFamily="2" charset="2"/>
              <a:buChar char="§"/>
            </a:pPr>
            <a:r>
              <a:rPr lang="en-GB" sz="2200" dirty="0">
                <a:latin typeface="Calibri" panose="020F0502020204030204" pitchFamily="34" charset="0"/>
                <a:ea typeface="Gill Sans MT" panose="020B0502020104020203" charset="0"/>
                <a:cs typeface="Calibri" panose="020F0502020204030204" pitchFamily="34" charset="0"/>
              </a:rPr>
              <a:t>Send buffer</a:t>
            </a:r>
            <a:endParaRPr lang="en-GB" sz="2200" dirty="0">
              <a:latin typeface="Calibri" panose="020F0502020204030204" pitchFamily="34" charset="0"/>
              <a:ea typeface="Gill Sans MT" panose="020B0502020104020203" charset="0"/>
              <a:cs typeface="Calibri" panose="020F0502020204030204" pitchFamily="34" charset="0"/>
            </a:endParaRPr>
          </a:p>
          <a:p>
            <a:pPr marL="381000" lvl="1" indent="-381000" algn="l">
              <a:buFont typeface="Wingdings" panose="05000000000000000000" pitchFamily="2" charset="2"/>
              <a:buChar char="§"/>
            </a:pPr>
            <a:r>
              <a:rPr lang="en-GB" sz="2200" dirty="0" err="1">
                <a:latin typeface="Calibri" panose="020F0502020204030204" pitchFamily="34" charset="0"/>
                <a:ea typeface="Courier" charset="0"/>
                <a:cs typeface="Calibri" panose="020F0502020204030204" pitchFamily="34" charset="0"/>
              </a:rPr>
              <a:t>LastByteRead</a:t>
            </a:r>
            <a:endParaRPr lang="en-GB" sz="2200" dirty="0">
              <a:latin typeface="Calibri" panose="020F0502020204030204" pitchFamily="34" charset="0"/>
              <a:ea typeface="Courier" charset="0"/>
              <a:cs typeface="Calibri" panose="020F0502020204030204" pitchFamily="34" charset="0"/>
            </a:endParaRPr>
          </a:p>
          <a:p>
            <a:pPr marL="381000" lvl="1" indent="-381000" algn="l">
              <a:buFont typeface="Wingdings" panose="05000000000000000000" pitchFamily="2" charset="2"/>
              <a:buChar char="§"/>
            </a:pPr>
            <a:r>
              <a:rPr lang="en-GB" sz="2200" dirty="0" err="1">
                <a:latin typeface="Calibri" panose="020F0502020204030204" pitchFamily="34" charset="0"/>
                <a:ea typeface="Courier" charset="0"/>
                <a:cs typeface="Calibri" panose="020F0502020204030204" pitchFamily="34" charset="0"/>
              </a:rPr>
              <a:t>rwnd</a:t>
            </a:r>
            <a:endParaRPr lang="en-GB" sz="2200" dirty="0">
              <a:latin typeface="Calibri" panose="020F0502020204030204" pitchFamily="34" charset="0"/>
              <a:ea typeface="Courier" charset="0"/>
              <a:cs typeface="Calibri" panose="020F0502020204030204" pitchFamily="34" charset="0"/>
            </a:endParaRPr>
          </a:p>
          <a:p>
            <a:pPr algn="l"/>
            <a:r>
              <a:rPr lang="en-GB" sz="2800" dirty="0">
                <a:ea typeface="Gill Sans MT" panose="020B0502020104020203" charset="0"/>
              </a:rPr>
              <a:t>Congestion control uses a further mechanism: </a:t>
            </a:r>
            <a:r>
              <a:rPr lang="en-GB" sz="2800" dirty="0" err="1">
                <a:ea typeface="Courier" charset="0"/>
              </a:rPr>
              <a:t>cwnd</a:t>
            </a:r>
            <a:endParaRPr lang="en-GB" sz="2800" dirty="0">
              <a:ea typeface="Courier" charset="0"/>
            </a:endParaRPr>
          </a:p>
          <a:p>
            <a:pPr marL="381000" lvl="1" indent="-381000" algn="l">
              <a:buFont typeface="Wingdings" panose="05000000000000000000" pitchFamily="2" charset="2"/>
              <a:buChar char="§"/>
            </a:pPr>
            <a:r>
              <a:rPr lang="en-GB" sz="2200" dirty="0">
                <a:latin typeface="Calibri" panose="020F0502020204030204" pitchFamily="34" charset="0"/>
                <a:cs typeface="Calibri" panose="020F0502020204030204" pitchFamily="34" charset="0"/>
              </a:rPr>
              <a:t>Constraint on the rate at which the TCP sender can send</a:t>
            </a:r>
            <a:endParaRPr lang="en-GB" sz="2200" dirty="0">
              <a:latin typeface="Calibri" panose="020F0502020204030204" pitchFamily="34" charset="0"/>
              <a:cs typeface="Calibri" panose="020F0502020204030204" pitchFamily="34" charset="0"/>
            </a:endParaRPr>
          </a:p>
          <a:p>
            <a:pPr marL="381000" lvl="1" indent="-381000" algn="l">
              <a:buFont typeface="Wingdings" panose="05000000000000000000" pitchFamily="2" charset="2"/>
              <a:buChar char="§"/>
            </a:pPr>
            <a:r>
              <a:rPr lang="en-GB" sz="2200" dirty="0">
                <a:latin typeface="Calibri" panose="020F0502020204030204" pitchFamily="34" charset="0"/>
                <a:cs typeface="Calibri" panose="020F0502020204030204" pitchFamily="34" charset="0"/>
              </a:rPr>
              <a:t>Amount of unacknowledged data should not exceed the minimum of </a:t>
            </a:r>
            <a:r>
              <a:rPr lang="en-GB" sz="2200" dirty="0" err="1">
                <a:latin typeface="Calibri" panose="020F0502020204030204" pitchFamily="34" charset="0"/>
                <a:cs typeface="Calibri" panose="020F0502020204030204" pitchFamily="34" charset="0"/>
              </a:rPr>
              <a:t>cwnd</a:t>
            </a:r>
            <a:r>
              <a:rPr lang="en-GB" sz="2200" dirty="0">
                <a:latin typeface="Calibri" panose="020F0502020204030204" pitchFamily="34" charset="0"/>
                <a:cs typeface="Calibri" panose="020F0502020204030204" pitchFamily="34" charset="0"/>
              </a:rPr>
              <a:t> and </a:t>
            </a:r>
            <a:r>
              <a:rPr lang="en-GB" sz="2200" dirty="0" err="1">
                <a:latin typeface="Calibri" panose="020F0502020204030204" pitchFamily="34" charset="0"/>
                <a:cs typeface="Calibri" panose="020F0502020204030204" pitchFamily="34" charset="0"/>
              </a:rPr>
              <a:t>rwnd</a:t>
            </a:r>
            <a:r>
              <a:rPr lang="en-GB" sz="2200" dirty="0">
                <a:latin typeface="Calibri" panose="020F0502020204030204" pitchFamily="34" charset="0"/>
                <a:cs typeface="Calibri" panose="020F0502020204030204" pitchFamily="34" charset="0"/>
              </a:rPr>
              <a:t>: </a:t>
            </a:r>
            <a:r>
              <a:rPr lang="en-GB" sz="2200" i="1" dirty="0" err="1">
                <a:latin typeface="Calibri" panose="020F0502020204030204" pitchFamily="34" charset="0"/>
                <a:cs typeface="Calibri" panose="020F0502020204030204" pitchFamily="34" charset="0"/>
              </a:rPr>
              <a:t>LastByteSent</a:t>
            </a:r>
            <a:r>
              <a:rPr lang="en-GB" sz="2200" i="1" dirty="0">
                <a:latin typeface="Calibri" panose="020F0502020204030204" pitchFamily="34" charset="0"/>
                <a:cs typeface="Calibri" panose="020F0502020204030204" pitchFamily="34" charset="0"/>
              </a:rPr>
              <a:t> – </a:t>
            </a:r>
            <a:r>
              <a:rPr lang="en-GB" sz="2200" i="1" dirty="0" err="1">
                <a:latin typeface="Calibri" panose="020F0502020204030204" pitchFamily="34" charset="0"/>
                <a:cs typeface="Calibri" panose="020F0502020204030204" pitchFamily="34" charset="0"/>
              </a:rPr>
              <a:t>LastByteACKed</a:t>
            </a:r>
            <a:r>
              <a:rPr lang="en-GB" sz="2200" i="1" dirty="0">
                <a:latin typeface="Calibri" panose="020F0502020204030204" pitchFamily="34" charset="0"/>
                <a:cs typeface="Calibri" panose="020F0502020204030204" pitchFamily="34" charset="0"/>
              </a:rPr>
              <a:t> &lt;= min {</a:t>
            </a:r>
            <a:r>
              <a:rPr lang="en-GB" sz="2200" i="1" dirty="0" err="1">
                <a:latin typeface="Calibri" panose="020F0502020204030204" pitchFamily="34" charset="0"/>
                <a:cs typeface="Calibri" panose="020F0502020204030204" pitchFamily="34" charset="0"/>
              </a:rPr>
              <a:t>cwnd</a:t>
            </a:r>
            <a:r>
              <a:rPr lang="en-GB" sz="2200" i="1" dirty="0">
                <a:latin typeface="Calibri" panose="020F0502020204030204" pitchFamily="34" charset="0"/>
                <a:cs typeface="Calibri" panose="020F0502020204030204" pitchFamily="34" charset="0"/>
              </a:rPr>
              <a:t>, </a:t>
            </a:r>
            <a:r>
              <a:rPr lang="en-GB" sz="2200" i="1" dirty="0" err="1">
                <a:latin typeface="Calibri" panose="020F0502020204030204" pitchFamily="34" charset="0"/>
                <a:cs typeface="Calibri" panose="020F0502020204030204" pitchFamily="34" charset="0"/>
              </a:rPr>
              <a:t>rwnd</a:t>
            </a:r>
            <a:r>
              <a:rPr lang="en-GB" sz="2200" i="1" dirty="0">
                <a:latin typeface="Calibri" panose="020F0502020204030204" pitchFamily="34" charset="0"/>
                <a:cs typeface="Calibri" panose="020F0502020204030204" pitchFamily="34" charset="0"/>
              </a:rPr>
              <a:t>}</a:t>
            </a:r>
            <a:endParaRPr lang="en-GB" sz="2200" i="1" dirty="0">
              <a:latin typeface="Calibri" panose="020F0502020204030204" pitchFamily="34" charset="0"/>
              <a:cs typeface="Calibri" panose="020F0502020204030204" pitchFamily="34" charset="0"/>
            </a:endParaRPr>
          </a:p>
          <a:p>
            <a:pPr algn="l"/>
            <a:r>
              <a:rPr lang="en-GB" sz="2800" dirty="0">
                <a:ea typeface="Gill Sans MT" panose="020B0502020104020203" charset="0"/>
              </a:rPr>
              <a:t>MSS: Maximum Segment Size</a:t>
            </a:r>
            <a:endParaRPr lang="en-GB" sz="2800" dirty="0">
              <a:ea typeface="Gill Sans MT" panose="020B0502020104020203" charset="0"/>
            </a:endParaRPr>
          </a:p>
          <a:p>
            <a:pPr marL="381000" indent="-381000" algn="l">
              <a:buFont typeface="Wingdings" panose="05000000000000000000" pitchFamily="2" charset="2"/>
              <a:buChar char="§"/>
            </a:pPr>
            <a:r>
              <a:rPr lang="en-GB" sz="2200" dirty="0">
                <a:ea typeface="Gill Sans MT" panose="020B0502020104020203" charset="0"/>
              </a:rPr>
              <a:t>TCP header field – specifies the largest amount of data in a TCP segment (does not include TCP or IP header)</a:t>
            </a:r>
            <a:endParaRPr lang="en-GB" sz="2200" dirty="0">
              <a:ea typeface="Gill Sans MT" panose="020B0502020104020203" charset="0"/>
            </a:endParaRPr>
          </a:p>
        </p:txBody>
      </p:sp>
      <p:sp>
        <p:nvSpPr>
          <p:cNvPr id="2" name="Title 1"/>
          <p:cNvSpPr>
            <a:spLocks noGrp="1"/>
          </p:cNvSpPr>
          <p:nvPr>
            <p:ph type="ctrTitle"/>
          </p:nvPr>
        </p:nvSpPr>
        <p:spPr/>
        <p:txBody>
          <a:bodyPr/>
          <a:lstStyle/>
          <a:p>
            <a:r>
              <a:rPr lang="en-GB" dirty="0">
                <a:ea typeface="Gill Sans MT" panose="020B0502020104020203" charset="0"/>
              </a:rPr>
              <a:t>TCP Congestion Control - Introduction</a:t>
            </a:r>
            <a:endParaRPr lang="en-GB" dirty="0">
              <a:ea typeface="Gill Sans MT" panose="020B0502020104020203" charset="0"/>
            </a:endParaRPr>
          </a:p>
        </p:txBody>
      </p:sp>
      <p:sp>
        <p:nvSpPr>
          <p:cNvPr id="4" name="文本框 3"/>
          <p:cNvSpPr txBox="1"/>
          <p:nvPr/>
        </p:nvSpPr>
        <p:spPr>
          <a:xfrm>
            <a:off x="5843270" y="4799330"/>
            <a:ext cx="2014220" cy="368300"/>
          </a:xfrm>
          <a:prstGeom prst="rect">
            <a:avLst/>
          </a:prstGeom>
          <a:noFill/>
        </p:spPr>
        <p:txBody>
          <a:bodyPr wrap="square" rtlCol="0">
            <a:spAutoFit/>
          </a:bodyPr>
          <a:p>
            <a:r>
              <a:rPr lang="en-US" altLang="zh-CN"/>
              <a:t>cwnd</a:t>
            </a:r>
            <a:r>
              <a:rPr lang="zh-CN" altLang="en-US"/>
              <a:t>拥塞</a:t>
            </a:r>
            <a:r>
              <a:rPr lang="zh-CN" altLang="en-US"/>
              <a:t>窗口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914400" y="1316765"/>
            <a:ext cx="10146323" cy="5280587"/>
          </a:xfrm>
        </p:spPr>
        <p:txBody>
          <a:bodyPr>
            <a:normAutofit/>
          </a:bodyPr>
          <a:lstStyle/>
          <a:p>
            <a:pPr algn="l"/>
            <a:r>
              <a:rPr lang="en-GB" sz="2800" dirty="0">
                <a:ea typeface="Gill Sans MT" panose="020B0502020104020203" charset="0"/>
              </a:rPr>
              <a:t>TCP follows some guiding principles: </a:t>
            </a:r>
            <a:endParaRPr lang="en-GB" sz="2800" dirty="0">
              <a:ea typeface="Gill Sans MT" panose="020B0502020104020203" charset="0"/>
            </a:endParaRPr>
          </a:p>
          <a:p>
            <a:pPr marL="342900" indent="-342900" algn="l">
              <a:buFont typeface="Wingdings" panose="05000000000000000000" pitchFamily="2" charset="2"/>
              <a:buChar char="§"/>
            </a:pPr>
            <a:r>
              <a:rPr lang="en-GB" sz="2400" dirty="0"/>
              <a:t>A lost segment implies congestion, and hence, the TCP sender’s rate should be decreased when a segment is lost </a:t>
            </a:r>
            <a:endParaRPr lang="en-GB" sz="2400" dirty="0"/>
          </a:p>
          <a:p>
            <a:pPr marL="1038225" lvl="1" indent="-342900" algn="l"/>
            <a:r>
              <a:rPr lang="en-GB" sz="2000" dirty="0">
                <a:latin typeface="+mn-lt"/>
              </a:rPr>
              <a:t>The “loss event” at the TCP sender is defined as the occurrence of either a timeout or the receipt of three duplicate ACKs from the receiver.</a:t>
            </a:r>
            <a:endParaRPr lang="en-GB" sz="2000" dirty="0">
              <a:latin typeface="+mn-lt"/>
            </a:endParaRPr>
          </a:p>
          <a:p>
            <a:pPr marL="342900" indent="-342900" algn="l">
              <a:buFont typeface="Wingdings" panose="05000000000000000000" pitchFamily="2" charset="2"/>
              <a:buChar char="§"/>
            </a:pPr>
            <a:r>
              <a:rPr lang="en-GB" sz="2400" dirty="0"/>
              <a:t>An acknowledged segment indicates that the network is delivering the sender’s segments to the receiver, and hence, the sender’s rate can be increased when an ACK arrives for a previously unacknowledged segment.</a:t>
            </a:r>
            <a:endParaRPr lang="en-GB" sz="2400" dirty="0"/>
          </a:p>
          <a:p>
            <a:pPr marL="342900" indent="-342900" algn="l">
              <a:buFont typeface="Wingdings" panose="05000000000000000000" pitchFamily="2" charset="2"/>
              <a:buChar char="§"/>
            </a:pPr>
            <a:r>
              <a:rPr lang="en-GB" sz="2400" dirty="0"/>
              <a:t>TCP’s strategy is to increase its sending rate in response to arriving acknowledgements until a loss event occurs, at which point, the transmission rate is decreased.</a:t>
            </a:r>
            <a:endParaRPr lang="en-GB" sz="2400" dirty="0"/>
          </a:p>
          <a:p>
            <a:pPr marL="1038225" lvl="1" indent="-342900" algn="l"/>
            <a:r>
              <a:rPr lang="en-GB" sz="2000" dirty="0">
                <a:latin typeface="+mn-lt"/>
              </a:rPr>
              <a:t>TCP  sender increases its transmission rate to probe for the rate at which congestion begins, backs off from that rate, and then begins probing again to see if the congestion rate has changed</a:t>
            </a:r>
            <a:endParaRPr lang="en-GB" sz="2000" dirty="0">
              <a:latin typeface="+mn-lt"/>
            </a:endParaRPr>
          </a:p>
          <a:p>
            <a:pPr marL="342900" indent="-342900" algn="l">
              <a:buFont typeface="Wingdings" panose="05000000000000000000" pitchFamily="2" charset="2"/>
              <a:buChar char="§"/>
            </a:pPr>
            <a:endParaRPr lang="en-GB" sz="2400" dirty="0"/>
          </a:p>
        </p:txBody>
      </p:sp>
      <p:sp>
        <p:nvSpPr>
          <p:cNvPr id="2" name="Title 1"/>
          <p:cNvSpPr>
            <a:spLocks noGrp="1"/>
          </p:cNvSpPr>
          <p:nvPr>
            <p:ph type="ctrTitle"/>
          </p:nvPr>
        </p:nvSpPr>
        <p:spPr/>
        <p:txBody>
          <a:bodyPr/>
          <a:lstStyle/>
          <a:p>
            <a:r>
              <a:rPr lang="en-GB" dirty="0">
                <a:ea typeface="Gill Sans MT" panose="020B0502020104020203" charset="0"/>
              </a:rPr>
              <a:t>TCP Congestion Control - Introduction</a:t>
            </a:r>
            <a:endParaRPr lang="en-GB" dirty="0">
              <a:ea typeface="Gill Sans MT" panose="020B0502020104020203" charset="0"/>
            </a:endParaRPr>
          </a:p>
        </p:txBody>
      </p:sp>
      <p:sp>
        <p:nvSpPr>
          <p:cNvPr id="4" name="文本框 3"/>
          <p:cNvSpPr txBox="1"/>
          <p:nvPr/>
        </p:nvSpPr>
        <p:spPr>
          <a:xfrm>
            <a:off x="6402705" y="1124585"/>
            <a:ext cx="4107815" cy="645160"/>
          </a:xfrm>
          <a:prstGeom prst="rect">
            <a:avLst/>
          </a:prstGeom>
          <a:noFill/>
        </p:spPr>
        <p:txBody>
          <a:bodyPr wrap="square" rtlCol="0">
            <a:spAutoFit/>
          </a:bodyPr>
          <a:p>
            <a:r>
              <a:rPr lang="zh-CN" altLang="en-US"/>
              <a:t>丢包意味着拥塞，因此降低</a:t>
            </a:r>
            <a:r>
              <a:rPr lang="zh-CN" altLang="en-US"/>
              <a:t>发送速率</a:t>
            </a:r>
            <a:endParaRPr lang="zh-CN" altLang="en-US"/>
          </a:p>
          <a:p>
            <a:r>
              <a:rPr lang="zh-CN" altLang="en-US"/>
              <a:t>丢包：超时，冗余</a:t>
            </a:r>
            <a:r>
              <a:rPr lang="en-US" altLang="zh-CN"/>
              <a:t>ACK</a:t>
            </a:r>
            <a:endParaRPr lang="en-US" altLang="zh-CN"/>
          </a:p>
        </p:txBody>
      </p:sp>
      <p:sp>
        <p:nvSpPr>
          <p:cNvPr id="5" name="文本框 4"/>
          <p:cNvSpPr txBox="1"/>
          <p:nvPr/>
        </p:nvSpPr>
        <p:spPr>
          <a:xfrm>
            <a:off x="10133965" y="2967990"/>
            <a:ext cx="1629410" cy="922020"/>
          </a:xfrm>
          <a:prstGeom prst="rect">
            <a:avLst/>
          </a:prstGeom>
          <a:noFill/>
        </p:spPr>
        <p:txBody>
          <a:bodyPr wrap="square" rtlCol="0">
            <a:spAutoFit/>
          </a:bodyPr>
          <a:p>
            <a:r>
              <a:rPr lang="zh-CN" altLang="en-US"/>
              <a:t>收到未确认报文段的确认时，增加</a:t>
            </a:r>
            <a:r>
              <a:rPr lang="zh-CN" altLang="en-US"/>
              <a:t>发送速率</a:t>
            </a:r>
            <a:endParaRPr lang="zh-CN" altLang="en-US"/>
          </a:p>
        </p:txBody>
      </p:sp>
      <p:sp>
        <p:nvSpPr>
          <p:cNvPr id="6" name="文本框 5"/>
          <p:cNvSpPr txBox="1"/>
          <p:nvPr/>
        </p:nvSpPr>
        <p:spPr>
          <a:xfrm>
            <a:off x="3940175" y="5952490"/>
            <a:ext cx="7120255" cy="645160"/>
          </a:xfrm>
          <a:prstGeom prst="rect">
            <a:avLst/>
          </a:prstGeom>
          <a:noFill/>
        </p:spPr>
        <p:txBody>
          <a:bodyPr wrap="square" rtlCol="0">
            <a:spAutoFit/>
          </a:bodyPr>
          <a:p>
            <a:r>
              <a:rPr lang="zh-CN" altLang="en-US"/>
              <a:t>TCP的策略是增加其发送速率以响应到达的确认，直到丢失事件发生，此时传输速率降低</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90" y="258153"/>
            <a:ext cx="11393310" cy="894622"/>
          </a:xfrm>
        </p:spPr>
        <p:txBody>
          <a:bodyPr>
            <a:normAutofit/>
          </a:bodyPr>
          <a:lstStyle/>
          <a:p>
            <a:r>
              <a:rPr lang="en-US" dirty="0"/>
              <a:t>TCP congestion control: AIMD</a:t>
            </a:r>
            <a:endParaRPr lang="en-US" sz="4000" b="0" dirty="0"/>
          </a:p>
        </p:txBody>
      </p:sp>
      <p:sp>
        <p:nvSpPr>
          <p:cNvPr id="135" name="Rectangle 8"/>
          <p:cNvSpPr>
            <a:spLocks noChangeArrowheads="1"/>
          </p:cNvSpPr>
          <p:nvPr/>
        </p:nvSpPr>
        <p:spPr bwMode="auto">
          <a:xfrm>
            <a:off x="901700" y="1168400"/>
            <a:ext cx="10274300" cy="1447800"/>
          </a:xfrm>
          <a:prstGeom prst="rect">
            <a:avLst/>
          </a:prstGeom>
          <a:noFill/>
          <a:ln>
            <a:noFill/>
          </a:ln>
          <a:effec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panose="05000000000000000000" pitchFamily="2" charset="2"/>
              <a:buChar char="§"/>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S PGothic" panose="020B0600070205080204" charset="-128"/>
                <a:cs typeface="+mn-cs"/>
              </a:rPr>
              <a:t>approach: </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senders can</a:t>
            </a:r>
            <a:r>
              <a:rPr kumimoji="0" lang="en-US" sz="2800" b="0" i="1" u="none" strike="noStrike" kern="1200" cap="none" spc="0" normalizeH="0" baseline="0" noProof="0" dirty="0">
                <a:ln>
                  <a:noFill/>
                </a:ln>
                <a:solidFill>
                  <a:srgbClr val="FF0000"/>
                </a:solidFill>
                <a:effectLst/>
                <a:uLnTx/>
                <a:uFillTx/>
                <a:latin typeface="Calibri" panose="020F0502020204030204"/>
                <a:ea typeface="MS PGothic" panose="020B0600070205080204" charset="-128"/>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increase sending rate until packet loss (congestion) occurs, then decrease sending rate on loss event</a:t>
            </a:r>
            <a:endParaRPr kumimoji="0" lang="en-US" sz="2800" b="0" i="0" u="none" strike="noStrike" kern="1200" cap="none" spc="0" normalizeH="0" baseline="0" noProof="0" dirty="0">
              <a:ln>
                <a:noFill/>
              </a:ln>
              <a:solidFill>
                <a:prstClr val="black"/>
              </a:solidFill>
              <a:effectLst/>
              <a:uLnTx/>
              <a:uFillTx/>
              <a:latin typeface="Gill Sans MT" panose="020B0502020104020203" charset="0"/>
              <a:ea typeface="MS PGothic" panose="020B0600070205080204" charset="-128"/>
              <a:cs typeface="+mn-cs"/>
            </a:endParaRPr>
          </a:p>
        </p:txBody>
      </p:sp>
      <p:sp>
        <p:nvSpPr>
          <p:cNvPr id="141" name="Text Box 13"/>
          <p:cNvSpPr txBox="1">
            <a:spLocks noChangeArrowheads="1"/>
          </p:cNvSpPr>
          <p:nvPr/>
        </p:nvSpPr>
        <p:spPr bwMode="auto">
          <a:xfrm>
            <a:off x="8688708" y="4380805"/>
            <a:ext cx="2769156" cy="150810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0013A3"/>
                </a:solidFill>
                <a:effectLst/>
                <a:uLnTx/>
                <a:uFillTx/>
                <a:latin typeface="Calibri" panose="020F0502020204030204"/>
                <a:ea typeface="MS PGothic" panose="020B0600070205080204" charset="-128"/>
                <a:cs typeface="+mn-cs"/>
              </a:rPr>
              <a:t>AIMD</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 sawtooth</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behavior: </a:t>
            </a:r>
            <a:r>
              <a:rPr kumimoji="0" lang="en-US" sz="2800" b="0" i="1" u="none" strike="noStrike" kern="1200" cap="none" spc="0" normalizeH="0" baseline="0" noProof="0" dirty="0">
                <a:ln>
                  <a:noFill/>
                </a:ln>
                <a:solidFill>
                  <a:srgbClr val="0013A3"/>
                </a:solidFill>
                <a:effectLst/>
                <a:uLnTx/>
                <a:uFillTx/>
                <a:latin typeface="Calibri" panose="020F0502020204030204"/>
                <a:ea typeface="MS PGothic" panose="020B0600070205080204" charset="-128"/>
                <a:cs typeface="+mn-cs"/>
              </a:rPr>
              <a:t>probing</a:t>
            </a:r>
            <a:endParaRPr kumimoji="0" lang="en-US" sz="2800" b="0" i="1" u="none" strike="noStrike" kern="1200" cap="none" spc="0" normalizeH="0" baseline="0" noProof="0" dirty="0">
              <a:ln>
                <a:noFill/>
              </a:ln>
              <a:solidFill>
                <a:srgbClr val="0013A3"/>
              </a:solidFill>
              <a:effectLst/>
              <a:uLnTx/>
              <a:uFillTx/>
              <a:latin typeface="Calibri" panose="020F0502020204030204"/>
              <a:ea typeface="MS PGothic" panose="020B0600070205080204" charset="-128"/>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for bandwidth</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p:txBody>
      </p:sp>
      <p:sp>
        <p:nvSpPr>
          <p:cNvPr id="35" name="Rectangle 11"/>
          <p:cNvSpPr>
            <a:spLocks noChangeArrowheads="1"/>
          </p:cNvSpPr>
          <p:nvPr/>
        </p:nvSpPr>
        <p:spPr bwMode="auto">
          <a:xfrm>
            <a:off x="4717339" y="3774454"/>
            <a:ext cx="685800" cy="304800"/>
          </a:xfrm>
          <a:prstGeom prst="rect">
            <a:avLst/>
          </a:pr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36" name="Line 19"/>
          <p:cNvSpPr>
            <a:spLocks noChangeShapeType="1"/>
          </p:cNvSpPr>
          <p:nvPr/>
        </p:nvSpPr>
        <p:spPr bwMode="auto">
          <a:xfrm flipV="1">
            <a:off x="3898189" y="5196854"/>
            <a:ext cx="169863" cy="169862"/>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37" name="Line 20"/>
          <p:cNvSpPr>
            <a:spLocks noChangeShapeType="1"/>
          </p:cNvSpPr>
          <p:nvPr/>
        </p:nvSpPr>
        <p:spPr bwMode="auto">
          <a:xfrm>
            <a:off x="4079164" y="5185741"/>
            <a:ext cx="0" cy="642938"/>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cs typeface="+mn-cs"/>
            </a:endParaRPr>
          </a:p>
        </p:txBody>
      </p:sp>
      <p:sp>
        <p:nvSpPr>
          <p:cNvPr id="38" name="Line 21"/>
          <p:cNvSpPr>
            <a:spLocks noChangeShapeType="1"/>
          </p:cNvSpPr>
          <p:nvPr/>
        </p:nvSpPr>
        <p:spPr bwMode="auto">
          <a:xfrm flipV="1">
            <a:off x="4068052" y="4869829"/>
            <a:ext cx="982662" cy="981075"/>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39" name="Line 22"/>
          <p:cNvSpPr>
            <a:spLocks noChangeShapeType="1"/>
          </p:cNvSpPr>
          <p:nvPr/>
        </p:nvSpPr>
        <p:spPr bwMode="auto">
          <a:xfrm>
            <a:off x="5039602" y="4871416"/>
            <a:ext cx="0" cy="801688"/>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1" name="Line 23"/>
          <p:cNvSpPr>
            <a:spLocks noChangeShapeType="1"/>
          </p:cNvSpPr>
          <p:nvPr/>
        </p:nvSpPr>
        <p:spPr bwMode="auto">
          <a:xfrm flipV="1">
            <a:off x="5031664" y="5168279"/>
            <a:ext cx="525463" cy="523875"/>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3" name="Line 24"/>
          <p:cNvSpPr>
            <a:spLocks noChangeShapeType="1"/>
          </p:cNvSpPr>
          <p:nvPr/>
        </p:nvSpPr>
        <p:spPr bwMode="auto">
          <a:xfrm>
            <a:off x="5557127" y="5163516"/>
            <a:ext cx="0" cy="688975"/>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4" name="Line 25"/>
          <p:cNvSpPr>
            <a:spLocks noChangeShapeType="1"/>
          </p:cNvSpPr>
          <p:nvPr/>
        </p:nvSpPr>
        <p:spPr bwMode="auto">
          <a:xfrm flipV="1">
            <a:off x="5568240" y="4849191"/>
            <a:ext cx="969963" cy="981075"/>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5" name="Line 26"/>
          <p:cNvSpPr>
            <a:spLocks noChangeShapeType="1"/>
          </p:cNvSpPr>
          <p:nvPr/>
        </p:nvSpPr>
        <p:spPr bwMode="auto">
          <a:xfrm>
            <a:off x="6533440" y="4849191"/>
            <a:ext cx="11113" cy="835025"/>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6" name="Line 29"/>
          <p:cNvSpPr>
            <a:spLocks noChangeShapeType="1"/>
          </p:cNvSpPr>
          <p:nvPr/>
        </p:nvSpPr>
        <p:spPr bwMode="auto">
          <a:xfrm flipV="1">
            <a:off x="6538202" y="5012704"/>
            <a:ext cx="666750" cy="666750"/>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7" name="Line 30"/>
          <p:cNvSpPr>
            <a:spLocks noChangeShapeType="1"/>
          </p:cNvSpPr>
          <p:nvPr/>
        </p:nvSpPr>
        <p:spPr bwMode="auto">
          <a:xfrm>
            <a:off x="7204952" y="4998416"/>
            <a:ext cx="0" cy="747712"/>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48" name="Line 31"/>
          <p:cNvSpPr>
            <a:spLocks noChangeShapeType="1"/>
          </p:cNvSpPr>
          <p:nvPr/>
        </p:nvSpPr>
        <p:spPr bwMode="auto">
          <a:xfrm flipV="1">
            <a:off x="7195427" y="4746004"/>
            <a:ext cx="876300" cy="1014412"/>
          </a:xfrm>
          <a:prstGeom prst="line">
            <a:avLst/>
          </a:prstGeom>
          <a:noFill/>
          <a:ln w="38100">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grpSp>
        <p:nvGrpSpPr>
          <p:cNvPr id="53" name="Group 52"/>
          <p:cNvGrpSpPr/>
          <p:nvPr/>
        </p:nvGrpSpPr>
        <p:grpSpPr>
          <a:xfrm>
            <a:off x="3439503" y="4254500"/>
            <a:ext cx="4602061" cy="2566366"/>
            <a:chOff x="4099903" y="3937000"/>
            <a:chExt cx="4602061" cy="2566366"/>
          </a:xfrm>
        </p:grpSpPr>
        <p:sp>
          <p:nvSpPr>
            <p:cNvPr id="54" name="Text Box 12"/>
            <p:cNvSpPr txBox="1">
              <a:spLocks noChangeArrowheads="1"/>
            </p:cNvSpPr>
            <p:nvPr/>
          </p:nvSpPr>
          <p:spPr bwMode="auto">
            <a:xfrm rot="16200000">
              <a:off x="3117142" y="4919761"/>
              <a:ext cx="2273300" cy="307777"/>
            </a:xfrm>
            <a:prstGeom prst="rect">
              <a:avLst/>
            </a:prstGeom>
            <a:solidFill>
              <a:schemeClr val="bg1"/>
            </a:solidFill>
            <a:ln>
              <a:noFill/>
            </a:ln>
            <a:effectLst/>
          </p:spPr>
          <p:txBody>
            <a:bodyPr wrap="squar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charset="-128"/>
                  <a:cs typeface="+mn-cs"/>
                </a:rPr>
                <a:t>TCP sender  Sending rate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charset="-128"/>
                <a:cs typeface="+mn-cs"/>
              </a:endParaRPr>
            </a:p>
          </p:txBody>
        </p:sp>
        <p:sp>
          <p:nvSpPr>
            <p:cNvPr id="55" name="Line 17"/>
            <p:cNvSpPr>
              <a:spLocks noChangeShapeType="1"/>
            </p:cNvSpPr>
            <p:nvPr/>
          </p:nvSpPr>
          <p:spPr bwMode="auto">
            <a:xfrm>
              <a:off x="4558589" y="6176341"/>
              <a:ext cx="4143375" cy="0"/>
            </a:xfrm>
            <a:prstGeom prst="line">
              <a:avLst/>
            </a:prstGeom>
            <a:noFill/>
            <a:ln w="28575">
              <a:solidFill>
                <a:schemeClr val="tx1"/>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sp>
          <p:nvSpPr>
            <p:cNvPr id="56" name="Line 18"/>
            <p:cNvSpPr>
              <a:spLocks noChangeShapeType="1"/>
            </p:cNvSpPr>
            <p:nvPr/>
          </p:nvSpPr>
          <p:spPr bwMode="auto">
            <a:xfrm>
              <a:off x="4546600" y="4203700"/>
              <a:ext cx="877" cy="1974229"/>
            </a:xfrm>
            <a:prstGeom prst="line">
              <a:avLst/>
            </a:prstGeom>
            <a:noFill/>
            <a:ln w="28575">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cs typeface="+mn-cs"/>
              </a:endParaRPr>
            </a:p>
          </p:txBody>
        </p:sp>
        <p:sp>
          <p:nvSpPr>
            <p:cNvPr id="58" name="Text Box 40"/>
            <p:cNvSpPr txBox="1">
              <a:spLocks noChangeArrowheads="1"/>
            </p:cNvSpPr>
            <p:nvPr/>
          </p:nvSpPr>
          <p:spPr bwMode="auto">
            <a:xfrm>
              <a:off x="6125452" y="6166816"/>
              <a:ext cx="576262" cy="33655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rPr>
                <a:t>time</a:t>
              </a:r>
              <a:endParaRPr kumimoji="0" lang="en-US" sz="1600" b="0" i="0" u="none" strike="noStrike" kern="1200" cap="none" spc="0" normalizeH="0" baseline="0" noProof="0">
                <a:ln>
                  <a:noFill/>
                </a:ln>
                <a:solidFill>
                  <a:prstClr val="black"/>
                </a:solidFill>
                <a:effectLst/>
                <a:uLnTx/>
                <a:uFillTx/>
                <a:latin typeface="Tahoma" panose="020B0604030504040204" charset="0"/>
                <a:ea typeface="MS PGothic" panose="020B0600070205080204" charset="-128"/>
                <a:cs typeface="+mn-cs"/>
              </a:endParaRPr>
            </a:p>
          </p:txBody>
        </p:sp>
      </p:grpSp>
      <p:grpSp>
        <p:nvGrpSpPr>
          <p:cNvPr id="9" name="Group 8"/>
          <p:cNvGrpSpPr/>
          <p:nvPr/>
        </p:nvGrpSpPr>
        <p:grpSpPr>
          <a:xfrm>
            <a:off x="965200" y="2146300"/>
            <a:ext cx="5054600" cy="1905000"/>
            <a:chOff x="0" y="4533900"/>
            <a:chExt cx="4762500" cy="1905000"/>
          </a:xfrm>
        </p:grpSpPr>
        <p:sp>
          <p:nvSpPr>
            <p:cNvPr id="3" name="Rectangle 2"/>
            <p:cNvSpPr/>
            <p:nvPr/>
          </p:nvSpPr>
          <p:spPr>
            <a:xfrm>
              <a:off x="406846" y="4737100"/>
              <a:ext cx="4334880" cy="14351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8"/>
            <p:cNvSpPr>
              <a:spLocks noChangeArrowheads="1"/>
            </p:cNvSpPr>
            <p:nvPr/>
          </p:nvSpPr>
          <p:spPr bwMode="auto">
            <a:xfrm>
              <a:off x="0" y="4991100"/>
              <a:ext cx="4762500" cy="1447800"/>
            </a:xfrm>
            <a:prstGeom prst="rect">
              <a:avLst/>
            </a:prstGeom>
            <a:noFill/>
            <a:ln>
              <a:noFill/>
            </a:ln>
            <a:effec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increase sending rate </a:t>
              </a:r>
              <a:r>
                <a:rPr kumimoji="0" lang="en-US" sz="2600" b="0" i="0" u="none" strike="noStrike" kern="1200" cap="none" spc="0" normalizeH="0" baseline="0" noProof="0" dirty="0">
                  <a:ln>
                    <a:noFill/>
                  </a:ln>
                  <a:solidFill>
                    <a:prstClr val="black"/>
                  </a:solidFill>
                  <a:effectLst/>
                  <a:uLnTx/>
                  <a:uFillTx/>
                  <a:latin typeface="Gill Sans MT" panose="020B0502020104020203" charset="0"/>
                  <a:ea typeface="MS PGothic" panose="020B0600070205080204" charset="-128"/>
                  <a:cs typeface="+mn-cs"/>
                </a:rPr>
                <a:t>by </a:t>
              </a:r>
              <a:r>
                <a:rPr kumimoji="0" 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1 maximum segment size every RTT until loss detected</a:t>
              </a:r>
              <a:endParaRPr kumimoji="0" lang="en-US" sz="2600" b="0" i="1"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p:txBody>
        </p:sp>
        <p:sp>
          <p:nvSpPr>
            <p:cNvPr id="136" name="Rectangle 8"/>
            <p:cNvSpPr>
              <a:spLocks noChangeArrowheads="1"/>
            </p:cNvSpPr>
            <p:nvPr/>
          </p:nvSpPr>
          <p:spPr bwMode="auto">
            <a:xfrm>
              <a:off x="508000" y="4533900"/>
              <a:ext cx="2667000" cy="444500"/>
            </a:xfrm>
            <a:prstGeom prst="rect">
              <a:avLst/>
            </a:prstGeom>
            <a:solidFill>
              <a:schemeClr val="bg1"/>
            </a:solidFill>
            <a:ln>
              <a:noFill/>
            </a:ln>
            <a:effec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defRPr/>
              </a:pPr>
              <a:r>
                <a:rPr kumimoji="0" lang="en-US" sz="2800" b="0" i="1" u="sng" strike="noStrike" kern="1200" cap="none" spc="0" normalizeH="0" baseline="0" noProof="0" dirty="0">
                  <a:ln>
                    <a:noFill/>
                  </a:ln>
                  <a:solidFill>
                    <a:srgbClr val="00B050"/>
                  </a:solidFill>
                  <a:effectLst/>
                  <a:uLnTx/>
                  <a:uFillTx/>
                  <a:latin typeface="Calibri" panose="020F0502020204030204"/>
                  <a:ea typeface="MS PGothic" panose="020B0600070205080204" charset="-128"/>
                  <a:cs typeface="+mn-cs"/>
                </a:rPr>
                <a:t>A</a:t>
              </a:r>
              <a:r>
                <a:rPr kumimoji="0" lang="en-US" sz="2800" b="0" i="1" u="none" strike="noStrike" kern="1200" cap="none" spc="0" normalizeH="0" baseline="0" noProof="0" dirty="0">
                  <a:ln>
                    <a:noFill/>
                  </a:ln>
                  <a:solidFill>
                    <a:srgbClr val="00B050"/>
                  </a:solidFill>
                  <a:effectLst/>
                  <a:uLnTx/>
                  <a:uFillTx/>
                  <a:latin typeface="Calibri" panose="020F0502020204030204"/>
                  <a:ea typeface="MS PGothic" panose="020B0600070205080204" charset="-128"/>
                  <a:cs typeface="+mn-cs"/>
                </a:rPr>
                <a:t>dditive </a:t>
              </a:r>
              <a:r>
                <a:rPr kumimoji="0" lang="en-US" sz="2800" b="0" i="1" u="sng" strike="noStrike" kern="1200" cap="none" spc="0" normalizeH="0" baseline="0" noProof="0" dirty="0">
                  <a:ln>
                    <a:noFill/>
                  </a:ln>
                  <a:solidFill>
                    <a:srgbClr val="00B050"/>
                  </a:solidFill>
                  <a:effectLst/>
                  <a:uLnTx/>
                  <a:uFillTx/>
                  <a:latin typeface="Calibri" panose="020F0502020204030204"/>
                  <a:ea typeface="MS PGothic" panose="020B0600070205080204" charset="-128"/>
                  <a:cs typeface="+mn-cs"/>
                </a:rPr>
                <a:t>I</a:t>
              </a:r>
              <a:r>
                <a:rPr kumimoji="0" lang="en-US" sz="2800" b="0" i="1" u="none" strike="noStrike" kern="1200" cap="none" spc="0" normalizeH="0" baseline="0" noProof="0" dirty="0">
                  <a:ln>
                    <a:noFill/>
                  </a:ln>
                  <a:solidFill>
                    <a:srgbClr val="00B050"/>
                  </a:solidFill>
                  <a:effectLst/>
                  <a:uLnTx/>
                  <a:uFillTx/>
                  <a:latin typeface="Calibri" panose="020F0502020204030204"/>
                  <a:ea typeface="MS PGothic" panose="020B0600070205080204" charset="-128"/>
                  <a:cs typeface="+mn-cs"/>
                </a:rPr>
                <a:t>ncrease</a:t>
              </a:r>
              <a:endParaRPr kumimoji="0" lang="en-US" sz="2800" b="0" i="0" u="none" strike="noStrike" kern="1200" cap="none" spc="0" normalizeH="0" baseline="0" noProof="0" dirty="0">
                <a:ln>
                  <a:noFill/>
                </a:ln>
                <a:solidFill>
                  <a:srgbClr val="00B050"/>
                </a:solidFill>
                <a:effectLst/>
                <a:uLnTx/>
                <a:uFillTx/>
                <a:latin typeface="Gill Sans MT" panose="020B0502020104020203" charset="0"/>
                <a:ea typeface="MS PGothic" panose="020B0600070205080204" charset="-128"/>
                <a:cs typeface="+mn-cs"/>
              </a:endParaRPr>
            </a:p>
          </p:txBody>
        </p:sp>
      </p:grpSp>
      <p:grpSp>
        <p:nvGrpSpPr>
          <p:cNvPr id="63" name="Group 62"/>
          <p:cNvGrpSpPr/>
          <p:nvPr/>
        </p:nvGrpSpPr>
        <p:grpSpPr>
          <a:xfrm>
            <a:off x="6007100" y="2197100"/>
            <a:ext cx="4749800" cy="1422400"/>
            <a:chOff x="38100" y="4533900"/>
            <a:chExt cx="4749800" cy="1422400"/>
          </a:xfrm>
        </p:grpSpPr>
        <p:sp>
          <p:nvSpPr>
            <p:cNvPr id="64" name="Rectangle 63"/>
            <p:cNvSpPr/>
            <p:nvPr/>
          </p:nvSpPr>
          <p:spPr>
            <a:xfrm>
              <a:off x="342900" y="4686300"/>
              <a:ext cx="4267200"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8"/>
            <p:cNvSpPr>
              <a:spLocks noChangeArrowheads="1"/>
            </p:cNvSpPr>
            <p:nvPr/>
          </p:nvSpPr>
          <p:spPr bwMode="auto">
            <a:xfrm>
              <a:off x="38100" y="4991100"/>
              <a:ext cx="4749800" cy="825500"/>
            </a:xfrm>
            <a:prstGeom prst="rect">
              <a:avLst/>
            </a:prstGeom>
            <a:noFill/>
            <a:ln>
              <a:noFill/>
            </a:ln>
            <a:effec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rPr>
                <a:t>cut sending rate in half at each loss event</a:t>
              </a:r>
              <a:endParaRPr kumimoji="0" lang="en-US" sz="2600" b="0" i="1"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anose="05000000000000000000" charset="0"/>
                <a:buChar char="v"/>
                <a:defRPr/>
              </a:pPr>
              <a:endParaRPr kumimoji="0" lang="en-US" sz="2800" b="0" i="0" u="none" strike="noStrike" kern="1200" cap="none" spc="0" normalizeH="0" baseline="0" noProof="0" dirty="0">
                <a:ln>
                  <a:noFill/>
                </a:ln>
                <a:solidFill>
                  <a:prstClr val="black"/>
                </a:solidFill>
                <a:effectLst/>
                <a:uLnTx/>
                <a:uFillTx/>
                <a:latin typeface="Gill Sans MT" panose="020B0502020104020203" charset="0"/>
                <a:ea typeface="MS PGothic" panose="020B0600070205080204" charset="-128"/>
                <a:cs typeface="+mn-cs"/>
              </a:endParaRPr>
            </a:p>
          </p:txBody>
        </p:sp>
        <p:sp>
          <p:nvSpPr>
            <p:cNvPr id="66" name="Rectangle 8"/>
            <p:cNvSpPr>
              <a:spLocks noChangeArrowheads="1"/>
            </p:cNvSpPr>
            <p:nvPr/>
          </p:nvSpPr>
          <p:spPr bwMode="auto">
            <a:xfrm>
              <a:off x="508000" y="4533900"/>
              <a:ext cx="3746500" cy="444500"/>
            </a:xfrm>
            <a:prstGeom prst="rect">
              <a:avLst/>
            </a:prstGeom>
            <a:solidFill>
              <a:schemeClr val="bg1"/>
            </a:solidFill>
            <a:ln>
              <a:noFill/>
            </a:ln>
            <a:effec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defRPr/>
              </a:pPr>
              <a:r>
                <a:rPr kumimoji="0" lang="en-US" sz="2800" b="0" i="1" u="sng" strike="noStrike" kern="1200" cap="none" spc="0" normalizeH="0" baseline="0" noProof="0" dirty="0">
                  <a:ln>
                    <a:noFill/>
                  </a:ln>
                  <a:solidFill>
                    <a:srgbClr val="C00000"/>
                  </a:solidFill>
                  <a:effectLst/>
                  <a:uLnTx/>
                  <a:uFillTx/>
                  <a:latin typeface="Calibri" panose="020F0502020204030204"/>
                  <a:ea typeface="MS PGothic" panose="020B0600070205080204" charset="-128"/>
                  <a:cs typeface="+mn-cs"/>
                </a:rPr>
                <a:t>M</a:t>
              </a:r>
              <a:r>
                <a:rPr kumimoji="0" lang="en-US" sz="2800" b="0" i="1" u="none" strike="noStrike" kern="1200" cap="none" spc="0" normalizeH="0" baseline="0" noProof="0" dirty="0">
                  <a:ln>
                    <a:noFill/>
                  </a:ln>
                  <a:solidFill>
                    <a:srgbClr val="C00000"/>
                  </a:solidFill>
                  <a:effectLst/>
                  <a:uLnTx/>
                  <a:uFillTx/>
                  <a:latin typeface="Calibri" panose="020F0502020204030204"/>
                  <a:ea typeface="MS PGothic" panose="020B0600070205080204" charset="-128"/>
                  <a:cs typeface="+mn-cs"/>
                </a:rPr>
                <a:t>ultiplicative </a:t>
              </a:r>
              <a:r>
                <a:rPr kumimoji="0" lang="en-US" sz="2800" b="0" i="1" u="sng" strike="noStrike" kern="1200" cap="none" spc="0" normalizeH="0" baseline="0" noProof="0" dirty="0">
                  <a:ln>
                    <a:noFill/>
                  </a:ln>
                  <a:solidFill>
                    <a:srgbClr val="C00000"/>
                  </a:solidFill>
                  <a:effectLst/>
                  <a:uLnTx/>
                  <a:uFillTx/>
                  <a:latin typeface="Calibri" panose="020F0502020204030204"/>
                  <a:ea typeface="MS PGothic" panose="020B0600070205080204" charset="-128"/>
                  <a:cs typeface="+mn-cs"/>
                </a:rPr>
                <a:t>D</a:t>
              </a:r>
              <a:r>
                <a:rPr kumimoji="0" lang="en-US" sz="2800" b="0" i="1" u="none" strike="noStrike" kern="1200" cap="none" spc="0" normalizeH="0" baseline="0" noProof="0" dirty="0">
                  <a:ln>
                    <a:noFill/>
                  </a:ln>
                  <a:solidFill>
                    <a:srgbClr val="C00000"/>
                  </a:solidFill>
                  <a:effectLst/>
                  <a:uLnTx/>
                  <a:uFillTx/>
                  <a:latin typeface="Calibri" panose="020F0502020204030204"/>
                  <a:ea typeface="MS PGothic" panose="020B0600070205080204" charset="-128"/>
                  <a:cs typeface="+mn-cs"/>
                </a:rPr>
                <a:t>ecrease</a:t>
              </a:r>
              <a:endParaRPr kumimoji="0" lang="en-US" sz="2800" b="0" i="0" u="none" strike="noStrike" kern="1200" cap="none" spc="0" normalizeH="0" baseline="0" noProof="0" dirty="0">
                <a:ln>
                  <a:noFill/>
                </a:ln>
                <a:solidFill>
                  <a:srgbClr val="C00000"/>
                </a:solidFill>
                <a:effectLst/>
                <a:uLnTx/>
                <a:uFillTx/>
                <a:latin typeface="Gill Sans MT" panose="020B0502020104020203" charset="0"/>
                <a:ea typeface="MS PGothic" panose="020B0600070205080204" charset="-128"/>
                <a:cs typeface="+mn-cs"/>
              </a:endParaRPr>
            </a:p>
          </p:txBody>
        </p:sp>
      </p:grpSp>
      <p:grpSp>
        <p:nvGrpSpPr>
          <p:cNvPr id="33" name="Group 32"/>
          <p:cNvGrpSpPr/>
          <p:nvPr/>
        </p:nvGrpSpPr>
        <p:grpSpPr>
          <a:xfrm>
            <a:off x="3952943" y="3784600"/>
            <a:ext cx="3599234" cy="1591283"/>
            <a:chOff x="3965643" y="3797300"/>
            <a:chExt cx="3599234" cy="1591283"/>
          </a:xfrm>
        </p:grpSpPr>
        <p:grpSp>
          <p:nvGrpSpPr>
            <p:cNvPr id="32" name="Group 31"/>
            <p:cNvGrpSpPr/>
            <p:nvPr/>
          </p:nvGrpSpPr>
          <p:grpSpPr>
            <a:xfrm>
              <a:off x="3965643" y="4159386"/>
              <a:ext cx="3599234" cy="1229197"/>
              <a:chOff x="3965643" y="4159386"/>
              <a:chExt cx="3599234" cy="1229197"/>
            </a:xfrm>
          </p:grpSpPr>
          <p:cxnSp>
            <p:nvCxnSpPr>
              <p:cNvPr id="11" name="Straight Arrow Connector 10"/>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5651500" y="3797300"/>
              <a:ext cx="0" cy="381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108450" y="3622675"/>
            <a:ext cx="3819526" cy="1695450"/>
            <a:chOff x="4108450" y="3622675"/>
            <a:chExt cx="3819526" cy="1695450"/>
          </a:xfrm>
        </p:grpSpPr>
        <p:grpSp>
          <p:nvGrpSpPr>
            <p:cNvPr id="85" name="Group 84"/>
            <p:cNvGrpSpPr/>
            <p:nvPr/>
          </p:nvGrpSpPr>
          <p:grpSpPr>
            <a:xfrm>
              <a:off x="4108450" y="3975100"/>
              <a:ext cx="3819526" cy="1343025"/>
              <a:chOff x="4108450" y="3975100"/>
              <a:chExt cx="3819526" cy="1343025"/>
            </a:xfrm>
          </p:grpSpPr>
          <p:cxnSp>
            <p:nvCxnSpPr>
              <p:cNvPr id="61" name="Straight Arrow Connector 60"/>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 name="文本框 3"/>
          <p:cNvSpPr txBox="1"/>
          <p:nvPr/>
        </p:nvSpPr>
        <p:spPr>
          <a:xfrm>
            <a:off x="1619885" y="916305"/>
            <a:ext cx="9484995" cy="368300"/>
          </a:xfrm>
          <a:prstGeom prst="rect">
            <a:avLst/>
          </a:prstGeom>
          <a:noFill/>
        </p:spPr>
        <p:txBody>
          <a:bodyPr wrap="square" rtlCol="0">
            <a:spAutoFit/>
          </a:bodyPr>
          <a:p>
            <a:r>
              <a:rPr lang="zh-CN" altLang="en-US"/>
              <a:t>处理方法:发送端可以提高发送速率，直到出现丢包(拥塞)，当出现丢包时降低发送速率</a:t>
            </a:r>
            <a:endParaRPr lang="zh-CN" altLang="en-US"/>
          </a:p>
        </p:txBody>
      </p:sp>
      <p:sp>
        <p:nvSpPr>
          <p:cNvPr id="5" name="文本框 4"/>
          <p:cNvSpPr txBox="1"/>
          <p:nvPr/>
        </p:nvSpPr>
        <p:spPr>
          <a:xfrm>
            <a:off x="4309110" y="2146300"/>
            <a:ext cx="2224405" cy="368300"/>
          </a:xfrm>
          <a:prstGeom prst="rect">
            <a:avLst/>
          </a:prstGeom>
          <a:noFill/>
        </p:spPr>
        <p:txBody>
          <a:bodyPr wrap="square" rtlCol="0">
            <a:spAutoFit/>
          </a:bodyPr>
          <a:p>
            <a:r>
              <a:rPr lang="zh-CN" altLang="en-US"/>
              <a:t>加性增，乘性</a:t>
            </a:r>
            <a:r>
              <a:rPr lang="zh-CN" altLang="en-US"/>
              <a:t>减</a:t>
            </a:r>
            <a:endParaRPr lang="zh-CN" altLang="en-US"/>
          </a:p>
        </p:txBody>
      </p:sp>
      <p:sp>
        <p:nvSpPr>
          <p:cNvPr id="6" name="文本框 5"/>
          <p:cNvSpPr txBox="1"/>
          <p:nvPr/>
        </p:nvSpPr>
        <p:spPr>
          <a:xfrm>
            <a:off x="2069465" y="3622675"/>
            <a:ext cx="3048000" cy="368300"/>
          </a:xfrm>
          <a:prstGeom prst="rect">
            <a:avLst/>
          </a:prstGeom>
          <a:noFill/>
        </p:spPr>
        <p:txBody>
          <a:bodyPr wrap="square" rtlCol="0">
            <a:spAutoFit/>
          </a:bodyPr>
          <a:p>
            <a:r>
              <a:rPr lang="zh-CN" altLang="en-US"/>
              <a:t>每个</a:t>
            </a:r>
            <a:r>
              <a:rPr lang="en-US" altLang="zh-CN"/>
              <a:t>RTT</a:t>
            </a:r>
            <a:r>
              <a:rPr lang="zh-CN" altLang="en-US"/>
              <a:t>增加</a:t>
            </a:r>
            <a:r>
              <a:rPr lang="en-US" altLang="zh-CN"/>
              <a:t>1</a:t>
            </a:r>
            <a:r>
              <a:rPr lang="zh-CN" altLang="en-US"/>
              <a:t>个</a:t>
            </a:r>
            <a:r>
              <a:rPr lang="en-US" altLang="zh-CN"/>
              <a:t>MSS</a:t>
            </a:r>
            <a:endParaRPr lang="zh-CN" altLang="en-US"/>
          </a:p>
        </p:txBody>
      </p:sp>
      <p:sp>
        <p:nvSpPr>
          <p:cNvPr id="7" name="文本框 6"/>
          <p:cNvSpPr txBox="1"/>
          <p:nvPr/>
        </p:nvSpPr>
        <p:spPr>
          <a:xfrm>
            <a:off x="6979920" y="3380105"/>
            <a:ext cx="2776855" cy="368300"/>
          </a:xfrm>
          <a:prstGeom prst="rect">
            <a:avLst/>
          </a:prstGeom>
          <a:noFill/>
        </p:spPr>
        <p:txBody>
          <a:bodyPr wrap="square" rtlCol="0">
            <a:spAutoFit/>
          </a:bodyPr>
          <a:p>
            <a:r>
              <a:rPr lang="zh-CN" altLang="en-US"/>
              <a:t>减半</a:t>
            </a:r>
            <a:endParaRPr lang="zh-CN" altLang="en-US"/>
          </a:p>
        </p:txBody>
      </p:sp>
      <p:sp>
        <p:nvSpPr>
          <p:cNvPr id="8" name="文本框 7"/>
          <p:cNvSpPr txBox="1"/>
          <p:nvPr/>
        </p:nvSpPr>
        <p:spPr>
          <a:xfrm>
            <a:off x="8573770" y="5888990"/>
            <a:ext cx="2673350" cy="368300"/>
          </a:xfrm>
          <a:prstGeom prst="rect">
            <a:avLst/>
          </a:prstGeom>
          <a:noFill/>
        </p:spPr>
        <p:txBody>
          <a:bodyPr wrap="square" rtlCol="0">
            <a:spAutoFit/>
          </a:bodyPr>
          <a:p>
            <a:r>
              <a:rPr lang="zh-CN" altLang="en-US"/>
              <a:t>AIMD锯齿行为:探测带宽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59443"/>
            <a:ext cx="11393310" cy="894622"/>
          </a:xfrm>
        </p:spPr>
        <p:txBody>
          <a:bodyPr>
            <a:normAutofit/>
          </a:bodyPr>
          <a:lstStyle/>
          <a:p>
            <a:r>
              <a:rPr lang="en-US" dirty="0"/>
              <a:t>TCP congestion control: details</a:t>
            </a:r>
            <a:endParaRPr lang="en-US" sz="4000" b="0" dirty="0"/>
          </a:p>
        </p:txBody>
      </p:sp>
      <p:grpSp>
        <p:nvGrpSpPr>
          <p:cNvPr id="6" name="Group 5"/>
          <p:cNvGrpSpPr/>
          <p:nvPr/>
        </p:nvGrpSpPr>
        <p:grpSpPr>
          <a:xfrm>
            <a:off x="1116489" y="4838128"/>
            <a:ext cx="10034111" cy="1695450"/>
            <a:chOff x="1116489" y="4838128"/>
            <a:chExt cx="10034111" cy="1695450"/>
          </a:xfrm>
        </p:grpSpPr>
        <p:sp>
          <p:nvSpPr>
            <p:cNvPr id="17" name="Rectangle 16"/>
            <p:cNvSpPr/>
            <p:nvPr/>
          </p:nvSpPr>
          <p:spPr>
            <a:xfrm>
              <a:off x="5989208" y="4895568"/>
              <a:ext cx="5161392" cy="3651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3"/>
            <p:cNvSpPr txBox="1">
              <a:spLocks noChangeArrowheads="1"/>
            </p:cNvSpPr>
            <p:nvPr/>
          </p:nvSpPr>
          <p:spPr bwMode="auto">
            <a:xfrm>
              <a:off x="1116489" y="4838128"/>
              <a:ext cx="9628822" cy="1695450"/>
            </a:xfrm>
            <a:prstGeom prst="rect">
              <a:avLst/>
            </a:prstGeom>
            <a:noFill/>
            <a:ln>
              <a:noFill/>
            </a:ln>
            <a:effectLst/>
          </p:spPr>
          <p:txBody>
            <a:bodyPr vert="horz" wrap="square" lIns="91440" tIns="45720" rIns="91440" bIns="45720" numCol="1" anchor="t" anchorCtr="0" compatLnSpc="1"/>
            <a:lstStyle>
              <a:lvl1pPr marL="284480" indent="-28448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charset="-128"/>
                  <a:cs typeface="MS PGothic" panose="020B0600070205080204" charset="-128"/>
                </a:defRPr>
              </a:lvl1pPr>
              <a:lvl2pPr marL="687705" indent="-23050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9pPr>
            </a:lstStyle>
            <a:p>
              <a:pPr marL="284480" marR="0" lvl="0" indent="-2844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TCP sender limits transmission:</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284480" marR="0" lvl="0" indent="-2844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err="1">
                  <a:ln>
                    <a:noFill/>
                  </a:ln>
                  <a:solidFill>
                    <a:srgbClr val="000000"/>
                  </a:solidFill>
                  <a:effectLst/>
                  <a:uLnTx/>
                  <a:uFillTx/>
                  <a:latin typeface="Courier" charset="0"/>
                  <a:ea typeface="MS PGothic" panose="020B0600070205080204" charset="-128"/>
                  <a:cs typeface="+mn-cs"/>
                </a:rPr>
                <a:t>cwnd</a:t>
              </a:r>
              <a:r>
                <a:rPr kumimoji="0" lang="en-US" sz="2800" b="0" i="0" u="none" strike="noStrike" kern="0" cap="none" spc="0" normalizeH="0" baseline="0" noProof="0" dirty="0">
                  <a:ln>
                    <a:noFill/>
                  </a:ln>
                  <a:solidFill>
                    <a:srgbClr val="000000"/>
                  </a:solidFill>
                  <a:effectLst/>
                  <a:uLnTx/>
                  <a:uFillTx/>
                  <a:latin typeface="Courier" charset="0"/>
                  <a:ea typeface="MS PGothic" panose="020B0600070205080204" charset="-128"/>
                  <a:cs typeface="+mn-cs"/>
                </a:rPr>
                <a:t> </a:t>
              </a: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is dynamically adjusted in response to observed network congestion (implementing TCP congestion control)</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284480" marR="0" lvl="0" indent="-28448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endParaRPr kumimoji="0" lang="en-US" sz="2800" b="0" i="0" u="none" strike="noStrike" kern="0" cap="none" spc="0" normalizeH="0" baseline="0" noProof="0" dirty="0">
                <a:ln>
                  <a:noFill/>
                </a:ln>
                <a:solidFill>
                  <a:srgbClr val="000000"/>
                </a:solidFill>
                <a:effectLst/>
                <a:uLnTx/>
                <a:uFillTx/>
                <a:latin typeface="Gill Sans MT" panose="020B0502020104020203"/>
                <a:ea typeface="MS PGothic" panose="020B0600070205080204" charset="-128"/>
                <a:cs typeface="+mn-cs"/>
              </a:endParaRPr>
            </a:p>
          </p:txBody>
        </p:sp>
        <p:grpSp>
          <p:nvGrpSpPr>
            <p:cNvPr id="16" name="Group 15"/>
            <p:cNvGrpSpPr/>
            <p:nvPr/>
          </p:nvGrpSpPr>
          <p:grpSpPr>
            <a:xfrm>
              <a:off x="6040008" y="4887177"/>
              <a:ext cx="4888123" cy="397144"/>
              <a:chOff x="5614194" y="4809655"/>
              <a:chExt cx="4888123" cy="397144"/>
            </a:xfrm>
          </p:grpSpPr>
          <p:sp>
            <p:nvSpPr>
              <p:cNvPr id="181" name="Text Box 71"/>
              <p:cNvSpPr txBox="1">
                <a:spLocks noChangeArrowheads="1"/>
              </p:cNvSpPr>
              <p:nvPr/>
            </p:nvSpPr>
            <p:spPr bwMode="auto">
              <a:xfrm>
                <a:off x="5614194" y="4868630"/>
                <a:ext cx="4395788" cy="338169"/>
              </a:xfrm>
              <a:prstGeom prst="rect">
                <a:avLst/>
              </a:prstGeom>
              <a:noFill/>
              <a:ln>
                <a:noFill/>
              </a:ln>
              <a:effectLst/>
            </p:spPr>
            <p:txBody>
              <a:bodyPr wrap="square">
                <a:spAutoFit/>
              </a:bodyPr>
              <a:lstStyle>
                <a:lvl1pPr marL="225425" indent="-225425">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225425" marR="0" lvl="0" indent="-22542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charset="-128"/>
                    <a:cs typeface="+mn-cs"/>
                  </a:rPr>
                  <a:t>LastByteSent</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charset="-128"/>
                    <a:cs typeface="+mn-cs"/>
                  </a:rPr>
                  <a:t>- </a:t>
                </a: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charset="-128"/>
                    <a:cs typeface="+mn-cs"/>
                  </a:rPr>
                  <a:t>LastByteAcked</a:t>
                </a:r>
                <a:endParaRPr kumimoji="0" lang="en-US" sz="1800" b="0"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charset="-128"/>
                  <a:cs typeface="+mn-cs"/>
                </a:endParaRPr>
              </a:p>
            </p:txBody>
          </p:sp>
          <p:grpSp>
            <p:nvGrpSpPr>
              <p:cNvPr id="15" name="Group 14"/>
              <p:cNvGrpSpPr/>
              <p:nvPr/>
            </p:nvGrpSpPr>
            <p:grpSpPr>
              <a:xfrm>
                <a:off x="9416467" y="4809655"/>
                <a:ext cx="1085850" cy="366713"/>
                <a:chOff x="7709188" y="4768381"/>
                <a:chExt cx="1085850" cy="366713"/>
              </a:xfrm>
            </p:grpSpPr>
            <p:grpSp>
              <p:nvGrpSpPr>
                <p:cNvPr id="182" name="Group 74"/>
                <p:cNvGrpSpPr/>
                <p:nvPr/>
              </p:nvGrpSpPr>
              <p:grpSpPr bwMode="auto">
                <a:xfrm>
                  <a:off x="7709188" y="4789019"/>
                  <a:ext cx="350837" cy="336550"/>
                  <a:chOff x="2059" y="2097"/>
                  <a:chExt cx="221" cy="212"/>
                </a:xfrm>
              </p:grpSpPr>
              <p:sp>
                <p:nvSpPr>
                  <p:cNvPr id="183" name="Text Box 72"/>
                  <p:cNvSpPr txBox="1">
                    <a:spLocks noChangeArrowheads="1"/>
                  </p:cNvSpPr>
                  <p:nvPr/>
                </p:nvSpPr>
                <p:spPr bwMode="auto">
                  <a:xfrm>
                    <a:off x="2059" y="2097"/>
                    <a:ext cx="221" cy="21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1"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&lt;</a:t>
                    </a:r>
                    <a:endParaRPr kumimoji="0" lang="en-US" sz="1600" b="1"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84" name="Line 73"/>
                  <p:cNvSpPr>
                    <a:spLocks noChangeShapeType="1"/>
                  </p:cNvSpPr>
                  <p:nvPr/>
                </p:nvSpPr>
                <p:spPr bwMode="auto">
                  <a:xfrm>
                    <a:off x="2133" y="2269"/>
                    <a:ext cx="85"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185" name="Text Box 75"/>
                <p:cNvSpPr txBox="1">
                  <a:spLocks noChangeArrowheads="1"/>
                </p:cNvSpPr>
                <p:nvPr/>
              </p:nvSpPr>
              <p:spPr bwMode="auto">
                <a:xfrm>
                  <a:off x="8064788" y="4768381"/>
                  <a:ext cx="730250" cy="366713"/>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charset="-128"/>
                      <a:cs typeface="+mn-cs"/>
                    </a:rPr>
                    <a:t>cwnd</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charset="-128"/>
                    <a:cs typeface="+mn-cs"/>
                  </a:endParaRPr>
                </a:p>
              </p:txBody>
            </p:sp>
          </p:grpSp>
        </p:grpSp>
      </p:grpSp>
      <p:sp>
        <p:nvSpPr>
          <p:cNvPr id="165" name="Rectangle 47"/>
          <p:cNvSpPr>
            <a:spLocks noChangeArrowheads="1"/>
          </p:cNvSpPr>
          <p:nvPr/>
        </p:nvSpPr>
        <p:spPr bwMode="auto">
          <a:xfrm>
            <a:off x="1314221" y="2927773"/>
            <a:ext cx="4503412" cy="107541"/>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1" name="Group 10"/>
          <p:cNvGrpSpPr/>
          <p:nvPr/>
        </p:nvGrpSpPr>
        <p:grpSpPr>
          <a:xfrm>
            <a:off x="1289051" y="2849038"/>
            <a:ext cx="1267801" cy="861704"/>
            <a:chOff x="1289051" y="2849038"/>
            <a:chExt cx="1267801" cy="861704"/>
          </a:xfrm>
        </p:grpSpPr>
        <p:sp>
          <p:nvSpPr>
            <p:cNvPr id="168" name="Freeform 53"/>
            <p:cNvSpPr/>
            <p:nvPr/>
          </p:nvSpPr>
          <p:spPr bwMode="auto">
            <a:xfrm>
              <a:off x="2369283" y="2849038"/>
              <a:ext cx="187569" cy="464732"/>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Lst>
              <a:ahLst/>
              <a:cxnLst>
                <a:cxn ang="T6">
                  <a:pos x="T0" y="T1"/>
                </a:cxn>
                <a:cxn ang="T7">
                  <a:pos x="T2" y="T3"/>
                </a:cxn>
                <a:cxn ang="T8">
                  <a:pos x="T4" y="T5"/>
                </a:cxn>
              </a:cxnLst>
              <a:rect l="0" t="0" r="r" b="b"/>
              <a:pathLst>
                <a:path w="91" h="242">
                  <a:moveTo>
                    <a:pt x="91" y="0"/>
                  </a:moveTo>
                  <a:lnTo>
                    <a:pt x="88" y="242"/>
                  </a:lnTo>
                  <a:lnTo>
                    <a:pt x="0" y="242"/>
                  </a:lnTo>
                </a:path>
              </a:pathLst>
            </a:custGeom>
            <a:noFill/>
            <a:ln w="19050" cmpd="sng">
              <a:solidFill>
                <a:srgbClr val="CC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70" name="Text Box 57"/>
            <p:cNvSpPr txBox="1">
              <a:spLocks noChangeArrowheads="1"/>
            </p:cNvSpPr>
            <p:nvPr/>
          </p:nvSpPr>
          <p:spPr bwMode="auto">
            <a:xfrm>
              <a:off x="1289051" y="3119811"/>
              <a:ext cx="986168" cy="5909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last byte</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0" cap="none" spc="0" normalizeH="0" baseline="0" noProof="0" dirty="0" err="1">
                  <a:ln>
                    <a:noFill/>
                  </a:ln>
                  <a:solidFill>
                    <a:srgbClr val="000000"/>
                  </a:solidFill>
                  <a:effectLst/>
                  <a:uLnTx/>
                  <a:uFillTx/>
                  <a:latin typeface="Calibri" panose="020F0502020204030204"/>
                  <a:ea typeface="MS PGothic" panose="020B0600070205080204" charset="-128"/>
                  <a:cs typeface="+mn-cs"/>
                </a:rPr>
                <a:t>ACKed</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grpSp>
        <p:nvGrpSpPr>
          <p:cNvPr id="13" name="Group 12"/>
          <p:cNvGrpSpPr/>
          <p:nvPr/>
        </p:nvGrpSpPr>
        <p:grpSpPr>
          <a:xfrm>
            <a:off x="3824084" y="2948877"/>
            <a:ext cx="1759290" cy="1283237"/>
            <a:chOff x="3824084" y="2948877"/>
            <a:chExt cx="1759290" cy="1283237"/>
          </a:xfrm>
        </p:grpSpPr>
        <p:sp>
          <p:nvSpPr>
            <p:cNvPr id="172" name="Text Box 59"/>
            <p:cNvSpPr txBox="1">
              <a:spLocks noChangeArrowheads="1"/>
            </p:cNvSpPr>
            <p:nvPr/>
          </p:nvSpPr>
          <p:spPr bwMode="auto">
            <a:xfrm>
              <a:off x="3979525" y="3890482"/>
              <a:ext cx="1603849" cy="341632"/>
            </a:xfrm>
            <a:prstGeom prst="rect">
              <a:avLst/>
            </a:prstGeom>
            <a:noFill/>
            <a:ln>
              <a:noFill/>
            </a:ln>
            <a:effectLst/>
          </p:spPr>
          <p:txBody>
            <a:bodyPr wrap="squar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last byte sent</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sp>
          <p:nvSpPr>
            <p:cNvPr id="180" name="Freeform 69"/>
            <p:cNvSpPr/>
            <p:nvPr/>
          </p:nvSpPr>
          <p:spPr bwMode="auto">
            <a:xfrm flipH="1">
              <a:off x="3824084" y="2948877"/>
              <a:ext cx="190240" cy="1102896"/>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Calibri" panose="020F0502020204030204"/>
                <a:ea typeface="MS PGothic" panose="020B0600070205080204" charset="-128"/>
                <a:cs typeface="+mn-cs"/>
              </a:endParaRPr>
            </a:p>
          </p:txBody>
        </p:sp>
      </p:grpSp>
      <p:grpSp>
        <p:nvGrpSpPr>
          <p:cNvPr id="10" name="Group 9"/>
          <p:cNvGrpSpPr/>
          <p:nvPr/>
        </p:nvGrpSpPr>
        <p:grpSpPr>
          <a:xfrm>
            <a:off x="1289051" y="1292332"/>
            <a:ext cx="4641849" cy="1497173"/>
            <a:chOff x="1289051" y="1292332"/>
            <a:chExt cx="4641849" cy="1497173"/>
          </a:xfrm>
        </p:grpSpPr>
        <p:sp>
          <p:nvSpPr>
            <p:cNvPr id="104" name="Rectangle 12"/>
            <p:cNvSpPr>
              <a:spLocks noChangeArrowheads="1"/>
            </p:cNvSpPr>
            <p:nvPr/>
          </p:nvSpPr>
          <p:spPr bwMode="auto">
            <a:xfrm>
              <a:off x="1370854" y="2034797"/>
              <a:ext cx="86000" cy="752789"/>
            </a:xfrm>
            <a:prstGeom prst="rect">
              <a:avLst/>
            </a:prstGeom>
            <a:gradFill rotWithShape="1">
              <a:gsLst>
                <a:gs pos="0">
                  <a:srgbClr val="FFFFFF"/>
                </a:gs>
                <a:gs pos="100000">
                  <a:srgbClr val="33CC33"/>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05" name="Rectangle 13"/>
            <p:cNvSpPr>
              <a:spLocks noChangeArrowheads="1"/>
            </p:cNvSpPr>
            <p:nvPr/>
          </p:nvSpPr>
          <p:spPr bwMode="auto">
            <a:xfrm>
              <a:off x="1498805" y="2036716"/>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06" name="Rectangle 14"/>
            <p:cNvSpPr>
              <a:spLocks noChangeArrowheads="1"/>
            </p:cNvSpPr>
            <p:nvPr/>
          </p:nvSpPr>
          <p:spPr bwMode="auto">
            <a:xfrm>
              <a:off x="1628852" y="2034797"/>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07" name="Rectangle 15"/>
            <p:cNvSpPr>
              <a:spLocks noChangeArrowheads="1"/>
            </p:cNvSpPr>
            <p:nvPr/>
          </p:nvSpPr>
          <p:spPr bwMode="auto">
            <a:xfrm>
              <a:off x="1756801" y="2034797"/>
              <a:ext cx="86000"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08" name="Rectangle 16"/>
            <p:cNvSpPr>
              <a:spLocks noChangeArrowheads="1"/>
            </p:cNvSpPr>
            <p:nvPr/>
          </p:nvSpPr>
          <p:spPr bwMode="auto">
            <a:xfrm>
              <a:off x="1882653" y="2034797"/>
              <a:ext cx="86000"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09" name="Rectangle 17"/>
            <p:cNvSpPr>
              <a:spLocks noChangeArrowheads="1"/>
            </p:cNvSpPr>
            <p:nvPr/>
          </p:nvSpPr>
          <p:spPr bwMode="auto">
            <a:xfrm>
              <a:off x="2010604" y="2034797"/>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0" name="Rectangle 18"/>
            <p:cNvSpPr>
              <a:spLocks noChangeArrowheads="1"/>
            </p:cNvSpPr>
            <p:nvPr/>
          </p:nvSpPr>
          <p:spPr bwMode="auto">
            <a:xfrm>
              <a:off x="2132261" y="2034797"/>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1" name="Rectangle 19"/>
            <p:cNvSpPr>
              <a:spLocks noChangeArrowheads="1"/>
            </p:cNvSpPr>
            <p:nvPr/>
          </p:nvSpPr>
          <p:spPr bwMode="auto">
            <a:xfrm>
              <a:off x="2258113" y="2034797"/>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2" name="Rectangle 20"/>
            <p:cNvSpPr>
              <a:spLocks noChangeArrowheads="1"/>
            </p:cNvSpPr>
            <p:nvPr/>
          </p:nvSpPr>
          <p:spPr bwMode="auto">
            <a:xfrm>
              <a:off x="2383965" y="2034797"/>
              <a:ext cx="85998"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3" name="Rectangle 21"/>
            <p:cNvSpPr>
              <a:spLocks noChangeArrowheads="1"/>
            </p:cNvSpPr>
            <p:nvPr/>
          </p:nvSpPr>
          <p:spPr bwMode="auto">
            <a:xfrm>
              <a:off x="2524500" y="2034797"/>
              <a:ext cx="86000" cy="752789"/>
            </a:xfrm>
            <a:prstGeom prst="rect">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4" name="Rectangle 22"/>
            <p:cNvSpPr>
              <a:spLocks noChangeArrowheads="1"/>
            </p:cNvSpPr>
            <p:nvPr/>
          </p:nvSpPr>
          <p:spPr bwMode="auto">
            <a:xfrm>
              <a:off x="2654547" y="2036716"/>
              <a:ext cx="86000"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5" name="Rectangle 23"/>
            <p:cNvSpPr>
              <a:spLocks noChangeArrowheads="1"/>
            </p:cNvSpPr>
            <p:nvPr/>
          </p:nvSpPr>
          <p:spPr bwMode="auto">
            <a:xfrm>
              <a:off x="2782498" y="2034797"/>
              <a:ext cx="85998"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6" name="Rectangle 24"/>
            <p:cNvSpPr>
              <a:spLocks noChangeArrowheads="1"/>
            </p:cNvSpPr>
            <p:nvPr/>
          </p:nvSpPr>
          <p:spPr bwMode="auto">
            <a:xfrm>
              <a:off x="2910447" y="2034797"/>
              <a:ext cx="86000"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7" name="Rectangle 25"/>
            <p:cNvSpPr>
              <a:spLocks noChangeArrowheads="1"/>
            </p:cNvSpPr>
            <p:nvPr/>
          </p:nvSpPr>
          <p:spPr bwMode="auto">
            <a:xfrm>
              <a:off x="3038397" y="2034797"/>
              <a:ext cx="85998"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8" name="Rectangle 26"/>
            <p:cNvSpPr>
              <a:spLocks noChangeArrowheads="1"/>
            </p:cNvSpPr>
            <p:nvPr/>
          </p:nvSpPr>
          <p:spPr bwMode="auto">
            <a:xfrm>
              <a:off x="3164249" y="2034797"/>
              <a:ext cx="85998"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19" name="Rectangle 27"/>
            <p:cNvSpPr>
              <a:spLocks noChangeArrowheads="1"/>
            </p:cNvSpPr>
            <p:nvPr/>
          </p:nvSpPr>
          <p:spPr bwMode="auto">
            <a:xfrm>
              <a:off x="3285907" y="2034797"/>
              <a:ext cx="85998"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0" name="Rectangle 28"/>
            <p:cNvSpPr>
              <a:spLocks noChangeArrowheads="1"/>
            </p:cNvSpPr>
            <p:nvPr/>
          </p:nvSpPr>
          <p:spPr bwMode="auto">
            <a:xfrm>
              <a:off x="3411759" y="2034797"/>
              <a:ext cx="85998"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1" name="Rectangle 29"/>
            <p:cNvSpPr>
              <a:spLocks noChangeArrowheads="1"/>
            </p:cNvSpPr>
            <p:nvPr/>
          </p:nvSpPr>
          <p:spPr bwMode="auto">
            <a:xfrm>
              <a:off x="3539708" y="2034797"/>
              <a:ext cx="86000"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2" name="Rectangle 30"/>
            <p:cNvSpPr>
              <a:spLocks noChangeArrowheads="1"/>
            </p:cNvSpPr>
            <p:nvPr/>
          </p:nvSpPr>
          <p:spPr bwMode="auto">
            <a:xfrm>
              <a:off x="3657170" y="2034797"/>
              <a:ext cx="86000"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3" name="Rectangle 31"/>
            <p:cNvSpPr>
              <a:spLocks noChangeArrowheads="1"/>
            </p:cNvSpPr>
            <p:nvPr/>
          </p:nvSpPr>
          <p:spPr bwMode="auto">
            <a:xfrm>
              <a:off x="3783022" y="2034797"/>
              <a:ext cx="86000" cy="752789"/>
            </a:xfrm>
            <a:prstGeom prst="rect">
              <a:avLst/>
            </a:prstGeom>
            <a:solidFill>
              <a:srgbClr val="FFFF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4" name="Rectangle 32"/>
            <p:cNvSpPr>
              <a:spLocks noChangeArrowheads="1"/>
            </p:cNvSpPr>
            <p:nvPr/>
          </p:nvSpPr>
          <p:spPr bwMode="auto">
            <a:xfrm>
              <a:off x="3906778" y="2032876"/>
              <a:ext cx="85998"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5" name="Rectangle 33"/>
            <p:cNvSpPr>
              <a:spLocks noChangeArrowheads="1"/>
            </p:cNvSpPr>
            <p:nvPr/>
          </p:nvSpPr>
          <p:spPr bwMode="auto">
            <a:xfrm>
              <a:off x="4028435" y="2032876"/>
              <a:ext cx="85998"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6" name="Rectangle 34"/>
            <p:cNvSpPr>
              <a:spLocks noChangeArrowheads="1"/>
            </p:cNvSpPr>
            <p:nvPr/>
          </p:nvSpPr>
          <p:spPr bwMode="auto">
            <a:xfrm>
              <a:off x="4156384" y="2032876"/>
              <a:ext cx="86000"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7" name="Rectangle 35"/>
            <p:cNvSpPr>
              <a:spLocks noChangeArrowheads="1"/>
            </p:cNvSpPr>
            <p:nvPr/>
          </p:nvSpPr>
          <p:spPr bwMode="auto">
            <a:xfrm>
              <a:off x="4282236" y="2032876"/>
              <a:ext cx="86000"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8" name="Rectangle 36"/>
            <p:cNvSpPr>
              <a:spLocks noChangeArrowheads="1"/>
            </p:cNvSpPr>
            <p:nvPr/>
          </p:nvSpPr>
          <p:spPr bwMode="auto">
            <a:xfrm>
              <a:off x="4399698" y="2032876"/>
              <a:ext cx="86000"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29" name="Rectangle 37"/>
            <p:cNvSpPr>
              <a:spLocks noChangeArrowheads="1"/>
            </p:cNvSpPr>
            <p:nvPr/>
          </p:nvSpPr>
          <p:spPr bwMode="auto">
            <a:xfrm>
              <a:off x="4525550" y="2032876"/>
              <a:ext cx="86000" cy="75278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0" name="Rectangle 38"/>
            <p:cNvSpPr>
              <a:spLocks noChangeArrowheads="1"/>
            </p:cNvSpPr>
            <p:nvPr/>
          </p:nvSpPr>
          <p:spPr bwMode="auto">
            <a:xfrm>
              <a:off x="4653501"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1" name="Rectangle 39"/>
            <p:cNvSpPr>
              <a:spLocks noChangeArrowheads="1"/>
            </p:cNvSpPr>
            <p:nvPr/>
          </p:nvSpPr>
          <p:spPr bwMode="auto">
            <a:xfrm>
              <a:off x="4781450" y="2036716"/>
              <a:ext cx="86000"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2" name="Rectangle 40"/>
            <p:cNvSpPr>
              <a:spLocks noChangeArrowheads="1"/>
            </p:cNvSpPr>
            <p:nvPr/>
          </p:nvSpPr>
          <p:spPr bwMode="auto">
            <a:xfrm>
              <a:off x="4909400"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3" name="Rectangle 41"/>
            <p:cNvSpPr>
              <a:spLocks noChangeArrowheads="1"/>
            </p:cNvSpPr>
            <p:nvPr/>
          </p:nvSpPr>
          <p:spPr bwMode="auto">
            <a:xfrm>
              <a:off x="5039448"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4" name="Rectangle 42"/>
            <p:cNvSpPr>
              <a:spLocks noChangeArrowheads="1"/>
            </p:cNvSpPr>
            <p:nvPr/>
          </p:nvSpPr>
          <p:spPr bwMode="auto">
            <a:xfrm>
              <a:off x="5165300"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7" name="Rectangle 43"/>
            <p:cNvSpPr>
              <a:spLocks noChangeArrowheads="1"/>
            </p:cNvSpPr>
            <p:nvPr/>
          </p:nvSpPr>
          <p:spPr bwMode="auto">
            <a:xfrm>
              <a:off x="5291152"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38" name="Rectangle 44"/>
            <p:cNvSpPr>
              <a:spLocks noChangeArrowheads="1"/>
            </p:cNvSpPr>
            <p:nvPr/>
          </p:nvSpPr>
          <p:spPr bwMode="auto">
            <a:xfrm>
              <a:off x="5412809" y="2034797"/>
              <a:ext cx="85998"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63" name="Rectangle 45"/>
            <p:cNvSpPr>
              <a:spLocks noChangeArrowheads="1"/>
            </p:cNvSpPr>
            <p:nvPr/>
          </p:nvSpPr>
          <p:spPr bwMode="auto">
            <a:xfrm>
              <a:off x="5540759" y="2034797"/>
              <a:ext cx="86000" cy="752789"/>
            </a:xfrm>
            <a:prstGeom prst="rect">
              <a:avLst/>
            </a:prstGeom>
            <a:solidFill>
              <a:srgbClr val="B2B2B2"/>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64" name="Rectangle 46"/>
            <p:cNvSpPr>
              <a:spLocks noChangeArrowheads="1"/>
            </p:cNvSpPr>
            <p:nvPr/>
          </p:nvSpPr>
          <p:spPr bwMode="auto">
            <a:xfrm>
              <a:off x="5666611" y="2034797"/>
              <a:ext cx="86000" cy="752789"/>
            </a:xfrm>
            <a:prstGeom prst="rect">
              <a:avLst/>
            </a:prstGeom>
            <a:gradFill rotWithShape="1">
              <a:gsLst>
                <a:gs pos="0">
                  <a:srgbClr val="B2B2B2"/>
                </a:gs>
                <a:gs pos="100000">
                  <a:srgbClr val="FFFF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66" name="Rectangle 48"/>
            <p:cNvSpPr>
              <a:spLocks noChangeArrowheads="1"/>
            </p:cNvSpPr>
            <p:nvPr/>
          </p:nvSpPr>
          <p:spPr bwMode="auto">
            <a:xfrm>
              <a:off x="1427488" y="1902290"/>
              <a:ext cx="4503412" cy="107541"/>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73" name="Text Box 61"/>
            <p:cNvSpPr txBox="1">
              <a:spLocks noChangeArrowheads="1"/>
            </p:cNvSpPr>
            <p:nvPr/>
          </p:nvSpPr>
          <p:spPr bwMode="auto">
            <a:xfrm>
              <a:off x="3220882" y="1648799"/>
              <a:ext cx="805454" cy="343749"/>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a:ln>
                    <a:noFill/>
                  </a:ln>
                  <a:solidFill>
                    <a:srgbClr val="000000"/>
                  </a:solidFill>
                  <a:effectLst/>
                  <a:uLnTx/>
                  <a:uFillTx/>
                  <a:latin typeface="Courier New" panose="02070309020205020404" charset="0"/>
                  <a:ea typeface="MS PGothic" panose="020B0600070205080204" charset="-128"/>
                  <a:cs typeface="+mn-cs"/>
                </a:rPr>
                <a:t>cwnd</a:t>
              </a:r>
              <a:endParaRPr kumimoji="0" lang="en-US" sz="1400" b="1" i="1" u="none" strike="noStrike" kern="1200" cap="none" spc="0" normalizeH="0" baseline="0" noProof="0">
                <a:ln>
                  <a:noFill/>
                </a:ln>
                <a:solidFill>
                  <a:srgbClr val="000000"/>
                </a:solidFill>
                <a:effectLst/>
                <a:uLnTx/>
                <a:uFillTx/>
                <a:latin typeface="Courier New" panose="02070309020205020404" charset="0"/>
                <a:ea typeface="MS PGothic" panose="020B0600070205080204" charset="-128"/>
                <a:cs typeface="+mn-cs"/>
              </a:endParaRPr>
            </a:p>
          </p:txBody>
        </p:sp>
        <p:grpSp>
          <p:nvGrpSpPr>
            <p:cNvPr id="174" name="Group 62"/>
            <p:cNvGrpSpPr/>
            <p:nvPr/>
          </p:nvGrpSpPr>
          <p:grpSpPr bwMode="auto">
            <a:xfrm>
              <a:off x="4022141" y="1750580"/>
              <a:ext cx="591506" cy="142108"/>
              <a:chOff x="4250" y="1692"/>
              <a:chExt cx="374" cy="86"/>
            </a:xfrm>
          </p:grpSpPr>
          <p:sp>
            <p:nvSpPr>
              <p:cNvPr id="175" name="Line 63"/>
              <p:cNvSpPr>
                <a:spLocks noChangeShapeType="1"/>
              </p:cNvSpPr>
              <p:nvPr/>
            </p:nvSpPr>
            <p:spPr bwMode="auto">
              <a:xfrm>
                <a:off x="4250" y="1738"/>
                <a:ext cx="374" cy="0"/>
              </a:xfrm>
              <a:prstGeom prst="line">
                <a:avLst/>
              </a:prstGeom>
              <a:noFill/>
              <a:ln w="28575">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76" name="Line 64"/>
              <p:cNvSpPr>
                <a:spLocks noChangeShapeType="1"/>
              </p:cNvSpPr>
              <p:nvPr/>
            </p:nvSpPr>
            <p:spPr bwMode="auto">
              <a:xfrm>
                <a:off x="4621" y="1692"/>
                <a:ext cx="0" cy="86"/>
              </a:xfrm>
              <a:prstGeom prst="line">
                <a:avLst/>
              </a:prstGeom>
              <a:noFill/>
              <a:ln w="9525">
                <a:solidFill>
                  <a:srgbClr val="CC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77" name="Group 65"/>
            <p:cNvGrpSpPr/>
            <p:nvPr/>
          </p:nvGrpSpPr>
          <p:grpSpPr bwMode="auto">
            <a:xfrm rot="10800000">
              <a:off x="2650352" y="1773625"/>
              <a:ext cx="616676" cy="149790"/>
              <a:chOff x="4250" y="1692"/>
              <a:chExt cx="374" cy="86"/>
            </a:xfrm>
          </p:grpSpPr>
          <p:sp>
            <p:nvSpPr>
              <p:cNvPr id="178" name="Line 66"/>
              <p:cNvSpPr>
                <a:spLocks noChangeShapeType="1"/>
              </p:cNvSpPr>
              <p:nvPr/>
            </p:nvSpPr>
            <p:spPr bwMode="auto">
              <a:xfrm>
                <a:off x="4260" y="1746"/>
                <a:ext cx="374" cy="0"/>
              </a:xfrm>
              <a:prstGeom prst="line">
                <a:avLst/>
              </a:prstGeom>
              <a:noFill/>
              <a:ln w="28575">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79" name="Line 67"/>
              <p:cNvSpPr>
                <a:spLocks noChangeShapeType="1"/>
              </p:cNvSpPr>
              <p:nvPr/>
            </p:nvSpPr>
            <p:spPr bwMode="auto">
              <a:xfrm>
                <a:off x="4632" y="1700"/>
                <a:ext cx="0" cy="86"/>
              </a:xfrm>
              <a:prstGeom prst="line">
                <a:avLst/>
              </a:prstGeom>
              <a:noFill/>
              <a:ln w="9525">
                <a:solidFill>
                  <a:srgbClr val="CC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187" name="Text Box 78"/>
            <p:cNvSpPr txBox="1">
              <a:spLocks noChangeArrowheads="1"/>
            </p:cNvSpPr>
            <p:nvPr/>
          </p:nvSpPr>
          <p:spPr bwMode="auto">
            <a:xfrm>
              <a:off x="1289051" y="1292332"/>
              <a:ext cx="3220754" cy="369333"/>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sender sequence number space </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sp>
        <p:nvSpPr>
          <p:cNvPr id="198" name="Line 51"/>
          <p:cNvSpPr>
            <a:spLocks noChangeShapeType="1"/>
          </p:cNvSpPr>
          <p:nvPr/>
        </p:nvSpPr>
        <p:spPr bwMode="auto">
          <a:xfrm>
            <a:off x="3908860" y="2875555"/>
            <a:ext cx="700041" cy="0"/>
          </a:xfrm>
          <a:prstGeom prst="line">
            <a:avLst/>
          </a:prstGeom>
          <a:noFill/>
          <a:ln w="28575">
            <a:solidFill>
              <a:srgbClr val="CC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14" name="Group 13"/>
          <p:cNvGrpSpPr/>
          <p:nvPr/>
        </p:nvGrpSpPr>
        <p:grpSpPr>
          <a:xfrm>
            <a:off x="4204169" y="2959619"/>
            <a:ext cx="1759165" cy="950582"/>
            <a:chOff x="4204169" y="2959619"/>
            <a:chExt cx="1759165" cy="950582"/>
          </a:xfrm>
        </p:grpSpPr>
        <p:sp>
          <p:nvSpPr>
            <p:cNvPr id="199" name="Freeform 69"/>
            <p:cNvSpPr/>
            <p:nvPr/>
          </p:nvSpPr>
          <p:spPr bwMode="auto">
            <a:xfrm flipH="1">
              <a:off x="4204169" y="2959619"/>
              <a:ext cx="190240" cy="549834"/>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Calibri" panose="020F0502020204030204"/>
                <a:ea typeface="MS PGothic" panose="020B0600070205080204" charset="-128"/>
                <a:cs typeface="+mn-cs"/>
              </a:endParaRPr>
            </a:p>
          </p:txBody>
        </p:sp>
        <p:sp>
          <p:nvSpPr>
            <p:cNvPr id="200" name="Text Box 59"/>
            <p:cNvSpPr txBox="1">
              <a:spLocks noChangeArrowheads="1"/>
            </p:cNvSpPr>
            <p:nvPr/>
          </p:nvSpPr>
          <p:spPr bwMode="auto">
            <a:xfrm>
              <a:off x="4359485" y="3319270"/>
              <a:ext cx="1603849" cy="590931"/>
            </a:xfrm>
            <a:prstGeom prst="rect">
              <a:avLst/>
            </a:prstGeom>
            <a:noFill/>
            <a:ln>
              <a:noFill/>
            </a:ln>
            <a:effectLst/>
          </p:spPr>
          <p:txBody>
            <a:bodyPr wrap="squar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available but not used</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grpSp>
        <p:nvGrpSpPr>
          <p:cNvPr id="22" name="Group 21"/>
          <p:cNvGrpSpPr/>
          <p:nvPr/>
        </p:nvGrpSpPr>
        <p:grpSpPr>
          <a:xfrm>
            <a:off x="7180262" y="1455737"/>
            <a:ext cx="4592627" cy="2538364"/>
            <a:chOff x="7180262" y="1455737"/>
            <a:chExt cx="4592627" cy="2538364"/>
          </a:xfrm>
        </p:grpSpPr>
        <p:sp>
          <p:nvSpPr>
            <p:cNvPr id="103" name="Rectangle 4"/>
            <p:cNvSpPr txBox="1">
              <a:spLocks noChangeArrowheads="1"/>
            </p:cNvSpPr>
            <p:nvPr/>
          </p:nvSpPr>
          <p:spPr bwMode="auto">
            <a:xfrm>
              <a:off x="7180262" y="1455737"/>
              <a:ext cx="4592627" cy="2447925"/>
            </a:xfrm>
            <a:prstGeom prst="rect">
              <a:avLst/>
            </a:prstGeom>
            <a:noFill/>
            <a:ln>
              <a:noFill/>
            </a:ln>
            <a:effectLst/>
          </p:spPr>
          <p:txBody>
            <a:bodyPr vert="horz" wrap="square" lIns="91440" tIns="45720" rIns="91440" bIns="45720" numCol="1" anchor="t" anchorCtr="0" compatLnSpc="1"/>
            <a:lstStyle>
              <a:lvl1pPr marL="284480" indent="-28448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charset="-128"/>
                  <a:cs typeface="MS PGothic" panose="020B0600070205080204" charset="-128"/>
                </a:defRPr>
              </a:lvl1pPr>
              <a:lvl2pPr marL="687705" indent="-23050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9pPr>
            </a:lstStyle>
            <a:p>
              <a:pPr marL="284480" marR="0" lvl="0" indent="-284480" algn="l" defTabSz="914400" rtl="0" eaLnBrk="0" fontAlgn="base" latinLnBrk="0" hangingPunct="0">
                <a:lnSpc>
                  <a:spcPct val="85000"/>
                </a:lnSpc>
                <a:spcBef>
                  <a:spcPct val="20000"/>
                </a:spcBef>
                <a:spcAft>
                  <a:spcPct val="0"/>
                </a:spcAft>
                <a:buClr>
                  <a:srgbClr val="000099"/>
                </a:buClr>
                <a:buSzPct val="100000"/>
                <a:buFont typeface="Wingdings" panose="05000000000000000000" charset="0"/>
                <a:buNone/>
                <a:defRPr/>
              </a:pP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TCP sending behavior:</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284480" marR="0" lvl="0" indent="-28448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r>
                <a:rPr kumimoji="0" lang="en-US" sz="2800" b="0" i="1"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roughly:</a:t>
              </a: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 send </a:t>
              </a:r>
              <a:r>
                <a:rPr kumimoji="0" lang="en-US" sz="2800" b="0" i="0" u="none" strike="noStrike" kern="0" cap="none" spc="0" normalizeH="0" baseline="0" noProof="0" dirty="0" err="1">
                  <a:ln>
                    <a:noFill/>
                  </a:ln>
                  <a:solidFill>
                    <a:srgbClr val="000000"/>
                  </a:solidFill>
                  <a:effectLst/>
                  <a:uLnTx/>
                  <a:uFillTx/>
                  <a:latin typeface="Courier" charset="0"/>
                  <a:ea typeface="MS PGothic" panose="020B0600070205080204" charset="-128"/>
                  <a:cs typeface="+mn-cs"/>
                </a:rPr>
                <a:t>cwnd</a:t>
              </a: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 bytes, wait RTT for ACKS, then send more bytes</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nvGrpSpPr>
            <p:cNvPr id="20" name="Group 19"/>
            <p:cNvGrpSpPr/>
            <p:nvPr/>
          </p:nvGrpSpPr>
          <p:grpSpPr>
            <a:xfrm>
              <a:off x="7513131" y="3110983"/>
              <a:ext cx="3751561" cy="883118"/>
              <a:chOff x="6839655" y="3035314"/>
              <a:chExt cx="3751561" cy="883118"/>
            </a:xfrm>
          </p:grpSpPr>
          <p:sp>
            <p:nvSpPr>
              <p:cNvPr id="19" name="Rectangle 18"/>
              <p:cNvSpPr/>
              <p:nvPr/>
            </p:nvSpPr>
            <p:spPr>
              <a:xfrm>
                <a:off x="6839655" y="3035314"/>
                <a:ext cx="3751561" cy="8831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p:cNvGrpSpPr/>
              <p:nvPr/>
            </p:nvGrpSpPr>
            <p:grpSpPr>
              <a:xfrm>
                <a:off x="6869571" y="3107218"/>
                <a:ext cx="3634909" cy="811214"/>
                <a:chOff x="6694950" y="3614743"/>
                <a:chExt cx="3634909" cy="811214"/>
              </a:xfrm>
            </p:grpSpPr>
            <p:sp>
              <p:nvSpPr>
                <p:cNvPr id="188" name="Text Box 79"/>
                <p:cNvSpPr txBox="1">
                  <a:spLocks noChangeArrowheads="1"/>
                </p:cNvSpPr>
                <p:nvPr/>
              </p:nvSpPr>
              <p:spPr bwMode="auto">
                <a:xfrm>
                  <a:off x="6694950" y="3723809"/>
                  <a:ext cx="1390637" cy="52322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rPr>
                    <a:t>TCP rate</a:t>
                  </a:r>
                  <a:endParaRPr kumimoji="0" 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nvGrpSpPr>
                <p:cNvPr id="189" name="Group 82"/>
                <p:cNvGrpSpPr/>
                <p:nvPr/>
              </p:nvGrpSpPr>
              <p:grpSpPr bwMode="auto">
                <a:xfrm>
                  <a:off x="7748588" y="3776663"/>
                  <a:ext cx="931863" cy="441325"/>
                  <a:chOff x="4214" y="2517"/>
                  <a:chExt cx="587" cy="278"/>
                </a:xfrm>
              </p:grpSpPr>
              <p:sp>
                <p:nvSpPr>
                  <p:cNvPr id="190" name="Text Box 80"/>
                  <p:cNvSpPr txBox="1">
                    <a:spLocks noChangeArrowheads="1"/>
                  </p:cNvSpPr>
                  <p:nvPr/>
                </p:nvSpPr>
                <p:spPr bwMode="auto">
                  <a:xfrm>
                    <a:off x="4216" y="2517"/>
                    <a:ext cx="585" cy="231"/>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a:t>
                    </a: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91" name="Text Box 81"/>
                  <p:cNvSpPr txBox="1">
                    <a:spLocks noChangeArrowheads="1"/>
                  </p:cNvSpPr>
                  <p:nvPr/>
                </p:nvSpPr>
                <p:spPr bwMode="auto">
                  <a:xfrm>
                    <a:off x="4214" y="2564"/>
                    <a:ext cx="585" cy="231"/>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a:t>
                    </a:r>
                    <a:endPar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192" name="Group 86"/>
                <p:cNvGrpSpPr/>
                <p:nvPr/>
              </p:nvGrpSpPr>
              <p:grpSpPr bwMode="auto">
                <a:xfrm>
                  <a:off x="8320082" y="3614743"/>
                  <a:ext cx="922336" cy="811214"/>
                  <a:chOff x="4335" y="2509"/>
                  <a:chExt cx="581" cy="511"/>
                </a:xfrm>
              </p:grpSpPr>
              <p:sp>
                <p:nvSpPr>
                  <p:cNvPr id="193" name="Text Box 83"/>
                  <p:cNvSpPr txBox="1">
                    <a:spLocks noChangeArrowheads="1"/>
                  </p:cNvSpPr>
                  <p:nvPr/>
                </p:nvSpPr>
                <p:spPr bwMode="auto">
                  <a:xfrm>
                    <a:off x="4335" y="2509"/>
                    <a:ext cx="581" cy="29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dirty="0" err="1">
                        <a:ln>
                          <a:noFill/>
                        </a:ln>
                        <a:solidFill>
                          <a:srgbClr val="000000"/>
                        </a:solidFill>
                        <a:effectLst/>
                        <a:uLnTx/>
                        <a:uFillTx/>
                        <a:latin typeface="Courier" charset="0"/>
                        <a:ea typeface="MS PGothic" panose="020B0600070205080204" charset="-128"/>
                        <a:cs typeface="+mn-cs"/>
                      </a:rPr>
                      <a:t>cwnd</a:t>
                    </a:r>
                    <a:endParaRPr kumimoji="0" lang="en-US" sz="2400" b="0" i="0" u="none" strike="noStrike" kern="0" cap="none" spc="0" normalizeH="0" baseline="0" noProof="0" dirty="0">
                      <a:ln>
                        <a:noFill/>
                      </a:ln>
                      <a:solidFill>
                        <a:srgbClr val="000000"/>
                      </a:solidFill>
                      <a:effectLst/>
                      <a:uLnTx/>
                      <a:uFillTx/>
                      <a:latin typeface="Courier" charset="0"/>
                      <a:ea typeface="MS PGothic" panose="020B0600070205080204" charset="-128"/>
                      <a:cs typeface="+mn-cs"/>
                    </a:endParaRPr>
                  </a:p>
                </p:txBody>
              </p:sp>
              <p:sp>
                <p:nvSpPr>
                  <p:cNvPr id="194" name="Text Box 84"/>
                  <p:cNvSpPr txBox="1">
                    <a:spLocks noChangeArrowheads="1"/>
                  </p:cNvSpPr>
                  <p:nvPr/>
                </p:nvSpPr>
                <p:spPr bwMode="auto">
                  <a:xfrm>
                    <a:off x="4398" y="2729"/>
                    <a:ext cx="463" cy="29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rPr>
                      <a:t>RTT</a:t>
                    </a:r>
                    <a:endParaRPr kumimoji="0" lang="en-US" sz="24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195" name="Line 85"/>
                  <p:cNvSpPr>
                    <a:spLocks noChangeShapeType="1"/>
                  </p:cNvSpPr>
                  <p:nvPr/>
                </p:nvSpPr>
                <p:spPr bwMode="auto">
                  <a:xfrm>
                    <a:off x="4430" y="2763"/>
                    <a:ext cx="384"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196" name="Text Box 87"/>
                <p:cNvSpPr txBox="1">
                  <a:spLocks noChangeArrowheads="1"/>
                </p:cNvSpPr>
                <p:nvPr/>
              </p:nvSpPr>
              <p:spPr bwMode="auto">
                <a:xfrm>
                  <a:off x="9141713" y="3823464"/>
                  <a:ext cx="1188146" cy="40011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bytes/sec</a:t>
                  </a:r>
                  <a:endParaRPr kumimoji="0" 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grpSp>
      </p:grpSp>
      <p:grpSp>
        <p:nvGrpSpPr>
          <p:cNvPr id="21" name="Group 20"/>
          <p:cNvGrpSpPr/>
          <p:nvPr/>
        </p:nvGrpSpPr>
        <p:grpSpPr>
          <a:xfrm>
            <a:off x="2327097" y="2874002"/>
            <a:ext cx="1660913" cy="1379180"/>
            <a:chOff x="2327097" y="2874002"/>
            <a:chExt cx="1660913" cy="1379180"/>
          </a:xfrm>
        </p:grpSpPr>
        <p:sp>
          <p:nvSpPr>
            <p:cNvPr id="171" name="Text Box 58"/>
            <p:cNvSpPr txBox="1">
              <a:spLocks noChangeArrowheads="1"/>
            </p:cNvSpPr>
            <p:nvPr/>
          </p:nvSpPr>
          <p:spPr bwMode="auto">
            <a:xfrm>
              <a:off x="2327097" y="3412952"/>
              <a:ext cx="1660913" cy="840230"/>
            </a:xfrm>
            <a:prstGeom prst="rect">
              <a:avLst/>
            </a:prstGeom>
            <a:noFill/>
            <a:ln>
              <a:noFill/>
            </a:ln>
            <a:effectLst/>
          </p:spPr>
          <p:txBody>
            <a:bodyPr wrap="squar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sent, </a:t>
              </a:r>
              <a:r>
                <a:rPr kumimoji="0" lang="en-US" altLang="en-US" sz="1800" b="0" i="0" u="none" strike="noStrike" kern="0" cap="none" spc="0" normalizeH="0" baseline="0" noProof="0" dirty="0" err="1">
                  <a:ln>
                    <a:noFill/>
                  </a:ln>
                  <a:solidFill>
                    <a:srgbClr val="000000"/>
                  </a:solidFill>
                  <a:effectLst/>
                  <a:uLnTx/>
                  <a:uFillTx/>
                  <a:latin typeface="Calibri" panose="020F0502020204030204"/>
                  <a:ea typeface="MS PGothic" panose="020B0600070205080204" charset="-128"/>
                  <a:cs typeface="+mn-cs"/>
                </a:rPr>
                <a:t>bu</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t not-yet </a:t>
              </a:r>
              <a:r>
                <a:rPr kumimoji="0" lang="en-US" altLang="en-US" sz="1800" b="0" i="0" u="none" strike="noStrike" kern="0" cap="none" spc="0" normalizeH="0" baseline="0" noProof="0" dirty="0" err="1">
                  <a:ln>
                    <a:noFill/>
                  </a:ln>
                  <a:solidFill>
                    <a:srgbClr val="000000"/>
                  </a:solidFill>
                  <a:effectLst/>
                  <a:uLnTx/>
                  <a:uFillTx/>
                  <a:latin typeface="Calibri" panose="020F0502020204030204"/>
                  <a:ea typeface="MS PGothic" panose="020B0600070205080204" charset="-128"/>
                  <a:cs typeface="+mn-cs"/>
                </a:rPr>
                <a:t>ACKed</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 </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rPr>
                <a:t>in-flight”)</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charset="-128"/>
                <a:cs typeface="+mn-cs"/>
              </a:endParaRPr>
            </a:p>
          </p:txBody>
        </p:sp>
        <p:grpSp>
          <p:nvGrpSpPr>
            <p:cNvPr id="12" name="Group 11"/>
            <p:cNvGrpSpPr/>
            <p:nvPr/>
          </p:nvGrpSpPr>
          <p:grpSpPr>
            <a:xfrm>
              <a:off x="2644060" y="2874002"/>
              <a:ext cx="1201888" cy="658131"/>
              <a:chOff x="2644060" y="2874003"/>
              <a:chExt cx="1201888" cy="635450"/>
            </a:xfrm>
          </p:grpSpPr>
          <p:sp>
            <p:nvSpPr>
              <p:cNvPr id="167" name="Line 51"/>
              <p:cNvSpPr>
                <a:spLocks noChangeShapeType="1"/>
              </p:cNvSpPr>
              <p:nvPr/>
            </p:nvSpPr>
            <p:spPr bwMode="auto">
              <a:xfrm>
                <a:off x="2644060" y="2874003"/>
                <a:ext cx="1201888" cy="0"/>
              </a:xfrm>
              <a:prstGeom prst="line">
                <a:avLst/>
              </a:prstGeom>
              <a:noFill/>
              <a:ln w="28575">
                <a:solidFill>
                  <a:srgbClr val="CC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cxnSp>
            <p:nvCxnSpPr>
              <p:cNvPr id="8" name="Straight Connector 7"/>
              <p:cNvCxnSpPr/>
              <p:nvPr/>
            </p:nvCxnSpPr>
            <p:spPr>
              <a:xfrm>
                <a:off x="2850877" y="2898008"/>
                <a:ext cx="0" cy="6114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88"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1427480" y="6217920"/>
            <a:ext cx="5842000" cy="368300"/>
          </a:xfrm>
          <a:prstGeom prst="rect">
            <a:avLst/>
          </a:prstGeom>
          <a:noFill/>
        </p:spPr>
        <p:txBody>
          <a:bodyPr wrap="square" rtlCol="0">
            <a:spAutoFit/>
          </a:bodyPr>
          <a:p>
            <a:r>
              <a:rPr lang="zh-CN" altLang="en-US"/>
              <a:t>根据观察到的网络拥塞动态调整cwnd(实现TCP拥塞控制)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19908" y="1316765"/>
            <a:ext cx="10836731" cy="5280587"/>
          </a:xfrm>
        </p:spPr>
        <p:txBody>
          <a:bodyPr>
            <a:normAutofit/>
          </a:bodyPr>
          <a:lstStyle/>
          <a:p>
            <a:r>
              <a:rPr lang="en-GB" sz="2400" dirty="0">
                <a:latin typeface="+mn-lt"/>
                <a:ea typeface="Gill Sans MT" panose="020B0502020104020203" charset="0"/>
              </a:rPr>
              <a:t>TCP Tahoe</a:t>
            </a:r>
            <a:endParaRPr lang="en-GB" sz="2400" dirty="0">
              <a:latin typeface="+mn-lt"/>
              <a:ea typeface="Gill Sans MT" panose="020B0502020104020203" charset="0"/>
            </a:endParaRPr>
          </a:p>
          <a:p>
            <a:pPr marL="741680" lvl="1" indent="-342900" algn="l">
              <a:buFont typeface="Wingdings" panose="05000000000000000000" pitchFamily="2" charset="2"/>
              <a:buChar char="§"/>
            </a:pPr>
            <a:r>
              <a:rPr lang="en-GB" sz="2300" dirty="0">
                <a:latin typeface="+mn-lt"/>
                <a:ea typeface="Gill Sans MT" panose="020B0502020104020203" charset="0"/>
              </a:rPr>
              <a:t>This is the original version of TCP congestion control</a:t>
            </a:r>
            <a:endParaRPr lang="en-GB" sz="2300" dirty="0">
              <a:latin typeface="+mn-lt"/>
              <a:ea typeface="Gill Sans MT" panose="020B0502020104020203" charset="0"/>
            </a:endParaRPr>
          </a:p>
          <a:p>
            <a:pPr marL="741680" lvl="1" indent="-342900" algn="l">
              <a:buFont typeface="Wingdings" panose="05000000000000000000" pitchFamily="2" charset="2"/>
              <a:buChar char="§"/>
            </a:pPr>
            <a:r>
              <a:rPr lang="en-GB" sz="2400" dirty="0">
                <a:latin typeface="+mn-lt"/>
                <a:ea typeface="Gill Sans MT" panose="020B0502020104020203" charset="0"/>
              </a:rPr>
              <a:t>Slow Start</a:t>
            </a:r>
            <a:endParaRPr lang="en-GB" sz="2400" dirty="0">
              <a:latin typeface="+mn-lt"/>
              <a:ea typeface="Gill Sans MT" panose="020B0502020104020203" charset="0"/>
            </a:endParaRPr>
          </a:p>
          <a:p>
            <a:pPr marL="741680" lvl="1" indent="-342900" algn="l">
              <a:buFont typeface="Wingdings" panose="05000000000000000000" pitchFamily="2" charset="2"/>
              <a:buChar char="§"/>
            </a:pPr>
            <a:r>
              <a:rPr lang="en-GB" sz="2400" dirty="0">
                <a:latin typeface="+mn-lt"/>
                <a:ea typeface="Gill Sans MT" panose="020B0502020104020203" charset="0"/>
              </a:rPr>
              <a:t>Fast Retransmit (see Lecture 5)</a:t>
            </a:r>
            <a:endParaRPr lang="en-GB" sz="2400" dirty="0">
              <a:latin typeface="+mn-lt"/>
              <a:ea typeface="Gill Sans MT" panose="020B0502020104020203" charset="0"/>
            </a:endParaRPr>
          </a:p>
          <a:p>
            <a:pPr algn="l"/>
            <a:r>
              <a:rPr lang="en-GB" sz="2400" dirty="0">
                <a:latin typeface="+mn-lt"/>
                <a:ea typeface="Gill Sans MT" panose="020B0502020104020203" charset="0"/>
              </a:rPr>
              <a:t>TCP Reno</a:t>
            </a:r>
            <a:endParaRPr lang="en-GB" sz="2400" dirty="0">
              <a:latin typeface="+mn-lt"/>
              <a:ea typeface="Gill Sans MT" panose="020B0502020104020203" charset="0"/>
            </a:endParaRPr>
          </a:p>
          <a:p>
            <a:pPr marL="741680" lvl="1" indent="-342900" algn="l">
              <a:buFont typeface="Wingdings" panose="05000000000000000000" pitchFamily="2" charset="2"/>
              <a:buChar char="§"/>
            </a:pPr>
            <a:r>
              <a:rPr lang="en-GB" sz="2300" dirty="0">
                <a:latin typeface="+mn-lt"/>
                <a:ea typeface="Gill Sans MT" panose="020B0502020104020203" charset="0"/>
              </a:rPr>
              <a:t>Same as Tahoe, but with Fast Recovery</a:t>
            </a:r>
            <a:endParaRPr lang="en-GB" sz="2300" dirty="0">
              <a:latin typeface="+mn-lt"/>
              <a:ea typeface="Gill Sans MT" panose="020B0502020104020203" charset="0"/>
            </a:endParaRPr>
          </a:p>
          <a:p>
            <a:pPr algn="l"/>
            <a:r>
              <a:rPr lang="en-GB" sz="2400" dirty="0">
                <a:latin typeface="+mn-lt"/>
                <a:ea typeface="Gill Sans MT" panose="020B0502020104020203" charset="0"/>
              </a:rPr>
              <a:t>TCP Vegas</a:t>
            </a:r>
            <a:endParaRPr lang="en-GB" sz="2400" dirty="0">
              <a:latin typeface="+mn-lt"/>
              <a:ea typeface="Gill Sans MT" panose="020B0502020104020203" charset="0"/>
            </a:endParaRPr>
          </a:p>
          <a:p>
            <a:pPr marL="741680" indent="-342900" algn="l">
              <a:buFont typeface="Wingdings" panose="05000000000000000000" pitchFamily="2" charset="2"/>
              <a:buChar char="§"/>
            </a:pPr>
            <a:r>
              <a:rPr lang="en-GB" sz="2400" dirty="0">
                <a:latin typeface="+mn-lt"/>
                <a:ea typeface="Gill Sans MT" panose="020B0502020104020203" charset="0"/>
              </a:rPr>
              <a:t>This is a completely new implementation based on delay variation (instead of packet loss) </a:t>
            </a:r>
            <a:endParaRPr lang="en-GB" sz="2400" dirty="0">
              <a:latin typeface="+mn-lt"/>
              <a:ea typeface="Gill Sans MT" panose="020B0502020104020203" charset="0"/>
            </a:endParaRPr>
          </a:p>
          <a:p>
            <a:r>
              <a:rPr lang="en-GB" sz="2400" dirty="0">
                <a:latin typeface="+mn-lt"/>
                <a:ea typeface="Gill Sans MT" panose="020B0502020104020203" charset="0"/>
              </a:rPr>
              <a:t>Many more…</a:t>
            </a:r>
            <a:endParaRPr lang="en-GB" sz="2400" dirty="0">
              <a:latin typeface="+mn-lt"/>
              <a:ea typeface="Gill Sans MT" panose="020B0502020104020203" charset="0"/>
            </a:endParaRPr>
          </a:p>
        </p:txBody>
      </p:sp>
      <p:sp>
        <p:nvSpPr>
          <p:cNvPr id="2" name="Title 1"/>
          <p:cNvSpPr>
            <a:spLocks noGrp="1"/>
          </p:cNvSpPr>
          <p:nvPr>
            <p:ph type="ctrTitle"/>
          </p:nvPr>
        </p:nvSpPr>
        <p:spPr/>
        <p:txBody>
          <a:bodyPr/>
          <a:lstStyle/>
          <a:p>
            <a:r>
              <a:rPr lang="en-GB" dirty="0">
                <a:ea typeface="Gill Sans MT" panose="020B0502020104020203" charset="0"/>
              </a:rPr>
              <a:t>TCP Congestion Control - Versions</a:t>
            </a:r>
            <a:endParaRPr lang="en-GB" dirty="0">
              <a:ea typeface="Gill Sans MT" panose="020B05020201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90" y="259719"/>
            <a:ext cx="11393310" cy="894622"/>
          </a:xfrm>
        </p:spPr>
        <p:txBody>
          <a:bodyPr>
            <a:normAutofit/>
          </a:bodyPr>
          <a:lstStyle/>
          <a:p>
            <a:r>
              <a:rPr lang="en-US" dirty="0"/>
              <a:t>TCP slow start </a:t>
            </a:r>
            <a:endParaRPr lang="en-US" sz="4000" b="0" dirty="0"/>
          </a:p>
        </p:txBody>
      </p:sp>
      <p:sp>
        <p:nvSpPr>
          <p:cNvPr id="88" name="Rectangle 3"/>
          <p:cNvSpPr txBox="1">
            <a:spLocks noChangeArrowheads="1"/>
          </p:cNvSpPr>
          <p:nvPr/>
        </p:nvSpPr>
        <p:spPr>
          <a:xfrm>
            <a:off x="1143000" y="1384299"/>
            <a:ext cx="5118100"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connection begins, increase rate exponentially until first loss event or </a:t>
            </a:r>
            <a:r>
              <a:rPr kumimoji="0" lang="en-US" sz="3200" b="0" i="0" u="none" strike="noStrike" kern="1200" cap="none" spc="0" normalizeH="0" baseline="0" noProof="0" dirty="0" err="1">
                <a:ln>
                  <a:noFill/>
                </a:ln>
                <a:solidFill>
                  <a:prstClr val="black"/>
                </a:solidFill>
                <a:effectLst/>
                <a:uLnTx/>
                <a:uFillTx/>
                <a:latin typeface="Calibri" panose="020F0502020204030204"/>
                <a:ea typeface="+mn-ea"/>
                <a:cs typeface="+mn-cs"/>
              </a:rPr>
              <a:t>ssthresh</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is reached:</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initially </a:t>
            </a:r>
            <a:r>
              <a:rPr kumimoji="0" lang="en-US" sz="28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1 MSS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double </a:t>
            </a:r>
            <a:r>
              <a:rPr kumimoji="0" lang="en-US" sz="28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every RTT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done by incrementing </a:t>
            </a:r>
            <a:r>
              <a:rPr kumimoji="0" lang="en-US" sz="28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 </a:t>
            </a:r>
            <a:r>
              <a:rPr kumimoji="0" lang="en-US" sz="2800" b="0" i="1" u="sng" strike="noStrike" kern="1200" cap="none" spc="0" normalizeH="0" baseline="0" noProof="0" dirty="0">
                <a:ln>
                  <a:noFill/>
                </a:ln>
                <a:solidFill>
                  <a:prstClr val="black"/>
                </a:solidFill>
                <a:effectLst/>
                <a:uLnTx/>
                <a:uFillTx/>
                <a:latin typeface="Calibri" panose="020F0502020204030204"/>
                <a:ea typeface="+mn-ea"/>
                <a:cs typeface="+mn-cs"/>
              </a:rPr>
              <a:t>every</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ACK received</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4" name="Line 6"/>
          <p:cNvSpPr>
            <a:spLocks noChangeShapeType="1"/>
          </p:cNvSpPr>
          <p:nvPr/>
        </p:nvSpPr>
        <p:spPr bwMode="auto">
          <a:xfrm>
            <a:off x="7585075" y="2306590"/>
            <a:ext cx="2505075" cy="352425"/>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25" name="Text Box 8"/>
          <p:cNvSpPr txBox="1">
            <a:spLocks noChangeArrowheads="1"/>
          </p:cNvSpPr>
          <p:nvPr/>
        </p:nvSpPr>
        <p:spPr bwMode="auto">
          <a:xfrm>
            <a:off x="7216395" y="1168352"/>
            <a:ext cx="800860" cy="36933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Host A</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226" name="Text Box 9"/>
          <p:cNvSpPr txBox="1">
            <a:spLocks noChangeArrowheads="1"/>
          </p:cNvSpPr>
          <p:nvPr/>
        </p:nvSpPr>
        <p:spPr bwMode="auto">
          <a:xfrm rot="408567">
            <a:off x="8628002" y="2271764"/>
            <a:ext cx="1135183" cy="307777"/>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one segment</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09" charset="0"/>
              <a:ea typeface="MS PGothic" panose="020B0600070205080204" charset="-128"/>
              <a:cs typeface="+mn-cs"/>
            </a:endParaRPr>
          </a:p>
        </p:txBody>
      </p:sp>
      <p:sp>
        <p:nvSpPr>
          <p:cNvPr id="228" name="Text Box 12"/>
          <p:cNvSpPr txBox="1">
            <a:spLocks noChangeArrowheads="1"/>
          </p:cNvSpPr>
          <p:nvPr/>
        </p:nvSpPr>
        <p:spPr bwMode="auto">
          <a:xfrm>
            <a:off x="9657215" y="1154065"/>
            <a:ext cx="792845" cy="36933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Host B</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229" name="Line 13"/>
          <p:cNvSpPr>
            <a:spLocks noChangeShapeType="1"/>
          </p:cNvSpPr>
          <p:nvPr/>
        </p:nvSpPr>
        <p:spPr bwMode="auto">
          <a:xfrm>
            <a:off x="7580313" y="2120852"/>
            <a:ext cx="0" cy="3848100"/>
          </a:xfrm>
          <a:prstGeom prst="line">
            <a:avLst/>
          </a:prstGeom>
          <a:noFill/>
          <a:ln w="19050">
            <a:solidFill>
              <a:srgbClr val="777777"/>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30" name="Line 14"/>
          <p:cNvSpPr>
            <a:spLocks noChangeShapeType="1"/>
          </p:cNvSpPr>
          <p:nvPr/>
        </p:nvSpPr>
        <p:spPr bwMode="auto">
          <a:xfrm>
            <a:off x="10094913" y="2158952"/>
            <a:ext cx="0" cy="3848100"/>
          </a:xfrm>
          <a:prstGeom prst="line">
            <a:avLst/>
          </a:prstGeom>
          <a:noFill/>
          <a:ln w="19050">
            <a:solidFill>
              <a:srgbClr val="777777"/>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4" name="Group 3"/>
          <p:cNvGrpSpPr/>
          <p:nvPr/>
        </p:nvGrpSpPr>
        <p:grpSpPr>
          <a:xfrm>
            <a:off x="7253386" y="2270077"/>
            <a:ext cx="307777" cy="830263"/>
            <a:chOff x="7253386" y="2270077"/>
            <a:chExt cx="307777" cy="830263"/>
          </a:xfrm>
        </p:grpSpPr>
        <p:sp>
          <p:nvSpPr>
            <p:cNvPr id="227" name="Text Box 10"/>
            <p:cNvSpPr txBox="1">
              <a:spLocks noChangeArrowheads="1"/>
            </p:cNvSpPr>
            <p:nvPr/>
          </p:nvSpPr>
          <p:spPr bwMode="auto">
            <a:xfrm rot="16200000">
              <a:off x="7177532" y="2509096"/>
              <a:ext cx="459485" cy="307777"/>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RTT</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sp>
          <p:nvSpPr>
            <p:cNvPr id="231" name="Line 15"/>
            <p:cNvSpPr>
              <a:spLocks noChangeShapeType="1"/>
            </p:cNvSpPr>
            <p:nvPr/>
          </p:nvSpPr>
          <p:spPr bwMode="auto">
            <a:xfrm flipH="1" flipV="1">
              <a:off x="7399338" y="2270077"/>
              <a:ext cx="4762" cy="219075"/>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32" name="Line 16"/>
            <p:cNvSpPr>
              <a:spLocks noChangeShapeType="1"/>
            </p:cNvSpPr>
            <p:nvPr/>
          </p:nvSpPr>
          <p:spPr bwMode="auto">
            <a:xfrm>
              <a:off x="7408863" y="2876502"/>
              <a:ext cx="4762" cy="223838"/>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33" name="Line 17"/>
          <p:cNvSpPr>
            <a:spLocks noChangeShapeType="1"/>
          </p:cNvSpPr>
          <p:nvPr/>
        </p:nvSpPr>
        <p:spPr bwMode="auto">
          <a:xfrm flipV="1">
            <a:off x="7561263" y="2711402"/>
            <a:ext cx="2505075" cy="352425"/>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34" name="Group 18"/>
          <p:cNvGrpSpPr/>
          <p:nvPr/>
        </p:nvGrpSpPr>
        <p:grpSpPr bwMode="auto">
          <a:xfrm>
            <a:off x="9809163" y="5453015"/>
            <a:ext cx="615950" cy="366712"/>
            <a:chOff x="3317" y="3527"/>
            <a:chExt cx="388" cy="231"/>
          </a:xfrm>
        </p:grpSpPr>
        <p:sp>
          <p:nvSpPr>
            <p:cNvPr id="235" name="Rectangle 19"/>
            <p:cNvSpPr>
              <a:spLocks noChangeArrowheads="1"/>
            </p:cNvSpPr>
            <p:nvPr/>
          </p:nvSpPr>
          <p:spPr bwMode="auto">
            <a:xfrm>
              <a:off x="3342" y="3576"/>
              <a:ext cx="324" cy="156"/>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36" name="Text Box 20"/>
            <p:cNvSpPr txBox="1">
              <a:spLocks noChangeArrowheads="1"/>
            </p:cNvSpPr>
            <p:nvPr/>
          </p:nvSpPr>
          <p:spPr bwMode="auto">
            <a:xfrm>
              <a:off x="3317" y="3527"/>
              <a:ext cx="388" cy="231"/>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time</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endParaRPr>
            </a:p>
          </p:txBody>
        </p:sp>
      </p:grpSp>
      <p:grpSp>
        <p:nvGrpSpPr>
          <p:cNvPr id="5" name="Group 4"/>
          <p:cNvGrpSpPr/>
          <p:nvPr/>
        </p:nvGrpSpPr>
        <p:grpSpPr>
          <a:xfrm>
            <a:off x="7585075" y="3087640"/>
            <a:ext cx="2509838" cy="438150"/>
            <a:chOff x="7585075" y="3087640"/>
            <a:chExt cx="2509838" cy="438150"/>
          </a:xfrm>
        </p:grpSpPr>
        <p:sp>
          <p:nvSpPr>
            <p:cNvPr id="237" name="Line 21"/>
            <p:cNvSpPr>
              <a:spLocks noChangeShapeType="1"/>
            </p:cNvSpPr>
            <p:nvPr/>
          </p:nvSpPr>
          <p:spPr bwMode="auto">
            <a:xfrm>
              <a:off x="7589838" y="3087640"/>
              <a:ext cx="2505075" cy="352425"/>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38" name="Line 22"/>
            <p:cNvSpPr>
              <a:spLocks noChangeShapeType="1"/>
            </p:cNvSpPr>
            <p:nvPr/>
          </p:nvSpPr>
          <p:spPr bwMode="auto">
            <a:xfrm>
              <a:off x="7585075" y="3173365"/>
              <a:ext cx="2505075" cy="352425"/>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6" name="Group 5"/>
          <p:cNvGrpSpPr/>
          <p:nvPr/>
        </p:nvGrpSpPr>
        <p:grpSpPr>
          <a:xfrm>
            <a:off x="7558088" y="3697240"/>
            <a:ext cx="2555875" cy="612775"/>
            <a:chOff x="7558088" y="3697240"/>
            <a:chExt cx="2555875" cy="612775"/>
          </a:xfrm>
        </p:grpSpPr>
        <p:sp>
          <p:nvSpPr>
            <p:cNvPr id="239" name="Line 23"/>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0" name="Line 24"/>
            <p:cNvSpPr>
              <a:spLocks noChangeShapeType="1"/>
            </p:cNvSpPr>
            <p:nvPr/>
          </p:nvSpPr>
          <p:spPr bwMode="auto">
            <a:xfrm flipV="1">
              <a:off x="7558088" y="3957590"/>
              <a:ext cx="2505075" cy="352425"/>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41" name="Text Box 25"/>
          <p:cNvSpPr txBox="1">
            <a:spLocks noChangeArrowheads="1"/>
          </p:cNvSpPr>
          <p:nvPr/>
        </p:nvSpPr>
        <p:spPr bwMode="auto">
          <a:xfrm rot="408567">
            <a:off x="8624503" y="3057577"/>
            <a:ext cx="1208857" cy="307777"/>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two segments</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09" charset="0"/>
              <a:ea typeface="MS PGothic" panose="020B0600070205080204" charset="-128"/>
              <a:cs typeface="+mn-cs"/>
            </a:endParaRPr>
          </a:p>
        </p:txBody>
      </p:sp>
      <p:sp>
        <p:nvSpPr>
          <p:cNvPr id="242" name="Text Box 26"/>
          <p:cNvSpPr txBox="1">
            <a:spLocks noChangeArrowheads="1"/>
          </p:cNvSpPr>
          <p:nvPr/>
        </p:nvSpPr>
        <p:spPr bwMode="auto">
          <a:xfrm rot="408567">
            <a:off x="8720702" y="4071989"/>
            <a:ext cx="1229183" cy="307777"/>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charset="-128"/>
              </a:defRPr>
            </a:lvl1pPr>
            <a:lvl2pPr marL="742950" indent="-285750">
              <a:defRPr sz="1600">
                <a:solidFill>
                  <a:schemeClr val="tx1"/>
                </a:solidFill>
                <a:latin typeface="Tahoma" panose="020B0604030504040204" charset="0"/>
                <a:ea typeface="MS PGothic" panose="020B0600070205080204" charset="-128"/>
              </a:defRPr>
            </a:lvl2pPr>
            <a:lvl3pPr marL="1143000" indent="-228600">
              <a:defRPr sz="1600">
                <a:solidFill>
                  <a:schemeClr val="tx1"/>
                </a:solidFill>
                <a:latin typeface="Tahoma" panose="020B0604030504040204" charset="0"/>
                <a:ea typeface="MS PGothic" panose="020B0600070205080204" charset="-128"/>
              </a:defRPr>
            </a:lvl3pPr>
            <a:lvl4pPr marL="1600200" indent="-228600">
              <a:defRPr sz="1600">
                <a:solidFill>
                  <a:schemeClr val="tx1"/>
                </a:solidFill>
                <a:latin typeface="Tahoma" panose="020B0604030504040204" charset="0"/>
                <a:ea typeface="MS PGothic" panose="020B0600070205080204" charset="-128"/>
              </a:defRPr>
            </a:lvl4pPr>
            <a:lvl5pPr marL="2057400" indent="-228600">
              <a:defRPr sz="1600">
                <a:solidFill>
                  <a:schemeClr val="tx1"/>
                </a:solidFill>
                <a:latin typeface="Tahoma" panose="020B0604030504040204" charset="0"/>
                <a:ea typeface="MS PGothic" panose="020B060007020508020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charset="-128"/>
                <a:cs typeface="+mn-cs"/>
              </a:rPr>
              <a:t>four segments</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09" charset="0"/>
              <a:ea typeface="MS PGothic" panose="020B0600070205080204" charset="-128"/>
              <a:cs typeface="+mn-cs"/>
            </a:endParaRPr>
          </a:p>
        </p:txBody>
      </p:sp>
      <p:grpSp>
        <p:nvGrpSpPr>
          <p:cNvPr id="243" name="Group 27"/>
          <p:cNvGrpSpPr/>
          <p:nvPr/>
        </p:nvGrpSpPr>
        <p:grpSpPr bwMode="auto">
          <a:xfrm>
            <a:off x="7580316" y="4092527"/>
            <a:ext cx="2519363" cy="652463"/>
            <a:chOff x="3954" y="2214"/>
            <a:chExt cx="1587" cy="411"/>
          </a:xfrm>
        </p:grpSpPr>
        <p:sp>
          <p:nvSpPr>
            <p:cNvPr id="244" name="Line 28"/>
            <p:cNvSpPr>
              <a:spLocks noChangeShapeType="1"/>
            </p:cNvSpPr>
            <p:nvPr/>
          </p:nvSpPr>
          <p:spPr bwMode="auto">
            <a:xfrm>
              <a:off x="3963" y="2214"/>
              <a:ext cx="1578" cy="222"/>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5" name="Line 29"/>
            <p:cNvSpPr>
              <a:spLocks noChangeShapeType="1"/>
            </p:cNvSpPr>
            <p:nvPr/>
          </p:nvSpPr>
          <p:spPr bwMode="auto">
            <a:xfrm>
              <a:off x="3954" y="2274"/>
              <a:ext cx="1578" cy="222"/>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6" name="Line 30"/>
            <p:cNvSpPr>
              <a:spLocks noChangeShapeType="1"/>
            </p:cNvSpPr>
            <p:nvPr/>
          </p:nvSpPr>
          <p:spPr bwMode="auto">
            <a:xfrm>
              <a:off x="3963" y="2340"/>
              <a:ext cx="1578" cy="222"/>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47" name="Line 31"/>
            <p:cNvSpPr>
              <a:spLocks noChangeShapeType="1"/>
            </p:cNvSpPr>
            <p:nvPr/>
          </p:nvSpPr>
          <p:spPr bwMode="auto">
            <a:xfrm>
              <a:off x="3957" y="2403"/>
              <a:ext cx="1578" cy="222"/>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248" name="Group 32"/>
          <p:cNvGrpSpPr/>
          <p:nvPr/>
        </p:nvGrpSpPr>
        <p:grpSpPr bwMode="auto">
          <a:xfrm flipV="1">
            <a:off x="7866063" y="4473527"/>
            <a:ext cx="2228850" cy="604838"/>
            <a:chOff x="3954" y="2214"/>
            <a:chExt cx="1587" cy="411"/>
          </a:xfrm>
        </p:grpSpPr>
        <p:sp>
          <p:nvSpPr>
            <p:cNvPr id="249" name="Line 33"/>
            <p:cNvSpPr>
              <a:spLocks noChangeShapeType="1"/>
            </p:cNvSpPr>
            <p:nvPr/>
          </p:nvSpPr>
          <p:spPr bwMode="auto">
            <a:xfrm>
              <a:off x="3963" y="2214"/>
              <a:ext cx="1578" cy="222"/>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0" name="Line 34"/>
            <p:cNvSpPr>
              <a:spLocks noChangeShapeType="1"/>
            </p:cNvSpPr>
            <p:nvPr/>
          </p:nvSpPr>
          <p:spPr bwMode="auto">
            <a:xfrm>
              <a:off x="3954" y="2274"/>
              <a:ext cx="1578" cy="220"/>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1" name="Line 35"/>
            <p:cNvSpPr>
              <a:spLocks noChangeShapeType="1"/>
            </p:cNvSpPr>
            <p:nvPr/>
          </p:nvSpPr>
          <p:spPr bwMode="auto">
            <a:xfrm>
              <a:off x="3963" y="2340"/>
              <a:ext cx="1578" cy="222"/>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2" name="Line 36"/>
            <p:cNvSpPr>
              <a:spLocks noChangeShapeType="1"/>
            </p:cNvSpPr>
            <p:nvPr/>
          </p:nvSpPr>
          <p:spPr bwMode="auto">
            <a:xfrm>
              <a:off x="3957" y="2403"/>
              <a:ext cx="1578" cy="222"/>
            </a:xfrm>
            <a:prstGeom prst="line">
              <a:avLst/>
            </a:prstGeom>
            <a:noFill/>
            <a:ln w="28575">
              <a:solidFill>
                <a:srgbClr val="3333CC"/>
              </a:solidFill>
              <a:round/>
              <a:head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253" name="Group 43"/>
          <p:cNvGrpSpPr/>
          <p:nvPr/>
        </p:nvGrpSpPr>
        <p:grpSpPr bwMode="auto">
          <a:xfrm>
            <a:off x="7142163" y="1492202"/>
            <a:ext cx="654050" cy="601663"/>
            <a:chOff x="-44" y="1473"/>
            <a:chExt cx="981" cy="1105"/>
          </a:xfrm>
        </p:grpSpPr>
        <p:pic>
          <p:nvPicPr>
            <p:cNvPr id="254" name="Picture 4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grpSp>
        <p:nvGrpSpPr>
          <p:cNvPr id="256" name="Group 46"/>
          <p:cNvGrpSpPr/>
          <p:nvPr/>
        </p:nvGrpSpPr>
        <p:grpSpPr bwMode="auto">
          <a:xfrm>
            <a:off x="9877425" y="1506490"/>
            <a:ext cx="382588" cy="547687"/>
            <a:chOff x="4140" y="429"/>
            <a:chExt cx="1425" cy="2396"/>
          </a:xfrm>
        </p:grpSpPr>
        <p:sp>
          <p:nvSpPr>
            <p:cNvPr id="257" name="Freeform 47"/>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8" name="Rectangle 48"/>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59" name="Freeform 49"/>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60" name="Freeform 50"/>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61" name="Rectangle 51"/>
            <p:cNvSpPr>
              <a:spLocks noChangeArrowheads="1"/>
            </p:cNvSpPr>
            <p:nvPr/>
          </p:nvSpPr>
          <p:spPr bwMode="auto">
            <a:xfrm>
              <a:off x="4211" y="693"/>
              <a:ext cx="597"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62" name="Group 52"/>
            <p:cNvGrpSpPr/>
            <p:nvPr/>
          </p:nvGrpSpPr>
          <p:grpSpPr bwMode="auto">
            <a:xfrm>
              <a:off x="4749" y="668"/>
              <a:ext cx="581" cy="145"/>
              <a:chOff x="614" y="2568"/>
              <a:chExt cx="725" cy="139"/>
            </a:xfrm>
          </p:grpSpPr>
          <p:sp>
            <p:nvSpPr>
              <p:cNvPr id="287" name="AutoShape 53"/>
              <p:cNvSpPr>
                <a:spLocks noChangeArrowheads="1"/>
              </p:cNvSpPr>
              <p:nvPr/>
            </p:nvSpPr>
            <p:spPr bwMode="auto">
              <a:xfrm>
                <a:off x="614" y="2565"/>
                <a:ext cx="723"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88" name="AutoShape 54"/>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63" name="Rectangle 55"/>
            <p:cNvSpPr>
              <a:spLocks noChangeArrowheads="1"/>
            </p:cNvSpPr>
            <p:nvPr/>
          </p:nvSpPr>
          <p:spPr bwMode="auto">
            <a:xfrm>
              <a:off x="4223" y="1019"/>
              <a:ext cx="597"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64" name="Group 56"/>
            <p:cNvGrpSpPr/>
            <p:nvPr/>
          </p:nvGrpSpPr>
          <p:grpSpPr bwMode="auto">
            <a:xfrm>
              <a:off x="4747" y="994"/>
              <a:ext cx="581" cy="134"/>
              <a:chOff x="614" y="2568"/>
              <a:chExt cx="725" cy="139"/>
            </a:xfrm>
          </p:grpSpPr>
          <p:sp>
            <p:nvSpPr>
              <p:cNvPr id="285" name="AutoShape 57"/>
              <p:cNvSpPr>
                <a:spLocks noChangeArrowheads="1"/>
              </p:cNvSpPr>
              <p:nvPr/>
            </p:nvSpPr>
            <p:spPr bwMode="auto">
              <a:xfrm>
                <a:off x="617" y="2565"/>
                <a:ext cx="723" cy="144"/>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86" name="AutoShape 58"/>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65" name="Rectangle 59"/>
            <p:cNvSpPr>
              <a:spLocks noChangeArrowheads="1"/>
            </p:cNvSpPr>
            <p:nvPr/>
          </p:nvSpPr>
          <p:spPr bwMode="auto">
            <a:xfrm>
              <a:off x="4217" y="1360"/>
              <a:ext cx="597" cy="42"/>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66" name="Rectangle 60"/>
            <p:cNvSpPr>
              <a:spLocks noChangeArrowheads="1"/>
            </p:cNvSpPr>
            <p:nvPr/>
          </p:nvSpPr>
          <p:spPr bwMode="auto">
            <a:xfrm>
              <a:off x="4229" y="1658"/>
              <a:ext cx="597" cy="42"/>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67" name="Group 61"/>
            <p:cNvGrpSpPr/>
            <p:nvPr/>
          </p:nvGrpSpPr>
          <p:grpSpPr bwMode="auto">
            <a:xfrm>
              <a:off x="4735" y="1627"/>
              <a:ext cx="582" cy="151"/>
              <a:chOff x="614" y="2568"/>
              <a:chExt cx="725" cy="139"/>
            </a:xfrm>
          </p:grpSpPr>
          <p:sp>
            <p:nvSpPr>
              <p:cNvPr id="283" name="AutoShape 62"/>
              <p:cNvSpPr>
                <a:spLocks noChangeArrowheads="1"/>
              </p:cNvSpPr>
              <p:nvPr/>
            </p:nvSpPr>
            <p:spPr bwMode="auto">
              <a:xfrm>
                <a:off x="617" y="2571"/>
                <a:ext cx="722" cy="134"/>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84" name="AutoShape 63"/>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68" name="Freeform 64"/>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nvGrpSpPr>
            <p:cNvPr id="269" name="Group 65"/>
            <p:cNvGrpSpPr/>
            <p:nvPr/>
          </p:nvGrpSpPr>
          <p:grpSpPr bwMode="auto">
            <a:xfrm>
              <a:off x="4739" y="1327"/>
              <a:ext cx="582" cy="139"/>
              <a:chOff x="614" y="2568"/>
              <a:chExt cx="725" cy="139"/>
            </a:xfrm>
          </p:grpSpPr>
          <p:sp>
            <p:nvSpPr>
              <p:cNvPr id="281" name="AutoShape 66"/>
              <p:cNvSpPr>
                <a:spLocks noChangeArrowheads="1"/>
              </p:cNvSpPr>
              <p:nvPr/>
            </p:nvSpPr>
            <p:spPr bwMode="auto">
              <a:xfrm>
                <a:off x="612" y="2566"/>
                <a:ext cx="729" cy="139"/>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82" name="AutoShape 67"/>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270" name="Rectangle 68"/>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1" name="Freeform 69"/>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2" name="Freeform 70"/>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3" name="Oval 71"/>
            <p:cNvSpPr>
              <a:spLocks noChangeArrowheads="1"/>
            </p:cNvSpPr>
            <p:nvPr/>
          </p:nvSpPr>
          <p:spPr bwMode="auto">
            <a:xfrm>
              <a:off x="5518" y="2610"/>
              <a:ext cx="47" cy="97"/>
            </a:xfrm>
            <a:prstGeom prst="ellipse">
              <a:avLst/>
            </a:prstGeom>
            <a:solidFill>
              <a:srgbClr val="3333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4" name="Freeform 72"/>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5" name="AutoShape 73"/>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6" name="AutoShape 74"/>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7" name="Oval 75"/>
            <p:cNvSpPr>
              <a:spLocks noChangeArrowheads="1"/>
            </p:cNvSpPr>
            <p:nvPr/>
          </p:nvSpPr>
          <p:spPr bwMode="auto">
            <a:xfrm>
              <a:off x="4306" y="2381"/>
              <a:ext cx="160" cy="146"/>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78" name="Oval 76"/>
            <p:cNvSpPr>
              <a:spLocks noChangeArrowheads="1"/>
            </p:cNvSpPr>
            <p:nvPr/>
          </p:nvSpPr>
          <p:spPr bwMode="auto">
            <a:xfrm>
              <a:off x="4489" y="2387"/>
              <a:ext cx="160" cy="139"/>
            </a:xfrm>
            <a:prstGeom prst="ellipse">
              <a:avLst/>
            </a:prstGeom>
            <a:solidFill>
              <a:srgbClr val="FF0000"/>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charset="-128"/>
                <a:cs typeface="Calibri" panose="020F0502020204030204" pitchFamily="34" charset="0"/>
              </a:endParaRPr>
            </a:p>
          </p:txBody>
        </p:sp>
        <p:sp>
          <p:nvSpPr>
            <p:cNvPr id="279" name="Oval 77"/>
            <p:cNvSpPr>
              <a:spLocks noChangeArrowheads="1"/>
            </p:cNvSpPr>
            <p:nvPr/>
          </p:nvSpPr>
          <p:spPr bwMode="auto">
            <a:xfrm>
              <a:off x="4660" y="2381"/>
              <a:ext cx="160" cy="139"/>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sp>
          <p:nvSpPr>
            <p:cNvPr id="280" name="Rectangle 78"/>
            <p:cNvSpPr>
              <a:spLocks noChangeArrowheads="1"/>
            </p:cNvSpPr>
            <p:nvPr/>
          </p:nvSpPr>
          <p:spPr bwMode="auto">
            <a:xfrm>
              <a:off x="5062" y="1832"/>
              <a:ext cx="83" cy="764"/>
            </a:xfrm>
            <a:prstGeom prst="rect">
              <a:avLst/>
            </a:prstGeom>
            <a:solidFill>
              <a:srgbClr val="292929"/>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charset="-128"/>
                <a:cs typeface="+mn-cs"/>
              </a:endParaRPr>
            </a:p>
          </p:txBody>
        </p:sp>
      </p:grpSp>
      <p:sp>
        <p:nvSpPr>
          <p:cNvPr id="73" name="Rectangle 3"/>
          <p:cNvSpPr txBox="1">
            <a:spLocks noChangeArrowheads="1"/>
          </p:cNvSpPr>
          <p:nvPr/>
        </p:nvSpPr>
        <p:spPr>
          <a:xfrm>
            <a:off x="1168400" y="4913279"/>
            <a:ext cx="5118100" cy="190500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summary: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initial rate is slow, but ramps up exponentially fast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Ink 6"/>
          <p:cNvSpPr/>
          <p:nvPr/>
        </p:nvSpPr>
        <p:spPr bwMode="auto">
          <a:xfrm>
            <a:off x="7567200" y="3126240"/>
            <a:ext cx="2408400" cy="1451520"/>
          </a:xfrm>
          <a:prstGeom prst="rect">
            <a:avLst/>
          </a:prstGeom>
        </p:spPr>
      </p:sp>
      <p:sp>
        <p:nvSpPr>
          <p:cNvPr id="3" name="文本框 2"/>
          <p:cNvSpPr txBox="1"/>
          <p:nvPr/>
        </p:nvSpPr>
        <p:spPr>
          <a:xfrm>
            <a:off x="5888990" y="4744720"/>
            <a:ext cx="3161665" cy="645160"/>
          </a:xfrm>
          <a:prstGeom prst="rect">
            <a:avLst/>
          </a:prstGeom>
          <a:noFill/>
        </p:spPr>
        <p:txBody>
          <a:bodyPr wrap="square" rtlCol="0">
            <a:spAutoFit/>
          </a:bodyPr>
          <a:p>
            <a:r>
              <a:rPr lang="zh-CN" altLang="en-US"/>
              <a:t>初始为</a:t>
            </a:r>
            <a:r>
              <a:rPr lang="en-US" altLang="zh-CN"/>
              <a:t>1MSS</a:t>
            </a:r>
            <a:endParaRPr lang="en-US" altLang="zh-CN"/>
          </a:p>
          <a:p>
            <a:r>
              <a:rPr lang="zh-CN" altLang="en-US"/>
              <a:t>每次收到</a:t>
            </a:r>
            <a:r>
              <a:rPr lang="en-US" altLang="zh-CN"/>
              <a:t>ACK</a:t>
            </a:r>
            <a:r>
              <a:rPr lang="zh-CN" altLang="en-US"/>
              <a:t>后</a:t>
            </a:r>
            <a:r>
              <a:rPr lang="zh-CN" altLang="en-US"/>
              <a:t>加倍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46743"/>
            <a:ext cx="11393310" cy="894622"/>
          </a:xfrm>
        </p:spPr>
        <p:txBody>
          <a:bodyPr>
            <a:normAutofit/>
          </a:bodyPr>
          <a:lstStyle/>
          <a:p>
            <a:r>
              <a:rPr lang="en-US" dirty="0"/>
              <a:t>TCP: from slow start to congestion avoidance</a:t>
            </a:r>
            <a:endParaRPr lang="en-US" sz="4000" b="0" dirty="0"/>
          </a:p>
        </p:txBody>
      </p:sp>
      <p:sp>
        <p:nvSpPr>
          <p:cNvPr id="76" name="Rectangle 3"/>
          <p:cNvSpPr txBox="1">
            <a:spLocks noChangeArrowheads="1"/>
          </p:cNvSpPr>
          <p:nvPr/>
        </p:nvSpPr>
        <p:spPr>
          <a:xfrm>
            <a:off x="952500" y="1382664"/>
            <a:ext cx="5054600" cy="33006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should the exponential increase switch to linear?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A: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it reaches </a:t>
            </a:r>
            <a:r>
              <a:rPr kumimoji="0" lang="en-US" sz="28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ssthresh</a:t>
            </a:r>
            <a:endParaRPr kumimoji="0" lang="en-US" sz="2800" b="1" i="0" u="none" strike="noStrike" kern="1200" cap="none" spc="0" normalizeH="0" baseline="0" noProof="0" dirty="0">
              <a:ln>
                <a:noFill/>
              </a:ln>
              <a:solidFill>
                <a:prstClr val="black"/>
              </a:solidFill>
              <a:effectLst/>
              <a:uLnTx/>
              <a:uFillTx/>
              <a:latin typeface="Courier New" panose="02070309020205020404" charset="0"/>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4"/>
          <p:cNvSpPr txBox="1">
            <a:spLocks noChangeArrowheads="1"/>
          </p:cNvSpPr>
          <p:nvPr/>
        </p:nvSpPr>
        <p:spPr>
          <a:xfrm>
            <a:off x="1254125" y="2779625"/>
            <a:ext cx="4927600" cy="212332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2800" b="1" i="0" u="sng" strike="noStrike" kern="1200" cap="none" spc="0" normalizeH="0" baseline="0" noProof="0" dirty="0" err="1">
                <a:ln>
                  <a:noFill/>
                </a:ln>
                <a:solidFill>
                  <a:prstClr val="black"/>
                </a:solidFill>
                <a:effectLst/>
                <a:uLnTx/>
                <a:uFillTx/>
                <a:latin typeface="Courier New" panose="02070309020205020404" charset="0"/>
                <a:ea typeface="+mn-ea"/>
                <a:cs typeface="+mn-cs"/>
              </a:rPr>
              <a:t>ssthresh</a:t>
            </a:r>
            <a:endParaRPr kumimoji="0" lang="en-US" sz="2800" b="0" i="0" u="sng" strike="noStrike" kern="1200" cap="none" spc="0" normalizeH="0" baseline="0" noProof="0" dirty="0">
              <a:ln>
                <a:noFill/>
              </a:ln>
              <a:solidFill>
                <a:srgbClr val="C0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shorthand for “slow start threshold”</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initially set to be a large value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When timeout event occurs, set it to 1/2 of </a:t>
            </a:r>
            <a:r>
              <a:rPr kumimoji="0" lang="en-US" sz="24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cwnd</a:t>
            </a:r>
            <a:r>
              <a:rPr kumimoji="0" lang="en-US" sz="2400" b="0" i="0" u="none" strike="noStrike" kern="1200" cap="none" spc="0" normalizeH="0" baseline="0" noProof="0" dirty="0">
                <a:ln>
                  <a:noFill/>
                </a:ln>
                <a:solidFill>
                  <a:prstClr val="black"/>
                </a:solidFill>
                <a:effectLst/>
                <a:uLnTx/>
                <a:uFillTx/>
                <a:latin typeface="Courier New" panose="02070309020205020404" charset="0"/>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before timeout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p:cNvSpPr/>
          <p:nvPr/>
        </p:nvSpPr>
        <p:spPr>
          <a:xfrm>
            <a:off x="7851775" y="3825875"/>
            <a:ext cx="85090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7677150" y="3924300"/>
            <a:ext cx="850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TextBox 2"/>
          <p:cNvSpPr txBox="1"/>
          <p:nvPr/>
        </p:nvSpPr>
        <p:spPr>
          <a:xfrm>
            <a:off x="1118177" y="4924624"/>
            <a:ext cx="506354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Congestion avoidance: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anose="05000000000000000000" pitchFamily="2" charset="2"/>
              <a:buChar char="§"/>
              <a:defRPr/>
            </a:pPr>
            <a:r>
              <a:rPr kumimoji="0" lang="en-US" sz="2400" b="1" i="0" u="none" strike="noStrike" kern="1200" cap="none" spc="0" normalizeH="0" baseline="0" noProof="0" dirty="0" err="1">
                <a:ln>
                  <a:noFill/>
                </a:ln>
                <a:solidFill>
                  <a:prstClr val="black"/>
                </a:solidFill>
                <a:effectLst/>
                <a:uLnTx/>
                <a:uFillTx/>
                <a:latin typeface="Courier New" panose="02070309020205020404" charset="0"/>
                <a:ea typeface="+mn-ea"/>
                <a:cs typeface="+mn-cs"/>
              </a:rPr>
              <a:t>cwnd</a:t>
            </a:r>
            <a:r>
              <a:rPr kumimoji="0" lang="en-US" sz="2400" b="1" i="0" u="none" strike="noStrike" kern="1200" cap="none" spc="0" normalizeH="0" baseline="0" noProof="0" dirty="0">
                <a:ln>
                  <a:noFill/>
                </a:ln>
                <a:solidFill>
                  <a:prstClr val="black"/>
                </a:solidFill>
                <a:effectLst/>
                <a:uLnTx/>
                <a:uFillTx/>
                <a:latin typeface="Courier New" panose="02070309020205020404" charset="0"/>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is additively increased by 1 MSS every RTT (as long as non-duplicate ACKs are received)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Chart, line chart&#10;&#10;Description automatically generated"/>
          <p:cNvPicPr>
            <a:picLocks noChangeAspect="1"/>
          </p:cNvPicPr>
          <p:nvPr/>
        </p:nvPicPr>
        <p:blipFill>
          <a:blip r:embed="rId1"/>
          <a:stretch>
            <a:fillRect/>
          </a:stretch>
        </p:blipFill>
        <p:spPr>
          <a:xfrm>
            <a:off x="6181725" y="1911435"/>
            <a:ext cx="5382376" cy="3305636"/>
          </a:xfrm>
          <a:prstGeom prst="rect">
            <a:avLst/>
          </a:prstGeom>
        </p:spPr>
      </p:pic>
      <p:sp>
        <p:nvSpPr>
          <p:cNvPr id="14" name="Ink 13"/>
          <p:cNvSpPr/>
          <p:nvPr/>
        </p:nvSpPr>
        <p:spPr bwMode="auto">
          <a:xfrm>
            <a:off x="1642680" y="2703240"/>
            <a:ext cx="9090720" cy="3461400"/>
          </a:xfrm>
          <a:prstGeom prst="rect">
            <a:avLst/>
          </a:prstGeom>
        </p:spPr>
      </p:sp>
      <p:sp>
        <p:nvSpPr>
          <p:cNvPr id="4" name="文本框 3"/>
          <p:cNvSpPr txBox="1"/>
          <p:nvPr/>
        </p:nvSpPr>
        <p:spPr>
          <a:xfrm>
            <a:off x="3641725" y="2994025"/>
            <a:ext cx="2540000" cy="368300"/>
          </a:xfrm>
          <a:prstGeom prst="rect">
            <a:avLst/>
          </a:prstGeom>
          <a:noFill/>
        </p:spPr>
        <p:txBody>
          <a:bodyPr wrap="square" rtlCol="0">
            <a:spAutoFit/>
          </a:bodyPr>
          <a:p>
            <a:r>
              <a:rPr lang="zh-CN" altLang="en-US"/>
              <a:t>慢启动</a:t>
            </a:r>
            <a:r>
              <a:rPr lang="zh-CN" altLang="en-US"/>
              <a:t>阈值</a:t>
            </a:r>
            <a:endParaRPr lang="zh-CN" altLang="en-US"/>
          </a:p>
        </p:txBody>
      </p:sp>
      <p:cxnSp>
        <p:nvCxnSpPr>
          <p:cNvPr id="5" name="直接箭头连接符 4"/>
          <p:cNvCxnSpPr/>
          <p:nvPr/>
        </p:nvCxnSpPr>
        <p:spPr>
          <a:xfrm>
            <a:off x="9135110" y="2880995"/>
            <a:ext cx="989965" cy="7181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8" name="文本框 7"/>
          <p:cNvSpPr txBox="1"/>
          <p:nvPr/>
        </p:nvSpPr>
        <p:spPr>
          <a:xfrm>
            <a:off x="2433320" y="4737735"/>
            <a:ext cx="3573780" cy="368300"/>
          </a:xfrm>
          <a:prstGeom prst="rect">
            <a:avLst/>
          </a:prstGeom>
          <a:noFill/>
        </p:spPr>
        <p:txBody>
          <a:bodyPr wrap="square" rtlCol="0">
            <a:spAutoFit/>
          </a:bodyPr>
          <a:p>
            <a:r>
              <a:rPr lang="zh-CN" altLang="en-US"/>
              <a:t>当拥塞发生，变为</a:t>
            </a:r>
            <a:r>
              <a:rPr lang="en-US" altLang="zh-CN"/>
              <a:t>cwnd</a:t>
            </a:r>
            <a:r>
              <a:rPr lang="zh-CN" altLang="en-US"/>
              <a:t>一半</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md type="call" cmd="playFrom(0.0)">
                                      <p:cBhvr>
                                        <p:cTn id="7"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50630" y="1316765"/>
            <a:ext cx="11206009" cy="5280587"/>
          </a:xfrm>
        </p:spPr>
        <p:txBody>
          <a:bodyPr>
            <a:normAutofit/>
          </a:bodyPr>
          <a:lstStyle/>
          <a:p>
            <a:pPr marL="342900" indent="-342900">
              <a:buFont typeface="Arial" panose="020B0604020202020204" pitchFamily="34" charset="0"/>
              <a:buChar char="•"/>
            </a:pPr>
            <a:r>
              <a:rPr lang="en-GB" sz="2400" dirty="0">
                <a:ea typeface="Gill Sans MT" panose="020B0502020104020203" charset="0"/>
              </a:rPr>
              <a:t>TCP begins a Congestion Avoidance phase when it reaches a "near congestion point”</a:t>
            </a: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Linear rather than exponential growth in this phase</a:t>
            </a: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Continually testing the tolerance of the network – trying to find the true limit</a:t>
            </a:r>
            <a:endParaRPr lang="en-GB" sz="2400" dirty="0">
              <a:ea typeface="Gill Sans MT" panose="020B0502020104020203" charset="0"/>
            </a:endParaRPr>
          </a:p>
          <a:p>
            <a:pPr marL="342900" indent="-342900">
              <a:buFont typeface="Arial" panose="020B0604020202020204" pitchFamily="34" charset="0"/>
              <a:buChar char="•"/>
            </a:pP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Q:Why not just keep this constant? Why keep pushing?</a:t>
            </a: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A: Conditions keep changing. This allows TCP to maximise the transfer of data, despite the changing conditions</a:t>
            </a:r>
            <a:endParaRPr lang="en-GB" sz="2400" dirty="0">
              <a:ea typeface="Gill Sans MT" panose="020B0502020104020203" charset="0"/>
            </a:endParaRPr>
          </a:p>
          <a:p>
            <a:pPr marL="342900" indent="-342900">
              <a:buFont typeface="Arial" panose="020B0604020202020204" pitchFamily="34" charset="0"/>
              <a:buChar char="•"/>
            </a:pP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Q: When does the Congestion Avoidance phase end?</a:t>
            </a:r>
            <a:endParaRPr lang="en-GB" sz="2400" dirty="0">
              <a:ea typeface="Gill Sans MT" panose="020B0502020104020203" charset="0"/>
            </a:endParaRPr>
          </a:p>
          <a:p>
            <a:pPr marL="342900" indent="-342900">
              <a:buFont typeface="Arial" panose="020B0604020202020204" pitchFamily="34" charset="0"/>
              <a:buChar char="•"/>
            </a:pPr>
            <a:r>
              <a:rPr lang="en-GB" sz="2400" dirty="0">
                <a:ea typeface="Gill Sans MT" panose="020B0502020104020203" charset="0"/>
              </a:rPr>
              <a:t>A: Eventually, TCP will push the congestion window too far and packet loss will occur</a:t>
            </a:r>
            <a:endParaRPr lang="en-GB" sz="2400" dirty="0">
              <a:ea typeface="Gill Sans MT" panose="020B0502020104020203" charset="0"/>
            </a:endParaRPr>
          </a:p>
        </p:txBody>
      </p:sp>
      <p:sp>
        <p:nvSpPr>
          <p:cNvPr id="2" name="Title 1"/>
          <p:cNvSpPr>
            <a:spLocks noGrp="1"/>
          </p:cNvSpPr>
          <p:nvPr>
            <p:ph type="ctrTitle"/>
          </p:nvPr>
        </p:nvSpPr>
        <p:spPr/>
        <p:txBody>
          <a:bodyPr/>
          <a:lstStyle/>
          <a:p>
            <a:r>
              <a:rPr lang="en-GB" dirty="0">
                <a:ea typeface="Gill Sans MT" panose="020B0502020104020203" charset="0"/>
              </a:rPr>
              <a:t>TCP Congestion Control – Congestion Avoidance</a:t>
            </a:r>
            <a:endParaRPr lang="en-GB" dirty="0">
              <a:ea typeface="Gill Sans MT" panose="020B0502020104020203" charset="0"/>
            </a:endParaRPr>
          </a:p>
        </p:txBody>
      </p:sp>
      <p:sp>
        <p:nvSpPr>
          <p:cNvPr id="4" name="文本框 3"/>
          <p:cNvSpPr txBox="1"/>
          <p:nvPr/>
        </p:nvSpPr>
        <p:spPr>
          <a:xfrm>
            <a:off x="812165" y="5854700"/>
            <a:ext cx="5727065" cy="645160"/>
          </a:xfrm>
          <a:prstGeom prst="rect">
            <a:avLst/>
          </a:prstGeom>
          <a:noFill/>
        </p:spPr>
        <p:txBody>
          <a:bodyPr wrap="square" rtlCol="0">
            <a:spAutoFit/>
          </a:bodyPr>
          <a:p>
            <a:r>
              <a:rPr lang="zh-CN" altLang="en-US"/>
              <a:t>问:拥塞避免阶段何时结束?．</a:t>
            </a:r>
            <a:endParaRPr lang="zh-CN" altLang="en-US"/>
          </a:p>
          <a:p>
            <a:r>
              <a:rPr lang="zh-CN" altLang="en-US"/>
              <a:t>答:最终TCP会把拥塞窗口推得太远，导致丢包</a:t>
            </a:r>
            <a:endParaRPr lang="zh-CN" altLang="en-US"/>
          </a:p>
        </p:txBody>
      </p:sp>
      <p:sp>
        <p:nvSpPr>
          <p:cNvPr id="5" name="文本框 4"/>
          <p:cNvSpPr txBox="1"/>
          <p:nvPr/>
        </p:nvSpPr>
        <p:spPr>
          <a:xfrm>
            <a:off x="4130040" y="4063365"/>
            <a:ext cx="8109585" cy="645160"/>
          </a:xfrm>
          <a:prstGeom prst="rect">
            <a:avLst/>
          </a:prstGeom>
          <a:noFill/>
        </p:spPr>
        <p:txBody>
          <a:bodyPr wrap="square" rtlCol="0">
            <a:spAutoFit/>
          </a:bodyPr>
          <a:p>
            <a:r>
              <a:rPr lang="zh-CN" altLang="en-US"/>
              <a:t>问:为什么不保持这个常数呢?为什么一直推?</a:t>
            </a:r>
            <a:endParaRPr lang="zh-CN" altLang="en-US"/>
          </a:p>
          <a:p>
            <a:r>
              <a:rPr lang="zh-CN" altLang="en-US"/>
              <a:t>A:情况一直在变化。这使得TCP可以最大限度地传输数据，尽管条件不断变化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ags/tag1.xml><?xml version="1.0" encoding="utf-8"?>
<p:tagLst xmlns:p="http://schemas.openxmlformats.org/presentationml/2006/main">
  <p:tag name="TIMING" val="|6|86.5|10.9|28.4|29.3|29.1|27.1|25.7"/>
</p:tagLst>
</file>

<file path=ppt/tags/tag2.xml><?xml version="1.0" encoding="utf-8"?>
<p:tagLst xmlns:p="http://schemas.openxmlformats.org/presentationml/2006/main">
  <p:tag name="TIMING" val="|119.2|49.5|28.5|10.4|5.1|2.4|16|9.5"/>
</p:tagLst>
</file>

<file path=ppt/tags/tag3.xml><?xml version="1.0" encoding="utf-8"?>
<p:tagLst xmlns:p="http://schemas.openxmlformats.org/presentationml/2006/main">
  <p:tag name="TIMING" val="|13.6|26.2|2.4|9.1|28"/>
</p:tagLst>
</file>

<file path=ppt/tags/tag4.xml><?xml version="1.0" encoding="utf-8"?>
<p:tagLst xmlns:p="http://schemas.openxmlformats.org/presentationml/2006/main">
  <p:tag name="KSO_WPP_MARK_KEY" val="41d02064-3aa4-41ec-876c-36c989d89574"/>
  <p:tag name="COMMONDATA" val="eyJoZGlkIjoiNzY3ZmQyNGM1MWJhYjJhYzU3NTJjZTdiYzk3YzRhOGI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9780</Words>
  <Application>WPS 演示</Application>
  <PresentationFormat>Widescreen</PresentationFormat>
  <Paragraphs>533</Paragraphs>
  <Slides>18</Slides>
  <Notes>18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18</vt:i4>
      </vt:variant>
    </vt:vector>
  </HeadingPairs>
  <TitlesOfParts>
    <vt:vector size="39" baseType="lpstr">
      <vt:lpstr>Arial</vt:lpstr>
      <vt:lpstr>宋体</vt:lpstr>
      <vt:lpstr>Wingdings</vt:lpstr>
      <vt:lpstr>Arial</vt:lpstr>
      <vt:lpstr>Calibri</vt:lpstr>
      <vt:lpstr>Calibri</vt:lpstr>
      <vt:lpstr>Gill Sans MT</vt:lpstr>
      <vt:lpstr>Courier</vt:lpstr>
      <vt:lpstr>Courier New</vt:lpstr>
      <vt:lpstr>MS PGothic</vt:lpstr>
      <vt:lpstr>Tahoma</vt:lpstr>
      <vt:lpstr>Wingdings</vt:lpstr>
      <vt:lpstr>Times New Roman</vt:lpstr>
      <vt:lpstr>Gill Sans MT</vt:lpstr>
      <vt:lpstr>Symbol</vt:lpstr>
      <vt:lpstr>Comic Sans MS</vt:lpstr>
      <vt:lpstr>Calibri Light</vt:lpstr>
      <vt:lpstr>微软雅黑</vt:lpstr>
      <vt:lpstr>Arial Unicode MS</vt:lpstr>
      <vt:lpstr>等线</vt:lpstr>
      <vt:lpstr>1_Office Theme</vt:lpstr>
      <vt:lpstr>Transport Layer II: roadmap</vt:lpstr>
      <vt:lpstr>TCP Congestion Control - Introduction</vt:lpstr>
      <vt:lpstr>TCP Congestion Control - Introduction</vt:lpstr>
      <vt:lpstr>TCP congestion control: AIMD</vt:lpstr>
      <vt:lpstr>TCP congestion control: details</vt:lpstr>
      <vt:lpstr>TCP Congestion Control - Versions</vt:lpstr>
      <vt:lpstr>TCP slow start </vt:lpstr>
      <vt:lpstr>TCP: from slow start to congestion avoidance</vt:lpstr>
      <vt:lpstr>TCP Congestion Control – Congestion Avoidance</vt:lpstr>
      <vt:lpstr>TCP Congestion Control – Detecting and Reacting to Loss</vt:lpstr>
      <vt:lpstr>TCP Congestion Control – Detecting and Reacting to Loss (cont.)</vt:lpstr>
      <vt:lpstr>TCP Congestion Control - Summary</vt:lpstr>
      <vt:lpstr>Summary: TCP congestion control (Reno)</vt:lpstr>
      <vt:lpstr>TCP Throughput Estimate</vt:lpstr>
      <vt:lpstr>TCP fairness</vt:lpstr>
      <vt:lpstr>Q: is TCP Fair?</vt:lpstr>
      <vt:lpstr>Fairness: must all network apps be “fair”?</vt:lpstr>
      <vt:lpstr>Explicit congestion notification (ECN)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II: roadmap</dc:title>
  <dc:creator>yu wenjuan</dc:creator>
  <cp:lastModifiedBy>.</cp:lastModifiedBy>
  <cp:revision>11</cp:revision>
  <dcterms:created xsi:type="dcterms:W3CDTF">2020-10-10T19:00:00Z</dcterms:created>
  <dcterms:modified xsi:type="dcterms:W3CDTF">2022-11-06T16:07:58Z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BBC1F91A9F07484C9957B6A82BDA5C0B</vt:lpwstr>
  </property>
  <property fmtid="{D5CDD505-2E9C-101B-9397-08002B2CF9AE}" pid="3" name="KSOProductBuildVer">
    <vt:lpwstr>2052-11.1.0.12598</vt:lpwstr>
  </property>
</Properties>
</file>