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41" r:id="rId3"/>
    <p:sldId id="1105" r:id="rId5"/>
    <p:sldId id="1242" r:id="rId6"/>
    <p:sldId id="1107" r:id="rId7"/>
    <p:sldId id="1108" r:id="rId8"/>
    <p:sldId id="1110" r:id="rId9"/>
    <p:sldId id="521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F415-DB5A-4CE7-933A-1FD6E99CE6C3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BBAFE-E13A-4405-BC1D-0D77A8618279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I: roadmap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ea typeface="MS PGothic" panose="020B0600070205080204" pitchFamily="34" charset="-128"/>
                <a:cs typeface="Calibri" panose="020F0502020204030204" pitchFamily="34" charset="0"/>
              </a:rPr>
              <a:t>IPv4 &amp; Addressing</a:t>
            </a:r>
            <a:endParaRPr lang="en-US" altLang="en-US" sz="3200" dirty="0"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IPv4 datagram format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IPv4 addressing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MS PGothic" panose="020B0600070205080204" pitchFamily="34" charset="-128"/>
                <a:cs typeface="Calibri" panose="020F0502020204030204" pitchFamily="34" charset="0"/>
              </a:rPr>
              <a:t>IPv6</a:t>
            </a:r>
            <a:endParaRPr lang="en-US" altLang="en-US" sz="2800" dirty="0"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41"/>
    </mc:Choice>
    <mc:Fallback>
      <p:transition spd="slow" advTm="47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805" marR="0" lvl="0" indent="-3416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initial motivation: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32-bit IPv4 address space would be completely allocated 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71805" marR="0" lvl="0" indent="-34163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additional motivation: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speed processing/forwarding: 40-byte fixed length header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different network-layer treatment of “flows”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dirty="0"/>
              <a:t>IPv6: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7340" y="4465955"/>
            <a:ext cx="8382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最初的动机:32位IPv4地址空间将被完全分配</a:t>
            </a:r>
            <a:endParaRPr lang="zh-CN" altLang="en-US"/>
          </a:p>
          <a:p>
            <a:r>
              <a:rPr lang="zh-CN" altLang="en-US"/>
              <a:t>额外的动机:．快速处理/转发:40字节固定长度的报头</a:t>
            </a:r>
            <a:endParaRPr lang="zh-CN" altLang="en-US"/>
          </a:p>
          <a:p>
            <a:pPr marL="914400" lvl="2" indent="457200"/>
            <a:r>
              <a:rPr lang="zh-CN" altLang="en-US"/>
              <a:t>支持不同的网络层处理“流”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20"/>
    </mc:Choice>
    <mc:Fallback>
      <p:transition spd="slow" advTm="396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785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IPv6, first introduced in 1998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57785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Address format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9207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128-bit addresses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9207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eight groups of four hexadecimal digits, separated by colons ‘:’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9207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Leading zeros in each group may be omitted and groups of zeros can be omitted using ‘::’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dirty="0"/>
              <a:t>IPv6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shap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132" y="4278863"/>
            <a:ext cx="4322928" cy="2393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6301" y="6534016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By Michel </a:t>
            </a:r>
            <a:r>
              <a:rPr kumimoji="0" lang="en-GB" alt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Bakni</a:t>
            </a:r>
            <a:endParaRPr kumimoji="0" lang="en-GB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82" y="5102438"/>
            <a:ext cx="4534533" cy="1076475"/>
          </a:xfrm>
          <a:prstGeom prst="rect">
            <a:avLst/>
          </a:prstGeom>
        </p:spPr>
      </p:pic>
      <p:sp>
        <p:nvSpPr>
          <p:cNvPr id="14" name="Ink 13"/>
          <p:cNvSpPr/>
          <p:nvPr/>
        </p:nvSpPr>
        <p:spPr bwMode="auto">
          <a:xfrm>
            <a:off x="829440" y="4944240"/>
            <a:ext cx="10222920" cy="1045080"/>
          </a:xfrm>
          <a:prstGeom prst="rect">
            <a:avLst/>
          </a:prstGeom>
        </p:spPr>
      </p:sp>
      <p:sp>
        <p:nvSpPr>
          <p:cNvPr id="2" name="文本框 1"/>
          <p:cNvSpPr txBox="1"/>
          <p:nvPr/>
        </p:nvSpPr>
        <p:spPr>
          <a:xfrm>
            <a:off x="4599940" y="2197735"/>
            <a:ext cx="4030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128位地址</a:t>
            </a:r>
            <a:endParaRPr lang="zh-CN" altLang="en-US"/>
          </a:p>
          <a:p>
            <a:r>
              <a:rPr lang="zh-CN" altLang="en-US"/>
              <a:t>八组四个十六进制数字，用冒号':'隔开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85"/>
    </mc:Choice>
    <mc:Fallback>
      <p:transition spd="slow" advTm="55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dirty="0"/>
              <a:t>IPv6 datagram format</a:t>
            </a:r>
            <a:endParaRPr lang="en-US" dirty="0"/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3731801" y="2152167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>
            <a:off x="3733388" y="2461729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>
            <a:off x="4384263" y="216169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>
            <a:off x="5073238" y="215851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64"/>
          <p:cNvSpPr>
            <a:spLocks noChangeShapeType="1"/>
          </p:cNvSpPr>
          <p:nvPr/>
        </p:nvSpPr>
        <p:spPr bwMode="auto">
          <a:xfrm>
            <a:off x="6000338" y="245696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65"/>
          <p:cNvSpPr>
            <a:spLocks noChangeShapeType="1"/>
          </p:cNvSpPr>
          <p:nvPr/>
        </p:nvSpPr>
        <p:spPr bwMode="auto">
          <a:xfrm>
            <a:off x="7146513" y="246014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66"/>
          <p:cNvSpPr>
            <a:spLocks noChangeShapeType="1"/>
          </p:cNvSpPr>
          <p:nvPr/>
        </p:nvSpPr>
        <p:spPr bwMode="auto">
          <a:xfrm>
            <a:off x="3720688" y="3982554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67"/>
          <p:cNvSpPr>
            <a:spLocks noChangeShapeType="1"/>
          </p:cNvSpPr>
          <p:nvPr/>
        </p:nvSpPr>
        <p:spPr bwMode="auto">
          <a:xfrm>
            <a:off x="3738151" y="3342792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68"/>
          <p:cNvSpPr>
            <a:spLocks noChangeShapeType="1"/>
          </p:cNvSpPr>
          <p:nvPr/>
        </p:nvSpPr>
        <p:spPr bwMode="auto">
          <a:xfrm>
            <a:off x="3723863" y="2760179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Box 69"/>
          <p:cNvSpPr txBox="1">
            <a:spLocks noChangeArrowheads="1"/>
          </p:cNvSpPr>
          <p:nvPr/>
        </p:nvSpPr>
        <p:spPr bwMode="auto">
          <a:xfrm>
            <a:off x="5234225" y="4260919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payload (data)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4968463" y="3385654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destination address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(128 bits)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5133563" y="2779229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source address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(128 bits)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" name="Text Box 72"/>
          <p:cNvSpPr txBox="1">
            <a:spLocks noChangeArrowheads="1"/>
          </p:cNvSpPr>
          <p:nvPr/>
        </p:nvSpPr>
        <p:spPr bwMode="auto">
          <a:xfrm>
            <a:off x="4217576" y="2426804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payload len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Text Box 73"/>
          <p:cNvSpPr txBox="1">
            <a:spLocks noChangeArrowheads="1"/>
          </p:cNvSpPr>
          <p:nvPr/>
        </p:nvSpPr>
        <p:spPr bwMode="auto">
          <a:xfrm>
            <a:off x="5998751" y="2434742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next hdr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Text Box 74"/>
          <p:cNvSpPr txBox="1">
            <a:spLocks noChangeArrowheads="1"/>
          </p:cNvSpPr>
          <p:nvPr/>
        </p:nvSpPr>
        <p:spPr bwMode="auto">
          <a:xfrm>
            <a:off x="7254463" y="2420454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hop limit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" name="Text Box 75"/>
          <p:cNvSpPr txBox="1">
            <a:spLocks noChangeArrowheads="1"/>
          </p:cNvSpPr>
          <p:nvPr/>
        </p:nvSpPr>
        <p:spPr bwMode="auto">
          <a:xfrm>
            <a:off x="6124163" y="2126767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flow label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Text Box 76"/>
          <p:cNvSpPr txBox="1">
            <a:spLocks noChangeArrowheads="1"/>
          </p:cNvSpPr>
          <p:nvPr/>
        </p:nvSpPr>
        <p:spPr bwMode="auto">
          <a:xfrm>
            <a:off x="4503326" y="2112479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pri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Text Box 77"/>
          <p:cNvSpPr txBox="1">
            <a:spLocks noChangeArrowheads="1"/>
          </p:cNvSpPr>
          <p:nvPr/>
        </p:nvSpPr>
        <p:spPr bwMode="auto">
          <a:xfrm>
            <a:off x="3796888" y="2120417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" name="Line 79"/>
          <p:cNvSpPr>
            <a:spLocks noChangeShapeType="1"/>
          </p:cNvSpPr>
          <p:nvPr/>
        </p:nvSpPr>
        <p:spPr bwMode="auto">
          <a:xfrm>
            <a:off x="3696324" y="1921565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Box 78"/>
          <p:cNvSpPr txBox="1">
            <a:spLocks noChangeArrowheads="1"/>
          </p:cNvSpPr>
          <p:nvPr/>
        </p:nvSpPr>
        <p:spPr bwMode="auto">
          <a:xfrm>
            <a:off x="5555286" y="1731065"/>
            <a:ext cx="8643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32 bits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59026" y="1902722"/>
            <a:ext cx="4399722" cy="1089529"/>
            <a:chOff x="159026" y="1902722"/>
            <a:chExt cx="4399722" cy="1089529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159026" y="1902722"/>
              <a:ext cx="3072157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priority: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identify priority among datagrams in flow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299791" y="2398643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480852" y="1426988"/>
            <a:ext cx="4499112" cy="1421928"/>
            <a:chOff x="7480852" y="1426988"/>
            <a:chExt cx="4499112" cy="1421928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8742156" y="1426988"/>
              <a:ext cx="3237808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flow label: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identify datagrams in same "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flow.”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(concept of 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flow” not well defined).</a:t>
              </a:r>
              <a:endPara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7480852" y="2325756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0" y="2970865"/>
            <a:ext cx="4028661" cy="757130"/>
            <a:chOff x="0" y="2970865"/>
            <a:chExt cx="4028661" cy="757130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0" y="2970865"/>
              <a:ext cx="3237808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128-bit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IPv6 addresses</a:t>
              </a:r>
              <a:endPara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124200" y="3380098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124200" y="3055420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192696" y="5022574"/>
            <a:ext cx="1077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missing (compared with IPv4):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checksum (to speed processing at routers)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fragmentation/reassembly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options (the removal of options filed results in a fixed-length, 40-byte IP header)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80935" y="5178425"/>
            <a:ext cx="3801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(与IPv4相比)缺少什么:</a:t>
            </a:r>
            <a:endParaRPr lang="zh-CN" altLang="en-US" sz="1200"/>
          </a:p>
          <a:p>
            <a:r>
              <a:rPr lang="zh-CN" altLang="en-US" sz="1200"/>
              <a:t>没有校验和(以加快路由器的处理速度)</a:t>
            </a:r>
            <a:endParaRPr lang="zh-CN" altLang="en-US" sz="1200"/>
          </a:p>
          <a:p>
            <a:r>
              <a:rPr lang="zh-CN" altLang="en-US" sz="1200"/>
              <a:t>没有分裂/重新组装</a:t>
            </a:r>
            <a:endParaRPr lang="zh-CN" altLang="en-US" sz="1200"/>
          </a:p>
          <a:p>
            <a:r>
              <a:rPr lang="zh-CN" altLang="en-US" sz="1200"/>
              <a:t>无选项(删除选项字段会产生固定长度的40字节IP头)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252"/>
    </mc:Choice>
    <mc:Fallback>
      <p:transition spd="slow" advTm="2332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9310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not all routers can be upgraded simultaneously</a:t>
            </a:r>
            <a:endParaRPr lang="en-US" altLang="en-US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MS PGothic" panose="020B0600070205080204" pitchFamily="34" charset="-128"/>
              </a:rPr>
              <a:t>no “</a:t>
            </a:r>
            <a:r>
              <a:rPr lang="en-US" altLang="ja-JP" sz="2800" dirty="0">
                <a:ea typeface="MS PGothic" panose="020B0600070205080204" pitchFamily="34" charset="-128"/>
              </a:rPr>
              <a:t>flag days”</a:t>
            </a:r>
            <a:endParaRPr lang="en-US" altLang="ja-JP" sz="2800" dirty="0">
              <a:ea typeface="MS PGothic" panose="020B0600070205080204" pitchFamily="34" charset="-128"/>
            </a:endParaRP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MS PGothic" panose="020B0600070205080204" pitchFamily="34" charset="-128"/>
              </a:rPr>
              <a:t>how will network operate with mixed IPv4 and IPv6 routers? </a:t>
            </a:r>
            <a:endParaRPr lang="en-US" altLang="en-US" sz="2800" dirty="0">
              <a:ea typeface="MS PGothic" panose="020B0600070205080204" pitchFamily="34" charset="-128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Transition from IPv4 to IPv6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88799" y="4315653"/>
            <a:ext cx="6629400" cy="2227263"/>
            <a:chOff x="2588799" y="4315653"/>
            <a:chExt cx="6629400" cy="2227263"/>
          </a:xfrm>
        </p:grpSpPr>
        <p:grpSp>
          <p:nvGrpSpPr>
            <p:cNvPr id="44" name="Group 47"/>
            <p:cNvGrpSpPr/>
            <p:nvPr/>
          </p:nvGrpSpPr>
          <p:grpSpPr bwMode="auto">
            <a:xfrm>
              <a:off x="3387311" y="5349116"/>
              <a:ext cx="4854575" cy="473075"/>
              <a:chOff x="1163" y="3504"/>
              <a:chExt cx="3058" cy="298"/>
            </a:xfrm>
          </p:grpSpPr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163" y="3505"/>
                <a:ext cx="3058" cy="295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202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28"/>
              <p:cNvSpPr>
                <a:spLocks noChangeShapeType="1"/>
              </p:cNvSpPr>
              <p:nvPr/>
            </p:nvSpPr>
            <p:spPr bwMode="auto">
              <a:xfrm>
                <a:off x="1781" y="3507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Line 29"/>
              <p:cNvSpPr>
                <a:spLocks noChangeShapeType="1"/>
              </p:cNvSpPr>
              <p:nvPr/>
            </p:nvSpPr>
            <p:spPr bwMode="auto">
              <a:xfrm>
                <a:off x="153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>
                <a:off x="1187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>
                <a:off x="1187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1283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1283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>
                <a:off x="1379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Line 36"/>
              <p:cNvSpPr>
                <a:spLocks noChangeShapeType="1"/>
              </p:cNvSpPr>
              <p:nvPr/>
            </p:nvSpPr>
            <p:spPr bwMode="auto">
              <a:xfrm>
                <a:off x="1379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Line 37"/>
              <p:cNvSpPr>
                <a:spLocks noChangeShapeType="1"/>
              </p:cNvSpPr>
              <p:nvPr/>
            </p:nvSpPr>
            <p:spPr bwMode="auto">
              <a:xfrm>
                <a:off x="1475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Line 38"/>
              <p:cNvSpPr>
                <a:spLocks noChangeShapeType="1"/>
              </p:cNvSpPr>
              <p:nvPr/>
            </p:nvSpPr>
            <p:spPr bwMode="auto">
              <a:xfrm>
                <a:off x="1475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39"/>
              <p:cNvSpPr>
                <a:spLocks noChangeShapeType="1"/>
              </p:cNvSpPr>
              <p:nvPr/>
            </p:nvSpPr>
            <p:spPr bwMode="auto">
              <a:xfrm>
                <a:off x="1327" y="350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0"/>
              <p:cNvSpPr>
                <a:spLocks noChangeShapeType="1"/>
              </p:cNvSpPr>
              <p:nvPr/>
            </p:nvSpPr>
            <p:spPr bwMode="auto">
              <a:xfrm>
                <a:off x="1327" y="374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>
                <a:off x="1213" y="3508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2"/>
              <p:cNvSpPr>
                <a:spLocks noChangeShapeType="1"/>
              </p:cNvSpPr>
              <p:nvPr/>
            </p:nvSpPr>
            <p:spPr bwMode="auto">
              <a:xfrm>
                <a:off x="1213" y="374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 Box 48"/>
            <p:cNvSpPr txBox="1">
              <a:spLocks noChangeArrowheads="1"/>
            </p:cNvSpPr>
            <p:nvPr/>
          </p:nvSpPr>
          <p:spPr bwMode="auto">
            <a:xfrm>
              <a:off x="2882486" y="4547428"/>
              <a:ext cx="2006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IPv4 source, dest addr 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2588799" y="4315653"/>
              <a:ext cx="1652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IPv4 header fields 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" name="Line 55"/>
            <p:cNvSpPr>
              <a:spLocks noChangeShapeType="1"/>
            </p:cNvSpPr>
            <p:nvPr/>
          </p:nvSpPr>
          <p:spPr bwMode="auto">
            <a:xfrm>
              <a:off x="4141374" y="4806191"/>
              <a:ext cx="0" cy="7381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56"/>
            <p:cNvSpPr>
              <a:spLocks noChangeShapeType="1"/>
            </p:cNvSpPr>
            <p:nvPr/>
          </p:nvSpPr>
          <p:spPr bwMode="auto">
            <a:xfrm>
              <a:off x="4146136" y="4801428"/>
              <a:ext cx="381000" cy="7381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>
              <a:off x="3546061" y="4558541"/>
              <a:ext cx="0" cy="9763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4949411" y="617620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IPv4 datagram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7" name="Line 24"/>
            <p:cNvSpPr>
              <a:spLocks noChangeShapeType="1"/>
            </p:cNvSpPr>
            <p:nvPr/>
          </p:nvSpPr>
          <p:spPr bwMode="auto">
            <a:xfrm>
              <a:off x="6570249" y="6365116"/>
              <a:ext cx="1695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H="1">
              <a:off x="3380961" y="6365116"/>
              <a:ext cx="160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5670136" y="582695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IPv6 datagram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7306849" y="5996816"/>
              <a:ext cx="857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4808124" y="5996816"/>
              <a:ext cx="925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4776374" y="5384041"/>
              <a:ext cx="3422650" cy="40163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73" name="Group 70"/>
            <p:cNvGrpSpPr/>
            <p:nvPr/>
          </p:nvGrpSpPr>
          <p:grpSpPr bwMode="auto">
            <a:xfrm>
              <a:off x="5838411" y="4414078"/>
              <a:ext cx="3379788" cy="1109663"/>
              <a:chOff x="2868" y="2782"/>
              <a:chExt cx="2129" cy="699"/>
            </a:xfrm>
          </p:grpSpPr>
          <p:sp>
            <p:nvSpPr>
              <p:cNvPr id="74" name="Text Box 51"/>
              <p:cNvSpPr txBox="1">
                <a:spLocks noChangeArrowheads="1"/>
              </p:cNvSpPr>
              <p:nvPr/>
            </p:nvSpPr>
            <p:spPr bwMode="auto">
              <a:xfrm>
                <a:off x="4204" y="2782"/>
                <a:ext cx="79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IPv4 payload 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Line 54"/>
              <p:cNvSpPr>
                <a:spLocks noChangeShapeType="1"/>
              </p:cNvSpPr>
              <p:nvPr/>
            </p:nvSpPr>
            <p:spPr bwMode="auto">
              <a:xfrm flipH="1">
                <a:off x="2868" y="2979"/>
                <a:ext cx="1532" cy="50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 71"/>
          <p:cNvGrpSpPr/>
          <p:nvPr/>
        </p:nvGrpSpPr>
        <p:grpSpPr bwMode="auto">
          <a:xfrm>
            <a:off x="4792249" y="4318828"/>
            <a:ext cx="3402012" cy="1476375"/>
            <a:chOff x="2280" y="1247"/>
            <a:chExt cx="2143" cy="930"/>
          </a:xfrm>
        </p:grpSpPr>
        <p:sp>
          <p:nvSpPr>
            <p:cNvPr id="77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8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UDP/TCP payload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7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IPv6 source dest addr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IPv6 header fields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Content Placeholder 1"/>
          <p:cNvSpPr txBox="1"/>
          <p:nvPr/>
        </p:nvSpPr>
        <p:spPr>
          <a:xfrm>
            <a:off x="844826" y="2618555"/>
            <a:ext cx="10515600" cy="1396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tunneling: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IPv6 datagram carried as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payload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in IPv4 datagram among IPv4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routers (“packet within a packet”)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0345" y="3369945"/>
            <a:ext cx="4492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E隧道:IPv6数据报作为IPv4数据报的有效载荷在IPv4路由器之间被携带(“包中包”)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710"/>
    </mc:Choice>
    <mc:Fallback>
      <p:transition spd="slow" advTm="7571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49413"/>
          </a:xfrm>
        </p:spPr>
        <p:txBody>
          <a:bodyPr>
            <a:normAutofit/>
          </a:bodyPr>
          <a:lstStyle/>
          <a:p>
            <a:pPr marL="471805" indent="-341630"/>
            <a:r>
              <a:rPr lang="en-US" altLang="en-US" sz="3200" dirty="0">
                <a:ea typeface="MS PGothic" panose="020B0600070205080204" pitchFamily="34" charset="-128"/>
                <a:cs typeface="MS PGothic" panose="020B0600070205080204" pitchFamily="34" charset="-128"/>
              </a:rPr>
              <a:t>Google</a:t>
            </a:r>
            <a:r>
              <a:rPr lang="en-US" altLang="en-US" sz="3200" baseline="30000" dirty="0">
                <a:ea typeface="MS PGothic" panose="020B0600070205080204" pitchFamily="34" charset="-128"/>
                <a:cs typeface="MS PGothic" panose="020B0600070205080204" pitchFamily="34" charset="-128"/>
              </a:rPr>
              <a:t>1</a:t>
            </a:r>
            <a:r>
              <a:rPr lang="en-US" altLang="en-US" sz="3200" dirty="0">
                <a:ea typeface="MS PGothic" panose="020B0600070205080204" pitchFamily="34" charset="-128"/>
                <a:cs typeface="MS PGothic" panose="020B0600070205080204" pitchFamily="34" charset="-128"/>
              </a:rPr>
              <a:t>: ~ 30% of clients access services via IPv6</a:t>
            </a:r>
            <a:endParaRPr lang="en-US" altLang="en-US" sz="32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71805" indent="-341630"/>
            <a:r>
              <a:rPr lang="en-US" altLang="en-US" sz="3200" dirty="0">
                <a:ea typeface="MS PGothic" panose="020B0600070205080204" pitchFamily="34" charset="-128"/>
                <a:cs typeface="MS PGothic" panose="020B0600070205080204" pitchFamily="34" charset="-128"/>
              </a:rPr>
              <a:t>NIST: 1/3 of all US government domains are IPv6 capable</a:t>
            </a:r>
            <a:endParaRPr lang="en-US" altLang="en-US" sz="32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IPv6: adoption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84513" y="2612571"/>
            <a:ext cx="10450286" cy="4049486"/>
            <a:chOff x="1284513" y="2612571"/>
            <a:chExt cx="10450286" cy="4049486"/>
          </a:xfrm>
        </p:grpSpPr>
        <p:sp>
          <p:nvSpPr>
            <p:cNvPr id="4" name="TextBox 3"/>
            <p:cNvSpPr txBox="1"/>
            <p:nvPr/>
          </p:nvSpPr>
          <p:spPr>
            <a:xfrm>
              <a:off x="9092540" y="5704114"/>
              <a:ext cx="26422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https://www.google.com/intl/en/ipv6/statistics.html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4513" y="2612571"/>
              <a:ext cx="7411254" cy="4049486"/>
            </a:xfrm>
            <a:prstGeom prst="rect">
              <a:avLst/>
            </a:prstGeom>
          </p:spPr>
        </p:pic>
      </p:grp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499"/>
    </mc:Choice>
    <mc:Fallback>
      <p:transition spd="slow" advTm="484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7"/>
    </mc:Choice>
    <mc:Fallback>
      <p:transition spd="slow" advTm="7727"/>
    </mc:Fallback>
  </mc:AlternateContent>
</p:sld>
</file>

<file path=ppt/tags/tag1.xml><?xml version="1.0" encoding="utf-8"?>
<p:tagLst xmlns:p="http://schemas.openxmlformats.org/presentationml/2006/main">
  <p:tag name="TIMING" val="|8.6"/>
</p:tagLst>
</file>

<file path=ppt/tags/tag2.xml><?xml version="1.0" encoding="utf-8"?>
<p:tagLst xmlns:p="http://schemas.openxmlformats.org/presentationml/2006/main">
  <p:tag name="KSO_WPP_MARK_KEY" val="aa5ccafb-982e-455f-b3ac-9a572e327e6a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WPS 演示</Application>
  <PresentationFormat>Widescreen</PresentationFormat>
  <Paragraphs>123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Arial</vt:lpstr>
      <vt:lpstr>Calibri</vt:lpstr>
      <vt:lpstr>MS PGothic</vt:lpstr>
      <vt:lpstr>Calibri</vt:lpstr>
      <vt:lpstr>Calibri Light</vt:lpstr>
      <vt:lpstr>微软雅黑</vt:lpstr>
      <vt:lpstr>Arial Unicode MS</vt:lpstr>
      <vt:lpstr>等线</vt:lpstr>
      <vt:lpstr>等线 Light</vt:lpstr>
      <vt:lpstr>1_Office Theme</vt:lpstr>
      <vt:lpstr>Network Layer I: roadmap</vt:lpstr>
      <vt:lpstr>IPv6: motivation</vt:lpstr>
      <vt:lpstr>IPv6</vt:lpstr>
      <vt:lpstr>IPv6 datagram format</vt:lpstr>
      <vt:lpstr>Transition from IPv4 to IPv6</vt:lpstr>
      <vt:lpstr>IPv6: adoption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I: roadmap</dc:title>
  <dc:creator>yu wenjuan</dc:creator>
  <cp:lastModifiedBy>.</cp:lastModifiedBy>
  <cp:revision>3</cp:revision>
  <dcterms:created xsi:type="dcterms:W3CDTF">2020-10-10T19:01:00Z</dcterms:created>
  <dcterms:modified xsi:type="dcterms:W3CDTF">2022-11-10T09:21:35Z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6EC152213E9E443CB27C42F1C7DFF22D</vt:lpwstr>
  </property>
  <property fmtid="{D5CDD505-2E9C-101B-9397-08002B2CF9AE}" pid="3" name="KSOProductBuildVer">
    <vt:lpwstr>2052-11.1.0.12763</vt:lpwstr>
  </property>
</Properties>
</file>