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1244" r:id="rId4"/>
    <p:sldId id="1289" r:id="rId6"/>
    <p:sldId id="1225" r:id="rId7"/>
    <p:sldId id="1095" r:id="rId8"/>
    <p:sldId id="1096" r:id="rId9"/>
    <p:sldId id="1293" r:id="rId10"/>
    <p:sldId id="1295" r:id="rId11"/>
    <p:sldId id="1296" r:id="rId12"/>
    <p:sldId id="1088" r:id="rId13"/>
    <p:sldId id="298" r:id="rId14"/>
    <p:sldId id="1089" r:id="rId15"/>
    <p:sldId id="1090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4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EE8C6-462B-4BF4-BF0B-16706ABA98DD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2059C-2500-4ADC-9807-2A00F528F6B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18000"/>
              </a:lnSpc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720112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ctrTitle"/>
          </p:nvPr>
        </p:nvSpPr>
        <p:spPr>
          <a:xfrm>
            <a:off x="1524000" y="1016001"/>
            <a:ext cx="9144000" cy="1791362"/>
          </a:xfrm>
        </p:spPr>
        <p:txBody>
          <a:bodyPr/>
          <a:lstStyle/>
          <a:p>
            <a:pPr lvl="0"/>
            <a:r>
              <a:rPr lang="en-GB" dirty="0"/>
              <a:t>CNSCC.203 Computer Networks</a:t>
            </a:r>
            <a:br>
              <a:rPr lang="en-GB" dirty="0"/>
            </a:br>
            <a:br>
              <a:rPr lang="en-GB" dirty="0"/>
            </a:br>
            <a:r>
              <a:rPr lang="en-GB" sz="3200" b="0">
                <a:latin typeface="+mn-lt"/>
                <a:ea typeface="+mn-ea"/>
                <a:cs typeface="+mn-cs"/>
              </a:rPr>
              <a:t>Network Layer</a:t>
            </a:r>
            <a:endParaRPr lang="en-GB" b="0" dirty="0">
              <a:latin typeface="+mn-lt"/>
              <a:ea typeface="+mn-ea"/>
              <a:cs typeface="+mn-cs"/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subTitle" idx="1"/>
          </p:nvPr>
        </p:nvSpPr>
        <p:spPr>
          <a:xfrm>
            <a:off x="0" y="3276316"/>
            <a:ext cx="12192000" cy="1010543"/>
          </a:xfrm>
        </p:spPr>
        <p:txBody>
          <a:bodyPr/>
          <a:lstStyle/>
          <a:p>
            <a:pPr lvl="0"/>
            <a:r>
              <a:rPr lang="en-US" altLang="zh-CN" sz="2800" dirty="0"/>
              <a:t>Muhammad Azhar Iqbal</a:t>
            </a:r>
            <a:endParaRPr lang="en-US" altLang="zh-CN" sz="2800" dirty="0"/>
          </a:p>
          <a:p>
            <a:pPr lvl="0"/>
            <a:r>
              <a:rPr lang="en-US" sz="2800" dirty="0"/>
              <a:t>azhar.iqbal@lancaster.ac.uk</a:t>
            </a:r>
            <a:endParaRPr lang="en-GB" sz="2800" dirty="0"/>
          </a:p>
        </p:txBody>
      </p:sp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16" y="4699300"/>
            <a:ext cx="2607167" cy="1613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56228" y="6380192"/>
            <a:ext cx="9521371" cy="34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Credit goes to </a:t>
            </a:r>
            <a:r>
              <a:rPr lang="en-GB" sz="1600" i="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Dr.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Matt Broadbent, Dr. Vasileios </a:t>
            </a:r>
            <a:r>
              <a:rPr lang="en-GB" sz="1600" i="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Giotsas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Dr.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Wenjuan Yu 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SCC for 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designing module SCC.203.  </a:t>
            </a:r>
            <a:endParaRPr lang="en-GB" sz="1600" i="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806"/>
    </mc:Choice>
    <mc:Fallback>
      <p:transition spd="slow" advTm="498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855785" y="1316765"/>
            <a:ext cx="10480430" cy="5280587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GB" sz="2800" dirty="0"/>
              <a:t>Allows a host to join an IP network without having a pre-configured IP address</a:t>
            </a:r>
            <a:endParaRPr lang="en-GB" sz="2800" dirty="0"/>
          </a:p>
          <a:p>
            <a:pPr marL="381000" lvl="1" indent="-381000" algn="l"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Runs over UDP/ IP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00" lvl="1" indent="-381000" algn="l"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Temporarily binds IP address and other parameters to DHCP client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00" lvl="1" indent="-381000" algn="l"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Provides framework for passing configuration information to hosts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2800" dirty="0"/>
              <a:t>DHCP assigns a unique IP address</a:t>
            </a:r>
            <a:endParaRPr lang="en-GB" sz="2800" dirty="0"/>
          </a:p>
          <a:p>
            <a:pPr marL="381000" lvl="1" indent="-381000" algn="l"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Simplifies installation and configuration of end systems 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00" lvl="1" indent="-381000" algn="l"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Allows for manual and automatic IP address assignment 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00" lvl="1" indent="-381000" algn="l"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May provide additional configuration information 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4220" lvl="3" indent="-3810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Local DNS server, subnet mask, default router, etc. 	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2800" dirty="0"/>
              <a:t>Used by</a:t>
            </a:r>
            <a:endParaRPr lang="en-GB" sz="2800" dirty="0"/>
          </a:p>
          <a:p>
            <a:pPr marL="381000" lvl="1" indent="-381000" algn="l"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ISPs to minimise set-up costs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00" lvl="1" indent="-381000" algn="l"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LANs and organisational networks 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DHCP Background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8286115" y="3449955"/>
            <a:ext cx="4072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允许主机无需预先配置IP地址即可加入IP网络</a:t>
            </a:r>
            <a:endParaRPr lang="zh-CN" altLang="en-US" sz="1200"/>
          </a:p>
          <a:p>
            <a:r>
              <a:rPr lang="zh-CN" altLang="en-US" sz="1200"/>
              <a:t>运行UDP/ IP协议</a:t>
            </a:r>
            <a:endParaRPr lang="zh-CN" altLang="en-US" sz="1200"/>
          </a:p>
          <a:p>
            <a:r>
              <a:rPr lang="zh-CN" altLang="en-US" sz="1200"/>
              <a:t>DHCP客户端临时绑定IP地址等参数</a:t>
            </a:r>
            <a:endParaRPr lang="zh-CN" altLang="en-US" sz="1200"/>
          </a:p>
          <a:p>
            <a:r>
              <a:rPr lang="zh-CN" altLang="en-US" sz="1200"/>
              <a:t>提供向主机传递配置信息的框架</a:t>
            </a:r>
            <a:endParaRPr lang="zh-CN" altLang="en-US" sz="1200"/>
          </a:p>
          <a:p>
            <a:r>
              <a:rPr lang="zh-CN" altLang="en-US" sz="1200"/>
              <a:t>DHCP分配唯一的IP地址</a:t>
            </a:r>
            <a:endParaRPr lang="zh-CN" altLang="en-US" sz="1200"/>
          </a:p>
          <a:p>
            <a:r>
              <a:rPr lang="zh-CN" altLang="en-US" sz="1200"/>
              <a:t>简化终端系统的安装和配置</a:t>
            </a:r>
            <a:endParaRPr lang="zh-CN" altLang="en-US" sz="1200"/>
          </a:p>
          <a:p>
            <a:r>
              <a:rPr lang="zh-CN" altLang="en-US" sz="1200"/>
              <a:t>手动和自动分配IP地址</a:t>
            </a:r>
            <a:endParaRPr lang="zh-CN" altLang="en-US" sz="1200"/>
          </a:p>
          <a:p>
            <a:r>
              <a:rPr lang="zh-CN" altLang="en-US" sz="1200"/>
              <a:t>可能提供附加配置信息．本地DNS服务器，子网掩码，默认路由器等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631"/>
    </mc:Choice>
    <mc:Fallback>
      <p:transition spd="slow" advTm="9163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  <a:endParaRPr lang="en-US" dirty="0"/>
          </a:p>
        </p:txBody>
      </p:sp>
      <p:sp>
        <p:nvSpPr>
          <p:cNvPr id="6" name="Freeform 140"/>
          <p:cNvSpPr/>
          <p:nvPr/>
        </p:nvSpPr>
        <p:spPr bwMode="auto">
          <a:xfrm rot="16200000">
            <a:off x="3939641" y="418578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Freeform 140"/>
          <p:cNvSpPr/>
          <p:nvPr/>
        </p:nvSpPr>
        <p:spPr bwMode="auto">
          <a:xfrm rot="10800000">
            <a:off x="4937385" y="285942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Freeform 140"/>
          <p:cNvSpPr/>
          <p:nvPr/>
        </p:nvSpPr>
        <p:spPr bwMode="auto">
          <a:xfrm>
            <a:off x="2902210" y="244191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2284673" y="2272050"/>
            <a:ext cx="8675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223.1.1.1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0" name="Group 27"/>
          <p:cNvGrpSpPr/>
          <p:nvPr/>
        </p:nvGrpSpPr>
        <p:grpSpPr bwMode="auto">
          <a:xfrm>
            <a:off x="1460763" y="3097551"/>
            <a:ext cx="1011238" cy="393700"/>
            <a:chOff x="3194" y="523"/>
            <a:chExt cx="637" cy="248"/>
          </a:xfrm>
        </p:grpSpPr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3194" y="523"/>
              <a:ext cx="5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223.1.1.2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2389448" y="4227850"/>
            <a:ext cx="8675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223.1.1.3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3209055" y="3445031"/>
            <a:ext cx="8675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223.1.1.4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4572034" y="3416409"/>
            <a:ext cx="8675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223.1.2.9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5576206" y="4449327"/>
            <a:ext cx="8675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223.1.2.2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5700504" y="2407928"/>
            <a:ext cx="8675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223.1.2.1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" name="Line 45"/>
          <p:cNvSpPr>
            <a:spLocks noChangeShapeType="1"/>
          </p:cNvSpPr>
          <p:nvPr/>
        </p:nvSpPr>
        <p:spPr bwMode="auto">
          <a:xfrm>
            <a:off x="4353185" y="3874288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" name="Text Box 53"/>
          <p:cNvSpPr txBox="1">
            <a:spLocks noChangeArrowheads="1"/>
          </p:cNvSpPr>
          <p:nvPr/>
        </p:nvSpPr>
        <p:spPr bwMode="auto">
          <a:xfrm>
            <a:off x="4965677" y="5374255"/>
            <a:ext cx="8675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223.1.3.2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" name="Text Box 56"/>
          <p:cNvSpPr txBox="1">
            <a:spLocks noChangeArrowheads="1"/>
          </p:cNvSpPr>
          <p:nvPr/>
        </p:nvSpPr>
        <p:spPr bwMode="auto">
          <a:xfrm>
            <a:off x="3900694" y="5359648"/>
            <a:ext cx="8675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223.1.3.1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1" name="Group 57"/>
          <p:cNvGrpSpPr/>
          <p:nvPr/>
        </p:nvGrpSpPr>
        <p:grpSpPr bwMode="auto">
          <a:xfrm>
            <a:off x="3878519" y="4135775"/>
            <a:ext cx="958849" cy="307975"/>
            <a:chOff x="4550" y="1257"/>
            <a:chExt cx="604" cy="194"/>
          </a:xfrm>
        </p:grpSpPr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" name="Text Box 59"/>
            <p:cNvSpPr txBox="1">
              <a:spLocks noChangeArrowheads="1"/>
            </p:cNvSpPr>
            <p:nvPr/>
          </p:nvSpPr>
          <p:spPr bwMode="auto">
            <a:xfrm>
              <a:off x="4550" y="1257"/>
              <a:ext cx="60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223.1.3.27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24" name="Group 73"/>
          <p:cNvGrpSpPr/>
          <p:nvPr/>
        </p:nvGrpSpPr>
        <p:grpSpPr bwMode="auto">
          <a:xfrm>
            <a:off x="2110048" y="2518113"/>
            <a:ext cx="641350" cy="558800"/>
            <a:chOff x="-44" y="1473"/>
            <a:chExt cx="981" cy="1105"/>
          </a:xfrm>
        </p:grpSpPr>
        <p:pic>
          <p:nvPicPr>
            <p:cNvPr id="25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75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27" name="Group 80"/>
          <p:cNvGrpSpPr/>
          <p:nvPr/>
        </p:nvGrpSpPr>
        <p:grpSpPr bwMode="auto">
          <a:xfrm>
            <a:off x="2105285" y="3116600"/>
            <a:ext cx="641350" cy="558800"/>
            <a:chOff x="-44" y="1473"/>
            <a:chExt cx="981" cy="1105"/>
          </a:xfrm>
        </p:grpSpPr>
        <p:pic>
          <p:nvPicPr>
            <p:cNvPr id="28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82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30" name="Group 83"/>
          <p:cNvGrpSpPr/>
          <p:nvPr/>
        </p:nvGrpSpPr>
        <p:grpSpPr bwMode="auto">
          <a:xfrm>
            <a:off x="2133860" y="3726200"/>
            <a:ext cx="641350" cy="558800"/>
            <a:chOff x="-44" y="1473"/>
            <a:chExt cx="981" cy="1105"/>
          </a:xfrm>
        </p:grpSpPr>
        <p:pic>
          <p:nvPicPr>
            <p:cNvPr id="31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85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87"/>
          <p:cNvGrpSpPr/>
          <p:nvPr/>
        </p:nvGrpSpPr>
        <p:grpSpPr bwMode="auto">
          <a:xfrm flipH="1">
            <a:off x="5793048" y="2675275"/>
            <a:ext cx="641350" cy="558800"/>
            <a:chOff x="-44" y="1473"/>
            <a:chExt cx="981" cy="1105"/>
          </a:xfrm>
        </p:grpSpPr>
        <p:pic>
          <p:nvPicPr>
            <p:cNvPr id="34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89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36" name="Group 90"/>
          <p:cNvGrpSpPr/>
          <p:nvPr/>
        </p:nvGrpSpPr>
        <p:grpSpPr bwMode="auto">
          <a:xfrm flipH="1">
            <a:off x="5807335" y="3954800"/>
            <a:ext cx="641350" cy="558800"/>
            <a:chOff x="-44" y="1473"/>
            <a:chExt cx="981" cy="1105"/>
          </a:xfrm>
        </p:grpSpPr>
        <p:pic>
          <p:nvPicPr>
            <p:cNvPr id="37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Freeform 92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39" name="Group 93"/>
          <p:cNvGrpSpPr/>
          <p:nvPr/>
        </p:nvGrpSpPr>
        <p:grpSpPr bwMode="auto">
          <a:xfrm flipH="1">
            <a:off x="5193019" y="4884750"/>
            <a:ext cx="641350" cy="558800"/>
            <a:chOff x="-44" y="1473"/>
            <a:chExt cx="981" cy="1105"/>
          </a:xfrm>
        </p:grpSpPr>
        <p:pic>
          <p:nvPicPr>
            <p:cNvPr id="40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95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42" name="Group 96"/>
          <p:cNvGrpSpPr/>
          <p:nvPr/>
        </p:nvGrpSpPr>
        <p:grpSpPr bwMode="auto">
          <a:xfrm flipH="1">
            <a:off x="3683849" y="5545761"/>
            <a:ext cx="641350" cy="558800"/>
            <a:chOff x="-44" y="1473"/>
            <a:chExt cx="981" cy="1105"/>
          </a:xfrm>
        </p:grpSpPr>
        <p:pic>
          <p:nvPicPr>
            <p:cNvPr id="43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98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2690676" y="2925190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692109" y="352407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99264" y="4137247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23185" y="3081673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24546" y="436078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83139" y="5341789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11047" y="5304616"/>
            <a:ext cx="3801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357797" y="3717874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40907" y="3723826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046926" y="3577753"/>
            <a:ext cx="632991" cy="300938"/>
            <a:chOff x="7493876" y="2774731"/>
            <a:chExt cx="1481958" cy="894622"/>
          </a:xfrm>
        </p:grpSpPr>
        <p:sp>
          <p:nvSpPr>
            <p:cNvPr id="55" name="Freeform 5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4199467" y="1861963"/>
            <a:ext cx="1778000" cy="1399961"/>
            <a:chOff x="4199467" y="1861963"/>
            <a:chExt cx="1778000" cy="1399961"/>
          </a:xfrm>
        </p:grpSpPr>
        <p:sp>
          <p:nvSpPr>
            <p:cNvPr id="82" name="Text Box 168"/>
            <p:cNvSpPr txBox="1">
              <a:spLocks noChangeArrowheads="1"/>
            </p:cNvSpPr>
            <p:nvPr/>
          </p:nvSpPr>
          <p:spPr bwMode="auto">
            <a:xfrm>
              <a:off x="4199467" y="1861963"/>
              <a:ext cx="1778000" cy="40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DHCP server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96295" y="2275617"/>
              <a:ext cx="1061308" cy="986307"/>
              <a:chOff x="4496295" y="2275617"/>
              <a:chExt cx="1061308" cy="986307"/>
            </a:xfrm>
          </p:grpSpPr>
          <p:grpSp>
            <p:nvGrpSpPr>
              <p:cNvPr id="83" name="Group 195"/>
              <p:cNvGrpSpPr/>
              <p:nvPr/>
            </p:nvGrpSpPr>
            <p:grpSpPr bwMode="auto">
              <a:xfrm>
                <a:off x="4733925" y="2275617"/>
                <a:ext cx="365672" cy="681037"/>
                <a:chOff x="4140" y="429"/>
                <a:chExt cx="1425" cy="2396"/>
              </a:xfrm>
            </p:grpSpPr>
            <p:sp>
              <p:nvSpPr>
                <p:cNvPr id="84" name="Freeform 196"/>
                <p:cNvSpPr/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197"/>
                <p:cNvSpPr>
                  <a:spLocks noChangeArrowheads="1"/>
                </p:cNvSpPr>
                <p:nvPr/>
              </p:nvSpPr>
              <p:spPr bwMode="auto">
                <a:xfrm>
                  <a:off x="4208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Freeform 198"/>
                <p:cNvSpPr/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199"/>
                <p:cNvSpPr/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00"/>
                <p:cNvSpPr>
                  <a:spLocks noChangeArrowheads="1"/>
                </p:cNvSpPr>
                <p:nvPr/>
              </p:nvSpPr>
              <p:spPr bwMode="auto">
                <a:xfrm>
                  <a:off x="4213" y="691"/>
                  <a:ext cx="597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89" name="Group 201"/>
                <p:cNvGrpSpPr/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4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9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5" name="AutoShape 203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5"/>
                    <a:ext cx="689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0" name="Rectangle 204"/>
                <p:cNvSpPr>
                  <a:spLocks noChangeArrowheads="1"/>
                </p:cNvSpPr>
                <p:nvPr/>
              </p:nvSpPr>
              <p:spPr bwMode="auto">
                <a:xfrm>
                  <a:off x="4224" y="1021"/>
                  <a:ext cx="597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1" name="Group 205"/>
                <p:cNvGrpSpPr/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2" name="AutoShape 206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3" name="AutoShape 20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689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2" name="Rectangle 208"/>
                <p:cNvSpPr>
                  <a:spLocks noChangeArrowheads="1"/>
                </p:cNvSpPr>
                <p:nvPr/>
              </p:nvSpPr>
              <p:spPr bwMode="auto">
                <a:xfrm>
                  <a:off x="4219" y="1356"/>
                  <a:ext cx="591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Rectangle 209"/>
                <p:cNvSpPr>
                  <a:spLocks noChangeArrowheads="1"/>
                </p:cNvSpPr>
                <p:nvPr/>
              </p:nvSpPr>
              <p:spPr bwMode="auto">
                <a:xfrm>
                  <a:off x="4230" y="1658"/>
                  <a:ext cx="591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4" name="Group 210"/>
                <p:cNvGrpSpPr/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0" name="AutoShape 211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76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1" name="AutoShape 212"/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88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5" name="Freeform 213"/>
                <p:cNvSpPr/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6" name="Group 214"/>
                <p:cNvGrpSpPr/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8" name="AutoShape 215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9"/>
                    <a:ext cx="730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09" name="AutoShape 216"/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6"/>
                    <a:ext cx="695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7" name="Rectangle 217"/>
                <p:cNvSpPr>
                  <a:spLocks noChangeArrowheads="1"/>
                </p:cNvSpPr>
                <p:nvPr/>
              </p:nvSpPr>
              <p:spPr bwMode="auto">
                <a:xfrm>
                  <a:off x="5250" y="429"/>
                  <a:ext cx="68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" name="Freeform 218"/>
                <p:cNvSpPr/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219"/>
                <p:cNvSpPr/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220"/>
                <p:cNvSpPr>
                  <a:spLocks noChangeArrowheads="1"/>
                </p:cNvSpPr>
                <p:nvPr/>
              </p:nvSpPr>
              <p:spPr bwMode="auto">
                <a:xfrm>
                  <a:off x="5514" y="2613"/>
                  <a:ext cx="51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1" name="Freeform 221"/>
                <p:cNvSpPr/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AutoShape 222"/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200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3" name="AutoShape 223"/>
                <p:cNvSpPr>
                  <a:spLocks noChangeArrowheads="1"/>
                </p:cNvSpPr>
                <p:nvPr/>
              </p:nvSpPr>
              <p:spPr bwMode="auto">
                <a:xfrm>
                  <a:off x="4208" y="2713"/>
                  <a:ext cx="1070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4" name="Oval 224"/>
                <p:cNvSpPr>
                  <a:spLocks noChangeArrowheads="1"/>
                </p:cNvSpPr>
                <p:nvPr/>
              </p:nvSpPr>
              <p:spPr bwMode="auto">
                <a:xfrm>
                  <a:off x="4309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5" name="Oval 225"/>
                <p:cNvSpPr>
                  <a:spLocks noChangeArrowheads="1"/>
                </p:cNvSpPr>
                <p:nvPr/>
              </p:nvSpPr>
              <p:spPr bwMode="auto">
                <a:xfrm>
                  <a:off x="4484" y="2384"/>
                  <a:ext cx="163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6" name="Oval 226"/>
                <p:cNvSpPr>
                  <a:spLocks noChangeArrowheads="1"/>
                </p:cNvSpPr>
                <p:nvPr/>
              </p:nvSpPr>
              <p:spPr bwMode="auto">
                <a:xfrm>
                  <a:off x="4664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7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64" y="1836"/>
                  <a:ext cx="84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cxnSp>
            <p:nvCxnSpPr>
              <p:cNvPr id="116" name="Straight Connector 115"/>
              <p:cNvCxnSpPr/>
              <p:nvPr/>
            </p:nvCxnSpPr>
            <p:spPr>
              <a:xfrm flipH="1">
                <a:off x="5013585" y="2937914"/>
                <a:ext cx="5440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 Box 44"/>
              <p:cNvSpPr txBox="1">
                <a:spLocks noChangeArrowheads="1"/>
              </p:cNvSpPr>
              <p:nvPr/>
            </p:nvSpPr>
            <p:spPr bwMode="auto">
              <a:xfrm>
                <a:off x="4496295" y="292337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223.1.2.5</a:t>
                </a:r>
                <a:endPara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417296" y="3245381"/>
            <a:ext cx="4688026" cy="1596861"/>
            <a:chOff x="6417296" y="3245381"/>
            <a:chExt cx="4688026" cy="1596861"/>
          </a:xfrm>
        </p:grpSpPr>
        <p:grpSp>
          <p:nvGrpSpPr>
            <p:cNvPr id="118" name="Group 117"/>
            <p:cNvGrpSpPr/>
            <p:nvPr/>
          </p:nvGrpSpPr>
          <p:grpSpPr>
            <a:xfrm>
              <a:off x="7290172" y="3245381"/>
              <a:ext cx="1015378" cy="911243"/>
              <a:chOff x="7432700" y="2327293"/>
              <a:chExt cx="534987" cy="407988"/>
            </a:xfrm>
          </p:grpSpPr>
          <p:pic>
            <p:nvPicPr>
              <p:cNvPr id="119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2700" y="2327293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1019"/>
              <p:cNvSpPr/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2" name="Picture 1020" descr="scree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1021"/>
              <p:cNvSpPr/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022"/>
              <p:cNvSpPr/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1023"/>
              <p:cNvSpPr/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024"/>
              <p:cNvSpPr/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025"/>
              <p:cNvSpPr/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026"/>
              <p:cNvSpPr/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9" name="Group 1027"/>
              <p:cNvGrpSpPr/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36" name="Freeform 1028"/>
                <p:cNvSpPr/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 1029"/>
                <p:cNvSpPr/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030"/>
                <p:cNvSpPr/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031"/>
                <p:cNvSpPr/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1032"/>
                <p:cNvSpPr/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033"/>
                <p:cNvSpPr/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0" name="Freeform 1034"/>
              <p:cNvSpPr/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035"/>
              <p:cNvSpPr/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36"/>
              <p:cNvSpPr/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37"/>
              <p:cNvSpPr/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38"/>
              <p:cNvSpPr/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39"/>
              <p:cNvSpPr/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 Box 170"/>
            <p:cNvSpPr txBox="1">
              <a:spLocks noChangeArrowheads="1"/>
            </p:cNvSpPr>
            <p:nvPr/>
          </p:nvSpPr>
          <p:spPr bwMode="auto">
            <a:xfrm>
              <a:off x="7489203" y="4119287"/>
              <a:ext cx="3616119" cy="722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arriving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DHCP client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 needs 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address in this network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8" name="AutoShape 232"/>
            <p:cNvSpPr>
              <a:spLocks noChangeArrowheads="1"/>
            </p:cNvSpPr>
            <p:nvPr/>
          </p:nvSpPr>
          <p:spPr bwMode="auto">
            <a:xfrm>
              <a:off x="6417296" y="3433832"/>
              <a:ext cx="976312" cy="374650"/>
            </a:xfrm>
            <a:prstGeom prst="leftArrow">
              <a:avLst>
                <a:gd name="adj1" fmla="val 50000"/>
                <a:gd name="adj2" fmla="val 65148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019483" y="5963107"/>
            <a:ext cx="469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Typically, on home networks, DHCP server is co-located in the router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nk 70"/>
          <p:cNvSpPr/>
          <p:nvPr/>
        </p:nvSpPr>
        <p:spPr bwMode="auto">
          <a:xfrm>
            <a:off x="2288520" y="1459440"/>
            <a:ext cx="8540280" cy="5311440"/>
          </a:xfrm>
          <a:prstGeom prst="rect">
            <a:avLst/>
          </a:prstGeom>
        </p:spPr>
      </p:sp>
      <p:sp>
        <p:nvSpPr>
          <p:cNvPr id="4" name="文本框 3"/>
          <p:cNvSpPr txBox="1"/>
          <p:nvPr/>
        </p:nvSpPr>
        <p:spPr>
          <a:xfrm>
            <a:off x="6732270" y="4997450"/>
            <a:ext cx="4317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通常情况下，在家庭网络中，DHCP服务器位于路由器中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781"/>
    </mc:Choice>
    <mc:Fallback>
      <p:transition spd="slow" advTm="587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  <a:endParaRPr lang="en-US" dirty="0"/>
          </a:p>
        </p:txBody>
      </p:sp>
      <p:sp>
        <p:nvSpPr>
          <p:cNvPr id="142" name="Text Box 7"/>
          <p:cNvSpPr txBox="1">
            <a:spLocks noChangeArrowheads="1"/>
          </p:cNvSpPr>
          <p:nvPr/>
        </p:nvSpPr>
        <p:spPr bwMode="auto">
          <a:xfrm>
            <a:off x="2603536" y="1300439"/>
            <a:ext cx="23421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DHCP server: 223.1.2.5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80174" y="1466575"/>
            <a:ext cx="2066580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Arriving client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0" name="Line 10"/>
          <p:cNvSpPr>
            <a:spLocks noChangeShapeType="1"/>
          </p:cNvSpPr>
          <p:nvPr/>
        </p:nvSpPr>
        <p:spPr bwMode="auto">
          <a:xfrm flipH="1">
            <a:off x="4572552" y="2256526"/>
            <a:ext cx="11113" cy="40274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71" name="Line 11"/>
          <p:cNvSpPr>
            <a:spLocks noChangeShapeType="1"/>
          </p:cNvSpPr>
          <p:nvPr/>
        </p:nvSpPr>
        <p:spPr bwMode="auto">
          <a:xfrm flipH="1">
            <a:off x="9098515" y="2332726"/>
            <a:ext cx="11112" cy="4140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72" name="Group 471"/>
          <p:cNvGrpSpPr/>
          <p:nvPr/>
        </p:nvGrpSpPr>
        <p:grpSpPr bwMode="auto">
          <a:xfrm>
            <a:off x="4617002" y="1435788"/>
            <a:ext cx="4395788" cy="1401763"/>
            <a:chOff x="1860550" y="1343025"/>
            <a:chExt cx="4395788" cy="1401763"/>
          </a:xfrm>
        </p:grpSpPr>
        <p:sp>
          <p:nvSpPr>
            <p:cNvPr id="473" name="Line 9"/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474" name="Group 23"/>
            <p:cNvGrpSpPr/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475" name="Text Box 24"/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DHCP discover</a:t>
                </a:r>
                <a:endPara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76" name="Text Box 25"/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src : 0.0.0.0, 68     </a:t>
                </a:r>
                <a:endPara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dest.: 255.255.255.255,67</a:t>
                </a:r>
                <a:endPara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yiaddr:    0.0.0.0</a:t>
                </a:r>
                <a:endPara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transaction ID: 654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77" name="Line 26"/>
          <p:cNvSpPr>
            <a:spLocks noChangeShapeType="1"/>
          </p:cNvSpPr>
          <p:nvPr/>
        </p:nvSpPr>
        <p:spPr bwMode="auto">
          <a:xfrm>
            <a:off x="4659865" y="3286813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78" name="Group 477"/>
          <p:cNvGrpSpPr/>
          <p:nvPr/>
        </p:nvGrpSpPr>
        <p:grpSpPr bwMode="auto">
          <a:xfrm>
            <a:off x="6318802" y="2672451"/>
            <a:ext cx="2520950" cy="1217612"/>
            <a:chOff x="3562350" y="2579688"/>
            <a:chExt cx="2520950" cy="1217612"/>
          </a:xfrm>
        </p:grpSpPr>
        <p:sp>
          <p:nvSpPr>
            <p:cNvPr id="479" name="Text Box 27"/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DHCP offer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80" name="Text Box 28"/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src: 223.1.2.5, 67      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dest:  255.255.255.255, 68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yiaddrr: 223.1.2.4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transaction ID: 654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lifetime: 3600 secs</a:t>
              </a:r>
              <a:endPara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481" name="Line 29"/>
          <p:cNvSpPr>
            <a:spLocks noChangeShapeType="1"/>
          </p:cNvSpPr>
          <p:nvPr/>
        </p:nvSpPr>
        <p:spPr bwMode="auto">
          <a:xfrm flipH="1">
            <a:off x="4551915" y="4515538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82" name="Group 481"/>
          <p:cNvGrpSpPr/>
          <p:nvPr/>
        </p:nvGrpSpPr>
        <p:grpSpPr bwMode="auto">
          <a:xfrm>
            <a:off x="4723365" y="3858313"/>
            <a:ext cx="2887662" cy="1260475"/>
            <a:chOff x="1966913" y="3765550"/>
            <a:chExt cx="2887662" cy="1260475"/>
          </a:xfrm>
        </p:grpSpPr>
        <p:sp>
          <p:nvSpPr>
            <p:cNvPr id="483" name="Text Box 30"/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DHCP request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84" name="Text Box 31"/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src:  0.0.0.0, 68     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dest::  255.255.255.255, 67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yiaddrr: 223.1.2.4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transaction ID: 655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lifetime: 3600 secs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485" name="Line 32"/>
          <p:cNvSpPr>
            <a:spLocks noChangeShapeType="1"/>
          </p:cNvSpPr>
          <p:nvPr/>
        </p:nvSpPr>
        <p:spPr bwMode="auto">
          <a:xfrm>
            <a:off x="4637640" y="5545826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86" name="Group 485"/>
          <p:cNvGrpSpPr/>
          <p:nvPr/>
        </p:nvGrpSpPr>
        <p:grpSpPr bwMode="auto">
          <a:xfrm>
            <a:off x="6275940" y="5261663"/>
            <a:ext cx="2509837" cy="1271588"/>
            <a:chOff x="3519488" y="5168900"/>
            <a:chExt cx="2509837" cy="1271588"/>
          </a:xfrm>
        </p:grpSpPr>
        <p:sp>
          <p:nvSpPr>
            <p:cNvPr id="487" name="Text Box 33"/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DHCP ACK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88" name="Text Box 34"/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src: 223.1.2.5, 67      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dest:  255.255.255.255, 68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yiaddrr: 223.1.2.4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transaction ID: 655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lifetime: 3600 secs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489" name="Group 36"/>
          <p:cNvGrpSpPr/>
          <p:nvPr/>
        </p:nvGrpSpPr>
        <p:grpSpPr bwMode="auto">
          <a:xfrm>
            <a:off x="9050890" y="1873938"/>
            <a:ext cx="784225" cy="549275"/>
            <a:chOff x="4420" y="878"/>
            <a:chExt cx="614" cy="458"/>
          </a:xfrm>
        </p:grpSpPr>
        <p:pic>
          <p:nvPicPr>
            <p:cNvPr id="490" name="Picture 37" descr="laptop_keyboard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" name="Freeform 38"/>
            <p:cNvSpPr/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pic>
          <p:nvPicPr>
            <p:cNvPr id="492" name="Picture 39" descr="scre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3" name="Freeform 40"/>
            <p:cNvSpPr/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94" name="Freeform 41"/>
            <p:cNvSpPr/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95" name="Freeform 42"/>
            <p:cNvSpPr/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96" name="Freeform 43"/>
            <p:cNvSpPr/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97" name="Freeform 44"/>
            <p:cNvSpPr/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98" name="Freeform 45"/>
            <p:cNvSpPr/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499" name="Group 46"/>
            <p:cNvGrpSpPr/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506" name="Freeform 47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07" name="Freeform 48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08" name="Freeform 49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09" name="Freeform 50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10" name="Freeform 51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11" name="Freeform 52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00" name="Freeform 53"/>
            <p:cNvSpPr/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1" name="Freeform 54"/>
            <p:cNvSpPr/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2" name="Freeform 55"/>
            <p:cNvSpPr/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3" name="Freeform 56"/>
            <p:cNvSpPr/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4" name="Freeform 57"/>
            <p:cNvSpPr/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5" name="Freeform 58"/>
            <p:cNvSpPr/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12" name="Group 60"/>
          <p:cNvGrpSpPr/>
          <p:nvPr/>
        </p:nvGrpSpPr>
        <p:grpSpPr bwMode="auto">
          <a:xfrm>
            <a:off x="4474127" y="1683438"/>
            <a:ext cx="334963" cy="536575"/>
            <a:chOff x="4140" y="429"/>
            <a:chExt cx="1425" cy="2396"/>
          </a:xfrm>
        </p:grpSpPr>
        <p:sp>
          <p:nvSpPr>
            <p:cNvPr id="513" name="Freeform 61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4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5" name="Freeform 63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6" name="Freeform 64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7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518" name="Group 66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3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44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19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520" name="Group 70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1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42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1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22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523" name="Group 75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9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40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4" name="Freeform 78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525" name="Group 79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7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38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6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27" name="Freeform 83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28" name="Freeform 84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29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30" name="Freeform 86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31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32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33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34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35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36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45" name="Group 544"/>
          <p:cNvGrpSpPr/>
          <p:nvPr/>
        </p:nvGrpSpPr>
        <p:grpSpPr bwMode="auto">
          <a:xfrm>
            <a:off x="6261653" y="1756463"/>
            <a:ext cx="2540000" cy="733425"/>
            <a:chOff x="7333086" y="2736938"/>
            <a:chExt cx="2539755" cy="733428"/>
          </a:xfrm>
        </p:grpSpPr>
        <p:sp>
          <p:nvSpPr>
            <p:cNvPr id="546" name="Rectangle 2"/>
            <p:cNvSpPr>
              <a:spLocks noChangeArrowheads="1"/>
            </p:cNvSpPr>
            <p:nvPr/>
          </p:nvSpPr>
          <p:spPr bwMode="auto">
            <a:xfrm>
              <a:off x="7333086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7" name="TextBox 1"/>
            <p:cNvSpPr txBox="1">
              <a:spLocks noChangeArrowheads="1"/>
            </p:cNvSpPr>
            <p:nvPr/>
          </p:nvSpPr>
          <p:spPr bwMode="auto">
            <a:xfrm>
              <a:off x="7344918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Broadcast: is there a DHCP server out there?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48" name="Group 547"/>
          <p:cNvGrpSpPr/>
          <p:nvPr/>
        </p:nvGrpSpPr>
        <p:grpSpPr bwMode="auto">
          <a:xfrm>
            <a:off x="6426752" y="2964551"/>
            <a:ext cx="2528888" cy="884237"/>
            <a:chOff x="9144000" y="3229217"/>
            <a:chExt cx="2527923" cy="885135"/>
          </a:xfrm>
        </p:grpSpPr>
        <p:sp>
          <p:nvSpPr>
            <p:cNvPr id="549" name="Rectangle 87"/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50" name="TextBox 88"/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Broadcast: I’m a DHCP server! Here’s an IP address you can use 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51" name="Group 550"/>
          <p:cNvGrpSpPr/>
          <p:nvPr/>
        </p:nvGrpSpPr>
        <p:grpSpPr bwMode="auto">
          <a:xfrm>
            <a:off x="4944534" y="4190101"/>
            <a:ext cx="2625219" cy="884237"/>
            <a:chOff x="8858631" y="4615923"/>
            <a:chExt cx="2625866" cy="885135"/>
          </a:xfrm>
        </p:grpSpPr>
        <p:sp>
          <p:nvSpPr>
            <p:cNvPr id="552" name="Rectangle 89"/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53" name="TextBox 90"/>
            <p:cNvSpPr txBox="1">
              <a:spLocks noChangeArrowheads="1"/>
            </p:cNvSpPr>
            <p:nvPr/>
          </p:nvSpPr>
          <p:spPr bwMode="auto">
            <a:xfrm>
              <a:off x="8858631" y="4765817"/>
              <a:ext cx="2625866" cy="585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Broadcast: OK.  I would like to use this IP address!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54" name="Group 553"/>
          <p:cNvGrpSpPr/>
          <p:nvPr/>
        </p:nvGrpSpPr>
        <p:grpSpPr bwMode="auto">
          <a:xfrm>
            <a:off x="6409290" y="5558526"/>
            <a:ext cx="2528887" cy="885825"/>
            <a:chOff x="9144000" y="5555417"/>
            <a:chExt cx="2527923" cy="885135"/>
          </a:xfrm>
        </p:grpSpPr>
        <p:sp>
          <p:nvSpPr>
            <p:cNvPr id="555" name="Rectangle 91"/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56" name="TextBox 92"/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Broadcast: OK.  You’ve got that IP address!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296400" y="3522133"/>
            <a:ext cx="2455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two steps above can be skipped “if a client remembers and wishes to reuse a previously allocated network address”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2131]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Ink 22"/>
          <p:cNvSpPr/>
          <p:nvPr/>
        </p:nvSpPr>
        <p:spPr bwMode="auto">
          <a:xfrm>
            <a:off x="5390280" y="1897920"/>
            <a:ext cx="6092640" cy="4561920"/>
          </a:xfrm>
          <a:prstGeom prst="rect">
            <a:avLst/>
          </a:prstGeom>
        </p:spPr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909"/>
    </mc:Choice>
    <mc:Fallback>
      <p:transition spd="slow" advTm="3509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II: roadmap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8305" indent="-278130">
              <a:spcBef>
                <a:spcPts val="600"/>
              </a:spcBef>
            </a:pPr>
            <a:r>
              <a:rPr lang="en-US" altLang="en-US" sz="3200" dirty="0">
                <a:ea typeface="MS PGothic" panose="020B0600070205080204" pitchFamily="34" charset="-128"/>
                <a:cs typeface="Calibri" panose="020F0502020204030204" pitchFamily="34" charset="0"/>
              </a:rPr>
              <a:t>Dynamic Host Configuration Protocol (DHCP)</a:t>
            </a:r>
            <a:endParaRPr lang="en-US" altLang="en-US" sz="3200" dirty="0"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408305" indent="-278130">
              <a:spcBef>
                <a:spcPts val="600"/>
              </a:spcBef>
            </a:pPr>
            <a:r>
              <a:rPr lang="en-US" altLang="en-US" sz="3200" dirty="0">
                <a:ea typeface="MS PGothic" panose="020B0600070205080204" pitchFamily="34" charset="-128"/>
                <a:cs typeface="Calibri" panose="020F0502020204030204" pitchFamily="34" charset="0"/>
              </a:rPr>
              <a:t>Network Address Translation (NAT)</a:t>
            </a:r>
            <a:endParaRPr lang="en-US" altLang="en-US" sz="3200" dirty="0"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408305" indent="-278130">
              <a:spcBef>
                <a:spcPts val="600"/>
              </a:spcBef>
            </a:pPr>
            <a:r>
              <a:rPr lang="en-US" altLang="en-US" sz="3200" dirty="0">
                <a:ea typeface="MS PGothic" panose="020B0600070205080204" pitchFamily="34" charset="-128"/>
                <a:cs typeface="Calibri" panose="020F0502020204030204" pitchFamily="34" charset="0"/>
              </a:rPr>
              <a:t>Forwarding - w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</a:rPr>
              <a:t>hat</a:t>
            </a:r>
            <a:r>
              <a:rPr lang="en-US" altLang="ja-JP" sz="3200" dirty="0">
                <a:ea typeface="MS PGothic" panose="020B0600070205080204" pitchFamily="34" charset="-128"/>
                <a:cs typeface="Arial" panose="020B0604020202020204" pitchFamily="34" charset="0"/>
              </a:rPr>
              <a:t>’s inside a router</a:t>
            </a:r>
            <a:endParaRPr lang="en-US" altLang="ja-JP" sz="3200" dirty="0"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ja-JP" sz="2800" dirty="0">
                <a:ea typeface="MS PGothic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  <a:endParaRPr lang="en-US" altLang="ja-JP" sz="2800" dirty="0"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ja-JP" sz="2800" dirty="0">
                <a:ea typeface="MS PGothic" panose="020B0600070205080204" pitchFamily="34" charset="-128"/>
                <a:cs typeface="Arial" panose="020B0604020202020204" pitchFamily="34" charset="0"/>
              </a:rPr>
              <a:t>buffer management, scheduling</a:t>
            </a:r>
            <a:endParaRPr lang="en-US" altLang="ja-JP" sz="2800" dirty="0"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08305" indent="-278130">
              <a:spcBef>
                <a:spcPts val="600"/>
              </a:spcBef>
            </a:pPr>
            <a:endParaRPr lang="en-US" altLang="en-US" sz="3200" dirty="0"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  <p:pic>
        <p:nvPicPr>
          <p:cNvPr id="6" name="Picture 5" descr="ooko: Comparing prices for Computer Networking: A Top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204" y="4415229"/>
            <a:ext cx="1675149" cy="20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2495" y="6457890"/>
            <a:ext cx="3424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4.1, 4.2, 4.3.3, 4.3.4</a:t>
            </a:r>
            <a:endParaRPr kumimoji="0" lang="en-GB" sz="2000" b="0" i="1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250"/>
    </mc:Choice>
    <mc:Fallback>
      <p:transition spd="slow" advTm="712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910964" y="1504585"/>
            <a:ext cx="11096157" cy="267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That’s actually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two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questions: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network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get IP address for itself (network part of address)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host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get IP address within its network (host part of address)?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970"/>
    </mc:Choice>
    <mc:Fallback>
      <p:transition spd="slow" advTm="2997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187" name="Rectangle 3"/>
          <p:cNvSpPr txBox="1">
            <a:spLocks noChangeArrowheads="1"/>
          </p:cNvSpPr>
          <p:nvPr/>
        </p:nvSpPr>
        <p:spPr>
          <a:xfrm>
            <a:off x="837133" y="1343025"/>
            <a:ext cx="11354867" cy="180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Q: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network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get subnet part of IP address?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A: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gets allocated portion of its provider ISP’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s address space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88" name="Text Box 4"/>
          <p:cNvSpPr txBox="1">
            <a:spLocks noChangeArrowheads="1"/>
          </p:cNvSpPr>
          <p:nvPr/>
        </p:nvSpPr>
        <p:spPr bwMode="auto">
          <a:xfrm>
            <a:off x="1371628" y="2739402"/>
            <a:ext cx="102157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ISP's block      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11001000  00010111  0001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0000  00000000    200.23.16.0/20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71600" y="3687667"/>
            <a:ext cx="1021577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ISP can then allocate out its address space in 8 blocks: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Organization 0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11001000  00010111  0001000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0  00000000    200.23.16.0/23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Organization 1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11001000  00010111  0001001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0  00000000    200.23.18.0/23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Organization 2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11001000  00010111  0001010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0  00000000    200.23.20.0/23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  ...                                          …..                                   ….                ….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Organization 7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11001000  00010111  0001111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0   00000000    200.23.30.0/23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Ink 8"/>
          <p:cNvSpPr/>
          <p:nvPr/>
        </p:nvSpPr>
        <p:spPr bwMode="auto">
          <a:xfrm>
            <a:off x="7479720" y="2591640"/>
            <a:ext cx="2368440" cy="781920"/>
          </a:xfrm>
          <a:prstGeom prst="rect">
            <a:avLst/>
          </a:prstGeom>
        </p:spPr>
      </p:sp>
      <p:sp>
        <p:nvSpPr>
          <p:cNvPr id="2" name="文本框 1"/>
          <p:cNvSpPr txBox="1"/>
          <p:nvPr/>
        </p:nvSpPr>
        <p:spPr>
          <a:xfrm>
            <a:off x="1280795" y="3152775"/>
            <a:ext cx="4632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问:网络如何获取子网部分的IP地址?</a:t>
            </a:r>
            <a:endParaRPr lang="zh-CN" altLang="en-US"/>
          </a:p>
          <a:p>
            <a:r>
              <a:rPr lang="zh-CN" altLang="en-US"/>
              <a:t>A:获取它的提供者ISP的地址空间的分配部分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654"/>
    </mc:Choice>
    <mc:Fallback>
      <p:transition spd="slow" advTm="536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Hierarchical addressing: route aggregation</a:t>
            </a:r>
            <a:endParaRPr lang="en-US" dirty="0"/>
          </a:p>
        </p:txBody>
      </p:sp>
      <p:sp>
        <p:nvSpPr>
          <p:cNvPr id="47" name="Freeform 3"/>
          <p:cNvSpPr/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8" name="Line 4"/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9" name="Line 5"/>
          <p:cNvSpPr>
            <a:spLocks noChangeShapeType="1"/>
          </p:cNvSpPr>
          <p:nvPr/>
        </p:nvSpPr>
        <p:spPr bwMode="auto">
          <a:xfrm>
            <a:off x="3939967" y="3858666"/>
            <a:ext cx="7524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1" name="Freeform 7"/>
          <p:cNvSpPr/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6486317" y="3384004"/>
            <a:ext cx="158729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Send me anything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with addresses 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beginning 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53" name="Group 9"/>
          <p:cNvGrpSpPr/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/>
            <p:cNvSpPr/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1226" y="1664"/>
              <a:ext cx="919" cy="2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12"/>
          <p:cNvGrpSpPr/>
          <p:nvPr/>
        </p:nvGrpSpPr>
        <p:grpSpPr bwMode="auto">
          <a:xfrm>
            <a:off x="1866692" y="3441154"/>
            <a:ext cx="2338388" cy="404812"/>
            <a:chOff x="1004" y="1639"/>
            <a:chExt cx="1473" cy="255"/>
          </a:xfrm>
        </p:grpSpPr>
        <p:sp>
          <p:nvSpPr>
            <p:cNvPr id="57" name="Freeform 13"/>
            <p:cNvSpPr/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1226" y="1664"/>
              <a:ext cx="919" cy="213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200.23.18.0/23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/>
          <p:cNvGrpSpPr/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/>
            <p:cNvSpPr/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1226" y="1664"/>
              <a:ext cx="919" cy="213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4686092" y="4088854"/>
            <a:ext cx="1350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3" name="Freeform 19"/>
          <p:cNvSpPr/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1838117" y="2593429"/>
            <a:ext cx="1253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Organization 0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1866692" y="4603204"/>
            <a:ext cx="1253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Organization 7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Internet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7" name="Text Box 23"/>
          <p:cNvSpPr txBox="1">
            <a:spLocks noChangeArrowheads="1"/>
          </p:cNvSpPr>
          <p:nvPr/>
        </p:nvSpPr>
        <p:spPr bwMode="auto">
          <a:xfrm>
            <a:off x="1847642" y="3241129"/>
            <a:ext cx="1253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Organization 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8" name="Freeform 24"/>
          <p:cNvSpPr/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4895642" y="5346154"/>
            <a:ext cx="8675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" name="Freeform 26"/>
          <p:cNvSpPr/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1" name="Line 27"/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3" name="Line 29"/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4" name="Text Box 30"/>
          <p:cNvSpPr txBox="1">
            <a:spLocks noChangeArrowheads="1"/>
          </p:cNvSpPr>
          <p:nvPr/>
        </p:nvSpPr>
        <p:spPr bwMode="auto">
          <a:xfrm>
            <a:off x="6610142" y="5241379"/>
            <a:ext cx="158729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Send me anything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with addresses 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beginning 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75" name="Group 31"/>
          <p:cNvGrpSpPr/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/>
            <p:cNvSpPr/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226" y="1664"/>
              <a:ext cx="919" cy="213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1866692" y="3831679"/>
            <a:ext cx="1253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Organization 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79" name="Group 35"/>
          <p:cNvGrpSpPr/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/>
          <p:cNvGrpSpPr/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/>
          <p:cNvSpPr txBox="1">
            <a:spLocks noChangeArrowheads="1"/>
          </p:cNvSpPr>
          <p:nvPr/>
        </p:nvSpPr>
        <p:spPr bwMode="auto">
          <a:xfrm>
            <a:off x="794480" y="1297352"/>
            <a:ext cx="10717966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hierarchical addressing allows efficient advertisement of routing  information: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Ink 8"/>
          <p:cNvSpPr/>
          <p:nvPr/>
        </p:nvSpPr>
        <p:spPr bwMode="auto">
          <a:xfrm>
            <a:off x="1945800" y="2838960"/>
            <a:ext cx="6363360" cy="2273040"/>
          </a:xfrm>
          <a:prstGeom prst="rect">
            <a:avLst/>
          </a:prstGeom>
        </p:spPr>
      </p:sp>
      <p:sp>
        <p:nvSpPr>
          <p:cNvPr id="2" name="文本框 1"/>
          <p:cNvSpPr txBox="1"/>
          <p:nvPr/>
        </p:nvSpPr>
        <p:spPr>
          <a:xfrm>
            <a:off x="5378450" y="2031365"/>
            <a:ext cx="384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分层寻址:路由聚合</a:t>
            </a:r>
            <a:endParaRPr lang="zh-CN" altLang="en-US"/>
          </a:p>
          <a:p>
            <a:r>
              <a:rPr lang="zh-CN" altLang="en-US"/>
              <a:t>分层寻址可以有效地发布路由信息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744"/>
    </mc:Choice>
    <mc:Fallback>
      <p:transition spd="slow" advTm="45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910964" y="1504585"/>
            <a:ext cx="11096157" cy="267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That’s actually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two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questions: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network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get IP address for itself (network part of address)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host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get IP address within its network (host part of address)?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84"/>
    </mc:Choice>
    <mc:Fallback>
      <p:transition spd="slow" advTm="2008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1101970" y="1521304"/>
            <a:ext cx="10542108" cy="492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Assign an IP address to a host - Option 1: manually assignment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Graphical user interface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7243" y="1976505"/>
            <a:ext cx="6526528" cy="3465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4014" y="5425322"/>
            <a:ext cx="8932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many options!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 you know if an IP address isn’t taken?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Repeat every time you connect?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52"/>
    </mc:Choice>
    <mc:Fallback>
      <p:transition spd="slow" advTm="202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1128477" y="1521305"/>
            <a:ext cx="9949832" cy="356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Assign an IP address to a host - Option 2: dynamic assignment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6858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DHCP: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ynamic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ost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onfiguration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rotocol: dynamically get address from a 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5454" y="2747105"/>
            <a:ext cx="6962062" cy="369598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4670" y="2747010"/>
            <a:ext cx="3152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为主机分配IP地址</a:t>
            </a:r>
            <a:endParaRPr lang="zh-CN" altLang="en-US" sz="1200"/>
          </a:p>
          <a:p>
            <a:r>
              <a:rPr lang="zh-CN" altLang="en-US" sz="1200"/>
              <a:t>选项1:手动分配</a:t>
            </a:r>
            <a:endParaRPr lang="zh-CN" altLang="en-US" sz="1200"/>
          </a:p>
          <a:p>
            <a:r>
              <a:rPr lang="zh-CN" altLang="en-US" sz="1200"/>
              <a:t>选项2:动态分配DHCP</a:t>
            </a:r>
            <a:endParaRPr lang="zh-CN" altLang="en-US" sz="1200"/>
          </a:p>
          <a:p>
            <a:r>
              <a:rPr lang="zh-CN" altLang="en-US" sz="1200"/>
              <a:t>动态主机配置协议:动态从服务器获取地址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349"/>
    </mc:Choice>
    <mc:Fallback>
      <p:transition spd="slow" advTm="143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Dynamic Host Configuration Protocol</a:t>
            </a:r>
            <a:endParaRPr lang="en-US" dirty="0"/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895975" y="1369673"/>
            <a:ext cx="10515600" cy="2991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allow host to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dynamically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obtain its IP address from network server when it joins network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can renew its lease on address in use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allows reuse of addresses (only hold address while connected/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on)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support for mobile users who join/leave network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Plug-and-play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5974" y="4131999"/>
            <a:ext cx="11096157" cy="234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DHCP overview: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host broadcasts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DHCP discover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msg [optional]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DHCP server responds with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DHCP offer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msg [optional]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host requests IP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DHCP request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msg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DHCP server sends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DHCP ack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msg 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91375" y="3441700"/>
            <a:ext cx="3705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目标:允许主机在加入网络时从网络服务器动态获取自己的IP地址</a:t>
            </a:r>
            <a:endParaRPr lang="zh-CN" altLang="en-US" sz="1200"/>
          </a:p>
          <a:p>
            <a:r>
              <a:rPr lang="zh-CN" altLang="en-US" sz="1200"/>
              <a:t>在使用的地址上可以续租吗</a:t>
            </a:r>
            <a:endParaRPr lang="zh-CN" altLang="en-US" sz="1200"/>
          </a:p>
          <a:p>
            <a:r>
              <a:rPr lang="zh-CN" altLang="en-US" sz="1200"/>
              <a:t>允许重用地址(仅在连接时保持地址)支持加入/离开网络的移动用户</a:t>
            </a:r>
            <a:endParaRPr lang="zh-CN" altLang="en-US" sz="1200"/>
          </a:p>
          <a:p>
            <a:r>
              <a:rPr lang="zh-CN" altLang="en-US" sz="1200"/>
              <a:t>即插即用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267"/>
    </mc:Choice>
    <mc:Fallback>
      <p:transition spd="slow" advTm="160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TIMING" val="|18.8"/>
</p:tagLst>
</file>

<file path=ppt/tags/tag2.xml><?xml version="1.0" encoding="utf-8"?>
<p:tagLst xmlns:p="http://schemas.openxmlformats.org/presentationml/2006/main">
  <p:tag name="TIMING" val="|108.5"/>
</p:tagLst>
</file>

<file path=ppt/tags/tag3.xml><?xml version="1.0" encoding="utf-8"?>
<p:tagLst xmlns:p="http://schemas.openxmlformats.org/presentationml/2006/main">
  <p:tag name="TIMING" val="|8.4|11.7|99.2|15.1|47.8|36|12.6|53.1|17.7"/>
</p:tagLst>
</file>

<file path=ppt/tags/tag4.xml><?xml version="1.0" encoding="utf-8"?>
<p:tagLst xmlns:p="http://schemas.openxmlformats.org/presentationml/2006/main">
  <p:tag name="KSO_WPP_MARK_KEY" val="3927dc21-8efd-4437-9fdb-9a137dca61ce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4965</Words>
  <Application>WPS 演示</Application>
  <PresentationFormat>Widescreen</PresentationFormat>
  <Paragraphs>283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Arial</vt:lpstr>
      <vt:lpstr>Calibri</vt:lpstr>
      <vt:lpstr>Calibri Light</vt:lpstr>
      <vt:lpstr>MS PGothic</vt:lpstr>
      <vt:lpstr>Calibri</vt:lpstr>
      <vt:lpstr>Comic Sans MS</vt:lpstr>
      <vt:lpstr>Times New Roman</vt:lpstr>
      <vt:lpstr>Tahoma</vt:lpstr>
      <vt:lpstr>微软雅黑</vt:lpstr>
      <vt:lpstr>Arial Unicode MS</vt:lpstr>
      <vt:lpstr>等线</vt:lpstr>
      <vt:lpstr>1_Office Theme</vt:lpstr>
      <vt:lpstr>2_Office Theme</vt:lpstr>
      <vt:lpstr>CNSCC.203 Computer Networks  Network Layer</vt:lpstr>
      <vt:lpstr>Network Layer II: roadmap</vt:lpstr>
      <vt:lpstr>IP addresses: how to get one?</vt:lpstr>
      <vt:lpstr>IP addresses: how to get one?</vt:lpstr>
      <vt:lpstr>Hierarchical addressing: route aggregation</vt:lpstr>
      <vt:lpstr>IP addresses: how to get one?</vt:lpstr>
      <vt:lpstr>IP addresses: how to get one?</vt:lpstr>
      <vt:lpstr>IP addresses: how to get one?</vt:lpstr>
      <vt:lpstr>DHCP: Dynamic Host Configuration Protocol</vt:lpstr>
      <vt:lpstr>DHCP Background</vt:lpstr>
      <vt:lpstr>DHCP client-server scenario</vt:lpstr>
      <vt:lpstr>DHCP client-server scenario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CNSCC.203 Computer Networks  DHCP, NAT and forwarding</dc:title>
  <dc:creator>yu wenjuan</dc:creator>
  <cp:lastModifiedBy>.</cp:lastModifiedBy>
  <cp:revision>6</cp:revision>
  <dcterms:created xsi:type="dcterms:W3CDTF">2020-10-16T23:27:00Z</dcterms:created>
  <dcterms:modified xsi:type="dcterms:W3CDTF">2022-11-10T10:17:05Z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681B8E1EFD714266BCABE96908905CD8</vt:lpwstr>
  </property>
  <property fmtid="{D5CDD505-2E9C-101B-9397-08002B2CF9AE}" pid="3" name="KSOProductBuildVer">
    <vt:lpwstr>2052-11.1.0.12763</vt:lpwstr>
  </property>
</Properties>
</file>