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091" r:id="rId3"/>
    <p:sldId id="301" r:id="rId5"/>
    <p:sldId id="1093" r:id="rId6"/>
    <p:sldId id="1092" r:id="rId7"/>
    <p:sldId id="1226" r:id="rId8"/>
    <p:sldId id="302" r:id="rId9"/>
    <p:sldId id="526" r:id="rId10"/>
    <p:sldId id="527" r:id="rId11"/>
    <p:sldId id="528" r:id="rId12"/>
    <p:sldId id="529" r:id="rId13"/>
    <p:sldId id="1300" r:id="rId14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62" d="100"/>
          <a:sy n="62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C8846-11F0-4E96-82EC-1C517A3486E5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18817-E1CE-4E80-AA1D-15CD0A49D27C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5339D70-FC66-E94B-8B58-2B131D93699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87388"/>
            <a:ext cx="6092825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3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1C1C1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C1C1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35360" y="1316765"/>
            <a:ext cx="11521280" cy="5280587"/>
          </a:xfrm>
          <a:prstGeom prst="rect">
            <a:avLst/>
          </a:prstGeom>
        </p:spPr>
        <p:txBody>
          <a:bodyPr vert="horz"/>
          <a:lstStyle>
            <a:lvl1pPr marL="0" indent="0" algn="just">
              <a:buFont typeface="Arial" panose="020B0604020202020204"/>
              <a:buNone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just">
              <a:defRPr sz="1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just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just">
              <a:buFont typeface="Wingdings" panose="05000000000000000000" pitchFamily="2" charset="2"/>
              <a:buChar char="p"/>
              <a:defRPr sz="17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just">
              <a:buFont typeface="Wingdings" panose="05000000000000000000" pitchFamily="2" charset="2"/>
              <a:buChar char="u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35360" y="260648"/>
            <a:ext cx="1152128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C1C1C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DHCP: more than IP addresses</a:t>
            </a:r>
            <a:endParaRPr lang="en-US" dirty="0"/>
          </a:p>
        </p:txBody>
      </p:sp>
      <p:sp>
        <p:nvSpPr>
          <p:cNvPr id="81" name="Rectangle 3"/>
          <p:cNvSpPr txBox="1">
            <a:spLocks noChangeArrowheads="1"/>
          </p:cNvSpPr>
          <p:nvPr/>
        </p:nvSpPr>
        <p:spPr>
          <a:xfrm>
            <a:off x="895974" y="1369673"/>
            <a:ext cx="10751383" cy="4395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DHCP can return more than just allocated IP address on subnet: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6125" marR="0" lvl="1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address of first-hop router for client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6125" marR="0" lvl="1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 and IP address of local DNS sever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6125" marR="0" lvl="1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mask (indicating network versus host portion of address)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41040" y="3967480"/>
            <a:ext cx="63938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DHCP可以返回子网中分配的多个IP地址:</a:t>
            </a:r>
            <a:endParaRPr lang="zh-CN" altLang="en-US"/>
          </a:p>
          <a:p>
            <a:r>
              <a:rPr lang="zh-CN" altLang="en-US"/>
              <a:t>客户端的第一跳路由器地址</a:t>
            </a:r>
            <a:endParaRPr lang="zh-CN" altLang="en-US"/>
          </a:p>
          <a:p>
            <a:r>
              <a:rPr lang="zh-CN" altLang="en-US"/>
              <a:t>本地DNS服务器名称和IP地址</a:t>
            </a:r>
            <a:endParaRPr lang="zh-CN" altLang="en-US"/>
          </a:p>
          <a:p>
            <a:r>
              <a:rPr lang="zh-CN" altLang="en-US"/>
              <a:t>网络掩码(指示地址的网络与主机部分)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657"/>
    </mc:Choice>
    <mc:Fallback>
      <p:transition spd="slow" advTm="2065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body" sz="quarter" idx="14"/>
          </p:nvPr>
        </p:nvSpPr>
        <p:spPr>
          <a:xfrm>
            <a:off x="1090246" y="1316765"/>
            <a:ext cx="10279369" cy="5280587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US" altLang="en-US" sz="2800" dirty="0"/>
              <a:t>Server Issues</a:t>
            </a:r>
            <a:endParaRPr lang="en-US" altLang="en-US" sz="2800" dirty="0"/>
          </a:p>
          <a:p>
            <a:pPr marL="381000" indent="-381000" algn="l">
              <a:buFont typeface="Wingdings" panose="05000000000000000000" pitchFamily="2" charset="2"/>
              <a:buChar char="Ø"/>
            </a:pPr>
            <a:r>
              <a:rPr lang="en-US" altLang="en-US" sz="2400" dirty="0"/>
              <a:t>A machine to run the DHCP server continually is required</a:t>
            </a:r>
            <a:endParaRPr lang="en-US" altLang="en-US" sz="2400" dirty="0"/>
          </a:p>
          <a:p>
            <a:pPr marL="744220" lvl="3" indent="-381000" algn="l">
              <a:buFont typeface="Wingdings" panose="05000000000000000000" pitchFamily="2" charset="2"/>
              <a:buChar char="u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DHCP server is unavailable, clients may be unable to access network</a:t>
            </a: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en-US" sz="2800" dirty="0"/>
              <a:t>Security Problems</a:t>
            </a:r>
            <a:endParaRPr lang="en-US" altLang="en-US" sz="2800" dirty="0"/>
          </a:p>
          <a:p>
            <a:pPr marL="381000" indent="-381000" algn="l">
              <a:buFont typeface="Wingdings" panose="05000000000000000000" pitchFamily="2" charset="2"/>
              <a:buChar char="Ø"/>
            </a:pPr>
            <a:r>
              <a:rPr lang="en-US" altLang="en-US" sz="2400" dirty="0"/>
              <a:t>Uses UDP, an unreliable and insecure protocol</a:t>
            </a:r>
            <a:endParaRPr lang="en-US" altLang="en-US" sz="2400" dirty="0"/>
          </a:p>
          <a:p>
            <a:pPr marL="381000" indent="-381000" algn="l">
              <a:buFont typeface="Wingdings" panose="05000000000000000000" pitchFamily="2" charset="2"/>
              <a:buChar char="Ø"/>
            </a:pPr>
            <a:r>
              <a:rPr lang="en-US" altLang="en-US" sz="2400" dirty="0"/>
              <a:t>DHCP is an unauthenticated protocol</a:t>
            </a:r>
            <a:endParaRPr lang="en-US" altLang="en-US" sz="2400" dirty="0"/>
          </a:p>
          <a:p>
            <a:pPr marL="744220" lvl="3" indent="-381000" algn="l">
              <a:buFont typeface="Wingdings" panose="05000000000000000000" pitchFamily="2" charset="2"/>
              <a:buChar char="u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connecting to a network, the user is not required to provide credentials in order to obtain a lease</a:t>
            </a: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4220" lvl="3" indent="-381000" algn="l">
              <a:buFont typeface="Wingdings" panose="05000000000000000000" pitchFamily="2" charset="2"/>
              <a:buChar char="u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Malicious users with physical access to the DHCP-enabled network can instigate a denial-of-service attack on DHCP servers by requesting many leases from the server, thereby depleting the number of leases that are available to other DHCP clients </a:t>
            </a: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DHCP Limitations</a:t>
            </a:r>
            <a:endParaRPr lang="en-US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56665" y="5395595"/>
            <a:ext cx="619950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需要一台机器来持续运行DHCP服务器</a:t>
            </a:r>
            <a:endParaRPr lang="zh-CN" altLang="en-US" sz="1200"/>
          </a:p>
          <a:p>
            <a:r>
              <a:rPr lang="zh-CN" altLang="en-US" sz="1200"/>
              <a:t>当DHCP服务器不可用时，可能会导致客户端无法接入</a:t>
            </a:r>
            <a:endParaRPr lang="zh-CN" altLang="en-US" sz="1200"/>
          </a:p>
          <a:p>
            <a:r>
              <a:rPr lang="zh-CN" altLang="en-US" sz="1200"/>
              <a:t>使用UDP协议，这是一种不可靠、不安全的协议</a:t>
            </a:r>
            <a:endParaRPr lang="zh-CN" altLang="en-US" sz="1200"/>
          </a:p>
          <a:p>
            <a:r>
              <a:rPr lang="zh-CN" altLang="en-US" sz="1200"/>
              <a:t>DHCP是一种未经认证的协议</a:t>
            </a:r>
            <a:endParaRPr lang="zh-CN" altLang="en-US" sz="1200"/>
          </a:p>
          <a:p>
            <a:r>
              <a:rPr lang="zh-CN" altLang="en-US" sz="1200"/>
              <a:t>当连接到网络时，用户不需要提供凭据来获得租约</a:t>
            </a:r>
            <a:endParaRPr lang="zh-CN" altLang="en-US" sz="1200"/>
          </a:p>
          <a:p>
            <a:r>
              <a:rPr lang="zh-CN" altLang="en-US" sz="1200"/>
              <a:t>恶意用户通过物理访问启用DHCP的网络，可以向DHCP服务器发起拒绝服务攻击，向服务器请求多个租约，从而耗尽其他DHCP客户端可用的租约数量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843"/>
    </mc:Choice>
    <mc:Fallback>
      <p:transition spd="slow" advTm="7184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is the Issue</a:t>
            </a:r>
            <a:endParaRPr lang="en-GB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49569" y="1283676"/>
            <a:ext cx="10251831" cy="5313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are there enough 32-bit IP addresses?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05130" marR="0" lvl="0" indent="-2749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ICANN allocated last chunk of IPv4 addresses to RRs in 2011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that many unique addresses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4,294,967,296 (just over four billion)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Plus, some are reserved for special purposes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And, addresses are allocated in large blocks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And, many devices need IP addresses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Computers, tablets, routers, watches, fridges, …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Solutions include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05130" marR="0" lvl="0" indent="-2749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Short-term solution: NAT &amp; DHCP helps IPv4 address exhaustion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05130" marR="0" lvl="0" indent="-2749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Long-term solution: IPv6 has 128-bit address space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advTm="7467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sz="quarter" idx="14"/>
          </p:nvPr>
        </p:nvSpPr>
        <p:spPr>
          <a:xfrm>
            <a:off x="984738" y="1316765"/>
            <a:ext cx="10005647" cy="528058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GB" sz="2800" dirty="0"/>
              <a:t>Address Usage</a:t>
            </a:r>
            <a:endParaRPr lang="en-GB" sz="2800" dirty="0"/>
          </a:p>
          <a:p>
            <a:pPr marL="828675" lvl="2" indent="-381000" algn="l"/>
            <a:r>
              <a:rPr lang="en-GB" sz="2300" dirty="0">
                <a:latin typeface="Calibri" panose="020F0502020204030204" pitchFamily="34" charset="0"/>
                <a:cs typeface="Calibri" panose="020F0502020204030204" pitchFamily="34" charset="0"/>
              </a:rPr>
              <a:t>Client begins to attempt to renew the lease once half the lease time has expired and this is done by sending a unicast DHCPREQUEST message to the DHCP server that granted the original lease</a:t>
            </a:r>
            <a:endParaRPr lang="en-GB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8675" lvl="2" indent="-381000" algn="l"/>
            <a:r>
              <a:rPr lang="en-GB" sz="2300" dirty="0">
                <a:latin typeface="Calibri" panose="020F0502020204030204" pitchFamily="34" charset="0"/>
                <a:cs typeface="Calibri" panose="020F0502020204030204" pitchFamily="34" charset="0"/>
              </a:rPr>
              <a:t>After address has expired client must stop using address and acquire a new address by broadcasting a DHCPDISCOVER message</a:t>
            </a:r>
            <a:endParaRPr lang="en-GB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8675" lvl="2" indent="-381000" algn="l"/>
            <a:r>
              <a:rPr lang="en-GB" sz="2300" dirty="0">
                <a:latin typeface="Calibri" panose="020F0502020204030204" pitchFamily="34" charset="0"/>
                <a:cs typeface="Calibri" panose="020F0502020204030204" pitchFamily="34" charset="0"/>
              </a:rPr>
              <a:t>If there are more than one DHCP server client can select the best “offer”</a:t>
            </a:r>
            <a:endParaRPr lang="en-GB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sz="2800" dirty="0"/>
              <a:t>Address Leases</a:t>
            </a:r>
            <a:endParaRPr lang="en-GB" sz="2800" dirty="0"/>
          </a:p>
          <a:p>
            <a:pPr marL="828675" lvl="2" indent="-381000" algn="l"/>
            <a:r>
              <a:rPr lang="en-GB" sz="2300" dirty="0">
                <a:latin typeface="Calibri" panose="020F0502020204030204" pitchFamily="34" charset="0"/>
                <a:cs typeface="Calibri" panose="020F0502020204030204" pitchFamily="34" charset="0"/>
              </a:rPr>
              <a:t>Manual Lease: Network manager explicitly assigns all IP addresses</a:t>
            </a:r>
            <a:endParaRPr lang="en-GB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8675" lvl="2" indent="-381000" algn="l"/>
            <a:r>
              <a:rPr lang="en-GB" sz="2300" dirty="0">
                <a:latin typeface="Calibri" panose="020F0502020204030204" pitchFamily="34" charset="0"/>
                <a:cs typeface="Calibri" panose="020F0502020204030204" pitchFamily="34" charset="0"/>
              </a:rPr>
              <a:t>Automatic Lease: DHCP server permanently assigns some addresses and dynamically others</a:t>
            </a:r>
            <a:endParaRPr lang="en-GB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8675" lvl="2" indent="-381000" algn="l"/>
            <a:r>
              <a:rPr lang="en-GB" sz="2300" dirty="0">
                <a:latin typeface="Calibri" panose="020F0502020204030204" pitchFamily="34" charset="0"/>
                <a:cs typeface="Calibri" panose="020F0502020204030204" pitchFamily="34" charset="0"/>
              </a:rPr>
              <a:t>Dynamic Lease: DHCP server dynamically assigns IP addresses for a specific period of time when permanent address is not required</a:t>
            </a:r>
            <a:endParaRPr lang="en-GB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DHCP Leases</a:t>
            </a:r>
            <a:endParaRPr lang="en-GB" dirty="0"/>
          </a:p>
        </p:txBody>
      </p:sp>
      <p:sp>
        <p:nvSpPr>
          <p:cNvPr id="9" name="Ink 8"/>
          <p:cNvSpPr/>
          <p:nvPr/>
        </p:nvSpPr>
        <p:spPr bwMode="auto">
          <a:xfrm>
            <a:off x="1865880" y="2272680"/>
            <a:ext cx="8070120" cy="3405600"/>
          </a:xfrm>
          <a:prstGeom prst="rect">
            <a:avLst/>
          </a:prstGeom>
        </p:spPr>
      </p:sp>
      <p:sp>
        <p:nvSpPr>
          <p:cNvPr id="2" name="文本框 1"/>
          <p:cNvSpPr txBox="1"/>
          <p:nvPr/>
        </p:nvSpPr>
        <p:spPr>
          <a:xfrm>
            <a:off x="4225290" y="942975"/>
            <a:ext cx="64287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地址使用一旦租期过半，客户端开始尝试更新租期，这是通过向授予原始租期的DHCP服务器发送单播DHCPREQUEST消息来完成的</a:t>
            </a:r>
            <a:endParaRPr lang="zh-CN" altLang="en-US" sz="1200"/>
          </a:p>
          <a:p>
            <a:r>
              <a:rPr lang="zh-CN" altLang="en-US" sz="1200"/>
              <a:t>地址过期后，客户端必须停止使用地址，并通过广播DHCPDISCOVER消息获取一个新的地址</a:t>
            </a:r>
            <a:endParaRPr lang="zh-CN" altLang="en-US" sz="1200"/>
          </a:p>
          <a:p>
            <a:r>
              <a:rPr lang="zh-CN" altLang="en-US" sz="1200"/>
              <a:t>如果有多个DHCP服务器客户端可以选择最佳的“报价”</a:t>
            </a:r>
            <a:endParaRPr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4284345" y="3729990"/>
            <a:ext cx="44316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“手动租赁”:网管显式分配所有IP地址。</a:t>
            </a:r>
            <a:endParaRPr lang="zh-CN" altLang="en-US" sz="1200"/>
          </a:p>
          <a:p>
            <a:r>
              <a:rPr lang="zh-CN" altLang="en-US" sz="1200"/>
              <a:t>“自动租赁”:DHCP服务器永久分配部分地址，动态分配其他地址</a:t>
            </a:r>
            <a:endParaRPr lang="zh-CN" altLang="en-US" sz="1200"/>
          </a:p>
          <a:p>
            <a:r>
              <a:rPr lang="zh-CN" altLang="en-US" sz="1200"/>
              <a:t>动态租约:在不需要永久地址的情况下，DHCP服务器在指定的时间段内动态分配IP地址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2066"/>
    </mc:Choice>
    <mc:Fallback>
      <p:transition spd="slow" advTm="1120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Freeform 3"/>
          <p:cNvSpPr/>
          <p:nvPr/>
        </p:nvSpPr>
        <p:spPr bwMode="auto">
          <a:xfrm>
            <a:off x="1867395" y="18184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573" name="Group 572"/>
          <p:cNvGrpSpPr/>
          <p:nvPr/>
        </p:nvGrpSpPr>
        <p:grpSpPr>
          <a:xfrm>
            <a:off x="3772175" y="3890885"/>
            <a:ext cx="1040553" cy="431082"/>
            <a:chOff x="7493876" y="2774731"/>
            <a:chExt cx="1481958" cy="894622"/>
          </a:xfrm>
        </p:grpSpPr>
        <p:sp>
          <p:nvSpPr>
            <p:cNvPr id="582" name="Freeform 581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Oval 582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5" name="Freeform 58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4" name="Group 573"/>
          <p:cNvGrpSpPr/>
          <p:nvPr/>
        </p:nvGrpSpPr>
        <p:grpSpPr>
          <a:xfrm>
            <a:off x="4283172" y="2940116"/>
            <a:ext cx="918415" cy="390629"/>
            <a:chOff x="3668110" y="2448910"/>
            <a:chExt cx="3794234" cy="2165130"/>
          </a:xfrm>
        </p:grpSpPr>
        <p:sp>
          <p:nvSpPr>
            <p:cNvPr id="575" name="Rectangle 574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6" name="Freeform 575"/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77" name="Group 576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78" name="Freeform 577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9" name="Freeform 578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0" name="Freeform 579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1" name="Freeform 580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89" name="Line 48"/>
          <p:cNvSpPr>
            <a:spLocks noChangeShapeType="1"/>
          </p:cNvSpPr>
          <p:nvPr/>
        </p:nvSpPr>
        <p:spPr bwMode="auto">
          <a:xfrm flipV="1">
            <a:off x="4391025" y="3324223"/>
            <a:ext cx="460375" cy="57150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DHCP: example</a:t>
            </a:r>
            <a:endParaRPr lang="en-US" dirty="0"/>
          </a:p>
        </p:txBody>
      </p:sp>
      <p:sp>
        <p:nvSpPr>
          <p:cNvPr id="379" name="Rectangle 3"/>
          <p:cNvSpPr txBox="1">
            <a:spLocks noChangeArrowheads="1"/>
          </p:cNvSpPr>
          <p:nvPr/>
        </p:nvSpPr>
        <p:spPr bwMode="auto">
          <a:xfrm>
            <a:off x="6131419" y="1674030"/>
            <a:ext cx="4751439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688975" indent="-231775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/>
                <a:ea typeface="MS PGothic" panose="020B0600070205080204" pitchFamily="34" charset="-128"/>
                <a:cs typeface="Gill Sans MT" panose="020B0502020104020203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 panose="020B0502020104020203"/>
                <a:ea typeface="Gill Sans MT" panose="020B0502020104020203" charset="0"/>
                <a:cs typeface="Gill Sans MT" panose="020B0502020104020203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Gill Sans MT" panose="020B0502020104020203" charset="0"/>
                <a:cs typeface="Gill Sans MT" panose="020B0502020104020203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Gill Sans MT" panose="020B0502020104020203" charset="0"/>
                <a:cs typeface="Gill Sans MT" panose="020B0502020104020203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9pPr>
          </a:lstStyle>
          <a:p>
            <a:pPr marL="233680" marR="0" lvl="0" indent="-2336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Connecting laptop will use DHCP to get IP address, address of first-hop router, address of DNS server.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82" name="Line 43"/>
          <p:cNvSpPr>
            <a:spLocks noChangeShapeType="1"/>
          </p:cNvSpPr>
          <p:nvPr/>
        </p:nvSpPr>
        <p:spPr bwMode="auto">
          <a:xfrm flipV="1">
            <a:off x="3759695" y="3062253"/>
            <a:ext cx="562325" cy="83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85" name="Text Box 44"/>
          <p:cNvSpPr txBox="1">
            <a:spLocks noChangeArrowheads="1"/>
          </p:cNvSpPr>
          <p:nvPr/>
        </p:nvSpPr>
        <p:spPr bwMode="auto">
          <a:xfrm>
            <a:off x="3656507" y="4356905"/>
            <a:ext cx="186461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router with DHCP </a:t>
            </a:r>
            <a:endParaRPr kumimoji="0" lang="en-US" altLang="en-US" sz="1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server built into </a:t>
            </a:r>
            <a:endParaRPr kumimoji="0" lang="en-US" altLang="en-US" sz="1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router</a:t>
            </a:r>
            <a:endParaRPr kumimoji="0" lang="en-US" altLang="en-US" sz="1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86" name="Rectangle 152"/>
          <p:cNvSpPr>
            <a:spLocks noChangeArrowheads="1"/>
          </p:cNvSpPr>
          <p:nvPr/>
        </p:nvSpPr>
        <p:spPr bwMode="auto">
          <a:xfrm>
            <a:off x="6131420" y="2964667"/>
            <a:ext cx="5406278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3680" indent="-23368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233680" marR="0" lvl="0" indent="-23368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DHCP REQUEST message encapsulated in UDP, encapsulated in IP, encapsulated in Ethernet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87" name="Rectangle 153"/>
          <p:cNvSpPr>
            <a:spLocks noChangeArrowheads="1"/>
          </p:cNvSpPr>
          <p:nvPr/>
        </p:nvSpPr>
        <p:spPr bwMode="auto">
          <a:xfrm>
            <a:off x="6150469" y="4210855"/>
            <a:ext cx="5450375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3680" indent="-23368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233680" marR="0" lvl="0" indent="-23368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Ethernet frame broadcast (dest: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FFFFFFFFFFFF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) on LAN, received at router running DHCP server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88" name="Rectangle 154"/>
          <p:cNvSpPr>
            <a:spLocks noChangeArrowheads="1"/>
          </p:cNvSpPr>
          <p:nvPr/>
        </p:nvSpPr>
        <p:spPr bwMode="auto">
          <a:xfrm>
            <a:off x="6128245" y="5547530"/>
            <a:ext cx="5280602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3680" indent="-23368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233680" marR="0" lvl="0" indent="-23368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IP datagram extracted from Ethernet , UDP extracted from IP datagram, DHCP REQUEST message extracted from UDP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89" name="Text Box 155"/>
          <p:cNvSpPr txBox="1">
            <a:spLocks noChangeArrowheads="1"/>
          </p:cNvSpPr>
          <p:nvPr/>
        </p:nvSpPr>
        <p:spPr bwMode="auto">
          <a:xfrm>
            <a:off x="4421682" y="3674280"/>
            <a:ext cx="1047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168.1.1.1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438" name="Group 234"/>
          <p:cNvGrpSpPr/>
          <p:nvPr/>
        </p:nvGrpSpPr>
        <p:grpSpPr bwMode="auto">
          <a:xfrm>
            <a:off x="3072307" y="2685267"/>
            <a:ext cx="850900" cy="615950"/>
            <a:chOff x="4420" y="878"/>
            <a:chExt cx="614" cy="458"/>
          </a:xfrm>
        </p:grpSpPr>
        <p:pic>
          <p:nvPicPr>
            <p:cNvPr id="439" name="Picture 235" descr="laptop_keyboard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" name="Freeform 236"/>
            <p:cNvSpPr/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pic>
          <p:nvPicPr>
            <p:cNvPr id="441" name="Picture 237" descr="scre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2" name="Freeform 238"/>
            <p:cNvSpPr/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43" name="Freeform 239"/>
            <p:cNvSpPr/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44" name="Freeform 240"/>
            <p:cNvSpPr/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45" name="Freeform 241"/>
            <p:cNvSpPr/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46" name="Freeform 242"/>
            <p:cNvSpPr/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47" name="Freeform 243"/>
            <p:cNvSpPr/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448" name="Group 244"/>
            <p:cNvGrpSpPr/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455" name="Freeform 245"/>
              <p:cNvSpPr/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56" name="Freeform 246"/>
              <p:cNvSpPr/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57" name="Freeform 247"/>
              <p:cNvSpPr/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58" name="Freeform 248"/>
              <p:cNvSpPr/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59" name="Freeform 249"/>
              <p:cNvSpPr/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60" name="Freeform 250"/>
              <p:cNvSpPr/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49" name="Freeform 251"/>
            <p:cNvSpPr/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50" name="Freeform 252"/>
            <p:cNvSpPr/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51" name="Freeform 253"/>
            <p:cNvSpPr/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52" name="Freeform 254"/>
            <p:cNvSpPr/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53" name="Freeform 255"/>
            <p:cNvSpPr/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54" name="Freeform 256"/>
            <p:cNvSpPr/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461" name="AutoShape 34"/>
          <p:cNvSpPr>
            <a:spLocks noChangeArrowheads="1"/>
          </p:cNvSpPr>
          <p:nvPr/>
        </p:nvSpPr>
        <p:spPr bwMode="auto">
          <a:xfrm>
            <a:off x="1924545" y="2812267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462" name="Group 45"/>
          <p:cNvGrpSpPr/>
          <p:nvPr/>
        </p:nvGrpSpPr>
        <p:grpSpPr bwMode="auto">
          <a:xfrm>
            <a:off x="2289670" y="1648630"/>
            <a:ext cx="976312" cy="1460500"/>
            <a:chOff x="651" y="681"/>
            <a:chExt cx="615" cy="920"/>
          </a:xfrm>
        </p:grpSpPr>
        <p:sp>
          <p:nvSpPr>
            <p:cNvPr id="463" name="Freeform 46"/>
            <p:cNvSpPr/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65999"/>
                  </a:srgbClr>
                </a:gs>
                <a:gs pos="100000">
                  <a:srgbClr val="000099">
                    <a:alpha val="67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464" name="Group 47"/>
            <p:cNvGrpSpPr/>
            <p:nvPr/>
          </p:nvGrpSpPr>
          <p:grpSpPr bwMode="auto"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465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  <a:effectLst>
                <a:outerShdw blurRad="50800" dist="38100" dir="18900000" algn="bl" rotWithShape="0">
                  <a:schemeClr val="tx1">
                    <a:alpha val="4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66" name="Text Box 49"/>
              <p:cNvSpPr txBox="1">
                <a:spLocks noChangeArrowheads="1"/>
              </p:cNvSpPr>
              <p:nvPr/>
            </p:nvSpPr>
            <p:spPr bwMode="auto">
              <a:xfrm>
                <a:off x="625" y="2954"/>
                <a:ext cx="412" cy="8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DHCP</a:t>
                </a: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UDP</a:t>
                </a: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IP</a:t>
                </a: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Eth</a:t>
                </a: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Phy</a:t>
                </a: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67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68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69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70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471" name="Group 54"/>
          <p:cNvGrpSpPr/>
          <p:nvPr/>
        </p:nvGrpSpPr>
        <p:grpSpPr bwMode="auto">
          <a:xfrm>
            <a:off x="1614982" y="1707378"/>
            <a:ext cx="477838" cy="246063"/>
            <a:chOff x="844" y="3337"/>
            <a:chExt cx="301" cy="155"/>
          </a:xfrm>
        </p:grpSpPr>
        <p:sp>
          <p:nvSpPr>
            <p:cNvPr id="472" name="Rectangle 55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73" name="Text Box 56"/>
            <p:cNvSpPr txBox="1">
              <a:spLocks noChangeArrowheads="1"/>
            </p:cNvSpPr>
            <p:nvPr/>
          </p:nvSpPr>
          <p:spPr bwMode="auto">
            <a:xfrm>
              <a:off x="844" y="3337"/>
              <a:ext cx="30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DHCP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474" name="Group 57"/>
          <p:cNvGrpSpPr/>
          <p:nvPr/>
        </p:nvGrpSpPr>
        <p:grpSpPr bwMode="auto">
          <a:xfrm>
            <a:off x="1160957" y="1726417"/>
            <a:ext cx="1081088" cy="1166813"/>
            <a:chOff x="42" y="744"/>
            <a:chExt cx="681" cy="735"/>
          </a:xfrm>
        </p:grpSpPr>
        <p:grpSp>
          <p:nvGrpSpPr>
            <p:cNvPr id="475" name="Group 58"/>
            <p:cNvGrpSpPr/>
            <p:nvPr/>
          </p:nvGrpSpPr>
          <p:grpSpPr bwMode="auto">
            <a:xfrm>
              <a:off x="42" y="886"/>
              <a:ext cx="681" cy="469"/>
              <a:chOff x="42" y="886"/>
              <a:chExt cx="681" cy="469"/>
            </a:xfrm>
          </p:grpSpPr>
          <p:grpSp>
            <p:nvGrpSpPr>
              <p:cNvPr id="477" name="Group 59"/>
              <p:cNvGrpSpPr/>
              <p:nvPr/>
            </p:nvGrpSpPr>
            <p:grpSpPr bwMode="auto">
              <a:xfrm>
                <a:off x="278" y="886"/>
                <a:ext cx="355" cy="155"/>
                <a:chOff x="740" y="3209"/>
                <a:chExt cx="355" cy="155"/>
              </a:xfrm>
            </p:grpSpPr>
            <p:grpSp>
              <p:nvGrpSpPr>
                <p:cNvPr id="502" name="Group 60"/>
                <p:cNvGrpSpPr/>
                <p:nvPr/>
              </p:nvGrpSpPr>
              <p:grpSpPr bwMode="auto">
                <a:xfrm>
                  <a:off x="794" y="3209"/>
                  <a:ext cx="301" cy="155"/>
                  <a:chOff x="844" y="3337"/>
                  <a:chExt cx="301" cy="155"/>
                </a:xfrm>
              </p:grpSpPr>
              <p:sp>
                <p:nvSpPr>
                  <p:cNvPr id="505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06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01" cy="1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+mn-cs"/>
                      </a:rPr>
                      <a:t>DHCP</a:t>
                    </a:r>
                    <a:endParaRPr kumimoji="0" lang="en-US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03" name="Rectangle 63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4" name="Rectangle 64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78" name="Group 65"/>
              <p:cNvGrpSpPr/>
              <p:nvPr/>
            </p:nvGrpSpPr>
            <p:grpSpPr bwMode="auto">
              <a:xfrm>
                <a:off x="278" y="1034"/>
                <a:ext cx="355" cy="155"/>
                <a:chOff x="836" y="3305"/>
                <a:chExt cx="355" cy="155"/>
              </a:xfrm>
            </p:grpSpPr>
            <p:grpSp>
              <p:nvGrpSpPr>
                <p:cNvPr id="496" name="Group 66"/>
                <p:cNvGrpSpPr/>
                <p:nvPr/>
              </p:nvGrpSpPr>
              <p:grpSpPr bwMode="auto">
                <a:xfrm>
                  <a:off x="890" y="3305"/>
                  <a:ext cx="301" cy="155"/>
                  <a:chOff x="844" y="3337"/>
                  <a:chExt cx="301" cy="155"/>
                </a:xfrm>
              </p:grpSpPr>
              <p:sp>
                <p:nvSpPr>
                  <p:cNvPr id="500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01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01" cy="1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+mn-cs"/>
                      </a:rPr>
                      <a:t>DHCP</a:t>
                    </a:r>
                    <a:endParaRPr kumimoji="0" lang="en-US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  <p:grpSp>
              <p:nvGrpSpPr>
                <p:cNvPr id="497" name="Group 69"/>
                <p:cNvGrpSpPr/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498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99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479" name="Group 72"/>
              <p:cNvGrpSpPr/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494" name="Rectangle 73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5" name="Rectangle 74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80" name="Group 75"/>
              <p:cNvGrpSpPr/>
              <p:nvPr/>
            </p:nvGrpSpPr>
            <p:grpSpPr bwMode="auto">
              <a:xfrm>
                <a:off x="42" y="1200"/>
                <a:ext cx="681" cy="155"/>
                <a:chOff x="504" y="3523"/>
                <a:chExt cx="681" cy="155"/>
              </a:xfrm>
            </p:grpSpPr>
            <p:grpSp>
              <p:nvGrpSpPr>
                <p:cNvPr id="481" name="Group 76"/>
                <p:cNvGrpSpPr/>
                <p:nvPr/>
              </p:nvGrpSpPr>
              <p:grpSpPr bwMode="auto">
                <a:xfrm>
                  <a:off x="623" y="3523"/>
                  <a:ext cx="480" cy="155"/>
                  <a:chOff x="723" y="3453"/>
                  <a:chExt cx="480" cy="155"/>
                </a:xfrm>
              </p:grpSpPr>
              <p:grpSp>
                <p:nvGrpSpPr>
                  <p:cNvPr id="485" name="Group 77"/>
                  <p:cNvGrpSpPr/>
                  <p:nvPr/>
                </p:nvGrpSpPr>
                <p:grpSpPr bwMode="auto">
                  <a:xfrm>
                    <a:off x="836" y="3453"/>
                    <a:ext cx="355" cy="155"/>
                    <a:chOff x="836" y="3305"/>
                    <a:chExt cx="355" cy="155"/>
                  </a:xfrm>
                </p:grpSpPr>
                <p:grpSp>
                  <p:nvGrpSpPr>
                    <p:cNvPr id="488" name="Group 78"/>
                    <p:cNvGrpSpPr/>
                    <p:nvPr/>
                  </p:nvGrpSpPr>
                  <p:grpSpPr bwMode="auto">
                    <a:xfrm>
                      <a:off x="890" y="3305"/>
                      <a:ext cx="301" cy="155"/>
                      <a:chOff x="844" y="3337"/>
                      <a:chExt cx="301" cy="155"/>
                    </a:xfrm>
                  </p:grpSpPr>
                  <p:sp>
                    <p:nvSpPr>
                      <p:cNvPr id="492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MS PGothic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493" name="Text Box 8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01" cy="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r>
                          <a:rPr kumimoji="0" lang="en-US" alt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MS PGothic" panose="020B0600070205080204" pitchFamily="34" charset="-128"/>
                            <a:cs typeface="+mn-cs"/>
                          </a:rPr>
                          <a:t>DHCP</a:t>
                        </a:r>
                        <a:endParaRPr kumimoji="0" lang="en-US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MS PGothic" panose="020B0600070205080204" pitchFamily="34" charset="-128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89" name="Group 81"/>
                    <p:cNvGrpSpPr/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490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MS PGothic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491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MS PGothic" panose="020B0600070205080204" pitchFamily="34" charset="-128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486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87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482" name="Rectangle 86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3" name="Rectangle 87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4" name="Rectangle 88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476" name="AutoShape 89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507" name="Group 90"/>
          <p:cNvGrpSpPr/>
          <p:nvPr/>
        </p:nvGrpSpPr>
        <p:grpSpPr bwMode="auto">
          <a:xfrm>
            <a:off x="1745157" y="2934516"/>
            <a:ext cx="1081088" cy="246063"/>
            <a:chOff x="504" y="3523"/>
            <a:chExt cx="681" cy="155"/>
          </a:xfrm>
        </p:grpSpPr>
        <p:grpSp>
          <p:nvGrpSpPr>
            <p:cNvPr id="508" name="Group 91"/>
            <p:cNvGrpSpPr/>
            <p:nvPr/>
          </p:nvGrpSpPr>
          <p:grpSpPr bwMode="auto">
            <a:xfrm>
              <a:off x="623" y="3523"/>
              <a:ext cx="480" cy="155"/>
              <a:chOff x="723" y="3453"/>
              <a:chExt cx="480" cy="155"/>
            </a:xfrm>
          </p:grpSpPr>
          <p:grpSp>
            <p:nvGrpSpPr>
              <p:cNvPr id="512" name="Group 92"/>
              <p:cNvGrpSpPr/>
              <p:nvPr/>
            </p:nvGrpSpPr>
            <p:grpSpPr bwMode="auto">
              <a:xfrm>
                <a:off x="836" y="3453"/>
                <a:ext cx="355" cy="155"/>
                <a:chOff x="836" y="3305"/>
                <a:chExt cx="355" cy="155"/>
              </a:xfrm>
            </p:grpSpPr>
            <p:grpSp>
              <p:nvGrpSpPr>
                <p:cNvPr id="515" name="Group 93"/>
                <p:cNvGrpSpPr/>
                <p:nvPr/>
              </p:nvGrpSpPr>
              <p:grpSpPr bwMode="auto">
                <a:xfrm>
                  <a:off x="890" y="3305"/>
                  <a:ext cx="301" cy="155"/>
                  <a:chOff x="844" y="3337"/>
                  <a:chExt cx="301" cy="155"/>
                </a:xfrm>
              </p:grpSpPr>
              <p:sp>
                <p:nvSpPr>
                  <p:cNvPr id="519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20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01" cy="1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+mn-cs"/>
                      </a:rPr>
                      <a:t>DHCP</a:t>
                    </a:r>
                    <a:endParaRPr kumimoji="0" lang="en-US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  <p:grpSp>
              <p:nvGrpSpPr>
                <p:cNvPr id="516" name="Group 96"/>
                <p:cNvGrpSpPr/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517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18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sp>
            <p:nvSpPr>
              <p:cNvPr id="513" name="Rectangle 99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14" name="Rectangle 100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09" name="Rectangle 101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10" name="Rectangle 102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11" name="Rectangle 103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521" name="Group 104"/>
          <p:cNvGrpSpPr/>
          <p:nvPr/>
        </p:nvGrpSpPr>
        <p:grpSpPr bwMode="auto">
          <a:xfrm>
            <a:off x="2572245" y="3626655"/>
            <a:ext cx="1316037" cy="1323975"/>
            <a:chOff x="931" y="1941"/>
            <a:chExt cx="829" cy="834"/>
          </a:xfrm>
        </p:grpSpPr>
        <p:sp>
          <p:nvSpPr>
            <p:cNvPr id="522" name="Freeform 105"/>
            <p:cNvSpPr/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1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1"/>
                <a:gd name="T19" fmla="*/ 0 h 801"/>
                <a:gd name="T20" fmla="*/ 551 w 551"/>
                <a:gd name="T21" fmla="*/ 801 h 8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64998"/>
                  </a:srgbClr>
                </a:gs>
                <a:gs pos="100000">
                  <a:srgbClr val="000099">
                    <a:alpha val="64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523" name="Group 106"/>
            <p:cNvGrpSpPr/>
            <p:nvPr/>
          </p:nvGrpSpPr>
          <p:grpSpPr bwMode="auto">
            <a:xfrm>
              <a:off x="931" y="1941"/>
              <a:ext cx="500" cy="834"/>
              <a:chOff x="569" y="2954"/>
              <a:chExt cx="500" cy="834"/>
            </a:xfrm>
          </p:grpSpPr>
          <p:sp>
            <p:nvSpPr>
              <p:cNvPr id="524" name="Rectangle 10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25" name="Text Box 108"/>
              <p:cNvSpPr txBox="1">
                <a:spLocks noChangeArrowheads="1"/>
              </p:cNvSpPr>
              <p:nvPr/>
            </p:nvSpPr>
            <p:spPr bwMode="auto">
              <a:xfrm>
                <a:off x="625" y="2954"/>
                <a:ext cx="412" cy="8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DHCP</a:t>
                </a: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UDP</a:t>
                </a: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IP</a:t>
                </a: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Eth</a:t>
                </a: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Phy</a:t>
                </a: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26" name="Line 10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27" name="Line 11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28" name="Line 11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29" name="Line 11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530" name="Group 113"/>
          <p:cNvGrpSpPr/>
          <p:nvPr/>
        </p:nvGrpSpPr>
        <p:grpSpPr bwMode="auto">
          <a:xfrm>
            <a:off x="1434007" y="3526642"/>
            <a:ext cx="1081088" cy="1217613"/>
            <a:chOff x="1404" y="3105"/>
            <a:chExt cx="681" cy="767"/>
          </a:xfrm>
        </p:grpSpPr>
        <p:grpSp>
          <p:nvGrpSpPr>
            <p:cNvPr id="531" name="Group 114"/>
            <p:cNvGrpSpPr/>
            <p:nvPr/>
          </p:nvGrpSpPr>
          <p:grpSpPr bwMode="auto">
            <a:xfrm>
              <a:off x="1404" y="3355"/>
              <a:ext cx="681" cy="469"/>
              <a:chOff x="42" y="886"/>
              <a:chExt cx="681" cy="469"/>
            </a:xfrm>
          </p:grpSpPr>
          <p:grpSp>
            <p:nvGrpSpPr>
              <p:cNvPr id="536" name="Group 115"/>
              <p:cNvGrpSpPr/>
              <p:nvPr/>
            </p:nvGrpSpPr>
            <p:grpSpPr bwMode="auto">
              <a:xfrm>
                <a:off x="278" y="886"/>
                <a:ext cx="355" cy="155"/>
                <a:chOff x="740" y="3209"/>
                <a:chExt cx="355" cy="155"/>
              </a:xfrm>
            </p:grpSpPr>
            <p:grpSp>
              <p:nvGrpSpPr>
                <p:cNvPr id="561" name="Group 116"/>
                <p:cNvGrpSpPr/>
                <p:nvPr/>
              </p:nvGrpSpPr>
              <p:grpSpPr bwMode="auto">
                <a:xfrm>
                  <a:off x="794" y="3209"/>
                  <a:ext cx="301" cy="155"/>
                  <a:chOff x="844" y="3337"/>
                  <a:chExt cx="301" cy="155"/>
                </a:xfrm>
              </p:grpSpPr>
              <p:sp>
                <p:nvSpPr>
                  <p:cNvPr id="564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65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01" cy="1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+mn-cs"/>
                      </a:rPr>
                      <a:t>DHCP</a:t>
                    </a:r>
                    <a:endParaRPr kumimoji="0" lang="en-US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62" name="Rectangle 11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3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537" name="Group 121"/>
              <p:cNvGrpSpPr/>
              <p:nvPr/>
            </p:nvGrpSpPr>
            <p:grpSpPr bwMode="auto">
              <a:xfrm>
                <a:off x="278" y="1034"/>
                <a:ext cx="355" cy="155"/>
                <a:chOff x="836" y="3305"/>
                <a:chExt cx="355" cy="155"/>
              </a:xfrm>
            </p:grpSpPr>
            <p:grpSp>
              <p:nvGrpSpPr>
                <p:cNvPr id="555" name="Group 122"/>
                <p:cNvGrpSpPr/>
                <p:nvPr/>
              </p:nvGrpSpPr>
              <p:grpSpPr bwMode="auto">
                <a:xfrm>
                  <a:off x="890" y="3305"/>
                  <a:ext cx="301" cy="155"/>
                  <a:chOff x="844" y="3337"/>
                  <a:chExt cx="301" cy="155"/>
                </a:xfrm>
              </p:grpSpPr>
              <p:sp>
                <p:nvSpPr>
                  <p:cNvPr id="559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60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01" cy="1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+mn-cs"/>
                      </a:rPr>
                      <a:t>DHCP</a:t>
                    </a:r>
                    <a:endParaRPr kumimoji="0" lang="en-US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  <p:grpSp>
              <p:nvGrpSpPr>
                <p:cNvPr id="556" name="Group 125"/>
                <p:cNvGrpSpPr/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557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58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538" name="Group 128"/>
              <p:cNvGrpSpPr/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553" name="Rectangle 12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54" name="Rectangle 13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539" name="Group 131"/>
              <p:cNvGrpSpPr/>
              <p:nvPr/>
            </p:nvGrpSpPr>
            <p:grpSpPr bwMode="auto">
              <a:xfrm>
                <a:off x="42" y="1200"/>
                <a:ext cx="681" cy="155"/>
                <a:chOff x="504" y="3523"/>
                <a:chExt cx="681" cy="155"/>
              </a:xfrm>
            </p:grpSpPr>
            <p:grpSp>
              <p:nvGrpSpPr>
                <p:cNvPr id="540" name="Group 132"/>
                <p:cNvGrpSpPr/>
                <p:nvPr/>
              </p:nvGrpSpPr>
              <p:grpSpPr bwMode="auto">
                <a:xfrm>
                  <a:off x="623" y="3523"/>
                  <a:ext cx="480" cy="155"/>
                  <a:chOff x="723" y="3453"/>
                  <a:chExt cx="480" cy="155"/>
                </a:xfrm>
              </p:grpSpPr>
              <p:grpSp>
                <p:nvGrpSpPr>
                  <p:cNvPr id="544" name="Group 133"/>
                  <p:cNvGrpSpPr/>
                  <p:nvPr/>
                </p:nvGrpSpPr>
                <p:grpSpPr bwMode="auto">
                  <a:xfrm>
                    <a:off x="836" y="3453"/>
                    <a:ext cx="355" cy="155"/>
                    <a:chOff x="836" y="3305"/>
                    <a:chExt cx="355" cy="155"/>
                  </a:xfrm>
                </p:grpSpPr>
                <p:grpSp>
                  <p:nvGrpSpPr>
                    <p:cNvPr id="547" name="Group 134"/>
                    <p:cNvGrpSpPr/>
                    <p:nvPr/>
                  </p:nvGrpSpPr>
                  <p:grpSpPr bwMode="auto">
                    <a:xfrm>
                      <a:off x="890" y="3305"/>
                      <a:ext cx="301" cy="155"/>
                      <a:chOff x="844" y="3337"/>
                      <a:chExt cx="301" cy="155"/>
                    </a:xfrm>
                  </p:grpSpPr>
                  <p:sp>
                    <p:nvSpPr>
                      <p:cNvPr id="551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MS PGothic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552" name="Text Box 1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01" cy="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r>
                          <a:rPr kumimoji="0" lang="en-US" alt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MS PGothic" panose="020B0600070205080204" pitchFamily="34" charset="-128"/>
                            <a:cs typeface="+mn-cs"/>
                          </a:rPr>
                          <a:t>DHCP</a:t>
                        </a:r>
                        <a:endParaRPr kumimoji="0" lang="en-US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MS PGothic" panose="020B0600070205080204" pitchFamily="34" charset="-128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548" name="Group 137"/>
                    <p:cNvGrpSpPr/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549" name="Rectangle 1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MS PGothic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550" name="Rectangle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MS PGothic" panose="020B0600070205080204" pitchFamily="34" charset="-128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545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46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41" name="Rectangle 14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2" name="Rectangle 14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3" name="Rectangle 14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532" name="AutoShape 14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533" name="Group 146"/>
            <p:cNvGrpSpPr/>
            <p:nvPr/>
          </p:nvGrpSpPr>
          <p:grpSpPr bwMode="auto">
            <a:xfrm>
              <a:off x="1695" y="3227"/>
              <a:ext cx="301" cy="155"/>
              <a:chOff x="844" y="3337"/>
              <a:chExt cx="301" cy="155"/>
            </a:xfrm>
          </p:grpSpPr>
          <p:sp>
            <p:nvSpPr>
              <p:cNvPr id="534" name="Rectangle 147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35" name="Text Box 148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0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DHCP</a:t>
                </a:r>
                <a:endParaRPr kumimoji="0" lang="en-US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566" name="Group 149"/>
          <p:cNvGrpSpPr/>
          <p:nvPr/>
        </p:nvGrpSpPr>
        <p:grpSpPr bwMode="auto">
          <a:xfrm>
            <a:off x="1897557" y="3723503"/>
            <a:ext cx="477838" cy="246063"/>
            <a:chOff x="844" y="3337"/>
            <a:chExt cx="301" cy="155"/>
          </a:xfrm>
        </p:grpSpPr>
        <p:sp>
          <p:nvSpPr>
            <p:cNvPr id="567" name="Rectangle 150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68" name="Text Box 151"/>
            <p:cNvSpPr txBox="1">
              <a:spLocks noChangeArrowheads="1"/>
            </p:cNvSpPr>
            <p:nvPr/>
          </p:nvSpPr>
          <p:spPr bwMode="auto">
            <a:xfrm>
              <a:off x="844" y="3337"/>
              <a:ext cx="30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DHCP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405" name="Group 201"/>
          <p:cNvGrpSpPr/>
          <p:nvPr/>
        </p:nvGrpSpPr>
        <p:grpSpPr bwMode="auto">
          <a:xfrm>
            <a:off x="3800970" y="3720317"/>
            <a:ext cx="423862" cy="647700"/>
            <a:chOff x="4140" y="429"/>
            <a:chExt cx="1425" cy="2396"/>
          </a:xfrm>
        </p:grpSpPr>
        <p:sp>
          <p:nvSpPr>
            <p:cNvPr id="406" name="Freeform 202"/>
            <p:cNvSpPr/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07" name="Rectangle 203"/>
            <p:cNvSpPr>
              <a:spLocks noChangeArrowheads="1"/>
            </p:cNvSpPr>
            <p:nvPr/>
          </p:nvSpPr>
          <p:spPr bwMode="auto">
            <a:xfrm>
              <a:off x="4204" y="429"/>
              <a:ext cx="1051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08" name="Freeform 204"/>
            <p:cNvSpPr/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09" name="Freeform 205"/>
            <p:cNvSpPr/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10" name="Rectangle 206"/>
            <p:cNvSpPr>
              <a:spLocks noChangeArrowheads="1"/>
            </p:cNvSpPr>
            <p:nvPr/>
          </p:nvSpPr>
          <p:spPr bwMode="auto">
            <a:xfrm>
              <a:off x="4209" y="693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411" name="Group 207"/>
            <p:cNvGrpSpPr/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6" name="AutoShape 208"/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6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37" name="AutoShape 209"/>
              <p:cNvSpPr>
                <a:spLocks noChangeArrowheads="1"/>
              </p:cNvSpPr>
              <p:nvPr/>
            </p:nvSpPr>
            <p:spPr bwMode="auto">
              <a:xfrm>
                <a:off x="627" y="2587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12" name="Rectangle 210"/>
            <p:cNvSpPr>
              <a:spLocks noChangeArrowheads="1"/>
            </p:cNvSpPr>
            <p:nvPr/>
          </p:nvSpPr>
          <p:spPr bwMode="auto">
            <a:xfrm>
              <a:off x="4225" y="1016"/>
              <a:ext cx="592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413" name="Group 211"/>
            <p:cNvGrpSpPr/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34" name="AutoShape 212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35" name="AutoShape 213"/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14" name="Rectangle 214"/>
            <p:cNvSpPr>
              <a:spLocks noChangeArrowheads="1"/>
            </p:cNvSpPr>
            <p:nvPr/>
          </p:nvSpPr>
          <p:spPr bwMode="auto">
            <a:xfrm>
              <a:off x="4215" y="1357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15" name="Rectangle 215"/>
            <p:cNvSpPr>
              <a:spLocks noChangeArrowheads="1"/>
            </p:cNvSpPr>
            <p:nvPr/>
          </p:nvSpPr>
          <p:spPr bwMode="auto">
            <a:xfrm>
              <a:off x="4225" y="1656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416" name="Group 216"/>
            <p:cNvGrpSpPr/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32" name="AutoShape 21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33" name="AutoShape 218"/>
              <p:cNvSpPr>
                <a:spLocks noChangeArrowheads="1"/>
              </p:cNvSpPr>
              <p:nvPr/>
            </p:nvSpPr>
            <p:spPr bwMode="auto">
              <a:xfrm>
                <a:off x="624" y="2584"/>
                <a:ext cx="69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17" name="Freeform 219"/>
            <p:cNvSpPr/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418" name="Group 220"/>
            <p:cNvGrpSpPr/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30" name="AutoShape 221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5" cy="14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31" name="AutoShape 222"/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19" name="Rectangle 223"/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20" name="Freeform 224"/>
            <p:cNvSpPr/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21" name="Freeform 225"/>
            <p:cNvSpPr/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22" name="Oval 226"/>
            <p:cNvSpPr>
              <a:spLocks noChangeArrowheads="1"/>
            </p:cNvSpPr>
            <p:nvPr/>
          </p:nvSpPr>
          <p:spPr bwMode="auto">
            <a:xfrm>
              <a:off x="5517" y="2614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23" name="Freeform 227"/>
            <p:cNvSpPr/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24" name="AutoShape 228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25" name="AutoShape 229"/>
            <p:cNvSpPr>
              <a:spLocks noChangeArrowheads="1"/>
            </p:cNvSpPr>
            <p:nvPr/>
          </p:nvSpPr>
          <p:spPr bwMode="auto">
            <a:xfrm>
              <a:off x="4204" y="2713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26" name="Oval 230"/>
            <p:cNvSpPr>
              <a:spLocks noChangeArrowheads="1"/>
            </p:cNvSpPr>
            <p:nvPr/>
          </p:nvSpPr>
          <p:spPr bwMode="auto">
            <a:xfrm>
              <a:off x="4305" y="2385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27" name="Oval 231"/>
            <p:cNvSpPr>
              <a:spLocks noChangeArrowheads="1"/>
            </p:cNvSpPr>
            <p:nvPr/>
          </p:nvSpPr>
          <p:spPr bwMode="auto">
            <a:xfrm>
              <a:off x="4487" y="2385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428" name="Oval 232"/>
            <p:cNvSpPr>
              <a:spLocks noChangeArrowheads="1"/>
            </p:cNvSpPr>
            <p:nvPr/>
          </p:nvSpPr>
          <p:spPr bwMode="auto">
            <a:xfrm>
              <a:off x="4663" y="2379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29" name="Rectangle 233"/>
            <p:cNvSpPr>
              <a:spLocks noChangeArrowheads="1"/>
            </p:cNvSpPr>
            <p:nvPr/>
          </p:nvSpPr>
          <p:spPr bwMode="auto">
            <a:xfrm>
              <a:off x="5063" y="1833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19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nk 6"/>
          <p:cNvSpPr/>
          <p:nvPr/>
        </p:nvSpPr>
        <p:spPr bwMode="auto">
          <a:xfrm>
            <a:off x="2910600" y="2527920"/>
            <a:ext cx="4896360" cy="2448720"/>
          </a:xfrm>
          <a:prstGeom prst="rect">
            <a:avLst/>
          </a:prstGeom>
        </p:spPr>
      </p:sp>
      <p:sp>
        <p:nvSpPr>
          <p:cNvPr id="2" name="文本框 1"/>
          <p:cNvSpPr txBox="1"/>
          <p:nvPr/>
        </p:nvSpPr>
        <p:spPr>
          <a:xfrm>
            <a:off x="415290" y="5240020"/>
            <a:ext cx="57130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连接的笔记本电脑将通过DHCP获取IP地址，第一级路由器地址，DNS服务器地址。</a:t>
            </a:r>
            <a:endParaRPr lang="zh-CN" altLang="en-US" sz="1200"/>
          </a:p>
          <a:p>
            <a:r>
              <a:rPr lang="zh-CN" altLang="en-US" sz="1200"/>
              <a:t>UDP被封装DHCP REQUEST报文，IP封装DHCP REQUEST报文，以太网封装DHCP REQUEST报文</a:t>
            </a:r>
            <a:endParaRPr lang="zh-CN" altLang="en-US" sz="1200"/>
          </a:p>
          <a:p>
            <a:r>
              <a:rPr lang="zh-CN" altLang="en-US" sz="1200"/>
              <a:t>以太网帧广播(dest: ffffffffff)在局域网上，由运行DHCP服务器的路由器接收</a:t>
            </a:r>
            <a:endParaRPr lang="zh-CN" altLang="en-US" sz="1200"/>
          </a:p>
          <a:p>
            <a:r>
              <a:rPr lang="zh-CN" altLang="en-US" sz="1200"/>
              <a:t>从以太网中提取的IP数据报从IP数据报中提取UDP, DHCP从UDP中提取的请求消息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5927"/>
    </mc:Choice>
    <mc:Fallback>
      <p:transition spd="slow" advTm="1459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Freeform 3"/>
          <p:cNvSpPr/>
          <p:nvPr/>
        </p:nvSpPr>
        <p:spPr bwMode="auto">
          <a:xfrm>
            <a:off x="1867395" y="1818495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1495" name="Group 1494"/>
          <p:cNvGrpSpPr/>
          <p:nvPr/>
        </p:nvGrpSpPr>
        <p:grpSpPr>
          <a:xfrm>
            <a:off x="4283172" y="2940116"/>
            <a:ext cx="918415" cy="390629"/>
            <a:chOff x="3668110" y="2448910"/>
            <a:chExt cx="3794234" cy="2165130"/>
          </a:xfrm>
        </p:grpSpPr>
        <p:sp>
          <p:nvSpPr>
            <p:cNvPr id="1496" name="Rectangle 1495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7" name="Freeform 1496"/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98" name="Group 1497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499" name="Freeform 1498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0" name="Freeform 1499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1" name="Freeform 1500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2" name="Freeform 1501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03" name="Group 1502"/>
          <p:cNvGrpSpPr/>
          <p:nvPr/>
        </p:nvGrpSpPr>
        <p:grpSpPr>
          <a:xfrm>
            <a:off x="3772175" y="3890885"/>
            <a:ext cx="1040553" cy="431082"/>
            <a:chOff x="7493876" y="2774731"/>
            <a:chExt cx="1481958" cy="894622"/>
          </a:xfrm>
        </p:grpSpPr>
        <p:sp>
          <p:nvSpPr>
            <p:cNvPr id="1504" name="Freeform 1503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5" name="Oval 150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06" name="Group 150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07" name="Freeform 150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8" name="Freeform 1507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9" name="Freeform 150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0" name="Freeform 150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DHCP: example</a:t>
            </a:r>
            <a:endParaRPr lang="en-US" dirty="0"/>
          </a:p>
        </p:txBody>
      </p:sp>
      <p:sp>
        <p:nvSpPr>
          <p:cNvPr id="1301" name="Rectangle 3"/>
          <p:cNvSpPr txBox="1">
            <a:spLocks noChangeArrowheads="1"/>
          </p:cNvSpPr>
          <p:nvPr/>
        </p:nvSpPr>
        <p:spPr bwMode="auto">
          <a:xfrm>
            <a:off x="6131420" y="1548620"/>
            <a:ext cx="5216134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688975" indent="-231775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/>
                <a:ea typeface="MS PGothic" panose="020B0600070205080204" pitchFamily="34" charset="-128"/>
                <a:cs typeface="Gill Sans MT" panose="020B0502020104020203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 panose="020B0502020104020203"/>
                <a:ea typeface="Gill Sans MT" panose="020B0502020104020203" charset="0"/>
                <a:cs typeface="Gill Sans MT" panose="020B0502020104020203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Gill Sans MT" panose="020B0502020104020203" charset="0"/>
                <a:cs typeface="Gill Sans MT" panose="020B0502020104020203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Gill Sans MT" panose="020B0502020104020203" charset="0"/>
                <a:cs typeface="Gill Sans MT" panose="020B0502020104020203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9pPr>
          </a:lstStyle>
          <a:p>
            <a:pPr marL="233680" marR="0" lvl="0" indent="-2336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DHCP server formulates DHCP ACK containing client</a:t>
            </a:r>
            <a:r>
              <a: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’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s IP address, IP address of first-hop router for client, name &amp; IP address of DNS server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233680" marR="0" lvl="0" indent="-2336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1304" name="Line 43"/>
          <p:cNvSpPr>
            <a:spLocks noChangeShapeType="1"/>
          </p:cNvSpPr>
          <p:nvPr/>
        </p:nvSpPr>
        <p:spPr bwMode="auto">
          <a:xfrm>
            <a:off x="3759695" y="3063094"/>
            <a:ext cx="555747" cy="244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06" name="Line 48"/>
          <p:cNvSpPr>
            <a:spLocks noChangeShapeType="1"/>
          </p:cNvSpPr>
          <p:nvPr/>
        </p:nvSpPr>
        <p:spPr bwMode="auto">
          <a:xfrm flipV="1">
            <a:off x="4391025" y="3324223"/>
            <a:ext cx="460375" cy="57150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07" name="Rectangle 148"/>
          <p:cNvSpPr>
            <a:spLocks noChangeArrowheads="1"/>
          </p:cNvSpPr>
          <p:nvPr/>
        </p:nvSpPr>
        <p:spPr bwMode="auto">
          <a:xfrm>
            <a:off x="6125069" y="3320270"/>
            <a:ext cx="5201651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3680" indent="-23368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233680" marR="0" lvl="0" indent="-2336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encapsulated DHCP server reply forwarded to client, demuxing up to DHCP at client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1308" name="Group 153"/>
          <p:cNvGrpSpPr/>
          <p:nvPr/>
        </p:nvGrpSpPr>
        <p:grpSpPr bwMode="auto">
          <a:xfrm>
            <a:off x="3072307" y="2685270"/>
            <a:ext cx="850900" cy="615950"/>
            <a:chOff x="4420" y="878"/>
            <a:chExt cx="614" cy="458"/>
          </a:xfrm>
        </p:grpSpPr>
        <p:pic>
          <p:nvPicPr>
            <p:cNvPr id="1309" name="Picture 154" descr="laptop_keyboard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0" name="Freeform 155"/>
            <p:cNvSpPr/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pic>
          <p:nvPicPr>
            <p:cNvPr id="1311" name="Picture 156" descr="scre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2" name="Freeform 157"/>
            <p:cNvSpPr/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13" name="Freeform 158"/>
            <p:cNvSpPr/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14" name="Freeform 159"/>
            <p:cNvSpPr/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15" name="Freeform 160"/>
            <p:cNvSpPr/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16" name="Freeform 161"/>
            <p:cNvSpPr/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17" name="Freeform 162"/>
            <p:cNvSpPr/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1318" name="Group 163"/>
            <p:cNvGrpSpPr/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1325" name="Freeform 164"/>
              <p:cNvSpPr/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326" name="Freeform 165"/>
              <p:cNvSpPr/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327" name="Freeform 166"/>
              <p:cNvSpPr/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328" name="Freeform 167"/>
              <p:cNvSpPr/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329" name="Freeform 168"/>
              <p:cNvSpPr/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330" name="Freeform 169"/>
              <p:cNvSpPr/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319" name="Freeform 170"/>
            <p:cNvSpPr/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20" name="Freeform 171"/>
            <p:cNvSpPr/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21" name="Freeform 172"/>
            <p:cNvSpPr/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22" name="Freeform 173"/>
            <p:cNvSpPr/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23" name="Freeform 174"/>
            <p:cNvSpPr/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24" name="Freeform 175"/>
            <p:cNvSpPr/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1331" name="Text Box 176"/>
          <p:cNvSpPr txBox="1">
            <a:spLocks noChangeArrowheads="1"/>
          </p:cNvSpPr>
          <p:nvPr/>
        </p:nvSpPr>
        <p:spPr bwMode="auto">
          <a:xfrm>
            <a:off x="3656507" y="4356908"/>
            <a:ext cx="186461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router with DHCP </a:t>
            </a:r>
            <a:endParaRPr kumimoji="0" lang="en-US" altLang="en-US" sz="1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server built into </a:t>
            </a:r>
            <a:endParaRPr kumimoji="0" lang="en-US" altLang="en-US" sz="1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router</a:t>
            </a:r>
            <a:endParaRPr kumimoji="0" lang="en-US" altLang="en-US" sz="1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1381" name="Group 53"/>
          <p:cNvGrpSpPr/>
          <p:nvPr/>
        </p:nvGrpSpPr>
        <p:grpSpPr bwMode="auto">
          <a:xfrm>
            <a:off x="1446707" y="3709208"/>
            <a:ext cx="1081088" cy="1166812"/>
            <a:chOff x="42" y="744"/>
            <a:chExt cx="681" cy="735"/>
          </a:xfrm>
        </p:grpSpPr>
        <p:grpSp>
          <p:nvGrpSpPr>
            <p:cNvPr id="1382" name="Group 54"/>
            <p:cNvGrpSpPr/>
            <p:nvPr/>
          </p:nvGrpSpPr>
          <p:grpSpPr bwMode="auto">
            <a:xfrm>
              <a:off x="42" y="886"/>
              <a:ext cx="681" cy="469"/>
              <a:chOff x="42" y="886"/>
              <a:chExt cx="681" cy="469"/>
            </a:xfrm>
          </p:grpSpPr>
          <p:grpSp>
            <p:nvGrpSpPr>
              <p:cNvPr id="1384" name="Group 55"/>
              <p:cNvGrpSpPr/>
              <p:nvPr/>
            </p:nvGrpSpPr>
            <p:grpSpPr bwMode="auto">
              <a:xfrm>
                <a:off x="278" y="886"/>
                <a:ext cx="355" cy="155"/>
                <a:chOff x="740" y="3209"/>
                <a:chExt cx="355" cy="155"/>
              </a:xfrm>
            </p:grpSpPr>
            <p:grpSp>
              <p:nvGrpSpPr>
                <p:cNvPr id="1409" name="Group 56"/>
                <p:cNvGrpSpPr/>
                <p:nvPr/>
              </p:nvGrpSpPr>
              <p:grpSpPr bwMode="auto">
                <a:xfrm>
                  <a:off x="794" y="3209"/>
                  <a:ext cx="301" cy="155"/>
                  <a:chOff x="844" y="3337"/>
                  <a:chExt cx="301" cy="155"/>
                </a:xfrm>
              </p:grpSpPr>
              <p:sp>
                <p:nvSpPr>
                  <p:cNvPr id="1412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413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01" cy="1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+mn-cs"/>
                      </a:rPr>
                      <a:t>DHCP</a:t>
                    </a:r>
                    <a:endParaRPr kumimoji="0" lang="en-US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1410" name="Rectangle 5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11" name="Rectangle 6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385" name="Group 61"/>
              <p:cNvGrpSpPr/>
              <p:nvPr/>
            </p:nvGrpSpPr>
            <p:grpSpPr bwMode="auto">
              <a:xfrm>
                <a:off x="278" y="1034"/>
                <a:ext cx="355" cy="155"/>
                <a:chOff x="836" y="3305"/>
                <a:chExt cx="355" cy="155"/>
              </a:xfrm>
            </p:grpSpPr>
            <p:grpSp>
              <p:nvGrpSpPr>
                <p:cNvPr id="1403" name="Group 62"/>
                <p:cNvGrpSpPr/>
                <p:nvPr/>
              </p:nvGrpSpPr>
              <p:grpSpPr bwMode="auto">
                <a:xfrm>
                  <a:off x="890" y="3305"/>
                  <a:ext cx="301" cy="155"/>
                  <a:chOff x="844" y="3337"/>
                  <a:chExt cx="301" cy="155"/>
                </a:xfrm>
              </p:grpSpPr>
              <p:sp>
                <p:nvSpPr>
                  <p:cNvPr id="1407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408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01" cy="1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+mn-cs"/>
                      </a:rPr>
                      <a:t>DHCP</a:t>
                    </a:r>
                    <a:endParaRPr kumimoji="0" lang="en-US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  <p:grpSp>
              <p:nvGrpSpPr>
                <p:cNvPr id="1404" name="Group 65"/>
                <p:cNvGrpSpPr/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405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406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86" name="Group 68"/>
              <p:cNvGrpSpPr/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401" name="Rectangle 6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02" name="Rectangle 7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387" name="Group 71"/>
              <p:cNvGrpSpPr/>
              <p:nvPr/>
            </p:nvGrpSpPr>
            <p:grpSpPr bwMode="auto">
              <a:xfrm>
                <a:off x="42" y="1200"/>
                <a:ext cx="681" cy="155"/>
                <a:chOff x="504" y="3523"/>
                <a:chExt cx="681" cy="155"/>
              </a:xfrm>
            </p:grpSpPr>
            <p:grpSp>
              <p:nvGrpSpPr>
                <p:cNvPr id="1388" name="Group 72"/>
                <p:cNvGrpSpPr/>
                <p:nvPr/>
              </p:nvGrpSpPr>
              <p:grpSpPr bwMode="auto">
                <a:xfrm>
                  <a:off x="623" y="3523"/>
                  <a:ext cx="480" cy="155"/>
                  <a:chOff x="723" y="3453"/>
                  <a:chExt cx="480" cy="155"/>
                </a:xfrm>
              </p:grpSpPr>
              <p:grpSp>
                <p:nvGrpSpPr>
                  <p:cNvPr id="1392" name="Group 73"/>
                  <p:cNvGrpSpPr/>
                  <p:nvPr/>
                </p:nvGrpSpPr>
                <p:grpSpPr bwMode="auto">
                  <a:xfrm>
                    <a:off x="836" y="3453"/>
                    <a:ext cx="355" cy="155"/>
                    <a:chOff x="836" y="3305"/>
                    <a:chExt cx="355" cy="155"/>
                  </a:xfrm>
                </p:grpSpPr>
                <p:grpSp>
                  <p:nvGrpSpPr>
                    <p:cNvPr id="1395" name="Group 74"/>
                    <p:cNvGrpSpPr/>
                    <p:nvPr/>
                  </p:nvGrpSpPr>
                  <p:grpSpPr bwMode="auto">
                    <a:xfrm>
                      <a:off x="890" y="3305"/>
                      <a:ext cx="301" cy="155"/>
                      <a:chOff x="844" y="3337"/>
                      <a:chExt cx="301" cy="155"/>
                    </a:xfrm>
                  </p:grpSpPr>
                  <p:sp>
                    <p:nvSpPr>
                      <p:cNvPr id="1399" name="Rectangle 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MS PGothic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1400" name="Text Box 7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01" cy="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r>
                          <a:rPr kumimoji="0" lang="en-US" alt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MS PGothic" panose="020B0600070205080204" pitchFamily="34" charset="-128"/>
                            <a:cs typeface="+mn-cs"/>
                          </a:rPr>
                          <a:t>DHCP</a:t>
                        </a:r>
                        <a:endParaRPr kumimoji="0" lang="en-US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MS PGothic" panose="020B0600070205080204" pitchFamily="34" charset="-128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1396" name="Group 77"/>
                    <p:cNvGrpSpPr/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397" name="Rectangle 7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MS PGothic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1398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MS PGothic" panose="020B0600070205080204" pitchFamily="34" charset="-128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1393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394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1389" name="Rectangle 8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90" name="Rectangle 8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91" name="Rectangle 8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1383" name="AutoShape 85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414" name="Group 86"/>
          <p:cNvGrpSpPr/>
          <p:nvPr/>
        </p:nvGrpSpPr>
        <p:grpSpPr bwMode="auto">
          <a:xfrm>
            <a:off x="1543545" y="4795069"/>
            <a:ext cx="1081087" cy="246063"/>
            <a:chOff x="504" y="3523"/>
            <a:chExt cx="681" cy="155"/>
          </a:xfrm>
        </p:grpSpPr>
        <p:grpSp>
          <p:nvGrpSpPr>
            <p:cNvPr id="1415" name="Group 87"/>
            <p:cNvGrpSpPr/>
            <p:nvPr/>
          </p:nvGrpSpPr>
          <p:grpSpPr bwMode="auto">
            <a:xfrm>
              <a:off x="623" y="3523"/>
              <a:ext cx="480" cy="155"/>
              <a:chOff x="723" y="3453"/>
              <a:chExt cx="480" cy="155"/>
            </a:xfrm>
          </p:grpSpPr>
          <p:grpSp>
            <p:nvGrpSpPr>
              <p:cNvPr id="1419" name="Group 88"/>
              <p:cNvGrpSpPr/>
              <p:nvPr/>
            </p:nvGrpSpPr>
            <p:grpSpPr bwMode="auto">
              <a:xfrm>
                <a:off x="836" y="3453"/>
                <a:ext cx="355" cy="155"/>
                <a:chOff x="836" y="3305"/>
                <a:chExt cx="355" cy="155"/>
              </a:xfrm>
            </p:grpSpPr>
            <p:grpSp>
              <p:nvGrpSpPr>
                <p:cNvPr id="1422" name="Group 89"/>
                <p:cNvGrpSpPr/>
                <p:nvPr/>
              </p:nvGrpSpPr>
              <p:grpSpPr bwMode="auto">
                <a:xfrm>
                  <a:off x="890" y="3305"/>
                  <a:ext cx="301" cy="155"/>
                  <a:chOff x="844" y="3337"/>
                  <a:chExt cx="301" cy="155"/>
                </a:xfrm>
              </p:grpSpPr>
              <p:sp>
                <p:nvSpPr>
                  <p:cNvPr id="1426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427" name="Text Box 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01" cy="1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+mn-cs"/>
                      </a:rPr>
                      <a:t>DHCP</a:t>
                    </a:r>
                    <a:endParaRPr kumimoji="0" lang="en-US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  <p:grpSp>
              <p:nvGrpSpPr>
                <p:cNvPr id="1423" name="Group 92"/>
                <p:cNvGrpSpPr/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424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425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sp>
            <p:nvSpPr>
              <p:cNvPr id="1420" name="Rectangle 95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21" name="Rectangle 96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416" name="Rectangle 97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417" name="Rectangle 98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418" name="Rectangle 99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428" name="Group 100"/>
          <p:cNvGrpSpPr/>
          <p:nvPr/>
        </p:nvGrpSpPr>
        <p:grpSpPr bwMode="auto">
          <a:xfrm>
            <a:off x="2572245" y="3626658"/>
            <a:ext cx="1316037" cy="1323975"/>
            <a:chOff x="931" y="1941"/>
            <a:chExt cx="829" cy="834"/>
          </a:xfrm>
        </p:grpSpPr>
        <p:sp>
          <p:nvSpPr>
            <p:cNvPr id="1429" name="Freeform 101"/>
            <p:cNvSpPr/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1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1"/>
                <a:gd name="T19" fmla="*/ 0 h 801"/>
                <a:gd name="T20" fmla="*/ 551 w 551"/>
                <a:gd name="T21" fmla="*/ 801 h 8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65999"/>
                  </a:srgbClr>
                </a:gs>
                <a:gs pos="100000">
                  <a:srgbClr val="000099">
                    <a:alpha val="65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1430" name="Group 102"/>
            <p:cNvGrpSpPr/>
            <p:nvPr/>
          </p:nvGrpSpPr>
          <p:grpSpPr bwMode="auto">
            <a:xfrm>
              <a:off x="931" y="1941"/>
              <a:ext cx="500" cy="834"/>
              <a:chOff x="569" y="2954"/>
              <a:chExt cx="500" cy="834"/>
            </a:xfrm>
          </p:grpSpPr>
          <p:sp>
            <p:nvSpPr>
              <p:cNvPr id="1431" name="Rectangle 103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32" name="Text Box 104"/>
              <p:cNvSpPr txBox="1">
                <a:spLocks noChangeArrowheads="1"/>
              </p:cNvSpPr>
              <p:nvPr/>
            </p:nvSpPr>
            <p:spPr bwMode="auto">
              <a:xfrm>
                <a:off x="625" y="2954"/>
                <a:ext cx="412" cy="8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DHCP</a:t>
                </a: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UDP</a:t>
                </a: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IP</a:t>
                </a: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Eth</a:t>
                </a: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Phy</a:t>
                </a: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33" name="Line 105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34" name="Line 106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35" name="Line 107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36" name="Line 108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437" name="Group 145"/>
          <p:cNvGrpSpPr/>
          <p:nvPr/>
        </p:nvGrpSpPr>
        <p:grpSpPr bwMode="auto">
          <a:xfrm>
            <a:off x="1897557" y="3734619"/>
            <a:ext cx="477838" cy="246063"/>
            <a:chOff x="844" y="3337"/>
            <a:chExt cx="301" cy="155"/>
          </a:xfrm>
        </p:grpSpPr>
        <p:sp>
          <p:nvSpPr>
            <p:cNvPr id="1438" name="Rectangle 146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439" name="Text Box 147"/>
            <p:cNvSpPr txBox="1">
              <a:spLocks noChangeArrowheads="1"/>
            </p:cNvSpPr>
            <p:nvPr/>
          </p:nvSpPr>
          <p:spPr bwMode="auto">
            <a:xfrm>
              <a:off x="844" y="3337"/>
              <a:ext cx="30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DHCP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440" name="Group 44"/>
          <p:cNvGrpSpPr/>
          <p:nvPr/>
        </p:nvGrpSpPr>
        <p:grpSpPr bwMode="auto">
          <a:xfrm>
            <a:off x="2289670" y="1637520"/>
            <a:ext cx="976312" cy="1460500"/>
            <a:chOff x="651" y="681"/>
            <a:chExt cx="615" cy="920"/>
          </a:xfrm>
        </p:grpSpPr>
        <p:sp>
          <p:nvSpPr>
            <p:cNvPr id="1441" name="Freeform 45"/>
            <p:cNvSpPr/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65999"/>
                  </a:srgbClr>
                </a:gs>
                <a:gs pos="100000">
                  <a:srgbClr val="000099">
                    <a:alpha val="65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1442" name="Group 46"/>
            <p:cNvGrpSpPr/>
            <p:nvPr/>
          </p:nvGrpSpPr>
          <p:grpSpPr bwMode="auto"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1443" name="Rectangle 4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44" name="Text Box 48"/>
              <p:cNvSpPr txBox="1">
                <a:spLocks noChangeArrowheads="1"/>
              </p:cNvSpPr>
              <p:nvPr/>
            </p:nvSpPr>
            <p:spPr bwMode="auto">
              <a:xfrm>
                <a:off x="625" y="2954"/>
                <a:ext cx="412" cy="8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DHCP</a:t>
                </a: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UDP</a:t>
                </a: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IP</a:t>
                </a: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Eth</a:t>
                </a: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Phy</a:t>
                </a: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45" name="Line 4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46" name="Line 5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47" name="Line 5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48" name="Line 5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449" name="Group 109"/>
          <p:cNvGrpSpPr/>
          <p:nvPr/>
        </p:nvGrpSpPr>
        <p:grpSpPr bwMode="auto">
          <a:xfrm>
            <a:off x="1165720" y="1526395"/>
            <a:ext cx="1081087" cy="1217613"/>
            <a:chOff x="1404" y="3105"/>
            <a:chExt cx="681" cy="767"/>
          </a:xfrm>
        </p:grpSpPr>
        <p:grpSp>
          <p:nvGrpSpPr>
            <p:cNvPr id="1450" name="Group 110"/>
            <p:cNvGrpSpPr/>
            <p:nvPr/>
          </p:nvGrpSpPr>
          <p:grpSpPr bwMode="auto">
            <a:xfrm>
              <a:off x="1404" y="3355"/>
              <a:ext cx="681" cy="469"/>
              <a:chOff x="42" y="886"/>
              <a:chExt cx="681" cy="469"/>
            </a:xfrm>
          </p:grpSpPr>
          <p:grpSp>
            <p:nvGrpSpPr>
              <p:cNvPr id="1455" name="Group 111"/>
              <p:cNvGrpSpPr/>
              <p:nvPr/>
            </p:nvGrpSpPr>
            <p:grpSpPr bwMode="auto">
              <a:xfrm>
                <a:off x="278" y="886"/>
                <a:ext cx="355" cy="155"/>
                <a:chOff x="740" y="3209"/>
                <a:chExt cx="355" cy="155"/>
              </a:xfrm>
            </p:grpSpPr>
            <p:grpSp>
              <p:nvGrpSpPr>
                <p:cNvPr id="1480" name="Group 112"/>
                <p:cNvGrpSpPr/>
                <p:nvPr/>
              </p:nvGrpSpPr>
              <p:grpSpPr bwMode="auto">
                <a:xfrm>
                  <a:off x="794" y="3209"/>
                  <a:ext cx="301" cy="155"/>
                  <a:chOff x="844" y="3337"/>
                  <a:chExt cx="301" cy="155"/>
                </a:xfrm>
              </p:grpSpPr>
              <p:sp>
                <p:nvSpPr>
                  <p:cNvPr id="1483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484" name="Text Box 1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01" cy="1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+mn-cs"/>
                      </a:rPr>
                      <a:t>DHCP</a:t>
                    </a:r>
                    <a:endParaRPr kumimoji="0" lang="en-US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1481" name="Rectangle 115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82" name="Rectangle 116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456" name="Group 117"/>
              <p:cNvGrpSpPr/>
              <p:nvPr/>
            </p:nvGrpSpPr>
            <p:grpSpPr bwMode="auto">
              <a:xfrm>
                <a:off x="278" y="1034"/>
                <a:ext cx="355" cy="155"/>
                <a:chOff x="836" y="3305"/>
                <a:chExt cx="355" cy="155"/>
              </a:xfrm>
            </p:grpSpPr>
            <p:grpSp>
              <p:nvGrpSpPr>
                <p:cNvPr id="1474" name="Group 118"/>
                <p:cNvGrpSpPr/>
                <p:nvPr/>
              </p:nvGrpSpPr>
              <p:grpSpPr bwMode="auto">
                <a:xfrm>
                  <a:off x="890" y="3305"/>
                  <a:ext cx="301" cy="155"/>
                  <a:chOff x="844" y="3337"/>
                  <a:chExt cx="301" cy="155"/>
                </a:xfrm>
              </p:grpSpPr>
              <p:sp>
                <p:nvSpPr>
                  <p:cNvPr id="1478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479" name="Text Box 1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01" cy="1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+mn-cs"/>
                      </a:rPr>
                      <a:t>DHCP</a:t>
                    </a:r>
                    <a:endParaRPr kumimoji="0" lang="en-US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  <p:grpSp>
              <p:nvGrpSpPr>
                <p:cNvPr id="1475" name="Group 121"/>
                <p:cNvGrpSpPr/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476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477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57" name="Group 124"/>
              <p:cNvGrpSpPr/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472" name="Rectangle 125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73" name="Rectangle 126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458" name="Group 127"/>
              <p:cNvGrpSpPr/>
              <p:nvPr/>
            </p:nvGrpSpPr>
            <p:grpSpPr bwMode="auto">
              <a:xfrm>
                <a:off x="42" y="1200"/>
                <a:ext cx="681" cy="155"/>
                <a:chOff x="504" y="3523"/>
                <a:chExt cx="681" cy="155"/>
              </a:xfrm>
            </p:grpSpPr>
            <p:grpSp>
              <p:nvGrpSpPr>
                <p:cNvPr id="1459" name="Group 128"/>
                <p:cNvGrpSpPr/>
                <p:nvPr/>
              </p:nvGrpSpPr>
              <p:grpSpPr bwMode="auto">
                <a:xfrm>
                  <a:off x="623" y="3523"/>
                  <a:ext cx="480" cy="155"/>
                  <a:chOff x="723" y="3453"/>
                  <a:chExt cx="480" cy="155"/>
                </a:xfrm>
              </p:grpSpPr>
              <p:grpSp>
                <p:nvGrpSpPr>
                  <p:cNvPr id="1463" name="Group 129"/>
                  <p:cNvGrpSpPr/>
                  <p:nvPr/>
                </p:nvGrpSpPr>
                <p:grpSpPr bwMode="auto">
                  <a:xfrm>
                    <a:off x="836" y="3453"/>
                    <a:ext cx="355" cy="155"/>
                    <a:chOff x="836" y="3305"/>
                    <a:chExt cx="355" cy="155"/>
                  </a:xfrm>
                </p:grpSpPr>
                <p:grpSp>
                  <p:nvGrpSpPr>
                    <p:cNvPr id="1466" name="Group 130"/>
                    <p:cNvGrpSpPr/>
                    <p:nvPr/>
                  </p:nvGrpSpPr>
                  <p:grpSpPr bwMode="auto">
                    <a:xfrm>
                      <a:off x="890" y="3305"/>
                      <a:ext cx="301" cy="155"/>
                      <a:chOff x="844" y="3337"/>
                      <a:chExt cx="301" cy="155"/>
                    </a:xfrm>
                  </p:grpSpPr>
                  <p:sp>
                    <p:nvSpPr>
                      <p:cNvPr id="1470" name="Rectangle 1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MS PGothic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1471" name="Text Box 13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01" cy="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r>
                          <a:rPr kumimoji="0" lang="en-US" alt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MS PGothic" panose="020B0600070205080204" pitchFamily="34" charset="-128"/>
                            <a:cs typeface="+mn-cs"/>
                          </a:rPr>
                          <a:t>DHCP</a:t>
                        </a:r>
                        <a:endParaRPr kumimoji="0" lang="en-US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MS PGothic" panose="020B0600070205080204" pitchFamily="34" charset="-128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1467" name="Group 133"/>
                    <p:cNvGrpSpPr/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468" name="Rectangle 1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MS PGothic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1469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MS PGothic" panose="020B0600070205080204" pitchFamily="34" charset="-128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1464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465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1460" name="Rectangle 138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61" name="Rectangle 139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62" name="Rectangle 140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1451" name="AutoShape 141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1452" name="Group 142"/>
            <p:cNvGrpSpPr/>
            <p:nvPr/>
          </p:nvGrpSpPr>
          <p:grpSpPr bwMode="auto">
            <a:xfrm>
              <a:off x="1695" y="3227"/>
              <a:ext cx="301" cy="155"/>
              <a:chOff x="844" y="3337"/>
              <a:chExt cx="301" cy="155"/>
            </a:xfrm>
          </p:grpSpPr>
          <p:sp>
            <p:nvSpPr>
              <p:cNvPr id="1453" name="Rectangle 143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454" name="Text Box 144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0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DHCP</a:t>
                </a:r>
                <a:endParaRPr kumimoji="0" lang="en-US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1485" name="Rectangle 226"/>
          <p:cNvSpPr>
            <a:spLocks noChangeArrowheads="1"/>
          </p:cNvSpPr>
          <p:nvPr/>
        </p:nvSpPr>
        <p:spPr bwMode="auto">
          <a:xfrm>
            <a:off x="6120307" y="4620433"/>
            <a:ext cx="5201653" cy="13620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33680" marR="0" lvl="0" indent="-2336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client now knows its IP address, name and IP address of DNS server, IP address of its first-hop router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grpSp>
        <p:nvGrpSpPr>
          <p:cNvPr id="1341" name="Group 186"/>
          <p:cNvGrpSpPr/>
          <p:nvPr/>
        </p:nvGrpSpPr>
        <p:grpSpPr bwMode="auto">
          <a:xfrm>
            <a:off x="3800970" y="3720320"/>
            <a:ext cx="423862" cy="647700"/>
            <a:chOff x="4140" y="429"/>
            <a:chExt cx="1425" cy="2396"/>
          </a:xfrm>
        </p:grpSpPr>
        <p:sp>
          <p:nvSpPr>
            <p:cNvPr id="1342" name="Freeform 187"/>
            <p:cNvSpPr/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43" name="Rectangle 188"/>
            <p:cNvSpPr>
              <a:spLocks noChangeArrowheads="1"/>
            </p:cNvSpPr>
            <p:nvPr/>
          </p:nvSpPr>
          <p:spPr bwMode="auto">
            <a:xfrm>
              <a:off x="4204" y="429"/>
              <a:ext cx="1051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44" name="Freeform 189"/>
            <p:cNvSpPr/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45" name="Freeform 190"/>
            <p:cNvSpPr/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46" name="Rectangle 191"/>
            <p:cNvSpPr>
              <a:spLocks noChangeArrowheads="1"/>
            </p:cNvSpPr>
            <p:nvPr/>
          </p:nvSpPr>
          <p:spPr bwMode="auto">
            <a:xfrm>
              <a:off x="4209" y="693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1347" name="Group 192"/>
            <p:cNvGrpSpPr/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72" name="AutoShape 193"/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6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373" name="AutoShape 194"/>
              <p:cNvSpPr>
                <a:spLocks noChangeArrowheads="1"/>
              </p:cNvSpPr>
              <p:nvPr/>
            </p:nvSpPr>
            <p:spPr bwMode="auto">
              <a:xfrm>
                <a:off x="627" y="2587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348" name="Rectangle 195"/>
            <p:cNvSpPr>
              <a:spLocks noChangeArrowheads="1"/>
            </p:cNvSpPr>
            <p:nvPr/>
          </p:nvSpPr>
          <p:spPr bwMode="auto">
            <a:xfrm>
              <a:off x="4225" y="1016"/>
              <a:ext cx="592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1349" name="Group 196"/>
            <p:cNvGrpSpPr/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70" name="AutoShape 197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371" name="AutoShape 198"/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350" name="Rectangle 199"/>
            <p:cNvSpPr>
              <a:spLocks noChangeArrowheads="1"/>
            </p:cNvSpPr>
            <p:nvPr/>
          </p:nvSpPr>
          <p:spPr bwMode="auto">
            <a:xfrm>
              <a:off x="4215" y="1357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51" name="Rectangle 200"/>
            <p:cNvSpPr>
              <a:spLocks noChangeArrowheads="1"/>
            </p:cNvSpPr>
            <p:nvPr/>
          </p:nvSpPr>
          <p:spPr bwMode="auto">
            <a:xfrm>
              <a:off x="4225" y="1656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1352" name="Group 201"/>
            <p:cNvGrpSpPr/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68" name="AutoShape 202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369" name="AutoShape 203"/>
              <p:cNvSpPr>
                <a:spLocks noChangeArrowheads="1"/>
              </p:cNvSpPr>
              <p:nvPr/>
            </p:nvSpPr>
            <p:spPr bwMode="auto">
              <a:xfrm>
                <a:off x="624" y="2584"/>
                <a:ext cx="69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353" name="Freeform 204"/>
            <p:cNvSpPr/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1354" name="Group 205"/>
            <p:cNvGrpSpPr/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66" name="AutoShape 206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5" cy="14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367" name="AutoShape 207"/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355" name="Rectangle 208"/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56" name="Freeform 209"/>
            <p:cNvSpPr/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57" name="Freeform 210"/>
            <p:cNvSpPr/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58" name="Oval 211"/>
            <p:cNvSpPr>
              <a:spLocks noChangeArrowheads="1"/>
            </p:cNvSpPr>
            <p:nvPr/>
          </p:nvSpPr>
          <p:spPr bwMode="auto">
            <a:xfrm>
              <a:off x="5517" y="2614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59" name="Freeform 212"/>
            <p:cNvSpPr/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60" name="AutoShape 213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61" name="AutoShape 214"/>
            <p:cNvSpPr>
              <a:spLocks noChangeArrowheads="1"/>
            </p:cNvSpPr>
            <p:nvPr/>
          </p:nvSpPr>
          <p:spPr bwMode="auto">
            <a:xfrm>
              <a:off x="4204" y="2713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62" name="Oval 215"/>
            <p:cNvSpPr>
              <a:spLocks noChangeArrowheads="1"/>
            </p:cNvSpPr>
            <p:nvPr/>
          </p:nvSpPr>
          <p:spPr bwMode="auto">
            <a:xfrm>
              <a:off x="4305" y="2385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63" name="Oval 216"/>
            <p:cNvSpPr>
              <a:spLocks noChangeArrowheads="1"/>
            </p:cNvSpPr>
            <p:nvPr/>
          </p:nvSpPr>
          <p:spPr bwMode="auto">
            <a:xfrm>
              <a:off x="4487" y="2385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1364" name="Oval 217"/>
            <p:cNvSpPr>
              <a:spLocks noChangeArrowheads="1"/>
            </p:cNvSpPr>
            <p:nvPr/>
          </p:nvSpPr>
          <p:spPr bwMode="auto">
            <a:xfrm>
              <a:off x="4663" y="2379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65" name="Rectangle 218"/>
            <p:cNvSpPr>
              <a:spLocks noChangeArrowheads="1"/>
            </p:cNvSpPr>
            <p:nvPr/>
          </p:nvSpPr>
          <p:spPr bwMode="auto">
            <a:xfrm>
              <a:off x="5063" y="1833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18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6415" y="5560695"/>
            <a:ext cx="65062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DHCP服务器制定DHCP ACK，包含客户端的IP地址、客户端的第一跳路由器IP地址、DNS服务器的名称和IP地址</a:t>
            </a:r>
            <a:endParaRPr lang="zh-CN" altLang="en-US" sz="1200"/>
          </a:p>
          <a:p>
            <a:r>
              <a:rPr lang="zh-CN" altLang="en-US" sz="1200"/>
              <a:t>封装的DHCP服务器回复转发给客户端，demuxing到客户端DHCP</a:t>
            </a:r>
            <a:endParaRPr lang="zh-CN" altLang="en-US" sz="1200"/>
          </a:p>
          <a:p>
            <a:r>
              <a:rPr lang="zh-CN" altLang="en-US" sz="1200"/>
              <a:t>客户端现在知道它的IP地址，DNS服务器的名称和IP地址，它的第一跳路由器的IP地址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214"/>
    </mc:Choice>
    <mc:Fallback>
      <p:transition spd="slow" advTm="5221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48259" y="236193"/>
            <a:ext cx="10515600" cy="894622"/>
          </a:xfrm>
        </p:spPr>
        <p:txBody>
          <a:bodyPr/>
          <a:lstStyle/>
          <a:p>
            <a:r>
              <a:rPr lang="en-US" dirty="0"/>
              <a:t>DHCP: Wireshark output </a:t>
            </a:r>
            <a:r>
              <a:rPr lang="en-US" sz="4000" dirty="0"/>
              <a:t>(home LAN)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19616" y="6499361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6509140" y="1334125"/>
            <a:ext cx="5682860" cy="527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Message type: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Boot Reply (2)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Hardware type: Ethernet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Hardware address length: 6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Hops: 0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Transaction ID: 0x6b3a11b7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Seconds elapsed: 0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Bootp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 flags: 0x0000 (Unicast)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Client IP address: 192.168.1.101 (192.168.1.101)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Your (client) IP address: 0.0.0.0 (0.0.0.0)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Next server IP address: 192.168.1.1 (192.168.1.1)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Relay agent IP address: 0.0.0.0 (0.0.0.0)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Client MAC address: Wistron_23:68:8a (00:16:d3:23:68:8a)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Server host name not given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Boot file name not given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Magic cookie: (OK)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Option: (t=53,l=1) DHCP Message Type = DHCP ACK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Option: (t=54,l=4) Server Identifier = 192.168.1.1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Option: (t=1,l=4) Subnet Mask = 255.255.255.0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Option: (t=3,l=4) Router = 192.168.1.1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Option: (6) Domain Name Server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     Length: 12; Value: 445747E2445749F244574092; 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      IP Address: 68.87.71.226;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      IP Address: 68.87.73.242; 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      IP Address: 68.87.64.146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Option: (t=15,l=20) Domain Name = "hsd1.ma.comcast.net."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861699" y="1214204"/>
            <a:ext cx="5808925" cy="552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Message type: </a:t>
            </a:r>
            <a:r>
              <a:rPr kumimoji="0" lang="en-US" altLang="en-US" sz="1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Boot Request (1)</a:t>
            </a:r>
            <a:endParaRPr kumimoji="0" lang="en-US" altLang="en-US" sz="14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Hardware type: Ethernet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Hardware address length: 6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Hops: 0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Transaction ID: 0x6b3a11b7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Seconds elapsed: 0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Bootp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 flags: 0x0000 (Unicast)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Client IP address: 0.0.0.0 (0.0.0.0)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Your (client) IP address: 0.0.0.0 (0.0.0.0)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Next server IP address: 0.0.0.0 (0.0.0.0)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Relay agent IP address: 0.0.0.0 (0.0.0.0)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Client MAC address: Wistron_23:68:8a (00:16:d3:23:68:8a)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Server host name not given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Boot file name not given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Magic cookie: (OK)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Option: (t=53,l=1)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DHCP Message Type = DHCP Request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Option: (61) Client identifier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     Length: 7; Value: 010016D323688A; 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     Hardware type: Ethernet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     Client MAC address: Wistron_23:68:8a (00:16:d3:23:68:8a)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Option: (t=50,l=4) Requested IP Address = 192.168.1.101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Option: (t=12,l=5) Host Name = "nomad"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Option: (55) Parameter Request List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     Length: 11; Value: 010F03062C2E2F1F21F92B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   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1 = Subnet Mask; 15 = Domain Name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     3 = Router; 6 = Domain Name Server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     44 = NetBIOS over TCP/IP Name Server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     ……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9687941" y="1610037"/>
            <a:ext cx="915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reply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3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5" name="Text Box 8"/>
          <p:cNvSpPr txBox="1">
            <a:spLocks noChangeArrowheads="1"/>
          </p:cNvSpPr>
          <p:nvPr/>
        </p:nvSpPr>
        <p:spPr bwMode="auto">
          <a:xfrm>
            <a:off x="3572396" y="1556166"/>
            <a:ext cx="12963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request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A3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" name="Ink 8"/>
          <p:cNvSpPr/>
          <p:nvPr/>
        </p:nvSpPr>
        <p:spPr bwMode="auto">
          <a:xfrm>
            <a:off x="861120" y="1307880"/>
            <a:ext cx="9553320" cy="4840920"/>
          </a:xfrm>
          <a:prstGeom prst="rect">
            <a:avLst/>
          </a:prstGeom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6577"/>
    </mc:Choice>
    <mc:Fallback>
      <p:transition spd="slow" advTm="1365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7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DHCP Message Format</a:t>
            </a:r>
            <a:endParaRPr lang="en-US" dirty="0"/>
          </a:p>
        </p:txBody>
      </p:sp>
      <p:sp>
        <p:nvSpPr>
          <p:cNvPr id="187399" name="Text Box 7"/>
          <p:cNvSpPr txBox="1">
            <a:spLocks noChangeArrowheads="1"/>
          </p:cNvSpPr>
          <p:nvPr/>
        </p:nvSpPr>
        <p:spPr bwMode="auto">
          <a:xfrm>
            <a:off x="2639617" y="6021289"/>
            <a:ext cx="6838951" cy="369326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45717" rIns="91433" bIns="4571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(There are &gt;100 different options)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4" name="Picture 3" descr="Timelin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5029" y="1756523"/>
            <a:ext cx="6001941" cy="4264766"/>
          </a:xfrm>
          <a:prstGeom prst="rect">
            <a:avLst/>
          </a:prstGeom>
        </p:spPr>
      </p:pic>
      <p:sp>
        <p:nvSpPr>
          <p:cNvPr id="6" name="Ink 5"/>
          <p:cNvSpPr/>
          <p:nvPr/>
        </p:nvSpPr>
        <p:spPr bwMode="auto">
          <a:xfrm>
            <a:off x="3723840" y="2081520"/>
            <a:ext cx="4832640" cy="3485160"/>
          </a:xfrm>
          <a:prstGeom prst="rect">
            <a:avLst/>
          </a:prstGeom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1199"/>
    </mc:Choice>
    <mc:Fallback>
      <p:transition spd="slow" advTm="1711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1" name="Rectangle 3"/>
          <p:cNvSpPr>
            <a:spLocks noGrp="1" noChangeArrowheads="1"/>
          </p:cNvSpPr>
          <p:nvPr>
            <p:ph type="body" sz="quarter" idx="14"/>
          </p:nvPr>
        </p:nvSpPr>
        <p:spPr>
          <a:xfrm>
            <a:off x="931984" y="1316765"/>
            <a:ext cx="10924656" cy="5280587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US" dirty="0"/>
              <a:t>DHCP</a:t>
            </a:r>
            <a:r>
              <a:rPr lang="en-US" dirty="0">
                <a:solidFill>
                  <a:srgbClr val="C00000"/>
                </a:solidFill>
              </a:rPr>
              <a:t>DISCOVER</a:t>
            </a:r>
            <a:r>
              <a:rPr lang="en-US" dirty="0"/>
              <a:t>: Broadcast by a client to find available DHCP servers</a:t>
            </a:r>
            <a:endParaRPr lang="en-US" dirty="0"/>
          </a:p>
          <a:p>
            <a:pPr algn="l"/>
            <a:r>
              <a:rPr lang="en-US" dirty="0"/>
              <a:t>DHCP</a:t>
            </a:r>
            <a:r>
              <a:rPr lang="en-US" dirty="0">
                <a:solidFill>
                  <a:srgbClr val="C00000"/>
                </a:solidFill>
              </a:rPr>
              <a:t>OFFER</a:t>
            </a:r>
            <a:r>
              <a:rPr lang="en-US" dirty="0"/>
              <a:t>: Response from a server to a DHCPDISCOVER and offering IP address and other parameters</a:t>
            </a:r>
            <a:endParaRPr lang="en-US" dirty="0"/>
          </a:p>
          <a:p>
            <a:pPr algn="l"/>
            <a:r>
              <a:rPr lang="en-US" dirty="0"/>
              <a:t>DHCP</a:t>
            </a:r>
            <a:r>
              <a:rPr lang="en-US" dirty="0">
                <a:solidFill>
                  <a:srgbClr val="C00000"/>
                </a:solidFill>
              </a:rPr>
              <a:t>REQUEST</a:t>
            </a:r>
            <a:r>
              <a:rPr lang="en-US" dirty="0"/>
              <a:t>: Message from a client to servers that does one of the following:</a:t>
            </a:r>
            <a:endParaRPr lang="en-US" dirty="0"/>
          </a:p>
          <a:p>
            <a:pPr marL="676275" lvl="2" algn="l"/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Requests the parameters offered by one of the servers and declines all other offers 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76275" lvl="2" algn="l"/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Verifies a previously allocated address after a system or network change (a reboot for example)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76275" lvl="2" algn="l"/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Requests the extension of a lease on a particular address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dirty="0"/>
              <a:t>DHCP</a:t>
            </a:r>
            <a:r>
              <a:rPr lang="en-US" dirty="0">
                <a:solidFill>
                  <a:srgbClr val="C00000"/>
                </a:solidFill>
              </a:rPr>
              <a:t>ACK</a:t>
            </a:r>
            <a:r>
              <a:rPr lang="en-US" dirty="0"/>
              <a:t>: Acknowledgement from server to client with parameters, including IP address</a:t>
            </a:r>
            <a:endParaRPr lang="en-US" dirty="0"/>
          </a:p>
          <a:p>
            <a:pPr algn="l"/>
            <a:r>
              <a:rPr lang="en-US" dirty="0"/>
              <a:t>DHCP</a:t>
            </a:r>
            <a:r>
              <a:rPr lang="en-US" dirty="0">
                <a:solidFill>
                  <a:srgbClr val="C00000"/>
                </a:solidFill>
              </a:rPr>
              <a:t>NACK</a:t>
            </a:r>
            <a:r>
              <a:rPr lang="en-US" dirty="0"/>
              <a:t>: Negative acknowledgement from server to client, indicating that the client's lease has expired or that a requested IP address is incorrect</a:t>
            </a:r>
            <a:endParaRPr lang="en-US" dirty="0"/>
          </a:p>
          <a:p>
            <a:pPr algn="l"/>
            <a:r>
              <a:rPr lang="en-US" dirty="0"/>
              <a:t>DHCP</a:t>
            </a:r>
            <a:r>
              <a:rPr lang="en-US" dirty="0">
                <a:solidFill>
                  <a:srgbClr val="C00000"/>
                </a:solidFill>
              </a:rPr>
              <a:t>DECLINE</a:t>
            </a:r>
            <a:r>
              <a:rPr lang="en-US" dirty="0"/>
              <a:t>: Message from client to server indicating that the offered address is already in use</a:t>
            </a:r>
            <a:endParaRPr lang="en-US" dirty="0"/>
          </a:p>
          <a:p>
            <a:pPr algn="l"/>
            <a:r>
              <a:rPr lang="en-US" dirty="0"/>
              <a:t>DHCP</a:t>
            </a:r>
            <a:r>
              <a:rPr lang="en-US" dirty="0">
                <a:solidFill>
                  <a:srgbClr val="C00000"/>
                </a:solidFill>
              </a:rPr>
              <a:t>RELEASE</a:t>
            </a:r>
            <a:r>
              <a:rPr lang="en-US" dirty="0"/>
              <a:t>: Message from client to server canceling remainder of a lease and relinquishing network address</a:t>
            </a:r>
            <a:endParaRPr lang="en-US" dirty="0"/>
          </a:p>
          <a:p>
            <a:pPr algn="l"/>
            <a:r>
              <a:rPr lang="en-US" dirty="0"/>
              <a:t>DHCP</a:t>
            </a:r>
            <a:r>
              <a:rPr lang="en-US" dirty="0">
                <a:solidFill>
                  <a:srgbClr val="C00000"/>
                </a:solidFill>
              </a:rPr>
              <a:t>INFORM</a:t>
            </a:r>
            <a:r>
              <a:rPr lang="en-US" dirty="0"/>
              <a:t>: Message from a client that already has an IP address (manually configured for example), requesting further configuration parameters from the DHCP server</a:t>
            </a:r>
            <a:endParaRPr lang="en-US" dirty="0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Message Types </a:t>
            </a:r>
            <a:r>
              <a:rPr lang="en-US" sz="3200" dirty="0"/>
              <a:t>[RFC2131]</a:t>
            </a:r>
            <a:endParaRPr lang="en-US" dirty="0"/>
          </a:p>
        </p:txBody>
      </p:sp>
      <p:sp>
        <p:nvSpPr>
          <p:cNvPr id="5" name="Ink 4"/>
          <p:cNvSpPr/>
          <p:nvPr/>
        </p:nvSpPr>
        <p:spPr bwMode="auto">
          <a:xfrm>
            <a:off x="964800" y="1467360"/>
            <a:ext cx="1722960" cy="4346280"/>
          </a:xfrm>
          <a:prstGeom prst="rect">
            <a:avLst/>
          </a:prstGeom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8503"/>
    </mc:Choice>
    <mc:Fallback>
      <p:transition spd="slow" advTm="1485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DCHP: Protocol in Use</a:t>
            </a:r>
            <a:endParaRPr lang="en-GB" dirty="0"/>
          </a:p>
        </p:txBody>
      </p:sp>
      <p:grpSp>
        <p:nvGrpSpPr>
          <p:cNvPr id="39" name="Group 38"/>
          <p:cNvGrpSpPr/>
          <p:nvPr/>
        </p:nvGrpSpPr>
        <p:grpSpPr>
          <a:xfrm>
            <a:off x="1919538" y="1412777"/>
            <a:ext cx="8583944" cy="5254012"/>
            <a:chOff x="533400" y="1322094"/>
            <a:chExt cx="8583945" cy="5254011"/>
          </a:xfrm>
        </p:grpSpPr>
        <p:sp>
          <p:nvSpPr>
            <p:cNvPr id="3" name="TextBox 2"/>
            <p:cNvSpPr txBox="1"/>
            <p:nvPr/>
          </p:nvSpPr>
          <p:spPr>
            <a:xfrm>
              <a:off x="3286427" y="1550698"/>
              <a:ext cx="7994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Client</a:t>
              </a:r>
              <a:endPara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967282" y="1550697"/>
              <a:ext cx="1058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Server 2</a:t>
              </a:r>
              <a:endPara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3400" y="1550697"/>
              <a:ext cx="1058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Server 1</a:t>
              </a:r>
              <a:endPara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2262512" y="1781530"/>
              <a:ext cx="990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210398" y="1792922"/>
              <a:ext cx="990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050618" y="2388898"/>
              <a:ext cx="2088194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358012" y="2388898"/>
              <a:ext cx="2088194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4210398" y="1353266"/>
              <a:ext cx="609600" cy="3810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2643512" y="1322094"/>
              <a:ext cx="609600" cy="3810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2643512" y="1855496"/>
              <a:ext cx="609600" cy="3810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225575" y="1855496"/>
              <a:ext cx="609600" cy="3810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793439" y="3455698"/>
              <a:ext cx="2088194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4358012" y="4293898"/>
              <a:ext cx="2088194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793439" y="5894098"/>
              <a:ext cx="2088194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0768098">
              <a:off x="4927415" y="2632189"/>
              <a:ext cx="14574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DHCP</a:t>
              </a:r>
              <a: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B5121B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OFFER</a:t>
              </a:r>
              <a:endPara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B5121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875869">
              <a:off x="1208367" y="2651427"/>
              <a:ext cx="14574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DHCP</a:t>
              </a:r>
              <a: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B5121B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OFFER</a:t>
              </a:r>
              <a:endPara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B5121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 rot="20768098">
              <a:off x="5059438" y="4554973"/>
              <a:ext cx="11934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DHCP</a:t>
              </a:r>
              <a: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B5121B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ACK</a:t>
              </a:r>
              <a:endPara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B5121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875869">
              <a:off x="3870426" y="6175995"/>
              <a:ext cx="16835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DHCP</a:t>
              </a:r>
              <a: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B5121B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RELEASE</a:t>
              </a:r>
              <a:endPara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B5121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875869">
              <a:off x="3791113" y="3707306"/>
              <a:ext cx="1757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DHCP</a:t>
              </a:r>
              <a: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B5121B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REQUEST</a:t>
              </a:r>
              <a:endPara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B5121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(accept)</a:t>
              </a:r>
              <a:endPara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1496651" y="3476480"/>
              <a:ext cx="2088194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20768098">
              <a:off x="1900555" y="3690598"/>
              <a:ext cx="1757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DHCP</a:t>
              </a:r>
              <a: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B5121B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REQUEST</a:t>
              </a:r>
              <a:b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(decline)</a:t>
              </a:r>
              <a:endPara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5" name="Cloud 34"/>
            <p:cNvSpPr/>
            <p:nvPr/>
          </p:nvSpPr>
          <p:spPr>
            <a:xfrm>
              <a:off x="2094715" y="4979697"/>
              <a:ext cx="3106283" cy="104182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Period of Normal Operation</a:t>
              </a:r>
              <a:endPara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11454" y="2188843"/>
              <a:ext cx="18583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DHCP</a:t>
              </a:r>
              <a: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B5121B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DISCOVER</a:t>
              </a:r>
              <a:endPara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B5121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7" name="Right Brace 36"/>
            <p:cNvSpPr/>
            <p:nvPr/>
          </p:nvSpPr>
          <p:spPr>
            <a:xfrm>
              <a:off x="6442364" y="3277298"/>
              <a:ext cx="426406" cy="1626199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25398" y="3567176"/>
              <a:ext cx="21919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May be repeated</a:t>
              </a:r>
              <a:b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to confirm/ renew </a:t>
              </a:r>
              <a:b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configuration</a:t>
              </a:r>
              <a:endPara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4296350" y="3109963"/>
            <a:ext cx="1676399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Select </a:t>
            </a:r>
            <a:r>
              <a:rPr kumimoji="0" lang="en-GB" sz="20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config</a:t>
            </a:r>
            <a:endParaRPr kumimoji="0" lang="en-GB" sz="20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Ink 9"/>
          <p:cNvSpPr/>
          <p:nvPr/>
        </p:nvSpPr>
        <p:spPr bwMode="auto">
          <a:xfrm>
            <a:off x="1515240" y="1140480"/>
            <a:ext cx="7591320" cy="5670000"/>
          </a:xfrm>
          <a:prstGeom prst="rect">
            <a:avLst/>
          </a:prstGeom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680"/>
    </mc:Choice>
    <mc:Fallback>
      <p:transition spd="slow" advTm="766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/>
          <p:cNvSpPr>
            <a:spLocks noGrp="1" noChangeArrowheads="1"/>
          </p:cNvSpPr>
          <p:nvPr>
            <p:ph type="body" sz="quarter" idx="14"/>
          </p:nvPr>
        </p:nvSpPr>
        <p:spPr>
          <a:xfrm>
            <a:off x="896815" y="1316765"/>
            <a:ext cx="10480432" cy="52805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/>
              <a:t>Relieves the network administrator of manual configuration </a:t>
            </a:r>
            <a:endParaRPr lang="en-US" sz="28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/>
              <a:t>Devices can be moved from network to network and automatically obtain valid configuration parameters for the current network</a:t>
            </a:r>
            <a:endParaRPr lang="en-US" sz="28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/>
              <a:t>IP addresses are only allocated when needed</a:t>
            </a:r>
            <a:endParaRPr lang="en-US" sz="2800" dirty="0"/>
          </a:p>
          <a:p>
            <a:pPr marL="1152525" lvl="1" indent="-457200" algn="l">
              <a:buFont typeface="Wingdings" panose="05000000000000000000" pitchFamily="2" charset="2"/>
              <a:buChar char="§"/>
            </a:pPr>
            <a:r>
              <a:rPr lang="en-US" sz="2700" dirty="0">
                <a:latin typeface="+mn-lt"/>
              </a:rPr>
              <a:t>It is possible to re-use IP addresses after lease</a:t>
            </a:r>
            <a:endParaRPr lang="en-US" sz="2700" dirty="0">
              <a:latin typeface="+mn-lt"/>
            </a:endParaRPr>
          </a:p>
          <a:p>
            <a:pPr marL="1649095" lvl="3" indent="-381000" algn="l">
              <a:buClr>
                <a:srgbClr val="0000A8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+mn-lt"/>
                <a:cs typeface="Calibri" panose="020F0502020204030204" pitchFamily="34" charset="0"/>
              </a:rPr>
              <a:t>Especially considering mobile clients </a:t>
            </a:r>
            <a:endParaRPr lang="en-US" sz="2200" dirty="0">
              <a:latin typeface="+mn-lt"/>
              <a:cs typeface="Calibri" panose="020F0502020204030204" pitchFamily="34" charset="0"/>
            </a:endParaRPr>
          </a:p>
          <a:p>
            <a:pPr marL="1151890" lvl="2" indent="-457200" algn="l">
              <a:buClr>
                <a:srgbClr val="0000A8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+mn-lt"/>
                <a:cs typeface="Calibri" panose="020F0502020204030204" pitchFamily="34" charset="0"/>
              </a:rPr>
              <a:t>Reduction in the total number of addresses in use</a:t>
            </a:r>
            <a:endParaRPr lang="en-US" sz="28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DHCP Pros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908935" y="4851400"/>
            <a:ext cx="52470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减轻网络管理员的手工配置。</a:t>
            </a:r>
            <a:endParaRPr lang="zh-CN" altLang="en-US" sz="1200"/>
          </a:p>
          <a:p>
            <a:r>
              <a:rPr lang="zh-CN" altLang="en-US" sz="1200"/>
              <a:t>设备可以从一个网络移动到另一个网络，自动获取当前网络的有效配置参数</a:t>
            </a:r>
            <a:endParaRPr lang="zh-CN" altLang="en-US" sz="1200"/>
          </a:p>
          <a:p>
            <a:r>
              <a:rPr lang="zh-CN" altLang="en-US" sz="1200"/>
              <a:t>IP地址只在需要时分配</a:t>
            </a:r>
            <a:endParaRPr lang="zh-CN" altLang="en-US" sz="1200"/>
          </a:p>
          <a:p>
            <a:r>
              <a:rPr lang="zh-CN" altLang="en-US" sz="1200"/>
              <a:t>租赁后的IP地址是可以重用的，特别是考虑到移动客户端</a:t>
            </a:r>
            <a:endParaRPr lang="zh-CN" altLang="en-US" sz="1200"/>
          </a:p>
          <a:p>
            <a:r>
              <a:rPr lang="zh-CN" altLang="en-US" sz="1200"/>
              <a:t>减少使用的地址总数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047"/>
    </mc:Choice>
    <mc:Fallback>
      <p:transition spd="slow" advTm="49047"/>
    </mc:Fallback>
  </mc:AlternateContent>
</p:sld>
</file>

<file path=ppt/tags/tag1.xml><?xml version="1.0" encoding="utf-8"?>
<p:tagLst xmlns:p="http://schemas.openxmlformats.org/presentationml/2006/main">
  <p:tag name="KSO_WPP_MARK_KEY" val="8ba430ed-da02-4a7b-9f45-05fbb733c5c0"/>
  <p:tag name="COMMONDATA" val="eyJoZGlkIjoiNzY3ZmQyNGM1MWJhYjJhYzU3NTJjZTdiYzk3YzRhOGIifQ==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7609</Words>
  <Application>WPS 演示</Application>
  <PresentationFormat>Widescreen</PresentationFormat>
  <Paragraphs>308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Arial</vt:lpstr>
      <vt:lpstr>Calibri</vt:lpstr>
      <vt:lpstr>Wingdings</vt:lpstr>
      <vt:lpstr>Calibri</vt:lpstr>
      <vt:lpstr>MS PGothic</vt:lpstr>
      <vt:lpstr>Gill Sans MT</vt:lpstr>
      <vt:lpstr>Gill Sans MT</vt:lpstr>
      <vt:lpstr>Times New Roman</vt:lpstr>
      <vt:lpstr>Calibri Light</vt:lpstr>
      <vt:lpstr>微软雅黑</vt:lpstr>
      <vt:lpstr>Arial Unicode MS</vt:lpstr>
      <vt:lpstr>等线</vt:lpstr>
      <vt:lpstr>1_Office Theme</vt:lpstr>
      <vt:lpstr>DHCP: more than IP addresses</vt:lpstr>
      <vt:lpstr>DHCP Leases</vt:lpstr>
      <vt:lpstr>DHCP: example</vt:lpstr>
      <vt:lpstr>DHCP: example</vt:lpstr>
      <vt:lpstr>DHCP: Wireshark output (home LAN)</vt:lpstr>
      <vt:lpstr>DHCP Message Format</vt:lpstr>
      <vt:lpstr>Message Types [RFC2131]</vt:lpstr>
      <vt:lpstr>DCHP: Protocol in Use</vt:lpstr>
      <vt:lpstr>DHCP Pros</vt:lpstr>
      <vt:lpstr>DHCP Limitations</vt:lpstr>
      <vt:lpstr>What is the Issue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DHCP: more than IP addresses</dc:title>
  <dc:creator>yu wenjuan</dc:creator>
  <cp:lastModifiedBy>.</cp:lastModifiedBy>
  <cp:revision>6</cp:revision>
  <dcterms:created xsi:type="dcterms:W3CDTF">2020-10-16T23:28:00Z</dcterms:created>
  <dcterms:modified xsi:type="dcterms:W3CDTF">2022-11-10T10:32:24Z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16F6FF3853944192AA805419A3881DED</vt:lpwstr>
  </property>
  <property fmtid="{D5CDD505-2E9C-101B-9397-08002B2CF9AE}" pid="3" name="KSOProductBuildVer">
    <vt:lpwstr>2052-11.1.0.12763</vt:lpwstr>
  </property>
</Properties>
</file>