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sldIdLst>
    <p:sldId id="1301" r:id="rId4"/>
    <p:sldId id="1100" r:id="rId6"/>
    <p:sldId id="1099" r:id="rId7"/>
    <p:sldId id="1102" r:id="rId8"/>
    <p:sldId id="1101" r:id="rId9"/>
    <p:sldId id="1103" r:id="rId10"/>
    <p:sldId id="1290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7E7ED-B8A2-4841-B133-3D94E30E9B97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DE37-2472-4D3F-8540-E85ADE2A481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Dynamic Host Configuration Protocol (DHCP)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Network Address Translation (NAT)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Forwarding - w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hat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’s inside a router</a:t>
            </a:r>
            <a:endParaRPr lang="en-US" altLang="ja-JP" sz="32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buffer management, scheduling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08305" indent="-278130">
              <a:spcBef>
                <a:spcPts val="600"/>
              </a:spcBef>
            </a:pP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4"/>
    </mc:Choice>
    <mc:Fallback>
      <p:transition spd="slow" advTm="64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Local network uses just one IP address as far as outside world is concerned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advantages: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devices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can change addresses of devices in local network without notifying outside world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can change ISP without changing addresses of devices in local network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9083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security: devices inside local net not directly addressable, visible by outside world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dirty="0"/>
              <a:t>NAT: network address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3860" y="5166995"/>
            <a:ext cx="7943850" cy="1205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所有设备只需要一个来自</a:t>
            </a:r>
            <a:r>
              <a:rPr lang="en-US" altLang="zh-CN"/>
              <a:t>ISP</a:t>
            </a:r>
            <a:r>
              <a:rPr lang="zh-CN" altLang="en-US"/>
              <a:t>的IP地址</a:t>
            </a:r>
            <a:endParaRPr lang="zh-CN" altLang="en-US"/>
          </a:p>
          <a:p>
            <a:r>
              <a:rPr lang="zh-CN" altLang="en-US"/>
              <a:t>可以在不通知外界的情况下更改本地网络中的设备地址</a:t>
            </a:r>
            <a:endParaRPr lang="zh-CN" altLang="en-US"/>
          </a:p>
          <a:p>
            <a:r>
              <a:rPr lang="zh-CN" altLang="en-US"/>
              <a:t>可以更改ISP而不更改本地网络中的设备地址</a:t>
            </a:r>
            <a:endParaRPr lang="zh-CN" altLang="en-US"/>
          </a:p>
          <a:p>
            <a:r>
              <a:rPr lang="zh-CN" altLang="en-US"/>
              <a:t>安全性:本地网络内的设备不能直接寻址，</a:t>
            </a:r>
            <a:r>
              <a:rPr lang="zh-CN" altLang="en-US"/>
              <a:t>被外部世界看到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47"/>
    </mc:Choice>
    <mc:Fallback>
      <p:transition spd="slow" advTm="637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/>
          <p:cNvSpPr/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10.0.0.1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10.0.0.2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10.0.0.3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10.0.0.4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local network (e.g., home network) 10.0.0/24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Line 82"/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" name="Line 83"/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Line 84"/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2" name="Group 107"/>
          <p:cNvGrpSpPr/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/>
          <p:cNvGrpSpPr/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/>
          <p:cNvGrpSpPr/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/>
            <p:cNvSpPr/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138.76.29.7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Line 86"/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Text Box 88"/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rest of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Internet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/>
          <p:cNvCxnSpPr/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  <a:endParaRPr lang="en-US" sz="48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/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/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source port numbers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3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IPv4 address as far as outside world is concerned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k 7"/>
          <p:cNvSpPr/>
          <p:nvPr/>
        </p:nvSpPr>
        <p:spPr bwMode="auto">
          <a:xfrm>
            <a:off x="606240" y="2424240"/>
            <a:ext cx="9648720" cy="402768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868045" y="4956810"/>
            <a:ext cx="514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所有离开本网络的数据报都有相同的源NAT IP地址:138.76.29.7，但源端口号不同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062"/>
    </mc:Choice>
    <mc:Fallback>
      <p:transition spd="slow" advTm="133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(source IP address, port #) of every outgoing datagram to (NAT IP address, new port #)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51255" marR="0" lvl="3" indent="-287655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Gill Sans MT" panose="020B0502020104020203" pitchFamily="34" charset="77"/>
              <a:cs typeface="Gill Sans MT" panose="020B0502020104020203" pitchFamily="34" charset="77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every (source IP address, port #)  to (NAT IP address, new port #) translation pair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9083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77"/>
    </mc:Choice>
    <mc:Fallback>
      <p:transition spd="slow" advTm="86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  <a:endParaRPr lang="en-US" sz="4800" dirty="0"/>
          </a:p>
        </p:txBody>
      </p:sp>
      <p:sp>
        <p:nvSpPr>
          <p:cNvPr id="117" name="Freeform 139"/>
          <p:cNvSpPr/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8" name="Freeform 29"/>
          <p:cNvSpPr/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25" name="Group 88"/>
          <p:cNvGrpSpPr/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/>
            <p:cNvGrpSpPr/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S: 10.0.0.1, 3345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D: 128.119.40.186, 80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3" name="Group 44"/>
              <p:cNvGrpSpPr/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/>
                <p:cNvSpPr/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/>
              <p:cNvGrpSpPr/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/>
                <p:cNvSpPr/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/>
            <p:cNvSpPr/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/>
            <p:cNvGrpSpPr/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1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41" name="Text Box 54"/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10.0.0.4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" name="Text Box 56"/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138.76.29.7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5" name="Group 59"/>
          <p:cNvGrpSpPr/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host 10.0.0.1 sends datagram to 128.119.40.186, 80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7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/>
          <p:cNvSpPr/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9" name="Rectangle 62"/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0" name="Text Box 60"/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NAT translation table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WAN side addr        LAN side addr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1" name="Line 63"/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" name="Line 64"/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" name="Line 65"/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4" name="Text Box 61"/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138.76.29.7, 5001   10.0.0.1, 3345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……                                         ……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5" name="Group 135"/>
          <p:cNvGrpSpPr/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7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S: 128.119.40.186, 80 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D: 10.0.0.1, 3345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/>
            <p:cNvGrpSpPr/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/>
              <p:cNvSpPr/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/>
            <p:cNvGrpSpPr/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/>
              <p:cNvSpPr/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/>
            <p:cNvSpPr/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/>
            <p:cNvGrpSpPr/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4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70" name="Group 108"/>
          <p:cNvGrpSpPr/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/>
            <p:cNvGrpSpPr/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S: 138.76.29.7, 5001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D: 128.119.40.186, 80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8" name="Group 71"/>
              <p:cNvGrpSpPr/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/>
                <p:cNvSpPr/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/>
              <p:cNvGrpSpPr/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/>
                <p:cNvSpPr/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/>
            <p:cNvGrpSpPr/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2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86" name="Group 112"/>
          <p:cNvGrpSpPr/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/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8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9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0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/>
          <p:cNvGrpSpPr/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S: 128.119.40.186, 80 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D: 138.76.29.7, 5001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/>
            <p:cNvGrpSpPr/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/>
              <p:cNvSpPr/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/>
            <p:cNvGrpSpPr/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/>
              <p:cNvSpPr/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/>
            <p:cNvGrpSpPr/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6" name="Text Box 131"/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reply arrives, destination address: 138.76.29.7, 5001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10.0.0.1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8" name="Text Box 13"/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10.0.0.2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9" name="Text Box 14"/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10.0.0.3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30" name="Group 107"/>
          <p:cNvGrpSpPr/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/>
          <p:cNvGrpSpPr/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/>
          <p:cNvGrpSpPr/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/>
          <p:cNvCxnSpPr/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/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/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nk 13"/>
          <p:cNvSpPr/>
          <p:nvPr/>
        </p:nvSpPr>
        <p:spPr bwMode="auto">
          <a:xfrm>
            <a:off x="1204200" y="1722600"/>
            <a:ext cx="9481320" cy="3556800"/>
          </a:xfrm>
          <a:prstGeom prst="rect">
            <a:avLst/>
          </a:prstGeom>
        </p:spPr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264"/>
    </mc:Choice>
    <mc:Fallback>
      <p:transition spd="slow" advTm="165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805" marR="0" lvl="0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16-bit port number field: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930275" marR="0" lvl="1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60,000 simultaneous connections with a single WAN-side address!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NAT has been controversial: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routers “should” only process up to layer 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address “shortage” should be solved by IPv6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violates end-to-end argument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1143000" marR="0" lvl="2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NAT possibility must be taken into account by app designers, e.g., P2P apps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NAT traversal: what if client wants to connect to server behind NAT?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9005" y="6004560"/>
            <a:ext cx="451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端口号是用于进程寻址而不是主机</a:t>
            </a:r>
            <a:r>
              <a:rPr lang="zh-CN" altLang="en-US"/>
              <a:t>寻址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64450" y="2854960"/>
            <a:ext cx="2802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本来在网络层（第三层），查端口属于</a:t>
            </a:r>
            <a:r>
              <a:rPr lang="zh-CN" altLang="en-US"/>
              <a:t>运输层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997"/>
    </mc:Choice>
    <mc:Fallback>
      <p:transition spd="slow" advTm="2009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805" marR="0" lvl="0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DHCP</a:t>
            </a:r>
            <a:endParaRPr kumimoji="0" lang="en-GB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Dynamic network address configuration 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262380" marR="0" lvl="2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Less administrative overhead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Protocol structure and message types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262380" marR="0" lvl="2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Step-by-step how DHCP works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Advantages &amp; limitations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NAT</a:t>
            </a:r>
            <a:endParaRPr kumimoji="0" lang="en-GB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IPv4 Address Shortage Problem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NAT Implementation and Process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14705" marR="0" lvl="1" indent="-3416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Advantages &amp; limitations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Summary on DHCP and NAT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57"/>
    </mc:Choice>
    <mc:Fallback>
      <p:transition spd="slow" advTm="64257"/>
    </mc:Fallback>
  </mc:AlternateContent>
</p:sld>
</file>

<file path=ppt/tags/tag1.xml><?xml version="1.0" encoding="utf-8"?>
<p:tagLst xmlns:p="http://schemas.openxmlformats.org/presentationml/2006/main">
  <p:tag name="TIMING" val="|5.1|29.7|23.6"/>
</p:tagLst>
</file>

<file path=ppt/tags/tag2.xml><?xml version="1.0" encoding="utf-8"?>
<p:tagLst xmlns:p="http://schemas.openxmlformats.org/presentationml/2006/main">
  <p:tag name="TIMING" val="|4.5|27|71.3|49.5"/>
</p:tagLst>
</file>

<file path=ppt/tags/tag3.xml><?xml version="1.0" encoding="utf-8"?>
<p:tagLst xmlns:p="http://schemas.openxmlformats.org/presentationml/2006/main">
  <p:tag name="TIMING" val="|2|2.5"/>
</p:tagLst>
</file>

<file path=ppt/tags/tag4.xml><?xml version="1.0" encoding="utf-8"?>
<p:tagLst xmlns:p="http://schemas.openxmlformats.org/presentationml/2006/main">
  <p:tag name="KSO_WPP_MARK_KEY" val="a639e9c7-18d8-4270-8b63-4e1310195635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演示</Application>
  <PresentationFormat>Widescreen</PresentationFormat>
  <Paragraphs>154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MS PGothic</vt:lpstr>
      <vt:lpstr>Calibri</vt:lpstr>
      <vt:lpstr>Gill Sans MT</vt:lpstr>
      <vt:lpstr>Calibri Light</vt:lpstr>
      <vt:lpstr>微软雅黑</vt:lpstr>
      <vt:lpstr>Arial Unicode MS</vt:lpstr>
      <vt:lpstr>等线</vt:lpstr>
      <vt:lpstr>1_Office Theme</vt:lpstr>
      <vt:lpstr>2_Office Theme</vt:lpstr>
      <vt:lpstr>Network Layer II: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Summary on DHCP and NAT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II: roadmap</dc:title>
  <dc:creator>yu wenjuan</dc:creator>
  <cp:lastModifiedBy>.</cp:lastModifiedBy>
  <cp:revision>4</cp:revision>
  <dcterms:created xsi:type="dcterms:W3CDTF">2020-10-16T23:29:00Z</dcterms:created>
  <dcterms:modified xsi:type="dcterms:W3CDTF">2022-11-10T12:59:53Z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92D1A167765247E19E4B5D48737B56D9</vt:lpwstr>
  </property>
  <property fmtid="{D5CDD505-2E9C-101B-9397-08002B2CF9AE}" pid="3" name="KSOProductBuildVer">
    <vt:lpwstr>2052-11.1.0.12763</vt:lpwstr>
  </property>
</Properties>
</file>