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notesMasterIdLst>
    <p:notesMasterId r:id="rId5"/>
  </p:notesMasterIdLst>
  <p:sldIdLst>
    <p:sldId id="1292" r:id="rId4"/>
    <p:sldId id="1048" r:id="rId6"/>
    <p:sldId id="358" r:id="rId7"/>
    <p:sldId id="1231" r:id="rId8"/>
    <p:sldId id="1232" r:id="rId9"/>
    <p:sldId id="1297" r:id="rId10"/>
    <p:sldId id="1235" r:id="rId11"/>
    <p:sldId id="1236" r:id="rId12"/>
    <p:sldId id="1237" r:id="rId13"/>
    <p:sldId id="1238" r:id="rId14"/>
    <p:sldId id="1240" r:id="rId15"/>
    <p:sldId id="1241" r:id="rId16"/>
    <p:sldId id="1242" r:id="rId17"/>
    <p:sldId id="1244" r:id="rId18"/>
    <p:sldId id="1245" r:id="rId19"/>
    <p:sldId id="1246" r:id="rId20"/>
    <p:sldId id="521" r:id="rId21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62" d="100"/>
          <a:sy n="62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gs" Target="tags/tag4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E0B31-10A4-4647-B156-43FAC5A400CD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2217-4FE1-4F54-946F-4E38DB7A9011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51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1C1C1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C1C1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35360" y="1316765"/>
            <a:ext cx="11521280" cy="5280587"/>
          </a:xfrm>
          <a:prstGeom prst="rect">
            <a:avLst/>
          </a:prstGeom>
        </p:spPr>
        <p:txBody>
          <a:bodyPr vert="horz"/>
          <a:lstStyle>
            <a:lvl1pPr marL="0" indent="0" algn="just">
              <a:buFont typeface="Arial" panose="020B0604020202020204"/>
              <a:buNone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just">
              <a:defRPr sz="1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just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just">
              <a:buFont typeface="Wingdings" panose="05000000000000000000" pitchFamily="2" charset="2"/>
              <a:buChar char="p"/>
              <a:defRPr sz="1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just">
              <a:buFont typeface="Wingdings" panose="05000000000000000000" pitchFamily="2" charset="2"/>
              <a:buChar char="u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35360" y="260648"/>
            <a:ext cx="1152128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35360" y="1316765"/>
            <a:ext cx="11521280" cy="5280587"/>
          </a:xfrm>
          <a:prstGeom prst="rect">
            <a:avLst/>
          </a:prstGeom>
        </p:spPr>
        <p:txBody>
          <a:bodyPr vert="horz"/>
          <a:lstStyle>
            <a:lvl1pPr marL="0" indent="0" algn="just">
              <a:buFont typeface="Arial" panose="020B0604020202020204"/>
              <a:buNone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just">
              <a:defRPr sz="1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just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just">
              <a:buFont typeface="Wingdings" panose="05000000000000000000" pitchFamily="2" charset="2"/>
              <a:buChar char="p"/>
              <a:defRPr sz="1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just">
              <a:buFont typeface="Wingdings" panose="05000000000000000000" pitchFamily="2" charset="2"/>
              <a:buChar char="u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35360" y="260648"/>
            <a:ext cx="1152128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" y="2732924"/>
            <a:ext cx="12181620" cy="139215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27053" y="1844676"/>
            <a:ext cx="7201129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1C1C1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C1C1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C1C1C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C1C1C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0.xml"/><Relationship Id="rId3" Type="http://schemas.openxmlformats.org/officeDocument/2006/relationships/tags" Target="../tags/tag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Network Layer II: roadmap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8305" indent="-278130">
              <a:spcBef>
                <a:spcPts val="600"/>
              </a:spcBef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ea typeface="MS PGothic" panose="020B0600070205080204" pitchFamily="34" charset="-128"/>
                <a:cs typeface="Calibri" panose="020F0502020204030204" pitchFamily="34" charset="0"/>
              </a:rPr>
              <a:t>Dynamic Host Configuration Protocol (DHCP)</a:t>
            </a:r>
            <a:endParaRPr lang="en-US" altLang="en-US" sz="3200" dirty="0">
              <a:solidFill>
                <a:schemeClr val="bg1">
                  <a:lumMod val="65000"/>
                </a:schemeClr>
              </a:solidFill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408305" indent="-278130">
              <a:spcBef>
                <a:spcPts val="600"/>
              </a:spcBef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ea typeface="MS PGothic" panose="020B0600070205080204" pitchFamily="34" charset="-128"/>
                <a:cs typeface="Calibri" panose="020F0502020204030204" pitchFamily="34" charset="0"/>
              </a:rPr>
              <a:t>Network Address Translation (NAT)</a:t>
            </a:r>
            <a:endParaRPr lang="en-US" altLang="en-US" sz="3200" dirty="0">
              <a:solidFill>
                <a:schemeClr val="bg1">
                  <a:lumMod val="65000"/>
                </a:schemeClr>
              </a:solidFill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408305" indent="-278130">
              <a:spcBef>
                <a:spcPts val="600"/>
              </a:spcBef>
            </a:pPr>
            <a:r>
              <a:rPr lang="en-US" altLang="en-US" sz="3200" dirty="0">
                <a:ea typeface="MS PGothic" panose="020B0600070205080204" pitchFamily="34" charset="-128"/>
                <a:cs typeface="Calibri" panose="020F0502020204030204" pitchFamily="34" charset="0"/>
              </a:rPr>
              <a:t>Forwarding - w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</a:rPr>
              <a:t>hat</a:t>
            </a:r>
            <a:r>
              <a:rPr lang="en-US" altLang="ja-JP" sz="3200" dirty="0">
                <a:ea typeface="MS PGothic" panose="020B0600070205080204" pitchFamily="34" charset="-128"/>
                <a:cs typeface="Arial" panose="020B0604020202020204" pitchFamily="34" charset="0"/>
              </a:rPr>
              <a:t>’s inside a router</a:t>
            </a:r>
            <a:endParaRPr lang="en-US" altLang="ja-JP" sz="3200" dirty="0"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altLang="ja-JP" sz="2800" dirty="0">
                <a:ea typeface="MS PGothic" panose="020B0600070205080204" pitchFamily="34" charset="-128"/>
                <a:cs typeface="Arial" panose="020B0604020202020204" pitchFamily="34" charset="0"/>
              </a:rPr>
              <a:t>input ports, switching, output ports</a:t>
            </a:r>
            <a:endParaRPr lang="en-US" altLang="ja-JP" sz="2800" dirty="0"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altLang="ja-JP" sz="2800" dirty="0">
                <a:ea typeface="MS PGothic" panose="020B0600070205080204" pitchFamily="34" charset="-128"/>
                <a:cs typeface="Arial" panose="020B0604020202020204" pitchFamily="34" charset="0"/>
              </a:rPr>
              <a:t>buffer management, scheduling</a:t>
            </a:r>
            <a:endParaRPr lang="en-US" altLang="ja-JP" sz="2800" dirty="0"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408305" indent="-278130">
              <a:spcBef>
                <a:spcPts val="600"/>
              </a:spcBef>
            </a:pPr>
            <a:endParaRPr lang="en-US" altLang="en-US" sz="3200" dirty="0"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photo, person, playing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6799" y="1758965"/>
            <a:ext cx="4304058" cy="39232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46"/>
    </mc:Choice>
    <mc:Fallback>
      <p:transition spd="slow" advTm="1204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5804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Longest prefix matching</a:t>
            </a:r>
            <a:endParaRPr lang="en-US" sz="4800" dirty="0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991564" y="1533870"/>
            <a:ext cx="9199355" cy="1620147"/>
          </a:xfrm>
          <a:prstGeom prst="rect">
            <a:avLst/>
          </a:prstGeom>
          <a:solidFill>
            <a:schemeClr val="bg1"/>
          </a:solidFill>
          <a:ln w="19050">
            <a:solidFill>
              <a:srgbClr val="CC0000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1128092" y="1821969"/>
            <a:ext cx="9248359" cy="12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when looking for forwarding table entry for given destination address, use 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longest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address prefix that matches destination address.</a:t>
            </a:r>
            <a:endParaRPr kumimoji="0" lang="en-US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115390" y="1235421"/>
            <a:ext cx="3675878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longest prefix match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2674601" y="3464838"/>
            <a:ext cx="4941530" cy="2131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Destination Address Range                        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11001000  00010111  00010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11001000  00010111  00011000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11001000  00010111  00011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otherwise 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2" charset="0"/>
                <a:ea typeface="MS PGothic" panose="020B0600070205080204" pitchFamily="34" charset="-128"/>
                <a:cs typeface="+mn-cs"/>
              </a:rPr>
              <a:t>           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2675214" y="3473174"/>
            <a:ext cx="7459662" cy="2106613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2675214" y="3908149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2705376" y="4338362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2679976" y="4757462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2676801" y="5187674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8109371" y="3444875"/>
            <a:ext cx="0" cy="211772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8158439" y="3416024"/>
            <a:ext cx="1446743" cy="211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Link interface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3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2672981" y="6281883"/>
            <a:ext cx="55611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11001000  00010111  00011000  10101010 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789703" y="5882891"/>
            <a:ext cx="16362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examples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: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8186060" y="5747609"/>
            <a:ext cx="19089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which interface?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A3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8178869" y="6233982"/>
            <a:ext cx="19089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which interface?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A3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63327" y="4003965"/>
            <a:ext cx="174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********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89074" y="4005707"/>
            <a:ext cx="59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***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60005" y="4816765"/>
            <a:ext cx="174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********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83018" y="4846641"/>
            <a:ext cx="59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***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60005" y="4423065"/>
            <a:ext cx="174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********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2672165" y="5802809"/>
            <a:ext cx="55611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11001000  00010111  00010110  10100001 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58981" y="3297382"/>
            <a:ext cx="9615055" cy="3560618"/>
            <a:chOff x="858981" y="3297382"/>
            <a:chExt cx="9615055" cy="3560618"/>
          </a:xfrm>
        </p:grpSpPr>
        <p:sp>
          <p:nvSpPr>
            <p:cNvPr id="7" name="Freeform 6"/>
            <p:cNvSpPr/>
            <p:nvPr/>
          </p:nvSpPr>
          <p:spPr>
            <a:xfrm>
              <a:off x="858981" y="3297382"/>
              <a:ext cx="9615055" cy="1884218"/>
            </a:xfrm>
            <a:custGeom>
              <a:avLst/>
              <a:gdLst>
                <a:gd name="connsiteX0" fmla="*/ 110837 w 9628909"/>
                <a:gd name="connsiteY0" fmla="*/ 0 h 1136073"/>
                <a:gd name="connsiteX1" fmla="*/ 9628909 w 9628909"/>
                <a:gd name="connsiteY1" fmla="*/ 13854 h 1136073"/>
                <a:gd name="connsiteX2" fmla="*/ 9628909 w 9628909"/>
                <a:gd name="connsiteY2" fmla="*/ 1122218 h 1136073"/>
                <a:gd name="connsiteX3" fmla="*/ 5334000 w 9628909"/>
                <a:gd name="connsiteY3" fmla="*/ 1136073 h 1136073"/>
                <a:gd name="connsiteX4" fmla="*/ 5320146 w 9628909"/>
                <a:gd name="connsiteY4" fmla="*/ 651163 h 1136073"/>
                <a:gd name="connsiteX5" fmla="*/ 1856509 w 9628909"/>
                <a:gd name="connsiteY5" fmla="*/ 651163 h 1136073"/>
                <a:gd name="connsiteX6" fmla="*/ 1870364 w 9628909"/>
                <a:gd name="connsiteY6" fmla="*/ 1122218 h 1136073"/>
                <a:gd name="connsiteX7" fmla="*/ 0 w 9628909"/>
                <a:gd name="connsiteY7" fmla="*/ 1080654 h 1136073"/>
                <a:gd name="connsiteX8" fmla="*/ 110837 w 9628909"/>
                <a:gd name="connsiteY8" fmla="*/ 0 h 1136073"/>
                <a:gd name="connsiteX0-1" fmla="*/ 110837 w 9628909"/>
                <a:gd name="connsiteY0-2" fmla="*/ 0 h 1122218"/>
                <a:gd name="connsiteX1-3" fmla="*/ 9628909 w 9628909"/>
                <a:gd name="connsiteY1-4" fmla="*/ 13854 h 1122218"/>
                <a:gd name="connsiteX2-5" fmla="*/ 9628909 w 9628909"/>
                <a:gd name="connsiteY2-6" fmla="*/ 1122218 h 1122218"/>
                <a:gd name="connsiteX3-7" fmla="*/ 5389418 w 9628909"/>
                <a:gd name="connsiteY3-8" fmla="*/ 1108364 h 1122218"/>
                <a:gd name="connsiteX4-9" fmla="*/ 5320146 w 9628909"/>
                <a:gd name="connsiteY4-10" fmla="*/ 651163 h 1122218"/>
                <a:gd name="connsiteX5-11" fmla="*/ 1856509 w 9628909"/>
                <a:gd name="connsiteY5-12" fmla="*/ 651163 h 1122218"/>
                <a:gd name="connsiteX6-13" fmla="*/ 1870364 w 9628909"/>
                <a:gd name="connsiteY6-14" fmla="*/ 1122218 h 1122218"/>
                <a:gd name="connsiteX7-15" fmla="*/ 0 w 9628909"/>
                <a:gd name="connsiteY7-16" fmla="*/ 1080654 h 1122218"/>
                <a:gd name="connsiteX8-17" fmla="*/ 110837 w 9628909"/>
                <a:gd name="connsiteY8-18" fmla="*/ 0 h 1122218"/>
                <a:gd name="connsiteX0-19" fmla="*/ 110837 w 9628909"/>
                <a:gd name="connsiteY0-20" fmla="*/ 0 h 1122218"/>
                <a:gd name="connsiteX1-21" fmla="*/ 9628909 w 9628909"/>
                <a:gd name="connsiteY1-22" fmla="*/ 13854 h 1122218"/>
                <a:gd name="connsiteX2-23" fmla="*/ 9628909 w 9628909"/>
                <a:gd name="connsiteY2-24" fmla="*/ 1122218 h 1122218"/>
                <a:gd name="connsiteX3-25" fmla="*/ 5389418 w 9628909"/>
                <a:gd name="connsiteY3-26" fmla="*/ 1108364 h 1122218"/>
                <a:gd name="connsiteX4-27" fmla="*/ 5375564 w 9628909"/>
                <a:gd name="connsiteY4-28" fmla="*/ 665017 h 1122218"/>
                <a:gd name="connsiteX5-29" fmla="*/ 1856509 w 9628909"/>
                <a:gd name="connsiteY5-30" fmla="*/ 651163 h 1122218"/>
                <a:gd name="connsiteX6-31" fmla="*/ 1870364 w 9628909"/>
                <a:gd name="connsiteY6-32" fmla="*/ 1122218 h 1122218"/>
                <a:gd name="connsiteX7-33" fmla="*/ 0 w 9628909"/>
                <a:gd name="connsiteY7-34" fmla="*/ 1080654 h 1122218"/>
                <a:gd name="connsiteX8-35" fmla="*/ 110837 w 9628909"/>
                <a:gd name="connsiteY8-36" fmla="*/ 0 h 1122218"/>
                <a:gd name="connsiteX0-37" fmla="*/ 110837 w 9628909"/>
                <a:gd name="connsiteY0-38" fmla="*/ 0 h 1731818"/>
                <a:gd name="connsiteX1-39" fmla="*/ 9628909 w 9628909"/>
                <a:gd name="connsiteY1-40" fmla="*/ 13854 h 1731818"/>
                <a:gd name="connsiteX2-41" fmla="*/ 9628909 w 9628909"/>
                <a:gd name="connsiteY2-42" fmla="*/ 1122218 h 1731818"/>
                <a:gd name="connsiteX3-43" fmla="*/ 5389418 w 9628909"/>
                <a:gd name="connsiteY3-44" fmla="*/ 1108364 h 1731818"/>
                <a:gd name="connsiteX4-45" fmla="*/ 5375564 w 9628909"/>
                <a:gd name="connsiteY4-46" fmla="*/ 665017 h 1731818"/>
                <a:gd name="connsiteX5-47" fmla="*/ 1856509 w 9628909"/>
                <a:gd name="connsiteY5-48" fmla="*/ 651163 h 1731818"/>
                <a:gd name="connsiteX6-49" fmla="*/ 1828801 w 9628909"/>
                <a:gd name="connsiteY6-50" fmla="*/ 1731818 h 1731818"/>
                <a:gd name="connsiteX7-51" fmla="*/ 0 w 9628909"/>
                <a:gd name="connsiteY7-52" fmla="*/ 1080654 h 1731818"/>
                <a:gd name="connsiteX8-53" fmla="*/ 110837 w 9628909"/>
                <a:gd name="connsiteY8-54" fmla="*/ 0 h 1731818"/>
                <a:gd name="connsiteX0-55" fmla="*/ 0 w 9518072"/>
                <a:gd name="connsiteY0-56" fmla="*/ 0 h 1731818"/>
                <a:gd name="connsiteX1-57" fmla="*/ 9518072 w 9518072"/>
                <a:gd name="connsiteY1-58" fmla="*/ 13854 h 1731818"/>
                <a:gd name="connsiteX2-59" fmla="*/ 9518072 w 9518072"/>
                <a:gd name="connsiteY2-60" fmla="*/ 1122218 h 1731818"/>
                <a:gd name="connsiteX3-61" fmla="*/ 5278581 w 9518072"/>
                <a:gd name="connsiteY3-62" fmla="*/ 1108364 h 1731818"/>
                <a:gd name="connsiteX4-63" fmla="*/ 5264727 w 9518072"/>
                <a:gd name="connsiteY4-64" fmla="*/ 665017 h 1731818"/>
                <a:gd name="connsiteX5-65" fmla="*/ 1745672 w 9518072"/>
                <a:gd name="connsiteY5-66" fmla="*/ 651163 h 1731818"/>
                <a:gd name="connsiteX6-67" fmla="*/ 1717964 w 9518072"/>
                <a:gd name="connsiteY6-68" fmla="*/ 1731818 h 1731818"/>
                <a:gd name="connsiteX7-69" fmla="*/ 152399 w 9518072"/>
                <a:gd name="connsiteY7-70" fmla="*/ 1634836 h 1731818"/>
                <a:gd name="connsiteX8-71" fmla="*/ 0 w 9518072"/>
                <a:gd name="connsiteY8-72" fmla="*/ 0 h 1731818"/>
                <a:gd name="connsiteX0-73" fmla="*/ 0 w 9518072"/>
                <a:gd name="connsiteY0-74" fmla="*/ 0 h 1731818"/>
                <a:gd name="connsiteX1-75" fmla="*/ 9518072 w 9518072"/>
                <a:gd name="connsiteY1-76" fmla="*/ 13854 h 1731818"/>
                <a:gd name="connsiteX2-77" fmla="*/ 9518072 w 9518072"/>
                <a:gd name="connsiteY2-78" fmla="*/ 1122218 h 1731818"/>
                <a:gd name="connsiteX3-79" fmla="*/ 5278581 w 9518072"/>
                <a:gd name="connsiteY3-80" fmla="*/ 1662545 h 1731818"/>
                <a:gd name="connsiteX4-81" fmla="*/ 5264727 w 9518072"/>
                <a:gd name="connsiteY4-82" fmla="*/ 665017 h 1731818"/>
                <a:gd name="connsiteX5-83" fmla="*/ 1745672 w 9518072"/>
                <a:gd name="connsiteY5-84" fmla="*/ 651163 h 1731818"/>
                <a:gd name="connsiteX6-85" fmla="*/ 1717964 w 9518072"/>
                <a:gd name="connsiteY6-86" fmla="*/ 1731818 h 1731818"/>
                <a:gd name="connsiteX7-87" fmla="*/ 152399 w 9518072"/>
                <a:gd name="connsiteY7-88" fmla="*/ 1634836 h 1731818"/>
                <a:gd name="connsiteX8-89" fmla="*/ 0 w 9518072"/>
                <a:gd name="connsiteY8-90" fmla="*/ 0 h 1731818"/>
                <a:gd name="connsiteX0-91" fmla="*/ 0 w 9518072"/>
                <a:gd name="connsiteY0-92" fmla="*/ 0 h 1731818"/>
                <a:gd name="connsiteX1-93" fmla="*/ 9518072 w 9518072"/>
                <a:gd name="connsiteY1-94" fmla="*/ 13854 h 1731818"/>
                <a:gd name="connsiteX2-95" fmla="*/ 9518072 w 9518072"/>
                <a:gd name="connsiteY2-96" fmla="*/ 1122218 h 1731818"/>
                <a:gd name="connsiteX3-97" fmla="*/ 5278581 w 9518072"/>
                <a:gd name="connsiteY3-98" fmla="*/ 1662545 h 1731818"/>
                <a:gd name="connsiteX4-99" fmla="*/ 5264727 w 9518072"/>
                <a:gd name="connsiteY4-100" fmla="*/ 1482435 h 1731818"/>
                <a:gd name="connsiteX5-101" fmla="*/ 1745672 w 9518072"/>
                <a:gd name="connsiteY5-102" fmla="*/ 651163 h 1731818"/>
                <a:gd name="connsiteX6-103" fmla="*/ 1717964 w 9518072"/>
                <a:gd name="connsiteY6-104" fmla="*/ 1731818 h 1731818"/>
                <a:gd name="connsiteX7-105" fmla="*/ 152399 w 9518072"/>
                <a:gd name="connsiteY7-106" fmla="*/ 1634836 h 1731818"/>
                <a:gd name="connsiteX8-107" fmla="*/ 0 w 9518072"/>
                <a:gd name="connsiteY8-108" fmla="*/ 0 h 1731818"/>
                <a:gd name="connsiteX0-109" fmla="*/ 0 w 9518072"/>
                <a:gd name="connsiteY0-110" fmla="*/ 0 h 1731818"/>
                <a:gd name="connsiteX1-111" fmla="*/ 9518072 w 9518072"/>
                <a:gd name="connsiteY1-112" fmla="*/ 13854 h 1731818"/>
                <a:gd name="connsiteX2-113" fmla="*/ 9518072 w 9518072"/>
                <a:gd name="connsiteY2-114" fmla="*/ 1122218 h 1731818"/>
                <a:gd name="connsiteX3-115" fmla="*/ 5278581 w 9518072"/>
                <a:gd name="connsiteY3-116" fmla="*/ 1662545 h 1731818"/>
                <a:gd name="connsiteX4-117" fmla="*/ 5264727 w 9518072"/>
                <a:gd name="connsiteY4-118" fmla="*/ 1482435 h 1731818"/>
                <a:gd name="connsiteX5-119" fmla="*/ 1759526 w 9518072"/>
                <a:gd name="connsiteY5-120" fmla="*/ 1482436 h 1731818"/>
                <a:gd name="connsiteX6-121" fmla="*/ 1717964 w 9518072"/>
                <a:gd name="connsiteY6-122" fmla="*/ 1731818 h 1731818"/>
                <a:gd name="connsiteX7-123" fmla="*/ 152399 w 9518072"/>
                <a:gd name="connsiteY7-124" fmla="*/ 1634836 h 1731818"/>
                <a:gd name="connsiteX8-125" fmla="*/ 0 w 9518072"/>
                <a:gd name="connsiteY8-126" fmla="*/ 0 h 1731818"/>
                <a:gd name="connsiteX0-127" fmla="*/ 0 w 9518072"/>
                <a:gd name="connsiteY0-128" fmla="*/ 0 h 1731818"/>
                <a:gd name="connsiteX1-129" fmla="*/ 9518072 w 9518072"/>
                <a:gd name="connsiteY1-130" fmla="*/ 13854 h 1731818"/>
                <a:gd name="connsiteX2-131" fmla="*/ 9518072 w 9518072"/>
                <a:gd name="connsiteY2-132" fmla="*/ 1122218 h 1731818"/>
                <a:gd name="connsiteX3-133" fmla="*/ 5278581 w 9518072"/>
                <a:gd name="connsiteY3-134" fmla="*/ 1662545 h 1731818"/>
                <a:gd name="connsiteX4-135" fmla="*/ 5306291 w 9518072"/>
                <a:gd name="connsiteY4-136" fmla="*/ 1510144 h 1731818"/>
                <a:gd name="connsiteX5-137" fmla="*/ 1759526 w 9518072"/>
                <a:gd name="connsiteY5-138" fmla="*/ 1482436 h 1731818"/>
                <a:gd name="connsiteX6-139" fmla="*/ 1717964 w 9518072"/>
                <a:gd name="connsiteY6-140" fmla="*/ 1731818 h 1731818"/>
                <a:gd name="connsiteX7-141" fmla="*/ 152399 w 9518072"/>
                <a:gd name="connsiteY7-142" fmla="*/ 1634836 h 1731818"/>
                <a:gd name="connsiteX8-143" fmla="*/ 0 w 9518072"/>
                <a:gd name="connsiteY8-144" fmla="*/ 0 h 1731818"/>
                <a:gd name="connsiteX0-145" fmla="*/ 0 w 9531927"/>
                <a:gd name="connsiteY0-146" fmla="*/ 0 h 1925782"/>
                <a:gd name="connsiteX1-147" fmla="*/ 9518072 w 9531927"/>
                <a:gd name="connsiteY1-148" fmla="*/ 13854 h 1925782"/>
                <a:gd name="connsiteX2-149" fmla="*/ 9531927 w 9531927"/>
                <a:gd name="connsiteY2-150" fmla="*/ 1925782 h 1925782"/>
                <a:gd name="connsiteX3-151" fmla="*/ 5278581 w 9531927"/>
                <a:gd name="connsiteY3-152" fmla="*/ 1662545 h 1925782"/>
                <a:gd name="connsiteX4-153" fmla="*/ 5306291 w 9531927"/>
                <a:gd name="connsiteY4-154" fmla="*/ 1510144 h 1925782"/>
                <a:gd name="connsiteX5-155" fmla="*/ 1759526 w 9531927"/>
                <a:gd name="connsiteY5-156" fmla="*/ 1482436 h 1925782"/>
                <a:gd name="connsiteX6-157" fmla="*/ 1717964 w 9531927"/>
                <a:gd name="connsiteY6-158" fmla="*/ 1731818 h 1925782"/>
                <a:gd name="connsiteX7-159" fmla="*/ 152399 w 9531927"/>
                <a:gd name="connsiteY7-160" fmla="*/ 1634836 h 1925782"/>
                <a:gd name="connsiteX8-161" fmla="*/ 0 w 9531927"/>
                <a:gd name="connsiteY8-162" fmla="*/ 0 h 1925782"/>
                <a:gd name="connsiteX0-163" fmla="*/ 0 w 9531927"/>
                <a:gd name="connsiteY0-164" fmla="*/ 0 h 1939636"/>
                <a:gd name="connsiteX1-165" fmla="*/ 9518072 w 9531927"/>
                <a:gd name="connsiteY1-166" fmla="*/ 13854 h 1939636"/>
                <a:gd name="connsiteX2-167" fmla="*/ 9531927 w 9531927"/>
                <a:gd name="connsiteY2-168" fmla="*/ 1925782 h 1939636"/>
                <a:gd name="connsiteX3-169" fmla="*/ 5292436 w 9531927"/>
                <a:gd name="connsiteY3-170" fmla="*/ 1939636 h 1939636"/>
                <a:gd name="connsiteX4-171" fmla="*/ 5306291 w 9531927"/>
                <a:gd name="connsiteY4-172" fmla="*/ 1510144 h 1939636"/>
                <a:gd name="connsiteX5-173" fmla="*/ 1759526 w 9531927"/>
                <a:gd name="connsiteY5-174" fmla="*/ 1482436 h 1939636"/>
                <a:gd name="connsiteX6-175" fmla="*/ 1717964 w 9531927"/>
                <a:gd name="connsiteY6-176" fmla="*/ 1731818 h 1939636"/>
                <a:gd name="connsiteX7-177" fmla="*/ 152399 w 9531927"/>
                <a:gd name="connsiteY7-178" fmla="*/ 1634836 h 1939636"/>
                <a:gd name="connsiteX8-179" fmla="*/ 0 w 9531927"/>
                <a:gd name="connsiteY8-180" fmla="*/ 0 h 1939636"/>
                <a:gd name="connsiteX0-181" fmla="*/ 0 w 9531927"/>
                <a:gd name="connsiteY0-182" fmla="*/ 0 h 1939637"/>
                <a:gd name="connsiteX1-183" fmla="*/ 9518072 w 9531927"/>
                <a:gd name="connsiteY1-184" fmla="*/ 13854 h 1939637"/>
                <a:gd name="connsiteX2-185" fmla="*/ 9531927 w 9531927"/>
                <a:gd name="connsiteY2-186" fmla="*/ 1925782 h 1939637"/>
                <a:gd name="connsiteX3-187" fmla="*/ 5292436 w 9531927"/>
                <a:gd name="connsiteY3-188" fmla="*/ 1939636 h 1939637"/>
                <a:gd name="connsiteX4-189" fmla="*/ 5306291 w 9531927"/>
                <a:gd name="connsiteY4-190" fmla="*/ 1510144 h 1939637"/>
                <a:gd name="connsiteX5-191" fmla="*/ 1759526 w 9531927"/>
                <a:gd name="connsiteY5-192" fmla="*/ 1482436 h 1939637"/>
                <a:gd name="connsiteX6-193" fmla="*/ 1704109 w 9531927"/>
                <a:gd name="connsiteY6-194" fmla="*/ 1939637 h 1939637"/>
                <a:gd name="connsiteX7-195" fmla="*/ 152399 w 9531927"/>
                <a:gd name="connsiteY7-196" fmla="*/ 1634836 h 1939637"/>
                <a:gd name="connsiteX8-197" fmla="*/ 0 w 9531927"/>
                <a:gd name="connsiteY8-198" fmla="*/ 0 h 1939637"/>
                <a:gd name="connsiteX0-199" fmla="*/ 96983 w 9628910"/>
                <a:gd name="connsiteY0-200" fmla="*/ 0 h 1939637"/>
                <a:gd name="connsiteX1-201" fmla="*/ 9615055 w 9628910"/>
                <a:gd name="connsiteY1-202" fmla="*/ 13854 h 1939637"/>
                <a:gd name="connsiteX2-203" fmla="*/ 9628910 w 9628910"/>
                <a:gd name="connsiteY2-204" fmla="*/ 1925782 h 1939637"/>
                <a:gd name="connsiteX3-205" fmla="*/ 5389419 w 9628910"/>
                <a:gd name="connsiteY3-206" fmla="*/ 1939636 h 1939637"/>
                <a:gd name="connsiteX4-207" fmla="*/ 5403274 w 9628910"/>
                <a:gd name="connsiteY4-208" fmla="*/ 1510144 h 1939637"/>
                <a:gd name="connsiteX5-209" fmla="*/ 1856509 w 9628910"/>
                <a:gd name="connsiteY5-210" fmla="*/ 1482436 h 1939637"/>
                <a:gd name="connsiteX6-211" fmla="*/ 1801092 w 9628910"/>
                <a:gd name="connsiteY6-212" fmla="*/ 1939637 h 1939637"/>
                <a:gd name="connsiteX7-213" fmla="*/ 0 w 9628910"/>
                <a:gd name="connsiteY7-214" fmla="*/ 1884218 h 1939637"/>
                <a:gd name="connsiteX8-215" fmla="*/ 96983 w 9628910"/>
                <a:gd name="connsiteY8-216" fmla="*/ 0 h 1939637"/>
                <a:gd name="connsiteX0-217" fmla="*/ 96983 w 9628910"/>
                <a:gd name="connsiteY0-218" fmla="*/ 0 h 1944054"/>
                <a:gd name="connsiteX1-219" fmla="*/ 9615055 w 9628910"/>
                <a:gd name="connsiteY1-220" fmla="*/ 13854 h 1944054"/>
                <a:gd name="connsiteX2-221" fmla="*/ 9628910 w 9628910"/>
                <a:gd name="connsiteY2-222" fmla="*/ 1925782 h 1944054"/>
                <a:gd name="connsiteX3-223" fmla="*/ 5349662 w 9628910"/>
                <a:gd name="connsiteY3-224" fmla="*/ 1944054 h 1944054"/>
                <a:gd name="connsiteX4-225" fmla="*/ 5403274 w 9628910"/>
                <a:gd name="connsiteY4-226" fmla="*/ 1510144 h 1944054"/>
                <a:gd name="connsiteX5-227" fmla="*/ 1856509 w 9628910"/>
                <a:gd name="connsiteY5-228" fmla="*/ 1482436 h 1944054"/>
                <a:gd name="connsiteX6-229" fmla="*/ 1801092 w 9628910"/>
                <a:gd name="connsiteY6-230" fmla="*/ 1939637 h 1944054"/>
                <a:gd name="connsiteX7-231" fmla="*/ 0 w 9628910"/>
                <a:gd name="connsiteY7-232" fmla="*/ 1884218 h 1944054"/>
                <a:gd name="connsiteX8-233" fmla="*/ 96983 w 9628910"/>
                <a:gd name="connsiteY8-234" fmla="*/ 0 h 1944054"/>
                <a:gd name="connsiteX0-235" fmla="*/ 96983 w 9628910"/>
                <a:gd name="connsiteY0-236" fmla="*/ 0 h 1944054"/>
                <a:gd name="connsiteX1-237" fmla="*/ 9615055 w 9628910"/>
                <a:gd name="connsiteY1-238" fmla="*/ 13854 h 1944054"/>
                <a:gd name="connsiteX2-239" fmla="*/ 9628910 w 9628910"/>
                <a:gd name="connsiteY2-240" fmla="*/ 1925782 h 1944054"/>
                <a:gd name="connsiteX3-241" fmla="*/ 5349662 w 9628910"/>
                <a:gd name="connsiteY3-242" fmla="*/ 1944054 h 1944054"/>
                <a:gd name="connsiteX4-243" fmla="*/ 5341431 w 9628910"/>
                <a:gd name="connsiteY4-244" fmla="*/ 1505726 h 1944054"/>
                <a:gd name="connsiteX5-245" fmla="*/ 1856509 w 9628910"/>
                <a:gd name="connsiteY5-246" fmla="*/ 1482436 h 1944054"/>
                <a:gd name="connsiteX6-247" fmla="*/ 1801092 w 9628910"/>
                <a:gd name="connsiteY6-248" fmla="*/ 1939637 h 1944054"/>
                <a:gd name="connsiteX7-249" fmla="*/ 0 w 9628910"/>
                <a:gd name="connsiteY7-250" fmla="*/ 1884218 h 1944054"/>
                <a:gd name="connsiteX8-251" fmla="*/ 96983 w 9628910"/>
                <a:gd name="connsiteY8-252" fmla="*/ 0 h 1944054"/>
                <a:gd name="connsiteX0-253" fmla="*/ 96983 w 9628910"/>
                <a:gd name="connsiteY0-254" fmla="*/ 0 h 1939637"/>
                <a:gd name="connsiteX1-255" fmla="*/ 9615055 w 9628910"/>
                <a:gd name="connsiteY1-256" fmla="*/ 13854 h 1939637"/>
                <a:gd name="connsiteX2-257" fmla="*/ 9628910 w 9628910"/>
                <a:gd name="connsiteY2-258" fmla="*/ 1925782 h 1939637"/>
                <a:gd name="connsiteX3-259" fmla="*/ 5848426 w 9628910"/>
                <a:gd name="connsiteY3-260" fmla="*/ 1500709 h 1939637"/>
                <a:gd name="connsiteX4-261" fmla="*/ 5341431 w 9628910"/>
                <a:gd name="connsiteY4-262" fmla="*/ 1505726 h 1939637"/>
                <a:gd name="connsiteX5-263" fmla="*/ 1856509 w 9628910"/>
                <a:gd name="connsiteY5-264" fmla="*/ 1482436 h 1939637"/>
                <a:gd name="connsiteX6-265" fmla="*/ 1801092 w 9628910"/>
                <a:gd name="connsiteY6-266" fmla="*/ 1939637 h 1939637"/>
                <a:gd name="connsiteX7-267" fmla="*/ 0 w 9628910"/>
                <a:gd name="connsiteY7-268" fmla="*/ 1884218 h 1939637"/>
                <a:gd name="connsiteX8-269" fmla="*/ 96983 w 9628910"/>
                <a:gd name="connsiteY8-270" fmla="*/ 0 h 1939637"/>
                <a:gd name="connsiteX0-271" fmla="*/ 96983 w 9615055"/>
                <a:gd name="connsiteY0-272" fmla="*/ 0 h 1939637"/>
                <a:gd name="connsiteX1-273" fmla="*/ 9615055 w 9615055"/>
                <a:gd name="connsiteY1-274" fmla="*/ 13854 h 1939637"/>
                <a:gd name="connsiteX2-275" fmla="*/ 9545783 w 9615055"/>
                <a:gd name="connsiteY2-276" fmla="*/ 1510146 h 1939637"/>
                <a:gd name="connsiteX3-277" fmla="*/ 5848426 w 9615055"/>
                <a:gd name="connsiteY3-278" fmla="*/ 1500709 h 1939637"/>
                <a:gd name="connsiteX4-279" fmla="*/ 5341431 w 9615055"/>
                <a:gd name="connsiteY4-280" fmla="*/ 1505726 h 1939637"/>
                <a:gd name="connsiteX5-281" fmla="*/ 1856509 w 9615055"/>
                <a:gd name="connsiteY5-282" fmla="*/ 1482436 h 1939637"/>
                <a:gd name="connsiteX6-283" fmla="*/ 1801092 w 9615055"/>
                <a:gd name="connsiteY6-284" fmla="*/ 1939637 h 1939637"/>
                <a:gd name="connsiteX7-285" fmla="*/ 0 w 9615055"/>
                <a:gd name="connsiteY7-286" fmla="*/ 1884218 h 1939637"/>
                <a:gd name="connsiteX8-287" fmla="*/ 96983 w 9615055"/>
                <a:gd name="connsiteY8-288" fmla="*/ 0 h 1939637"/>
                <a:gd name="connsiteX0-289" fmla="*/ 96983 w 9615055"/>
                <a:gd name="connsiteY0-290" fmla="*/ 0 h 1939637"/>
                <a:gd name="connsiteX1-291" fmla="*/ 9615055 w 9615055"/>
                <a:gd name="connsiteY1-292" fmla="*/ 13854 h 1939637"/>
                <a:gd name="connsiteX2-293" fmla="*/ 9545783 w 9615055"/>
                <a:gd name="connsiteY2-294" fmla="*/ 1510146 h 1939637"/>
                <a:gd name="connsiteX3-295" fmla="*/ 5848426 w 9615055"/>
                <a:gd name="connsiteY3-296" fmla="*/ 1500709 h 1939637"/>
                <a:gd name="connsiteX4-297" fmla="*/ 5826340 w 9615055"/>
                <a:gd name="connsiteY4-298" fmla="*/ 1006963 h 1939637"/>
                <a:gd name="connsiteX5-299" fmla="*/ 1856509 w 9615055"/>
                <a:gd name="connsiteY5-300" fmla="*/ 1482436 h 1939637"/>
                <a:gd name="connsiteX6-301" fmla="*/ 1801092 w 9615055"/>
                <a:gd name="connsiteY6-302" fmla="*/ 1939637 h 1939637"/>
                <a:gd name="connsiteX7-303" fmla="*/ 0 w 9615055"/>
                <a:gd name="connsiteY7-304" fmla="*/ 1884218 h 1939637"/>
                <a:gd name="connsiteX8-305" fmla="*/ 96983 w 9615055"/>
                <a:gd name="connsiteY8-306" fmla="*/ 0 h 1939637"/>
                <a:gd name="connsiteX0-307" fmla="*/ 96983 w 9615055"/>
                <a:gd name="connsiteY0-308" fmla="*/ 0 h 1939637"/>
                <a:gd name="connsiteX1-309" fmla="*/ 9615055 w 9615055"/>
                <a:gd name="connsiteY1-310" fmla="*/ 13854 h 1939637"/>
                <a:gd name="connsiteX2-311" fmla="*/ 9545783 w 9615055"/>
                <a:gd name="connsiteY2-312" fmla="*/ 1510146 h 1939637"/>
                <a:gd name="connsiteX3-313" fmla="*/ 5848426 w 9615055"/>
                <a:gd name="connsiteY3-314" fmla="*/ 1500709 h 1939637"/>
                <a:gd name="connsiteX4-315" fmla="*/ 5826340 w 9615055"/>
                <a:gd name="connsiteY4-316" fmla="*/ 1006963 h 1939637"/>
                <a:gd name="connsiteX5-317" fmla="*/ 1856509 w 9615055"/>
                <a:gd name="connsiteY5-318" fmla="*/ 1066799 h 1939637"/>
                <a:gd name="connsiteX6-319" fmla="*/ 1801092 w 9615055"/>
                <a:gd name="connsiteY6-320" fmla="*/ 1939637 h 1939637"/>
                <a:gd name="connsiteX7-321" fmla="*/ 0 w 9615055"/>
                <a:gd name="connsiteY7-322" fmla="*/ 1884218 h 1939637"/>
                <a:gd name="connsiteX8-323" fmla="*/ 96983 w 9615055"/>
                <a:gd name="connsiteY8-324" fmla="*/ 0 h 1939637"/>
                <a:gd name="connsiteX0-325" fmla="*/ 96983 w 9615055"/>
                <a:gd name="connsiteY0-326" fmla="*/ 0 h 1884218"/>
                <a:gd name="connsiteX1-327" fmla="*/ 9615055 w 9615055"/>
                <a:gd name="connsiteY1-328" fmla="*/ 13854 h 1884218"/>
                <a:gd name="connsiteX2-329" fmla="*/ 9545783 w 9615055"/>
                <a:gd name="connsiteY2-330" fmla="*/ 1510146 h 1884218"/>
                <a:gd name="connsiteX3-331" fmla="*/ 5848426 w 9615055"/>
                <a:gd name="connsiteY3-332" fmla="*/ 1500709 h 1884218"/>
                <a:gd name="connsiteX4-333" fmla="*/ 5826340 w 9615055"/>
                <a:gd name="connsiteY4-334" fmla="*/ 1006963 h 1884218"/>
                <a:gd name="connsiteX5-335" fmla="*/ 1856509 w 9615055"/>
                <a:gd name="connsiteY5-336" fmla="*/ 1066799 h 1884218"/>
                <a:gd name="connsiteX6-337" fmla="*/ 1814946 w 9615055"/>
                <a:gd name="connsiteY6-338" fmla="*/ 1814946 h 1884218"/>
                <a:gd name="connsiteX7-339" fmla="*/ 0 w 9615055"/>
                <a:gd name="connsiteY7-340" fmla="*/ 1884218 h 1884218"/>
                <a:gd name="connsiteX8-341" fmla="*/ 96983 w 9615055"/>
                <a:gd name="connsiteY8-342" fmla="*/ 0 h 1884218"/>
                <a:gd name="connsiteX0-343" fmla="*/ 96983 w 9615055"/>
                <a:gd name="connsiteY0-344" fmla="*/ 0 h 1884218"/>
                <a:gd name="connsiteX1-345" fmla="*/ 9615055 w 9615055"/>
                <a:gd name="connsiteY1-346" fmla="*/ 13854 h 1884218"/>
                <a:gd name="connsiteX2-347" fmla="*/ 9545783 w 9615055"/>
                <a:gd name="connsiteY2-348" fmla="*/ 1510146 h 1884218"/>
                <a:gd name="connsiteX3-349" fmla="*/ 5848426 w 9615055"/>
                <a:gd name="connsiteY3-350" fmla="*/ 1500709 h 1884218"/>
                <a:gd name="connsiteX4-351" fmla="*/ 5833928 w 9615055"/>
                <a:gd name="connsiteY4-352" fmla="*/ 1063876 h 1884218"/>
                <a:gd name="connsiteX5-353" fmla="*/ 1856509 w 9615055"/>
                <a:gd name="connsiteY5-354" fmla="*/ 1066799 h 1884218"/>
                <a:gd name="connsiteX6-355" fmla="*/ 1814946 w 9615055"/>
                <a:gd name="connsiteY6-356" fmla="*/ 1814946 h 1884218"/>
                <a:gd name="connsiteX7-357" fmla="*/ 0 w 9615055"/>
                <a:gd name="connsiteY7-358" fmla="*/ 1884218 h 1884218"/>
                <a:gd name="connsiteX8-359" fmla="*/ 96983 w 9615055"/>
                <a:gd name="connsiteY8-360" fmla="*/ 0 h 1884218"/>
                <a:gd name="connsiteX0-361" fmla="*/ 96983 w 9615055"/>
                <a:gd name="connsiteY0-362" fmla="*/ 0 h 1884218"/>
                <a:gd name="connsiteX1-363" fmla="*/ 9615055 w 9615055"/>
                <a:gd name="connsiteY1-364" fmla="*/ 13854 h 1884218"/>
                <a:gd name="connsiteX2-365" fmla="*/ 9545783 w 9615055"/>
                <a:gd name="connsiteY2-366" fmla="*/ 1510146 h 1884218"/>
                <a:gd name="connsiteX3-367" fmla="*/ 5787719 w 9615055"/>
                <a:gd name="connsiteY3-368" fmla="*/ 1504503 h 1884218"/>
                <a:gd name="connsiteX4-369" fmla="*/ 5833928 w 9615055"/>
                <a:gd name="connsiteY4-370" fmla="*/ 1063876 h 1884218"/>
                <a:gd name="connsiteX5-371" fmla="*/ 1856509 w 9615055"/>
                <a:gd name="connsiteY5-372" fmla="*/ 1066799 h 1884218"/>
                <a:gd name="connsiteX6-373" fmla="*/ 1814946 w 9615055"/>
                <a:gd name="connsiteY6-374" fmla="*/ 1814946 h 1884218"/>
                <a:gd name="connsiteX7-375" fmla="*/ 0 w 9615055"/>
                <a:gd name="connsiteY7-376" fmla="*/ 1884218 h 1884218"/>
                <a:gd name="connsiteX8-377" fmla="*/ 96983 w 9615055"/>
                <a:gd name="connsiteY8-378" fmla="*/ 0 h 1884218"/>
                <a:gd name="connsiteX0-379" fmla="*/ 96983 w 9615055"/>
                <a:gd name="connsiteY0-380" fmla="*/ 0 h 1884218"/>
                <a:gd name="connsiteX1-381" fmla="*/ 9615055 w 9615055"/>
                <a:gd name="connsiteY1-382" fmla="*/ 13854 h 1884218"/>
                <a:gd name="connsiteX2-383" fmla="*/ 9545783 w 9615055"/>
                <a:gd name="connsiteY2-384" fmla="*/ 1510146 h 1884218"/>
                <a:gd name="connsiteX3-385" fmla="*/ 5787719 w 9615055"/>
                <a:gd name="connsiteY3-386" fmla="*/ 1504503 h 1884218"/>
                <a:gd name="connsiteX4-387" fmla="*/ 5788397 w 9615055"/>
                <a:gd name="connsiteY4-388" fmla="*/ 1063876 h 1884218"/>
                <a:gd name="connsiteX5-389" fmla="*/ 1856509 w 9615055"/>
                <a:gd name="connsiteY5-390" fmla="*/ 1066799 h 1884218"/>
                <a:gd name="connsiteX6-391" fmla="*/ 1814946 w 9615055"/>
                <a:gd name="connsiteY6-392" fmla="*/ 1814946 h 1884218"/>
                <a:gd name="connsiteX7-393" fmla="*/ 0 w 9615055"/>
                <a:gd name="connsiteY7-394" fmla="*/ 1884218 h 1884218"/>
                <a:gd name="connsiteX8-395" fmla="*/ 96983 w 9615055"/>
                <a:gd name="connsiteY8-396" fmla="*/ 0 h 1884218"/>
                <a:gd name="connsiteX0-397" fmla="*/ 96983 w 9615055"/>
                <a:gd name="connsiteY0-398" fmla="*/ 0 h 1884218"/>
                <a:gd name="connsiteX1-399" fmla="*/ 9615055 w 9615055"/>
                <a:gd name="connsiteY1-400" fmla="*/ 13854 h 1884218"/>
                <a:gd name="connsiteX2-401" fmla="*/ 9545783 w 9615055"/>
                <a:gd name="connsiteY2-402" fmla="*/ 1510146 h 1884218"/>
                <a:gd name="connsiteX3-403" fmla="*/ 5787719 w 9615055"/>
                <a:gd name="connsiteY3-404" fmla="*/ 1504503 h 1884218"/>
                <a:gd name="connsiteX4-405" fmla="*/ 5792191 w 9615055"/>
                <a:gd name="connsiteY4-406" fmla="*/ 1060082 h 1884218"/>
                <a:gd name="connsiteX5-407" fmla="*/ 1856509 w 9615055"/>
                <a:gd name="connsiteY5-408" fmla="*/ 1066799 h 1884218"/>
                <a:gd name="connsiteX6-409" fmla="*/ 1814946 w 9615055"/>
                <a:gd name="connsiteY6-410" fmla="*/ 1814946 h 1884218"/>
                <a:gd name="connsiteX7-411" fmla="*/ 0 w 9615055"/>
                <a:gd name="connsiteY7-412" fmla="*/ 1884218 h 1884218"/>
                <a:gd name="connsiteX8-413" fmla="*/ 96983 w 9615055"/>
                <a:gd name="connsiteY8-414" fmla="*/ 0 h 1884218"/>
                <a:gd name="connsiteX0-415" fmla="*/ 96983 w 9615055"/>
                <a:gd name="connsiteY0-416" fmla="*/ 0 h 1884218"/>
                <a:gd name="connsiteX1-417" fmla="*/ 9615055 w 9615055"/>
                <a:gd name="connsiteY1-418" fmla="*/ 13854 h 1884218"/>
                <a:gd name="connsiteX2-419" fmla="*/ 9545783 w 9615055"/>
                <a:gd name="connsiteY2-420" fmla="*/ 1510146 h 1884218"/>
                <a:gd name="connsiteX3-421" fmla="*/ 5787719 w 9615055"/>
                <a:gd name="connsiteY3-422" fmla="*/ 1504503 h 1884218"/>
                <a:gd name="connsiteX4-423" fmla="*/ 5792191 w 9615055"/>
                <a:gd name="connsiteY4-424" fmla="*/ 1060082 h 1884218"/>
                <a:gd name="connsiteX5-425" fmla="*/ 1829949 w 9615055"/>
                <a:gd name="connsiteY5-426" fmla="*/ 1063004 h 1884218"/>
                <a:gd name="connsiteX6-427" fmla="*/ 1814946 w 9615055"/>
                <a:gd name="connsiteY6-428" fmla="*/ 1814946 h 1884218"/>
                <a:gd name="connsiteX7-429" fmla="*/ 0 w 9615055"/>
                <a:gd name="connsiteY7-430" fmla="*/ 1884218 h 1884218"/>
                <a:gd name="connsiteX8-431" fmla="*/ 96983 w 9615055"/>
                <a:gd name="connsiteY8-432" fmla="*/ 0 h 1884218"/>
                <a:gd name="connsiteX0-433" fmla="*/ 96983 w 9615055"/>
                <a:gd name="connsiteY0-434" fmla="*/ 0 h 1884218"/>
                <a:gd name="connsiteX1-435" fmla="*/ 9615055 w 9615055"/>
                <a:gd name="connsiteY1-436" fmla="*/ 13854 h 1884218"/>
                <a:gd name="connsiteX2-437" fmla="*/ 9545783 w 9615055"/>
                <a:gd name="connsiteY2-438" fmla="*/ 1510146 h 1884218"/>
                <a:gd name="connsiteX3-439" fmla="*/ 5787719 w 9615055"/>
                <a:gd name="connsiteY3-440" fmla="*/ 1504503 h 1884218"/>
                <a:gd name="connsiteX4-441" fmla="*/ 5792191 w 9615055"/>
                <a:gd name="connsiteY4-442" fmla="*/ 1060082 h 1884218"/>
                <a:gd name="connsiteX5-443" fmla="*/ 1829949 w 9615055"/>
                <a:gd name="connsiteY5-444" fmla="*/ 1063004 h 1884218"/>
                <a:gd name="connsiteX6-445" fmla="*/ 1837712 w 9615055"/>
                <a:gd name="connsiteY6-446" fmla="*/ 1814946 h 1884218"/>
                <a:gd name="connsiteX7-447" fmla="*/ 0 w 9615055"/>
                <a:gd name="connsiteY7-448" fmla="*/ 1884218 h 1884218"/>
                <a:gd name="connsiteX8-449" fmla="*/ 96983 w 9615055"/>
                <a:gd name="connsiteY8-450" fmla="*/ 0 h 1884218"/>
                <a:gd name="connsiteX0-451" fmla="*/ 96983 w 9615055"/>
                <a:gd name="connsiteY0-452" fmla="*/ 0 h 1884218"/>
                <a:gd name="connsiteX1-453" fmla="*/ 9615055 w 9615055"/>
                <a:gd name="connsiteY1-454" fmla="*/ 13854 h 1884218"/>
                <a:gd name="connsiteX2-455" fmla="*/ 9545783 w 9615055"/>
                <a:gd name="connsiteY2-456" fmla="*/ 1510146 h 1884218"/>
                <a:gd name="connsiteX3-457" fmla="*/ 5787719 w 9615055"/>
                <a:gd name="connsiteY3-458" fmla="*/ 1504503 h 1884218"/>
                <a:gd name="connsiteX4-459" fmla="*/ 5792191 w 9615055"/>
                <a:gd name="connsiteY4-460" fmla="*/ 1060082 h 1884218"/>
                <a:gd name="connsiteX5-461" fmla="*/ 1829949 w 9615055"/>
                <a:gd name="connsiteY5-462" fmla="*/ 1063004 h 1884218"/>
                <a:gd name="connsiteX6-463" fmla="*/ 1826330 w 9615055"/>
                <a:gd name="connsiteY6-464" fmla="*/ 1818740 h 1884218"/>
                <a:gd name="connsiteX7-465" fmla="*/ 0 w 9615055"/>
                <a:gd name="connsiteY7-466" fmla="*/ 1884218 h 1884218"/>
                <a:gd name="connsiteX8-467" fmla="*/ 96983 w 9615055"/>
                <a:gd name="connsiteY8-468" fmla="*/ 0 h 1884218"/>
                <a:gd name="connsiteX0-469" fmla="*/ 96983 w 9615055"/>
                <a:gd name="connsiteY0-470" fmla="*/ 0 h 1884218"/>
                <a:gd name="connsiteX1-471" fmla="*/ 9615055 w 9615055"/>
                <a:gd name="connsiteY1-472" fmla="*/ 13854 h 1884218"/>
                <a:gd name="connsiteX2-473" fmla="*/ 9545783 w 9615055"/>
                <a:gd name="connsiteY2-474" fmla="*/ 1510146 h 1884218"/>
                <a:gd name="connsiteX3-475" fmla="*/ 5787719 w 9615055"/>
                <a:gd name="connsiteY3-476" fmla="*/ 1504503 h 1884218"/>
                <a:gd name="connsiteX4-477" fmla="*/ 5792191 w 9615055"/>
                <a:gd name="connsiteY4-478" fmla="*/ 1060082 h 1884218"/>
                <a:gd name="connsiteX5-479" fmla="*/ 1829949 w 9615055"/>
                <a:gd name="connsiteY5-480" fmla="*/ 1063004 h 1884218"/>
                <a:gd name="connsiteX6-481" fmla="*/ 1826330 w 9615055"/>
                <a:gd name="connsiteY6-482" fmla="*/ 1818740 h 1884218"/>
                <a:gd name="connsiteX7-483" fmla="*/ 0 w 9615055"/>
                <a:gd name="connsiteY7-484" fmla="*/ 1884218 h 1884218"/>
                <a:gd name="connsiteX8-485" fmla="*/ 96983 w 9615055"/>
                <a:gd name="connsiteY8-486" fmla="*/ 0 h 18842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9615055" h="1884218">
                  <a:moveTo>
                    <a:pt x="96983" y="0"/>
                  </a:moveTo>
                  <a:lnTo>
                    <a:pt x="9615055" y="13854"/>
                  </a:lnTo>
                  <a:lnTo>
                    <a:pt x="9545783" y="1510146"/>
                  </a:lnTo>
                  <a:lnTo>
                    <a:pt x="5787719" y="1504503"/>
                  </a:lnTo>
                  <a:cubicBezTo>
                    <a:pt x="5789210" y="1356363"/>
                    <a:pt x="5790700" y="1208222"/>
                    <a:pt x="5792191" y="1060082"/>
                  </a:cubicBezTo>
                  <a:lnTo>
                    <a:pt x="1829949" y="1063004"/>
                  </a:lnTo>
                  <a:cubicBezTo>
                    <a:pt x="1832537" y="1313651"/>
                    <a:pt x="1835125" y="1571887"/>
                    <a:pt x="1826330" y="1818740"/>
                  </a:cubicBezTo>
                  <a:lnTo>
                    <a:pt x="0" y="1884218"/>
                  </a:lnTo>
                  <a:lnTo>
                    <a:pt x="96983" y="0"/>
                  </a:lnTo>
                  <a:close/>
                </a:path>
              </a:pathLst>
            </a:custGeom>
            <a:solidFill>
              <a:schemeClr val="bg1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299855" y="4764472"/>
              <a:ext cx="8118764" cy="1343892"/>
            </a:xfrm>
            <a:prstGeom prst="rect">
              <a:avLst/>
            </a:prstGeom>
            <a:solidFill>
              <a:schemeClr val="bg1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 flipV="1">
              <a:off x="900546" y="5915892"/>
              <a:ext cx="9531927" cy="942108"/>
            </a:xfrm>
            <a:custGeom>
              <a:avLst/>
              <a:gdLst>
                <a:gd name="connsiteX0" fmla="*/ 110837 w 9628909"/>
                <a:gd name="connsiteY0" fmla="*/ 0 h 1136073"/>
                <a:gd name="connsiteX1" fmla="*/ 9628909 w 9628909"/>
                <a:gd name="connsiteY1" fmla="*/ 13854 h 1136073"/>
                <a:gd name="connsiteX2" fmla="*/ 9628909 w 9628909"/>
                <a:gd name="connsiteY2" fmla="*/ 1122218 h 1136073"/>
                <a:gd name="connsiteX3" fmla="*/ 5334000 w 9628909"/>
                <a:gd name="connsiteY3" fmla="*/ 1136073 h 1136073"/>
                <a:gd name="connsiteX4" fmla="*/ 5320146 w 9628909"/>
                <a:gd name="connsiteY4" fmla="*/ 651163 h 1136073"/>
                <a:gd name="connsiteX5" fmla="*/ 1856509 w 9628909"/>
                <a:gd name="connsiteY5" fmla="*/ 651163 h 1136073"/>
                <a:gd name="connsiteX6" fmla="*/ 1870364 w 9628909"/>
                <a:gd name="connsiteY6" fmla="*/ 1122218 h 1136073"/>
                <a:gd name="connsiteX7" fmla="*/ 0 w 9628909"/>
                <a:gd name="connsiteY7" fmla="*/ 1080654 h 1136073"/>
                <a:gd name="connsiteX8" fmla="*/ 110837 w 9628909"/>
                <a:gd name="connsiteY8" fmla="*/ 0 h 1136073"/>
                <a:gd name="connsiteX0-1" fmla="*/ 110837 w 9628909"/>
                <a:gd name="connsiteY0-2" fmla="*/ 0 h 1122218"/>
                <a:gd name="connsiteX1-3" fmla="*/ 9628909 w 9628909"/>
                <a:gd name="connsiteY1-4" fmla="*/ 13854 h 1122218"/>
                <a:gd name="connsiteX2-5" fmla="*/ 9628909 w 9628909"/>
                <a:gd name="connsiteY2-6" fmla="*/ 1122218 h 1122218"/>
                <a:gd name="connsiteX3-7" fmla="*/ 5389418 w 9628909"/>
                <a:gd name="connsiteY3-8" fmla="*/ 1108364 h 1122218"/>
                <a:gd name="connsiteX4-9" fmla="*/ 5320146 w 9628909"/>
                <a:gd name="connsiteY4-10" fmla="*/ 651163 h 1122218"/>
                <a:gd name="connsiteX5-11" fmla="*/ 1856509 w 9628909"/>
                <a:gd name="connsiteY5-12" fmla="*/ 651163 h 1122218"/>
                <a:gd name="connsiteX6-13" fmla="*/ 1870364 w 9628909"/>
                <a:gd name="connsiteY6-14" fmla="*/ 1122218 h 1122218"/>
                <a:gd name="connsiteX7-15" fmla="*/ 0 w 9628909"/>
                <a:gd name="connsiteY7-16" fmla="*/ 1080654 h 1122218"/>
                <a:gd name="connsiteX8-17" fmla="*/ 110837 w 9628909"/>
                <a:gd name="connsiteY8-18" fmla="*/ 0 h 1122218"/>
                <a:gd name="connsiteX0-19" fmla="*/ 110837 w 9628909"/>
                <a:gd name="connsiteY0-20" fmla="*/ 0 h 1122218"/>
                <a:gd name="connsiteX1-21" fmla="*/ 9628909 w 9628909"/>
                <a:gd name="connsiteY1-22" fmla="*/ 13854 h 1122218"/>
                <a:gd name="connsiteX2-23" fmla="*/ 9628909 w 9628909"/>
                <a:gd name="connsiteY2-24" fmla="*/ 1122218 h 1122218"/>
                <a:gd name="connsiteX3-25" fmla="*/ 5389418 w 9628909"/>
                <a:gd name="connsiteY3-26" fmla="*/ 1108364 h 1122218"/>
                <a:gd name="connsiteX4-27" fmla="*/ 5375564 w 9628909"/>
                <a:gd name="connsiteY4-28" fmla="*/ 665017 h 1122218"/>
                <a:gd name="connsiteX5-29" fmla="*/ 1856509 w 9628909"/>
                <a:gd name="connsiteY5-30" fmla="*/ 651163 h 1122218"/>
                <a:gd name="connsiteX6-31" fmla="*/ 1870364 w 9628909"/>
                <a:gd name="connsiteY6-32" fmla="*/ 1122218 h 1122218"/>
                <a:gd name="connsiteX7-33" fmla="*/ 0 w 9628909"/>
                <a:gd name="connsiteY7-34" fmla="*/ 1080654 h 1122218"/>
                <a:gd name="connsiteX8-35" fmla="*/ 110837 w 9628909"/>
                <a:gd name="connsiteY8-36" fmla="*/ 0 h 1122218"/>
                <a:gd name="connsiteX0-37" fmla="*/ 110837 w 9628909"/>
                <a:gd name="connsiteY0-38" fmla="*/ 0 h 1122218"/>
                <a:gd name="connsiteX1-39" fmla="*/ 9628909 w 9628909"/>
                <a:gd name="connsiteY1-40" fmla="*/ 13854 h 1122218"/>
                <a:gd name="connsiteX2-41" fmla="*/ 9628909 w 9628909"/>
                <a:gd name="connsiteY2-42" fmla="*/ 1122218 h 1122218"/>
                <a:gd name="connsiteX3-43" fmla="*/ 5389418 w 9628909"/>
                <a:gd name="connsiteY3-44" fmla="*/ 1108364 h 1122218"/>
                <a:gd name="connsiteX4-45" fmla="*/ 5417128 w 9628909"/>
                <a:gd name="connsiteY4-46" fmla="*/ 665017 h 1122218"/>
                <a:gd name="connsiteX5-47" fmla="*/ 1856509 w 9628909"/>
                <a:gd name="connsiteY5-48" fmla="*/ 651163 h 1122218"/>
                <a:gd name="connsiteX6-49" fmla="*/ 1870364 w 9628909"/>
                <a:gd name="connsiteY6-50" fmla="*/ 1122218 h 1122218"/>
                <a:gd name="connsiteX7-51" fmla="*/ 0 w 9628909"/>
                <a:gd name="connsiteY7-52" fmla="*/ 1080654 h 1122218"/>
                <a:gd name="connsiteX8-53" fmla="*/ 110837 w 9628909"/>
                <a:gd name="connsiteY8-54" fmla="*/ 0 h 1122218"/>
                <a:gd name="connsiteX0-55" fmla="*/ 110837 w 9628909"/>
                <a:gd name="connsiteY0-56" fmla="*/ 0 h 1122218"/>
                <a:gd name="connsiteX1-57" fmla="*/ 9628909 w 9628909"/>
                <a:gd name="connsiteY1-58" fmla="*/ 13854 h 1122218"/>
                <a:gd name="connsiteX2-59" fmla="*/ 9628909 w 9628909"/>
                <a:gd name="connsiteY2-60" fmla="*/ 1122218 h 1122218"/>
                <a:gd name="connsiteX3-61" fmla="*/ 5430982 w 9628909"/>
                <a:gd name="connsiteY3-62" fmla="*/ 1094510 h 1122218"/>
                <a:gd name="connsiteX4-63" fmla="*/ 5417128 w 9628909"/>
                <a:gd name="connsiteY4-64" fmla="*/ 665017 h 1122218"/>
                <a:gd name="connsiteX5-65" fmla="*/ 1856509 w 9628909"/>
                <a:gd name="connsiteY5-66" fmla="*/ 651163 h 1122218"/>
                <a:gd name="connsiteX6-67" fmla="*/ 1870364 w 9628909"/>
                <a:gd name="connsiteY6-68" fmla="*/ 1122218 h 1122218"/>
                <a:gd name="connsiteX7-69" fmla="*/ 0 w 9628909"/>
                <a:gd name="connsiteY7-70" fmla="*/ 1080654 h 1122218"/>
                <a:gd name="connsiteX8-71" fmla="*/ 110837 w 9628909"/>
                <a:gd name="connsiteY8-72" fmla="*/ 0 h 1122218"/>
                <a:gd name="connsiteX0-73" fmla="*/ 110837 w 9628909"/>
                <a:gd name="connsiteY0-74" fmla="*/ 0 h 1122218"/>
                <a:gd name="connsiteX1-75" fmla="*/ 9628909 w 9628909"/>
                <a:gd name="connsiteY1-76" fmla="*/ 13854 h 1122218"/>
                <a:gd name="connsiteX2-77" fmla="*/ 9628909 w 9628909"/>
                <a:gd name="connsiteY2-78" fmla="*/ 1122218 h 1122218"/>
                <a:gd name="connsiteX3-79" fmla="*/ 5430982 w 9628909"/>
                <a:gd name="connsiteY3-80" fmla="*/ 1094510 h 1122218"/>
                <a:gd name="connsiteX4-81" fmla="*/ 5417128 w 9628909"/>
                <a:gd name="connsiteY4-82" fmla="*/ 665017 h 1122218"/>
                <a:gd name="connsiteX5-83" fmla="*/ 1884218 w 9628909"/>
                <a:gd name="connsiteY5-84" fmla="*/ 138545 h 1122218"/>
                <a:gd name="connsiteX6-85" fmla="*/ 1870364 w 9628909"/>
                <a:gd name="connsiteY6-86" fmla="*/ 1122218 h 1122218"/>
                <a:gd name="connsiteX7-87" fmla="*/ 0 w 9628909"/>
                <a:gd name="connsiteY7-88" fmla="*/ 1080654 h 1122218"/>
                <a:gd name="connsiteX8-89" fmla="*/ 110837 w 9628909"/>
                <a:gd name="connsiteY8-90" fmla="*/ 0 h 1122218"/>
                <a:gd name="connsiteX0-91" fmla="*/ 110837 w 9628909"/>
                <a:gd name="connsiteY0-92" fmla="*/ 0 h 1122218"/>
                <a:gd name="connsiteX1-93" fmla="*/ 9628909 w 9628909"/>
                <a:gd name="connsiteY1-94" fmla="*/ 13854 h 1122218"/>
                <a:gd name="connsiteX2-95" fmla="*/ 9628909 w 9628909"/>
                <a:gd name="connsiteY2-96" fmla="*/ 1122218 h 1122218"/>
                <a:gd name="connsiteX3-97" fmla="*/ 5430982 w 9628909"/>
                <a:gd name="connsiteY3-98" fmla="*/ 1094510 h 1122218"/>
                <a:gd name="connsiteX4-99" fmla="*/ 5430982 w 9628909"/>
                <a:gd name="connsiteY4-100" fmla="*/ 207817 h 1122218"/>
                <a:gd name="connsiteX5-101" fmla="*/ 1884218 w 9628909"/>
                <a:gd name="connsiteY5-102" fmla="*/ 138545 h 1122218"/>
                <a:gd name="connsiteX6-103" fmla="*/ 1870364 w 9628909"/>
                <a:gd name="connsiteY6-104" fmla="*/ 1122218 h 1122218"/>
                <a:gd name="connsiteX7-105" fmla="*/ 0 w 9628909"/>
                <a:gd name="connsiteY7-106" fmla="*/ 1080654 h 1122218"/>
                <a:gd name="connsiteX8-107" fmla="*/ 110837 w 9628909"/>
                <a:gd name="connsiteY8-108" fmla="*/ 0 h 1122218"/>
                <a:gd name="connsiteX0-109" fmla="*/ 110837 w 9628909"/>
                <a:gd name="connsiteY0-110" fmla="*/ 0 h 1122218"/>
                <a:gd name="connsiteX1-111" fmla="*/ 9628909 w 9628909"/>
                <a:gd name="connsiteY1-112" fmla="*/ 13854 h 1122218"/>
                <a:gd name="connsiteX2-113" fmla="*/ 9628909 w 9628909"/>
                <a:gd name="connsiteY2-114" fmla="*/ 1122218 h 1122218"/>
                <a:gd name="connsiteX3-115" fmla="*/ 5417127 w 9628909"/>
                <a:gd name="connsiteY3-116" fmla="*/ 692728 h 1122218"/>
                <a:gd name="connsiteX4-117" fmla="*/ 5430982 w 9628909"/>
                <a:gd name="connsiteY4-118" fmla="*/ 207817 h 1122218"/>
                <a:gd name="connsiteX5-119" fmla="*/ 1884218 w 9628909"/>
                <a:gd name="connsiteY5-120" fmla="*/ 138545 h 1122218"/>
                <a:gd name="connsiteX6-121" fmla="*/ 1870364 w 9628909"/>
                <a:gd name="connsiteY6-122" fmla="*/ 1122218 h 1122218"/>
                <a:gd name="connsiteX7-123" fmla="*/ 0 w 9628909"/>
                <a:gd name="connsiteY7-124" fmla="*/ 1080654 h 1122218"/>
                <a:gd name="connsiteX8-125" fmla="*/ 110837 w 9628909"/>
                <a:gd name="connsiteY8-126" fmla="*/ 0 h 1122218"/>
                <a:gd name="connsiteX0-127" fmla="*/ 110837 w 9628909"/>
                <a:gd name="connsiteY0-128" fmla="*/ 0 h 1122218"/>
                <a:gd name="connsiteX1-129" fmla="*/ 9628909 w 9628909"/>
                <a:gd name="connsiteY1-130" fmla="*/ 13854 h 1122218"/>
                <a:gd name="connsiteX2-131" fmla="*/ 9628909 w 9628909"/>
                <a:gd name="connsiteY2-132" fmla="*/ 665018 h 1122218"/>
                <a:gd name="connsiteX3-133" fmla="*/ 5417127 w 9628909"/>
                <a:gd name="connsiteY3-134" fmla="*/ 692728 h 1122218"/>
                <a:gd name="connsiteX4-135" fmla="*/ 5430982 w 9628909"/>
                <a:gd name="connsiteY4-136" fmla="*/ 207817 h 1122218"/>
                <a:gd name="connsiteX5-137" fmla="*/ 1884218 w 9628909"/>
                <a:gd name="connsiteY5-138" fmla="*/ 138545 h 1122218"/>
                <a:gd name="connsiteX6-139" fmla="*/ 1870364 w 9628909"/>
                <a:gd name="connsiteY6-140" fmla="*/ 1122218 h 1122218"/>
                <a:gd name="connsiteX7-141" fmla="*/ 0 w 9628909"/>
                <a:gd name="connsiteY7-142" fmla="*/ 1080654 h 1122218"/>
                <a:gd name="connsiteX8-143" fmla="*/ 110837 w 9628909"/>
                <a:gd name="connsiteY8-144" fmla="*/ 0 h 1122218"/>
                <a:gd name="connsiteX0-145" fmla="*/ 110837 w 9628909"/>
                <a:gd name="connsiteY0-146" fmla="*/ 0 h 1080654"/>
                <a:gd name="connsiteX1-147" fmla="*/ 9628909 w 9628909"/>
                <a:gd name="connsiteY1-148" fmla="*/ 13854 h 1080654"/>
                <a:gd name="connsiteX2-149" fmla="*/ 9628909 w 9628909"/>
                <a:gd name="connsiteY2-150" fmla="*/ 665018 h 1080654"/>
                <a:gd name="connsiteX3-151" fmla="*/ 5417127 w 9628909"/>
                <a:gd name="connsiteY3-152" fmla="*/ 692728 h 1080654"/>
                <a:gd name="connsiteX4-153" fmla="*/ 5430982 w 9628909"/>
                <a:gd name="connsiteY4-154" fmla="*/ 207817 h 1080654"/>
                <a:gd name="connsiteX5-155" fmla="*/ 1884218 w 9628909"/>
                <a:gd name="connsiteY5-156" fmla="*/ 138545 h 1080654"/>
                <a:gd name="connsiteX6-157" fmla="*/ 1884219 w 9628909"/>
                <a:gd name="connsiteY6-158" fmla="*/ 665018 h 1080654"/>
                <a:gd name="connsiteX7-159" fmla="*/ 0 w 9628909"/>
                <a:gd name="connsiteY7-160" fmla="*/ 1080654 h 1080654"/>
                <a:gd name="connsiteX8-161" fmla="*/ 110837 w 9628909"/>
                <a:gd name="connsiteY8-162" fmla="*/ 0 h 1080654"/>
                <a:gd name="connsiteX0-163" fmla="*/ 69274 w 9587346"/>
                <a:gd name="connsiteY0-164" fmla="*/ 0 h 692728"/>
                <a:gd name="connsiteX1-165" fmla="*/ 9587346 w 9587346"/>
                <a:gd name="connsiteY1-166" fmla="*/ 13854 h 692728"/>
                <a:gd name="connsiteX2-167" fmla="*/ 9587346 w 9587346"/>
                <a:gd name="connsiteY2-168" fmla="*/ 665018 h 692728"/>
                <a:gd name="connsiteX3-169" fmla="*/ 5375564 w 9587346"/>
                <a:gd name="connsiteY3-170" fmla="*/ 692728 h 692728"/>
                <a:gd name="connsiteX4-171" fmla="*/ 5389419 w 9587346"/>
                <a:gd name="connsiteY4-172" fmla="*/ 207817 h 692728"/>
                <a:gd name="connsiteX5-173" fmla="*/ 1842655 w 9587346"/>
                <a:gd name="connsiteY5-174" fmla="*/ 138545 h 692728"/>
                <a:gd name="connsiteX6-175" fmla="*/ 1842656 w 9587346"/>
                <a:gd name="connsiteY6-176" fmla="*/ 665018 h 692728"/>
                <a:gd name="connsiteX7-177" fmla="*/ 0 w 9587346"/>
                <a:gd name="connsiteY7-178" fmla="*/ 526472 h 692728"/>
                <a:gd name="connsiteX8-179" fmla="*/ 69274 w 9587346"/>
                <a:gd name="connsiteY8-180" fmla="*/ 0 h 692728"/>
                <a:gd name="connsiteX0-181" fmla="*/ 13855 w 9531927"/>
                <a:gd name="connsiteY0-182" fmla="*/ 0 h 942108"/>
                <a:gd name="connsiteX1-183" fmla="*/ 9531927 w 9531927"/>
                <a:gd name="connsiteY1-184" fmla="*/ 13854 h 942108"/>
                <a:gd name="connsiteX2-185" fmla="*/ 9531927 w 9531927"/>
                <a:gd name="connsiteY2-186" fmla="*/ 665018 h 942108"/>
                <a:gd name="connsiteX3-187" fmla="*/ 5320145 w 9531927"/>
                <a:gd name="connsiteY3-188" fmla="*/ 692728 h 942108"/>
                <a:gd name="connsiteX4-189" fmla="*/ 5334000 w 9531927"/>
                <a:gd name="connsiteY4-190" fmla="*/ 207817 h 942108"/>
                <a:gd name="connsiteX5-191" fmla="*/ 1787236 w 9531927"/>
                <a:gd name="connsiteY5-192" fmla="*/ 138545 h 942108"/>
                <a:gd name="connsiteX6-193" fmla="*/ 1787237 w 9531927"/>
                <a:gd name="connsiteY6-194" fmla="*/ 665018 h 942108"/>
                <a:gd name="connsiteX7-195" fmla="*/ 0 w 9531927"/>
                <a:gd name="connsiteY7-196" fmla="*/ 942108 h 942108"/>
                <a:gd name="connsiteX8-197" fmla="*/ 13855 w 9531927"/>
                <a:gd name="connsiteY8-198" fmla="*/ 0 h 942108"/>
                <a:gd name="connsiteX0-199" fmla="*/ 13855 w 9531927"/>
                <a:gd name="connsiteY0-200" fmla="*/ 0 h 942108"/>
                <a:gd name="connsiteX1-201" fmla="*/ 9531927 w 9531927"/>
                <a:gd name="connsiteY1-202" fmla="*/ 13854 h 942108"/>
                <a:gd name="connsiteX2-203" fmla="*/ 9531927 w 9531927"/>
                <a:gd name="connsiteY2-204" fmla="*/ 665018 h 942108"/>
                <a:gd name="connsiteX3-205" fmla="*/ 5320145 w 9531927"/>
                <a:gd name="connsiteY3-206" fmla="*/ 692728 h 942108"/>
                <a:gd name="connsiteX4-207" fmla="*/ 5334000 w 9531927"/>
                <a:gd name="connsiteY4-208" fmla="*/ 207817 h 942108"/>
                <a:gd name="connsiteX5-209" fmla="*/ 1787236 w 9531927"/>
                <a:gd name="connsiteY5-210" fmla="*/ 138545 h 942108"/>
                <a:gd name="connsiteX6-211" fmla="*/ 1759528 w 9531927"/>
                <a:gd name="connsiteY6-212" fmla="*/ 748145 h 942108"/>
                <a:gd name="connsiteX7-213" fmla="*/ 0 w 9531927"/>
                <a:gd name="connsiteY7-214" fmla="*/ 942108 h 942108"/>
                <a:gd name="connsiteX8-215" fmla="*/ 13855 w 9531927"/>
                <a:gd name="connsiteY8-216" fmla="*/ 0 h 942108"/>
                <a:gd name="connsiteX0-217" fmla="*/ 13855 w 9531927"/>
                <a:gd name="connsiteY0-218" fmla="*/ 0 h 942108"/>
                <a:gd name="connsiteX1-219" fmla="*/ 9531927 w 9531927"/>
                <a:gd name="connsiteY1-220" fmla="*/ 13854 h 942108"/>
                <a:gd name="connsiteX2-221" fmla="*/ 9531927 w 9531927"/>
                <a:gd name="connsiteY2-222" fmla="*/ 665018 h 942108"/>
                <a:gd name="connsiteX3-223" fmla="*/ 5320145 w 9531927"/>
                <a:gd name="connsiteY3-224" fmla="*/ 692728 h 942108"/>
                <a:gd name="connsiteX4-225" fmla="*/ 5334000 w 9531927"/>
                <a:gd name="connsiteY4-226" fmla="*/ 207817 h 942108"/>
                <a:gd name="connsiteX5-227" fmla="*/ 1787236 w 9531927"/>
                <a:gd name="connsiteY5-228" fmla="*/ 138545 h 942108"/>
                <a:gd name="connsiteX6-229" fmla="*/ 1759528 w 9531927"/>
                <a:gd name="connsiteY6-230" fmla="*/ 886691 h 942108"/>
                <a:gd name="connsiteX7-231" fmla="*/ 0 w 9531927"/>
                <a:gd name="connsiteY7-232" fmla="*/ 942108 h 942108"/>
                <a:gd name="connsiteX8-233" fmla="*/ 13855 w 9531927"/>
                <a:gd name="connsiteY8-234" fmla="*/ 0 h 942108"/>
                <a:gd name="connsiteX0-235" fmla="*/ 13855 w 9531927"/>
                <a:gd name="connsiteY0-236" fmla="*/ 0 h 942108"/>
                <a:gd name="connsiteX1-237" fmla="*/ 9531927 w 9531927"/>
                <a:gd name="connsiteY1-238" fmla="*/ 13854 h 942108"/>
                <a:gd name="connsiteX2-239" fmla="*/ 9531927 w 9531927"/>
                <a:gd name="connsiteY2-240" fmla="*/ 665018 h 942108"/>
                <a:gd name="connsiteX3-241" fmla="*/ 5320145 w 9531927"/>
                <a:gd name="connsiteY3-242" fmla="*/ 692728 h 942108"/>
                <a:gd name="connsiteX4-243" fmla="*/ 5334000 w 9531927"/>
                <a:gd name="connsiteY4-244" fmla="*/ 207817 h 942108"/>
                <a:gd name="connsiteX5-245" fmla="*/ 1717964 w 9531927"/>
                <a:gd name="connsiteY5-246" fmla="*/ 221672 h 942108"/>
                <a:gd name="connsiteX6-247" fmla="*/ 1759528 w 9531927"/>
                <a:gd name="connsiteY6-248" fmla="*/ 886691 h 942108"/>
                <a:gd name="connsiteX7-249" fmla="*/ 0 w 9531927"/>
                <a:gd name="connsiteY7-250" fmla="*/ 942108 h 942108"/>
                <a:gd name="connsiteX8-251" fmla="*/ 13855 w 9531927"/>
                <a:gd name="connsiteY8-252" fmla="*/ 0 h 942108"/>
                <a:gd name="connsiteX0-253" fmla="*/ 13855 w 9531927"/>
                <a:gd name="connsiteY0-254" fmla="*/ 0 h 942108"/>
                <a:gd name="connsiteX1-255" fmla="*/ 9531927 w 9531927"/>
                <a:gd name="connsiteY1-256" fmla="*/ 13854 h 942108"/>
                <a:gd name="connsiteX2-257" fmla="*/ 9531927 w 9531927"/>
                <a:gd name="connsiteY2-258" fmla="*/ 665018 h 942108"/>
                <a:gd name="connsiteX3-259" fmla="*/ 5289224 w 9531927"/>
                <a:gd name="connsiteY3-260" fmla="*/ 652972 h 942108"/>
                <a:gd name="connsiteX4-261" fmla="*/ 5334000 w 9531927"/>
                <a:gd name="connsiteY4-262" fmla="*/ 207817 h 942108"/>
                <a:gd name="connsiteX5-263" fmla="*/ 1717964 w 9531927"/>
                <a:gd name="connsiteY5-264" fmla="*/ 221672 h 942108"/>
                <a:gd name="connsiteX6-265" fmla="*/ 1759528 w 9531927"/>
                <a:gd name="connsiteY6-266" fmla="*/ 886691 h 942108"/>
                <a:gd name="connsiteX7-267" fmla="*/ 0 w 9531927"/>
                <a:gd name="connsiteY7-268" fmla="*/ 942108 h 942108"/>
                <a:gd name="connsiteX8-269" fmla="*/ 13855 w 9531927"/>
                <a:gd name="connsiteY8-270" fmla="*/ 0 h 942108"/>
                <a:gd name="connsiteX0-271" fmla="*/ 13855 w 9531927"/>
                <a:gd name="connsiteY0-272" fmla="*/ 0 h 942108"/>
                <a:gd name="connsiteX1-273" fmla="*/ 9531927 w 9531927"/>
                <a:gd name="connsiteY1-274" fmla="*/ 13854 h 942108"/>
                <a:gd name="connsiteX2-275" fmla="*/ 9531927 w 9531927"/>
                <a:gd name="connsiteY2-276" fmla="*/ 665018 h 942108"/>
                <a:gd name="connsiteX3-277" fmla="*/ 5289224 w 9531927"/>
                <a:gd name="connsiteY3-278" fmla="*/ 652972 h 942108"/>
                <a:gd name="connsiteX4-279" fmla="*/ 5298661 w 9531927"/>
                <a:gd name="connsiteY4-280" fmla="*/ 198982 h 942108"/>
                <a:gd name="connsiteX5-281" fmla="*/ 1717964 w 9531927"/>
                <a:gd name="connsiteY5-282" fmla="*/ 221672 h 942108"/>
                <a:gd name="connsiteX6-283" fmla="*/ 1759528 w 9531927"/>
                <a:gd name="connsiteY6-284" fmla="*/ 886691 h 942108"/>
                <a:gd name="connsiteX7-285" fmla="*/ 0 w 9531927"/>
                <a:gd name="connsiteY7-286" fmla="*/ 942108 h 942108"/>
                <a:gd name="connsiteX8-287" fmla="*/ 13855 w 9531927"/>
                <a:gd name="connsiteY8-288" fmla="*/ 0 h 942108"/>
                <a:gd name="connsiteX0-289" fmla="*/ 13855 w 9531927"/>
                <a:gd name="connsiteY0-290" fmla="*/ 0 h 942108"/>
                <a:gd name="connsiteX1-291" fmla="*/ 9531927 w 9531927"/>
                <a:gd name="connsiteY1-292" fmla="*/ 13854 h 942108"/>
                <a:gd name="connsiteX2-293" fmla="*/ 9531927 w 9531927"/>
                <a:gd name="connsiteY2-294" fmla="*/ 665018 h 942108"/>
                <a:gd name="connsiteX3-295" fmla="*/ 5289224 w 9531927"/>
                <a:gd name="connsiteY3-296" fmla="*/ 652972 h 942108"/>
                <a:gd name="connsiteX4-297" fmla="*/ 5728152 w 9531927"/>
                <a:gd name="connsiteY4-298" fmla="*/ 185128 h 942108"/>
                <a:gd name="connsiteX5-299" fmla="*/ 1717964 w 9531927"/>
                <a:gd name="connsiteY5-300" fmla="*/ 221672 h 942108"/>
                <a:gd name="connsiteX6-301" fmla="*/ 1759528 w 9531927"/>
                <a:gd name="connsiteY6-302" fmla="*/ 886691 h 942108"/>
                <a:gd name="connsiteX7-303" fmla="*/ 0 w 9531927"/>
                <a:gd name="connsiteY7-304" fmla="*/ 942108 h 942108"/>
                <a:gd name="connsiteX8-305" fmla="*/ 13855 w 9531927"/>
                <a:gd name="connsiteY8-306" fmla="*/ 0 h 942108"/>
                <a:gd name="connsiteX0-307" fmla="*/ 13855 w 9531927"/>
                <a:gd name="connsiteY0-308" fmla="*/ 0 h 942108"/>
                <a:gd name="connsiteX1-309" fmla="*/ 9531927 w 9531927"/>
                <a:gd name="connsiteY1-310" fmla="*/ 13854 h 942108"/>
                <a:gd name="connsiteX2-311" fmla="*/ 9531927 w 9531927"/>
                <a:gd name="connsiteY2-312" fmla="*/ 665018 h 942108"/>
                <a:gd name="connsiteX3-313" fmla="*/ 5760279 w 9531927"/>
                <a:gd name="connsiteY3-314" fmla="*/ 625263 h 942108"/>
                <a:gd name="connsiteX4-315" fmla="*/ 5728152 w 9531927"/>
                <a:gd name="connsiteY4-316" fmla="*/ 185128 h 942108"/>
                <a:gd name="connsiteX5-317" fmla="*/ 1717964 w 9531927"/>
                <a:gd name="connsiteY5-318" fmla="*/ 221672 h 942108"/>
                <a:gd name="connsiteX6-319" fmla="*/ 1759528 w 9531927"/>
                <a:gd name="connsiteY6-320" fmla="*/ 886691 h 942108"/>
                <a:gd name="connsiteX7-321" fmla="*/ 0 w 9531927"/>
                <a:gd name="connsiteY7-322" fmla="*/ 942108 h 942108"/>
                <a:gd name="connsiteX8-323" fmla="*/ 13855 w 9531927"/>
                <a:gd name="connsiteY8-324" fmla="*/ 0 h 9421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9531927" h="942108">
                  <a:moveTo>
                    <a:pt x="13855" y="0"/>
                  </a:moveTo>
                  <a:lnTo>
                    <a:pt x="9531927" y="13854"/>
                  </a:lnTo>
                  <a:lnTo>
                    <a:pt x="9531927" y="665018"/>
                  </a:lnTo>
                  <a:lnTo>
                    <a:pt x="5760279" y="625263"/>
                  </a:lnTo>
                  <a:lnTo>
                    <a:pt x="5728152" y="185128"/>
                  </a:lnTo>
                  <a:lnTo>
                    <a:pt x="1717964" y="221672"/>
                  </a:lnTo>
                  <a:cubicBezTo>
                    <a:pt x="1717964" y="397163"/>
                    <a:pt x="1759528" y="711200"/>
                    <a:pt x="1759528" y="886691"/>
                  </a:cubicBezTo>
                  <a:lnTo>
                    <a:pt x="0" y="942108"/>
                  </a:lnTo>
                  <a:lnTo>
                    <a:pt x="13855" y="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701635" y="4388439"/>
            <a:ext cx="3934692" cy="2261743"/>
            <a:chOff x="2701635" y="3903517"/>
            <a:chExt cx="3934692" cy="2261743"/>
          </a:xfrm>
        </p:grpSpPr>
        <p:sp>
          <p:nvSpPr>
            <p:cNvPr id="3" name="Rectangle 2"/>
            <p:cNvSpPr/>
            <p:nvPr/>
          </p:nvSpPr>
          <p:spPr>
            <a:xfrm>
              <a:off x="2701635" y="5791200"/>
              <a:ext cx="3934691" cy="37406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15489" y="3903517"/>
              <a:ext cx="3920838" cy="34981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Up-Down Arrow 4"/>
            <p:cNvSpPr/>
            <p:nvPr/>
          </p:nvSpPr>
          <p:spPr>
            <a:xfrm>
              <a:off x="4419600" y="4294897"/>
              <a:ext cx="346364" cy="1482448"/>
            </a:xfrm>
            <a:prstGeom prst="up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045528" y="4807539"/>
              <a:ext cx="106606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match!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Ink 39"/>
          <p:cNvSpPr/>
          <p:nvPr/>
        </p:nvSpPr>
        <p:spPr bwMode="auto">
          <a:xfrm>
            <a:off x="2791080" y="4465800"/>
            <a:ext cx="5693400" cy="104040"/>
          </a:xfrm>
          <a:prstGeom prst="rect">
            <a:avLst/>
          </a:prstGeom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506"/>
    </mc:Choice>
    <mc:Fallback>
      <p:transition spd="slow" advTm="395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800" dirty="0">
                <a:ea typeface="MS PGothic" panose="020B0600070205080204" pitchFamily="34" charset="-128"/>
              </a:rPr>
              <a:t>Switching fabrics</a:t>
            </a:r>
            <a:endParaRPr lang="en-US" sz="4800" dirty="0"/>
          </a:p>
        </p:txBody>
      </p:sp>
      <p:grpSp>
        <p:nvGrpSpPr>
          <p:cNvPr id="311" name="Group 80"/>
          <p:cNvGrpSpPr/>
          <p:nvPr/>
        </p:nvGrpSpPr>
        <p:grpSpPr bwMode="auto">
          <a:xfrm>
            <a:off x="4769281" y="3867707"/>
            <a:ext cx="1093120" cy="215900"/>
            <a:chOff x="876" y="2800"/>
            <a:chExt cx="788" cy="175"/>
          </a:xfrm>
        </p:grpSpPr>
        <p:sp>
          <p:nvSpPr>
            <p:cNvPr id="312" name="Rectangle 81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5F5F5F"/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13" name="Rectangle 82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66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14" name="Rectangle 83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3333CC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15" name="Rectangle 84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16" name="Line 85"/>
            <p:cNvSpPr>
              <a:spLocks noChangeShapeType="1"/>
            </p:cNvSpPr>
            <p:nvPr/>
          </p:nvSpPr>
          <p:spPr bwMode="auto">
            <a:xfrm flipV="1">
              <a:off x="876" y="2887"/>
              <a:ext cx="7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317" name="Group 86"/>
          <p:cNvGrpSpPr/>
          <p:nvPr/>
        </p:nvGrpSpPr>
        <p:grpSpPr bwMode="auto">
          <a:xfrm>
            <a:off x="4767694" y="4262995"/>
            <a:ext cx="1094506" cy="215900"/>
            <a:chOff x="876" y="2800"/>
            <a:chExt cx="789" cy="175"/>
          </a:xfrm>
        </p:grpSpPr>
        <p:sp>
          <p:nvSpPr>
            <p:cNvPr id="318" name="Rectangle 87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5F5F5F"/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19" name="Rectangle 88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66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20" name="Rectangle 89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3333CC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21" name="Rectangle 90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22" name="Line 91"/>
            <p:cNvSpPr>
              <a:spLocks noChangeShapeType="1"/>
            </p:cNvSpPr>
            <p:nvPr/>
          </p:nvSpPr>
          <p:spPr bwMode="auto">
            <a:xfrm flipV="1">
              <a:off x="876" y="2887"/>
              <a:ext cx="7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323" name="Group 92"/>
          <p:cNvGrpSpPr/>
          <p:nvPr/>
        </p:nvGrpSpPr>
        <p:grpSpPr bwMode="auto">
          <a:xfrm>
            <a:off x="4762932" y="4690032"/>
            <a:ext cx="1079248" cy="215900"/>
            <a:chOff x="876" y="2800"/>
            <a:chExt cx="778" cy="175"/>
          </a:xfrm>
        </p:grpSpPr>
        <p:sp>
          <p:nvSpPr>
            <p:cNvPr id="324" name="Rectangle 93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5F5F5F"/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25" name="Rectangle 94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66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26" name="Rectangle 95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3333CC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27" name="Rectangle 96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28" name="Line 97"/>
            <p:cNvSpPr>
              <a:spLocks noChangeShapeType="1"/>
            </p:cNvSpPr>
            <p:nvPr/>
          </p:nvSpPr>
          <p:spPr bwMode="auto">
            <a:xfrm flipV="1">
              <a:off x="876" y="2887"/>
              <a:ext cx="77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329" name="Line 98"/>
          <p:cNvSpPr>
            <a:spLocks noChangeShapeType="1"/>
          </p:cNvSpPr>
          <p:nvPr/>
        </p:nvSpPr>
        <p:spPr bwMode="auto">
          <a:xfrm>
            <a:off x="5888461" y="3875824"/>
            <a:ext cx="0" cy="10033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330" name="Group 99"/>
          <p:cNvGrpSpPr/>
          <p:nvPr/>
        </p:nvGrpSpPr>
        <p:grpSpPr bwMode="auto">
          <a:xfrm>
            <a:off x="5956300" y="3884664"/>
            <a:ext cx="1030288" cy="215900"/>
            <a:chOff x="367" y="3463"/>
            <a:chExt cx="649" cy="136"/>
          </a:xfrm>
        </p:grpSpPr>
        <p:sp>
          <p:nvSpPr>
            <p:cNvPr id="331" name="Rectangle 100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5F5F5F"/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32" name="Rectangle 101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66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33" name="Rectangle 102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3333CC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34" name="Rectangle 103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35" name="Line 104"/>
            <p:cNvSpPr>
              <a:spLocks noChangeShapeType="1"/>
            </p:cNvSpPr>
            <p:nvPr/>
          </p:nvSpPr>
          <p:spPr bwMode="auto">
            <a:xfrm flipV="1">
              <a:off x="367" y="3527"/>
              <a:ext cx="64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336" name="Group 105"/>
          <p:cNvGrpSpPr/>
          <p:nvPr/>
        </p:nvGrpSpPr>
        <p:grpSpPr bwMode="auto">
          <a:xfrm>
            <a:off x="5946775" y="4276777"/>
            <a:ext cx="1044574" cy="215900"/>
            <a:chOff x="358" y="3463"/>
            <a:chExt cx="658" cy="136"/>
          </a:xfrm>
        </p:grpSpPr>
        <p:sp>
          <p:nvSpPr>
            <p:cNvPr id="337" name="Rectangle 106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5F5F5F"/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38" name="Rectangle 107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66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39" name="Rectangle 108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3333CC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40" name="Rectangle 109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41" name="Line 110"/>
            <p:cNvSpPr>
              <a:spLocks noChangeShapeType="1"/>
            </p:cNvSpPr>
            <p:nvPr/>
          </p:nvSpPr>
          <p:spPr bwMode="auto">
            <a:xfrm flipV="1">
              <a:off x="358" y="3527"/>
              <a:ext cx="65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342" name="Group 111"/>
          <p:cNvGrpSpPr/>
          <p:nvPr/>
        </p:nvGrpSpPr>
        <p:grpSpPr bwMode="auto">
          <a:xfrm>
            <a:off x="5945368" y="4698871"/>
            <a:ext cx="1046163" cy="215900"/>
            <a:chOff x="357" y="3463"/>
            <a:chExt cx="659" cy="136"/>
          </a:xfrm>
        </p:grpSpPr>
        <p:sp>
          <p:nvSpPr>
            <p:cNvPr id="343" name="Rectangle 112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5F5F5F"/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44" name="Rectangle 113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66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45" name="Rectangle 114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3333CC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46" name="Rectangle 115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47" name="Line 116"/>
            <p:cNvSpPr>
              <a:spLocks noChangeShapeType="1"/>
            </p:cNvSpPr>
            <p:nvPr/>
          </p:nvSpPr>
          <p:spPr bwMode="auto">
            <a:xfrm flipV="1">
              <a:off x="357" y="3527"/>
              <a:ext cx="6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348" name="Text Box 117"/>
          <p:cNvSpPr txBox="1">
            <a:spLocks noChangeArrowheads="1"/>
          </p:cNvSpPr>
          <p:nvPr/>
        </p:nvSpPr>
        <p:spPr bwMode="auto">
          <a:xfrm>
            <a:off x="5664477" y="5218344"/>
            <a:ext cx="5180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bus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86899" y="3822379"/>
            <a:ext cx="2798763" cy="1752600"/>
            <a:chOff x="1968777" y="4452316"/>
            <a:chExt cx="2798763" cy="1752600"/>
          </a:xfrm>
        </p:grpSpPr>
        <p:grpSp>
          <p:nvGrpSpPr>
            <p:cNvPr id="272" name="Group 30"/>
            <p:cNvGrpSpPr/>
            <p:nvPr/>
          </p:nvGrpSpPr>
          <p:grpSpPr bwMode="auto">
            <a:xfrm>
              <a:off x="2121177" y="4534866"/>
              <a:ext cx="890588" cy="215900"/>
              <a:chOff x="876" y="2800"/>
              <a:chExt cx="642" cy="175"/>
            </a:xfrm>
          </p:grpSpPr>
          <p:sp>
            <p:nvSpPr>
              <p:cNvPr id="273" name="Rectangle 7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74" name="Rectangle 8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75" name="Rectangle 9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76" name="Rectangle 10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77" name="Line 11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78" name="Group 45"/>
            <p:cNvGrpSpPr/>
            <p:nvPr/>
          </p:nvGrpSpPr>
          <p:grpSpPr bwMode="auto">
            <a:xfrm>
              <a:off x="2097365" y="4930154"/>
              <a:ext cx="890587" cy="215900"/>
              <a:chOff x="876" y="2800"/>
              <a:chExt cx="642" cy="175"/>
            </a:xfrm>
          </p:grpSpPr>
          <p:sp>
            <p:nvSpPr>
              <p:cNvPr id="279" name="Rectangle 46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80" name="Rectangle 47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81" name="Rectangle 48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82" name="Rectangle 49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83" name="Line 50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84" name="Group 51"/>
            <p:cNvGrpSpPr/>
            <p:nvPr/>
          </p:nvGrpSpPr>
          <p:grpSpPr bwMode="auto">
            <a:xfrm>
              <a:off x="2092602" y="5357191"/>
              <a:ext cx="890588" cy="215900"/>
              <a:chOff x="876" y="2800"/>
              <a:chExt cx="642" cy="175"/>
            </a:xfrm>
          </p:grpSpPr>
          <p:sp>
            <p:nvSpPr>
              <p:cNvPr id="285" name="Rectangle 52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86" name="Rectangle 53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87" name="Rectangle 54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88" name="Rectangle 55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89" name="Line 56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90" name="Rectangle 57"/>
            <p:cNvSpPr>
              <a:spLocks noChangeArrowheads="1"/>
            </p:cNvSpPr>
            <p:nvPr/>
          </p:nvSpPr>
          <p:spPr bwMode="auto">
            <a:xfrm>
              <a:off x="2980015" y="4452316"/>
              <a:ext cx="704850" cy="117633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291" name="Group 64"/>
            <p:cNvGrpSpPr/>
            <p:nvPr/>
          </p:nvGrpSpPr>
          <p:grpSpPr bwMode="auto">
            <a:xfrm>
              <a:off x="3689627" y="4533279"/>
              <a:ext cx="890588" cy="215900"/>
              <a:chOff x="455" y="3463"/>
              <a:chExt cx="561" cy="136"/>
            </a:xfrm>
          </p:grpSpPr>
          <p:sp>
            <p:nvSpPr>
              <p:cNvPr id="292" name="Rectangle 59"/>
              <p:cNvSpPr>
                <a:spLocks noChangeArrowheads="1"/>
              </p:cNvSpPr>
              <p:nvPr/>
            </p:nvSpPr>
            <p:spPr bwMode="auto">
              <a:xfrm>
                <a:off x="498" y="3463"/>
                <a:ext cx="424" cy="13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Rectangle 60"/>
              <p:cNvSpPr>
                <a:spLocks noChangeArrowheads="1"/>
              </p:cNvSpPr>
              <p:nvPr/>
            </p:nvSpPr>
            <p:spPr bwMode="auto">
              <a:xfrm>
                <a:off x="771" y="3500"/>
                <a:ext cx="132" cy="61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94" name="Rectangle 61"/>
              <p:cNvSpPr>
                <a:spLocks noChangeArrowheads="1"/>
              </p:cNvSpPr>
              <p:nvPr/>
            </p:nvSpPr>
            <p:spPr bwMode="auto">
              <a:xfrm>
                <a:off x="644" y="3477"/>
                <a:ext cx="108" cy="10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95" name="Rectangle 62"/>
              <p:cNvSpPr>
                <a:spLocks noChangeArrowheads="1"/>
              </p:cNvSpPr>
              <p:nvPr/>
            </p:nvSpPr>
            <p:spPr bwMode="auto">
              <a:xfrm>
                <a:off x="517" y="3480"/>
                <a:ext cx="108" cy="10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96" name="Line 63"/>
              <p:cNvSpPr>
                <a:spLocks noChangeShapeType="1"/>
              </p:cNvSpPr>
              <p:nvPr/>
            </p:nvSpPr>
            <p:spPr bwMode="auto">
              <a:xfrm flipV="1">
                <a:off x="455" y="3527"/>
                <a:ext cx="561" cy="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97" name="Group 65"/>
            <p:cNvGrpSpPr/>
            <p:nvPr/>
          </p:nvGrpSpPr>
          <p:grpSpPr bwMode="auto">
            <a:xfrm>
              <a:off x="3694390" y="4925391"/>
              <a:ext cx="890587" cy="215900"/>
              <a:chOff x="455" y="3463"/>
              <a:chExt cx="561" cy="136"/>
            </a:xfrm>
          </p:grpSpPr>
          <p:sp>
            <p:nvSpPr>
              <p:cNvPr id="298" name="Rectangle 66"/>
              <p:cNvSpPr>
                <a:spLocks noChangeArrowheads="1"/>
              </p:cNvSpPr>
              <p:nvPr/>
            </p:nvSpPr>
            <p:spPr bwMode="auto">
              <a:xfrm>
                <a:off x="498" y="3463"/>
                <a:ext cx="424" cy="13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Rectangle 67"/>
              <p:cNvSpPr>
                <a:spLocks noChangeArrowheads="1"/>
              </p:cNvSpPr>
              <p:nvPr/>
            </p:nvSpPr>
            <p:spPr bwMode="auto">
              <a:xfrm>
                <a:off x="771" y="3500"/>
                <a:ext cx="132" cy="61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00" name="Rectangle 68"/>
              <p:cNvSpPr>
                <a:spLocks noChangeArrowheads="1"/>
              </p:cNvSpPr>
              <p:nvPr/>
            </p:nvSpPr>
            <p:spPr bwMode="auto">
              <a:xfrm>
                <a:off x="644" y="3477"/>
                <a:ext cx="108" cy="10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01" name="Rectangle 69"/>
              <p:cNvSpPr>
                <a:spLocks noChangeArrowheads="1"/>
              </p:cNvSpPr>
              <p:nvPr/>
            </p:nvSpPr>
            <p:spPr bwMode="auto">
              <a:xfrm>
                <a:off x="517" y="3480"/>
                <a:ext cx="108" cy="10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02" name="Line 70"/>
              <p:cNvSpPr>
                <a:spLocks noChangeShapeType="1"/>
              </p:cNvSpPr>
              <p:nvPr/>
            </p:nvSpPr>
            <p:spPr bwMode="auto">
              <a:xfrm flipV="1">
                <a:off x="455" y="3527"/>
                <a:ext cx="561" cy="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303" name="Group 71"/>
            <p:cNvGrpSpPr/>
            <p:nvPr/>
          </p:nvGrpSpPr>
          <p:grpSpPr bwMode="auto">
            <a:xfrm>
              <a:off x="3689627" y="5352429"/>
              <a:ext cx="890588" cy="215900"/>
              <a:chOff x="455" y="3463"/>
              <a:chExt cx="561" cy="136"/>
            </a:xfrm>
          </p:grpSpPr>
          <p:sp>
            <p:nvSpPr>
              <p:cNvPr id="304" name="Rectangle 72"/>
              <p:cNvSpPr>
                <a:spLocks noChangeArrowheads="1"/>
              </p:cNvSpPr>
              <p:nvPr/>
            </p:nvSpPr>
            <p:spPr bwMode="auto">
              <a:xfrm>
                <a:off x="498" y="3463"/>
                <a:ext cx="424" cy="13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05" name="Rectangle 73"/>
              <p:cNvSpPr>
                <a:spLocks noChangeArrowheads="1"/>
              </p:cNvSpPr>
              <p:nvPr/>
            </p:nvSpPr>
            <p:spPr bwMode="auto">
              <a:xfrm>
                <a:off x="771" y="3500"/>
                <a:ext cx="132" cy="61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06" name="Rectangle 74"/>
              <p:cNvSpPr>
                <a:spLocks noChangeArrowheads="1"/>
              </p:cNvSpPr>
              <p:nvPr/>
            </p:nvSpPr>
            <p:spPr bwMode="auto">
              <a:xfrm>
                <a:off x="644" y="3477"/>
                <a:ext cx="108" cy="10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07" name="Rectangle 75"/>
              <p:cNvSpPr>
                <a:spLocks noChangeArrowheads="1"/>
              </p:cNvSpPr>
              <p:nvPr/>
            </p:nvSpPr>
            <p:spPr bwMode="auto">
              <a:xfrm>
                <a:off x="517" y="3480"/>
                <a:ext cx="108" cy="10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08" name="Line 76"/>
              <p:cNvSpPr>
                <a:spLocks noChangeShapeType="1"/>
              </p:cNvSpPr>
              <p:nvPr/>
            </p:nvSpPr>
            <p:spPr bwMode="auto">
              <a:xfrm flipV="1">
                <a:off x="455" y="3527"/>
                <a:ext cx="561" cy="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9" name="Text Box 78"/>
            <p:cNvSpPr txBox="1">
              <a:spLocks noChangeArrowheads="1"/>
            </p:cNvSpPr>
            <p:nvPr/>
          </p:nvSpPr>
          <p:spPr bwMode="auto">
            <a:xfrm>
              <a:off x="2813327" y="5838204"/>
              <a:ext cx="1009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memory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10" name="Text Box 79"/>
            <p:cNvSpPr txBox="1">
              <a:spLocks noChangeArrowheads="1"/>
            </p:cNvSpPr>
            <p:nvPr/>
          </p:nvSpPr>
          <p:spPr bwMode="auto">
            <a:xfrm>
              <a:off x="2911752" y="4769816"/>
              <a:ext cx="8239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memory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02" name="Freeform 171"/>
            <p:cNvSpPr/>
            <p:nvPr/>
          </p:nvSpPr>
          <p:spPr bwMode="auto">
            <a:xfrm>
              <a:off x="1968777" y="4577729"/>
              <a:ext cx="2798763" cy="412750"/>
            </a:xfrm>
            <a:custGeom>
              <a:avLst/>
              <a:gdLst>
                <a:gd name="T0" fmla="*/ 0 w 1763"/>
                <a:gd name="T1" fmla="*/ 0 h 260"/>
                <a:gd name="T2" fmla="*/ 2147483647 w 1763"/>
                <a:gd name="T3" fmla="*/ 0 h 260"/>
                <a:gd name="T4" fmla="*/ 2147483647 w 1763"/>
                <a:gd name="T5" fmla="*/ 2147483647 h 260"/>
                <a:gd name="T6" fmla="*/ 2147483647 w 1763"/>
                <a:gd name="T7" fmla="*/ 2147483647 h 2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63"/>
                <a:gd name="T13" fmla="*/ 0 h 260"/>
                <a:gd name="T14" fmla="*/ 1763 w 1763"/>
                <a:gd name="T15" fmla="*/ 260 h 2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63" h="260">
                  <a:moveTo>
                    <a:pt x="0" y="0"/>
                  </a:moveTo>
                  <a:lnTo>
                    <a:pt x="689" y="0"/>
                  </a:lnTo>
                  <a:lnTo>
                    <a:pt x="1054" y="260"/>
                  </a:lnTo>
                  <a:lnTo>
                    <a:pt x="1763" y="26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403" name="Freeform 172"/>
          <p:cNvSpPr/>
          <p:nvPr/>
        </p:nvSpPr>
        <p:spPr bwMode="auto">
          <a:xfrm>
            <a:off x="5019952" y="3930881"/>
            <a:ext cx="2006600" cy="400050"/>
          </a:xfrm>
          <a:custGeom>
            <a:avLst/>
            <a:gdLst>
              <a:gd name="T0" fmla="*/ 0 w 1264"/>
              <a:gd name="T1" fmla="*/ 2147483647 h 252"/>
              <a:gd name="T2" fmla="*/ 2147483647 w 1264"/>
              <a:gd name="T3" fmla="*/ 0 h 252"/>
              <a:gd name="T4" fmla="*/ 2147483647 w 1264"/>
              <a:gd name="T5" fmla="*/ 2147483647 h 252"/>
              <a:gd name="T6" fmla="*/ 2147483647 w 1264"/>
              <a:gd name="T7" fmla="*/ 2147483647 h 252"/>
              <a:gd name="T8" fmla="*/ 0 60000 65536"/>
              <a:gd name="T9" fmla="*/ 0 60000 65536"/>
              <a:gd name="T10" fmla="*/ 0 60000 65536"/>
              <a:gd name="T11" fmla="*/ 0 60000 65536"/>
              <a:gd name="T12" fmla="*/ 0 w 1264"/>
              <a:gd name="T13" fmla="*/ 0 h 252"/>
              <a:gd name="T14" fmla="*/ 1264 w 1264"/>
              <a:gd name="T15" fmla="*/ 252 h 2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4" h="252">
                <a:moveTo>
                  <a:pt x="0" y="2"/>
                </a:moveTo>
                <a:lnTo>
                  <a:pt x="622" y="0"/>
                </a:lnTo>
                <a:lnTo>
                  <a:pt x="616" y="246"/>
                </a:lnTo>
                <a:lnTo>
                  <a:pt x="1264" y="252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405" name="Group 404"/>
          <p:cNvGrpSpPr/>
          <p:nvPr/>
        </p:nvGrpSpPr>
        <p:grpSpPr>
          <a:xfrm>
            <a:off x="7258217" y="3895474"/>
            <a:ext cx="2854919" cy="2066925"/>
            <a:chOff x="6675121" y="4485654"/>
            <a:chExt cx="2854919" cy="2066925"/>
          </a:xfrm>
        </p:grpSpPr>
        <p:grpSp>
          <p:nvGrpSpPr>
            <p:cNvPr id="349" name="Group 118"/>
            <p:cNvGrpSpPr/>
            <p:nvPr/>
          </p:nvGrpSpPr>
          <p:grpSpPr bwMode="auto">
            <a:xfrm>
              <a:off x="7469465" y="4485654"/>
              <a:ext cx="890587" cy="215900"/>
              <a:chOff x="876" y="2800"/>
              <a:chExt cx="642" cy="175"/>
            </a:xfrm>
          </p:grpSpPr>
          <p:sp>
            <p:nvSpPr>
              <p:cNvPr id="350" name="Rectangle 119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51" name="Rectangle 120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52" name="Rectangle 121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53" name="Rectangle 122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54" name="Line 123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355" name="Group 124"/>
            <p:cNvGrpSpPr/>
            <p:nvPr/>
          </p:nvGrpSpPr>
          <p:grpSpPr bwMode="auto">
            <a:xfrm>
              <a:off x="7445652" y="4880941"/>
              <a:ext cx="890588" cy="215900"/>
              <a:chOff x="876" y="2800"/>
              <a:chExt cx="642" cy="175"/>
            </a:xfrm>
          </p:grpSpPr>
          <p:sp>
            <p:nvSpPr>
              <p:cNvPr id="356" name="Rectangle 125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57" name="Rectangle 126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58" name="Rectangle 127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59" name="Rectangle 128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60" name="Line 129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361" name="Group 130"/>
            <p:cNvGrpSpPr/>
            <p:nvPr/>
          </p:nvGrpSpPr>
          <p:grpSpPr bwMode="auto">
            <a:xfrm>
              <a:off x="7440890" y="5307979"/>
              <a:ext cx="890587" cy="215900"/>
              <a:chOff x="876" y="2800"/>
              <a:chExt cx="642" cy="175"/>
            </a:xfrm>
          </p:grpSpPr>
          <p:sp>
            <p:nvSpPr>
              <p:cNvPr id="362" name="Rectangle 131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63" name="Rectangle 132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64" name="Rectangle 133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65" name="Rectangle 134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66" name="Line 135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367" name="Group 154"/>
            <p:cNvGrpSpPr/>
            <p:nvPr/>
          </p:nvGrpSpPr>
          <p:grpSpPr bwMode="auto">
            <a:xfrm rot="5400000">
              <a:off x="8564840" y="5504829"/>
              <a:ext cx="895350" cy="1035050"/>
              <a:chOff x="2954" y="2776"/>
              <a:chExt cx="564" cy="652"/>
            </a:xfrm>
          </p:grpSpPr>
          <p:grpSp>
            <p:nvGrpSpPr>
              <p:cNvPr id="368" name="Group 136"/>
              <p:cNvGrpSpPr/>
              <p:nvPr/>
            </p:nvGrpSpPr>
            <p:grpSpPr bwMode="auto">
              <a:xfrm>
                <a:off x="2954" y="2776"/>
                <a:ext cx="561" cy="136"/>
                <a:chOff x="455" y="3463"/>
                <a:chExt cx="561" cy="136"/>
              </a:xfrm>
            </p:grpSpPr>
            <p:sp>
              <p:nvSpPr>
                <p:cNvPr id="381" name="Rectangle 137"/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5F5F5F"/>
                  </a:solidFill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2" name="Rectangle 138"/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6600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3" name="Rectangle 139"/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3333CC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4" name="Rectangle 140"/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5" name="Line 141"/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69" name="Group 142"/>
              <p:cNvGrpSpPr/>
              <p:nvPr/>
            </p:nvGrpSpPr>
            <p:grpSpPr bwMode="auto">
              <a:xfrm>
                <a:off x="2957" y="3023"/>
                <a:ext cx="561" cy="136"/>
                <a:chOff x="455" y="3463"/>
                <a:chExt cx="561" cy="136"/>
              </a:xfrm>
            </p:grpSpPr>
            <p:sp>
              <p:nvSpPr>
                <p:cNvPr id="376" name="Rectangle 143"/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5F5F5F"/>
                  </a:solidFill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7" name="Rectangle 144"/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6600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8" name="Rectangle 145"/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3333CC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9" name="Rectangle 146"/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0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70" name="Group 148"/>
              <p:cNvGrpSpPr/>
              <p:nvPr/>
            </p:nvGrpSpPr>
            <p:grpSpPr bwMode="auto">
              <a:xfrm>
                <a:off x="2954" y="3292"/>
                <a:ext cx="561" cy="136"/>
                <a:chOff x="455" y="3463"/>
                <a:chExt cx="561" cy="136"/>
              </a:xfrm>
            </p:grpSpPr>
            <p:sp>
              <p:nvSpPr>
                <p:cNvPr id="371" name="Rectangle 149"/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5F5F5F"/>
                  </a:solidFill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2" name="Rectangle 150"/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6600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3" name="Rectangle 151"/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3333CC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4" name="Rectangle 152"/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5" name="Line 153"/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386" name="Line 155"/>
            <p:cNvSpPr>
              <a:spLocks noChangeShapeType="1"/>
            </p:cNvSpPr>
            <p:nvPr/>
          </p:nvSpPr>
          <p:spPr bwMode="auto">
            <a:xfrm>
              <a:off x="8360052" y="4592016"/>
              <a:ext cx="10636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87" name="Line 156"/>
            <p:cNvSpPr>
              <a:spLocks noChangeShapeType="1"/>
            </p:cNvSpPr>
            <p:nvPr/>
          </p:nvSpPr>
          <p:spPr bwMode="auto">
            <a:xfrm flipV="1">
              <a:off x="8321952" y="4979366"/>
              <a:ext cx="1111250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88" name="Line 157"/>
            <p:cNvSpPr>
              <a:spLocks noChangeShapeType="1"/>
            </p:cNvSpPr>
            <p:nvPr/>
          </p:nvSpPr>
          <p:spPr bwMode="auto">
            <a:xfrm>
              <a:off x="8321952" y="5411166"/>
              <a:ext cx="11017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89" name="Line 158"/>
            <p:cNvSpPr>
              <a:spLocks noChangeShapeType="1"/>
            </p:cNvSpPr>
            <p:nvPr/>
          </p:nvSpPr>
          <p:spPr bwMode="auto">
            <a:xfrm flipV="1">
              <a:off x="8604527" y="4592016"/>
              <a:ext cx="0" cy="9779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90" name="Line 159"/>
            <p:cNvSpPr>
              <a:spLocks noChangeShapeType="1"/>
            </p:cNvSpPr>
            <p:nvPr/>
          </p:nvSpPr>
          <p:spPr bwMode="auto">
            <a:xfrm flipV="1">
              <a:off x="9026802" y="4592016"/>
              <a:ext cx="0" cy="9779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91" name="Line 160"/>
            <p:cNvSpPr>
              <a:spLocks noChangeShapeType="1"/>
            </p:cNvSpPr>
            <p:nvPr/>
          </p:nvSpPr>
          <p:spPr bwMode="auto">
            <a:xfrm flipV="1">
              <a:off x="9423677" y="4582491"/>
              <a:ext cx="0" cy="9779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92" name="Oval 161"/>
            <p:cNvSpPr>
              <a:spLocks noChangeArrowheads="1"/>
            </p:cNvSpPr>
            <p:nvPr/>
          </p:nvSpPr>
          <p:spPr bwMode="auto">
            <a:xfrm>
              <a:off x="8563252" y="4553916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93" name="Oval 162"/>
            <p:cNvSpPr>
              <a:spLocks noChangeArrowheads="1"/>
            </p:cNvSpPr>
            <p:nvPr/>
          </p:nvSpPr>
          <p:spPr bwMode="auto">
            <a:xfrm>
              <a:off x="8563252" y="4938091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94" name="Oval 163"/>
            <p:cNvSpPr>
              <a:spLocks noChangeArrowheads="1"/>
            </p:cNvSpPr>
            <p:nvPr/>
          </p:nvSpPr>
          <p:spPr bwMode="auto">
            <a:xfrm>
              <a:off x="8556902" y="5363541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95" name="Oval 164"/>
            <p:cNvSpPr>
              <a:spLocks noChangeArrowheads="1"/>
            </p:cNvSpPr>
            <p:nvPr/>
          </p:nvSpPr>
          <p:spPr bwMode="auto">
            <a:xfrm>
              <a:off x="8988702" y="4553916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96" name="Oval 165"/>
            <p:cNvSpPr>
              <a:spLocks noChangeArrowheads="1"/>
            </p:cNvSpPr>
            <p:nvPr/>
          </p:nvSpPr>
          <p:spPr bwMode="auto">
            <a:xfrm>
              <a:off x="8988702" y="4938091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97" name="Oval 166"/>
            <p:cNvSpPr>
              <a:spLocks noChangeArrowheads="1"/>
            </p:cNvSpPr>
            <p:nvPr/>
          </p:nvSpPr>
          <p:spPr bwMode="auto">
            <a:xfrm>
              <a:off x="8982352" y="5363541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98" name="Oval 167"/>
            <p:cNvSpPr>
              <a:spLocks noChangeArrowheads="1"/>
            </p:cNvSpPr>
            <p:nvPr/>
          </p:nvSpPr>
          <p:spPr bwMode="auto">
            <a:xfrm>
              <a:off x="9379227" y="4553916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99" name="Oval 168"/>
            <p:cNvSpPr>
              <a:spLocks noChangeArrowheads="1"/>
            </p:cNvSpPr>
            <p:nvPr/>
          </p:nvSpPr>
          <p:spPr bwMode="auto">
            <a:xfrm>
              <a:off x="9379227" y="4938091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00" name="Oval 169"/>
            <p:cNvSpPr>
              <a:spLocks noChangeArrowheads="1"/>
            </p:cNvSpPr>
            <p:nvPr/>
          </p:nvSpPr>
          <p:spPr bwMode="auto">
            <a:xfrm>
              <a:off x="9372877" y="5363541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01" name="Text Box 170"/>
            <p:cNvSpPr txBox="1">
              <a:spLocks noChangeArrowheads="1"/>
            </p:cNvSpPr>
            <p:nvPr/>
          </p:nvSpPr>
          <p:spPr bwMode="auto">
            <a:xfrm>
              <a:off x="6675121" y="5767934"/>
              <a:ext cx="168187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interconnection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network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04" name="Freeform 173"/>
            <p:cNvSpPr/>
            <p:nvPr/>
          </p:nvSpPr>
          <p:spPr bwMode="auto">
            <a:xfrm>
              <a:off x="7417077" y="4538041"/>
              <a:ext cx="1543050" cy="2014538"/>
            </a:xfrm>
            <a:custGeom>
              <a:avLst/>
              <a:gdLst>
                <a:gd name="T0" fmla="*/ 0 w 972"/>
                <a:gd name="T1" fmla="*/ 2147483647 h 1266"/>
                <a:gd name="T2" fmla="*/ 2147483647 w 972"/>
                <a:gd name="T3" fmla="*/ 0 h 1266"/>
                <a:gd name="T4" fmla="*/ 2147483647 w 972"/>
                <a:gd name="T5" fmla="*/ 2147483647 h 1266"/>
                <a:gd name="T6" fmla="*/ 0 60000 65536"/>
                <a:gd name="T7" fmla="*/ 0 60000 65536"/>
                <a:gd name="T8" fmla="*/ 0 60000 65536"/>
                <a:gd name="T9" fmla="*/ 0 w 972"/>
                <a:gd name="T10" fmla="*/ 0 h 1266"/>
                <a:gd name="T11" fmla="*/ 972 w 972"/>
                <a:gd name="T12" fmla="*/ 1266 h 12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1266">
                  <a:moveTo>
                    <a:pt x="0" y="3"/>
                  </a:moveTo>
                  <a:lnTo>
                    <a:pt x="969" y="0"/>
                  </a:lnTo>
                  <a:lnTo>
                    <a:pt x="972" y="1266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406" name="Content Placeholder 2"/>
          <p:cNvSpPr txBox="1"/>
          <p:nvPr/>
        </p:nvSpPr>
        <p:spPr>
          <a:xfrm>
            <a:off x="818322" y="2823909"/>
            <a:ext cx="11035748" cy="654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876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three major types of switching fabrics: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2" name="Content Placeholder 2"/>
          <p:cNvSpPr>
            <a:spLocks noGrp="1"/>
          </p:cNvSpPr>
          <p:nvPr>
            <p:ph idx="1"/>
          </p:nvPr>
        </p:nvSpPr>
        <p:spPr>
          <a:xfrm>
            <a:off x="811696" y="1379472"/>
            <a:ext cx="11035748" cy="634860"/>
          </a:xfrm>
        </p:spPr>
        <p:txBody>
          <a:bodyPr>
            <a:normAutofit/>
          </a:bodyPr>
          <a:lstStyle/>
          <a:p>
            <a:pPr indent="-287655"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transfer packets from input ports to appropriate output ports</a:t>
            </a:r>
            <a:endParaRPr lang="en-US" sz="3200" dirty="0"/>
          </a:p>
          <a:p>
            <a:pPr indent="-287655"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413" name="Content Placeholder 2"/>
          <p:cNvSpPr txBox="1"/>
          <p:nvPr/>
        </p:nvSpPr>
        <p:spPr>
          <a:xfrm>
            <a:off x="805070" y="1889680"/>
            <a:ext cx="11035748" cy="2317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876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switching rate: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rate at which packets can be transfer from inputs to outputs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63005" y="2302510"/>
            <a:ext cx="3308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将数据包从输入端口传输到相应的输出端口</a:t>
            </a:r>
            <a:endParaRPr lang="zh-CN" altLang="en-US" sz="1200"/>
          </a:p>
          <a:p>
            <a:r>
              <a:rPr lang="zh-CN" altLang="en-US" sz="1200"/>
              <a:t>交换速率:数据包从输入端传输到输出端的速率</a:t>
            </a:r>
            <a:endParaRPr lang="zh-CN" altLang="en-US" sz="1200"/>
          </a:p>
          <a:p>
            <a:r>
              <a:rPr lang="zh-CN" altLang="en-US" sz="1200"/>
              <a:t>三种主要类型的开关织物: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398"/>
    </mc:Choice>
    <mc:Fallback>
      <p:transition spd="slow" advTm="4939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2267" y="1386402"/>
            <a:ext cx="10515600" cy="1356798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  <a:cs typeface="MS PGothic" panose="020B0600070205080204" pitchFamily="34" charset="-128"/>
              </a:rPr>
              <a:t>If switch fabric slower than input ports combined -&gt; queueing may occur at input queues </a:t>
            </a:r>
            <a:endParaRPr lang="en-US" altLang="en-US" dirty="0"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lvl="1"/>
            <a:r>
              <a:rPr lang="en-US" altLang="en-US" sz="2800" dirty="0">
                <a:ea typeface="MS PGothic" panose="020B0600070205080204" pitchFamily="34" charset="-128"/>
              </a:rPr>
              <a:t>queueing delay and loss due to input buffer overflow!</a:t>
            </a:r>
            <a:endParaRPr lang="en-US" altLang="en-US" sz="2800" dirty="0">
              <a:ea typeface="MS PGothic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Input port queuing</a:t>
            </a:r>
            <a:endParaRPr lang="en-US" dirty="0"/>
          </a:p>
        </p:txBody>
      </p:sp>
      <p:sp>
        <p:nvSpPr>
          <p:cNvPr id="104" name="Text Box 62"/>
          <p:cNvSpPr txBox="1">
            <a:spLocks noChangeArrowheads="1"/>
          </p:cNvSpPr>
          <p:nvPr/>
        </p:nvSpPr>
        <p:spPr bwMode="auto">
          <a:xfrm>
            <a:off x="1800666" y="5728188"/>
            <a:ext cx="445945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output port contention: only one red datagram can be transferred. lower red packet is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blocked</a:t>
            </a:r>
            <a:endParaRPr kumimoji="0" lang="en-US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2528548" y="3841801"/>
            <a:ext cx="3027362" cy="1817687"/>
            <a:chOff x="2908374" y="3743325"/>
            <a:chExt cx="3027362" cy="1817687"/>
          </a:xfrm>
        </p:grpSpPr>
        <p:grpSp>
          <p:nvGrpSpPr>
            <p:cNvPr id="73" name="Group 7"/>
            <p:cNvGrpSpPr/>
            <p:nvPr/>
          </p:nvGrpSpPr>
          <p:grpSpPr bwMode="auto">
            <a:xfrm>
              <a:off x="2908374" y="3751262"/>
              <a:ext cx="3027362" cy="1809750"/>
              <a:chOff x="523" y="976"/>
              <a:chExt cx="2099" cy="1356"/>
            </a:xfrm>
          </p:grpSpPr>
          <p:sp>
            <p:nvSpPr>
              <p:cNvPr id="74" name="Rectangle 8"/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75" name="Group 9"/>
              <p:cNvGrpSpPr/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94" name="Rectangle 10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40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5" name="Rectangle 11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40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" name="Rectangle 12"/>
                <p:cNvSpPr>
                  <a:spLocks noChangeArrowheads="1"/>
                </p:cNvSpPr>
                <p:nvPr/>
              </p:nvSpPr>
              <p:spPr bwMode="auto">
                <a:xfrm>
                  <a:off x="748" y="1938"/>
                  <a:ext cx="240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76" name="Group 13"/>
              <p:cNvGrpSpPr/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91" name="Rectangle 14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2" name="Rectangle 15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3333CC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3" name="Rectangle 16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8000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77" name="Line 17"/>
              <p:cNvSpPr>
                <a:spLocks noChangeShapeType="1"/>
              </p:cNvSpPr>
              <p:nvPr/>
            </p:nvSpPr>
            <p:spPr bwMode="auto">
              <a:xfrm>
                <a:off x="1946" y="1181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78" name="Line 18"/>
              <p:cNvSpPr>
                <a:spLocks noChangeShapeType="1"/>
              </p:cNvSpPr>
              <p:nvPr/>
            </p:nvSpPr>
            <p:spPr bwMode="auto">
              <a:xfrm>
                <a:off x="1940" y="1644"/>
                <a:ext cx="16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79" name="Line 19"/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80" name="Line 20"/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81" name="Line 21"/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82" name="Line 22"/>
              <p:cNvSpPr>
                <a:spLocks noChangeShapeType="1"/>
              </p:cNvSpPr>
              <p:nvPr/>
            </p:nvSpPr>
            <p:spPr bwMode="auto">
              <a:xfrm>
                <a:off x="1038" y="2102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" name="Group 23"/>
              <p:cNvGrpSpPr/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88" name="Line 24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9" name="Line 25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0" name="Line 26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84" name="Group 27"/>
              <p:cNvGrpSpPr/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85" name="Line 28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6" name="Line 29"/>
                <p:cNvSpPr>
                  <a:spLocks noChangeShapeType="1"/>
                </p:cNvSpPr>
                <p:nvPr/>
              </p:nvSpPr>
              <p:spPr bwMode="auto">
                <a:xfrm>
                  <a:off x="-60" y="1615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7" name="Line 30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97" name="Rectangle 55"/>
            <p:cNvSpPr>
              <a:spLocks noChangeArrowheads="1"/>
            </p:cNvSpPr>
            <p:nvPr/>
          </p:nvSpPr>
          <p:spPr bwMode="auto">
            <a:xfrm>
              <a:off x="3360811" y="3748087"/>
              <a:ext cx="252413" cy="1301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8" name="Rectangle 56"/>
            <p:cNvSpPr>
              <a:spLocks noChangeArrowheads="1"/>
            </p:cNvSpPr>
            <p:nvPr/>
          </p:nvSpPr>
          <p:spPr bwMode="auto">
            <a:xfrm>
              <a:off x="3346524" y="4479925"/>
              <a:ext cx="252412" cy="131762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9" name="Rectangle 57"/>
            <p:cNvSpPr>
              <a:spLocks noChangeArrowheads="1"/>
            </p:cNvSpPr>
            <p:nvPr/>
          </p:nvSpPr>
          <p:spPr bwMode="auto">
            <a:xfrm>
              <a:off x="3344936" y="5114925"/>
              <a:ext cx="252413" cy="1301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0" name="Rectangle 58"/>
            <p:cNvSpPr>
              <a:spLocks noChangeArrowheads="1"/>
            </p:cNvSpPr>
            <p:nvPr/>
          </p:nvSpPr>
          <p:spPr bwMode="auto">
            <a:xfrm>
              <a:off x="3002036" y="3743325"/>
              <a:ext cx="252413" cy="131762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1" name="Rectangle 59"/>
            <p:cNvSpPr>
              <a:spLocks noChangeArrowheads="1"/>
            </p:cNvSpPr>
            <p:nvPr/>
          </p:nvSpPr>
          <p:spPr bwMode="auto">
            <a:xfrm>
              <a:off x="2997274" y="5103812"/>
              <a:ext cx="252412" cy="131763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2" name="Line 60"/>
            <p:cNvSpPr>
              <a:spLocks noChangeShapeType="1"/>
            </p:cNvSpPr>
            <p:nvPr/>
          </p:nvSpPr>
          <p:spPr bwMode="auto">
            <a:xfrm>
              <a:off x="3652911" y="3803650"/>
              <a:ext cx="1479550" cy="15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3" name="Freeform 61"/>
            <p:cNvSpPr/>
            <p:nvPr/>
          </p:nvSpPr>
          <p:spPr bwMode="auto">
            <a:xfrm>
              <a:off x="3697361" y="4202112"/>
              <a:ext cx="1395413" cy="979488"/>
            </a:xfrm>
            <a:custGeom>
              <a:avLst/>
              <a:gdLst>
                <a:gd name="T0" fmla="*/ 0 w 967"/>
                <a:gd name="T1" fmla="*/ 2147483647 h 735"/>
                <a:gd name="T2" fmla="*/ 2147483647 w 967"/>
                <a:gd name="T3" fmla="*/ 2147483647 h 735"/>
                <a:gd name="T4" fmla="*/ 2147483647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5" name="Text Box 64"/>
            <p:cNvSpPr txBox="1">
              <a:spLocks noChangeArrowheads="1"/>
            </p:cNvSpPr>
            <p:nvPr/>
          </p:nvSpPr>
          <p:spPr bwMode="auto">
            <a:xfrm>
              <a:off x="4046611" y="4548187"/>
              <a:ext cx="747713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switch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fabric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6" name="Line 73"/>
            <p:cNvSpPr>
              <a:spLocks noChangeShapeType="1"/>
            </p:cNvSpPr>
            <p:nvPr/>
          </p:nvSpPr>
          <p:spPr bwMode="auto">
            <a:xfrm>
              <a:off x="3643386" y="4548187"/>
              <a:ext cx="1458913" cy="1905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07" name="Group 79"/>
          <p:cNvGrpSpPr/>
          <p:nvPr/>
        </p:nvGrpSpPr>
        <p:grpSpPr bwMode="auto">
          <a:xfrm>
            <a:off x="7144970" y="3842241"/>
            <a:ext cx="3587750" cy="2570163"/>
            <a:chOff x="2950" y="2025"/>
            <a:chExt cx="2260" cy="1619"/>
          </a:xfrm>
        </p:grpSpPr>
        <p:grpSp>
          <p:nvGrpSpPr>
            <p:cNvPr id="108" name="Group 31"/>
            <p:cNvGrpSpPr/>
            <p:nvPr/>
          </p:nvGrpSpPr>
          <p:grpSpPr bwMode="auto">
            <a:xfrm>
              <a:off x="3074" y="2047"/>
              <a:ext cx="1907" cy="1140"/>
              <a:chOff x="523" y="976"/>
              <a:chExt cx="2099" cy="1356"/>
            </a:xfrm>
          </p:grpSpPr>
          <p:sp>
            <p:nvSpPr>
              <p:cNvPr id="118" name="Rectangle 32"/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119" name="Group 33"/>
              <p:cNvGrpSpPr/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138" name="Rectangle 34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40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9" name="Rectangle 35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40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0" name="Rectangle 36"/>
                <p:cNvSpPr>
                  <a:spLocks noChangeArrowheads="1"/>
                </p:cNvSpPr>
                <p:nvPr/>
              </p:nvSpPr>
              <p:spPr bwMode="auto">
                <a:xfrm>
                  <a:off x="748" y="1938"/>
                  <a:ext cx="240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20" name="Group 37"/>
              <p:cNvGrpSpPr/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135" name="Rectangle 38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6" name="Rectangle 39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3333CC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7" name="Rectangle 40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8000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21" name="Line 41"/>
              <p:cNvSpPr>
                <a:spLocks noChangeShapeType="1"/>
              </p:cNvSpPr>
              <p:nvPr/>
            </p:nvSpPr>
            <p:spPr bwMode="auto">
              <a:xfrm>
                <a:off x="1946" y="1181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22" name="Line 42"/>
              <p:cNvSpPr>
                <a:spLocks noChangeShapeType="1"/>
              </p:cNvSpPr>
              <p:nvPr/>
            </p:nvSpPr>
            <p:spPr bwMode="auto">
              <a:xfrm>
                <a:off x="1940" y="1644"/>
                <a:ext cx="16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23" name="Line 43"/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24" name="Line 44"/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25" name="Line 45"/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26" name="Line 46"/>
              <p:cNvSpPr>
                <a:spLocks noChangeShapeType="1"/>
              </p:cNvSpPr>
              <p:nvPr/>
            </p:nvSpPr>
            <p:spPr bwMode="auto">
              <a:xfrm>
                <a:off x="1038" y="2102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127" name="Group 47"/>
              <p:cNvGrpSpPr/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132" name="Line 48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3" name="Line 49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4" name="Line 50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28" name="Group 51"/>
              <p:cNvGrpSpPr/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129" name="Line 52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0" name="Line 53"/>
                <p:cNvSpPr>
                  <a:spLocks noChangeShapeType="1"/>
                </p:cNvSpPr>
                <p:nvPr/>
              </p:nvSpPr>
              <p:spPr bwMode="auto">
                <a:xfrm>
                  <a:off x="-60" y="1615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1" name="Line 54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09" name="Text Box 63"/>
            <p:cNvSpPr txBox="1">
              <a:spLocks noChangeArrowheads="1"/>
            </p:cNvSpPr>
            <p:nvPr/>
          </p:nvSpPr>
          <p:spPr bwMode="auto">
            <a:xfrm>
              <a:off x="2950" y="3237"/>
              <a:ext cx="226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one packet time later: green packet experiences HOL blocking</a:t>
              </a:r>
              <a:endPara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0" name="Text Box 65"/>
            <p:cNvSpPr txBox="1">
              <a:spLocks noChangeArrowheads="1"/>
            </p:cNvSpPr>
            <p:nvPr/>
          </p:nvSpPr>
          <p:spPr bwMode="auto">
            <a:xfrm>
              <a:off x="3778" y="2507"/>
              <a:ext cx="47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switch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fabric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1" name="Rectangle 66"/>
            <p:cNvSpPr>
              <a:spLocks noChangeArrowheads="1"/>
            </p:cNvSpPr>
            <p:nvPr/>
          </p:nvSpPr>
          <p:spPr bwMode="auto">
            <a:xfrm>
              <a:off x="4551" y="2025"/>
              <a:ext cx="159" cy="8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2" name="Rectangle 69"/>
            <p:cNvSpPr>
              <a:spLocks noChangeArrowheads="1"/>
            </p:cNvSpPr>
            <p:nvPr/>
          </p:nvSpPr>
          <p:spPr bwMode="auto">
            <a:xfrm>
              <a:off x="3363" y="2050"/>
              <a:ext cx="159" cy="82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3" name="Rectangle 70"/>
            <p:cNvSpPr>
              <a:spLocks noChangeArrowheads="1"/>
            </p:cNvSpPr>
            <p:nvPr/>
          </p:nvSpPr>
          <p:spPr bwMode="auto">
            <a:xfrm>
              <a:off x="3360" y="2916"/>
              <a:ext cx="159" cy="8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4" name="Freeform 71"/>
            <p:cNvSpPr/>
            <p:nvPr/>
          </p:nvSpPr>
          <p:spPr bwMode="auto">
            <a:xfrm>
              <a:off x="3585" y="2324"/>
              <a:ext cx="878" cy="618"/>
            </a:xfrm>
            <a:custGeom>
              <a:avLst/>
              <a:gdLst>
                <a:gd name="T0" fmla="*/ 0 w 967"/>
                <a:gd name="T1" fmla="*/ 65 h 735"/>
                <a:gd name="T2" fmla="*/ 134 w 967"/>
                <a:gd name="T3" fmla="*/ 65 h 735"/>
                <a:gd name="T4" fmla="*/ 251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5" name="Freeform 72"/>
            <p:cNvSpPr/>
            <p:nvPr/>
          </p:nvSpPr>
          <p:spPr bwMode="auto">
            <a:xfrm>
              <a:off x="3573" y="2134"/>
              <a:ext cx="860" cy="437"/>
            </a:xfrm>
            <a:custGeom>
              <a:avLst/>
              <a:gdLst>
                <a:gd name="T0" fmla="*/ 0 w 860"/>
                <a:gd name="T1" fmla="*/ 3 h 437"/>
                <a:gd name="T2" fmla="*/ 468 w 860"/>
                <a:gd name="T3" fmla="*/ 0 h 437"/>
                <a:gd name="T4" fmla="*/ 860 w 860"/>
                <a:gd name="T5" fmla="*/ 437 h 437"/>
                <a:gd name="T6" fmla="*/ 0 60000 65536"/>
                <a:gd name="T7" fmla="*/ 0 60000 65536"/>
                <a:gd name="T8" fmla="*/ 0 60000 65536"/>
                <a:gd name="T9" fmla="*/ 0 w 860"/>
                <a:gd name="T10" fmla="*/ 0 h 437"/>
                <a:gd name="T11" fmla="*/ 860 w 860"/>
                <a:gd name="T12" fmla="*/ 437 h 4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0" h="437">
                  <a:moveTo>
                    <a:pt x="0" y="3"/>
                  </a:moveTo>
                  <a:lnTo>
                    <a:pt x="468" y="0"/>
                  </a:lnTo>
                  <a:lnTo>
                    <a:pt x="860" y="437"/>
                  </a:ln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6" name="Rectangle 76"/>
            <p:cNvSpPr>
              <a:spLocks noChangeArrowheads="1"/>
            </p:cNvSpPr>
            <p:nvPr/>
          </p:nvSpPr>
          <p:spPr bwMode="auto">
            <a:xfrm>
              <a:off x="3141" y="2890"/>
              <a:ext cx="159" cy="83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7" name="Rectangle 77"/>
            <p:cNvSpPr>
              <a:spLocks noChangeArrowheads="1"/>
            </p:cNvSpPr>
            <p:nvPr/>
          </p:nvSpPr>
          <p:spPr bwMode="auto">
            <a:xfrm>
              <a:off x="4542" y="2518"/>
              <a:ext cx="159" cy="83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142" name="Content Placeholder 1"/>
          <p:cNvSpPr txBox="1"/>
          <p:nvPr/>
        </p:nvSpPr>
        <p:spPr>
          <a:xfrm>
            <a:off x="835334" y="2690269"/>
            <a:ext cx="10515600" cy="984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Head-of-the-Line (HOL) blocking: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 queued datagram at front of queue prevents others in queue from moving forward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Ink 10"/>
          <p:cNvSpPr/>
          <p:nvPr/>
        </p:nvSpPr>
        <p:spPr bwMode="auto">
          <a:xfrm>
            <a:off x="2950560" y="3772080"/>
            <a:ext cx="7710840" cy="2456280"/>
          </a:xfrm>
          <a:prstGeom prst="rect">
            <a:avLst/>
          </a:prstGeom>
        </p:spPr>
      </p:sp>
      <p:sp>
        <p:nvSpPr>
          <p:cNvPr id="4" name="文本框 3"/>
          <p:cNvSpPr txBox="1"/>
          <p:nvPr/>
        </p:nvSpPr>
        <p:spPr>
          <a:xfrm>
            <a:off x="0" y="884555"/>
            <a:ext cx="5916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如果交换机结构比输入端口的组合速度慢—输入队列可能出现&gt;排队．</a:t>
            </a:r>
            <a:endParaRPr lang="zh-CN" altLang="en-US" sz="1200"/>
          </a:p>
          <a:p>
            <a:r>
              <a:rPr lang="zh-CN" altLang="en-US" sz="1200"/>
              <a:t>由于输入缓冲区溢出导致排队延迟和丢失!</a:t>
            </a:r>
            <a:endParaRPr lang="zh-CN" altLang="en-US" sz="1200"/>
          </a:p>
          <a:p>
            <a:r>
              <a:rPr lang="zh-CN" altLang="en-US" sz="1200"/>
              <a:t>head -of- line (HOL)阻塞:在队列前面排队的数据报阻止队列中的其他数据报向前移动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4868"/>
    </mc:Choice>
    <mc:Fallback>
      <p:transition spd="slow" advTm="1148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Output port queuing</a:t>
            </a:r>
            <a:endParaRPr lang="en-US" dirty="0"/>
          </a:p>
        </p:txBody>
      </p:sp>
      <p:sp>
        <p:nvSpPr>
          <p:cNvPr id="142" name="Rectangle 3"/>
          <p:cNvSpPr txBox="1">
            <a:spLocks noChangeArrowheads="1"/>
          </p:cNvSpPr>
          <p:nvPr/>
        </p:nvSpPr>
        <p:spPr>
          <a:xfrm>
            <a:off x="888773" y="3417068"/>
            <a:ext cx="5977544" cy="14132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Buffering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 when datagrams arrive from fabric faster than link transmission rate.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Drop policy: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which datagrams to drop if no free buffers?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Rectangle 3"/>
          <p:cNvSpPr txBox="1">
            <a:spLocks noChangeArrowheads="1"/>
          </p:cNvSpPr>
          <p:nvPr/>
        </p:nvSpPr>
        <p:spPr>
          <a:xfrm>
            <a:off x="938650" y="5182135"/>
            <a:ext cx="5131875" cy="1289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Scheduling discipline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chooses among queued datagrams for transmission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900841" y="3768360"/>
            <a:ext cx="5036234" cy="1255728"/>
            <a:chOff x="6302327" y="3768360"/>
            <a:chExt cx="5036234" cy="1255728"/>
          </a:xfrm>
        </p:grpSpPr>
        <p:sp>
          <p:nvSpPr>
            <p:cNvPr id="143" name="TextBox 142"/>
            <p:cNvSpPr txBox="1">
              <a:spLocks noChangeArrowheads="1"/>
            </p:cNvSpPr>
            <p:nvPr/>
          </p:nvSpPr>
          <p:spPr bwMode="auto">
            <a:xfrm>
              <a:off x="7385539" y="3768360"/>
              <a:ext cx="3953022" cy="125572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Datagrams can be lost due to congestion, lack of buffers</a:t>
              </a: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6302327" y="4135902"/>
              <a:ext cx="978408" cy="484632"/>
            </a:xfrm>
            <a:prstGeom prst="rightArrow">
              <a:avLst/>
            </a:prstGeom>
            <a:gradFill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75475" y="5201260"/>
            <a:ext cx="5319932" cy="1255728"/>
            <a:chOff x="6243711" y="5201260"/>
            <a:chExt cx="5319932" cy="1255728"/>
          </a:xfrm>
        </p:grpSpPr>
        <p:sp>
          <p:nvSpPr>
            <p:cNvPr id="144" name="TextBox 143"/>
            <p:cNvSpPr txBox="1">
              <a:spLocks noChangeArrowheads="1"/>
            </p:cNvSpPr>
            <p:nvPr/>
          </p:nvSpPr>
          <p:spPr bwMode="auto">
            <a:xfrm>
              <a:off x="7371470" y="5201260"/>
              <a:ext cx="4192173" cy="125572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Priority scheduling – who gets best performance, network neutrality</a:t>
              </a: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92" name="Right Arrow 191"/>
            <p:cNvSpPr/>
            <p:nvPr/>
          </p:nvSpPr>
          <p:spPr>
            <a:xfrm>
              <a:off x="6243711" y="5512190"/>
              <a:ext cx="978408" cy="484632"/>
            </a:xfrm>
            <a:prstGeom prst="rightArrow">
              <a:avLst/>
            </a:prstGeom>
            <a:gradFill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78949" y="1396538"/>
            <a:ext cx="7113685" cy="1695796"/>
            <a:chOff x="763318" y="1529542"/>
            <a:chExt cx="7113685" cy="1695796"/>
          </a:xfrm>
        </p:grpSpPr>
        <p:sp>
          <p:nvSpPr>
            <p:cNvPr id="168" name="Rectangle 5"/>
            <p:cNvSpPr>
              <a:spLocks noChangeArrowheads="1"/>
            </p:cNvSpPr>
            <p:nvPr/>
          </p:nvSpPr>
          <p:spPr bwMode="auto">
            <a:xfrm>
              <a:off x="2505123" y="1529542"/>
              <a:ext cx="4568825" cy="167917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5F5F5F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69" name="Rectangle 6"/>
            <p:cNvSpPr>
              <a:spLocks noChangeArrowheads="1"/>
            </p:cNvSpPr>
            <p:nvPr/>
          </p:nvSpPr>
          <p:spPr bwMode="auto">
            <a:xfrm>
              <a:off x="5427711" y="1946056"/>
              <a:ext cx="1417637" cy="82867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66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line</a:t>
              </a: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termination</a:t>
              </a: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70" name="Rectangle 7"/>
            <p:cNvSpPr>
              <a:spLocks noChangeArrowheads="1"/>
            </p:cNvSpPr>
            <p:nvPr/>
          </p:nvSpPr>
          <p:spPr bwMode="auto">
            <a:xfrm>
              <a:off x="4118023" y="1673006"/>
              <a:ext cx="1152525" cy="14097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CC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71" name="Line 10"/>
            <p:cNvSpPr>
              <a:spLocks noChangeShapeType="1"/>
            </p:cNvSpPr>
            <p:nvPr/>
          </p:nvSpPr>
          <p:spPr bwMode="auto">
            <a:xfrm>
              <a:off x="3940223" y="2392143"/>
              <a:ext cx="190500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72" name="Line 11"/>
            <p:cNvSpPr>
              <a:spLocks noChangeShapeType="1"/>
            </p:cNvSpPr>
            <p:nvPr/>
          </p:nvSpPr>
          <p:spPr bwMode="auto">
            <a:xfrm>
              <a:off x="5273723" y="2349281"/>
              <a:ext cx="190500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74" name="Rectangle 13"/>
            <p:cNvSpPr>
              <a:spLocks noChangeArrowheads="1"/>
            </p:cNvSpPr>
            <p:nvPr/>
          </p:nvSpPr>
          <p:spPr bwMode="auto">
            <a:xfrm>
              <a:off x="4151361" y="1982568"/>
              <a:ext cx="1055687" cy="828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link 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layer 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protocol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(send)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75" name="Rectangle 16"/>
            <p:cNvSpPr>
              <a:spLocks noChangeArrowheads="1"/>
            </p:cNvSpPr>
            <p:nvPr/>
          </p:nvSpPr>
          <p:spPr bwMode="auto">
            <a:xfrm>
              <a:off x="763318" y="1925822"/>
              <a:ext cx="1055688" cy="828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switch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f</a:t>
              </a:r>
              <a:r>
                <a:rPr kumimoji="0" lang="en-US" alt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abric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(</a:t>
              </a: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rate: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NR)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76" name="Group 28"/>
            <p:cNvGrpSpPr/>
            <p:nvPr/>
          </p:nvGrpSpPr>
          <p:grpSpPr bwMode="auto">
            <a:xfrm>
              <a:off x="2657523" y="1623793"/>
              <a:ext cx="1247775" cy="1504950"/>
              <a:chOff x="3180" y="909"/>
              <a:chExt cx="786" cy="948"/>
            </a:xfrm>
          </p:grpSpPr>
          <p:sp>
            <p:nvSpPr>
              <p:cNvPr id="177" name="Rectangle 8"/>
              <p:cNvSpPr>
                <a:spLocks noChangeArrowheads="1"/>
              </p:cNvSpPr>
              <p:nvPr/>
            </p:nvSpPr>
            <p:spPr bwMode="auto">
              <a:xfrm>
                <a:off x="3180" y="909"/>
                <a:ext cx="786" cy="94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78" name="Text Box 14"/>
              <p:cNvSpPr txBox="1">
                <a:spLocks noChangeArrowheads="1"/>
              </p:cNvSpPr>
              <p:nvPr/>
            </p:nvSpPr>
            <p:spPr bwMode="auto">
              <a:xfrm>
                <a:off x="3283" y="917"/>
                <a:ext cx="621" cy="8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datagram</a:t>
                </a: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buffer</a:t>
                </a: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queueing</a:t>
                </a: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9" name="Group 17"/>
              <p:cNvGrpSpPr/>
              <p:nvPr/>
            </p:nvGrpSpPr>
            <p:grpSpPr bwMode="auto">
              <a:xfrm>
                <a:off x="3260" y="1299"/>
                <a:ext cx="626" cy="295"/>
                <a:chOff x="310" y="3526"/>
                <a:chExt cx="1040" cy="457"/>
              </a:xfrm>
            </p:grpSpPr>
            <p:sp>
              <p:nvSpPr>
                <p:cNvPr id="180" name="Rectangle 18"/>
                <p:cNvSpPr>
                  <a:spLocks noChangeArrowheads="1"/>
                </p:cNvSpPr>
                <p:nvPr/>
              </p:nvSpPr>
              <p:spPr bwMode="auto">
                <a:xfrm>
                  <a:off x="310" y="3526"/>
                  <a:ext cx="1040" cy="457"/>
                </a:xfrm>
                <a:prstGeom prst="rect">
                  <a:avLst/>
                </a:prstGeom>
                <a:solidFill>
                  <a:srgbClr val="FF0000"/>
                </a:solidFill>
                <a:ln w="38100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1" name="Line 19"/>
                <p:cNvSpPr>
                  <a:spLocks noChangeShapeType="1"/>
                </p:cNvSpPr>
                <p:nvPr/>
              </p:nvSpPr>
              <p:spPr bwMode="auto">
                <a:xfrm>
                  <a:off x="446" y="3535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2" name="Line 20"/>
                <p:cNvSpPr>
                  <a:spLocks noChangeShapeType="1"/>
                </p:cNvSpPr>
                <p:nvPr/>
              </p:nvSpPr>
              <p:spPr bwMode="auto">
                <a:xfrm>
                  <a:off x="558" y="3538"/>
                  <a:ext cx="2" cy="435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3" name="Line 21"/>
                <p:cNvSpPr>
                  <a:spLocks noChangeShapeType="1"/>
                </p:cNvSpPr>
                <p:nvPr/>
              </p:nvSpPr>
              <p:spPr bwMode="auto">
                <a:xfrm>
                  <a:off x="671" y="3534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4" name="Line 22"/>
                <p:cNvSpPr>
                  <a:spLocks noChangeShapeType="1"/>
                </p:cNvSpPr>
                <p:nvPr/>
              </p:nvSpPr>
              <p:spPr bwMode="auto">
                <a:xfrm>
                  <a:off x="782" y="3535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5" name="Line 23"/>
                <p:cNvSpPr>
                  <a:spLocks noChangeShapeType="1"/>
                </p:cNvSpPr>
                <p:nvPr/>
              </p:nvSpPr>
              <p:spPr bwMode="auto">
                <a:xfrm>
                  <a:off x="895" y="3534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6" name="Line 24"/>
                <p:cNvSpPr>
                  <a:spLocks noChangeShapeType="1"/>
                </p:cNvSpPr>
                <p:nvPr/>
              </p:nvSpPr>
              <p:spPr bwMode="auto">
                <a:xfrm>
                  <a:off x="1006" y="3534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7" name="Line 25"/>
                <p:cNvSpPr>
                  <a:spLocks noChangeShapeType="1"/>
                </p:cNvSpPr>
                <p:nvPr/>
              </p:nvSpPr>
              <p:spPr bwMode="auto">
                <a:xfrm>
                  <a:off x="1121" y="3535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8" name="Line 26"/>
                <p:cNvSpPr>
                  <a:spLocks noChangeShapeType="1"/>
                </p:cNvSpPr>
                <p:nvPr/>
              </p:nvSpPr>
              <p:spPr bwMode="auto">
                <a:xfrm>
                  <a:off x="1229" y="3538"/>
                  <a:ext cx="2" cy="435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89" name="Line 27"/>
            <p:cNvSpPr>
              <a:spLocks noChangeShapeType="1"/>
            </p:cNvSpPr>
            <p:nvPr/>
          </p:nvSpPr>
          <p:spPr bwMode="auto">
            <a:xfrm>
              <a:off x="1878016" y="1579418"/>
              <a:ext cx="0" cy="16459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90" name="Line 9"/>
            <p:cNvSpPr>
              <a:spLocks noChangeShapeType="1"/>
            </p:cNvSpPr>
            <p:nvPr/>
          </p:nvSpPr>
          <p:spPr bwMode="auto">
            <a:xfrm flipV="1">
              <a:off x="1860598" y="2435006"/>
              <a:ext cx="92551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846225" y="2394066"/>
              <a:ext cx="1030778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flipH="1">
              <a:off x="7215448" y="2377441"/>
              <a:ext cx="315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51245" y="3180080"/>
            <a:ext cx="4641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当从fabric到达的数据报比链路传输速率快时，需要缓冲。</a:t>
            </a:r>
            <a:endParaRPr lang="zh-CN" altLang="en-US" sz="1200"/>
          </a:p>
          <a:p>
            <a:r>
              <a:rPr lang="zh-CN" altLang="en-US" sz="1200"/>
              <a:t>调度规程在以下方面进行选择的排队数据报传输</a:t>
            </a:r>
            <a:endParaRPr lang="zh-CN" altLang="en-US" sz="1200"/>
          </a:p>
          <a:p>
            <a:r>
              <a:rPr lang="zh-CN" altLang="en-US" sz="1200"/>
              <a:t>优先调度——谁能获得最好的性能，网络中立性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336"/>
    </mc:Choice>
    <mc:Fallback>
      <p:transition spd="slow" advTm="5333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7861" y="1498943"/>
            <a:ext cx="5084299" cy="3776441"/>
          </a:xfrm>
        </p:spPr>
        <p:txBody>
          <a:bodyPr>
            <a:normAutofit/>
          </a:bodyPr>
          <a:lstStyle/>
          <a:p>
            <a:pPr marL="130175" indent="0">
              <a:buNone/>
            </a:pPr>
            <a:r>
              <a:rPr lang="en-US" altLang="en-US" sz="3200" dirty="0">
                <a:solidFill>
                  <a:srgbClr val="C00000"/>
                </a:solidFill>
                <a:ea typeface="MS PGothic" panose="020B0600070205080204" pitchFamily="34" charset="-128"/>
                <a:cs typeface="MS PGothic" panose="020B0600070205080204" pitchFamily="34" charset="-128"/>
              </a:rPr>
              <a:t>packet scheduling: </a:t>
            </a:r>
            <a:r>
              <a:rPr lang="en-US" altLang="en-US" dirty="0">
                <a:ea typeface="MS PGothic" panose="020B0600070205080204" pitchFamily="34" charset="-128"/>
                <a:cs typeface="MS PGothic" panose="020B0600070205080204" pitchFamily="34" charset="-128"/>
              </a:rPr>
              <a:t>deciding which packet to send next on link</a:t>
            </a:r>
            <a:endParaRPr lang="en-US" altLang="en-US" dirty="0"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MS PGothic" panose="020B0600070205080204" pitchFamily="34" charset="-128"/>
                <a:cs typeface="MS PGothic" panose="020B0600070205080204" pitchFamily="34" charset="-128"/>
              </a:rPr>
              <a:t>first come, first served</a:t>
            </a:r>
            <a:endParaRPr lang="en-US" altLang="en-US" sz="2800" dirty="0"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MS PGothic" panose="020B0600070205080204" pitchFamily="34" charset="-128"/>
                <a:cs typeface="MS PGothic" panose="020B0600070205080204" pitchFamily="34" charset="-128"/>
              </a:rPr>
              <a:t>priority</a:t>
            </a:r>
            <a:endParaRPr lang="en-US" altLang="en-US" sz="2800" dirty="0"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MS PGothic" panose="020B0600070205080204" pitchFamily="34" charset="-128"/>
                <a:cs typeface="MS PGothic" panose="020B0600070205080204" pitchFamily="34" charset="-128"/>
              </a:rPr>
              <a:t>round robin</a:t>
            </a:r>
            <a:endParaRPr lang="en-US" altLang="en-US" sz="2800" dirty="0"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Packet Scheduling: FCFS</a:t>
            </a:r>
            <a:endParaRPr lang="en-US" dirty="0"/>
          </a:p>
        </p:txBody>
      </p:sp>
      <p:sp>
        <p:nvSpPr>
          <p:cNvPr id="14" name="Content Placeholder 1"/>
          <p:cNvSpPr txBox="1"/>
          <p:nvPr/>
        </p:nvSpPr>
        <p:spPr>
          <a:xfrm>
            <a:off x="6682593" y="1534478"/>
            <a:ext cx="4966481" cy="471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6855" marR="0" lvl="0" indent="-2241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FCFS: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Packets transmitted in order of arrival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ill Sans MT" panose="020B0502020104020203" pitchFamily="34" charset="77"/>
                <a:cs typeface="Gill Sans MT" panose="020B0502020104020203" pitchFamily="34" charset="77"/>
              </a:rPr>
              <a:t>also known as: First-in-first-out (FIFO)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Simple implementation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flow prioritization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fairness, no isolation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Work-conserving scheduler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03225" marR="0" lvl="0" indent="-3905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913621" y="4556937"/>
            <a:ext cx="4307934" cy="1692806"/>
            <a:chOff x="614363" y="4257679"/>
            <a:chExt cx="4307934" cy="1692806"/>
          </a:xfrm>
        </p:grpSpPr>
        <p:grpSp>
          <p:nvGrpSpPr>
            <p:cNvPr id="56" name="Group 55"/>
            <p:cNvGrpSpPr/>
            <p:nvPr/>
          </p:nvGrpSpPr>
          <p:grpSpPr>
            <a:xfrm>
              <a:off x="614363" y="4257679"/>
              <a:ext cx="4307934" cy="1692806"/>
              <a:chOff x="614363" y="4257679"/>
              <a:chExt cx="4307934" cy="1692806"/>
            </a:xfrm>
          </p:grpSpPr>
          <p:grpSp>
            <p:nvGrpSpPr>
              <p:cNvPr id="58" name="Group 25"/>
              <p:cNvGrpSpPr/>
              <p:nvPr/>
            </p:nvGrpSpPr>
            <p:grpSpPr bwMode="auto">
              <a:xfrm>
                <a:off x="1468086" y="4855765"/>
                <a:ext cx="939800" cy="565150"/>
                <a:chOff x="1670312" y="2562997"/>
                <a:chExt cx="940317" cy="565219"/>
              </a:xfrm>
            </p:grpSpPr>
            <p:grpSp>
              <p:nvGrpSpPr>
                <p:cNvPr id="68" name="Group 28"/>
                <p:cNvGrpSpPr/>
                <p:nvPr/>
              </p:nvGrpSpPr>
              <p:grpSpPr bwMode="auto">
                <a:xfrm>
                  <a:off x="1670312" y="2562997"/>
                  <a:ext cx="929822" cy="565219"/>
                  <a:chOff x="1670312" y="2562997"/>
                  <a:chExt cx="929822" cy="565219"/>
                </a:xfrm>
              </p:grpSpPr>
              <p:sp>
                <p:nvSpPr>
                  <p:cNvPr id="7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670312" y="2562997"/>
                    <a:ext cx="929822" cy="56315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cxnSp>
                <p:nvCxnSpPr>
                  <p:cNvPr id="71" name="Straight Connector 3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786358" y="256753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2" name="Straight Connector 3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11544" y="2566974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3" name="Straight Connector 33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027659" y="257032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4" name="Straight Connector 3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134843" y="2564600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5" name="Straight Connector 3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244397" y="256669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6" name="Straight Connector 3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365675" y="2568786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7" name="Straight Connector 37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83045" y="2566971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69" name="Rectangle 29"/>
                <p:cNvSpPr>
                  <a:spLocks noChangeArrowheads="1"/>
                </p:cNvSpPr>
                <p:nvPr/>
              </p:nvSpPr>
              <p:spPr bwMode="auto">
                <a:xfrm>
                  <a:off x="1916862" y="2571262"/>
                  <a:ext cx="693767" cy="552560"/>
                </a:xfrm>
                <a:prstGeom prst="rect">
                  <a:avLst/>
                </a:prstGeom>
                <a:solidFill>
                  <a:srgbClr val="FF0000">
                    <a:alpha val="7097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59" name="Oval 27"/>
              <p:cNvSpPr>
                <a:spLocks noChangeArrowheads="1"/>
              </p:cNvSpPr>
              <p:nvPr/>
            </p:nvSpPr>
            <p:spPr bwMode="auto">
              <a:xfrm>
                <a:off x="2851137" y="4827190"/>
                <a:ext cx="631825" cy="62865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3333CC"/>
                </a:solidFill>
                <a:rou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cxnSp>
            <p:nvCxnSpPr>
              <p:cNvPr id="60" name="Straight Arrow Connector 11"/>
              <p:cNvCxnSpPr>
                <a:cxnSpLocks noChangeShapeType="1"/>
              </p:cNvCxnSpPr>
              <p:nvPr/>
            </p:nvCxnSpPr>
            <p:spPr bwMode="auto">
              <a:xfrm>
                <a:off x="785813" y="5138340"/>
                <a:ext cx="628651" cy="0"/>
              </a:xfrm>
              <a:prstGeom prst="straightConnector1">
                <a:avLst/>
              </a:prstGeom>
              <a:noFill/>
              <a:ln w="25400">
                <a:solidFill>
                  <a:srgbClr val="000099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1" name="TextBox 17"/>
              <p:cNvSpPr txBox="1">
                <a:spLocks noChangeArrowheads="1"/>
              </p:cNvSpPr>
              <p:nvPr/>
            </p:nvSpPr>
            <p:spPr bwMode="auto">
              <a:xfrm>
                <a:off x="1322236" y="5422502"/>
                <a:ext cx="119340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queue</a:t>
                </a: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(waiting area)</a:t>
                </a: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TextBox 18"/>
              <p:cNvSpPr txBox="1">
                <a:spLocks noChangeArrowheads="1"/>
              </p:cNvSpPr>
              <p:nvPr/>
            </p:nvSpPr>
            <p:spPr bwMode="auto">
              <a:xfrm>
                <a:off x="664883" y="5182790"/>
                <a:ext cx="71583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packet</a:t>
                </a: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arrivals</a:t>
                </a: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  <p:cxnSp>
            <p:nvCxnSpPr>
              <p:cNvPr id="63" name="Straight Arrow Connector 20"/>
              <p:cNvCxnSpPr>
                <a:cxnSpLocks noChangeShapeType="1"/>
                <a:stCxn id="59" idx="6"/>
              </p:cNvCxnSpPr>
              <p:nvPr/>
            </p:nvCxnSpPr>
            <p:spPr bwMode="auto">
              <a:xfrm>
                <a:off x="3482962" y="5141515"/>
                <a:ext cx="560401" cy="0"/>
              </a:xfrm>
              <a:prstGeom prst="straightConnector1">
                <a:avLst/>
              </a:prstGeom>
              <a:noFill/>
              <a:ln w="25400">
                <a:solidFill>
                  <a:srgbClr val="1866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4" name="TextBox 22"/>
              <p:cNvSpPr txBox="1">
                <a:spLocks noChangeArrowheads="1"/>
              </p:cNvSpPr>
              <p:nvPr/>
            </p:nvSpPr>
            <p:spPr bwMode="auto">
              <a:xfrm>
                <a:off x="3933693" y="4931965"/>
                <a:ext cx="98860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packet</a:t>
                </a: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departures</a:t>
                </a: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TextBox 23"/>
              <p:cNvSpPr txBox="1">
                <a:spLocks noChangeArrowheads="1"/>
              </p:cNvSpPr>
              <p:nvPr/>
            </p:nvSpPr>
            <p:spPr bwMode="auto">
              <a:xfrm>
                <a:off x="2746769" y="5427265"/>
                <a:ext cx="79053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link</a:t>
                </a: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 (server)</a:t>
                </a: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  <p:cxnSp>
            <p:nvCxnSpPr>
              <p:cNvPr id="66" name="Straight Arrow Connector 52"/>
              <p:cNvCxnSpPr>
                <a:cxnSpLocks noChangeShapeType="1"/>
                <a:stCxn id="69" idx="3"/>
                <a:endCxn id="59" idx="2"/>
              </p:cNvCxnSpPr>
              <p:nvPr/>
            </p:nvCxnSpPr>
            <p:spPr bwMode="auto">
              <a:xfrm>
                <a:off x="2407886" y="5140276"/>
                <a:ext cx="443251" cy="123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7" name="TextBox 66"/>
              <p:cNvSpPr txBox="1"/>
              <p:nvPr/>
            </p:nvSpPr>
            <p:spPr>
              <a:xfrm>
                <a:off x="614363" y="4257679"/>
                <a:ext cx="28036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Abstraction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queue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2978728" y="490728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39490" y="3248660"/>
            <a:ext cx="26714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分组调度:决定链路上下一个发送哪个分组</a:t>
            </a:r>
            <a:endParaRPr lang="zh-CN" altLang="en-US"/>
          </a:p>
          <a:p>
            <a:r>
              <a:rPr lang="zh-CN" altLang="en-US"/>
              <a:t>先到先得</a:t>
            </a:r>
            <a:endParaRPr lang="zh-CN" altLang="en-US"/>
          </a:p>
          <a:p>
            <a:r>
              <a:rPr lang="zh-CN" altLang="en-US"/>
              <a:t>轮循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03495" y="4921250"/>
            <a:ext cx="33547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按到达顺序传送的包</a:t>
            </a:r>
            <a:endParaRPr lang="zh-CN" altLang="en-US"/>
          </a:p>
          <a:p>
            <a:r>
              <a:rPr lang="zh-CN" altLang="en-US"/>
              <a:t>也被称为:先进先出(FIFO)</a:t>
            </a:r>
            <a:endParaRPr lang="zh-CN" altLang="en-US"/>
          </a:p>
          <a:p>
            <a:r>
              <a:rPr lang="zh-CN" altLang="en-US"/>
              <a:t>简单的实现</a:t>
            </a:r>
            <a:endParaRPr lang="zh-CN" altLang="en-US"/>
          </a:p>
          <a:p>
            <a:r>
              <a:rPr lang="zh-CN" altLang="en-US"/>
              <a:t>没有流优先级</a:t>
            </a:r>
            <a:endParaRPr lang="zh-CN" altLang="en-US"/>
          </a:p>
          <a:p>
            <a:r>
              <a:rPr lang="zh-CN" altLang="en-US"/>
              <a:t>没有公平，就没有孤立</a:t>
            </a:r>
            <a:endParaRPr lang="zh-CN" altLang="en-US"/>
          </a:p>
          <a:p>
            <a:r>
              <a:rPr lang="zh-CN" altLang="en-US"/>
              <a:t>Work-conserving调度器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082"/>
    </mc:Choice>
    <mc:Fallback>
      <p:transition spd="slow" advTm="9208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7861" y="1498943"/>
            <a:ext cx="5084299" cy="268117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sz="3200" i="1" dirty="0">
                <a:solidFill>
                  <a:srgbClr val="CC0000"/>
                </a:solidFill>
                <a:ea typeface="MS PGothic" panose="020B0600070205080204" pitchFamily="34" charset="-128"/>
                <a:cs typeface="MS PGothic" panose="020B0600070205080204" pitchFamily="34" charset="-128"/>
              </a:rPr>
              <a:t>Priority scheduling: </a:t>
            </a:r>
            <a:endParaRPr lang="en-US" altLang="en-US" sz="3200" i="1" dirty="0">
              <a:solidFill>
                <a:srgbClr val="CC0000"/>
              </a:solidFill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516255" indent="-278130"/>
            <a:r>
              <a:rPr lang="en-US" altLang="en-US" sz="3200" dirty="0">
                <a:ea typeface="MS PGothic" panose="020B0600070205080204" pitchFamily="34" charset="-128"/>
                <a:cs typeface="MS PGothic" panose="020B0600070205080204" pitchFamily="34" charset="-128"/>
              </a:rPr>
              <a:t>arriving traffic classified, into priority classes</a:t>
            </a:r>
            <a:endParaRPr lang="en-US" altLang="en-US" sz="3200" dirty="0"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805180" lvl="1" indent="-224155"/>
            <a:r>
              <a:rPr lang="en-US" altLang="en-US" sz="2800" dirty="0">
                <a:ea typeface="MS PGothic" panose="020B0600070205080204" pitchFamily="34" charset="-128"/>
                <a:cs typeface="MS PGothic" panose="020B0600070205080204" pitchFamily="34" charset="-128"/>
              </a:rPr>
              <a:t>any header fields can be used for classification</a:t>
            </a:r>
            <a:endParaRPr lang="en-US" altLang="en-US" sz="2800" dirty="0"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Scheduling policies: priority</a:t>
            </a:r>
            <a:endParaRPr lang="en-US" dirty="0"/>
          </a:p>
        </p:txBody>
      </p:sp>
      <p:grpSp>
        <p:nvGrpSpPr>
          <p:cNvPr id="172" name="Group 25"/>
          <p:cNvGrpSpPr/>
          <p:nvPr/>
        </p:nvGrpSpPr>
        <p:grpSpPr bwMode="auto">
          <a:xfrm>
            <a:off x="8435655" y="2539998"/>
            <a:ext cx="932498" cy="580347"/>
            <a:chOff x="1670312" y="2557567"/>
            <a:chExt cx="932470" cy="580220"/>
          </a:xfrm>
        </p:grpSpPr>
        <p:sp>
          <p:nvSpPr>
            <p:cNvPr id="187" name="Rectangle 186"/>
            <p:cNvSpPr/>
            <p:nvPr/>
          </p:nvSpPr>
          <p:spPr>
            <a:xfrm>
              <a:off x="2254738" y="2557567"/>
              <a:ext cx="348044" cy="580220"/>
            </a:xfrm>
            <a:prstGeom prst="rect">
              <a:avLst/>
            </a:prstGeom>
            <a:solidFill>
              <a:srgbClr val="00B050"/>
            </a:solidFill>
            <a:ln w="15875">
              <a:noFill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  <p:grpSp>
          <p:nvGrpSpPr>
            <p:cNvPr id="186" name="Group 39"/>
            <p:cNvGrpSpPr/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188" name="Rectangle 41"/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cxnSp>
            <p:nvCxnSpPr>
              <p:cNvPr id="189" name="Straight Connector 42"/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0" name="Straight Connector 43"/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1" name="Straight Connector 44"/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2" name="Straight Connector 45"/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3" name="Straight Connector 46"/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4" name="Straight Connector 47"/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" name="Straight Connector 48"/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73" name="Group 26"/>
          <p:cNvGrpSpPr/>
          <p:nvPr/>
        </p:nvGrpSpPr>
        <p:grpSpPr bwMode="auto">
          <a:xfrm>
            <a:off x="8402535" y="1868555"/>
            <a:ext cx="940346" cy="566869"/>
            <a:chOff x="1670312" y="2561471"/>
            <a:chExt cx="940317" cy="5667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7" name="Rectangle 30"/>
            <p:cNvSpPr>
              <a:spLocks noChangeArrowheads="1"/>
            </p:cNvSpPr>
            <p:nvPr/>
          </p:nvSpPr>
          <p:spPr bwMode="auto">
            <a:xfrm>
              <a:off x="1916862" y="2561471"/>
              <a:ext cx="693767" cy="561283"/>
            </a:xfrm>
            <a:prstGeom prst="rect">
              <a:avLst/>
            </a:prstGeom>
            <a:solidFill>
              <a:srgbClr val="FF0000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76" name="Group 29"/>
            <p:cNvGrpSpPr/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178" name="Rectangle 31"/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cxnSp>
            <p:nvCxnSpPr>
              <p:cNvPr id="179" name="Straight Connector 32"/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0" name="Straight Connector 33"/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1" name="Straight Connector 34"/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2" name="Straight Connector 35"/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3" name="Straight Connector 36"/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" name="Straight Connector 37"/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5" name="Straight Connector 38"/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74" name="Isosceles Triangle 27"/>
          <p:cNvSpPr>
            <a:spLocks noChangeArrowheads="1"/>
          </p:cNvSpPr>
          <p:nvPr/>
        </p:nvSpPr>
        <p:spPr bwMode="auto">
          <a:xfrm rot="5400000">
            <a:off x="7601944" y="2250962"/>
            <a:ext cx="575153" cy="430249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000000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" name="Oval 28"/>
          <p:cNvSpPr>
            <a:spLocks noChangeArrowheads="1"/>
          </p:cNvSpPr>
          <p:nvPr/>
        </p:nvSpPr>
        <p:spPr bwMode="auto">
          <a:xfrm>
            <a:off x="9472762" y="2171496"/>
            <a:ext cx="632958" cy="628951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cxnSp>
        <p:nvCxnSpPr>
          <p:cNvPr id="157" name="Straight Arrow Connector 10"/>
          <p:cNvCxnSpPr>
            <a:cxnSpLocks noChangeShapeType="1"/>
            <a:stCxn id="174" idx="0"/>
            <a:endCxn id="178" idx="1"/>
          </p:cNvCxnSpPr>
          <p:nvPr/>
        </p:nvCxnSpPr>
        <p:spPr bwMode="auto">
          <a:xfrm flipV="1">
            <a:off x="8104645" y="2151723"/>
            <a:ext cx="297890" cy="314364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" name="Straight Arrow Connector 11"/>
          <p:cNvCxnSpPr>
            <a:cxnSpLocks noChangeShapeType="1"/>
            <a:stCxn id="174" idx="0"/>
            <a:endCxn id="188" idx="1"/>
          </p:cNvCxnSpPr>
          <p:nvPr/>
        </p:nvCxnSpPr>
        <p:spPr bwMode="auto">
          <a:xfrm>
            <a:off x="8104645" y="2466087"/>
            <a:ext cx="331010" cy="360983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" name="Straight Arrow Connector 14"/>
          <p:cNvCxnSpPr>
            <a:cxnSpLocks noChangeShapeType="1"/>
            <a:endCxn id="175" idx="1"/>
          </p:cNvCxnSpPr>
          <p:nvPr/>
        </p:nvCxnSpPr>
        <p:spPr bwMode="auto">
          <a:xfrm>
            <a:off x="9341082" y="2139198"/>
            <a:ext cx="224375" cy="124406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" name="Straight Arrow Connector 15"/>
          <p:cNvCxnSpPr>
            <a:cxnSpLocks noChangeShapeType="1"/>
          </p:cNvCxnSpPr>
          <p:nvPr/>
        </p:nvCxnSpPr>
        <p:spPr bwMode="auto">
          <a:xfrm flipV="1">
            <a:off x="9364554" y="2686901"/>
            <a:ext cx="185647" cy="157163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Straight Arrow Connector 16"/>
          <p:cNvCxnSpPr>
            <a:cxnSpLocks noChangeShapeType="1"/>
          </p:cNvCxnSpPr>
          <p:nvPr/>
        </p:nvCxnSpPr>
        <p:spPr bwMode="auto">
          <a:xfrm>
            <a:off x="10101254" y="2497723"/>
            <a:ext cx="390980" cy="116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" name="TextBox 17"/>
          <p:cNvSpPr txBox="1">
            <a:spLocks noChangeArrowheads="1"/>
          </p:cNvSpPr>
          <p:nvPr/>
        </p:nvSpPr>
        <p:spPr bwMode="auto">
          <a:xfrm>
            <a:off x="7938081" y="1532962"/>
            <a:ext cx="15840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high priority queue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165" name="TextBox 18"/>
          <p:cNvSpPr txBox="1">
            <a:spLocks noChangeArrowheads="1"/>
          </p:cNvSpPr>
          <p:nvPr/>
        </p:nvSpPr>
        <p:spPr bwMode="auto">
          <a:xfrm>
            <a:off x="7997776" y="3161687"/>
            <a:ext cx="15872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low priority queue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166" name="TextBox 19"/>
          <p:cNvSpPr txBox="1">
            <a:spLocks noChangeArrowheads="1"/>
          </p:cNvSpPr>
          <p:nvPr/>
        </p:nvSpPr>
        <p:spPr bwMode="auto">
          <a:xfrm>
            <a:off x="6939063" y="2012062"/>
            <a:ext cx="7184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arrivals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167" name="TextBox 20"/>
          <p:cNvSpPr txBox="1">
            <a:spLocks noChangeArrowheads="1"/>
          </p:cNvSpPr>
          <p:nvPr/>
        </p:nvSpPr>
        <p:spPr bwMode="auto">
          <a:xfrm>
            <a:off x="7483741" y="2744465"/>
            <a:ext cx="7072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classify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170" name="TextBox 23"/>
          <p:cNvSpPr txBox="1">
            <a:spLocks noChangeArrowheads="1"/>
          </p:cNvSpPr>
          <p:nvPr/>
        </p:nvSpPr>
        <p:spPr bwMode="auto">
          <a:xfrm>
            <a:off x="10273693" y="2765634"/>
            <a:ext cx="9909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departures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171" name="TextBox 24"/>
          <p:cNvSpPr txBox="1">
            <a:spLocks noChangeArrowheads="1"/>
          </p:cNvSpPr>
          <p:nvPr/>
        </p:nvSpPr>
        <p:spPr bwMode="auto">
          <a:xfrm>
            <a:off x="9575698" y="2771503"/>
            <a:ext cx="4539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link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 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grpSp>
        <p:nvGrpSpPr>
          <p:cNvPr id="198" name="Group 197"/>
          <p:cNvGrpSpPr/>
          <p:nvPr/>
        </p:nvGrpSpPr>
        <p:grpSpPr bwMode="auto">
          <a:xfrm>
            <a:off x="7832648" y="4587146"/>
            <a:ext cx="347662" cy="754063"/>
            <a:chOff x="2797204" y="2989241"/>
            <a:chExt cx="347099" cy="755477"/>
          </a:xfrm>
        </p:grpSpPr>
        <p:sp>
          <p:nvSpPr>
            <p:cNvPr id="199" name="Rectangle 52"/>
            <p:cNvSpPr>
              <a:spLocks noChangeArrowheads="1"/>
            </p:cNvSpPr>
            <p:nvPr/>
          </p:nvSpPr>
          <p:spPr bwMode="auto">
            <a:xfrm>
              <a:off x="2797204" y="2989241"/>
              <a:ext cx="347099" cy="755477"/>
            </a:xfrm>
            <a:prstGeom prst="rect">
              <a:avLst/>
            </a:prstGeom>
            <a:solidFill>
              <a:srgbClr val="FF0000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200" name="Group 53"/>
            <p:cNvGrpSpPr/>
            <p:nvPr/>
          </p:nvGrpSpPr>
          <p:grpSpPr bwMode="auto">
            <a:xfrm>
              <a:off x="2821701" y="3197503"/>
              <a:ext cx="298780" cy="338554"/>
              <a:chOff x="2821701" y="3197503"/>
              <a:chExt cx="298780" cy="338554"/>
            </a:xfrm>
          </p:grpSpPr>
          <p:sp>
            <p:nvSpPr>
              <p:cNvPr id="201" name="Oval 54"/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02" name="TextBox 55"/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1</a:t>
                </a: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03" name="Group 202"/>
          <p:cNvGrpSpPr/>
          <p:nvPr/>
        </p:nvGrpSpPr>
        <p:grpSpPr bwMode="auto">
          <a:xfrm>
            <a:off x="8181898" y="4591909"/>
            <a:ext cx="346075" cy="755650"/>
            <a:chOff x="2797204" y="2989241"/>
            <a:chExt cx="347099" cy="755477"/>
          </a:xfrm>
        </p:grpSpPr>
        <p:sp>
          <p:nvSpPr>
            <p:cNvPr id="204" name="Rectangle 57"/>
            <p:cNvSpPr>
              <a:spLocks noChangeArrowheads="1"/>
            </p:cNvSpPr>
            <p:nvPr/>
          </p:nvSpPr>
          <p:spPr bwMode="auto">
            <a:xfrm>
              <a:off x="2797204" y="2989241"/>
              <a:ext cx="347099" cy="755477"/>
            </a:xfrm>
            <a:prstGeom prst="rect">
              <a:avLst/>
            </a:prstGeom>
            <a:solidFill>
              <a:srgbClr val="FF0000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205" name="Group 58"/>
            <p:cNvGrpSpPr/>
            <p:nvPr/>
          </p:nvGrpSpPr>
          <p:grpSpPr bwMode="auto">
            <a:xfrm>
              <a:off x="2821701" y="3197503"/>
              <a:ext cx="298780" cy="338554"/>
              <a:chOff x="2821701" y="3197503"/>
              <a:chExt cx="298780" cy="338554"/>
            </a:xfrm>
          </p:grpSpPr>
          <p:sp>
            <p:nvSpPr>
              <p:cNvPr id="206" name="Oval 59"/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07" name="TextBox 60"/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3</a:t>
                </a: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08" name="Group 207"/>
          <p:cNvGrpSpPr/>
          <p:nvPr/>
        </p:nvGrpSpPr>
        <p:grpSpPr bwMode="auto">
          <a:xfrm>
            <a:off x="8532735" y="4587146"/>
            <a:ext cx="346075" cy="755650"/>
            <a:chOff x="997686" y="3954289"/>
            <a:chExt cx="347099" cy="755477"/>
          </a:xfrm>
        </p:grpSpPr>
        <p:sp>
          <p:nvSpPr>
            <p:cNvPr id="209" name="Rectangle 62"/>
            <p:cNvSpPr>
              <a:spLocks noChangeArrowheads="1"/>
            </p:cNvSpPr>
            <p:nvPr/>
          </p:nvSpPr>
          <p:spPr bwMode="auto">
            <a:xfrm>
              <a:off x="997686" y="3954289"/>
              <a:ext cx="347099" cy="755477"/>
            </a:xfrm>
            <a:prstGeom prst="rect">
              <a:avLst/>
            </a:prstGeom>
            <a:solidFill>
              <a:srgbClr val="00B050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210" name="Group 63"/>
            <p:cNvGrpSpPr/>
            <p:nvPr/>
          </p:nvGrpSpPr>
          <p:grpSpPr bwMode="auto">
            <a:xfrm>
              <a:off x="1022183" y="4162551"/>
              <a:ext cx="298780" cy="338554"/>
              <a:chOff x="2821701" y="3197503"/>
              <a:chExt cx="298780" cy="338554"/>
            </a:xfrm>
          </p:grpSpPr>
          <p:sp>
            <p:nvSpPr>
              <p:cNvPr id="211" name="Oval 64"/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12" name="TextBox 65"/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2</a:t>
                </a: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13" name="Group 212"/>
          <p:cNvGrpSpPr/>
          <p:nvPr/>
        </p:nvGrpSpPr>
        <p:grpSpPr bwMode="auto">
          <a:xfrm>
            <a:off x="8888335" y="4585559"/>
            <a:ext cx="347663" cy="754062"/>
            <a:chOff x="2797204" y="2989241"/>
            <a:chExt cx="347099" cy="755477"/>
          </a:xfrm>
        </p:grpSpPr>
        <p:sp>
          <p:nvSpPr>
            <p:cNvPr id="214" name="Rectangle 67"/>
            <p:cNvSpPr>
              <a:spLocks noChangeArrowheads="1"/>
            </p:cNvSpPr>
            <p:nvPr/>
          </p:nvSpPr>
          <p:spPr bwMode="auto">
            <a:xfrm>
              <a:off x="2797204" y="2989241"/>
              <a:ext cx="347099" cy="755477"/>
            </a:xfrm>
            <a:prstGeom prst="rect">
              <a:avLst/>
            </a:prstGeom>
            <a:solidFill>
              <a:srgbClr val="FF0000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215" name="Group 68"/>
            <p:cNvGrpSpPr/>
            <p:nvPr/>
          </p:nvGrpSpPr>
          <p:grpSpPr bwMode="auto">
            <a:xfrm>
              <a:off x="2821701" y="3197503"/>
              <a:ext cx="298780" cy="338554"/>
              <a:chOff x="2821701" y="3197503"/>
              <a:chExt cx="298780" cy="338554"/>
            </a:xfrm>
          </p:grpSpPr>
          <p:sp>
            <p:nvSpPr>
              <p:cNvPr id="216" name="Oval 69"/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17" name="TextBox 70"/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4</a:t>
                </a: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18" name="Group 217"/>
          <p:cNvGrpSpPr/>
          <p:nvPr/>
        </p:nvGrpSpPr>
        <p:grpSpPr bwMode="auto">
          <a:xfrm>
            <a:off x="9950373" y="4593496"/>
            <a:ext cx="347662" cy="755650"/>
            <a:chOff x="997686" y="3954289"/>
            <a:chExt cx="347099" cy="755477"/>
          </a:xfrm>
        </p:grpSpPr>
        <p:sp>
          <p:nvSpPr>
            <p:cNvPr id="219" name="Rectangle 72"/>
            <p:cNvSpPr>
              <a:spLocks noChangeArrowheads="1"/>
            </p:cNvSpPr>
            <p:nvPr/>
          </p:nvSpPr>
          <p:spPr bwMode="auto">
            <a:xfrm>
              <a:off x="997686" y="3954289"/>
              <a:ext cx="347099" cy="755477"/>
            </a:xfrm>
            <a:prstGeom prst="rect">
              <a:avLst/>
            </a:prstGeom>
            <a:solidFill>
              <a:srgbClr val="00B050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220" name="Group 73"/>
            <p:cNvGrpSpPr/>
            <p:nvPr/>
          </p:nvGrpSpPr>
          <p:grpSpPr bwMode="auto">
            <a:xfrm>
              <a:off x="1022183" y="4162551"/>
              <a:ext cx="298780" cy="338554"/>
              <a:chOff x="2821701" y="3197503"/>
              <a:chExt cx="298780" cy="338554"/>
            </a:xfrm>
          </p:grpSpPr>
          <p:sp>
            <p:nvSpPr>
              <p:cNvPr id="221" name="Oval 74"/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22" name="TextBox 75"/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5</a:t>
                </a: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6976985" y="4182334"/>
            <a:ext cx="3978275" cy="1506339"/>
            <a:chOff x="6976985" y="4182334"/>
            <a:chExt cx="3978275" cy="1506339"/>
          </a:xfrm>
        </p:grpSpPr>
        <p:cxnSp>
          <p:nvCxnSpPr>
            <p:cNvPr id="196" name="Straight Connector 49"/>
            <p:cNvCxnSpPr>
              <a:cxnSpLocks noChangeShapeType="1"/>
            </p:cNvCxnSpPr>
            <p:nvPr/>
          </p:nvCxnSpPr>
          <p:spPr bwMode="auto">
            <a:xfrm>
              <a:off x="7723110" y="4580796"/>
              <a:ext cx="32305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" name="Straight Connector 50"/>
            <p:cNvCxnSpPr>
              <a:cxnSpLocks noChangeShapeType="1"/>
            </p:cNvCxnSpPr>
            <p:nvPr/>
          </p:nvCxnSpPr>
          <p:spPr bwMode="auto">
            <a:xfrm>
              <a:off x="7724698" y="5352321"/>
              <a:ext cx="32305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TextBox 126"/>
            <p:cNvSpPr txBox="1">
              <a:spLocks noChangeArrowheads="1"/>
            </p:cNvSpPr>
            <p:nvPr/>
          </p:nvSpPr>
          <p:spPr bwMode="auto">
            <a:xfrm>
              <a:off x="6976985" y="4182334"/>
              <a:ext cx="72648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rPr>
                <a:t>arrivals</a:t>
              </a:r>
              <a:endPara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274" name="TextBox 127"/>
            <p:cNvSpPr txBox="1">
              <a:spLocks noChangeArrowheads="1"/>
            </p:cNvSpPr>
            <p:nvPr/>
          </p:nvSpPr>
          <p:spPr bwMode="auto">
            <a:xfrm>
              <a:off x="7000798" y="5380896"/>
              <a:ext cx="97975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rPr>
                <a:t>departures</a:t>
              </a:r>
              <a:endPara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275" name="TextBox 128"/>
            <p:cNvSpPr txBox="1">
              <a:spLocks noChangeArrowheads="1"/>
            </p:cNvSpPr>
            <p:nvPr/>
          </p:nvSpPr>
          <p:spPr bwMode="auto">
            <a:xfrm>
              <a:off x="7023023" y="4687159"/>
              <a:ext cx="860425" cy="43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2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rPr>
                <a:t>packet in service</a:t>
              </a:r>
              <a:endPara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015641" y="2371233"/>
            <a:ext cx="563235" cy="169985"/>
            <a:chOff x="6268765" y="2496876"/>
            <a:chExt cx="563235" cy="169985"/>
          </a:xfrm>
        </p:grpSpPr>
        <p:cxnSp>
          <p:nvCxnSpPr>
            <p:cNvPr id="125" name="Straight Arrow Connector 124"/>
            <p:cNvCxnSpPr/>
            <p:nvPr/>
          </p:nvCxnSpPr>
          <p:spPr>
            <a:xfrm>
              <a:off x="6268765" y="2496876"/>
              <a:ext cx="56270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6269292" y="2666861"/>
              <a:ext cx="56270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10518514" y="2335168"/>
            <a:ext cx="563235" cy="352190"/>
            <a:chOff x="6268765" y="2496876"/>
            <a:chExt cx="563235" cy="169985"/>
          </a:xfrm>
        </p:grpSpPr>
        <p:cxnSp>
          <p:nvCxnSpPr>
            <p:cNvPr id="131" name="Straight Arrow Connector 130"/>
            <p:cNvCxnSpPr/>
            <p:nvPr/>
          </p:nvCxnSpPr>
          <p:spPr>
            <a:xfrm>
              <a:off x="6268765" y="2496876"/>
              <a:ext cx="56270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6269292" y="2666861"/>
              <a:ext cx="56270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Content Placeholder 1"/>
          <p:cNvSpPr txBox="1"/>
          <p:nvPr/>
        </p:nvSpPr>
        <p:spPr>
          <a:xfrm>
            <a:off x="767862" y="3915571"/>
            <a:ext cx="5084299" cy="1962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6255" marR="0" lvl="0" indent="-28130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send packet from highest priority queue that has buffered packets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805180" marR="0" lvl="1" indent="-22733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FCFS within priority class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671174" y="3917372"/>
            <a:ext cx="298450" cy="651303"/>
            <a:chOff x="7398516" y="3578212"/>
            <a:chExt cx="298450" cy="651303"/>
          </a:xfrm>
        </p:grpSpPr>
        <p:sp>
          <p:nvSpPr>
            <p:cNvPr id="246" name="Oval 99"/>
            <p:cNvSpPr>
              <a:spLocks noChangeArrowheads="1"/>
            </p:cNvSpPr>
            <p:nvPr/>
          </p:nvSpPr>
          <p:spPr bwMode="auto">
            <a:xfrm>
              <a:off x="7440043" y="3649200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FF0000"/>
              </a:solidFill>
              <a:rou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7" name="TextBox 100"/>
            <p:cNvSpPr txBox="1">
              <a:spLocks noChangeArrowheads="1"/>
            </p:cNvSpPr>
            <p:nvPr/>
          </p:nvSpPr>
          <p:spPr bwMode="auto">
            <a:xfrm>
              <a:off x="7398516" y="3578212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rPr>
                <a:t>1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7551281" y="3850455"/>
              <a:ext cx="0" cy="37906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7966553" y="3920142"/>
            <a:ext cx="298450" cy="651303"/>
            <a:chOff x="7398516" y="3578212"/>
            <a:chExt cx="298450" cy="651303"/>
          </a:xfrm>
        </p:grpSpPr>
        <p:sp>
          <p:nvSpPr>
            <p:cNvPr id="143" name="Oval 99"/>
            <p:cNvSpPr>
              <a:spLocks noChangeArrowheads="1"/>
            </p:cNvSpPr>
            <p:nvPr/>
          </p:nvSpPr>
          <p:spPr bwMode="auto">
            <a:xfrm>
              <a:off x="7440043" y="3649200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FF0000"/>
              </a:solidFill>
              <a:rou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4" name="TextBox 100"/>
            <p:cNvSpPr txBox="1">
              <a:spLocks noChangeArrowheads="1"/>
            </p:cNvSpPr>
            <p:nvPr/>
          </p:nvSpPr>
          <p:spPr bwMode="auto">
            <a:xfrm>
              <a:off x="7398516" y="3578212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rPr>
                <a:t>3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>
              <a:off x="7551281" y="3850455"/>
              <a:ext cx="0" cy="37906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>
            <a:off x="8574489" y="3916263"/>
            <a:ext cx="298450" cy="651303"/>
            <a:chOff x="7398516" y="3578212"/>
            <a:chExt cx="298450" cy="651303"/>
          </a:xfrm>
        </p:grpSpPr>
        <p:sp>
          <p:nvSpPr>
            <p:cNvPr id="147" name="Oval 99"/>
            <p:cNvSpPr>
              <a:spLocks noChangeArrowheads="1"/>
            </p:cNvSpPr>
            <p:nvPr/>
          </p:nvSpPr>
          <p:spPr bwMode="auto">
            <a:xfrm>
              <a:off x="7440043" y="3649200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FF0000"/>
              </a:solidFill>
              <a:rou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8" name="TextBox 100"/>
            <p:cNvSpPr txBox="1">
              <a:spLocks noChangeArrowheads="1"/>
            </p:cNvSpPr>
            <p:nvPr/>
          </p:nvSpPr>
          <p:spPr bwMode="auto">
            <a:xfrm>
              <a:off x="7398516" y="3578212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rPr>
                <a:t>4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cxnSp>
          <p:nvCxnSpPr>
            <p:cNvPr id="149" name="Straight Arrow Connector 148"/>
            <p:cNvCxnSpPr/>
            <p:nvPr/>
          </p:nvCxnSpPr>
          <p:spPr>
            <a:xfrm>
              <a:off x="7551281" y="3850455"/>
              <a:ext cx="0" cy="37906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829819" y="3644517"/>
            <a:ext cx="298450" cy="927483"/>
            <a:chOff x="6725889" y="3647842"/>
            <a:chExt cx="298450" cy="927483"/>
          </a:xfrm>
        </p:grpSpPr>
        <p:sp>
          <p:nvSpPr>
            <p:cNvPr id="153" name="Oval 89"/>
            <p:cNvSpPr>
              <a:spLocks noChangeArrowheads="1"/>
            </p:cNvSpPr>
            <p:nvPr/>
          </p:nvSpPr>
          <p:spPr bwMode="auto">
            <a:xfrm>
              <a:off x="6759258" y="3722164"/>
              <a:ext cx="220266" cy="20023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B050"/>
              </a:solidFill>
              <a:rou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4" name="TextBox 90"/>
            <p:cNvSpPr txBox="1">
              <a:spLocks noChangeArrowheads="1"/>
            </p:cNvSpPr>
            <p:nvPr/>
          </p:nvSpPr>
          <p:spPr bwMode="auto">
            <a:xfrm>
              <a:off x="6725889" y="3647842"/>
              <a:ext cx="298450" cy="338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rPr>
                <a:t>2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6866312" y="3920282"/>
              <a:ext cx="0" cy="655043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Group 275"/>
          <p:cNvGrpSpPr/>
          <p:nvPr/>
        </p:nvGrpSpPr>
        <p:grpSpPr>
          <a:xfrm>
            <a:off x="9807544" y="3925685"/>
            <a:ext cx="298450" cy="647977"/>
            <a:chOff x="7405166" y="3581538"/>
            <a:chExt cx="298450" cy="647977"/>
          </a:xfrm>
        </p:grpSpPr>
        <p:sp>
          <p:nvSpPr>
            <p:cNvPr id="277" name="Oval 99"/>
            <p:cNvSpPr>
              <a:spLocks noChangeArrowheads="1"/>
            </p:cNvSpPr>
            <p:nvPr/>
          </p:nvSpPr>
          <p:spPr bwMode="auto">
            <a:xfrm>
              <a:off x="7440043" y="3649200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B050"/>
              </a:solidFill>
              <a:rou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78" name="TextBox 100"/>
            <p:cNvSpPr txBox="1">
              <a:spLocks noChangeArrowheads="1"/>
            </p:cNvSpPr>
            <p:nvPr/>
          </p:nvSpPr>
          <p:spPr bwMode="auto">
            <a:xfrm>
              <a:off x="7405166" y="3581538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rPr>
                <a:t>5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cxnSp>
          <p:nvCxnSpPr>
            <p:cNvPr id="279" name="Straight Arrow Connector 278"/>
            <p:cNvCxnSpPr/>
            <p:nvPr/>
          </p:nvCxnSpPr>
          <p:spPr>
            <a:xfrm>
              <a:off x="7551281" y="3850455"/>
              <a:ext cx="0" cy="37906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029730" y="5366143"/>
            <a:ext cx="298450" cy="651728"/>
            <a:chOff x="7384663" y="5459245"/>
            <a:chExt cx="298450" cy="651728"/>
          </a:xfrm>
        </p:grpSpPr>
        <p:sp>
          <p:nvSpPr>
            <p:cNvPr id="281" name="Oval 99"/>
            <p:cNvSpPr>
              <a:spLocks noChangeArrowheads="1"/>
            </p:cNvSpPr>
            <p:nvPr/>
          </p:nvSpPr>
          <p:spPr bwMode="auto">
            <a:xfrm>
              <a:off x="7426190" y="5843206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FF0000"/>
              </a:solidFill>
              <a:rou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82" name="TextBox 100"/>
            <p:cNvSpPr txBox="1">
              <a:spLocks noChangeArrowheads="1"/>
            </p:cNvSpPr>
            <p:nvPr/>
          </p:nvSpPr>
          <p:spPr bwMode="auto">
            <a:xfrm>
              <a:off x="7384663" y="5772218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rPr>
                <a:t>1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cxnSp>
          <p:nvCxnSpPr>
            <p:cNvPr id="283" name="Straight Arrow Connector 282"/>
            <p:cNvCxnSpPr/>
            <p:nvPr/>
          </p:nvCxnSpPr>
          <p:spPr>
            <a:xfrm>
              <a:off x="7537428" y="5459245"/>
              <a:ext cx="0" cy="37906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8381636" y="5365589"/>
            <a:ext cx="298450" cy="651728"/>
            <a:chOff x="7391313" y="5459245"/>
            <a:chExt cx="298450" cy="651728"/>
          </a:xfrm>
        </p:grpSpPr>
        <p:sp>
          <p:nvSpPr>
            <p:cNvPr id="285" name="Oval 99"/>
            <p:cNvSpPr>
              <a:spLocks noChangeArrowheads="1"/>
            </p:cNvSpPr>
            <p:nvPr/>
          </p:nvSpPr>
          <p:spPr bwMode="auto">
            <a:xfrm>
              <a:off x="7426190" y="5843206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FF0000"/>
              </a:solidFill>
              <a:rou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86" name="TextBox 100"/>
            <p:cNvSpPr txBox="1">
              <a:spLocks noChangeArrowheads="1"/>
            </p:cNvSpPr>
            <p:nvPr/>
          </p:nvSpPr>
          <p:spPr bwMode="auto">
            <a:xfrm>
              <a:off x="7391313" y="5772218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rPr>
                <a:t>3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cxnSp>
          <p:nvCxnSpPr>
            <p:cNvPr id="287" name="Straight Arrow Connector 286"/>
            <p:cNvCxnSpPr/>
            <p:nvPr/>
          </p:nvCxnSpPr>
          <p:spPr>
            <a:xfrm>
              <a:off x="7537428" y="5459245"/>
              <a:ext cx="0" cy="37906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8736867" y="5365034"/>
            <a:ext cx="298450" cy="651727"/>
            <a:chOff x="7391313" y="5459245"/>
            <a:chExt cx="298450" cy="651727"/>
          </a:xfrm>
        </p:grpSpPr>
        <p:sp>
          <p:nvSpPr>
            <p:cNvPr id="289" name="Oval 99"/>
            <p:cNvSpPr>
              <a:spLocks noChangeArrowheads="1"/>
            </p:cNvSpPr>
            <p:nvPr/>
          </p:nvSpPr>
          <p:spPr bwMode="auto">
            <a:xfrm>
              <a:off x="7426190" y="5843206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B050"/>
              </a:solidFill>
              <a:rou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90" name="TextBox 100"/>
            <p:cNvSpPr txBox="1">
              <a:spLocks noChangeArrowheads="1"/>
            </p:cNvSpPr>
            <p:nvPr/>
          </p:nvSpPr>
          <p:spPr bwMode="auto">
            <a:xfrm>
              <a:off x="7391313" y="5772217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rPr>
                <a:t>2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cxnSp>
          <p:nvCxnSpPr>
            <p:cNvPr id="291" name="Straight Arrow Connector 290"/>
            <p:cNvCxnSpPr/>
            <p:nvPr/>
          </p:nvCxnSpPr>
          <p:spPr>
            <a:xfrm>
              <a:off x="7537428" y="5459245"/>
              <a:ext cx="0" cy="37906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Group 291"/>
          <p:cNvGrpSpPr/>
          <p:nvPr/>
        </p:nvGrpSpPr>
        <p:grpSpPr>
          <a:xfrm>
            <a:off x="9086001" y="5365035"/>
            <a:ext cx="298450" cy="651728"/>
            <a:chOff x="7391313" y="5459245"/>
            <a:chExt cx="298450" cy="651728"/>
          </a:xfrm>
        </p:grpSpPr>
        <p:sp>
          <p:nvSpPr>
            <p:cNvPr id="293" name="Oval 99"/>
            <p:cNvSpPr>
              <a:spLocks noChangeArrowheads="1"/>
            </p:cNvSpPr>
            <p:nvPr/>
          </p:nvSpPr>
          <p:spPr bwMode="auto">
            <a:xfrm>
              <a:off x="7426190" y="5843206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FF0000"/>
              </a:solidFill>
              <a:rou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94" name="TextBox 100"/>
            <p:cNvSpPr txBox="1">
              <a:spLocks noChangeArrowheads="1"/>
            </p:cNvSpPr>
            <p:nvPr/>
          </p:nvSpPr>
          <p:spPr bwMode="auto">
            <a:xfrm>
              <a:off x="7391313" y="5772218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rPr>
                <a:t>4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cxnSp>
          <p:nvCxnSpPr>
            <p:cNvPr id="295" name="Straight Arrow Connector 294"/>
            <p:cNvCxnSpPr/>
            <p:nvPr/>
          </p:nvCxnSpPr>
          <p:spPr>
            <a:xfrm>
              <a:off x="7537428" y="5459245"/>
              <a:ext cx="0" cy="37906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95"/>
          <p:cNvGrpSpPr/>
          <p:nvPr/>
        </p:nvGrpSpPr>
        <p:grpSpPr>
          <a:xfrm>
            <a:off x="10159452" y="5361155"/>
            <a:ext cx="298450" cy="651727"/>
            <a:chOff x="7391313" y="5459245"/>
            <a:chExt cx="298450" cy="651727"/>
          </a:xfrm>
        </p:grpSpPr>
        <p:sp>
          <p:nvSpPr>
            <p:cNvPr id="297" name="Oval 99"/>
            <p:cNvSpPr>
              <a:spLocks noChangeArrowheads="1"/>
            </p:cNvSpPr>
            <p:nvPr/>
          </p:nvSpPr>
          <p:spPr bwMode="auto">
            <a:xfrm>
              <a:off x="7426190" y="5843206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B050"/>
              </a:solidFill>
              <a:rou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98" name="TextBox 100"/>
            <p:cNvSpPr txBox="1">
              <a:spLocks noChangeArrowheads="1"/>
            </p:cNvSpPr>
            <p:nvPr/>
          </p:nvSpPr>
          <p:spPr bwMode="auto">
            <a:xfrm>
              <a:off x="7391313" y="5772217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rPr>
                <a:t>5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cxnSp>
          <p:nvCxnSpPr>
            <p:cNvPr id="299" name="Straight Arrow Connector 298"/>
            <p:cNvCxnSpPr/>
            <p:nvPr/>
          </p:nvCxnSpPr>
          <p:spPr>
            <a:xfrm>
              <a:off x="7537428" y="5459245"/>
              <a:ext cx="0" cy="37906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43830" y="2978785"/>
            <a:ext cx="29127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优先级调度:</a:t>
            </a:r>
            <a:endParaRPr lang="zh-CN" altLang="en-US" sz="1200"/>
          </a:p>
          <a:p>
            <a:r>
              <a:rPr lang="zh-CN" altLang="en-US" sz="1200"/>
              <a:t>到达的交通按优先级分类</a:t>
            </a:r>
            <a:endParaRPr lang="zh-CN" altLang="en-US" sz="1200"/>
          </a:p>
          <a:p>
            <a:r>
              <a:rPr lang="zh-CN" altLang="en-US" sz="1200"/>
              <a:t>任何报头字段都可以用于分类</a:t>
            </a:r>
            <a:endParaRPr lang="zh-CN" altLang="en-US" sz="1200"/>
          </a:p>
          <a:p>
            <a:r>
              <a:rPr lang="zh-CN" altLang="en-US" sz="1200"/>
              <a:t>从已缓冲的最高优先级队列发送数据包</a:t>
            </a:r>
            <a:endParaRPr lang="zh-CN" altLang="en-US" sz="1200"/>
          </a:p>
          <a:p>
            <a:r>
              <a:rPr lang="zh-CN" altLang="en-US" sz="1200"/>
              <a:t>优先级中的FCFS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7545"/>
    </mc:Choice>
    <mc:Fallback>
      <p:transition spd="slow" advTm="137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2890" y="1409359"/>
            <a:ext cx="5155396" cy="25132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sz="3200" i="1" dirty="0">
                <a:solidFill>
                  <a:srgbClr val="CC0000"/>
                </a:solidFill>
                <a:ea typeface="MS PGothic" panose="020B0600070205080204" pitchFamily="34" charset="-128"/>
                <a:cs typeface="MS PGothic" panose="020B0600070205080204" pitchFamily="34" charset="-128"/>
              </a:rPr>
              <a:t>Round Robin (RR) scheduling:</a:t>
            </a:r>
            <a:endParaRPr lang="en-US" altLang="en-US" sz="3200" i="1" dirty="0">
              <a:solidFill>
                <a:srgbClr val="CC0000"/>
              </a:solidFill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462280" indent="-224155"/>
            <a:r>
              <a:rPr lang="en-US" altLang="en-US" sz="3200" dirty="0">
                <a:ea typeface="MS PGothic" panose="020B0600070205080204" pitchFamily="34" charset="-128"/>
                <a:cs typeface="MS PGothic" panose="020B0600070205080204" pitchFamily="34" charset="-128"/>
              </a:rPr>
              <a:t>arriving traffic classified, queued by class</a:t>
            </a:r>
            <a:endParaRPr lang="en-US" altLang="en-US" sz="3200" dirty="0"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805180" lvl="1" indent="-224155"/>
            <a:r>
              <a:rPr lang="en-US" altLang="en-US" sz="2800" dirty="0">
                <a:ea typeface="MS PGothic" panose="020B0600070205080204" pitchFamily="34" charset="-128"/>
                <a:cs typeface="MS PGothic" panose="020B0600070205080204" pitchFamily="34" charset="-128"/>
              </a:rPr>
              <a:t>any header fields can be used for classification</a:t>
            </a:r>
            <a:endParaRPr lang="en-US" altLang="en-US" sz="2800" dirty="0"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Scheduling policies: round robin</a:t>
            </a:r>
            <a:endParaRPr lang="en-US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10755082" y="4071258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25"/>
          <p:cNvGrpSpPr/>
          <p:nvPr/>
        </p:nvGrpSpPr>
        <p:grpSpPr bwMode="auto">
          <a:xfrm>
            <a:off x="7990116" y="2719344"/>
            <a:ext cx="1274199" cy="760001"/>
            <a:chOff x="1670312" y="2562997"/>
            <a:chExt cx="940317" cy="565219"/>
          </a:xfrm>
        </p:grpSpPr>
        <p:grpSp>
          <p:nvGrpSpPr>
            <p:cNvPr id="142" name="Group 28"/>
            <p:cNvGrpSpPr/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144" name="Rectangle 30"/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cxnSp>
            <p:nvCxnSpPr>
              <p:cNvPr id="145" name="Straight Connector 31"/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6" name="Straight Connector 32"/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7" name="Straight Connector 33"/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" name="Straight Connector 34"/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9" name="Straight Connector 35"/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0" name="Straight Connector 36"/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1" name="Straight Connector 37"/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43" name="Rectangle 29"/>
            <p:cNvSpPr>
              <a:spLocks noChangeArrowheads="1"/>
            </p:cNvSpPr>
            <p:nvPr/>
          </p:nvSpPr>
          <p:spPr bwMode="auto">
            <a:xfrm>
              <a:off x="1916862" y="2571262"/>
              <a:ext cx="693767" cy="552560"/>
            </a:xfrm>
            <a:prstGeom prst="rect">
              <a:avLst/>
            </a:prstGeom>
            <a:solidFill>
              <a:srgbClr val="FF0000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25"/>
          <p:cNvGrpSpPr/>
          <p:nvPr/>
        </p:nvGrpSpPr>
        <p:grpSpPr bwMode="auto">
          <a:xfrm>
            <a:off x="8007879" y="3655287"/>
            <a:ext cx="1292387" cy="763274"/>
            <a:chOff x="1670312" y="2562997"/>
            <a:chExt cx="940318" cy="565219"/>
          </a:xfrm>
        </p:grpSpPr>
        <p:grpSp>
          <p:nvGrpSpPr>
            <p:cNvPr id="132" name="Group 131"/>
            <p:cNvGrpSpPr/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134" name="Rectangle 133"/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cxnSp>
            <p:nvCxnSpPr>
              <p:cNvPr id="135" name="Straight Connector 134"/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6" name="Straight Connector 135"/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7" name="Straight Connector 136"/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8" name="Straight Connector 137"/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9" name="Straight Connector 138"/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0" name="Straight Connector 139"/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1" name="Straight Connector 140"/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33" name="Rectangle 132"/>
            <p:cNvSpPr>
              <a:spLocks noChangeArrowheads="1"/>
            </p:cNvSpPr>
            <p:nvPr/>
          </p:nvSpPr>
          <p:spPr bwMode="auto">
            <a:xfrm>
              <a:off x="2235418" y="2571262"/>
              <a:ext cx="375212" cy="552560"/>
            </a:xfrm>
            <a:prstGeom prst="rect">
              <a:avLst/>
            </a:prstGeom>
            <a:solidFill>
              <a:srgbClr val="00B050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21" name="Group 25"/>
          <p:cNvGrpSpPr/>
          <p:nvPr/>
        </p:nvGrpSpPr>
        <p:grpSpPr bwMode="auto">
          <a:xfrm>
            <a:off x="8004017" y="4563481"/>
            <a:ext cx="1292385" cy="721744"/>
            <a:chOff x="1670312" y="2562997"/>
            <a:chExt cx="940317" cy="565219"/>
          </a:xfrm>
        </p:grpSpPr>
        <p:grpSp>
          <p:nvGrpSpPr>
            <p:cNvPr id="122" name="Group 121"/>
            <p:cNvGrpSpPr/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124" name="Rectangle 123"/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cxnSp>
            <p:nvCxnSpPr>
              <p:cNvPr id="125" name="Straight Connector 124"/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6" name="Straight Connector 125"/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7" name="Straight Connector 126"/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8" name="Straight Connector 127"/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9" name="Straight Connector 128"/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0" name="Straight Connector 129"/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1" name="Straight Connector 130"/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23" name="Rectangle 122"/>
            <p:cNvSpPr>
              <a:spLocks noChangeArrowheads="1"/>
            </p:cNvSpPr>
            <p:nvPr/>
          </p:nvSpPr>
          <p:spPr bwMode="auto">
            <a:xfrm>
              <a:off x="2131937" y="2571262"/>
              <a:ext cx="478692" cy="552560"/>
            </a:xfrm>
            <a:prstGeom prst="rect">
              <a:avLst/>
            </a:prstGeom>
            <a:solidFill>
              <a:srgbClr val="3333CC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86" name="Triangle 85"/>
          <p:cNvSpPr/>
          <p:nvPr/>
        </p:nvSpPr>
        <p:spPr>
          <a:xfrm rot="5400000">
            <a:off x="6881445" y="3717354"/>
            <a:ext cx="811706" cy="665402"/>
          </a:xfrm>
          <a:prstGeom prst="triangl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6303665" y="3871966"/>
            <a:ext cx="567187" cy="339970"/>
            <a:chOff x="9460523" y="6049108"/>
            <a:chExt cx="567187" cy="339970"/>
          </a:xfrm>
        </p:grpSpPr>
        <p:cxnSp>
          <p:nvCxnSpPr>
            <p:cNvPr id="116" name="Straight Arrow Connector 115"/>
            <p:cNvCxnSpPr/>
            <p:nvPr/>
          </p:nvCxnSpPr>
          <p:spPr>
            <a:xfrm>
              <a:off x="9460523" y="6049108"/>
              <a:ext cx="56270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9461050" y="6219093"/>
              <a:ext cx="56270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9465002" y="6389078"/>
              <a:ext cx="562708" cy="0"/>
            </a:xfrm>
            <a:prstGeom prst="straightConnector1">
              <a:avLst/>
            </a:prstGeom>
            <a:ln w="3810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11245773" y="3893738"/>
            <a:ext cx="567187" cy="339970"/>
            <a:chOff x="9460523" y="6049108"/>
            <a:chExt cx="567187" cy="339970"/>
          </a:xfrm>
        </p:grpSpPr>
        <p:cxnSp>
          <p:nvCxnSpPr>
            <p:cNvPr id="113" name="Straight Arrow Connector 112"/>
            <p:cNvCxnSpPr/>
            <p:nvPr/>
          </p:nvCxnSpPr>
          <p:spPr>
            <a:xfrm>
              <a:off x="9460523" y="6049108"/>
              <a:ext cx="56270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9461050" y="6219093"/>
              <a:ext cx="56270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9465002" y="6389078"/>
              <a:ext cx="562708" cy="0"/>
            </a:xfrm>
            <a:prstGeom prst="straightConnector1">
              <a:avLst/>
            </a:prstGeom>
            <a:ln w="3810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>
            <a:off x="6576771" y="4550229"/>
            <a:ext cx="99065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classify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arrivals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609189" y="4515922"/>
            <a:ext cx="1332224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departures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Straight Arrow Connector 90"/>
          <p:cNvCxnSpPr>
            <a:stCxn id="86" idx="0"/>
          </p:cNvCxnSpPr>
          <p:nvPr/>
        </p:nvCxnSpPr>
        <p:spPr>
          <a:xfrm flipV="1">
            <a:off x="7619999" y="3067495"/>
            <a:ext cx="682573" cy="9825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7635460" y="4051945"/>
            <a:ext cx="69657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6" idx="0"/>
          </p:cNvCxnSpPr>
          <p:nvPr/>
        </p:nvCxnSpPr>
        <p:spPr>
          <a:xfrm>
            <a:off x="7619999" y="4050055"/>
            <a:ext cx="682055" cy="871416"/>
          </a:xfrm>
          <a:prstGeom prst="straightConnector1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44" idx="3"/>
            <a:endCxn id="110" idx="2"/>
          </p:cNvCxnSpPr>
          <p:nvPr/>
        </p:nvCxnSpPr>
        <p:spPr>
          <a:xfrm>
            <a:off x="9250091" y="3097958"/>
            <a:ext cx="664252" cy="942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24" idx="3"/>
            <a:endCxn id="110" idx="2"/>
          </p:cNvCxnSpPr>
          <p:nvPr/>
        </p:nvCxnSpPr>
        <p:spPr>
          <a:xfrm flipV="1">
            <a:off x="9281976" y="4040658"/>
            <a:ext cx="632367" cy="882379"/>
          </a:xfrm>
          <a:prstGeom prst="line">
            <a:avLst/>
          </a:prstGeom>
          <a:ln w="38100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33" idx="3"/>
            <a:endCxn id="110" idx="2"/>
          </p:cNvCxnSpPr>
          <p:nvPr/>
        </p:nvCxnSpPr>
        <p:spPr>
          <a:xfrm>
            <a:off x="9300262" y="4039538"/>
            <a:ext cx="614081" cy="11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9914343" y="3604072"/>
            <a:ext cx="877582" cy="1252645"/>
            <a:chOff x="9827263" y="3125100"/>
            <a:chExt cx="877582" cy="1252645"/>
          </a:xfrm>
        </p:grpSpPr>
        <p:sp>
          <p:nvSpPr>
            <p:cNvPr id="110" name="Oval 27"/>
            <p:cNvSpPr>
              <a:spLocks noChangeArrowheads="1"/>
            </p:cNvSpPr>
            <p:nvPr/>
          </p:nvSpPr>
          <p:spPr bwMode="auto">
            <a:xfrm>
              <a:off x="9827263" y="3125100"/>
              <a:ext cx="877582" cy="8731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9952468" y="4033035"/>
              <a:ext cx="554960" cy="34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link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0086588" y="3391108"/>
              <a:ext cx="351378" cy="39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8" name="Oval 97"/>
          <p:cNvSpPr/>
          <p:nvPr/>
        </p:nvSpPr>
        <p:spPr>
          <a:xfrm>
            <a:off x="9470570" y="2939143"/>
            <a:ext cx="348343" cy="2177143"/>
          </a:xfrm>
          <a:prstGeom prst="ellipse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716218" y="3095651"/>
            <a:ext cx="195532" cy="586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 flipV="1">
            <a:off x="9812751" y="3556958"/>
            <a:ext cx="0" cy="261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ontent Placeholder 1"/>
          <p:cNvSpPr txBox="1"/>
          <p:nvPr/>
        </p:nvSpPr>
        <p:spPr>
          <a:xfrm>
            <a:off x="703011" y="3920647"/>
            <a:ext cx="5155396" cy="2347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2280" marR="0" lvl="0" indent="-2241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server cyclically, repeatedly  scans class queues, sending one complete packet from each class (if available) in turn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419600" y="5203371"/>
            <a:ext cx="5203371" cy="762000"/>
          </a:xfrm>
          <a:custGeom>
            <a:avLst/>
            <a:gdLst>
              <a:gd name="connsiteX0" fmla="*/ 0 w 5203371"/>
              <a:gd name="connsiteY0" fmla="*/ 762000 h 762000"/>
              <a:gd name="connsiteX1" fmla="*/ 5203371 w 5203371"/>
              <a:gd name="connsiteY1" fmla="*/ 762000 h 762000"/>
              <a:gd name="connsiteX2" fmla="*/ 5203371 w 5203371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3371" h="762000">
                <a:moveTo>
                  <a:pt x="0" y="762000"/>
                </a:moveTo>
                <a:lnTo>
                  <a:pt x="5203371" y="762000"/>
                </a:lnTo>
                <a:lnTo>
                  <a:pt x="5203371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94450" y="1190625"/>
            <a:ext cx="3704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RR (Round Robin)调度:</a:t>
            </a:r>
            <a:endParaRPr lang="zh-CN" altLang="en-US"/>
          </a:p>
          <a:p>
            <a:r>
              <a:rPr lang="zh-CN" altLang="en-US"/>
              <a:t>对到达的流量进行分类，按类排队</a:t>
            </a:r>
            <a:endParaRPr lang="zh-CN" altLang="en-US"/>
          </a:p>
          <a:p>
            <a:r>
              <a:rPr lang="zh-CN" altLang="en-US"/>
              <a:t>任何报头字段都可以用于分类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021"/>
    </mc:Choice>
    <mc:Fallback>
      <p:transition spd="slow" advTm="8502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08"/>
    </mc:Choice>
    <mc:Fallback>
      <p:transition spd="slow" advTm="690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Two key network-layer functions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7956" y="1666601"/>
            <a:ext cx="5181600" cy="1890791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en-US" sz="3200" dirty="0">
                <a:solidFill>
                  <a:srgbClr val="CC0000"/>
                </a:solidFill>
                <a:ea typeface="MS PGothic" panose="020B0600070205080204" pitchFamily="34" charset="-128"/>
                <a:cs typeface="MS PGothic" panose="020B0600070205080204" pitchFamily="34" charset="-128"/>
              </a:rPr>
              <a:t>network-layer functions:</a:t>
            </a:r>
            <a:endParaRPr lang="en-US" altLang="en-US" sz="3200" dirty="0">
              <a:solidFill>
                <a:srgbClr val="CC0000"/>
              </a:solidFill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indent="-234950">
              <a:spcBef>
                <a:spcPts val="600"/>
              </a:spcBef>
            </a:pPr>
            <a:r>
              <a:rPr lang="en-US" altLang="en-US" i="1" dirty="0">
                <a:solidFill>
                  <a:srgbClr val="000099"/>
                </a:solidFill>
                <a:ea typeface="MS PGothic" panose="020B0600070205080204" pitchFamily="34" charset="-128"/>
                <a:cs typeface="MS PGothic" panose="020B0600070205080204" pitchFamily="34" charset="-128"/>
              </a:rPr>
              <a:t>forwarding:</a:t>
            </a:r>
            <a:r>
              <a:rPr lang="en-US" altLang="en-US" dirty="0">
                <a:ea typeface="MS PGothic" panose="020B0600070205080204" pitchFamily="34" charset="-128"/>
                <a:cs typeface="MS PGothic" panose="020B0600070205080204" pitchFamily="34" charset="-128"/>
              </a:rPr>
              <a:t> move packets from a router’</a:t>
            </a:r>
            <a:r>
              <a:rPr lang="en-US" altLang="ja-JP" dirty="0">
                <a:ea typeface="MS PGothic" panose="020B0600070205080204" pitchFamily="34" charset="-128"/>
                <a:cs typeface="MS PGothic" panose="020B0600070205080204" pitchFamily="34" charset="-128"/>
              </a:rPr>
              <a:t>s input link to appropriate router output link</a:t>
            </a:r>
            <a:endParaRPr lang="en-US" altLang="ja-JP" dirty="0"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3105"/>
            <a:ext cx="5181600" cy="4351338"/>
          </a:xfrm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ea typeface="MS PGothic" panose="020B0600070205080204" pitchFamily="34" charset="-128"/>
                <a:cs typeface="MS PGothic" panose="020B0600070205080204" pitchFamily="34" charset="-128"/>
              </a:rPr>
              <a:t>analogy: taking a trip</a:t>
            </a:r>
            <a:endParaRPr lang="en-US" sz="3200" dirty="0">
              <a:solidFill>
                <a:srgbClr val="CC0000"/>
              </a:solidFill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indent="-23495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i="1" dirty="0">
                <a:solidFill>
                  <a:srgbClr val="000099"/>
                </a:solidFill>
                <a:ea typeface="MS PGothic" panose="020B0600070205080204" pitchFamily="34" charset="-128"/>
                <a:cs typeface="MS PGothic" panose="020B0600070205080204" pitchFamily="34" charset="-128"/>
              </a:rPr>
              <a:t>forwarding</a:t>
            </a:r>
            <a:r>
              <a:rPr lang="en-US" i="1" dirty="0">
                <a:solidFill>
                  <a:schemeClr val="accent2"/>
                </a:solidFill>
                <a:ea typeface="MS PGothic" panose="020B0600070205080204" pitchFamily="34" charset="-128"/>
                <a:cs typeface="MS PGothic" panose="020B0600070205080204" pitchFamily="34" charset="-128"/>
              </a:rPr>
              <a:t>:</a:t>
            </a:r>
            <a:r>
              <a:rPr lang="en-US" dirty="0">
                <a:ea typeface="MS PGothic" panose="020B0600070205080204" pitchFamily="34" charset="-128"/>
                <a:cs typeface="MS PGothic" panose="020B0600070205080204" pitchFamily="34" charset="-128"/>
              </a:rPr>
              <a:t> process of getting through single interchange</a:t>
            </a:r>
            <a:endParaRPr lang="en-US" dirty="0"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130175" indent="0">
              <a:buNone/>
            </a:pP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519334" y="4075932"/>
            <a:ext cx="2227101" cy="1745933"/>
            <a:chOff x="6519334" y="4075932"/>
            <a:chExt cx="2227101" cy="1745933"/>
          </a:xfrm>
        </p:grpSpPr>
        <p:pic>
          <p:nvPicPr>
            <p:cNvPr id="7" name="Picture 4" descr="Why traffic apps make congestion worse | Berkeley News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6213" y="4075932"/>
              <a:ext cx="2140222" cy="1426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519334" y="5452533"/>
              <a:ext cx="1209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forwarding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14267" y="4706696"/>
            <a:ext cx="2953118" cy="1640102"/>
            <a:chOff x="8314267" y="4706696"/>
            <a:chExt cx="2953118" cy="164010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5131" y="4706696"/>
              <a:ext cx="2852254" cy="132331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314267" y="5977466"/>
              <a:ext cx="865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routing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ontent Placeholder 3"/>
          <p:cNvSpPr txBox="1"/>
          <p:nvPr/>
        </p:nvSpPr>
        <p:spPr>
          <a:xfrm>
            <a:off x="6183682" y="3026965"/>
            <a:ext cx="5181600" cy="879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349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routing: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 process of planning trip from source to destination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/>
          <p:nvPr/>
        </p:nvSpPr>
        <p:spPr>
          <a:xfrm>
            <a:off x="880044" y="3441526"/>
            <a:ext cx="5181600" cy="1856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349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routing: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 determine route taken by packets from source to destination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routing algorithms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6600" y="5123180"/>
            <a:ext cx="49409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转发:将数据包从路由器的输入链路移动到相应的路由器输出链路</a:t>
            </a:r>
            <a:endParaRPr lang="zh-CN" altLang="en-US"/>
          </a:p>
          <a:p>
            <a:r>
              <a:rPr lang="zh-CN" altLang="en-US"/>
              <a:t>路由:确定数据包从源到目的所经过的路由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446"/>
    </mc:Choice>
    <mc:Fallback>
      <p:transition spd="slow" advTm="6244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66"/>
          <p:cNvGrpSpPr/>
          <p:nvPr/>
        </p:nvGrpSpPr>
        <p:grpSpPr bwMode="auto">
          <a:xfrm>
            <a:off x="1721711" y="1972135"/>
            <a:ext cx="4996904" cy="4732288"/>
            <a:chOff x="398" y="129"/>
            <a:chExt cx="3484" cy="3304"/>
          </a:xfrm>
        </p:grpSpPr>
        <p:sp>
          <p:nvSpPr>
            <p:cNvPr id="6" name="Freeform 2"/>
            <p:cNvSpPr/>
            <p:nvPr/>
          </p:nvSpPr>
          <p:spPr bwMode="auto">
            <a:xfrm>
              <a:off x="2031" y="2058"/>
              <a:ext cx="1794" cy="933"/>
            </a:xfrm>
            <a:custGeom>
              <a:avLst/>
              <a:gdLst>
                <a:gd name="T0" fmla="*/ 6 w 1794"/>
                <a:gd name="T1" fmla="*/ 483 h 933"/>
                <a:gd name="T2" fmla="*/ 108 w 1794"/>
                <a:gd name="T3" fmla="*/ 125 h 933"/>
                <a:gd name="T4" fmla="*/ 559 w 1794"/>
                <a:gd name="T5" fmla="*/ 100 h 933"/>
                <a:gd name="T6" fmla="*/ 1128 w 1794"/>
                <a:gd name="T7" fmla="*/ 29 h 933"/>
                <a:gd name="T8" fmla="*/ 1716 w 1794"/>
                <a:gd name="T9" fmla="*/ 275 h 933"/>
                <a:gd name="T10" fmla="*/ 1596 w 1794"/>
                <a:gd name="T11" fmla="*/ 827 h 933"/>
                <a:gd name="T12" fmla="*/ 1380 w 1794"/>
                <a:gd name="T13" fmla="*/ 911 h 933"/>
                <a:gd name="T14" fmla="*/ 840 w 1794"/>
                <a:gd name="T15" fmla="*/ 929 h 933"/>
                <a:gd name="T16" fmla="*/ 414 w 1794"/>
                <a:gd name="T17" fmla="*/ 911 h 933"/>
                <a:gd name="T18" fmla="*/ 143 w 1794"/>
                <a:gd name="T19" fmla="*/ 832 h 933"/>
                <a:gd name="T20" fmla="*/ 6 w 1794"/>
                <a:gd name="T21" fmla="*/ 483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3"/>
            <p:cNvSpPr/>
            <p:nvPr/>
          </p:nvSpPr>
          <p:spPr bwMode="auto">
            <a:xfrm>
              <a:off x="1090" y="1594"/>
              <a:ext cx="1443" cy="816"/>
            </a:xfrm>
            <a:custGeom>
              <a:avLst/>
              <a:gdLst>
                <a:gd name="T0" fmla="*/ 0 w 1443"/>
                <a:gd name="T1" fmla="*/ 0 h 816"/>
                <a:gd name="T2" fmla="*/ 1076 w 1443"/>
                <a:gd name="T3" fmla="*/ 782 h 816"/>
                <a:gd name="T4" fmla="*/ 1320 w 1443"/>
                <a:gd name="T5" fmla="*/ 788 h 816"/>
                <a:gd name="T6" fmla="*/ 1443 w 1443"/>
                <a:gd name="T7" fmla="*/ 5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84" y="129"/>
              <a:ext cx="1460" cy="147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1163" y="162"/>
              <a:ext cx="1320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2433" y="2249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" name="Group 7"/>
            <p:cNvGrpSpPr/>
            <p:nvPr/>
          </p:nvGrpSpPr>
          <p:grpSpPr bwMode="auto">
            <a:xfrm>
              <a:off x="2122" y="2359"/>
              <a:ext cx="316" cy="147"/>
              <a:chOff x="3600" y="219"/>
              <a:chExt cx="360" cy="175"/>
            </a:xfrm>
          </p:grpSpPr>
          <p:sp>
            <p:nvSpPr>
              <p:cNvPr id="156" name="Oval 8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57" name="Line 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Line 1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Rectangle 1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60" name="Oval 1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161" name="Group 13"/>
              <p:cNvGrpSpPr/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66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Line 15"/>
                <p:cNvSpPr>
                  <a:spLocks noChangeShapeType="1"/>
                </p:cNvSpPr>
                <p:nvPr/>
              </p:nvSpPr>
              <p:spPr bwMode="auto">
                <a:xfrm>
                  <a:off x="2944" y="943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Line 1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2" name="Group 17"/>
              <p:cNvGrpSpPr/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63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Line 1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Line 20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" name="Group 21"/>
            <p:cNvGrpSpPr/>
            <p:nvPr/>
          </p:nvGrpSpPr>
          <p:grpSpPr bwMode="auto">
            <a:xfrm>
              <a:off x="2344" y="2761"/>
              <a:ext cx="316" cy="147"/>
              <a:chOff x="3600" y="219"/>
              <a:chExt cx="360" cy="175"/>
            </a:xfrm>
          </p:grpSpPr>
          <p:sp>
            <p:nvSpPr>
              <p:cNvPr id="143" name="Oval 22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4" name="Line 2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Line 2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Rectangle 25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7" name="Oval 2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148" name="Group 27"/>
              <p:cNvGrpSpPr/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53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Line 29"/>
                <p:cNvSpPr>
                  <a:spLocks noChangeShapeType="1"/>
                </p:cNvSpPr>
                <p:nvPr/>
              </p:nvSpPr>
              <p:spPr bwMode="auto">
                <a:xfrm>
                  <a:off x="2944" y="943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Line 3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9" name="Group 31"/>
              <p:cNvGrpSpPr/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50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Line 3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Line 34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" name="Group 35"/>
            <p:cNvGrpSpPr/>
            <p:nvPr/>
          </p:nvGrpSpPr>
          <p:grpSpPr bwMode="auto">
            <a:xfrm>
              <a:off x="2769" y="2167"/>
              <a:ext cx="316" cy="147"/>
              <a:chOff x="3600" y="219"/>
              <a:chExt cx="360" cy="175"/>
            </a:xfrm>
          </p:grpSpPr>
          <p:sp>
            <p:nvSpPr>
              <p:cNvPr id="130" name="Oval 36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31" name="Line 3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Line 3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Rectangle 3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34" name="Oval 4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135" name="Group 41"/>
              <p:cNvGrpSpPr/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0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Line 43"/>
                <p:cNvSpPr>
                  <a:spLocks noChangeShapeType="1"/>
                </p:cNvSpPr>
                <p:nvPr/>
              </p:nvSpPr>
              <p:spPr bwMode="auto">
                <a:xfrm>
                  <a:off x="2944" y="943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Line 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6" name="Group 45"/>
              <p:cNvGrpSpPr/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7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Line 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Line 48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" name="Group 49"/>
            <p:cNvGrpSpPr/>
            <p:nvPr/>
          </p:nvGrpSpPr>
          <p:grpSpPr bwMode="auto">
            <a:xfrm>
              <a:off x="2720" y="2586"/>
              <a:ext cx="315" cy="147"/>
              <a:chOff x="3600" y="219"/>
              <a:chExt cx="360" cy="175"/>
            </a:xfrm>
          </p:grpSpPr>
          <p:sp>
            <p:nvSpPr>
              <p:cNvPr id="117" name="Oval 50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18" name="Line 5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Line 5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Rectangle 5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21" name="Oval 5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122" name="Group 55"/>
              <p:cNvGrpSpPr/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7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Line 57"/>
                <p:cNvSpPr>
                  <a:spLocks noChangeShapeType="1"/>
                </p:cNvSpPr>
                <p:nvPr/>
              </p:nvSpPr>
              <p:spPr bwMode="auto">
                <a:xfrm>
                  <a:off x="2944" y="943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Line 5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3" name="Group 59"/>
              <p:cNvGrpSpPr/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4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Line 6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Line 62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" name="Group 63"/>
            <p:cNvGrpSpPr/>
            <p:nvPr/>
          </p:nvGrpSpPr>
          <p:grpSpPr bwMode="auto">
            <a:xfrm>
              <a:off x="3120" y="2773"/>
              <a:ext cx="316" cy="147"/>
              <a:chOff x="3600" y="219"/>
              <a:chExt cx="360" cy="175"/>
            </a:xfrm>
          </p:grpSpPr>
          <p:sp>
            <p:nvSpPr>
              <p:cNvPr id="104" name="Oval 64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05" name="Line 6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Line 6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tangle 6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08" name="Oval 6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109" name="Group 69"/>
              <p:cNvGrpSpPr/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4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Line 71"/>
                <p:cNvSpPr>
                  <a:spLocks noChangeShapeType="1"/>
                </p:cNvSpPr>
                <p:nvPr/>
              </p:nvSpPr>
              <p:spPr bwMode="auto">
                <a:xfrm>
                  <a:off x="2944" y="943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Line 7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0" name="Group 73"/>
              <p:cNvGrpSpPr/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1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Line 7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" name="Line 76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6" name="Group 77"/>
            <p:cNvGrpSpPr/>
            <p:nvPr/>
          </p:nvGrpSpPr>
          <p:grpSpPr bwMode="auto">
            <a:xfrm>
              <a:off x="3400" y="2360"/>
              <a:ext cx="316" cy="147"/>
              <a:chOff x="3600" y="219"/>
              <a:chExt cx="360" cy="175"/>
            </a:xfrm>
          </p:grpSpPr>
          <p:sp>
            <p:nvSpPr>
              <p:cNvPr id="91" name="Oval 78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92" name="Line 7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Line 8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Rectangle 8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95" name="Oval 8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96" name="Group 83"/>
              <p:cNvGrpSpPr/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01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Line 85"/>
                <p:cNvSpPr>
                  <a:spLocks noChangeShapeType="1"/>
                </p:cNvSpPr>
                <p:nvPr/>
              </p:nvSpPr>
              <p:spPr bwMode="auto">
                <a:xfrm>
                  <a:off x="2944" y="943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Line 8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7" name="Group 87"/>
              <p:cNvGrpSpPr/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8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Line 8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Line 90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7" name="Freeform 91"/>
            <p:cNvSpPr/>
            <p:nvPr/>
          </p:nvSpPr>
          <p:spPr bwMode="auto">
            <a:xfrm>
              <a:off x="3089" y="2245"/>
              <a:ext cx="318" cy="194"/>
            </a:xfrm>
            <a:custGeom>
              <a:avLst/>
              <a:gdLst>
                <a:gd name="T0" fmla="*/ 0 w 318"/>
                <a:gd name="T1" fmla="*/ 0 h 194"/>
                <a:gd name="T2" fmla="*/ 318 w 318"/>
                <a:gd name="T3" fmla="*/ 194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92"/>
            <p:cNvSpPr/>
            <p:nvPr/>
          </p:nvSpPr>
          <p:spPr bwMode="auto">
            <a:xfrm>
              <a:off x="2418" y="2492"/>
              <a:ext cx="303" cy="150"/>
            </a:xfrm>
            <a:custGeom>
              <a:avLst/>
              <a:gdLst>
                <a:gd name="T0" fmla="*/ 0 w 294"/>
                <a:gd name="T1" fmla="*/ 0 h 174"/>
                <a:gd name="T2" fmla="*/ 385 w 294"/>
                <a:gd name="T3" fmla="*/ 46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93"/>
            <p:cNvSpPr/>
            <p:nvPr/>
          </p:nvSpPr>
          <p:spPr bwMode="auto">
            <a:xfrm>
              <a:off x="3015" y="2477"/>
              <a:ext cx="396" cy="156"/>
            </a:xfrm>
            <a:custGeom>
              <a:avLst/>
              <a:gdLst>
                <a:gd name="T0" fmla="*/ 0 w 378"/>
                <a:gd name="T1" fmla="*/ 66 h 174"/>
                <a:gd name="T2" fmla="*/ 576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94"/>
            <p:cNvSpPr/>
            <p:nvPr/>
          </p:nvSpPr>
          <p:spPr bwMode="auto">
            <a:xfrm>
              <a:off x="3435" y="2511"/>
              <a:ext cx="130" cy="320"/>
            </a:xfrm>
            <a:custGeom>
              <a:avLst/>
              <a:gdLst>
                <a:gd name="T0" fmla="*/ 0 w 118"/>
                <a:gd name="T1" fmla="*/ 9 h 500"/>
                <a:gd name="T2" fmla="*/ 284 w 118"/>
                <a:gd name="T3" fmla="*/ 0 h 500"/>
                <a:gd name="T4" fmla="*/ 0 60000 65536"/>
                <a:gd name="T5" fmla="*/ 0 60000 65536"/>
                <a:gd name="T6" fmla="*/ 0 w 118"/>
                <a:gd name="T7" fmla="*/ 0 h 500"/>
                <a:gd name="T8" fmla="*/ 118 w 118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95"/>
            <p:cNvSpPr/>
            <p:nvPr/>
          </p:nvSpPr>
          <p:spPr bwMode="auto">
            <a:xfrm>
              <a:off x="2657" y="2847"/>
              <a:ext cx="464" cy="47"/>
            </a:xfrm>
            <a:custGeom>
              <a:avLst/>
              <a:gdLst>
                <a:gd name="T0" fmla="*/ 2835 w 370"/>
                <a:gd name="T1" fmla="*/ 1012 h 32"/>
                <a:gd name="T2" fmla="*/ 0 w 370"/>
                <a:gd name="T3" fmla="*/ 0 h 32"/>
                <a:gd name="T4" fmla="*/ 0 60000 65536"/>
                <a:gd name="T5" fmla="*/ 0 60000 65536"/>
                <a:gd name="T6" fmla="*/ 0 w 370"/>
                <a:gd name="T7" fmla="*/ 0 h 32"/>
                <a:gd name="T8" fmla="*/ 370 w 370"/>
                <a:gd name="T9" fmla="*/ 32 h 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96"/>
            <p:cNvSpPr/>
            <p:nvPr/>
          </p:nvSpPr>
          <p:spPr bwMode="auto">
            <a:xfrm>
              <a:off x="2319" y="2507"/>
              <a:ext cx="122" cy="268"/>
            </a:xfrm>
            <a:custGeom>
              <a:avLst/>
              <a:gdLst>
                <a:gd name="T0" fmla="*/ 6 w 176"/>
                <a:gd name="T1" fmla="*/ 8 h 412"/>
                <a:gd name="T2" fmla="*/ 6 w 176"/>
                <a:gd name="T3" fmla="*/ 8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  <a:gd name="T9" fmla="*/ 0 w 176"/>
                <a:gd name="T10" fmla="*/ 0 h 412"/>
                <a:gd name="T11" fmla="*/ 176 w 176"/>
                <a:gd name="T12" fmla="*/ 412 h 4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97"/>
            <p:cNvSpPr>
              <a:spLocks noChangeArrowheads="1"/>
            </p:cNvSpPr>
            <p:nvPr/>
          </p:nvSpPr>
          <p:spPr bwMode="auto">
            <a:xfrm>
              <a:off x="1128" y="2264"/>
              <a:ext cx="728" cy="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" name="Rectangle 98"/>
            <p:cNvSpPr>
              <a:spLocks noChangeArrowheads="1"/>
            </p:cNvSpPr>
            <p:nvPr/>
          </p:nvSpPr>
          <p:spPr bwMode="auto">
            <a:xfrm>
              <a:off x="1113" y="2279"/>
              <a:ext cx="723" cy="1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5" name="Line 99"/>
            <p:cNvSpPr>
              <a:spLocks noChangeShapeType="1"/>
            </p:cNvSpPr>
            <p:nvPr/>
          </p:nvSpPr>
          <p:spPr bwMode="auto">
            <a:xfrm>
              <a:off x="1759" y="2362"/>
              <a:ext cx="26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 Box 100"/>
            <p:cNvSpPr txBox="1">
              <a:spLocks noChangeArrowheads="1"/>
            </p:cNvSpPr>
            <p:nvPr/>
          </p:nvSpPr>
          <p:spPr bwMode="auto">
            <a:xfrm>
              <a:off x="2390" y="2183"/>
              <a:ext cx="21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7" name="Text Box 101"/>
            <p:cNvSpPr txBox="1">
              <a:spLocks noChangeArrowheads="1"/>
            </p:cNvSpPr>
            <p:nvPr/>
          </p:nvSpPr>
          <p:spPr bwMode="auto">
            <a:xfrm>
              <a:off x="2336" y="2459"/>
              <a:ext cx="208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2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8" name="Text Box 102"/>
            <p:cNvSpPr txBox="1">
              <a:spLocks noChangeArrowheads="1"/>
            </p:cNvSpPr>
            <p:nvPr/>
          </p:nvSpPr>
          <p:spPr bwMode="auto">
            <a:xfrm>
              <a:off x="2178" y="2505"/>
              <a:ext cx="208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3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9" name="Rectangle 104"/>
            <p:cNvSpPr>
              <a:spLocks noChangeArrowheads="1"/>
            </p:cNvSpPr>
            <p:nvPr/>
          </p:nvSpPr>
          <p:spPr bwMode="auto">
            <a:xfrm>
              <a:off x="1509" y="2281"/>
              <a:ext cx="269" cy="1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0" name="Text Box 105"/>
            <p:cNvSpPr txBox="1">
              <a:spLocks noChangeArrowheads="1"/>
            </p:cNvSpPr>
            <p:nvPr/>
          </p:nvSpPr>
          <p:spPr bwMode="auto">
            <a:xfrm>
              <a:off x="1479" y="2264"/>
              <a:ext cx="350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0111</a:t>
              </a: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1" name="Text Box 106"/>
            <p:cNvSpPr txBox="1">
              <a:spLocks noChangeArrowheads="1"/>
            </p:cNvSpPr>
            <p:nvPr/>
          </p:nvSpPr>
          <p:spPr bwMode="auto">
            <a:xfrm>
              <a:off x="398" y="1841"/>
              <a:ext cx="1087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value in arriving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packet</a:t>
              </a:r>
              <a:r>
                <a:rPr kumimoji="0" lang="ja-JP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’</a:t>
              </a:r>
              <a:r>
                <a:rPr kumimoji="0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s header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2" name="Line 107"/>
            <p:cNvSpPr>
              <a:spLocks noChangeShapeType="1"/>
            </p:cNvSpPr>
            <p:nvPr/>
          </p:nvSpPr>
          <p:spPr bwMode="auto">
            <a:xfrm flipH="1">
              <a:off x="1269" y="2444"/>
              <a:ext cx="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Text Box 108"/>
            <p:cNvSpPr txBox="1">
              <a:spLocks noChangeArrowheads="1"/>
            </p:cNvSpPr>
            <p:nvPr/>
          </p:nvSpPr>
          <p:spPr bwMode="auto">
            <a:xfrm>
              <a:off x="1244" y="261"/>
              <a:ext cx="117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routing algorithm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4" name="Rectangle 109"/>
            <p:cNvSpPr>
              <a:spLocks noChangeArrowheads="1"/>
            </p:cNvSpPr>
            <p:nvPr/>
          </p:nvSpPr>
          <p:spPr bwMode="auto">
            <a:xfrm>
              <a:off x="1197" y="732"/>
              <a:ext cx="1263" cy="8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5" name="Text Box 110"/>
            <p:cNvSpPr txBox="1">
              <a:spLocks noChangeArrowheads="1"/>
            </p:cNvSpPr>
            <p:nvPr/>
          </p:nvSpPr>
          <p:spPr bwMode="auto">
            <a:xfrm>
              <a:off x="1196" y="702"/>
              <a:ext cx="1279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local forwarding table</a:t>
              </a:r>
              <a:endPara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6" name="Text Box 111"/>
            <p:cNvSpPr txBox="1">
              <a:spLocks noChangeArrowheads="1"/>
            </p:cNvSpPr>
            <p:nvPr/>
          </p:nvSpPr>
          <p:spPr bwMode="auto">
            <a:xfrm>
              <a:off x="1174" y="858"/>
              <a:ext cx="7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header value</a:t>
              </a:r>
              <a:endPara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7" name="Text Box 112"/>
            <p:cNvSpPr txBox="1">
              <a:spLocks noChangeArrowheads="1"/>
            </p:cNvSpPr>
            <p:nvPr/>
          </p:nvSpPr>
          <p:spPr bwMode="auto">
            <a:xfrm>
              <a:off x="1846" y="859"/>
              <a:ext cx="6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output link</a:t>
              </a:r>
              <a:endPara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8" name="Line 113"/>
            <p:cNvSpPr>
              <a:spLocks noChangeShapeType="1"/>
            </p:cNvSpPr>
            <p:nvPr/>
          </p:nvSpPr>
          <p:spPr bwMode="auto">
            <a:xfrm>
              <a:off x="1908" y="866"/>
              <a:ext cx="5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Text Box 114"/>
            <p:cNvSpPr txBox="1">
              <a:spLocks noChangeArrowheads="1"/>
            </p:cNvSpPr>
            <p:nvPr/>
          </p:nvSpPr>
          <p:spPr bwMode="auto">
            <a:xfrm>
              <a:off x="1369" y="995"/>
              <a:ext cx="348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0100</a:t>
              </a:r>
              <a:endPara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0101</a:t>
              </a:r>
              <a:endPara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0111</a:t>
              </a:r>
              <a:endPara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1001</a:t>
              </a:r>
              <a:endPara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0" name="Text Box 115"/>
            <p:cNvSpPr txBox="1">
              <a:spLocks noChangeArrowheads="1"/>
            </p:cNvSpPr>
            <p:nvPr/>
          </p:nvSpPr>
          <p:spPr bwMode="auto">
            <a:xfrm>
              <a:off x="2115" y="995"/>
              <a:ext cx="188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3</a:t>
              </a: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2</a:t>
              </a: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2</a:t>
              </a: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1</a:t>
              </a: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1" name="Line 116"/>
            <p:cNvSpPr>
              <a:spLocks noChangeShapeType="1"/>
            </p:cNvSpPr>
            <p:nvPr/>
          </p:nvSpPr>
          <p:spPr bwMode="auto">
            <a:xfrm>
              <a:off x="1197" y="1028"/>
              <a:ext cx="1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Line 117"/>
            <p:cNvSpPr>
              <a:spLocks noChangeShapeType="1"/>
            </p:cNvSpPr>
            <p:nvPr/>
          </p:nvSpPr>
          <p:spPr bwMode="auto">
            <a:xfrm>
              <a:off x="1192" y="872"/>
              <a:ext cx="1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AutoShape 118"/>
            <p:cNvSpPr>
              <a:spLocks noChangeArrowheads="1"/>
            </p:cNvSpPr>
            <p:nvPr/>
          </p:nvSpPr>
          <p:spPr bwMode="auto">
            <a:xfrm rot="5400000">
              <a:off x="1763" y="548"/>
              <a:ext cx="151" cy="172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4" name="Line 119"/>
            <p:cNvSpPr>
              <a:spLocks noChangeShapeType="1"/>
            </p:cNvSpPr>
            <p:nvPr/>
          </p:nvSpPr>
          <p:spPr bwMode="auto">
            <a:xfrm>
              <a:off x="1371" y="2086"/>
              <a:ext cx="229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120"/>
            <p:cNvSpPr/>
            <p:nvPr/>
          </p:nvSpPr>
          <p:spPr bwMode="auto">
            <a:xfrm>
              <a:off x="2047" y="2395"/>
              <a:ext cx="554" cy="167"/>
            </a:xfrm>
            <a:custGeom>
              <a:avLst/>
              <a:gdLst>
                <a:gd name="T0" fmla="*/ 0 w 554"/>
                <a:gd name="T1" fmla="*/ 10 h 167"/>
                <a:gd name="T2" fmla="*/ 324 w 554"/>
                <a:gd name="T3" fmla="*/ 26 h 167"/>
                <a:gd name="T4" fmla="*/ 554 w 554"/>
                <a:gd name="T5" fmla="*/ 16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121"/>
            <p:cNvSpPr/>
            <p:nvPr/>
          </p:nvSpPr>
          <p:spPr bwMode="auto">
            <a:xfrm flipH="1">
              <a:off x="3518" y="2127"/>
              <a:ext cx="364" cy="234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122"/>
            <p:cNvSpPr/>
            <p:nvPr/>
          </p:nvSpPr>
          <p:spPr bwMode="auto">
            <a:xfrm flipH="1">
              <a:off x="2881" y="1948"/>
              <a:ext cx="364" cy="234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123"/>
            <p:cNvSpPr/>
            <p:nvPr/>
          </p:nvSpPr>
          <p:spPr bwMode="auto">
            <a:xfrm flipH="1" flipV="1">
              <a:off x="3302" y="2922"/>
              <a:ext cx="342" cy="234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124"/>
            <p:cNvSpPr/>
            <p:nvPr/>
          </p:nvSpPr>
          <p:spPr bwMode="auto">
            <a:xfrm flipH="1" flipV="1">
              <a:off x="2452" y="2912"/>
              <a:ext cx="342" cy="234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125"/>
            <p:cNvSpPr/>
            <p:nvPr/>
          </p:nvSpPr>
          <p:spPr bwMode="auto">
            <a:xfrm flipH="1" flipV="1">
              <a:off x="2855" y="2728"/>
              <a:ext cx="342" cy="285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1" name="Group 126"/>
            <p:cNvGrpSpPr/>
            <p:nvPr/>
          </p:nvGrpSpPr>
          <p:grpSpPr bwMode="auto">
            <a:xfrm>
              <a:off x="2886" y="1668"/>
              <a:ext cx="347" cy="285"/>
              <a:chOff x="2886" y="1668"/>
              <a:chExt cx="347" cy="285"/>
            </a:xfrm>
          </p:grpSpPr>
          <p:sp>
            <p:nvSpPr>
              <p:cNvPr id="84" name="Rectangle 127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85" name="Oval 128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86" name="Rectangle 129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87" name="Line 130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Line 131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Line 132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AutoShape 133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52" name="Group 134"/>
            <p:cNvGrpSpPr/>
            <p:nvPr/>
          </p:nvGrpSpPr>
          <p:grpSpPr bwMode="auto">
            <a:xfrm>
              <a:off x="3524" y="1840"/>
              <a:ext cx="347" cy="285"/>
              <a:chOff x="2886" y="1668"/>
              <a:chExt cx="347" cy="285"/>
            </a:xfrm>
          </p:grpSpPr>
          <p:sp>
            <p:nvSpPr>
              <p:cNvPr id="77" name="Rectangle 135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78" name="Oval 136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79" name="Rectangle 137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80" name="Line 138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Line 139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Line 140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AutoShape 141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53" name="Group 142"/>
            <p:cNvGrpSpPr/>
            <p:nvPr/>
          </p:nvGrpSpPr>
          <p:grpSpPr bwMode="auto">
            <a:xfrm>
              <a:off x="3291" y="3148"/>
              <a:ext cx="347" cy="285"/>
              <a:chOff x="2886" y="1668"/>
              <a:chExt cx="347" cy="285"/>
            </a:xfrm>
          </p:grpSpPr>
          <p:sp>
            <p:nvSpPr>
              <p:cNvPr id="70" name="Rectangle 143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71" name="Oval 144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72" name="Rectangle 145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73" name="Line 146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Line 147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Line 148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AutoShape 149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54" name="Group 150"/>
            <p:cNvGrpSpPr/>
            <p:nvPr/>
          </p:nvGrpSpPr>
          <p:grpSpPr bwMode="auto">
            <a:xfrm>
              <a:off x="2853" y="3010"/>
              <a:ext cx="347" cy="285"/>
              <a:chOff x="2886" y="1668"/>
              <a:chExt cx="347" cy="285"/>
            </a:xfrm>
          </p:grpSpPr>
          <p:sp>
            <p:nvSpPr>
              <p:cNvPr id="63" name="Rectangle 151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64" name="Oval 152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65" name="Rectangle 153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66" name="Line 154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155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156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AutoShape 157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55" name="Group 158"/>
            <p:cNvGrpSpPr/>
            <p:nvPr/>
          </p:nvGrpSpPr>
          <p:grpSpPr bwMode="auto">
            <a:xfrm>
              <a:off x="2440" y="3131"/>
              <a:ext cx="347" cy="285"/>
              <a:chOff x="2886" y="1668"/>
              <a:chExt cx="347" cy="285"/>
            </a:xfrm>
          </p:grpSpPr>
          <p:sp>
            <p:nvSpPr>
              <p:cNvPr id="56" name="Rectangle 159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7" name="Oval 160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8" name="Rectangle 161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9" name="Line 162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Line 163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Line 164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AutoShape 165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69" name="Group 170"/>
          <p:cNvGrpSpPr/>
          <p:nvPr/>
        </p:nvGrpSpPr>
        <p:grpSpPr bwMode="auto">
          <a:xfrm>
            <a:off x="4555126" y="2015822"/>
            <a:ext cx="4169352" cy="645963"/>
            <a:chOff x="2782" y="912"/>
            <a:chExt cx="2907" cy="451"/>
          </a:xfrm>
        </p:grpSpPr>
        <p:sp>
          <p:nvSpPr>
            <p:cNvPr id="170" name="Line 171"/>
            <p:cNvSpPr>
              <a:spLocks noChangeShapeType="1"/>
            </p:cNvSpPr>
            <p:nvPr/>
          </p:nvSpPr>
          <p:spPr bwMode="auto">
            <a:xfrm>
              <a:off x="2782" y="1117"/>
              <a:ext cx="1032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Text Box 172"/>
            <p:cNvSpPr txBox="1">
              <a:spLocks noChangeArrowheads="1"/>
            </p:cNvSpPr>
            <p:nvPr/>
          </p:nvSpPr>
          <p:spPr bwMode="auto">
            <a:xfrm>
              <a:off x="3532" y="912"/>
              <a:ext cx="2157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routing algorithm determines 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end-end path through network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72" name="Group 173"/>
          <p:cNvGrpSpPr/>
          <p:nvPr/>
        </p:nvGrpSpPr>
        <p:grpSpPr bwMode="auto">
          <a:xfrm>
            <a:off x="4612105" y="3150029"/>
            <a:ext cx="4047435" cy="645963"/>
            <a:chOff x="2782" y="912"/>
            <a:chExt cx="2822" cy="451"/>
          </a:xfrm>
        </p:grpSpPr>
        <p:sp>
          <p:nvSpPr>
            <p:cNvPr id="173" name="Line 174"/>
            <p:cNvSpPr>
              <a:spLocks noChangeShapeType="1"/>
            </p:cNvSpPr>
            <p:nvPr/>
          </p:nvSpPr>
          <p:spPr bwMode="auto">
            <a:xfrm>
              <a:off x="2782" y="1117"/>
              <a:ext cx="1032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Text Box 175"/>
            <p:cNvSpPr txBox="1">
              <a:spLocks noChangeArrowheads="1"/>
            </p:cNvSpPr>
            <p:nvPr/>
          </p:nvSpPr>
          <p:spPr bwMode="auto">
            <a:xfrm>
              <a:off x="3532" y="912"/>
              <a:ext cx="2072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forwarding table determines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local forwarding at this router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175" name="Title 1"/>
          <p:cNvSpPr>
            <a:spLocks noGrp="1"/>
          </p:cNvSpPr>
          <p:nvPr>
            <p:ph type="ctrTitle"/>
          </p:nvPr>
        </p:nvSpPr>
        <p:spPr>
          <a:xfrm>
            <a:off x="1155033" y="580132"/>
            <a:ext cx="10178714" cy="735024"/>
          </a:xfrm>
        </p:spPr>
        <p:txBody>
          <a:bodyPr>
            <a:normAutofit/>
          </a:bodyPr>
          <a:lstStyle/>
          <a:p>
            <a:r>
              <a:rPr lang="en-GB" dirty="0">
                <a:ea typeface="Gill Sans MT" panose="020B0502020104020203" charset="0"/>
                <a:cs typeface="Gill Sans MT" panose="020B0502020104020203" charset="0"/>
              </a:rPr>
              <a:t>Interplay between routing and forwarding</a:t>
            </a:r>
            <a:endParaRPr lang="en-GB" dirty="0">
              <a:ea typeface="Gill Sans MT" panose="020B0502020104020203" charset="0"/>
              <a:cs typeface="Gill Sans MT" panose="020B0502020104020203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93330" y="3846195"/>
            <a:ext cx="4081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路由算法确定了通过网络的端到端路径</a:t>
            </a:r>
            <a:endParaRPr lang="zh-CN" altLang="en-US"/>
          </a:p>
          <a:p>
            <a:r>
              <a:rPr lang="zh-CN" altLang="en-US"/>
              <a:t>转发表决定了本路由器的本地转发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112"/>
    </mc:Choice>
    <mc:Fallback>
      <p:transition spd="slow" advTm="231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8812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800" dirty="0">
                <a:ea typeface="MS PGothic" panose="020B0600070205080204" pitchFamily="34" charset="-128"/>
              </a:rPr>
              <a:t>Router architecture overview</a:t>
            </a:r>
            <a:endParaRPr lang="en-US" sz="4800" dirty="0"/>
          </a:p>
        </p:txBody>
      </p:sp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874641" y="1443590"/>
            <a:ext cx="107872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high-level view of generic router architecture: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grpSp>
        <p:nvGrpSpPr>
          <p:cNvPr id="11" name="Group 60"/>
          <p:cNvGrpSpPr/>
          <p:nvPr/>
        </p:nvGrpSpPr>
        <p:grpSpPr bwMode="auto">
          <a:xfrm>
            <a:off x="4324902" y="3466272"/>
            <a:ext cx="1609725" cy="2343150"/>
            <a:chOff x="2418" y="1882"/>
            <a:chExt cx="1014" cy="14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 45"/>
            <p:cNvSpPr>
              <a:spLocks noChangeArrowheads="1"/>
            </p:cNvSpPr>
            <p:nvPr/>
          </p:nvSpPr>
          <p:spPr bwMode="auto">
            <a:xfrm>
              <a:off x="2418" y="1882"/>
              <a:ext cx="1014" cy="14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" name="Text Box 48"/>
            <p:cNvSpPr txBox="1">
              <a:spLocks noChangeArrowheads="1"/>
            </p:cNvSpPr>
            <p:nvPr/>
          </p:nvSpPr>
          <p:spPr bwMode="auto">
            <a:xfrm>
              <a:off x="2521" y="2418"/>
              <a:ext cx="805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high-speed 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switching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fabric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342365" y="2504247"/>
            <a:ext cx="1590675" cy="1090613"/>
            <a:chOff x="4342365" y="2504247"/>
            <a:chExt cx="1590675" cy="1090613"/>
          </a:xfrm>
        </p:grpSpPr>
        <p:sp>
          <p:nvSpPr>
            <p:cNvPr id="14" name="Rectangle 46"/>
            <p:cNvSpPr>
              <a:spLocks noChangeArrowheads="1"/>
            </p:cNvSpPr>
            <p:nvPr/>
          </p:nvSpPr>
          <p:spPr bwMode="auto">
            <a:xfrm>
              <a:off x="4342365" y="2504247"/>
              <a:ext cx="1590675" cy="6477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" name="Text Box 47"/>
            <p:cNvSpPr txBox="1">
              <a:spLocks noChangeArrowheads="1"/>
            </p:cNvSpPr>
            <p:nvPr/>
          </p:nvSpPr>
          <p:spPr bwMode="auto">
            <a:xfrm>
              <a:off x="4564156" y="2545522"/>
              <a:ext cx="1099468" cy="565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routing 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processor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6" name="Line 50"/>
            <p:cNvSpPr>
              <a:spLocks noChangeShapeType="1"/>
            </p:cNvSpPr>
            <p:nvPr/>
          </p:nvSpPr>
          <p:spPr bwMode="auto">
            <a:xfrm>
              <a:off x="5071027" y="3023360"/>
              <a:ext cx="19050" cy="5715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" name="Group 17"/>
          <p:cNvGrpSpPr/>
          <p:nvPr/>
        </p:nvGrpSpPr>
        <p:grpSpPr bwMode="auto">
          <a:xfrm>
            <a:off x="2281790" y="3480560"/>
            <a:ext cx="2033587" cy="566737"/>
            <a:chOff x="930" y="1989"/>
            <a:chExt cx="1482" cy="357"/>
          </a:xfrm>
        </p:grpSpPr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1152" y="1989"/>
              <a:ext cx="1086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C6CDF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Group 18"/>
          <p:cNvGrpSpPr/>
          <p:nvPr/>
        </p:nvGrpSpPr>
        <p:grpSpPr bwMode="auto">
          <a:xfrm>
            <a:off x="2270677" y="5218872"/>
            <a:ext cx="2058988" cy="566738"/>
            <a:chOff x="930" y="1989"/>
            <a:chExt cx="1482" cy="357"/>
          </a:xfrm>
        </p:grpSpPr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1152" y="1989"/>
              <a:ext cx="1088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C6CDF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" name="Group 29"/>
          <p:cNvGrpSpPr/>
          <p:nvPr/>
        </p:nvGrpSpPr>
        <p:grpSpPr bwMode="auto">
          <a:xfrm rot="2656396">
            <a:off x="2900915" y="4371147"/>
            <a:ext cx="546100" cy="546100"/>
            <a:chOff x="354" y="2715"/>
            <a:chExt cx="344" cy="344"/>
          </a:xfrm>
        </p:grpSpPr>
        <p:sp>
          <p:nvSpPr>
            <p:cNvPr id="30" name="Oval 25"/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1" name="Oval 26"/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2" name="Oval 27"/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3" name="Oval 28"/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34" name="Text Box 57"/>
          <p:cNvSpPr txBox="1">
            <a:spLocks noChangeArrowheads="1"/>
          </p:cNvSpPr>
          <p:nvPr/>
        </p:nvSpPr>
        <p:spPr bwMode="auto">
          <a:xfrm>
            <a:off x="2177015" y="5864985"/>
            <a:ext cx="191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router input ports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35" name="Group 37"/>
          <p:cNvGrpSpPr/>
          <p:nvPr/>
        </p:nvGrpSpPr>
        <p:grpSpPr bwMode="auto">
          <a:xfrm>
            <a:off x="5882240" y="3485322"/>
            <a:ext cx="1957387" cy="566738"/>
            <a:chOff x="-51" y="2454"/>
            <a:chExt cx="1482" cy="35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6" name="Group 36"/>
            <p:cNvGrpSpPr/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38" name="Rectangle 31"/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9" name="Rectangle 32"/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8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0" name="Rectangle 33"/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3C6CDF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1" name="Rectangle 34"/>
              <p:cNvSpPr>
                <a:spLocks noChangeArrowheads="1"/>
              </p:cNvSpPr>
              <p:nvPr/>
            </p:nvSpPr>
            <p:spPr bwMode="auto">
              <a:xfrm>
                <a:off x="921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2" name="Group 38"/>
          <p:cNvGrpSpPr/>
          <p:nvPr/>
        </p:nvGrpSpPr>
        <p:grpSpPr bwMode="auto">
          <a:xfrm>
            <a:off x="5901290" y="5218872"/>
            <a:ext cx="2011362" cy="566738"/>
            <a:chOff x="-51" y="2454"/>
            <a:chExt cx="1482" cy="357"/>
          </a:xfrm>
        </p:grpSpPr>
        <p:grpSp>
          <p:nvGrpSpPr>
            <p:cNvPr id="43" name="Group 39"/>
            <p:cNvGrpSpPr/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45" name="Rectangle 40"/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6" name="Rectangle 41"/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7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7" name="Rectangle 42"/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3C6CDF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8" name="Rectangle 43"/>
              <p:cNvSpPr>
                <a:spLocks noChangeArrowheads="1"/>
              </p:cNvSpPr>
              <p:nvPr/>
            </p:nvSpPr>
            <p:spPr bwMode="auto">
              <a:xfrm>
                <a:off x="923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" name="Group 51"/>
          <p:cNvGrpSpPr/>
          <p:nvPr/>
        </p:nvGrpSpPr>
        <p:grpSpPr bwMode="auto">
          <a:xfrm rot="2656396">
            <a:off x="6768065" y="4361622"/>
            <a:ext cx="546100" cy="546100"/>
            <a:chOff x="354" y="2715"/>
            <a:chExt cx="344" cy="344"/>
          </a:xfrm>
        </p:grpSpPr>
        <p:sp>
          <p:nvSpPr>
            <p:cNvPr id="50" name="Oval 52"/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1" name="Oval 53"/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2" name="Oval 54"/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3" name="Oval 55"/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54" name="Text Box 58"/>
          <p:cNvSpPr txBox="1">
            <a:spLocks noChangeArrowheads="1"/>
          </p:cNvSpPr>
          <p:nvPr/>
        </p:nvSpPr>
        <p:spPr bwMode="auto">
          <a:xfrm>
            <a:off x="6201327" y="5906260"/>
            <a:ext cx="205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router output ports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cxnSp>
        <p:nvCxnSpPr>
          <p:cNvPr id="55" name="Straight Connector 54"/>
          <p:cNvCxnSpPr>
            <a:cxnSpLocks noChangeShapeType="1"/>
          </p:cNvCxnSpPr>
          <p:nvPr/>
        </p:nvCxnSpPr>
        <p:spPr bwMode="auto">
          <a:xfrm>
            <a:off x="2270677" y="3275772"/>
            <a:ext cx="7802563" cy="12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8177765" y="3312285"/>
            <a:ext cx="21859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forwarding data plane 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(hardware) operates in nanosecond timeframe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7490377" y="2208972"/>
            <a:ext cx="28797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routing, management</a:t>
            </a:r>
            <a:endParaRPr kumimoji="0" lang="en-US" altLang="en-US" sz="16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control plane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(software)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operates in millisecond 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time frame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8" name="Freeform 10"/>
          <p:cNvSpPr/>
          <p:nvPr/>
        </p:nvSpPr>
        <p:spPr bwMode="auto">
          <a:xfrm>
            <a:off x="3735940" y="2799522"/>
            <a:ext cx="512762" cy="73025"/>
          </a:xfrm>
          <a:custGeom>
            <a:avLst/>
            <a:gdLst>
              <a:gd name="T0" fmla="*/ 487003 w 512919"/>
              <a:gd name="T1" fmla="*/ 70891 h 73266"/>
              <a:gd name="T2" fmla="*/ 511349 w 512919"/>
              <a:gd name="T3" fmla="*/ 0 h 73266"/>
              <a:gd name="T4" fmla="*/ 146098 w 512919"/>
              <a:gd name="T5" fmla="*/ 11815 h 73266"/>
              <a:gd name="T6" fmla="*/ 97399 w 512919"/>
              <a:gd name="T7" fmla="*/ 23630 h 73266"/>
              <a:gd name="T8" fmla="*/ 0 w 512919"/>
              <a:gd name="T9" fmla="*/ 11815 h 73266"/>
              <a:gd name="T10" fmla="*/ 0 w 512919"/>
              <a:gd name="T11" fmla="*/ 11815 h 73266"/>
              <a:gd name="T12" fmla="*/ 511349 w 512919"/>
              <a:gd name="T13" fmla="*/ 11815 h 732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2919"/>
              <a:gd name="T22" fmla="*/ 0 h 73266"/>
              <a:gd name="T23" fmla="*/ 512919 w 512919"/>
              <a:gd name="T24" fmla="*/ 73266 h 732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2919" h="73266">
                <a:moveTo>
                  <a:pt x="488494" y="73266"/>
                </a:moveTo>
                <a:lnTo>
                  <a:pt x="512919" y="0"/>
                </a:lnTo>
                <a:cubicBezTo>
                  <a:pt x="390795" y="4070"/>
                  <a:pt x="268529" y="5036"/>
                  <a:pt x="146548" y="12211"/>
                </a:cubicBezTo>
                <a:cubicBezTo>
                  <a:pt x="129793" y="13196"/>
                  <a:pt x="114483" y="24422"/>
                  <a:pt x="97699" y="24422"/>
                </a:cubicBezTo>
                <a:cubicBezTo>
                  <a:pt x="64879" y="24422"/>
                  <a:pt x="0" y="12211"/>
                  <a:pt x="0" y="12211"/>
                </a:cubicBezTo>
                <a:lnTo>
                  <a:pt x="512919" y="122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Elbow Connector 58"/>
          <p:cNvCxnSpPr>
            <a:cxnSpLocks noChangeShapeType="1"/>
            <a:endCxn id="27" idx="0"/>
          </p:cNvCxnSpPr>
          <p:nvPr/>
        </p:nvCxnSpPr>
        <p:spPr bwMode="auto">
          <a:xfrm rot="5400000">
            <a:off x="2752483" y="3862354"/>
            <a:ext cx="2473325" cy="347662"/>
          </a:xfrm>
          <a:prstGeom prst="bentConnector3">
            <a:avLst>
              <a:gd name="adj1" fmla="val -60"/>
            </a:avLst>
          </a:prstGeom>
          <a:noFill/>
          <a:ln w="19050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Ink 65"/>
          <p:cNvSpPr/>
          <p:nvPr/>
        </p:nvSpPr>
        <p:spPr bwMode="auto">
          <a:xfrm>
            <a:off x="2679480" y="2575800"/>
            <a:ext cx="7662960" cy="3573000"/>
          </a:xfrm>
          <a:prstGeom prst="rect">
            <a:avLst/>
          </a:prstGeom>
        </p:spPr>
      </p:sp>
      <p:sp>
        <p:nvSpPr>
          <p:cNvPr id="4" name="文本框 3"/>
          <p:cNvSpPr txBox="1"/>
          <p:nvPr/>
        </p:nvSpPr>
        <p:spPr>
          <a:xfrm>
            <a:off x="4248785" y="1226820"/>
            <a:ext cx="3471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通用路由器架构的高级视图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94730" y="2219960"/>
            <a:ext cx="20821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路由管理控制平面(软件)</a:t>
            </a:r>
            <a:endParaRPr lang="zh-CN" altLang="en-US" sz="1400"/>
          </a:p>
          <a:p>
            <a:r>
              <a:rPr lang="zh-CN" altLang="en-US" sz="1400"/>
              <a:t>在毫秒时间</a:t>
            </a:r>
            <a:r>
              <a:rPr lang="zh-CN" altLang="en-US" sz="1400"/>
              <a:t>帧内运行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8408670" y="4149090"/>
            <a:ext cx="1800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转发数据平面(硬件)以纳秒的时间帧运行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8366"/>
    </mc:Choice>
    <mc:Fallback>
      <p:transition spd="slow" advTm="2483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8812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800" dirty="0">
                <a:ea typeface="MS PGothic" panose="020B0600070205080204" pitchFamily="34" charset="-128"/>
              </a:rPr>
              <a:t>Input port functions</a:t>
            </a:r>
            <a:endParaRPr lang="en-US" sz="4800" dirty="0"/>
          </a:p>
        </p:txBody>
      </p:sp>
      <p:sp>
        <p:nvSpPr>
          <p:cNvPr id="91" name="Rectangle 12"/>
          <p:cNvSpPr>
            <a:spLocks noChangeArrowheads="1"/>
          </p:cNvSpPr>
          <p:nvPr/>
        </p:nvSpPr>
        <p:spPr bwMode="auto">
          <a:xfrm>
            <a:off x="2275508" y="1518548"/>
            <a:ext cx="4568825" cy="1836737"/>
          </a:xfrm>
          <a:prstGeom prst="rect">
            <a:avLst/>
          </a:prstGeom>
          <a:solidFill>
            <a:srgbClr val="FFFFFF"/>
          </a:solidFill>
          <a:ln w="19050">
            <a:solidFill>
              <a:srgbClr val="5F5F5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5" name="Line 16"/>
          <p:cNvSpPr>
            <a:spLocks noChangeShapeType="1"/>
          </p:cNvSpPr>
          <p:nvPr/>
        </p:nvSpPr>
        <p:spPr bwMode="auto">
          <a:xfrm>
            <a:off x="1999283" y="2444060"/>
            <a:ext cx="4238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8" name="Line 32"/>
          <p:cNvSpPr>
            <a:spLocks noChangeShapeType="1"/>
          </p:cNvSpPr>
          <p:nvPr/>
        </p:nvSpPr>
        <p:spPr bwMode="auto">
          <a:xfrm flipV="1">
            <a:off x="6601446" y="2421835"/>
            <a:ext cx="7366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4" name="Line 45"/>
          <p:cNvSpPr>
            <a:spLocks noChangeShapeType="1"/>
          </p:cNvSpPr>
          <p:nvPr/>
        </p:nvSpPr>
        <p:spPr bwMode="auto">
          <a:xfrm>
            <a:off x="7326933" y="902598"/>
            <a:ext cx="11113" cy="2865437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5" name="Rectangle 46"/>
          <p:cNvSpPr>
            <a:spLocks noChangeArrowheads="1"/>
          </p:cNvSpPr>
          <p:nvPr/>
        </p:nvSpPr>
        <p:spPr bwMode="auto">
          <a:xfrm>
            <a:off x="7419008" y="2031310"/>
            <a:ext cx="1055688" cy="828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switch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fabric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8938" y="2032898"/>
            <a:ext cx="3589783" cy="2064484"/>
            <a:chOff x="258938" y="2032898"/>
            <a:chExt cx="3589783" cy="2064484"/>
          </a:xfrm>
        </p:grpSpPr>
        <p:sp>
          <p:nvSpPr>
            <p:cNvPr id="92" name="Rectangle 13"/>
            <p:cNvSpPr>
              <a:spLocks noChangeArrowheads="1"/>
            </p:cNvSpPr>
            <p:nvPr/>
          </p:nvSpPr>
          <p:spPr bwMode="auto">
            <a:xfrm>
              <a:off x="2431083" y="2032898"/>
              <a:ext cx="1417638" cy="82867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66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line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termination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2" name="Text Box 5"/>
            <p:cNvSpPr txBox="1">
              <a:spLocks noChangeArrowheads="1"/>
            </p:cNvSpPr>
            <p:nvPr/>
          </p:nvSpPr>
          <p:spPr bwMode="auto">
            <a:xfrm>
              <a:off x="258938" y="3266385"/>
              <a:ext cx="247535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physical layer: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bit-level reception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6" name="Line 58"/>
            <p:cNvSpPr>
              <a:spLocks noChangeShapeType="1"/>
            </p:cNvSpPr>
            <p:nvPr/>
          </p:nvSpPr>
          <p:spPr bwMode="auto">
            <a:xfrm flipV="1">
              <a:off x="2743821" y="2955235"/>
              <a:ext cx="446087" cy="490538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71146" y="1664528"/>
            <a:ext cx="4336475" cy="3360298"/>
            <a:chOff x="871146" y="1664528"/>
            <a:chExt cx="4336475" cy="3360298"/>
          </a:xfrm>
        </p:grpSpPr>
        <p:sp>
          <p:nvSpPr>
            <p:cNvPr id="99" name="Rectangle 33"/>
            <p:cNvSpPr>
              <a:spLocks noChangeArrowheads="1"/>
            </p:cNvSpPr>
            <p:nvPr/>
          </p:nvSpPr>
          <p:spPr bwMode="auto">
            <a:xfrm>
              <a:off x="4114937" y="1947588"/>
              <a:ext cx="1055688" cy="8286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link 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layer 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protocol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(receive)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871146" y="1664528"/>
              <a:ext cx="4336475" cy="3360298"/>
              <a:chOff x="871146" y="1664528"/>
              <a:chExt cx="4336475" cy="3360298"/>
            </a:xfrm>
          </p:grpSpPr>
          <p:sp>
            <p:nvSpPr>
              <p:cNvPr id="93" name="Rectangle 14"/>
              <p:cNvSpPr>
                <a:spLocks noChangeArrowheads="1"/>
              </p:cNvSpPr>
              <p:nvPr/>
            </p:nvSpPr>
            <p:spPr bwMode="auto">
              <a:xfrm>
                <a:off x="4055096" y="1664528"/>
                <a:ext cx="1152525" cy="1409700"/>
              </a:xfrm>
              <a:prstGeom prst="rect">
                <a:avLst/>
              </a:prstGeom>
              <a:noFill/>
              <a:ln w="28575">
                <a:solidFill>
                  <a:srgbClr val="3333CC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96" name="Line 30"/>
              <p:cNvSpPr>
                <a:spLocks noChangeShapeType="1"/>
              </p:cNvSpPr>
              <p:nvPr/>
            </p:nvSpPr>
            <p:spPr bwMode="auto">
              <a:xfrm>
                <a:off x="3867771" y="2423423"/>
                <a:ext cx="190500" cy="15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03" name="Text Box 6"/>
              <p:cNvSpPr txBox="1">
                <a:spLocks noChangeArrowheads="1"/>
              </p:cNvSpPr>
              <p:nvPr/>
            </p:nvSpPr>
            <p:spPr bwMode="auto">
              <a:xfrm>
                <a:off x="871146" y="4193829"/>
                <a:ext cx="187743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link layer:</a:t>
                </a: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e.g., Ethernet</a:t>
                </a: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17" name="Line 59"/>
              <p:cNvSpPr>
                <a:spLocks noChangeShapeType="1"/>
              </p:cNvSpPr>
              <p:nvPr/>
            </p:nvSpPr>
            <p:spPr bwMode="auto">
              <a:xfrm flipV="1">
                <a:off x="2762871" y="3152085"/>
                <a:ext cx="1193800" cy="1338263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3458817" y="1655073"/>
            <a:ext cx="8189844" cy="5023471"/>
            <a:chOff x="3458817" y="1655073"/>
            <a:chExt cx="8189844" cy="5023471"/>
          </a:xfrm>
        </p:grpSpPr>
        <p:sp>
          <p:nvSpPr>
            <p:cNvPr id="100" name="Text Box 35"/>
            <p:cNvSpPr txBox="1">
              <a:spLocks noChangeArrowheads="1"/>
            </p:cNvSpPr>
            <p:nvPr/>
          </p:nvSpPr>
          <p:spPr bwMode="auto">
            <a:xfrm>
              <a:off x="5437808" y="1667773"/>
              <a:ext cx="1250950" cy="1465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lookup,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forwarding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queueing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06" name="Group 56"/>
            <p:cNvGrpSpPr/>
            <p:nvPr/>
          </p:nvGrpSpPr>
          <p:grpSpPr bwMode="auto">
            <a:xfrm>
              <a:off x="5533058" y="2274198"/>
              <a:ext cx="993775" cy="468312"/>
              <a:chOff x="310" y="3526"/>
              <a:chExt cx="1040" cy="457"/>
            </a:xfrm>
          </p:grpSpPr>
          <p:sp>
            <p:nvSpPr>
              <p:cNvPr id="107" name="Rectangle 47"/>
              <p:cNvSpPr>
                <a:spLocks noChangeArrowheads="1"/>
              </p:cNvSpPr>
              <p:nvPr/>
            </p:nvSpPr>
            <p:spPr bwMode="auto">
              <a:xfrm>
                <a:off x="310" y="3526"/>
                <a:ext cx="1040" cy="457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rgbClr val="FFFFFF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08" name="Line 48"/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09" name="Line 49"/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10" name="Line 50"/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11" name="Line 51"/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12" name="Line 52"/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13" name="Line 53"/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14" name="Line 54"/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15" name="Line 55"/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458817" y="1655073"/>
              <a:ext cx="8189844" cy="5023471"/>
              <a:chOff x="3458817" y="1655073"/>
              <a:chExt cx="8189844" cy="5023471"/>
            </a:xfrm>
          </p:grpSpPr>
          <p:sp>
            <p:nvSpPr>
              <p:cNvPr id="94" name="Rectangle 15"/>
              <p:cNvSpPr>
                <a:spLocks noChangeArrowheads="1"/>
              </p:cNvSpPr>
              <p:nvPr/>
            </p:nvSpPr>
            <p:spPr bwMode="auto">
              <a:xfrm>
                <a:off x="5406058" y="1655073"/>
                <a:ext cx="1247775" cy="150495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97" name="Line 31"/>
              <p:cNvSpPr>
                <a:spLocks noChangeShapeType="1"/>
              </p:cNvSpPr>
              <p:nvPr/>
            </p:nvSpPr>
            <p:spPr bwMode="auto">
              <a:xfrm>
                <a:off x="5210796" y="2380560"/>
                <a:ext cx="190500" cy="15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01" name="Rectangle 4"/>
              <p:cNvSpPr txBox="1">
                <a:spLocks noChangeArrowheads="1"/>
              </p:cNvSpPr>
              <p:nvPr/>
            </p:nvSpPr>
            <p:spPr bwMode="auto">
              <a:xfrm>
                <a:off x="3458817" y="4011544"/>
                <a:ext cx="8189844" cy="266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0" fontAlgn="base" hangingPunct="0">
                  <a:lnSpc>
                    <a:spcPct val="8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688975" indent="-231775" algn="l" rtl="0" eaLnBrk="0" fontAlgn="base" hangingPunct="0">
                  <a:lnSpc>
                    <a:spcPct val="8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/>
                    <a:ea typeface="MS PGothic" panose="020B0600070205080204" pitchFamily="34" charset="-128"/>
                    <a:cs typeface="Gill Sans MT" panose="020B0502020104020203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/>
                    <a:ea typeface="Gill Sans MT" panose="020B0502020104020203" charset="0"/>
                    <a:cs typeface="Gill Sans MT" panose="020B0502020104020203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-109" charset="0"/>
                    <a:ea typeface="Gill Sans MT" panose="020B0502020104020203" charset="0"/>
                    <a:cs typeface="Gill Sans MT" panose="020B0502020104020203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-109" charset="0"/>
                    <a:ea typeface="Gill Sans MT" panose="020B0502020104020203" charset="0"/>
                    <a:cs typeface="Gill Sans MT" panose="020B0502020104020203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-109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-109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-109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-109" charset="0"/>
                  </a:defRPr>
                </a:lvl9pPr>
              </a:lstStyle>
              <a:p>
                <a:pPr marL="342900" marR="0" lvl="0" indent="-342900" algn="l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MS PGothic" panose="020B0600070205080204" pitchFamily="34" charset="-128"/>
                  </a:rPr>
                  <a:t>decentralized switching</a:t>
                </a:r>
                <a:r>
                  <a:rPr kumimoji="0" lang="en-US" altLang="en-US" sz="2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MS PGothic" panose="020B0600070205080204" pitchFamily="34" charset="-128"/>
                  </a:rPr>
                  <a:t>:</a:t>
                </a:r>
                <a:r>
                  <a: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MS PGothic" panose="020B0600070205080204" pitchFamily="34" charset="-128"/>
                  </a:rPr>
                  <a:t> 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MS PGothic" panose="020B0600070205080204" pitchFamily="34" charset="-128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/>
                </a:pPr>
                <a:r>
                  <a: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MS PGothic" panose="020B0600070205080204" pitchFamily="34" charset="-128"/>
                  </a:rPr>
                  <a:t>using header field values, lookup output port using forwarding table in input port memory </a:t>
                </a:r>
                <a:r>
                  <a:rPr kumimoji="0" lang="en-US" altLang="en-US" sz="2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MS PGothic" panose="020B0600070205080204" pitchFamily="34" charset="-128"/>
                  </a:rPr>
                  <a:t>(“match plus action”)</a:t>
                </a:r>
                <a:endPara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MS PGothic" panose="020B0600070205080204" pitchFamily="34" charset="-128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MS PGothic" panose="020B0600070205080204" pitchFamily="34" charset="-128"/>
                  </a:rPr>
                  <a:t>destination-based forwarding: </a:t>
                </a: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MS PGothic" panose="020B0600070205080204" pitchFamily="34" charset="-128"/>
                  </a:rPr>
                  <a:t>forward based only on destination IP address (traditional)</a:t>
                </a:r>
                <a:endPara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MS PGothic" panose="020B0600070205080204" pitchFamily="34" charset="-128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/>
                </a:pPr>
                <a:r>
                  <a: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A3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MS PGothic" panose="020B0600070205080204" pitchFamily="34" charset="-128"/>
                  </a:rPr>
                  <a:t>input port queuing: </a:t>
                </a:r>
                <a:r>
                  <a: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MS PGothic" panose="020B0600070205080204" pitchFamily="34" charset="-128"/>
                  </a:rPr>
                  <a:t>if datagrams arrive faster than forwarding rate into switch fabric</a:t>
                </a: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MS PGothic" panose="020B0600070205080204" pitchFamily="34" charset="-128"/>
                </a:endParaRPr>
              </a:p>
            </p:txBody>
          </p:sp>
          <p:sp>
            <p:nvSpPr>
              <p:cNvPr id="118" name="Line 60"/>
              <p:cNvSpPr>
                <a:spLocks noChangeShapeType="1"/>
              </p:cNvSpPr>
              <p:nvPr/>
            </p:nvSpPr>
            <p:spPr bwMode="auto">
              <a:xfrm flipV="1">
                <a:off x="5267946" y="3282260"/>
                <a:ext cx="669925" cy="790575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3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Ink 11"/>
          <p:cNvSpPr/>
          <p:nvPr/>
        </p:nvSpPr>
        <p:spPr bwMode="auto">
          <a:xfrm>
            <a:off x="861120" y="1802160"/>
            <a:ext cx="7272720" cy="4569840"/>
          </a:xfrm>
          <a:prstGeom prst="rect">
            <a:avLst/>
          </a:prstGeom>
        </p:spPr>
      </p:sp>
      <p:sp>
        <p:nvSpPr>
          <p:cNvPr id="5" name="文本框 4"/>
          <p:cNvSpPr txBox="1"/>
          <p:nvPr/>
        </p:nvSpPr>
        <p:spPr>
          <a:xfrm>
            <a:off x="7249160" y="3445510"/>
            <a:ext cx="47472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分散的切换:</a:t>
            </a:r>
            <a:endParaRPr lang="zh-CN" altLang="en-US" sz="1200"/>
          </a:p>
          <a:p>
            <a:r>
              <a:rPr lang="zh-CN" altLang="en-US" sz="1200"/>
              <a:t>使用报头字段值，使用输入端口内存中的转发表查找输出端口(“匹配+动作”)</a:t>
            </a:r>
            <a:endParaRPr lang="zh-CN" altLang="en-US" sz="1200"/>
          </a:p>
          <a:p>
            <a:r>
              <a:rPr lang="zh-CN" altLang="en-US" sz="1200"/>
              <a:t>基于目的的转发:只基于目的IP地址转发(传统)输入端口排队:如果数据报到达交换机的速度比转发速率快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606"/>
    </mc:Choice>
    <mc:Fallback>
      <p:transition spd="slow" advTm="1166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12"/>
          <p:cNvSpPr txBox="1">
            <a:spLocks noChangeArrowheads="1"/>
          </p:cNvSpPr>
          <p:nvPr/>
        </p:nvSpPr>
        <p:spPr bwMode="auto">
          <a:xfrm>
            <a:off x="1188002" y="6033604"/>
            <a:ext cx="73207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Q: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but what happens if ranges don’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t divide up so nicely?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6411" y="3154505"/>
            <a:ext cx="9375866" cy="277957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98734" y="1108364"/>
            <a:ext cx="9699993" cy="2044580"/>
            <a:chOff x="898734" y="1108364"/>
            <a:chExt cx="9699993" cy="2044580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734" y="1186912"/>
              <a:ext cx="9594790" cy="196603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039091" y="1108364"/>
              <a:ext cx="9559636" cy="2355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5804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Destination-based forwarding</a:t>
            </a:r>
            <a:endParaRPr lang="en-US" sz="480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Ink 16"/>
          <p:cNvSpPr/>
          <p:nvPr/>
        </p:nvSpPr>
        <p:spPr bwMode="auto">
          <a:xfrm>
            <a:off x="1252080" y="1666800"/>
            <a:ext cx="8038080" cy="4131000"/>
          </a:xfrm>
          <a:prstGeom prst="rect">
            <a:avLst/>
          </a:prstGeom>
        </p:spPr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3801"/>
    </mc:Choice>
    <mc:Fallback>
      <p:transition spd="slow" advTm="1638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022E-16 L 0.00052 0.1071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34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85185E-6 L 0.00013 -0.0541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5804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Longest prefix matching</a:t>
            </a:r>
            <a:endParaRPr lang="en-US" sz="4800" dirty="0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991564" y="1533870"/>
            <a:ext cx="9199355" cy="1620147"/>
          </a:xfrm>
          <a:prstGeom prst="rect">
            <a:avLst/>
          </a:prstGeom>
          <a:solidFill>
            <a:schemeClr val="bg1"/>
          </a:solidFill>
          <a:ln w="19050">
            <a:solidFill>
              <a:srgbClr val="CC0000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1128092" y="1821969"/>
            <a:ext cx="9248359" cy="12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when looking for forwarding table entry for given destination address, use 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longest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address prefix that matches destination address. 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(most specific match)</a:t>
            </a:r>
            <a:endParaRPr kumimoji="0" lang="en-US" altLang="en-US" sz="3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115390" y="1235421"/>
            <a:ext cx="3675878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longest prefix match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74601" y="3416024"/>
            <a:ext cx="7479325" cy="2180038"/>
            <a:chOff x="2674601" y="3416024"/>
            <a:chExt cx="7479325" cy="2180038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2674601" y="3464838"/>
              <a:ext cx="4941530" cy="213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Prefix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MS PGothic" panose="020B0600070205080204" pitchFamily="34" charset="-128"/>
                  <a:cs typeface="+mn-cs"/>
                </a:rPr>
                <a:t>11001000  00010111  00010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MS PGothic" panose="020B0600070205080204" pitchFamily="34" charset="-128"/>
                  <a:cs typeface="+mn-cs"/>
                </a:rPr>
                <a:t>11001000  00010111  00011000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MS PGothic" panose="020B0600070205080204" pitchFamily="34" charset="-128"/>
                  <a:cs typeface="+mn-cs"/>
                </a:rPr>
                <a:t>11001000  00010111  00011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otherwise  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" pitchFamily="2" charset="0"/>
                  <a:ea typeface="MS PGothic" panose="020B0600070205080204" pitchFamily="34" charset="-128"/>
                  <a:cs typeface="+mn-cs"/>
                </a:rPr>
                <a:t>           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2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675214" y="3473174"/>
              <a:ext cx="7459662" cy="2106613"/>
            </a:xfrm>
            <a:prstGeom prst="rect">
              <a:avLst/>
            </a:prstGeom>
            <a:noFill/>
            <a:ln w="19050">
              <a:solidFill>
                <a:srgbClr val="000099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2675214" y="3908149"/>
              <a:ext cx="7448550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2705376" y="4338362"/>
              <a:ext cx="7448550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679976" y="4757462"/>
              <a:ext cx="7448550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2676801" y="5187674"/>
              <a:ext cx="7448550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8109371" y="3444875"/>
              <a:ext cx="0" cy="211772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8158439" y="3416024"/>
              <a:ext cx="1446743" cy="2118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Link interface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0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2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3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327" y="4003965"/>
              <a:ext cx="174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********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89074" y="4005707"/>
              <a:ext cx="595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***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60005" y="4816765"/>
              <a:ext cx="174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********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083018" y="4846641"/>
              <a:ext cx="595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***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60005" y="4423065"/>
              <a:ext cx="174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********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89703" y="5747609"/>
            <a:ext cx="9305341" cy="903606"/>
            <a:chOff x="789703" y="5747609"/>
            <a:chExt cx="9305341" cy="903606"/>
          </a:xfrm>
        </p:grpSpPr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2672981" y="6281883"/>
              <a:ext cx="55611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MS PGothic" panose="020B0600070205080204" pitchFamily="34" charset="-128"/>
                  <a:cs typeface="Courier New" panose="02070309020205020404" pitchFamily="49" charset="0"/>
                </a:rPr>
                <a:t>11001000  00010111  00011000  10101010 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endParaRPr>
            </a:p>
          </p:txBody>
        </p:sp>
        <p:sp>
          <p:nvSpPr>
            <p:cNvPr id="34" name="Text Box 8"/>
            <p:cNvSpPr txBox="1">
              <a:spLocks noChangeArrowheads="1"/>
            </p:cNvSpPr>
            <p:nvPr/>
          </p:nvSpPr>
          <p:spPr bwMode="auto">
            <a:xfrm>
              <a:off x="789703" y="5882891"/>
              <a:ext cx="16362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examples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: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6" name="Text Box 15"/>
            <p:cNvSpPr txBox="1">
              <a:spLocks noChangeArrowheads="1"/>
            </p:cNvSpPr>
            <p:nvPr/>
          </p:nvSpPr>
          <p:spPr bwMode="auto">
            <a:xfrm>
              <a:off x="8186060" y="5747609"/>
              <a:ext cx="190898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which interface?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7" name="Text Box 16"/>
            <p:cNvSpPr txBox="1">
              <a:spLocks noChangeArrowheads="1"/>
            </p:cNvSpPr>
            <p:nvPr/>
          </p:nvSpPr>
          <p:spPr bwMode="auto">
            <a:xfrm>
              <a:off x="8178869" y="6233982"/>
              <a:ext cx="190898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which interface?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2672165" y="5802809"/>
              <a:ext cx="55611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MS PGothic" panose="020B0600070205080204" pitchFamily="34" charset="-128"/>
                  <a:cs typeface="Courier New" panose="02070309020205020404" pitchFamily="49" charset="0"/>
                </a:rPr>
                <a:t>11001000  00010111  00010110  10100001 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endParaRPr>
            </a:p>
          </p:txBody>
        </p:sp>
      </p:grpSp>
      <p:sp>
        <p:nvSpPr>
          <p:cNvPr id="3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Ink 9"/>
          <p:cNvSpPr/>
          <p:nvPr/>
        </p:nvSpPr>
        <p:spPr bwMode="auto">
          <a:xfrm>
            <a:off x="2727000" y="5949000"/>
            <a:ext cx="5199480" cy="88200"/>
          </a:xfrm>
          <a:prstGeom prst="rect">
            <a:avLst/>
          </a:prstGeom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95"/>
    </mc:Choice>
    <mc:Fallback>
      <p:transition spd="slow" advTm="857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5804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Longest prefix matching</a:t>
            </a:r>
            <a:endParaRPr lang="en-US" sz="4800" dirty="0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991564" y="1533870"/>
            <a:ext cx="9199355" cy="1620147"/>
          </a:xfrm>
          <a:prstGeom prst="rect">
            <a:avLst/>
          </a:prstGeom>
          <a:solidFill>
            <a:schemeClr val="bg1"/>
          </a:solidFill>
          <a:ln w="19050">
            <a:solidFill>
              <a:srgbClr val="CC0000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1128092" y="1821969"/>
            <a:ext cx="9248359" cy="12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when looking for forwarding table entry for given destination address, use 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longest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address prefix that matches destination address.</a:t>
            </a:r>
            <a:endParaRPr kumimoji="0" lang="en-US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115390" y="1235421"/>
            <a:ext cx="3675878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longest prefix match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2674601" y="3464838"/>
            <a:ext cx="4941530" cy="2131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Destination Address Range                        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11001000  00010111  00010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11001000  00010111  00011000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11001000  00010111  00011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otherwise 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2" charset="0"/>
                <a:ea typeface="MS PGothic" panose="020B0600070205080204" pitchFamily="34" charset="-128"/>
                <a:cs typeface="+mn-cs"/>
              </a:rPr>
              <a:t>           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2675214" y="3473174"/>
            <a:ext cx="7459662" cy="2106613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2675214" y="3908149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2705376" y="4338362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2679976" y="4757462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2676801" y="5187674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8109371" y="3444875"/>
            <a:ext cx="0" cy="211772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8158439" y="3416024"/>
            <a:ext cx="1446743" cy="211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Link interface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3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2672981" y="6281883"/>
            <a:ext cx="55611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11001000  00010111  00011000  10101010 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789703" y="5882891"/>
            <a:ext cx="16362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examples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: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8186060" y="5747609"/>
            <a:ext cx="19089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which interface?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A3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8178869" y="6233982"/>
            <a:ext cx="19089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which interface?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A3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63327" y="4003965"/>
            <a:ext cx="174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********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89074" y="4005707"/>
            <a:ext cx="59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***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60005" y="4816765"/>
            <a:ext cx="174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********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83018" y="4846641"/>
            <a:ext cx="59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***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60005" y="4423065"/>
            <a:ext cx="174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********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2672165" y="5802809"/>
            <a:ext cx="55611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11001000  00010111  00010110  10100001 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03563" y="3297382"/>
            <a:ext cx="9670473" cy="3560618"/>
            <a:chOff x="803563" y="3297382"/>
            <a:chExt cx="9670473" cy="3560618"/>
          </a:xfrm>
        </p:grpSpPr>
        <p:sp>
          <p:nvSpPr>
            <p:cNvPr id="7" name="Freeform 6"/>
            <p:cNvSpPr/>
            <p:nvPr/>
          </p:nvSpPr>
          <p:spPr>
            <a:xfrm>
              <a:off x="845127" y="3297382"/>
              <a:ext cx="9628909" cy="1122218"/>
            </a:xfrm>
            <a:custGeom>
              <a:avLst/>
              <a:gdLst>
                <a:gd name="connsiteX0" fmla="*/ 110837 w 9628909"/>
                <a:gd name="connsiteY0" fmla="*/ 0 h 1136073"/>
                <a:gd name="connsiteX1" fmla="*/ 9628909 w 9628909"/>
                <a:gd name="connsiteY1" fmla="*/ 13854 h 1136073"/>
                <a:gd name="connsiteX2" fmla="*/ 9628909 w 9628909"/>
                <a:gd name="connsiteY2" fmla="*/ 1122218 h 1136073"/>
                <a:gd name="connsiteX3" fmla="*/ 5334000 w 9628909"/>
                <a:gd name="connsiteY3" fmla="*/ 1136073 h 1136073"/>
                <a:gd name="connsiteX4" fmla="*/ 5320146 w 9628909"/>
                <a:gd name="connsiteY4" fmla="*/ 651163 h 1136073"/>
                <a:gd name="connsiteX5" fmla="*/ 1856509 w 9628909"/>
                <a:gd name="connsiteY5" fmla="*/ 651163 h 1136073"/>
                <a:gd name="connsiteX6" fmla="*/ 1870364 w 9628909"/>
                <a:gd name="connsiteY6" fmla="*/ 1122218 h 1136073"/>
                <a:gd name="connsiteX7" fmla="*/ 0 w 9628909"/>
                <a:gd name="connsiteY7" fmla="*/ 1080654 h 1136073"/>
                <a:gd name="connsiteX8" fmla="*/ 110837 w 9628909"/>
                <a:gd name="connsiteY8" fmla="*/ 0 h 1136073"/>
                <a:gd name="connsiteX0-1" fmla="*/ 110837 w 9628909"/>
                <a:gd name="connsiteY0-2" fmla="*/ 0 h 1122218"/>
                <a:gd name="connsiteX1-3" fmla="*/ 9628909 w 9628909"/>
                <a:gd name="connsiteY1-4" fmla="*/ 13854 h 1122218"/>
                <a:gd name="connsiteX2-5" fmla="*/ 9628909 w 9628909"/>
                <a:gd name="connsiteY2-6" fmla="*/ 1122218 h 1122218"/>
                <a:gd name="connsiteX3-7" fmla="*/ 5389418 w 9628909"/>
                <a:gd name="connsiteY3-8" fmla="*/ 1108364 h 1122218"/>
                <a:gd name="connsiteX4-9" fmla="*/ 5320146 w 9628909"/>
                <a:gd name="connsiteY4-10" fmla="*/ 651163 h 1122218"/>
                <a:gd name="connsiteX5-11" fmla="*/ 1856509 w 9628909"/>
                <a:gd name="connsiteY5-12" fmla="*/ 651163 h 1122218"/>
                <a:gd name="connsiteX6-13" fmla="*/ 1870364 w 9628909"/>
                <a:gd name="connsiteY6-14" fmla="*/ 1122218 h 1122218"/>
                <a:gd name="connsiteX7-15" fmla="*/ 0 w 9628909"/>
                <a:gd name="connsiteY7-16" fmla="*/ 1080654 h 1122218"/>
                <a:gd name="connsiteX8-17" fmla="*/ 110837 w 9628909"/>
                <a:gd name="connsiteY8-18" fmla="*/ 0 h 1122218"/>
                <a:gd name="connsiteX0-19" fmla="*/ 110837 w 9628909"/>
                <a:gd name="connsiteY0-20" fmla="*/ 0 h 1122218"/>
                <a:gd name="connsiteX1-21" fmla="*/ 9628909 w 9628909"/>
                <a:gd name="connsiteY1-22" fmla="*/ 13854 h 1122218"/>
                <a:gd name="connsiteX2-23" fmla="*/ 9628909 w 9628909"/>
                <a:gd name="connsiteY2-24" fmla="*/ 1122218 h 1122218"/>
                <a:gd name="connsiteX3-25" fmla="*/ 5389418 w 9628909"/>
                <a:gd name="connsiteY3-26" fmla="*/ 1108364 h 1122218"/>
                <a:gd name="connsiteX4-27" fmla="*/ 5375564 w 9628909"/>
                <a:gd name="connsiteY4-28" fmla="*/ 665017 h 1122218"/>
                <a:gd name="connsiteX5-29" fmla="*/ 1856509 w 9628909"/>
                <a:gd name="connsiteY5-30" fmla="*/ 651163 h 1122218"/>
                <a:gd name="connsiteX6-31" fmla="*/ 1870364 w 9628909"/>
                <a:gd name="connsiteY6-32" fmla="*/ 1122218 h 1122218"/>
                <a:gd name="connsiteX7-33" fmla="*/ 0 w 9628909"/>
                <a:gd name="connsiteY7-34" fmla="*/ 1080654 h 1122218"/>
                <a:gd name="connsiteX8-35" fmla="*/ 110837 w 9628909"/>
                <a:gd name="connsiteY8-36" fmla="*/ 0 h 11222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9628909" h="1122218">
                  <a:moveTo>
                    <a:pt x="110837" y="0"/>
                  </a:moveTo>
                  <a:lnTo>
                    <a:pt x="9628909" y="13854"/>
                  </a:lnTo>
                  <a:lnTo>
                    <a:pt x="9628909" y="1122218"/>
                  </a:lnTo>
                  <a:lnTo>
                    <a:pt x="5389418" y="1108364"/>
                  </a:lnTo>
                  <a:lnTo>
                    <a:pt x="5375564" y="665017"/>
                  </a:lnTo>
                  <a:lnTo>
                    <a:pt x="1856509" y="651163"/>
                  </a:lnTo>
                  <a:lnTo>
                    <a:pt x="1870364" y="1122218"/>
                  </a:lnTo>
                  <a:lnTo>
                    <a:pt x="0" y="1080654"/>
                  </a:lnTo>
                  <a:lnTo>
                    <a:pt x="110837" y="0"/>
                  </a:lnTo>
                  <a:close/>
                </a:path>
              </a:pathLst>
            </a:custGeom>
            <a:solidFill>
              <a:schemeClr val="bg1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634837" y="4364180"/>
              <a:ext cx="8756072" cy="1399309"/>
            </a:xfrm>
            <a:prstGeom prst="rect">
              <a:avLst/>
            </a:prstGeom>
            <a:solidFill>
              <a:schemeClr val="bg1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 flipV="1">
              <a:off x="803563" y="5735782"/>
              <a:ext cx="9628909" cy="1122218"/>
            </a:xfrm>
            <a:custGeom>
              <a:avLst/>
              <a:gdLst>
                <a:gd name="connsiteX0" fmla="*/ 110837 w 9628909"/>
                <a:gd name="connsiteY0" fmla="*/ 0 h 1136073"/>
                <a:gd name="connsiteX1" fmla="*/ 9628909 w 9628909"/>
                <a:gd name="connsiteY1" fmla="*/ 13854 h 1136073"/>
                <a:gd name="connsiteX2" fmla="*/ 9628909 w 9628909"/>
                <a:gd name="connsiteY2" fmla="*/ 1122218 h 1136073"/>
                <a:gd name="connsiteX3" fmla="*/ 5334000 w 9628909"/>
                <a:gd name="connsiteY3" fmla="*/ 1136073 h 1136073"/>
                <a:gd name="connsiteX4" fmla="*/ 5320146 w 9628909"/>
                <a:gd name="connsiteY4" fmla="*/ 651163 h 1136073"/>
                <a:gd name="connsiteX5" fmla="*/ 1856509 w 9628909"/>
                <a:gd name="connsiteY5" fmla="*/ 651163 h 1136073"/>
                <a:gd name="connsiteX6" fmla="*/ 1870364 w 9628909"/>
                <a:gd name="connsiteY6" fmla="*/ 1122218 h 1136073"/>
                <a:gd name="connsiteX7" fmla="*/ 0 w 9628909"/>
                <a:gd name="connsiteY7" fmla="*/ 1080654 h 1136073"/>
                <a:gd name="connsiteX8" fmla="*/ 110837 w 9628909"/>
                <a:gd name="connsiteY8" fmla="*/ 0 h 1136073"/>
                <a:gd name="connsiteX0-1" fmla="*/ 110837 w 9628909"/>
                <a:gd name="connsiteY0-2" fmla="*/ 0 h 1122218"/>
                <a:gd name="connsiteX1-3" fmla="*/ 9628909 w 9628909"/>
                <a:gd name="connsiteY1-4" fmla="*/ 13854 h 1122218"/>
                <a:gd name="connsiteX2-5" fmla="*/ 9628909 w 9628909"/>
                <a:gd name="connsiteY2-6" fmla="*/ 1122218 h 1122218"/>
                <a:gd name="connsiteX3-7" fmla="*/ 5389418 w 9628909"/>
                <a:gd name="connsiteY3-8" fmla="*/ 1108364 h 1122218"/>
                <a:gd name="connsiteX4-9" fmla="*/ 5320146 w 9628909"/>
                <a:gd name="connsiteY4-10" fmla="*/ 651163 h 1122218"/>
                <a:gd name="connsiteX5-11" fmla="*/ 1856509 w 9628909"/>
                <a:gd name="connsiteY5-12" fmla="*/ 651163 h 1122218"/>
                <a:gd name="connsiteX6-13" fmla="*/ 1870364 w 9628909"/>
                <a:gd name="connsiteY6-14" fmla="*/ 1122218 h 1122218"/>
                <a:gd name="connsiteX7-15" fmla="*/ 0 w 9628909"/>
                <a:gd name="connsiteY7-16" fmla="*/ 1080654 h 1122218"/>
                <a:gd name="connsiteX8-17" fmla="*/ 110837 w 9628909"/>
                <a:gd name="connsiteY8-18" fmla="*/ 0 h 1122218"/>
                <a:gd name="connsiteX0-19" fmla="*/ 110837 w 9628909"/>
                <a:gd name="connsiteY0-20" fmla="*/ 0 h 1122218"/>
                <a:gd name="connsiteX1-21" fmla="*/ 9628909 w 9628909"/>
                <a:gd name="connsiteY1-22" fmla="*/ 13854 h 1122218"/>
                <a:gd name="connsiteX2-23" fmla="*/ 9628909 w 9628909"/>
                <a:gd name="connsiteY2-24" fmla="*/ 1122218 h 1122218"/>
                <a:gd name="connsiteX3-25" fmla="*/ 5389418 w 9628909"/>
                <a:gd name="connsiteY3-26" fmla="*/ 1108364 h 1122218"/>
                <a:gd name="connsiteX4-27" fmla="*/ 5375564 w 9628909"/>
                <a:gd name="connsiteY4-28" fmla="*/ 665017 h 1122218"/>
                <a:gd name="connsiteX5-29" fmla="*/ 1856509 w 9628909"/>
                <a:gd name="connsiteY5-30" fmla="*/ 651163 h 1122218"/>
                <a:gd name="connsiteX6-31" fmla="*/ 1870364 w 9628909"/>
                <a:gd name="connsiteY6-32" fmla="*/ 1122218 h 1122218"/>
                <a:gd name="connsiteX7-33" fmla="*/ 0 w 9628909"/>
                <a:gd name="connsiteY7-34" fmla="*/ 1080654 h 1122218"/>
                <a:gd name="connsiteX8-35" fmla="*/ 110837 w 9628909"/>
                <a:gd name="connsiteY8-36" fmla="*/ 0 h 1122218"/>
                <a:gd name="connsiteX0-37" fmla="*/ 110837 w 9628909"/>
                <a:gd name="connsiteY0-38" fmla="*/ 0 h 1122218"/>
                <a:gd name="connsiteX1-39" fmla="*/ 9628909 w 9628909"/>
                <a:gd name="connsiteY1-40" fmla="*/ 13854 h 1122218"/>
                <a:gd name="connsiteX2-41" fmla="*/ 9628909 w 9628909"/>
                <a:gd name="connsiteY2-42" fmla="*/ 1122218 h 1122218"/>
                <a:gd name="connsiteX3-43" fmla="*/ 5389418 w 9628909"/>
                <a:gd name="connsiteY3-44" fmla="*/ 1108364 h 1122218"/>
                <a:gd name="connsiteX4-45" fmla="*/ 5417128 w 9628909"/>
                <a:gd name="connsiteY4-46" fmla="*/ 665017 h 1122218"/>
                <a:gd name="connsiteX5-47" fmla="*/ 1856509 w 9628909"/>
                <a:gd name="connsiteY5-48" fmla="*/ 651163 h 1122218"/>
                <a:gd name="connsiteX6-49" fmla="*/ 1870364 w 9628909"/>
                <a:gd name="connsiteY6-50" fmla="*/ 1122218 h 1122218"/>
                <a:gd name="connsiteX7-51" fmla="*/ 0 w 9628909"/>
                <a:gd name="connsiteY7-52" fmla="*/ 1080654 h 1122218"/>
                <a:gd name="connsiteX8-53" fmla="*/ 110837 w 9628909"/>
                <a:gd name="connsiteY8-54" fmla="*/ 0 h 1122218"/>
                <a:gd name="connsiteX0-55" fmla="*/ 110837 w 9628909"/>
                <a:gd name="connsiteY0-56" fmla="*/ 0 h 1122218"/>
                <a:gd name="connsiteX1-57" fmla="*/ 9628909 w 9628909"/>
                <a:gd name="connsiteY1-58" fmla="*/ 13854 h 1122218"/>
                <a:gd name="connsiteX2-59" fmla="*/ 9628909 w 9628909"/>
                <a:gd name="connsiteY2-60" fmla="*/ 1122218 h 1122218"/>
                <a:gd name="connsiteX3-61" fmla="*/ 5430982 w 9628909"/>
                <a:gd name="connsiteY3-62" fmla="*/ 1094510 h 1122218"/>
                <a:gd name="connsiteX4-63" fmla="*/ 5417128 w 9628909"/>
                <a:gd name="connsiteY4-64" fmla="*/ 665017 h 1122218"/>
                <a:gd name="connsiteX5-65" fmla="*/ 1856509 w 9628909"/>
                <a:gd name="connsiteY5-66" fmla="*/ 651163 h 1122218"/>
                <a:gd name="connsiteX6-67" fmla="*/ 1870364 w 9628909"/>
                <a:gd name="connsiteY6-68" fmla="*/ 1122218 h 1122218"/>
                <a:gd name="connsiteX7-69" fmla="*/ 0 w 9628909"/>
                <a:gd name="connsiteY7-70" fmla="*/ 1080654 h 1122218"/>
                <a:gd name="connsiteX8-71" fmla="*/ 110837 w 9628909"/>
                <a:gd name="connsiteY8-72" fmla="*/ 0 h 1122218"/>
                <a:gd name="connsiteX0-73" fmla="*/ 110837 w 9628909"/>
                <a:gd name="connsiteY0-74" fmla="*/ 0 h 1122218"/>
                <a:gd name="connsiteX1-75" fmla="*/ 9628909 w 9628909"/>
                <a:gd name="connsiteY1-76" fmla="*/ 13854 h 1122218"/>
                <a:gd name="connsiteX2-77" fmla="*/ 9628909 w 9628909"/>
                <a:gd name="connsiteY2-78" fmla="*/ 1122218 h 1122218"/>
                <a:gd name="connsiteX3-79" fmla="*/ 5430982 w 9628909"/>
                <a:gd name="connsiteY3-80" fmla="*/ 1094510 h 1122218"/>
                <a:gd name="connsiteX4-81" fmla="*/ 5394363 w 9628909"/>
                <a:gd name="connsiteY4-82" fmla="*/ 668811 h 1122218"/>
                <a:gd name="connsiteX5-83" fmla="*/ 1856509 w 9628909"/>
                <a:gd name="connsiteY5-84" fmla="*/ 651163 h 1122218"/>
                <a:gd name="connsiteX6-85" fmla="*/ 1870364 w 9628909"/>
                <a:gd name="connsiteY6-86" fmla="*/ 1122218 h 1122218"/>
                <a:gd name="connsiteX7-87" fmla="*/ 0 w 9628909"/>
                <a:gd name="connsiteY7-88" fmla="*/ 1080654 h 1122218"/>
                <a:gd name="connsiteX8-89" fmla="*/ 110837 w 9628909"/>
                <a:gd name="connsiteY8-90" fmla="*/ 0 h 1122218"/>
                <a:gd name="connsiteX0-91" fmla="*/ 110837 w 9628909"/>
                <a:gd name="connsiteY0-92" fmla="*/ 0 h 1122218"/>
                <a:gd name="connsiteX1-93" fmla="*/ 9628909 w 9628909"/>
                <a:gd name="connsiteY1-94" fmla="*/ 13854 h 1122218"/>
                <a:gd name="connsiteX2-95" fmla="*/ 9628909 w 9628909"/>
                <a:gd name="connsiteY2-96" fmla="*/ 1122218 h 1122218"/>
                <a:gd name="connsiteX3-97" fmla="*/ 5389246 w 9628909"/>
                <a:gd name="connsiteY3-98" fmla="*/ 1094510 h 1122218"/>
                <a:gd name="connsiteX4-99" fmla="*/ 5394363 w 9628909"/>
                <a:gd name="connsiteY4-100" fmla="*/ 668811 h 1122218"/>
                <a:gd name="connsiteX5-101" fmla="*/ 1856509 w 9628909"/>
                <a:gd name="connsiteY5-102" fmla="*/ 651163 h 1122218"/>
                <a:gd name="connsiteX6-103" fmla="*/ 1870364 w 9628909"/>
                <a:gd name="connsiteY6-104" fmla="*/ 1122218 h 1122218"/>
                <a:gd name="connsiteX7-105" fmla="*/ 0 w 9628909"/>
                <a:gd name="connsiteY7-106" fmla="*/ 1080654 h 1122218"/>
                <a:gd name="connsiteX8-107" fmla="*/ 110837 w 9628909"/>
                <a:gd name="connsiteY8-108" fmla="*/ 0 h 11222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9628909" h="1122218">
                  <a:moveTo>
                    <a:pt x="110837" y="0"/>
                  </a:moveTo>
                  <a:lnTo>
                    <a:pt x="9628909" y="13854"/>
                  </a:lnTo>
                  <a:lnTo>
                    <a:pt x="9628909" y="1122218"/>
                  </a:lnTo>
                  <a:lnTo>
                    <a:pt x="5389246" y="1094510"/>
                  </a:lnTo>
                  <a:cubicBezTo>
                    <a:pt x="5390952" y="952610"/>
                    <a:pt x="5392657" y="810711"/>
                    <a:pt x="5394363" y="668811"/>
                  </a:cubicBezTo>
                  <a:lnTo>
                    <a:pt x="1856509" y="651163"/>
                  </a:lnTo>
                  <a:lnTo>
                    <a:pt x="1870364" y="1122218"/>
                  </a:lnTo>
                  <a:lnTo>
                    <a:pt x="0" y="1080654"/>
                  </a:lnTo>
                  <a:lnTo>
                    <a:pt x="110837" y="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701636" y="3972790"/>
            <a:ext cx="3505199" cy="2150919"/>
            <a:chOff x="2701636" y="3972790"/>
            <a:chExt cx="3505199" cy="2150919"/>
          </a:xfrm>
        </p:grpSpPr>
        <p:sp>
          <p:nvSpPr>
            <p:cNvPr id="3" name="Rectangle 2"/>
            <p:cNvSpPr/>
            <p:nvPr/>
          </p:nvSpPr>
          <p:spPr>
            <a:xfrm>
              <a:off x="2701636" y="5791200"/>
              <a:ext cx="3491346" cy="332509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15489" y="3972790"/>
              <a:ext cx="3491346" cy="332509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Up-Down Arrow 4"/>
            <p:cNvSpPr/>
            <p:nvPr/>
          </p:nvSpPr>
          <p:spPr>
            <a:xfrm>
              <a:off x="4419600" y="4350327"/>
              <a:ext cx="290946" cy="1427018"/>
            </a:xfrm>
            <a:prstGeom prst="up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031673" y="4738255"/>
              <a:ext cx="106606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match!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Ink 14"/>
          <p:cNvSpPr/>
          <p:nvPr/>
        </p:nvSpPr>
        <p:spPr bwMode="auto">
          <a:xfrm>
            <a:off x="2727000" y="5964840"/>
            <a:ext cx="3429360" cy="64440"/>
          </a:xfrm>
          <a:prstGeom prst="rect">
            <a:avLst/>
          </a:prstGeom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803"/>
    </mc:Choice>
    <mc:Fallback>
      <p:transition spd="slow" advTm="198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5804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Longest prefix matching</a:t>
            </a:r>
            <a:endParaRPr lang="en-US" sz="4800" dirty="0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991564" y="1533870"/>
            <a:ext cx="9199355" cy="1620147"/>
          </a:xfrm>
          <a:prstGeom prst="rect">
            <a:avLst/>
          </a:prstGeom>
          <a:solidFill>
            <a:schemeClr val="bg1"/>
          </a:solidFill>
          <a:ln w="19050">
            <a:solidFill>
              <a:srgbClr val="CC0000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1128092" y="1821969"/>
            <a:ext cx="9248359" cy="12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when looking for forwarding table entry for given destination address, use 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longest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address prefix that matches destination address.</a:t>
            </a:r>
            <a:endParaRPr kumimoji="0" lang="en-US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115390" y="1235421"/>
            <a:ext cx="3675878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longest prefix match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2674601" y="3464838"/>
            <a:ext cx="4941530" cy="2131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Destination Address Range                        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11001000  00010111  00010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11001000  00010111  00011000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11001000  00010111  00011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otherwise 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2" charset="0"/>
                <a:ea typeface="MS PGothic" panose="020B0600070205080204" pitchFamily="34" charset="-128"/>
                <a:cs typeface="+mn-cs"/>
              </a:rPr>
              <a:t>           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2675214" y="3473174"/>
            <a:ext cx="7459662" cy="2106613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2675214" y="3908149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2705376" y="4338362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2679976" y="4757462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2676801" y="5187674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8109371" y="3444875"/>
            <a:ext cx="0" cy="211772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8158439" y="3416024"/>
            <a:ext cx="1446743" cy="211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Link interface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3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2672981" y="6281883"/>
            <a:ext cx="55611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11001000  00010111  00011000  10101010 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789703" y="5882891"/>
            <a:ext cx="16362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examples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: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8186060" y="5747609"/>
            <a:ext cx="19089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which interface?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A3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8178869" y="6233982"/>
            <a:ext cx="19089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which interface?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A3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63327" y="4003965"/>
            <a:ext cx="174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********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89074" y="4005707"/>
            <a:ext cx="59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***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60005" y="4816765"/>
            <a:ext cx="174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********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83018" y="4846641"/>
            <a:ext cx="59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***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60005" y="4423065"/>
            <a:ext cx="174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********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2672165" y="5802809"/>
            <a:ext cx="55611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11001000  00010111  00010110  10100001 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58982" y="3297383"/>
            <a:ext cx="9628910" cy="3560617"/>
            <a:chOff x="858982" y="3297383"/>
            <a:chExt cx="9628910" cy="3560617"/>
          </a:xfrm>
        </p:grpSpPr>
        <p:sp>
          <p:nvSpPr>
            <p:cNvPr id="7" name="Freeform 6"/>
            <p:cNvSpPr/>
            <p:nvPr/>
          </p:nvSpPr>
          <p:spPr>
            <a:xfrm>
              <a:off x="858982" y="3297383"/>
              <a:ext cx="9628910" cy="1944054"/>
            </a:xfrm>
            <a:custGeom>
              <a:avLst/>
              <a:gdLst>
                <a:gd name="connsiteX0" fmla="*/ 110837 w 9628909"/>
                <a:gd name="connsiteY0" fmla="*/ 0 h 1136073"/>
                <a:gd name="connsiteX1" fmla="*/ 9628909 w 9628909"/>
                <a:gd name="connsiteY1" fmla="*/ 13854 h 1136073"/>
                <a:gd name="connsiteX2" fmla="*/ 9628909 w 9628909"/>
                <a:gd name="connsiteY2" fmla="*/ 1122218 h 1136073"/>
                <a:gd name="connsiteX3" fmla="*/ 5334000 w 9628909"/>
                <a:gd name="connsiteY3" fmla="*/ 1136073 h 1136073"/>
                <a:gd name="connsiteX4" fmla="*/ 5320146 w 9628909"/>
                <a:gd name="connsiteY4" fmla="*/ 651163 h 1136073"/>
                <a:gd name="connsiteX5" fmla="*/ 1856509 w 9628909"/>
                <a:gd name="connsiteY5" fmla="*/ 651163 h 1136073"/>
                <a:gd name="connsiteX6" fmla="*/ 1870364 w 9628909"/>
                <a:gd name="connsiteY6" fmla="*/ 1122218 h 1136073"/>
                <a:gd name="connsiteX7" fmla="*/ 0 w 9628909"/>
                <a:gd name="connsiteY7" fmla="*/ 1080654 h 1136073"/>
                <a:gd name="connsiteX8" fmla="*/ 110837 w 9628909"/>
                <a:gd name="connsiteY8" fmla="*/ 0 h 1136073"/>
                <a:gd name="connsiteX0-1" fmla="*/ 110837 w 9628909"/>
                <a:gd name="connsiteY0-2" fmla="*/ 0 h 1122218"/>
                <a:gd name="connsiteX1-3" fmla="*/ 9628909 w 9628909"/>
                <a:gd name="connsiteY1-4" fmla="*/ 13854 h 1122218"/>
                <a:gd name="connsiteX2-5" fmla="*/ 9628909 w 9628909"/>
                <a:gd name="connsiteY2-6" fmla="*/ 1122218 h 1122218"/>
                <a:gd name="connsiteX3-7" fmla="*/ 5389418 w 9628909"/>
                <a:gd name="connsiteY3-8" fmla="*/ 1108364 h 1122218"/>
                <a:gd name="connsiteX4-9" fmla="*/ 5320146 w 9628909"/>
                <a:gd name="connsiteY4-10" fmla="*/ 651163 h 1122218"/>
                <a:gd name="connsiteX5-11" fmla="*/ 1856509 w 9628909"/>
                <a:gd name="connsiteY5-12" fmla="*/ 651163 h 1122218"/>
                <a:gd name="connsiteX6-13" fmla="*/ 1870364 w 9628909"/>
                <a:gd name="connsiteY6-14" fmla="*/ 1122218 h 1122218"/>
                <a:gd name="connsiteX7-15" fmla="*/ 0 w 9628909"/>
                <a:gd name="connsiteY7-16" fmla="*/ 1080654 h 1122218"/>
                <a:gd name="connsiteX8-17" fmla="*/ 110837 w 9628909"/>
                <a:gd name="connsiteY8-18" fmla="*/ 0 h 1122218"/>
                <a:gd name="connsiteX0-19" fmla="*/ 110837 w 9628909"/>
                <a:gd name="connsiteY0-20" fmla="*/ 0 h 1122218"/>
                <a:gd name="connsiteX1-21" fmla="*/ 9628909 w 9628909"/>
                <a:gd name="connsiteY1-22" fmla="*/ 13854 h 1122218"/>
                <a:gd name="connsiteX2-23" fmla="*/ 9628909 w 9628909"/>
                <a:gd name="connsiteY2-24" fmla="*/ 1122218 h 1122218"/>
                <a:gd name="connsiteX3-25" fmla="*/ 5389418 w 9628909"/>
                <a:gd name="connsiteY3-26" fmla="*/ 1108364 h 1122218"/>
                <a:gd name="connsiteX4-27" fmla="*/ 5375564 w 9628909"/>
                <a:gd name="connsiteY4-28" fmla="*/ 665017 h 1122218"/>
                <a:gd name="connsiteX5-29" fmla="*/ 1856509 w 9628909"/>
                <a:gd name="connsiteY5-30" fmla="*/ 651163 h 1122218"/>
                <a:gd name="connsiteX6-31" fmla="*/ 1870364 w 9628909"/>
                <a:gd name="connsiteY6-32" fmla="*/ 1122218 h 1122218"/>
                <a:gd name="connsiteX7-33" fmla="*/ 0 w 9628909"/>
                <a:gd name="connsiteY7-34" fmla="*/ 1080654 h 1122218"/>
                <a:gd name="connsiteX8-35" fmla="*/ 110837 w 9628909"/>
                <a:gd name="connsiteY8-36" fmla="*/ 0 h 1122218"/>
                <a:gd name="connsiteX0-37" fmla="*/ 110837 w 9628909"/>
                <a:gd name="connsiteY0-38" fmla="*/ 0 h 1731818"/>
                <a:gd name="connsiteX1-39" fmla="*/ 9628909 w 9628909"/>
                <a:gd name="connsiteY1-40" fmla="*/ 13854 h 1731818"/>
                <a:gd name="connsiteX2-41" fmla="*/ 9628909 w 9628909"/>
                <a:gd name="connsiteY2-42" fmla="*/ 1122218 h 1731818"/>
                <a:gd name="connsiteX3-43" fmla="*/ 5389418 w 9628909"/>
                <a:gd name="connsiteY3-44" fmla="*/ 1108364 h 1731818"/>
                <a:gd name="connsiteX4-45" fmla="*/ 5375564 w 9628909"/>
                <a:gd name="connsiteY4-46" fmla="*/ 665017 h 1731818"/>
                <a:gd name="connsiteX5-47" fmla="*/ 1856509 w 9628909"/>
                <a:gd name="connsiteY5-48" fmla="*/ 651163 h 1731818"/>
                <a:gd name="connsiteX6-49" fmla="*/ 1828801 w 9628909"/>
                <a:gd name="connsiteY6-50" fmla="*/ 1731818 h 1731818"/>
                <a:gd name="connsiteX7-51" fmla="*/ 0 w 9628909"/>
                <a:gd name="connsiteY7-52" fmla="*/ 1080654 h 1731818"/>
                <a:gd name="connsiteX8-53" fmla="*/ 110837 w 9628909"/>
                <a:gd name="connsiteY8-54" fmla="*/ 0 h 1731818"/>
                <a:gd name="connsiteX0-55" fmla="*/ 0 w 9518072"/>
                <a:gd name="connsiteY0-56" fmla="*/ 0 h 1731818"/>
                <a:gd name="connsiteX1-57" fmla="*/ 9518072 w 9518072"/>
                <a:gd name="connsiteY1-58" fmla="*/ 13854 h 1731818"/>
                <a:gd name="connsiteX2-59" fmla="*/ 9518072 w 9518072"/>
                <a:gd name="connsiteY2-60" fmla="*/ 1122218 h 1731818"/>
                <a:gd name="connsiteX3-61" fmla="*/ 5278581 w 9518072"/>
                <a:gd name="connsiteY3-62" fmla="*/ 1108364 h 1731818"/>
                <a:gd name="connsiteX4-63" fmla="*/ 5264727 w 9518072"/>
                <a:gd name="connsiteY4-64" fmla="*/ 665017 h 1731818"/>
                <a:gd name="connsiteX5-65" fmla="*/ 1745672 w 9518072"/>
                <a:gd name="connsiteY5-66" fmla="*/ 651163 h 1731818"/>
                <a:gd name="connsiteX6-67" fmla="*/ 1717964 w 9518072"/>
                <a:gd name="connsiteY6-68" fmla="*/ 1731818 h 1731818"/>
                <a:gd name="connsiteX7-69" fmla="*/ 152399 w 9518072"/>
                <a:gd name="connsiteY7-70" fmla="*/ 1634836 h 1731818"/>
                <a:gd name="connsiteX8-71" fmla="*/ 0 w 9518072"/>
                <a:gd name="connsiteY8-72" fmla="*/ 0 h 1731818"/>
                <a:gd name="connsiteX0-73" fmla="*/ 0 w 9518072"/>
                <a:gd name="connsiteY0-74" fmla="*/ 0 h 1731818"/>
                <a:gd name="connsiteX1-75" fmla="*/ 9518072 w 9518072"/>
                <a:gd name="connsiteY1-76" fmla="*/ 13854 h 1731818"/>
                <a:gd name="connsiteX2-77" fmla="*/ 9518072 w 9518072"/>
                <a:gd name="connsiteY2-78" fmla="*/ 1122218 h 1731818"/>
                <a:gd name="connsiteX3-79" fmla="*/ 5278581 w 9518072"/>
                <a:gd name="connsiteY3-80" fmla="*/ 1662545 h 1731818"/>
                <a:gd name="connsiteX4-81" fmla="*/ 5264727 w 9518072"/>
                <a:gd name="connsiteY4-82" fmla="*/ 665017 h 1731818"/>
                <a:gd name="connsiteX5-83" fmla="*/ 1745672 w 9518072"/>
                <a:gd name="connsiteY5-84" fmla="*/ 651163 h 1731818"/>
                <a:gd name="connsiteX6-85" fmla="*/ 1717964 w 9518072"/>
                <a:gd name="connsiteY6-86" fmla="*/ 1731818 h 1731818"/>
                <a:gd name="connsiteX7-87" fmla="*/ 152399 w 9518072"/>
                <a:gd name="connsiteY7-88" fmla="*/ 1634836 h 1731818"/>
                <a:gd name="connsiteX8-89" fmla="*/ 0 w 9518072"/>
                <a:gd name="connsiteY8-90" fmla="*/ 0 h 1731818"/>
                <a:gd name="connsiteX0-91" fmla="*/ 0 w 9518072"/>
                <a:gd name="connsiteY0-92" fmla="*/ 0 h 1731818"/>
                <a:gd name="connsiteX1-93" fmla="*/ 9518072 w 9518072"/>
                <a:gd name="connsiteY1-94" fmla="*/ 13854 h 1731818"/>
                <a:gd name="connsiteX2-95" fmla="*/ 9518072 w 9518072"/>
                <a:gd name="connsiteY2-96" fmla="*/ 1122218 h 1731818"/>
                <a:gd name="connsiteX3-97" fmla="*/ 5278581 w 9518072"/>
                <a:gd name="connsiteY3-98" fmla="*/ 1662545 h 1731818"/>
                <a:gd name="connsiteX4-99" fmla="*/ 5264727 w 9518072"/>
                <a:gd name="connsiteY4-100" fmla="*/ 1482435 h 1731818"/>
                <a:gd name="connsiteX5-101" fmla="*/ 1745672 w 9518072"/>
                <a:gd name="connsiteY5-102" fmla="*/ 651163 h 1731818"/>
                <a:gd name="connsiteX6-103" fmla="*/ 1717964 w 9518072"/>
                <a:gd name="connsiteY6-104" fmla="*/ 1731818 h 1731818"/>
                <a:gd name="connsiteX7-105" fmla="*/ 152399 w 9518072"/>
                <a:gd name="connsiteY7-106" fmla="*/ 1634836 h 1731818"/>
                <a:gd name="connsiteX8-107" fmla="*/ 0 w 9518072"/>
                <a:gd name="connsiteY8-108" fmla="*/ 0 h 1731818"/>
                <a:gd name="connsiteX0-109" fmla="*/ 0 w 9518072"/>
                <a:gd name="connsiteY0-110" fmla="*/ 0 h 1731818"/>
                <a:gd name="connsiteX1-111" fmla="*/ 9518072 w 9518072"/>
                <a:gd name="connsiteY1-112" fmla="*/ 13854 h 1731818"/>
                <a:gd name="connsiteX2-113" fmla="*/ 9518072 w 9518072"/>
                <a:gd name="connsiteY2-114" fmla="*/ 1122218 h 1731818"/>
                <a:gd name="connsiteX3-115" fmla="*/ 5278581 w 9518072"/>
                <a:gd name="connsiteY3-116" fmla="*/ 1662545 h 1731818"/>
                <a:gd name="connsiteX4-117" fmla="*/ 5264727 w 9518072"/>
                <a:gd name="connsiteY4-118" fmla="*/ 1482435 h 1731818"/>
                <a:gd name="connsiteX5-119" fmla="*/ 1759526 w 9518072"/>
                <a:gd name="connsiteY5-120" fmla="*/ 1482436 h 1731818"/>
                <a:gd name="connsiteX6-121" fmla="*/ 1717964 w 9518072"/>
                <a:gd name="connsiteY6-122" fmla="*/ 1731818 h 1731818"/>
                <a:gd name="connsiteX7-123" fmla="*/ 152399 w 9518072"/>
                <a:gd name="connsiteY7-124" fmla="*/ 1634836 h 1731818"/>
                <a:gd name="connsiteX8-125" fmla="*/ 0 w 9518072"/>
                <a:gd name="connsiteY8-126" fmla="*/ 0 h 1731818"/>
                <a:gd name="connsiteX0-127" fmla="*/ 0 w 9518072"/>
                <a:gd name="connsiteY0-128" fmla="*/ 0 h 1731818"/>
                <a:gd name="connsiteX1-129" fmla="*/ 9518072 w 9518072"/>
                <a:gd name="connsiteY1-130" fmla="*/ 13854 h 1731818"/>
                <a:gd name="connsiteX2-131" fmla="*/ 9518072 w 9518072"/>
                <a:gd name="connsiteY2-132" fmla="*/ 1122218 h 1731818"/>
                <a:gd name="connsiteX3-133" fmla="*/ 5278581 w 9518072"/>
                <a:gd name="connsiteY3-134" fmla="*/ 1662545 h 1731818"/>
                <a:gd name="connsiteX4-135" fmla="*/ 5306291 w 9518072"/>
                <a:gd name="connsiteY4-136" fmla="*/ 1510144 h 1731818"/>
                <a:gd name="connsiteX5-137" fmla="*/ 1759526 w 9518072"/>
                <a:gd name="connsiteY5-138" fmla="*/ 1482436 h 1731818"/>
                <a:gd name="connsiteX6-139" fmla="*/ 1717964 w 9518072"/>
                <a:gd name="connsiteY6-140" fmla="*/ 1731818 h 1731818"/>
                <a:gd name="connsiteX7-141" fmla="*/ 152399 w 9518072"/>
                <a:gd name="connsiteY7-142" fmla="*/ 1634836 h 1731818"/>
                <a:gd name="connsiteX8-143" fmla="*/ 0 w 9518072"/>
                <a:gd name="connsiteY8-144" fmla="*/ 0 h 1731818"/>
                <a:gd name="connsiteX0-145" fmla="*/ 0 w 9531927"/>
                <a:gd name="connsiteY0-146" fmla="*/ 0 h 1925782"/>
                <a:gd name="connsiteX1-147" fmla="*/ 9518072 w 9531927"/>
                <a:gd name="connsiteY1-148" fmla="*/ 13854 h 1925782"/>
                <a:gd name="connsiteX2-149" fmla="*/ 9531927 w 9531927"/>
                <a:gd name="connsiteY2-150" fmla="*/ 1925782 h 1925782"/>
                <a:gd name="connsiteX3-151" fmla="*/ 5278581 w 9531927"/>
                <a:gd name="connsiteY3-152" fmla="*/ 1662545 h 1925782"/>
                <a:gd name="connsiteX4-153" fmla="*/ 5306291 w 9531927"/>
                <a:gd name="connsiteY4-154" fmla="*/ 1510144 h 1925782"/>
                <a:gd name="connsiteX5-155" fmla="*/ 1759526 w 9531927"/>
                <a:gd name="connsiteY5-156" fmla="*/ 1482436 h 1925782"/>
                <a:gd name="connsiteX6-157" fmla="*/ 1717964 w 9531927"/>
                <a:gd name="connsiteY6-158" fmla="*/ 1731818 h 1925782"/>
                <a:gd name="connsiteX7-159" fmla="*/ 152399 w 9531927"/>
                <a:gd name="connsiteY7-160" fmla="*/ 1634836 h 1925782"/>
                <a:gd name="connsiteX8-161" fmla="*/ 0 w 9531927"/>
                <a:gd name="connsiteY8-162" fmla="*/ 0 h 1925782"/>
                <a:gd name="connsiteX0-163" fmla="*/ 0 w 9531927"/>
                <a:gd name="connsiteY0-164" fmla="*/ 0 h 1939636"/>
                <a:gd name="connsiteX1-165" fmla="*/ 9518072 w 9531927"/>
                <a:gd name="connsiteY1-166" fmla="*/ 13854 h 1939636"/>
                <a:gd name="connsiteX2-167" fmla="*/ 9531927 w 9531927"/>
                <a:gd name="connsiteY2-168" fmla="*/ 1925782 h 1939636"/>
                <a:gd name="connsiteX3-169" fmla="*/ 5292436 w 9531927"/>
                <a:gd name="connsiteY3-170" fmla="*/ 1939636 h 1939636"/>
                <a:gd name="connsiteX4-171" fmla="*/ 5306291 w 9531927"/>
                <a:gd name="connsiteY4-172" fmla="*/ 1510144 h 1939636"/>
                <a:gd name="connsiteX5-173" fmla="*/ 1759526 w 9531927"/>
                <a:gd name="connsiteY5-174" fmla="*/ 1482436 h 1939636"/>
                <a:gd name="connsiteX6-175" fmla="*/ 1717964 w 9531927"/>
                <a:gd name="connsiteY6-176" fmla="*/ 1731818 h 1939636"/>
                <a:gd name="connsiteX7-177" fmla="*/ 152399 w 9531927"/>
                <a:gd name="connsiteY7-178" fmla="*/ 1634836 h 1939636"/>
                <a:gd name="connsiteX8-179" fmla="*/ 0 w 9531927"/>
                <a:gd name="connsiteY8-180" fmla="*/ 0 h 1939636"/>
                <a:gd name="connsiteX0-181" fmla="*/ 0 w 9531927"/>
                <a:gd name="connsiteY0-182" fmla="*/ 0 h 1939637"/>
                <a:gd name="connsiteX1-183" fmla="*/ 9518072 w 9531927"/>
                <a:gd name="connsiteY1-184" fmla="*/ 13854 h 1939637"/>
                <a:gd name="connsiteX2-185" fmla="*/ 9531927 w 9531927"/>
                <a:gd name="connsiteY2-186" fmla="*/ 1925782 h 1939637"/>
                <a:gd name="connsiteX3-187" fmla="*/ 5292436 w 9531927"/>
                <a:gd name="connsiteY3-188" fmla="*/ 1939636 h 1939637"/>
                <a:gd name="connsiteX4-189" fmla="*/ 5306291 w 9531927"/>
                <a:gd name="connsiteY4-190" fmla="*/ 1510144 h 1939637"/>
                <a:gd name="connsiteX5-191" fmla="*/ 1759526 w 9531927"/>
                <a:gd name="connsiteY5-192" fmla="*/ 1482436 h 1939637"/>
                <a:gd name="connsiteX6-193" fmla="*/ 1704109 w 9531927"/>
                <a:gd name="connsiteY6-194" fmla="*/ 1939637 h 1939637"/>
                <a:gd name="connsiteX7-195" fmla="*/ 152399 w 9531927"/>
                <a:gd name="connsiteY7-196" fmla="*/ 1634836 h 1939637"/>
                <a:gd name="connsiteX8-197" fmla="*/ 0 w 9531927"/>
                <a:gd name="connsiteY8-198" fmla="*/ 0 h 1939637"/>
                <a:gd name="connsiteX0-199" fmla="*/ 96983 w 9628910"/>
                <a:gd name="connsiteY0-200" fmla="*/ 0 h 1939637"/>
                <a:gd name="connsiteX1-201" fmla="*/ 9615055 w 9628910"/>
                <a:gd name="connsiteY1-202" fmla="*/ 13854 h 1939637"/>
                <a:gd name="connsiteX2-203" fmla="*/ 9628910 w 9628910"/>
                <a:gd name="connsiteY2-204" fmla="*/ 1925782 h 1939637"/>
                <a:gd name="connsiteX3-205" fmla="*/ 5389419 w 9628910"/>
                <a:gd name="connsiteY3-206" fmla="*/ 1939636 h 1939637"/>
                <a:gd name="connsiteX4-207" fmla="*/ 5403274 w 9628910"/>
                <a:gd name="connsiteY4-208" fmla="*/ 1510144 h 1939637"/>
                <a:gd name="connsiteX5-209" fmla="*/ 1856509 w 9628910"/>
                <a:gd name="connsiteY5-210" fmla="*/ 1482436 h 1939637"/>
                <a:gd name="connsiteX6-211" fmla="*/ 1801092 w 9628910"/>
                <a:gd name="connsiteY6-212" fmla="*/ 1939637 h 1939637"/>
                <a:gd name="connsiteX7-213" fmla="*/ 0 w 9628910"/>
                <a:gd name="connsiteY7-214" fmla="*/ 1884218 h 1939637"/>
                <a:gd name="connsiteX8-215" fmla="*/ 96983 w 9628910"/>
                <a:gd name="connsiteY8-216" fmla="*/ 0 h 1939637"/>
                <a:gd name="connsiteX0-217" fmla="*/ 96983 w 9628910"/>
                <a:gd name="connsiteY0-218" fmla="*/ 0 h 1944054"/>
                <a:gd name="connsiteX1-219" fmla="*/ 9615055 w 9628910"/>
                <a:gd name="connsiteY1-220" fmla="*/ 13854 h 1944054"/>
                <a:gd name="connsiteX2-221" fmla="*/ 9628910 w 9628910"/>
                <a:gd name="connsiteY2-222" fmla="*/ 1925782 h 1944054"/>
                <a:gd name="connsiteX3-223" fmla="*/ 5349662 w 9628910"/>
                <a:gd name="connsiteY3-224" fmla="*/ 1944054 h 1944054"/>
                <a:gd name="connsiteX4-225" fmla="*/ 5403274 w 9628910"/>
                <a:gd name="connsiteY4-226" fmla="*/ 1510144 h 1944054"/>
                <a:gd name="connsiteX5-227" fmla="*/ 1856509 w 9628910"/>
                <a:gd name="connsiteY5-228" fmla="*/ 1482436 h 1944054"/>
                <a:gd name="connsiteX6-229" fmla="*/ 1801092 w 9628910"/>
                <a:gd name="connsiteY6-230" fmla="*/ 1939637 h 1944054"/>
                <a:gd name="connsiteX7-231" fmla="*/ 0 w 9628910"/>
                <a:gd name="connsiteY7-232" fmla="*/ 1884218 h 1944054"/>
                <a:gd name="connsiteX8-233" fmla="*/ 96983 w 9628910"/>
                <a:gd name="connsiteY8-234" fmla="*/ 0 h 1944054"/>
                <a:gd name="connsiteX0-235" fmla="*/ 96983 w 9628910"/>
                <a:gd name="connsiteY0-236" fmla="*/ 0 h 1944054"/>
                <a:gd name="connsiteX1-237" fmla="*/ 9615055 w 9628910"/>
                <a:gd name="connsiteY1-238" fmla="*/ 13854 h 1944054"/>
                <a:gd name="connsiteX2-239" fmla="*/ 9628910 w 9628910"/>
                <a:gd name="connsiteY2-240" fmla="*/ 1925782 h 1944054"/>
                <a:gd name="connsiteX3-241" fmla="*/ 5349662 w 9628910"/>
                <a:gd name="connsiteY3-242" fmla="*/ 1944054 h 1944054"/>
                <a:gd name="connsiteX4-243" fmla="*/ 5341431 w 9628910"/>
                <a:gd name="connsiteY4-244" fmla="*/ 1505726 h 1944054"/>
                <a:gd name="connsiteX5-245" fmla="*/ 1856509 w 9628910"/>
                <a:gd name="connsiteY5-246" fmla="*/ 1482436 h 1944054"/>
                <a:gd name="connsiteX6-247" fmla="*/ 1801092 w 9628910"/>
                <a:gd name="connsiteY6-248" fmla="*/ 1939637 h 1944054"/>
                <a:gd name="connsiteX7-249" fmla="*/ 0 w 9628910"/>
                <a:gd name="connsiteY7-250" fmla="*/ 1884218 h 1944054"/>
                <a:gd name="connsiteX8-251" fmla="*/ 96983 w 9628910"/>
                <a:gd name="connsiteY8-252" fmla="*/ 0 h 194405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9628910" h="1944054">
                  <a:moveTo>
                    <a:pt x="96983" y="0"/>
                  </a:moveTo>
                  <a:lnTo>
                    <a:pt x="9615055" y="13854"/>
                  </a:lnTo>
                  <a:lnTo>
                    <a:pt x="9628910" y="1925782"/>
                  </a:lnTo>
                  <a:lnTo>
                    <a:pt x="5349662" y="1944054"/>
                  </a:lnTo>
                  <a:lnTo>
                    <a:pt x="5341431" y="1505726"/>
                  </a:lnTo>
                  <a:lnTo>
                    <a:pt x="1856509" y="1482436"/>
                  </a:lnTo>
                  <a:lnTo>
                    <a:pt x="1801092" y="1939637"/>
                  </a:lnTo>
                  <a:lnTo>
                    <a:pt x="0" y="1884218"/>
                  </a:lnTo>
                  <a:lnTo>
                    <a:pt x="96983" y="0"/>
                  </a:lnTo>
                  <a:close/>
                </a:path>
              </a:pathLst>
            </a:custGeom>
            <a:solidFill>
              <a:schemeClr val="bg1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299855" y="5112326"/>
              <a:ext cx="8118764" cy="1052948"/>
            </a:xfrm>
            <a:prstGeom prst="rect">
              <a:avLst/>
            </a:prstGeom>
            <a:solidFill>
              <a:schemeClr val="bg1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 flipV="1">
              <a:off x="900546" y="5915892"/>
              <a:ext cx="9531927" cy="942108"/>
            </a:xfrm>
            <a:custGeom>
              <a:avLst/>
              <a:gdLst>
                <a:gd name="connsiteX0" fmla="*/ 110837 w 9628909"/>
                <a:gd name="connsiteY0" fmla="*/ 0 h 1136073"/>
                <a:gd name="connsiteX1" fmla="*/ 9628909 w 9628909"/>
                <a:gd name="connsiteY1" fmla="*/ 13854 h 1136073"/>
                <a:gd name="connsiteX2" fmla="*/ 9628909 w 9628909"/>
                <a:gd name="connsiteY2" fmla="*/ 1122218 h 1136073"/>
                <a:gd name="connsiteX3" fmla="*/ 5334000 w 9628909"/>
                <a:gd name="connsiteY3" fmla="*/ 1136073 h 1136073"/>
                <a:gd name="connsiteX4" fmla="*/ 5320146 w 9628909"/>
                <a:gd name="connsiteY4" fmla="*/ 651163 h 1136073"/>
                <a:gd name="connsiteX5" fmla="*/ 1856509 w 9628909"/>
                <a:gd name="connsiteY5" fmla="*/ 651163 h 1136073"/>
                <a:gd name="connsiteX6" fmla="*/ 1870364 w 9628909"/>
                <a:gd name="connsiteY6" fmla="*/ 1122218 h 1136073"/>
                <a:gd name="connsiteX7" fmla="*/ 0 w 9628909"/>
                <a:gd name="connsiteY7" fmla="*/ 1080654 h 1136073"/>
                <a:gd name="connsiteX8" fmla="*/ 110837 w 9628909"/>
                <a:gd name="connsiteY8" fmla="*/ 0 h 1136073"/>
                <a:gd name="connsiteX0-1" fmla="*/ 110837 w 9628909"/>
                <a:gd name="connsiteY0-2" fmla="*/ 0 h 1122218"/>
                <a:gd name="connsiteX1-3" fmla="*/ 9628909 w 9628909"/>
                <a:gd name="connsiteY1-4" fmla="*/ 13854 h 1122218"/>
                <a:gd name="connsiteX2-5" fmla="*/ 9628909 w 9628909"/>
                <a:gd name="connsiteY2-6" fmla="*/ 1122218 h 1122218"/>
                <a:gd name="connsiteX3-7" fmla="*/ 5389418 w 9628909"/>
                <a:gd name="connsiteY3-8" fmla="*/ 1108364 h 1122218"/>
                <a:gd name="connsiteX4-9" fmla="*/ 5320146 w 9628909"/>
                <a:gd name="connsiteY4-10" fmla="*/ 651163 h 1122218"/>
                <a:gd name="connsiteX5-11" fmla="*/ 1856509 w 9628909"/>
                <a:gd name="connsiteY5-12" fmla="*/ 651163 h 1122218"/>
                <a:gd name="connsiteX6-13" fmla="*/ 1870364 w 9628909"/>
                <a:gd name="connsiteY6-14" fmla="*/ 1122218 h 1122218"/>
                <a:gd name="connsiteX7-15" fmla="*/ 0 w 9628909"/>
                <a:gd name="connsiteY7-16" fmla="*/ 1080654 h 1122218"/>
                <a:gd name="connsiteX8-17" fmla="*/ 110837 w 9628909"/>
                <a:gd name="connsiteY8-18" fmla="*/ 0 h 1122218"/>
                <a:gd name="connsiteX0-19" fmla="*/ 110837 w 9628909"/>
                <a:gd name="connsiteY0-20" fmla="*/ 0 h 1122218"/>
                <a:gd name="connsiteX1-21" fmla="*/ 9628909 w 9628909"/>
                <a:gd name="connsiteY1-22" fmla="*/ 13854 h 1122218"/>
                <a:gd name="connsiteX2-23" fmla="*/ 9628909 w 9628909"/>
                <a:gd name="connsiteY2-24" fmla="*/ 1122218 h 1122218"/>
                <a:gd name="connsiteX3-25" fmla="*/ 5389418 w 9628909"/>
                <a:gd name="connsiteY3-26" fmla="*/ 1108364 h 1122218"/>
                <a:gd name="connsiteX4-27" fmla="*/ 5375564 w 9628909"/>
                <a:gd name="connsiteY4-28" fmla="*/ 665017 h 1122218"/>
                <a:gd name="connsiteX5-29" fmla="*/ 1856509 w 9628909"/>
                <a:gd name="connsiteY5-30" fmla="*/ 651163 h 1122218"/>
                <a:gd name="connsiteX6-31" fmla="*/ 1870364 w 9628909"/>
                <a:gd name="connsiteY6-32" fmla="*/ 1122218 h 1122218"/>
                <a:gd name="connsiteX7-33" fmla="*/ 0 w 9628909"/>
                <a:gd name="connsiteY7-34" fmla="*/ 1080654 h 1122218"/>
                <a:gd name="connsiteX8-35" fmla="*/ 110837 w 9628909"/>
                <a:gd name="connsiteY8-36" fmla="*/ 0 h 1122218"/>
                <a:gd name="connsiteX0-37" fmla="*/ 110837 w 9628909"/>
                <a:gd name="connsiteY0-38" fmla="*/ 0 h 1122218"/>
                <a:gd name="connsiteX1-39" fmla="*/ 9628909 w 9628909"/>
                <a:gd name="connsiteY1-40" fmla="*/ 13854 h 1122218"/>
                <a:gd name="connsiteX2-41" fmla="*/ 9628909 w 9628909"/>
                <a:gd name="connsiteY2-42" fmla="*/ 1122218 h 1122218"/>
                <a:gd name="connsiteX3-43" fmla="*/ 5389418 w 9628909"/>
                <a:gd name="connsiteY3-44" fmla="*/ 1108364 h 1122218"/>
                <a:gd name="connsiteX4-45" fmla="*/ 5417128 w 9628909"/>
                <a:gd name="connsiteY4-46" fmla="*/ 665017 h 1122218"/>
                <a:gd name="connsiteX5-47" fmla="*/ 1856509 w 9628909"/>
                <a:gd name="connsiteY5-48" fmla="*/ 651163 h 1122218"/>
                <a:gd name="connsiteX6-49" fmla="*/ 1870364 w 9628909"/>
                <a:gd name="connsiteY6-50" fmla="*/ 1122218 h 1122218"/>
                <a:gd name="connsiteX7-51" fmla="*/ 0 w 9628909"/>
                <a:gd name="connsiteY7-52" fmla="*/ 1080654 h 1122218"/>
                <a:gd name="connsiteX8-53" fmla="*/ 110837 w 9628909"/>
                <a:gd name="connsiteY8-54" fmla="*/ 0 h 1122218"/>
                <a:gd name="connsiteX0-55" fmla="*/ 110837 w 9628909"/>
                <a:gd name="connsiteY0-56" fmla="*/ 0 h 1122218"/>
                <a:gd name="connsiteX1-57" fmla="*/ 9628909 w 9628909"/>
                <a:gd name="connsiteY1-58" fmla="*/ 13854 h 1122218"/>
                <a:gd name="connsiteX2-59" fmla="*/ 9628909 w 9628909"/>
                <a:gd name="connsiteY2-60" fmla="*/ 1122218 h 1122218"/>
                <a:gd name="connsiteX3-61" fmla="*/ 5430982 w 9628909"/>
                <a:gd name="connsiteY3-62" fmla="*/ 1094510 h 1122218"/>
                <a:gd name="connsiteX4-63" fmla="*/ 5417128 w 9628909"/>
                <a:gd name="connsiteY4-64" fmla="*/ 665017 h 1122218"/>
                <a:gd name="connsiteX5-65" fmla="*/ 1856509 w 9628909"/>
                <a:gd name="connsiteY5-66" fmla="*/ 651163 h 1122218"/>
                <a:gd name="connsiteX6-67" fmla="*/ 1870364 w 9628909"/>
                <a:gd name="connsiteY6-68" fmla="*/ 1122218 h 1122218"/>
                <a:gd name="connsiteX7-69" fmla="*/ 0 w 9628909"/>
                <a:gd name="connsiteY7-70" fmla="*/ 1080654 h 1122218"/>
                <a:gd name="connsiteX8-71" fmla="*/ 110837 w 9628909"/>
                <a:gd name="connsiteY8-72" fmla="*/ 0 h 1122218"/>
                <a:gd name="connsiteX0-73" fmla="*/ 110837 w 9628909"/>
                <a:gd name="connsiteY0-74" fmla="*/ 0 h 1122218"/>
                <a:gd name="connsiteX1-75" fmla="*/ 9628909 w 9628909"/>
                <a:gd name="connsiteY1-76" fmla="*/ 13854 h 1122218"/>
                <a:gd name="connsiteX2-77" fmla="*/ 9628909 w 9628909"/>
                <a:gd name="connsiteY2-78" fmla="*/ 1122218 h 1122218"/>
                <a:gd name="connsiteX3-79" fmla="*/ 5430982 w 9628909"/>
                <a:gd name="connsiteY3-80" fmla="*/ 1094510 h 1122218"/>
                <a:gd name="connsiteX4-81" fmla="*/ 5417128 w 9628909"/>
                <a:gd name="connsiteY4-82" fmla="*/ 665017 h 1122218"/>
                <a:gd name="connsiteX5-83" fmla="*/ 1884218 w 9628909"/>
                <a:gd name="connsiteY5-84" fmla="*/ 138545 h 1122218"/>
                <a:gd name="connsiteX6-85" fmla="*/ 1870364 w 9628909"/>
                <a:gd name="connsiteY6-86" fmla="*/ 1122218 h 1122218"/>
                <a:gd name="connsiteX7-87" fmla="*/ 0 w 9628909"/>
                <a:gd name="connsiteY7-88" fmla="*/ 1080654 h 1122218"/>
                <a:gd name="connsiteX8-89" fmla="*/ 110837 w 9628909"/>
                <a:gd name="connsiteY8-90" fmla="*/ 0 h 1122218"/>
                <a:gd name="connsiteX0-91" fmla="*/ 110837 w 9628909"/>
                <a:gd name="connsiteY0-92" fmla="*/ 0 h 1122218"/>
                <a:gd name="connsiteX1-93" fmla="*/ 9628909 w 9628909"/>
                <a:gd name="connsiteY1-94" fmla="*/ 13854 h 1122218"/>
                <a:gd name="connsiteX2-95" fmla="*/ 9628909 w 9628909"/>
                <a:gd name="connsiteY2-96" fmla="*/ 1122218 h 1122218"/>
                <a:gd name="connsiteX3-97" fmla="*/ 5430982 w 9628909"/>
                <a:gd name="connsiteY3-98" fmla="*/ 1094510 h 1122218"/>
                <a:gd name="connsiteX4-99" fmla="*/ 5430982 w 9628909"/>
                <a:gd name="connsiteY4-100" fmla="*/ 207817 h 1122218"/>
                <a:gd name="connsiteX5-101" fmla="*/ 1884218 w 9628909"/>
                <a:gd name="connsiteY5-102" fmla="*/ 138545 h 1122218"/>
                <a:gd name="connsiteX6-103" fmla="*/ 1870364 w 9628909"/>
                <a:gd name="connsiteY6-104" fmla="*/ 1122218 h 1122218"/>
                <a:gd name="connsiteX7-105" fmla="*/ 0 w 9628909"/>
                <a:gd name="connsiteY7-106" fmla="*/ 1080654 h 1122218"/>
                <a:gd name="connsiteX8-107" fmla="*/ 110837 w 9628909"/>
                <a:gd name="connsiteY8-108" fmla="*/ 0 h 1122218"/>
                <a:gd name="connsiteX0-109" fmla="*/ 110837 w 9628909"/>
                <a:gd name="connsiteY0-110" fmla="*/ 0 h 1122218"/>
                <a:gd name="connsiteX1-111" fmla="*/ 9628909 w 9628909"/>
                <a:gd name="connsiteY1-112" fmla="*/ 13854 h 1122218"/>
                <a:gd name="connsiteX2-113" fmla="*/ 9628909 w 9628909"/>
                <a:gd name="connsiteY2-114" fmla="*/ 1122218 h 1122218"/>
                <a:gd name="connsiteX3-115" fmla="*/ 5417127 w 9628909"/>
                <a:gd name="connsiteY3-116" fmla="*/ 692728 h 1122218"/>
                <a:gd name="connsiteX4-117" fmla="*/ 5430982 w 9628909"/>
                <a:gd name="connsiteY4-118" fmla="*/ 207817 h 1122218"/>
                <a:gd name="connsiteX5-119" fmla="*/ 1884218 w 9628909"/>
                <a:gd name="connsiteY5-120" fmla="*/ 138545 h 1122218"/>
                <a:gd name="connsiteX6-121" fmla="*/ 1870364 w 9628909"/>
                <a:gd name="connsiteY6-122" fmla="*/ 1122218 h 1122218"/>
                <a:gd name="connsiteX7-123" fmla="*/ 0 w 9628909"/>
                <a:gd name="connsiteY7-124" fmla="*/ 1080654 h 1122218"/>
                <a:gd name="connsiteX8-125" fmla="*/ 110837 w 9628909"/>
                <a:gd name="connsiteY8-126" fmla="*/ 0 h 1122218"/>
                <a:gd name="connsiteX0-127" fmla="*/ 110837 w 9628909"/>
                <a:gd name="connsiteY0-128" fmla="*/ 0 h 1122218"/>
                <a:gd name="connsiteX1-129" fmla="*/ 9628909 w 9628909"/>
                <a:gd name="connsiteY1-130" fmla="*/ 13854 h 1122218"/>
                <a:gd name="connsiteX2-131" fmla="*/ 9628909 w 9628909"/>
                <a:gd name="connsiteY2-132" fmla="*/ 665018 h 1122218"/>
                <a:gd name="connsiteX3-133" fmla="*/ 5417127 w 9628909"/>
                <a:gd name="connsiteY3-134" fmla="*/ 692728 h 1122218"/>
                <a:gd name="connsiteX4-135" fmla="*/ 5430982 w 9628909"/>
                <a:gd name="connsiteY4-136" fmla="*/ 207817 h 1122218"/>
                <a:gd name="connsiteX5-137" fmla="*/ 1884218 w 9628909"/>
                <a:gd name="connsiteY5-138" fmla="*/ 138545 h 1122218"/>
                <a:gd name="connsiteX6-139" fmla="*/ 1870364 w 9628909"/>
                <a:gd name="connsiteY6-140" fmla="*/ 1122218 h 1122218"/>
                <a:gd name="connsiteX7-141" fmla="*/ 0 w 9628909"/>
                <a:gd name="connsiteY7-142" fmla="*/ 1080654 h 1122218"/>
                <a:gd name="connsiteX8-143" fmla="*/ 110837 w 9628909"/>
                <a:gd name="connsiteY8-144" fmla="*/ 0 h 1122218"/>
                <a:gd name="connsiteX0-145" fmla="*/ 110837 w 9628909"/>
                <a:gd name="connsiteY0-146" fmla="*/ 0 h 1080654"/>
                <a:gd name="connsiteX1-147" fmla="*/ 9628909 w 9628909"/>
                <a:gd name="connsiteY1-148" fmla="*/ 13854 h 1080654"/>
                <a:gd name="connsiteX2-149" fmla="*/ 9628909 w 9628909"/>
                <a:gd name="connsiteY2-150" fmla="*/ 665018 h 1080654"/>
                <a:gd name="connsiteX3-151" fmla="*/ 5417127 w 9628909"/>
                <a:gd name="connsiteY3-152" fmla="*/ 692728 h 1080654"/>
                <a:gd name="connsiteX4-153" fmla="*/ 5430982 w 9628909"/>
                <a:gd name="connsiteY4-154" fmla="*/ 207817 h 1080654"/>
                <a:gd name="connsiteX5-155" fmla="*/ 1884218 w 9628909"/>
                <a:gd name="connsiteY5-156" fmla="*/ 138545 h 1080654"/>
                <a:gd name="connsiteX6-157" fmla="*/ 1884219 w 9628909"/>
                <a:gd name="connsiteY6-158" fmla="*/ 665018 h 1080654"/>
                <a:gd name="connsiteX7-159" fmla="*/ 0 w 9628909"/>
                <a:gd name="connsiteY7-160" fmla="*/ 1080654 h 1080654"/>
                <a:gd name="connsiteX8-161" fmla="*/ 110837 w 9628909"/>
                <a:gd name="connsiteY8-162" fmla="*/ 0 h 1080654"/>
                <a:gd name="connsiteX0-163" fmla="*/ 69274 w 9587346"/>
                <a:gd name="connsiteY0-164" fmla="*/ 0 h 692728"/>
                <a:gd name="connsiteX1-165" fmla="*/ 9587346 w 9587346"/>
                <a:gd name="connsiteY1-166" fmla="*/ 13854 h 692728"/>
                <a:gd name="connsiteX2-167" fmla="*/ 9587346 w 9587346"/>
                <a:gd name="connsiteY2-168" fmla="*/ 665018 h 692728"/>
                <a:gd name="connsiteX3-169" fmla="*/ 5375564 w 9587346"/>
                <a:gd name="connsiteY3-170" fmla="*/ 692728 h 692728"/>
                <a:gd name="connsiteX4-171" fmla="*/ 5389419 w 9587346"/>
                <a:gd name="connsiteY4-172" fmla="*/ 207817 h 692728"/>
                <a:gd name="connsiteX5-173" fmla="*/ 1842655 w 9587346"/>
                <a:gd name="connsiteY5-174" fmla="*/ 138545 h 692728"/>
                <a:gd name="connsiteX6-175" fmla="*/ 1842656 w 9587346"/>
                <a:gd name="connsiteY6-176" fmla="*/ 665018 h 692728"/>
                <a:gd name="connsiteX7-177" fmla="*/ 0 w 9587346"/>
                <a:gd name="connsiteY7-178" fmla="*/ 526472 h 692728"/>
                <a:gd name="connsiteX8-179" fmla="*/ 69274 w 9587346"/>
                <a:gd name="connsiteY8-180" fmla="*/ 0 h 692728"/>
                <a:gd name="connsiteX0-181" fmla="*/ 13855 w 9531927"/>
                <a:gd name="connsiteY0-182" fmla="*/ 0 h 942108"/>
                <a:gd name="connsiteX1-183" fmla="*/ 9531927 w 9531927"/>
                <a:gd name="connsiteY1-184" fmla="*/ 13854 h 942108"/>
                <a:gd name="connsiteX2-185" fmla="*/ 9531927 w 9531927"/>
                <a:gd name="connsiteY2-186" fmla="*/ 665018 h 942108"/>
                <a:gd name="connsiteX3-187" fmla="*/ 5320145 w 9531927"/>
                <a:gd name="connsiteY3-188" fmla="*/ 692728 h 942108"/>
                <a:gd name="connsiteX4-189" fmla="*/ 5334000 w 9531927"/>
                <a:gd name="connsiteY4-190" fmla="*/ 207817 h 942108"/>
                <a:gd name="connsiteX5-191" fmla="*/ 1787236 w 9531927"/>
                <a:gd name="connsiteY5-192" fmla="*/ 138545 h 942108"/>
                <a:gd name="connsiteX6-193" fmla="*/ 1787237 w 9531927"/>
                <a:gd name="connsiteY6-194" fmla="*/ 665018 h 942108"/>
                <a:gd name="connsiteX7-195" fmla="*/ 0 w 9531927"/>
                <a:gd name="connsiteY7-196" fmla="*/ 942108 h 942108"/>
                <a:gd name="connsiteX8-197" fmla="*/ 13855 w 9531927"/>
                <a:gd name="connsiteY8-198" fmla="*/ 0 h 942108"/>
                <a:gd name="connsiteX0-199" fmla="*/ 13855 w 9531927"/>
                <a:gd name="connsiteY0-200" fmla="*/ 0 h 942108"/>
                <a:gd name="connsiteX1-201" fmla="*/ 9531927 w 9531927"/>
                <a:gd name="connsiteY1-202" fmla="*/ 13854 h 942108"/>
                <a:gd name="connsiteX2-203" fmla="*/ 9531927 w 9531927"/>
                <a:gd name="connsiteY2-204" fmla="*/ 665018 h 942108"/>
                <a:gd name="connsiteX3-205" fmla="*/ 5320145 w 9531927"/>
                <a:gd name="connsiteY3-206" fmla="*/ 692728 h 942108"/>
                <a:gd name="connsiteX4-207" fmla="*/ 5334000 w 9531927"/>
                <a:gd name="connsiteY4-208" fmla="*/ 207817 h 942108"/>
                <a:gd name="connsiteX5-209" fmla="*/ 1787236 w 9531927"/>
                <a:gd name="connsiteY5-210" fmla="*/ 138545 h 942108"/>
                <a:gd name="connsiteX6-211" fmla="*/ 1759528 w 9531927"/>
                <a:gd name="connsiteY6-212" fmla="*/ 748145 h 942108"/>
                <a:gd name="connsiteX7-213" fmla="*/ 0 w 9531927"/>
                <a:gd name="connsiteY7-214" fmla="*/ 942108 h 942108"/>
                <a:gd name="connsiteX8-215" fmla="*/ 13855 w 9531927"/>
                <a:gd name="connsiteY8-216" fmla="*/ 0 h 942108"/>
                <a:gd name="connsiteX0-217" fmla="*/ 13855 w 9531927"/>
                <a:gd name="connsiteY0-218" fmla="*/ 0 h 942108"/>
                <a:gd name="connsiteX1-219" fmla="*/ 9531927 w 9531927"/>
                <a:gd name="connsiteY1-220" fmla="*/ 13854 h 942108"/>
                <a:gd name="connsiteX2-221" fmla="*/ 9531927 w 9531927"/>
                <a:gd name="connsiteY2-222" fmla="*/ 665018 h 942108"/>
                <a:gd name="connsiteX3-223" fmla="*/ 5320145 w 9531927"/>
                <a:gd name="connsiteY3-224" fmla="*/ 692728 h 942108"/>
                <a:gd name="connsiteX4-225" fmla="*/ 5334000 w 9531927"/>
                <a:gd name="connsiteY4-226" fmla="*/ 207817 h 942108"/>
                <a:gd name="connsiteX5-227" fmla="*/ 1787236 w 9531927"/>
                <a:gd name="connsiteY5-228" fmla="*/ 138545 h 942108"/>
                <a:gd name="connsiteX6-229" fmla="*/ 1759528 w 9531927"/>
                <a:gd name="connsiteY6-230" fmla="*/ 886691 h 942108"/>
                <a:gd name="connsiteX7-231" fmla="*/ 0 w 9531927"/>
                <a:gd name="connsiteY7-232" fmla="*/ 942108 h 942108"/>
                <a:gd name="connsiteX8-233" fmla="*/ 13855 w 9531927"/>
                <a:gd name="connsiteY8-234" fmla="*/ 0 h 942108"/>
                <a:gd name="connsiteX0-235" fmla="*/ 13855 w 9531927"/>
                <a:gd name="connsiteY0-236" fmla="*/ 0 h 942108"/>
                <a:gd name="connsiteX1-237" fmla="*/ 9531927 w 9531927"/>
                <a:gd name="connsiteY1-238" fmla="*/ 13854 h 942108"/>
                <a:gd name="connsiteX2-239" fmla="*/ 9531927 w 9531927"/>
                <a:gd name="connsiteY2-240" fmla="*/ 665018 h 942108"/>
                <a:gd name="connsiteX3-241" fmla="*/ 5320145 w 9531927"/>
                <a:gd name="connsiteY3-242" fmla="*/ 692728 h 942108"/>
                <a:gd name="connsiteX4-243" fmla="*/ 5334000 w 9531927"/>
                <a:gd name="connsiteY4-244" fmla="*/ 207817 h 942108"/>
                <a:gd name="connsiteX5-245" fmla="*/ 1717964 w 9531927"/>
                <a:gd name="connsiteY5-246" fmla="*/ 221672 h 942108"/>
                <a:gd name="connsiteX6-247" fmla="*/ 1759528 w 9531927"/>
                <a:gd name="connsiteY6-248" fmla="*/ 886691 h 942108"/>
                <a:gd name="connsiteX7-249" fmla="*/ 0 w 9531927"/>
                <a:gd name="connsiteY7-250" fmla="*/ 942108 h 942108"/>
                <a:gd name="connsiteX8-251" fmla="*/ 13855 w 9531927"/>
                <a:gd name="connsiteY8-252" fmla="*/ 0 h 942108"/>
                <a:gd name="connsiteX0-253" fmla="*/ 13855 w 9531927"/>
                <a:gd name="connsiteY0-254" fmla="*/ 0 h 942108"/>
                <a:gd name="connsiteX1-255" fmla="*/ 9531927 w 9531927"/>
                <a:gd name="connsiteY1-256" fmla="*/ 13854 h 942108"/>
                <a:gd name="connsiteX2-257" fmla="*/ 9531927 w 9531927"/>
                <a:gd name="connsiteY2-258" fmla="*/ 665018 h 942108"/>
                <a:gd name="connsiteX3-259" fmla="*/ 5289224 w 9531927"/>
                <a:gd name="connsiteY3-260" fmla="*/ 652972 h 942108"/>
                <a:gd name="connsiteX4-261" fmla="*/ 5334000 w 9531927"/>
                <a:gd name="connsiteY4-262" fmla="*/ 207817 h 942108"/>
                <a:gd name="connsiteX5-263" fmla="*/ 1717964 w 9531927"/>
                <a:gd name="connsiteY5-264" fmla="*/ 221672 h 942108"/>
                <a:gd name="connsiteX6-265" fmla="*/ 1759528 w 9531927"/>
                <a:gd name="connsiteY6-266" fmla="*/ 886691 h 942108"/>
                <a:gd name="connsiteX7-267" fmla="*/ 0 w 9531927"/>
                <a:gd name="connsiteY7-268" fmla="*/ 942108 h 942108"/>
                <a:gd name="connsiteX8-269" fmla="*/ 13855 w 9531927"/>
                <a:gd name="connsiteY8-270" fmla="*/ 0 h 942108"/>
                <a:gd name="connsiteX0-271" fmla="*/ 13855 w 9531927"/>
                <a:gd name="connsiteY0-272" fmla="*/ 0 h 942108"/>
                <a:gd name="connsiteX1-273" fmla="*/ 9531927 w 9531927"/>
                <a:gd name="connsiteY1-274" fmla="*/ 13854 h 942108"/>
                <a:gd name="connsiteX2-275" fmla="*/ 9531927 w 9531927"/>
                <a:gd name="connsiteY2-276" fmla="*/ 665018 h 942108"/>
                <a:gd name="connsiteX3-277" fmla="*/ 5289224 w 9531927"/>
                <a:gd name="connsiteY3-278" fmla="*/ 652972 h 942108"/>
                <a:gd name="connsiteX4-279" fmla="*/ 5298661 w 9531927"/>
                <a:gd name="connsiteY4-280" fmla="*/ 198982 h 942108"/>
                <a:gd name="connsiteX5-281" fmla="*/ 1717964 w 9531927"/>
                <a:gd name="connsiteY5-282" fmla="*/ 221672 h 942108"/>
                <a:gd name="connsiteX6-283" fmla="*/ 1759528 w 9531927"/>
                <a:gd name="connsiteY6-284" fmla="*/ 886691 h 942108"/>
                <a:gd name="connsiteX7-285" fmla="*/ 0 w 9531927"/>
                <a:gd name="connsiteY7-286" fmla="*/ 942108 h 942108"/>
                <a:gd name="connsiteX8-287" fmla="*/ 13855 w 9531927"/>
                <a:gd name="connsiteY8-288" fmla="*/ 0 h 9421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9531927" h="942108">
                  <a:moveTo>
                    <a:pt x="13855" y="0"/>
                  </a:moveTo>
                  <a:lnTo>
                    <a:pt x="9531927" y="13854"/>
                  </a:lnTo>
                  <a:lnTo>
                    <a:pt x="9531927" y="665018"/>
                  </a:lnTo>
                  <a:lnTo>
                    <a:pt x="5289224" y="652972"/>
                  </a:lnTo>
                  <a:lnTo>
                    <a:pt x="5298661" y="198982"/>
                  </a:lnTo>
                  <a:lnTo>
                    <a:pt x="1717964" y="221672"/>
                  </a:lnTo>
                  <a:cubicBezTo>
                    <a:pt x="1717964" y="397163"/>
                    <a:pt x="1759528" y="711200"/>
                    <a:pt x="1759528" y="886691"/>
                  </a:cubicBezTo>
                  <a:lnTo>
                    <a:pt x="0" y="942108"/>
                  </a:lnTo>
                  <a:lnTo>
                    <a:pt x="13855" y="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701636" y="4804081"/>
            <a:ext cx="3505199" cy="1804550"/>
            <a:chOff x="2701636" y="4319159"/>
            <a:chExt cx="3505199" cy="1804550"/>
          </a:xfrm>
        </p:grpSpPr>
        <p:sp>
          <p:nvSpPr>
            <p:cNvPr id="3" name="Rectangle 2"/>
            <p:cNvSpPr/>
            <p:nvPr/>
          </p:nvSpPr>
          <p:spPr>
            <a:xfrm>
              <a:off x="2701636" y="5791200"/>
              <a:ext cx="3491346" cy="332509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15489" y="4319159"/>
              <a:ext cx="3491346" cy="332509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Up-Down Arrow 4"/>
            <p:cNvSpPr/>
            <p:nvPr/>
          </p:nvSpPr>
          <p:spPr>
            <a:xfrm>
              <a:off x="4419600" y="4682823"/>
              <a:ext cx="290945" cy="1094521"/>
            </a:xfrm>
            <a:prstGeom prst="up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031673" y="5029209"/>
              <a:ext cx="106606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match!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nk 12"/>
          <p:cNvSpPr/>
          <p:nvPr/>
        </p:nvSpPr>
        <p:spPr bwMode="auto">
          <a:xfrm>
            <a:off x="2711160" y="6363720"/>
            <a:ext cx="3325680" cy="111960"/>
          </a:xfrm>
          <a:prstGeom prst="rect">
            <a:avLst/>
          </a:prstGeom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678"/>
    </mc:Choice>
    <mc:Fallback>
      <p:transition spd="slow" advTm="236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TIMING" val="|1.6|11.9"/>
</p:tagLst>
</file>

<file path=ppt/tags/tag2.xml><?xml version="1.0" encoding="utf-8"?>
<p:tagLst xmlns:p="http://schemas.openxmlformats.org/presentationml/2006/main">
  <p:tag name="TIMING" val="|99.2"/>
</p:tagLst>
</file>

<file path=ppt/tags/tag3.xml><?xml version="1.0" encoding="utf-8"?>
<p:tagLst xmlns:p="http://schemas.openxmlformats.org/presentationml/2006/main">
  <p:tag name="TIMING" val="|71.6|13.6|15.8|11.1|8.8|3.8"/>
</p:tagLst>
</file>

<file path=ppt/tags/tag4.xml><?xml version="1.0" encoding="utf-8"?>
<p:tagLst xmlns:p="http://schemas.openxmlformats.org/presentationml/2006/main">
  <p:tag name="KSO_WPP_MARK_KEY" val="11dc9920-6ebb-4ee7-8393-d1f100a12e67"/>
  <p:tag name="COMMONDATA" val="eyJoZGlkIjoiNzY3ZmQyNGM1MWJhYjJhYzU3NTJjZTdiYzk3YzRhOGIifQ==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6746</Words>
  <Application>WPS 演示</Application>
  <PresentationFormat>Widescreen</PresentationFormat>
  <Paragraphs>537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40" baseType="lpstr">
      <vt:lpstr>Arial</vt:lpstr>
      <vt:lpstr>宋体</vt:lpstr>
      <vt:lpstr>Wingdings</vt:lpstr>
      <vt:lpstr>Arial</vt:lpstr>
      <vt:lpstr>Calibri</vt:lpstr>
      <vt:lpstr>MS PGothic</vt:lpstr>
      <vt:lpstr>Calibri</vt:lpstr>
      <vt:lpstr>Wingdings</vt:lpstr>
      <vt:lpstr>Gill Sans MT</vt:lpstr>
      <vt:lpstr>Gill Sans MT</vt:lpstr>
      <vt:lpstr>Times New Roman</vt:lpstr>
      <vt:lpstr>Courier New</vt:lpstr>
      <vt:lpstr>Comic Sans MS</vt:lpstr>
      <vt:lpstr>Times</vt:lpstr>
      <vt:lpstr>Tahoma</vt:lpstr>
      <vt:lpstr>Gill Sans MT</vt:lpstr>
      <vt:lpstr>Calibri Light</vt:lpstr>
      <vt:lpstr>微软雅黑</vt:lpstr>
      <vt:lpstr>Arial Unicode MS</vt:lpstr>
      <vt:lpstr>等线</vt:lpstr>
      <vt:lpstr>等线 Light</vt:lpstr>
      <vt:lpstr>1_Office Theme</vt:lpstr>
      <vt:lpstr>2_Office Theme</vt:lpstr>
      <vt:lpstr>Network Layer II: roadmap</vt:lpstr>
      <vt:lpstr>Two key network-layer functions</vt:lpstr>
      <vt:lpstr>Interplay between routing and forwarding</vt:lpstr>
      <vt:lpstr>Router architecture overview</vt:lpstr>
      <vt:lpstr>Input port functions</vt:lpstr>
      <vt:lpstr>Destination-based forwarding</vt:lpstr>
      <vt:lpstr>Longest prefix matching</vt:lpstr>
      <vt:lpstr>Longest prefix matching</vt:lpstr>
      <vt:lpstr>Longest prefix matching</vt:lpstr>
      <vt:lpstr>Longest prefix matching</vt:lpstr>
      <vt:lpstr>Switching fabrics</vt:lpstr>
      <vt:lpstr>Input port queuing</vt:lpstr>
      <vt:lpstr>Output port queuing</vt:lpstr>
      <vt:lpstr>Packet Scheduling: FCFS</vt:lpstr>
      <vt:lpstr>Scheduling policies: priority</vt:lpstr>
      <vt:lpstr>Scheduling policies: round robin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Layer II: roadmap</dc:title>
  <dc:creator>yu wenjuan</dc:creator>
  <cp:lastModifiedBy>.</cp:lastModifiedBy>
  <cp:revision>4</cp:revision>
  <dcterms:created xsi:type="dcterms:W3CDTF">2020-10-16T23:29:00Z</dcterms:created>
  <dcterms:modified xsi:type="dcterms:W3CDTF">2022-11-10T12:39:38Z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D2CAF92C8DE44737B1AB4AFD89E37AA0</vt:lpwstr>
  </property>
  <property fmtid="{D5CDD505-2E9C-101B-9397-08002B2CF9AE}" pid="3" name="KSOProductBuildVer">
    <vt:lpwstr>2052-11.1.0.12763</vt:lpwstr>
  </property>
</Properties>
</file>