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1135" r:id="rId5"/>
    <p:sldId id="1127" r:id="rId6"/>
    <p:sldId id="893" r:id="rId8"/>
    <p:sldId id="1126" r:id="rId9"/>
    <p:sldId id="1136" r:id="rId10"/>
    <p:sldId id="1137" r:id="rId11"/>
    <p:sldId id="1138" r:id="rId12"/>
    <p:sldId id="1139" r:id="rId13"/>
    <p:sldId id="1140" r:id="rId14"/>
    <p:sldId id="1097" r:id="rId15"/>
    <p:sldId id="1141" r:id="rId16"/>
    <p:sldId id="838" r:id="rId17"/>
    <p:sldId id="895" r:id="rId18"/>
    <p:sldId id="973" r:id="rId19"/>
    <p:sldId id="841" r:id="rId20"/>
    <p:sldId id="839" r:id="rId21"/>
    <p:sldId id="1134" r:id="rId22"/>
    <p:sldId id="974" r:id="rId23"/>
    <p:sldId id="842" r:id="rId24"/>
    <p:sldId id="843" r:id="rId25"/>
    <p:sldId id="844" r:id="rId26"/>
    <p:sldId id="845" r:id="rId27"/>
    <p:sldId id="846" r:id="rId28"/>
    <p:sldId id="1142" r:id="rId29"/>
    <p:sldId id="1143" r:id="rId30"/>
    <p:sldId id="1144" r:id="rId31"/>
    <p:sldId id="1162" r:id="rId32"/>
    <p:sldId id="862" r:id="rId33"/>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0340" autoAdjust="0"/>
  </p:normalViewPr>
  <p:slideViewPr>
    <p:cSldViewPr>
      <p:cViewPr varScale="1">
        <p:scale>
          <a:sx n="56" d="100"/>
          <a:sy n="56" d="100"/>
        </p:scale>
        <p:origin x="12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69AD5-4FC0-4D3E-95A9-02B3F49776F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906C-A64A-4CEF-84D8-F375CB9F3A9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panose="020F0502020204030204"/>
                <a:ea typeface="+mn-ea"/>
                <a:cs typeface="+mn-cs"/>
              </a:rPr>
            </a:fld>
            <a:endParaRPr lang="en-US" sz="1200" kern="1200" dirty="0">
              <a:solidFill>
                <a:prstClr val="black"/>
              </a:solidFill>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panose="020F0502020204030204"/>
                <a:ea typeface="+mn-ea"/>
                <a:cs typeface="+mn-cs"/>
              </a:rPr>
            </a:fld>
            <a:endParaRPr lang="en-US" sz="1200" kern="1200" dirty="0">
              <a:solidFill>
                <a:prstClr val="black"/>
              </a:solidFill>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panose="020F0502020204030204"/>
                <a:ea typeface="+mn-ea"/>
                <a:cs typeface="+mn-cs"/>
              </a:rPr>
            </a:fld>
            <a:endParaRPr lang="en-US" sz="1200" kern="1200" dirty="0">
              <a:solidFill>
                <a:prstClr val="black"/>
              </a:solidFill>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panose="020F0502020204030204"/>
                <a:ea typeface="+mn-ea"/>
                <a:cs typeface="+mn-cs"/>
              </a:rPr>
            </a:fld>
            <a:endParaRPr lang="en-US" sz="1200" kern="1200" dirty="0">
              <a:solidFill>
                <a:prstClr val="black"/>
              </a:solidFill>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http://farm8.staticflickr.com/7108/7523337830_860064e149_o.jpg</a:t>
            </a:r>
            <a:endParaRPr lang="en-US" dirty="0"/>
          </a:p>
        </p:txBody>
      </p:sp>
      <p:sp>
        <p:nvSpPr>
          <p:cNvPr id="4" name="Slide Number Placeholder 3"/>
          <p:cNvSpPr>
            <a:spLocks noGrp="1"/>
          </p:cNvSpPr>
          <p:nvPr>
            <p:ph type="sldNum" sz="quarter" idx="10"/>
          </p:nvPr>
        </p:nvSpPr>
        <p:spPr/>
        <p:txBody>
          <a:bodyPr/>
          <a:lstStyle/>
          <a:p>
            <a:fld id="{324D906C-A64A-4CEF-84D8-F375CB9F3A9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934200" cy="639762"/>
          </a:xfrm>
        </p:spPr>
        <p:txBody>
          <a:bodyPr>
            <a:noAutofit/>
          </a:bodyPr>
          <a:lstStyle>
            <a:lvl1pPr>
              <a:defRPr sz="3600" b="1">
                <a:solidFill>
                  <a:schemeClr val="tx2"/>
                </a:solidFill>
              </a:defRPr>
            </a:lvl1pPr>
          </a:lstStyle>
          <a:p>
            <a:r>
              <a:rPr lang="en-US" dirty="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Clr>
                <a:schemeClr val="tx2"/>
              </a:buClr>
              <a:buSzPct val="150000"/>
              <a:buFont typeface="Wingdings" panose="05000000000000000000" pitchFamily="2" charset="2"/>
              <a:buChar char="§"/>
              <a:defRPr sz="2800"/>
            </a:lvl1pPr>
            <a:lvl2pPr marL="914400" indent="-457200">
              <a:buClr>
                <a:schemeClr val="tx2"/>
              </a:buClr>
              <a:buSzPct val="70000"/>
              <a:buFont typeface="Wingdings" panose="05000000000000000000" pitchFamily="2" charset="2"/>
              <a:buChar char="q"/>
              <a:defRPr sz="2800"/>
            </a:lvl2pPr>
            <a:lvl3pPr marL="1371600" indent="-457200">
              <a:buClr>
                <a:schemeClr val="accent1"/>
              </a:buClr>
              <a:buSzPct val="120000"/>
              <a:buFont typeface="Wingdings" panose="05000000000000000000" pitchFamily="2" charset="2"/>
              <a:buChar char="§"/>
              <a:defRPr sz="2800"/>
            </a:lvl3pPr>
            <a:lvl4pPr marL="1600200" indent="-228600">
              <a:buSzPct val="150000"/>
              <a:buFont typeface="Wingdings" panose="05000000000000000000" pitchFamily="2" charset="2"/>
              <a:buChar char="§"/>
              <a:defRPr sz="2800"/>
            </a:lvl4pPr>
            <a:lvl5pPr marL="2057400" indent="-228600">
              <a:buSzPct val="150000"/>
              <a:buFont typeface="Wingdings" panose="05000000000000000000" pitchFamily="2" charset="2"/>
              <a:buChar char="§"/>
              <a:defRPr sz="28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1" name="Rectangle 10"/>
          <p:cNvSpPr>
            <a:spLocks noChangeArrowheads="1"/>
          </p:cNvSpPr>
          <p:nvPr userDrawn="1"/>
        </p:nvSpPr>
        <p:spPr bwMode="auto">
          <a:xfrm>
            <a:off x="1180563" y="784225"/>
            <a:ext cx="7543800" cy="57080"/>
          </a:xfrm>
          <a:prstGeom prst="rect">
            <a:avLst/>
          </a:prstGeom>
          <a:solidFill>
            <a:srgbClr val="9999CC"/>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zh-CN" sz="2400" b="0" i="0" u="none" strike="noStrike" kern="0" cap="none" spc="0" normalizeH="0" baseline="0" noProof="0">
              <a:ln>
                <a:noFill/>
              </a:ln>
              <a:solidFill>
                <a:srgbClr val="000000"/>
              </a:solidFill>
              <a:effectLst/>
              <a:uLnTx/>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0425"/>
            <a:ext cx="7772400" cy="1527175"/>
          </a:xfrm>
        </p:spPr>
        <p:txBody>
          <a:bodyPr>
            <a:noAutofit/>
          </a:bodyPr>
          <a:lstStyle/>
          <a:p>
            <a:r>
              <a:rPr lang="en-US" sz="4000" b="1" dirty="0"/>
              <a:t>Internet Structure and Authorities</a:t>
            </a:r>
            <a:br>
              <a:rPr lang="en-US" sz="4000" b="1" dirty="0"/>
            </a:b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RIR-&gt;NIR-&gt;LIR-&gt;ISP-&gt;AS</a:t>
            </a:r>
            <a:endParaRPr lang="en-US" dirty="0"/>
          </a:p>
        </p:txBody>
      </p:sp>
      <p:sp>
        <p:nvSpPr>
          <p:cNvPr id="4" name="Content Placeholder 3"/>
          <p:cNvSpPr>
            <a:spLocks noGrp="1"/>
          </p:cNvSpPr>
          <p:nvPr>
            <p:ph idx="1"/>
          </p:nvPr>
        </p:nvSpPr>
        <p:spPr>
          <a:xfrm>
            <a:off x="76200" y="1066800"/>
            <a:ext cx="8991600" cy="5684838"/>
          </a:xfrm>
        </p:spPr>
        <p:txBody>
          <a:bodyPr>
            <a:normAutofit/>
          </a:bodyPr>
          <a:lstStyle/>
          <a:p>
            <a:pPr algn="just"/>
            <a:r>
              <a:rPr lang="en-US" dirty="0"/>
              <a:t>An Internet service provider (ISP) is an organization that provides access to the Internet. Internet service providers can be either community-owned and non-profit, or privately owned and for-profit.</a:t>
            </a:r>
            <a:endParaRPr lang="en-US" dirty="0"/>
          </a:p>
          <a:p>
            <a:pPr algn="just"/>
            <a:endParaRPr lang="en-US" dirty="0"/>
          </a:p>
          <a:p>
            <a:pPr algn="just"/>
            <a:r>
              <a:rPr lang="en-US" dirty="0"/>
              <a:t>ISP can be of </a:t>
            </a:r>
            <a:endParaRPr lang="en-US" dirty="0"/>
          </a:p>
          <a:p>
            <a:pPr lvl="1" algn="just"/>
            <a:r>
              <a:rPr lang="en-US" dirty="0"/>
              <a:t>Access providers</a:t>
            </a:r>
            <a:endParaRPr lang="en-US" dirty="0"/>
          </a:p>
          <a:p>
            <a:pPr lvl="1" algn="just"/>
            <a:r>
              <a:rPr lang="en-US" dirty="0"/>
              <a:t>Hosting ISPs</a:t>
            </a:r>
            <a:endParaRPr lang="en-US" dirty="0"/>
          </a:p>
          <a:p>
            <a:pPr lvl="1" algn="just"/>
            <a:r>
              <a:rPr lang="en-US" dirty="0"/>
              <a:t>Transit ISPs</a:t>
            </a:r>
            <a:endParaRPr lang="en-US" dirty="0"/>
          </a:p>
          <a:p>
            <a:pPr lvl="1" algn="just"/>
            <a:r>
              <a:rPr lang="en-US" dirty="0"/>
              <a:t>Virtual ISPs</a:t>
            </a:r>
            <a:endParaRPr lang="en-US" dirty="0"/>
          </a:p>
          <a:p>
            <a:pPr lvl="1" algn="just"/>
            <a:r>
              <a:rPr lang="en-US" dirty="0"/>
              <a:t>Free ISPs</a:t>
            </a:r>
            <a:endParaRPr lang="en-US" dirty="0"/>
          </a:p>
        </p:txBody>
      </p:sp>
      <p:sp>
        <p:nvSpPr>
          <p:cNvPr id="3" name="文本框 2"/>
          <p:cNvSpPr txBox="1"/>
          <p:nvPr/>
        </p:nvSpPr>
        <p:spPr>
          <a:xfrm>
            <a:off x="5092700" y="2606040"/>
            <a:ext cx="3317240" cy="1198880"/>
          </a:xfrm>
          <a:prstGeom prst="rect">
            <a:avLst/>
          </a:prstGeom>
          <a:noFill/>
        </p:spPr>
        <p:txBody>
          <a:bodyPr wrap="square" rtlCol="0">
            <a:spAutoFit/>
          </a:bodyPr>
          <a:p>
            <a:r>
              <a:rPr lang="zh-CN" altLang="en-US"/>
              <a:t>ISP是提供对互联网访问的组织。</a:t>
            </a:r>
            <a:endParaRPr lang="zh-CN" altLang="en-US"/>
          </a:p>
          <a:p>
            <a:r>
              <a:rPr lang="zh-CN" altLang="en-US"/>
              <a:t>互联网服务提供商可以是社区拥有的非营利性机构，也可以是私人拥有的营利性机构。</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RIR-&gt;NIR-&gt;LIR-&gt;ISP-&gt;AS</a:t>
            </a:r>
            <a:endParaRPr lang="en-US" dirty="0"/>
          </a:p>
        </p:txBody>
      </p:sp>
      <p:sp>
        <p:nvSpPr>
          <p:cNvPr id="4" name="Content Placeholder 3"/>
          <p:cNvSpPr>
            <a:spLocks noGrp="1"/>
          </p:cNvSpPr>
          <p:nvPr>
            <p:ph idx="1"/>
          </p:nvPr>
        </p:nvSpPr>
        <p:spPr>
          <a:xfrm>
            <a:off x="76200" y="1066800"/>
            <a:ext cx="8991600" cy="5684838"/>
          </a:xfrm>
        </p:spPr>
        <p:txBody>
          <a:bodyPr>
            <a:normAutofit lnSpcReduction="10000"/>
          </a:bodyPr>
          <a:lstStyle/>
          <a:p>
            <a:pPr algn="just"/>
            <a:r>
              <a:rPr lang="en-US" dirty="0"/>
              <a:t>An ISP can own multiple AS’s and they will use border gateway protocol (BGP) to communicate between them.</a:t>
            </a:r>
            <a:endParaRPr lang="en-US" dirty="0"/>
          </a:p>
          <a:p>
            <a:pPr algn="just"/>
            <a:endParaRPr lang="en-US" dirty="0"/>
          </a:p>
          <a:p>
            <a:pPr algn="just"/>
            <a:endParaRPr lang="en-US" dirty="0"/>
          </a:p>
          <a:p>
            <a:pPr algn="just"/>
            <a:endParaRPr lang="en-US" dirty="0"/>
          </a:p>
          <a:p>
            <a:pPr algn="just"/>
            <a:r>
              <a:rPr lang="en-US" dirty="0"/>
              <a:t>An Autonomous System (AS) is a group of networks and routers controlled by a single administrative authority</a:t>
            </a:r>
            <a:endParaRPr lang="en-US" dirty="0"/>
          </a:p>
          <a:p>
            <a:pPr algn="just"/>
            <a:endParaRPr lang="en-US" dirty="0"/>
          </a:p>
          <a:p>
            <a:pPr algn="just"/>
            <a:endParaRPr lang="en-US" dirty="0"/>
          </a:p>
          <a:p>
            <a:pPr algn="just"/>
            <a:r>
              <a:rPr lang="en-US" dirty="0"/>
              <a:t>Corresponds to an administrative domain</a:t>
            </a:r>
            <a:endParaRPr lang="en-US" dirty="0"/>
          </a:p>
          <a:p>
            <a:pPr algn="just"/>
            <a:endParaRPr lang="en-US" dirty="0"/>
          </a:p>
          <a:p>
            <a:pPr algn="just"/>
            <a:r>
              <a:rPr lang="en-US" dirty="0"/>
              <a:t>Examples: university, company, backbone network </a:t>
            </a:r>
            <a:endParaRPr lang="en-US" dirty="0"/>
          </a:p>
          <a:p>
            <a:pPr algn="just"/>
            <a:endParaRPr lang="en-US" dirty="0"/>
          </a:p>
        </p:txBody>
      </p:sp>
      <p:sp>
        <p:nvSpPr>
          <p:cNvPr id="3" name="文本框 2"/>
          <p:cNvSpPr txBox="1"/>
          <p:nvPr/>
        </p:nvSpPr>
        <p:spPr>
          <a:xfrm>
            <a:off x="609600" y="4419600"/>
            <a:ext cx="8229600" cy="368300"/>
          </a:xfrm>
          <a:prstGeom prst="rect">
            <a:avLst/>
          </a:prstGeom>
          <a:noFill/>
        </p:spPr>
        <p:txBody>
          <a:bodyPr wrap="square" rtlCol="0">
            <a:spAutoFit/>
          </a:bodyPr>
          <a:p>
            <a:r>
              <a:rPr lang="zh-CN" altLang="en-US"/>
              <a:t>AS是由单一管理机构控制的一组网络和路由器</a:t>
            </a:r>
            <a:endParaRPr lang="zh-CN" altLang="en-US"/>
          </a:p>
        </p:txBody>
      </p:sp>
      <p:sp>
        <p:nvSpPr>
          <p:cNvPr id="5" name="文本框 4"/>
          <p:cNvSpPr txBox="1"/>
          <p:nvPr/>
        </p:nvSpPr>
        <p:spPr>
          <a:xfrm>
            <a:off x="838200" y="2438400"/>
            <a:ext cx="6532880" cy="645160"/>
          </a:xfrm>
          <a:prstGeom prst="rect">
            <a:avLst/>
          </a:prstGeom>
          <a:noFill/>
        </p:spPr>
        <p:txBody>
          <a:bodyPr wrap="square" rtlCol="0">
            <a:spAutoFit/>
          </a:bodyPr>
          <a:p>
            <a:r>
              <a:rPr lang="zh-CN" altLang="en-US"/>
              <a:t>BGP是运行于 TCP 上的一种自治系统的路由协议</a:t>
            </a:r>
            <a:endParaRPr lang="en-US" altLang="zh-CN"/>
          </a:p>
          <a:p>
            <a:r>
              <a:rPr lang="en-US" altLang="zh-CN"/>
              <a:t>BGP 系统的主要功能是和其他的 BGP 系统交换网络可达信息</a:t>
            </a:r>
            <a:endParaRPr lang="en-US" altLang="zh-CN"/>
          </a:p>
        </p:txBody>
      </p:sp>
      <p:sp>
        <p:nvSpPr>
          <p:cNvPr id="6" name="文本框 5"/>
          <p:cNvSpPr txBox="1"/>
          <p:nvPr/>
        </p:nvSpPr>
        <p:spPr>
          <a:xfrm>
            <a:off x="549275" y="1945640"/>
            <a:ext cx="7985125" cy="368300"/>
          </a:xfrm>
          <a:prstGeom prst="rect">
            <a:avLst/>
          </a:prstGeom>
          <a:noFill/>
        </p:spPr>
        <p:txBody>
          <a:bodyPr wrap="square" rtlCol="0">
            <a:spAutoFit/>
          </a:bodyPr>
          <a:p>
            <a:r>
              <a:rPr lang="zh-CN" altLang="en-US"/>
              <a:t>一个ISP可以拥有多个AS，它们之间使用边界网关协议(BGP)进行通信。</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554" y="14377"/>
            <a:ext cx="7886700" cy="800963"/>
          </a:xfrm>
        </p:spPr>
        <p:txBody>
          <a:bodyPr>
            <a:normAutofit/>
          </a:bodyPr>
          <a:lstStyle/>
          <a:p>
            <a:r>
              <a:rPr lang="en-US" altLang="en-US" dirty="0">
                <a:ea typeface="MS PGothic" panose="020B0600070205080204" pitchFamily="34" charset="-128"/>
              </a:rPr>
              <a:t>IP addressing</a:t>
            </a:r>
            <a:endParaRPr lang="en-US" dirty="0"/>
          </a:p>
        </p:txBody>
      </p:sp>
      <p:sp>
        <p:nvSpPr>
          <p:cNvPr id="92" name="Rectangle 3"/>
          <p:cNvSpPr txBox="1">
            <a:spLocks noChangeArrowheads="1"/>
          </p:cNvSpPr>
          <p:nvPr/>
        </p:nvSpPr>
        <p:spPr>
          <a:xfrm>
            <a:off x="76200" y="1512498"/>
            <a:ext cx="9002842" cy="4589685"/>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160" indent="-167005" algn="just" defTabSz="685800">
              <a:spcBef>
                <a:spcPts val="750"/>
              </a:spcBef>
              <a:buNone/>
              <a:defRPr/>
            </a:pPr>
            <a:r>
              <a:rPr lang="en-US" sz="3200" b="1" i="1" dirty="0">
                <a:latin typeface="Calibri" panose="020F0502020204030204"/>
              </a:rPr>
              <a:t>Q:</a:t>
            </a:r>
            <a:r>
              <a:rPr lang="en-US" sz="3200" b="1" dirty="0">
                <a:latin typeface="Calibri" panose="020F0502020204030204"/>
              </a:rPr>
              <a:t> </a:t>
            </a:r>
            <a:r>
              <a:rPr lang="en-US" sz="3200" dirty="0">
                <a:latin typeface="Calibri" panose="020F0502020204030204"/>
              </a:rPr>
              <a:t>How does an ISP get block of addresses?</a:t>
            </a:r>
            <a:endParaRPr lang="en-US" sz="3200" dirty="0">
              <a:latin typeface="Calibri" panose="020F0502020204030204"/>
            </a:endParaRPr>
          </a:p>
          <a:p>
            <a:pPr marL="264160" indent="-167005" algn="just" defTabSz="685800">
              <a:spcBef>
                <a:spcPts val="750"/>
              </a:spcBef>
              <a:buNone/>
              <a:defRPr/>
            </a:pPr>
            <a:endPar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endPar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r>
              <a:rPr kumimoji="0" lang="en-US" altLang="en-US" sz="3200" b="1"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Q: </a:t>
            </a:r>
            <a:r>
              <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How does a </a:t>
            </a:r>
            <a:r>
              <a:rPr kumimoji="0" lang="en-US" altLang="en-US" sz="3200" b="0" i="1"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network</a:t>
            </a:r>
            <a:r>
              <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 get IP address for itself (network part of address)</a:t>
            </a:r>
            <a:endPar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endParaRPr lang="en-US" altLang="en-US" sz="3200" dirty="0">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endPar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r>
              <a:rPr kumimoji="0" lang="en-US" altLang="en-US" sz="3200" b="1"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Q: </a:t>
            </a:r>
            <a:r>
              <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How does a </a:t>
            </a:r>
            <a:r>
              <a:rPr kumimoji="0" lang="en-US" altLang="en-US" sz="3200" b="0" i="1"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host</a:t>
            </a:r>
            <a:r>
              <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rPr>
              <a:t> get IP address within its network (host part of address)?</a:t>
            </a:r>
            <a:endParaRPr kumimoji="0" lang="en-US" altLang="en-US" sz="3200" b="0" i="0" u="none" strike="noStrike" kern="1200" cap="none" spc="0" normalizeH="0" baseline="0" noProof="0" dirty="0">
              <a:ln>
                <a:noFill/>
              </a:ln>
              <a:effectLst/>
              <a:uLnTx/>
              <a:uFillTx/>
              <a:latin typeface="Calibri" panose="020F0502020204030204"/>
              <a:ea typeface="MS PGothic" panose="020B0600070205080204" pitchFamily="34" charset="-128"/>
              <a:cs typeface="MS PGothic" panose="020B0600070205080204" pitchFamily="34" charset="-128"/>
            </a:endParaRPr>
          </a:p>
          <a:p>
            <a:pPr marL="264160" indent="-167005" algn="just" defTabSz="685800">
              <a:spcBef>
                <a:spcPts val="750"/>
              </a:spcBef>
              <a:buNone/>
              <a:defRPr/>
            </a:pPr>
            <a:endParaRPr lang="en-US" sz="2400" dirty="0">
              <a:latin typeface="Calibri" panose="020F0502020204030204"/>
            </a:endParaRPr>
          </a:p>
          <a:p>
            <a:pPr marL="347980" lvl="1" indent="0" algn="just" defTabSz="685800">
              <a:spcBef>
                <a:spcPts val="375"/>
              </a:spcBef>
              <a:buNone/>
              <a:defRPr/>
            </a:pPr>
            <a:endParaRPr lang="en-US" dirty="0">
              <a:latin typeface="Calibri" panose="020F0502020204030204"/>
            </a:endParaRPr>
          </a:p>
        </p:txBody>
      </p:sp>
      <p:sp>
        <p:nvSpPr>
          <p:cNvPr id="6" name="Slide Number Placeholder 3"/>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en-US"/>
              <a:t>Transport Layer: 3-</a:t>
            </a:r>
            <a:fld id="{C4204591-24BD-A542-B9D5-F8D8A88D2FEE}" type="slidenum">
              <a:rPr lang="en-US" smtClean="0"/>
            </a:fld>
            <a:endParaRPr lang="en-US" sz="825" dirty="0">
              <a:solidFill>
                <a:prstClr val="white">
                  <a:lumMod val="50000"/>
                </a:prstClr>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82411"/>
    </mc:Choice>
    <mc:Fallback>
      <p:transition spd="slow" advTm="8241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554" y="14377"/>
            <a:ext cx="7886700" cy="800963"/>
          </a:xfrm>
        </p:spPr>
        <p:txBody>
          <a:bodyPr>
            <a:normAutofit/>
          </a:bodyPr>
          <a:lstStyle/>
          <a:p>
            <a:r>
              <a:rPr lang="en-US" altLang="en-US" dirty="0">
                <a:ea typeface="MS PGothic" panose="020B0600070205080204" pitchFamily="34" charset="-128"/>
              </a:rPr>
              <a:t>IP addressing</a:t>
            </a:r>
            <a:endParaRPr lang="en-US" dirty="0"/>
          </a:p>
        </p:txBody>
      </p:sp>
      <p:sp>
        <p:nvSpPr>
          <p:cNvPr id="92" name="Rectangle 3"/>
          <p:cNvSpPr txBox="1">
            <a:spLocks noChangeArrowheads="1"/>
          </p:cNvSpPr>
          <p:nvPr/>
        </p:nvSpPr>
        <p:spPr>
          <a:xfrm>
            <a:off x="88773" y="1341903"/>
            <a:ext cx="4944541" cy="4589685"/>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160" indent="-167005" defTabSz="685800">
              <a:spcBef>
                <a:spcPts val="750"/>
              </a:spcBef>
              <a:buNone/>
              <a:defRPr/>
            </a:pPr>
            <a:r>
              <a:rPr lang="en-US" sz="2400" i="1" dirty="0">
                <a:solidFill>
                  <a:srgbClr val="CC0000"/>
                </a:solidFill>
                <a:latin typeface="Calibri" panose="020F0502020204030204"/>
              </a:rPr>
              <a:t>Q:</a:t>
            </a:r>
            <a:r>
              <a:rPr lang="en-US" sz="2400" dirty="0">
                <a:solidFill>
                  <a:prstClr val="black"/>
                </a:solidFill>
                <a:latin typeface="Calibri" panose="020F0502020204030204"/>
              </a:rPr>
              <a:t> how does an ISP get block of addresses?</a:t>
            </a:r>
            <a:endParaRPr lang="en-US" sz="2400" dirty="0">
              <a:solidFill>
                <a:prstClr val="black"/>
              </a:solidFill>
              <a:latin typeface="Calibri" panose="020F0502020204030204"/>
            </a:endParaRPr>
          </a:p>
          <a:p>
            <a:pPr marL="264160" indent="-167005" defTabSz="685800">
              <a:spcBef>
                <a:spcPts val="750"/>
              </a:spcBef>
              <a:buNone/>
              <a:defRPr/>
            </a:pPr>
            <a:r>
              <a:rPr lang="en-US" sz="2400" i="1" dirty="0">
                <a:solidFill>
                  <a:srgbClr val="CC0000"/>
                </a:solidFill>
                <a:latin typeface="Calibri" panose="020F0502020204030204"/>
              </a:rPr>
              <a:t>A:</a:t>
            </a:r>
            <a:r>
              <a:rPr lang="en-US" sz="2400" dirty="0">
                <a:solidFill>
                  <a:srgbClr val="FF0000"/>
                </a:solidFill>
                <a:latin typeface="Calibri" panose="020F0502020204030204"/>
              </a:rPr>
              <a:t> </a:t>
            </a:r>
            <a:r>
              <a:rPr lang="en-US" sz="2400" dirty="0">
                <a:solidFill>
                  <a:srgbClr val="000099"/>
                </a:solidFill>
                <a:latin typeface="Calibri" panose="020F0502020204030204"/>
              </a:rPr>
              <a:t>ICANN</a:t>
            </a:r>
            <a:r>
              <a:rPr lang="en-US" sz="2400" dirty="0">
                <a:solidFill>
                  <a:prstClr val="black"/>
                </a:solidFill>
                <a:latin typeface="Calibri" panose="020F0502020204030204"/>
              </a:rPr>
              <a:t>: </a:t>
            </a:r>
            <a:r>
              <a:rPr lang="en-US" sz="2400" dirty="0">
                <a:solidFill>
                  <a:srgbClr val="000099"/>
                </a:solidFill>
                <a:latin typeface="Calibri" panose="020F0502020204030204"/>
              </a:rPr>
              <a:t>I</a:t>
            </a:r>
            <a:r>
              <a:rPr lang="en-US" sz="2400" dirty="0">
                <a:solidFill>
                  <a:prstClr val="black"/>
                </a:solidFill>
                <a:latin typeface="Calibri" panose="020F0502020204030204"/>
              </a:rPr>
              <a:t>nternet </a:t>
            </a:r>
            <a:r>
              <a:rPr lang="en-US" sz="2400" dirty="0">
                <a:solidFill>
                  <a:srgbClr val="000099"/>
                </a:solidFill>
                <a:latin typeface="Calibri" panose="020F0502020204030204"/>
              </a:rPr>
              <a:t>C</a:t>
            </a:r>
            <a:r>
              <a:rPr lang="en-US" sz="2400" dirty="0">
                <a:solidFill>
                  <a:prstClr val="black"/>
                </a:solidFill>
                <a:latin typeface="Calibri" panose="020F0502020204030204"/>
              </a:rPr>
              <a:t>orporation for </a:t>
            </a:r>
            <a:r>
              <a:rPr lang="en-US" sz="2400" dirty="0">
                <a:solidFill>
                  <a:srgbClr val="000099"/>
                </a:solidFill>
                <a:latin typeface="Calibri" panose="020F0502020204030204"/>
              </a:rPr>
              <a:t>A</a:t>
            </a:r>
            <a:r>
              <a:rPr lang="en-US" sz="2400" dirty="0">
                <a:solidFill>
                  <a:prstClr val="black"/>
                </a:solidFill>
                <a:latin typeface="Calibri" panose="020F0502020204030204"/>
              </a:rPr>
              <a:t>ssigned  </a:t>
            </a:r>
            <a:r>
              <a:rPr lang="en-US" sz="2400" dirty="0">
                <a:solidFill>
                  <a:srgbClr val="000099"/>
                </a:solidFill>
                <a:latin typeface="Calibri" panose="020F0502020204030204"/>
              </a:rPr>
              <a:t>N</a:t>
            </a:r>
            <a:r>
              <a:rPr lang="en-US" sz="2400" dirty="0">
                <a:solidFill>
                  <a:prstClr val="black"/>
                </a:solidFill>
                <a:latin typeface="Calibri" panose="020F0502020204030204"/>
              </a:rPr>
              <a:t>ames and </a:t>
            </a:r>
            <a:r>
              <a:rPr lang="en-US" sz="2400" dirty="0">
                <a:solidFill>
                  <a:srgbClr val="000099"/>
                </a:solidFill>
                <a:latin typeface="Calibri" panose="020F0502020204030204"/>
              </a:rPr>
              <a:t>N</a:t>
            </a:r>
            <a:r>
              <a:rPr lang="en-US" sz="2400" dirty="0">
                <a:solidFill>
                  <a:prstClr val="black"/>
                </a:solidFill>
                <a:latin typeface="Calibri" panose="020F0502020204030204"/>
              </a:rPr>
              <a:t>umbers http://www.icann.org/</a:t>
            </a:r>
            <a:endParaRPr lang="en-US" sz="2400" dirty="0">
              <a:solidFill>
                <a:prstClr val="black"/>
              </a:solidFill>
              <a:latin typeface="Calibri" panose="020F0502020204030204"/>
            </a:endParaRPr>
          </a:p>
          <a:p>
            <a:pPr marL="431165" lvl="1" indent="-176530" defTabSz="685800">
              <a:spcBef>
                <a:spcPts val="375"/>
              </a:spcBef>
              <a:buFont typeface="Arial" panose="020B0604020202020204"/>
              <a:buChar char="•"/>
              <a:defRPr/>
            </a:pPr>
            <a:r>
              <a:rPr lang="en-US" dirty="0">
                <a:solidFill>
                  <a:prstClr val="black"/>
                </a:solidFill>
                <a:latin typeface="Calibri" panose="020F0502020204030204"/>
              </a:rPr>
              <a:t>allocates IP addresses, through </a:t>
            </a:r>
            <a:r>
              <a:rPr lang="en-US" dirty="0">
                <a:solidFill>
                  <a:srgbClr val="0000A3"/>
                </a:solidFill>
                <a:latin typeface="Calibri" panose="020F0502020204030204"/>
              </a:rPr>
              <a:t>5 regional registries (RRs) </a:t>
            </a:r>
            <a:r>
              <a:rPr lang="en-US" sz="2000" dirty="0">
                <a:solidFill>
                  <a:prstClr val="black"/>
                </a:solidFill>
                <a:latin typeface="Calibri" panose="020F0502020204030204"/>
              </a:rPr>
              <a:t>(who may then allocate to local registries)</a:t>
            </a:r>
            <a:endParaRPr lang="en-US" sz="2000" dirty="0">
              <a:solidFill>
                <a:prstClr val="black"/>
              </a:solidFill>
              <a:latin typeface="Calibri" panose="020F0502020204030204"/>
            </a:endParaRPr>
          </a:p>
          <a:p>
            <a:pPr marL="431165" lvl="1" indent="-176530" defTabSz="685800">
              <a:spcBef>
                <a:spcPts val="375"/>
              </a:spcBef>
              <a:buFont typeface="Arial" panose="020B0604020202020204"/>
              <a:buChar char="•"/>
              <a:defRPr/>
            </a:pPr>
            <a:r>
              <a:rPr lang="en-US" dirty="0">
                <a:solidFill>
                  <a:prstClr val="black"/>
                </a:solidFill>
                <a:latin typeface="Calibri" panose="020F0502020204030204"/>
              </a:rPr>
              <a:t>manages DNS root zone, including delegation of individual TLD (.com, .edu , …) management </a:t>
            </a:r>
            <a:endParaRPr lang="en-US" dirty="0">
              <a:solidFill>
                <a:prstClr val="black"/>
              </a:solidFill>
              <a:latin typeface="Calibri" panose="020F0502020204030204"/>
            </a:endParaRPr>
          </a:p>
          <a:p>
            <a:pPr marL="347980" lvl="1" indent="0" defTabSz="685800">
              <a:spcBef>
                <a:spcPts val="375"/>
              </a:spcBef>
              <a:buNone/>
              <a:defRPr/>
            </a:pPr>
            <a:endParaRPr lang="en-US" dirty="0">
              <a:solidFill>
                <a:prstClr val="black"/>
              </a:solidFill>
              <a:latin typeface="Calibri" panose="020F0502020204030204"/>
            </a:endParaRPr>
          </a:p>
        </p:txBody>
      </p:sp>
      <p:sp>
        <p:nvSpPr>
          <p:cNvPr id="5" name="Rectangle 3"/>
          <p:cNvSpPr txBox="1">
            <a:spLocks noChangeArrowheads="1"/>
          </p:cNvSpPr>
          <p:nvPr/>
        </p:nvSpPr>
        <p:spPr>
          <a:xfrm>
            <a:off x="5181600" y="1524000"/>
            <a:ext cx="3873627" cy="422549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160" indent="-167005" defTabSz="685800">
              <a:spcBef>
                <a:spcPts val="750"/>
              </a:spcBef>
              <a:buNone/>
              <a:defRPr/>
            </a:pPr>
            <a:r>
              <a:rPr lang="en-US" sz="2400" i="1" dirty="0">
                <a:solidFill>
                  <a:srgbClr val="CC0000"/>
                </a:solidFill>
                <a:latin typeface="Calibri" panose="020F0502020204030204"/>
              </a:rPr>
              <a:t>Q:</a:t>
            </a:r>
            <a:r>
              <a:rPr lang="en-US" sz="2400" dirty="0">
                <a:solidFill>
                  <a:prstClr val="black"/>
                </a:solidFill>
                <a:latin typeface="Calibri" panose="020F0502020204030204"/>
              </a:rPr>
              <a:t> are there enough 32-bit IP addresses?</a:t>
            </a:r>
            <a:endParaRPr lang="en-US" sz="2400" dirty="0">
              <a:solidFill>
                <a:prstClr val="black"/>
              </a:solidFill>
              <a:latin typeface="Calibri" panose="020F0502020204030204"/>
            </a:endParaRPr>
          </a:p>
          <a:p>
            <a:pPr marL="303530" indent="-205740" defTabSz="685800">
              <a:spcBef>
                <a:spcPts val="750"/>
              </a:spcBef>
              <a:defRPr/>
            </a:pPr>
            <a:r>
              <a:rPr lang="en-US" sz="2400" dirty="0">
                <a:solidFill>
                  <a:prstClr val="black"/>
                </a:solidFill>
                <a:latin typeface="Calibri" panose="020F0502020204030204"/>
              </a:rPr>
              <a:t>ICANN allocated last chunk of IPv4 addresses to RRs in 2011</a:t>
            </a:r>
            <a:endParaRPr lang="en-US" sz="2400" dirty="0">
              <a:solidFill>
                <a:prstClr val="black"/>
              </a:solidFill>
              <a:latin typeface="Calibri" panose="020F0502020204030204"/>
            </a:endParaRPr>
          </a:p>
          <a:p>
            <a:pPr marL="303530" indent="-205740" defTabSz="685800">
              <a:spcBef>
                <a:spcPts val="750"/>
              </a:spcBef>
              <a:defRPr/>
            </a:pPr>
            <a:r>
              <a:rPr lang="en-US" sz="2400" dirty="0">
                <a:solidFill>
                  <a:prstClr val="black"/>
                </a:solidFill>
                <a:latin typeface="Calibri" panose="020F0502020204030204"/>
              </a:rPr>
              <a:t>NAT (next) helps IPv4 address space exhaustion</a:t>
            </a:r>
            <a:endParaRPr lang="en-US" sz="2400" dirty="0">
              <a:solidFill>
                <a:prstClr val="black"/>
              </a:solidFill>
              <a:latin typeface="Calibri" panose="020F0502020204030204"/>
            </a:endParaRPr>
          </a:p>
          <a:p>
            <a:pPr marL="303530" indent="-205740" defTabSz="685800">
              <a:spcBef>
                <a:spcPts val="750"/>
              </a:spcBef>
              <a:defRPr/>
            </a:pPr>
            <a:r>
              <a:rPr lang="en-US" sz="2400" dirty="0">
                <a:solidFill>
                  <a:prstClr val="black"/>
                </a:solidFill>
                <a:latin typeface="Calibri" panose="020F0502020204030204"/>
              </a:rPr>
              <a:t>IPv6 has 128-bit address space</a:t>
            </a:r>
            <a:endParaRPr lang="en-US" sz="2400" dirty="0">
              <a:solidFill>
                <a:prstClr val="black"/>
              </a:solidFill>
              <a:latin typeface="Calibri" panose="020F0502020204030204"/>
            </a:endParaRPr>
          </a:p>
        </p:txBody>
      </p:sp>
      <p:sp>
        <p:nvSpPr>
          <p:cNvPr id="6" name="Slide Number Placeholder 3"/>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en-US"/>
              <a:t>Transport Layer: 3-</a:t>
            </a:r>
            <a:fld id="{C4204591-24BD-A542-B9D5-F8D8A88D2FEE}" type="slidenum">
              <a:rPr lang="en-US" smtClean="0"/>
            </a:fld>
            <a:endParaRPr lang="en-US" sz="825" dirty="0">
              <a:solidFill>
                <a:prstClr val="white">
                  <a:lumMod val="50000"/>
                </a:prstClr>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advTm="82411"/>
    </mc:Choice>
    <mc:Fallback>
      <p:transition spd="slow" advTm="8241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a:t>Is IP Addressing Hierarchical?</a:t>
            </a:r>
            <a:endParaRPr lang="en-US" dirty="0"/>
          </a:p>
        </p:txBody>
      </p:sp>
      <p:grpSp>
        <p:nvGrpSpPr>
          <p:cNvPr id="7" name="Group 6"/>
          <p:cNvGrpSpPr/>
          <p:nvPr/>
        </p:nvGrpSpPr>
        <p:grpSpPr>
          <a:xfrm>
            <a:off x="228599" y="1295400"/>
            <a:ext cx="8610601" cy="4585871"/>
            <a:chOff x="611622" y="1095501"/>
            <a:chExt cx="8839200" cy="3620170"/>
          </a:xfrm>
        </p:grpSpPr>
        <p:sp>
          <p:nvSpPr>
            <p:cNvPr id="8" name="TextBox 7"/>
            <p:cNvSpPr txBox="1"/>
            <p:nvPr/>
          </p:nvSpPr>
          <p:spPr>
            <a:xfrm>
              <a:off x="611622" y="1095501"/>
              <a:ext cx="8839200" cy="3620170"/>
            </a:xfrm>
            <a:prstGeom prst="rect">
              <a:avLst/>
            </a:prstGeom>
            <a:noFill/>
          </p:spPr>
          <p:txBody>
            <a:bodyPr wrap="square" rtlCol="0">
              <a:spAutoFit/>
            </a:bodyPr>
            <a:lstStyle/>
            <a:p>
              <a:pPr algn="l" rtl="0"/>
              <a:r>
                <a:rPr lang="en-US" sz="3200" b="1" kern="1200" dirty="0">
                  <a:latin typeface="Calibri" panose="020F0502020204030204"/>
                  <a:ea typeface="+mn-ea"/>
                  <a:cs typeface="+mn-cs"/>
                </a:rPr>
                <a:t>IP Version </a:t>
              </a:r>
              <a:r>
                <a:rPr lang="en-US" sz="3600" b="1" kern="1200" dirty="0">
                  <a:latin typeface="Calibri" panose="020F0502020204030204"/>
                  <a:ea typeface="+mn-ea"/>
                  <a:cs typeface="+mn-cs"/>
                </a:rPr>
                <a:t>4; </a:t>
              </a:r>
              <a:r>
                <a:rPr lang="en-US" sz="3200" b="1" kern="1200" dirty="0">
                  <a:latin typeface="Calibri" panose="020F0502020204030204"/>
                  <a:ea typeface="+mn-ea"/>
                  <a:cs typeface="+mn-cs"/>
                </a:rPr>
                <a:t>Address: </a:t>
              </a:r>
              <a:r>
                <a:rPr lang="en-US" sz="3600" b="1" kern="1200" dirty="0">
                  <a:latin typeface="Calibri" panose="020F0502020204030204"/>
                  <a:ea typeface="+mn-ea"/>
                  <a:cs typeface="+mn-cs"/>
                </a:rPr>
                <a:t>32</a:t>
              </a:r>
              <a:r>
                <a:rPr lang="en-US" sz="3200" b="1" kern="1200" dirty="0">
                  <a:latin typeface="Calibri" panose="020F0502020204030204"/>
                  <a:ea typeface="+mn-ea"/>
                  <a:cs typeface="+mn-cs"/>
                </a:rPr>
                <a:t> bits</a:t>
              </a:r>
              <a:endParaRPr lang="en-US" sz="3200" b="1" kern="1200" dirty="0">
                <a:latin typeface="Calibri" panose="020F0502020204030204"/>
                <a:ea typeface="+mn-ea"/>
                <a:cs typeface="+mn-cs"/>
              </a:endParaRPr>
            </a:p>
            <a:p>
              <a:pPr algn="l" rtl="0"/>
              <a:endParaRPr lang="en-US" sz="100" b="1" kern="1200" dirty="0">
                <a:latin typeface="Calibri" panose="020F0502020204030204"/>
                <a:ea typeface="+mn-ea"/>
                <a:cs typeface="+mn-cs"/>
              </a:endParaRPr>
            </a:p>
            <a:p>
              <a:pPr algn="l" rtl="0"/>
              <a:endParaRPr lang="en-US" sz="3200" b="1" kern="1200" dirty="0">
                <a:latin typeface="Calibri" panose="020F0502020204030204"/>
                <a:ea typeface="+mn-ea"/>
                <a:cs typeface="+mn-cs"/>
              </a:endParaRPr>
            </a:p>
            <a:p>
              <a:pPr algn="l" rtl="0"/>
              <a:endParaRPr lang="en-US" sz="3200" b="1" dirty="0">
                <a:latin typeface="Calibri" panose="020F0502020204030204"/>
              </a:endParaRPr>
            </a:p>
            <a:p>
              <a:pPr algn="l" rtl="0"/>
              <a:r>
                <a:rPr lang="en-US" sz="3200" b="1" kern="1200" dirty="0">
                  <a:latin typeface="Calibri" panose="020F0502020204030204"/>
                  <a:ea typeface="+mn-ea"/>
                  <a:cs typeface="+mn-cs"/>
                </a:rPr>
                <a:t>IP Version </a:t>
              </a:r>
              <a:r>
                <a:rPr lang="en-US" sz="3600" b="1" kern="1200" dirty="0">
                  <a:latin typeface="Calibri" panose="020F0502020204030204"/>
                  <a:ea typeface="+mn-ea"/>
                  <a:cs typeface="+mn-cs"/>
                </a:rPr>
                <a:t>6; </a:t>
              </a:r>
              <a:r>
                <a:rPr lang="en-US" sz="3200" b="1" kern="1200" dirty="0">
                  <a:latin typeface="Calibri" panose="020F0502020204030204"/>
                  <a:ea typeface="+mn-ea"/>
                  <a:cs typeface="+mn-cs"/>
                </a:rPr>
                <a:t>Address: </a:t>
              </a:r>
              <a:r>
                <a:rPr lang="en-US" sz="3600" b="1" kern="1200" dirty="0">
                  <a:latin typeface="Calibri" panose="020F0502020204030204"/>
                  <a:ea typeface="+mn-ea"/>
                  <a:cs typeface="+mn-cs"/>
                </a:rPr>
                <a:t>128</a:t>
              </a:r>
              <a:r>
                <a:rPr lang="en-US" sz="3200" b="1" kern="1200" dirty="0">
                  <a:latin typeface="Calibri" panose="020F0502020204030204"/>
                  <a:ea typeface="+mn-ea"/>
                  <a:cs typeface="+mn-cs"/>
                </a:rPr>
                <a:t> bits</a:t>
              </a:r>
              <a:endParaRPr lang="en-US" sz="3200" b="1" kern="1200" dirty="0">
                <a:latin typeface="Calibri" panose="020F0502020204030204"/>
                <a:ea typeface="+mn-ea"/>
                <a:cs typeface="+mn-cs"/>
              </a:endParaRPr>
            </a:p>
            <a:p>
              <a:pPr algn="l" rtl="0"/>
              <a:endParaRPr lang="en-US" sz="1200" b="1" kern="1200" dirty="0">
                <a:latin typeface="Calibri" panose="020F0502020204030204"/>
                <a:ea typeface="+mn-ea"/>
                <a:cs typeface="+mn-cs"/>
              </a:endParaRPr>
            </a:p>
            <a:p>
              <a:pPr algn="l" rtl="0"/>
              <a:endParaRPr lang="en-US" b="1" i="1" kern="1200" dirty="0">
                <a:latin typeface="Calibri" panose="020F0502020204030204"/>
                <a:ea typeface="+mn-ea"/>
                <a:cs typeface="+mn-cs"/>
              </a:endParaRPr>
            </a:p>
            <a:p>
              <a:pPr algn="l" rtl="0"/>
              <a:endParaRPr lang="en-US" b="1" i="1" kern="1200" dirty="0">
                <a:latin typeface="Calibri" panose="020F0502020204030204"/>
                <a:ea typeface="+mn-ea"/>
                <a:cs typeface="+mn-cs"/>
              </a:endParaRPr>
            </a:p>
            <a:p>
              <a:pPr algn="l" rtl="0"/>
              <a:endParaRPr lang="en-US" b="1" i="1" dirty="0">
                <a:latin typeface="Calibri" panose="020F0502020204030204"/>
              </a:endParaRPr>
            </a:p>
            <a:p>
              <a:pPr algn="l" rtl="0"/>
              <a:endParaRPr lang="en-US" b="1" i="1" kern="1200" dirty="0">
                <a:latin typeface="Calibri" panose="020F0502020204030204"/>
                <a:ea typeface="+mn-ea"/>
                <a:cs typeface="+mn-cs"/>
              </a:endParaRPr>
            </a:p>
            <a:p>
              <a:pPr algn="ctr" rtl="0"/>
              <a:r>
                <a:rPr lang="en-US" sz="3200" b="1" i="1" kern="1200" dirty="0">
                  <a:ln>
                    <a:solidFill>
                      <a:schemeClr val="tx1"/>
                    </a:solidFill>
                  </a:ln>
                  <a:latin typeface="Calibri" panose="020F0502020204030204"/>
                  <a:ea typeface="+mn-ea"/>
                  <a:cs typeface="+mn-cs"/>
                </a:rPr>
                <a:t>   Hierarchical addressing</a:t>
              </a:r>
              <a:endParaRPr lang="en-US" sz="3200" b="1" i="1" kern="1200" dirty="0">
                <a:ln>
                  <a:solidFill>
                    <a:schemeClr val="tx1"/>
                  </a:solidFill>
                </a:ln>
                <a:latin typeface="Calibri" panose="020F0502020204030204"/>
                <a:ea typeface="+mn-ea"/>
                <a:cs typeface="+mn-cs"/>
              </a:endParaRPr>
            </a:p>
            <a:p>
              <a:pPr algn="l" rtl="0"/>
              <a:endParaRPr lang="en-US" sz="100" b="1" kern="1200" dirty="0">
                <a:latin typeface="Calibri" panose="020F0502020204030204"/>
                <a:ea typeface="+mn-ea"/>
                <a:cs typeface="+mn-cs"/>
              </a:endParaRPr>
            </a:p>
            <a:p>
              <a:pPr algn="l" rtl="0"/>
              <a:endParaRPr lang="en-US" sz="200" b="1" kern="1200" dirty="0">
                <a:latin typeface="Calibri" panose="020F0502020204030204"/>
                <a:ea typeface="+mn-ea"/>
                <a:cs typeface="+mn-cs"/>
              </a:endParaRPr>
            </a:p>
            <a:p>
              <a:r>
                <a:rPr lang="en-US" sz="3600" b="1" kern="1200" dirty="0">
                  <a:solidFill>
                    <a:srgbClr val="FF0000"/>
                  </a:solidFill>
                  <a:latin typeface="Calibri" panose="020F0502020204030204"/>
                  <a:ea typeface="+mn-ea"/>
                  <a:cs typeface="+mn-cs"/>
                </a:rPr>
                <a:t>2</a:t>
              </a:r>
              <a:r>
                <a:rPr lang="en-US" sz="3200" b="1" kern="1200" dirty="0">
                  <a:solidFill>
                    <a:srgbClr val="FF0000"/>
                  </a:solidFill>
                  <a:latin typeface="Calibri" panose="020F0502020204030204"/>
                  <a:ea typeface="+mn-ea"/>
                  <a:cs typeface="+mn-cs"/>
                </a:rPr>
                <a:t> </a:t>
              </a:r>
              <a:r>
                <a:rPr lang="en-US" sz="3200" b="1" dirty="0">
                  <a:solidFill>
                    <a:srgbClr val="FF0000"/>
                  </a:solidFill>
                  <a:latin typeface="Calibri" panose="020F0502020204030204"/>
                </a:rPr>
                <a:t>P</a:t>
              </a:r>
              <a:r>
                <a:rPr lang="en-US" sz="3200" b="1" kern="1200" dirty="0">
                  <a:solidFill>
                    <a:srgbClr val="FF0000"/>
                  </a:solidFill>
                  <a:latin typeface="Calibri" panose="020F0502020204030204"/>
                  <a:ea typeface="+mn-ea"/>
                  <a:cs typeface="+mn-cs"/>
                </a:rPr>
                <a:t>arts: Network, Host</a:t>
              </a:r>
              <a:r>
                <a:rPr lang="en-US" sz="3200" b="1" dirty="0">
                  <a:solidFill>
                    <a:srgbClr val="FF0000"/>
                  </a:solidFill>
                  <a:latin typeface="Calibri" panose="020F0502020204030204"/>
                </a:rPr>
                <a:t> </a:t>
              </a:r>
              <a:endParaRPr lang="en-US" sz="3200" b="1" dirty="0">
                <a:solidFill>
                  <a:srgbClr val="FF0000"/>
                </a:solidFill>
                <a:latin typeface="Calibri" panose="020F0502020204030204"/>
              </a:endParaRPr>
            </a:p>
          </p:txBody>
        </p:sp>
        <p:sp>
          <p:nvSpPr>
            <p:cNvPr id="9" name="Rectangle 8"/>
            <p:cNvSpPr/>
            <p:nvPr/>
          </p:nvSpPr>
          <p:spPr>
            <a:xfrm>
              <a:off x="3275925" y="1616793"/>
              <a:ext cx="3124200" cy="704597"/>
            </a:xfrm>
            <a:prstGeom prst="rect">
              <a:avLst/>
            </a:prstGeom>
          </p:spPr>
          <p:txBody>
            <a:bodyPr wrap="square">
              <a:spAutoFit/>
            </a:bodyPr>
            <a:lstStyle/>
            <a:p>
              <a:pPr rtl="0"/>
              <a:r>
                <a:rPr lang="en-US" sz="2800" b="1" kern="1200" dirty="0">
                  <a:solidFill>
                    <a:srgbClr val="C00000"/>
                  </a:solidFill>
                  <a:latin typeface="Calibri" panose="020F0502020204030204"/>
                  <a:ea typeface="+mn-ea"/>
                  <a:cs typeface="+mn-cs"/>
                </a:rPr>
                <a:t>4,294,967,296</a:t>
              </a:r>
              <a:r>
                <a:rPr lang="en-US" sz="3200" b="1" kern="1200" dirty="0">
                  <a:solidFill>
                    <a:srgbClr val="C00000"/>
                  </a:solidFill>
                  <a:latin typeface="Calibri" panose="020F0502020204030204"/>
                  <a:ea typeface="+mn-ea"/>
                  <a:cs typeface="+mn-cs"/>
                </a:rPr>
                <a:t> </a:t>
              </a:r>
              <a:endParaRPr lang="en-US" sz="3200" b="1" kern="1200" dirty="0">
                <a:solidFill>
                  <a:srgbClr val="C00000"/>
                </a:solidFill>
                <a:latin typeface="Calibri" panose="020F0502020204030204"/>
                <a:ea typeface="+mn-ea"/>
                <a:cs typeface="+mn-cs"/>
              </a:endParaRPr>
            </a:p>
            <a:p>
              <a:pPr rtl="0"/>
              <a:r>
                <a:rPr lang="en-US" sz="2000" dirty="0">
                  <a:solidFill>
                    <a:srgbClr val="C00000"/>
                  </a:solidFill>
                  <a:latin typeface="Calibri" panose="020F0502020204030204"/>
                </a:rPr>
                <a:t>P</a:t>
              </a:r>
              <a:r>
                <a:rPr lang="en-US" sz="2000" kern="1200" dirty="0">
                  <a:solidFill>
                    <a:srgbClr val="C00000"/>
                  </a:solidFill>
                  <a:latin typeface="Calibri" panose="020F0502020204030204"/>
                  <a:ea typeface="+mn-ea"/>
                  <a:cs typeface="+mn-cs"/>
                </a:rPr>
                <a:t>ossible Addresses = 2</a:t>
              </a:r>
              <a:r>
                <a:rPr lang="en-US" sz="2000" kern="1200" baseline="30000" dirty="0">
                  <a:solidFill>
                    <a:srgbClr val="C00000"/>
                  </a:solidFill>
                  <a:latin typeface="Calibri" panose="020F0502020204030204"/>
                  <a:ea typeface="+mn-ea"/>
                  <a:cs typeface="+mn-cs"/>
                </a:rPr>
                <a:t>32</a:t>
              </a:r>
              <a:endParaRPr lang="en-US" sz="1600" kern="1200" baseline="30000" dirty="0">
                <a:solidFill>
                  <a:srgbClr val="C00000"/>
                </a:solidFill>
                <a:latin typeface="Calibri" panose="020F0502020204030204"/>
                <a:ea typeface="+mn-ea"/>
                <a:cs typeface="+mn-cs"/>
              </a:endParaRPr>
            </a:p>
          </p:txBody>
        </p:sp>
      </p:grpSp>
      <p:grpSp>
        <p:nvGrpSpPr>
          <p:cNvPr id="10" name="Group 9"/>
          <p:cNvGrpSpPr/>
          <p:nvPr/>
        </p:nvGrpSpPr>
        <p:grpSpPr>
          <a:xfrm>
            <a:off x="4343400" y="5257800"/>
            <a:ext cx="4478934" cy="995065"/>
            <a:chOff x="4416371" y="5181600"/>
            <a:chExt cx="4478934" cy="995065"/>
          </a:xfrm>
        </p:grpSpPr>
        <p:sp>
          <p:nvSpPr>
            <p:cNvPr id="11" name="Striped Right Arrow 10"/>
            <p:cNvSpPr/>
            <p:nvPr/>
          </p:nvSpPr>
          <p:spPr>
            <a:xfrm>
              <a:off x="4637694" y="5305098"/>
              <a:ext cx="1524000" cy="457200"/>
            </a:xfrm>
            <a:prstGeom prst="striped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496507" y="5181600"/>
              <a:ext cx="2398798" cy="584775"/>
            </a:xfrm>
            <a:prstGeom prst="rect">
              <a:avLst/>
            </a:prstGeom>
          </p:spPr>
          <p:txBody>
            <a:bodyPr wrap="none">
              <a:spAutoFit/>
            </a:bodyPr>
            <a:lstStyle/>
            <a:p>
              <a:r>
                <a:rPr lang="en-US" sz="3200" b="1" dirty="0"/>
                <a:t>Subnet Mask</a:t>
              </a:r>
              <a:endParaRPr lang="en-US" dirty="0"/>
            </a:p>
          </p:txBody>
        </p:sp>
        <p:sp>
          <p:nvSpPr>
            <p:cNvPr id="13" name="Rectangle 12"/>
            <p:cNvSpPr/>
            <p:nvPr/>
          </p:nvSpPr>
          <p:spPr>
            <a:xfrm>
              <a:off x="4416371" y="5715000"/>
              <a:ext cx="2060629" cy="461665"/>
            </a:xfrm>
            <a:prstGeom prst="rect">
              <a:avLst/>
            </a:prstGeom>
          </p:spPr>
          <p:txBody>
            <a:bodyPr wrap="none">
              <a:spAutoFit/>
            </a:bodyPr>
            <a:lstStyle/>
            <a:p>
              <a:r>
                <a:rPr lang="en-US" sz="2400" b="1" dirty="0">
                  <a:ln>
                    <a:solidFill>
                      <a:sysClr val="windowText" lastClr="000000"/>
                    </a:solidFill>
                  </a:ln>
                </a:rPr>
                <a:t>determined by</a:t>
              </a:r>
              <a:endParaRPr lang="en-US" sz="2000" b="1" dirty="0">
                <a:ln>
                  <a:solidFill>
                    <a:sysClr val="windowText" lastClr="000000"/>
                  </a:solidFill>
                </a:ln>
              </a:endParaRPr>
            </a:p>
          </p:txBody>
        </p:sp>
      </p:grpSp>
      <p:sp>
        <p:nvSpPr>
          <p:cNvPr id="14" name="Rectangle 13"/>
          <p:cNvSpPr/>
          <p:nvPr/>
        </p:nvSpPr>
        <p:spPr>
          <a:xfrm>
            <a:off x="2057399" y="3429000"/>
            <a:ext cx="6324601" cy="954107"/>
          </a:xfrm>
          <a:prstGeom prst="rect">
            <a:avLst/>
          </a:prstGeom>
        </p:spPr>
        <p:txBody>
          <a:bodyPr wrap="square">
            <a:spAutoFit/>
          </a:bodyPr>
          <a:lstStyle/>
          <a:p>
            <a:r>
              <a:rPr lang="en-US" sz="2400" b="1" dirty="0">
                <a:solidFill>
                  <a:srgbClr val="C00000"/>
                </a:solidFill>
              </a:rPr>
              <a:t>340282366920938463463374607431768211456</a:t>
            </a:r>
            <a:r>
              <a:rPr lang="en-US" sz="3600" kern="1200" dirty="0">
                <a:solidFill>
                  <a:srgbClr val="C00000"/>
                </a:solidFill>
                <a:latin typeface="Calibri" panose="020F0502020204030204"/>
                <a:ea typeface="+mn-ea"/>
                <a:cs typeface="+mn-cs"/>
              </a:rPr>
              <a:t> </a:t>
            </a:r>
            <a:endParaRPr lang="en-US" sz="3600" kern="1200" dirty="0">
              <a:solidFill>
                <a:srgbClr val="C00000"/>
              </a:solidFill>
              <a:latin typeface="Calibri" panose="020F0502020204030204"/>
              <a:ea typeface="+mn-ea"/>
              <a:cs typeface="+mn-cs"/>
            </a:endParaRPr>
          </a:p>
          <a:p>
            <a:pPr rtl="0"/>
            <a:r>
              <a:rPr lang="en-US" dirty="0">
                <a:solidFill>
                  <a:srgbClr val="C00000"/>
                </a:solidFill>
                <a:latin typeface="Calibri" panose="020F0502020204030204"/>
              </a:rPr>
              <a:t>P</a:t>
            </a:r>
            <a:r>
              <a:rPr lang="en-US" kern="1200" dirty="0">
                <a:solidFill>
                  <a:srgbClr val="C00000"/>
                </a:solidFill>
                <a:latin typeface="Calibri" panose="020F0502020204030204"/>
              </a:rPr>
              <a:t>ossible Addresses = 2</a:t>
            </a:r>
            <a:r>
              <a:rPr lang="en-US" kern="1200" baseline="30000" dirty="0">
                <a:solidFill>
                  <a:srgbClr val="C00000"/>
                </a:solidFill>
                <a:latin typeface="Calibri" panose="020F0502020204030204"/>
              </a:rPr>
              <a:t>128</a:t>
            </a:r>
            <a:endParaRPr lang="en-US" sz="1400" kern="1200" baseline="30000" dirty="0">
              <a:solidFill>
                <a:srgbClr val="C00000"/>
              </a:solidFill>
              <a:latin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IP version 4 (IPv4) – Format </a:t>
            </a:r>
            <a:endParaRPr lang="en-US" dirty="0"/>
          </a:p>
        </p:txBody>
      </p:sp>
      <p:sp>
        <p:nvSpPr>
          <p:cNvPr id="4" name="Content Placeholder 3"/>
          <p:cNvSpPr>
            <a:spLocks noGrp="1"/>
          </p:cNvSpPr>
          <p:nvPr>
            <p:ph idx="1"/>
          </p:nvPr>
        </p:nvSpPr>
        <p:spPr>
          <a:xfrm>
            <a:off x="228600" y="1066800"/>
            <a:ext cx="8686800" cy="5181600"/>
          </a:xfrm>
        </p:spPr>
        <p:txBody>
          <a:bodyPr>
            <a:normAutofit/>
          </a:bodyPr>
          <a:lstStyle/>
          <a:p>
            <a:pPr algn="just"/>
            <a:r>
              <a:rPr lang="en-US" dirty="0">
                <a:latin typeface="+mj-lt"/>
              </a:rPr>
              <a:t>The Internet Protocol version 4 (IPv4) is the</a:t>
            </a:r>
            <a:r>
              <a:rPr lang="en-US" dirty="0">
                <a:solidFill>
                  <a:srgbClr val="FF0000"/>
                </a:solidFill>
                <a:latin typeface="+mj-lt"/>
              </a:rPr>
              <a:t> delivery mechanism</a:t>
            </a:r>
            <a:r>
              <a:rPr lang="en-US" dirty="0">
                <a:latin typeface="+mj-lt"/>
              </a:rPr>
              <a:t> used by the TCP/IP protocols.</a:t>
            </a:r>
            <a:endParaRPr lang="en-US" dirty="0">
              <a:latin typeface="+mj-lt"/>
            </a:endParaRPr>
          </a:p>
          <a:p>
            <a:pPr algn="just"/>
            <a:endParaRPr lang="en-US" dirty="0">
              <a:latin typeface="+mj-lt"/>
            </a:endParaRPr>
          </a:p>
          <a:p>
            <a:pPr algn="just"/>
            <a:r>
              <a:rPr lang="en-US" b="1" i="1" dirty="0">
                <a:latin typeface="+mj-lt"/>
              </a:rPr>
              <a:t>IPv4 address length is 32 bits (4 byte), written in dotted-decimal notation</a:t>
            </a:r>
            <a:endParaRPr lang="en-US" b="1" i="1" dirty="0">
              <a:latin typeface="+mj-lt"/>
            </a:endParaRPr>
          </a:p>
          <a:p>
            <a:pPr algn="just"/>
            <a:endParaRPr lang="en-US" sz="2000" dirty="0">
              <a:latin typeface="+mj-lt"/>
            </a:endParaRPr>
          </a:p>
          <a:p>
            <a:pPr algn="just"/>
            <a:r>
              <a:rPr lang="en-US" b="1" dirty="0">
                <a:solidFill>
                  <a:srgbClr val="FF0000"/>
                </a:solidFill>
                <a:latin typeface="+mj-lt"/>
              </a:rPr>
              <a:t>Hierarchical</a:t>
            </a:r>
            <a:r>
              <a:rPr lang="en-US" dirty="0">
                <a:latin typeface="+mj-lt"/>
              </a:rPr>
              <a:t>: consisting of two parts, network part and host part</a:t>
            </a:r>
            <a:endParaRPr lang="en-US" dirty="0">
              <a:latin typeface="+mj-lt"/>
            </a:endParaRPr>
          </a:p>
          <a:p>
            <a:pPr lvl="1">
              <a:lnSpc>
                <a:spcPct val="150000"/>
              </a:lnSpc>
            </a:pPr>
            <a:endParaRPr lang="en-US" dirty="0">
              <a:latin typeface="+mj-lt"/>
            </a:endParaRPr>
          </a:p>
          <a:p>
            <a:pPr lvl="1">
              <a:lnSpc>
                <a:spcPct val="150000"/>
              </a:lnSpc>
            </a:pPr>
            <a:endParaRPr lang="en-US" dirty="0">
              <a:latin typeface="+mj-lt"/>
            </a:endParaRPr>
          </a:p>
          <a:p>
            <a:pPr lvl="1">
              <a:lnSpc>
                <a:spcPct val="150000"/>
              </a:lnSpc>
            </a:pPr>
            <a:endParaRPr lang="en-US" dirty="0">
              <a:latin typeface="+mj-lt"/>
            </a:endParaRPr>
          </a:p>
        </p:txBody>
      </p:sp>
      <p:pic>
        <p:nvPicPr>
          <p:cNvPr id="5" name="Picture 11"/>
          <p:cNvPicPr>
            <a:picLocks noChangeAspect="1" noChangeArrowheads="1"/>
          </p:cNvPicPr>
          <p:nvPr/>
        </p:nvPicPr>
        <p:blipFill>
          <a:blip r:embed="rId1" cstate="print">
            <a:duotone>
              <a:prstClr val="black"/>
              <a:schemeClr val="tx2">
                <a:tint val="45000"/>
                <a:satMod val="400000"/>
              </a:schemeClr>
            </a:duotone>
          </a:blip>
          <a:srcRect/>
          <a:stretch>
            <a:fillRect/>
          </a:stretch>
        </p:blipFill>
        <p:spPr bwMode="auto">
          <a:xfrm>
            <a:off x="685800" y="4953000"/>
            <a:ext cx="8070850" cy="1612900"/>
          </a:xfrm>
          <a:prstGeom prst="rect">
            <a:avLst/>
          </a:prstGeom>
          <a:noFill/>
          <a:ln w="57150">
            <a:solidFill>
              <a:schemeClr val="tx2">
                <a:lumMod val="75000"/>
              </a:schemeClr>
            </a:solidFill>
            <a:miter lim="800000"/>
            <a:headEnd/>
            <a:tailEnd/>
          </a:ln>
          <a:effectLst/>
        </p:spPr>
      </p:pic>
      <p:sp>
        <p:nvSpPr>
          <p:cNvPr id="3" name="文本框 2"/>
          <p:cNvSpPr txBox="1"/>
          <p:nvPr/>
        </p:nvSpPr>
        <p:spPr>
          <a:xfrm>
            <a:off x="2057400" y="4267200"/>
            <a:ext cx="5657215" cy="368300"/>
          </a:xfrm>
          <a:prstGeom prst="rect">
            <a:avLst/>
          </a:prstGeom>
          <a:noFill/>
        </p:spPr>
        <p:txBody>
          <a:bodyPr wrap="square" rtlCol="0">
            <a:spAutoFit/>
          </a:bodyPr>
          <a:p>
            <a:r>
              <a:rPr lang="zh-CN" altLang="en-US"/>
              <a:t>分层:由网络部分和主机部分两部分组成</a:t>
            </a:r>
            <a:endParaRPr lang="zh-CN" altLang="en-US"/>
          </a:p>
        </p:txBody>
      </p:sp>
      <p:sp>
        <p:nvSpPr>
          <p:cNvPr id="6" name="文本框 5"/>
          <p:cNvSpPr txBox="1"/>
          <p:nvPr/>
        </p:nvSpPr>
        <p:spPr>
          <a:xfrm>
            <a:off x="6781800" y="1752600"/>
            <a:ext cx="2134870" cy="368300"/>
          </a:xfrm>
          <a:prstGeom prst="rect">
            <a:avLst/>
          </a:prstGeom>
          <a:noFill/>
        </p:spPr>
        <p:txBody>
          <a:bodyPr wrap="square" rtlCol="0">
            <a:spAutoFit/>
          </a:bodyPr>
          <a:p>
            <a:pPr algn="just"/>
            <a:r>
              <a:rPr lang="zh-CN" altLang="en-US" dirty="0">
                <a:latin typeface="+mj-lt"/>
                <a:sym typeface="+mn-ea"/>
              </a:rPr>
              <a:t>传递机制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19200" y="2179638"/>
            <a:ext cx="6934200" cy="2239962"/>
          </a:xfrm>
        </p:spPr>
        <p:txBody>
          <a:bodyPr/>
          <a:lstStyle/>
          <a:p>
            <a:r>
              <a:rPr lang="en-US" sz="4800" dirty="0"/>
              <a:t>What is Class-based and Classless Addressing?</a:t>
            </a:r>
            <a:endParaRPr lang="en-US"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a:t>Class-based IP Addresses</a:t>
            </a:r>
            <a:endParaRPr lang="en-US" dirty="0"/>
          </a:p>
        </p:txBody>
      </p:sp>
      <p:pic>
        <p:nvPicPr>
          <p:cNvPr id="11" name="Picture 10"/>
          <p:cNvPicPr>
            <a:picLocks noChangeAspect="1" noChangeArrowheads="1"/>
          </p:cNvPicPr>
          <p:nvPr/>
        </p:nvPicPr>
        <p:blipFill>
          <a:blip r:embed="rId1" cstate="print">
            <a:grayscl/>
          </a:blip>
          <a:srcRect/>
          <a:stretch>
            <a:fillRect/>
          </a:stretch>
        </p:blipFill>
        <p:spPr bwMode="auto">
          <a:xfrm>
            <a:off x="222250" y="2027238"/>
            <a:ext cx="8693150" cy="2697162"/>
          </a:xfrm>
          <a:prstGeom prst="rect">
            <a:avLst/>
          </a:prstGeom>
          <a:noFill/>
          <a:ln w="57150">
            <a:solidFill>
              <a:srgbClr val="FF0000"/>
            </a:solidFill>
            <a:miter lim="800000"/>
            <a:headEnd/>
            <a:tailEnd/>
          </a:ln>
          <a:effectLst/>
        </p:spPr>
      </p:pic>
      <p:sp>
        <p:nvSpPr>
          <p:cNvPr id="12" name="Rectangle 11"/>
          <p:cNvSpPr/>
          <p:nvPr/>
        </p:nvSpPr>
        <p:spPr>
          <a:xfrm>
            <a:off x="1066800" y="2514600"/>
            <a:ext cx="19812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66800" y="2971800"/>
            <a:ext cx="38862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6800" y="3429000"/>
            <a:ext cx="58674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a:t>Class-based IP Addresses</a:t>
            </a:r>
            <a:endParaRPr lang="en-US" dirty="0"/>
          </a:p>
        </p:txBody>
      </p:sp>
      <p:pic>
        <p:nvPicPr>
          <p:cNvPr id="14" name="Picture 10"/>
          <p:cNvPicPr>
            <a:picLocks noChangeAspect="1" noChangeArrowheads="1"/>
          </p:cNvPicPr>
          <p:nvPr/>
        </p:nvPicPr>
        <p:blipFill>
          <a:blip r:embed="rId1" cstate="print">
            <a:grayscl/>
          </a:blip>
          <a:srcRect/>
          <a:stretch>
            <a:fillRect/>
          </a:stretch>
        </p:blipFill>
        <p:spPr bwMode="auto">
          <a:xfrm>
            <a:off x="355600" y="1182422"/>
            <a:ext cx="8432800" cy="2787915"/>
          </a:xfrm>
          <a:prstGeom prst="rect">
            <a:avLst/>
          </a:prstGeom>
          <a:noFill/>
          <a:ln w="57150">
            <a:solidFill>
              <a:srgbClr val="FF0000"/>
            </a:solidFill>
            <a:miter lim="800000"/>
            <a:headEnd/>
            <a:tailEnd/>
          </a:ln>
          <a:effectLst/>
        </p:spPr>
      </p:pic>
      <p:sp>
        <p:nvSpPr>
          <p:cNvPr id="15" name="Rectangle 14"/>
          <p:cNvSpPr/>
          <p:nvPr/>
        </p:nvSpPr>
        <p:spPr>
          <a:xfrm>
            <a:off x="1447800" y="1508234"/>
            <a:ext cx="17526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47800" y="2041634"/>
            <a:ext cx="35814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447800" y="2575034"/>
            <a:ext cx="5486400" cy="381000"/>
          </a:xfrm>
          <a:prstGeom prst="rect">
            <a:avLst/>
          </a:prstGeom>
          <a:no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0289" t="37806" r="19422" b="34913"/>
          <a:stretch>
            <a:fillRect/>
          </a:stretch>
        </p:blipFill>
        <p:spPr bwMode="auto">
          <a:xfrm>
            <a:off x="228600" y="4267200"/>
            <a:ext cx="878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Addressing</a:t>
            </a:r>
            <a:endParaRPr lang="en-US" dirty="0"/>
          </a:p>
        </p:txBody>
      </p:sp>
      <p:sp>
        <p:nvSpPr>
          <p:cNvPr id="3" name="Content Placeholder 2"/>
          <p:cNvSpPr>
            <a:spLocks noGrp="1"/>
          </p:cNvSpPr>
          <p:nvPr>
            <p:ph idx="1"/>
          </p:nvPr>
        </p:nvSpPr>
        <p:spPr>
          <a:xfrm>
            <a:off x="152400" y="990600"/>
            <a:ext cx="8839200" cy="5486400"/>
          </a:xfrm>
        </p:spPr>
        <p:txBody>
          <a:bodyPr>
            <a:normAutofit lnSpcReduction="10000"/>
          </a:bodyPr>
          <a:lstStyle/>
          <a:p>
            <a:r>
              <a:rPr lang="en-US" dirty="0"/>
              <a:t>Classless addressing also known as Class Inter-Domain Routing (CIDR) was introduced in 1993 to replace classful addressing. It allows the user to use VLSM or Variable Length Subnet Masks.</a:t>
            </a:r>
            <a:endParaRPr lang="en-US" dirty="0"/>
          </a:p>
          <a:p>
            <a:pPr marL="0" indent="0">
              <a:buNone/>
            </a:pPr>
            <a:endParaRPr lang="en-US" dirty="0"/>
          </a:p>
          <a:p>
            <a:r>
              <a:rPr lang="en-US" dirty="0"/>
              <a:t>In CIDR subnet masks are denoted by /X. For example a subnet of 255.255.255.0 would be denoted by /24. To work a subnet mask in CIDR, we have to first convert each octet into its respective binary value.</a:t>
            </a:r>
            <a:endParaRPr lang="en-US" dirty="0"/>
          </a:p>
          <a:p>
            <a:endParaRPr lang="en-US" dirty="0"/>
          </a:p>
          <a:p>
            <a:r>
              <a:rPr lang="en-US" dirty="0"/>
              <a:t>Division of address (Subnet and Host instead of Network, Subnet, and Host)</a:t>
            </a:r>
            <a:endParaRPr lang="en-US" dirty="0"/>
          </a:p>
        </p:txBody>
      </p:sp>
      <p:sp>
        <p:nvSpPr>
          <p:cNvPr id="4" name="文本框 3"/>
          <p:cNvSpPr txBox="1"/>
          <p:nvPr/>
        </p:nvSpPr>
        <p:spPr>
          <a:xfrm>
            <a:off x="3803015" y="2271395"/>
            <a:ext cx="5340985" cy="645160"/>
          </a:xfrm>
          <a:prstGeom prst="rect">
            <a:avLst/>
          </a:prstGeom>
          <a:noFill/>
        </p:spPr>
        <p:txBody>
          <a:bodyPr wrap="square" rtlCol="0">
            <a:spAutoFit/>
          </a:bodyPr>
          <a:p>
            <a:r>
              <a:rPr lang="zh-CN" altLang="en-US"/>
              <a:t>无类寻址也称为类域间路由(CIDR)</a:t>
            </a:r>
            <a:endParaRPr lang="zh-CN" altLang="en-US"/>
          </a:p>
          <a:p>
            <a:r>
              <a:rPr lang="zh-CN" altLang="en-US"/>
              <a:t>它允许用户使用VLSM或可变长度子网掩码。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69325"/>
            <a:ext cx="7086600" cy="5307675"/>
          </a:xfrm>
        </p:spPr>
        <p:txBody>
          <a:bodyPr>
            <a:normAutofit fontScale="92500" lnSpcReduction="10000"/>
          </a:bodyPr>
          <a:lstStyle/>
          <a:p>
            <a:pPr fontAlgn="base">
              <a:lnSpc>
                <a:spcPct val="90000"/>
              </a:lnSpc>
              <a:spcAft>
                <a:spcPct val="0"/>
              </a:spcAft>
              <a:buClr>
                <a:schemeClr val="tx2"/>
              </a:buClr>
              <a:defRPr/>
            </a:pPr>
            <a:r>
              <a:rPr lang="en-US" sz="3200" dirty="0"/>
              <a:t>ICANN, IANA, RIR</a:t>
            </a:r>
            <a:endParaRPr lang="en-US" sz="3200" dirty="0"/>
          </a:p>
          <a:p>
            <a:pPr fontAlgn="base">
              <a:lnSpc>
                <a:spcPct val="90000"/>
              </a:lnSpc>
              <a:spcAft>
                <a:spcPct val="0"/>
              </a:spcAft>
              <a:buClr>
                <a:schemeClr val="tx2"/>
              </a:buClr>
              <a:defRPr/>
            </a:pPr>
            <a:endParaRPr lang="en-US" sz="3200" dirty="0"/>
          </a:p>
          <a:p>
            <a:pPr fontAlgn="base">
              <a:lnSpc>
                <a:spcPct val="90000"/>
              </a:lnSpc>
              <a:spcAft>
                <a:spcPct val="0"/>
              </a:spcAft>
              <a:buClr>
                <a:schemeClr val="tx2"/>
              </a:buClr>
              <a:defRPr/>
            </a:pPr>
            <a:r>
              <a:rPr lang="en-US" sz="3200" dirty="0"/>
              <a:t>NIR, LIR, ISPs</a:t>
            </a:r>
            <a:endParaRPr lang="en-US" sz="3200" dirty="0"/>
          </a:p>
          <a:p>
            <a:pPr fontAlgn="base">
              <a:lnSpc>
                <a:spcPct val="90000"/>
              </a:lnSpc>
              <a:spcAft>
                <a:spcPct val="0"/>
              </a:spcAft>
              <a:buClr>
                <a:schemeClr val="tx2"/>
              </a:buClr>
              <a:defRPr/>
            </a:pPr>
            <a:endParaRPr lang="en-US" sz="3200" dirty="0"/>
          </a:p>
          <a:p>
            <a:pPr fontAlgn="base">
              <a:lnSpc>
                <a:spcPct val="90000"/>
              </a:lnSpc>
              <a:spcAft>
                <a:spcPct val="0"/>
              </a:spcAft>
              <a:buClr>
                <a:schemeClr val="tx2"/>
              </a:buClr>
              <a:defRPr/>
            </a:pPr>
            <a:r>
              <a:rPr lang="en-US" sz="3200" dirty="0"/>
              <a:t>AS </a:t>
            </a:r>
            <a:endParaRPr lang="en-US" sz="3200" dirty="0"/>
          </a:p>
          <a:p>
            <a:pPr fontAlgn="base">
              <a:lnSpc>
                <a:spcPct val="90000"/>
              </a:lnSpc>
              <a:spcAft>
                <a:spcPct val="0"/>
              </a:spcAft>
              <a:buClr>
                <a:schemeClr val="tx2"/>
              </a:buClr>
              <a:defRPr/>
            </a:pPr>
            <a:endParaRPr lang="en-US" sz="3200" dirty="0"/>
          </a:p>
          <a:p>
            <a:pPr fontAlgn="base">
              <a:lnSpc>
                <a:spcPct val="90000"/>
              </a:lnSpc>
              <a:spcAft>
                <a:spcPct val="0"/>
              </a:spcAft>
              <a:buClr>
                <a:schemeClr val="tx2"/>
              </a:buClr>
              <a:defRPr/>
            </a:pPr>
            <a:r>
              <a:rPr lang="en-US" sz="3200" dirty="0"/>
              <a:t>LANs, Subnets</a:t>
            </a:r>
            <a:endParaRPr lang="en-US" sz="3200" dirty="0"/>
          </a:p>
          <a:p>
            <a:pPr fontAlgn="base">
              <a:lnSpc>
                <a:spcPct val="90000"/>
              </a:lnSpc>
              <a:spcAft>
                <a:spcPct val="0"/>
              </a:spcAft>
              <a:buClr>
                <a:schemeClr val="tx2"/>
              </a:buClr>
              <a:defRPr/>
            </a:pPr>
            <a:endParaRPr lang="en-US" sz="3200" dirty="0"/>
          </a:p>
          <a:p>
            <a:pPr fontAlgn="base">
              <a:lnSpc>
                <a:spcPct val="90000"/>
              </a:lnSpc>
              <a:spcAft>
                <a:spcPct val="0"/>
              </a:spcAft>
              <a:buClr>
                <a:schemeClr val="tx2"/>
              </a:buClr>
              <a:defRPr/>
            </a:pPr>
            <a:r>
              <a:rPr lang="en-US" sz="3200" dirty="0"/>
              <a:t>IPv4, IPv6</a:t>
            </a:r>
            <a:endParaRPr lang="en-US" sz="3200" dirty="0"/>
          </a:p>
          <a:p>
            <a:pPr marL="0" indent="0" fontAlgn="base">
              <a:lnSpc>
                <a:spcPct val="90000"/>
              </a:lnSpc>
              <a:spcAft>
                <a:spcPct val="0"/>
              </a:spcAft>
              <a:buClr>
                <a:schemeClr val="tx2"/>
              </a:buClr>
              <a:buNone/>
              <a:defRPr/>
            </a:pPr>
            <a:endParaRPr lang="en-US" sz="3200" dirty="0"/>
          </a:p>
          <a:p>
            <a:pPr fontAlgn="base">
              <a:lnSpc>
                <a:spcPct val="90000"/>
              </a:lnSpc>
              <a:spcAft>
                <a:spcPct val="0"/>
              </a:spcAft>
              <a:buClr>
                <a:schemeClr val="tx2"/>
              </a:buClr>
              <a:defRPr/>
            </a:pPr>
            <a:r>
              <a:rPr lang="en-US" sz="3200" dirty="0"/>
              <a:t>Subnetting, </a:t>
            </a:r>
            <a:r>
              <a:rPr lang="en-US" sz="3200" dirty="0" err="1"/>
              <a:t>Supernetting</a:t>
            </a:r>
            <a:endParaRPr lang="en-US" sz="3200" dirty="0"/>
          </a:p>
        </p:txBody>
      </p:sp>
      <p:sp>
        <p:nvSpPr>
          <p:cNvPr id="5" name="Title 4"/>
          <p:cNvSpPr>
            <a:spLocks noGrp="1"/>
          </p:cNvSpPr>
          <p:nvPr>
            <p:ph type="title"/>
          </p:nvPr>
        </p:nvSpPr>
        <p:spPr/>
        <p:txBody>
          <a:bodyPr/>
          <a:lstStyle/>
          <a:p>
            <a:r>
              <a:rPr lang="en-US" dirty="0"/>
              <a:t>What is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381000" y="1951038"/>
            <a:ext cx="8153400" cy="3306762"/>
          </a:xfrm>
        </p:spPr>
        <p:txBody>
          <a:bodyPr/>
          <a:lstStyle/>
          <a:p>
            <a:r>
              <a:rPr lang="en-US" sz="4000" dirty="0"/>
              <a:t>What is Subnetting and </a:t>
            </a:r>
            <a:r>
              <a:rPr lang="en-US" sz="4000" dirty="0" err="1"/>
              <a:t>Supernetting</a:t>
            </a:r>
            <a:r>
              <a:rPr lang="en-US" sz="4000" dirty="0"/>
              <a:t>? </a:t>
            </a:r>
            <a:endParaRPr lang="en-US" sz="4000" dirty="0"/>
          </a:p>
        </p:txBody>
      </p:sp>
      <p:sp>
        <p:nvSpPr>
          <p:cNvPr id="2" name="文本框 1"/>
          <p:cNvSpPr txBox="1"/>
          <p:nvPr/>
        </p:nvSpPr>
        <p:spPr>
          <a:xfrm>
            <a:off x="1399540" y="4920615"/>
            <a:ext cx="5106670" cy="645160"/>
          </a:xfrm>
          <a:prstGeom prst="rect">
            <a:avLst/>
          </a:prstGeom>
          <a:noFill/>
        </p:spPr>
        <p:txBody>
          <a:bodyPr wrap="square" rtlCol="0">
            <a:spAutoFit/>
          </a:bodyPr>
          <a:p>
            <a:r>
              <a:rPr lang="zh-CN" altLang="en-US"/>
              <a:t>网络位向主机位借位，使得网络部分的位数加长，产生</a:t>
            </a:r>
            <a:r>
              <a:rPr lang="zh-CN" altLang="en-US"/>
              <a:t>子网</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err="1"/>
              <a:t>Subnetting</a:t>
            </a:r>
            <a:endParaRPr lang="en-US" dirty="0"/>
          </a:p>
        </p:txBody>
      </p:sp>
      <p:sp>
        <p:nvSpPr>
          <p:cNvPr id="7" name="TextBox 6"/>
          <p:cNvSpPr txBox="1"/>
          <p:nvPr/>
        </p:nvSpPr>
        <p:spPr>
          <a:xfrm>
            <a:off x="2895600" y="1447800"/>
            <a:ext cx="3352800" cy="584775"/>
          </a:xfrm>
          <a:prstGeom prst="rect">
            <a:avLst/>
          </a:prstGeom>
          <a:noFill/>
          <a:ln w="57150">
            <a:solidFill>
              <a:schemeClr val="tx2">
                <a:lumMod val="75000"/>
              </a:schemeClr>
            </a:solidFill>
          </a:ln>
        </p:spPr>
        <p:txBody>
          <a:bodyPr wrap="square" rtlCol="0">
            <a:spAutoFit/>
          </a:bodyPr>
          <a:lstStyle/>
          <a:p>
            <a:pPr algn="ctr"/>
            <a:r>
              <a:rPr lang="en-US" sz="3200" b="1" dirty="0"/>
              <a:t>202.125.138.0/24</a:t>
            </a:r>
            <a:endParaRPr lang="en-US" sz="3200" b="1" dirty="0"/>
          </a:p>
        </p:txBody>
      </p:sp>
      <p:sp>
        <p:nvSpPr>
          <p:cNvPr id="8" name="TextBox 7"/>
          <p:cNvSpPr txBox="1"/>
          <p:nvPr/>
        </p:nvSpPr>
        <p:spPr>
          <a:xfrm>
            <a:off x="381000" y="3301425"/>
            <a:ext cx="3352800" cy="584775"/>
          </a:xfrm>
          <a:prstGeom prst="rect">
            <a:avLst/>
          </a:prstGeom>
          <a:noFill/>
          <a:ln w="57150">
            <a:solidFill>
              <a:schemeClr val="tx2">
                <a:lumMod val="75000"/>
              </a:schemeClr>
            </a:solidFill>
          </a:ln>
        </p:spPr>
        <p:txBody>
          <a:bodyPr wrap="square" rtlCol="0">
            <a:spAutoFit/>
          </a:bodyPr>
          <a:lstStyle/>
          <a:p>
            <a:pPr algn="ctr"/>
            <a:r>
              <a:rPr lang="en-US" sz="3200" b="1" dirty="0"/>
              <a:t>202.125.138.0/25</a:t>
            </a:r>
            <a:endParaRPr lang="en-US" sz="3200" b="1" dirty="0"/>
          </a:p>
        </p:txBody>
      </p:sp>
      <p:sp>
        <p:nvSpPr>
          <p:cNvPr id="9" name="TextBox 8"/>
          <p:cNvSpPr txBox="1"/>
          <p:nvPr/>
        </p:nvSpPr>
        <p:spPr>
          <a:xfrm>
            <a:off x="5105400" y="3301425"/>
            <a:ext cx="3886200" cy="584775"/>
          </a:xfrm>
          <a:prstGeom prst="rect">
            <a:avLst/>
          </a:prstGeom>
          <a:noFill/>
          <a:ln w="57150">
            <a:solidFill>
              <a:schemeClr val="tx2">
                <a:lumMod val="75000"/>
              </a:schemeClr>
            </a:solidFill>
          </a:ln>
        </p:spPr>
        <p:txBody>
          <a:bodyPr wrap="square" rtlCol="0">
            <a:spAutoFit/>
          </a:bodyPr>
          <a:lstStyle/>
          <a:p>
            <a:pPr algn="ctr"/>
            <a:r>
              <a:rPr lang="en-US" sz="3200" b="1" dirty="0"/>
              <a:t>202.125.138.128/25</a:t>
            </a:r>
            <a:endParaRPr lang="en-US" sz="3200" b="1" dirty="0"/>
          </a:p>
        </p:txBody>
      </p:sp>
      <p:cxnSp>
        <p:nvCxnSpPr>
          <p:cNvPr id="10" name="Straight Arrow Connector 9"/>
          <p:cNvCxnSpPr>
            <a:stCxn id="7" idx="2"/>
            <a:endCxn id="8" idx="0"/>
          </p:cNvCxnSpPr>
          <p:nvPr/>
        </p:nvCxnSpPr>
        <p:spPr>
          <a:xfrm rot="5400000">
            <a:off x="2680275" y="1409700"/>
            <a:ext cx="1268850" cy="25146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9" idx="0"/>
          </p:cNvCxnSpPr>
          <p:nvPr/>
        </p:nvCxnSpPr>
        <p:spPr>
          <a:xfrm rot="16200000" flipH="1">
            <a:off x="5175825" y="1428750"/>
            <a:ext cx="1268850" cy="247650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362200" y="2057400"/>
            <a:ext cx="4800600" cy="400110"/>
          </a:xfrm>
          <a:prstGeom prst="rect">
            <a:avLst/>
          </a:prstGeom>
        </p:spPr>
        <p:txBody>
          <a:bodyPr wrap="square">
            <a:spAutoFit/>
          </a:bodyPr>
          <a:lstStyle/>
          <a:p>
            <a:pPr lvl="0" algn="ctr"/>
            <a:r>
              <a:rPr lang="en-US" sz="2000" b="1" kern="0" dirty="0">
                <a:solidFill>
                  <a:sysClr val="windowText" lastClr="000000"/>
                </a:solidFill>
                <a:latin typeface="Consolas" panose="020B0609020204030204" pitchFamily="49" charset="0"/>
                <a:cs typeface="Courier New" panose="02070309020205020404"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18" name="Rectangle 17"/>
          <p:cNvSpPr/>
          <p:nvPr/>
        </p:nvSpPr>
        <p:spPr>
          <a:xfrm>
            <a:off x="0" y="3962400"/>
            <a:ext cx="41148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202.125.138.0 – 202.125.138.127</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19" name="Rectangle 18"/>
          <p:cNvSpPr/>
          <p:nvPr/>
        </p:nvSpPr>
        <p:spPr>
          <a:xfrm>
            <a:off x="4800600" y="3962400"/>
            <a:ext cx="43434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202.125.138.128 – 202.125.138.255</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2" name="TextBox 1"/>
          <p:cNvSpPr txBox="1"/>
          <p:nvPr/>
        </p:nvSpPr>
        <p:spPr>
          <a:xfrm>
            <a:off x="228600" y="5410200"/>
            <a:ext cx="8650510" cy="584775"/>
          </a:xfrm>
          <a:prstGeom prst="rect">
            <a:avLst/>
          </a:prstGeom>
          <a:noFill/>
          <a:ln w="57150">
            <a:solidFill>
              <a:srgbClr val="FF0000"/>
            </a:solidFill>
          </a:ln>
        </p:spPr>
        <p:txBody>
          <a:bodyPr wrap="none" rtlCol="0">
            <a:spAutoFit/>
          </a:bodyPr>
          <a:lstStyle/>
          <a:p>
            <a:r>
              <a:rPr lang="en-US" sz="3200" b="1" i="1" dirty="0">
                <a:solidFill>
                  <a:schemeClr val="tx2">
                    <a:lumMod val="75000"/>
                  </a:schemeClr>
                </a:solidFill>
              </a:rPr>
              <a:t>Borrowing </a:t>
            </a:r>
            <a:r>
              <a:rPr lang="en-US" sz="3200" b="1" i="1" dirty="0">
                <a:solidFill>
                  <a:srgbClr val="FF0000"/>
                </a:solidFill>
              </a:rPr>
              <a:t>one</a:t>
            </a:r>
            <a:r>
              <a:rPr lang="en-US" sz="3200" b="1" i="1" dirty="0">
                <a:solidFill>
                  <a:schemeClr val="tx2">
                    <a:lumMod val="75000"/>
                  </a:schemeClr>
                </a:solidFill>
              </a:rPr>
              <a:t> host bit provides two </a:t>
            </a:r>
            <a:r>
              <a:rPr lang="en-US" sz="3200" b="1" i="1" dirty="0" err="1">
                <a:solidFill>
                  <a:schemeClr val="tx2">
                    <a:lumMod val="75000"/>
                  </a:schemeClr>
                </a:solidFill>
              </a:rPr>
              <a:t>subnetworks</a:t>
            </a:r>
            <a:endParaRPr lang="en-US" sz="3200" b="1" i="1" dirty="0">
              <a:solidFill>
                <a:schemeClr val="tx2">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err="1"/>
              <a:t>Subnetting</a:t>
            </a:r>
            <a:endParaRPr lang="en-US" dirty="0"/>
          </a:p>
        </p:txBody>
      </p:sp>
      <p:sp>
        <p:nvSpPr>
          <p:cNvPr id="12" name="TextBox 11"/>
          <p:cNvSpPr txBox="1"/>
          <p:nvPr/>
        </p:nvSpPr>
        <p:spPr>
          <a:xfrm>
            <a:off x="2895600" y="1066800"/>
            <a:ext cx="3352800" cy="584775"/>
          </a:xfrm>
          <a:prstGeom prst="rect">
            <a:avLst/>
          </a:prstGeom>
          <a:noFill/>
          <a:ln w="57150">
            <a:solidFill>
              <a:schemeClr val="tx2">
                <a:lumMod val="75000"/>
              </a:schemeClr>
            </a:solidFill>
          </a:ln>
        </p:spPr>
        <p:txBody>
          <a:bodyPr wrap="square" rtlCol="0">
            <a:spAutoFit/>
          </a:bodyPr>
          <a:lstStyle/>
          <a:p>
            <a:pPr algn="ctr"/>
            <a:r>
              <a:rPr lang="en-US" sz="3200" b="1" dirty="0"/>
              <a:t>202.125.138.0/24</a:t>
            </a:r>
            <a:endParaRPr lang="en-US" sz="3200" b="1" dirty="0"/>
          </a:p>
        </p:txBody>
      </p:sp>
      <p:sp>
        <p:nvSpPr>
          <p:cNvPr id="13" name="TextBox 12"/>
          <p:cNvSpPr txBox="1"/>
          <p:nvPr/>
        </p:nvSpPr>
        <p:spPr>
          <a:xfrm>
            <a:off x="990600" y="4800600"/>
            <a:ext cx="3276600" cy="523220"/>
          </a:xfrm>
          <a:prstGeom prst="rect">
            <a:avLst/>
          </a:prstGeom>
          <a:noFill/>
          <a:ln w="57150">
            <a:solidFill>
              <a:schemeClr val="tx2">
                <a:lumMod val="75000"/>
              </a:schemeClr>
            </a:solidFill>
          </a:ln>
        </p:spPr>
        <p:txBody>
          <a:bodyPr wrap="square" rtlCol="0">
            <a:spAutoFit/>
          </a:bodyPr>
          <a:lstStyle/>
          <a:p>
            <a:pPr algn="ctr"/>
            <a:r>
              <a:rPr lang="en-US" sz="2800" b="1" dirty="0"/>
              <a:t>202.125.138.64/26</a:t>
            </a:r>
            <a:endParaRPr lang="en-US" sz="2800" b="1" dirty="0"/>
          </a:p>
        </p:txBody>
      </p:sp>
      <p:sp>
        <p:nvSpPr>
          <p:cNvPr id="14" name="TextBox 13"/>
          <p:cNvSpPr txBox="1"/>
          <p:nvPr/>
        </p:nvSpPr>
        <p:spPr>
          <a:xfrm>
            <a:off x="4724400" y="4810780"/>
            <a:ext cx="3200400" cy="523220"/>
          </a:xfrm>
          <a:prstGeom prst="rect">
            <a:avLst/>
          </a:prstGeom>
          <a:noFill/>
          <a:ln w="57150">
            <a:solidFill>
              <a:schemeClr val="tx2">
                <a:lumMod val="75000"/>
              </a:schemeClr>
            </a:solidFill>
          </a:ln>
        </p:spPr>
        <p:txBody>
          <a:bodyPr wrap="square" rtlCol="0">
            <a:spAutoFit/>
          </a:bodyPr>
          <a:lstStyle/>
          <a:p>
            <a:pPr algn="ctr"/>
            <a:r>
              <a:rPr lang="en-US" sz="2800" b="1" dirty="0"/>
              <a:t>202.125.138.128/26</a:t>
            </a:r>
            <a:endParaRPr lang="en-US" sz="2800" b="1" dirty="0"/>
          </a:p>
        </p:txBody>
      </p:sp>
      <p:sp>
        <p:nvSpPr>
          <p:cNvPr id="20" name="TextBox 19"/>
          <p:cNvSpPr txBox="1"/>
          <p:nvPr/>
        </p:nvSpPr>
        <p:spPr>
          <a:xfrm>
            <a:off x="5791200" y="2971800"/>
            <a:ext cx="3276600" cy="523220"/>
          </a:xfrm>
          <a:prstGeom prst="rect">
            <a:avLst/>
          </a:prstGeom>
          <a:noFill/>
          <a:ln w="57150">
            <a:solidFill>
              <a:schemeClr val="tx2">
                <a:lumMod val="75000"/>
              </a:schemeClr>
            </a:solidFill>
          </a:ln>
        </p:spPr>
        <p:txBody>
          <a:bodyPr wrap="square" rtlCol="0">
            <a:spAutoFit/>
          </a:bodyPr>
          <a:lstStyle/>
          <a:p>
            <a:pPr algn="ctr"/>
            <a:r>
              <a:rPr lang="en-US" sz="2800" b="1" dirty="0"/>
              <a:t>202.125.138.192/26</a:t>
            </a:r>
            <a:endParaRPr lang="en-US" sz="2800" b="1" dirty="0"/>
          </a:p>
        </p:txBody>
      </p:sp>
      <p:sp>
        <p:nvSpPr>
          <p:cNvPr id="21" name="TextBox 20"/>
          <p:cNvSpPr txBox="1"/>
          <p:nvPr/>
        </p:nvSpPr>
        <p:spPr>
          <a:xfrm>
            <a:off x="228600" y="2971800"/>
            <a:ext cx="2819400" cy="523220"/>
          </a:xfrm>
          <a:prstGeom prst="rect">
            <a:avLst/>
          </a:prstGeom>
          <a:noFill/>
          <a:ln w="57150">
            <a:solidFill>
              <a:schemeClr val="tx2">
                <a:lumMod val="75000"/>
              </a:schemeClr>
            </a:solidFill>
          </a:ln>
        </p:spPr>
        <p:txBody>
          <a:bodyPr wrap="square" rtlCol="0">
            <a:spAutoFit/>
          </a:bodyPr>
          <a:lstStyle/>
          <a:p>
            <a:pPr algn="ctr"/>
            <a:r>
              <a:rPr lang="en-US" sz="2800" b="1" dirty="0"/>
              <a:t>202.125.138.0/26</a:t>
            </a:r>
            <a:endParaRPr lang="en-US" sz="2800" b="1" dirty="0"/>
          </a:p>
        </p:txBody>
      </p:sp>
      <p:cxnSp>
        <p:nvCxnSpPr>
          <p:cNvPr id="22" name="Straight Arrow Connector 21"/>
          <p:cNvCxnSpPr/>
          <p:nvPr/>
        </p:nvCxnSpPr>
        <p:spPr>
          <a:xfrm rot="10800000" flipV="1">
            <a:off x="1524000" y="1651574"/>
            <a:ext cx="30480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2"/>
            <a:endCxn id="13" idx="0"/>
          </p:cNvCxnSpPr>
          <p:nvPr/>
        </p:nvCxnSpPr>
        <p:spPr>
          <a:xfrm rot="5400000">
            <a:off x="2025938" y="2254537"/>
            <a:ext cx="3149025" cy="19431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4" idx="0"/>
          </p:cNvCxnSpPr>
          <p:nvPr/>
        </p:nvCxnSpPr>
        <p:spPr>
          <a:xfrm rot="16200000" flipH="1">
            <a:off x="3868698" y="2354877"/>
            <a:ext cx="3159205" cy="17526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0"/>
          </p:cNvCxnSpPr>
          <p:nvPr/>
        </p:nvCxnSpPr>
        <p:spPr>
          <a:xfrm>
            <a:off x="4572000" y="1651575"/>
            <a:ext cx="2857500" cy="1320225"/>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86000" y="1676400"/>
            <a:ext cx="4800600" cy="400110"/>
          </a:xfrm>
          <a:prstGeom prst="rect">
            <a:avLst/>
          </a:prstGeom>
        </p:spPr>
        <p:txBody>
          <a:bodyPr wrap="square">
            <a:spAutoFit/>
          </a:bodyPr>
          <a:lstStyle/>
          <a:p>
            <a:pPr lvl="0" algn="ctr"/>
            <a:r>
              <a:rPr lang="en-US" sz="2000" b="1" kern="0" dirty="0">
                <a:solidFill>
                  <a:sysClr val="windowText" lastClr="000000"/>
                </a:solidFill>
                <a:latin typeface="Consolas" panose="020B0609020204030204" pitchFamily="49" charset="0"/>
                <a:cs typeface="Courier New" panose="02070309020205020404" pitchFamily="49" charset="0"/>
              </a:rPr>
              <a:t>202.125.138.0 – 202.125.138.255</a:t>
            </a:r>
            <a:endParaRPr kumimoji="0" lang="en-US" sz="2000"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27" name="Rectangle 26"/>
          <p:cNvSpPr/>
          <p:nvPr/>
        </p:nvSpPr>
        <p:spPr>
          <a:xfrm>
            <a:off x="0" y="3581400"/>
            <a:ext cx="41148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202.125.138.0 – 202.125.138.63</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28" name="Rectangle 27"/>
          <p:cNvSpPr/>
          <p:nvPr/>
        </p:nvSpPr>
        <p:spPr>
          <a:xfrm>
            <a:off x="0" y="5421868"/>
            <a:ext cx="43434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202.125.138.64 – 202.125.138.127</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29" name="Rectangle 28"/>
          <p:cNvSpPr/>
          <p:nvPr/>
        </p:nvSpPr>
        <p:spPr>
          <a:xfrm>
            <a:off x="4724400" y="3581400"/>
            <a:ext cx="44196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202.125.138.192 – 202.125.138.255</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30" name="Rectangle 29"/>
          <p:cNvSpPr/>
          <p:nvPr/>
        </p:nvSpPr>
        <p:spPr>
          <a:xfrm>
            <a:off x="4572000" y="5410200"/>
            <a:ext cx="4343400" cy="369332"/>
          </a:xfrm>
          <a:prstGeom prst="rect">
            <a:avLst/>
          </a:prstGeom>
        </p:spPr>
        <p:txBody>
          <a:bodyPr wrap="square">
            <a:spAutoFit/>
          </a:bodyPr>
          <a:lstStyle/>
          <a:p>
            <a:pPr lvl="0" algn="ctr"/>
            <a:r>
              <a:rPr lang="en-US" b="1" kern="0" dirty="0">
                <a:solidFill>
                  <a:sysClr val="windowText" lastClr="000000"/>
                </a:solidFill>
                <a:latin typeface="Consolas" panose="020B0609020204030204" pitchFamily="49" charset="0"/>
                <a:cs typeface="Courier New" panose="02070309020205020404" pitchFamily="49" charset="0"/>
              </a:rPr>
              <a:t>202.125.138.128 – 202.125.138.191</a:t>
            </a:r>
            <a:endParaRPr kumimoji="0" lang="en-US" b="1" i="0" u="none" strike="noStrike" kern="0" cap="none" spc="0" normalizeH="0" baseline="0" noProof="0" dirty="0">
              <a:ln>
                <a:noFill/>
              </a:ln>
              <a:solidFill>
                <a:sysClr val="windowText" lastClr="000000"/>
              </a:solidFill>
              <a:effectLst/>
              <a:uLnTx/>
              <a:uFillTx/>
              <a:latin typeface="Consolas" panose="020B0609020204030204" pitchFamily="49" charset="0"/>
              <a:cs typeface="Courier New" panose="02070309020205020404" pitchFamily="49" charset="0"/>
            </a:endParaRPr>
          </a:p>
        </p:txBody>
      </p:sp>
      <p:sp>
        <p:nvSpPr>
          <p:cNvPr id="18" name="TextBox 17"/>
          <p:cNvSpPr txBox="1"/>
          <p:nvPr/>
        </p:nvSpPr>
        <p:spPr>
          <a:xfrm>
            <a:off x="168166" y="6136591"/>
            <a:ext cx="8839200" cy="584775"/>
          </a:xfrm>
          <a:prstGeom prst="rect">
            <a:avLst/>
          </a:prstGeom>
          <a:noFill/>
          <a:ln w="57150">
            <a:solidFill>
              <a:srgbClr val="FF0000"/>
            </a:solidFill>
          </a:ln>
        </p:spPr>
        <p:txBody>
          <a:bodyPr wrap="square" rtlCol="0">
            <a:spAutoFit/>
          </a:bodyPr>
          <a:lstStyle/>
          <a:p>
            <a:r>
              <a:rPr lang="en-US" sz="3200" b="1" i="1" dirty="0">
                <a:solidFill>
                  <a:schemeClr val="tx2">
                    <a:lumMod val="75000"/>
                  </a:schemeClr>
                </a:solidFill>
              </a:rPr>
              <a:t>Borrowing </a:t>
            </a:r>
            <a:r>
              <a:rPr lang="en-US" sz="3200" b="1" i="1" dirty="0">
                <a:solidFill>
                  <a:srgbClr val="FF0000"/>
                </a:solidFill>
              </a:rPr>
              <a:t>two</a:t>
            </a:r>
            <a:r>
              <a:rPr lang="en-US" sz="3200" b="1" i="1" dirty="0">
                <a:solidFill>
                  <a:schemeClr val="tx2">
                    <a:lumMod val="75000"/>
                  </a:schemeClr>
                </a:solidFill>
              </a:rPr>
              <a:t> host bits provide four </a:t>
            </a:r>
            <a:r>
              <a:rPr lang="en-US" sz="3200" b="1" i="1" dirty="0" err="1">
                <a:solidFill>
                  <a:schemeClr val="tx2">
                    <a:lumMod val="75000"/>
                  </a:schemeClr>
                </a:solidFill>
              </a:rPr>
              <a:t>subnetworks</a:t>
            </a:r>
            <a:endParaRPr lang="en-US" sz="3200" b="1" i="1" dirty="0">
              <a:solidFill>
                <a:schemeClr val="tx2">
                  <a:lumMod val="75000"/>
                </a:schemeClr>
              </a:solidFill>
            </a:endParaRPr>
          </a:p>
        </p:txBody>
      </p:sp>
      <p:sp>
        <p:nvSpPr>
          <p:cNvPr id="2" name="文本框 1"/>
          <p:cNvSpPr txBox="1"/>
          <p:nvPr/>
        </p:nvSpPr>
        <p:spPr>
          <a:xfrm>
            <a:off x="7924800" y="2667000"/>
            <a:ext cx="1416685" cy="368300"/>
          </a:xfrm>
          <a:prstGeom prst="rect">
            <a:avLst/>
          </a:prstGeom>
          <a:noFill/>
        </p:spPr>
        <p:txBody>
          <a:bodyPr wrap="square" rtlCol="0">
            <a:spAutoFit/>
          </a:bodyPr>
          <a:p>
            <a:r>
              <a:rPr lang="zh-CN" altLang="en-US"/>
              <a:t>11</a:t>
            </a:r>
            <a:r>
              <a:rPr lang="zh-CN" altLang="en-US" b="1">
                <a:solidFill>
                  <a:srgbClr val="FF0000"/>
                </a:solidFill>
              </a:rPr>
              <a:t>00 0000</a:t>
            </a:r>
            <a:endParaRPr lang="zh-CN" altLang="en-US" b="1">
              <a:solidFill>
                <a:srgbClr val="FF0000"/>
              </a:solidFill>
            </a:endParaRPr>
          </a:p>
        </p:txBody>
      </p:sp>
      <p:sp>
        <p:nvSpPr>
          <p:cNvPr id="3" name="文本框 2"/>
          <p:cNvSpPr txBox="1"/>
          <p:nvPr/>
        </p:nvSpPr>
        <p:spPr>
          <a:xfrm>
            <a:off x="3124200" y="4442460"/>
            <a:ext cx="1066165" cy="368300"/>
          </a:xfrm>
          <a:prstGeom prst="rect">
            <a:avLst/>
          </a:prstGeom>
          <a:noFill/>
        </p:spPr>
        <p:txBody>
          <a:bodyPr wrap="square" rtlCol="0">
            <a:spAutoFit/>
          </a:bodyPr>
          <a:p>
            <a:r>
              <a:rPr lang="zh-CN" altLang="en-US"/>
              <a:t>0</a:t>
            </a:r>
            <a:r>
              <a:rPr lang="en-US" altLang="zh-CN"/>
              <a:t>1</a:t>
            </a:r>
            <a:r>
              <a:rPr lang="zh-CN" altLang="en-US" b="1">
                <a:solidFill>
                  <a:srgbClr val="FF0000"/>
                </a:solidFill>
              </a:rPr>
              <a:t>00000</a:t>
            </a:r>
            <a:endParaRPr lang="zh-CN" altLang="en-US" b="1">
              <a:solidFill>
                <a:srgbClr val="FF0000"/>
              </a:solidFill>
            </a:endParaRPr>
          </a:p>
        </p:txBody>
      </p:sp>
      <p:sp>
        <p:nvSpPr>
          <p:cNvPr id="4" name="文本框 3"/>
          <p:cNvSpPr txBox="1"/>
          <p:nvPr/>
        </p:nvSpPr>
        <p:spPr>
          <a:xfrm>
            <a:off x="6705600" y="4343400"/>
            <a:ext cx="1964055" cy="368300"/>
          </a:xfrm>
          <a:prstGeom prst="rect">
            <a:avLst/>
          </a:prstGeom>
          <a:noFill/>
        </p:spPr>
        <p:txBody>
          <a:bodyPr wrap="square" rtlCol="0">
            <a:spAutoFit/>
          </a:bodyPr>
          <a:p>
            <a:r>
              <a:rPr lang="zh-CN" altLang="en-US"/>
              <a:t>10</a:t>
            </a:r>
            <a:r>
              <a:rPr lang="zh-CN" altLang="en-US" b="1">
                <a:solidFill>
                  <a:srgbClr val="FF0000"/>
                </a:solidFill>
              </a:rPr>
              <a:t>00 0000</a:t>
            </a:r>
            <a:endParaRPr lang="zh-CN" altLang="en-US" b="1">
              <a:solidFill>
                <a:srgbClr val="FF0000"/>
              </a:solidFill>
            </a:endParaRPr>
          </a:p>
        </p:txBody>
      </p:sp>
      <p:sp>
        <p:nvSpPr>
          <p:cNvPr id="5" name="文本框 4"/>
          <p:cNvSpPr txBox="1"/>
          <p:nvPr/>
        </p:nvSpPr>
        <p:spPr>
          <a:xfrm>
            <a:off x="2137410" y="2644775"/>
            <a:ext cx="2129790" cy="368300"/>
          </a:xfrm>
          <a:prstGeom prst="rect">
            <a:avLst/>
          </a:prstGeom>
          <a:noFill/>
        </p:spPr>
        <p:txBody>
          <a:bodyPr wrap="square" rtlCol="0">
            <a:spAutoFit/>
          </a:bodyPr>
          <a:p>
            <a:r>
              <a:rPr lang="en-US" altLang="zh-CN"/>
              <a:t>0</a:t>
            </a:r>
            <a:r>
              <a:rPr lang="zh-CN" altLang="en-US"/>
              <a:t>0</a:t>
            </a:r>
            <a:r>
              <a:rPr lang="zh-CN" altLang="en-US" b="1">
                <a:solidFill>
                  <a:srgbClr val="FF0000"/>
                </a:solidFill>
              </a:rPr>
              <a:t>00 0000</a:t>
            </a:r>
            <a:endParaRPr lang="zh-CN" altLang="en-US"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err="1"/>
              <a:t>Subnetting</a:t>
            </a:r>
            <a:r>
              <a:rPr lang="en-US" dirty="0"/>
              <a:t> – General Definition</a:t>
            </a:r>
            <a:endParaRPr lang="en-US" dirty="0"/>
          </a:p>
        </p:txBody>
      </p:sp>
      <p:pic>
        <p:nvPicPr>
          <p:cNvPr id="19" name="Picture 2"/>
          <p:cNvPicPr>
            <a:picLocks noChangeAspect="1" noChangeArrowheads="1"/>
          </p:cNvPicPr>
          <p:nvPr/>
        </p:nvPicPr>
        <p:blipFill>
          <a:blip r:embed="rId1" cstate="print">
            <a:duotone>
              <a:prstClr val="black"/>
              <a:schemeClr val="tx2">
                <a:tint val="45000"/>
                <a:satMod val="400000"/>
              </a:schemeClr>
            </a:duotone>
          </a:blip>
          <a:srcRect/>
          <a:stretch>
            <a:fillRect/>
          </a:stretch>
        </p:blipFill>
        <p:spPr bwMode="auto">
          <a:xfrm>
            <a:off x="1066800" y="1219200"/>
            <a:ext cx="7315200" cy="3924832"/>
          </a:xfrm>
          <a:prstGeom prst="rect">
            <a:avLst/>
          </a:prstGeom>
          <a:noFill/>
          <a:ln w="9525">
            <a:noFill/>
            <a:miter lim="800000"/>
            <a:headEnd/>
            <a:tailEnd/>
          </a:ln>
          <a:effectLst/>
        </p:spPr>
      </p:pic>
      <p:sp>
        <p:nvSpPr>
          <p:cNvPr id="5" name="TextBox 4"/>
          <p:cNvSpPr txBox="1"/>
          <p:nvPr/>
        </p:nvSpPr>
        <p:spPr>
          <a:xfrm>
            <a:off x="76200" y="5562600"/>
            <a:ext cx="8915400" cy="1015663"/>
          </a:xfrm>
          <a:prstGeom prst="rect">
            <a:avLst/>
          </a:prstGeom>
          <a:noFill/>
          <a:ln w="57150">
            <a:solidFill>
              <a:srgbClr val="FF0000"/>
            </a:solidFill>
          </a:ln>
        </p:spPr>
        <p:txBody>
          <a:bodyPr wrap="square" rtlCol="0">
            <a:spAutoFit/>
          </a:bodyPr>
          <a:lstStyle/>
          <a:p>
            <a:pPr algn="ctr"/>
            <a:r>
              <a:rPr lang="en-US" sz="3000" b="1" i="1" dirty="0">
                <a:solidFill>
                  <a:schemeClr val="tx2">
                    <a:lumMod val="75000"/>
                  </a:schemeClr>
                </a:solidFill>
              </a:rPr>
              <a:t>In general, for a network with m possible hosts, borrowing n bits provides 2</a:t>
            </a:r>
            <a:r>
              <a:rPr lang="en-US" sz="3000" b="1" i="1" baseline="30000" dirty="0">
                <a:solidFill>
                  <a:schemeClr val="tx2">
                    <a:lumMod val="75000"/>
                  </a:schemeClr>
                </a:solidFill>
              </a:rPr>
              <a:t>n</a:t>
            </a:r>
            <a:r>
              <a:rPr lang="en-US" sz="3000" b="1" i="1" dirty="0">
                <a:solidFill>
                  <a:schemeClr val="tx2">
                    <a:lumMod val="75000"/>
                  </a:schemeClr>
                </a:solidFill>
              </a:rPr>
              <a:t> </a:t>
            </a:r>
            <a:r>
              <a:rPr lang="en-US" sz="3000" b="1" i="1" dirty="0" err="1">
                <a:solidFill>
                  <a:schemeClr val="tx2">
                    <a:lumMod val="75000"/>
                  </a:schemeClr>
                </a:solidFill>
              </a:rPr>
              <a:t>subnetworks</a:t>
            </a:r>
            <a:r>
              <a:rPr lang="en-US" sz="3000" b="1" i="1" dirty="0">
                <a:solidFill>
                  <a:schemeClr val="tx2">
                    <a:lumMod val="75000"/>
                  </a:schemeClr>
                </a:solidFill>
              </a:rPr>
              <a:t> of m/n hosts</a:t>
            </a:r>
            <a:endParaRPr lang="en-US" sz="3000" b="1" i="1" dirty="0">
              <a:solidFill>
                <a:schemeClr val="tx2">
                  <a:lumMod val="75000"/>
                </a:schemeClr>
              </a:solidFill>
            </a:endParaRPr>
          </a:p>
        </p:txBody>
      </p:sp>
      <p:sp>
        <p:nvSpPr>
          <p:cNvPr id="2" name="文本框 1"/>
          <p:cNvSpPr txBox="1"/>
          <p:nvPr/>
        </p:nvSpPr>
        <p:spPr>
          <a:xfrm>
            <a:off x="533400" y="5181600"/>
            <a:ext cx="8839835" cy="368300"/>
          </a:xfrm>
          <a:prstGeom prst="rect">
            <a:avLst/>
          </a:prstGeom>
          <a:noFill/>
        </p:spPr>
        <p:txBody>
          <a:bodyPr wrap="square" rtlCol="0">
            <a:spAutoFit/>
          </a:bodyPr>
          <a:p>
            <a:r>
              <a:rPr lang="zh-CN" altLang="en-US"/>
              <a:t>一般来说，对于一个有m个可能主机的网络，借n位可以提供2</a:t>
            </a:r>
            <a:r>
              <a:rPr lang="en-US" altLang="zh-CN"/>
              <a:t>^</a:t>
            </a:r>
            <a:r>
              <a:rPr lang="zh-CN" altLang="en-US"/>
              <a:t>n个m/n个主机的子网络</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err="1"/>
              <a:t>Subnetting</a:t>
            </a:r>
            <a:r>
              <a:rPr lang="en-US" dirty="0"/>
              <a:t> – Example</a:t>
            </a:r>
            <a:endParaRPr lang="en-US" dirty="0"/>
          </a:p>
        </p:txBody>
      </p:sp>
      <p:grpSp>
        <p:nvGrpSpPr>
          <p:cNvPr id="5" name="Group 4"/>
          <p:cNvGrpSpPr/>
          <p:nvPr/>
        </p:nvGrpSpPr>
        <p:grpSpPr>
          <a:xfrm>
            <a:off x="1445946" y="1006366"/>
            <a:ext cx="7056922" cy="5715000"/>
            <a:chOff x="990600" y="1143000"/>
            <a:chExt cx="7056922" cy="5715000"/>
          </a:xfrm>
        </p:grpSpPr>
        <p:pic>
          <p:nvPicPr>
            <p:cNvPr id="6" name="Picture 2"/>
            <p:cNvPicPr>
              <a:picLocks noChangeAspect="1" noChangeArrowheads="1"/>
            </p:cNvPicPr>
            <p:nvPr/>
          </p:nvPicPr>
          <p:blipFill>
            <a:blip r:embed="rId1" cstate="print"/>
            <a:srcRect/>
            <a:stretch>
              <a:fillRect/>
            </a:stretch>
          </p:blipFill>
          <p:spPr bwMode="auto">
            <a:xfrm>
              <a:off x="1000313" y="1236730"/>
              <a:ext cx="6924487" cy="5545070"/>
            </a:xfrm>
            <a:prstGeom prst="rect">
              <a:avLst/>
            </a:prstGeom>
            <a:noFill/>
            <a:ln w="9525">
              <a:noFill/>
              <a:miter lim="800000"/>
              <a:headEnd/>
              <a:tailEnd/>
            </a:ln>
            <a:effectLst/>
          </p:spPr>
        </p:pic>
        <p:sp>
          <p:nvSpPr>
            <p:cNvPr id="7" name="Rectangle 6"/>
            <p:cNvSpPr/>
            <p:nvPr/>
          </p:nvSpPr>
          <p:spPr>
            <a:xfrm>
              <a:off x="2286000" y="1143000"/>
              <a:ext cx="3246922" cy="660400"/>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00600" y="3225800"/>
              <a:ext cx="3246922" cy="6604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6197600"/>
              <a:ext cx="3246922" cy="660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905000" y="1979612"/>
              <a:ext cx="3810000" cy="1588"/>
            </a:xfrm>
            <a:prstGeom prst="line">
              <a:avLst/>
            </a:prstGeom>
            <a:ln w="1651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24200" y="4038600"/>
              <a:ext cx="3886200" cy="1588"/>
            </a:xfrm>
            <a:prstGeom prst="line">
              <a:avLst/>
            </a:prstGeom>
            <a:ln w="165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6094412"/>
              <a:ext cx="4114800" cy="1588"/>
            </a:xfrm>
            <a:prstGeom prst="line">
              <a:avLst/>
            </a:prstGeom>
            <a:ln w="165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477294" y="2171700"/>
              <a:ext cx="380206" cy="794"/>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3352799" y="2514599"/>
              <a:ext cx="914400" cy="2"/>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3390901" y="3543297"/>
              <a:ext cx="838202" cy="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886200" y="4572000"/>
              <a:ext cx="914400" cy="158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677694" y="4381500"/>
              <a:ext cx="532606" cy="79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86200" y="5638800"/>
              <a:ext cx="9144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295003" y="5791597"/>
              <a:ext cx="458788" cy="7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1295400" y="76200"/>
            <a:ext cx="6934200" cy="639762"/>
          </a:xfrm>
        </p:spPr>
        <p:txBody>
          <a:bodyPr/>
          <a:lstStyle/>
          <a:p>
            <a:r>
              <a:rPr lang="en-US" dirty="0" err="1"/>
              <a:t>Supernetting</a:t>
            </a:r>
            <a:r>
              <a:rPr lang="en-US" dirty="0"/>
              <a:t> – Route Aggregation</a:t>
            </a:r>
            <a:endParaRPr lang="en-US" dirty="0"/>
          </a:p>
        </p:txBody>
      </p:sp>
      <p:sp>
        <p:nvSpPr>
          <p:cNvPr id="18" name="Cloud 17"/>
          <p:cNvSpPr/>
          <p:nvPr/>
        </p:nvSpPr>
        <p:spPr>
          <a:xfrm>
            <a:off x="76200" y="1066800"/>
            <a:ext cx="2667000" cy="1219200"/>
          </a:xfrm>
          <a:prstGeom prst="cloud">
            <a:avLst/>
          </a:prstGeom>
          <a:solidFill>
            <a:schemeClr val="tx2">
              <a:lumMod val="60000"/>
              <a:lumOff val="40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202.125.138.0/26</a:t>
            </a:r>
            <a:endParaRPr lang="en-US" sz="2000" b="1" dirty="0">
              <a:solidFill>
                <a:schemeClr val="tx1"/>
              </a:solidFill>
            </a:endParaRPr>
          </a:p>
        </p:txBody>
      </p:sp>
      <p:sp>
        <p:nvSpPr>
          <p:cNvPr id="19" name="Cloud 18"/>
          <p:cNvSpPr/>
          <p:nvPr/>
        </p:nvSpPr>
        <p:spPr>
          <a:xfrm>
            <a:off x="152400" y="2590800"/>
            <a:ext cx="2819400" cy="1219200"/>
          </a:xfrm>
          <a:prstGeom prst="cloud">
            <a:avLst/>
          </a:prstGeom>
          <a:solidFill>
            <a:schemeClr val="tx2">
              <a:lumMod val="60000"/>
              <a:lumOff val="40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202.125.138.64/26</a:t>
            </a:r>
            <a:endParaRPr lang="en-US" sz="2000" b="1" dirty="0">
              <a:solidFill>
                <a:schemeClr val="tx1"/>
              </a:solidFill>
            </a:endParaRPr>
          </a:p>
        </p:txBody>
      </p:sp>
      <p:sp>
        <p:nvSpPr>
          <p:cNvPr id="22" name="Cloud 21"/>
          <p:cNvSpPr/>
          <p:nvPr/>
        </p:nvSpPr>
        <p:spPr>
          <a:xfrm>
            <a:off x="152400" y="4038600"/>
            <a:ext cx="3048000" cy="1219200"/>
          </a:xfrm>
          <a:prstGeom prst="cloud">
            <a:avLst/>
          </a:prstGeom>
          <a:solidFill>
            <a:schemeClr val="tx2">
              <a:lumMod val="60000"/>
              <a:lumOff val="40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202.125.138.128/26</a:t>
            </a:r>
            <a:endParaRPr lang="en-US" sz="2000" b="1" dirty="0">
              <a:solidFill>
                <a:schemeClr val="tx1"/>
              </a:solidFill>
            </a:endParaRPr>
          </a:p>
        </p:txBody>
      </p:sp>
      <p:sp>
        <p:nvSpPr>
          <p:cNvPr id="23" name="Cloud 22"/>
          <p:cNvSpPr/>
          <p:nvPr/>
        </p:nvSpPr>
        <p:spPr>
          <a:xfrm>
            <a:off x="118238" y="5407570"/>
            <a:ext cx="3048000" cy="1219200"/>
          </a:xfrm>
          <a:prstGeom prst="cloud">
            <a:avLst/>
          </a:prstGeom>
          <a:solidFill>
            <a:schemeClr val="tx2">
              <a:lumMod val="60000"/>
              <a:lumOff val="40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202.125.138.192/26</a:t>
            </a:r>
            <a:endParaRPr lang="en-US" sz="2000" b="1" dirty="0">
              <a:solidFill>
                <a:schemeClr val="tx1"/>
              </a:solidFill>
            </a:endParaRPr>
          </a:p>
        </p:txBody>
      </p:sp>
      <p:pic>
        <p:nvPicPr>
          <p:cNvPr id="24" name="Picture 2"/>
          <p:cNvPicPr>
            <a:picLocks noChangeAspect="1" noChangeArrowheads="1"/>
          </p:cNvPicPr>
          <p:nvPr/>
        </p:nvPicPr>
        <p:blipFill>
          <a:blip r:embed="rId1" cstate="print"/>
          <a:srcRect/>
          <a:stretch>
            <a:fillRect/>
          </a:stretch>
        </p:blipFill>
        <p:spPr bwMode="auto">
          <a:xfrm>
            <a:off x="4191000" y="3205566"/>
            <a:ext cx="1524000" cy="1214034"/>
          </a:xfrm>
          <a:prstGeom prst="rect">
            <a:avLst/>
          </a:prstGeom>
          <a:noFill/>
          <a:ln w="9525">
            <a:noFill/>
            <a:miter lim="800000"/>
            <a:headEnd/>
            <a:tailEnd/>
          </a:ln>
        </p:spPr>
      </p:pic>
      <p:cxnSp>
        <p:nvCxnSpPr>
          <p:cNvPr id="25" name="Straight Arrow Connector 24"/>
          <p:cNvCxnSpPr>
            <a:endCxn id="18" idx="0"/>
          </p:cNvCxnSpPr>
          <p:nvPr/>
        </p:nvCxnSpPr>
        <p:spPr>
          <a:xfrm rot="16200000" flipV="1">
            <a:off x="2399189" y="2018189"/>
            <a:ext cx="2209800" cy="1526222"/>
          </a:xfrm>
          <a:prstGeom prst="straightConnector1">
            <a:avLst/>
          </a:prstGeom>
          <a:ln w="5715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9" idx="0"/>
          </p:cNvCxnSpPr>
          <p:nvPr/>
        </p:nvCxnSpPr>
        <p:spPr>
          <a:xfrm rot="10800000">
            <a:off x="2969452" y="3200400"/>
            <a:ext cx="1297751" cy="685800"/>
          </a:xfrm>
          <a:prstGeom prst="straightConnector1">
            <a:avLst/>
          </a:prstGeom>
          <a:ln w="5715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2" idx="0"/>
          </p:cNvCxnSpPr>
          <p:nvPr/>
        </p:nvCxnSpPr>
        <p:spPr>
          <a:xfrm rot="10800000" flipV="1">
            <a:off x="3197860" y="3886200"/>
            <a:ext cx="1069342" cy="762000"/>
          </a:xfrm>
          <a:prstGeom prst="straightConnector1">
            <a:avLst/>
          </a:prstGeom>
          <a:ln w="5715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869324" y="3886200"/>
            <a:ext cx="1397878" cy="1663262"/>
          </a:xfrm>
          <a:prstGeom prst="straightConnector1">
            <a:avLst/>
          </a:prstGeom>
          <a:ln w="57150">
            <a:solidFill>
              <a:schemeClr val="tx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Line Callout 2 28"/>
          <p:cNvSpPr/>
          <p:nvPr/>
        </p:nvSpPr>
        <p:spPr>
          <a:xfrm>
            <a:off x="5791200" y="2590800"/>
            <a:ext cx="3276600" cy="2057400"/>
          </a:xfrm>
          <a:prstGeom prst="borderCallout2">
            <a:avLst>
              <a:gd name="adj1" fmla="val 19690"/>
              <a:gd name="adj2" fmla="val -349"/>
              <a:gd name="adj3" fmla="val 18750"/>
              <a:gd name="adj4" fmla="val -16667"/>
              <a:gd name="adj5" fmla="val 46487"/>
              <a:gd name="adj6" fmla="val -22905"/>
            </a:avLst>
          </a:prstGeom>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a:solidFill>
                    <a:schemeClr val="tx2"/>
                  </a:solidFill>
                </a:ln>
                <a:solidFill>
                  <a:schemeClr val="tx1"/>
                </a:solidFill>
              </a:rPr>
              <a:t>202.125.138.0/26; 202.125.138.64/26; 202.125.138.128/26;  202.125.138.192/26  </a:t>
            </a:r>
            <a:endParaRPr lang="en-US" sz="2400" b="1" dirty="0">
              <a:ln>
                <a:solidFill>
                  <a:schemeClr val="tx2"/>
                </a:solidFill>
              </a:ln>
              <a:solidFill>
                <a:schemeClr val="tx1"/>
              </a:solidFill>
            </a:endParaRPr>
          </a:p>
          <a:p>
            <a:pPr algn="ctr"/>
            <a:endParaRPr lang="en-US" sz="2400" b="1" dirty="0">
              <a:ln>
                <a:solidFill>
                  <a:schemeClr val="tx2"/>
                </a:solidFill>
              </a:ln>
              <a:solidFill>
                <a:schemeClr val="tx1"/>
              </a:solidFill>
            </a:endParaRPr>
          </a:p>
          <a:p>
            <a:pPr algn="ctr"/>
            <a:r>
              <a:rPr lang="en-US" sz="2000" b="1" dirty="0">
                <a:ln>
                  <a:solidFill>
                    <a:schemeClr val="tx2"/>
                  </a:solidFill>
                </a:ln>
                <a:solidFill>
                  <a:schemeClr val="tx1"/>
                </a:solidFill>
              </a:rPr>
              <a:t>are directly connected to me</a:t>
            </a:r>
            <a:endParaRPr lang="en-US" sz="2000" b="1" dirty="0">
              <a:ln>
                <a:solidFill>
                  <a:schemeClr val="tx2"/>
                </a:solidFill>
              </a:ln>
              <a:solidFill>
                <a:schemeClr val="tx1"/>
              </a:solidFill>
            </a:endParaRPr>
          </a:p>
        </p:txBody>
      </p:sp>
      <p:sp>
        <p:nvSpPr>
          <p:cNvPr id="15" name="Line Callout 2 14"/>
          <p:cNvSpPr/>
          <p:nvPr/>
        </p:nvSpPr>
        <p:spPr>
          <a:xfrm>
            <a:off x="5775434" y="2590800"/>
            <a:ext cx="3276600" cy="2057400"/>
          </a:xfrm>
          <a:prstGeom prst="borderCallout2">
            <a:avLst>
              <a:gd name="adj1" fmla="val 18750"/>
              <a:gd name="adj2" fmla="val 132"/>
              <a:gd name="adj3" fmla="val 18750"/>
              <a:gd name="adj4" fmla="val -16667"/>
              <a:gd name="adj5" fmla="val 46487"/>
              <a:gd name="adj6" fmla="val -22905"/>
            </a:avLst>
          </a:prstGeom>
          <a:solidFill>
            <a:schemeClr val="tx2">
              <a:lumMod val="60000"/>
              <a:lumOff val="40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202.125.138.0/24</a:t>
            </a:r>
            <a:endParaRPr lang="en-US" sz="2000" b="1" dirty="0">
              <a:solidFill>
                <a:schemeClr val="tx1"/>
              </a:solidFill>
            </a:endParaRPr>
          </a:p>
          <a:p>
            <a:pPr algn="ctr"/>
            <a:endParaRPr lang="en-US" sz="2000" b="1" dirty="0">
              <a:solidFill>
                <a:schemeClr val="tx1"/>
              </a:solidFill>
            </a:endParaRPr>
          </a:p>
          <a:p>
            <a:pPr algn="ctr"/>
            <a:r>
              <a:rPr lang="en-US" sz="2000" b="1" dirty="0">
                <a:solidFill>
                  <a:schemeClr val="tx1"/>
                </a:solidFill>
              </a:rPr>
              <a:t>is directly connected to me</a:t>
            </a:r>
            <a:endParaRPr lang="en-US" sz="2000" b="1" dirty="0">
              <a:solidFill>
                <a:schemeClr val="tx1"/>
              </a:solidFill>
            </a:endParaRPr>
          </a:p>
        </p:txBody>
      </p:sp>
      <p:sp>
        <p:nvSpPr>
          <p:cNvPr id="16" name="TextBox 15"/>
          <p:cNvSpPr txBox="1"/>
          <p:nvPr/>
        </p:nvSpPr>
        <p:spPr>
          <a:xfrm>
            <a:off x="3313473" y="5867400"/>
            <a:ext cx="5830527" cy="954107"/>
          </a:xfrm>
          <a:prstGeom prst="rect">
            <a:avLst/>
          </a:prstGeom>
          <a:noFill/>
          <a:ln w="57150">
            <a:solidFill>
              <a:srgbClr val="FF0000"/>
            </a:solidFill>
          </a:ln>
        </p:spPr>
        <p:txBody>
          <a:bodyPr wrap="square" rtlCol="0">
            <a:spAutoFit/>
          </a:bodyPr>
          <a:lstStyle/>
          <a:p>
            <a:pPr algn="ctr"/>
            <a:r>
              <a:rPr lang="en-US" sz="2800" b="1" i="1" dirty="0" err="1">
                <a:solidFill>
                  <a:schemeClr val="tx2">
                    <a:lumMod val="75000"/>
                  </a:schemeClr>
                </a:solidFill>
              </a:rPr>
              <a:t>Supernetting</a:t>
            </a:r>
            <a:r>
              <a:rPr lang="en-US" sz="2800" b="1" i="1" dirty="0">
                <a:solidFill>
                  <a:schemeClr val="tx2">
                    <a:lumMod val="75000"/>
                  </a:schemeClr>
                </a:solidFill>
              </a:rPr>
              <a:t> helps reduce the size of routing tables routers have to store</a:t>
            </a:r>
            <a:endParaRPr lang="en-US" sz="2800" b="1" i="1" dirty="0">
              <a:solidFill>
                <a:schemeClr val="tx2">
                  <a:lumMod val="75000"/>
                </a:schemeClr>
              </a:solidFill>
            </a:endParaRPr>
          </a:p>
        </p:txBody>
      </p:sp>
      <p:sp>
        <p:nvSpPr>
          <p:cNvPr id="2" name="文本框 1"/>
          <p:cNvSpPr txBox="1"/>
          <p:nvPr/>
        </p:nvSpPr>
        <p:spPr>
          <a:xfrm>
            <a:off x="3610610" y="5332095"/>
            <a:ext cx="5533390" cy="368300"/>
          </a:xfrm>
          <a:prstGeom prst="rect">
            <a:avLst/>
          </a:prstGeom>
          <a:noFill/>
        </p:spPr>
        <p:txBody>
          <a:bodyPr wrap="square" rtlCol="0">
            <a:spAutoFit/>
          </a:bodyPr>
          <a:p>
            <a:r>
              <a:rPr lang="zh-CN" altLang="en-US"/>
              <a:t>超网络有助于减少程序的大小表路由器必须存储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752600"/>
            <a:ext cx="8870732" cy="3970318"/>
          </a:xfrm>
          <a:prstGeom prst="rect">
            <a:avLst/>
          </a:prstGeom>
        </p:spPr>
        <p:txBody>
          <a:bodyPr wrap="square">
            <a:spAutoFit/>
          </a:bodyPr>
          <a:lstStyle/>
          <a:p>
            <a:r>
              <a:rPr lang="en-US" sz="2800" dirty="0"/>
              <a:t>Suppose a network has a prefix 150.32.64.34/20. Determine the </a:t>
            </a:r>
            <a:endParaRPr lang="en-US" sz="2800" dirty="0"/>
          </a:p>
          <a:p>
            <a:endParaRPr lang="en-US" sz="2800" dirty="0"/>
          </a:p>
          <a:p>
            <a:pPr marL="457200" indent="-457200">
              <a:buFont typeface="Arial" panose="020B0604020202020204" pitchFamily="34" charset="0"/>
              <a:buChar char="•"/>
            </a:pPr>
            <a:r>
              <a:rPr lang="en-US" sz="2800" dirty="0"/>
              <a:t>Total number of hosts</a:t>
            </a:r>
            <a:endParaRPr lang="en-US" sz="2800" dirty="0"/>
          </a:p>
          <a:p>
            <a:pPr marL="457200" indent="-457200">
              <a:buFont typeface="Arial" panose="020B0604020202020204" pitchFamily="34" charset="0"/>
              <a:buChar char="•"/>
            </a:pPr>
            <a:r>
              <a:rPr lang="en-US" sz="2800" dirty="0"/>
              <a:t>Network/Subnet mask</a:t>
            </a:r>
            <a:endParaRPr lang="en-US" sz="2800" dirty="0"/>
          </a:p>
          <a:p>
            <a:pPr marL="457200" indent="-457200">
              <a:buFont typeface="Arial" panose="020B0604020202020204" pitchFamily="34" charset="0"/>
              <a:buChar char="•"/>
            </a:pPr>
            <a:r>
              <a:rPr lang="en-US" sz="2800" dirty="0"/>
              <a:t>Network/Subnet number</a:t>
            </a:r>
            <a:endParaRPr lang="en-US" sz="2800" dirty="0"/>
          </a:p>
          <a:p>
            <a:pPr marL="457200" indent="-457200">
              <a:buFont typeface="Arial" panose="020B0604020202020204" pitchFamily="34" charset="0"/>
              <a:buChar char="•"/>
            </a:pPr>
            <a:r>
              <a:rPr lang="en-US" sz="2800" dirty="0"/>
              <a:t>Broadcast address</a:t>
            </a:r>
            <a:endParaRPr lang="en-US" sz="2800" dirty="0"/>
          </a:p>
          <a:p>
            <a:pPr marL="457200" indent="-457200">
              <a:buFont typeface="Arial" panose="020B0604020202020204" pitchFamily="34" charset="0"/>
              <a:buChar char="•"/>
            </a:pPr>
            <a:r>
              <a:rPr lang="en-US" sz="2800" dirty="0"/>
              <a:t>Address of the first host</a:t>
            </a:r>
            <a:endParaRPr lang="en-US" sz="2800" dirty="0"/>
          </a:p>
          <a:p>
            <a:pPr marL="457200" indent="-457200">
              <a:buFont typeface="Arial" panose="020B0604020202020204" pitchFamily="34" charset="0"/>
              <a:buChar char="•"/>
            </a:pPr>
            <a:r>
              <a:rPr lang="en-US" sz="2800" dirty="0"/>
              <a:t>Address of the last host </a:t>
            </a:r>
            <a:endParaRPr lang="en-US" sz="2800" dirty="0"/>
          </a:p>
        </p:txBody>
      </p:sp>
      <p:sp>
        <p:nvSpPr>
          <p:cNvPr id="5" name="Rectangle 1026"/>
          <p:cNvSpPr txBox="1">
            <a:spLocks noChangeArrowheads="1"/>
          </p:cNvSpPr>
          <p:nvPr/>
        </p:nvSpPr>
        <p:spPr>
          <a:xfrm>
            <a:off x="1295400" y="228600"/>
            <a:ext cx="69342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rPr>
              <a:t>Question</a:t>
            </a:r>
            <a:endParaRPr lang="en-US" sz="3600" b="1" dirty="0">
              <a:solidFill>
                <a:srgbClr val="00206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txBox="1">
            <a:spLocks noChangeArrowheads="1"/>
          </p:cNvSpPr>
          <p:nvPr/>
        </p:nvSpPr>
        <p:spPr>
          <a:xfrm>
            <a:off x="1295400" y="228600"/>
            <a:ext cx="69342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rPr>
              <a:t>Question</a:t>
            </a:r>
            <a:endParaRPr lang="en-US" sz="3600" b="1" dirty="0">
              <a:solidFill>
                <a:srgbClr val="002060"/>
              </a:solidFill>
            </a:endParaRPr>
          </a:p>
        </p:txBody>
      </p:sp>
      <p:pic>
        <p:nvPicPr>
          <p:cNvPr id="3" name="Picture 2"/>
          <p:cNvPicPr>
            <a:picLocks noChangeAspect="1"/>
          </p:cNvPicPr>
          <p:nvPr/>
        </p:nvPicPr>
        <p:blipFill>
          <a:blip r:embed="rId1"/>
          <a:stretch>
            <a:fillRect/>
          </a:stretch>
        </p:blipFill>
        <p:spPr>
          <a:xfrm>
            <a:off x="204787" y="2262187"/>
            <a:ext cx="8734425" cy="2333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txBox="1">
            <a:spLocks noChangeArrowheads="1"/>
          </p:cNvSpPr>
          <p:nvPr/>
        </p:nvSpPr>
        <p:spPr>
          <a:xfrm>
            <a:off x="1295400" y="228600"/>
            <a:ext cx="69342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rPr>
              <a:t>Route </a:t>
            </a:r>
            <a:r>
              <a:rPr lang="en-US" sz="3600" b="1">
                <a:solidFill>
                  <a:srgbClr val="002060"/>
                </a:solidFill>
              </a:rPr>
              <a:t>Aggregation Example</a:t>
            </a:r>
            <a:endParaRPr lang="en-US" sz="3600" b="1" dirty="0">
              <a:solidFill>
                <a:srgbClr val="002060"/>
              </a:solidFill>
            </a:endParaRPr>
          </a:p>
        </p:txBody>
      </p:sp>
      <p:pic>
        <p:nvPicPr>
          <p:cNvPr id="6" name="Picture 5"/>
          <p:cNvPicPr>
            <a:picLocks noChangeAspect="1"/>
          </p:cNvPicPr>
          <p:nvPr/>
        </p:nvPicPr>
        <p:blipFill>
          <a:blip r:embed="rId1"/>
          <a:stretch>
            <a:fillRect/>
          </a:stretch>
        </p:blipFill>
        <p:spPr>
          <a:xfrm>
            <a:off x="304800" y="1828800"/>
            <a:ext cx="8686800" cy="3257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76580" y="428625"/>
            <a:ext cx="1132205" cy="368300"/>
          </a:xfrm>
          <a:prstGeom prst="rect">
            <a:avLst/>
          </a:prstGeom>
          <a:noFill/>
        </p:spPr>
        <p:txBody>
          <a:bodyPr wrap="square" rtlCol="0">
            <a:spAutoFit/>
          </a:bodyPr>
          <a:p>
            <a:r>
              <a:rPr lang="zh-CN" altLang="en-US"/>
              <a:t>计算题</a:t>
            </a:r>
            <a:endParaRPr lang="zh-CN" altLang="en-US"/>
          </a:p>
        </p:txBody>
      </p:sp>
      <p:sp>
        <p:nvSpPr>
          <p:cNvPr id="3" name="文本框 2"/>
          <p:cNvSpPr txBox="1"/>
          <p:nvPr/>
        </p:nvSpPr>
        <p:spPr>
          <a:xfrm>
            <a:off x="576580" y="796925"/>
            <a:ext cx="7762240" cy="645160"/>
          </a:xfrm>
          <a:prstGeom prst="rect">
            <a:avLst/>
          </a:prstGeom>
          <a:noFill/>
        </p:spPr>
        <p:txBody>
          <a:bodyPr wrap="square" rtlCol="0">
            <a:spAutoFit/>
          </a:bodyPr>
          <a:p>
            <a:r>
              <a:rPr lang="zh-CN" altLang="en-US"/>
              <a:t>已知：172.16.30.10/20，请计算出这个IP地址的主机数，子网数，子网位，主机位，子网号，主机号，网络地址，广播地址，主机地址范围格式多少？</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419600" y="5181600"/>
            <a:ext cx="4819650" cy="1562100"/>
          </a:xfrm>
          <a:prstGeom prst="rect">
            <a:avLst/>
          </a:prstGeom>
        </p:spPr>
      </p:pic>
      <p:sp>
        <p:nvSpPr>
          <p:cNvPr id="5" name="文本框 4"/>
          <p:cNvSpPr txBox="1"/>
          <p:nvPr/>
        </p:nvSpPr>
        <p:spPr>
          <a:xfrm>
            <a:off x="609600" y="1442085"/>
            <a:ext cx="7324725" cy="900430"/>
          </a:xfrm>
          <a:prstGeom prst="rect">
            <a:avLst/>
          </a:prstGeom>
          <a:noFill/>
        </p:spPr>
        <p:txBody>
          <a:bodyPr wrap="square" rtlCol="0">
            <a:noAutofit/>
          </a:bodyPr>
          <a:p>
            <a:r>
              <a:rPr lang="zh-CN" altLang="en-US"/>
              <a:t>IP地址：</a:t>
            </a:r>
            <a:r>
              <a:rPr lang="en-US" altLang="zh-CN"/>
              <a:t>	</a:t>
            </a:r>
            <a:r>
              <a:rPr lang="zh-CN" altLang="en-US">
                <a:solidFill>
                  <a:srgbClr val="FF0000"/>
                </a:solidFill>
              </a:rPr>
              <a:t>10101100.00010000.0001</a:t>
            </a:r>
            <a:r>
              <a:rPr lang="zh-CN" altLang="en-US"/>
              <a:t>1110.00001010（172.16.30.10）</a:t>
            </a:r>
            <a:endParaRPr lang="zh-CN" altLang="en-US"/>
          </a:p>
          <a:p>
            <a:r>
              <a:rPr lang="zh-CN" altLang="en-US"/>
              <a:t>IP类型为B 类，网络地址占了20位，子网掩码为：</a:t>
            </a:r>
            <a:endParaRPr lang="zh-CN" altLang="en-US"/>
          </a:p>
          <a:p>
            <a:pPr marL="457200" lvl="1" indent="457200"/>
            <a:r>
              <a:rPr lang="zh-CN" altLang="en-US">
                <a:solidFill>
                  <a:srgbClr val="FF0000"/>
                </a:solidFill>
              </a:rPr>
              <a:t>11111111.11111111.1111</a:t>
            </a:r>
            <a:r>
              <a:rPr lang="zh-CN" altLang="en-US"/>
              <a:t>0000.00000000 （255.255.240.0）</a:t>
            </a:r>
            <a:endParaRPr lang="zh-CN" altLang="en-US"/>
          </a:p>
          <a:p>
            <a:pPr marL="457200" lvl="1" indent="457200"/>
            <a:endParaRPr lang="zh-CN" altLang="en-US"/>
          </a:p>
          <a:p>
            <a:pPr marL="457200" lvl="1" indent="457200"/>
            <a:endParaRPr lang="zh-CN" altLang="en-US"/>
          </a:p>
        </p:txBody>
      </p:sp>
      <p:sp>
        <p:nvSpPr>
          <p:cNvPr id="6" name="文本框 5"/>
          <p:cNvSpPr txBox="1"/>
          <p:nvPr/>
        </p:nvSpPr>
        <p:spPr>
          <a:xfrm>
            <a:off x="678180" y="2348865"/>
            <a:ext cx="7856220" cy="645160"/>
          </a:xfrm>
          <a:prstGeom prst="rect">
            <a:avLst/>
          </a:prstGeom>
          <a:noFill/>
        </p:spPr>
        <p:txBody>
          <a:bodyPr wrap="square" rtlCol="0">
            <a:spAutoFit/>
          </a:bodyPr>
          <a:p>
            <a:r>
              <a:rPr lang="zh-CN" altLang="en-US"/>
              <a:t>网络地址</a:t>
            </a:r>
            <a:r>
              <a:rPr lang="en-US" altLang="zh-CN"/>
              <a:t>=子网掩码 &amp; IP地址</a:t>
            </a:r>
            <a:endParaRPr lang="en-US" altLang="zh-CN"/>
          </a:p>
          <a:p>
            <a:r>
              <a:rPr lang="en-US" altLang="zh-CN"/>
              <a:t>                </a:t>
            </a:r>
            <a:r>
              <a:rPr lang="en-US" altLang="zh-CN">
                <a:solidFill>
                  <a:srgbClr val="FF0000"/>
                </a:solidFill>
              </a:rPr>
              <a:t>10101100.00010000.0001</a:t>
            </a:r>
            <a:r>
              <a:rPr lang="en-US" altLang="zh-CN"/>
              <a:t>0000.00000000（172.16.16.0）</a:t>
            </a:r>
            <a:endParaRPr lang="en-US" altLang="zh-CN"/>
          </a:p>
        </p:txBody>
      </p:sp>
      <p:sp>
        <p:nvSpPr>
          <p:cNvPr id="7" name="文本框 6"/>
          <p:cNvSpPr txBox="1"/>
          <p:nvPr/>
        </p:nvSpPr>
        <p:spPr>
          <a:xfrm>
            <a:off x="720725" y="3086100"/>
            <a:ext cx="6032500" cy="2306955"/>
          </a:xfrm>
          <a:prstGeom prst="rect">
            <a:avLst/>
          </a:prstGeom>
          <a:noFill/>
        </p:spPr>
        <p:txBody>
          <a:bodyPr wrap="square" rtlCol="0">
            <a:spAutoFit/>
          </a:bodyPr>
          <a:p>
            <a:r>
              <a:rPr lang="zh-CN" altLang="en-US"/>
              <a:t>子网网络位占4位（相较于默认</a:t>
            </a:r>
            <a:r>
              <a:rPr lang="zh-CN" altLang="en-US"/>
              <a:t>掩码），子网数： 2^4 = 16</a:t>
            </a:r>
            <a:endParaRPr lang="zh-CN" altLang="en-US"/>
          </a:p>
          <a:p>
            <a:pPr indent="457200"/>
            <a:r>
              <a:rPr lang="zh-CN" altLang="en-US"/>
              <a:t>当前子网号：</a:t>
            </a:r>
            <a:r>
              <a:rPr lang="zh-CN" altLang="en-US">
                <a:solidFill>
                  <a:schemeClr val="tx1"/>
                </a:solidFill>
                <a:sym typeface="+mn-ea"/>
              </a:rPr>
              <a:t>10101100.00010000.</a:t>
            </a:r>
            <a:r>
              <a:rPr lang="zh-CN" altLang="en-US">
                <a:solidFill>
                  <a:srgbClr val="FF0000"/>
                </a:solidFill>
                <a:sym typeface="+mn-ea"/>
              </a:rPr>
              <a:t>0001</a:t>
            </a:r>
            <a:r>
              <a:rPr lang="zh-CN" altLang="en-US">
                <a:sym typeface="+mn-ea"/>
              </a:rPr>
              <a:t>1110.00001010</a:t>
            </a:r>
            <a:endParaRPr lang="en-US" altLang="zh-CN">
              <a:solidFill>
                <a:srgbClr val="FF0000"/>
              </a:solidFill>
              <a:sym typeface="+mn-ea"/>
            </a:endParaRPr>
          </a:p>
          <a:p>
            <a:pPr indent="457200"/>
            <a:r>
              <a:rPr lang="zh-CN" altLang="en-US">
                <a:solidFill>
                  <a:schemeClr val="tx1"/>
                </a:solidFill>
                <a:sym typeface="+mn-ea"/>
              </a:rPr>
              <a:t>当前主机号：10101100.00010000.0001</a:t>
            </a:r>
            <a:r>
              <a:rPr lang="zh-CN" altLang="en-US">
                <a:solidFill>
                  <a:srgbClr val="FF0000"/>
                </a:solidFill>
                <a:sym typeface="+mn-ea"/>
              </a:rPr>
              <a:t>1110.00001010</a:t>
            </a:r>
            <a:endParaRPr lang="zh-CN" altLang="en-US"/>
          </a:p>
          <a:p>
            <a:r>
              <a:rPr lang="zh-CN" altLang="en-US">
                <a:sym typeface="+mn-ea"/>
              </a:rPr>
              <a:t>子网主机位占12位，</a:t>
            </a:r>
            <a:r>
              <a:rPr lang="zh-CN" altLang="en-US"/>
              <a:t>主机数： 2^12 - 2 =4094</a:t>
            </a:r>
            <a:endParaRPr lang="zh-CN" altLang="en-US"/>
          </a:p>
          <a:p>
            <a:pPr indent="457200"/>
            <a:r>
              <a:rPr lang="en-US" altLang="zh-CN">
                <a:solidFill>
                  <a:schemeClr val="tx1"/>
                </a:solidFill>
                <a:sym typeface="+mn-ea"/>
              </a:rPr>
              <a:t>10101100.00010000.0001</a:t>
            </a:r>
            <a:r>
              <a:rPr lang="en-US" altLang="zh-CN">
                <a:solidFill>
                  <a:srgbClr val="FF0000"/>
                </a:solidFill>
                <a:sym typeface="+mn-ea"/>
              </a:rPr>
              <a:t>0000.00000000</a:t>
            </a:r>
            <a:endParaRPr lang="zh-CN" altLang="en-US">
              <a:solidFill>
                <a:srgbClr val="FF0000"/>
              </a:solidFill>
            </a:endParaRPr>
          </a:p>
          <a:p>
            <a:pPr indent="457200"/>
            <a:r>
              <a:rPr lang="zh-CN" altLang="en-US"/>
              <a:t>主机地址范围格式：172.16.16.1 ~ 172.16.31.254</a:t>
            </a:r>
            <a:endParaRPr lang="zh-CN" altLang="en-US"/>
          </a:p>
          <a:p>
            <a:pPr indent="457200"/>
            <a:r>
              <a:rPr lang="en-US" altLang="zh-CN"/>
              <a:t>127.16.31.255 </a:t>
            </a:r>
            <a:r>
              <a:rPr lang="zh-CN" altLang="en-US"/>
              <a:t>为广播</a:t>
            </a:r>
            <a:r>
              <a:rPr lang="zh-CN" altLang="en-US"/>
              <a:t>地址</a:t>
            </a:r>
            <a:endParaRPr lang="zh-CN" altLang="en-US"/>
          </a:p>
          <a:p>
            <a:pPr indent="457200"/>
            <a:r>
              <a:rPr lang="en-US" altLang="zh-CN"/>
              <a:t>127.16.16.0 </a:t>
            </a:r>
            <a:r>
              <a:rPr lang="zh-CN" altLang="en-US"/>
              <a:t>为网络</a:t>
            </a:r>
            <a:r>
              <a:rPr lang="zh-CN" altLang="en-US"/>
              <a:t>地址</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26"/>
          <p:cNvSpPr>
            <a:spLocks noGrp="1" noChangeArrowheads="1"/>
          </p:cNvSpPr>
          <p:nvPr>
            <p:ph type="title"/>
          </p:nvPr>
        </p:nvSpPr>
        <p:spPr>
          <a:xfrm>
            <a:off x="495300" y="990600"/>
            <a:ext cx="8153400" cy="1752600"/>
          </a:xfrm>
        </p:spPr>
        <p:txBody>
          <a:bodyPr/>
          <a:lstStyle/>
          <a:p>
            <a:r>
              <a:rPr lang="en-US" sz="4000" dirty="0"/>
              <a:t>What is ICANN, IANA, RIR?</a:t>
            </a:r>
            <a:br>
              <a:rPr lang="en-US" sz="4000" dirty="0"/>
            </a:br>
            <a:r>
              <a:rPr lang="en-US" sz="4000" dirty="0"/>
              <a:t>What are NIR, LIR, ISPs, AS, LANs, Subnets?</a:t>
            </a:r>
            <a:endParaRPr lang="en-US" sz="4000" dirty="0"/>
          </a:p>
        </p:txBody>
      </p:sp>
      <p:pic>
        <p:nvPicPr>
          <p:cNvPr id="4" name="Picture 3"/>
          <p:cNvPicPr>
            <a:picLocks noChangeAspect="1"/>
          </p:cNvPicPr>
          <p:nvPr/>
        </p:nvPicPr>
        <p:blipFill>
          <a:blip r:embed="rId1"/>
          <a:stretch>
            <a:fillRect/>
          </a:stretch>
        </p:blipFill>
        <p:spPr>
          <a:xfrm>
            <a:off x="1759744" y="2895600"/>
            <a:ext cx="5624512" cy="36908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390" y="415312"/>
            <a:ext cx="7437218"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384" y="2754507"/>
            <a:ext cx="9061231" cy="4093428"/>
          </a:xfrm>
          <a:prstGeom prst="rect">
            <a:avLst/>
          </a:prstGeom>
        </p:spPr>
        <p:txBody>
          <a:bodyPr wrap="square">
            <a:spAutoFit/>
          </a:bodyPr>
          <a:lstStyle/>
          <a:p>
            <a:r>
              <a:rPr lang="en-US" sz="2600" dirty="0"/>
              <a:t>Suppose a router has built up the routing table shown in Table. The router can deliver packets directly over interfaces 0 and 1, or it can forward packets to routers R2, R3, or R4. Assume the router does the longest prefix match. Describe</a:t>
            </a:r>
            <a:endParaRPr lang="en-US" sz="2600" dirty="0"/>
          </a:p>
          <a:p>
            <a:r>
              <a:rPr lang="en-US" sz="2600" dirty="0"/>
              <a:t>what the router does with a packet addressed to each of the following destinations:</a:t>
            </a:r>
            <a:endParaRPr lang="en-US" sz="2600" dirty="0"/>
          </a:p>
          <a:p>
            <a:r>
              <a:rPr lang="en-US" sz="2600" dirty="0"/>
              <a:t>(a) 128.96.171.92</a:t>
            </a:r>
            <a:endParaRPr lang="en-US" sz="2600" dirty="0"/>
          </a:p>
          <a:p>
            <a:r>
              <a:rPr lang="en-US" sz="2600" dirty="0"/>
              <a:t>(b) 128.96.167.151</a:t>
            </a:r>
            <a:endParaRPr lang="en-US" sz="2600" dirty="0"/>
          </a:p>
          <a:p>
            <a:r>
              <a:rPr lang="en-US" sz="2600" dirty="0"/>
              <a:t>(c) 128.96.163.151</a:t>
            </a:r>
            <a:endParaRPr lang="en-US" sz="2600" dirty="0"/>
          </a:p>
          <a:p>
            <a:r>
              <a:rPr lang="en-US" sz="2600" dirty="0"/>
              <a:t>(d) 128.96.169.192</a:t>
            </a:r>
            <a:endParaRPr lang="en-US" sz="2600" dirty="0"/>
          </a:p>
        </p:txBody>
      </p:sp>
      <p:sp>
        <p:nvSpPr>
          <p:cNvPr id="5" name="Rectangle 1026"/>
          <p:cNvSpPr txBox="1">
            <a:spLocks noChangeArrowheads="1"/>
          </p:cNvSpPr>
          <p:nvPr/>
        </p:nvSpPr>
        <p:spPr>
          <a:xfrm>
            <a:off x="1104899" y="-34506"/>
            <a:ext cx="6934200"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2060"/>
                </a:solidFill>
              </a:rPr>
              <a:t>Question</a:t>
            </a:r>
            <a:endParaRPr lang="en-US" sz="28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ICANN, IANA</a:t>
            </a:r>
            <a:endParaRPr lang="en-US" dirty="0"/>
          </a:p>
        </p:txBody>
      </p:sp>
      <p:sp>
        <p:nvSpPr>
          <p:cNvPr id="4" name="Content Placeholder 3"/>
          <p:cNvSpPr>
            <a:spLocks noGrp="1"/>
          </p:cNvSpPr>
          <p:nvPr>
            <p:ph idx="1"/>
          </p:nvPr>
        </p:nvSpPr>
        <p:spPr>
          <a:xfrm>
            <a:off x="228600" y="1066800"/>
            <a:ext cx="8686800" cy="5715000"/>
          </a:xfrm>
        </p:spPr>
        <p:txBody>
          <a:bodyPr>
            <a:normAutofit fontScale="85000" lnSpcReduction="20000"/>
          </a:bodyPr>
          <a:lstStyle/>
          <a:p>
            <a:pPr algn="just"/>
            <a:r>
              <a:rPr lang="en-US" dirty="0"/>
              <a:t>The </a:t>
            </a:r>
            <a:r>
              <a:rPr lang="en-US" b="1" dirty="0"/>
              <a:t>Internet Corporation for Assigned Names and Numbers</a:t>
            </a:r>
            <a:r>
              <a:rPr lang="en-US" dirty="0"/>
              <a:t> (</a:t>
            </a:r>
            <a:r>
              <a:rPr lang="en-US" b="1" dirty="0"/>
              <a:t>ICANN</a:t>
            </a:r>
            <a:r>
              <a:rPr lang="en-US" dirty="0"/>
              <a:t>) is a nonprofit organization, organized from the Secretary of State of the State of California in the U.S. that is responsible for coordinating the maintenance and methodologies of several databases, with unique identifiers, related to the namespaces of the Internet.</a:t>
            </a:r>
            <a:endParaRPr lang="en-US" dirty="0"/>
          </a:p>
          <a:p>
            <a:pPr algn="just"/>
            <a:endParaRPr lang="en-US" dirty="0"/>
          </a:p>
          <a:p>
            <a:pPr algn="just"/>
            <a:r>
              <a:rPr lang="en-US" dirty="0"/>
              <a:t>The </a:t>
            </a:r>
            <a:r>
              <a:rPr lang="en-US" b="1" dirty="0"/>
              <a:t>Internet Assigned Numbers Authority</a:t>
            </a:r>
            <a:r>
              <a:rPr lang="en-US" dirty="0"/>
              <a:t> (</a:t>
            </a:r>
            <a:r>
              <a:rPr lang="en-US" b="1" dirty="0"/>
              <a:t>IANA</a:t>
            </a:r>
            <a:r>
              <a:rPr lang="en-US" dirty="0"/>
              <a:t>) is a department of ICANN, a nonprofit private American corporation that oversees global IP address allocation, autonomous system number allocation, root zone management in the Domain Name System (DNS). </a:t>
            </a:r>
            <a:endParaRPr lang="en-US" dirty="0"/>
          </a:p>
          <a:p>
            <a:pPr algn="just"/>
            <a:endParaRPr lang="en-US" dirty="0"/>
          </a:p>
          <a:p>
            <a:pPr algn="just"/>
            <a:r>
              <a:rPr lang="en-US" dirty="0"/>
              <a:t>IANA delegates Internet resources to the </a:t>
            </a:r>
            <a:r>
              <a:rPr lang="en-US" b="1" dirty="0"/>
              <a:t>Regional Internet Registry (RIRs)</a:t>
            </a:r>
            <a:r>
              <a:rPr lang="en-US" dirty="0"/>
              <a:t> who, in turn, follow their regional policies to delegate resources to their customers, which include Internet service providers (ISPs) and end-user organizations. </a:t>
            </a:r>
            <a:endParaRPr lang="en-US" dirty="0"/>
          </a:p>
        </p:txBody>
      </p:sp>
      <p:sp>
        <p:nvSpPr>
          <p:cNvPr id="3" name="文本框 2"/>
          <p:cNvSpPr txBox="1"/>
          <p:nvPr/>
        </p:nvSpPr>
        <p:spPr>
          <a:xfrm>
            <a:off x="4476750" y="2623185"/>
            <a:ext cx="4591050" cy="645160"/>
          </a:xfrm>
          <a:prstGeom prst="rect">
            <a:avLst/>
          </a:prstGeom>
          <a:noFill/>
        </p:spPr>
        <p:txBody>
          <a:bodyPr wrap="square" rtlCol="0">
            <a:spAutoFit/>
          </a:bodyPr>
          <a:p>
            <a:r>
              <a:rPr lang="zh-CN" altLang="en-US"/>
              <a:t>负责协调与Internet名称空间相关的多个数据库的维护和方法，具有惟一的标识符。</a:t>
            </a:r>
            <a:endParaRPr lang="zh-CN" altLang="en-US"/>
          </a:p>
        </p:txBody>
      </p:sp>
      <p:sp>
        <p:nvSpPr>
          <p:cNvPr id="5" name="文本框 4"/>
          <p:cNvSpPr txBox="1"/>
          <p:nvPr/>
        </p:nvSpPr>
        <p:spPr>
          <a:xfrm>
            <a:off x="3276600" y="4495800"/>
            <a:ext cx="5586730" cy="645160"/>
          </a:xfrm>
          <a:prstGeom prst="rect">
            <a:avLst/>
          </a:prstGeom>
          <a:noFill/>
        </p:spPr>
        <p:txBody>
          <a:bodyPr wrap="square" rtlCol="0">
            <a:spAutoFit/>
          </a:bodyPr>
          <a:p>
            <a:r>
              <a:rPr lang="en-US" altLang="zh-CN"/>
              <a:t>I</a:t>
            </a:r>
            <a:r>
              <a:rPr lang="zh-CN" altLang="en-US"/>
              <a:t>ANA是ICANN的一个部门，负责监督全球IP地址分配、自治系统号码分配、域名系统(DNS)根区域管理。</a:t>
            </a:r>
            <a:endParaRPr lang="zh-CN" altLang="en-US"/>
          </a:p>
        </p:txBody>
      </p:sp>
      <p:sp>
        <p:nvSpPr>
          <p:cNvPr id="6" name="文本框 5"/>
          <p:cNvSpPr txBox="1"/>
          <p:nvPr/>
        </p:nvSpPr>
        <p:spPr>
          <a:xfrm>
            <a:off x="8839200" y="4953000"/>
            <a:ext cx="2590800" cy="1983740"/>
          </a:xfrm>
          <a:prstGeom prst="rect">
            <a:avLst/>
          </a:prstGeom>
          <a:noFill/>
        </p:spPr>
        <p:txBody>
          <a:bodyPr wrap="square" rtlCol="0">
            <a:noAutofit/>
          </a:bodyPr>
          <a:p>
            <a:r>
              <a:rPr lang="zh-CN" altLang="en-US"/>
              <a:t>IANA将互联网资源委托给区域互联网登记处</a:t>
            </a:r>
            <a:r>
              <a:rPr lang="en-US" altLang="zh-CN"/>
              <a:t>RIRs</a:t>
            </a:r>
            <a:r>
              <a:rPr lang="zh-CN" altLang="en-US"/>
              <a:t>，而</a:t>
            </a:r>
            <a:r>
              <a:rPr lang="en-US" altLang="zh-CN"/>
              <a:t>RIRs</a:t>
            </a:r>
            <a:r>
              <a:rPr lang="zh-CN" altLang="en-US"/>
              <a:t>又遵循区域政策将资源委托给他们的客户，包括互联网服务提供商(isp)和最终用户组织。</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service_regions"/>
          <p:cNvPicPr>
            <a:picLocks noChangeAspect="1" noChangeArrowheads="1"/>
          </p:cNvPicPr>
          <p:nvPr/>
        </p:nvPicPr>
        <p:blipFill>
          <a:blip r:embed="rId1" cstate="print"/>
          <a:srcRect/>
          <a:stretch>
            <a:fillRect/>
          </a:stretch>
        </p:blipFill>
        <p:spPr bwMode="auto">
          <a:xfrm>
            <a:off x="141288" y="1828800"/>
            <a:ext cx="8926512" cy="4957763"/>
          </a:xfrm>
          <a:prstGeom prst="rect">
            <a:avLst/>
          </a:prstGeom>
          <a:noFill/>
        </p:spPr>
      </p:pic>
      <p:sp>
        <p:nvSpPr>
          <p:cNvPr id="7" name="Rectangle 6"/>
          <p:cNvSpPr/>
          <p:nvPr/>
        </p:nvSpPr>
        <p:spPr>
          <a:xfrm>
            <a:off x="3787971" y="0"/>
            <a:ext cx="1568058" cy="769441"/>
          </a:xfrm>
          <a:prstGeom prst="rect">
            <a:avLst/>
          </a:prstGeom>
        </p:spPr>
        <p:txBody>
          <a:bodyPr wrap="none">
            <a:spAutoFit/>
          </a:bodyPr>
          <a:lstStyle/>
          <a:p>
            <a:pPr lvl="0" algn="ctr"/>
            <a:r>
              <a:rPr lang="en-US" sz="4400" b="1" dirty="0">
                <a:ln>
                  <a:solidFill>
                    <a:prstClr val="black"/>
                  </a:solidFill>
                </a:ln>
                <a:solidFill>
                  <a:prstClr val="white"/>
                </a:solidFill>
                <a:latin typeface="Tahoma" panose="020B0604030504040204" pitchFamily="34" charset="0"/>
                <a:cs typeface="Tahoma" panose="020B0604030504040204" pitchFamily="34" charset="0"/>
              </a:rPr>
              <a:t>RIRs</a:t>
            </a:r>
            <a:endParaRPr lang="th-TH" sz="4400" b="1" dirty="0">
              <a:ln>
                <a:solidFill>
                  <a:prstClr val="black"/>
                </a:solidFill>
              </a:ln>
              <a:solidFill>
                <a:prstClr val="white"/>
              </a:solidFill>
              <a:latin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 (Regional Internet Registry)</a:t>
            </a:r>
            <a:endParaRPr lang="en-US" dirty="0"/>
          </a:p>
        </p:txBody>
      </p:sp>
      <p:sp>
        <p:nvSpPr>
          <p:cNvPr id="4" name="Content Placeholder 3"/>
          <p:cNvSpPr>
            <a:spLocks noGrp="1"/>
          </p:cNvSpPr>
          <p:nvPr>
            <p:ph idx="1"/>
          </p:nvPr>
        </p:nvSpPr>
        <p:spPr>
          <a:xfrm>
            <a:off x="228600" y="1295400"/>
            <a:ext cx="8686800" cy="5334000"/>
          </a:xfrm>
        </p:spPr>
        <p:txBody>
          <a:bodyPr>
            <a:normAutofit fontScale="77500" lnSpcReduction="20000"/>
          </a:bodyPr>
          <a:lstStyle/>
          <a:p>
            <a:pPr algn="just"/>
            <a:r>
              <a:rPr lang="en-US" sz="2900" dirty="0">
                <a:latin typeface="+mj-lt"/>
              </a:rPr>
              <a:t>The Regional Internet Registry system evolved over time, eventually dividing the world into five RIRs:</a:t>
            </a:r>
            <a:endParaRPr lang="en-US" sz="2900" dirty="0">
              <a:latin typeface="+mj-lt"/>
            </a:endParaRPr>
          </a:p>
          <a:p>
            <a:pPr algn="just"/>
            <a:endParaRPr lang="en-US" sz="2900" dirty="0">
              <a:latin typeface="+mj-lt"/>
            </a:endParaRPr>
          </a:p>
          <a:p>
            <a:pPr lvl="1" algn="just"/>
            <a:r>
              <a:rPr lang="en-US" sz="2900" b="1" dirty="0">
                <a:latin typeface="+mj-lt"/>
              </a:rPr>
              <a:t>African Network Information Center (AFRINIC)</a:t>
            </a:r>
            <a:r>
              <a:rPr lang="en-US" sz="2900" dirty="0">
                <a:latin typeface="+mj-lt"/>
              </a:rPr>
              <a:t> for Africa</a:t>
            </a:r>
            <a:endParaRPr lang="en-US" sz="2900" dirty="0">
              <a:latin typeface="+mj-lt"/>
            </a:endParaRPr>
          </a:p>
          <a:p>
            <a:pPr lvl="1" algn="just"/>
            <a:endParaRPr lang="en-US" sz="1300" b="1" dirty="0">
              <a:latin typeface="+mj-lt"/>
            </a:endParaRPr>
          </a:p>
          <a:p>
            <a:pPr lvl="1" algn="just"/>
            <a:r>
              <a:rPr lang="en-US" sz="2900" b="1" dirty="0">
                <a:latin typeface="+mj-lt"/>
              </a:rPr>
              <a:t>American Registry for Internet Numbers (ARIN)</a:t>
            </a:r>
            <a:r>
              <a:rPr lang="en-US" sz="2900" dirty="0">
                <a:latin typeface="+mj-lt"/>
              </a:rPr>
              <a:t> for the United States, Canada, several parts of the Caribbean region, and Antarctica.</a:t>
            </a:r>
            <a:endParaRPr lang="en-US" sz="2900" dirty="0">
              <a:latin typeface="+mj-lt"/>
            </a:endParaRPr>
          </a:p>
          <a:p>
            <a:pPr lvl="1" algn="just"/>
            <a:endParaRPr lang="en-US" sz="1300" b="1" dirty="0">
              <a:latin typeface="+mj-lt"/>
            </a:endParaRPr>
          </a:p>
          <a:p>
            <a:pPr lvl="1" algn="just"/>
            <a:r>
              <a:rPr lang="en-US" sz="2900" b="1" dirty="0">
                <a:latin typeface="+mj-lt"/>
              </a:rPr>
              <a:t>Asia-Pacific Network Information Centre (APNIC)</a:t>
            </a:r>
            <a:r>
              <a:rPr lang="en-US" sz="2900" dirty="0">
                <a:latin typeface="+mj-lt"/>
              </a:rPr>
              <a:t>  for Asia, Australia, New Zealand, and neighboring countries</a:t>
            </a:r>
            <a:endParaRPr lang="en-US" sz="2900" dirty="0">
              <a:latin typeface="+mj-lt"/>
            </a:endParaRPr>
          </a:p>
          <a:p>
            <a:pPr lvl="1" algn="just"/>
            <a:endParaRPr lang="en-US" sz="1300" b="1" dirty="0">
              <a:latin typeface="+mj-lt"/>
            </a:endParaRPr>
          </a:p>
          <a:p>
            <a:pPr lvl="1" algn="just"/>
            <a:r>
              <a:rPr lang="en-US" sz="2900" b="1" dirty="0">
                <a:latin typeface="+mj-lt"/>
              </a:rPr>
              <a:t>Latin America and Caribbean Network Information Centre (LACNIC)</a:t>
            </a:r>
            <a:r>
              <a:rPr lang="en-US" sz="2900" dirty="0">
                <a:latin typeface="+mj-lt"/>
              </a:rPr>
              <a:t> for Latin America and parts of the Caribbean region</a:t>
            </a:r>
            <a:endParaRPr lang="en-US" sz="2900" dirty="0">
              <a:latin typeface="+mj-lt"/>
            </a:endParaRPr>
          </a:p>
          <a:p>
            <a:pPr lvl="1" algn="just"/>
            <a:endParaRPr lang="en-US" sz="1300" b="1" dirty="0">
              <a:latin typeface="+mj-lt"/>
            </a:endParaRPr>
          </a:p>
          <a:p>
            <a:pPr lvl="1" algn="just"/>
            <a:r>
              <a:rPr lang="en-US" sz="2900" b="1" dirty="0" err="1">
                <a:latin typeface="+mj-lt"/>
              </a:rPr>
              <a:t>Réseaux</a:t>
            </a:r>
            <a:r>
              <a:rPr lang="en-US" sz="2900" b="1" dirty="0">
                <a:latin typeface="+mj-lt"/>
              </a:rPr>
              <a:t> IP </a:t>
            </a:r>
            <a:r>
              <a:rPr lang="en-US" sz="2900" b="1" dirty="0" err="1">
                <a:latin typeface="+mj-lt"/>
              </a:rPr>
              <a:t>Européens</a:t>
            </a:r>
            <a:r>
              <a:rPr lang="en-US" sz="2900" b="1" dirty="0">
                <a:latin typeface="+mj-lt"/>
              </a:rPr>
              <a:t> Network Coordination Centre (RIPE NCC)</a:t>
            </a:r>
            <a:r>
              <a:rPr lang="en-US" sz="2900" dirty="0">
                <a:latin typeface="+mj-lt"/>
              </a:rPr>
              <a:t> for Europe, Russia, the Middle East, and Central Asia</a:t>
            </a:r>
            <a:endParaRPr lang="en-US" dirty="0">
              <a:latin typeface="+mj-lt"/>
            </a:endParaRPr>
          </a:p>
          <a:p>
            <a:pPr lvl="1">
              <a:lnSpc>
                <a:spcPct val="150000"/>
              </a:lnSpc>
            </a:pP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RIR-&gt;NIR-&gt;LIR-&gt;ISP-&gt;AS</a:t>
            </a:r>
            <a:endParaRPr lang="en-US" dirty="0"/>
          </a:p>
        </p:txBody>
      </p:sp>
      <p:sp>
        <p:nvSpPr>
          <p:cNvPr id="4" name="Content Placeholder 3"/>
          <p:cNvSpPr>
            <a:spLocks noGrp="1"/>
          </p:cNvSpPr>
          <p:nvPr>
            <p:ph idx="1"/>
          </p:nvPr>
        </p:nvSpPr>
        <p:spPr>
          <a:xfrm>
            <a:off x="228600" y="1066800"/>
            <a:ext cx="8686800" cy="5715000"/>
          </a:xfrm>
        </p:spPr>
        <p:txBody>
          <a:bodyPr>
            <a:normAutofit/>
          </a:bodyPr>
          <a:lstStyle/>
          <a:p>
            <a:pPr algn="just"/>
            <a:r>
              <a:rPr lang="en-US" dirty="0"/>
              <a:t>A regional Internet registry (RIR) is an organization that manages the allocation and registration of Internet number resources within a particular region of the </a:t>
            </a:r>
            <a:r>
              <a:rPr lang="en-US" dirty="0">
                <a:cs typeface="+mn-lt"/>
              </a:rPr>
              <a:t>world. </a:t>
            </a:r>
            <a:r>
              <a:rPr lang="en-US" b="0" i="0" dirty="0">
                <a:solidFill>
                  <a:srgbClr val="212529"/>
                </a:solidFill>
                <a:effectLst/>
                <a:cs typeface="+mn-lt"/>
              </a:rPr>
              <a:t>Internet number resources include IP addresses and autonomous system (AS) numbers.</a:t>
            </a:r>
            <a:endParaRPr lang="en-US" b="0" i="0" dirty="0">
              <a:solidFill>
                <a:srgbClr val="212529"/>
              </a:solidFill>
              <a:effectLst/>
              <a:cs typeface="+mn-lt"/>
            </a:endParaRPr>
          </a:p>
          <a:p>
            <a:pPr algn="just"/>
            <a:endParaRPr lang="en-US" b="0" i="0" dirty="0">
              <a:solidFill>
                <a:srgbClr val="212529"/>
              </a:solidFill>
              <a:effectLst/>
              <a:cs typeface="+mn-lt"/>
            </a:endParaRPr>
          </a:p>
          <a:p>
            <a:pPr algn="l"/>
            <a:r>
              <a:rPr lang="en-US" b="0" i="0" dirty="0">
                <a:solidFill>
                  <a:srgbClr val="212529"/>
                </a:solidFill>
                <a:effectLst/>
                <a:cs typeface="+mn-lt"/>
              </a:rPr>
              <a:t>Regional Internet Registries (RIRs) are established and authorized by respective regional communities, and recognized by the IANA to serve and represent large geographical regions. The primary role of RIRs is to manage and distribute public Internet address space within their respective regions.</a:t>
            </a:r>
            <a:endParaRPr lang="en-US" b="0" i="0" dirty="0">
              <a:solidFill>
                <a:srgbClr val="212529"/>
              </a:solidFill>
              <a:effectLst/>
              <a:cs typeface="+mn-lt"/>
            </a:endParaRPr>
          </a:p>
          <a:p>
            <a:pPr algn="just"/>
            <a:endParaRPr lang="en-US" dirty="0">
              <a:cs typeface="+mn-lt"/>
            </a:endParaRPr>
          </a:p>
        </p:txBody>
      </p:sp>
      <p:sp>
        <p:nvSpPr>
          <p:cNvPr id="7" name="文本框 6"/>
          <p:cNvSpPr txBox="1"/>
          <p:nvPr/>
        </p:nvSpPr>
        <p:spPr>
          <a:xfrm>
            <a:off x="533400" y="3276600"/>
            <a:ext cx="7105015" cy="645160"/>
          </a:xfrm>
          <a:prstGeom prst="rect">
            <a:avLst/>
          </a:prstGeom>
          <a:noFill/>
        </p:spPr>
        <p:txBody>
          <a:bodyPr wrap="square" rtlCol="0">
            <a:spAutoFit/>
          </a:bodyPr>
          <a:p>
            <a:r>
              <a:rPr lang="zh-CN" altLang="en-US"/>
              <a:t>Internet资源包括IP地址（包含IPv4和IPv6）和使用在BGP路由中的自治系统号（Autonomous System number）</a:t>
            </a:r>
            <a:endParaRPr lang="zh-CN" altLang="en-US"/>
          </a:p>
        </p:txBody>
      </p:sp>
      <p:sp>
        <p:nvSpPr>
          <p:cNvPr id="3" name="文本框 2"/>
          <p:cNvSpPr txBox="1"/>
          <p:nvPr/>
        </p:nvSpPr>
        <p:spPr>
          <a:xfrm>
            <a:off x="8976995" y="1217295"/>
            <a:ext cx="1842135" cy="2030095"/>
          </a:xfrm>
          <a:prstGeom prst="rect">
            <a:avLst/>
          </a:prstGeom>
          <a:noFill/>
        </p:spPr>
        <p:txBody>
          <a:bodyPr wrap="square" rtlCol="0">
            <a:spAutoFit/>
          </a:bodyPr>
          <a:p>
            <a:r>
              <a:rPr lang="zh-CN" altLang="en-US"/>
              <a:t>区域互联网注册机构(RIR)是一个组织，负责管理世界上某一特定区域内互联网号码资源的分配和注册。</a:t>
            </a:r>
            <a:endParaRPr lang="zh-CN" altLang="en-US"/>
          </a:p>
        </p:txBody>
      </p:sp>
      <p:sp>
        <p:nvSpPr>
          <p:cNvPr id="5" name="文本框 4"/>
          <p:cNvSpPr txBox="1"/>
          <p:nvPr/>
        </p:nvSpPr>
        <p:spPr>
          <a:xfrm>
            <a:off x="8153400" y="4648200"/>
            <a:ext cx="2528570" cy="1198880"/>
          </a:xfrm>
          <a:prstGeom prst="rect">
            <a:avLst/>
          </a:prstGeom>
          <a:noFill/>
        </p:spPr>
        <p:txBody>
          <a:bodyPr wrap="square" rtlCol="0">
            <a:spAutoFit/>
          </a:bodyPr>
          <a:p>
            <a:r>
              <a:rPr lang="zh-CN" altLang="en-US"/>
              <a:t>RIRs由各自的区域社区建立和授权，并得到IANA的承认，以服务和代表大的地理区域。</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RIR-&gt;NIR-&gt;LIR-&gt;ISP-&gt;AS</a:t>
            </a:r>
            <a:endParaRPr lang="en-US" dirty="0"/>
          </a:p>
        </p:txBody>
      </p:sp>
      <p:sp>
        <p:nvSpPr>
          <p:cNvPr id="4" name="Content Placeholder 3"/>
          <p:cNvSpPr>
            <a:spLocks noGrp="1"/>
          </p:cNvSpPr>
          <p:nvPr>
            <p:ph idx="1"/>
          </p:nvPr>
        </p:nvSpPr>
        <p:spPr>
          <a:xfrm>
            <a:off x="76200" y="1066800"/>
            <a:ext cx="8991600" cy="5684838"/>
          </a:xfrm>
        </p:spPr>
        <p:txBody>
          <a:bodyPr>
            <a:normAutofit fontScale="75000" lnSpcReduction="20000"/>
          </a:bodyPr>
          <a:lstStyle/>
          <a:p>
            <a:pPr algn="just"/>
            <a:r>
              <a:rPr lang="en-US" dirty="0"/>
              <a:t>A National Internet Registry (or NIR) is an organization under the umbrella of a Regional Internet Registry with the task of coordinating IP address allocations and other Internet resource management functions at a national level within a country or economic unit.</a:t>
            </a:r>
            <a:endParaRPr lang="en-US"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dirty="0"/>
              <a:t>For example, The following NIRs are currently operating in the APNIC region:</a:t>
            </a:r>
            <a:endParaRPr lang="en-US" dirty="0"/>
          </a:p>
          <a:p>
            <a:pPr algn="just"/>
            <a:endParaRPr lang="en-US" sz="1600" dirty="0"/>
          </a:p>
          <a:p>
            <a:pPr algn="just"/>
            <a:r>
              <a:rPr lang="en-US" dirty="0"/>
              <a:t>APJII (</a:t>
            </a:r>
            <a:r>
              <a:rPr lang="en-US" dirty="0" err="1"/>
              <a:t>Asosiasi</a:t>
            </a:r>
            <a:r>
              <a:rPr lang="en-US" dirty="0"/>
              <a:t> </a:t>
            </a:r>
            <a:r>
              <a:rPr lang="en-US" dirty="0" err="1"/>
              <a:t>Penyelenggara</a:t>
            </a:r>
            <a:r>
              <a:rPr lang="en-US" dirty="0"/>
              <a:t> Jasa Internet Indonesia), Indonesian ISP Association</a:t>
            </a:r>
            <a:endParaRPr lang="en-US" dirty="0"/>
          </a:p>
          <a:p>
            <a:pPr algn="just"/>
            <a:r>
              <a:rPr lang="en-US" dirty="0"/>
              <a:t>CNNIC, China Internet Network Information Center</a:t>
            </a:r>
            <a:endParaRPr lang="en-US" dirty="0"/>
          </a:p>
          <a:p>
            <a:pPr algn="just"/>
            <a:r>
              <a:rPr lang="en-US" dirty="0"/>
              <a:t>JPNIC, Japan Network Information Center</a:t>
            </a:r>
            <a:endParaRPr lang="en-US" dirty="0"/>
          </a:p>
          <a:p>
            <a:pPr algn="just"/>
            <a:r>
              <a:rPr lang="en-US" dirty="0"/>
              <a:t>KRNIC, National Internet Development Agency of Korea</a:t>
            </a:r>
            <a:endParaRPr lang="en-US" dirty="0"/>
          </a:p>
          <a:p>
            <a:pPr algn="just"/>
            <a:r>
              <a:rPr lang="en-US" dirty="0"/>
              <a:t>SGNIC, Singapore Network Information Centre</a:t>
            </a:r>
            <a:endParaRPr lang="en-US" dirty="0"/>
          </a:p>
          <a:p>
            <a:pPr algn="just"/>
            <a:r>
              <a:rPr lang="en-US" dirty="0"/>
              <a:t>TWNIC, Taiwan Network Information Center</a:t>
            </a:r>
            <a:endParaRPr lang="en-US" dirty="0"/>
          </a:p>
          <a:p>
            <a:pPr algn="just"/>
            <a:r>
              <a:rPr lang="en-US" dirty="0" err="1"/>
              <a:t>VrNNIC</a:t>
            </a:r>
            <a:r>
              <a:rPr lang="en-US" dirty="0"/>
              <a:t>, Vietnam Internet Network Information Center</a:t>
            </a:r>
            <a:endParaRPr lang="en-US" dirty="0"/>
          </a:p>
        </p:txBody>
      </p:sp>
      <p:sp>
        <p:nvSpPr>
          <p:cNvPr id="3" name="文本框 2"/>
          <p:cNvSpPr txBox="1"/>
          <p:nvPr/>
        </p:nvSpPr>
        <p:spPr>
          <a:xfrm>
            <a:off x="2286000" y="2362200"/>
            <a:ext cx="4405630" cy="922020"/>
          </a:xfrm>
          <a:prstGeom prst="rect">
            <a:avLst/>
          </a:prstGeom>
          <a:noFill/>
        </p:spPr>
        <p:txBody>
          <a:bodyPr wrap="square" rtlCol="0">
            <a:spAutoFit/>
          </a:bodyPr>
          <a:p>
            <a:r>
              <a:rPr lang="en-US" altLang="zh-CN"/>
              <a:t>NIR</a:t>
            </a:r>
            <a:r>
              <a:rPr lang="zh-CN" altLang="en-US"/>
              <a:t>是</a:t>
            </a:r>
            <a:r>
              <a:rPr lang="en-US" altLang="zh-CN"/>
              <a:t>RIR</a:t>
            </a:r>
            <a:r>
              <a:rPr lang="zh-CN" altLang="en-US"/>
              <a:t>下的一个组织，其任务是在一个国家或经济单位内协调国家一级的IP地址分配和其他互联网资源管理职能。</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934200" cy="639762"/>
          </a:xfrm>
        </p:spPr>
        <p:txBody>
          <a:bodyPr>
            <a:noAutofit/>
          </a:bodyPr>
          <a:lstStyle/>
          <a:p>
            <a:r>
              <a:rPr lang="en-US" dirty="0"/>
              <a:t>RIR-&gt;NIR-&gt;LIR-&gt;ISP-&gt;AS</a:t>
            </a:r>
            <a:endParaRPr lang="en-US" dirty="0"/>
          </a:p>
        </p:txBody>
      </p:sp>
      <p:sp>
        <p:nvSpPr>
          <p:cNvPr id="4" name="Content Placeholder 3"/>
          <p:cNvSpPr>
            <a:spLocks noGrp="1"/>
          </p:cNvSpPr>
          <p:nvPr>
            <p:ph idx="1"/>
          </p:nvPr>
        </p:nvSpPr>
        <p:spPr>
          <a:xfrm>
            <a:off x="76200" y="1066800"/>
            <a:ext cx="8991600" cy="5684838"/>
          </a:xfrm>
        </p:spPr>
        <p:txBody>
          <a:bodyPr>
            <a:normAutofit/>
          </a:bodyPr>
          <a:lstStyle/>
          <a:p>
            <a:pPr algn="just"/>
            <a:r>
              <a:rPr lang="en-US" dirty="0"/>
              <a:t>A local Internet registry (LIR) is an organization that has been allocated a block of IP addresses by a regional Internet registry (RIR), and that assigns most parts of this block to its own customers. </a:t>
            </a:r>
            <a:endParaRPr lang="en-US" dirty="0"/>
          </a:p>
          <a:p>
            <a:pPr algn="just"/>
            <a:endParaRPr lang="en-US" dirty="0"/>
          </a:p>
          <a:p>
            <a:pPr algn="just"/>
            <a:r>
              <a:rPr lang="en-US" dirty="0"/>
              <a:t>It primarily assigns address space to the users of the network services that it provides. LIRs are generally Internet Service Providers (ISPs), whose customers are primarily end users and possibly other ISPs. Membership in an RIR is required to become an LIR.</a:t>
            </a:r>
            <a:endParaRPr lang="en-US" dirty="0"/>
          </a:p>
        </p:txBody>
      </p:sp>
      <p:sp>
        <p:nvSpPr>
          <p:cNvPr id="3" name="文本框 2"/>
          <p:cNvSpPr txBox="1"/>
          <p:nvPr/>
        </p:nvSpPr>
        <p:spPr>
          <a:xfrm>
            <a:off x="4638675" y="2486025"/>
            <a:ext cx="4581525" cy="645160"/>
          </a:xfrm>
          <a:prstGeom prst="rect">
            <a:avLst/>
          </a:prstGeom>
          <a:noFill/>
        </p:spPr>
        <p:txBody>
          <a:bodyPr wrap="square" rtlCol="0">
            <a:spAutoFit/>
          </a:bodyPr>
          <a:p>
            <a:r>
              <a:rPr lang="zh-CN" altLang="en-US"/>
              <a:t>LIR是一个由RIR分配IP地址块的组织，它将该IP地址块的大部分分配给自己的客户。</a:t>
            </a:r>
            <a:endParaRPr lang="zh-CN" altLang="en-US"/>
          </a:p>
        </p:txBody>
      </p:sp>
      <p:sp>
        <p:nvSpPr>
          <p:cNvPr id="6" name="文本框 5"/>
          <p:cNvSpPr txBox="1"/>
          <p:nvPr/>
        </p:nvSpPr>
        <p:spPr>
          <a:xfrm>
            <a:off x="694055" y="5597525"/>
            <a:ext cx="7687945" cy="922020"/>
          </a:xfrm>
          <a:prstGeom prst="rect">
            <a:avLst/>
          </a:prstGeom>
          <a:noFill/>
        </p:spPr>
        <p:txBody>
          <a:bodyPr wrap="square" rtlCol="0">
            <a:spAutoFit/>
          </a:bodyPr>
          <a:p>
            <a:r>
              <a:rPr lang="zh-CN" altLang="en-US"/>
              <a:t>它主要为其提供的网络服务的用户分配地址空间。lir通常是Internet服务提供商(isp)，其客户主要是最终用户，也可能是其他isp。RIR的成员资格需要成为LIR。</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2460,&quot;width&quot;:7590}"/>
</p:tagLst>
</file>

<file path=ppt/tags/tag2.xml><?xml version="1.0" encoding="utf-8"?>
<p:tagLst xmlns:p="http://schemas.openxmlformats.org/presentationml/2006/main">
  <p:tag name="KSO_WPP_MARK_KEY" val="27fe539d-a339-4192-8ab2-c705b32acb9e"/>
  <p:tag name="COMMONDATA" val="eyJoZGlkIjoiNzY3ZmQyNGM1MWJhYjJhYzU3NTJjZTdiYzk3YzRhOG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8972</Words>
  <Application>WPS 演示</Application>
  <PresentationFormat>On-screen Show (4:3)</PresentationFormat>
  <Paragraphs>345</Paragraphs>
  <Slides>30</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Tahoma</vt:lpstr>
      <vt:lpstr>Calibri</vt:lpstr>
      <vt:lpstr>微软雅黑</vt:lpstr>
      <vt:lpstr>Arial Unicode MS</vt:lpstr>
      <vt:lpstr>MS PGothic</vt:lpstr>
      <vt:lpstr>Calibri</vt:lpstr>
      <vt:lpstr>Arial</vt:lpstr>
      <vt:lpstr>Consolas</vt:lpstr>
      <vt:lpstr>Courier New</vt:lpstr>
      <vt:lpstr>Office Theme</vt:lpstr>
      <vt:lpstr>Internet Structure and Authorities </vt:lpstr>
      <vt:lpstr>What is ?</vt:lpstr>
      <vt:lpstr>What is ICANN, IANA, RIR? What are NIR, LIR, ISPs, AS, LANs, Subnets?</vt:lpstr>
      <vt:lpstr>ICANN, IANA</vt:lpstr>
      <vt:lpstr>PowerPoint 演示文稿</vt:lpstr>
      <vt:lpstr>RIR (Regional Internet Registry)</vt:lpstr>
      <vt:lpstr>RIR-&gt;NIR-&gt;LIR-&gt;ISP-&gt;AS</vt:lpstr>
      <vt:lpstr>RIR-&gt;NIR-&gt;LIR-&gt;ISP-&gt;AS</vt:lpstr>
      <vt:lpstr>RIR-&gt;NIR-&gt;LIR-&gt;ISP-&gt;AS</vt:lpstr>
      <vt:lpstr>RIR-&gt;NIR-&gt;LIR-&gt;ISP-&gt;AS</vt:lpstr>
      <vt:lpstr>RIR-&gt;NIR-&gt;LIR-&gt;ISP-&gt;AS</vt:lpstr>
      <vt:lpstr>IP addressing</vt:lpstr>
      <vt:lpstr>IP addressing</vt:lpstr>
      <vt:lpstr>Is IP Addressing Hierarchical?</vt:lpstr>
      <vt:lpstr>IP version 4 (IPv4) – Format </vt:lpstr>
      <vt:lpstr>What is Class-based and Classless Addressing?</vt:lpstr>
      <vt:lpstr>Class-based IP Addresses</vt:lpstr>
      <vt:lpstr>Class-based IP Addresses</vt:lpstr>
      <vt:lpstr>Classless Addressing</vt:lpstr>
      <vt:lpstr>What is Subnetting and Supernetting? </vt:lpstr>
      <vt:lpstr>Subnetting</vt:lpstr>
      <vt:lpstr>Subnetting</vt:lpstr>
      <vt:lpstr>Subnetting – General Definition</vt:lpstr>
      <vt:lpstr>Subnetting – Example</vt:lpstr>
      <vt:lpstr>Supernetting – Route Aggregation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Computer Networks (CS----)</dc:title>
  <dc:creator>Azhar</dc:creator>
  <cp:lastModifiedBy>.</cp:lastModifiedBy>
  <cp:revision>838</cp:revision>
  <dcterms:created xsi:type="dcterms:W3CDTF">2006-08-16T00:00:00Z</dcterms:created>
  <dcterms:modified xsi:type="dcterms:W3CDTF">2022-10-23T08:11:22Z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7A1A904447EA4371994FFAB8322BF0AB</vt:lpwstr>
  </property>
  <property fmtid="{D5CDD505-2E9C-101B-9397-08002B2CF9AE}" pid="3" name="KSOProductBuildVer">
    <vt:lpwstr>2052-11.1.0.12598</vt:lpwstr>
  </property>
</Properties>
</file>