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06" r:id="rId3"/>
    <p:sldId id="1280" r:id="rId5"/>
    <p:sldId id="1281" r:id="rId6"/>
    <p:sldId id="1282" r:id="rId7"/>
    <p:sldId id="1284" r:id="rId8"/>
    <p:sldId id="1285" r:id="rId9"/>
    <p:sldId id="1286" r:id="rId10"/>
    <p:sldId id="1287" r:id="rId11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2CD19-00FD-4563-93A2-AB9B9CD582CD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4AB60-7D73-434F-BE2A-40DA499F00F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introduction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protocols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link state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distance vector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intra-ISP routing: OSPF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among ISPs: BGP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66725" marR="0" lvl="0" indent="-4095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185">
        <p:fade/>
      </p:transition>
    </mc:Choice>
    <mc:Fallback>
      <p:transition spd="med" advTm="1118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our routing study thus far - idealized </a:t>
            </a:r>
            <a:endParaRPr lang="en-US" sz="3200" dirty="0"/>
          </a:p>
          <a:p>
            <a:pPr marL="522605" indent="-285750">
              <a:spcBef>
                <a:spcPts val="400"/>
              </a:spcBef>
            </a:pPr>
            <a:r>
              <a:rPr lang="en-US" dirty="0"/>
              <a:t>all routers identical</a:t>
            </a:r>
            <a:endParaRPr lang="en-US" dirty="0"/>
          </a:p>
          <a:p>
            <a:pPr marL="522605" indent="-285750">
              <a:spcBef>
                <a:spcPts val="400"/>
              </a:spcBef>
            </a:pPr>
            <a:r>
              <a:rPr lang="en-US" dirty="0"/>
              <a:t>network “flat”</a:t>
            </a:r>
            <a:endParaRPr lang="en-US" dirty="0"/>
          </a:p>
          <a:p>
            <a:pPr marL="130175" indent="0">
              <a:buNone/>
            </a:pPr>
            <a:r>
              <a:rPr lang="en-US" dirty="0"/>
              <a:t>… not true in practice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Making routing scalable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90600" y="3666994"/>
            <a:ext cx="4984315" cy="2266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scale: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hundreds of millions of routers: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can’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t store all destinations in routing tables!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routing table exchange would swamp links!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MS PGothic" panose="020B0600070205080204" pitchFamily="34" charset="-128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6413326" y="3654991"/>
            <a:ext cx="5361270" cy="2514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administrative autonomy: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Internet: a network of networks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each network admin may want to control routing in its own network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3340" y="5912485"/>
            <a:ext cx="358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不能在路由表中存储所有目的地!路由表交换将淹没链接!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635" y="3388995"/>
            <a:ext cx="212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行政自治权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90080" y="5193030"/>
            <a:ext cx="3871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每个网络管理员可能都想控制自己网络中的路由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1470">
        <p:fade/>
      </p:transition>
    </mc:Choice>
    <mc:Fallback>
      <p:transition spd="med" advTm="10147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(AS, 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”, identified by an </a:t>
            </a:r>
            <a:r>
              <a:rPr lang="en-US" sz="3200" b="1" dirty="0"/>
              <a:t>ASN number</a:t>
            </a:r>
            <a:r>
              <a:rPr lang="en-US" sz="3200" dirty="0"/>
              <a:t>) 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intra-AS (aka “intra-domain”):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routing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within same AS (“network”)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all routers in AS must run same intra-domain protocol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routers in different AS can run different intra-domain routing protocols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gateway router: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at “edge” of its own AS, has link(s) to router(s) in other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ASes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MS PGothic" panose="020B0600070205080204" pitchFamily="34" charset="-128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inter-AS (aka “inter-domain”):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routing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among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09575" marR="0" lvl="0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gateways perform inter-domain routing (as well as intra-domain routing)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8270" y="5937885"/>
            <a:ext cx="6936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AS中的所有路由器必须运行相同的域内协议</a:t>
            </a:r>
            <a:endParaRPr lang="zh-CN" altLang="en-US"/>
          </a:p>
          <a:p>
            <a:r>
              <a:rPr lang="zh-CN" altLang="en-US"/>
              <a:t>不同AS中的路由器可以运行不同的域内路由协议</a:t>
            </a:r>
            <a:endParaRPr lang="zh-CN" altLang="en-US"/>
          </a:p>
          <a:p>
            <a:r>
              <a:rPr lang="zh-CN" altLang="en-US"/>
              <a:t>网关路由器:位于自身AS的“边缘”，与其他AS中的路由器有连接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4605" y="1383030"/>
            <a:ext cx="414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将路由器聚合到区域中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35900" y="1383030"/>
            <a:ext cx="248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自治系统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80605" y="4746625"/>
            <a:ext cx="382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网关执行域间路由(以及域内路由)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3102">
        <p:fade/>
      </p:transition>
    </mc:Choice>
    <mc:Fallback>
      <p:transition spd="med" advTm="9310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Interconnected </a:t>
            </a:r>
            <a:r>
              <a:rPr lang="en-US" kern="0" dirty="0" err="1">
                <a:ea typeface="MS PGothic" panose="020B0600070205080204" pitchFamily="34" charset="-128"/>
              </a:rPr>
              <a:t>ASes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Freeform 3"/>
          <p:cNvSpPr/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4" name="Freeform 4"/>
          <p:cNvSpPr/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5" name="Freeform 5"/>
          <p:cNvSpPr/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6" name="Oval 6"/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7" name="Line 7"/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8" name="Line 8"/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9" name="Rectangle 9"/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0" name="Oval 10"/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1" name="Rectangle 11"/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3" name="Oval 13"/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4" name="Line 14"/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5" name="Line 15"/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6" name="Rectangle 16"/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7" name="Oval 17"/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8" name="Group 18"/>
          <p:cNvGrpSpPr/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2" name="Text Box 20"/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49" name="Oval 21"/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0" name="Line 22"/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1" name="Line 23"/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2" name="Rectangle 24"/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" name="Oval 25"/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4" name="Rectangle 26"/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5" name="Text Box 27"/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6" name="Oval 28"/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7" name="Line 29"/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8" name="Line 30"/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9" name="Rectangle 31"/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0" name="Oval 32"/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61" name="Group 33"/>
          <p:cNvGrpSpPr/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0" name="Text Box 35"/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62" name="Line 36"/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" name="Line 37"/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" name="Line 38"/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" name="Freeform 39"/>
          <p:cNvSpPr/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6" name="Freeform 40"/>
          <p:cNvSpPr/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7" name="Freeform 41"/>
          <p:cNvSpPr/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8" name="Freeform 42"/>
          <p:cNvSpPr/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9" name="Freeform 43"/>
          <p:cNvSpPr/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0" name="Freeform 44"/>
          <p:cNvSpPr/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1" name="Freeform 45"/>
          <p:cNvSpPr/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2" name="Oval 46"/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3" name="Line 47"/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" name="Line 48"/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" name="Rectangle 49"/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6" name="Oval 50"/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7" name="Rectangle 51"/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8" name="Text Box 52"/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9" name="Text Box 53"/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80" name="Text Box 54"/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81" name="Text Box 55"/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AS2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82" name="Oval 56"/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3" name="Line 57"/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" name="Line 58"/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5" name="Rectangle 59"/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6" name="Oval 60"/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7" name="Rectangle 61"/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8" name="Text Box 62"/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89" name="Group 63"/>
          <p:cNvGrpSpPr/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3" name="Line 65"/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4" name="Line 66"/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5" name="Rectangle 67"/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6" name="Oval 68"/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7" name="Rectangle 69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8" name="Text Box 70"/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90" name="Group 71"/>
          <p:cNvGrpSpPr/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/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6" name="Line 73"/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7" name="Line 74"/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8" name="Rectangle 75"/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9" name="Oval 76"/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0" name="Rectangle 77"/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1" name="Text Box 78"/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91" name="Group 79"/>
          <p:cNvGrpSpPr/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/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8" name="Line 81"/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9" name="Line 82"/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0" name="Rectangle 83"/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1" name="Oval 84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32" name="Group 85"/>
            <p:cNvGrpSpPr/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Text Box 87"/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99" name="Group 99"/>
          <p:cNvGrpSpPr/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6" name="Line 101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7" name="Line 102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8" name="Rectangle 103"/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9" name="Oval 104"/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20" name="Group 105"/>
            <p:cNvGrpSpPr/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2" name="Text Box 107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00" name="Line 108"/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1" name="Line 109"/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2" name="Line 110"/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3" name="Line 111"/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4" name="Line 112"/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" name="Line 113"/>
          <p:cNvSpPr>
            <a:spLocks noChangeShapeType="1"/>
          </p:cNvSpPr>
          <p:nvPr/>
        </p:nvSpPr>
        <p:spPr bwMode="auto">
          <a:xfrm>
            <a:off x="7246913" y="5100458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" name="Line 114"/>
          <p:cNvSpPr>
            <a:spLocks noChangeShapeType="1"/>
          </p:cNvSpPr>
          <p:nvPr/>
        </p:nvSpPr>
        <p:spPr bwMode="auto">
          <a:xfrm flipV="1">
            <a:off x="7160776" y="4638895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" name="Line 115"/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8" name="Line 116"/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9" name="Line 117"/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0" name="Line 118"/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1" name="Line 119"/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2" name="Line 120"/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3" name="Line 121"/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4" name="Line 122"/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264" name="Group 263"/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/>
              <p:cNvSpPr/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3" name="Group 262"/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8" name="Straight Arrow Connector 257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/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/>
              <p:cNvSpPr/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7" name="Group 266"/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1" name="Straight Arrow Connector 270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/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/>
              <p:cNvSpPr/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Arrow Connector 279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/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310" name="Group 309"/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/>
              <p:cNvSpPr/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Freeform 5"/>
              <p:cNvSpPr/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92" name="Freeform 3"/>
              <p:cNvSpPr/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/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inter-AS routing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314" name="Freeform 313"/>
            <p:cNvSpPr/>
            <p:nvPr/>
          </p:nvSpPr>
          <p:spPr bwMode="auto">
            <a:xfrm flipH="1">
              <a:off x="5219204" y="3674178"/>
              <a:ext cx="2255450" cy="134785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1040633"/>
                <a:gd name="connsiteY0-162" fmla="*/ 1160935 h 1160935"/>
                <a:gd name="connsiteX1-163" fmla="*/ 0 w 1040633"/>
                <a:gd name="connsiteY1-164" fmla="*/ 0 h 1160935"/>
                <a:gd name="connsiteX2-165" fmla="*/ 1040633 w 1040633"/>
                <a:gd name="connsiteY2-166" fmla="*/ 16785 h 1160935"/>
                <a:gd name="connsiteX3-167" fmla="*/ 569478 w 1040633"/>
                <a:gd name="connsiteY3-168" fmla="*/ 1158121 h 1160935"/>
                <a:gd name="connsiteX4-169" fmla="*/ 363082 w 1040633"/>
                <a:gd name="connsiteY4-170" fmla="*/ 1160935 h 1160935"/>
                <a:gd name="connsiteX0-171" fmla="*/ 363082 w 1040633"/>
                <a:gd name="connsiteY0-172" fmla="*/ 1160935 h 1160935"/>
                <a:gd name="connsiteX1-173" fmla="*/ 0 w 1040633"/>
                <a:gd name="connsiteY1-174" fmla="*/ 0 h 1160935"/>
                <a:gd name="connsiteX2-175" fmla="*/ 1040633 w 1040633"/>
                <a:gd name="connsiteY2-176" fmla="*/ 16785 h 1160935"/>
                <a:gd name="connsiteX3-177" fmla="*/ 569478 w 1040633"/>
                <a:gd name="connsiteY3-178" fmla="*/ 1158121 h 1160935"/>
                <a:gd name="connsiteX4-179" fmla="*/ 363082 w 1040633"/>
                <a:gd name="connsiteY4-180" fmla="*/ 1160935 h 1160935"/>
                <a:gd name="connsiteX0-181" fmla="*/ 448507 w 1040633"/>
                <a:gd name="connsiteY0-182" fmla="*/ 1160935 h 1160935"/>
                <a:gd name="connsiteX1-183" fmla="*/ 0 w 1040633"/>
                <a:gd name="connsiteY1-184" fmla="*/ 0 h 1160935"/>
                <a:gd name="connsiteX2-185" fmla="*/ 1040633 w 1040633"/>
                <a:gd name="connsiteY2-186" fmla="*/ 16785 h 1160935"/>
                <a:gd name="connsiteX3-187" fmla="*/ 569478 w 1040633"/>
                <a:gd name="connsiteY3-188" fmla="*/ 1158121 h 1160935"/>
                <a:gd name="connsiteX4-189" fmla="*/ 448507 w 1040633"/>
                <a:gd name="connsiteY4-190" fmla="*/ 1160935 h 1160935"/>
                <a:gd name="connsiteX0-191" fmla="*/ 448507 w 1040633"/>
                <a:gd name="connsiteY0-192" fmla="*/ 1160935 h 1160935"/>
                <a:gd name="connsiteX1-193" fmla="*/ 0 w 1040633"/>
                <a:gd name="connsiteY1-194" fmla="*/ 0 h 1160935"/>
                <a:gd name="connsiteX2-195" fmla="*/ 1040633 w 1040633"/>
                <a:gd name="connsiteY2-196" fmla="*/ 16785 h 1160935"/>
                <a:gd name="connsiteX3-197" fmla="*/ 569478 w 1040633"/>
                <a:gd name="connsiteY3-198" fmla="*/ 1158121 h 1160935"/>
                <a:gd name="connsiteX4-199" fmla="*/ 448507 w 1040633"/>
                <a:gd name="connsiteY4-200" fmla="*/ 1160935 h 1160935"/>
                <a:gd name="connsiteX0-201" fmla="*/ 448507 w 1040633"/>
                <a:gd name="connsiteY0-202" fmla="*/ 1160935 h 1160935"/>
                <a:gd name="connsiteX1-203" fmla="*/ 0 w 1040633"/>
                <a:gd name="connsiteY1-204" fmla="*/ 0 h 1160935"/>
                <a:gd name="connsiteX2-205" fmla="*/ 1040633 w 1040633"/>
                <a:gd name="connsiteY2-206" fmla="*/ 16785 h 1160935"/>
                <a:gd name="connsiteX3-207" fmla="*/ 569478 w 1040633"/>
                <a:gd name="connsiteY3-208" fmla="*/ 1158121 h 1160935"/>
                <a:gd name="connsiteX4-209" fmla="*/ 448507 w 1040633"/>
                <a:gd name="connsiteY4-210" fmla="*/ 1160935 h 1160935"/>
                <a:gd name="connsiteX0-211" fmla="*/ 448507 w 1325315"/>
                <a:gd name="connsiteY0-212" fmla="*/ 1160935 h 1160935"/>
                <a:gd name="connsiteX1-213" fmla="*/ 0 w 1325315"/>
                <a:gd name="connsiteY1-214" fmla="*/ 0 h 1160935"/>
                <a:gd name="connsiteX2-215" fmla="*/ 1040633 w 1325315"/>
                <a:gd name="connsiteY2-216" fmla="*/ 16785 h 1160935"/>
                <a:gd name="connsiteX3-217" fmla="*/ 1214315 w 1325315"/>
                <a:gd name="connsiteY3-218" fmla="*/ 1064597 h 1160935"/>
                <a:gd name="connsiteX4-219" fmla="*/ 448507 w 1325315"/>
                <a:gd name="connsiteY4-220" fmla="*/ 1160935 h 1160935"/>
                <a:gd name="connsiteX0-221" fmla="*/ 448507 w 1214315"/>
                <a:gd name="connsiteY0-222" fmla="*/ 1160935 h 1160935"/>
                <a:gd name="connsiteX1-223" fmla="*/ 0 w 1214315"/>
                <a:gd name="connsiteY1-224" fmla="*/ 0 h 1160935"/>
                <a:gd name="connsiteX2-225" fmla="*/ 1040633 w 1214315"/>
                <a:gd name="connsiteY2-226" fmla="*/ 16785 h 1160935"/>
                <a:gd name="connsiteX3-227" fmla="*/ 1214315 w 1214315"/>
                <a:gd name="connsiteY3-228" fmla="*/ 1064597 h 1160935"/>
                <a:gd name="connsiteX4-229" fmla="*/ 448507 w 1214315"/>
                <a:gd name="connsiteY4-230" fmla="*/ 1160935 h 1160935"/>
                <a:gd name="connsiteX0-231" fmla="*/ 448507 w 1214315"/>
                <a:gd name="connsiteY0-232" fmla="*/ 1160935 h 1160935"/>
                <a:gd name="connsiteX1-233" fmla="*/ 0 w 1214315"/>
                <a:gd name="connsiteY1-234" fmla="*/ 0 h 1160935"/>
                <a:gd name="connsiteX2-235" fmla="*/ 1040633 w 1214315"/>
                <a:gd name="connsiteY2-236" fmla="*/ 16785 h 1160935"/>
                <a:gd name="connsiteX3-237" fmla="*/ 1214315 w 1214315"/>
                <a:gd name="connsiteY3-238" fmla="*/ 1064597 h 1160935"/>
                <a:gd name="connsiteX4-239" fmla="*/ 448507 w 1214315"/>
                <a:gd name="connsiteY4-240" fmla="*/ 1160935 h 1160935"/>
                <a:gd name="connsiteX0-241" fmla="*/ 1053964 w 1214315"/>
                <a:gd name="connsiteY0-242" fmla="*/ 1136323 h 1136323"/>
                <a:gd name="connsiteX1-243" fmla="*/ 0 w 1214315"/>
                <a:gd name="connsiteY1-244" fmla="*/ 0 h 1136323"/>
                <a:gd name="connsiteX2-245" fmla="*/ 1040633 w 1214315"/>
                <a:gd name="connsiteY2-246" fmla="*/ 16785 h 1136323"/>
                <a:gd name="connsiteX3-247" fmla="*/ 1214315 w 1214315"/>
                <a:gd name="connsiteY3-248" fmla="*/ 1064597 h 1136323"/>
                <a:gd name="connsiteX4-249" fmla="*/ 1053964 w 1214315"/>
                <a:gd name="connsiteY4-250" fmla="*/ 1136323 h 1136323"/>
                <a:gd name="connsiteX0-251" fmla="*/ 1053964 w 1214315"/>
                <a:gd name="connsiteY0-252" fmla="*/ 1136323 h 1136323"/>
                <a:gd name="connsiteX1-253" fmla="*/ 0 w 1214315"/>
                <a:gd name="connsiteY1-254" fmla="*/ 0 h 1136323"/>
                <a:gd name="connsiteX2-255" fmla="*/ 1040633 w 1214315"/>
                <a:gd name="connsiteY2-256" fmla="*/ 16785 h 1136323"/>
                <a:gd name="connsiteX3-257" fmla="*/ 1214315 w 1214315"/>
                <a:gd name="connsiteY3-258" fmla="*/ 1064597 h 1136323"/>
                <a:gd name="connsiteX4-259" fmla="*/ 1053964 w 1214315"/>
                <a:gd name="connsiteY4-260" fmla="*/ 1136323 h 1136323"/>
                <a:gd name="connsiteX0-261" fmla="*/ 1053964 w 1214315"/>
                <a:gd name="connsiteY0-262" fmla="*/ 1136323 h 1136323"/>
                <a:gd name="connsiteX1-263" fmla="*/ 0 w 1214315"/>
                <a:gd name="connsiteY1-264" fmla="*/ 0 h 1136323"/>
                <a:gd name="connsiteX2-265" fmla="*/ 1040633 w 1214315"/>
                <a:gd name="connsiteY2-266" fmla="*/ 16785 h 1136323"/>
                <a:gd name="connsiteX3-267" fmla="*/ 1214315 w 1214315"/>
                <a:gd name="connsiteY3-268" fmla="*/ 1064597 h 1136323"/>
                <a:gd name="connsiteX4-269" fmla="*/ 1053964 w 1214315"/>
                <a:gd name="connsiteY4-270" fmla="*/ 1136323 h 1136323"/>
                <a:gd name="connsiteX0-271" fmla="*/ 1060159 w 1220510"/>
                <a:gd name="connsiteY0-272" fmla="*/ 1119627 h 1119627"/>
                <a:gd name="connsiteX1-273" fmla="*/ 0 w 1220510"/>
                <a:gd name="connsiteY1-274" fmla="*/ 249694 h 1119627"/>
                <a:gd name="connsiteX2-275" fmla="*/ 1046828 w 1220510"/>
                <a:gd name="connsiteY2-276" fmla="*/ 89 h 1119627"/>
                <a:gd name="connsiteX3-277" fmla="*/ 1220510 w 1220510"/>
                <a:gd name="connsiteY3-278" fmla="*/ 1047901 h 1119627"/>
                <a:gd name="connsiteX4-279" fmla="*/ 1060159 w 1220510"/>
                <a:gd name="connsiteY4-280" fmla="*/ 1119627 h 1119627"/>
                <a:gd name="connsiteX0-281" fmla="*/ 1060159 w 1220510"/>
                <a:gd name="connsiteY0-282" fmla="*/ 1119627 h 1119627"/>
                <a:gd name="connsiteX1-283" fmla="*/ 0 w 1220510"/>
                <a:gd name="connsiteY1-284" fmla="*/ 249694 h 1119627"/>
                <a:gd name="connsiteX2-285" fmla="*/ 1046828 w 1220510"/>
                <a:gd name="connsiteY2-286" fmla="*/ 89 h 1119627"/>
                <a:gd name="connsiteX3-287" fmla="*/ 1220510 w 1220510"/>
                <a:gd name="connsiteY3-288" fmla="*/ 1047901 h 1119627"/>
                <a:gd name="connsiteX4-289" fmla="*/ 1060159 w 1220510"/>
                <a:gd name="connsiteY4-290" fmla="*/ 1119627 h 1119627"/>
                <a:gd name="connsiteX0-291" fmla="*/ 1060159 w 1220510"/>
                <a:gd name="connsiteY0-292" fmla="*/ 1119627 h 1119627"/>
                <a:gd name="connsiteX1-293" fmla="*/ 0 w 1220510"/>
                <a:gd name="connsiteY1-294" fmla="*/ 249694 h 1119627"/>
                <a:gd name="connsiteX2-295" fmla="*/ 1046828 w 1220510"/>
                <a:gd name="connsiteY2-296" fmla="*/ 89 h 1119627"/>
                <a:gd name="connsiteX3-297" fmla="*/ 1220510 w 1220510"/>
                <a:gd name="connsiteY3-298" fmla="*/ 1047901 h 1119627"/>
                <a:gd name="connsiteX4-299" fmla="*/ 1060159 w 1220510"/>
                <a:gd name="connsiteY4-300" fmla="*/ 1119627 h 1119627"/>
                <a:gd name="connsiteX0-301" fmla="*/ 1060159 w 1220510"/>
                <a:gd name="connsiteY0-302" fmla="*/ 921649 h 921649"/>
                <a:gd name="connsiteX1-303" fmla="*/ 0 w 1220510"/>
                <a:gd name="connsiteY1-304" fmla="*/ 51716 h 921649"/>
                <a:gd name="connsiteX2-305" fmla="*/ 1059218 w 1220510"/>
                <a:gd name="connsiteY2-306" fmla="*/ 355 h 921649"/>
                <a:gd name="connsiteX3-307" fmla="*/ 1220510 w 1220510"/>
                <a:gd name="connsiteY3-308" fmla="*/ 849923 h 921649"/>
                <a:gd name="connsiteX4-309" fmla="*/ 1060159 w 1220510"/>
                <a:gd name="connsiteY4-310" fmla="*/ 921649 h 921649"/>
                <a:gd name="connsiteX0-311" fmla="*/ 1060159 w 1220510"/>
                <a:gd name="connsiteY0-312" fmla="*/ 921649 h 921649"/>
                <a:gd name="connsiteX1-313" fmla="*/ 0 w 1220510"/>
                <a:gd name="connsiteY1-314" fmla="*/ 51716 h 921649"/>
                <a:gd name="connsiteX2-315" fmla="*/ 1059218 w 1220510"/>
                <a:gd name="connsiteY2-316" fmla="*/ 355 h 921649"/>
                <a:gd name="connsiteX3-317" fmla="*/ 1220510 w 1220510"/>
                <a:gd name="connsiteY3-318" fmla="*/ 849923 h 921649"/>
                <a:gd name="connsiteX4-319" fmla="*/ 1060159 w 1220510"/>
                <a:gd name="connsiteY4-320" fmla="*/ 921649 h 921649"/>
                <a:gd name="connsiteX0-321" fmla="*/ 1060159 w 1220510"/>
                <a:gd name="connsiteY0-322" fmla="*/ 921649 h 921649"/>
                <a:gd name="connsiteX1-323" fmla="*/ 0 w 1220510"/>
                <a:gd name="connsiteY1-324" fmla="*/ 51716 h 921649"/>
                <a:gd name="connsiteX2-325" fmla="*/ 1059218 w 1220510"/>
                <a:gd name="connsiteY2-326" fmla="*/ 355 h 921649"/>
                <a:gd name="connsiteX3-327" fmla="*/ 1220510 w 1220510"/>
                <a:gd name="connsiteY3-328" fmla="*/ 849923 h 921649"/>
                <a:gd name="connsiteX4-329" fmla="*/ 1060159 w 1220510"/>
                <a:gd name="connsiteY4-330" fmla="*/ 921649 h 921649"/>
                <a:gd name="connsiteX0-331" fmla="*/ 1060159 w 1340486"/>
                <a:gd name="connsiteY0-332" fmla="*/ 921649 h 921649"/>
                <a:gd name="connsiteX1-333" fmla="*/ 0 w 1340486"/>
                <a:gd name="connsiteY1-334" fmla="*/ 51716 h 921649"/>
                <a:gd name="connsiteX2-335" fmla="*/ 1059218 w 1340486"/>
                <a:gd name="connsiteY2-336" fmla="*/ 355 h 921649"/>
                <a:gd name="connsiteX3-337" fmla="*/ 1340486 w 1340486"/>
                <a:gd name="connsiteY3-338" fmla="*/ 709789 h 921649"/>
                <a:gd name="connsiteX4-339" fmla="*/ 1060159 w 1340486"/>
                <a:gd name="connsiteY4-340" fmla="*/ 921649 h 921649"/>
                <a:gd name="connsiteX0-341" fmla="*/ 1060159 w 1340486"/>
                <a:gd name="connsiteY0-342" fmla="*/ 921649 h 921649"/>
                <a:gd name="connsiteX1-343" fmla="*/ 0 w 1340486"/>
                <a:gd name="connsiteY1-344" fmla="*/ 51716 h 921649"/>
                <a:gd name="connsiteX2-345" fmla="*/ 1059218 w 1340486"/>
                <a:gd name="connsiteY2-346" fmla="*/ 355 h 921649"/>
                <a:gd name="connsiteX3-347" fmla="*/ 1340486 w 1340486"/>
                <a:gd name="connsiteY3-348" fmla="*/ 709789 h 921649"/>
                <a:gd name="connsiteX4-349" fmla="*/ 1060159 w 1340486"/>
                <a:gd name="connsiteY4-350" fmla="*/ 921649 h 921649"/>
                <a:gd name="connsiteX0-351" fmla="*/ 1060159 w 1340486"/>
                <a:gd name="connsiteY0-352" fmla="*/ 921649 h 921649"/>
                <a:gd name="connsiteX1-353" fmla="*/ 0 w 1340486"/>
                <a:gd name="connsiteY1-354" fmla="*/ 51716 h 921649"/>
                <a:gd name="connsiteX2-355" fmla="*/ 1059218 w 1340486"/>
                <a:gd name="connsiteY2-356" fmla="*/ 355 h 921649"/>
                <a:gd name="connsiteX3-357" fmla="*/ 1340486 w 1340486"/>
                <a:gd name="connsiteY3-358" fmla="*/ 709789 h 921649"/>
                <a:gd name="connsiteX4-359" fmla="*/ 1060159 w 1340486"/>
                <a:gd name="connsiteY4-360" fmla="*/ 921649 h 921649"/>
                <a:gd name="connsiteX0-361" fmla="*/ 1025166 w 1340486"/>
                <a:gd name="connsiteY0-362" fmla="*/ 746482 h 746482"/>
                <a:gd name="connsiteX1-363" fmla="*/ 0 w 1340486"/>
                <a:gd name="connsiteY1-364" fmla="*/ 51716 h 746482"/>
                <a:gd name="connsiteX2-365" fmla="*/ 1059218 w 1340486"/>
                <a:gd name="connsiteY2-366" fmla="*/ 355 h 746482"/>
                <a:gd name="connsiteX3-367" fmla="*/ 1340486 w 1340486"/>
                <a:gd name="connsiteY3-368" fmla="*/ 709789 h 746482"/>
                <a:gd name="connsiteX4-369" fmla="*/ 1025166 w 1340486"/>
                <a:gd name="connsiteY4-370" fmla="*/ 746482 h 746482"/>
                <a:gd name="connsiteX0-371" fmla="*/ 1025166 w 1340486"/>
                <a:gd name="connsiteY0-372" fmla="*/ 746482 h 746482"/>
                <a:gd name="connsiteX1-373" fmla="*/ 0 w 1340486"/>
                <a:gd name="connsiteY1-374" fmla="*/ 51716 h 746482"/>
                <a:gd name="connsiteX2-375" fmla="*/ 1059218 w 1340486"/>
                <a:gd name="connsiteY2-376" fmla="*/ 355 h 746482"/>
                <a:gd name="connsiteX3-377" fmla="*/ 1340486 w 1340486"/>
                <a:gd name="connsiteY3-378" fmla="*/ 709789 h 746482"/>
                <a:gd name="connsiteX4-379" fmla="*/ 1025166 w 1340486"/>
                <a:gd name="connsiteY4-380" fmla="*/ 746482 h 746482"/>
                <a:gd name="connsiteX0-381" fmla="*/ 965179 w 1280499"/>
                <a:gd name="connsiteY0-382" fmla="*/ 759828 h 759828"/>
                <a:gd name="connsiteX1-383" fmla="*/ 0 w 1280499"/>
                <a:gd name="connsiteY1-384" fmla="*/ 0 h 759828"/>
                <a:gd name="connsiteX2-385" fmla="*/ 999231 w 1280499"/>
                <a:gd name="connsiteY2-386" fmla="*/ 13701 h 759828"/>
                <a:gd name="connsiteX3-387" fmla="*/ 1280499 w 1280499"/>
                <a:gd name="connsiteY3-388" fmla="*/ 723135 h 759828"/>
                <a:gd name="connsiteX4-389" fmla="*/ 965179 w 1280499"/>
                <a:gd name="connsiteY4-390" fmla="*/ 759828 h 759828"/>
                <a:gd name="connsiteX0-391" fmla="*/ 965179 w 1280499"/>
                <a:gd name="connsiteY0-392" fmla="*/ 759828 h 759828"/>
                <a:gd name="connsiteX1-393" fmla="*/ 0 w 1280499"/>
                <a:gd name="connsiteY1-394" fmla="*/ 0 h 759828"/>
                <a:gd name="connsiteX2-395" fmla="*/ 999231 w 1280499"/>
                <a:gd name="connsiteY2-396" fmla="*/ 13701 h 759828"/>
                <a:gd name="connsiteX3-397" fmla="*/ 1280499 w 1280499"/>
                <a:gd name="connsiteY3-398" fmla="*/ 723135 h 759828"/>
                <a:gd name="connsiteX4-399" fmla="*/ 965179 w 1280499"/>
                <a:gd name="connsiteY4-400" fmla="*/ 759828 h 759828"/>
                <a:gd name="connsiteX0-401" fmla="*/ 2217181 w 2532501"/>
                <a:gd name="connsiteY0-402" fmla="*/ 747595 h 747595"/>
                <a:gd name="connsiteX1-403" fmla="*/ 0 w 2532501"/>
                <a:gd name="connsiteY1-404" fmla="*/ 310 h 747595"/>
                <a:gd name="connsiteX2-405" fmla="*/ 2251233 w 2532501"/>
                <a:gd name="connsiteY2-406" fmla="*/ 1468 h 747595"/>
                <a:gd name="connsiteX3-407" fmla="*/ 2532501 w 2532501"/>
                <a:gd name="connsiteY3-408" fmla="*/ 710902 h 747595"/>
                <a:gd name="connsiteX4-409" fmla="*/ 2217181 w 2532501"/>
                <a:gd name="connsiteY4-410" fmla="*/ 747595 h 747595"/>
                <a:gd name="connsiteX0-411" fmla="*/ 1904181 w 2532501"/>
                <a:gd name="connsiteY0-412" fmla="*/ 1349639 h 1349639"/>
                <a:gd name="connsiteX1-413" fmla="*/ 0 w 2532501"/>
                <a:gd name="connsiteY1-414" fmla="*/ 310 h 1349639"/>
                <a:gd name="connsiteX2-415" fmla="*/ 2251233 w 2532501"/>
                <a:gd name="connsiteY2-416" fmla="*/ 1468 h 1349639"/>
                <a:gd name="connsiteX3-417" fmla="*/ 2532501 w 2532501"/>
                <a:gd name="connsiteY3-418" fmla="*/ 710902 h 1349639"/>
                <a:gd name="connsiteX4-419" fmla="*/ 1904181 w 2532501"/>
                <a:gd name="connsiteY4-420" fmla="*/ 1349639 h 1349639"/>
                <a:gd name="connsiteX0-421" fmla="*/ 1904181 w 2532501"/>
                <a:gd name="connsiteY0-422" fmla="*/ 1349639 h 1349639"/>
                <a:gd name="connsiteX1-423" fmla="*/ 0 w 2532501"/>
                <a:gd name="connsiteY1-424" fmla="*/ 310 h 1349639"/>
                <a:gd name="connsiteX2-425" fmla="*/ 2251233 w 2532501"/>
                <a:gd name="connsiteY2-426" fmla="*/ 1468 h 1349639"/>
                <a:gd name="connsiteX3-427" fmla="*/ 2532501 w 2532501"/>
                <a:gd name="connsiteY3-428" fmla="*/ 710902 h 1349639"/>
                <a:gd name="connsiteX4-429" fmla="*/ 1904181 w 2532501"/>
                <a:gd name="connsiteY4-430" fmla="*/ 1349639 h 1349639"/>
                <a:gd name="connsiteX0-431" fmla="*/ 1904181 w 2274923"/>
                <a:gd name="connsiteY0-432" fmla="*/ 1349639 h 1349639"/>
                <a:gd name="connsiteX1-433" fmla="*/ 0 w 2274923"/>
                <a:gd name="connsiteY1-434" fmla="*/ 310 h 1349639"/>
                <a:gd name="connsiteX2-435" fmla="*/ 2251233 w 2274923"/>
                <a:gd name="connsiteY2-436" fmla="*/ 1468 h 1349639"/>
                <a:gd name="connsiteX3-437" fmla="*/ 2244541 w 2274923"/>
                <a:gd name="connsiteY3-438" fmla="*/ 1338031 h 1349639"/>
                <a:gd name="connsiteX4-439" fmla="*/ 1904181 w 2274923"/>
                <a:gd name="connsiteY4-440" fmla="*/ 1349639 h 1349639"/>
                <a:gd name="connsiteX0-441" fmla="*/ 1904181 w 2251233"/>
                <a:gd name="connsiteY0-442" fmla="*/ 1349639 h 1349639"/>
                <a:gd name="connsiteX1-443" fmla="*/ 0 w 2251233"/>
                <a:gd name="connsiteY1-444" fmla="*/ 310 h 1349639"/>
                <a:gd name="connsiteX2-445" fmla="*/ 2251233 w 2251233"/>
                <a:gd name="connsiteY2-446" fmla="*/ 1468 h 1349639"/>
                <a:gd name="connsiteX3-447" fmla="*/ 2244541 w 2251233"/>
                <a:gd name="connsiteY3-448" fmla="*/ 1338031 h 1349639"/>
                <a:gd name="connsiteX4-449" fmla="*/ 1904181 w 2251233"/>
                <a:gd name="connsiteY4-450" fmla="*/ 1349639 h 1349639"/>
                <a:gd name="connsiteX0-451" fmla="*/ 1855043 w 2251233"/>
                <a:gd name="connsiteY0-452" fmla="*/ 1349639 h 1349639"/>
                <a:gd name="connsiteX1-453" fmla="*/ 0 w 2251233"/>
                <a:gd name="connsiteY1-454" fmla="*/ 310 h 1349639"/>
                <a:gd name="connsiteX2-455" fmla="*/ 2251233 w 2251233"/>
                <a:gd name="connsiteY2-456" fmla="*/ 1468 h 1349639"/>
                <a:gd name="connsiteX3-457" fmla="*/ 2244541 w 2251233"/>
                <a:gd name="connsiteY3-458" fmla="*/ 1338031 h 1349639"/>
                <a:gd name="connsiteX4-459" fmla="*/ 1855043 w 2251233"/>
                <a:gd name="connsiteY4-460" fmla="*/ 1349639 h 1349639"/>
                <a:gd name="connsiteX0-461" fmla="*/ 1855043 w 2254368"/>
                <a:gd name="connsiteY0-462" fmla="*/ 1349639 h 1349639"/>
                <a:gd name="connsiteX1-463" fmla="*/ 0 w 2254368"/>
                <a:gd name="connsiteY1-464" fmla="*/ 310 h 1349639"/>
                <a:gd name="connsiteX2-465" fmla="*/ 2251233 w 2254368"/>
                <a:gd name="connsiteY2-466" fmla="*/ 1468 h 1349639"/>
                <a:gd name="connsiteX3-467" fmla="*/ 2254368 w 2254368"/>
                <a:gd name="connsiteY3-468" fmla="*/ 1315058 h 1349639"/>
                <a:gd name="connsiteX4-469" fmla="*/ 1855043 w 2254368"/>
                <a:gd name="connsiteY4-470" fmla="*/ 1349639 h 1349639"/>
                <a:gd name="connsiteX0-471" fmla="*/ 1855043 w 2254368"/>
                <a:gd name="connsiteY0-472" fmla="*/ 1349639 h 1349639"/>
                <a:gd name="connsiteX1-473" fmla="*/ 0 w 2254368"/>
                <a:gd name="connsiteY1-474" fmla="*/ 310 h 1349639"/>
                <a:gd name="connsiteX2-475" fmla="*/ 2251233 w 2254368"/>
                <a:gd name="connsiteY2-476" fmla="*/ 1468 h 1349639"/>
                <a:gd name="connsiteX3-477" fmla="*/ 2254368 w 2254368"/>
                <a:gd name="connsiteY3-478" fmla="*/ 1315058 h 1349639"/>
                <a:gd name="connsiteX4-479" fmla="*/ 1855043 w 2254368"/>
                <a:gd name="connsiteY4-480" fmla="*/ 1349639 h 1349639"/>
                <a:gd name="connsiteX0-481" fmla="*/ 1855043 w 2254368"/>
                <a:gd name="connsiteY0-482" fmla="*/ 1349639 h 1349639"/>
                <a:gd name="connsiteX1-483" fmla="*/ 0 w 2254368"/>
                <a:gd name="connsiteY1-484" fmla="*/ 310 h 1349639"/>
                <a:gd name="connsiteX2-485" fmla="*/ 2251233 w 2254368"/>
                <a:gd name="connsiteY2-486" fmla="*/ 1468 h 1349639"/>
                <a:gd name="connsiteX3-487" fmla="*/ 2254368 w 2254368"/>
                <a:gd name="connsiteY3-488" fmla="*/ 1315058 h 1349639"/>
                <a:gd name="connsiteX4-489" fmla="*/ 1855043 w 2254368"/>
                <a:gd name="connsiteY4-490" fmla="*/ 1349639 h 13496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54368" h="1349639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5176788" y="1691016"/>
              <a:ext cx="2334629" cy="2102794"/>
              <a:chOff x="5176788" y="1691016"/>
              <a:chExt cx="2334629" cy="2102794"/>
            </a:xfrm>
          </p:grpSpPr>
          <p:grpSp>
            <p:nvGrpSpPr>
              <p:cNvPr id="316" name="Group 28"/>
              <p:cNvGrpSpPr/>
              <p:nvPr/>
            </p:nvGrpSpPr>
            <p:grpSpPr bwMode="auto">
              <a:xfrm>
                <a:off x="5176788" y="1691016"/>
                <a:ext cx="2334629" cy="2102794"/>
                <a:chOff x="1858002" y="3709936"/>
                <a:chExt cx="1045872" cy="1739899"/>
              </a:xfrm>
            </p:grpSpPr>
            <p:sp>
              <p:nvSpPr>
                <p:cNvPr id="330" name="Rectangle 329"/>
                <p:cNvSpPr/>
                <p:nvPr/>
              </p:nvSpPr>
              <p:spPr bwMode="auto"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1" name="Group 498"/>
                <p:cNvGrpSpPr/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345" name="Oval 344"/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Rectangle 345"/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Oval 346"/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48" name="Straight Connector 347"/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2" name="Rectangle 331"/>
                <p:cNvSpPr/>
                <p:nvPr/>
              </p:nvSpPr>
              <p:spPr bwMode="auto"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3" name="Straight Connector 332"/>
                <p:cNvCxnSpPr>
                  <a:stCxn id="337" idx="1"/>
                </p:cNvCxnSpPr>
                <p:nvPr/>
              </p:nvCxnSpPr>
              <p:spPr bwMode="auto">
                <a:xfrm flipH="1">
                  <a:off x="1861178" y="3924839"/>
                  <a:ext cx="1007" cy="129507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334" name="Straight Connector 333"/>
                <p:cNvCxnSpPr/>
                <p:nvPr/>
              </p:nvCxnSpPr>
              <p:spPr bwMode="auto">
                <a:xfrm flipH="1">
                  <a:off x="2894641" y="3971833"/>
                  <a:ext cx="6350" cy="126981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335" name="Group 504"/>
                <p:cNvGrpSpPr/>
                <p:nvPr/>
              </p:nvGrpSpPr>
              <p:grpSpPr bwMode="auto"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336" name="Oval 335"/>
                  <p:cNvSpPr/>
                  <p:nvPr/>
                </p:nvSpPr>
                <p:spPr bwMode="auto">
                  <a:xfrm flipV="1">
                    <a:off x="2185125" y="1689286"/>
                    <a:ext cx="1196349" cy="31485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 bwMode="auto"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Oval 33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rgbClr val="000000"/>
                    </a:solidFill>
                    <a:round/>
                  </a:ln>
                  <a:effectLst>
                    <a:outerShdw blurRad="40000"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338"/>
                  <p:cNvSpPr/>
                  <p:nvPr/>
                </p:nvSpPr>
                <p:spPr bwMode="auto">
                  <a:xfrm>
                    <a:off x="2489684" y="1670464"/>
                    <a:ext cx="581761" cy="15742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-1" fmla="*/ 1486231 w 2944854"/>
                      <a:gd name="connsiteY0-2" fmla="*/ 727041 h 1316375"/>
                      <a:gd name="connsiteX1-3" fmla="*/ 257675 w 2944854"/>
                      <a:gd name="connsiteY1-4" fmla="*/ 1302232 h 1316375"/>
                      <a:gd name="connsiteX2-5" fmla="*/ 0 w 2944854"/>
                      <a:gd name="connsiteY2-6" fmla="*/ 1228607 h 1316375"/>
                      <a:gd name="connsiteX3-7" fmla="*/ 911064 w 2944854"/>
                      <a:gd name="connsiteY3-8" fmla="*/ 837478 h 1316375"/>
                      <a:gd name="connsiteX4-9" fmla="*/ 883456 w 2944854"/>
                      <a:gd name="connsiteY4-10" fmla="*/ 450949 h 1316375"/>
                      <a:gd name="connsiteX5-11" fmla="*/ 161047 w 2944854"/>
                      <a:gd name="connsiteY5-12" fmla="*/ 119640 h 1316375"/>
                      <a:gd name="connsiteX6-13" fmla="*/ 404917 w 2944854"/>
                      <a:gd name="connsiteY6-14" fmla="*/ 50617 h 1316375"/>
                      <a:gd name="connsiteX7-15" fmla="*/ 1477028 w 2944854"/>
                      <a:gd name="connsiteY7-16" fmla="*/ 501566 h 1316375"/>
                      <a:gd name="connsiteX8-17" fmla="*/ 2572146 w 2944854"/>
                      <a:gd name="connsiteY8-18" fmla="*/ 0 h 1316375"/>
                      <a:gd name="connsiteX9-19" fmla="*/ 2875834 w 2944854"/>
                      <a:gd name="connsiteY9-20" fmla="*/ 96632 h 1316375"/>
                      <a:gd name="connsiteX10-21" fmla="*/ 2079803 w 2944854"/>
                      <a:gd name="connsiteY10-22" fmla="*/ 432543 h 1316375"/>
                      <a:gd name="connsiteX11-23" fmla="*/ 2240850 w 2944854"/>
                      <a:gd name="connsiteY11-24" fmla="*/ 920305 h 1316375"/>
                      <a:gd name="connsiteX12-25" fmla="*/ 2944854 w 2944854"/>
                      <a:gd name="connsiteY12-26" fmla="*/ 1228607 h 1316375"/>
                      <a:gd name="connsiteX13-27" fmla="*/ 2756623 w 2944854"/>
                      <a:gd name="connsiteY13-28" fmla="*/ 1316375 h 1316375"/>
                      <a:gd name="connsiteX14-29" fmla="*/ 1486231 w 2944854"/>
                      <a:gd name="connsiteY14-30" fmla="*/ 727041 h 1316375"/>
                      <a:gd name="connsiteX0-31" fmla="*/ 1486231 w 3024520"/>
                      <a:gd name="connsiteY0-32" fmla="*/ 727041 h 1316375"/>
                      <a:gd name="connsiteX1-33" fmla="*/ 257675 w 3024520"/>
                      <a:gd name="connsiteY1-34" fmla="*/ 1302232 h 1316375"/>
                      <a:gd name="connsiteX2-35" fmla="*/ 0 w 3024520"/>
                      <a:gd name="connsiteY2-36" fmla="*/ 1228607 h 1316375"/>
                      <a:gd name="connsiteX3-37" fmla="*/ 911064 w 3024520"/>
                      <a:gd name="connsiteY3-38" fmla="*/ 837478 h 1316375"/>
                      <a:gd name="connsiteX4-39" fmla="*/ 883456 w 3024520"/>
                      <a:gd name="connsiteY4-40" fmla="*/ 450949 h 1316375"/>
                      <a:gd name="connsiteX5-41" fmla="*/ 161047 w 3024520"/>
                      <a:gd name="connsiteY5-42" fmla="*/ 119640 h 1316375"/>
                      <a:gd name="connsiteX6-43" fmla="*/ 404917 w 3024520"/>
                      <a:gd name="connsiteY6-44" fmla="*/ 50617 h 1316375"/>
                      <a:gd name="connsiteX7-45" fmla="*/ 1477028 w 3024520"/>
                      <a:gd name="connsiteY7-46" fmla="*/ 501566 h 1316375"/>
                      <a:gd name="connsiteX8-47" fmla="*/ 2572146 w 3024520"/>
                      <a:gd name="connsiteY8-48" fmla="*/ 0 h 1316375"/>
                      <a:gd name="connsiteX9-49" fmla="*/ 2875834 w 3024520"/>
                      <a:gd name="connsiteY9-50" fmla="*/ 96632 h 1316375"/>
                      <a:gd name="connsiteX10-51" fmla="*/ 2079803 w 3024520"/>
                      <a:gd name="connsiteY10-52" fmla="*/ 432543 h 1316375"/>
                      <a:gd name="connsiteX11-53" fmla="*/ 2240850 w 3024520"/>
                      <a:gd name="connsiteY11-54" fmla="*/ 920305 h 1316375"/>
                      <a:gd name="connsiteX12-55" fmla="*/ 3024520 w 3024520"/>
                      <a:gd name="connsiteY12-56" fmla="*/ 1228607 h 1316375"/>
                      <a:gd name="connsiteX13-57" fmla="*/ 2756623 w 3024520"/>
                      <a:gd name="connsiteY13-58" fmla="*/ 1316375 h 1316375"/>
                      <a:gd name="connsiteX14-59" fmla="*/ 1486231 w 3024520"/>
                      <a:gd name="connsiteY14-60" fmla="*/ 727041 h 1316375"/>
                      <a:gd name="connsiteX0-61" fmla="*/ 1537780 w 3076069"/>
                      <a:gd name="connsiteY0-62" fmla="*/ 727041 h 1316375"/>
                      <a:gd name="connsiteX1-63" fmla="*/ 309224 w 3076069"/>
                      <a:gd name="connsiteY1-64" fmla="*/ 1302232 h 1316375"/>
                      <a:gd name="connsiteX2-65" fmla="*/ 0 w 3076069"/>
                      <a:gd name="connsiteY2-66" fmla="*/ 1228607 h 1316375"/>
                      <a:gd name="connsiteX3-67" fmla="*/ 962613 w 3076069"/>
                      <a:gd name="connsiteY3-68" fmla="*/ 837478 h 1316375"/>
                      <a:gd name="connsiteX4-69" fmla="*/ 935005 w 3076069"/>
                      <a:gd name="connsiteY4-70" fmla="*/ 450949 h 1316375"/>
                      <a:gd name="connsiteX5-71" fmla="*/ 212596 w 3076069"/>
                      <a:gd name="connsiteY5-72" fmla="*/ 119640 h 1316375"/>
                      <a:gd name="connsiteX6-73" fmla="*/ 456466 w 3076069"/>
                      <a:gd name="connsiteY6-74" fmla="*/ 50617 h 1316375"/>
                      <a:gd name="connsiteX7-75" fmla="*/ 1528577 w 3076069"/>
                      <a:gd name="connsiteY7-76" fmla="*/ 501566 h 1316375"/>
                      <a:gd name="connsiteX8-77" fmla="*/ 2623695 w 3076069"/>
                      <a:gd name="connsiteY8-78" fmla="*/ 0 h 1316375"/>
                      <a:gd name="connsiteX9-79" fmla="*/ 2927383 w 3076069"/>
                      <a:gd name="connsiteY9-80" fmla="*/ 96632 h 1316375"/>
                      <a:gd name="connsiteX10-81" fmla="*/ 2131352 w 3076069"/>
                      <a:gd name="connsiteY10-82" fmla="*/ 432543 h 1316375"/>
                      <a:gd name="connsiteX11-83" fmla="*/ 2292399 w 3076069"/>
                      <a:gd name="connsiteY11-84" fmla="*/ 920305 h 1316375"/>
                      <a:gd name="connsiteX12-85" fmla="*/ 3076069 w 3076069"/>
                      <a:gd name="connsiteY12-86" fmla="*/ 1228607 h 1316375"/>
                      <a:gd name="connsiteX13-87" fmla="*/ 2808172 w 3076069"/>
                      <a:gd name="connsiteY13-88" fmla="*/ 1316375 h 1316375"/>
                      <a:gd name="connsiteX14-89" fmla="*/ 1537780 w 3076069"/>
                      <a:gd name="connsiteY14-90" fmla="*/ 727041 h 1316375"/>
                      <a:gd name="connsiteX0-91" fmla="*/ 1537780 w 3076069"/>
                      <a:gd name="connsiteY0-92" fmla="*/ 727041 h 1321259"/>
                      <a:gd name="connsiteX1-93" fmla="*/ 313981 w 3076069"/>
                      <a:gd name="connsiteY1-94" fmla="*/ 1321259 h 1321259"/>
                      <a:gd name="connsiteX2-95" fmla="*/ 0 w 3076069"/>
                      <a:gd name="connsiteY2-96" fmla="*/ 1228607 h 1321259"/>
                      <a:gd name="connsiteX3-97" fmla="*/ 962613 w 3076069"/>
                      <a:gd name="connsiteY3-98" fmla="*/ 837478 h 1321259"/>
                      <a:gd name="connsiteX4-99" fmla="*/ 935005 w 3076069"/>
                      <a:gd name="connsiteY4-100" fmla="*/ 450949 h 1321259"/>
                      <a:gd name="connsiteX5-101" fmla="*/ 212596 w 3076069"/>
                      <a:gd name="connsiteY5-102" fmla="*/ 119640 h 1321259"/>
                      <a:gd name="connsiteX6-103" fmla="*/ 456466 w 3076069"/>
                      <a:gd name="connsiteY6-104" fmla="*/ 50617 h 1321259"/>
                      <a:gd name="connsiteX7-105" fmla="*/ 1528577 w 3076069"/>
                      <a:gd name="connsiteY7-106" fmla="*/ 501566 h 1321259"/>
                      <a:gd name="connsiteX8-107" fmla="*/ 2623695 w 3076069"/>
                      <a:gd name="connsiteY8-108" fmla="*/ 0 h 1321259"/>
                      <a:gd name="connsiteX9-109" fmla="*/ 2927383 w 3076069"/>
                      <a:gd name="connsiteY9-110" fmla="*/ 96632 h 1321259"/>
                      <a:gd name="connsiteX10-111" fmla="*/ 2131352 w 3076069"/>
                      <a:gd name="connsiteY10-112" fmla="*/ 432543 h 1321259"/>
                      <a:gd name="connsiteX11-113" fmla="*/ 2292399 w 3076069"/>
                      <a:gd name="connsiteY11-114" fmla="*/ 920305 h 1321259"/>
                      <a:gd name="connsiteX12-115" fmla="*/ 3076069 w 3076069"/>
                      <a:gd name="connsiteY12-116" fmla="*/ 1228607 h 1321259"/>
                      <a:gd name="connsiteX13-117" fmla="*/ 2808172 w 3076069"/>
                      <a:gd name="connsiteY13-118" fmla="*/ 1316375 h 1321259"/>
                      <a:gd name="connsiteX14-119" fmla="*/ 1537780 w 3076069"/>
                      <a:gd name="connsiteY14-120" fmla="*/ 727041 h 1321259"/>
                      <a:gd name="connsiteX0-121" fmla="*/ 1537780 w 3076069"/>
                      <a:gd name="connsiteY0-122" fmla="*/ 750825 h 1321259"/>
                      <a:gd name="connsiteX1-123" fmla="*/ 313981 w 3076069"/>
                      <a:gd name="connsiteY1-124" fmla="*/ 1321259 h 1321259"/>
                      <a:gd name="connsiteX2-125" fmla="*/ 0 w 3076069"/>
                      <a:gd name="connsiteY2-126" fmla="*/ 1228607 h 1321259"/>
                      <a:gd name="connsiteX3-127" fmla="*/ 962613 w 3076069"/>
                      <a:gd name="connsiteY3-128" fmla="*/ 837478 h 1321259"/>
                      <a:gd name="connsiteX4-129" fmla="*/ 935005 w 3076069"/>
                      <a:gd name="connsiteY4-130" fmla="*/ 450949 h 1321259"/>
                      <a:gd name="connsiteX5-131" fmla="*/ 212596 w 3076069"/>
                      <a:gd name="connsiteY5-132" fmla="*/ 119640 h 1321259"/>
                      <a:gd name="connsiteX6-133" fmla="*/ 456466 w 3076069"/>
                      <a:gd name="connsiteY6-134" fmla="*/ 50617 h 1321259"/>
                      <a:gd name="connsiteX7-135" fmla="*/ 1528577 w 3076069"/>
                      <a:gd name="connsiteY7-136" fmla="*/ 501566 h 1321259"/>
                      <a:gd name="connsiteX8-137" fmla="*/ 2623695 w 3076069"/>
                      <a:gd name="connsiteY8-138" fmla="*/ 0 h 1321259"/>
                      <a:gd name="connsiteX9-139" fmla="*/ 2927383 w 3076069"/>
                      <a:gd name="connsiteY9-140" fmla="*/ 96632 h 1321259"/>
                      <a:gd name="connsiteX10-141" fmla="*/ 2131352 w 3076069"/>
                      <a:gd name="connsiteY10-142" fmla="*/ 432543 h 1321259"/>
                      <a:gd name="connsiteX11-143" fmla="*/ 2292399 w 3076069"/>
                      <a:gd name="connsiteY11-144" fmla="*/ 920305 h 1321259"/>
                      <a:gd name="connsiteX12-145" fmla="*/ 3076069 w 3076069"/>
                      <a:gd name="connsiteY12-146" fmla="*/ 1228607 h 1321259"/>
                      <a:gd name="connsiteX13-147" fmla="*/ 2808172 w 3076069"/>
                      <a:gd name="connsiteY13-148" fmla="*/ 1316375 h 1321259"/>
                      <a:gd name="connsiteX14-149" fmla="*/ 1537780 w 3076069"/>
                      <a:gd name="connsiteY14-150" fmla="*/ 750825 h 13212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339"/>
                  <p:cNvSpPr/>
                  <p:nvPr/>
                </p:nvSpPr>
                <p:spPr bwMode="auto">
                  <a:xfrm>
                    <a:off x="2429501" y="1629396"/>
                    <a:ext cx="703949" cy="111226"/>
                  </a:xfrm>
                  <a:custGeom>
                    <a:avLst/>
                    <a:gdLst>
                      <a:gd name="T0" fmla="*/ 0 w 3723451"/>
                      <a:gd name="T1" fmla="*/ 27211 h 932950"/>
                      <a:gd name="T2" fmla="*/ 123865 w 3723451"/>
                      <a:gd name="T3" fmla="*/ 321 h 932950"/>
                      <a:gd name="T4" fmla="*/ 350850 w 3723451"/>
                      <a:gd name="T5" fmla="*/ 62061 h 932950"/>
                      <a:gd name="T6" fmla="*/ 567397 w 3723451"/>
                      <a:gd name="T7" fmla="*/ 0 h 932950"/>
                      <a:gd name="T8" fmla="*/ 703949 w 3723451"/>
                      <a:gd name="T9" fmla="*/ 24696 h 932950"/>
                      <a:gd name="T10" fmla="*/ 602354 w 3723451"/>
                      <a:gd name="T11" fmla="*/ 55064 h 932950"/>
                      <a:gd name="T12" fmla="*/ 569645 w 3723451"/>
                      <a:gd name="T13" fmla="*/ 46877 h 932950"/>
                      <a:gd name="T14" fmla="*/ 354838 w 3723451"/>
                      <a:gd name="T15" fmla="*/ 111226 h 932950"/>
                      <a:gd name="T16" fmla="*/ 134536 w 3723451"/>
                      <a:gd name="T17" fmla="*/ 49244 h 932950"/>
                      <a:gd name="T18" fmla="*/ 98918 w 3723451"/>
                      <a:gd name="T19" fmla="*/ 55934 h 932950"/>
                      <a:gd name="T20" fmla="*/ 0 w 3723451"/>
                      <a:gd name="T21" fmla="*/ 27211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1" name="Freeform 340"/>
                  <p:cNvSpPr/>
                  <p:nvPr/>
                </p:nvSpPr>
                <p:spPr bwMode="auto">
                  <a:xfrm>
                    <a:off x="2892722" y="1723510"/>
                    <a:ext cx="257143" cy="95826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143 w 1366596"/>
                      <a:gd name="T3" fmla="*/ 74047 h 809868"/>
                      <a:gd name="T4" fmla="*/ 162771 w 1366596"/>
                      <a:gd name="T5" fmla="*/ 95826 h 809868"/>
                      <a:gd name="T6" fmla="*/ 866 w 1366596"/>
                      <a:gd name="T7" fmla="*/ 5063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2" name="Freeform 341"/>
                  <p:cNvSpPr/>
                  <p:nvPr/>
                </p:nvSpPr>
                <p:spPr bwMode="auto">
                  <a:xfrm>
                    <a:off x="2416736" y="1725222"/>
                    <a:ext cx="255318" cy="94114"/>
                  </a:xfrm>
                  <a:custGeom>
                    <a:avLst/>
                    <a:gdLst>
                      <a:gd name="T0" fmla="*/ 251832 w 1348191"/>
                      <a:gd name="T1" fmla="*/ 0 h 791462"/>
                      <a:gd name="T2" fmla="*/ 255318 w 1348191"/>
                      <a:gd name="T3" fmla="*/ 45415 h 791462"/>
                      <a:gd name="T4" fmla="*/ 92368 w 1348191"/>
                      <a:gd name="T5" fmla="*/ 94114 h 791462"/>
                      <a:gd name="T6" fmla="*/ 0 w 1348191"/>
                      <a:gd name="T7" fmla="*/ 72774 h 791462"/>
                      <a:gd name="T8" fmla="*/ 251832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343" name="Straight Connector 342"/>
                  <p:cNvCxnSpPr>
                    <a:cxnSpLocks noChangeShapeType="1"/>
                    <a:endCxn id="338" idx="2"/>
                  </p:cNvCxnSpPr>
                  <p:nvPr/>
                </p:nvCxnSpPr>
                <p:spPr bwMode="auto">
                  <a:xfrm flipH="1" flipV="1">
                    <a:off x="2189930" y="1732067"/>
                    <a:ext cx="1823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4" name="Straight Connector 34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4788" y="1728644"/>
                    <a:ext cx="1824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317" name="Group 316"/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326" name="Rectangle 325"/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1992768" y="2735763"/>
                  <a:ext cx="11366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 flipV="1">
                  <a:off x="2543809" y="2758130"/>
                  <a:ext cx="0" cy="4521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/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forwarding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table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50" name="Rectangle 124"/>
          <p:cNvSpPr txBox="1">
            <a:spLocks noChangeArrowheads="1"/>
          </p:cNvSpPr>
          <p:nvPr/>
        </p:nvSpPr>
        <p:spPr>
          <a:xfrm>
            <a:off x="6300592" y="1641655"/>
            <a:ext cx="5711869" cy="8455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forwarding table  configured by intra- and inter-AS routing algorithms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197" name="Group 90"/>
            <p:cNvGrpSpPr/>
            <p:nvPr/>
          </p:nvGrpSpPr>
          <p:grpSpPr bwMode="auto">
            <a:xfrm>
              <a:off x="-167080" y="2120214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57" name="Oval 91"/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3CC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59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Intra-AS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Routing 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23" name="Bent-Up Arrow 222"/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198" name="Group 90"/>
            <p:cNvGrpSpPr/>
            <p:nvPr/>
          </p:nvGrpSpPr>
          <p:grpSpPr bwMode="auto">
            <a:xfrm>
              <a:off x="1057515" y="2118865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Oval 91"/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Inter-AS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Routing 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24" name="Bent-Up Arrow 223"/>
            <p:cNvSpPr/>
            <p:nvPr/>
          </p:nvSpPr>
          <p:spPr>
            <a:xfrm rot="162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3" name="Rectangle 124"/>
          <p:cNvSpPr txBox="1">
            <a:spLocks noChangeArrowheads="1"/>
          </p:cNvSpPr>
          <p:nvPr/>
        </p:nvSpPr>
        <p:spPr>
          <a:xfrm>
            <a:off x="6392032" y="2464615"/>
            <a:ext cx="5711869" cy="6809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605" marR="0" lvl="1" indent="-2368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intra-AS routing determine entries for destinations within 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5" name="Rectangle 124"/>
          <p:cNvSpPr txBox="1">
            <a:spLocks noChangeArrowheads="1"/>
          </p:cNvSpPr>
          <p:nvPr/>
        </p:nvSpPr>
        <p:spPr>
          <a:xfrm>
            <a:off x="6385936" y="3165655"/>
            <a:ext cx="5711869" cy="76016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605" marR="0" lvl="1" indent="-2368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inter-AS &amp; intra-AS determine entries for external destinations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94345" y="4194810"/>
            <a:ext cx="3074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intra-</a:t>
            </a:r>
            <a:r>
              <a:rPr lang="zh-CN" altLang="en-US"/>
              <a:t>AS内路由确定AS内目的地的条目</a:t>
            </a:r>
            <a:endParaRPr lang="zh-CN" altLang="en-US"/>
          </a:p>
          <a:p>
            <a:r>
              <a:rPr lang="zh-CN" altLang="en-US"/>
              <a:t>inter-AS和intra-AS为外部目的地确定条目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4880">
        <p:fade/>
      </p:transition>
    </mc:Choice>
    <mc:Fallback>
      <p:transition spd="med" advTm="548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03" grpId="0"/>
      <p:bldP spid="3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kern="0" dirty="0">
                <a:ea typeface="MS PGothic" panose="020B0600070205080204" pitchFamily="34" charset="-128"/>
              </a:rPr>
              <a:t>Inter-AS routing:  a role in interdomain forwarding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Freeform 3"/>
          <p:cNvSpPr/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4" name="Freeform 4"/>
          <p:cNvSpPr/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5" name="Freeform 5"/>
          <p:cNvSpPr/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6" name="Oval 6"/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7" name="Line 7"/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8" name="Line 8"/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9" name="Rectangle 9"/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0" name="Oval 10"/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1" name="Rectangle 11"/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3" name="Oval 13"/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4" name="Line 14"/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5" name="Line 15"/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6" name="Rectangle 16"/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7" name="Oval 17"/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8" name="Group 18"/>
          <p:cNvGrpSpPr/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2" name="Text Box 20"/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49" name="Oval 21"/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0" name="Line 22"/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1" name="Line 23"/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2" name="Rectangle 24"/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" name="Oval 25"/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4" name="Rectangle 26"/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5" name="Text Box 27"/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6" name="Oval 28"/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7" name="Line 29"/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8" name="Line 30"/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9" name="Rectangle 31"/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0" name="Oval 32"/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61" name="Group 33"/>
          <p:cNvGrpSpPr/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0" name="Text Box 35"/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62" name="Line 36"/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" name="Line 37"/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" name="Line 38"/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" name="Freeform 39"/>
          <p:cNvSpPr/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6" name="Freeform 40"/>
          <p:cNvSpPr/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7" name="Freeform 41"/>
          <p:cNvSpPr/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8" name="Freeform 42"/>
          <p:cNvSpPr/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9" name="Freeform 43"/>
          <p:cNvSpPr/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0" name="Freeform 44"/>
          <p:cNvSpPr/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1" name="Freeform 45"/>
          <p:cNvSpPr/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2" name="Oval 46"/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3" name="Line 47"/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" name="Line 48"/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" name="Rectangle 49"/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6" name="Oval 50"/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7" name="Rectangle 51"/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8" name="Text Box 52"/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9" name="Text Box 53"/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80" name="Text Box 54"/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81" name="Text Box 55"/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AS2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82" name="Oval 56"/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3" name="Line 57"/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" name="Line 58"/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5" name="Rectangle 59"/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6" name="Oval 60"/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7" name="Rectangle 61"/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8" name="Text Box 62"/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89" name="Group 63"/>
          <p:cNvGrpSpPr/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3" name="Line 65"/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4" name="Line 66"/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5" name="Rectangle 67"/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6" name="Oval 68"/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7" name="Rectangle 69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8" name="Text Box 70"/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90" name="Group 71"/>
          <p:cNvGrpSpPr/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/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6" name="Line 73"/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7" name="Line 74"/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8" name="Rectangle 75"/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9" name="Oval 76"/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0" name="Rectangle 77"/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1" name="Text Box 78"/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91" name="Group 79"/>
          <p:cNvGrpSpPr/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/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8" name="Line 81"/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9" name="Line 82"/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0" name="Rectangle 83"/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1" name="Oval 84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32" name="Group 85"/>
            <p:cNvGrpSpPr/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Text Box 87"/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99" name="Group 99"/>
          <p:cNvGrpSpPr/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6" name="Line 101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7" name="Line 102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8" name="Rectangle 103"/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9" name="Oval 104"/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20" name="Group 105"/>
            <p:cNvGrpSpPr/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2" name="Text Box 107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00" name="Line 108"/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1" name="Line 109"/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2" name="Line 110"/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3" name="Line 111"/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4" name="Line 112"/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" name="Line 115"/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8" name="Line 116"/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9" name="Line 117"/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0" name="Line 118"/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1" name="Line 119"/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2" name="Line 120"/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3" name="Line 121"/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4" name="Line 122"/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2" name="Freeform 113"/>
          <p:cNvSpPr/>
          <p:nvPr/>
        </p:nvSpPr>
        <p:spPr bwMode="auto">
          <a:xfrm flipH="1">
            <a:off x="642829" y="460918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Text Box 114"/>
          <p:cNvSpPr txBox="1">
            <a:spLocks noChangeArrowheads="1"/>
          </p:cNvSpPr>
          <p:nvPr/>
        </p:nvSpPr>
        <p:spPr bwMode="auto"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other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networks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" name="Line 115"/>
          <p:cNvSpPr>
            <a:spLocks noChangeShapeType="1"/>
          </p:cNvSpPr>
          <p:nvPr/>
        </p:nvSpPr>
        <p:spPr bwMode="auto">
          <a:xfrm flipH="1">
            <a:off x="1500079" y="4955261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5"/>
          <p:cNvSpPr/>
          <p:nvPr/>
        </p:nvSpPr>
        <p:spPr bwMode="auto">
          <a:xfrm>
            <a:off x="8053714" y="396122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Line 92"/>
          <p:cNvSpPr>
            <a:spLocks noChangeShapeType="1"/>
          </p:cNvSpPr>
          <p:nvPr/>
        </p:nvSpPr>
        <p:spPr bwMode="auto">
          <a:xfrm>
            <a:off x="6848694" y="4790989"/>
            <a:ext cx="131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Line 93"/>
          <p:cNvSpPr>
            <a:spLocks noChangeShapeType="1"/>
          </p:cNvSpPr>
          <p:nvPr/>
        </p:nvSpPr>
        <p:spPr bwMode="auto">
          <a:xfrm>
            <a:off x="7290584" y="5105814"/>
            <a:ext cx="1339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Text Box 112"/>
          <p:cNvSpPr txBox="1">
            <a:spLocks noChangeArrowheads="1"/>
          </p:cNvSpPr>
          <p:nvPr/>
        </p:nvSpPr>
        <p:spPr bwMode="auto"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other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networks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3" name="Rectangle 3"/>
          <p:cNvSpPr txBox="1">
            <a:spLocks noChangeArrowheads="1"/>
          </p:cNvSpPr>
          <p:nvPr/>
        </p:nvSpPr>
        <p:spPr>
          <a:xfrm>
            <a:off x="657073" y="1558642"/>
            <a:ext cx="5004692" cy="72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suppose router in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receives datagram destined outside of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inter-domain routing must: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333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 which destinations reachable through AS2, which through AS3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3333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propagate this reachability info to all routers in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70048" y="5701792"/>
            <a:ext cx="763742" cy="443198"/>
            <a:chOff x="2670048" y="5701792"/>
            <a:chExt cx="763742" cy="443198"/>
          </a:xfrm>
        </p:grpSpPr>
        <p:sp>
          <p:nvSpPr>
            <p:cNvPr id="124" name="Right Arrow 123"/>
            <p:cNvSpPr/>
            <p:nvPr/>
          </p:nvSpPr>
          <p:spPr>
            <a:xfrm rot="19174881">
              <a:off x="2896614" y="5786744"/>
              <a:ext cx="537176" cy="2025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0" name="Group 201"/>
            <p:cNvGrpSpPr/>
            <p:nvPr/>
          </p:nvGrpSpPr>
          <p:grpSpPr bwMode="auto"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-1" fmla="*/ 928688 w 1895475"/>
                  <a:gd name="connsiteY0-2" fmla="*/ 0 h 2138362"/>
                  <a:gd name="connsiteX1-3" fmla="*/ 0 w 1895475"/>
                  <a:gd name="connsiteY1-4" fmla="*/ 461963 h 2138362"/>
                  <a:gd name="connsiteX2-5" fmla="*/ 1895475 w 1895475"/>
                  <a:gd name="connsiteY2-6" fmla="*/ 2138362 h 2138362"/>
                  <a:gd name="connsiteX3-7" fmla="*/ 1890713 w 1895475"/>
                  <a:gd name="connsiteY3-8" fmla="*/ 742950 h 2138362"/>
                  <a:gd name="connsiteX4-9" fmla="*/ 928688 w 1895475"/>
                  <a:gd name="connsiteY4-10" fmla="*/ 0 h 2138362"/>
                  <a:gd name="connsiteX0-11" fmla="*/ 247650 w 1895475"/>
                  <a:gd name="connsiteY0-12" fmla="*/ 0 h 1738312"/>
                  <a:gd name="connsiteX1-13" fmla="*/ 0 w 1895475"/>
                  <a:gd name="connsiteY1-14" fmla="*/ 61913 h 1738312"/>
                  <a:gd name="connsiteX2-15" fmla="*/ 1895475 w 1895475"/>
                  <a:gd name="connsiteY2-16" fmla="*/ 1738312 h 1738312"/>
                  <a:gd name="connsiteX3-17" fmla="*/ 1890713 w 1895475"/>
                  <a:gd name="connsiteY3-18" fmla="*/ 342900 h 1738312"/>
                  <a:gd name="connsiteX4-19" fmla="*/ 247650 w 1895475"/>
                  <a:gd name="connsiteY4-20" fmla="*/ 0 h 1738312"/>
                  <a:gd name="connsiteX0-21" fmla="*/ 247650 w 1895475"/>
                  <a:gd name="connsiteY0-22" fmla="*/ 0 h 1738312"/>
                  <a:gd name="connsiteX1-23" fmla="*/ 0 w 1895475"/>
                  <a:gd name="connsiteY1-24" fmla="*/ 61913 h 1738312"/>
                  <a:gd name="connsiteX2-25" fmla="*/ 1895475 w 1895475"/>
                  <a:gd name="connsiteY2-26" fmla="*/ 1738312 h 1738312"/>
                  <a:gd name="connsiteX3-27" fmla="*/ 1143000 w 1895475"/>
                  <a:gd name="connsiteY3-28" fmla="*/ 776288 h 1738312"/>
                  <a:gd name="connsiteX4-29" fmla="*/ 247650 w 1895475"/>
                  <a:gd name="connsiteY4-30" fmla="*/ 0 h 1738312"/>
                  <a:gd name="connsiteX0-31" fmla="*/ 247650 w 1895475"/>
                  <a:gd name="connsiteY0-32" fmla="*/ 0 h 1738312"/>
                  <a:gd name="connsiteX1-33" fmla="*/ 0 w 1895475"/>
                  <a:gd name="connsiteY1-34" fmla="*/ 61913 h 1738312"/>
                  <a:gd name="connsiteX2-35" fmla="*/ 1895475 w 1895475"/>
                  <a:gd name="connsiteY2-36" fmla="*/ 1738312 h 1738312"/>
                  <a:gd name="connsiteX3-37" fmla="*/ 1143000 w 1895475"/>
                  <a:gd name="connsiteY3-38" fmla="*/ 776288 h 1738312"/>
                  <a:gd name="connsiteX4-39" fmla="*/ 247650 w 1895475"/>
                  <a:gd name="connsiteY4-40" fmla="*/ 0 h 1738312"/>
                  <a:gd name="connsiteX0-41" fmla="*/ 247650 w 1895475"/>
                  <a:gd name="connsiteY0-42" fmla="*/ 0 h 1738312"/>
                  <a:gd name="connsiteX1-43" fmla="*/ 0 w 1895475"/>
                  <a:gd name="connsiteY1-44" fmla="*/ 61913 h 1738312"/>
                  <a:gd name="connsiteX2-45" fmla="*/ 1895475 w 1895475"/>
                  <a:gd name="connsiteY2-46" fmla="*/ 1738312 h 1738312"/>
                  <a:gd name="connsiteX3-47" fmla="*/ 1238250 w 1895475"/>
                  <a:gd name="connsiteY3-48" fmla="*/ 814388 h 1738312"/>
                  <a:gd name="connsiteX4-49" fmla="*/ 247650 w 1895475"/>
                  <a:gd name="connsiteY4-50" fmla="*/ 0 h 1738312"/>
                  <a:gd name="connsiteX0-51" fmla="*/ 247650 w 1895475"/>
                  <a:gd name="connsiteY0-52" fmla="*/ 0 h 1738312"/>
                  <a:gd name="connsiteX1-53" fmla="*/ 0 w 1895475"/>
                  <a:gd name="connsiteY1-54" fmla="*/ 61913 h 1738312"/>
                  <a:gd name="connsiteX2-55" fmla="*/ 1895475 w 1895475"/>
                  <a:gd name="connsiteY2-56" fmla="*/ 1738312 h 1738312"/>
                  <a:gd name="connsiteX3-57" fmla="*/ 1238250 w 1895475"/>
                  <a:gd name="connsiteY3-58" fmla="*/ 814388 h 1738312"/>
                  <a:gd name="connsiteX4-59" fmla="*/ 247650 w 1895475"/>
                  <a:gd name="connsiteY4-60" fmla="*/ 0 h 1738312"/>
                  <a:gd name="connsiteX0-61" fmla="*/ 247650 w 1238250"/>
                  <a:gd name="connsiteY0-62" fmla="*/ 0 h 862012"/>
                  <a:gd name="connsiteX1-63" fmla="*/ 0 w 1238250"/>
                  <a:gd name="connsiteY1-64" fmla="*/ 61913 h 862012"/>
                  <a:gd name="connsiteX2-65" fmla="*/ 947738 w 1238250"/>
                  <a:gd name="connsiteY2-66" fmla="*/ 862012 h 862012"/>
                  <a:gd name="connsiteX3-67" fmla="*/ 1238250 w 1238250"/>
                  <a:gd name="connsiteY3-68" fmla="*/ 814388 h 862012"/>
                  <a:gd name="connsiteX4-69" fmla="*/ 247650 w 1238250"/>
                  <a:gd name="connsiteY4-70" fmla="*/ 0 h 862012"/>
                  <a:gd name="connsiteX0-71" fmla="*/ 247650 w 1238250"/>
                  <a:gd name="connsiteY0-72" fmla="*/ 0 h 823912"/>
                  <a:gd name="connsiteX1-73" fmla="*/ 0 w 1238250"/>
                  <a:gd name="connsiteY1-74" fmla="*/ 61913 h 823912"/>
                  <a:gd name="connsiteX2-75" fmla="*/ 952500 w 1238250"/>
                  <a:gd name="connsiteY2-76" fmla="*/ 823912 h 823912"/>
                  <a:gd name="connsiteX3-77" fmla="*/ 1238250 w 1238250"/>
                  <a:gd name="connsiteY3-78" fmla="*/ 814388 h 823912"/>
                  <a:gd name="connsiteX4-79" fmla="*/ 247650 w 1238250"/>
                  <a:gd name="connsiteY4-80" fmla="*/ 0 h 823912"/>
                  <a:gd name="connsiteX0-81" fmla="*/ 247650 w 1238250"/>
                  <a:gd name="connsiteY0-82" fmla="*/ 0 h 823912"/>
                  <a:gd name="connsiteX1-83" fmla="*/ 0 w 1238250"/>
                  <a:gd name="connsiteY1-84" fmla="*/ 61913 h 823912"/>
                  <a:gd name="connsiteX2-85" fmla="*/ 952500 w 1238250"/>
                  <a:gd name="connsiteY2-86" fmla="*/ 823912 h 823912"/>
                  <a:gd name="connsiteX3-87" fmla="*/ 1238250 w 1238250"/>
                  <a:gd name="connsiteY3-88" fmla="*/ 814388 h 823912"/>
                  <a:gd name="connsiteX4-89" fmla="*/ 247650 w 1238250"/>
                  <a:gd name="connsiteY4-90" fmla="*/ 0 h 823912"/>
                  <a:gd name="connsiteX0-91" fmla="*/ 233363 w 1238250"/>
                  <a:gd name="connsiteY0-92" fmla="*/ 0 h 766762"/>
                  <a:gd name="connsiteX1-93" fmla="*/ 0 w 1238250"/>
                  <a:gd name="connsiteY1-94" fmla="*/ 4763 h 766762"/>
                  <a:gd name="connsiteX2-95" fmla="*/ 952500 w 1238250"/>
                  <a:gd name="connsiteY2-96" fmla="*/ 766762 h 766762"/>
                  <a:gd name="connsiteX3-97" fmla="*/ 1238250 w 1238250"/>
                  <a:gd name="connsiteY3-98" fmla="*/ 757238 h 766762"/>
                  <a:gd name="connsiteX4-99" fmla="*/ 233363 w 1238250"/>
                  <a:gd name="connsiteY4-100" fmla="*/ 0 h 766762"/>
                  <a:gd name="connsiteX0-101" fmla="*/ 233363 w 1238250"/>
                  <a:gd name="connsiteY0-102" fmla="*/ 0 h 773376"/>
                  <a:gd name="connsiteX1-103" fmla="*/ 0 w 1238250"/>
                  <a:gd name="connsiteY1-104" fmla="*/ 4763 h 773376"/>
                  <a:gd name="connsiteX2-105" fmla="*/ 952500 w 1238250"/>
                  <a:gd name="connsiteY2-106" fmla="*/ 766762 h 773376"/>
                  <a:gd name="connsiteX3-107" fmla="*/ 1238250 w 1238250"/>
                  <a:gd name="connsiteY3-108" fmla="*/ 771525 h 773376"/>
                  <a:gd name="connsiteX4-109" fmla="*/ 233363 w 1238250"/>
                  <a:gd name="connsiteY4-110" fmla="*/ 0 h 773376"/>
                  <a:gd name="connsiteX0-111" fmla="*/ 233363 w 1238250"/>
                  <a:gd name="connsiteY0-112" fmla="*/ 0 h 766762"/>
                  <a:gd name="connsiteX1-113" fmla="*/ 0 w 1238250"/>
                  <a:gd name="connsiteY1-114" fmla="*/ 4763 h 766762"/>
                  <a:gd name="connsiteX2-115" fmla="*/ 952500 w 1238250"/>
                  <a:gd name="connsiteY2-116" fmla="*/ 766762 h 766762"/>
                  <a:gd name="connsiteX3-117" fmla="*/ 1238250 w 1238250"/>
                  <a:gd name="connsiteY3-118" fmla="*/ 757236 h 766762"/>
                  <a:gd name="connsiteX4-119" fmla="*/ 233363 w 1238250"/>
                  <a:gd name="connsiteY4-120" fmla="*/ 0 h 766762"/>
                  <a:gd name="connsiteX0-121" fmla="*/ 233363 w 1238250"/>
                  <a:gd name="connsiteY0-122" fmla="*/ 0 h 773375"/>
                  <a:gd name="connsiteX1-123" fmla="*/ 0 w 1238250"/>
                  <a:gd name="connsiteY1-124" fmla="*/ 4763 h 773375"/>
                  <a:gd name="connsiteX2-125" fmla="*/ 952500 w 1238250"/>
                  <a:gd name="connsiteY2-126" fmla="*/ 766762 h 773375"/>
                  <a:gd name="connsiteX3-127" fmla="*/ 1238250 w 1238250"/>
                  <a:gd name="connsiteY3-128" fmla="*/ 771523 h 773375"/>
                  <a:gd name="connsiteX4-129" fmla="*/ 233363 w 1238250"/>
                  <a:gd name="connsiteY4-130" fmla="*/ 0 h 773375"/>
                  <a:gd name="connsiteX0-131" fmla="*/ 233363 w 1238250"/>
                  <a:gd name="connsiteY0-132" fmla="*/ 0 h 771523"/>
                  <a:gd name="connsiteX1-133" fmla="*/ 0 w 1238250"/>
                  <a:gd name="connsiteY1-134" fmla="*/ 4763 h 771523"/>
                  <a:gd name="connsiteX2-135" fmla="*/ 952500 w 1238250"/>
                  <a:gd name="connsiteY2-136" fmla="*/ 766762 h 771523"/>
                  <a:gd name="connsiteX3-137" fmla="*/ 1238250 w 1238250"/>
                  <a:gd name="connsiteY3-138" fmla="*/ 771523 h 771523"/>
                  <a:gd name="connsiteX4-139" fmla="*/ 233363 w 1238250"/>
                  <a:gd name="connsiteY4-140" fmla="*/ 0 h 771523"/>
                  <a:gd name="connsiteX0-141" fmla="*/ 233363 w 1238250"/>
                  <a:gd name="connsiteY0-142" fmla="*/ 0 h 771523"/>
                  <a:gd name="connsiteX1-143" fmla="*/ 0 w 1238250"/>
                  <a:gd name="connsiteY1-144" fmla="*/ 23466 h 771523"/>
                  <a:gd name="connsiteX2-145" fmla="*/ 952500 w 1238250"/>
                  <a:gd name="connsiteY2-146" fmla="*/ 766762 h 771523"/>
                  <a:gd name="connsiteX3-147" fmla="*/ 1238250 w 1238250"/>
                  <a:gd name="connsiteY3-148" fmla="*/ 771523 h 771523"/>
                  <a:gd name="connsiteX4-149" fmla="*/ 233363 w 1238250"/>
                  <a:gd name="connsiteY4-150" fmla="*/ 0 h 771523"/>
                  <a:gd name="connsiteX0-151" fmla="*/ 233363 w 1238250"/>
                  <a:gd name="connsiteY0-152" fmla="*/ 0 h 757496"/>
                  <a:gd name="connsiteX1-153" fmla="*/ 0 w 1238250"/>
                  <a:gd name="connsiteY1-154" fmla="*/ 9439 h 757496"/>
                  <a:gd name="connsiteX2-155" fmla="*/ 952500 w 1238250"/>
                  <a:gd name="connsiteY2-156" fmla="*/ 752735 h 757496"/>
                  <a:gd name="connsiteX3-157" fmla="*/ 1238250 w 1238250"/>
                  <a:gd name="connsiteY3-158" fmla="*/ 757496 h 757496"/>
                  <a:gd name="connsiteX4-159" fmla="*/ 233363 w 1238250"/>
                  <a:gd name="connsiteY4-160" fmla="*/ 0 h 757496"/>
                  <a:gd name="connsiteX0-161" fmla="*/ 233363 w 1238250"/>
                  <a:gd name="connsiteY0-162" fmla="*/ 0 h 757496"/>
                  <a:gd name="connsiteX1-163" fmla="*/ 0 w 1238250"/>
                  <a:gd name="connsiteY1-164" fmla="*/ 9439 h 757496"/>
                  <a:gd name="connsiteX2-165" fmla="*/ 952500 w 1238250"/>
                  <a:gd name="connsiteY2-166" fmla="*/ 752735 h 757496"/>
                  <a:gd name="connsiteX3-167" fmla="*/ 1238250 w 1238250"/>
                  <a:gd name="connsiteY3-168" fmla="*/ 757496 h 757496"/>
                  <a:gd name="connsiteX4-169" fmla="*/ 233363 w 1238250"/>
                  <a:gd name="connsiteY4-170" fmla="*/ 0 h 757496"/>
                  <a:gd name="connsiteX0-171" fmla="*/ 243561 w 1248448"/>
                  <a:gd name="connsiteY0-172" fmla="*/ 573 h 758069"/>
                  <a:gd name="connsiteX1-173" fmla="*/ 0 w 1248448"/>
                  <a:gd name="connsiteY1-174" fmla="*/ 0 h 758069"/>
                  <a:gd name="connsiteX2-175" fmla="*/ 962698 w 1248448"/>
                  <a:gd name="connsiteY2-176" fmla="*/ 753308 h 758069"/>
                  <a:gd name="connsiteX3-177" fmla="*/ 1248448 w 1248448"/>
                  <a:gd name="connsiteY3-178" fmla="*/ 758069 h 758069"/>
                  <a:gd name="connsiteX4-179" fmla="*/ 243561 w 1248448"/>
                  <a:gd name="connsiteY4-180" fmla="*/ 573 h 758069"/>
                  <a:gd name="connsiteX0-181" fmla="*/ 243561 w 1248448"/>
                  <a:gd name="connsiteY0-182" fmla="*/ 573 h 758069"/>
                  <a:gd name="connsiteX1-183" fmla="*/ 0 w 1248448"/>
                  <a:gd name="connsiteY1-184" fmla="*/ 0 h 758069"/>
                  <a:gd name="connsiteX2-185" fmla="*/ 962698 w 1248448"/>
                  <a:gd name="connsiteY2-186" fmla="*/ 753308 h 758069"/>
                  <a:gd name="connsiteX3-187" fmla="*/ 1248448 w 1248448"/>
                  <a:gd name="connsiteY3-188" fmla="*/ 758069 h 758069"/>
                  <a:gd name="connsiteX4-189" fmla="*/ 243561 w 1248448"/>
                  <a:gd name="connsiteY4-190" fmla="*/ 573 h 7580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MS PGothic" panose="020B0600070205080204" pitchFamily="34" charset="-128"/>
                </a:endParaRPr>
              </a:p>
            </p:txBody>
          </p:sp>
        </p:grpSp>
      </p:grpSp>
      <p:sp>
        <p:nvSpPr>
          <p:cNvPr id="126" name="Rectangle 3"/>
          <p:cNvSpPr txBox="1">
            <a:spLocks noChangeArrowheads="1"/>
          </p:cNvSpPr>
          <p:nvPr/>
        </p:nvSpPr>
        <p:spPr>
          <a:xfrm>
            <a:off x="602209" y="2259682"/>
            <a:ext cx="5004692" cy="199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should forward packet to gateway router in AS1, but which one?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7" name="Picture 6" descr="A close up of a sign&#10;&#10;Description automatically generat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</p:spPr>
        </p:pic>
        <p:pic>
          <p:nvPicPr>
            <p:cNvPr id="129" name="Picture 128" descr="A close up of a sign&#10;&#10;Description automatically generat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828" y="2261616"/>
              <a:ext cx="847344" cy="847344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732780" y="3371850"/>
            <a:ext cx="570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了解哪些目的地可以通过AS2到达，哪些通过AS3到达</a:t>
            </a:r>
            <a:endParaRPr lang="zh-CN" altLang="en-US"/>
          </a:p>
          <a:p>
            <a:r>
              <a:rPr lang="zh-CN" altLang="en-US"/>
              <a:t>2. 将这个可达性信息传播到AS1中的所有路由器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5680">
        <p:fade/>
      </p:transition>
    </mc:Choice>
    <mc:Fallback>
      <p:transition spd="med" advTm="45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Intra-AS routing:  routing within an 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"/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common intra-AS routing protocols: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RIP: Routing Information Protocol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1723]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classic DV: DVs exchanged every 30 secs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EIGRP: Enhanced Interior Gateway Routing Protocol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 based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formerly Cisco-proprietary for decades (became open in 2013 [RFC 7868])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OSPF: Open Shortest Path First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2328]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link-state routing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IS-IS protocol (ISO standard, not RFC standard) essentially same as OSPF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71005" y="2696845"/>
            <a:ext cx="261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</a:t>
            </a:r>
            <a:r>
              <a:rPr lang="en-US" altLang="zh-CN"/>
              <a:t>30s</a:t>
            </a:r>
            <a:r>
              <a:rPr lang="zh-CN" altLang="en-US"/>
              <a:t>广播更新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2635" y="3388995"/>
            <a:ext cx="448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增强的内部网关路由协议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057">
        <p:fade/>
      </p:transition>
    </mc:Choice>
    <mc:Fallback>
      <p:transition spd="med" advTm="8305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OSPF (Open Shortest Path First) routing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"/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“open”: publicly available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classic link-state 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each router floods OSPF link-state advertisements (directly over IP rather than using TCP/UDP) to all other routers in entire AS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multiple link cost metrics possible: bandwidth, delay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each router has full topology, uses Dijkstra’s algorithm to compute forwarding table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security: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all OSPF messages authenticated (to prevent malicious intrusion) 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8415" y="2101215"/>
            <a:ext cx="7235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每个路由器将OSPF链路状态广告(直接通过IP而不是使用TCP/UDP)发送到整个AS中的所有其他路由器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87190" y="4413885"/>
            <a:ext cx="706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每个路由器都有完整的拓扑结构，采用Dijkstra算法计算转发表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0195" y="5263515"/>
            <a:ext cx="5281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安全性:所有OSPF消息都经过验证(防止恶意入侵)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412">
        <p:fade/>
      </p:transition>
    </mc:Choice>
    <mc:Fallback>
      <p:transition spd="med" advTm="10041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36855" marR="0" lvl="0" indent="-2368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local area, backbone.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link-state advertisements flooded only in area, or backbone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pitchFamily="34" charset="-128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/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area border routers: 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“summarize” distances  to destinations in own area, advertise in backbone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/>
          <p:cNvSpPr/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0"/>
          <p:cNvSpPr/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1"/>
          <p:cNvSpPr/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2"/>
          <p:cNvSpPr/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area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area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area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backbone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internal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routers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" name="Line 242"/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Line 243"/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Line 244"/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/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/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/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/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/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/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/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backbone router: 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runs OSPF limited to backbone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5" name="Straight Arrow Connector 304"/>
            <p:cNvCxnSpPr/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306" name="Rectangle 305"/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boundary router: 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connects to other ASes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7" name="Straight Arrow Connector 306"/>
            <p:cNvCxnSpPr/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/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local routers: </a:t>
              </a:r>
              <a:endPara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endParaRPr>
            </a:p>
            <a:p>
              <a:pPr marL="173355" marR="0" lvl="0" indent="-17335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flood LS in area only</a:t>
              </a:r>
              <a:endPara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endParaRPr>
            </a:p>
            <a:p>
              <a:pPr marL="173355" marR="0" lvl="0" indent="-17335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compute routing within area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73355" marR="0" lvl="0" indent="-17335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 packets to outside via area border router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k 6"/>
          <p:cNvSpPr/>
          <p:nvPr/>
        </p:nvSpPr>
        <p:spPr bwMode="auto">
          <a:xfrm>
            <a:off x="454680" y="3628440"/>
            <a:ext cx="9098280" cy="224928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1652270" y="2171700"/>
            <a:ext cx="382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链接状态广告只在区域或主干泛滥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01185" y="2661285"/>
            <a:ext cx="689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每个节点都有详细的</a:t>
            </a:r>
            <a:r>
              <a:rPr lang="en-US" altLang="zh-CN"/>
              <a:t>a</a:t>
            </a:r>
            <a:r>
              <a:rPr lang="zh-CN" altLang="en-US"/>
              <a:t>rea拓扑;只知道去其他目的地的方向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3398">
        <p:fade/>
      </p:transition>
    </mc:Choice>
    <mc:Fallback>
      <p:transition spd="med" advTm="1333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0.5|10.8|9.9|12|9.9"/>
</p:tagLst>
</file>

<file path=ppt/tags/tag2.xml><?xml version="1.0" encoding="utf-8"?>
<p:tagLst xmlns:p="http://schemas.openxmlformats.org/presentationml/2006/main">
  <p:tag name="TIMING" val="|11.5|11.4"/>
</p:tagLst>
</file>

<file path=ppt/tags/tag3.xml><?xml version="1.0" encoding="utf-8"?>
<p:tagLst xmlns:p="http://schemas.openxmlformats.org/presentationml/2006/main">
  <p:tag name="KSO_WPP_MARK_KEY" val="cee4711c-9e2b-44e3-97e8-e2c0c59b80db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4225</Words>
  <Application>WPS 演示</Application>
  <PresentationFormat>Widescreen</PresentationFormat>
  <Paragraphs>310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Calibri</vt:lpstr>
      <vt:lpstr>MS PGothic</vt:lpstr>
      <vt:lpstr>Arial</vt:lpstr>
      <vt:lpstr>Comic Sans MS</vt:lpstr>
      <vt:lpstr>Times New Roman</vt:lpstr>
      <vt:lpstr>Wingdings</vt:lpstr>
      <vt:lpstr>Gill Sans MT</vt:lpstr>
      <vt:lpstr>Gill Sans MT</vt:lpstr>
      <vt:lpstr>ZapfDingbats</vt:lpstr>
      <vt:lpstr>Yu Gothic</vt:lpstr>
      <vt:lpstr>Calibri Light</vt:lpstr>
      <vt:lpstr>微软雅黑</vt:lpstr>
      <vt:lpstr>Arial Unicode MS</vt:lpstr>
      <vt:lpstr>等线</vt:lpstr>
      <vt:lpstr>1_Office Theme</vt:lpstr>
      <vt:lpstr>Roadmap</vt:lpstr>
      <vt:lpstr>Making routing scalable</vt:lpstr>
      <vt:lpstr>Internet approach to scalable routing</vt:lpstr>
      <vt:lpstr>Interconnected ASes</vt:lpstr>
      <vt:lpstr>Inter-AS routing:  a role in interdomain forwarding</vt:lpstr>
      <vt:lpstr>Intra-AS routing:  routing within an AS</vt:lpstr>
      <vt:lpstr>OSPF (Open Shortest Path First) routing</vt:lpstr>
      <vt:lpstr>Hierarchical OSPF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yu wenjuan</dc:creator>
  <cp:lastModifiedBy>.</cp:lastModifiedBy>
  <cp:revision>4</cp:revision>
  <dcterms:created xsi:type="dcterms:W3CDTF">2020-10-25T22:25:00Z</dcterms:created>
  <dcterms:modified xsi:type="dcterms:W3CDTF">2022-10-28T04:06:38Z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A4BB5E17615E4F049D1DCB053EA60400</vt:lpwstr>
  </property>
  <property fmtid="{D5CDD505-2E9C-101B-9397-08002B2CF9AE}" pid="3" name="KSOProductBuildVer">
    <vt:lpwstr>2052-11.1.0.12598</vt:lpwstr>
  </property>
</Properties>
</file>