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1" r:id="rId3"/>
    <p:sldId id="276" r:id="rId4"/>
    <p:sldId id="315" r:id="rId5"/>
    <p:sldId id="314" r:id="rId6"/>
    <p:sldId id="316" r:id="rId7"/>
    <p:sldId id="317" r:id="rId8"/>
    <p:sldId id="278" r:id="rId9"/>
    <p:sldId id="328" r:id="rId10"/>
    <p:sldId id="280" r:id="rId11"/>
    <p:sldId id="318" r:id="rId12"/>
    <p:sldId id="319" r:id="rId13"/>
    <p:sldId id="320" r:id="rId14"/>
    <p:sldId id="329" r:id="rId15"/>
    <p:sldId id="330" r:id="rId16"/>
    <p:sldId id="336" r:id="rId17"/>
    <p:sldId id="321" r:id="rId18"/>
    <p:sldId id="324" r:id="rId19"/>
    <p:sldId id="322" r:id="rId20"/>
    <p:sldId id="325" r:id="rId21"/>
    <p:sldId id="326" r:id="rId22"/>
    <p:sldId id="331" r:id="rId23"/>
    <p:sldId id="284" r:id="rId24"/>
    <p:sldId id="332" r:id="rId25"/>
    <p:sldId id="334" r:id="rId26"/>
    <p:sldId id="291" r:id="rId27"/>
    <p:sldId id="292" r:id="rId28"/>
    <p:sldId id="293" r:id="rId29"/>
    <p:sldId id="294" r:id="rId30"/>
    <p:sldId id="31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83131" autoAdjust="0"/>
  </p:normalViewPr>
  <p:slideViewPr>
    <p:cSldViewPr snapToGrid="0">
      <p:cViewPr varScale="1">
        <p:scale>
          <a:sx n="62" d="100"/>
          <a:sy n="62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1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A04DB-6FAF-460E-9252-4298DCD25464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E0D0-ED37-47D0-A668-730BD6E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Char char="•"/>
            </a:pPr>
            <a:r>
              <a:rPr lang="en-US" altLang="ko-KR" dirty="0"/>
              <a:t>Time / Sequence </a:t>
            </a:r>
            <a:r>
              <a:rPr lang="en-US" altLang="ko-KR" dirty="0" err="1"/>
              <a:t>representes</a:t>
            </a:r>
            <a:r>
              <a:rPr lang="en-US" altLang="ko-KR" dirty="0"/>
              <a:t> how sequence numbers advances with time</a:t>
            </a:r>
          </a:p>
          <a:p>
            <a:pPr marL="228600" indent="-228600">
              <a:buFontTx/>
              <a:buChar char="•"/>
            </a:pPr>
            <a:r>
              <a:rPr lang="en-US" altLang="ko-KR" dirty="0"/>
              <a:t>In a good connection (like in the example), the line will be linear</a:t>
            </a:r>
          </a:p>
          <a:p>
            <a:pPr marL="228600" indent="-228600">
              <a:buFontTx/>
              <a:buChar char="•"/>
            </a:pPr>
            <a:r>
              <a:rPr lang="en-US" altLang="ko-KR" dirty="0"/>
              <a:t>The angle of the line indicates the speed of the connection. In this example – fast connection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E0D0-ED37-47D0-A668-730BD6EF315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7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two types of coloring rules in Wireshark. Temporary ones that are only used until you quit the program. And permanent ones that will be saved to a preference file so that they are available on a next session. </a:t>
            </a:r>
          </a:p>
          <a:p>
            <a:r>
              <a:rPr lang="en-US" altLang="ko-KR" dirty="0"/>
              <a:t>Temporary coloring rules can be added by selecting a packet and pressing the &lt;ctrl&gt; key together with one of the number keys. This will create a coloring rule based on the currently selected conversation. It will try to create a conversation filter based on TCP first, then UDP, then IP and at last Ethernet. Temporary filters can also be created by selecting the "Colorize with Filter &gt; Color X" menu items when </a:t>
            </a:r>
            <a:r>
              <a:rPr lang="en-US" altLang="ko-KR" dirty="0" err="1"/>
              <a:t>rightclicking</a:t>
            </a:r>
            <a:r>
              <a:rPr lang="en-US" altLang="ko-KR" dirty="0"/>
              <a:t> in the packet-detail pane.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E0D0-ED37-47D0-A668-730BD6EF315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2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</p:spPr>
        <p:txBody>
          <a:bodyPr anchor="ctr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6572248"/>
            <a:ext cx="9144000" cy="28575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POSTECH  	  	                          	</a:t>
            </a:r>
            <a:r>
              <a:rPr kumimoji="0" lang="en-US" altLang="ko-KR" sz="1400" b="1" baseline="0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                  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		    		</a:t>
            </a:r>
            <a:fld id="{B7F5EAC2-D5EC-44B8-ABB9-9CE1C25C642E}" type="slidenum">
              <a:rPr kumimoji="0" lang="en-US" altLang="ko-KR" sz="1400" b="1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pPr algn="r">
                <a:defRPr/>
              </a:pPr>
              <a:t>‹#›</a:t>
            </a:fld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/39</a:t>
            </a:r>
            <a:endParaRPr kumimoji="0" lang="ko-KR" altLang="en-US" sz="1400" b="1" dirty="0">
              <a:solidFill>
                <a:schemeClr val="bg1"/>
              </a:solidFill>
              <a:latin typeface="Arial" pitchFamily="34" charset="0"/>
              <a:ea typeface="HY헤드라인M" pitchFamily="18" charset="-127"/>
              <a:cs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96727" y="6561235"/>
            <a:ext cx="4582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CSED702D:</a:t>
            </a:r>
            <a:r>
              <a:rPr lang="en-US" altLang="ko-KR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Traffic Monitoring and Analysis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15338" cy="714355"/>
          </a:xfrm>
          <a:solidFill>
            <a:schemeClr val="accent3">
              <a:lumMod val="60000"/>
              <a:lumOff val="40000"/>
              <a:alpha val="33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89" y="954860"/>
            <a:ext cx="8512822" cy="5538015"/>
          </a:xfrm>
        </p:spPr>
        <p:txBody>
          <a:bodyPr/>
          <a:lstStyle>
            <a:lvl1pPr marL="449263" indent="-449263">
              <a:buFont typeface="Wingdings" panose="05000000000000000000" pitchFamily="2" charset="2"/>
              <a:buChar char="v"/>
              <a:defRPr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5113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8888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27175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6572248"/>
            <a:ext cx="9144000" cy="28575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POSTECH  	  	                          	</a:t>
            </a:r>
            <a:r>
              <a:rPr kumimoji="0" lang="en-US" altLang="ko-KR" sz="1400" b="1" baseline="0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                  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		    		</a:t>
            </a:r>
            <a:fld id="{B7F5EAC2-D5EC-44B8-ABB9-9CE1C25C642E}" type="slidenum">
              <a:rPr kumimoji="0" lang="en-US" altLang="ko-KR" sz="1400" b="1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pPr algn="r">
                <a:defRPr/>
              </a:pPr>
              <a:t>‹#›</a:t>
            </a:fld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/39</a:t>
            </a:r>
            <a:endParaRPr kumimoji="0" lang="ko-KR" altLang="en-US" sz="1400" b="1" dirty="0">
              <a:solidFill>
                <a:schemeClr val="bg1"/>
              </a:solidFill>
              <a:latin typeface="Arial" pitchFamily="34" charset="0"/>
              <a:ea typeface="HY헤드라인M" pitchFamily="18" charset="-127"/>
              <a:cs typeface="맑은 고딕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23943" y="6561235"/>
            <a:ext cx="4582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CSED702D:</a:t>
            </a:r>
            <a:r>
              <a:rPr lang="en-US" altLang="ko-KR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Traffic Monitoring and Analysis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ttp://www.postechvision.org/image/logo/red_3.jp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0"/>
            <a:ext cx="928662" cy="71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78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BB4203-E702-4B32-84D7-7691D7ECC0B2}" type="datetimeFigureOut">
              <a:rPr lang="ko-KR" altLang="en-US" smtClean="0"/>
              <a:pPr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Project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8F36A4-9307-47AA-9694-091A84C67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1122362"/>
            <a:ext cx="8225725" cy="2411669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Internet Traffic Monitoring </a:t>
            </a:r>
            <a:br>
              <a:rPr lang="en-US" altLang="ko-KR" sz="4000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and Analysis:</a:t>
            </a:r>
            <a:br>
              <a:rPr lang="en-US" altLang="ko-KR" sz="3200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</a:br>
            <a:br>
              <a:rPr lang="en-US" altLang="ko-KR" sz="2800" dirty="0">
                <a:solidFill>
                  <a:schemeClr val="tx2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altLang="ko-KR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Wireshark Tutorial</a:t>
            </a:r>
            <a:endParaRPr lang="ko-KR" altLang="en-US" sz="3200" dirty="0"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6386" y="5248628"/>
            <a:ext cx="6831227" cy="487010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latin typeface="Bradley Hand ITC" panose="03070402050302030203" pitchFamily="66" charset="0"/>
              </a:rPr>
              <a:t>Kevin Curran</a:t>
            </a:r>
          </a:p>
          <a:p>
            <a:endParaRPr lang="en-US" altLang="ko-KR" sz="2800" b="1" dirty="0">
              <a:latin typeface="Bradley Hand ITC" panose="03070402050302030203" pitchFamily="66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1583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(3/9)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Packet Example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26183"/>
            <a:ext cx="7667625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8188" y="2999395"/>
            <a:ext cx="7589838" cy="33845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(4/9)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3-way Handshake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" y="1595438"/>
            <a:ext cx="872013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231731" y="4033838"/>
            <a:ext cx="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755731" y="4033838"/>
            <a:ext cx="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37331" y="3106738"/>
            <a:ext cx="8534400" cy="1460500"/>
            <a:chOff x="256" y="1864"/>
            <a:chExt cx="5376" cy="920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6" y="1864"/>
              <a:ext cx="5376" cy="56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032" y="2640"/>
              <a:ext cx="96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 rot="574167">
              <a:off x="4357" y="2544"/>
              <a:ext cx="3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SYN</a:t>
              </a:r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11931" y="3208338"/>
            <a:ext cx="8534400" cy="1816100"/>
            <a:chOff x="240" y="1928"/>
            <a:chExt cx="5376" cy="114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032" y="2928"/>
              <a:ext cx="96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 rot="-573605">
              <a:off x="4148" y="2832"/>
              <a:ext cx="6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SYN, ACK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0" y="1928"/>
              <a:ext cx="5376" cy="56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7331" y="3309938"/>
            <a:ext cx="8534400" cy="2171700"/>
            <a:chOff x="256" y="1992"/>
            <a:chExt cx="5376" cy="1368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032" y="3216"/>
              <a:ext cx="96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 rot="574167">
              <a:off x="4393" y="3120"/>
              <a:ext cx="3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56" y="1992"/>
              <a:ext cx="5376" cy="56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(5/9)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Graph</a:t>
            </a:r>
          </a:p>
          <a:p>
            <a:pPr lvl="1"/>
            <a:r>
              <a:rPr lang="en-US" altLang="ko-KR" dirty="0"/>
              <a:t>Giving us a graphical flow, for better understanding of what we see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19"/>
          <a:stretch/>
        </p:blipFill>
        <p:spPr bwMode="auto">
          <a:xfrm>
            <a:off x="1038225" y="2095500"/>
            <a:ext cx="7037388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609975"/>
            <a:ext cx="2647950" cy="2952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67025" y="4152900"/>
            <a:ext cx="1600200" cy="2286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8" name="AutoShape 8"/>
          <p:cNvCxnSpPr>
            <a:cxnSpLocks noChangeShapeType="1"/>
            <a:stCxn id="7" idx="3"/>
          </p:cNvCxnSpPr>
          <p:nvPr/>
        </p:nvCxnSpPr>
        <p:spPr bwMode="auto">
          <a:xfrm>
            <a:off x="4467225" y="4267200"/>
            <a:ext cx="1524000" cy="15144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1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(6/9)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Graph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2" y="1534319"/>
            <a:ext cx="8618537" cy="49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669" y="3104356"/>
            <a:ext cx="8534400" cy="152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0669" y="3294856"/>
            <a:ext cx="8534400" cy="152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0669" y="3485356"/>
            <a:ext cx="8534400" cy="152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Packets (7/9)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Filtering Specific TCP Stream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431925"/>
            <a:ext cx="658495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9751" y="4030662"/>
            <a:ext cx="1279525" cy="1270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395787"/>
            <a:ext cx="5108575" cy="2135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34238" y="6280150"/>
            <a:ext cx="823913" cy="2190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8" name="AutoShape 8"/>
          <p:cNvCxnSpPr>
            <a:cxnSpLocks noChangeShapeType="1"/>
            <a:stCxn id="5" idx="3"/>
            <a:endCxn id="6" idx="0"/>
          </p:cNvCxnSpPr>
          <p:nvPr/>
        </p:nvCxnSpPr>
        <p:spPr bwMode="auto">
          <a:xfrm>
            <a:off x="5629276" y="4094162"/>
            <a:ext cx="635000" cy="301625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84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Packets (8/9)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Filtering Specific TCP Stream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1695450"/>
            <a:ext cx="8380413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4844" y="2282825"/>
            <a:ext cx="2927350" cy="2746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301082" y="5653088"/>
            <a:ext cx="1738312" cy="3667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Packets (9/9)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RTP Stream Analysis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4" y="1428750"/>
            <a:ext cx="70421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44" y="3170237"/>
            <a:ext cx="5561012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98006" y="2687637"/>
            <a:ext cx="1096963" cy="1825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7" name="AutoShape 7"/>
          <p:cNvCxnSpPr>
            <a:cxnSpLocks noChangeShapeType="1"/>
            <a:stCxn id="6" idx="3"/>
            <a:endCxn id="5" idx="0"/>
          </p:cNvCxnSpPr>
          <p:nvPr/>
        </p:nvCxnSpPr>
        <p:spPr bwMode="auto">
          <a:xfrm>
            <a:off x="4209256" y="2779712"/>
            <a:ext cx="1881188" cy="390525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84156" y="3810000"/>
            <a:ext cx="731838" cy="164623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1526381" y="5524500"/>
            <a:ext cx="1265238" cy="609600"/>
          </a:xfrm>
          <a:prstGeom prst="borderCallout3">
            <a:avLst>
              <a:gd name="adj1" fmla="val 18750"/>
              <a:gd name="adj2" fmla="val -6023"/>
              <a:gd name="adj3" fmla="val 18750"/>
              <a:gd name="adj4" fmla="val -6023"/>
              <a:gd name="adj5" fmla="val -73440"/>
              <a:gd name="adj6" fmla="val -6023"/>
              <a:gd name="adj7" fmla="val -166148"/>
              <a:gd name="adj8" fmla="val 395481"/>
            </a:avLst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Stable stream BW</a:t>
            </a:r>
          </a:p>
        </p:txBody>
      </p:sp>
    </p:spTree>
    <p:extLst>
      <p:ext uri="{BB962C8B-B14F-4D97-AF65-F5344CB8AC3E}">
        <p14:creationId xmlns:p14="http://schemas.microsoft.com/office/powerpoint/2010/main" val="29386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 Packets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Filter when Capturing Packets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8788" y="2199481"/>
            <a:ext cx="3552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800" b="0" u="sng">
                <a:latin typeface="Arial" charset="0"/>
              </a:rPr>
              <a:t>Capture </a:t>
            </a:r>
            <a:r>
              <a:rPr lang="en-US" altLang="ko-KR" sz="1800" b="0" u="sng">
                <a:latin typeface="Arial" charset="0"/>
                <a:sym typeface="Wingdings" pitchFamily="2" charset="2"/>
              </a:rPr>
              <a:t> Interfaces  Options:</a:t>
            </a:r>
            <a:endParaRPr lang="en-US" altLang="ko-KR" sz="1800" b="0" u="sng">
              <a:latin typeface="Arial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809081"/>
            <a:ext cx="3695700" cy="3675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466056"/>
            <a:ext cx="4314825" cy="4086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07988" y="3518694"/>
            <a:ext cx="4102100" cy="750887"/>
            <a:chOff x="392" y="1791"/>
            <a:chExt cx="2584" cy="473"/>
          </a:xfrm>
        </p:grpSpPr>
        <p:cxnSp>
          <p:nvCxnSpPr>
            <p:cNvPr id="13" name="AutoShape 7"/>
            <p:cNvCxnSpPr>
              <a:cxnSpLocks noChangeShapeType="1"/>
              <a:stCxn id="14" idx="3"/>
              <a:endCxn id="6" idx="1"/>
            </p:cNvCxnSpPr>
            <p:nvPr/>
          </p:nvCxnSpPr>
          <p:spPr bwMode="auto">
            <a:xfrm flipV="1">
              <a:off x="776" y="1791"/>
              <a:ext cx="2200" cy="42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2" y="2168"/>
              <a:ext cx="384" cy="96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3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 Packets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marR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sz="28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Applying Filter when Analyzing Packets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0975"/>
            <a:ext cx="8281988" cy="45656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778125"/>
            <a:ext cx="5811837" cy="4076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05200" y="2060575"/>
            <a:ext cx="685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7" name="AutoShape 8"/>
          <p:cNvCxnSpPr>
            <a:cxnSpLocks noChangeShapeType="1"/>
            <a:stCxn id="6" idx="2"/>
            <a:endCxn id="5" idx="0"/>
          </p:cNvCxnSpPr>
          <p:nvPr/>
        </p:nvCxnSpPr>
        <p:spPr bwMode="auto">
          <a:xfrm rot="16200000" flipH="1">
            <a:off x="4691857" y="1459706"/>
            <a:ext cx="474662" cy="2162175"/>
          </a:xfrm>
          <a:prstGeom prst="bentConnector3">
            <a:avLst>
              <a:gd name="adj1" fmla="val 48495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36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 Packets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848497"/>
            <a:ext cx="8770746" cy="5947719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en-US" altLang="ko-KR" dirty="0"/>
              <a:t>Capture only traffic to or from IP address 172.18.5.4</a:t>
            </a:r>
            <a:r>
              <a:rPr lang="he-IL" altLang="ko-KR" dirty="0"/>
              <a:t> </a:t>
            </a:r>
          </a:p>
          <a:p>
            <a:pPr lvl="2"/>
            <a:r>
              <a:rPr lang="en-US" altLang="ko-KR" b="1" dirty="0"/>
              <a:t>host 172.18.5.4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to or from a range of IP addresses</a:t>
            </a:r>
            <a:r>
              <a:rPr lang="he-IL" altLang="ko-KR" dirty="0"/>
              <a:t> </a:t>
            </a:r>
          </a:p>
          <a:p>
            <a:pPr lvl="2"/>
            <a:r>
              <a:rPr lang="en-US" altLang="ko-KR" b="1" dirty="0"/>
              <a:t>net 192.168.0.0/24</a:t>
            </a:r>
            <a:r>
              <a:rPr lang="he-IL" altLang="ko-KR" b="1" dirty="0"/>
              <a:t> </a:t>
            </a:r>
          </a:p>
          <a:p>
            <a:pPr lvl="2"/>
            <a:r>
              <a:rPr lang="en-US" altLang="ko-KR" b="1" dirty="0"/>
              <a:t>net 192.168.0.0 mask 255.255.255.0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from a range of IP addresses</a:t>
            </a:r>
            <a:endParaRPr lang="he-IL" altLang="ko-KR" dirty="0"/>
          </a:p>
          <a:p>
            <a:pPr lvl="2"/>
            <a:r>
              <a:rPr lang="en-US" altLang="ko-KR" b="1" dirty="0" err="1"/>
              <a:t>src</a:t>
            </a:r>
            <a:r>
              <a:rPr lang="en-US" altLang="ko-KR" b="1" dirty="0"/>
              <a:t> net 192.168.0.0/24</a:t>
            </a:r>
            <a:r>
              <a:rPr lang="he-IL" altLang="ko-KR" b="1" dirty="0"/>
              <a:t> </a:t>
            </a:r>
          </a:p>
          <a:p>
            <a:pPr lvl="2"/>
            <a:r>
              <a:rPr lang="en-US" altLang="ko-KR" b="1" dirty="0" err="1"/>
              <a:t>src</a:t>
            </a:r>
            <a:r>
              <a:rPr lang="en-US" altLang="ko-KR" b="1" dirty="0"/>
              <a:t> net 192.168.0.0 mask 255.255.255.0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to a range of IP addresses</a:t>
            </a:r>
          </a:p>
          <a:p>
            <a:pPr lvl="2"/>
            <a:r>
              <a:rPr lang="en-US" altLang="ko-KR" b="1" dirty="0" err="1"/>
              <a:t>dst</a:t>
            </a:r>
            <a:r>
              <a:rPr lang="en-US" altLang="ko-KR" b="1" dirty="0"/>
              <a:t> net 192.168.0.0/24</a:t>
            </a:r>
            <a:r>
              <a:rPr lang="he-IL" altLang="ko-KR" b="1" dirty="0"/>
              <a:t> </a:t>
            </a:r>
          </a:p>
          <a:p>
            <a:pPr lvl="2"/>
            <a:r>
              <a:rPr lang="en-US" altLang="ko-KR" b="1" dirty="0" err="1"/>
              <a:t>dst</a:t>
            </a:r>
            <a:r>
              <a:rPr lang="en-US" altLang="ko-KR" b="1" dirty="0"/>
              <a:t> net 192.168.0.0 mask 255.255.255.0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DNS (port 53) traffic</a:t>
            </a:r>
          </a:p>
          <a:p>
            <a:pPr lvl="2"/>
            <a:r>
              <a:rPr lang="en-US" altLang="ko-KR" b="1" dirty="0"/>
              <a:t>port 53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non-HTTP and non-SMTP traffic on your server</a:t>
            </a:r>
          </a:p>
          <a:p>
            <a:pPr lvl="2"/>
            <a:r>
              <a:rPr lang="en-US" altLang="ko-KR" b="1" dirty="0"/>
              <a:t>host www.example.com and not (port 80 or port 25)</a:t>
            </a:r>
          </a:p>
          <a:p>
            <a:pPr lvl="2"/>
            <a:r>
              <a:rPr lang="en-US" altLang="ko-KR" b="1" dirty="0"/>
              <a:t>host www.example.com and not port 80 and not port 25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except all ARP and DNS traffic</a:t>
            </a:r>
          </a:p>
          <a:p>
            <a:pPr lvl="2"/>
            <a:r>
              <a:rPr lang="en-US" altLang="ko-KR" b="1" dirty="0"/>
              <a:t>port not 53 and not </a:t>
            </a:r>
            <a:r>
              <a:rPr lang="en-US" altLang="ko-KR" b="1" dirty="0" err="1"/>
              <a:t>arp</a:t>
            </a:r>
            <a:r>
              <a:rPr lang="en-US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within a range of ports </a:t>
            </a:r>
          </a:p>
          <a:p>
            <a:pPr lvl="2"/>
            <a:r>
              <a:rPr lang="en-US" altLang="ko-KR" b="1" dirty="0"/>
              <a:t>(</a:t>
            </a:r>
            <a:r>
              <a:rPr lang="en-US" altLang="ko-KR" b="1" dirty="0" err="1"/>
              <a:t>tcp</a:t>
            </a:r>
            <a:r>
              <a:rPr lang="en-US" altLang="ko-KR" b="1" dirty="0"/>
              <a:t>[2:2] &gt; 1500 and </a:t>
            </a:r>
            <a:r>
              <a:rPr lang="en-US" altLang="ko-KR" b="1" dirty="0" err="1"/>
              <a:t>tcp</a:t>
            </a:r>
            <a:r>
              <a:rPr lang="en-US" altLang="ko-KR" b="1" dirty="0"/>
              <a:t>[2:2] &lt; 1550) or (</a:t>
            </a:r>
            <a:r>
              <a:rPr lang="en-US" altLang="ko-KR" b="1" dirty="0" err="1"/>
              <a:t>tcp</a:t>
            </a:r>
            <a:r>
              <a:rPr lang="en-US" altLang="ko-KR" b="1" dirty="0"/>
              <a:t>[4:2] &gt; 1500 and </a:t>
            </a:r>
            <a:r>
              <a:rPr lang="en-US" altLang="ko-KR" b="1" dirty="0" err="1"/>
              <a:t>tcp</a:t>
            </a:r>
            <a:r>
              <a:rPr lang="en-US" altLang="ko-KR" b="1" dirty="0"/>
              <a:t>[4:2] &lt; 1550)</a:t>
            </a:r>
          </a:p>
          <a:p>
            <a:pPr lvl="2"/>
            <a:r>
              <a:rPr lang="en-US" altLang="ko-KR" b="1" dirty="0" err="1"/>
              <a:t>tcp</a:t>
            </a:r>
            <a:r>
              <a:rPr lang="en-US" altLang="ko-KR" b="1" dirty="0"/>
              <a:t> </a:t>
            </a:r>
            <a:r>
              <a:rPr lang="en-US" altLang="ko-KR" b="1" dirty="0" err="1"/>
              <a:t>portrange</a:t>
            </a:r>
            <a:r>
              <a:rPr lang="en-US" altLang="ko-KR" b="1" dirty="0"/>
              <a:t> 1501-1549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Ethernet type EAPOL</a:t>
            </a:r>
          </a:p>
          <a:p>
            <a:pPr lvl="2"/>
            <a:r>
              <a:rPr lang="en-US" altLang="ko-KR" b="1" dirty="0"/>
              <a:t>ether proto 0x888e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IP traffic</a:t>
            </a:r>
          </a:p>
          <a:p>
            <a:pPr marL="760413" lvl="2" indent="0">
              <a:buNone/>
            </a:pPr>
            <a:r>
              <a:rPr lang="en-US" altLang="ko-KR" dirty="0"/>
              <a:t>(the shortest filter, but sometimes very useful to get rid of lower layer protocols like ARP and STP)</a:t>
            </a:r>
          </a:p>
          <a:p>
            <a:pPr lvl="2"/>
            <a:r>
              <a:rPr lang="en-US" altLang="ko-KR" b="1" dirty="0" err="1"/>
              <a:t>ip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unicast traffic</a:t>
            </a:r>
          </a:p>
          <a:p>
            <a:pPr marL="760413" lvl="2" indent="0">
              <a:buNone/>
            </a:pPr>
            <a:r>
              <a:rPr lang="en-US" altLang="ko-KR" dirty="0"/>
              <a:t>(useful to get rid of noise on the network if you only want to see traffic to and from your machine, not, for example, broadcast and multicast announcements)</a:t>
            </a:r>
          </a:p>
          <a:p>
            <a:pPr lvl="2"/>
            <a:r>
              <a:rPr lang="en-US" altLang="ko-KR" b="1" dirty="0"/>
              <a:t>not broadcast and not multicast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66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Wireshark?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954861"/>
            <a:ext cx="8512822" cy="187071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z="5100" dirty="0"/>
              <a:t>The Network Protocol Analyzer</a:t>
            </a:r>
          </a:p>
          <a:p>
            <a:pPr lvl="1"/>
            <a:r>
              <a:rPr lang="en-US" altLang="ko-KR" sz="3600" dirty="0"/>
              <a:t>Open-Source (GNU Public License)</a:t>
            </a:r>
          </a:p>
          <a:p>
            <a:pPr lvl="1"/>
            <a:r>
              <a:rPr lang="en-US" altLang="ko-KR" sz="3600" dirty="0"/>
              <a:t>Multi-platform (Windows, Linux, OS X, Solaris, FreeBSD, </a:t>
            </a:r>
            <a:r>
              <a:rPr lang="en-US" altLang="ko-KR" sz="3600" dirty="0" err="1"/>
              <a:t>NetBSD</a:t>
            </a:r>
            <a:r>
              <a:rPr lang="en-US" altLang="ko-KR" sz="3600" dirty="0"/>
              <a:t>, and others)</a:t>
            </a:r>
          </a:p>
          <a:p>
            <a:pPr lvl="1"/>
            <a:r>
              <a:rPr lang="en-US" altLang="ko-KR" sz="3600" dirty="0"/>
              <a:t>Easily extensible</a:t>
            </a:r>
          </a:p>
          <a:p>
            <a:pPr lvl="1"/>
            <a:r>
              <a:rPr lang="en-US" altLang="ko-KR" sz="3600" dirty="0"/>
              <a:t>Large development group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Previously Named “Ethereal”</a:t>
            </a:r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98" y="137707"/>
            <a:ext cx="576649" cy="57664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6366340-7FB6-4F97-8C2C-377B2D5C05B9}"/>
              </a:ext>
            </a:extLst>
          </p:cNvPr>
          <p:cNvSpPr txBox="1">
            <a:spLocks/>
          </p:cNvSpPr>
          <p:nvPr/>
        </p:nvSpPr>
        <p:spPr>
          <a:xfrm>
            <a:off x="74141" y="3109783"/>
            <a:ext cx="8971005" cy="3610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Features</a:t>
            </a:r>
          </a:p>
          <a:p>
            <a:pPr lvl="1"/>
            <a:r>
              <a:rPr lang="en-US" altLang="ko-KR" dirty="0"/>
              <a:t>Deep inspection of thousands of protocols</a:t>
            </a:r>
          </a:p>
          <a:p>
            <a:pPr lvl="1"/>
            <a:r>
              <a:rPr lang="en-US" altLang="ko-KR" dirty="0"/>
              <a:t>Live capture and offline analysis</a:t>
            </a:r>
          </a:p>
          <a:p>
            <a:pPr lvl="1"/>
            <a:r>
              <a:rPr lang="en-US" altLang="ko-KR" dirty="0"/>
              <a:t>Standard three-pane packet browser</a:t>
            </a:r>
          </a:p>
          <a:p>
            <a:pPr lvl="1"/>
            <a:r>
              <a:rPr lang="en-US" altLang="ko-KR" dirty="0"/>
              <a:t>Captured network data can be browsed via a GUI, or via the TTY-mode </a:t>
            </a:r>
            <a:r>
              <a:rPr lang="en-US" altLang="ko-KR" dirty="0" err="1"/>
              <a:t>TShark</a:t>
            </a:r>
            <a:r>
              <a:rPr lang="en-US" altLang="ko-KR" dirty="0"/>
              <a:t> utility</a:t>
            </a:r>
          </a:p>
          <a:p>
            <a:pPr lvl="1"/>
            <a:r>
              <a:rPr lang="en-US" altLang="ko-KR" dirty="0"/>
              <a:t>The most powerful display filters in the industry</a:t>
            </a:r>
          </a:p>
          <a:p>
            <a:pPr lvl="1"/>
            <a:r>
              <a:rPr lang="en-US" altLang="ko-KR" dirty="0"/>
              <a:t>Rich VoIP analysis</a:t>
            </a:r>
          </a:p>
          <a:p>
            <a:pPr lvl="1"/>
            <a:r>
              <a:rPr lang="en-US" altLang="ko-KR" dirty="0"/>
              <a:t>Live data can be read from Ethernet, IEEE 802.11, PPP/HDLC, ATM, Bluetooth, USB, Token Ring, Frame Relay, FDDI, and others</a:t>
            </a:r>
          </a:p>
          <a:p>
            <a:pPr lvl="1"/>
            <a:r>
              <a:rPr lang="en-US" altLang="ko-KR" dirty="0"/>
              <a:t>Coloring rules can be applied to the packet list for quick, intuitive analysis</a:t>
            </a:r>
          </a:p>
          <a:p>
            <a:pPr lvl="1"/>
            <a:r>
              <a:rPr lang="en-US" altLang="ko-KR" dirty="0"/>
              <a:t>Output can be exported to XML, PostScript®, CSV, or plain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3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Saving and Manipulating Packets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Save only displayed packets</a:t>
            </a: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0819"/>
            <a:ext cx="4724400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110581"/>
            <a:ext cx="4848225" cy="44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2656681"/>
            <a:ext cx="1752600" cy="2286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38600" y="5310981"/>
            <a:ext cx="2362200" cy="12192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8" name="AutoShape 8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057400" y="2770981"/>
            <a:ext cx="1981200" cy="31496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72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Saving and Manipulating Packets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1041442"/>
            <a:ext cx="3762141" cy="29729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Export to CSV file</a:t>
            </a:r>
          </a:p>
          <a:p>
            <a:endParaRPr lang="ko-KR" altLang="en-US" sz="18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4" y="1402663"/>
            <a:ext cx="2240608" cy="156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8" y="2289815"/>
            <a:ext cx="2038865" cy="18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6244" y="2366919"/>
            <a:ext cx="2240608" cy="2286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26432" y="3358379"/>
            <a:ext cx="1294563" cy="201396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9" name="AutoShape 11"/>
          <p:cNvCxnSpPr>
            <a:cxnSpLocks noChangeShapeType="1"/>
          </p:cNvCxnSpPr>
          <p:nvPr/>
        </p:nvCxnSpPr>
        <p:spPr bwMode="auto">
          <a:xfrm>
            <a:off x="388016" y="2420507"/>
            <a:ext cx="1449022" cy="999782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20">
            <a:extLst>
              <a:ext uri="{FF2B5EF4-FFF2-40B4-BE49-F238E27FC236}">
                <a16:creationId xmlns:a16="http://schemas.microsoft.com/office/drawing/2014/main" id="{C052128F-DDAC-409C-94E3-0A360C69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36" y="3897526"/>
            <a:ext cx="4904664" cy="25195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89F3601-1E7E-4E90-931D-C0A9DDB3DA74}"/>
              </a:ext>
            </a:extLst>
          </p:cNvPr>
          <p:cNvSpPr txBox="1">
            <a:spLocks/>
          </p:cNvSpPr>
          <p:nvPr/>
        </p:nvSpPr>
        <p:spPr>
          <a:xfrm>
            <a:off x="5043316" y="3559775"/>
            <a:ext cx="2839503" cy="437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Exported CSV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92" y="1018963"/>
            <a:ext cx="3333773" cy="34671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 Hierarchy</a:t>
            </a:r>
            <a:endParaRPr lang="ko-KR" alt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6" y="1740484"/>
            <a:ext cx="3901223" cy="47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F66BB5-4D85-46A3-A210-DBCEED3EAFC7}"/>
              </a:ext>
            </a:extLst>
          </p:cNvPr>
          <p:cNvSpPr txBox="1">
            <a:spLocks/>
          </p:cNvSpPr>
          <p:nvPr/>
        </p:nvSpPr>
        <p:spPr>
          <a:xfrm>
            <a:off x="4374292" y="1008503"/>
            <a:ext cx="4769708" cy="714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Conversation</a:t>
            </a:r>
          </a:p>
          <a:p>
            <a:pPr lvl="1"/>
            <a:r>
              <a:rPr lang="en-US" altLang="ko-KR" sz="1800"/>
              <a:t>Traffic between two specific endpoints</a:t>
            </a:r>
            <a:endParaRPr lang="ko-KR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7EE0A-A0E7-4A93-A30C-02E7BF69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7567"/>
            <a:ext cx="4264650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448" y="897196"/>
            <a:ext cx="2732411" cy="26434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I/O Graph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0" y="1432719"/>
            <a:ext cx="3350353" cy="22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7" y="3429000"/>
            <a:ext cx="3473922" cy="26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BFAA30B-9E9C-4994-8F38-64990A48D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3"/>
          <a:stretch/>
        </p:blipFill>
        <p:spPr bwMode="auto">
          <a:xfrm>
            <a:off x="4654507" y="5100251"/>
            <a:ext cx="4276725" cy="142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28A4F31-5B6E-422F-BF52-61E8D25E12BA}"/>
              </a:ext>
            </a:extLst>
          </p:cNvPr>
          <p:cNvSpPr txBox="1">
            <a:spLocks/>
          </p:cNvSpPr>
          <p:nvPr/>
        </p:nvSpPr>
        <p:spPr>
          <a:xfrm>
            <a:off x="4489494" y="888230"/>
            <a:ext cx="4512016" cy="553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Configurable Options</a:t>
            </a:r>
          </a:p>
          <a:p>
            <a:pPr lvl="1"/>
            <a:r>
              <a:rPr lang="en-US" altLang="ko-KR" sz="1400"/>
              <a:t>I/O Graphs </a:t>
            </a:r>
          </a:p>
          <a:p>
            <a:pPr lvl="2"/>
            <a:r>
              <a:rPr lang="en-US" altLang="ko-KR" sz="1100" b="1"/>
              <a:t>Graph 1-5</a:t>
            </a:r>
            <a:r>
              <a:rPr lang="en-US" altLang="ko-KR" sz="1100"/>
              <a:t>: enable the specific graph 1-5 (graph 1 by default) </a:t>
            </a:r>
          </a:p>
          <a:p>
            <a:pPr lvl="2"/>
            <a:r>
              <a:rPr lang="en-US" altLang="ko-KR" sz="1100" b="1"/>
              <a:t>Filter</a:t>
            </a:r>
            <a:r>
              <a:rPr lang="en-US" altLang="ko-KR" sz="1100"/>
              <a:t>: a display filter for this graph (only the packets that pass this filter will be taken into account for this graph) </a:t>
            </a:r>
          </a:p>
          <a:p>
            <a:pPr lvl="2"/>
            <a:r>
              <a:rPr lang="en-US" altLang="ko-KR" sz="1100" b="1"/>
              <a:t>Style</a:t>
            </a:r>
            <a:r>
              <a:rPr lang="en-US" altLang="ko-KR" sz="1100"/>
              <a:t>: the style of the graph (Line/Impulse/FBar/Dot) </a:t>
            </a:r>
          </a:p>
          <a:p>
            <a:pPr lvl="1"/>
            <a:r>
              <a:rPr lang="en-US" altLang="ko-KR" sz="1400"/>
              <a:t>X Axis </a:t>
            </a:r>
          </a:p>
          <a:p>
            <a:pPr lvl="2"/>
            <a:r>
              <a:rPr lang="en-US" altLang="ko-KR" sz="1100" b="1"/>
              <a:t>Tick interval</a:t>
            </a:r>
            <a:r>
              <a:rPr lang="en-US" altLang="ko-KR" sz="1100"/>
              <a:t>: an interval in x direction lasts </a:t>
            </a:r>
            <a:br>
              <a:rPr lang="en-US" altLang="ko-KR" sz="1100"/>
            </a:br>
            <a:r>
              <a:rPr lang="en-US" altLang="ko-KR" sz="1100"/>
              <a:t>(10/1 minutes or 10/1/0.1/0.01/0.001 seconds) </a:t>
            </a:r>
          </a:p>
          <a:p>
            <a:pPr lvl="2"/>
            <a:r>
              <a:rPr lang="en-US" altLang="ko-KR" sz="1100" b="1"/>
              <a:t>Pixels per tick</a:t>
            </a:r>
            <a:r>
              <a:rPr lang="en-US" altLang="ko-KR" sz="1100"/>
              <a:t>: use 10/5/2/1 pixels per tick interval </a:t>
            </a:r>
          </a:p>
          <a:p>
            <a:pPr lvl="2"/>
            <a:r>
              <a:rPr lang="en-US" altLang="ko-KR" sz="1100" b="1"/>
              <a:t>View as time of day</a:t>
            </a:r>
            <a:r>
              <a:rPr lang="en-US" altLang="ko-KR" sz="1100"/>
              <a:t>: option to view x direction labels as time of day instead of seconds or minutes since beginning of capture </a:t>
            </a:r>
          </a:p>
          <a:p>
            <a:pPr lvl="1"/>
            <a:r>
              <a:rPr lang="en-US" altLang="ko-KR" sz="1400"/>
              <a:t>Y Axis</a:t>
            </a:r>
          </a:p>
          <a:p>
            <a:pPr lvl="2"/>
            <a:r>
              <a:rPr lang="en-US" altLang="ko-KR" sz="1100" b="1"/>
              <a:t>Unit</a:t>
            </a:r>
            <a:r>
              <a:rPr lang="en-US" altLang="ko-KR" sz="1100"/>
              <a:t>: the unit for the y direction </a:t>
            </a:r>
            <a:br>
              <a:rPr lang="en-US" altLang="ko-KR" sz="1100"/>
            </a:br>
            <a:r>
              <a:rPr lang="en-US" altLang="ko-KR" sz="1100"/>
              <a:t>(Packets/Tick, Bytes/Tick, Bits/Tick, Advanced...)</a:t>
            </a:r>
          </a:p>
          <a:p>
            <a:pPr lvl="2"/>
            <a:r>
              <a:rPr lang="en-US" altLang="ko-KR" sz="1100" b="1"/>
              <a:t>Scale</a:t>
            </a:r>
            <a:r>
              <a:rPr lang="en-US" altLang="ko-KR" sz="1100"/>
              <a:t>: the scale for the y unit (Logarithmic,Auto,10,20,50,100,200,...)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43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38" y="954860"/>
            <a:ext cx="4075179" cy="32200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TCP Stream Graph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9" y="1500982"/>
            <a:ext cx="4566807" cy="44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24ED77-A0EF-4B03-8CA4-DCC039C6A6BB}"/>
              </a:ext>
            </a:extLst>
          </p:cNvPr>
          <p:cNvSpPr txBox="1">
            <a:spLocks/>
          </p:cNvSpPr>
          <p:nvPr/>
        </p:nvSpPr>
        <p:spPr>
          <a:xfrm>
            <a:off x="5288692" y="904287"/>
            <a:ext cx="3728308" cy="42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Round-Trip Time Graph</a:t>
            </a:r>
            <a:endParaRPr lang="ko-KR" altLang="en-US" sz="2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D7BDD4-DA62-469D-9C14-FDA1474BF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03" y="1425575"/>
            <a:ext cx="3925358" cy="44775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91C1332-AC90-410B-B22F-E525C33E1D9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33534" y="3090332"/>
            <a:ext cx="2882900" cy="1500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433F9"/>
              </a:buClr>
              <a:buFont typeface="Times New Roman" pitchFamily="18" charset="0"/>
              <a:buChar char="–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100" dirty="0"/>
              <a:t>RTT Vs. Sequence numbers gives us the time that take to Ack every packet.</a:t>
            </a:r>
          </a:p>
          <a:p>
            <a:pPr>
              <a:lnSpc>
                <a:spcPct val="120000"/>
              </a:lnSpc>
            </a:pPr>
            <a:r>
              <a:rPr lang="en-US" altLang="ko-KR" sz="1100" dirty="0"/>
              <a:t>In case of variations, it can cause DUPACKs and even Retransmissions </a:t>
            </a:r>
          </a:p>
          <a:p>
            <a:pPr>
              <a:lnSpc>
                <a:spcPct val="120000"/>
              </a:lnSpc>
            </a:pPr>
            <a:r>
              <a:rPr lang="en-US" altLang="ko-KR" sz="1100" dirty="0"/>
              <a:t>Usually will happen on communications lines: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Over the Internet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Over cellular networks</a:t>
            </a:r>
          </a:p>
        </p:txBody>
      </p:sp>
    </p:spTree>
    <p:extLst>
      <p:ext uri="{BB962C8B-B14F-4D97-AF65-F5344CB8AC3E}">
        <p14:creationId xmlns:p14="http://schemas.microsoft.com/office/powerpoint/2010/main" val="34753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930" y="880719"/>
            <a:ext cx="3844519" cy="43658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Time / Sequence Graph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2" y="1392172"/>
            <a:ext cx="4024034" cy="4954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2012" y="1269934"/>
            <a:ext cx="83343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 dirty="0" err="1">
                <a:latin typeface="Arial" charset="0"/>
              </a:rPr>
              <a:t>Seq</a:t>
            </a:r>
            <a:r>
              <a:rPr lang="en-US" altLang="ko-KR" sz="1000" dirty="0">
                <a:latin typeface="Arial" charset="0"/>
              </a:rPr>
              <a:t> No [B]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7493" y="5732806"/>
            <a:ext cx="8239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>
                <a:latin typeface="Arial" charset="0"/>
              </a:rPr>
              <a:t>Time [Sec]</a:t>
            </a:r>
          </a:p>
        </p:txBody>
      </p:sp>
      <p:sp>
        <p:nvSpPr>
          <p:cNvPr id="7" name="Rectangle 8"/>
          <p:cNvSpPr>
            <a:spLocks noGrp="1" noChangeArrowheads="1"/>
          </p:cNvSpPr>
          <p:nvPr/>
        </p:nvSpPr>
        <p:spPr bwMode="auto">
          <a:xfrm>
            <a:off x="1205450" y="2675946"/>
            <a:ext cx="2961567" cy="2012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433F9"/>
              </a:buClr>
              <a:buFont typeface="Times New Roman" pitchFamily="18" charset="0"/>
              <a:buChar char="–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/>
              <a:t>Time / Sequence represents how sequence numbers advances with time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In a good connection (like in the example), the line will be linear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The angle of the line indicates the speed of the connection. In this example – fast connection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FC20D99-832C-4C9F-AFF3-6E6BA5C3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2171"/>
            <a:ext cx="4465918" cy="4954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8DF42A9A-1639-4C49-8964-60F0F213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719" y="1262640"/>
            <a:ext cx="83343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charset="0"/>
              </a:rPr>
              <a:t>Seq No [B]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D671A07-2C61-48CD-B070-8713AA90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006" y="5732806"/>
            <a:ext cx="8239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charset="0"/>
              </a:rPr>
              <a:t>Time [Sec]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EB1147-997D-491A-8FA8-13444C815F1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62119" y="3929729"/>
            <a:ext cx="2175799" cy="173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433F9"/>
              </a:buClr>
              <a:buFont typeface="Times New Roman" pitchFamily="18" charset="0"/>
              <a:buChar char="–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/>
              <a:t>In this case, we see a non-contiguous graph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Can be due to:</a:t>
            </a:r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Severe packet loss</a:t>
            </a:r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Server response (processing) time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E87EA89-A34A-478D-841E-70A2D169F042}"/>
              </a:ext>
            </a:extLst>
          </p:cNvPr>
          <p:cNvSpPr txBox="1">
            <a:spLocks/>
          </p:cNvSpPr>
          <p:nvPr/>
        </p:nvSpPr>
        <p:spPr>
          <a:xfrm>
            <a:off x="4459222" y="843887"/>
            <a:ext cx="5187287" cy="396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Time / Sequence Graph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7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964385"/>
            <a:ext cx="8512822" cy="5538015"/>
          </a:xfrm>
        </p:spPr>
        <p:txBody>
          <a:bodyPr/>
          <a:lstStyle/>
          <a:p>
            <a:r>
              <a:rPr lang="en-US" altLang="ko-KR" dirty="0"/>
              <a:t>Packet Colorization</a:t>
            </a:r>
          </a:p>
          <a:p>
            <a:pPr lvl="1"/>
            <a:r>
              <a:rPr lang="en-US" altLang="ko-KR" dirty="0"/>
              <a:t>Colorize packets according to a filter</a:t>
            </a:r>
          </a:p>
          <a:p>
            <a:pPr lvl="1"/>
            <a:r>
              <a:rPr lang="en-US" altLang="ko-KR" dirty="0"/>
              <a:t>Allow to emphasize the packets interested in</a:t>
            </a:r>
          </a:p>
          <a:p>
            <a:pPr lvl="1"/>
            <a:r>
              <a:rPr lang="en-US" altLang="ko-KR" dirty="0"/>
              <a:t>A lot of Coloring Rule examples at the Wireshark Wiki Coloring Rules page at http://wiki.wireshark.org/ColoringRules </a:t>
            </a:r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66713" y="2670969"/>
            <a:ext cx="8777287" cy="3596481"/>
            <a:chOff x="228600" y="2309019"/>
            <a:chExt cx="8777287" cy="3596481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08" b="33229"/>
            <a:stretch/>
          </p:blipFill>
          <p:spPr bwMode="auto">
            <a:xfrm>
              <a:off x="250825" y="3332162"/>
              <a:ext cx="8664575" cy="257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28600" y="3631406"/>
              <a:ext cx="8596313" cy="27463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361238" y="3058319"/>
              <a:ext cx="914400" cy="54768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303963" y="2309019"/>
              <a:ext cx="2701924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600" dirty="0">
                  <a:solidFill>
                    <a:schemeClr val="accent2"/>
                  </a:solidFill>
                  <a:latin typeface="Comic Sans MS" pitchFamily="66" charset="0"/>
                </a:rPr>
                <a:t>We want to watch a specific protocol through out the capture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8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125538"/>
            <a:ext cx="8308975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6425" y="2838451"/>
            <a:ext cx="1554163" cy="18256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92800" y="3106738"/>
            <a:ext cx="1254125" cy="14128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40575" y="3100388"/>
            <a:ext cx="1266825" cy="15922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(3/4)</a:t>
            </a:r>
            <a:endParaRPr lang="ko-KR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358561"/>
            <a:ext cx="8512175" cy="47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4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Connection Establishment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467644"/>
            <a:ext cx="8564562" cy="47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38" y="2277269"/>
            <a:ext cx="8504238" cy="29257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32238" y="2948781"/>
            <a:ext cx="1463675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32238" y="3374231"/>
            <a:ext cx="2560638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32238" y="3609181"/>
            <a:ext cx="4754563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32238" y="3921919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932238" y="4236244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932238" y="4568031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932238" y="4902994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Wireshark?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8" y="954860"/>
            <a:ext cx="8772753" cy="5538015"/>
          </a:xfrm>
        </p:spPr>
        <p:txBody>
          <a:bodyPr>
            <a:normAutofit/>
          </a:bodyPr>
          <a:lstStyle/>
          <a:p>
            <a:r>
              <a:rPr lang="en-US" altLang="ko-KR" dirty="0"/>
              <a:t>What we can do:</a:t>
            </a:r>
          </a:p>
          <a:p>
            <a:pPr lvl="1"/>
            <a:r>
              <a:rPr lang="en-US" altLang="ko-KR" dirty="0"/>
              <a:t>Capture network traffic</a:t>
            </a:r>
          </a:p>
          <a:p>
            <a:pPr lvl="1"/>
            <a:r>
              <a:rPr lang="en-US" altLang="ko-KR" dirty="0"/>
              <a:t>Decode packet protocols using dissectors</a:t>
            </a:r>
          </a:p>
          <a:p>
            <a:pPr lvl="1"/>
            <a:r>
              <a:rPr lang="en-US" altLang="ko-KR" dirty="0"/>
              <a:t>Define filters – capture and display</a:t>
            </a:r>
          </a:p>
          <a:p>
            <a:pPr lvl="1"/>
            <a:r>
              <a:rPr lang="en-US" altLang="ko-KR" dirty="0"/>
              <a:t>Watch smart statistics</a:t>
            </a:r>
          </a:p>
          <a:p>
            <a:pPr lvl="1"/>
            <a:r>
              <a:rPr lang="en-US" altLang="ko-KR" dirty="0"/>
              <a:t>Analyze problems</a:t>
            </a:r>
          </a:p>
          <a:p>
            <a:pPr lvl="1"/>
            <a:r>
              <a:rPr lang="en-US" altLang="ko-KR" dirty="0"/>
              <a:t>Interactively browse that traffic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examples people use Wireshark for: </a:t>
            </a:r>
          </a:p>
          <a:p>
            <a:pPr lvl="1"/>
            <a:r>
              <a:rPr lang="en-US" altLang="ko-KR" dirty="0"/>
              <a:t>Network administrators: </a:t>
            </a:r>
            <a:r>
              <a:rPr lang="en-US" altLang="ko-KR" b="1" dirty="0"/>
              <a:t>troubleshoot network problems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Network security engineers: </a:t>
            </a:r>
            <a:r>
              <a:rPr lang="en-US" altLang="ko-KR" b="1" dirty="0"/>
              <a:t>examine security problems </a:t>
            </a:r>
          </a:p>
          <a:p>
            <a:pPr lvl="1"/>
            <a:r>
              <a:rPr lang="en-US" altLang="ko-KR" dirty="0"/>
              <a:t>Developers: </a:t>
            </a:r>
            <a:r>
              <a:rPr lang="en-US" altLang="ko-KR" b="1" dirty="0"/>
              <a:t>debug protocol implementations </a:t>
            </a:r>
          </a:p>
          <a:p>
            <a:pPr lvl="1"/>
            <a:r>
              <a:rPr lang="en-US" altLang="ko-KR" dirty="0"/>
              <a:t>People: </a:t>
            </a:r>
            <a:r>
              <a:rPr lang="en-US" altLang="ko-KR" b="1" dirty="0"/>
              <a:t>learn network protocol internals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0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dirty="0"/>
              <a:t>Wireshark Website</a:t>
            </a:r>
          </a:p>
          <a:p>
            <a:pPr lvl="1"/>
            <a:r>
              <a:rPr lang="de-DE" altLang="ko-KR" dirty="0"/>
              <a:t>http://www.wireshark.org</a:t>
            </a:r>
          </a:p>
          <a:p>
            <a:endParaRPr lang="de-DE" altLang="ko-KR" dirty="0"/>
          </a:p>
          <a:p>
            <a:r>
              <a:rPr lang="de-DE" altLang="ko-KR" dirty="0"/>
              <a:t>Wireshark Documentation</a:t>
            </a:r>
          </a:p>
          <a:p>
            <a:pPr lvl="1"/>
            <a:r>
              <a:rPr lang="de-DE" altLang="ko-KR" dirty="0"/>
              <a:t>http://www.wireshark.org/docs/</a:t>
            </a:r>
          </a:p>
          <a:p>
            <a:endParaRPr lang="de-DE" altLang="ko-KR" dirty="0"/>
          </a:p>
          <a:p>
            <a:r>
              <a:rPr lang="de-DE" altLang="ko-KR" dirty="0"/>
              <a:t>Wireshark Wiki</a:t>
            </a:r>
          </a:p>
          <a:p>
            <a:pPr lvl="1"/>
            <a:r>
              <a:rPr lang="de-DE" altLang="ko-KR" dirty="0"/>
              <a:t>http://wiki.wireshark.org</a:t>
            </a:r>
          </a:p>
          <a:p>
            <a:endParaRPr lang="en-US" altLang="ja-JP" dirty="0"/>
          </a:p>
          <a:p>
            <a:r>
              <a:rPr lang="en-US" altLang="ja-JP" dirty="0"/>
              <a:t>Network analysis Using Wireshark Cookbook</a:t>
            </a:r>
          </a:p>
          <a:p>
            <a:pPr lvl="1"/>
            <a:r>
              <a:rPr lang="en-US" altLang="ja-JP" dirty="0"/>
              <a:t>http://www.amazon.com/Network-Analysis-Using-Wireshark-Cookbook/dp/1849517649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E126CF-BA8D-472E-B499-18E3AD1F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04" y="1916069"/>
            <a:ext cx="2456999" cy="302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999331"/>
            <a:ext cx="7289800" cy="48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65900" y="2223294"/>
            <a:ext cx="928459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l" rtl="0"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65900" y="3782219"/>
            <a:ext cx="941283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65900" y="4925219"/>
            <a:ext cx="928459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7100" y="1913731"/>
            <a:ext cx="72390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27100" y="3425031"/>
            <a:ext cx="7239000" cy="12954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27100" y="4771231"/>
            <a:ext cx="7239000" cy="9525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14355"/>
          </a:xfrm>
        </p:spPr>
        <p:txBody>
          <a:bodyPr>
            <a:normAutofit/>
          </a:bodyPr>
          <a:lstStyle/>
          <a:p>
            <a:r>
              <a:rPr lang="en-US" altLang="ko-KR" dirty="0"/>
              <a:t>Capturing Packets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839788"/>
            <a:ext cx="6000750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503738"/>
            <a:ext cx="7256462" cy="1514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AutoShape 7"/>
          <p:cNvCxnSpPr>
            <a:cxnSpLocks noChangeShapeType="1"/>
            <a:stCxn id="4" idx="3"/>
            <a:endCxn id="5" idx="0"/>
          </p:cNvCxnSpPr>
          <p:nvPr/>
        </p:nvCxnSpPr>
        <p:spPr bwMode="auto">
          <a:xfrm flipH="1">
            <a:off x="5253038" y="2514601"/>
            <a:ext cx="1011237" cy="1989137"/>
          </a:xfrm>
          <a:prstGeom prst="bentConnector4">
            <a:avLst>
              <a:gd name="adj1" fmla="val -22606"/>
              <a:gd name="adj2" fmla="val 9209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470775" y="5319713"/>
            <a:ext cx="381000" cy="2286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46075" y="2093913"/>
            <a:ext cx="1828800" cy="7366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955675" y="950913"/>
            <a:ext cx="381000" cy="1524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955675" y="1117601"/>
            <a:ext cx="1066800" cy="1270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Capturing Packets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19" y="2138363"/>
            <a:ext cx="6324600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8619" y="1985963"/>
            <a:ext cx="2133600" cy="533400"/>
          </a:xfrm>
          <a:prstGeom prst="wedgeRectCallout">
            <a:avLst>
              <a:gd name="adj1" fmla="val -80579"/>
              <a:gd name="adj2" fmla="val 153569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Buffer size – in order not to fill your laptop disk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11944" y="1641475"/>
            <a:ext cx="2133600" cy="533400"/>
          </a:xfrm>
          <a:prstGeom prst="wedgeRectCallout">
            <a:avLst>
              <a:gd name="adj1" fmla="val 20907"/>
              <a:gd name="adj2" fmla="val 235417"/>
            </a:avLst>
          </a:prstGeom>
          <a:solidFill>
            <a:srgbClr val="FF7C80">
              <a:alpha val="50999"/>
            </a:srgbClr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 eaLnBrk="1" hangingPunct="1"/>
            <a:r>
              <a:rPr lang="en-US" altLang="ko-KR" sz="1200">
                <a:latin typeface="Arial" charset="0"/>
              </a:rPr>
              <a:t>Capture all packets on the network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5419" y="3281363"/>
            <a:ext cx="1143000" cy="533400"/>
          </a:xfrm>
          <a:prstGeom prst="wedgeRectCallout">
            <a:avLst>
              <a:gd name="adj1" fmla="val 87361"/>
              <a:gd name="adj2" fmla="val 36310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Capture filter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654969" y="3890963"/>
            <a:ext cx="4495800" cy="14478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27819" y="4500563"/>
            <a:ext cx="1143000" cy="533400"/>
          </a:xfrm>
          <a:prstGeom prst="wedgeRectCallout">
            <a:avLst>
              <a:gd name="adj1" fmla="val 118056"/>
              <a:gd name="adj2" fmla="val 5060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Capture in multiple files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648619" y="5338763"/>
            <a:ext cx="4495800" cy="7620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29382" y="5299075"/>
            <a:ext cx="1265237" cy="838200"/>
          </a:xfrm>
          <a:prstGeom prst="wedgeRectCallout">
            <a:avLst>
              <a:gd name="adj1" fmla="val 74718"/>
              <a:gd name="adj2" fmla="val -9847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When to automatically stop the capture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95219" y="3890963"/>
            <a:ext cx="1676400" cy="11430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95219" y="5033963"/>
            <a:ext cx="1676400" cy="11430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8024019" y="3509963"/>
            <a:ext cx="914400" cy="533400"/>
          </a:xfrm>
          <a:prstGeom prst="wedgeRectCallout">
            <a:avLst>
              <a:gd name="adj1" fmla="val -94620"/>
              <a:gd name="adj2" fmla="val 115477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Display options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8024019" y="4576763"/>
            <a:ext cx="990600" cy="685800"/>
          </a:xfrm>
          <a:prstGeom prst="wedgeRectCallout">
            <a:avLst>
              <a:gd name="adj1" fmla="val -91185"/>
              <a:gd name="adj2" fmla="val 78704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Name resolution options</a:t>
            </a:r>
          </a:p>
        </p:txBody>
      </p: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19" y="742950"/>
            <a:ext cx="4800600" cy="1001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AutoShape 18"/>
          <p:cNvCxnSpPr>
            <a:cxnSpLocks noChangeShapeType="1"/>
            <a:stCxn id="18" idx="2"/>
            <a:endCxn id="4" idx="0"/>
          </p:cNvCxnSpPr>
          <p:nvPr/>
        </p:nvCxnSpPr>
        <p:spPr bwMode="auto">
          <a:xfrm rot="5400000">
            <a:off x="6155531" y="92076"/>
            <a:ext cx="676275" cy="3416300"/>
          </a:xfrm>
          <a:prstGeom prst="bentConnector3">
            <a:avLst>
              <a:gd name="adj1" fmla="val 48824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8024019" y="1270000"/>
            <a:ext cx="355600" cy="1778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14355"/>
          </a:xfrm>
        </p:spPr>
        <p:txBody>
          <a:bodyPr/>
          <a:lstStyle/>
          <a:p>
            <a:r>
              <a:rPr lang="en-US" altLang="ko-KR" dirty="0"/>
              <a:t>Capturing Packets (3/3)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90563"/>
            <a:ext cx="4800600" cy="10017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AutoShape 6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5676106" y="-670718"/>
            <a:ext cx="752475" cy="4913312"/>
          </a:xfrm>
          <a:prstGeom prst="bentConnector3">
            <a:avLst>
              <a:gd name="adj1" fmla="val 48944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31200" y="1217613"/>
            <a:ext cx="355600" cy="1778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62175"/>
            <a:ext cx="6351588" cy="40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438900" y="2009775"/>
            <a:ext cx="2133600" cy="990600"/>
          </a:xfrm>
          <a:prstGeom prst="wedgeRectCallout">
            <a:avLst>
              <a:gd name="adj1" fmla="val -80431"/>
              <a:gd name="adj2" fmla="val 129167"/>
            </a:avLst>
          </a:prstGeom>
          <a:solidFill>
            <a:srgbClr val="0000FF">
              <a:alpha val="50999"/>
            </a:srgbClr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 eaLnBrk="1" hangingPunct="1"/>
            <a:r>
              <a:rPr lang="en-US" altLang="ko-KR" sz="1200" u="sng">
                <a:solidFill>
                  <a:srgbClr val="FFFF00"/>
                </a:solidFill>
                <a:latin typeface="Arial" charset="0"/>
              </a:rPr>
              <a:t>Example (W-LAN):</a:t>
            </a:r>
          </a:p>
          <a:p>
            <a:pPr algn="l" rtl="0" eaLnBrk="1" hangingPunct="1"/>
            <a:r>
              <a:rPr lang="en-US" altLang="ko-KR" sz="1200">
                <a:solidFill>
                  <a:srgbClr val="FFFF00"/>
                </a:solidFill>
                <a:latin typeface="Arial" charset="0"/>
              </a:rPr>
              <a:t>Received Signal Strength Indication (RSSI) and Link speed (BW) </a:t>
            </a:r>
          </a:p>
        </p:txBody>
      </p:sp>
    </p:spTree>
    <p:extLst>
      <p:ext uri="{BB962C8B-B14F-4D97-AF65-F5344CB8AC3E}">
        <p14:creationId xmlns:p14="http://schemas.microsoft.com/office/powerpoint/2010/main" val="1059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Analyzing Packets (1/9)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"/>
          <a:stretch/>
        </p:blipFill>
        <p:spPr bwMode="auto">
          <a:xfrm>
            <a:off x="522091" y="1457325"/>
            <a:ext cx="8328418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316800" y="954000"/>
            <a:ext cx="7886700" cy="4351338"/>
          </a:xfrm>
        </p:spPr>
        <p:txBody>
          <a:bodyPr>
            <a:norm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Ethernet Frame Example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(2/9)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IP Packet Example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7"/>
          <a:stretch/>
        </p:blipFill>
        <p:spPr bwMode="auto">
          <a:xfrm>
            <a:off x="408919" y="1514475"/>
            <a:ext cx="8326163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895" y="3156352"/>
            <a:ext cx="8293686" cy="30297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4934</TotalTime>
  <Words>1294</Words>
  <Application>Microsoft Office PowerPoint</Application>
  <PresentationFormat>On-screen Show (4:3)</PresentationFormat>
  <Paragraphs>195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Arial Black</vt:lpstr>
      <vt:lpstr>Bradley Hand ITC</vt:lpstr>
      <vt:lpstr>Calibri</vt:lpstr>
      <vt:lpstr>Comic Sans MS</vt:lpstr>
      <vt:lpstr>Wingdings</vt:lpstr>
      <vt:lpstr>Office 테마</vt:lpstr>
      <vt:lpstr>Internet Traffic Monitoring  and Analysis:  Wireshark Tutorial</vt:lpstr>
      <vt:lpstr>What is Wireshark?</vt:lpstr>
      <vt:lpstr>What is Wireshark?</vt:lpstr>
      <vt:lpstr>Interfaces</vt:lpstr>
      <vt:lpstr>Capturing Packets (1/3)</vt:lpstr>
      <vt:lpstr>Capturing Packets (2/3)</vt:lpstr>
      <vt:lpstr>Capturing Packets (3/3)</vt:lpstr>
      <vt:lpstr>Analyzing Packets (1/9)</vt:lpstr>
      <vt:lpstr>Analyzing Packets (2/9)</vt:lpstr>
      <vt:lpstr>Analyzing Packets (3/9)</vt:lpstr>
      <vt:lpstr>Analyzing Packets (4/9)</vt:lpstr>
      <vt:lpstr>Analyzing Packets (5/9)</vt:lpstr>
      <vt:lpstr>Analyzing Packets (6/9)</vt:lpstr>
      <vt:lpstr>Analyzing Packets (7/9)</vt:lpstr>
      <vt:lpstr>Analyzing Packets (8/9)</vt:lpstr>
      <vt:lpstr>Analyzing Packets (9/9)</vt:lpstr>
      <vt:lpstr>Filtering Packets (1/4)</vt:lpstr>
      <vt:lpstr>Filtering Packets (2/4)</vt:lpstr>
      <vt:lpstr>Filtering Packets (3/4)</vt:lpstr>
      <vt:lpstr>Saving and Manipulating Packets (1/3)</vt:lpstr>
      <vt:lpstr>Saving and Manipulating Packets (2/3)</vt:lpstr>
      <vt:lpstr>Packet Statistics</vt:lpstr>
      <vt:lpstr>Packet Statistics</vt:lpstr>
      <vt:lpstr>Packet Statistics</vt:lpstr>
      <vt:lpstr>Packet Statistics</vt:lpstr>
      <vt:lpstr>Colorizing Specific Packets (1/4)</vt:lpstr>
      <vt:lpstr>Colorizing Specific Packets (2/4)</vt:lpstr>
      <vt:lpstr>Colorizing Specific Packets (3/4)</vt:lpstr>
      <vt:lpstr>Colorizing Specific Packets (4/4)</vt:lpstr>
      <vt:lpstr>References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Azhar Iqbal</cp:lastModifiedBy>
  <cp:revision>2148</cp:revision>
  <dcterms:created xsi:type="dcterms:W3CDTF">2014-07-02T06:28:24Z</dcterms:created>
  <dcterms:modified xsi:type="dcterms:W3CDTF">2022-09-22T02:05:25Z</dcterms:modified>
</cp:coreProperties>
</file>