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ink/inkAction1.xml" ContentType="application/vnd.ms-office.inkAction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Action2.xml" ContentType="application/vnd.ms-office.inkAction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6" r:id="rId3"/>
  </p:sldMasterIdLst>
  <p:notesMasterIdLst>
    <p:notesMasterId r:id="rId18"/>
  </p:notesMasterIdLst>
  <p:sldIdLst>
    <p:sldId id="964" r:id="rId4"/>
    <p:sldId id="1222" r:id="rId5"/>
    <p:sldId id="1227" r:id="rId6"/>
    <p:sldId id="1047" r:id="rId7"/>
    <p:sldId id="1224" r:id="rId8"/>
    <p:sldId id="1168" r:id="rId9"/>
    <p:sldId id="1169" r:id="rId10"/>
    <p:sldId id="1096" r:id="rId11"/>
    <p:sldId id="1226" r:id="rId12"/>
    <p:sldId id="1125" r:id="rId13"/>
    <p:sldId id="1193" r:id="rId14"/>
    <p:sldId id="1133" r:id="rId15"/>
    <p:sldId id="1134" r:id="rId16"/>
    <p:sldId id="12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62" d="100"/>
          <a:sy n="6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1-07T21:18:34.786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act:action type="add" startTime="27108">
    <iact:property name="dataType"/>
    <iact:actionData xml:id="d0">
      <inkml:trace xmlns:inkml="http://www.w3.org/2003/InkML" xml:id="stk0" contextRef="#ctx0" brushRef="#br0">23634 9968 0,'22'0'180,"0"0"-173,-22-22-5,22 22 12,0 0-10,-22-22 6,23 22-7,-23 22 339,0 0-320,0 0 2,0 1-13,0-1 2,0 0-8,0 0 9,0 0 5,0 0-3,0 0-13,0 1 12,0-1-5,22-22-2,-22 22 6,0 0 62,0 0-53,0 0-7,0 1-6,0-1-2,0 0-4,0 0 10</inkml:trace>
    </iact:actionData>
  </iact:action>
  <iact:action type="add" startTime="28864">
    <iact:property name="dataType"/>
    <iact:actionData xml:id="d1">
      <inkml:trace xmlns:inkml="http://www.w3.org/2003/InkML" xml:id="stk1" contextRef="#ctx0" brushRef="#br0">23634 10367 0,'22'0'165,"0"0"-158,0 0 2,0 0-3,1 0-4,-1 0 6,0 0 0,0 0 4,0 0-10,0 0 34,1 0-22</inkml:trace>
    </iact:actionData>
  </iact:action>
  <iact:action type="add" startTime="32918">
    <iact:property name="dataType"/>
    <iact:actionData xml:id="d2">
      <inkml:trace xmlns:inkml="http://www.w3.org/2003/InkML" xml:id="stk2" contextRef="#ctx0" brushRef="#br0">23745 10699 0,'-23'0'115,"23"22"43,-22 1-138,22-1-15,0 0 12,0 0 21,0 0-10,0 0-16,0 0 0,22-22-1,-22 23-4,23-23-1,-23 22 8,0 0-9,0 0 100,22-22-87,0 0 9,0 0 12,0 0-25,0 0-4,1 0 18,-23-22-22,0 0 1,22 22-2,0 0 2,0-22 16,0-1-5,-22 1-10,22 22-3,-22-22 4,22 22 5,-22-22 10,0 0 14,-22 22-18,0 0-12,22-22 13,-22 22-12,22-22-8,0-1 20,-22 23-20,0 0 22,22-22 53,-22 22-63,-1 0 166,1 0-149,0 0 48,0 0-7,0 0-32,22 22 49,-22-22-22,22 23-61,0-1 58,-23-22-20</inkml:trace>
    </iact:actionData>
  </iact:action>
  <iact:action type="add" startTime="37127">
    <iact:property name="dataType"/>
    <iact:actionData xml:id="d3">
      <inkml:trace xmlns:inkml="http://www.w3.org/2003/InkML" xml:id="stk3" contextRef="#ctx0" brushRef="#br0">22637 10123 0,'0'22'47,"0"-44"83,22 0-117,0 22-4,-22-22-5,23 22 5,-23-22 4,22 22-10,-22-22 2,22 22 2,-22-22 82,0 44 85,0 0-165,0 0 16,0 0-15,0 0-2,0 0-3,0 1 7,0-1 2,0 0 6,0 0-7,0 0 15,0 0-14,0 1 4,0-1-14,0 0 7,0 0 10,0 0 27,0 0-12,0 0 1,0 1 6</inkml:trace>
    </iact:actionData>
  </iact:action>
  <iact:action type="add" startTime="38601">
    <iact:property name="dataType"/>
    <iact:actionData xml:id="d4">
      <inkml:trace xmlns:inkml="http://www.w3.org/2003/InkML" xml:id="stk4" contextRef="#ctx0" brushRef="#br0">22681 10500 0,'-22'0'7,"44"0"159,-22-22-158,23 22 4,-1 0 49,0 0-47,0 0 9,-22-22 18,22 22-4,0 0 51,1 0 116,-1 0-38</inkml:trace>
    </iact:actionData>
  </iact:action>
  <iact:action type="add" startTime="41222">
    <iact:property name="dataType"/>
    <iact:actionData xml:id="d5">
      <inkml:trace xmlns:inkml="http://www.w3.org/2003/InkML" xml:id="stk5" contextRef="#ctx0" brushRef="#br0">22704 10766 0,'0'22'181,"0"0"-134,0 0 6,0 0-29,0 0-13,0 1 14,0-1 9,0 0-16,22-22 56,-22 22-60,0 0-2,22-22 4,0 0-8,-22 22 22,22-22-2,0 0-3,1 0-16,-1 0 7,-22 23-13,22-23 11,-22-23 123,22 23-122,-22-22-13,0 0 3,22 22 6,-22-22-1,0 0 5,0 0 7,0-1-11,22 23-7,-22-22-2,22 0 8,-22 0-3,0 0 9,0 0-4,0 0-9,23-1 8,-23 1 8,0 0 4,0 0 25,-23 22-19,1 0-2,0 0-19,22-22 4,-22 22 0,0 0 4,0 0 46,0 0-33,22 22 161,-23-22-169,1 0 28,22 22-49,-22-22 36,0 0-15,0 0 26,22 22-42,0 0 151,0 1-135,0-1-17,-22-22 4,22 22 14</inkml:trace>
    </iact:actionData>
  </iact:action>
  <iact:action type="add" startTime="44699">
    <iact:property name="dataType"/>
    <iact:actionData xml:id="d6">
      <inkml:trace xmlns:inkml="http://www.w3.org/2003/InkML" xml:id="stk6" contextRef="#ctx0" brushRef="#br0">21640 10190 0,'0'-22'139,"0"-1"-127,0 1-3,0 0 10,0 0 13,23 22-7,-23-22-18,0 0 3,22 22-2,0-22-1,0 22 84,0 0-39,-22 22-41,22-22-6,-22 22 4,0 0 6,0 0-5,0 0 2,0 0-7,0 1 1,0-1 10,0 0-2,0 0-12,0 0 10,0 0 1,-22 1-11,22-1 14,0 0-7,0 0 7,0 0-4,0 0-2,-22-22-4,22 22-4,0 1 9,0-1 1,0 0 2,0 0 71</inkml:trace>
    </iact:actionData>
  </iact:action>
  <iact:action type="add" startTime="45837">
    <iact:property name="dataType"/>
    <iact:actionData xml:id="d7">
      <inkml:trace xmlns:inkml="http://www.w3.org/2003/InkML" xml:id="stk7" contextRef="#ctx0" brushRef="#br0">21663 10522 0,'-23'0'41,"1"0"31,0 0-15,0 0-47,44 0 125,0 0-129,0 0-1,1 0 1,-1 0-1,0 0-1,22 0 1,-22 0 5,0 0-7,23 0 2,-23 0 2,0 0-3,0 0-3,0-22 3,1 22 4,-1 0-5,0 0 4,-22-22 42,22 22-43</inkml:trace>
    </iact:actionData>
  </iact:action>
  <iact:action type="add" startTime="47153">
    <iact:property name="dataType"/>
    <iact:actionData xml:id="d8">
      <inkml:trace xmlns:inkml="http://www.w3.org/2003/InkML" xml:id="stk8" contextRef="#ctx0" brushRef="#br0">21663 10788 0,'22'0'322,"-22"-22"-320,22 22 8,0 0-1,-22-22 7,22 22-7,-22-23 92,22 23-77,-22-22-19,0 0 38,0 44 83,0 0-103,0 1 0,0-1-9,0 0-11,0 0 8,0 0-6,0 0 2,0 0 4,0 1-6,0-1 6,0 0 0,0 0 49,0 0-34,0 0 24,0 1-35,0-1 36,0 0-5,0 0-10,0 0 0</inkml:trace>
    </iact:actionData>
  </iact:action>
  <iact:action type="add" startTime="49124">
    <iact:property name="dataType"/>
    <iact:actionData xml:id="d9">
      <inkml:trace xmlns:inkml="http://www.w3.org/2003/InkML" xml:id="stk9" contextRef="#ctx0" brushRef="#br0">21552 11120 0,'22'0'111,"0"0"-103,0 0-2,0 0 1,1 0-1,-1 0-1,0 0 0,0 0 0,0 0 1,0 0 2,0 0 2,1 0 13,-1 0 12,0 0-12,0 0 13,0 0-23,0 0 50,1 0-28</inkml:trace>
    </iact:actionData>
  </iact:action>
  <iact:action type="add" startTime="50770">
    <iact:property name="dataType"/>
    <iact:actionData xml:id="d10">
      <inkml:trace xmlns:inkml="http://www.w3.org/2003/InkML" xml:id="stk10" contextRef="#ctx0" brushRef="#br0">20577 10766 0,'0'-22'118,"0"-1"-107,22 23-8,-22-22 4,23 22-3,-23-22 15,0 0-16,22 22 7,-22 22 204,0 0-198,0 0-8,0 1 4,0-1-10,0 0 10,0 0 0,0 0 3,0 0-6,0 0 14,0 1-15,0-1 8,0 0-11,0 0 8,0 0 3,0 0 0,0 1-1,0-1 19,0 0 398,0 0-310,0 0-119,0 0 38</inkml:trace>
    </iact:actionData>
  </iact:action>
  <iact:action type="add" startTime="52800">
    <iact:property name="dataType"/>
    <iact:actionData xml:id="d11">
      <inkml:trace xmlns:inkml="http://www.w3.org/2003/InkML" xml:id="stk11" contextRef="#ctx0" brushRef="#br0">20511 11142 0,'22'0'103,"0"0"-80,0 0-13,0 0 0,1 0 3,-1 0 9,0 0-11,0 0 12,0 0 9,0 0-19,0 0 24,1 0-9</inkml:trace>
    </iact:actionData>
  </iact:action>
  <iact:action type="add" startTime="54098">
    <iact:property name="dataType"/>
    <iact:actionData xml:id="d12">
      <inkml:trace xmlns:inkml="http://www.w3.org/2003/InkML" xml:id="stk12" contextRef="#ctx0" brushRef="#br0">19425 10788 0,'23'0'107,"-1"0"-102,0 0 5,-22-22-7,22 22 2,-22-22 37,22 22-29,0 0-10,-22-23 18,23 23 63,-23 23 92,0-1-162,0 0 2,0 0 3,0 0 6,0 0-20,0 0 1,0 1-4,0-1 7,0 0-8,0 0 5,0 0 3,0 0-4,0 1 9,0-1-12,0 0 12,0 0 35,0 0-29,0 0 48,0 0 18</inkml:trace>
    </iact:actionData>
  </iact:action>
  <iact:action type="add" startTime="55330">
    <iact:property name="dataType"/>
    <iact:actionData xml:id="d13">
      <inkml:trace xmlns:inkml="http://www.w3.org/2003/InkML" xml:id="stk13" contextRef="#ctx0" brushRef="#br0">19381 11187 0,'22'0'90,"0"0"-80,1 0-4,-1 0 6,-22 22-10,22-22 5,0 0 9,0 0-10,0 0-1,1 0 3,-1 0-2,-22 22-4,22-22 3,0 0 3,0 0-5,0 0 7,0 0-2,1 0 0,-1 0 8,0 0 8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0-09T21:59:39.3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41144">
    <iact:property name="dataType"/>
    <iact:actionData xml:id="d0">
      <inkml:trace xmlns:inkml="http://www.w3.org/2003/InkML" xml:id="stk0" contextRef="#ctx0" brushRef="#br0">10721 7620 0,'22'0'79,"0"0"-73,22 0-3,-22 0 1,1 22-2,-1-22 0,0 0-1,0 0 2,22 0-1,-22 0 0,23 0 0,-23 0 0,22 0 0,23 0 0,-23 0 0,0 0 0,1 0 0,21 0 0,0 0 0,-21 23 0,21-23 0,1 0 0,-1 0 0,1 0 0,-23 0 0,22 0 0,1 0 0,21 0 0,-21 0 0,-23 0 0,23 0 0,-23 0 0,22 0 0,1 0 0,-1 0 0,-21 0 0,-23 0 0,44 0 0,-22 0 0,1 0 0,-1 0 0,22 0 0,-43 0 0,-1 0 0,0 0 0,22 0 0,-22 0 0,23 0 0,-23 22 0,0-22 1,0 0-2,0 0 1,0 0 0,1 0 0,-1 0 0,0 0 2,0 0-2,0 22 0,0-22 0,0 0 0,1 0 0,-1 22 2,22-22 0,-22 0 0,22 22-2,-21 0 4,21-22-4,22 0 2,-21 22 0,-1 1 0,-22-23-2,0 0 2,0 0-2,23 0 0,-1 0 2,0 22-2,-22-22 2,1 0-2,-1 0 0,22 22 0,0-22 0,-21 0 2,21 0-2,-22 0 0,22 0 2,1 0 1,-23 0-4,22 22 1,-22-22 2,22 0-2,-21 0 0,-1 0 0,44 0 0,-44 0 0,45 0 0,-23 22 2,-22-22-2,23 0 0,21 0 2,-44 0-2,0 0 0,45 0 0,-67 22 0,22-22 0,22 0 2,1 23-2,-23-1 0,0-22 0,0 0 0,0 0 0,0 22 2,0-22-2,1 0 4,-1 0-4,0 0 8,0 0 31,-22 22-34,44-22 2,-22 0-6,1 0 3,-1 0-4,0 0 0,0 0 2,0 0-2,0 0 0,23 0 2,-1 0 0,0 0 2,-22 0-1,23 0-4,-23 0 3,0 0 0,0 0-2,0-22 0,23 22 2,-23 0-2,22 0 4,-22-22-2,22 22 0,-21 0 3,-1 0-6,0-22 5,0 22 4,0 0 27,-22-23-30,22 23-3,1 0 2,-1 0 7,0 0 123</inkml:trace>
    </iact:actionData>
  </iact:action>
  <iact:action type="add" startTime="47293">
    <iact:property name="dataType"/>
    <iact:actionData xml:id="d1">
      <inkml:trace xmlns:inkml="http://www.w3.org/2003/InkML" xml:id="stk1" contextRef="#ctx0" brushRef="#br0">8860 10013 0,'22'0'67,"0"0"-67,-22 22 2,23-22 0,-1 0 2,0 22-2,0-22 0,44 0 2,-43 22 0,21-22-2,-22 0 0,22 0 0,23 0 0,-1 0 0,-21 0 0,-1 22 0,22-22 0,-44 0 0,45 0 0,-23 0 0,1 0 0,21 0 0,0 0 1,1 0-2,-23 0 1,0 0 0,23 0 0,-1 22 0,1-22 0,-1 0 0,1 0 0,-1 0 0,1 0 0,-1 0 1,23 0-1,-1 22-1,1-22 1,22 23 0,-23-23 0,1 0 0,-23 0 0,89 0 0,-44 0 0,-22 0 0,44 0 0,-67 0 0,45 22 0,-23-22 1,-43 44-2,43-44 1,-21 22 0,-1-22 1,23 0-2,-23 0 1,1 0 0,-23 0 0,22 0 0,1 22 0,-1-22 0,1 0 0,-1 0 0,1 0 0,-45 0 0,22 0 0,0 0 0,23 0 0,-23 0 0,0 23 0,1-23 0,21 0 0,-22 22 0,1-22 0,-1 0 1,22 0-2,23 0 1,-45 0 0,23 22 0,-1-22 0,1 0 0,21 0 0,-21 0 0,21 0 1,-21 0-2,21 0 1,1 0 0,-23 22 0,23-22 0,0 0 0,-23 0 0,45 0 1,-45 22-2,23-22 1,0 0 0,21 0 0,1 0 0,-45 0 0,1 0 1,-1 0-1,23 0-1,-23 0 1,1 0 0,-1 0 0,1 0 0,-1 0 0,1 0 0,-23 0 0,22 0 0,1 0 0,-23 0 0,23 0 0,-23 0 0,22 22 0,1-22 0,-23 0 0,0 0 0,1 0 0,-1 0 0,0 0 0,1 0 0,-1 0 0,22 0 0,-44 0 0,23 0 1,-1 0-2,-22 0 1,45 0 0,-23 0 0,0 0 0,-22 0 1,23 0-2,-1 0 1,0 0 0,23 0 0,-23 0 0,-22 0 0,23 0 0,-23-22 1,22 22-2,-22 0 1,0 0 0,45-22 0,-45 22 0,0 0 0,0 0 0,22 0 0,-21 0 0,21 0 0,-22 0 1,22-22-2,-21 22 1,-1-22 0,22 22 0,-22 0 0,0 0 0,23-22 0,-23 22 2,22 0-2,-22-23 0,0 23 1,0 0-2,1 0 1,-1 0 0,0 0 2,0 0-2,0-22 3,0 22-2,0 0-1,-22-22 0,23 22 1,-1 0 12,0-22 17,0 22-11</inkml:trace>
    </iact:actionData>
  </iact:action>
  <iact:action type="add" startTime="69512">
    <iact:property name="dataType"/>
    <iact:actionData xml:id="d2">
      <inkml:trace xmlns:inkml="http://www.w3.org/2003/InkML" xml:id="stk2" contextRef="#ctx0" brushRef="#br0">7443 16060 0,'22'0'70,"0"0"-66,-22-22 2,22 22-5,0 0 5,0 0-4,0 0 2,1 0-2,-1 0 3,0 0-4,0 0 4,0 0-4,23-22 3,-1 22 0,0 0 0,-22-23-2,0 23 0,1 0 0,-1 0 0,22-22 0,-22 22 0,0 0 0,0 0 0,23 0 0,-23 0 1,22 0-2,-22-22 1,23 0 0,-23 22 1,22 0-2,-22 0 3,23 0-1,-23 0 0,0 0-1,0 0 0,22-22 0,-22 22 1,1 0-2,-1 0 1,0 0 0,0 0 0,0 0 0,22 0 2,1-22 0,-23 22-2,0 0 0,0 0 0,23 0 0,-23 0 0,0 0 0,0 0 0,0 0 0,0-23 0,0 23 1,1 0-2,-1 0 1,0 0 0,0 0 0,0 0 1,22 0-1,-21 0-1,-1 0 1,0 0 3,22 0-4,-22 0 2,1 0-2,-1 0 2,22 0-2,-22 0 1,0 0 0,23 0 0,-23 0 0,0 0 0,22 0 0,-22 0 1,23 0-2,-1 0 1,-22 0 0,0 0 0,23 0 0,21 0 0,-22 0 0,1 0 2,-1 0-1,0 0-2,-22 0 2,23 0-2,-23 0 1,44 0 0,-44 0 0,23 0 0,-23 0 0,22 0 0,23 0 0,-45 0 0,0 0 0,0-22 1,44 22-2,-43 0 4,21 0-4,-22 0 1,0 0 0,0-22 0,23 22 2,-23 0-2,0 0 0,0 0 0,0 0 0,23 0 2,-23 0 1,0 0-3,22 0 1,-22 0 1,0 0-2,1 0 0,-1 0 0,22 0 0,-22 0 2,22 0-2,-21 0 0,-1-22 0,22 22 0,-22 0 0,23-22 2,-1 22-2,-22 0 0,22 0 0,-22 0 1,1 0-2,21 0 1,-22 0 1,22 0-2,-22 0 1,1 0 0,-1 0 0,22 0 1,0 0-2,-21 0 1,-1 0 0,0 0 1,0 0-1,0 0-1,0 0 1,0 0 1,23 0-2,-23 0 4,0 0-3,0 0 0,0 0 3,0 0 0,1 0-4,-1 0 4,0 0 5,0 0 4,0 0-9,0 0 6,-22-22-10,23 22 4,-1 0 1,0 0-2,22 0 0,-44-22 0,22 22-2,23 0 0,-23 0 3,0 0 0,0 0-4,0 0 3,0 0-2,0 0 3,1 0-4,-23-23 2,22 23-1,0 0 0,0 0 2,0 0-2,23 0 6,-23 0-6,0 0 4,0 0-4,0 0 2,22 0 2,-21 0-2,-1 0 2,0 0 0,0 0-4,0 0 6,0 0-4,0 0 4,1 0-4,-1 0 0,0 0 2,0 0-2,0 0 0,0 0 0,1 0-2,-1 0 2,0 0-2,0 0 4,0 0-4,0 0 2,0 0 2,1 0-4,-1 0 4,0 0 2,0 0 6,0 0 2,0 0-4,0 0-8,1 0 6,-1 0-3,0 23-6,0-23 3,0 0 2,0 0-4,0 0 4,-22 22-4,23-22 2,-1 0 2,0 0-4,0 0 6,-22 22-6,22-22 4,0 0-2,1 0 0,-23 22-2,22-22 0,0 0 2,22 0 2,-22 0-2,0 0 0,1 0 1,-1 0-4,0 0 3,0 0-2,0 22 0,0-22 2,0 0 0,1 0-2,-1 0 0,0 0 2,0 0-2,0 0 0,0 0 2,1 0-2,-1 0 0,0 0 0,22 0 2,-22 0-2,23 0 2,-23 0-2,22 22 2,-22-22-2,0 0 0,-22 22 0,45-22 0,-23 0 0,0 0 0,0 0 0,22 0 0,1 0 0,-1 0 2,-22 0-2,0 0 0,0 0 0,23 0 0,-23 0 0,0 0 0,22 0 0,1 0 0,-23 0 2,0 0-2,0 0 0,0 0 0,23 0 0,-1 0 2,-22 0-2,22 0 2,-22 0-2,1 0 0,-1 0 0,0 0 0,0 0 0,0 0 2,22 0-2,-21 0 2,-1 0-2,0 0 2,0 0-2,0 0 0,0 0 2,1 0 2,-1 0-4,0 0 2,0 0 9,0 0 2,0 0 6,0 0-16,1 0 3,-1 0 4,0 0-4,0 0 7,0 0 31,0 0-39,0 0 1,-22 23-4,23-23 0,-1 0 2,0 0 0,-22 22 0,22-22-2,0 0 0,0 0 8,0 22 2,1-22-6,-1 0-2,0 0 0,0 0 2,0 0-2,0 0-4,1 22 2,-1-22 0,0 0 2,0 0-4,0 0 2,0 0 0,0 0 0,1 0-2,-1 0 4,0 0-2,0 0 2,0 0-4,0 0 2,0 0 2,1 0-2,-1 0 0,0 0 0,22 0 2,-22 0 2,23 0-6,-23 0 4,22 0-2,-22 0 3,0 0-4,1 0 1,-1 0 2,-22 22 0,22-22-2,0 0 18,0 0 12,0 0-11,0 0-3,1 0-2,-1 0-5,0 0-5</inkml:trace>
    </iact:actionData>
  </iact:action>
  <iact:action type="add" startTime="72248">
    <iact:property name="dataType"/>
    <iact:actionData xml:id="d3">
      <inkml:trace xmlns:inkml="http://www.w3.org/2003/InkML" xml:id="stk3" contextRef="#ctx0" brushRef="#br0">4563 17034 0,'0'23'42,"22"-23"-11,0 0-22,1 0-5,-1 0 6,0 0-6,0 0 2,0 0-4,0 22 2,0-22 0,1 0 0,-1 0-2,0 0 0,0 0 2,0 0-2,0 0 0,1 0 2,-1 0-2,0 0 2,0 0-2,22 0 4,-22 0-2,23 0 0,-23 0 2,0 0-2,0 0 0,0 0-2,0 0 2,23 0 2,-45 22-4,22-22 0,0 0 2,0 0 0,0 0-2,23 0 4,-23 0-4,0 0 2,0 0 0,0 0 0,0 0-2,1 0 2,-1 0 1,0 0-4,0 0 5,0 0-2,0 22 2,0-22-2,1 0-2,-1 0 2,22 0 2,-22 0 0,0 0-4,0 0 2,1 0-2,-1 0 2,0 0 0,0 0-2,0 0 2,0 0-2,23 0 2,-23 0 2,0 0-4,0 0 2,0 0 0,0 0 2,1 0-4,-1 0 0,0 0 6,0 0-4,0 0 0,0 0 0,0 0 3,1 0-2,-1 0-3,-22-22 0,22 22 2,0 0 2,0 0-2,0 0-2,1 0 6,-1 0-4,0 0 2,0 0-4,0 0 2,0 0 2,0 0-2,1 0 0,-1 0 0,0 0 0,0 0 2,0 0-3,0 0 0,0 0 3,1 0 0,-1 0-4,0 0 0,0 0 4,0 0-4,0 0 0,1 0 3,-1 0-4,0 0 5,22 0-2,-22 0 0,0 0 0,23 0 0,-1 0 4,-22 0-4,0 0 0,0 0 0,1 0 0,21 0 2,-22 0 0,0 0-2,0 0 0,1 0-2,-1 0 2,22 0 2,-22 0 0,22 0 0,-21 0 0,-1 0-2,0 0 0,0 0-2,0 0 2,0 0 0,0 0-2,1 0 0,-1 0 2,22 0 0,-22 0 1,0 0-4,1 0 3,-1 0-2,0 0 2,0 0-2,0 0 0,0 0 2,0 0-2,1 0 0,-1 0 4,0 0-4,0 0 2,0 0 0,0 0 0,0 0 0,1 0 2,-1 0-3,0 0 0,0 0 1,0 0 0,0 0-2,1 0 2,-1 0 0,0 0-2,0 0 4,0 0-4,0 0 2,0 0-2,1 0 2,-1 0 0,0 0 0,0 0 0,0 0 2,0 0-1,0 0 2,1 0-5,-1 0 6,0 0 2,0 0 0,0 0-4,0 0 0,0 0 2,1 0-4,-1 0-2,0 0 4,0 0-2,0 0 0,0 0 2,1 0-4,-1 0 4,0 0-4,0 22 4,0-22-2,22 0 2,-21 0 2,-1 0-4,22 0 0,-22 0 2,0 0-4,0 0 4,1 0-2,-1 0 0,0 0 2,0 0-4,0 0 4,23 0-2,-23 0 4,22 0-2,-44-22-4,22 22 2,0 0 0,0 0 4,1 0-6,-1 0 2,0 0 4,0 0 2,0-22-4,0 22 0,0 0 9,1 0-2,-1 0-9,0 0 33,0 0-13,0 0-13,0 0-3,1 0 6,-1 0-2,-22 22-6,22-22 2,0 0-6,0 0 9,0 0 0,0 0-3,1 0-2,-1 0 4,0 0 2,-22-22 7,22 22 3,0 0 50,-22 22-53</inkml:trace>
    </iact:actionData>
  </iact:action>
  <iact:action type="add" startTime="116054">
    <iact:property name="dataType"/>
    <iact:actionData xml:id="d4">
      <inkml:trace xmlns:inkml="http://www.w3.org/2003/InkML" xml:id="stk4" contextRef="#ctx0" brushRef="#br0">4962 13269 0,'0'22'25,"22"-44"-14,0 22 17,0 0-13,0 0-10,1 0-1,-1 0 4,0 0-4,22 0 5,-22 0-6,0 0 1,1 0 0,-1 0-2,0 0 0,22 0 2,-22 0 0,23 0 0,-23 0 0,0 22-2,0-22 0,22 0 0,-21 0 2,-1 0-2,22 0 2,-22 0-2,0 0 0,0 0 0,23 0 2,-1 0-2,-22 0 3,0 0-4,0 0 1,23 0 0,-23 0 0,-22 22 0,44-22 0,-22 0 0,1 0 0,-1 0 0,22 0 0,-22 0 0,0 0 0,0 22 0,23-22 0,-23 0 0,0 0 0,0 0 0,0 22 0,0-22 0,1 0 0,-1 0 0,0 0 2,22 0 0,-22 0 0,1 0 0,-1 0 0,0 0 0,-22 23 0,22-23-2,0 0 26,0 0-7,0 0-16,-22 22-1,23-22-2,-1 0 6,0 0-2,0 22 2,-22 0-6,22-22 0,0 0 4,0 0-2,1 0 2,-1 0-2,-22 22-2,0 0 3,22-22-4,22 0 1,-22 0 6,-22 22-6,45-22 0,-23 0 4,22 0-4,-44 23 0,44-23 0,1 0 2,-23 0 1,0 0-4,22 0 1,-22 0 0,1 0 2,-1 0-2,0 0 0,0 22 0,0-22 0,23 0 2,-23 0-2,0 0 2,22 0 0,-22 0 0,0 0-2,23 0 4,-23 0-2,0 0 0,0 0-2,0 0 4,23 0-2,-23 0 4,0 0-6,0 0 8,0 0-6,0 0 15,1 0-6,-1 0 135,0 0-138,0 0-4,0 0 0,0 0-2,0 0 0,1 0 2,-1 0-4,0 0 2,0 0 2,0 0 4,0 0-4,0 0-4,1 0 12,-1 0 7,0 0-10,0 0-7,0 0 0,0 0 4,1 0-2,-1 0-4,0 0 6,0 0-2,0 0 0,0 0-4,0 0 6,1 0-2,-1 0 6,0 0-10,0 0 14,0 0-6,0 0 2,0 0-10,1 0 9,-1 0-10,-22 22 9,22-22-10,0 0 2,0 0 2,0 0 2,0 0-2,1 0-2,-1 0 4,0 0-4,0 0 7,0 0-4,0 0-1,1 0 0,-1 0 4,-22 22-4,22-22 2,0 0-2,0 0 0,0 0 0,-22 22 5,22-22-8,1 0 1,-1 0 4,0 0 0,0 0-2,0 0 0,0 0 2,0 0-4,1 0 6,-1 0-4,0 0 0,0 0 4,0 0-4,0 0 4,1 0 8,-1 0-10,0 0 0,0 0 8,0 0-6,0 0 0,0 0-2,1 0-2,-1 0 4,0 0-4,0 0-2,0 0 4,0 0 2,0 0-2,1 0-2,-1 0 2,0 0 6,0 0 201,0 0-101,0 0-101,1 0 3,-1 0-10,0 0 4,0 0-2,0 0 0,0 0 0,0 0-4,1 0 2,-1 0 2,22 0 0,-22 0 4,22 0-6,-21 0 4,-1 0 2,0 0-6,0 0 6,0 0-2,0 0-2,1 0 0,-1 0-2,0 0 2,22 0-2,-22 0 0,0 0 0,1 0 0,-1 0 0,0 0 0,0 0 0,0 0-2,0 0 6,0 0 0,1 0 8,-1 0 0,-22-22-4,22 22-6,0 0 440,0 0-440,0 0-2,1 0-2,21 0 4,-22 0-4,0 0 2,22 0 0,-21 0-2,21 0 2,-22 0 0,22 0-2,-22 0 2,1 0-2,-1 0 0,22 0 0,-22 0 2,22 0-2,-21 0 0,-1 0 2,0 0-2,22 0 0,-22 0 3,1 0-4,21 0 3,-22 0 0,0 0-2,0 0 0,0 0 2,1 0 2,-1 0-4,0 0 2,0 0 0,0 0 2,0 0-2,0 0 12,1 0 23,-1 0-30,0 0 2,0 0 3,0 0-9,0 0 3,1 0-4,-1 0-2,-22 22 4,22-22-4,0 0 0,0 0 2,0 0-2,23 0 2,-23 0 2,22 0-4,-22 0 2,22 0 0,-21 0 0,-1 0 0,0 0 0,0 22-2,-22 1 0,22-23 2,0 0-2,23 0 2,-23 0 0,22 0-2,-22 0 2,23 0-2,-1 22 2,-22-22-2,0 0 2,0 0-2,0 0 0,1 0 0,-1 0 0,0 22 0,0-22 0,45 0 2,-67 22-1,22-22-2,0 0 3,0 0-2,-22 22 0,22-22 0,0 0 0,0 0 4,1 0-2,-23 22 2,22-22-4,0 0 11,-22 22 16</inkml:trace>
    </iact:actionData>
  </iact:action>
  <iact:action type="add" startTime="207555">
    <iact:property name="dataType"/>
    <iact:actionData xml:id="d5">
      <inkml:trace xmlns:inkml="http://www.w3.org/2003/InkML" xml:id="stk5" contextRef="#ctx0" brushRef="#br0">21574 9481 0,'22'0'214,"0"0"-156,0 0-36,1 0-18,-1 0 6,-22-22-8,22 22 6,-22-22-4,22 22 0,0 0 2,0 0-2,0-23 4,1 23 0,-1 0 2,0 0-2,-22-22 0,22 22-6,0 0 9,0 0-4,1 0-1,-1 0 0,0-22 4,0 22-2,0 0-4,0 0 10,0 0-6,1 0 2,-1 0-4,-22-22-4,22 22 2,0 0 4,0 0 5,0 0-10,0 0 19,1 0-14,-1 0 9,0 0-11,0 0 7,0 0-9,0 0 8,1 0 6,-1 0-4,0 0-8,0 0 0,0 0-2,0 0 2,0 0-2,1 0-2,-1 0 2,0 0 0,0 0-2,0 0 8,0 0-4,0 0 2,1 0-2,-1 0 11,0 0-8,-22 22-3,22-22-4,0 0 4,0 0-2,1 0 14,-1 0-10,0 0 51,0 0-41,0 0 110,0 0 67,0 0-181,1 0-4,-1 0-6,0 0 8,0 0-10,0 0 13,0 0-12,0 0 3,1 0 2,-1 0 5,-22-22-12,22 22 19,0-22-10,0 22-6,0 0 11,0 0-1,1 0-3,-1 0 1</inkml:trace>
    </iact:actionData>
  </iact:action>
  <iact:action type="add" startTime="222435">
    <iact:property name="dataType"/>
    <iact:actionData xml:id="d6">
      <inkml:trace xmlns:inkml="http://www.w3.org/2003/InkML" xml:id="stk6" contextRef="#ctx0" brushRef="#br0">25118 7598 0,'22'0'59,"-22"-22"-54,22 22-3,0 0 8,1 0-8,-1 0 2,0 0-2,0 0 4,22-22-4,-44 0 0,22 22 0,1 0 0,-1 0 0,0 0 2,0 0 0,0 0 0,0 0-2,0 0 2,1 0 0,-1-23 0,0 23 0,0 0 0,0 0 0,0 0 0,0 0 2,1 0 2,-1 0-2,0 0 0,0 0 5,0 0 2,0 0-5,-22 23-2,23-23-2,-1 0 2,0 0 0,0 0-2,0 0 0,0 0 4,-22-23-4,22 23-2,1 0 0,-1 0 8,-44 0 201,-1 0-210,1 0 7,0 0-2,0 0-4,0 23 8,0-23-8,0 0 2,-1 0 8,1 0-6,0 0 5,0 22-8,0-22 1,22 22 2,-22-22 0,-1 0-4,-43 22 8,22-22-4,22 0-2,-1 0 2,1 0-2,0 0 0,0 0 0,0 22-2,0-22 0,22 22 2,-22-22-2,-1 0 0,1 0 2,0 0-2,0 0 0,0 0 2,0 23 0,0-23 0,-1 0 0,1 0 0,0 22-2,0-22 0,0 0 4,0 0-2,-1 0 0,1 0 0,0 22-2,0-22 2,0 0 8,44 0 194,0 0-200,0 0 2,0 0-4,1 0 0,-1 0-2,0 0 2,0 0-2,0 0 2,0 0 0,1-22-2,-1 22 0,0 0 0,0 0 2,0 0-2,0 0 0,0 0 0,1 0 0,-1 0 0,0 0 0,0 0 2,0 0-2,0 0 0,0 0 0,1 0 2,-1 0-2,0 0 2,0 0-2,0 0 2,0 0-2,0 0 2,23 0 2,-23 0 0,0 0 2,-22-22 2,-22 22 206,0 0-212,0 0 2,-1 0 2,1 0-2,0 0-2,0 0 2,0 0 0,-22 0 0,21 0 2,1 0-4,0 0 6,0 0-6,0 0 49,44 0 345,0 0-387,0 0-2,0 0 4,1 0-5,-1 0-4,0-23 4,0 23 2,0 0-6,0 0 4,0 0 0,1 0 15,-1 0-18,0 0 57</inkml:trace>
    </iact:actionData>
  </iact:action>
  <iact:action type="add" startTime="235885">
    <iact:property name="dataType"/>
    <iact:actionData xml:id="d7">
      <inkml:trace xmlns:inkml="http://www.w3.org/2003/InkML" xml:id="stk7" contextRef="#ctx0" brushRef="#br0">25207 10278 0,'22'0'4,"0"0"4,0 0 183,0 0-172,0 0-7,0-22-5,-22 0-6,0 44 9,23-22 4,-1-22-8,0 22 15,0 0-18,0 0 3,0 0 10,-22-22-10,22 22 0,1 0 0,-1 0-2,-22-22 6,22 22-5,0 0 4,0 0 16,0 0 51,0 0-60,1 0-13,-1 0 8,0 0 4,-22-22-3,22 22 37,0 0-46,0 0 15,1 0-8,-1 0-2,0 0-4,0 0 2,0 0 4,0 0-2,0 0 11,1 0-8,-1 0 13,0 0 17,0 0-16,0 0-10,0 0-2,0 0 11,1 0 59,-1 0-73,0 0 30,0 0-23,0 0-1,0 0-6,1 0 4,-1 0 36,0 0 5,0 0-42,0 0 14,0 0-22,-22-23-1,22 23 40,1 0-36,-1 0 25,0 0-8,-22-22-19,22 22 22,0 0-3,0 0-9,0 0 16,1 0-17,-1 0-7,0 0 16,0 0 4,0 0-20,0 0 2,1 0-2,-1 0-2,22 0 4,-22 0-4,0 0 4,0 0-8,1 0 8,-1 0 0,0 0-6,0 0 4,0 0 14,0 0-12,0 0-6,1 0 11,-1 0-8,0 0 14,0 0-12,0 0-5,0 0 14,1 0-6,-1 0 0,0 0-6,0 0 4,0 0 0,0 0 3,0 0-10,1 0 5,-1 0-2,0 0 0,0 0-4,0 0 4,0 0 0,0 0 2,-22 22-6,23-22 0,-1 0 6,0 0 2,-22 23 4,22-23-10,0 0-2,0 0 11,1 0-12,-1 0 5,0 0-2,0 0 0,0 0 2,0 0 0,0 0-2,1 0 0,-1 0 4,0 0-4,0 0 0,0 0 4,0 0 0,0 0 0,1 0 0,-1 0 0,0 0-2,0 0 6,0 0-10,0 0 2,1 0 4,-1 0-4,0 0 2,0 0-4,0 0 4,0 0 0,0 0 21,1 0 10,-1 0-15,0 0-10,0 0 3,0 0 1,0 0-3,0 0-3,1 0-4,-1 0 0,0 0-4,0 0 8,0 0-8,0 0 6,0 0-4,1 0 4,-1 0-4,0 0 8,-22-23 7,22 23-10,0 0 3,0 0-8,1 0 0,-1 0 4,0 0-6,0 0 2,0 0 4,0 0-2,0 0 0,1 0 2,-1 0 2,0 0 23,0 0-20,0 0-5,0 0-2,0 0 20,1 0-11,-1 0-12,-22 23-1,22-23 20,-22 22-14,22-22-6,0 0 10,0 0-8,1 0 4,-1 0 2,0 0-2,0 0 4,0 22 3,0-22-2,0 0-7,1 0-4,-23 22 4,22-22-4,0 0 0,22 0 8,-22 0-4,0 0-2,1 0-2,-1 22 6,0-22-2,0 0-4,0 0 8,0 0-4,1 0 6,-1 0 13,0 0-10,0 0-3,22 0 10,-22 0 49,-22-22-64,23 22 18,-1 0 3,0 0 8,0-22-21,0 22 40</inkml:trace>
    </iact:actionData>
  </iact:action>
  <iact:action type="add" startTime="244614">
    <iact:property name="dataType"/>
    <iact:actionData xml:id="d8">
      <inkml:trace xmlns:inkml="http://www.w3.org/2003/InkML" xml:id="stk8" contextRef="#ctx0" brushRef="#br0">24188 7642 0,'0'23'18,"22"-23"11,0 0-28,0 0 7,0 0-4,0 0 2,1 0-4,-1 0 0,0 0 0,0 0 2,0 0-2,22 0 2,1 0 0,-23 0 0,0 0-2,22 0 2,-22 0 0,1 0-2,-1 0 2,0 0-2,0 0 2,22 0 2,-21 0-2,21 0 4,-22 0 8,0 0-8,0 0-2,0 0-2,1 0 0,-1 0-2,0 0 2,0 0-2,0 0 0,22 0 2,-21 0-2,-1 0 0,0 0 0,22 0 0,1 0 2,-1 0 0,-22 0-2,22 0 0,-22 0 0,1 0 0,-1 0 0,44 0 0,-44 0 0,0 0 0,1 0 0,-1 0 0,0 0 0,0 0 0,22 0 1,-22 0 0,23 0-1,-23 0 0,0 0 0,22 0 0,-21 0 2,-1 0-2,0 0 0,0 0 0,22 0 0,-22 0 2,1 0-2,-1 0 0,22 0 2,-22 0-2,22 0 2,-21 0 0,-1 0-2,0 0 2,0 0-2,0 0 0,0 0 2,1 0 0,-1 0-2,0 0 6,0-23-6,0 23 11,0 0-10,0 0 5,1 0 0,-1 0 0,0 0-4,0 0 4,0 0 2,0 0 1,0 0-2,1 0 5,-1 0 2,0 0 6,0 0-18,0 0 12,0 0 8,-44 0 229,0 0-250,0 0 5,0 0-2,0 0-2,-1 0 0,-21 23-2,44-1 0,-22-22 2,0 0-2,0 0 2,0 0-2,-1 0 0,23 22 0,-44-22 0,22 0 2,0 22-2,0 0 2,-23-22 3,23 0-4,22 22-1,-22-22 0,-22 0 4,22 0 0,22 22-4,-23-22 0,1 0 0,0 0 2,-22 0 6,22 0-8,22 23 2,-45-23-2,23 0 6,0 0-6,0 0 0,0 0 4,0 0-4,0 0 2,-1 0-2,1 0 0,-22 0 2,0 0 0,-1 0 0,23 0-2,-22 0 2,22 0-2,0 0 0,-1 0 0,1 0 0,0 0 0,0 0 2,0 0-2,0 0 0,0 0 0,-23 0 2,23 0 0,0 0 0,0 0 1,0 0-4,0 0 3,-1 0 0,1 0 0,0 0-2,0 0 4,0 0-2,0 0 0,-1 0-2,1 0 4,-22 0-2,22 0 2,0 0-4,0 0 2,-1 0-2,1 0 0,0 0 2,-22 0 0,22 0 0,-23 0-2,23 0 0,0 0 0,0 0 2,0 0-2,0 0 0,-1 0 2,1 0-2,0 0 0,0 0 0,0 0 0,0 0 2,-23 22-2,23-22 2,0 0 0,0 0 0,0 0-2,0 0 2,0 0-2,-1 0 0,1 0 2,22 44-2,-44-44 4,22 0 2,0 0-2,-1 0 0,1 0 9,0 0-8,0 0 3,0 0-4,0 0 2,0 0 7,-1 0 0,1 0-9,0 0 2</inkml:trace>
    </iact:actionData>
  </iact:action>
  <iact:action type="add" startTime="248145">
    <iact:property name="dataType"/>
    <iact:actionData xml:id="d9">
      <inkml:trace xmlns:inkml="http://www.w3.org/2003/InkML" xml:id="stk9" contextRef="#ctx0" brushRef="#br0">24985 10145 0,'22'0'38,"0"0"55,0 0-24,1 0-38,-1-22-18,0 22 16,0 0-11,22 0 1,-21 0 8,-1 0 3,0 0 386,0 0-401,0 0-6,0 0 11,0 0-11,1 0-2,-1 0-1,0 0 0,0 0 2,0 0-4,0 0 2,0 0 10,1 0 9,-1 0-20,0 0 3,0 0 0,0 0-2,0 0-1,0 0 0,1 0-1,-1 0 6,0 0-6,0 0 2,0 0 27,0 0-21,1 0-11,-1 0 15,0 0-14,0 0 12,0 0 80,0 0-86,0 0 0,1 0-4,-1 0 4,0 0-2,0 0 0,0 0 4,0 0-6,0 0 10,1 0-3,-1 0-6,0 0-1,0 0 12,0 0-14,-22 22 8,22-22-6,1 0 2,-1 0 2,0 0-4,0 0 4,-22 23-2,22-23 0,0 0 0,-22 22 3,22-22-8,1 0 1,-1 0 6,0 0 6,0 0-7,0 22-4,0-22 6,0 0 3,-22 22-9,23-22 0,-1 0 0,0 0 5,0 0-2,0 0 4,0 0-5,1 0-2,-1 0 3,0 0 2,0 0-3,-22 22-4,22-22 3,-22 22 1,22-22-4,0 0 3,1 0 0,-1 0 2,0 0 0,0 0-4,0 0 0,0 0 3,0 0-2,1 0-1,-1 0 4,0 0-1,0 0-4,0 0 3,-22 23 0,22-23-2,1 0 2,-1 0-1,0 0 4,0 0-3,0 0 6,0 0-8,0 0 6,1 0-4,-1 0 2,0 0-2,0 0 7,0 0-6,0 0 5,0 0-6,-22 22 2,23-22 0,-1 0 4,0 0 2,0 0-8,0 0 3,-22 22-5,0-44 0,22 22-1,23 0 3,-23 0 2,0 0-2,-22 22 2,22-22-2,0 0-2,0 0 3,1 0-4,-1 0 3,0 0 0,0 0 0,0 0-2,0 22 0,0-22 2,1 0 0,21 0 1,-22 0-2,0 0 1,0 0 1,1 0-2,-1 0 1,0 0-2,0 0 2,0 0-2,0 0 2,0 0-2,23 0 4,-23 0 1,0 0-6,22 0 5,-22 0-2,1 0 2,-1 0-3,0 0-2,22 0 4,0 0-2,1 0 5,-23 0-6,0-22 2,0 22-1,0 0-2,1 0 4,-1 0-2,0 0-1,0 0 4,0 0 0,0 0-4,0 0 3,1 0-1,-1 0 3,0 0-1,0 0-2,0 0 8,0 0-5,0 0 5,1 0-5,-1 0 4,0 0-5,0 0 6,0 0-8,0 0 9,-22 22 12,23-22-3,-1 0-13,0 0 0,0 0 1,0 0-6,0 0 4,0 0-7,1 0 6,-1 0-2,22 0 2,-22 0 1,-22 22-4,22-22-2,0 0 4,1 0 0,-1 0 2,22 0 2,-22 0 0,0 0 10,1 0-3,-1 0-14,0 0 11,0 0-4,0 0-2,0 0 0,0 0 0,1 0 6,-1 0-8,0 0-2,0 0 2,0 0 33,0 0 21,0 0-39,1 0 2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B5448-82D9-4DA5-A138-9A618A8DF3C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741A8-870E-49DD-B9B1-E6CDE7D94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93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932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0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769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848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956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63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01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560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214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877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44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076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584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58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2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2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70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" y="2732924"/>
            <a:ext cx="12181620" cy="139215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629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algn="just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algn="just">
              <a:buFont typeface="Wingdings" panose="05000000000000000000" pitchFamily="2" charset="2"/>
              <a:buChar char="p"/>
              <a:defRPr sz="1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algn="just">
              <a:buFont typeface="Wingdings" panose="05000000000000000000" pitchFamily="2" charset="2"/>
              <a:buChar char="u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914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146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28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20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99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8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7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2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9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" y="2732924"/>
            <a:ext cx="12181620" cy="139215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1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algn="just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algn="just">
              <a:buFont typeface="Wingdings" panose="05000000000000000000" pitchFamily="2" charset="2"/>
              <a:buChar char="p"/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algn="just"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34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49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C1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4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5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4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9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2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microsoft.com/office/2011/relationships/inkAction" Target="../ink/inkAction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4" Type="http://schemas.microsoft.com/office/2011/relationships/inkAction" Target="../ink/inkAction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</a:t>
            </a:r>
            <a:r>
              <a:rPr lang="en-US" altLang="en-US" dirty="0">
                <a:cs typeface="Calibri" panose="020F0502020204030204" pitchFamily="34" charset="0"/>
              </a:rPr>
              <a:t>Layer I</a:t>
            </a:r>
            <a:r>
              <a:rPr lang="en-US" altLang="en-US" sz="4400" dirty="0">
                <a:cs typeface="Calibri" panose="020F0502020204030204" pitchFamily="34" charset="0"/>
              </a:rPr>
              <a:t>: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Transport Layer Overview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Transport Layer services &amp; functions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Internet Transport Layer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Multiplexing/ De-multiplexing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Connectionless &amp; connection-oriented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User Datagram Protocol – UDP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UDP features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UDP Checksum 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Checksum calculation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hoto, person, playing&#10;&#10;Description automatically generated">
            <a:extLst>
              <a:ext uri="{FF2B5EF4-FFF2-40B4-BE49-F238E27FC236}">
                <a16:creationId xmlns:a16="http://schemas.microsoft.com/office/drawing/2014/main" id="{FAFEBEB8-873F-4B31-B6CA-6266BC571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  <p:pic>
        <p:nvPicPr>
          <p:cNvPr id="8" name="Picture 7" descr="ooko: Comparing prices for Computer Networking: A Top ...">
            <a:extLst>
              <a:ext uri="{FF2B5EF4-FFF2-40B4-BE49-F238E27FC236}">
                <a16:creationId xmlns:a16="http://schemas.microsoft.com/office/drawing/2014/main" id="{F6EEB302-7FF3-4A87-AF82-E091EC46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635" y="627591"/>
            <a:ext cx="1675149" cy="20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005920-7267-439D-8D80-CFB925A09908}"/>
              </a:ext>
            </a:extLst>
          </p:cNvPr>
          <p:cNvSpPr txBox="1"/>
          <p:nvPr/>
        </p:nvSpPr>
        <p:spPr>
          <a:xfrm>
            <a:off x="10455371" y="2671267"/>
            <a:ext cx="118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293344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61"/>
    </mc:Choice>
    <mc:Fallback xmlns="">
      <p:transition spd="slow" advTm="3426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2">
            <a:extLst>
              <a:ext uri="{FF2B5EF4-FFF2-40B4-BE49-F238E27FC236}">
                <a16:creationId xmlns:a16="http://schemas.microsoft.com/office/drawing/2014/main" id="{C267ED98-FBDB-D24C-A351-3097B056B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422" y="1084921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8" name="Freeform 32">
            <a:extLst>
              <a:ext uri="{FF2B5EF4-FFF2-40B4-BE49-F238E27FC236}">
                <a16:creationId xmlns:a16="http://schemas.microsoft.com/office/drawing/2014/main" id="{58EA8CF4-DBF4-E34D-8254-A77227811341}"/>
              </a:ext>
            </a:extLst>
          </p:cNvPr>
          <p:cNvSpPr>
            <a:spLocks/>
          </p:cNvSpPr>
          <p:nvPr/>
        </p:nvSpPr>
        <p:spPr bwMode="auto">
          <a:xfrm>
            <a:off x="10289997" y="1078571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9" name="Rectangle 40">
            <a:extLst>
              <a:ext uri="{FF2B5EF4-FFF2-40B4-BE49-F238E27FC236}">
                <a16:creationId xmlns:a16="http://schemas.microsoft.com/office/drawing/2014/main" id="{8F576ED5-5855-F048-B4BB-75BF51C2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697" y="1186521"/>
            <a:ext cx="2533650" cy="381476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0" name="Oval 31">
            <a:extLst>
              <a:ext uri="{FF2B5EF4-FFF2-40B4-BE49-F238E27FC236}">
                <a16:creationId xmlns:a16="http://schemas.microsoft.com/office/drawing/2014/main" id="{E56CABC0-9BC4-164D-8001-714872CF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447" y="1243671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process</a:t>
            </a:r>
          </a:p>
        </p:txBody>
      </p:sp>
      <p:grpSp>
        <p:nvGrpSpPr>
          <p:cNvPr id="141" name="Group 47">
            <a:extLst>
              <a:ext uri="{FF2B5EF4-FFF2-40B4-BE49-F238E27FC236}">
                <a16:creationId xmlns:a16="http://schemas.microsoft.com/office/drawing/2014/main" id="{02602D35-C64D-9445-8BEF-315190C777FA}"/>
              </a:ext>
            </a:extLst>
          </p:cNvPr>
          <p:cNvGrpSpPr>
            <a:grpSpLocks/>
          </p:cNvGrpSpPr>
          <p:nvPr/>
        </p:nvGrpSpPr>
        <p:grpSpPr bwMode="auto">
          <a:xfrm>
            <a:off x="8070672" y="2312058"/>
            <a:ext cx="1795463" cy="688975"/>
            <a:chOff x="1173" y="2345"/>
            <a:chExt cx="1131" cy="434"/>
          </a:xfrm>
        </p:grpSpPr>
        <p:sp>
          <p:nvSpPr>
            <p:cNvPr id="142" name="Rectangle 44">
              <a:extLst>
                <a:ext uri="{FF2B5EF4-FFF2-40B4-BE49-F238E27FC236}">
                  <a16:creationId xmlns:a16="http://schemas.microsoft.com/office/drawing/2014/main" id="{92C6A498-BA40-944E-B932-C93263DCC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0000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Text Box 46">
              <a:extLst>
                <a:ext uri="{FF2B5EF4-FFF2-40B4-BE49-F238E27FC236}">
                  <a16:creationId xmlns:a16="http://schemas.microsoft.com/office/drawing/2014/main" id="{ED90C8EB-7D14-B54F-AC97-04DAEC25D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 socket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 buffers</a:t>
              </a:r>
            </a:p>
          </p:txBody>
        </p:sp>
      </p:grpSp>
      <p:sp>
        <p:nvSpPr>
          <p:cNvPr id="144" name="Oval 48">
            <a:extLst>
              <a:ext uri="{FF2B5EF4-FFF2-40B4-BE49-F238E27FC236}">
                <a16:creationId xmlns:a16="http://schemas.microsoft.com/office/drawing/2014/main" id="{0742E955-8C93-5F47-BE4B-8E6ACFB2E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947" y="3335996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5" name="Text Box 64">
            <a:extLst>
              <a:ext uri="{FF2B5EF4-FFF2-40B4-BE49-F238E27FC236}">
                <a16:creationId xmlns:a16="http://schemas.microsoft.com/office/drawing/2014/main" id="{FCF30813-93D4-B644-BB9A-DEC80D916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5360" y="336483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6" name="Oval 65">
            <a:extLst>
              <a:ext uri="{FF2B5EF4-FFF2-40B4-BE49-F238E27FC236}">
                <a16:creationId xmlns:a16="http://schemas.microsoft.com/office/drawing/2014/main" id="{6BD69667-2B04-344B-AF15-D9A7175F3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885" y="4321833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7" name="Text Box 66">
            <a:extLst>
              <a:ext uri="{FF2B5EF4-FFF2-40B4-BE49-F238E27FC236}">
                <a16:creationId xmlns:a16="http://schemas.microsoft.com/office/drawing/2014/main" id="{19C3DDC5-2A06-B840-8A80-61FECF597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699" y="435497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IP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9" name="Line 68">
            <a:extLst>
              <a:ext uri="{FF2B5EF4-FFF2-40B4-BE49-F238E27FC236}">
                <a16:creationId xmlns:a16="http://schemas.microsoft.com/office/drawing/2014/main" id="{68A5AD3F-8561-BA43-8CCB-23369CB3F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6347" y="4071008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0" name="Line 69">
            <a:extLst>
              <a:ext uri="{FF2B5EF4-FFF2-40B4-BE49-F238E27FC236}">
                <a16:creationId xmlns:a16="http://schemas.microsoft.com/office/drawing/2014/main" id="{069D68E8-3A07-7842-BBE3-A83C41548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9047" y="2219983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1" name="Group 56">
            <a:extLst>
              <a:ext uri="{FF2B5EF4-FFF2-40B4-BE49-F238E27FC236}">
                <a16:creationId xmlns:a16="http://schemas.microsoft.com/office/drawing/2014/main" id="{9D087FDD-1E50-B54A-BAF1-08F2E9EB032C}"/>
              </a:ext>
            </a:extLst>
          </p:cNvPr>
          <p:cNvGrpSpPr>
            <a:grpSpLocks/>
          </p:cNvGrpSpPr>
          <p:nvPr/>
        </p:nvGrpSpPr>
        <p:grpSpPr bwMode="auto">
          <a:xfrm>
            <a:off x="8745360" y="2104096"/>
            <a:ext cx="533400" cy="206375"/>
            <a:chOff x="2003" y="1816"/>
            <a:chExt cx="336" cy="130"/>
          </a:xfrm>
        </p:grpSpPr>
        <p:sp>
          <p:nvSpPr>
            <p:cNvPr id="152" name="Rectangle 16">
              <a:extLst>
                <a:ext uri="{FF2B5EF4-FFF2-40B4-BE49-F238E27FC236}">
                  <a16:creationId xmlns:a16="http://schemas.microsoft.com/office/drawing/2014/main" id="{4802C0EA-E5A8-E447-A8F6-A96701A0B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Rectangle 17">
              <a:extLst>
                <a:ext uri="{FF2B5EF4-FFF2-40B4-BE49-F238E27FC236}">
                  <a16:creationId xmlns:a16="http://schemas.microsoft.com/office/drawing/2014/main" id="{620EA98C-EF38-184B-A03B-82616FCB9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Rectangle 18">
              <a:extLst>
                <a:ext uri="{FF2B5EF4-FFF2-40B4-BE49-F238E27FC236}">
                  <a16:creationId xmlns:a16="http://schemas.microsoft.com/office/drawing/2014/main" id="{1C3BBD2A-6ACC-C349-BDA8-0843C2DE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Rectangle 19">
              <a:extLst>
                <a:ext uri="{FF2B5EF4-FFF2-40B4-BE49-F238E27FC236}">
                  <a16:creationId xmlns:a16="http://schemas.microsoft.com/office/drawing/2014/main" id="{96FBD4A2-E799-8F4F-9D14-53FD99E5B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65" name="Text Box 103">
            <a:extLst>
              <a:ext uri="{FF2B5EF4-FFF2-40B4-BE49-F238E27FC236}">
                <a16:creationId xmlns:a16="http://schemas.microsoft.com/office/drawing/2014/main" id="{4ECF9189-0AD6-144B-8167-6762F7B3E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972" y="5823520"/>
            <a:ext cx="271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 protocol stack</a:t>
            </a:r>
          </a:p>
        </p:txBody>
      </p:sp>
      <p:sp>
        <p:nvSpPr>
          <p:cNvPr id="169" name="Line 115">
            <a:extLst>
              <a:ext uri="{FF2B5EF4-FFF2-40B4-BE49-F238E27FC236}">
                <a16:creationId xmlns:a16="http://schemas.microsoft.com/office/drawing/2014/main" id="{ABF785A9-86A1-6E46-9624-CABBC5E29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0777" y="5419835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1" name="Line 118">
            <a:extLst>
              <a:ext uri="{FF2B5EF4-FFF2-40B4-BE49-F238E27FC236}">
                <a16:creationId xmlns:a16="http://schemas.microsoft.com/office/drawing/2014/main" id="{5E5B6E3E-966C-D44A-B01C-0473357F1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5235" y="4996521"/>
            <a:ext cx="0" cy="4635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72" name="Group 124">
            <a:extLst>
              <a:ext uri="{FF2B5EF4-FFF2-40B4-BE49-F238E27FC236}">
                <a16:creationId xmlns:a16="http://schemas.microsoft.com/office/drawing/2014/main" id="{4194DDD2-AC6E-4846-988C-D47AF88815B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23360" y="4590121"/>
            <a:ext cx="869950" cy="906462"/>
            <a:chOff x="-44" y="1473"/>
            <a:chExt cx="981" cy="1105"/>
          </a:xfrm>
        </p:grpSpPr>
        <p:pic>
          <p:nvPicPr>
            <p:cNvPr id="173" name="Picture 125" descr="desktop_computer_stylized_medium">
              <a:extLst>
                <a:ext uri="{FF2B5EF4-FFF2-40B4-BE49-F238E27FC236}">
                  <a16:creationId xmlns:a16="http://schemas.microsoft.com/office/drawing/2014/main" id="{C6DE1974-7837-334B-B35F-1B82108E30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Freeform 126">
              <a:extLst>
                <a:ext uri="{FF2B5EF4-FFF2-40B4-BE49-F238E27FC236}">
                  <a16:creationId xmlns:a16="http://schemas.microsoft.com/office/drawing/2014/main" id="{C8663771-41F7-FF4F-89C7-CFC093B9A1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F08E5E-7834-074F-B7D9-7DBE006EE269}"/>
              </a:ext>
            </a:extLst>
          </p:cNvPr>
          <p:cNvSpPr txBox="1"/>
          <p:nvPr/>
        </p:nvSpPr>
        <p:spPr>
          <a:xfrm>
            <a:off x="712555" y="1437021"/>
            <a:ext cx="3850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if network layer delivers data faster than application layer removes data from socket buffers?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4B0832-7295-6748-A6EB-5D9B0607F222}"/>
              </a:ext>
            </a:extLst>
          </p:cNvPr>
          <p:cNvGrpSpPr/>
          <p:nvPr/>
        </p:nvGrpSpPr>
        <p:grpSpPr>
          <a:xfrm>
            <a:off x="756989" y="3535828"/>
            <a:ext cx="4164772" cy="1950572"/>
            <a:chOff x="363537" y="4127499"/>
            <a:chExt cx="4164772" cy="1950572"/>
          </a:xfrm>
        </p:grpSpPr>
        <p:sp>
          <p:nvSpPr>
            <p:cNvPr id="179" name="Rectangle 110">
              <a:extLst>
                <a:ext uri="{FF2B5EF4-FFF2-40B4-BE49-F238E27FC236}">
                  <a16:creationId xmlns:a16="http://schemas.microsoft.com/office/drawing/2014/main" id="{71EEDA6C-9700-F540-8450-88D0CF387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" y="4397375"/>
              <a:ext cx="4134671" cy="16806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80" name="Text Box 111">
              <a:extLst>
                <a:ext uri="{FF2B5EF4-FFF2-40B4-BE49-F238E27FC236}">
                  <a16:creationId xmlns:a16="http://schemas.microsoft.com/office/drawing/2014/main" id="{8C96D4BC-6609-824B-A9B9-24E2A66F6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613" y="4549775"/>
              <a:ext cx="4072696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receiver controls sender, so sender won’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 overflow receiver’s buffer by transmitting too much, too fast</a:t>
              </a:r>
              <a:endPara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81" name="Group 112">
              <a:extLst>
                <a:ext uri="{FF2B5EF4-FFF2-40B4-BE49-F238E27FC236}">
                  <a16:creationId xmlns:a16="http://schemas.microsoft.com/office/drawing/2014/main" id="{6B4EAE2E-56DA-864E-99A1-E535BFD3A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438" y="4127499"/>
              <a:ext cx="2003542" cy="523875"/>
              <a:chOff x="3327" y="230"/>
              <a:chExt cx="1176" cy="330"/>
            </a:xfrm>
          </p:grpSpPr>
          <p:sp>
            <p:nvSpPr>
              <p:cNvPr id="183" name="Rectangle 113">
                <a:extLst>
                  <a:ext uri="{FF2B5EF4-FFF2-40B4-BE49-F238E27FC236}">
                    <a16:creationId xmlns:a16="http://schemas.microsoft.com/office/drawing/2014/main" id="{364B36BC-850A-C443-AFE1-8C4A92F8C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9" y="323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4" name="Text Box 114">
                <a:extLst>
                  <a:ext uri="{FF2B5EF4-FFF2-40B4-BE49-F238E27FC236}">
                    <a16:creationId xmlns:a16="http://schemas.microsoft.com/office/drawing/2014/main" id="{4A67984A-D193-3248-9AD8-3DC1586083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7" y="230"/>
                <a:ext cx="113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flow control</a:t>
                </a:r>
              </a:p>
            </p:txBody>
          </p:sp>
        </p:grpSp>
      </p:grpSp>
      <p:sp>
        <p:nvSpPr>
          <p:cNvPr id="182" name="Line 117">
            <a:extLst>
              <a:ext uri="{FF2B5EF4-FFF2-40B4-BE49-F238E27FC236}">
                <a16:creationId xmlns:a16="http://schemas.microsoft.com/office/drawing/2014/main" id="{1B7AFE0B-8185-3E43-BF7C-730BEFE1D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4475" y="5006696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20FA96-992D-4547-BB82-D80AD6340B76}"/>
              </a:ext>
            </a:extLst>
          </p:cNvPr>
          <p:cNvGrpSpPr/>
          <p:nvPr/>
        </p:nvGrpSpPr>
        <p:grpSpPr>
          <a:xfrm>
            <a:off x="7630935" y="2806352"/>
            <a:ext cx="2092487" cy="2971623"/>
            <a:chOff x="7630935" y="2806352"/>
            <a:chExt cx="2092487" cy="29716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136498-1DCA-8245-9AEB-79D923D0965C}"/>
                </a:ext>
              </a:extLst>
            </p:cNvPr>
            <p:cNvGrpSpPr/>
            <p:nvPr/>
          </p:nvGrpSpPr>
          <p:grpSpPr>
            <a:xfrm>
              <a:off x="7630935" y="3080408"/>
              <a:ext cx="1309687" cy="2697567"/>
              <a:chOff x="7074521" y="3577949"/>
              <a:chExt cx="1309687" cy="2697567"/>
            </a:xfrm>
          </p:grpSpPr>
          <p:sp>
            <p:nvSpPr>
              <p:cNvPr id="163" name="Rectangle 91">
                <a:extLst>
                  <a:ext uri="{FF2B5EF4-FFF2-40B4-BE49-F238E27FC236}">
                    <a16:creationId xmlns:a16="http://schemas.microsoft.com/office/drawing/2014/main" id="{262B8492-92D0-1D4D-A388-8EDCD2891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5546" y="46193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F31E27D-6EC1-5943-92A1-E4210B15E8BC}"/>
                  </a:ext>
                </a:extLst>
              </p:cNvPr>
              <p:cNvGrpSpPr/>
              <p:nvPr/>
            </p:nvGrpSpPr>
            <p:grpSpPr>
              <a:xfrm>
                <a:off x="7344839" y="5551212"/>
                <a:ext cx="1039369" cy="214398"/>
                <a:chOff x="7344839" y="5551212"/>
                <a:chExt cx="1039369" cy="214398"/>
              </a:xfrm>
            </p:grpSpPr>
            <p:sp>
              <p:nvSpPr>
                <p:cNvPr id="158" name="Rectangle 74">
                  <a:extLst>
                    <a:ext uri="{FF2B5EF4-FFF2-40B4-BE49-F238E27FC236}">
                      <a16:creationId xmlns:a16="http://schemas.microsoft.com/office/drawing/2014/main" id="{8A48CC54-2E19-7E49-AB6A-C589B7121B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4839" y="5556060"/>
                  <a:ext cx="1006475" cy="209550"/>
                </a:xfrm>
                <a:prstGeom prst="rect">
                  <a:avLst/>
                </a:pr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4" name="Rectangle 92">
                  <a:extLst>
                    <a:ext uri="{FF2B5EF4-FFF2-40B4-BE49-F238E27FC236}">
                      <a16:creationId xmlns:a16="http://schemas.microsoft.com/office/drawing/2014/main" id="{F086B485-A7FA-024F-AE08-D3278D535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0783" y="5551212"/>
                  <a:ext cx="733425" cy="212725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59" name="Line 75">
                  <a:extLst>
                    <a:ext uri="{FF2B5EF4-FFF2-40B4-BE49-F238E27FC236}">
                      <a16:creationId xmlns:a16="http://schemas.microsoft.com/office/drawing/2014/main" id="{3072215E-AACF-9541-93AB-D98D0EECBB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888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0" name="Line 76">
                  <a:extLst>
                    <a:ext uri="{FF2B5EF4-FFF2-40B4-BE49-F238E27FC236}">
                      <a16:creationId xmlns:a16="http://schemas.microsoft.com/office/drawing/2014/main" id="{A70802F4-DC4B-B74E-9BF2-97E565E57F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412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2" name="Rectangle 86">
                <a:extLst>
                  <a:ext uri="{FF2B5EF4-FFF2-40B4-BE49-F238E27FC236}">
                    <a16:creationId xmlns:a16="http://schemas.microsoft.com/office/drawing/2014/main" id="{4115F8B6-91A1-7C41-83BF-8BE89BBEB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7608" y="35779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0" name="Text Box 116">
                <a:extLst>
                  <a:ext uri="{FF2B5EF4-FFF2-40B4-BE49-F238E27FC236}">
                    <a16:creationId xmlns:a16="http://schemas.microsoft.com/office/drawing/2014/main" id="{698424D2-456E-974F-973C-408C9336D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4521" y="5970716"/>
                <a:ext cx="11334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from sender</a:t>
                </a:r>
              </a:p>
            </p:txBody>
          </p:sp>
        </p:grp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1FE7EE57-FED3-864B-8F06-9CC2C77BF0DE}"/>
                </a:ext>
              </a:extLst>
            </p:cNvPr>
            <p:cNvSpPr/>
            <p:nvPr/>
          </p:nvSpPr>
          <p:spPr>
            <a:xfrm>
              <a:off x="8312727" y="2806352"/>
              <a:ext cx="1410695" cy="271814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1072C8-D06D-0540-97C3-C1DE8C5A0444}"/>
              </a:ext>
            </a:extLst>
          </p:cNvPr>
          <p:cNvGrpSpPr/>
          <p:nvPr/>
        </p:nvGrpSpPr>
        <p:grpSpPr>
          <a:xfrm>
            <a:off x="4989152" y="1607125"/>
            <a:ext cx="4984933" cy="885919"/>
            <a:chOff x="4989152" y="1607125"/>
            <a:chExt cx="4984933" cy="8859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A53074-9492-2643-8C14-D55F3A8DF9EC}"/>
                </a:ext>
              </a:extLst>
            </p:cNvPr>
            <p:cNvGrpSpPr/>
            <p:nvPr/>
          </p:nvGrpSpPr>
          <p:grpSpPr>
            <a:xfrm>
              <a:off x="4989152" y="1652814"/>
              <a:ext cx="4984933" cy="840230"/>
              <a:chOff x="4432738" y="2150355"/>
              <a:chExt cx="4984933" cy="840230"/>
            </a:xfrm>
          </p:grpSpPr>
          <p:sp>
            <p:nvSpPr>
              <p:cNvPr id="166" name="Line 105">
                <a:extLst>
                  <a:ext uri="{FF2B5EF4-FFF2-40B4-BE49-F238E27FC236}">
                    <a16:creationId xmlns:a16="http://schemas.microsoft.com/office/drawing/2014/main" id="{E962447C-3133-664A-8728-73048FD03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76294" y="2457174"/>
                <a:ext cx="110210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5" name="Text Box 104">
                <a:extLst>
                  <a:ext uri="{FF2B5EF4-FFF2-40B4-BE49-F238E27FC236}">
                    <a16:creationId xmlns:a16="http://schemas.microsoft.com/office/drawing/2014/main" id="{F110BC32-2D3E-6B43-8E30-DD363F7CF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738" y="2150355"/>
                <a:ext cx="2533651" cy="840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 removing data from TCP socket buffers</a:t>
                </a:r>
              </a:p>
            </p:txBody>
          </p:sp>
          <p:sp>
            <p:nvSpPr>
              <p:cNvPr id="176" name="Rectangle 86">
                <a:extLst>
                  <a:ext uri="{FF2B5EF4-FFF2-40B4-BE49-F238E27FC236}">
                    <a16:creationId xmlns:a16="http://schemas.microsoft.com/office/drawing/2014/main" id="{4FC9FA64-3313-7441-820B-DA439AD3A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6946" y="2344462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6" name="Curved Down Arrow 55">
              <a:extLst>
                <a:ext uri="{FF2B5EF4-FFF2-40B4-BE49-F238E27FC236}">
                  <a16:creationId xmlns:a16="http://schemas.microsoft.com/office/drawing/2014/main" id="{1957E969-1EF1-4941-A40B-CB97CA05EBA4}"/>
                </a:ext>
              </a:extLst>
            </p:cNvPr>
            <p:cNvSpPr/>
            <p:nvPr/>
          </p:nvSpPr>
          <p:spPr>
            <a:xfrm rot="10800000" flipH="1">
              <a:off x="8517082" y="1607125"/>
              <a:ext cx="1000991" cy="87283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F0B028FA-BE3B-4D82-BA33-BF4A7AE7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C1C1C"/>
                </a:solidFill>
              </a:rPr>
              <a:t>TCP flow control</a:t>
            </a:r>
            <a:endParaRPr lang="en-US" sz="4000" b="0" dirty="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041873"/>
      </p:ext>
    </p:extLst>
  </p:cSld>
  <p:clrMapOvr>
    <a:masterClrMapping/>
  </p:clrMapOvr>
  <p:transition spd="med" advTm="11392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dirty="0"/>
              <a:t>TCP congestion control: AIMD</a:t>
            </a:r>
            <a:endParaRPr lang="en-US" sz="40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168400"/>
            <a:ext cx="102743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senders can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increase window size (and hence sending rate), probing for usable bandwidth until packet loss occurs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141" name="Text Box 13">
            <a:extLst>
              <a:ext uri="{FF2B5EF4-FFF2-40B4-BE49-F238E27FC236}">
                <a16:creationId xmlns:a16="http://schemas.microsoft.com/office/drawing/2014/main" id="{2FD36304-869C-CE42-8550-F12B5FFE2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708" y="4380805"/>
            <a:ext cx="2769156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sawtooth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behavior: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probing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for bandwidth</a:t>
            </a:r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F39215FA-39B5-484D-8395-F0F1A1C5D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339" y="3774454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6" name="Line 19">
            <a:extLst>
              <a:ext uri="{FF2B5EF4-FFF2-40B4-BE49-F238E27FC236}">
                <a16:creationId xmlns:a16="http://schemas.microsoft.com/office/drawing/2014/main" id="{D3F6ABF2-92A9-2C40-8D08-91E546062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8189" y="5196854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20">
            <a:extLst>
              <a:ext uri="{FF2B5EF4-FFF2-40B4-BE49-F238E27FC236}">
                <a16:creationId xmlns:a16="http://schemas.microsoft.com/office/drawing/2014/main" id="{38434DE2-13CB-044F-991F-ED186F200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164" y="5185741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id="{1937BB13-75B0-4947-8F7E-C695263524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052" y="4869829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Line 22">
            <a:extLst>
              <a:ext uri="{FF2B5EF4-FFF2-40B4-BE49-F238E27FC236}">
                <a16:creationId xmlns:a16="http://schemas.microsoft.com/office/drawing/2014/main" id="{D3110501-FE57-9545-B9AC-7B103AF98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9602" y="4871416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AAAA55BA-D404-204C-AECA-45F566AEC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1664" y="5168279"/>
            <a:ext cx="525463" cy="523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Line 24">
            <a:extLst>
              <a:ext uri="{FF2B5EF4-FFF2-40B4-BE49-F238E27FC236}">
                <a16:creationId xmlns:a16="http://schemas.microsoft.com/office/drawing/2014/main" id="{43AEBE7F-F2BB-5943-A7EA-ACC4591C9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127" y="5163516"/>
            <a:ext cx="0" cy="688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6F7F0A4B-818C-8448-8543-A37DAD19EA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8240" y="4849191"/>
            <a:ext cx="969963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5" name="Line 26">
            <a:extLst>
              <a:ext uri="{FF2B5EF4-FFF2-40B4-BE49-F238E27FC236}">
                <a16:creationId xmlns:a16="http://schemas.microsoft.com/office/drawing/2014/main" id="{19538173-60A5-BC46-A9E4-749776021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3440" y="4849191"/>
            <a:ext cx="11113" cy="835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6" name="Line 29">
            <a:extLst>
              <a:ext uri="{FF2B5EF4-FFF2-40B4-BE49-F238E27FC236}">
                <a16:creationId xmlns:a16="http://schemas.microsoft.com/office/drawing/2014/main" id="{30FAE305-421D-C042-8E51-7C7D81EEF5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8202" y="5012704"/>
            <a:ext cx="666750" cy="666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" name="Line 30">
            <a:extLst>
              <a:ext uri="{FF2B5EF4-FFF2-40B4-BE49-F238E27FC236}">
                <a16:creationId xmlns:a16="http://schemas.microsoft.com/office/drawing/2014/main" id="{031213C2-BAEE-5346-905B-3F89E1716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4952" y="4998416"/>
            <a:ext cx="0" cy="747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8" name="Line 31">
            <a:extLst>
              <a:ext uri="{FF2B5EF4-FFF2-40B4-BE49-F238E27FC236}">
                <a16:creationId xmlns:a16="http://schemas.microsoft.com/office/drawing/2014/main" id="{AEA390E0-709D-FA45-91DE-52C0460D6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5427" y="4746004"/>
            <a:ext cx="876300" cy="1014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C492E2-E058-BD40-8FFC-FCED8F0093C0}"/>
              </a:ext>
            </a:extLst>
          </p:cNvPr>
          <p:cNvGrpSpPr/>
          <p:nvPr/>
        </p:nvGrpSpPr>
        <p:grpSpPr>
          <a:xfrm>
            <a:off x="3439503" y="4254500"/>
            <a:ext cx="4602061" cy="2566366"/>
            <a:chOff x="4099903" y="3937000"/>
            <a:chExt cx="4602061" cy="2566366"/>
          </a:xfrm>
        </p:grpSpPr>
        <p:sp>
          <p:nvSpPr>
            <p:cNvPr id="54" name="Text Box 12">
              <a:extLst>
                <a:ext uri="{FF2B5EF4-FFF2-40B4-BE49-F238E27FC236}">
                  <a16:creationId xmlns:a16="http://schemas.microsoft.com/office/drawing/2014/main" id="{18CC901F-184A-1147-B991-15E650618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117142" y="4919761"/>
              <a:ext cx="2273300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charset="0"/>
                  <a:cs typeface="+mn-cs"/>
                </a:rPr>
                <a:t>TCP sender  Sending rate</a:t>
              </a:r>
            </a:p>
          </p:txBody>
        </p:sp>
        <p:sp>
          <p:nvSpPr>
            <p:cNvPr id="55" name="Line 17">
              <a:extLst>
                <a:ext uri="{FF2B5EF4-FFF2-40B4-BE49-F238E27FC236}">
                  <a16:creationId xmlns:a16="http://schemas.microsoft.com/office/drawing/2014/main" id="{EF2F6AD0-B3EF-0B4C-88EA-BCCC113FD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589" y="6176341"/>
              <a:ext cx="4143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id="{11B2DFEF-102F-D74F-9B47-304A5DF4E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600" y="4203700"/>
              <a:ext cx="877" cy="1974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" name="Text Box 40">
              <a:extLst>
                <a:ext uri="{FF2B5EF4-FFF2-40B4-BE49-F238E27FC236}">
                  <a16:creationId xmlns:a16="http://schemas.microsoft.com/office/drawing/2014/main" id="{27E5BB5F-DA02-D949-9477-C50B724C7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5452" y="6166816"/>
              <a:ext cx="5762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38AC8E-A4ED-7042-8221-EEFB417FF7BA}"/>
              </a:ext>
            </a:extLst>
          </p:cNvPr>
          <p:cNvGrpSpPr/>
          <p:nvPr/>
        </p:nvGrpSpPr>
        <p:grpSpPr>
          <a:xfrm>
            <a:off x="965200" y="2146300"/>
            <a:ext cx="5054600" cy="1905000"/>
            <a:chOff x="0" y="4533900"/>
            <a:chExt cx="4762500" cy="1905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9A0FF2-0607-BD44-8404-E086F64972BE}"/>
                </a:ext>
              </a:extLst>
            </p:cNvPr>
            <p:cNvSpPr/>
            <p:nvPr/>
          </p:nvSpPr>
          <p:spPr>
            <a:xfrm>
              <a:off x="406846" y="4737100"/>
              <a:ext cx="4334880" cy="14351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83C5ED77-5FA7-AC4C-AB2A-245D62DB4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991100"/>
              <a:ext cx="4762500" cy="144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increase </a:t>
              </a:r>
              <a:r>
                <a:rPr kumimoji="0" lang="en-US" sz="2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cwnd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charset="0"/>
                  <a:ea typeface="ＭＳ Ｐゴシック" charset="0"/>
                  <a:cs typeface="+mn-cs"/>
                </a:rPr>
                <a:t>by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 maximum segment size every RTT until loss detected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91ECB6E6-4418-7243-B13D-E7E4DAE72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26670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dditive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9F4C833-80E3-E14A-98F5-D02EBF4C0AC6}"/>
              </a:ext>
            </a:extLst>
          </p:cNvPr>
          <p:cNvGrpSpPr/>
          <p:nvPr/>
        </p:nvGrpSpPr>
        <p:grpSpPr>
          <a:xfrm>
            <a:off x="6007100" y="2197100"/>
            <a:ext cx="4749800" cy="1422400"/>
            <a:chOff x="38100" y="4533900"/>
            <a:chExt cx="4749800" cy="14224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D9889A-D576-6948-99EB-B6AAAAF94FF1}"/>
                </a:ext>
              </a:extLst>
            </p:cNvPr>
            <p:cNvSpPr/>
            <p:nvPr/>
          </p:nvSpPr>
          <p:spPr>
            <a:xfrm>
              <a:off x="342900" y="4686300"/>
              <a:ext cx="4267200" cy="127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12492D08-6387-3C44-BE8F-DFB7A535E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" y="4991100"/>
              <a:ext cx="4749800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cut </a:t>
              </a:r>
              <a:r>
                <a:rPr kumimoji="0" lang="en-US" sz="2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cwnd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in half at each loss event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Rectangle 8">
              <a:extLst>
                <a:ext uri="{FF2B5EF4-FFF2-40B4-BE49-F238E27FC236}">
                  <a16:creationId xmlns:a16="http://schemas.microsoft.com/office/drawing/2014/main" id="{4FA342B4-82DA-FE44-A283-F18BBA2F6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37465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M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ultiplicative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B9E571-5EFE-DF45-ABEE-F217088B731C}"/>
              </a:ext>
            </a:extLst>
          </p:cNvPr>
          <p:cNvGrpSpPr/>
          <p:nvPr/>
        </p:nvGrpSpPr>
        <p:grpSpPr>
          <a:xfrm>
            <a:off x="3952943" y="3784600"/>
            <a:ext cx="3599234" cy="1591283"/>
            <a:chOff x="3965643" y="3797300"/>
            <a:chExt cx="3599234" cy="159128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98081F5-35B5-A849-A6DC-D92ECEF0752A}"/>
                </a:ext>
              </a:extLst>
            </p:cNvPr>
            <p:cNvGrpSpPr/>
            <p:nvPr/>
          </p:nvGrpSpPr>
          <p:grpSpPr>
            <a:xfrm>
              <a:off x="3965643" y="4159386"/>
              <a:ext cx="3599234" cy="1229197"/>
              <a:chOff x="3965643" y="4159386"/>
              <a:chExt cx="3599234" cy="122919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1079667-0DAA-D94E-A312-DB3C9977F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2128" y="4163438"/>
                <a:ext cx="0" cy="10562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E4E7717F-1A0D-FF4E-812D-3FD618E53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0128" y="4163438"/>
                <a:ext cx="0" cy="12213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D125F63-AD27-6B45-AE19-4ABD9BFAA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5630" y="4163438"/>
                <a:ext cx="0" cy="1225145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2EFC86-C803-E843-B374-808FCECBC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4941" y="4171542"/>
                <a:ext cx="0" cy="1204339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19D5D13-5D07-4C47-B49B-8AC41BCDC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4500" y="4165056"/>
                <a:ext cx="0" cy="119380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49C30FB-E09A-8645-AF59-0F93ED23D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743" y="4159386"/>
                <a:ext cx="0" cy="110652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CE80244-8AE8-9244-8BD7-F7A494EF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5643" y="4162357"/>
                <a:ext cx="3599234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A3311EB-6DA1-BE40-8300-E0A7E76CCC9C}"/>
                </a:ext>
              </a:extLst>
            </p:cNvPr>
            <p:cNvCxnSpPr/>
            <p:nvPr/>
          </p:nvCxnSpPr>
          <p:spPr>
            <a:xfrm>
              <a:off x="5651500" y="3797300"/>
              <a:ext cx="0" cy="381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6745885-D0C9-5C4A-8189-6C1C08532D61}"/>
              </a:ext>
            </a:extLst>
          </p:cNvPr>
          <p:cNvGrpSpPr/>
          <p:nvPr/>
        </p:nvGrpSpPr>
        <p:grpSpPr>
          <a:xfrm>
            <a:off x="4108450" y="3622675"/>
            <a:ext cx="3819526" cy="1695450"/>
            <a:chOff x="4108450" y="3622675"/>
            <a:chExt cx="3819526" cy="169545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E8174FE-3375-6647-833E-1BBA1779B8E0}"/>
                </a:ext>
              </a:extLst>
            </p:cNvPr>
            <p:cNvGrpSpPr/>
            <p:nvPr/>
          </p:nvGrpSpPr>
          <p:grpSpPr>
            <a:xfrm>
              <a:off x="4108450" y="3975100"/>
              <a:ext cx="3819526" cy="1343025"/>
              <a:chOff x="4108450" y="3975100"/>
              <a:chExt cx="3819526" cy="1343025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9182BCB-9C63-4F4E-9BFE-C6ED53E720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5350" y="3981450"/>
                <a:ext cx="679450" cy="125412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A530988-F896-F240-A4FD-4D4D80C11F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8450" y="3975100"/>
                <a:ext cx="3816350" cy="133985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6D2A9933-F916-0E46-A509-25FD8F001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0475" y="3978275"/>
                <a:ext cx="2854325" cy="129857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DE4AE1E-DD47-A648-8E75-B628D3E56B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7050" y="3984625"/>
                <a:ext cx="2320926" cy="13335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2C801921-8F99-4345-AADF-C79B5379AB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5900" y="3984625"/>
                <a:ext cx="1358900" cy="11938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7A7E738-8F7C-B641-98A4-26125EAB1AA9}"/>
                </a:ext>
              </a:extLst>
            </p:cNvPr>
            <p:cNvCxnSpPr/>
            <p:nvPr/>
          </p:nvCxnSpPr>
          <p:spPr>
            <a:xfrm flipV="1">
              <a:off x="7921625" y="3622675"/>
              <a:ext cx="0" cy="3587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F67FBF66-1006-C849-9ABA-320AB4C17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9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655"/>
    </mc:Choice>
    <mc:Fallback xmlns="">
      <p:transition spd="slow" advTm="6465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9719"/>
            <a:ext cx="11393310" cy="894622"/>
          </a:xfrm>
        </p:spPr>
        <p:txBody>
          <a:bodyPr>
            <a:normAutofit/>
          </a:bodyPr>
          <a:lstStyle/>
          <a:p>
            <a:r>
              <a:rPr lang="en-US" dirty="0"/>
              <a:t>TCP slow start </a:t>
            </a:r>
            <a:endParaRPr lang="en-US" sz="4000" b="0" dirty="0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8A57114D-913B-0446-AF23-3E8C1F4B81CA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384299"/>
            <a:ext cx="5503760" cy="521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connection begins, sending rate increased exponentially until first loss event or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ssthresh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reached: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initially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 MSS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every RTT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done by incrementing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</a:t>
            </a: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 received</a:t>
            </a:r>
          </a:p>
        </p:txBody>
      </p:sp>
      <p:sp>
        <p:nvSpPr>
          <p:cNvPr id="224" name="Line 6">
            <a:extLst>
              <a:ext uri="{FF2B5EF4-FFF2-40B4-BE49-F238E27FC236}">
                <a16:creationId xmlns:a16="http://schemas.microsoft.com/office/drawing/2014/main" id="{6A528287-EE91-2148-8BF9-9042AB1CF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075" y="2306590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5" name="Text Box 8">
            <a:extLst>
              <a:ext uri="{FF2B5EF4-FFF2-40B4-BE49-F238E27FC236}">
                <a16:creationId xmlns:a16="http://schemas.microsoft.com/office/drawing/2014/main" id="{BF8683E2-9BD1-4641-8269-1F97FE166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395" y="1168352"/>
            <a:ext cx="8008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Host A</a:t>
            </a:r>
          </a:p>
        </p:txBody>
      </p:sp>
      <p:sp>
        <p:nvSpPr>
          <p:cNvPr id="226" name="Text Box 9">
            <a:extLst>
              <a:ext uri="{FF2B5EF4-FFF2-40B4-BE49-F238E27FC236}">
                <a16:creationId xmlns:a16="http://schemas.microsoft.com/office/drawing/2014/main" id="{C49CE5EE-9C21-9E4F-B95D-B87D2E6CA9D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628002" y="2271764"/>
            <a:ext cx="113518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one segment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28" name="Text Box 12">
            <a:extLst>
              <a:ext uri="{FF2B5EF4-FFF2-40B4-BE49-F238E27FC236}">
                <a16:creationId xmlns:a16="http://schemas.microsoft.com/office/drawing/2014/main" id="{51858FD0-9B85-8441-9B12-8875189F6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7215" y="1154065"/>
            <a:ext cx="792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229" name="Line 13">
            <a:extLst>
              <a:ext uri="{FF2B5EF4-FFF2-40B4-BE49-F238E27FC236}">
                <a16:creationId xmlns:a16="http://schemas.microsoft.com/office/drawing/2014/main" id="{A18AC8EC-DBD1-E34E-B3EA-D3876A530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0313" y="21208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0" name="Line 14">
            <a:extLst>
              <a:ext uri="{FF2B5EF4-FFF2-40B4-BE49-F238E27FC236}">
                <a16:creationId xmlns:a16="http://schemas.microsoft.com/office/drawing/2014/main" id="{77B3310E-1B60-414E-9423-328982307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4913" y="21589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9B56F2-B7D2-5247-8C5B-11CDFE50D6C7}"/>
              </a:ext>
            </a:extLst>
          </p:cNvPr>
          <p:cNvGrpSpPr/>
          <p:nvPr/>
        </p:nvGrpSpPr>
        <p:grpSpPr>
          <a:xfrm>
            <a:off x="7253386" y="2270077"/>
            <a:ext cx="307777" cy="830263"/>
            <a:chOff x="7253386" y="2270077"/>
            <a:chExt cx="307777" cy="830263"/>
          </a:xfrm>
        </p:grpSpPr>
        <p:sp>
          <p:nvSpPr>
            <p:cNvPr id="227" name="Text Box 10">
              <a:extLst>
                <a:ext uri="{FF2B5EF4-FFF2-40B4-BE49-F238E27FC236}">
                  <a16:creationId xmlns:a16="http://schemas.microsoft.com/office/drawing/2014/main" id="{A25707E3-FE96-074A-AE26-F8222C4C3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177532" y="2509096"/>
              <a:ext cx="45948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charset="0"/>
                  <a:cs typeface="+mn-cs"/>
                </a:rPr>
                <a:t>RTT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Line 15">
              <a:extLst>
                <a:ext uri="{FF2B5EF4-FFF2-40B4-BE49-F238E27FC236}">
                  <a16:creationId xmlns:a16="http://schemas.microsoft.com/office/drawing/2014/main" id="{1BE79FAE-9CDC-7B45-A6C0-E89FC9FC23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99338" y="2270077"/>
              <a:ext cx="4762" cy="219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Line 16">
              <a:extLst>
                <a:ext uri="{FF2B5EF4-FFF2-40B4-BE49-F238E27FC236}">
                  <a16:creationId xmlns:a16="http://schemas.microsoft.com/office/drawing/2014/main" id="{59A77926-4B5A-AC4A-B560-0B735D6BC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8863" y="2876502"/>
              <a:ext cx="4762" cy="2238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33" name="Line 17">
            <a:extLst>
              <a:ext uri="{FF2B5EF4-FFF2-40B4-BE49-F238E27FC236}">
                <a16:creationId xmlns:a16="http://schemas.microsoft.com/office/drawing/2014/main" id="{6F1B852B-55C3-8747-96CA-AA2F2AB5E5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1263" y="2711402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34" name="Group 18">
            <a:extLst>
              <a:ext uri="{FF2B5EF4-FFF2-40B4-BE49-F238E27FC236}">
                <a16:creationId xmlns:a16="http://schemas.microsoft.com/office/drawing/2014/main" id="{065B59AF-8C8D-9041-B965-0C2B0A5F8CEF}"/>
              </a:ext>
            </a:extLst>
          </p:cNvPr>
          <p:cNvGrpSpPr>
            <a:grpSpLocks/>
          </p:cNvGrpSpPr>
          <p:nvPr/>
        </p:nvGrpSpPr>
        <p:grpSpPr bwMode="auto">
          <a:xfrm>
            <a:off x="9809163" y="5453015"/>
            <a:ext cx="615950" cy="366712"/>
            <a:chOff x="3317" y="3527"/>
            <a:chExt cx="388" cy="231"/>
          </a:xfrm>
        </p:grpSpPr>
        <p:sp>
          <p:nvSpPr>
            <p:cNvPr id="235" name="Rectangle 19">
              <a:extLst>
                <a:ext uri="{FF2B5EF4-FFF2-40B4-BE49-F238E27FC236}">
                  <a16:creationId xmlns:a16="http://schemas.microsoft.com/office/drawing/2014/main" id="{87C76A64-BE9B-B84D-B23B-73554D8DC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6" name="Text Box 20">
              <a:extLst>
                <a:ext uri="{FF2B5EF4-FFF2-40B4-BE49-F238E27FC236}">
                  <a16:creationId xmlns:a16="http://schemas.microsoft.com/office/drawing/2014/main" id="{0453126D-C0BC-5F4F-8DBD-30CD1FA8A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charset="0"/>
                  <a:cs typeface="+mn-cs"/>
                </a:rPr>
                <a:t>time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00408E-3418-754E-97D5-873085045522}"/>
              </a:ext>
            </a:extLst>
          </p:cNvPr>
          <p:cNvGrpSpPr/>
          <p:nvPr/>
        </p:nvGrpSpPr>
        <p:grpSpPr>
          <a:xfrm>
            <a:off x="7585075" y="3087640"/>
            <a:ext cx="2509838" cy="438150"/>
            <a:chOff x="7585075" y="3087640"/>
            <a:chExt cx="2509838" cy="438150"/>
          </a:xfrm>
        </p:grpSpPr>
        <p:sp>
          <p:nvSpPr>
            <p:cNvPr id="237" name="Line 21">
              <a:extLst>
                <a:ext uri="{FF2B5EF4-FFF2-40B4-BE49-F238E27FC236}">
                  <a16:creationId xmlns:a16="http://schemas.microsoft.com/office/drawing/2014/main" id="{9884C69B-71B1-0942-8DD7-4BADAC4C5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9838" y="308764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8" name="Line 22">
              <a:extLst>
                <a:ext uri="{FF2B5EF4-FFF2-40B4-BE49-F238E27FC236}">
                  <a16:creationId xmlns:a16="http://schemas.microsoft.com/office/drawing/2014/main" id="{51BC13AD-02C4-1049-8BE5-DF4431F84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5075" y="3173365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604703D-5DBE-F940-8D53-F844A095856D}"/>
              </a:ext>
            </a:extLst>
          </p:cNvPr>
          <p:cNvGrpSpPr/>
          <p:nvPr/>
        </p:nvGrpSpPr>
        <p:grpSpPr>
          <a:xfrm>
            <a:off x="7558088" y="3697240"/>
            <a:ext cx="2555875" cy="612775"/>
            <a:chOff x="7558088" y="3697240"/>
            <a:chExt cx="2555875" cy="612775"/>
          </a:xfrm>
        </p:grpSpPr>
        <p:sp>
          <p:nvSpPr>
            <p:cNvPr id="239" name="Line 23">
              <a:extLst>
                <a:ext uri="{FF2B5EF4-FFF2-40B4-BE49-F238E27FC236}">
                  <a16:creationId xmlns:a16="http://schemas.microsoft.com/office/drawing/2014/main" id="{4B52376E-4BCD-9A4A-845B-15A59AA4F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5075" y="3697240"/>
              <a:ext cx="2528888" cy="36195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Line 24">
              <a:extLst>
                <a:ext uri="{FF2B5EF4-FFF2-40B4-BE49-F238E27FC236}">
                  <a16:creationId xmlns:a16="http://schemas.microsoft.com/office/drawing/2014/main" id="{645C0ACA-0EDA-5E4A-9046-377D9678C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8088" y="395759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1" name="Text Box 25">
            <a:extLst>
              <a:ext uri="{FF2B5EF4-FFF2-40B4-BE49-F238E27FC236}">
                <a16:creationId xmlns:a16="http://schemas.microsoft.com/office/drawing/2014/main" id="{01076F6F-B790-D24D-9445-FAC03A5C45E4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624503" y="3057577"/>
            <a:ext cx="12088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two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42" name="Text Box 26">
            <a:extLst>
              <a:ext uri="{FF2B5EF4-FFF2-40B4-BE49-F238E27FC236}">
                <a16:creationId xmlns:a16="http://schemas.microsoft.com/office/drawing/2014/main" id="{1B8C0342-7E57-2343-86AD-47B5AB1AA67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720702" y="4071989"/>
            <a:ext cx="122918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+mn-cs"/>
              </a:rPr>
              <a:t>four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grpSp>
        <p:nvGrpSpPr>
          <p:cNvPr id="243" name="Group 27">
            <a:extLst>
              <a:ext uri="{FF2B5EF4-FFF2-40B4-BE49-F238E27FC236}">
                <a16:creationId xmlns:a16="http://schemas.microsoft.com/office/drawing/2014/main" id="{B634F089-4244-B04A-8749-7ACF0E0264A8}"/>
              </a:ext>
            </a:extLst>
          </p:cNvPr>
          <p:cNvGrpSpPr>
            <a:grpSpLocks/>
          </p:cNvGrpSpPr>
          <p:nvPr/>
        </p:nvGrpSpPr>
        <p:grpSpPr bwMode="auto">
          <a:xfrm>
            <a:off x="7580316" y="4092527"/>
            <a:ext cx="2519363" cy="652463"/>
            <a:chOff x="3954" y="2214"/>
            <a:chExt cx="1587" cy="411"/>
          </a:xfrm>
        </p:grpSpPr>
        <p:sp>
          <p:nvSpPr>
            <p:cNvPr id="244" name="Line 28">
              <a:extLst>
                <a:ext uri="{FF2B5EF4-FFF2-40B4-BE49-F238E27FC236}">
                  <a16:creationId xmlns:a16="http://schemas.microsoft.com/office/drawing/2014/main" id="{6F92F39D-0B5B-8944-8B48-2B288C8AA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Line 29">
              <a:extLst>
                <a:ext uri="{FF2B5EF4-FFF2-40B4-BE49-F238E27FC236}">
                  <a16:creationId xmlns:a16="http://schemas.microsoft.com/office/drawing/2014/main" id="{C48577E5-7DD4-034F-9CF0-3D303E956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Line 30">
              <a:extLst>
                <a:ext uri="{FF2B5EF4-FFF2-40B4-BE49-F238E27FC236}">
                  <a16:creationId xmlns:a16="http://schemas.microsoft.com/office/drawing/2014/main" id="{B96B9B7F-8E30-7743-AEDD-727B51D6B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Line 31">
              <a:extLst>
                <a:ext uri="{FF2B5EF4-FFF2-40B4-BE49-F238E27FC236}">
                  <a16:creationId xmlns:a16="http://schemas.microsoft.com/office/drawing/2014/main" id="{B83505EC-39A5-D64D-8E5C-39A07A090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48" name="Group 32">
            <a:extLst>
              <a:ext uri="{FF2B5EF4-FFF2-40B4-BE49-F238E27FC236}">
                <a16:creationId xmlns:a16="http://schemas.microsoft.com/office/drawing/2014/main" id="{00C5C000-11E9-BE42-9849-B1B7B9E99FE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866063" y="4473527"/>
            <a:ext cx="2228850" cy="604838"/>
            <a:chOff x="3954" y="2214"/>
            <a:chExt cx="1587" cy="411"/>
          </a:xfrm>
        </p:grpSpPr>
        <p:sp>
          <p:nvSpPr>
            <p:cNvPr id="249" name="Line 33">
              <a:extLst>
                <a:ext uri="{FF2B5EF4-FFF2-40B4-BE49-F238E27FC236}">
                  <a16:creationId xmlns:a16="http://schemas.microsoft.com/office/drawing/2014/main" id="{4332886D-58A3-5C48-9DD4-0435A9D31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Line 34">
              <a:extLst>
                <a:ext uri="{FF2B5EF4-FFF2-40B4-BE49-F238E27FC236}">
                  <a16:creationId xmlns:a16="http://schemas.microsoft.com/office/drawing/2014/main" id="{C0026D13-F3ED-354E-AB62-DED685C67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Line 35">
              <a:extLst>
                <a:ext uri="{FF2B5EF4-FFF2-40B4-BE49-F238E27FC236}">
                  <a16:creationId xmlns:a16="http://schemas.microsoft.com/office/drawing/2014/main" id="{36EDBC83-2FCD-4D49-9A45-B0773BAEE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Line 36">
              <a:extLst>
                <a:ext uri="{FF2B5EF4-FFF2-40B4-BE49-F238E27FC236}">
                  <a16:creationId xmlns:a16="http://schemas.microsoft.com/office/drawing/2014/main" id="{8BA1B8D7-7D1E-2947-8988-7C4595578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3" name="Group 43">
            <a:extLst>
              <a:ext uri="{FF2B5EF4-FFF2-40B4-BE49-F238E27FC236}">
                <a16:creationId xmlns:a16="http://schemas.microsoft.com/office/drawing/2014/main" id="{D0982D30-E871-F344-B80E-157861960777}"/>
              </a:ext>
            </a:extLst>
          </p:cNvPr>
          <p:cNvGrpSpPr>
            <a:grpSpLocks/>
          </p:cNvGrpSpPr>
          <p:nvPr/>
        </p:nvGrpSpPr>
        <p:grpSpPr bwMode="auto">
          <a:xfrm>
            <a:off x="7142163" y="1492202"/>
            <a:ext cx="654050" cy="601663"/>
            <a:chOff x="-44" y="1473"/>
            <a:chExt cx="981" cy="1105"/>
          </a:xfrm>
        </p:grpSpPr>
        <p:pic>
          <p:nvPicPr>
            <p:cNvPr id="254" name="Picture 44" descr="desktop_computer_stylized_medium">
              <a:extLst>
                <a:ext uri="{FF2B5EF4-FFF2-40B4-BE49-F238E27FC236}">
                  <a16:creationId xmlns:a16="http://schemas.microsoft.com/office/drawing/2014/main" id="{0C5F9445-24EE-C948-8E49-3FEF71FC5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5" name="Freeform 45">
              <a:extLst>
                <a:ext uri="{FF2B5EF4-FFF2-40B4-BE49-F238E27FC236}">
                  <a16:creationId xmlns:a16="http://schemas.microsoft.com/office/drawing/2014/main" id="{568D3F7F-13C8-1742-BB47-FC4C8107B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56" name="Group 46">
            <a:extLst>
              <a:ext uri="{FF2B5EF4-FFF2-40B4-BE49-F238E27FC236}">
                <a16:creationId xmlns:a16="http://schemas.microsoft.com/office/drawing/2014/main" id="{514EF769-BED4-DE47-BE55-0913ABFB155D}"/>
              </a:ext>
            </a:extLst>
          </p:cNvPr>
          <p:cNvGrpSpPr>
            <a:grpSpLocks/>
          </p:cNvGrpSpPr>
          <p:nvPr/>
        </p:nvGrpSpPr>
        <p:grpSpPr bwMode="auto">
          <a:xfrm>
            <a:off x="9877425" y="1506490"/>
            <a:ext cx="382588" cy="547687"/>
            <a:chOff x="4140" y="429"/>
            <a:chExt cx="1425" cy="2396"/>
          </a:xfrm>
        </p:grpSpPr>
        <p:sp>
          <p:nvSpPr>
            <p:cNvPr id="257" name="Freeform 47">
              <a:extLst>
                <a:ext uri="{FF2B5EF4-FFF2-40B4-BE49-F238E27FC236}">
                  <a16:creationId xmlns:a16="http://schemas.microsoft.com/office/drawing/2014/main" id="{9A7FEAB4-C4F3-E042-96AB-2FC0D99EA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48">
              <a:extLst>
                <a:ext uri="{FF2B5EF4-FFF2-40B4-BE49-F238E27FC236}">
                  <a16:creationId xmlns:a16="http://schemas.microsoft.com/office/drawing/2014/main" id="{0E59C13E-BE84-BA48-8D46-C29C02703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9" name="Freeform 49">
              <a:extLst>
                <a:ext uri="{FF2B5EF4-FFF2-40B4-BE49-F238E27FC236}">
                  <a16:creationId xmlns:a16="http://schemas.microsoft.com/office/drawing/2014/main" id="{CF502E49-4DFE-2340-8749-43933F838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0" name="Freeform 50">
              <a:extLst>
                <a:ext uri="{FF2B5EF4-FFF2-40B4-BE49-F238E27FC236}">
                  <a16:creationId xmlns:a16="http://schemas.microsoft.com/office/drawing/2014/main" id="{C8ED811D-DAEF-B141-A80E-204FE9D1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Rectangle 51">
              <a:extLst>
                <a:ext uri="{FF2B5EF4-FFF2-40B4-BE49-F238E27FC236}">
                  <a16:creationId xmlns:a16="http://schemas.microsoft.com/office/drawing/2014/main" id="{E540E7B8-30E6-B846-823A-6925D9600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2" name="Group 52">
              <a:extLst>
                <a:ext uri="{FF2B5EF4-FFF2-40B4-BE49-F238E27FC236}">
                  <a16:creationId xmlns:a16="http://schemas.microsoft.com/office/drawing/2014/main" id="{DE3F2659-D2D6-6C4C-9DF4-EEDFBE720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87" name="AutoShape 53">
                <a:extLst>
                  <a:ext uri="{FF2B5EF4-FFF2-40B4-BE49-F238E27FC236}">
                    <a16:creationId xmlns:a16="http://schemas.microsoft.com/office/drawing/2014/main" id="{0ABA0FE6-EF08-7D42-838B-AEB8F1873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8" name="AutoShape 54">
                <a:extLst>
                  <a:ext uri="{FF2B5EF4-FFF2-40B4-BE49-F238E27FC236}">
                    <a16:creationId xmlns:a16="http://schemas.microsoft.com/office/drawing/2014/main" id="{AD5B052B-FFFB-424E-B4B9-AC7809F4B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3" name="Rectangle 55">
              <a:extLst>
                <a:ext uri="{FF2B5EF4-FFF2-40B4-BE49-F238E27FC236}">
                  <a16:creationId xmlns:a16="http://schemas.microsoft.com/office/drawing/2014/main" id="{E9301038-767E-E14B-8FDB-B55EE9CA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4" name="Group 56">
              <a:extLst>
                <a:ext uri="{FF2B5EF4-FFF2-40B4-BE49-F238E27FC236}">
                  <a16:creationId xmlns:a16="http://schemas.microsoft.com/office/drawing/2014/main" id="{2654E7B8-586D-8C4D-A5CD-CC6977E95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85" name="AutoShape 57">
                <a:extLst>
                  <a:ext uri="{FF2B5EF4-FFF2-40B4-BE49-F238E27FC236}">
                    <a16:creationId xmlns:a16="http://schemas.microsoft.com/office/drawing/2014/main" id="{4E195FC5-FC94-1542-9BBD-0BDFF1D5C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6" name="AutoShape 58">
                <a:extLst>
                  <a:ext uri="{FF2B5EF4-FFF2-40B4-BE49-F238E27FC236}">
                    <a16:creationId xmlns:a16="http://schemas.microsoft.com/office/drawing/2014/main" id="{7E2D9C3B-E255-964C-9508-E66C9FF59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5" name="Rectangle 59">
              <a:extLst>
                <a:ext uri="{FF2B5EF4-FFF2-40B4-BE49-F238E27FC236}">
                  <a16:creationId xmlns:a16="http://schemas.microsoft.com/office/drawing/2014/main" id="{0D35C755-AFBC-C143-94D5-E34C8F255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Rectangle 60">
              <a:extLst>
                <a:ext uri="{FF2B5EF4-FFF2-40B4-BE49-F238E27FC236}">
                  <a16:creationId xmlns:a16="http://schemas.microsoft.com/office/drawing/2014/main" id="{8990E763-A8F8-E645-8A01-F6B16D853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7" name="Group 61">
              <a:extLst>
                <a:ext uri="{FF2B5EF4-FFF2-40B4-BE49-F238E27FC236}">
                  <a16:creationId xmlns:a16="http://schemas.microsoft.com/office/drawing/2014/main" id="{6F65B17F-5946-9A47-9972-2B907C059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3" name="AutoShape 62">
                <a:extLst>
                  <a:ext uri="{FF2B5EF4-FFF2-40B4-BE49-F238E27FC236}">
                    <a16:creationId xmlns:a16="http://schemas.microsoft.com/office/drawing/2014/main" id="{F08D8399-0C1A-1847-A17B-5B4FDBE7F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4" name="AutoShape 63">
                <a:extLst>
                  <a:ext uri="{FF2B5EF4-FFF2-40B4-BE49-F238E27FC236}">
                    <a16:creationId xmlns:a16="http://schemas.microsoft.com/office/drawing/2014/main" id="{99FEA9D9-F58C-C34F-AA76-A96DFE0CE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8" name="Freeform 64">
              <a:extLst>
                <a:ext uri="{FF2B5EF4-FFF2-40B4-BE49-F238E27FC236}">
                  <a16:creationId xmlns:a16="http://schemas.microsoft.com/office/drawing/2014/main" id="{76F83DEB-6CB2-5740-875B-1B89844BE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65">
              <a:extLst>
                <a:ext uri="{FF2B5EF4-FFF2-40B4-BE49-F238E27FC236}">
                  <a16:creationId xmlns:a16="http://schemas.microsoft.com/office/drawing/2014/main" id="{7398C74D-4650-204D-91E2-CBB3BD641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1" name="AutoShape 66">
                <a:extLst>
                  <a:ext uri="{FF2B5EF4-FFF2-40B4-BE49-F238E27FC236}">
                    <a16:creationId xmlns:a16="http://schemas.microsoft.com/office/drawing/2014/main" id="{039023CA-977C-5946-9E46-D41AFAF2B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2" name="AutoShape 67">
                <a:extLst>
                  <a:ext uri="{FF2B5EF4-FFF2-40B4-BE49-F238E27FC236}">
                    <a16:creationId xmlns:a16="http://schemas.microsoft.com/office/drawing/2014/main" id="{A95F4972-A071-D241-8DB3-965104C3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70" name="Rectangle 68">
              <a:extLst>
                <a:ext uri="{FF2B5EF4-FFF2-40B4-BE49-F238E27FC236}">
                  <a16:creationId xmlns:a16="http://schemas.microsoft.com/office/drawing/2014/main" id="{87EA3775-452B-1C4A-BCB4-1F82D746E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Freeform 69">
              <a:extLst>
                <a:ext uri="{FF2B5EF4-FFF2-40B4-BE49-F238E27FC236}">
                  <a16:creationId xmlns:a16="http://schemas.microsoft.com/office/drawing/2014/main" id="{45913A8B-722F-4340-A919-72B4EE032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Freeform 70">
              <a:extLst>
                <a:ext uri="{FF2B5EF4-FFF2-40B4-BE49-F238E27FC236}">
                  <a16:creationId xmlns:a16="http://schemas.microsoft.com/office/drawing/2014/main" id="{2676EFF8-49E0-8440-A1AD-B54B20D4F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Oval 71">
              <a:extLst>
                <a:ext uri="{FF2B5EF4-FFF2-40B4-BE49-F238E27FC236}">
                  <a16:creationId xmlns:a16="http://schemas.microsoft.com/office/drawing/2014/main" id="{1F85A707-5AE3-F64D-94EF-B9C82DB6D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Freeform 72">
              <a:extLst>
                <a:ext uri="{FF2B5EF4-FFF2-40B4-BE49-F238E27FC236}">
                  <a16:creationId xmlns:a16="http://schemas.microsoft.com/office/drawing/2014/main" id="{CAAAAF2D-30B7-D84B-BF96-1507DDCB2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AutoShape 73">
              <a:extLst>
                <a:ext uri="{FF2B5EF4-FFF2-40B4-BE49-F238E27FC236}">
                  <a16:creationId xmlns:a16="http://schemas.microsoft.com/office/drawing/2014/main" id="{BA3EE2C3-2176-8A45-B380-5804587A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AutoShape 74">
              <a:extLst>
                <a:ext uri="{FF2B5EF4-FFF2-40B4-BE49-F238E27FC236}">
                  <a16:creationId xmlns:a16="http://schemas.microsoft.com/office/drawing/2014/main" id="{08D47FAF-BF1B-1F44-985D-760303B4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7" name="Oval 75">
              <a:extLst>
                <a:ext uri="{FF2B5EF4-FFF2-40B4-BE49-F238E27FC236}">
                  <a16:creationId xmlns:a16="http://schemas.microsoft.com/office/drawing/2014/main" id="{AF962D89-4DC3-CB40-AD48-4E975B0F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Oval 76">
              <a:extLst>
                <a:ext uri="{FF2B5EF4-FFF2-40B4-BE49-F238E27FC236}">
                  <a16:creationId xmlns:a16="http://schemas.microsoft.com/office/drawing/2014/main" id="{BA8014D1-6702-5849-87C3-1AE05DDF6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  <p:sp>
          <p:nvSpPr>
            <p:cNvPr id="279" name="Oval 77">
              <a:extLst>
                <a:ext uri="{FF2B5EF4-FFF2-40B4-BE49-F238E27FC236}">
                  <a16:creationId xmlns:a16="http://schemas.microsoft.com/office/drawing/2014/main" id="{3083C069-59B7-F047-91ED-17672B32B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Rectangle 78">
              <a:extLst>
                <a:ext uri="{FF2B5EF4-FFF2-40B4-BE49-F238E27FC236}">
                  <a16:creationId xmlns:a16="http://schemas.microsoft.com/office/drawing/2014/main" id="{A0E616B9-1439-8B49-B42F-245B61F6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3" name="Rectangle 3">
            <a:extLst>
              <a:ext uri="{FF2B5EF4-FFF2-40B4-BE49-F238E27FC236}">
                <a16:creationId xmlns:a16="http://schemas.microsoft.com/office/drawing/2014/main" id="{E8DFB3C6-E718-DE4A-87C1-CF7178F7C295}"/>
              </a:ext>
            </a:extLst>
          </p:cNvPr>
          <p:cNvSpPr txBox="1">
            <a:spLocks noChangeArrowheads="1"/>
          </p:cNvSpPr>
          <p:nvPr/>
        </p:nvSpPr>
        <p:spPr>
          <a:xfrm>
            <a:off x="1168400" y="4913279"/>
            <a:ext cx="5118100" cy="1905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sending rate is slow, but ramps up exponentially fast</a:t>
            </a:r>
          </a:p>
        </p:txBody>
      </p:sp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id="{E6BF77EC-AB9F-944C-99D2-21B2DB400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27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22"/>
    </mc:Choice>
    <mc:Fallback xmlns="">
      <p:transition spd="slow" advTm="5502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46743"/>
            <a:ext cx="11393310" cy="894622"/>
          </a:xfrm>
        </p:spPr>
        <p:txBody>
          <a:bodyPr>
            <a:normAutofit/>
          </a:bodyPr>
          <a:lstStyle/>
          <a:p>
            <a:r>
              <a:rPr lang="en-US" dirty="0"/>
              <a:t>TCP: from slow start to congestion avoidance</a:t>
            </a:r>
            <a:endParaRPr lang="en-US" sz="4000" b="0" dirty="0"/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2C9AD9FD-A93B-FF4D-B019-6827A14601C2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1382664"/>
            <a:ext cx="5054600" cy="3300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should the exponential increase switch to linear?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it reaches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charset="0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id="{38B71F69-39D9-954A-BA33-6A5861B7704D}"/>
              </a:ext>
            </a:extLst>
          </p:cNvPr>
          <p:cNvSpPr txBox="1">
            <a:spLocks noChangeArrowheads="1"/>
          </p:cNvSpPr>
          <p:nvPr/>
        </p:nvSpPr>
        <p:spPr>
          <a:xfrm>
            <a:off x="1254125" y="2779625"/>
            <a:ext cx="4927600" cy="2123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endParaRPr kumimoji="0" lang="en-US" sz="2800" b="0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shorthand for “slow start threshold”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initially set to be a large value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timeout event occurs, set it to 1/2 of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before timeout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5A3F5F-F42B-F04E-BB6A-D57835C29067}"/>
              </a:ext>
            </a:extLst>
          </p:cNvPr>
          <p:cNvSpPr/>
          <p:nvPr/>
        </p:nvSpPr>
        <p:spPr>
          <a:xfrm>
            <a:off x="7851775" y="3825875"/>
            <a:ext cx="850900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BEA2FA-AD20-B940-ADBA-D9DD40684573}"/>
              </a:ext>
            </a:extLst>
          </p:cNvPr>
          <p:cNvSpPr/>
          <p:nvPr/>
        </p:nvSpPr>
        <p:spPr>
          <a:xfrm>
            <a:off x="7677150" y="3924300"/>
            <a:ext cx="8509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632F645E-415D-7B49-B6B8-127E8033C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1369A-0EBB-4551-8959-C4B958DC1A88}"/>
              </a:ext>
            </a:extLst>
          </p:cNvPr>
          <p:cNvSpPr txBox="1"/>
          <p:nvPr/>
        </p:nvSpPr>
        <p:spPr>
          <a:xfrm>
            <a:off x="1118177" y="4924624"/>
            <a:ext cx="50635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avoidance: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additively increased by 1 MSS every RTT (as long as non-duplicate ACKs are received)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63FA515-61F4-44C0-8EBD-6209071FF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5" y="1911435"/>
            <a:ext cx="5382376" cy="33056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A0002FC-C020-4939-828E-E742AF526B0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42680" y="2703240"/>
              <a:ext cx="9090720" cy="3461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A0002FC-C020-4939-828E-E742AF526B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6840" y="2639880"/>
                <a:ext cx="9122040" cy="358812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C2AE20-4285-4DF5-83B9-4AAAB7762443}"/>
              </a:ext>
            </a:extLst>
          </p:cNvPr>
          <p:cNvCxnSpPr>
            <a:cxnSpLocks/>
          </p:cNvCxnSpPr>
          <p:nvPr/>
        </p:nvCxnSpPr>
        <p:spPr>
          <a:xfrm flipH="1">
            <a:off x="9167060" y="1911435"/>
            <a:ext cx="52556" cy="7918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263984-013F-4997-9915-EB825870C617}"/>
              </a:ext>
            </a:extLst>
          </p:cNvPr>
          <p:cNvSpPr txBox="1"/>
          <p:nvPr/>
        </p:nvSpPr>
        <p:spPr>
          <a:xfrm>
            <a:off x="8263313" y="1498246"/>
            <a:ext cx="31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Three duplicate ACKs received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FE6EF-33E1-42D8-A438-B8D5AAD9A768}"/>
              </a:ext>
            </a:extLst>
          </p:cNvPr>
          <p:cNvSpPr txBox="1"/>
          <p:nvPr/>
        </p:nvSpPr>
        <p:spPr>
          <a:xfrm>
            <a:off x="6643556" y="5315496"/>
            <a:ext cx="4920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timeout event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TCP Tahoe and TCP Reno will do the same changes for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cwnd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ssthresh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duplicate ACKs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TCP Tahoe and TCP Reno will treat it differently</a:t>
            </a:r>
          </a:p>
        </p:txBody>
      </p:sp>
    </p:spTree>
    <p:extLst>
      <p:ext uri="{BB962C8B-B14F-4D97-AF65-F5344CB8AC3E}">
        <p14:creationId xmlns:p14="http://schemas.microsoft.com/office/powerpoint/2010/main" val="272109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050"/>
    </mc:Choice>
    <mc:Fallback xmlns="">
      <p:transition spd="slow" advTm="289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61646" y="1316765"/>
            <a:ext cx="10402984" cy="528058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400" dirty="0"/>
              <a:t>When </a:t>
            </a:r>
            <a:r>
              <a:rPr lang="en-GB" sz="2400" u="sng" dirty="0" err="1"/>
              <a:t>cwnd</a:t>
            </a:r>
            <a:r>
              <a:rPr lang="en-GB" sz="2400" u="sng" dirty="0"/>
              <a:t> is below </a:t>
            </a:r>
            <a:r>
              <a:rPr lang="en-GB" sz="2400" u="sng" dirty="0" err="1"/>
              <a:t>ssthresh</a:t>
            </a:r>
            <a:r>
              <a:rPr lang="en-GB" sz="2400" dirty="0"/>
              <a:t>, sender in </a:t>
            </a:r>
            <a:r>
              <a:rPr lang="en-GB" sz="2400" i="1" dirty="0" err="1">
                <a:solidFill>
                  <a:srgbClr val="C00000"/>
                </a:solidFill>
              </a:rPr>
              <a:t>slowstart</a:t>
            </a:r>
            <a:r>
              <a:rPr lang="en-GB" sz="2400" i="1" dirty="0">
                <a:solidFill>
                  <a:srgbClr val="C00000"/>
                </a:solidFill>
              </a:rPr>
              <a:t> phase</a:t>
            </a:r>
            <a:r>
              <a:rPr lang="en-GB" sz="2400" dirty="0"/>
              <a:t>, window grows exponentially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400" dirty="0"/>
              <a:t>When </a:t>
            </a:r>
            <a:r>
              <a:rPr lang="en-GB" sz="2400" u="sng" dirty="0" err="1"/>
              <a:t>cwnd</a:t>
            </a:r>
            <a:r>
              <a:rPr lang="en-GB" sz="2400" u="sng" dirty="0"/>
              <a:t> is above </a:t>
            </a:r>
            <a:r>
              <a:rPr lang="en-GB" sz="2400" u="sng" dirty="0" err="1"/>
              <a:t>ssthresh</a:t>
            </a:r>
            <a:r>
              <a:rPr lang="en-GB" sz="2400" dirty="0"/>
              <a:t>, sender is in </a:t>
            </a:r>
            <a:r>
              <a:rPr lang="en-GB" sz="2400" i="1" dirty="0">
                <a:solidFill>
                  <a:srgbClr val="C00000"/>
                </a:solidFill>
              </a:rPr>
              <a:t>congestion-avoidance phase</a:t>
            </a:r>
            <a:r>
              <a:rPr lang="en-GB" sz="2400" dirty="0"/>
              <a:t>, window grows linearly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400" dirty="0">
                <a:ea typeface="Gill Sans MT" charset="0"/>
              </a:rPr>
              <a:t>When </a:t>
            </a:r>
            <a:r>
              <a:rPr lang="en-GB" sz="2400" i="1" dirty="0">
                <a:solidFill>
                  <a:srgbClr val="C00000"/>
                </a:solidFill>
                <a:ea typeface="Gill Sans MT" charset="0"/>
              </a:rPr>
              <a:t>timeout event </a:t>
            </a:r>
            <a:r>
              <a:rPr lang="en-GB" sz="2400" dirty="0">
                <a:ea typeface="Gill Sans MT" charset="0"/>
              </a:rPr>
              <a:t>occurs (for both Tahoe and Reno), </a:t>
            </a:r>
            <a:r>
              <a:rPr lang="en-GB" sz="2400" dirty="0" err="1">
                <a:ea typeface="Gill Sans MT" charset="0"/>
              </a:rPr>
              <a:t>cwnd</a:t>
            </a:r>
            <a:r>
              <a:rPr lang="en-GB" sz="2400" dirty="0">
                <a:ea typeface="Gill Sans MT" charset="0"/>
              </a:rPr>
              <a:t> is set to 1 MSS; </a:t>
            </a:r>
            <a:r>
              <a:rPr lang="en-GB" sz="2400" dirty="0" err="1">
                <a:ea typeface="Gill Sans MT" charset="0"/>
              </a:rPr>
              <a:t>ssthresh</a:t>
            </a:r>
            <a:r>
              <a:rPr lang="en-GB" sz="2400" dirty="0">
                <a:ea typeface="Gill Sans MT" charset="0"/>
              </a:rPr>
              <a:t> is set to half the congestion window size before the timeout; starts the slow start phase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400" dirty="0">
                <a:ea typeface="Gill Sans MT" charset="0"/>
              </a:rPr>
              <a:t>When </a:t>
            </a:r>
            <a:r>
              <a:rPr lang="en-GB" sz="2400" i="1" dirty="0">
                <a:solidFill>
                  <a:srgbClr val="C00000"/>
                </a:solidFill>
                <a:ea typeface="Gill Sans MT" charset="0"/>
              </a:rPr>
              <a:t>3 duplicate ACKs </a:t>
            </a:r>
            <a:r>
              <a:rPr lang="en-GB" sz="2400" dirty="0">
                <a:ea typeface="Gill Sans MT" charset="0"/>
              </a:rPr>
              <a:t>are received</a:t>
            </a:r>
          </a:p>
          <a:p>
            <a:pPr marL="1038225" lvl="1" indent="-342900" algn="l">
              <a:buFont typeface="Wingdings" panose="05000000000000000000" pitchFamily="2" charset="2"/>
              <a:buChar char="§"/>
            </a:pPr>
            <a:r>
              <a:rPr lang="en-GB" sz="2200" dirty="0">
                <a:latin typeface="+mn-lt"/>
                <a:ea typeface="Gill Sans MT" charset="0"/>
              </a:rPr>
              <a:t>For TCP Tahoe, Fast Retransmit; sets </a:t>
            </a:r>
            <a:r>
              <a:rPr lang="en-GB" sz="2200" dirty="0" err="1">
                <a:latin typeface="+mn-lt"/>
                <a:ea typeface="Gill Sans MT" charset="0"/>
              </a:rPr>
              <a:t>cwnd</a:t>
            </a:r>
            <a:r>
              <a:rPr lang="en-GB" sz="2200" dirty="0">
                <a:latin typeface="+mn-lt"/>
                <a:ea typeface="Gill Sans MT" charset="0"/>
              </a:rPr>
              <a:t> to 1 MSS; set </a:t>
            </a:r>
            <a:r>
              <a:rPr lang="en-GB" sz="2200" dirty="0" err="1">
                <a:latin typeface="+mn-lt"/>
                <a:ea typeface="Gill Sans MT" charset="0"/>
              </a:rPr>
              <a:t>ssthresh</a:t>
            </a:r>
            <a:r>
              <a:rPr lang="en-GB" sz="2200" dirty="0">
                <a:latin typeface="+mn-lt"/>
                <a:ea typeface="Gill Sans MT" charset="0"/>
              </a:rPr>
              <a:t> to ½ </a:t>
            </a:r>
            <a:r>
              <a:rPr lang="en-GB" sz="2200" dirty="0" err="1">
                <a:latin typeface="+mn-lt"/>
                <a:ea typeface="Gill Sans MT" charset="0"/>
              </a:rPr>
              <a:t>cwnd</a:t>
            </a:r>
            <a:r>
              <a:rPr lang="en-GB" sz="2200" dirty="0">
                <a:latin typeface="+mn-lt"/>
                <a:ea typeface="Gill Sans MT" charset="0"/>
              </a:rPr>
              <a:t> when the three duplicate ACKs are received, starts the slow start phase</a:t>
            </a:r>
          </a:p>
          <a:p>
            <a:pPr marL="1038225" lvl="1" indent="-342900" algn="l">
              <a:buFont typeface="Wingdings" panose="05000000000000000000" pitchFamily="2" charset="2"/>
              <a:buChar char="§"/>
            </a:pPr>
            <a:r>
              <a:rPr lang="en-GB" sz="2200" dirty="0">
                <a:latin typeface="+mn-lt"/>
              </a:rPr>
              <a:t>For TCP Reno, </a:t>
            </a:r>
            <a:r>
              <a:rPr lang="en-GB" sz="2200" dirty="0">
                <a:latin typeface="+mn-lt"/>
                <a:ea typeface="Gill Sans MT" charset="0"/>
              </a:rPr>
              <a:t>Fast Retransmit; </a:t>
            </a:r>
            <a:r>
              <a:rPr lang="en-US" sz="2200" dirty="0">
                <a:latin typeface="+mn-lt"/>
              </a:rPr>
              <a:t>set </a:t>
            </a:r>
            <a:r>
              <a:rPr lang="en-GB" sz="2200" dirty="0" err="1">
                <a:latin typeface="+mn-lt"/>
              </a:rPr>
              <a:t>ssthresh</a:t>
            </a:r>
            <a:r>
              <a:rPr lang="en-GB" sz="2200" dirty="0">
                <a:latin typeface="+mn-lt"/>
              </a:rPr>
              <a:t> equal to ½ </a:t>
            </a:r>
            <a:r>
              <a:rPr lang="en-GB" sz="2200" dirty="0" err="1">
                <a:latin typeface="+mn-lt"/>
              </a:rPr>
              <a:t>cwnd</a:t>
            </a:r>
            <a:r>
              <a:rPr lang="en-GB" sz="2200" dirty="0">
                <a:latin typeface="+mn-lt"/>
              </a:rPr>
              <a:t> when the three duplicate ACKs are received, set </a:t>
            </a:r>
            <a:r>
              <a:rPr lang="en-GB" sz="2200" dirty="0" err="1">
                <a:latin typeface="+mn-lt"/>
              </a:rPr>
              <a:t>cwnd</a:t>
            </a:r>
            <a:r>
              <a:rPr lang="en-GB" sz="2200" dirty="0">
                <a:latin typeface="+mn-lt"/>
              </a:rPr>
              <a:t> = </a:t>
            </a:r>
            <a:r>
              <a:rPr lang="en-GB" sz="2200" dirty="0" err="1">
                <a:latin typeface="+mn-lt"/>
              </a:rPr>
              <a:t>ssthresh</a:t>
            </a:r>
            <a:r>
              <a:rPr lang="en-GB" sz="2200" dirty="0">
                <a:latin typeface="+mn-lt"/>
              </a:rPr>
              <a:t> + 3*MSS, starts the fast recovery phase</a:t>
            </a:r>
          </a:p>
          <a:p>
            <a:pPr marL="1038225" lvl="1" indent="-342900" algn="l">
              <a:buFont typeface="Wingdings" panose="05000000000000000000" pitchFamily="2" charset="2"/>
              <a:buChar char="§"/>
            </a:pPr>
            <a:endParaRPr lang="en-GB" sz="2300" dirty="0">
              <a:latin typeface="+mn-lt"/>
              <a:ea typeface="Gill Sans M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a typeface="Gill Sans MT" charset="0"/>
              </a:rPr>
              <a:t>TCP Congestion Control - Summary</a:t>
            </a:r>
          </a:p>
        </p:txBody>
      </p:sp>
    </p:spTree>
    <p:extLst>
      <p:ext uri="{BB962C8B-B14F-4D97-AF65-F5344CB8AC3E}">
        <p14:creationId xmlns:p14="http://schemas.microsoft.com/office/powerpoint/2010/main" val="38387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800"/>
    </mc:Choice>
    <mc:Fallback xmlns="">
      <p:transition spd="slow" advTm="1528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</a:t>
            </a:r>
            <a:r>
              <a:rPr lang="en-US" altLang="en-US" dirty="0">
                <a:cs typeface="Calibri" panose="020F0502020204030204" pitchFamily="34" charset="0"/>
              </a:rPr>
              <a:t>Layer I</a:t>
            </a:r>
            <a:r>
              <a:rPr lang="en-US" altLang="en-US" sz="4400" dirty="0">
                <a:cs typeface="Calibri" panose="020F0502020204030204" pitchFamily="34" charset="0"/>
              </a:rPr>
              <a:t>: roadmap </a:t>
            </a:r>
            <a:r>
              <a:rPr lang="en-GB" dirty="0"/>
              <a:t>(cont.)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lnSpcReduction="10000"/>
          </a:bodyPr>
          <a:lstStyle/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Principles of Reliable Data Transfer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TCP Overview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TCP segment structure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TCP sequence numbers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TCP timeout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TCP Reliable Data Transfer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TCP fast retransmit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TCP Flow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TCP Connection Management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cs typeface="Calibri" panose="020F0502020204030204" pitchFamily="34" charset="0"/>
              </a:rPr>
              <a:t>3-way handshake</a:t>
            </a: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hoto, person, playing&#10;&#10;Description automatically generated">
            <a:extLst>
              <a:ext uri="{FF2B5EF4-FFF2-40B4-BE49-F238E27FC236}">
                <a16:creationId xmlns:a16="http://schemas.microsoft.com/office/drawing/2014/main" id="{FAFEBEB8-873F-4B31-B6CA-6266BC571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  <p:pic>
        <p:nvPicPr>
          <p:cNvPr id="6" name="Picture 5" descr="ooko: Comparing prices for Computer Networking: A Top ...">
            <a:extLst>
              <a:ext uri="{FF2B5EF4-FFF2-40B4-BE49-F238E27FC236}">
                <a16:creationId xmlns:a16="http://schemas.microsoft.com/office/drawing/2014/main" id="{45EB810E-34E5-462B-8523-642637885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635" y="627591"/>
            <a:ext cx="1675149" cy="20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86E69A-2F4D-4501-92E8-250A37E93146}"/>
              </a:ext>
            </a:extLst>
          </p:cNvPr>
          <p:cNvSpPr txBox="1"/>
          <p:nvPr/>
        </p:nvSpPr>
        <p:spPr>
          <a:xfrm>
            <a:off x="10455371" y="2671267"/>
            <a:ext cx="118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108799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60"/>
    </mc:Choice>
    <mc:Fallback xmlns="">
      <p:transition spd="slow" advTm="4936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Transport Layer II: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</a:pPr>
            <a:r>
              <a:rPr lang="en-US" sz="3200" dirty="0"/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>
                <a:solidFill>
                  <a:srgbClr val="000000"/>
                </a:solidFill>
              </a:rPr>
              <a:t>TCP congestion control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81C94-6123-D143-8C6E-7FF67BFA4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hoto, person, playing&#10;&#10;Description automatically generated">
            <a:extLst>
              <a:ext uri="{FF2B5EF4-FFF2-40B4-BE49-F238E27FC236}">
                <a16:creationId xmlns:a16="http://schemas.microsoft.com/office/drawing/2014/main" id="{CC04C263-8007-43DB-B975-9FC1C1EF9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  <p:pic>
        <p:nvPicPr>
          <p:cNvPr id="11" name="Picture 10" descr="ooko: Comparing prices for Computer Networking: A Top ...">
            <a:extLst>
              <a:ext uri="{FF2B5EF4-FFF2-40B4-BE49-F238E27FC236}">
                <a16:creationId xmlns:a16="http://schemas.microsoft.com/office/drawing/2014/main" id="{F429464E-891F-4DCD-8B4F-B7E55FE16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635" y="627591"/>
            <a:ext cx="1675149" cy="20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C3E4E2-8915-4782-B786-466032DD147F}"/>
              </a:ext>
            </a:extLst>
          </p:cNvPr>
          <p:cNvSpPr txBox="1"/>
          <p:nvPr/>
        </p:nvSpPr>
        <p:spPr>
          <a:xfrm>
            <a:off x="10455371" y="2671267"/>
            <a:ext cx="118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347601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44"/>
    </mc:Choice>
    <mc:Fallback xmlns="">
      <p:transition spd="slow" advTm="224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services and protocols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681218" y="1443831"/>
            <a:ext cx="5815703" cy="1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communication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between application processes running on different hosts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406266" y="1372497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CB1C97D-3768-4242-9FE4-DEE44A32C22B}"/>
              </a:ext>
            </a:extLst>
          </p:cNvPr>
          <p:cNvGrpSpPr/>
          <p:nvPr/>
        </p:nvGrpSpPr>
        <p:grpSpPr>
          <a:xfrm>
            <a:off x="7680324" y="1137866"/>
            <a:ext cx="3489213" cy="4926975"/>
            <a:chOff x="7680324" y="1137866"/>
            <a:chExt cx="3489213" cy="4926975"/>
          </a:xfrm>
        </p:grpSpPr>
        <p:sp>
          <p:nvSpPr>
            <p:cNvPr id="463" name="Freeform 917">
              <a:extLst>
                <a:ext uri="{FF2B5EF4-FFF2-40B4-BE49-F238E27FC236}">
                  <a16:creationId xmlns:a16="http://schemas.microsoft.com/office/drawing/2014/main" id="{ADACC4C8-123A-0642-ADC2-DC6E1D927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845" y="1190714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Freeform 917">
              <a:extLst>
                <a:ext uri="{FF2B5EF4-FFF2-40B4-BE49-F238E27FC236}">
                  <a16:creationId xmlns:a16="http://schemas.microsoft.com/office/drawing/2014/main" id="{831FA212-BCFB-1F40-96A0-1C871E9EF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523" y="4775289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D244DE-F453-1349-B665-A1EA38EE658E}"/>
                </a:ext>
              </a:extLst>
            </p:cNvPr>
            <p:cNvGrpSpPr/>
            <p:nvPr/>
          </p:nvGrpSpPr>
          <p:grpSpPr>
            <a:xfrm>
              <a:off x="7680324" y="1137866"/>
              <a:ext cx="3489213" cy="4926975"/>
              <a:chOff x="7680324" y="1137866"/>
              <a:chExt cx="3489213" cy="4926975"/>
            </a:xfrm>
          </p:grpSpPr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D57ABF6C-635D-8547-9D46-7AFB160876AA}"/>
                  </a:ext>
                </a:extLst>
              </p:cNvPr>
              <p:cNvSpPr/>
              <p:nvPr/>
            </p:nvSpPr>
            <p:spPr>
              <a:xfrm>
                <a:off x="7680324" y="1814171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2895CDC0-6EA0-564A-AFB6-E1E735A44F41}"/>
                  </a:ext>
                </a:extLst>
              </p:cNvPr>
              <p:cNvSpPr/>
              <p:nvPr/>
            </p:nvSpPr>
            <p:spPr>
              <a:xfrm>
                <a:off x="9823450" y="5554772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FEE881-E73C-8C4D-A5ED-9848E08F428B}"/>
                  </a:ext>
                </a:extLst>
              </p:cNvPr>
              <p:cNvGrpSpPr/>
              <p:nvPr/>
            </p:nvGrpSpPr>
            <p:grpSpPr>
              <a:xfrm>
                <a:off x="10288915" y="4742972"/>
                <a:ext cx="880622" cy="861812"/>
                <a:chOff x="10288915" y="4742972"/>
                <a:chExt cx="880622" cy="861812"/>
              </a:xfrm>
            </p:grpSpPr>
            <p:grpSp>
              <p:nvGrpSpPr>
                <p:cNvPr id="323" name="Group 950">
                  <a:extLst>
                    <a:ext uri="{FF2B5EF4-FFF2-40B4-BE49-F238E27FC236}">
                      <a16:creationId xmlns:a16="http://schemas.microsoft.com/office/drawing/2014/main" id="{BF16D25A-05F2-BD48-8851-FCCC3771B7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88915" y="5273951"/>
                  <a:ext cx="177192" cy="330833"/>
                  <a:chOff x="4140" y="429"/>
                  <a:chExt cx="1425" cy="2396"/>
                </a:xfrm>
              </p:grpSpPr>
              <p:sp>
                <p:nvSpPr>
                  <p:cNvPr id="324" name="Freeform 951">
                    <a:extLst>
                      <a:ext uri="{FF2B5EF4-FFF2-40B4-BE49-F238E27FC236}">
                        <a16:creationId xmlns:a16="http://schemas.microsoft.com/office/drawing/2014/main" id="{72C50429-8235-E440-B0F8-ADCFAC7485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5" name="Rectangle 952">
                    <a:extLst>
                      <a:ext uri="{FF2B5EF4-FFF2-40B4-BE49-F238E27FC236}">
                        <a16:creationId xmlns:a16="http://schemas.microsoft.com/office/drawing/2014/main" id="{C8289D20-20EF-CE4A-B82D-CC6F98B220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6" name="Freeform 953">
                    <a:extLst>
                      <a:ext uri="{FF2B5EF4-FFF2-40B4-BE49-F238E27FC236}">
                        <a16:creationId xmlns:a16="http://schemas.microsoft.com/office/drawing/2014/main" id="{512EE24C-2BC1-5A45-B541-28FAD55222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7" name="Freeform 954">
                    <a:extLst>
                      <a:ext uri="{FF2B5EF4-FFF2-40B4-BE49-F238E27FC236}">
                        <a16:creationId xmlns:a16="http://schemas.microsoft.com/office/drawing/2014/main" id="{CC26DF50-FD02-994D-80F7-4CD21CC31F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8" name="Rectangle 955">
                    <a:extLst>
                      <a:ext uri="{FF2B5EF4-FFF2-40B4-BE49-F238E27FC236}">
                        <a16:creationId xmlns:a16="http://schemas.microsoft.com/office/drawing/2014/main" id="{12D5F885-EEB6-EA49-8F16-8E65F7B568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329" name="Group 956">
                    <a:extLst>
                      <a:ext uri="{FF2B5EF4-FFF2-40B4-BE49-F238E27FC236}">
                        <a16:creationId xmlns:a16="http://schemas.microsoft.com/office/drawing/2014/main" id="{4819CF1A-CAA2-2445-BACA-6333C67700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354" name="AutoShape 957">
                      <a:extLst>
                        <a:ext uri="{FF2B5EF4-FFF2-40B4-BE49-F238E27FC236}">
                          <a16:creationId xmlns:a16="http://schemas.microsoft.com/office/drawing/2014/main" id="{F403CAA7-7575-5B45-9B26-74060E67ED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55" name="AutoShape 958">
                      <a:extLst>
                        <a:ext uri="{FF2B5EF4-FFF2-40B4-BE49-F238E27FC236}">
                          <a16:creationId xmlns:a16="http://schemas.microsoft.com/office/drawing/2014/main" id="{E7C03107-B3D4-E74B-8026-51FC5FB4C9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330" name="Rectangle 959">
                    <a:extLst>
                      <a:ext uri="{FF2B5EF4-FFF2-40B4-BE49-F238E27FC236}">
                        <a16:creationId xmlns:a16="http://schemas.microsoft.com/office/drawing/2014/main" id="{8C82FD14-8B3E-4C45-BA2F-1D536922BB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331" name="Group 960">
                    <a:extLst>
                      <a:ext uri="{FF2B5EF4-FFF2-40B4-BE49-F238E27FC236}">
                        <a16:creationId xmlns:a16="http://schemas.microsoft.com/office/drawing/2014/main" id="{848EC42A-6B0F-D74E-99AF-9287D4319D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352" name="AutoShape 961">
                      <a:extLst>
                        <a:ext uri="{FF2B5EF4-FFF2-40B4-BE49-F238E27FC236}">
                          <a16:creationId xmlns:a16="http://schemas.microsoft.com/office/drawing/2014/main" id="{5837F05C-C8FD-5D48-B46A-FAF46F8F6D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53" name="AutoShape 962">
                      <a:extLst>
                        <a:ext uri="{FF2B5EF4-FFF2-40B4-BE49-F238E27FC236}">
                          <a16:creationId xmlns:a16="http://schemas.microsoft.com/office/drawing/2014/main" id="{85884ACD-1556-C049-9208-BBD38D4BCB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332" name="Rectangle 963">
                    <a:extLst>
                      <a:ext uri="{FF2B5EF4-FFF2-40B4-BE49-F238E27FC236}">
                        <a16:creationId xmlns:a16="http://schemas.microsoft.com/office/drawing/2014/main" id="{BB3BDCEC-6ABC-7E44-B9C4-70680B6560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33" name="Rectangle 964">
                    <a:extLst>
                      <a:ext uri="{FF2B5EF4-FFF2-40B4-BE49-F238E27FC236}">
                        <a16:creationId xmlns:a16="http://schemas.microsoft.com/office/drawing/2014/main" id="{BF659529-BF75-D64D-A398-3F5F02E8D6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334" name="Group 965">
                    <a:extLst>
                      <a:ext uri="{FF2B5EF4-FFF2-40B4-BE49-F238E27FC236}">
                        <a16:creationId xmlns:a16="http://schemas.microsoft.com/office/drawing/2014/main" id="{08EED94E-296E-6944-AB01-4E0F74CF600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350" name="AutoShape 966">
                      <a:extLst>
                        <a:ext uri="{FF2B5EF4-FFF2-40B4-BE49-F238E27FC236}">
                          <a16:creationId xmlns:a16="http://schemas.microsoft.com/office/drawing/2014/main" id="{E45BC691-EDAB-5043-B974-6931BF4A1A7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51" name="AutoShape 967">
                      <a:extLst>
                        <a:ext uri="{FF2B5EF4-FFF2-40B4-BE49-F238E27FC236}">
                          <a16:creationId xmlns:a16="http://schemas.microsoft.com/office/drawing/2014/main" id="{BC4BCC73-0226-7344-A90F-A319311EB0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335" name="Freeform 968">
                    <a:extLst>
                      <a:ext uri="{FF2B5EF4-FFF2-40B4-BE49-F238E27FC236}">
                        <a16:creationId xmlns:a16="http://schemas.microsoft.com/office/drawing/2014/main" id="{4D3CB3E6-04E9-DD42-A1E2-B9CFDE5F40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6" name="Group 969">
                    <a:extLst>
                      <a:ext uri="{FF2B5EF4-FFF2-40B4-BE49-F238E27FC236}">
                        <a16:creationId xmlns:a16="http://schemas.microsoft.com/office/drawing/2014/main" id="{D3A85C8F-5C9D-004C-BED1-826FD6B7538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348" name="AutoShape 970">
                      <a:extLst>
                        <a:ext uri="{FF2B5EF4-FFF2-40B4-BE49-F238E27FC236}">
                          <a16:creationId xmlns:a16="http://schemas.microsoft.com/office/drawing/2014/main" id="{61DC189F-D857-CE49-9706-A99AFD0741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49" name="AutoShape 971">
                      <a:extLst>
                        <a:ext uri="{FF2B5EF4-FFF2-40B4-BE49-F238E27FC236}">
                          <a16:creationId xmlns:a16="http://schemas.microsoft.com/office/drawing/2014/main" id="{8FED6611-7057-CD45-9474-CA215533CF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337" name="Rectangle 972">
                    <a:extLst>
                      <a:ext uri="{FF2B5EF4-FFF2-40B4-BE49-F238E27FC236}">
                        <a16:creationId xmlns:a16="http://schemas.microsoft.com/office/drawing/2014/main" id="{043E3E2C-723D-CA49-8604-B8FA4FD292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38" name="Freeform 973">
                    <a:extLst>
                      <a:ext uri="{FF2B5EF4-FFF2-40B4-BE49-F238E27FC236}">
                        <a16:creationId xmlns:a16="http://schemas.microsoft.com/office/drawing/2014/main" id="{A7D59DBF-B240-2743-8F05-CD66521792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9" name="Freeform 974">
                    <a:extLst>
                      <a:ext uri="{FF2B5EF4-FFF2-40B4-BE49-F238E27FC236}">
                        <a16:creationId xmlns:a16="http://schemas.microsoft.com/office/drawing/2014/main" id="{782758E0-5FA1-2541-8957-4820DA2644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Oval 975">
                    <a:extLst>
                      <a:ext uri="{FF2B5EF4-FFF2-40B4-BE49-F238E27FC236}">
                        <a16:creationId xmlns:a16="http://schemas.microsoft.com/office/drawing/2014/main" id="{E43434A9-1771-1841-B10D-00C68B13FB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41" name="Freeform 976">
                    <a:extLst>
                      <a:ext uri="{FF2B5EF4-FFF2-40B4-BE49-F238E27FC236}">
                        <a16:creationId xmlns:a16="http://schemas.microsoft.com/office/drawing/2014/main" id="{7F3BC29B-77D4-0345-BC99-5EBDE51786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2" name="AutoShape 977">
                    <a:extLst>
                      <a:ext uri="{FF2B5EF4-FFF2-40B4-BE49-F238E27FC236}">
                        <a16:creationId xmlns:a16="http://schemas.microsoft.com/office/drawing/2014/main" id="{AB8C4D5D-D558-0E48-B735-10A1700F94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43" name="AutoShape 978">
                    <a:extLst>
                      <a:ext uri="{FF2B5EF4-FFF2-40B4-BE49-F238E27FC236}">
                        <a16:creationId xmlns:a16="http://schemas.microsoft.com/office/drawing/2014/main" id="{A52E34C3-2A4E-6E43-AEAD-80E9029E9F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44" name="Oval 979">
                    <a:extLst>
                      <a:ext uri="{FF2B5EF4-FFF2-40B4-BE49-F238E27FC236}">
                        <a16:creationId xmlns:a16="http://schemas.microsoft.com/office/drawing/2014/main" id="{CF996EB8-B8AF-1645-81FB-5C4480FC10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45" name="Oval 980">
                    <a:extLst>
                      <a:ext uri="{FF2B5EF4-FFF2-40B4-BE49-F238E27FC236}">
                        <a16:creationId xmlns:a16="http://schemas.microsoft.com/office/drawing/2014/main" id="{6ABBF416-3D25-A54A-B9CB-9BC7B8D8BD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46" name="Oval 981">
                    <a:extLst>
                      <a:ext uri="{FF2B5EF4-FFF2-40B4-BE49-F238E27FC236}">
                        <a16:creationId xmlns:a16="http://schemas.microsoft.com/office/drawing/2014/main" id="{BEBFB614-43B9-5A4B-8E5D-794244BE12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47" name="Rectangle 982">
                    <a:extLst>
                      <a:ext uri="{FF2B5EF4-FFF2-40B4-BE49-F238E27FC236}">
                        <a16:creationId xmlns:a16="http://schemas.microsoft.com/office/drawing/2014/main" id="{C5CE1C8E-4047-8540-B7FB-EBAB3DBC64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65" name="Rectangle 227">
                  <a:extLst>
                    <a:ext uri="{FF2B5EF4-FFF2-40B4-BE49-F238E27FC236}">
                      <a16:creationId xmlns:a16="http://schemas.microsoft.com/office/drawing/2014/main" id="{DDE0D48B-5AA6-5340-937B-33FE1BA44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52186" y="4753064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6" name="Rectangle 228">
                  <a:extLst>
                    <a:ext uri="{FF2B5EF4-FFF2-40B4-BE49-F238E27FC236}">
                      <a16:creationId xmlns:a16="http://schemas.microsoft.com/office/drawing/2014/main" id="{AEBD2839-8A70-0849-9413-EA386C5B0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18848" y="4776877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7" name="Rectangle 229">
                  <a:extLst>
                    <a:ext uri="{FF2B5EF4-FFF2-40B4-BE49-F238E27FC236}">
                      <a16:creationId xmlns:a16="http://schemas.microsoft.com/office/drawing/2014/main" id="{66D99AF7-74D7-B440-A1E0-2DC5D0A5E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5991" y="4930726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8" name="Text Box 230">
                  <a:extLst>
                    <a:ext uri="{FF2B5EF4-FFF2-40B4-BE49-F238E27FC236}">
                      <a16:creationId xmlns:a16="http://schemas.microsoft.com/office/drawing/2014/main" id="{0C785C80-53AC-EA4E-992A-05BE1EFF5E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55149" y="4742972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9" name="Line 231">
                  <a:extLst>
                    <a:ext uri="{FF2B5EF4-FFF2-40B4-BE49-F238E27FC236}">
                      <a16:creationId xmlns:a16="http://schemas.microsoft.com/office/drawing/2014/main" id="{444422FC-4C08-2E49-AD0C-394B62D1B3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18848" y="5119777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0" name="Line 232">
                  <a:extLst>
                    <a:ext uri="{FF2B5EF4-FFF2-40B4-BE49-F238E27FC236}">
                      <a16:creationId xmlns:a16="http://schemas.microsoft.com/office/drawing/2014/main" id="{D3DF9882-BA24-4148-9227-6803DB03F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257889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1" name="Line 233">
                  <a:extLst>
                    <a:ext uri="{FF2B5EF4-FFF2-40B4-BE49-F238E27FC236}">
                      <a16:creationId xmlns:a16="http://schemas.microsoft.com/office/drawing/2014/main" id="{238E9799-3D8B-F54E-BFBB-FE1237FADF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396002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77610FF-4F61-2C4A-A861-FC0ED9C69928}"/>
                  </a:ext>
                </a:extLst>
              </p:cNvPr>
              <p:cNvGrpSpPr/>
              <p:nvPr/>
            </p:nvGrpSpPr>
            <p:grpSpPr>
              <a:xfrm>
                <a:off x="8252702" y="1137866"/>
                <a:ext cx="814388" cy="854075"/>
                <a:chOff x="9791027" y="656358"/>
                <a:chExt cx="814388" cy="854075"/>
              </a:xfrm>
            </p:grpSpPr>
            <p:sp>
              <p:nvSpPr>
                <p:cNvPr id="519" name="Rectangle 227">
                  <a:extLst>
                    <a:ext uri="{FF2B5EF4-FFF2-40B4-BE49-F238E27FC236}">
                      <a16:creationId xmlns:a16="http://schemas.microsoft.com/office/drawing/2014/main" id="{B61510CE-247E-1E43-BA4A-EC188AFE0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88064" y="666450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Rectangle 228">
                  <a:extLst>
                    <a:ext uri="{FF2B5EF4-FFF2-40B4-BE49-F238E27FC236}">
                      <a16:creationId xmlns:a16="http://schemas.microsoft.com/office/drawing/2014/main" id="{4174338D-3A0E-9747-819D-0C19F4DF4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54726" y="690263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Rectangle 229">
                  <a:extLst>
                    <a:ext uri="{FF2B5EF4-FFF2-40B4-BE49-F238E27FC236}">
                      <a16:creationId xmlns:a16="http://schemas.microsoft.com/office/drawing/2014/main" id="{621AE13C-4ABC-334F-8206-4D5E08465C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61869" y="844112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Text Box 230">
                  <a:extLst>
                    <a:ext uri="{FF2B5EF4-FFF2-40B4-BE49-F238E27FC236}">
                      <a16:creationId xmlns:a16="http://schemas.microsoft.com/office/drawing/2014/main" id="{CA38D367-F86F-AB43-B21E-1EEE691D3D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91027" y="656358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231">
                  <a:extLst>
                    <a:ext uri="{FF2B5EF4-FFF2-40B4-BE49-F238E27FC236}">
                      <a16:creationId xmlns:a16="http://schemas.microsoft.com/office/drawing/2014/main" id="{A3474A7D-75ED-1D4F-BB1C-5BA4ECFE69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54726" y="1033163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4" name="Line 232">
                  <a:extLst>
                    <a:ext uri="{FF2B5EF4-FFF2-40B4-BE49-F238E27FC236}">
                      <a16:creationId xmlns:a16="http://schemas.microsoft.com/office/drawing/2014/main" id="{79D6BFCD-0081-1543-8A02-CDC78B944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171275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Line 233">
                  <a:extLst>
                    <a:ext uri="{FF2B5EF4-FFF2-40B4-BE49-F238E27FC236}">
                      <a16:creationId xmlns:a16="http://schemas.microsoft.com/office/drawing/2014/main" id="{539E5FFB-197B-6F44-A1D2-C9A93359A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309388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58" name="Up-Down Arrow 557">
                <a:extLst>
                  <a:ext uri="{FF2B5EF4-FFF2-40B4-BE49-F238E27FC236}">
                    <a16:creationId xmlns:a16="http://schemas.microsoft.com/office/drawing/2014/main" id="{1F1264FF-C88C-CF4E-85AF-1CB82BE0554E}"/>
                  </a:ext>
                </a:extLst>
              </p:cNvPr>
              <p:cNvSpPr/>
              <p:nvPr/>
            </p:nvSpPr>
            <p:spPr>
              <a:xfrm rot="19889198">
                <a:off x="9544123" y="1270072"/>
                <a:ext cx="626354" cy="3838406"/>
              </a:xfrm>
              <a:prstGeom prst="up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BDB4ECF5-2BA8-034C-9E12-98E6A9A3E77D}"/>
                  </a:ext>
                </a:extLst>
              </p:cNvPr>
              <p:cNvSpPr txBox="1"/>
              <p:nvPr/>
            </p:nvSpPr>
            <p:spPr>
              <a:xfrm rot="3706861">
                <a:off x="8640694" y="3103268"/>
                <a:ext cx="2550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end-end transport</a:t>
                </a:r>
              </a:p>
            </p:txBody>
          </p:sp>
        </p:grpSp>
      </p:grpSp>
      <p:sp>
        <p:nvSpPr>
          <p:cNvPr id="517" name="Rectangle 3">
            <a:extLst>
              <a:ext uri="{FF2B5EF4-FFF2-40B4-BE49-F238E27FC236}">
                <a16:creationId xmlns:a16="http://schemas.microsoft.com/office/drawing/2014/main" id="{5DD1F129-FF75-B647-8A9A-42B6C0C7E416}"/>
              </a:ext>
            </a:extLst>
          </p:cNvPr>
          <p:cNvSpPr txBox="1">
            <a:spLocks noChangeArrowheads="1"/>
          </p:cNvSpPr>
          <p:nvPr/>
        </p:nvSpPr>
        <p:spPr>
          <a:xfrm>
            <a:off x="684691" y="2787535"/>
            <a:ext cx="5815703" cy="232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protocols implemented in end systems not in routers: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sender: breaks application messages into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passes to network layer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receiver: reassembles segments into messages, passes to application layer</a:t>
            </a:r>
          </a:p>
        </p:txBody>
      </p:sp>
      <p:sp>
        <p:nvSpPr>
          <p:cNvPr id="518" name="Rectangle 3">
            <a:extLst>
              <a:ext uri="{FF2B5EF4-FFF2-40B4-BE49-F238E27FC236}">
                <a16:creationId xmlns:a16="http://schemas.microsoft.com/office/drawing/2014/main" id="{C3EBA7FC-18E1-7D43-9310-976F49009C6C}"/>
              </a:ext>
            </a:extLst>
          </p:cNvPr>
          <p:cNvSpPr txBox="1">
            <a:spLocks noChangeArrowheads="1"/>
          </p:cNvSpPr>
          <p:nvPr/>
        </p:nvSpPr>
        <p:spPr>
          <a:xfrm>
            <a:off x="681217" y="5165099"/>
            <a:ext cx="5815703" cy="144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transport protocols available to Internet 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TCP, UDP</a:t>
            </a:r>
          </a:p>
        </p:txBody>
      </p:sp>
      <p:sp>
        <p:nvSpPr>
          <p:cNvPr id="526" name="Slide Number Placeholder 2">
            <a:extLst>
              <a:ext uri="{FF2B5EF4-FFF2-40B4-BE49-F238E27FC236}">
                <a16:creationId xmlns:a16="http://schemas.microsoft.com/office/drawing/2014/main" id="{58250C2D-03C7-2C42-9317-E77099EDA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836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4"/>
    </mc:Choice>
    <mc:Fallback xmlns="">
      <p:transition spd="slow" advTm="660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" grpId="0" animBg="1"/>
      <p:bldP spid="517" grpId="0"/>
      <p:bldP spid="5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11" y="25934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>
                <a:cs typeface="Calibri" panose="020F0502020204030204" pitchFamily="34" charset="0"/>
              </a:rPr>
              <a:t>Two principal transport-layer protocols</a:t>
            </a:r>
            <a:endParaRPr lang="en-US" sz="48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9" name="Oval 448">
            <a:extLst>
              <a:ext uri="{FF2B5EF4-FFF2-40B4-BE49-F238E27FC236}">
                <a16:creationId xmlns:a16="http://schemas.microsoft.com/office/drawing/2014/main" id="{D57ABF6C-635D-8547-9D46-7AFB160876AA}"/>
              </a:ext>
            </a:extLst>
          </p:cNvPr>
          <p:cNvSpPr/>
          <p:nvPr/>
        </p:nvSpPr>
        <p:spPr>
          <a:xfrm>
            <a:off x="7680324" y="1814171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2895CDC0-6EA0-564A-AFB6-E1E735A44F41}"/>
              </a:ext>
            </a:extLst>
          </p:cNvPr>
          <p:cNvSpPr/>
          <p:nvPr/>
        </p:nvSpPr>
        <p:spPr>
          <a:xfrm>
            <a:off x="9823450" y="5554772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Freeform 917">
            <a:extLst>
              <a:ext uri="{FF2B5EF4-FFF2-40B4-BE49-F238E27FC236}">
                <a16:creationId xmlns:a16="http://schemas.microsoft.com/office/drawing/2014/main" id="{ADACC4C8-123A-0642-ADC2-DC6E1D927429}"/>
              </a:ext>
            </a:extLst>
          </p:cNvPr>
          <p:cNvSpPr>
            <a:spLocks/>
          </p:cNvSpPr>
          <p:nvPr/>
        </p:nvSpPr>
        <p:spPr bwMode="auto">
          <a:xfrm>
            <a:off x="8005845" y="1190714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FEE881-E73C-8C4D-A5ED-9848E08F428B}"/>
              </a:ext>
            </a:extLst>
          </p:cNvPr>
          <p:cNvGrpSpPr/>
          <p:nvPr/>
        </p:nvGrpSpPr>
        <p:grpSpPr>
          <a:xfrm>
            <a:off x="10288915" y="4742972"/>
            <a:ext cx="880622" cy="861812"/>
            <a:chOff x="10288915" y="4742972"/>
            <a:chExt cx="880622" cy="861812"/>
          </a:xfrm>
        </p:grpSpPr>
        <p:grpSp>
          <p:nvGrpSpPr>
            <p:cNvPr id="323" name="Group 950">
              <a:extLst>
                <a:ext uri="{FF2B5EF4-FFF2-40B4-BE49-F238E27FC236}">
                  <a16:creationId xmlns:a16="http://schemas.microsoft.com/office/drawing/2014/main" id="{BF16D25A-05F2-BD48-8851-FCCC3771B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88915" y="5273951"/>
              <a:ext cx="177192" cy="330833"/>
              <a:chOff x="4140" y="429"/>
              <a:chExt cx="1425" cy="2396"/>
            </a:xfrm>
          </p:grpSpPr>
          <p:sp>
            <p:nvSpPr>
              <p:cNvPr id="324" name="Freeform 951">
                <a:extLst>
                  <a:ext uri="{FF2B5EF4-FFF2-40B4-BE49-F238E27FC236}">
                    <a16:creationId xmlns:a16="http://schemas.microsoft.com/office/drawing/2014/main" id="{72C50429-8235-E440-B0F8-ADCFAC748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952">
                <a:extLst>
                  <a:ext uri="{FF2B5EF4-FFF2-40B4-BE49-F238E27FC236}">
                    <a16:creationId xmlns:a16="http://schemas.microsoft.com/office/drawing/2014/main" id="{C8289D20-20EF-CE4A-B82D-CC6F98B22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Freeform 953">
                <a:extLst>
                  <a:ext uri="{FF2B5EF4-FFF2-40B4-BE49-F238E27FC236}">
                    <a16:creationId xmlns:a16="http://schemas.microsoft.com/office/drawing/2014/main" id="{512EE24C-2BC1-5A45-B541-28FAD5522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954">
                <a:extLst>
                  <a:ext uri="{FF2B5EF4-FFF2-40B4-BE49-F238E27FC236}">
                    <a16:creationId xmlns:a16="http://schemas.microsoft.com/office/drawing/2014/main" id="{CC26DF50-FD02-994D-80F7-4CD21CC31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Rectangle 955">
                <a:extLst>
                  <a:ext uri="{FF2B5EF4-FFF2-40B4-BE49-F238E27FC236}">
                    <a16:creationId xmlns:a16="http://schemas.microsoft.com/office/drawing/2014/main" id="{12D5F885-EEB6-EA49-8F16-8E65F7B56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grpSp>
            <p:nvGrpSpPr>
              <p:cNvPr id="329" name="Group 956">
                <a:extLst>
                  <a:ext uri="{FF2B5EF4-FFF2-40B4-BE49-F238E27FC236}">
                    <a16:creationId xmlns:a16="http://schemas.microsoft.com/office/drawing/2014/main" id="{4819CF1A-CAA2-2445-BACA-6333C6770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4" name="AutoShape 957">
                  <a:extLst>
                    <a:ext uri="{FF2B5EF4-FFF2-40B4-BE49-F238E27FC236}">
                      <a16:creationId xmlns:a16="http://schemas.microsoft.com/office/drawing/2014/main" id="{F403CAA7-7575-5B45-9B26-74060E67E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55" name="AutoShape 958">
                  <a:extLst>
                    <a:ext uri="{FF2B5EF4-FFF2-40B4-BE49-F238E27FC236}">
                      <a16:creationId xmlns:a16="http://schemas.microsoft.com/office/drawing/2014/main" id="{E7C03107-B3D4-E74B-8026-51FC5FB4C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330" name="Rectangle 959">
                <a:extLst>
                  <a:ext uri="{FF2B5EF4-FFF2-40B4-BE49-F238E27FC236}">
                    <a16:creationId xmlns:a16="http://schemas.microsoft.com/office/drawing/2014/main" id="{8C82FD14-8B3E-4C45-BA2F-1D536922B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grpSp>
            <p:nvGrpSpPr>
              <p:cNvPr id="331" name="Group 960">
                <a:extLst>
                  <a:ext uri="{FF2B5EF4-FFF2-40B4-BE49-F238E27FC236}">
                    <a16:creationId xmlns:a16="http://schemas.microsoft.com/office/drawing/2014/main" id="{848EC42A-6B0F-D74E-99AF-9287D4319D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2" name="AutoShape 961">
                  <a:extLst>
                    <a:ext uri="{FF2B5EF4-FFF2-40B4-BE49-F238E27FC236}">
                      <a16:creationId xmlns:a16="http://schemas.microsoft.com/office/drawing/2014/main" id="{5837F05C-C8FD-5D48-B46A-FAF46F8F6D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53" name="AutoShape 962">
                  <a:extLst>
                    <a:ext uri="{FF2B5EF4-FFF2-40B4-BE49-F238E27FC236}">
                      <a16:creationId xmlns:a16="http://schemas.microsoft.com/office/drawing/2014/main" id="{85884ACD-1556-C049-9208-BBD38D4BCB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332" name="Rectangle 963">
                <a:extLst>
                  <a:ext uri="{FF2B5EF4-FFF2-40B4-BE49-F238E27FC236}">
                    <a16:creationId xmlns:a16="http://schemas.microsoft.com/office/drawing/2014/main" id="{BB3BDCEC-6ABC-7E44-B9C4-70680B656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Rectangle 964">
                <a:extLst>
                  <a:ext uri="{FF2B5EF4-FFF2-40B4-BE49-F238E27FC236}">
                    <a16:creationId xmlns:a16="http://schemas.microsoft.com/office/drawing/2014/main" id="{BF659529-BF75-D64D-A398-3F5F02E8D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grpSp>
            <p:nvGrpSpPr>
              <p:cNvPr id="334" name="Group 965">
                <a:extLst>
                  <a:ext uri="{FF2B5EF4-FFF2-40B4-BE49-F238E27FC236}">
                    <a16:creationId xmlns:a16="http://schemas.microsoft.com/office/drawing/2014/main" id="{08EED94E-296E-6944-AB01-4E0F74CF60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0" name="AutoShape 966">
                  <a:extLst>
                    <a:ext uri="{FF2B5EF4-FFF2-40B4-BE49-F238E27FC236}">
                      <a16:creationId xmlns:a16="http://schemas.microsoft.com/office/drawing/2014/main" id="{E45BC691-EDAB-5043-B974-6931BF4A1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51" name="AutoShape 967">
                  <a:extLst>
                    <a:ext uri="{FF2B5EF4-FFF2-40B4-BE49-F238E27FC236}">
                      <a16:creationId xmlns:a16="http://schemas.microsoft.com/office/drawing/2014/main" id="{BC4BCC73-0226-7344-A90F-A319311EB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335" name="Freeform 968">
                <a:extLst>
                  <a:ext uri="{FF2B5EF4-FFF2-40B4-BE49-F238E27FC236}">
                    <a16:creationId xmlns:a16="http://schemas.microsoft.com/office/drawing/2014/main" id="{4D3CB3E6-04E9-DD42-A1E2-B9CFDE5F4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6" name="Group 969">
                <a:extLst>
                  <a:ext uri="{FF2B5EF4-FFF2-40B4-BE49-F238E27FC236}">
                    <a16:creationId xmlns:a16="http://schemas.microsoft.com/office/drawing/2014/main" id="{D3A85C8F-5C9D-004C-BED1-826FD6B75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8" name="AutoShape 970">
                  <a:extLst>
                    <a:ext uri="{FF2B5EF4-FFF2-40B4-BE49-F238E27FC236}">
                      <a16:creationId xmlns:a16="http://schemas.microsoft.com/office/drawing/2014/main" id="{61DC189F-D857-CE49-9706-A99AFD0741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49" name="AutoShape 971">
                  <a:extLst>
                    <a:ext uri="{FF2B5EF4-FFF2-40B4-BE49-F238E27FC236}">
                      <a16:creationId xmlns:a16="http://schemas.microsoft.com/office/drawing/2014/main" id="{8FED6611-7057-CD45-9474-CA215533CF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337" name="Rectangle 972">
                <a:extLst>
                  <a:ext uri="{FF2B5EF4-FFF2-40B4-BE49-F238E27FC236}">
                    <a16:creationId xmlns:a16="http://schemas.microsoft.com/office/drawing/2014/main" id="{043E3E2C-723D-CA49-8604-B8FA4FD29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Freeform 973">
                <a:extLst>
                  <a:ext uri="{FF2B5EF4-FFF2-40B4-BE49-F238E27FC236}">
                    <a16:creationId xmlns:a16="http://schemas.microsoft.com/office/drawing/2014/main" id="{A7D59DBF-B240-2743-8F05-CD6652179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974">
                <a:extLst>
                  <a:ext uri="{FF2B5EF4-FFF2-40B4-BE49-F238E27FC236}">
                    <a16:creationId xmlns:a16="http://schemas.microsoft.com/office/drawing/2014/main" id="{782758E0-5FA1-2541-8957-4820DA264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Oval 975">
                <a:extLst>
                  <a:ext uri="{FF2B5EF4-FFF2-40B4-BE49-F238E27FC236}">
                    <a16:creationId xmlns:a16="http://schemas.microsoft.com/office/drawing/2014/main" id="{E43434A9-1771-1841-B10D-00C68B13F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Freeform 976">
                <a:extLst>
                  <a:ext uri="{FF2B5EF4-FFF2-40B4-BE49-F238E27FC236}">
                    <a16:creationId xmlns:a16="http://schemas.microsoft.com/office/drawing/2014/main" id="{7F3BC29B-77D4-0345-BC99-5EBDE5178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AutoShape 977">
                <a:extLst>
                  <a:ext uri="{FF2B5EF4-FFF2-40B4-BE49-F238E27FC236}">
                    <a16:creationId xmlns:a16="http://schemas.microsoft.com/office/drawing/2014/main" id="{AB8C4D5D-D558-0E48-B735-10A1700F9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AutoShape 978">
                <a:extLst>
                  <a:ext uri="{FF2B5EF4-FFF2-40B4-BE49-F238E27FC236}">
                    <a16:creationId xmlns:a16="http://schemas.microsoft.com/office/drawing/2014/main" id="{A52E34C3-2A4E-6E43-AEAD-80E9029E9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val 979">
                <a:extLst>
                  <a:ext uri="{FF2B5EF4-FFF2-40B4-BE49-F238E27FC236}">
                    <a16:creationId xmlns:a16="http://schemas.microsoft.com/office/drawing/2014/main" id="{CF996EB8-B8AF-1645-81FB-5C4480FC1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val 980">
                <a:extLst>
                  <a:ext uri="{FF2B5EF4-FFF2-40B4-BE49-F238E27FC236}">
                    <a16:creationId xmlns:a16="http://schemas.microsoft.com/office/drawing/2014/main" id="{6ABBF416-3D25-A54A-B9CB-9BC7B8D8B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val 981">
                <a:extLst>
                  <a:ext uri="{FF2B5EF4-FFF2-40B4-BE49-F238E27FC236}">
                    <a16:creationId xmlns:a16="http://schemas.microsoft.com/office/drawing/2014/main" id="{BEBFB614-43B9-5A4B-8E5D-794244BE1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Rectangle 982">
                <a:extLst>
                  <a:ext uri="{FF2B5EF4-FFF2-40B4-BE49-F238E27FC236}">
                    <a16:creationId xmlns:a16="http://schemas.microsoft.com/office/drawing/2014/main" id="{C5CE1C8E-4047-8540-B7FB-EBAB3DBC6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65" name="Rectangle 227">
              <a:extLst>
                <a:ext uri="{FF2B5EF4-FFF2-40B4-BE49-F238E27FC236}">
                  <a16:creationId xmlns:a16="http://schemas.microsoft.com/office/drawing/2014/main" id="{DDE0D48B-5AA6-5340-937B-33FE1BA4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2186" y="4753064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Rectangle 228">
              <a:extLst>
                <a:ext uri="{FF2B5EF4-FFF2-40B4-BE49-F238E27FC236}">
                  <a16:creationId xmlns:a16="http://schemas.microsoft.com/office/drawing/2014/main" id="{AEBD2839-8A70-0849-9413-EA386C5B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848" y="4776877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7" name="Rectangle 229">
              <a:extLst>
                <a:ext uri="{FF2B5EF4-FFF2-40B4-BE49-F238E27FC236}">
                  <a16:creationId xmlns:a16="http://schemas.microsoft.com/office/drawing/2014/main" id="{66D99AF7-74D7-B440-A1E0-2DC5D0A5E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5991" y="4930726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8" name="Text Box 230">
              <a:extLst>
                <a:ext uri="{FF2B5EF4-FFF2-40B4-BE49-F238E27FC236}">
                  <a16:creationId xmlns:a16="http://schemas.microsoft.com/office/drawing/2014/main" id="{0C785C80-53AC-EA4E-992A-05BE1EFF5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55149" y="4742972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9" name="Line 231">
              <a:extLst>
                <a:ext uri="{FF2B5EF4-FFF2-40B4-BE49-F238E27FC236}">
                  <a16:creationId xmlns:a16="http://schemas.microsoft.com/office/drawing/2014/main" id="{444422FC-4C08-2E49-AD0C-394B62D1B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18848" y="5119777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Line 232">
              <a:extLst>
                <a:ext uri="{FF2B5EF4-FFF2-40B4-BE49-F238E27FC236}">
                  <a16:creationId xmlns:a16="http://schemas.microsoft.com/office/drawing/2014/main" id="{D3DF9882-BA24-4148-9227-6803DB03F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257889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Line 233">
              <a:extLst>
                <a:ext uri="{FF2B5EF4-FFF2-40B4-BE49-F238E27FC236}">
                  <a16:creationId xmlns:a16="http://schemas.microsoft.com/office/drawing/2014/main" id="{238E9799-3D8B-F54E-BFBB-FE1237FAD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396002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2" name="Freeform 917">
            <a:extLst>
              <a:ext uri="{FF2B5EF4-FFF2-40B4-BE49-F238E27FC236}">
                <a16:creationId xmlns:a16="http://schemas.microsoft.com/office/drawing/2014/main" id="{831FA212-BCFB-1F40-96A0-1C871E9EF3AB}"/>
              </a:ext>
            </a:extLst>
          </p:cNvPr>
          <p:cNvSpPr>
            <a:spLocks/>
          </p:cNvSpPr>
          <p:nvPr/>
        </p:nvSpPr>
        <p:spPr bwMode="auto">
          <a:xfrm>
            <a:off x="10104523" y="4775289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7610FF-4F61-2C4A-A861-FC0ED9C69928}"/>
              </a:ext>
            </a:extLst>
          </p:cNvPr>
          <p:cNvGrpSpPr/>
          <p:nvPr/>
        </p:nvGrpSpPr>
        <p:grpSpPr>
          <a:xfrm>
            <a:off x="8252702" y="1137866"/>
            <a:ext cx="814388" cy="854075"/>
            <a:chOff x="9791027" y="656358"/>
            <a:chExt cx="814388" cy="854075"/>
          </a:xfrm>
        </p:grpSpPr>
        <p:sp>
          <p:nvSpPr>
            <p:cNvPr id="519" name="Rectangle 227">
              <a:extLst>
                <a:ext uri="{FF2B5EF4-FFF2-40B4-BE49-F238E27FC236}">
                  <a16:creationId xmlns:a16="http://schemas.microsoft.com/office/drawing/2014/main" id="{B61510CE-247E-1E43-BA4A-EC188AFE0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8064" y="666450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0" name="Rectangle 228">
              <a:extLst>
                <a:ext uri="{FF2B5EF4-FFF2-40B4-BE49-F238E27FC236}">
                  <a16:creationId xmlns:a16="http://schemas.microsoft.com/office/drawing/2014/main" id="{4174338D-3A0E-9747-819D-0C19F4DF4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4726" y="690263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1" name="Rectangle 229">
              <a:extLst>
                <a:ext uri="{FF2B5EF4-FFF2-40B4-BE49-F238E27FC236}">
                  <a16:creationId xmlns:a16="http://schemas.microsoft.com/office/drawing/2014/main" id="{621AE13C-4ABC-334F-8206-4D5E08465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1869" y="844112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Text Box 230">
              <a:extLst>
                <a:ext uri="{FF2B5EF4-FFF2-40B4-BE49-F238E27FC236}">
                  <a16:creationId xmlns:a16="http://schemas.microsoft.com/office/drawing/2014/main" id="{CA38D367-F86F-AB43-B21E-1EEE691D3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1027" y="656358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3" name="Line 231">
              <a:extLst>
                <a:ext uri="{FF2B5EF4-FFF2-40B4-BE49-F238E27FC236}">
                  <a16:creationId xmlns:a16="http://schemas.microsoft.com/office/drawing/2014/main" id="{A3474A7D-75ED-1D4F-BB1C-5BA4ECFE6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54726" y="1033163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4" name="Line 232">
              <a:extLst>
                <a:ext uri="{FF2B5EF4-FFF2-40B4-BE49-F238E27FC236}">
                  <a16:creationId xmlns:a16="http://schemas.microsoft.com/office/drawing/2014/main" id="{79D6BFCD-0081-1543-8A02-CDC78B944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171275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5" name="Line 233">
              <a:extLst>
                <a:ext uri="{FF2B5EF4-FFF2-40B4-BE49-F238E27FC236}">
                  <a16:creationId xmlns:a16="http://schemas.microsoft.com/office/drawing/2014/main" id="{539E5FFB-197B-6F44-A1D2-C9A93359A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309388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8" name="Up-Down Arrow 557">
            <a:extLst>
              <a:ext uri="{FF2B5EF4-FFF2-40B4-BE49-F238E27FC236}">
                <a16:creationId xmlns:a16="http://schemas.microsoft.com/office/drawing/2014/main" id="{1F1264FF-C88C-CF4E-85AF-1CB82BE0554E}"/>
              </a:ext>
            </a:extLst>
          </p:cNvPr>
          <p:cNvSpPr/>
          <p:nvPr/>
        </p:nvSpPr>
        <p:spPr>
          <a:xfrm rot="19889198">
            <a:off x="9544123" y="1270072"/>
            <a:ext cx="626354" cy="3838406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BDB4ECF5-2BA8-034C-9E12-98E6A9A3E77D}"/>
              </a:ext>
            </a:extLst>
          </p:cNvPr>
          <p:cNvSpPr txBox="1"/>
          <p:nvPr/>
        </p:nvSpPr>
        <p:spPr>
          <a:xfrm rot="3706861">
            <a:off x="8640694" y="3103268"/>
            <a:ext cx="255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end-end transport</a:t>
            </a:r>
          </a:p>
        </p:txBody>
      </p:sp>
      <p:sp>
        <p:nvSpPr>
          <p:cNvPr id="517" name="Rectangle 3">
            <a:extLst>
              <a:ext uri="{FF2B5EF4-FFF2-40B4-BE49-F238E27FC236}">
                <a16:creationId xmlns:a16="http://schemas.microsoft.com/office/drawing/2014/main" id="{6893AA1C-B5CC-D446-9A4F-4636B0A87E22}"/>
              </a:ext>
            </a:extLst>
          </p:cNvPr>
          <p:cNvSpPr txBox="1">
            <a:spLocks noChangeArrowheads="1"/>
          </p:cNvSpPr>
          <p:nvPr/>
        </p:nvSpPr>
        <p:spPr>
          <a:xfrm>
            <a:off x="736738" y="1365914"/>
            <a:ext cx="6288757" cy="5114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 Control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reliable, in-order delivery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control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flow control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 setup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Datagram Protocol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unreliable, unordered delivery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no-frills extension of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best-effort” IP</a:t>
            </a:r>
          </a:p>
        </p:txBody>
      </p:sp>
      <p:sp>
        <p:nvSpPr>
          <p:cNvPr id="518" name="Slide Number Placeholder 2">
            <a:extLst>
              <a:ext uri="{FF2B5EF4-FFF2-40B4-BE49-F238E27FC236}">
                <a16:creationId xmlns:a16="http://schemas.microsoft.com/office/drawing/2014/main" id="{5EAB89B4-AD20-DC49-B545-2C57C592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052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250"/>
    </mc:Choice>
    <mc:Fallback xmlns="">
      <p:transition spd="slow" advTm="6525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checksum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treat contents of UDP segment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(including header fields)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sequence of 16-bit integers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one’</a:t>
            </a:r>
            <a:r>
              <a:rPr kumimoji="0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complement sum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segment content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 if computed checksum equals checksum field value: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equal - error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Equal - no error detected.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maybe errors nonetheless?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9262EE8-BA51-1D4E-A36D-BDC09C45F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197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000"/>
    </mc:Choice>
    <mc:Fallback xmlns="">
      <p:transition spd="slow" advTm="8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an example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8510168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checksum calculation for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228BD91C-645B-7B49-B807-EF571877C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813" y="4997350"/>
            <a:ext cx="10160373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 calculation steps:</a:t>
            </a:r>
          </a:p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AutoNum type="arabicParenR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Get the summation of the two 16-bit integers. </a:t>
            </a:r>
          </a:p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AutoNum type="arabicParenR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The overflow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bit needs to be wrapped around (add the overflow bit and the last bit).</a:t>
            </a:r>
          </a:p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AutoNum type="arabicParenR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Use 1s complement to get the checksum (The 1s complement is obtained by converting all the 0s to 1s and converting all the 1s to 0s)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23B7D25F-DD2D-6943-A612-1B140865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833" y="3264149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02C19D06-A871-3D4E-A141-88A98E4A3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33" y="3201536"/>
            <a:ext cx="14577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wraparound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D9BAD80C-425E-F145-9700-2D1823022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0633" y="3788911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5AD71209-A9E2-794D-88A1-4B84AF2607D1}"/>
              </a:ext>
            </a:extLst>
          </p:cNvPr>
          <p:cNvSpPr>
            <a:spLocks/>
          </p:cNvSpPr>
          <p:nvPr/>
        </p:nvSpPr>
        <p:spPr bwMode="auto">
          <a:xfrm>
            <a:off x="2669233" y="3576532"/>
            <a:ext cx="5795540" cy="95077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994788-E9D3-5D40-89C2-5666242ECA9E}"/>
              </a:ext>
            </a:extLst>
          </p:cNvPr>
          <p:cNvSpPr txBox="1"/>
          <p:nvPr/>
        </p:nvSpPr>
        <p:spPr>
          <a:xfrm>
            <a:off x="2475478" y="3863610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1 0 1 1 1 0 1 1 1 0 1 1 1 1 0 0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27145B4A-DA47-BA4F-95DB-F98A913F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2EB0C-0D99-4A60-B84A-D3D5449B538F}"/>
              </a:ext>
            </a:extLst>
          </p:cNvPr>
          <p:cNvSpPr txBox="1"/>
          <p:nvPr/>
        </p:nvSpPr>
        <p:spPr>
          <a:xfrm>
            <a:off x="9209717" y="4259637"/>
            <a:ext cx="2710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1s complement to get the checksum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06763A8-EE97-46BB-8DE0-16456FFF89B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977160" y="3572640"/>
              <a:ext cx="1666800" cy="470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06763A8-EE97-46BB-8DE0-16456FFF89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67800" y="3563280"/>
                <a:ext cx="1685520" cy="489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2797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31"/>
    </mc:Choice>
    <mc:Fallback xmlns="">
      <p:transition spd="slow" advTm="1150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20" grpId="0"/>
      <p:bldP spid="10" grpId="0" animBg="1"/>
      <p:bldP spid="11" grpId="0"/>
      <p:bldP spid="14" grpId="0" animBg="1"/>
      <p:bldP spid="15" grpId="0" animBg="1"/>
      <p:bldP spid="21" grpId="0"/>
      <p:bldP spid="2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TCP: overview  </a:t>
            </a:r>
            <a:r>
              <a:rPr lang="en-US" sz="3200" b="0" dirty="0"/>
              <a:t>RFCs: 793,1122, 2018, 5681, 7323</a:t>
            </a:r>
            <a:endParaRPr lang="en-US" sz="4400" b="0" dirty="0"/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BE7365D6-3297-0A41-9B2B-91B801F95815}"/>
              </a:ext>
            </a:extLst>
          </p:cNvPr>
          <p:cNvSpPr txBox="1">
            <a:spLocks noChangeArrowheads="1"/>
          </p:cNvSpPr>
          <p:nvPr/>
        </p:nvSpPr>
        <p:spPr>
          <a:xfrm>
            <a:off x="5949863" y="1322613"/>
            <a:ext cx="6012953" cy="553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8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cumulative ACKs</a:t>
            </a:r>
          </a:p>
          <a:p>
            <a:pPr marL="471488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pipelining:</a:t>
            </a:r>
          </a:p>
          <a:p>
            <a:pPr marL="919163" marR="0" lvl="2" indent="-293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TCP congestion and flow control set window size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connection-oriented: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handshaking (exchange of control messages) initializes sender, receiver state before data exchange</a:t>
            </a: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controlled: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will not overwhelm receiver</a:t>
            </a:r>
          </a:p>
        </p:txBody>
      </p:sp>
      <p:sp>
        <p:nvSpPr>
          <p:cNvPr id="71" name="Rectangle 4">
            <a:extLst>
              <a:ext uri="{FF2B5EF4-FFF2-40B4-BE49-F238E27FC236}">
                <a16:creationId xmlns:a16="http://schemas.microsoft.com/office/drawing/2014/main" id="{B36C086D-3E3E-F04F-BB50-EE7FE6F1A87A}"/>
              </a:ext>
            </a:extLst>
          </p:cNvPr>
          <p:cNvSpPr txBox="1">
            <a:spLocks noChangeArrowheads="1"/>
          </p:cNvSpPr>
          <p:nvPr/>
        </p:nvSpPr>
        <p:spPr>
          <a:xfrm>
            <a:off x="687960" y="1322613"/>
            <a:ext cx="538298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8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point-to-point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919163" marR="0" lvl="2" indent="-293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one sender, one receiver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471488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reliable, in-order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byte steam:</a:t>
            </a:r>
          </a:p>
          <a:p>
            <a:pPr marL="919163" marR="0" lvl="2" indent="-293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boundaries"</a:t>
            </a: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 duplex data: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bi-directional data flow in same connection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MSS: maximum segment size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9F10C56-26D5-5C45-B097-EE8A46539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9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491"/>
    </mc:Choice>
    <mc:Fallback xmlns="">
      <p:transition spd="slow" advTm="9849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fast retransmit</a:t>
            </a:r>
            <a:endParaRPr lang="en-US" sz="4400" b="0" dirty="0"/>
          </a:p>
        </p:txBody>
      </p:sp>
      <p:sp>
        <p:nvSpPr>
          <p:cNvPr id="62" name="Line 10">
            <a:extLst>
              <a:ext uri="{FF2B5EF4-FFF2-40B4-BE49-F238E27FC236}">
                <a16:creationId xmlns:a16="http://schemas.microsoft.com/office/drawing/2014/main" id="{D5DBB1B8-3A7B-2149-A7A5-727E44799B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7251" y="1928015"/>
            <a:ext cx="0" cy="44134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3" name="Line 11">
            <a:extLst>
              <a:ext uri="{FF2B5EF4-FFF2-40B4-BE49-F238E27FC236}">
                <a16:creationId xmlns:a16="http://schemas.microsoft.com/office/drawing/2014/main" id="{689C7DF6-5B6C-F34C-B350-3B553A4C7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4518" y="2016469"/>
            <a:ext cx="14666" cy="43250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4" name="Text Box 34">
            <a:extLst>
              <a:ext uri="{FF2B5EF4-FFF2-40B4-BE49-F238E27FC236}">
                <a16:creationId xmlns:a16="http://schemas.microsoft.com/office/drawing/2014/main" id="{7F373F6A-C03C-9348-95D5-6812428E4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0336" y="1045159"/>
            <a:ext cx="1069083" cy="39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75" name="Text Box 38">
            <a:extLst>
              <a:ext uri="{FF2B5EF4-FFF2-40B4-BE49-F238E27FC236}">
                <a16:creationId xmlns:a16="http://schemas.microsoft.com/office/drawing/2014/main" id="{DAC7237E-4C51-2843-8070-FFEA26334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3327" y="1065430"/>
            <a:ext cx="1073474" cy="39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Host A</a:t>
            </a:r>
          </a:p>
        </p:txBody>
      </p:sp>
      <p:grpSp>
        <p:nvGrpSpPr>
          <p:cNvPr id="80" name="Group 78">
            <a:extLst>
              <a:ext uri="{FF2B5EF4-FFF2-40B4-BE49-F238E27FC236}">
                <a16:creationId xmlns:a16="http://schemas.microsoft.com/office/drawing/2014/main" id="{BFB3AB37-E716-1346-A8BA-2EFF122E1DFB}"/>
              </a:ext>
            </a:extLst>
          </p:cNvPr>
          <p:cNvGrpSpPr>
            <a:grpSpLocks/>
          </p:cNvGrpSpPr>
          <p:nvPr/>
        </p:nvGrpSpPr>
        <p:grpSpPr bwMode="auto">
          <a:xfrm>
            <a:off x="6606003" y="2250502"/>
            <a:ext cx="548811" cy="4090987"/>
            <a:chOff x="397" y="868"/>
            <a:chExt cx="250" cy="2220"/>
          </a:xfrm>
        </p:grpSpPr>
        <p:sp>
          <p:nvSpPr>
            <p:cNvPr id="81" name="Text Box 50">
              <a:extLst>
                <a:ext uri="{FF2B5EF4-FFF2-40B4-BE49-F238E27FC236}">
                  <a16:creationId xmlns:a16="http://schemas.microsoft.com/office/drawing/2014/main" id="{20D2BEC4-83BC-594C-9709-4963DF5C6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397" y="1778"/>
              <a:ext cx="250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</p:txBody>
        </p:sp>
        <p:grpSp>
          <p:nvGrpSpPr>
            <p:cNvPr id="82" name="Group 51">
              <a:extLst>
                <a:ext uri="{FF2B5EF4-FFF2-40B4-BE49-F238E27FC236}">
                  <a16:creationId xmlns:a16="http://schemas.microsoft.com/office/drawing/2014/main" id="{EDCC85C1-CBD8-CF48-BE14-AB550ACC9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86" name="Line 52">
                <a:extLst>
                  <a:ext uri="{FF2B5EF4-FFF2-40B4-BE49-F238E27FC236}">
                    <a16:creationId xmlns:a16="http://schemas.microsoft.com/office/drawing/2014/main" id="{F5C3CCA7-42E1-5E4B-B134-3ADAAE25F4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7" name="Line 53">
                <a:extLst>
                  <a:ext uri="{FF2B5EF4-FFF2-40B4-BE49-F238E27FC236}">
                    <a16:creationId xmlns:a16="http://schemas.microsoft.com/office/drawing/2014/main" id="{8E5A8D16-FBBC-D14E-8BAD-251BDDCBB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83" name="Group 54">
              <a:extLst>
                <a:ext uri="{FF2B5EF4-FFF2-40B4-BE49-F238E27FC236}">
                  <a16:creationId xmlns:a16="http://schemas.microsoft.com/office/drawing/2014/main" id="{21D50596-28D4-5A43-9FB1-7BBC7387FCE9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84" name="Line 55">
                <a:extLst>
                  <a:ext uri="{FF2B5EF4-FFF2-40B4-BE49-F238E27FC236}">
                    <a16:creationId xmlns:a16="http://schemas.microsoft.com/office/drawing/2014/main" id="{80D32A34-44D9-C043-A214-A031ADF68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2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5" name="Line 56">
                <a:extLst>
                  <a:ext uri="{FF2B5EF4-FFF2-40B4-BE49-F238E27FC236}">
                    <a16:creationId xmlns:a16="http://schemas.microsoft.com/office/drawing/2014/main" id="{AE50FFCD-888F-5F49-95EA-1422F4F92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1752"/>
                <a:ext cx="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FEC346A-D192-A745-962D-2F7187BE2EBA}"/>
              </a:ext>
            </a:extLst>
          </p:cNvPr>
          <p:cNvGrpSpPr/>
          <p:nvPr/>
        </p:nvGrpSpPr>
        <p:grpSpPr>
          <a:xfrm>
            <a:off x="7124339" y="3003106"/>
            <a:ext cx="3501415" cy="2092660"/>
            <a:chOff x="7124339" y="3003106"/>
            <a:chExt cx="3501415" cy="2092660"/>
          </a:xfrm>
        </p:grpSpPr>
        <p:sp>
          <p:nvSpPr>
            <p:cNvPr id="64" name="Line 12">
              <a:extLst>
                <a:ext uri="{FF2B5EF4-FFF2-40B4-BE49-F238E27FC236}">
                  <a16:creationId xmlns:a16="http://schemas.microsoft.com/office/drawing/2014/main" id="{95AEFD21-3019-6045-8B8C-F134C817BF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4339" y="3003106"/>
              <a:ext cx="3483853" cy="939821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8" name="Line 17">
              <a:extLst>
                <a:ext uri="{FF2B5EF4-FFF2-40B4-BE49-F238E27FC236}">
                  <a16:creationId xmlns:a16="http://schemas.microsoft.com/office/drawing/2014/main" id="{D424C827-C61B-5F47-A8EF-11555EB43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6535" y="3495131"/>
              <a:ext cx="3499219" cy="96377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9" name="Line 18">
              <a:extLst>
                <a:ext uri="{FF2B5EF4-FFF2-40B4-BE49-F238E27FC236}">
                  <a16:creationId xmlns:a16="http://schemas.microsoft.com/office/drawing/2014/main" id="{E299C9DA-59E0-D740-8F25-10DD099B6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7252" y="3785544"/>
              <a:ext cx="3466289" cy="103011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0" name="Line 19">
              <a:extLst>
                <a:ext uri="{FF2B5EF4-FFF2-40B4-BE49-F238E27FC236}">
                  <a16:creationId xmlns:a16="http://schemas.microsoft.com/office/drawing/2014/main" id="{5BBCCA9A-EE48-4F4D-B1C7-EAC1250891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7252" y="4050906"/>
              <a:ext cx="3450923" cy="104486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9" name="Text Box 43">
              <a:extLst>
                <a:ext uri="{FF2B5EF4-FFF2-40B4-BE49-F238E27FC236}">
                  <a16:creationId xmlns:a16="http://schemas.microsoft.com/office/drawing/2014/main" id="{239E35BD-73CE-0B47-977F-0F2E0F117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736981">
              <a:off x="7248728" y="3564010"/>
              <a:ext cx="84189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charset="0"/>
                  <a:cs typeface="+mn-cs"/>
                </a:rPr>
                <a:t>ACK=100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90" name="Text Box 67">
              <a:extLst>
                <a:ext uri="{FF2B5EF4-FFF2-40B4-BE49-F238E27FC236}">
                  <a16:creationId xmlns:a16="http://schemas.microsoft.com/office/drawing/2014/main" id="{0D263B80-AF59-D348-84FD-932DC4516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635106">
              <a:off x="7261191" y="4053066"/>
              <a:ext cx="84189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charset="0"/>
                  <a:cs typeface="+mn-cs"/>
                </a:rPr>
                <a:t>ACK=100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93" name="Text Box 74">
              <a:extLst>
                <a:ext uri="{FF2B5EF4-FFF2-40B4-BE49-F238E27FC236}">
                  <a16:creationId xmlns:a16="http://schemas.microsoft.com/office/drawing/2014/main" id="{8EFF23A0-366A-E64A-A6E3-90FD7CB3D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657108">
              <a:off x="7252920" y="4423434"/>
              <a:ext cx="84189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charset="0"/>
                  <a:cs typeface="+mn-cs"/>
                </a:rPr>
                <a:t>ACK=100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96" name="Text Box 77">
              <a:extLst>
                <a:ext uri="{FF2B5EF4-FFF2-40B4-BE49-F238E27FC236}">
                  <a16:creationId xmlns:a16="http://schemas.microsoft.com/office/drawing/2014/main" id="{589E2F0E-5EA2-944C-B543-F8CCDFFE3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628354">
              <a:off x="7255742" y="4710247"/>
              <a:ext cx="84189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charset="0"/>
                  <a:cs typeface="+mn-cs"/>
                </a:rPr>
                <a:t>ACK=100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7" name="Rectangle 84">
            <a:extLst>
              <a:ext uri="{FF2B5EF4-FFF2-40B4-BE49-F238E27FC236}">
                <a16:creationId xmlns:a16="http://schemas.microsoft.com/office/drawing/2014/main" id="{DDC13008-E549-D946-9386-1DAF70895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05" y="2563776"/>
            <a:ext cx="1047131" cy="2616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10A887-ABC6-3C43-BE7B-AF0C2FBB6C93}"/>
              </a:ext>
            </a:extLst>
          </p:cNvPr>
          <p:cNvGrpSpPr/>
          <p:nvPr/>
        </p:nvGrpSpPr>
        <p:grpSpPr>
          <a:xfrm>
            <a:off x="7137252" y="2219051"/>
            <a:ext cx="3503609" cy="1809741"/>
            <a:chOff x="7137252" y="2219051"/>
            <a:chExt cx="3503609" cy="1809741"/>
          </a:xfrm>
        </p:grpSpPr>
        <p:sp>
          <p:nvSpPr>
            <p:cNvPr id="60" name="Line 3">
              <a:extLst>
                <a:ext uri="{FF2B5EF4-FFF2-40B4-BE49-F238E27FC236}">
                  <a16:creationId xmlns:a16="http://schemas.microsoft.com/office/drawing/2014/main" id="{2DDEC3DE-B6A8-CB4A-8854-325CA5375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7252" y="2281830"/>
              <a:ext cx="3503609" cy="68551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id="{7443982D-7E67-3541-8BDB-FB3F54B4C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7252" y="2547191"/>
              <a:ext cx="2430134" cy="48096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5" name="Line 14">
              <a:extLst>
                <a:ext uri="{FF2B5EF4-FFF2-40B4-BE49-F238E27FC236}">
                  <a16:creationId xmlns:a16="http://schemas.microsoft.com/office/drawing/2014/main" id="{45E4DCDF-3370-7840-AFF3-2F4DBC2FB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7252" y="2812553"/>
              <a:ext cx="3503609" cy="68551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Line 15">
              <a:extLst>
                <a:ext uri="{FF2B5EF4-FFF2-40B4-BE49-F238E27FC236}">
                  <a16:creationId xmlns:a16="http://schemas.microsoft.com/office/drawing/2014/main" id="{99432412-7F47-DD4A-A770-DACE51980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7252" y="3343275"/>
              <a:ext cx="3503609" cy="68551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D5993C48-F14C-2044-846C-9FEC39130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7252" y="3077914"/>
              <a:ext cx="3503609" cy="68551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1" name="Text Box 20">
              <a:extLst>
                <a:ext uri="{FF2B5EF4-FFF2-40B4-BE49-F238E27FC236}">
                  <a16:creationId xmlns:a16="http://schemas.microsoft.com/office/drawing/2014/main" id="{E876EFCF-EFAF-7745-82C0-69510059A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1039" y="2740684"/>
              <a:ext cx="39075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charset="0"/>
                  <a:cs typeface="+mn-cs"/>
                </a:rPr>
                <a:t>X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76" name="Text Box 40">
              <a:extLst>
                <a:ext uri="{FF2B5EF4-FFF2-40B4-BE49-F238E27FC236}">
                  <a16:creationId xmlns:a16="http://schemas.microsoft.com/office/drawing/2014/main" id="{9B99FD84-14B7-6845-8B4C-03596E083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4648">
              <a:off x="7273253" y="2219051"/>
              <a:ext cx="212219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Seq=92, 8 bytes of data</a:t>
              </a:r>
            </a:p>
          </p:txBody>
        </p:sp>
        <p:sp>
          <p:nvSpPr>
            <p:cNvPr id="98" name="Text Box 83">
              <a:extLst>
                <a:ext uri="{FF2B5EF4-FFF2-40B4-BE49-F238E27FC236}">
                  <a16:creationId xmlns:a16="http://schemas.microsoft.com/office/drawing/2014/main" id="{677E8A81-661D-AA46-A7ED-6BC634EAB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665764">
              <a:off x="7287508" y="2545419"/>
              <a:ext cx="231369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Seq=100, 20 bytes of data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3A0E61A-342C-6348-8A8F-CA25838E85CE}"/>
              </a:ext>
            </a:extLst>
          </p:cNvPr>
          <p:cNvGrpSpPr/>
          <p:nvPr/>
        </p:nvGrpSpPr>
        <p:grpSpPr>
          <a:xfrm>
            <a:off x="6842436" y="5132585"/>
            <a:ext cx="3833549" cy="696610"/>
            <a:chOff x="6842436" y="5132585"/>
            <a:chExt cx="3833549" cy="696610"/>
          </a:xfrm>
        </p:grpSpPr>
        <p:sp>
          <p:nvSpPr>
            <p:cNvPr id="72" name="Line 24">
              <a:extLst>
                <a:ext uri="{FF2B5EF4-FFF2-40B4-BE49-F238E27FC236}">
                  <a16:creationId xmlns:a16="http://schemas.microsoft.com/office/drawing/2014/main" id="{A22F562A-B278-CF40-B0A2-08D7E8956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2376" y="5143678"/>
              <a:ext cx="3503609" cy="68551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" name="Rectangle 85">
              <a:extLst>
                <a:ext uri="{FF2B5EF4-FFF2-40B4-BE49-F238E27FC236}">
                  <a16:creationId xmlns:a16="http://schemas.microsoft.com/office/drawing/2014/main" id="{C18ABD18-73AE-1540-89A2-73F2330E4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8171" y="5224724"/>
              <a:ext cx="1047131" cy="2616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0" name="Text Box 86">
              <a:extLst>
                <a:ext uri="{FF2B5EF4-FFF2-40B4-BE49-F238E27FC236}">
                  <a16:creationId xmlns:a16="http://schemas.microsoft.com/office/drawing/2014/main" id="{DDF60828-DFE2-734F-A384-4D3CA07DD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2436" y="5132585"/>
              <a:ext cx="3154565" cy="353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Seq=100, 20 bytes of data</a:t>
              </a:r>
            </a:p>
          </p:txBody>
        </p:sp>
      </p:grpSp>
      <p:grpSp>
        <p:nvGrpSpPr>
          <p:cNvPr id="101" name="Group 93">
            <a:extLst>
              <a:ext uri="{FF2B5EF4-FFF2-40B4-BE49-F238E27FC236}">
                <a16:creationId xmlns:a16="http://schemas.microsoft.com/office/drawing/2014/main" id="{90980625-BCFD-F546-BD95-6CC80FC48859}"/>
              </a:ext>
            </a:extLst>
          </p:cNvPr>
          <p:cNvGrpSpPr>
            <a:grpSpLocks/>
          </p:cNvGrpSpPr>
          <p:nvPr/>
        </p:nvGrpSpPr>
        <p:grpSpPr bwMode="auto">
          <a:xfrm>
            <a:off x="6608198" y="1343690"/>
            <a:ext cx="810044" cy="619176"/>
            <a:chOff x="-44" y="1473"/>
            <a:chExt cx="981" cy="1105"/>
          </a:xfrm>
        </p:grpSpPr>
        <p:pic>
          <p:nvPicPr>
            <p:cNvPr id="102" name="Picture 94" descr="desktop_computer_stylized_medium">
              <a:extLst>
                <a:ext uri="{FF2B5EF4-FFF2-40B4-BE49-F238E27FC236}">
                  <a16:creationId xmlns:a16="http://schemas.microsoft.com/office/drawing/2014/main" id="{6FD17C8F-7985-B64F-82A4-84E39A7C7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Freeform 95">
              <a:extLst>
                <a:ext uri="{FF2B5EF4-FFF2-40B4-BE49-F238E27FC236}">
                  <a16:creationId xmlns:a16="http://schemas.microsoft.com/office/drawing/2014/main" id="{F7BDE405-F464-BB4E-8D0F-F82DE05FCB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4" name="Group 96">
            <a:extLst>
              <a:ext uri="{FF2B5EF4-FFF2-40B4-BE49-F238E27FC236}">
                <a16:creationId xmlns:a16="http://schemas.microsoft.com/office/drawing/2014/main" id="{30D13886-717C-5C49-84EB-DD7C28AC75E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328620" y="1375018"/>
            <a:ext cx="749093" cy="672617"/>
            <a:chOff x="-44" y="1473"/>
            <a:chExt cx="981" cy="1105"/>
          </a:xfrm>
        </p:grpSpPr>
        <p:pic>
          <p:nvPicPr>
            <p:cNvPr id="105" name="Picture 97" descr="desktop_computer_stylized_medium">
              <a:extLst>
                <a:ext uri="{FF2B5EF4-FFF2-40B4-BE49-F238E27FC236}">
                  <a16:creationId xmlns:a16="http://schemas.microsoft.com/office/drawing/2014/main" id="{5EB3C43B-1013-9A41-8AA9-8D6C5A2815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Freeform 98">
              <a:extLst>
                <a:ext uri="{FF2B5EF4-FFF2-40B4-BE49-F238E27FC236}">
                  <a16:creationId xmlns:a16="http://schemas.microsoft.com/office/drawing/2014/main" id="{1D800635-1037-4C4C-A3B0-794CE30A50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BABFE7-C970-8E4B-A16C-A7D788B9DA23}"/>
              </a:ext>
            </a:extLst>
          </p:cNvPr>
          <p:cNvGrpSpPr/>
          <p:nvPr/>
        </p:nvGrpSpPr>
        <p:grpSpPr>
          <a:xfrm>
            <a:off x="1803400" y="4591050"/>
            <a:ext cx="5319534" cy="1606314"/>
            <a:chOff x="1803400" y="4591050"/>
            <a:chExt cx="5319534" cy="1606314"/>
          </a:xfrm>
        </p:grpSpPr>
        <p:pic>
          <p:nvPicPr>
            <p:cNvPr id="52" name="Picture 2" descr="Image result for light bulb icon">
              <a:extLst>
                <a:ext uri="{FF2B5EF4-FFF2-40B4-BE49-F238E27FC236}">
                  <a16:creationId xmlns:a16="http://schemas.microsoft.com/office/drawing/2014/main" id="{F30DA35F-A671-6D4D-9DD4-D0D5E13E1A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3400" y="4591050"/>
              <a:ext cx="819150" cy="81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 Box 29">
              <a:extLst>
                <a:ext uri="{FF2B5EF4-FFF2-40B4-BE49-F238E27FC236}">
                  <a16:creationId xmlns:a16="http://schemas.microsoft.com/office/drawing/2014/main" id="{34AAC8DC-F059-7445-99BF-80AECC3E6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5200" y="4775436"/>
              <a:ext cx="4145527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Receipt of three duplicate ACKs indicates 3 segments received after a missing segment – lost segment is likely. So retransmit!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D551B68-D8DE-9043-B6CA-9F2F28DD2CA6}"/>
                </a:ext>
              </a:extLst>
            </p:cNvPr>
            <p:cNvCxnSpPr>
              <a:cxnSpLocks/>
            </p:cNvCxnSpPr>
            <p:nvPr/>
          </p:nvCxnSpPr>
          <p:spPr>
            <a:xfrm>
              <a:off x="6359939" y="5143678"/>
              <a:ext cx="762995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962C80-D280-E449-81BD-84D3E53124DD}"/>
              </a:ext>
            </a:extLst>
          </p:cNvPr>
          <p:cNvGrpSpPr/>
          <p:nvPr/>
        </p:nvGrpSpPr>
        <p:grpSpPr>
          <a:xfrm>
            <a:off x="790711" y="1227535"/>
            <a:ext cx="5214977" cy="2878929"/>
            <a:chOff x="7089911" y="1681505"/>
            <a:chExt cx="5214977" cy="2878929"/>
          </a:xfrm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F5C10379-FA54-C34D-B355-F07F5DA40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0355" y="2207758"/>
              <a:ext cx="4809067" cy="2263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463550" indent="-238125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if sender receives 3 additional ACKs for same data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(“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triple duplicate ACKs”),</a:t>
              </a:r>
              <a:r>
                <a:rPr kumimoji="0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resend </a:t>
              </a:r>
              <a:r>
                <a:rPr kumimoji="0" lang="en-US" altLang="ja-JP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unACKed</a:t>
              </a:r>
              <a:r>
                <a:rPr kumimoji="0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segment with smallest seq #</a:t>
              </a:r>
            </a:p>
            <a:p>
              <a:pPr marL="463550" marR="0" lvl="1" indent="-238125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likely that </a:t>
              </a: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unACKed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segment lost, so don’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 wait for timeout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Rectangle 6">
              <a:extLst>
                <a:ext uri="{FF2B5EF4-FFF2-40B4-BE49-F238E27FC236}">
                  <a16:creationId xmlns:a16="http://schemas.microsoft.com/office/drawing/2014/main" id="{8A365B45-4FD3-5C46-85AD-12CD5EA21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9911" y="1910106"/>
              <a:ext cx="5214977" cy="2650328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7" name="Text Box 7">
              <a:extLst>
                <a:ext uri="{FF2B5EF4-FFF2-40B4-BE49-F238E27FC236}">
                  <a16:creationId xmlns:a16="http://schemas.microsoft.com/office/drawing/2014/main" id="{F5EE31CA-1C9B-9E4F-8E15-A0B0919A3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8953" y="1681505"/>
              <a:ext cx="2773363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 fast retransmit</a:t>
              </a:r>
            </a:p>
          </p:txBody>
        </p:sp>
      </p:grpSp>
      <p:sp>
        <p:nvSpPr>
          <p:cNvPr id="53" name="Slide Number Placeholder 2">
            <a:extLst>
              <a:ext uri="{FF2B5EF4-FFF2-40B4-BE49-F238E27FC236}">
                <a16:creationId xmlns:a16="http://schemas.microsoft.com/office/drawing/2014/main" id="{16A9B416-8E8B-FD4A-BF46-FBBC16EEB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11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841"/>
    </mc:Choice>
    <mc:Fallback xmlns="">
      <p:transition spd="slow" advTm="7084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9.3|27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4|3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5.6|42.2|6.2|12"/>
</p:tagLst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1248</Words>
  <Application>Microsoft Office PowerPoint</Application>
  <PresentationFormat>Widescreen</PresentationFormat>
  <Paragraphs>292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Courier New</vt:lpstr>
      <vt:lpstr>Gill Sans MT</vt:lpstr>
      <vt:lpstr>Tahoma</vt:lpstr>
      <vt:lpstr>Times New Roman</vt:lpstr>
      <vt:lpstr>Wingdings</vt:lpstr>
      <vt:lpstr>5_Office Theme</vt:lpstr>
      <vt:lpstr>6_Office Theme</vt:lpstr>
      <vt:lpstr>7_Office Theme</vt:lpstr>
      <vt:lpstr>Transport Layer I: roadmap</vt:lpstr>
      <vt:lpstr>Transport Layer I: roadmap (cont.)</vt:lpstr>
      <vt:lpstr>Transport Layer II: roadmap</vt:lpstr>
      <vt:lpstr>Transport services and protocols</vt:lpstr>
      <vt:lpstr>Two principal transport-layer protocols</vt:lpstr>
      <vt:lpstr>UDP checksum</vt:lpstr>
      <vt:lpstr>Internet checksum: an example</vt:lpstr>
      <vt:lpstr>TCP: overview  RFCs: 793,1122, 2018, 5681, 7323</vt:lpstr>
      <vt:lpstr>TCP fast retransmit</vt:lpstr>
      <vt:lpstr>TCP flow control</vt:lpstr>
      <vt:lpstr>TCP congestion control: AIMD</vt:lpstr>
      <vt:lpstr>TCP slow start </vt:lpstr>
      <vt:lpstr>TCP: from slow start to congestion avoidance</vt:lpstr>
      <vt:lpstr>TCP Congestion Control -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 I: roadmap</dc:title>
  <dc:creator>yu wenjuan</dc:creator>
  <cp:lastModifiedBy>Azhar Iqbal</cp:lastModifiedBy>
  <cp:revision>2</cp:revision>
  <dcterms:created xsi:type="dcterms:W3CDTF">2020-11-08T12:54:45Z</dcterms:created>
  <dcterms:modified xsi:type="dcterms:W3CDTF">2022-08-30T13:37:07Z</dcterms:modified>
</cp:coreProperties>
</file>