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72" r:id="rId5"/>
    <p:sldId id="261" r:id="rId6"/>
    <p:sldId id="257" r:id="rId7"/>
    <p:sldId id="258" r:id="rId8"/>
    <p:sldId id="259" r:id="rId9"/>
    <p:sldId id="262" r:id="rId10"/>
    <p:sldId id="273" r:id="rId11"/>
    <p:sldId id="263" r:id="rId12"/>
    <p:sldId id="265" r:id="rId13"/>
    <p:sldId id="267" r:id="rId14"/>
    <p:sldId id="268" r:id="rId15"/>
    <p:sldId id="269" r:id="rId16"/>
    <p:sldId id="279" r:id="rId17"/>
    <p:sldId id="266" r:id="rId18"/>
    <p:sldId id="277" r:id="rId19"/>
    <p:sldId id="270" r:id="rId20"/>
    <p:sldId id="271" r:id="rId21"/>
    <p:sldId id="275" r:id="rId22"/>
    <p:sldId id="278" r:id="rId23"/>
    <p:sldId id="27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0A"/>
    <a:srgbClr val="E1241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FC73-1FBC-4769-95E8-DE8FF6BC5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1201882"/>
            <a:ext cx="9652001" cy="109566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Minimal Path in A complete graph with random weights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0268B-F41E-4CB6-91E8-CCBBABF0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8" y="2743200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j-lt"/>
              </a:rPr>
              <a:t>Shanglin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zou</a:t>
            </a:r>
            <a:r>
              <a:rPr lang="en-US" altLang="zh-CN" sz="2000" dirty="0">
                <a:latin typeface="+mj-lt"/>
              </a:rPr>
              <a:t> &amp; </a:t>
            </a:r>
            <a:r>
              <a:rPr lang="en-US" altLang="zh-CN" sz="2000" dirty="0" err="1">
                <a:latin typeface="+mj-lt"/>
              </a:rPr>
              <a:t>Junfan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huang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6273579" y="6158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/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/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71269F8-F2F5-48EF-8C05-B15C0C01E465}"/>
              </a:ext>
            </a:extLst>
          </p:cNvPr>
          <p:cNvSpPr txBox="1"/>
          <p:nvPr/>
        </p:nvSpPr>
        <p:spPr>
          <a:xfrm>
            <a:off x="6429231" y="29048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A24CFC-417E-4CDB-B1F4-3C0FF91EC126}"/>
              </a:ext>
            </a:extLst>
          </p:cNvPr>
          <p:cNvSpPr txBox="1"/>
          <p:nvPr/>
        </p:nvSpPr>
        <p:spPr>
          <a:xfrm>
            <a:off x="6497193" y="5026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/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/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/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10" grpId="0"/>
      <p:bldP spid="11" grpId="0"/>
      <p:bldP spid="12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87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0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6488" r="8846" b="9916"/>
          <a:stretch/>
        </p:blipFill>
        <p:spPr>
          <a:xfrm>
            <a:off x="656948" y="470517"/>
            <a:ext cx="10955044" cy="5761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</p:spTree>
    <p:extLst>
      <p:ext uri="{BB962C8B-B14F-4D97-AF65-F5344CB8AC3E}">
        <p14:creationId xmlns:p14="http://schemas.microsoft.com/office/powerpoint/2010/main" val="35091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2976928" y="-661355"/>
            <a:ext cx="6054364" cy="82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57" b="85189" l="19583" r="840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4040" r="7916" b="5795"/>
          <a:stretch/>
        </p:blipFill>
        <p:spPr>
          <a:xfrm>
            <a:off x="449802" y="301841"/>
            <a:ext cx="11292396" cy="621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A14C41-A377-4DE2-B3C8-6723A0D3AE7D}"/>
              </a:ext>
            </a:extLst>
          </p:cNvPr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27255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1768914" y="-703672"/>
            <a:ext cx="6054364" cy="8265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/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6">
            <a:extLst>
              <a:ext uri="{FF2B5EF4-FFF2-40B4-BE49-F238E27FC236}">
                <a16:creationId xmlns:a16="http://schemas.microsoft.com/office/drawing/2014/main" id="{32F042DA-0A6F-4CFE-B2A2-E4AFFA628A4B}"/>
              </a:ext>
            </a:extLst>
          </p:cNvPr>
          <p:cNvSpPr txBox="1"/>
          <p:nvPr/>
        </p:nvSpPr>
        <p:spPr>
          <a:xfrm>
            <a:off x="11122574" y="2569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9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1.3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blipFill>
                <a:blip r:embed="rId2"/>
                <a:stretch>
                  <a:fillRect l="-1708" t="-1000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600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0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A1B6A-A927-480B-957E-31D78704DDA0}"/>
              </a:ext>
            </a:extLst>
          </p:cNvPr>
          <p:cNvSpPr txBox="1"/>
          <p:nvPr/>
        </p:nvSpPr>
        <p:spPr>
          <a:xfrm>
            <a:off x="1233996" y="692458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 am </a:t>
            </a:r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81EA75-481A-4D53-92DE-15E2B2BB8051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/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/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B1AD24-04E5-483C-9B1B-FEA0A685CF9F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/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density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t&gt;0, then as 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blipFill>
                <a:blip r:embed="rId2"/>
                <a:stretch>
                  <a:fillRect l="-970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/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D52BD35-9E24-4CFC-9AC1-D2326B4F11D2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32321-FA59-476A-B95F-9D01D30A8A38}"/>
              </a:ext>
            </a:extLst>
          </p:cNvPr>
          <p:cNvSpPr txBox="1"/>
          <p:nvPr/>
        </p:nvSpPr>
        <p:spPr>
          <a:xfrm>
            <a:off x="1038309" y="2358204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18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36CAFD-A61A-4181-85C7-756A32D39E45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EFA17F-66D3-421E-AA5F-D8E7291761DB}"/>
              </a:ext>
            </a:extLst>
          </p:cNvPr>
          <p:cNvSpPr txBox="1"/>
          <p:nvPr/>
        </p:nvSpPr>
        <p:spPr>
          <a:xfrm>
            <a:off x="1038309" y="2358204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/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596866F-FD91-4442-A54A-109DCAFE790B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4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6C1D-6470-4907-BE3E-0472C416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3B236D-4081-4044-A60A-B625F7C62F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252" y="314306"/>
            <a:ext cx="12104748" cy="6229388"/>
          </a:xfrm>
        </p:spPr>
      </p:pic>
    </p:spTree>
    <p:extLst>
      <p:ext uri="{BB962C8B-B14F-4D97-AF65-F5344CB8AC3E}">
        <p14:creationId xmlns:p14="http://schemas.microsoft.com/office/powerpoint/2010/main" val="67419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80CD-D03E-4357-B003-D1BA86C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1" y="671783"/>
            <a:ext cx="10364451" cy="159617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2183A3-4DE4-48FA-A8E2-FC0979B836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70848" y="998544"/>
            <a:ext cx="6931024" cy="5198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7388F2-447D-4166-9A71-52E807EF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57" y="877452"/>
            <a:ext cx="7080644" cy="5310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0D28B-9780-448A-96F8-DF9ABFC5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901" y="877453"/>
            <a:ext cx="7056971" cy="5292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/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2540C3-1294-47BD-9257-BABC8B41375D}"/>
              </a:ext>
            </a:extLst>
          </p:cNvPr>
          <p:cNvSpPr txBox="1">
            <a:spLocks/>
          </p:cNvSpPr>
          <p:nvPr/>
        </p:nvSpPr>
        <p:spPr>
          <a:xfrm>
            <a:off x="1269999" y="2881168"/>
            <a:ext cx="9652001" cy="109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151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0391-3235-48AD-900F-82984C64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7523F3E-1018-48F2-B8B0-9DB5C7D63C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582" y="371775"/>
            <a:ext cx="12343274" cy="6336778"/>
          </a:xfrm>
        </p:spPr>
      </p:pic>
    </p:spTree>
    <p:extLst>
      <p:ext uri="{BB962C8B-B14F-4D97-AF65-F5344CB8AC3E}">
        <p14:creationId xmlns:p14="http://schemas.microsoft.com/office/powerpoint/2010/main" val="1963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A1B6A-A927-480B-957E-31D78704DDA0}"/>
              </a:ext>
            </a:extLst>
          </p:cNvPr>
          <p:cNvSpPr txBox="1"/>
          <p:nvPr/>
        </p:nvSpPr>
        <p:spPr>
          <a:xfrm>
            <a:off x="1233996" y="692458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 am </a:t>
            </a:r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328E4-BC89-4100-ADC6-7A7E18669ABE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33D036-84CE-4946-AE86-A9A088CBD75B}"/>
              </a:ext>
            </a:extLst>
          </p:cNvPr>
          <p:cNvSpPr txBox="1">
            <a:spLocks/>
          </p:cNvSpPr>
          <p:nvPr/>
        </p:nvSpPr>
        <p:spPr>
          <a:xfrm>
            <a:off x="251582" y="96327"/>
            <a:ext cx="2533650" cy="4667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/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first need to make sure that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does not effect the result.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blipFill>
                <a:blip r:embed="rId2"/>
                <a:stretch>
                  <a:fillRect l="-597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/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blipFill>
                <a:blip r:embed="rId3"/>
                <a:stretch>
                  <a:fillRect l="-733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/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the inverse function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altLang="zh-CN" sz="2000" b="0" dirty="0"/>
                  <a:t>Uniform(0,1)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blipFill>
                <a:blip r:embed="rId4"/>
                <a:stretch>
                  <a:fillRect l="-537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/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/>
              <p:nvPr/>
            </p:nvSpPr>
            <p:spPr>
              <a:xfrm>
                <a:off x="528637" y="3615097"/>
                <a:ext cx="11134726" cy="258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is smaller than some values, we say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, then for 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sz="2000" dirty="0"/>
                  <a:t>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So,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then we sum all the edges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we get 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So, we say the result are the same only if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0 .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" y="3615097"/>
                <a:ext cx="11134726" cy="2581476"/>
              </a:xfrm>
              <a:prstGeom prst="rect">
                <a:avLst/>
              </a:prstGeom>
              <a:blipFill>
                <a:blip r:embed="rId6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for any fixed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j, as 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altLang="zh-CN" sz="2400" dirty="0"/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blipFill>
                <a:blip r:embed="rId2"/>
                <a:stretch>
                  <a:fillRect l="-1790" t="-11842" r="-447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4A3C7-AEAA-433D-9DDC-901BE69BDA4B}"/>
              </a:ext>
            </a:extLst>
          </p:cNvPr>
          <p:cNvSpPr txBox="1"/>
          <p:nvPr/>
        </p:nvSpPr>
        <p:spPr>
          <a:xfrm>
            <a:off x="1127086" y="2343705"/>
            <a:ext cx="476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similarly,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In addition, for any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blipFill>
                <a:blip r:embed="rId2"/>
                <a:stretch>
                  <a:fillRect l="-164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  <a:blipFill>
                <a:blip r:embed="rId2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/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For fixed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Since there are n-1 </a:t>
                </a:r>
                <a:r>
                  <a:rPr lang="en-US" dirty="0" err="1"/>
                  <a:t>neighbours</a:t>
                </a:r>
                <a:r>
                  <a:rPr lang="en-US" dirty="0"/>
                  <a:t> of initial vertex which knows the </a:t>
                </a:r>
                <a:r>
                  <a:rPr lang="en-US" dirty="0" err="1"/>
                  <a:t>rumour</a:t>
                </a:r>
                <a:r>
                  <a:rPr lang="en-US" dirty="0"/>
                  <a:t>, so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until second vertex knows the </a:t>
                </a:r>
                <a:r>
                  <a:rPr lang="en-US" dirty="0" err="1"/>
                  <a:t>rumour</a:t>
                </a:r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. When there are k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, the number of edges connecting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 and vertices do not know the </a:t>
                </a:r>
                <a:r>
                  <a:rPr lang="en-US" dirty="0" err="1"/>
                  <a:t>rumour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  <a:p>
                <a:endParaRPr lang="en-US" dirty="0"/>
              </a:p>
              <a:p>
                <a:r>
                  <a:rPr lang="en-US" dirty="0"/>
                  <a:t>Now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increasing order,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Chebyshev’s inequality, </a:t>
                </a:r>
              </a:p>
              <a:p>
                <a:endParaRPr lang="en-US" dirty="0"/>
              </a:p>
              <a:p>
                <a:r>
                  <a:rPr lang="en-US" dirty="0"/>
                  <a:t>We can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r>
                  <a:rPr lang="en-US" dirty="0"/>
                  <a:t>Same idea for part(a).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blipFill>
                <a:blip r:embed="rId3"/>
                <a:stretch>
                  <a:fillRect l="-478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899</TotalTime>
  <Words>767</Words>
  <Application>Microsoft Office PowerPoint</Application>
  <PresentationFormat>Widescreen</PresentationFormat>
  <Paragraphs>103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水滴</vt:lpstr>
      <vt:lpstr>Minimal Path in A complete graph with random weights</vt:lpstr>
      <vt:lpstr>Distribution</vt:lpstr>
      <vt:lpstr>PowerPoint Presentation</vt:lpstr>
      <vt:lpstr>Distribution</vt:lpstr>
      <vt:lpstr>PowerPoint Presentation</vt:lpstr>
      <vt:lpstr>PowerPoint Presentation</vt:lpstr>
      <vt:lpstr>PowerPoint Presentation</vt:lpstr>
      <vt:lpstr>PowerPoint Presentation</vt:lpstr>
      <vt:lpstr>Proof: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junfan</dc:creator>
  <cp:lastModifiedBy>Shanglin Zou</cp:lastModifiedBy>
  <cp:revision>42</cp:revision>
  <dcterms:created xsi:type="dcterms:W3CDTF">2018-12-08T22:35:23Z</dcterms:created>
  <dcterms:modified xsi:type="dcterms:W3CDTF">2018-12-10T15:34:30Z</dcterms:modified>
</cp:coreProperties>
</file>