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4" r:id="rId4"/>
    <p:sldId id="272" r:id="rId5"/>
    <p:sldId id="261" r:id="rId6"/>
    <p:sldId id="257" r:id="rId7"/>
    <p:sldId id="258" r:id="rId8"/>
    <p:sldId id="259" r:id="rId9"/>
    <p:sldId id="262" r:id="rId10"/>
    <p:sldId id="273" r:id="rId11"/>
    <p:sldId id="263" r:id="rId12"/>
    <p:sldId id="265" r:id="rId13"/>
    <p:sldId id="267" r:id="rId14"/>
    <p:sldId id="268" r:id="rId15"/>
    <p:sldId id="269" r:id="rId16"/>
    <p:sldId id="279" r:id="rId17"/>
    <p:sldId id="266" r:id="rId18"/>
    <p:sldId id="277" r:id="rId19"/>
    <p:sldId id="270" r:id="rId20"/>
    <p:sldId id="271" r:id="rId21"/>
    <p:sldId id="275" r:id="rId22"/>
    <p:sldId id="278" r:id="rId23"/>
    <p:sldId id="276" r:id="rId24"/>
    <p:sldId id="27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310A"/>
    <a:srgbClr val="E1241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10" Type="http://schemas.openxmlformats.org/officeDocument/2006/relationships/image" Target="../media/image32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7FC73-1FBC-4769-95E8-DE8FF6BC5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1201882"/>
            <a:ext cx="9652001" cy="1095664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Minimal Path in A complete graph with random weights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A0268B-F41E-4CB6-91E8-CCBBABF0B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8648" y="2743200"/>
            <a:ext cx="8689976" cy="1371599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+mj-lt"/>
              </a:rPr>
              <a:t>Shanglin</a:t>
            </a:r>
            <a:r>
              <a:rPr lang="en-US" altLang="zh-CN" sz="2000" dirty="0">
                <a:latin typeface="+mj-lt"/>
              </a:rPr>
              <a:t> </a:t>
            </a:r>
            <a:r>
              <a:rPr lang="en-US" altLang="zh-CN" sz="2000" dirty="0" err="1">
                <a:latin typeface="+mj-lt"/>
              </a:rPr>
              <a:t>zou</a:t>
            </a:r>
            <a:r>
              <a:rPr lang="en-US" altLang="zh-CN" sz="2000" dirty="0">
                <a:latin typeface="+mj-lt"/>
              </a:rPr>
              <a:t> &amp; </a:t>
            </a:r>
            <a:r>
              <a:rPr lang="en-US" altLang="zh-CN" sz="2000" dirty="0" err="1">
                <a:latin typeface="+mj-lt"/>
              </a:rPr>
              <a:t>Junfan</a:t>
            </a:r>
            <a:r>
              <a:rPr lang="en-US" altLang="zh-CN" sz="2000" dirty="0">
                <a:latin typeface="+mj-lt"/>
              </a:rPr>
              <a:t> </a:t>
            </a:r>
            <a:r>
              <a:rPr lang="en-US" altLang="zh-CN" sz="2000" dirty="0" err="1">
                <a:latin typeface="+mj-lt"/>
              </a:rPr>
              <a:t>huang</a:t>
            </a:r>
            <a:endParaRPr lang="zh-CN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4010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A2F17C3-8206-4C53-AC42-F50ACB4F02AA}"/>
                  </a:ext>
                </a:extLst>
              </p:cNvPr>
              <p:cNvSpPr txBox="1"/>
              <p:nvPr/>
            </p:nvSpPr>
            <p:spPr>
              <a:xfrm>
                <a:off x="4376836" y="468153"/>
                <a:ext cx="2734082" cy="16299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sz="360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zh-CN" alt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→1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A2F17C3-8206-4C53-AC42-F50ACB4F0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836" y="468153"/>
                <a:ext cx="2734082" cy="16299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A08C1B9E-CDA2-43A1-8A47-726D47C2DB6E}"/>
              </a:ext>
            </a:extLst>
          </p:cNvPr>
          <p:cNvSpPr txBox="1"/>
          <p:nvPr/>
        </p:nvSpPr>
        <p:spPr>
          <a:xfrm>
            <a:off x="6273579" y="6158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A755614-83F7-4380-8BEF-63F5FC5117FB}"/>
                  </a:ext>
                </a:extLst>
              </p:cNvPr>
              <p:cNvSpPr txBox="1"/>
              <p:nvPr/>
            </p:nvSpPr>
            <p:spPr>
              <a:xfrm>
                <a:off x="4552461" y="2543491"/>
                <a:ext cx="2734082" cy="1817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60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zh-CN" alt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A755614-83F7-4380-8BEF-63F5FC51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461" y="2543491"/>
                <a:ext cx="2734082" cy="18171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BEDA1EE-5253-470F-9E47-25A02D7EFD73}"/>
                  </a:ext>
                </a:extLst>
              </p:cNvPr>
              <p:cNvSpPr txBox="1"/>
              <p:nvPr/>
            </p:nvSpPr>
            <p:spPr>
              <a:xfrm>
                <a:off x="4552461" y="4635627"/>
                <a:ext cx="2734082" cy="1817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60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zh-CN" alt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BEDA1EE-5253-470F-9E47-25A02D7EF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461" y="4635627"/>
                <a:ext cx="2734082" cy="18171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971269F8-F2F5-48EF-8C05-B15C0C01E465}"/>
              </a:ext>
            </a:extLst>
          </p:cNvPr>
          <p:cNvSpPr txBox="1"/>
          <p:nvPr/>
        </p:nvSpPr>
        <p:spPr>
          <a:xfrm>
            <a:off x="6429231" y="29048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AA24CFC-417E-4CDB-B1F4-3C0FF91EC126}"/>
              </a:ext>
            </a:extLst>
          </p:cNvPr>
          <p:cNvSpPr txBox="1"/>
          <p:nvPr/>
        </p:nvSpPr>
        <p:spPr>
          <a:xfrm>
            <a:off x="6497193" y="50265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24908C8-20ED-4D2A-94B1-972D4CF2B758}"/>
                  </a:ext>
                </a:extLst>
              </p:cNvPr>
              <p:cNvSpPr/>
              <p:nvPr/>
            </p:nvSpPr>
            <p:spPr>
              <a:xfrm>
                <a:off x="4289880" y="801133"/>
                <a:ext cx="2979726" cy="1198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3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24908C8-20ED-4D2A-94B1-972D4CF2B7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880" y="801133"/>
                <a:ext cx="2979726" cy="11988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4A8B175-7652-4321-8B9C-9E9FFFEC68A3}"/>
                  </a:ext>
                </a:extLst>
              </p:cNvPr>
              <p:cNvSpPr/>
              <p:nvPr/>
            </p:nvSpPr>
            <p:spPr>
              <a:xfrm>
                <a:off x="3920035" y="3241250"/>
                <a:ext cx="3719416" cy="838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func>
                    <m:r>
                      <a:rPr lang="zh-CN" altLang="en-US" sz="32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3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CN" alt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zh-CN" alt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4A8B175-7652-4321-8B9C-9E9FFFEC68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035" y="3241250"/>
                <a:ext cx="3719416" cy="8384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338451B-CDFC-4AC5-9CAB-0BE4E8F20BCA}"/>
                  </a:ext>
                </a:extLst>
              </p:cNvPr>
              <p:cNvSpPr/>
              <p:nvPr/>
            </p:nvSpPr>
            <p:spPr>
              <a:xfrm>
                <a:off x="4053100" y="5094146"/>
                <a:ext cx="3673826" cy="838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en-US" sz="3200" dirty="0"/>
                  <a:t> </a:t>
                </a:r>
                <a14:m>
                  <m:oMath xmlns:m="http://schemas.openxmlformats.org/officeDocument/2006/math">
                    <m:r>
                      <a:rPr lang="zh-CN" altLang="en-US" sz="32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zh-CN" alt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CN" alt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zh-CN" alt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338451B-CDFC-4AC5-9CAB-0BE4E8F20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100" y="5094146"/>
                <a:ext cx="3673826" cy="8384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43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  <p:bldP spid="10" grpId="0"/>
      <p:bldP spid="11" grpId="0"/>
      <p:bldP spid="12" grpId="0"/>
      <p:bldP spid="2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093FFB-4914-4C3C-B29F-A55B1CD7C432}"/>
              </a:ext>
            </a:extLst>
          </p:cNvPr>
          <p:cNvSpPr txBox="1"/>
          <p:nvPr/>
        </p:nvSpPr>
        <p:spPr>
          <a:xfrm>
            <a:off x="1127086" y="893101"/>
            <a:ext cx="266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 1.2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6483D70-16F7-4A81-AC23-19DD058D99D8}"/>
                  </a:ext>
                </a:extLst>
              </p:cNvPr>
              <p:cNvSpPr txBox="1"/>
              <p:nvPr/>
            </p:nvSpPr>
            <p:spPr>
              <a:xfrm>
                <a:off x="1127086" y="2343705"/>
                <a:ext cx="1363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n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zh-CN" altLang="en-US" sz="2400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6483D70-16F7-4A81-AC23-19DD058D9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086" y="2343705"/>
                <a:ext cx="1363387" cy="461665"/>
              </a:xfrm>
              <a:prstGeom prst="rect">
                <a:avLst/>
              </a:prstGeom>
              <a:blipFill>
                <a:blip r:embed="rId2"/>
                <a:stretch>
                  <a:fillRect l="-714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7F02C62-0615-4A3D-B86D-F0B5D17A726C}"/>
                  </a:ext>
                </a:extLst>
              </p:cNvPr>
              <p:cNvSpPr txBox="1"/>
              <p:nvPr/>
            </p:nvSpPr>
            <p:spPr>
              <a:xfrm>
                <a:off x="3417903" y="3135203"/>
                <a:ext cx="3413563" cy="1878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60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360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zh-CN" alt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7F02C62-0615-4A3D-B86D-F0B5D17A7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903" y="3135203"/>
                <a:ext cx="3413563" cy="1878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1D15652D-14D2-4892-AB2A-1CFEE3341F6F}"/>
              </a:ext>
            </a:extLst>
          </p:cNvPr>
          <p:cNvSpPr txBox="1"/>
          <p:nvPr/>
        </p:nvSpPr>
        <p:spPr>
          <a:xfrm>
            <a:off x="5966982" y="35013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872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093FFB-4914-4C3C-B29F-A55B1CD7C432}"/>
              </a:ext>
            </a:extLst>
          </p:cNvPr>
          <p:cNvSpPr txBox="1"/>
          <p:nvPr/>
        </p:nvSpPr>
        <p:spPr>
          <a:xfrm>
            <a:off x="1127086" y="893101"/>
            <a:ext cx="266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 1.2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6483D70-16F7-4A81-AC23-19DD058D99D8}"/>
                  </a:ext>
                </a:extLst>
              </p:cNvPr>
              <p:cNvSpPr txBox="1"/>
              <p:nvPr/>
            </p:nvSpPr>
            <p:spPr>
              <a:xfrm>
                <a:off x="1127086" y="2343705"/>
                <a:ext cx="1363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n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zh-CN" altLang="en-US" sz="2400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6483D70-16F7-4A81-AC23-19DD058D9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086" y="2343705"/>
                <a:ext cx="1363387" cy="461665"/>
              </a:xfrm>
              <a:prstGeom prst="rect">
                <a:avLst/>
              </a:prstGeom>
              <a:blipFill>
                <a:blip r:embed="rId2"/>
                <a:stretch>
                  <a:fillRect l="-714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7F02C62-0615-4A3D-B86D-F0B5D17A726C}"/>
                  </a:ext>
                </a:extLst>
              </p:cNvPr>
              <p:cNvSpPr txBox="1"/>
              <p:nvPr/>
            </p:nvSpPr>
            <p:spPr>
              <a:xfrm>
                <a:off x="3417903" y="3135203"/>
                <a:ext cx="3413563" cy="1878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60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360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zh-CN" alt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7F02C62-0615-4A3D-B86D-F0B5D17A7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903" y="3135203"/>
                <a:ext cx="3413563" cy="1878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1D15652D-14D2-4892-AB2A-1CFEE3341F6F}"/>
              </a:ext>
            </a:extLst>
          </p:cNvPr>
          <p:cNvSpPr txBox="1"/>
          <p:nvPr/>
        </p:nvSpPr>
        <p:spPr>
          <a:xfrm>
            <a:off x="5966982" y="35013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2607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5" t="6488" r="8846" b="9916"/>
          <a:stretch/>
        </p:blipFill>
        <p:spPr>
          <a:xfrm>
            <a:off x="656948" y="470517"/>
            <a:ext cx="10955044" cy="57616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49375" y="27254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9856" y="763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6214369" y="2410782"/>
            <a:ext cx="1970843" cy="763479"/>
          </a:xfrm>
          <a:prstGeom prst="ellipse">
            <a:avLst/>
          </a:prstGeom>
          <a:solidFill>
            <a:srgbClr val="F6310A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London</a:t>
            </a:r>
          </a:p>
        </p:txBody>
      </p:sp>
      <p:sp>
        <p:nvSpPr>
          <p:cNvPr id="8" name="Oval 7"/>
          <p:cNvSpPr/>
          <p:nvPr/>
        </p:nvSpPr>
        <p:spPr>
          <a:xfrm>
            <a:off x="1173332" y="2645546"/>
            <a:ext cx="1970843" cy="76347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Sandwood</a:t>
            </a:r>
            <a:r>
              <a:rPr lang="en-GB" dirty="0"/>
              <a:t> Bay Beach</a:t>
            </a:r>
          </a:p>
        </p:txBody>
      </p:sp>
    </p:spTree>
    <p:extLst>
      <p:ext uri="{BB962C8B-B14F-4D97-AF65-F5344CB8AC3E}">
        <p14:creationId xmlns:p14="http://schemas.microsoft.com/office/powerpoint/2010/main" val="350914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932" t="206" r="4681" b="2403"/>
          <a:stretch/>
        </p:blipFill>
        <p:spPr>
          <a:xfrm rot="16200000">
            <a:off x="2976928" y="-661355"/>
            <a:ext cx="6054364" cy="826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37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057" b="85189" l="19583" r="8402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527" t="4040" r="7916" b="5795"/>
          <a:stretch/>
        </p:blipFill>
        <p:spPr>
          <a:xfrm>
            <a:off x="449802" y="301841"/>
            <a:ext cx="11292396" cy="62143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49375" y="27254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9856" y="763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1173332" y="2645546"/>
            <a:ext cx="1970843" cy="76347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Sandwood</a:t>
            </a:r>
            <a:r>
              <a:rPr lang="en-GB" dirty="0"/>
              <a:t> Bay Beach</a:t>
            </a: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23A14C41-A377-4DE2-B3C8-6723A0D3AE7D}"/>
              </a:ext>
            </a:extLst>
          </p:cNvPr>
          <p:cNvSpPr/>
          <p:nvPr/>
        </p:nvSpPr>
        <p:spPr>
          <a:xfrm>
            <a:off x="6214369" y="2410782"/>
            <a:ext cx="1970843" cy="763479"/>
          </a:xfrm>
          <a:prstGeom prst="ellipse">
            <a:avLst/>
          </a:prstGeom>
          <a:solidFill>
            <a:srgbClr val="F6310A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London</a:t>
            </a:r>
          </a:p>
        </p:txBody>
      </p:sp>
    </p:spTree>
    <p:extLst>
      <p:ext uri="{BB962C8B-B14F-4D97-AF65-F5344CB8AC3E}">
        <p14:creationId xmlns:p14="http://schemas.microsoft.com/office/powerpoint/2010/main" val="272550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932" t="206" r="4681" b="2403"/>
          <a:stretch/>
        </p:blipFill>
        <p:spPr>
          <a:xfrm rot="16200000">
            <a:off x="1768914" y="-703672"/>
            <a:ext cx="6054364" cy="82653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7">
                <a:extLst>
                  <a:ext uri="{FF2B5EF4-FFF2-40B4-BE49-F238E27FC236}">
                    <a16:creationId xmlns:a16="http://schemas.microsoft.com/office/drawing/2014/main" id="{A70CD358-6F9A-4E1A-92C3-A44DC89BF9C1}"/>
                  </a:ext>
                </a:extLst>
              </p:cNvPr>
              <p:cNvSpPr txBox="1"/>
              <p:nvPr/>
            </p:nvSpPr>
            <p:spPr>
              <a:xfrm>
                <a:off x="9179119" y="2214694"/>
                <a:ext cx="2734082" cy="1817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60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zh-CN" alt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5" name="文本框 7">
                <a:extLst>
                  <a:ext uri="{FF2B5EF4-FFF2-40B4-BE49-F238E27FC236}">
                    <a16:creationId xmlns:a16="http://schemas.microsoft.com/office/drawing/2014/main" id="{A70CD358-6F9A-4E1A-92C3-A44DC89BF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119" y="2214694"/>
                <a:ext cx="2734082" cy="18171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6">
            <a:extLst>
              <a:ext uri="{FF2B5EF4-FFF2-40B4-BE49-F238E27FC236}">
                <a16:creationId xmlns:a16="http://schemas.microsoft.com/office/drawing/2014/main" id="{32F042DA-0A6F-4CFE-B2A2-E4AFFA628A4B}"/>
              </a:ext>
            </a:extLst>
          </p:cNvPr>
          <p:cNvSpPr txBox="1"/>
          <p:nvPr/>
        </p:nvSpPr>
        <p:spPr>
          <a:xfrm>
            <a:off x="11122574" y="25692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0893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093FFB-4914-4C3C-B29F-A55B1CD7C432}"/>
              </a:ext>
            </a:extLst>
          </p:cNvPr>
          <p:cNvSpPr txBox="1"/>
          <p:nvPr/>
        </p:nvSpPr>
        <p:spPr>
          <a:xfrm>
            <a:off x="1127086" y="893101"/>
            <a:ext cx="266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 1.3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6483D70-16F7-4A81-AC23-19DD058D99D8}"/>
                  </a:ext>
                </a:extLst>
              </p:cNvPr>
              <p:cNvSpPr txBox="1"/>
              <p:nvPr/>
            </p:nvSpPr>
            <p:spPr>
              <a:xfrm>
                <a:off x="990668" y="2272683"/>
                <a:ext cx="5714193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e>
                    </m:func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n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zh-CN" altLang="en-US" sz="2400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6483D70-16F7-4A81-AC23-19DD058D9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68" y="2272683"/>
                <a:ext cx="5714193" cy="491417"/>
              </a:xfrm>
              <a:prstGeom prst="rect">
                <a:avLst/>
              </a:prstGeom>
              <a:blipFill>
                <a:blip r:embed="rId2"/>
                <a:stretch>
                  <a:fillRect l="-1708" t="-10000" b="-2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7F02C62-0615-4A3D-B86D-F0B5D17A726C}"/>
                  </a:ext>
                </a:extLst>
              </p:cNvPr>
              <p:cNvSpPr txBox="1"/>
              <p:nvPr/>
            </p:nvSpPr>
            <p:spPr>
              <a:xfrm>
                <a:off x="4057095" y="3135203"/>
                <a:ext cx="2734082" cy="1756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60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3600" b="0" i="0" smtClean="0">
                                      <a:latin typeface="Cambria Math" panose="02040503050406030204" pitchFamily="18" charset="0"/>
                                    </a:rPr>
                                    <m:t>ax</m:t>
                                  </m:r>
                                </m:e>
                                <m:lim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zh-CN" alt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7F02C62-0615-4A3D-B86D-F0B5D17A7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095" y="3135203"/>
                <a:ext cx="2734082" cy="17560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1D15652D-14D2-4892-AB2A-1CFEE3341F6F}"/>
              </a:ext>
            </a:extLst>
          </p:cNvPr>
          <p:cNvSpPr txBox="1"/>
          <p:nvPr/>
        </p:nvSpPr>
        <p:spPr>
          <a:xfrm>
            <a:off x="5966982" y="35013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609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C8E338A-267D-4576-ABBF-E4C8337E2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722" y="0"/>
            <a:ext cx="6992014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2CA1B6A-A927-480B-957E-31D78704DDA0}"/>
              </a:ext>
            </a:extLst>
          </p:cNvPr>
          <p:cNvSpPr txBox="1"/>
          <p:nvPr/>
        </p:nvSpPr>
        <p:spPr>
          <a:xfrm>
            <a:off x="1233996" y="692458"/>
            <a:ext cx="1544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I am </a:t>
            </a:r>
            <a:r>
              <a:rPr lang="en-US" altLang="zh-CN" sz="4800" dirty="0" err="1"/>
              <a:t>i</a:t>
            </a:r>
            <a:endParaRPr lang="zh-CN" altLang="en-US" sz="4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D986D2-AF2E-4522-9647-C27B030B46E2}"/>
              </a:ext>
            </a:extLst>
          </p:cNvPr>
          <p:cNvSpPr txBox="1"/>
          <p:nvPr/>
        </p:nvSpPr>
        <p:spPr>
          <a:xfrm>
            <a:off x="1479896" y="3960919"/>
            <a:ext cx="52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 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993A4C-F635-4122-9CA5-90668E87E4E6}"/>
                  </a:ext>
                </a:extLst>
              </p:cNvPr>
              <p:cNvSpPr txBox="1"/>
              <p:nvPr/>
            </p:nvSpPr>
            <p:spPr>
              <a:xfrm>
                <a:off x="1937712" y="2290439"/>
                <a:ext cx="917111" cy="757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4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993A4C-F635-4122-9CA5-90668E87E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712" y="2290439"/>
                <a:ext cx="917111" cy="757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8FB5C72E-DC2B-45D7-87C3-8848C0A7E1AF}"/>
              </a:ext>
            </a:extLst>
          </p:cNvPr>
          <p:cNvSpPr/>
          <p:nvPr/>
        </p:nvSpPr>
        <p:spPr>
          <a:xfrm rot="754140">
            <a:off x="2673012" y="1564213"/>
            <a:ext cx="45719" cy="257328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81EA75-481A-4D53-92DE-15E2B2BB8051}"/>
              </a:ext>
            </a:extLst>
          </p:cNvPr>
          <p:cNvSpPr txBox="1"/>
          <p:nvPr/>
        </p:nvSpPr>
        <p:spPr>
          <a:xfrm>
            <a:off x="8414836" y="778104"/>
            <a:ext cx="6623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 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A195332-9F95-4219-9BD3-8DB37BF3E8E0}"/>
                  </a:ext>
                </a:extLst>
              </p:cNvPr>
              <p:cNvSpPr/>
              <p:nvPr/>
            </p:nvSpPr>
            <p:spPr>
              <a:xfrm>
                <a:off x="9541061" y="4746469"/>
                <a:ext cx="2140073" cy="702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A195332-9F95-4219-9BD3-8DB37BF3E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061" y="4746469"/>
                <a:ext cx="2140073" cy="7020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31B1C10-ADF4-4AA5-BEF5-F7FF0FA4A09A}"/>
                  </a:ext>
                </a:extLst>
              </p:cNvPr>
              <p:cNvSpPr/>
              <p:nvPr/>
            </p:nvSpPr>
            <p:spPr>
              <a:xfrm>
                <a:off x="9541061" y="1523455"/>
                <a:ext cx="1631665" cy="817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6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GB" sz="36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31B1C10-ADF4-4AA5-BEF5-F7FF0FA4A0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061" y="1523455"/>
                <a:ext cx="1631665" cy="8170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2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5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3B1AD24-04E5-483C-9B1B-FEA0A685CF9F}"/>
              </a:ext>
            </a:extLst>
          </p:cNvPr>
          <p:cNvSpPr txBox="1"/>
          <p:nvPr/>
        </p:nvSpPr>
        <p:spPr>
          <a:xfrm>
            <a:off x="1127086" y="893101"/>
            <a:ext cx="266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 4.1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FBFFC34-0F8C-4D8B-A71B-EAB25559BD88}"/>
                  </a:ext>
                </a:extLst>
              </p:cNvPr>
              <p:cNvSpPr txBox="1"/>
              <p:nvPr/>
            </p:nvSpPr>
            <p:spPr>
              <a:xfrm>
                <a:off x="1038309" y="1832411"/>
                <a:ext cx="9424118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a density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t&gt;0, then as n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FBFFC34-0F8C-4D8B-A71B-EAB25559B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309" y="1832411"/>
                <a:ext cx="9424118" cy="491417"/>
              </a:xfrm>
              <a:prstGeom prst="rect">
                <a:avLst/>
              </a:prstGeom>
              <a:blipFill>
                <a:blip r:embed="rId2"/>
                <a:stretch>
                  <a:fillRect l="-970" t="-10000" b="-2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C5CF7CA-D992-4BC4-98C9-7791A3F1FBF2}"/>
                  </a:ext>
                </a:extLst>
              </p:cNvPr>
              <p:cNvSpPr txBox="1"/>
              <p:nvPr/>
            </p:nvSpPr>
            <p:spPr>
              <a:xfrm>
                <a:off x="4119239" y="3432645"/>
                <a:ext cx="2662524" cy="11514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zh-CN" alt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C5CF7CA-D992-4BC4-98C9-7791A3F1F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239" y="3432645"/>
                <a:ext cx="2662524" cy="11514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3D52BD35-9E24-4CFC-9AC1-D2326B4F11D2}"/>
              </a:ext>
            </a:extLst>
          </p:cNvPr>
          <p:cNvSpPr txBox="1"/>
          <p:nvPr/>
        </p:nvSpPr>
        <p:spPr>
          <a:xfrm>
            <a:off x="5966982" y="35013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D32321-FA59-476A-B95F-9D01D30A8A38}"/>
              </a:ext>
            </a:extLst>
          </p:cNvPr>
          <p:cNvSpPr txBox="1"/>
          <p:nvPr/>
        </p:nvSpPr>
        <p:spPr>
          <a:xfrm>
            <a:off x="1038309" y="2358204"/>
            <a:ext cx="3122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For any fixed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j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74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DD7F-78CD-44CD-B6D9-061C7B6EA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" y="190500"/>
            <a:ext cx="2533650" cy="466725"/>
          </a:xfrm>
        </p:spPr>
        <p:txBody>
          <a:bodyPr>
            <a:noAutofit/>
          </a:bodyPr>
          <a:lstStyle/>
          <a:p>
            <a:r>
              <a:rPr lang="en-US" sz="2800" dirty="0"/>
              <a:t>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1885EB-C468-434D-85F2-0407DEC1D7E0}"/>
                  </a:ext>
                </a:extLst>
              </p:cNvPr>
              <p:cNvSpPr txBox="1"/>
              <p:nvPr/>
            </p:nvSpPr>
            <p:spPr>
              <a:xfrm>
                <a:off x="609600" y="1123950"/>
                <a:ext cx="10515600" cy="2766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define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be a random weight of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of the complete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with n vertices. 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ⅈ</m:t>
                    </m:r>
                  </m:oMath>
                </a14:m>
                <a:r>
                  <a:rPr lang="en-US" sz="2400" dirty="0"/>
                  <a:t> ≠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We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are independent and identically distributed.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&gt; 0, and their distribution of function </a:t>
                </a:r>
                <a14:m>
                  <m:oMath xmlns:m="http://schemas.openxmlformats.org/officeDocument/2006/math">
                    <m:r>
                      <a:rPr lang="en-US" sz="2400" dirty="0" smtClean="0">
                        <a:latin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≤</a:t>
                </a:r>
                <a:r>
                  <a:rPr lang="en-US" sz="2400" i="1" dirty="0"/>
                  <a:t> t) = t + o(t) as 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i="1" dirty="0"/>
                  <a:t> 0. </a:t>
                </a:r>
                <a:r>
                  <a:rPr lang="en-US" sz="2400" dirty="0"/>
                  <a:t>(</a:t>
                </a:r>
                <a:r>
                  <a:rPr lang="en-US" sz="2400" dirty="0" err="1"/>
                  <a:t>i.e</a:t>
                </a:r>
                <a:r>
                  <a:rPr lang="en-US" sz="2400" dirty="0"/>
                  <a:t> Uniform(0,1), exp(1))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1885EB-C468-434D-85F2-0407DEC1D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23950"/>
                <a:ext cx="10515600" cy="2766911"/>
              </a:xfrm>
              <a:prstGeom prst="rect">
                <a:avLst/>
              </a:prstGeom>
              <a:blipFill>
                <a:blip r:embed="rId2"/>
                <a:stretch>
                  <a:fillRect l="-870" t="-1542" b="-4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A8C0C3-CDBC-4C4F-A252-9F1109F39EFF}"/>
                  </a:ext>
                </a:extLst>
              </p:cNvPr>
              <p:cNvSpPr txBox="1"/>
              <p:nvPr/>
            </p:nvSpPr>
            <p:spPr>
              <a:xfrm>
                <a:off x="609600" y="4357586"/>
                <a:ext cx="8629650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et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be the minimal total weight of a path between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ⅈ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A8C0C3-CDBC-4C4F-A252-9F1109F39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357586"/>
                <a:ext cx="8629650" cy="491417"/>
              </a:xfrm>
              <a:prstGeom prst="rect">
                <a:avLst/>
              </a:prstGeom>
              <a:blipFill>
                <a:blip r:embed="rId3"/>
                <a:stretch>
                  <a:fillRect l="-1059" t="-8750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5E4B04-D105-4A9E-A502-46A0847B0EA7}"/>
                  </a:ext>
                </a:extLst>
              </p:cNvPr>
              <p:cNvSpPr txBox="1"/>
              <p:nvPr/>
            </p:nvSpPr>
            <p:spPr>
              <a:xfrm>
                <a:off x="609600" y="5181981"/>
                <a:ext cx="8439150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Our purpose is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under three cases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5E4B04-D105-4A9E-A502-46A0847B0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181981"/>
                <a:ext cx="8439150" cy="491417"/>
              </a:xfrm>
              <a:prstGeom prst="rect">
                <a:avLst/>
              </a:prstGeom>
              <a:blipFill>
                <a:blip r:embed="rId4"/>
                <a:stretch>
                  <a:fillRect l="-1084" t="-864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8186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536CAFD-A61A-4181-85C7-756A32D39E45}"/>
              </a:ext>
            </a:extLst>
          </p:cNvPr>
          <p:cNvSpPr txBox="1"/>
          <p:nvPr/>
        </p:nvSpPr>
        <p:spPr>
          <a:xfrm>
            <a:off x="1127086" y="893101"/>
            <a:ext cx="266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 4.1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EFA17F-66D3-421E-AA5F-D8E7291761DB}"/>
              </a:ext>
            </a:extLst>
          </p:cNvPr>
          <p:cNvSpPr txBox="1"/>
          <p:nvPr/>
        </p:nvSpPr>
        <p:spPr>
          <a:xfrm>
            <a:off x="1038309" y="2358204"/>
            <a:ext cx="244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For any fixed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F087FFE-4935-4823-9F8D-0D35333717EF}"/>
                  </a:ext>
                </a:extLst>
              </p:cNvPr>
              <p:cNvSpPr txBox="1"/>
              <p:nvPr/>
            </p:nvSpPr>
            <p:spPr>
              <a:xfrm>
                <a:off x="4092606" y="3200577"/>
                <a:ext cx="2662524" cy="13403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60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zh-CN" alt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F087FFE-4935-4823-9F8D-0D3533371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606" y="3200577"/>
                <a:ext cx="2662524" cy="13403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596866F-FD91-4442-A54A-109DCAFE790B}"/>
              </a:ext>
            </a:extLst>
          </p:cNvPr>
          <p:cNvSpPr txBox="1"/>
          <p:nvPr/>
        </p:nvSpPr>
        <p:spPr>
          <a:xfrm>
            <a:off x="5966982" y="35013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8447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56C1D-6470-4907-BE3E-0472C416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23B236D-4081-4044-A60A-B625F7C62F9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7252" y="314306"/>
            <a:ext cx="12104748" cy="6229388"/>
          </a:xfrm>
        </p:spPr>
      </p:pic>
    </p:spTree>
    <p:extLst>
      <p:ext uri="{BB962C8B-B14F-4D97-AF65-F5344CB8AC3E}">
        <p14:creationId xmlns:p14="http://schemas.microsoft.com/office/powerpoint/2010/main" val="674199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B80CD-D03E-4357-B003-D1BA86C8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1" y="671783"/>
            <a:ext cx="10364451" cy="1596177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22183A3-4DE4-48FA-A8E2-FC0979B836F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270848" y="998544"/>
            <a:ext cx="6931024" cy="519826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7388F2-447D-4166-9A71-52E807EF2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557" y="877452"/>
            <a:ext cx="7080644" cy="53104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F30D28B-9780-448A-96F8-DF9ABFC58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901" y="877453"/>
            <a:ext cx="7056971" cy="52927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801EA8E-2E41-4DED-A9F2-81019DFEFD06}"/>
                  </a:ext>
                </a:extLst>
              </p:cNvPr>
              <p:cNvSpPr/>
              <p:nvPr/>
            </p:nvSpPr>
            <p:spPr>
              <a:xfrm>
                <a:off x="1419940" y="2818010"/>
                <a:ext cx="1140376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801EA8E-2E41-4DED-A9F2-81019DFEFD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940" y="2818010"/>
                <a:ext cx="1140376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47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42540C3-1294-47BD-9257-BABC8B41375D}"/>
              </a:ext>
            </a:extLst>
          </p:cNvPr>
          <p:cNvSpPr txBox="1">
            <a:spLocks/>
          </p:cNvSpPr>
          <p:nvPr/>
        </p:nvSpPr>
        <p:spPr>
          <a:xfrm>
            <a:off x="1269999" y="2881168"/>
            <a:ext cx="9652001" cy="1095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Thank you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01512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50391-3235-48AD-900F-82984C64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7523F3E-1018-48F2-B8B0-9DB5C7D63C0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1582" y="371775"/>
            <a:ext cx="12343274" cy="6336778"/>
          </a:xfrm>
        </p:spPr>
      </p:pic>
    </p:spTree>
    <p:extLst>
      <p:ext uri="{BB962C8B-B14F-4D97-AF65-F5344CB8AC3E}">
        <p14:creationId xmlns:p14="http://schemas.microsoft.com/office/powerpoint/2010/main" val="19631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C8E338A-267D-4576-ABBF-E4C8337E2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722" y="0"/>
            <a:ext cx="6992014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2CA1B6A-A927-480B-957E-31D78704DDA0}"/>
              </a:ext>
            </a:extLst>
          </p:cNvPr>
          <p:cNvSpPr txBox="1"/>
          <p:nvPr/>
        </p:nvSpPr>
        <p:spPr>
          <a:xfrm>
            <a:off x="1233996" y="692458"/>
            <a:ext cx="1544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I am </a:t>
            </a:r>
            <a:r>
              <a:rPr lang="en-US" altLang="zh-CN" sz="4800" dirty="0" err="1"/>
              <a:t>i</a:t>
            </a:r>
            <a:endParaRPr lang="zh-CN" altLang="en-US" sz="4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D986D2-AF2E-4522-9647-C27B030B46E2}"/>
              </a:ext>
            </a:extLst>
          </p:cNvPr>
          <p:cNvSpPr txBox="1"/>
          <p:nvPr/>
        </p:nvSpPr>
        <p:spPr>
          <a:xfrm>
            <a:off x="1479896" y="3960919"/>
            <a:ext cx="52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 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993A4C-F635-4122-9CA5-90668E87E4E6}"/>
                  </a:ext>
                </a:extLst>
              </p:cNvPr>
              <p:cNvSpPr txBox="1"/>
              <p:nvPr/>
            </p:nvSpPr>
            <p:spPr>
              <a:xfrm>
                <a:off x="1937712" y="2290439"/>
                <a:ext cx="917111" cy="757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4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993A4C-F635-4122-9CA5-90668E87E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712" y="2290439"/>
                <a:ext cx="917111" cy="757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8FB5C72E-DC2B-45D7-87C3-8848C0A7E1AF}"/>
              </a:ext>
            </a:extLst>
          </p:cNvPr>
          <p:cNvSpPr/>
          <p:nvPr/>
        </p:nvSpPr>
        <p:spPr>
          <a:xfrm rot="754140">
            <a:off x="2673012" y="1564213"/>
            <a:ext cx="45719" cy="257328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6328E4-BC89-4100-ADC6-7A7E18669ABE}"/>
              </a:ext>
            </a:extLst>
          </p:cNvPr>
          <p:cNvSpPr txBox="1"/>
          <p:nvPr/>
        </p:nvSpPr>
        <p:spPr>
          <a:xfrm>
            <a:off x="8414836" y="778104"/>
            <a:ext cx="6623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 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74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5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DD7F-78CD-44CD-B6D9-061C7B6EA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" y="190500"/>
            <a:ext cx="2533650" cy="466725"/>
          </a:xfrm>
        </p:spPr>
        <p:txBody>
          <a:bodyPr>
            <a:noAutofit/>
          </a:bodyPr>
          <a:lstStyle/>
          <a:p>
            <a:r>
              <a:rPr lang="en-US" sz="2800" dirty="0"/>
              <a:t>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1885EB-C468-434D-85F2-0407DEC1D7E0}"/>
                  </a:ext>
                </a:extLst>
              </p:cNvPr>
              <p:cNvSpPr txBox="1"/>
              <p:nvPr/>
            </p:nvSpPr>
            <p:spPr>
              <a:xfrm>
                <a:off x="609600" y="1123950"/>
                <a:ext cx="10515600" cy="2766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define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be a random weight of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of the complete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with n vertices. 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ⅈ</m:t>
                    </m:r>
                  </m:oMath>
                </a14:m>
                <a:r>
                  <a:rPr lang="en-US" sz="2400" dirty="0"/>
                  <a:t> ≠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We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are independent and identically distributed.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&gt; 0, and their distribution of function </a:t>
                </a:r>
                <a14:m>
                  <m:oMath xmlns:m="http://schemas.openxmlformats.org/officeDocument/2006/math">
                    <m:r>
                      <a:rPr lang="en-US" sz="2400" dirty="0" smtClean="0">
                        <a:latin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≤</a:t>
                </a:r>
                <a:r>
                  <a:rPr lang="en-US" sz="2400" i="1" dirty="0"/>
                  <a:t> t) = t + o(t) as 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i="1" dirty="0"/>
                  <a:t> 0. </a:t>
                </a:r>
                <a:r>
                  <a:rPr lang="en-US" sz="2400" dirty="0"/>
                  <a:t>(</a:t>
                </a:r>
                <a:r>
                  <a:rPr lang="en-US" sz="2400" dirty="0" err="1"/>
                  <a:t>i.e</a:t>
                </a:r>
                <a:r>
                  <a:rPr lang="en-US" sz="2400" dirty="0"/>
                  <a:t> Uniform(0,1), exp(1))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1885EB-C468-434D-85F2-0407DEC1D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23950"/>
                <a:ext cx="10515600" cy="2766911"/>
              </a:xfrm>
              <a:prstGeom prst="rect">
                <a:avLst/>
              </a:prstGeom>
              <a:blipFill>
                <a:blip r:embed="rId2"/>
                <a:stretch>
                  <a:fillRect l="-870" t="-1542" b="-4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A8C0C3-CDBC-4C4F-A252-9F1109F39EFF}"/>
                  </a:ext>
                </a:extLst>
              </p:cNvPr>
              <p:cNvSpPr txBox="1"/>
              <p:nvPr/>
            </p:nvSpPr>
            <p:spPr>
              <a:xfrm>
                <a:off x="609600" y="4357586"/>
                <a:ext cx="8629650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et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be the minimal total weight of a path between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ⅈ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A8C0C3-CDBC-4C4F-A252-9F1109F39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357586"/>
                <a:ext cx="8629650" cy="491417"/>
              </a:xfrm>
              <a:prstGeom prst="rect">
                <a:avLst/>
              </a:prstGeom>
              <a:blipFill>
                <a:blip r:embed="rId3"/>
                <a:stretch>
                  <a:fillRect l="-1059" t="-8750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5E4B04-D105-4A9E-A502-46A0847B0EA7}"/>
                  </a:ext>
                </a:extLst>
              </p:cNvPr>
              <p:cNvSpPr txBox="1"/>
              <p:nvPr/>
            </p:nvSpPr>
            <p:spPr>
              <a:xfrm>
                <a:off x="609600" y="5181981"/>
                <a:ext cx="8439150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Our purpose is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under three cases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5E4B04-D105-4A9E-A502-46A0847B0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181981"/>
                <a:ext cx="8439150" cy="491417"/>
              </a:xfrm>
              <a:prstGeom prst="rect">
                <a:avLst/>
              </a:prstGeom>
              <a:blipFill>
                <a:blip r:embed="rId4"/>
                <a:stretch>
                  <a:fillRect l="-1084" t="-864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40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533D036-84CE-4946-AE86-A9A088CBD75B}"/>
              </a:ext>
            </a:extLst>
          </p:cNvPr>
          <p:cNvSpPr txBox="1">
            <a:spLocks/>
          </p:cNvSpPr>
          <p:nvPr/>
        </p:nvSpPr>
        <p:spPr>
          <a:xfrm>
            <a:off x="251582" y="96327"/>
            <a:ext cx="2533650" cy="4667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B0CA70-391A-4AF0-A593-D0791ACA81FB}"/>
                  </a:ext>
                </a:extLst>
              </p:cNvPr>
              <p:cNvSpPr txBox="1"/>
              <p:nvPr/>
            </p:nvSpPr>
            <p:spPr>
              <a:xfrm>
                <a:off x="561975" y="893011"/>
                <a:ext cx="10210799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We first need to make sure that the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does not effect the result.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B0CA70-391A-4AF0-A593-D0791ACA8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75" y="893011"/>
                <a:ext cx="10210799" cy="424796"/>
              </a:xfrm>
              <a:prstGeom prst="rect">
                <a:avLst/>
              </a:prstGeom>
              <a:blipFill>
                <a:blip r:embed="rId2"/>
                <a:stretch>
                  <a:fillRect l="-597" t="-571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7DC7AA-FFC2-4D51-AF64-42BF80DD48BA}"/>
                  </a:ext>
                </a:extLst>
              </p:cNvPr>
              <p:cNvSpPr txBox="1"/>
              <p:nvPr/>
            </p:nvSpPr>
            <p:spPr>
              <a:xfrm>
                <a:off x="561974" y="1342462"/>
                <a:ext cx="8315325" cy="542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dirty="0" smtClean="0">
                        <a:latin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≤</a:t>
                </a:r>
                <a:r>
                  <a:rPr lang="en-US" sz="2000" i="1" dirty="0"/>
                  <a:t> t) = t + o(t) as 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i="1" dirty="0"/>
                  <a:t> 0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7DC7AA-FFC2-4D51-AF64-42BF80DD4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74" y="1342462"/>
                <a:ext cx="8315325" cy="542969"/>
              </a:xfrm>
              <a:prstGeom prst="rect">
                <a:avLst/>
              </a:prstGeom>
              <a:blipFill>
                <a:blip r:embed="rId3"/>
                <a:stretch>
                  <a:fillRect l="-733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FD439E-9899-4D66-8992-A02D37DBDE81}"/>
                  </a:ext>
                </a:extLst>
              </p:cNvPr>
              <p:cNvSpPr txBox="1"/>
              <p:nvPr/>
            </p:nvSpPr>
            <p:spPr>
              <a:xfrm>
                <a:off x="561974" y="2090167"/>
                <a:ext cx="11344275" cy="430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be the inverse function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b="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000" b="0" dirty="0"/>
                  <a:t> </a:t>
                </a:r>
                <a:r>
                  <a:rPr lang="en-US" altLang="zh-CN" sz="2000" b="0" dirty="0"/>
                  <a:t>Uniform(0,1)</a:t>
                </a:r>
                <a:endParaRPr lang="en-US" sz="20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FD439E-9899-4D66-8992-A02D37DBD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74" y="2090167"/>
                <a:ext cx="11344275" cy="430374"/>
              </a:xfrm>
              <a:prstGeom prst="rect">
                <a:avLst/>
              </a:prstGeom>
              <a:blipFill>
                <a:blip r:embed="rId4"/>
                <a:stretch>
                  <a:fillRect l="-537" t="-714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FB107-C804-43AE-9C8F-542A5EE4C044}"/>
                  </a:ext>
                </a:extLst>
              </p:cNvPr>
              <p:cNvSpPr txBox="1"/>
              <p:nvPr/>
            </p:nvSpPr>
            <p:spPr>
              <a:xfrm>
                <a:off x="561974" y="2702963"/>
                <a:ext cx="11249024" cy="663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FB107-C804-43AE-9C8F-542A5EE4C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74" y="2702963"/>
                <a:ext cx="11249024" cy="6632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7B84C5-412D-48EB-A602-C49AB722F0DE}"/>
                  </a:ext>
                </a:extLst>
              </p:cNvPr>
              <p:cNvSpPr txBox="1"/>
              <p:nvPr/>
            </p:nvSpPr>
            <p:spPr>
              <a:xfrm>
                <a:off x="528637" y="3615097"/>
                <a:ext cx="11134726" cy="2729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is smaller than some values, we say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5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𝑙𝑜𝑔𝑛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/>
                  <a:t>, then for edge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𝑘𝑙</m:t>
                    </m:r>
                  </m:oMath>
                </a14:m>
                <a:r>
                  <a:rPr lang="en-US" sz="2000" dirty="0"/>
                  <a:t> in minimal path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</m:oMath>
                </a14:m>
                <a:r>
                  <a:rPr lang="en-US" sz="2000" dirty="0"/>
                  <a:t> 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</m:oMath>
                </a14:m>
                <a:r>
                  <a:rPr lang="en-US" sz="2000" dirty="0"/>
                  <a:t> &lt;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5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𝑙𝑜𝑔𝑛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So, 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→∞</m:t>
                    </m:r>
                  </m:oMath>
                </a14:m>
                <a:r>
                  <a:rPr lang="en-US" sz="2000" dirty="0"/>
                  <a:t>, let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𝑘𝑙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−1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 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, then we sum all the edges in minimal path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US" sz="2000" dirty="0"/>
                  <a:t>, we get :</a:t>
                </a: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  <m: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, So, we say the result are the same only if </a:t>
                </a:r>
                <a14:m>
                  <m:oMath xmlns:m="http://schemas.openxmlformats.org/officeDocument/2006/math">
                    <m:r>
                      <a:rPr lang="en-US" sz="2000" dirty="0" smtClean="0">
                        <a:latin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≤</a:t>
                </a:r>
                <a:r>
                  <a:rPr lang="en-US" sz="2000" i="1" dirty="0"/>
                  <a:t> t) = t + o(t) as 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i="1" dirty="0"/>
                  <a:t> 0 .</a:t>
                </a:r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7B84C5-412D-48EB-A602-C49AB722F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37" y="3615097"/>
                <a:ext cx="11134726" cy="2729465"/>
              </a:xfrm>
              <a:prstGeom prst="rect">
                <a:avLst/>
              </a:prstGeom>
              <a:blipFill>
                <a:blip r:embed="rId6"/>
                <a:stretch>
                  <a:fillRect l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73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DA12C5A-2FD4-465F-B5FC-869B72681029}"/>
              </a:ext>
            </a:extLst>
          </p:cNvPr>
          <p:cNvSpPr txBox="1"/>
          <p:nvPr/>
        </p:nvSpPr>
        <p:spPr>
          <a:xfrm>
            <a:off x="1127086" y="893101"/>
            <a:ext cx="266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 1.1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5E4A3C7-AEAA-433D-9DDC-901BE69BDA4B}"/>
                  </a:ext>
                </a:extLst>
              </p:cNvPr>
              <p:cNvSpPr txBox="1"/>
              <p:nvPr/>
            </p:nvSpPr>
            <p:spPr>
              <a:xfrm>
                <a:off x="1127086" y="2343705"/>
                <a:ext cx="5451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for any fixed 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j, as n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GB" altLang="zh-CN" sz="2400" dirty="0"/>
                  <a:t>,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5E4A3C7-AEAA-433D-9DDC-901BE69BD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086" y="2343705"/>
                <a:ext cx="5451044" cy="461665"/>
              </a:xfrm>
              <a:prstGeom prst="rect">
                <a:avLst/>
              </a:prstGeom>
              <a:blipFill>
                <a:blip r:embed="rId2"/>
                <a:stretch>
                  <a:fillRect l="-1790" t="-11842" r="-447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A2F17C3-8206-4C53-AC42-F50ACB4F02AA}"/>
                  </a:ext>
                </a:extLst>
              </p:cNvPr>
              <p:cNvSpPr txBox="1"/>
              <p:nvPr/>
            </p:nvSpPr>
            <p:spPr>
              <a:xfrm>
                <a:off x="4048218" y="3321117"/>
                <a:ext cx="2734082" cy="16299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sz="360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zh-CN" alt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→1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A2F17C3-8206-4C53-AC42-F50ACB4F0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218" y="3321117"/>
                <a:ext cx="2734082" cy="1629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A08C1B9E-CDA2-43A1-8A47-726D47C2DB6E}"/>
              </a:ext>
            </a:extLst>
          </p:cNvPr>
          <p:cNvSpPr txBox="1"/>
          <p:nvPr/>
        </p:nvSpPr>
        <p:spPr>
          <a:xfrm>
            <a:off x="5966982" y="35013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58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DA12C5A-2FD4-465F-B5FC-869B72681029}"/>
              </a:ext>
            </a:extLst>
          </p:cNvPr>
          <p:cNvSpPr txBox="1"/>
          <p:nvPr/>
        </p:nvSpPr>
        <p:spPr>
          <a:xfrm>
            <a:off x="1127086" y="893101"/>
            <a:ext cx="266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 1.1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E4A3C7-AEAA-433D-9DDC-901BE69BDA4B}"/>
              </a:ext>
            </a:extLst>
          </p:cNvPr>
          <p:cNvSpPr txBox="1"/>
          <p:nvPr/>
        </p:nvSpPr>
        <p:spPr>
          <a:xfrm>
            <a:off x="1127086" y="2343705"/>
            <a:ext cx="4766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similarly, for any fixed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have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A2F17C3-8206-4C53-AC42-F50ACB4F02AA}"/>
                  </a:ext>
                </a:extLst>
              </p:cNvPr>
              <p:cNvSpPr txBox="1"/>
              <p:nvPr/>
            </p:nvSpPr>
            <p:spPr>
              <a:xfrm>
                <a:off x="4057096" y="3144080"/>
                <a:ext cx="2734082" cy="1817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60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zh-CN" alt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A2F17C3-8206-4C53-AC42-F50ACB4F0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096" y="3144080"/>
                <a:ext cx="2734082" cy="18171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A08C1B9E-CDA2-43A1-8A47-726D47C2DB6E}"/>
              </a:ext>
            </a:extLst>
          </p:cNvPr>
          <p:cNvSpPr txBox="1"/>
          <p:nvPr/>
        </p:nvSpPr>
        <p:spPr>
          <a:xfrm>
            <a:off x="5966982" y="35013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579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DA12C5A-2FD4-465F-B5FC-869B72681029}"/>
              </a:ext>
            </a:extLst>
          </p:cNvPr>
          <p:cNvSpPr txBox="1"/>
          <p:nvPr/>
        </p:nvSpPr>
        <p:spPr>
          <a:xfrm>
            <a:off x="1127086" y="893101"/>
            <a:ext cx="266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 1.1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5E4A3C7-AEAA-433D-9DDC-901BE69BDA4B}"/>
                  </a:ext>
                </a:extLst>
              </p:cNvPr>
              <p:cNvSpPr txBox="1"/>
              <p:nvPr/>
            </p:nvSpPr>
            <p:spPr>
              <a:xfrm>
                <a:off x="1127086" y="2343705"/>
                <a:ext cx="59154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In addition, for any 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j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have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5E4A3C7-AEAA-433D-9DDC-901BE69BD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086" y="2343705"/>
                <a:ext cx="5915402" cy="461665"/>
              </a:xfrm>
              <a:prstGeom prst="rect">
                <a:avLst/>
              </a:prstGeom>
              <a:blipFill>
                <a:blip r:embed="rId2"/>
                <a:stretch>
                  <a:fillRect l="-1649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A2F17C3-8206-4C53-AC42-F50ACB4F02AA}"/>
                  </a:ext>
                </a:extLst>
              </p:cNvPr>
              <p:cNvSpPr txBox="1"/>
              <p:nvPr/>
            </p:nvSpPr>
            <p:spPr>
              <a:xfrm>
                <a:off x="4057096" y="3144080"/>
                <a:ext cx="2734082" cy="1817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60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zh-CN" alt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A2F17C3-8206-4C53-AC42-F50ACB4F0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096" y="3144080"/>
                <a:ext cx="2734082" cy="18171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A08C1B9E-CDA2-43A1-8A47-726D47C2DB6E}"/>
              </a:ext>
            </a:extLst>
          </p:cNvPr>
          <p:cNvSpPr txBox="1"/>
          <p:nvPr/>
        </p:nvSpPr>
        <p:spPr>
          <a:xfrm>
            <a:off x="5966982" y="35013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48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889426-6A9C-46A1-AA0D-E3135D20811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0"/>
                <a:ext cx="1809750" cy="44767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𝑃𝑟𝑜𝑜𝑓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889426-6A9C-46A1-AA0D-E3135D208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0"/>
                <a:ext cx="1809750" cy="447674"/>
              </a:xfrm>
              <a:blipFill>
                <a:blip r:embed="rId2"/>
                <a:stretch>
                  <a:fillRect b="-19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0F9E07-B91D-4DEB-BB39-F386C515EFA2}"/>
                  </a:ext>
                </a:extLst>
              </p:cNvPr>
              <p:cNvSpPr txBox="1"/>
              <p:nvPr/>
            </p:nvSpPr>
            <p:spPr>
              <a:xfrm>
                <a:off x="285750" y="676275"/>
                <a:ext cx="11477625" cy="6176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(b) For fixed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We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~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Since there are n-1 </a:t>
                </a:r>
                <a:r>
                  <a:rPr lang="en-US" dirty="0" err="1"/>
                  <a:t>neighbours</a:t>
                </a:r>
                <a:r>
                  <a:rPr lang="en-US" dirty="0"/>
                  <a:t> of initial vertex which knows the </a:t>
                </a:r>
                <a:r>
                  <a:rPr lang="en-US" dirty="0" err="1"/>
                  <a:t>rumour</a:t>
                </a:r>
                <a:r>
                  <a:rPr lang="en-US" dirty="0"/>
                  <a:t>, so the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until second vertex knows the </a:t>
                </a:r>
                <a:r>
                  <a:rPr lang="en-US" dirty="0" err="1"/>
                  <a:t>rumour</a:t>
                </a:r>
                <a:r>
                  <a:rPr lang="en-US" dirty="0"/>
                  <a:t> is exponential distributed with mean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/>
                  <a:t> . When there are k vertices knows the </a:t>
                </a:r>
                <a:r>
                  <a:rPr lang="en-US" dirty="0" err="1"/>
                  <a:t>rumour</a:t>
                </a:r>
                <a:r>
                  <a:rPr lang="en-US" dirty="0"/>
                  <a:t>, the number of edges connecting vertices knows the </a:t>
                </a:r>
                <a:r>
                  <a:rPr lang="en-US" dirty="0" err="1"/>
                  <a:t>rumour</a:t>
                </a:r>
                <a:r>
                  <a:rPr lang="en-US" dirty="0"/>
                  <a:t> and vertices do not know the </a:t>
                </a:r>
                <a:r>
                  <a:rPr lang="en-US" dirty="0" err="1"/>
                  <a:t>rumour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exponential distributed with mean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. </a:t>
                </a:r>
              </a:p>
              <a:p>
                <a:endParaRPr lang="en-US" dirty="0"/>
              </a:p>
              <a:p>
                <a:r>
                  <a:rPr lang="en-US" dirty="0"/>
                  <a:t>Now we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in increasing order, 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/>
                  <a:t>   =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func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By Chebyshev’s inequality, </a:t>
                </a:r>
              </a:p>
              <a:p>
                <a:endParaRPr lang="en-US" dirty="0"/>
              </a:p>
              <a:p>
                <a:r>
                  <a:rPr lang="en-US" dirty="0"/>
                  <a:t>We can get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lim>
                                    </m:limLow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func>
                              </m:num>
                              <m:den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𝑙𝑜𝑔𝑛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den>
                            </m:f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as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GB" dirty="0"/>
              </a:p>
              <a:p>
                <a:r>
                  <a:rPr lang="en-US" dirty="0"/>
                  <a:t>Same idea for part(a).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0F9E07-B91D-4DEB-BB39-F386C515E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" y="676275"/>
                <a:ext cx="11477625" cy="6176434"/>
              </a:xfrm>
              <a:prstGeom prst="rect">
                <a:avLst/>
              </a:prstGeom>
              <a:blipFill>
                <a:blip r:embed="rId3"/>
                <a:stretch>
                  <a:fillRect l="-478" t="-4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89079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899</TotalTime>
  <Words>767</Words>
  <Application>Microsoft Office PowerPoint</Application>
  <PresentationFormat>Widescreen</PresentationFormat>
  <Paragraphs>103</Paragraphs>
  <Slides>24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Cambria Math</vt:lpstr>
      <vt:lpstr>Times New Roman</vt:lpstr>
      <vt:lpstr>Tw Cen MT</vt:lpstr>
      <vt:lpstr>水滴</vt:lpstr>
      <vt:lpstr>Minimal Path in A complete graph with random weights</vt:lpstr>
      <vt:lpstr>Distribution</vt:lpstr>
      <vt:lpstr>PowerPoint Presentation</vt:lpstr>
      <vt:lpstr>Distribution</vt:lpstr>
      <vt:lpstr>PowerPoint Presentation</vt:lpstr>
      <vt:lpstr>PowerPoint Presentation</vt:lpstr>
      <vt:lpstr>PowerPoint Presentation</vt:lpstr>
      <vt:lpstr>PowerPoint Presentation</vt:lpstr>
      <vt:lpstr>Proof: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junfan</dc:creator>
  <cp:lastModifiedBy>Shanglin Zou</cp:lastModifiedBy>
  <cp:revision>41</cp:revision>
  <dcterms:created xsi:type="dcterms:W3CDTF">2018-12-08T22:35:23Z</dcterms:created>
  <dcterms:modified xsi:type="dcterms:W3CDTF">2018-12-10T14:37:46Z</dcterms:modified>
</cp:coreProperties>
</file>