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910" r:id="rId3"/>
    <p:sldId id="1602" r:id="rId4"/>
    <p:sldId id="903" r:id="rId5"/>
    <p:sldId id="1713" r:id="rId6"/>
    <p:sldId id="1033" r:id="rId7"/>
    <p:sldId id="1618" r:id="rId8"/>
    <p:sldId id="1066" r:id="rId9"/>
    <p:sldId id="1000" r:id="rId10"/>
    <p:sldId id="1041" r:id="rId11"/>
    <p:sldId id="1040" r:id="rId12"/>
    <p:sldId id="1042" r:id="rId13"/>
    <p:sldId id="993" r:id="rId14"/>
    <p:sldId id="994" r:id="rId15"/>
    <p:sldId id="996" r:id="rId16"/>
    <p:sldId id="905" r:id="rId17"/>
    <p:sldId id="900" r:id="rId18"/>
    <p:sldId id="427" r:id="rId19"/>
    <p:sldId id="908" r:id="rId20"/>
    <p:sldId id="428" r:id="rId21"/>
    <p:sldId id="429" r:id="rId22"/>
    <p:sldId id="1708" r:id="rId23"/>
    <p:sldId id="899" r:id="rId24"/>
    <p:sldId id="975" r:id="rId25"/>
    <p:sldId id="1059" r:id="rId26"/>
    <p:sldId id="992" r:id="rId27"/>
    <p:sldId id="268" r:id="rId28"/>
    <p:sldId id="270" r:id="rId29"/>
    <p:sldId id="970" r:id="rId30"/>
    <p:sldId id="1665" r:id="rId31"/>
    <p:sldId id="924" r:id="rId32"/>
    <p:sldId id="953" r:id="rId33"/>
    <p:sldId id="1640" r:id="rId34"/>
    <p:sldId id="963" r:id="rId35"/>
    <p:sldId id="729" r:id="rId36"/>
    <p:sldId id="731" r:id="rId37"/>
    <p:sldId id="733" r:id="rId38"/>
    <p:sldId id="978" r:id="rId39"/>
    <p:sldId id="451" r:id="rId40"/>
    <p:sldId id="1683" r:id="rId41"/>
    <p:sldId id="956" r:id="rId42"/>
    <p:sldId id="925" r:id="rId43"/>
    <p:sldId id="1664" r:id="rId44"/>
    <p:sldId id="961" r:id="rId45"/>
    <p:sldId id="1044" r:id="rId46"/>
    <p:sldId id="271" r:id="rId47"/>
  </p:sldIdLst>
  <p:sldSz cx="12192000" cy="6858000"/>
  <p:notesSz cx="6889750" cy="10021888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-10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EC0549A8-C720-4A8E-AC82-B4F415A68475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A90E2276-D6D1-428A-B7A7-E6C6EEFE21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639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04C83-EE97-480A-9AE6-0AF21B3C84D8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8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imagen de diapositiva">
            <a:extLst>
              <a:ext uri="{FF2B5EF4-FFF2-40B4-BE49-F238E27FC236}">
                <a16:creationId xmlns:a16="http://schemas.microsoft.com/office/drawing/2014/main" id="{A214B2AA-84CC-4A19-8AB5-DEEC203EC2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2 Marcador de notas">
            <a:extLst>
              <a:ext uri="{FF2B5EF4-FFF2-40B4-BE49-F238E27FC236}">
                <a16:creationId xmlns:a16="http://schemas.microsoft.com/office/drawing/2014/main" id="{35526932-B449-4E62-ACAE-38C6F82175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altLang="es-MX"/>
          </a:p>
        </p:txBody>
      </p:sp>
      <p:sp>
        <p:nvSpPr>
          <p:cNvPr id="50180" name="3 Marcador de número de diapositiva">
            <a:extLst>
              <a:ext uri="{FF2B5EF4-FFF2-40B4-BE49-F238E27FC236}">
                <a16:creationId xmlns:a16="http://schemas.microsoft.com/office/drawing/2014/main" id="{B61C1FC9-7266-47FD-8851-19CEADF970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1926" indent="-308691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4765" indent="-24661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28000" indent="-24661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2913" indent="-24661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6082" indent="-24661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9251" indent="-24661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72420" indent="-24661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55589" indent="-24661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9A979E-51FB-4AB4-80CE-9D0B8DA5B03F}" type="slidenum">
              <a:rPr lang="es-MX" altLang="es-MX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s-MX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>
            <a:extLst>
              <a:ext uri="{FF2B5EF4-FFF2-40B4-BE49-F238E27FC236}">
                <a16:creationId xmlns:a16="http://schemas.microsoft.com/office/drawing/2014/main" id="{E365DD22-8492-40A1-BF24-10894BA0DA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2 Marcador de notas">
            <a:extLst>
              <a:ext uri="{FF2B5EF4-FFF2-40B4-BE49-F238E27FC236}">
                <a16:creationId xmlns:a16="http://schemas.microsoft.com/office/drawing/2014/main" id="{278C0638-F24C-4268-A388-39DBB1A77D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altLang="es-MX"/>
          </a:p>
        </p:txBody>
      </p:sp>
      <p:sp>
        <p:nvSpPr>
          <p:cNvPr id="52228" name="3 Marcador de número de diapositiva">
            <a:extLst>
              <a:ext uri="{FF2B5EF4-FFF2-40B4-BE49-F238E27FC236}">
                <a16:creationId xmlns:a16="http://schemas.microsoft.com/office/drawing/2014/main" id="{944825FA-5485-4A5D-8312-5809F52AAD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1926" indent="-308691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4765" indent="-24661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28000" indent="-24661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2913" indent="-24661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6082" indent="-24661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9251" indent="-24661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72420" indent="-24661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55589" indent="-24661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048221E-6226-4F47-B221-90CDE92860E1}" type="slidenum">
              <a:rPr lang="es-MX" altLang="es-MX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s-MX" altLang="es-MX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>
            <a:extLst>
              <a:ext uri="{FF2B5EF4-FFF2-40B4-BE49-F238E27FC236}">
                <a16:creationId xmlns:a16="http://schemas.microsoft.com/office/drawing/2014/main" id="{C8DEE67F-0987-4829-B211-4B78A524CF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>
            <a:extLst>
              <a:ext uri="{FF2B5EF4-FFF2-40B4-BE49-F238E27FC236}">
                <a16:creationId xmlns:a16="http://schemas.microsoft.com/office/drawing/2014/main" id="{0CE3E3DA-F21C-47C1-B1D0-5368B0260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s-MX"/>
          </a:p>
        </p:txBody>
      </p:sp>
      <p:sp>
        <p:nvSpPr>
          <p:cNvPr id="47108" name="3 Marcador de número de diapositiva">
            <a:extLst>
              <a:ext uri="{FF2B5EF4-FFF2-40B4-BE49-F238E27FC236}">
                <a16:creationId xmlns:a16="http://schemas.microsoft.com/office/drawing/2014/main" id="{54870EF4-4B04-4D98-A3B4-D622764236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150" indent="-301981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7922" indent="-24158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091" indent="-24158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260" indent="-24158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7429" indent="-24158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0598" indent="-24158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3767" indent="-24158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6936" indent="-24158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1DB0DAD-F4CA-4CFD-AB25-42C4A7D906D9}" type="slidenum">
              <a:rPr lang="es-ES" altLang="es-MX"/>
              <a:pPr eaLnBrk="1" hangingPunct="1">
                <a:spcBef>
                  <a:spcPct val="0"/>
                </a:spcBef>
              </a:pPr>
              <a:t>35</a:t>
            </a:fld>
            <a:endParaRPr lang="es-ES" alt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imagen de diapositiva">
            <a:extLst>
              <a:ext uri="{FF2B5EF4-FFF2-40B4-BE49-F238E27FC236}">
                <a16:creationId xmlns:a16="http://schemas.microsoft.com/office/drawing/2014/main" id="{43188F19-6A05-4516-B744-DBE548E775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2 Marcador de notas">
            <a:extLst>
              <a:ext uri="{FF2B5EF4-FFF2-40B4-BE49-F238E27FC236}">
                <a16:creationId xmlns:a16="http://schemas.microsoft.com/office/drawing/2014/main" id="{3241B037-ABD9-4805-850A-32D8DB315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s-MX"/>
          </a:p>
        </p:txBody>
      </p:sp>
      <p:sp>
        <p:nvSpPr>
          <p:cNvPr id="49156" name="3 Marcador de número de diapositiva">
            <a:extLst>
              <a:ext uri="{FF2B5EF4-FFF2-40B4-BE49-F238E27FC236}">
                <a16:creationId xmlns:a16="http://schemas.microsoft.com/office/drawing/2014/main" id="{52051487-2AF5-422A-833B-DF8308DC47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150" indent="-301981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7922" indent="-24158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091" indent="-24158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260" indent="-24158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7429" indent="-24158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0598" indent="-24158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3767" indent="-24158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6936" indent="-24158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19E98DD-0005-4E01-A2C2-EED603829EC6}" type="slidenum">
              <a:rPr lang="es-ES" altLang="es-MX"/>
              <a:pPr eaLnBrk="1" hangingPunct="1">
                <a:spcBef>
                  <a:spcPct val="0"/>
                </a:spcBef>
              </a:pPr>
              <a:t>36</a:t>
            </a:fld>
            <a:endParaRPr lang="es-ES" alt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>
            <a:extLst>
              <a:ext uri="{FF2B5EF4-FFF2-40B4-BE49-F238E27FC236}">
                <a16:creationId xmlns:a16="http://schemas.microsoft.com/office/drawing/2014/main" id="{9A05EF1D-148C-4C82-A732-47CA0ECF51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2 Marcador de notas">
            <a:extLst>
              <a:ext uri="{FF2B5EF4-FFF2-40B4-BE49-F238E27FC236}">
                <a16:creationId xmlns:a16="http://schemas.microsoft.com/office/drawing/2014/main" id="{8FA25367-7238-4BCB-A798-D4D9A05F5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s-MX"/>
          </a:p>
        </p:txBody>
      </p:sp>
      <p:sp>
        <p:nvSpPr>
          <p:cNvPr id="51204" name="3 Marcador de número de diapositiva">
            <a:extLst>
              <a:ext uri="{FF2B5EF4-FFF2-40B4-BE49-F238E27FC236}">
                <a16:creationId xmlns:a16="http://schemas.microsoft.com/office/drawing/2014/main" id="{766FCF7C-32FB-4A06-8B54-F969FAAB9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150" indent="-301981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7922" indent="-24158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091" indent="-24158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260" indent="-24158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7429" indent="-24158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0598" indent="-24158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3767" indent="-24158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6936" indent="-24158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14A3272-4125-4A5C-A97B-9A6CED407F68}" type="slidenum">
              <a:rPr lang="es-ES" altLang="es-MX"/>
              <a:pPr eaLnBrk="1" hangingPunct="1">
                <a:spcBef>
                  <a:spcPct val="0"/>
                </a:spcBef>
              </a:pPr>
              <a:t>37</a:t>
            </a:fld>
            <a:endParaRPr lang="es-ES" alt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04C83-EE97-480A-9AE6-0AF21B3C84D8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51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23E70-7C28-480F-A018-A83179C6F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3884EB-D2F3-47C2-9E28-31B175D23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24EAFD-35C0-4B1E-B269-CB83CFBA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D5A0-EC60-4307-BB14-0683C4D7A100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9ECF61-D7BF-47EE-9135-D5331CA1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251275-9420-4AC8-AA56-58DCC210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4310-C914-434F-BF7D-82BF71EE2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758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8F54D-A6E1-47A3-AA6C-8D23EE37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CF8519-B31D-46B6-AD66-D1039D06F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F044A3-8E43-4678-8FE8-B8BC8170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D5A0-EC60-4307-BB14-0683C4D7A100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EFA5DA-2510-445F-9682-E4B76980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7B7773-9163-4C16-955F-A425082D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4310-C914-434F-BF7D-82BF71EE2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256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EE64B1-81ED-4153-B774-47E320791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F3AF72-3FF9-4609-8D60-5118658C2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ECB11C-77FE-4619-BFFD-3610F7FA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D5A0-EC60-4307-BB14-0683C4D7A100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BE432-3C90-4DD9-A393-9BEE003B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690D2D-D2DA-4C19-AEAE-F71EE871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4310-C914-434F-BF7D-82BF71EE2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799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54593-5299-4B95-88E9-597D14D7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D877C4-34CF-42C3-8EE7-10CAC966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D1D414-5680-44CE-AC4E-21C73F40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D5A0-EC60-4307-BB14-0683C4D7A100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B3569B-824A-4979-A546-52734099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20BEE3-B587-4BD5-B871-0C6A03FB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4310-C914-434F-BF7D-82BF71EE2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73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73F0B-BF11-4057-9E37-4FEA0546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1D1877-D91A-4E6D-A973-42CAC8565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C00624-6F49-437F-A6F5-9825AE21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D5A0-EC60-4307-BB14-0683C4D7A100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887AAF-6352-4EE8-8C16-12C97BD2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0A428A-01AC-430B-82CC-A0B8A81A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4310-C914-434F-BF7D-82BF71EE2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513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075CD-05CB-42EB-92F9-A19B5BDC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B0719F-A583-4E70-9E7B-6EE70567C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510AC0-9B0C-4D2A-BB86-49F680664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01E3C3-15BE-41EE-B694-E98BF4A1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D5A0-EC60-4307-BB14-0683C4D7A100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B2BC1E-8AAD-402D-A56F-73FCC61A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0D3053-3AD0-4089-8444-5FAC8153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4310-C914-434F-BF7D-82BF71EE2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5D0B6-9DB3-46FB-87E6-A028656F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E5370E-A900-4876-803D-008D5EB11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A05E3B-5A25-4BCD-A0E2-3B3C7F79C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FECF90-0541-462A-B65A-DD3910527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960BC1-D165-4BB5-823B-1CB84E47A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59C3BD-78EA-4E5F-9647-1920B8B5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D5A0-EC60-4307-BB14-0683C4D7A100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84F409-8231-4C16-8004-89C1956E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E8999F-4A5D-4113-A0B0-07E3A337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4310-C914-434F-BF7D-82BF71EE2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62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13A7D-2280-4E14-9D78-5EE65642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45D113-9539-497A-BBE2-6F39CF49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D5A0-EC60-4307-BB14-0683C4D7A100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5B26C9-C015-461B-80FB-7F2498D9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6C98F1-5E23-4112-BF34-6DDBE537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4310-C914-434F-BF7D-82BF71EE2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60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8E0014-F202-442A-8771-255B6D10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D5A0-EC60-4307-BB14-0683C4D7A100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86C6CC-4F4D-4BA5-9960-E0170E19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44DCA5-8025-4786-B685-07D65019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4310-C914-434F-BF7D-82BF71EE2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44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2E627-65F7-4ACB-A07A-A78CCC6A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674983-0CD4-4D75-9113-6E566344D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D86482-5128-4D5E-8B42-77FD0DC4F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BE6B7D-CD9C-476A-9078-A0561367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D5A0-EC60-4307-BB14-0683C4D7A100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8D81D2-80A0-43D9-A9D9-746678E0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C0BF64-1DA6-486B-A3F4-4C259669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4310-C914-434F-BF7D-82BF71EE2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891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87343-120C-403A-83BE-13104ECE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067B20-CCE6-4FF1-B0E7-75CEF94F1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B31D74-0F88-4006-BF90-592F99B49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8FB1F6-099B-4C3D-9768-D6B21B7E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D5A0-EC60-4307-BB14-0683C4D7A100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2B7F27-8898-4A39-8A8C-F8D47A5C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FCD2C7-D65D-40CC-8D30-4B02D021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4310-C914-434F-BF7D-82BF71EE2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157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F9172B-28FF-4C25-B27F-17F1E206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AEFB3-AB85-423C-B974-A9A5E6F20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F8D893-4CAD-47ED-AD3E-845CAD4E1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D5A0-EC60-4307-BB14-0683C4D7A100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BA9827-5955-4018-A234-C0972AB50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03437-B220-40F7-9EB9-25239A2F4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44310-C914-434F-BF7D-82BF71EE2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22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7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ndenciaspedagogicas.com/articulos/2010_16_13.pdf" TargetMode="External"/><Relationship Id="rId2" Type="http://schemas.openxmlformats.org/officeDocument/2006/relationships/hyperlink" Target="http://www.scielo.org.mx/pdf/peredu/v36n143/v36n143a9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://acreditacion.udistrital.edu.co/flexibilidad/estrategias_didacticas_aprendi%20zaje_colaborativo.pdf" TargetMode="External"/><Relationship Id="rId4" Type="http://schemas.openxmlformats.org/officeDocument/2006/relationships/hyperlink" Target="http://www.itm.edu.co/autoevaluacioninstitucional/acreditacion/imagenes/Ane%20xos/9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edithedu@hot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.docx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Relationship Id="rId9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CC747-F32F-4751-BDF9-38FAC885B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1863090"/>
            <a:ext cx="9928860" cy="2387600"/>
          </a:xfrm>
        </p:spPr>
        <p:txBody>
          <a:bodyPr>
            <a:normAutofit fontScale="90000"/>
          </a:bodyPr>
          <a:lstStyle/>
          <a:p>
            <a:br>
              <a:rPr lang="es-MX" sz="4900" dirty="0"/>
            </a:br>
            <a:br>
              <a:rPr lang="es-MX" sz="4900" dirty="0"/>
            </a:br>
            <a:br>
              <a:rPr lang="es-MX" sz="4900" dirty="0"/>
            </a:br>
            <a:br>
              <a:rPr lang="es-MX" sz="4900" dirty="0"/>
            </a:br>
            <a:r>
              <a:rPr lang="es-MX" sz="4900" dirty="0"/>
              <a:t>BIENVENID@S AL CURSO DE</a:t>
            </a:r>
            <a:br>
              <a:rPr lang="es-MX" dirty="0"/>
            </a:br>
            <a:br>
              <a:rPr lang="es-MX" dirty="0"/>
            </a:br>
            <a:r>
              <a:rPr lang="es-MX" dirty="0"/>
              <a:t>Desarrollo de habilidades y estrategias didácticas en la práctica docente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2C55E-C732-4745-89C6-D5B011AD0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590" y="4250690"/>
            <a:ext cx="9144000" cy="1280160"/>
          </a:xfrm>
        </p:spPr>
        <p:txBody>
          <a:bodyPr>
            <a:normAutofit fontScale="25000" lnSpcReduction="20000"/>
          </a:bodyPr>
          <a:lstStyle/>
          <a:p>
            <a:endParaRPr lang="es-MX" dirty="0"/>
          </a:p>
          <a:p>
            <a:endParaRPr lang="es-MX" sz="3600" dirty="0"/>
          </a:p>
          <a:p>
            <a:r>
              <a:rPr lang="es-MX" sz="12800" dirty="0"/>
              <a:t>DOCTORADO EN EDUCACIÓN</a:t>
            </a:r>
          </a:p>
          <a:p>
            <a:endParaRPr lang="es-MX" sz="12800" dirty="0"/>
          </a:p>
          <a:p>
            <a:r>
              <a:rPr lang="es-MX" sz="12800" dirty="0"/>
              <a:t>                                       Dra. Edith Figueroa T.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B01583-082B-47ED-9A92-5555F0E38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85" y="0"/>
            <a:ext cx="6153150" cy="5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4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25AB747-7CA9-43E8-90B0-AC08E1FDE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476369"/>
              </p:ext>
            </p:extLst>
          </p:nvPr>
        </p:nvGraphicFramePr>
        <p:xfrm>
          <a:off x="256178" y="698071"/>
          <a:ext cx="10895232" cy="124210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53482">
                  <a:extLst>
                    <a:ext uri="{9D8B030D-6E8A-4147-A177-3AD203B41FA5}">
                      <a16:colId xmlns:a16="http://schemas.microsoft.com/office/drawing/2014/main" val="3228490564"/>
                    </a:ext>
                  </a:extLst>
                </a:gridCol>
                <a:gridCol w="1443332">
                  <a:extLst>
                    <a:ext uri="{9D8B030D-6E8A-4147-A177-3AD203B41FA5}">
                      <a16:colId xmlns:a16="http://schemas.microsoft.com/office/drawing/2014/main" val="3201262583"/>
                    </a:ext>
                  </a:extLst>
                </a:gridCol>
                <a:gridCol w="1490654">
                  <a:extLst>
                    <a:ext uri="{9D8B030D-6E8A-4147-A177-3AD203B41FA5}">
                      <a16:colId xmlns:a16="http://schemas.microsoft.com/office/drawing/2014/main" val="3066363015"/>
                    </a:ext>
                  </a:extLst>
                </a:gridCol>
                <a:gridCol w="943489">
                  <a:extLst>
                    <a:ext uri="{9D8B030D-6E8A-4147-A177-3AD203B41FA5}">
                      <a16:colId xmlns:a16="http://schemas.microsoft.com/office/drawing/2014/main" val="3107202439"/>
                    </a:ext>
                  </a:extLst>
                </a:gridCol>
                <a:gridCol w="732757">
                  <a:extLst>
                    <a:ext uri="{9D8B030D-6E8A-4147-A177-3AD203B41FA5}">
                      <a16:colId xmlns:a16="http://schemas.microsoft.com/office/drawing/2014/main" val="1222528662"/>
                    </a:ext>
                  </a:extLst>
                </a:gridCol>
                <a:gridCol w="942750">
                  <a:extLst>
                    <a:ext uri="{9D8B030D-6E8A-4147-A177-3AD203B41FA5}">
                      <a16:colId xmlns:a16="http://schemas.microsoft.com/office/drawing/2014/main" val="981618686"/>
                    </a:ext>
                  </a:extLst>
                </a:gridCol>
                <a:gridCol w="1259218">
                  <a:extLst>
                    <a:ext uri="{9D8B030D-6E8A-4147-A177-3AD203B41FA5}">
                      <a16:colId xmlns:a16="http://schemas.microsoft.com/office/drawing/2014/main" val="2018772781"/>
                    </a:ext>
                  </a:extLst>
                </a:gridCol>
                <a:gridCol w="942011">
                  <a:extLst>
                    <a:ext uri="{9D8B030D-6E8A-4147-A177-3AD203B41FA5}">
                      <a16:colId xmlns:a16="http://schemas.microsoft.com/office/drawing/2014/main" val="1796915921"/>
                    </a:ext>
                  </a:extLst>
                </a:gridCol>
                <a:gridCol w="1359039">
                  <a:extLst>
                    <a:ext uri="{9D8B030D-6E8A-4147-A177-3AD203B41FA5}">
                      <a16:colId xmlns:a16="http://schemas.microsoft.com/office/drawing/2014/main" val="3632133578"/>
                    </a:ext>
                  </a:extLst>
                </a:gridCol>
                <a:gridCol w="628500">
                  <a:extLst>
                    <a:ext uri="{9D8B030D-6E8A-4147-A177-3AD203B41FA5}">
                      <a16:colId xmlns:a16="http://schemas.microsoft.com/office/drawing/2014/main" val="3465946442"/>
                    </a:ext>
                  </a:extLst>
                </a:gridCol>
              </a:tblGrid>
              <a:tr h="339644">
                <a:tc>
                  <a:txBody>
                    <a:bodyPr/>
                    <a:lstStyle/>
                    <a:p>
                      <a:pPr marL="71755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ASIGNATURA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9215" marR="64135" algn="l">
                        <a:lnSpc>
                          <a:spcPts val="1140"/>
                        </a:lnSpc>
                        <a:spcBef>
                          <a:spcPts val="585"/>
                        </a:spcBef>
                        <a:spcAft>
                          <a:spcPts val="0"/>
                        </a:spcAft>
                        <a:tabLst>
                          <a:tab pos="1424940" algn="l"/>
                          <a:tab pos="1762760" algn="l"/>
                          <a:tab pos="2839085" algn="l"/>
                          <a:tab pos="3090545" algn="l"/>
                        </a:tabLs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TECNOLOGÍA	DE	LA	INFORMACIÓN	Y	</a:t>
                      </a:r>
                      <a:r>
                        <a:rPr lang="es-ES" sz="1200" b="1" spc="-4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LA </a:t>
                      </a: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COMUNICACIÓN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3505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6535" marR="192405" indent="10160">
                        <a:lnSpc>
                          <a:spcPts val="1140"/>
                        </a:lnSpc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5275" marR="262890" indent="66040">
                        <a:lnSpc>
                          <a:spcPts val="1140"/>
                        </a:lnSpc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s-ES" sz="10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10937"/>
                  </a:ext>
                </a:extLst>
              </a:tr>
              <a:tr h="551408">
                <a:tc gridSpan="2"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537210"/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NIVEL EDUCATIVO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</a:pPr>
                      <a:r>
                        <a:rPr lang="es-ES" sz="12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11150" indent="121920"/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MEDIO SUPERIOR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8425" marR="83820" indent="-2540" algn="ctr"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6210" marR="140970" indent="635" algn="ctr">
                        <a:spcAft>
                          <a:spcPts val="0"/>
                        </a:spcAft>
                      </a:pP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5"/>
                        </a:spcBef>
                      </a:pP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" marR="55880" indent="3175" algn="ctr"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</a:pPr>
                      <a:r>
                        <a:rPr lang="es-ES" sz="900"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84785"/>
                      <a:r>
                        <a:rPr lang="es-ES" sz="10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27386"/>
                  </a:ext>
                </a:extLst>
              </a:tr>
              <a:tr h="271598">
                <a:tc>
                  <a:txBody>
                    <a:bodyPr/>
                    <a:lstStyle/>
                    <a:p>
                      <a:pPr marL="57150" marR="52070" algn="ctr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22605" marR="518160" algn="ctr">
                        <a:spcBef>
                          <a:spcPts val="540"/>
                        </a:spcBef>
                        <a:spcAft>
                          <a:spcPts val="0"/>
                        </a:spcAft>
                      </a:pPr>
                      <a:r>
                        <a:rPr lang="es-ES" sz="10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94344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428A543-A6C9-4D71-BAB0-7BEE1796C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189209"/>
              </p:ext>
            </p:extLst>
          </p:nvPr>
        </p:nvGraphicFramePr>
        <p:xfrm>
          <a:off x="256178" y="2010396"/>
          <a:ext cx="10895232" cy="243327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895232">
                  <a:extLst>
                    <a:ext uri="{9D8B030D-6E8A-4147-A177-3AD203B41FA5}">
                      <a16:colId xmlns:a16="http://schemas.microsoft.com/office/drawing/2014/main" val="2476713905"/>
                    </a:ext>
                  </a:extLst>
                </a:gridCol>
              </a:tblGrid>
              <a:tr h="407148">
                <a:tc>
                  <a:txBody>
                    <a:bodyPr/>
                    <a:lstStyle/>
                    <a:p>
                      <a:pPr marL="4193540"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COMPETENCIA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99172"/>
                  </a:ext>
                </a:extLst>
              </a:tr>
              <a:tr h="737355"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</a:pPr>
                      <a:r>
                        <a:rPr lang="es-ES" sz="1400" dirty="0"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Utiliza las tecnologías de la información y comunicación para investigar, resolver problemas, producir materiales y transmitir información, en composiciones coherentes y creativas, con introducciones, desarrollo y conclusiones claras.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567207"/>
                  </a:ext>
                </a:extLst>
              </a:tr>
              <a:tr h="551413">
                <a:tc>
                  <a:txBody>
                    <a:bodyPr/>
                    <a:lstStyle/>
                    <a:p>
                      <a:pPr>
                        <a:spcBef>
                          <a:spcPts val="5"/>
                        </a:spcBef>
                      </a:pPr>
                      <a:r>
                        <a:rPr lang="es-ES" sz="1400" dirty="0"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160520"/>
                      <a:r>
                        <a:rPr lang="es-E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PROBLEMA EJE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56340"/>
                  </a:ext>
                </a:extLst>
              </a:tr>
              <a:tr h="737355">
                <a:tc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</a:pPr>
                      <a:r>
                        <a:rPr lang="es-ES" sz="1400" dirty="0"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6990"/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El trabajo colaborativo en el aula como base para la integración de la comunidad de aprendizaje utilizando las tecnologías de la información y la comunicación como herramientas de superación y apoyo académico.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729735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F562BF4-E1D1-4AAF-9B34-A4F6C5D84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31224"/>
              </p:ext>
            </p:extLst>
          </p:nvPr>
        </p:nvGraphicFramePr>
        <p:xfrm>
          <a:off x="256178" y="4609185"/>
          <a:ext cx="10895232" cy="126730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85464">
                  <a:extLst>
                    <a:ext uri="{9D8B030D-6E8A-4147-A177-3AD203B41FA5}">
                      <a16:colId xmlns:a16="http://schemas.microsoft.com/office/drawing/2014/main" val="3767028948"/>
                    </a:ext>
                  </a:extLst>
                </a:gridCol>
                <a:gridCol w="9309768">
                  <a:extLst>
                    <a:ext uri="{9D8B030D-6E8A-4147-A177-3AD203B41FA5}">
                      <a16:colId xmlns:a16="http://schemas.microsoft.com/office/drawing/2014/main" val="4056690760"/>
                    </a:ext>
                  </a:extLst>
                </a:gridCol>
              </a:tblGrid>
              <a:tr h="451347">
                <a:tc>
                  <a:txBody>
                    <a:bodyPr/>
                    <a:lstStyle/>
                    <a:p>
                      <a:pPr marL="378460" marR="378460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s-ES" sz="10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NÚMERO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06980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UNIDAD DE CONTENIDO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582653"/>
                  </a:ext>
                </a:extLst>
              </a:tr>
              <a:tr h="270648">
                <a:tc>
                  <a:txBody>
                    <a:bodyPr/>
                    <a:lstStyle/>
                    <a:p>
                      <a:pPr marL="2540" algn="ctr">
                        <a:lnSpc>
                          <a:spcPts val="1125"/>
                        </a:lnSpc>
                      </a:pP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COMUNICARSE, RELACIONARSE Y COLABORAR CON LOS DEMÁS.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95858"/>
                  </a:ext>
                </a:extLst>
              </a:tr>
              <a:tr h="274663">
                <a:tc>
                  <a:txBody>
                    <a:bodyPr/>
                    <a:lstStyle/>
                    <a:p>
                      <a:pPr marL="378460" marR="375920" algn="ctr">
                        <a:lnSpc>
                          <a:spcPts val="1125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II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SOFTWARE DE APLICACIÓN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870687"/>
                  </a:ext>
                </a:extLst>
              </a:tr>
              <a:tr h="270648">
                <a:tc>
                  <a:txBody>
                    <a:bodyPr/>
                    <a:lstStyle/>
                    <a:p>
                      <a:pPr marL="378460" marR="375920" algn="ctr">
                        <a:lnSpc>
                          <a:spcPts val="1105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III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EL MANEJO RESPONSABLE DE LA INFORMACIÓN EN Y DESDE LA 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287407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5630AC94-F203-495A-ABAC-03C817E3AE91}"/>
              </a:ext>
            </a:extLst>
          </p:cNvPr>
          <p:cNvSpPr txBox="1">
            <a:spLocks/>
          </p:cNvSpPr>
          <p:nvPr/>
        </p:nvSpPr>
        <p:spPr>
          <a:xfrm>
            <a:off x="1529255" y="-65788"/>
            <a:ext cx="9165249" cy="8888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Ejemplo 1 de Programa de estudio</a:t>
            </a:r>
          </a:p>
        </p:txBody>
      </p:sp>
    </p:spTree>
    <p:extLst>
      <p:ext uri="{BB962C8B-B14F-4D97-AF65-F5344CB8AC3E}">
        <p14:creationId xmlns:p14="http://schemas.microsoft.com/office/powerpoint/2010/main" val="423737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36D712D-B9E0-47E2-98E2-0CCA8C188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25220"/>
              </p:ext>
            </p:extLst>
          </p:nvPr>
        </p:nvGraphicFramePr>
        <p:xfrm>
          <a:off x="404648" y="194311"/>
          <a:ext cx="11585420" cy="530278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15561">
                  <a:extLst>
                    <a:ext uri="{9D8B030D-6E8A-4147-A177-3AD203B41FA5}">
                      <a16:colId xmlns:a16="http://schemas.microsoft.com/office/drawing/2014/main" val="1934033105"/>
                    </a:ext>
                  </a:extLst>
                </a:gridCol>
                <a:gridCol w="1712372">
                  <a:extLst>
                    <a:ext uri="{9D8B030D-6E8A-4147-A177-3AD203B41FA5}">
                      <a16:colId xmlns:a16="http://schemas.microsoft.com/office/drawing/2014/main" val="4258074418"/>
                    </a:ext>
                  </a:extLst>
                </a:gridCol>
                <a:gridCol w="1836315">
                  <a:extLst>
                    <a:ext uri="{9D8B030D-6E8A-4147-A177-3AD203B41FA5}">
                      <a16:colId xmlns:a16="http://schemas.microsoft.com/office/drawing/2014/main" val="1749858235"/>
                    </a:ext>
                  </a:extLst>
                </a:gridCol>
                <a:gridCol w="1415561">
                  <a:extLst>
                    <a:ext uri="{9D8B030D-6E8A-4147-A177-3AD203B41FA5}">
                      <a16:colId xmlns:a16="http://schemas.microsoft.com/office/drawing/2014/main" val="3510506443"/>
                    </a:ext>
                  </a:extLst>
                </a:gridCol>
                <a:gridCol w="1200291">
                  <a:extLst>
                    <a:ext uri="{9D8B030D-6E8A-4147-A177-3AD203B41FA5}">
                      <a16:colId xmlns:a16="http://schemas.microsoft.com/office/drawing/2014/main" val="890591989"/>
                    </a:ext>
                  </a:extLst>
                </a:gridCol>
                <a:gridCol w="1174198">
                  <a:extLst>
                    <a:ext uri="{9D8B030D-6E8A-4147-A177-3AD203B41FA5}">
                      <a16:colId xmlns:a16="http://schemas.microsoft.com/office/drawing/2014/main" val="3302917159"/>
                    </a:ext>
                  </a:extLst>
                </a:gridCol>
                <a:gridCol w="1651371">
                  <a:extLst>
                    <a:ext uri="{9D8B030D-6E8A-4147-A177-3AD203B41FA5}">
                      <a16:colId xmlns:a16="http://schemas.microsoft.com/office/drawing/2014/main" val="1346590100"/>
                    </a:ext>
                  </a:extLst>
                </a:gridCol>
                <a:gridCol w="1179751">
                  <a:extLst>
                    <a:ext uri="{9D8B030D-6E8A-4147-A177-3AD203B41FA5}">
                      <a16:colId xmlns:a16="http://schemas.microsoft.com/office/drawing/2014/main" val="3864767273"/>
                    </a:ext>
                  </a:extLst>
                </a:gridCol>
              </a:tblGrid>
              <a:tr h="653605">
                <a:tc rowSpan="2"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</a:pPr>
                      <a:r>
                        <a:rPr lang="es-ES" sz="9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61925" marR="144145" indent="279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UNIDAD DE CONTENIDO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</a:pPr>
                      <a:r>
                        <a:rPr lang="es-ES" sz="9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17805" marR="148590" indent="-5397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RESULTADO DE APRENDIZAJE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</a:pPr>
                      <a:r>
                        <a:rPr lang="es-ES" sz="9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07340" marR="230505" indent="-5842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INDICADOR DE DESEMPEÑO</a:t>
                      </a:r>
                    </a:p>
                    <a:p>
                      <a:pPr marL="307340" marR="230505" indent="-5842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  <a:p>
                      <a:pPr marL="307340" marR="230505" indent="-5842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EVIDENCIA DE DESEMPEÑO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0035" indent="-208280">
                        <a:lnSpc>
                          <a:spcPct val="98000"/>
                        </a:lnSpc>
                      </a:pPr>
                      <a:r>
                        <a:rPr lang="es-ES" sz="1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SABERES REQUERIDOS PARA EL LOGRO DE LOS RESULTADOS DEL APRENDIZAJE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</a:pPr>
                      <a:r>
                        <a:rPr lang="es-ES" sz="9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4930" marR="66040" algn="ctr"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ESTRATEGIAS DE      APRENDIZAJE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4295" marR="6604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(Técnicas y actividades)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</a:pPr>
                      <a:r>
                        <a:rPr lang="es-ES" sz="900"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3820" marR="72390" algn="ctr"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INSTRUMENTOS DE       EVALUACIÓN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66824"/>
                  </a:ext>
                </a:extLst>
              </a:tr>
              <a:tr h="44294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83515"/>
                      <a:r>
                        <a:rPr lang="es-ES" sz="12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Conocimientos</a:t>
                      </a:r>
                      <a:endParaRPr lang="es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83515"/>
                      <a:r>
                        <a:rPr lang="es-ES" sz="12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Habilidades</a:t>
                      </a:r>
                      <a:endParaRPr lang="es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0035" marR="163830" indent="-96520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Actitudes y valores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26113"/>
                  </a:ext>
                </a:extLst>
              </a:tr>
              <a:tr h="550101">
                <a:tc>
                  <a:txBody>
                    <a:bodyPr/>
                    <a:lstStyle/>
                    <a:p>
                      <a:pPr>
                        <a:spcBef>
                          <a:spcPts val="35"/>
                        </a:spcBef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310" marR="62865" algn="just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 COMUNICARSE, RELACIONARSE Y COLABORAR CON LOS DEMÁS.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15"/>
                        </a:spcBef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310" algn="just">
                        <a:tabLst>
                          <a:tab pos="890905" algn="l"/>
                        </a:tabLs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1.1 La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310" marR="60325" algn="just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comunicación  y las relaciones interpersonales.</a:t>
                      </a:r>
                    </a:p>
                    <a:p>
                      <a:pPr marL="67310" marR="60325" algn="just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310" marR="58420"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1.2 Tipos de comunicación</a:t>
                      </a:r>
                    </a:p>
                    <a:p>
                      <a:pPr marL="67310" marR="58420" algn="just">
                        <a:spcAft>
                          <a:spcPts val="0"/>
                        </a:spcAft>
                      </a:pP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310" marR="58420"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La integración de	</a:t>
                      </a:r>
                      <a:r>
                        <a:rPr lang="es-ES" sz="1200" spc="-4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la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310" marR="60960"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comunicación y aprendizaje</a:t>
                      </a:r>
                    </a:p>
                    <a:p>
                      <a:pPr marL="67310" marR="60960" algn="just">
                        <a:spcAft>
                          <a:spcPts val="0"/>
                        </a:spcAft>
                      </a:pP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310" marR="60960"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1.4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El trabajo colaborativo en </a:t>
                      </a:r>
                      <a:r>
                        <a:rPr lang="es-ES" sz="1200" spc="-3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el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aula.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58420" algn="just">
                        <a:spcBef>
                          <a:spcPts val="89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Emplea buscadores </a:t>
                      </a:r>
                      <a:r>
                        <a:rPr lang="es-ES" sz="1200" spc="-3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en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internet para localizar </a:t>
                      </a:r>
                      <a:r>
                        <a:rPr lang="es-ES" sz="1200" spc="-5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elegir las fuentes </a:t>
                      </a:r>
                      <a:r>
                        <a:rPr lang="es-ES" sz="1200" spc="-3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información para </a:t>
                      </a:r>
                      <a:r>
                        <a:rPr lang="es-ES" sz="1200" spc="-3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un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propósito </a:t>
                      </a:r>
                      <a:r>
                        <a:rPr lang="es-ES" sz="1200" spc="-1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específico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utilizando filtros </a:t>
                      </a:r>
                      <a:r>
                        <a:rPr lang="es-ES" sz="1200" spc="-2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con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múltiples palabras clave y algún operador lógico.</a:t>
                      </a:r>
                      <a:endParaRPr lang="es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20"/>
                        </a:spcBef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 marR="59055" algn="just">
                        <a:spcAft>
                          <a:spcPts val="0"/>
                        </a:spcAft>
                        <a:tabLst>
                          <a:tab pos="1037590" algn="l"/>
                        </a:tabLst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Construye textos en línea de manera colaborativa	</a:t>
                      </a:r>
                      <a:r>
                        <a:rPr lang="es-ES" sz="1200" spc="-2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para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expresar ideas </a:t>
                      </a:r>
                      <a:r>
                        <a:rPr lang="es-ES" sz="1200" spc="-6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conceptos	</a:t>
                      </a:r>
                      <a:r>
                        <a:rPr lang="es-ES" sz="1200" spc="-2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para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publicarlos en la</a:t>
                      </a:r>
                      <a:r>
                        <a:rPr lang="es-ES" sz="1200" spc="-1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web.</a:t>
                      </a:r>
                      <a:endParaRPr lang="es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 marR="57785" algn="just">
                        <a:spcAft>
                          <a:spcPts val="0"/>
                        </a:spcAft>
                        <a:tabLst>
                          <a:tab pos="964565" algn="l"/>
                        </a:tabLst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Implementar lecturas </a:t>
                      </a:r>
                      <a:r>
                        <a:rPr lang="es-ES" sz="1200" spc="-3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su interés sobre las redes sociales en su contexto. Describe el impacto que tienen las redes sociales en los diferentes	</a:t>
                      </a:r>
                      <a:r>
                        <a:rPr lang="es-ES" sz="1200" spc="-2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ámbitos</a:t>
                      </a:r>
                      <a:endParaRPr lang="es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 marR="59690" algn="just"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(personal,	</a:t>
                      </a:r>
                      <a:r>
                        <a:rPr lang="es-ES" sz="1200" spc="-1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familiar,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educativo, laboral </a:t>
                      </a:r>
                      <a:r>
                        <a:rPr lang="es-ES" sz="1200" spc="-6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comercial).</a:t>
                      </a:r>
                      <a:endParaRPr lang="es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 marR="58420" algn="just">
                        <a:spcAft>
                          <a:spcPts val="0"/>
                        </a:spcAft>
                        <a:tabLst>
                          <a:tab pos="1172845" algn="l"/>
                        </a:tabLst>
                      </a:pP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Demostrar	</a:t>
                      </a:r>
                      <a:r>
                        <a:rPr lang="es-ES" sz="1200" spc="-3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una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comunicación aceptable con cada uno de </a:t>
                      </a:r>
                      <a:r>
                        <a:rPr lang="es-ES" sz="1200" spc="-2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los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integrantes de su </a:t>
                      </a:r>
                      <a:r>
                        <a:rPr lang="es-ES" sz="1200" spc="-1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grupo 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de manera respetuosa y cordial.</a:t>
                      </a:r>
                      <a:endParaRPr lang="es-MX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310" algn="just">
                        <a:tabLst>
                          <a:tab pos="890905" algn="l"/>
                        </a:tabLs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1.1 La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310" marR="60325" algn="just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comunicación  y las relaciones interpersonales.</a:t>
                      </a:r>
                    </a:p>
                    <a:p>
                      <a:pPr marL="67310" marR="60325" algn="just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310" marR="58420"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1.2 Tipos de comunicación</a:t>
                      </a:r>
                    </a:p>
                    <a:p>
                      <a:pPr marL="67310" marR="58420" algn="just">
                        <a:spcAft>
                          <a:spcPts val="0"/>
                        </a:spcAft>
                      </a:pP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310" marR="58420"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La integración de	</a:t>
                      </a:r>
                      <a:r>
                        <a:rPr lang="es-ES" sz="1200" spc="-4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la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310" marR="60960"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comunicación y aprendizaje</a:t>
                      </a:r>
                    </a:p>
                    <a:p>
                      <a:pPr marL="67310" marR="60960" algn="just">
                        <a:spcAft>
                          <a:spcPts val="0"/>
                        </a:spcAft>
                      </a:pP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310" marR="60960"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1.4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El trabajo colaborativo en </a:t>
                      </a:r>
                      <a:r>
                        <a:rPr lang="es-ES" sz="1200" spc="-3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el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aula.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9215" marR="56515" algn="just"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647700" algn="l"/>
                          <a:tab pos="980440" algn="l"/>
                        </a:tabLst>
                      </a:pP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1755" marR="60325">
                        <a:spcAft>
                          <a:spcPts val="0"/>
                        </a:spcAft>
                        <a:tabLst>
                          <a:tab pos="739140" algn="l"/>
                        </a:tabLs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Facilidad	</a:t>
                      </a:r>
                      <a:r>
                        <a:rPr lang="es-ES" sz="1200" spc="-4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comunicarse en grupo.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1755" marR="119380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Comunicación intrapersonal.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1755" marR="57785">
                        <a:spcAft>
                          <a:spcPts val="0"/>
                        </a:spcAft>
                        <a:tabLst>
                          <a:tab pos="307340" algn="l"/>
                        </a:tabLs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Fácil integración </a:t>
                      </a:r>
                      <a:r>
                        <a:rPr lang="es-ES" sz="1200" spc="-4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la	</a:t>
                      </a:r>
                      <a:r>
                        <a:rPr lang="es-ES" sz="120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comunidad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lang="es-ES" sz="1200" spc="-1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aprendizaje.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1755" marR="57785">
                        <a:spcAft>
                          <a:spcPts val="0"/>
                        </a:spcAft>
                        <a:tabLst>
                          <a:tab pos="307340" algn="l"/>
                        </a:tabLs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1755" marR="57785">
                        <a:spcAft>
                          <a:spcPts val="0"/>
                        </a:spcAft>
                        <a:tabLst>
                          <a:tab pos="307340" algn="l"/>
                        </a:tabLs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9215" marR="58420">
                        <a:spcAft>
                          <a:spcPts val="0"/>
                        </a:spcAft>
                        <a:tabLst>
                          <a:tab pos="718820" algn="l"/>
                        </a:tabLs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Mantiene	</a:t>
                      </a:r>
                      <a:r>
                        <a:rPr lang="es-ES" sz="1200" spc="-4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un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respeto </a:t>
                      </a:r>
                      <a:r>
                        <a:rPr lang="es-ES" sz="1200" spc="-2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hacia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cada uno </a:t>
                      </a:r>
                      <a:r>
                        <a:rPr lang="es-ES" sz="1200" spc="-4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sus compañeros de grupo.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9215">
                        <a:tabLst>
                          <a:tab pos="793115" algn="l"/>
                        </a:tabLs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Escucha	y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9215"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721360" algn="l"/>
                        </a:tabLs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trabajar	en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9215" marR="59690"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719455" algn="l"/>
                        </a:tabLs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equipo	</a:t>
                      </a:r>
                      <a:r>
                        <a:rPr lang="es-ES" sz="1200" spc="-4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manera colaborativa.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9215" marR="56515"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Participa </a:t>
                      </a:r>
                      <a:r>
                        <a:rPr lang="es-ES" sz="1200" spc="-3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en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cada una </a:t>
                      </a:r>
                      <a:r>
                        <a:rPr lang="es-ES" sz="1200" spc="-3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las actividades de </a:t>
                      </a:r>
                      <a:r>
                        <a:rPr lang="es-ES" sz="1200" spc="-1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manera 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responsable.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5"/>
                        </a:spcBef>
                      </a:pPr>
                      <a:r>
                        <a:rPr lang="es-ES" sz="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3660" marR="66040"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ABP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23190" marR="112395" algn="ctr">
                        <a:spcAft>
                          <a:spcPts val="0"/>
                        </a:spcAft>
                      </a:pPr>
                      <a:r>
                        <a:rPr lang="es-ES" sz="140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(Aprendizaje </a:t>
                      </a: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Basado en Problemas)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21285" marR="113030" algn="ctr">
                        <a:spcBef>
                          <a:spcPts val="745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Trabajo </a:t>
                      </a:r>
                      <a:r>
                        <a:rPr lang="es-ES" sz="140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colaborativo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10"/>
                        </a:spcBef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23190" marR="11303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Realizar prácticas de laboratorio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23190" marR="11303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23190" marR="11303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23190" marR="11303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TECNICAS Y ACTIVIDADES</a:t>
                      </a:r>
                    </a:p>
                    <a:p>
                      <a:pPr marL="123190" marR="11303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(secuencia didáctica)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23190" marR="11303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23190" marR="11303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"/>
                        </a:spcBef>
                      </a:pPr>
                      <a:r>
                        <a:rPr lang="es-ES" sz="1000" dirty="0"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81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71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4AE2C52-675C-427B-B002-907CE64F1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0672"/>
              </p:ext>
            </p:extLst>
          </p:nvPr>
        </p:nvGraphicFramePr>
        <p:xfrm>
          <a:off x="776348" y="607721"/>
          <a:ext cx="10318005" cy="242371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318005">
                  <a:extLst>
                    <a:ext uri="{9D8B030D-6E8A-4147-A177-3AD203B41FA5}">
                      <a16:colId xmlns:a16="http://schemas.microsoft.com/office/drawing/2014/main" val="1754816448"/>
                    </a:ext>
                  </a:extLst>
                </a:gridCol>
              </a:tblGrid>
              <a:tr h="905432">
                <a:tc>
                  <a:txBody>
                    <a:bodyPr/>
                    <a:lstStyle/>
                    <a:p>
                      <a:pPr>
                        <a:spcBef>
                          <a:spcPts val="5"/>
                        </a:spcBef>
                      </a:pPr>
                      <a:r>
                        <a:rPr lang="es-ES" sz="1400" dirty="0"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685540" marR="3674745"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EVALUACIÓN DEL CURSO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639380"/>
                  </a:ext>
                </a:extLst>
              </a:tr>
              <a:tr h="1518281">
                <a:tc>
                  <a:txBody>
                    <a:bodyPr/>
                    <a:lstStyle/>
                    <a:p>
                      <a:pPr>
                        <a:spcBef>
                          <a:spcPts val="45"/>
                        </a:spcBef>
                      </a:pPr>
                      <a:r>
                        <a:rPr lang="es-ES" sz="1400" dirty="0">
                          <a:effectLst/>
                          <a:latin typeface="Verdana" panose="020B060403050404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6355" marR="26670"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En la evaluación (heteroevaluación) se considerarán cuatro aspectos: qué se evalúa, para qué se evalúa, quién evalúa y cómo se evalúa. </a:t>
                      </a:r>
                    </a:p>
                    <a:p>
                      <a:pPr marL="46355" marR="26670"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Es constructiva es decir, como experiencia de aprendizaje y como experiencia de evaluación. </a:t>
                      </a:r>
                    </a:p>
                    <a:p>
                      <a:pPr marL="46355" marR="26670"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En donde involucramos aspectos conceptuales, procedimentales y actitudinales, aplicando un problema que deberá ser analizado para su solución de forma práctica en cada uno de los tres parciales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327630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E8EC221-E6C0-403F-B1DA-0DFCC7C1D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84351"/>
              </p:ext>
            </p:extLst>
          </p:nvPr>
        </p:nvGraphicFramePr>
        <p:xfrm>
          <a:off x="776348" y="3429000"/>
          <a:ext cx="10318004" cy="19507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712546">
                  <a:extLst>
                    <a:ext uri="{9D8B030D-6E8A-4147-A177-3AD203B41FA5}">
                      <a16:colId xmlns:a16="http://schemas.microsoft.com/office/drawing/2014/main" val="3949123364"/>
                    </a:ext>
                  </a:extLst>
                </a:gridCol>
                <a:gridCol w="3412134">
                  <a:extLst>
                    <a:ext uri="{9D8B030D-6E8A-4147-A177-3AD203B41FA5}">
                      <a16:colId xmlns:a16="http://schemas.microsoft.com/office/drawing/2014/main" val="1600882577"/>
                    </a:ext>
                  </a:extLst>
                </a:gridCol>
                <a:gridCol w="3193324">
                  <a:extLst>
                    <a:ext uri="{9D8B030D-6E8A-4147-A177-3AD203B41FA5}">
                      <a16:colId xmlns:a16="http://schemas.microsoft.com/office/drawing/2014/main" val="3938003996"/>
                    </a:ext>
                  </a:extLst>
                </a:gridCol>
              </a:tblGrid>
              <a:tr h="373411">
                <a:tc>
                  <a:txBody>
                    <a:bodyPr/>
                    <a:lstStyle/>
                    <a:p>
                      <a:pPr marL="857885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RECURSOS DIDÁCTICOS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79780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BIBLIOGRAFÍA BÁSICA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BIBLIOGRAFÍA COMPLEMENTARIA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236714"/>
                  </a:ext>
                </a:extLst>
              </a:tr>
              <a:tr h="1237819">
                <a:tc>
                  <a:txBody>
                    <a:bodyPr/>
                    <a:lstStyle/>
                    <a:p>
                      <a:pPr marL="67945"/>
                      <a:r>
                        <a:rPr lang="es-ES" sz="16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Computadora, 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/>
                      <a:r>
                        <a:rPr lang="es-ES" sz="16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Memoria USB, 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/>
                      <a:r>
                        <a:rPr lang="es-ES" sz="16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Presentaciones electrónicas, 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/>
                      <a:r>
                        <a:rPr lang="es-ES" sz="16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Libros e Internet, 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/>
                      <a:r>
                        <a:rPr lang="es-ES" sz="1600" b="1" i="1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Pintarrón</a:t>
                      </a:r>
                      <a:r>
                        <a:rPr lang="es-ES" sz="16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/>
                      <a:r>
                        <a:rPr lang="es-ES" sz="16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videos en la Red.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62230" algn="just">
                        <a:spcAft>
                          <a:spcPts val="0"/>
                        </a:spcAft>
                      </a:pPr>
                      <a:endParaRPr lang="es-MX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84455" lvl="0" indent="-342900">
                        <a:spcAft>
                          <a:spcPts val="0"/>
                        </a:spcAft>
                        <a:buSzPts val="900"/>
                        <a:buFont typeface="Symbol" panose="05050102010706020507" pitchFamily="18" charset="2"/>
                        <a:buChar char=""/>
                        <a:tabLst>
                          <a:tab pos="299085" algn="l"/>
                          <a:tab pos="299720" algn="l"/>
                        </a:tabLs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 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Symbol" panose="05050102010706020507" pitchFamily="18" charset="2"/>
                        <a:cs typeface="Symbol" panose="05050102010706020507" pitchFamily="18" charset="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25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77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D7F7533-4D28-4821-8CAB-CD81F0BD6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08004"/>
              </p:ext>
            </p:extLst>
          </p:nvPr>
        </p:nvGraphicFramePr>
        <p:xfrm>
          <a:off x="209351" y="717348"/>
          <a:ext cx="11472672" cy="12446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43305">
                  <a:extLst>
                    <a:ext uri="{9D8B030D-6E8A-4147-A177-3AD203B41FA5}">
                      <a16:colId xmlns:a16="http://schemas.microsoft.com/office/drawing/2014/main" val="3210664642"/>
                    </a:ext>
                  </a:extLst>
                </a:gridCol>
                <a:gridCol w="1983069">
                  <a:extLst>
                    <a:ext uri="{9D8B030D-6E8A-4147-A177-3AD203B41FA5}">
                      <a16:colId xmlns:a16="http://schemas.microsoft.com/office/drawing/2014/main" val="3737166106"/>
                    </a:ext>
                  </a:extLst>
                </a:gridCol>
                <a:gridCol w="1180982">
                  <a:extLst>
                    <a:ext uri="{9D8B030D-6E8A-4147-A177-3AD203B41FA5}">
                      <a16:colId xmlns:a16="http://schemas.microsoft.com/office/drawing/2014/main" val="4070933979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897257072"/>
                    </a:ext>
                  </a:extLst>
                </a:gridCol>
                <a:gridCol w="792208">
                  <a:extLst>
                    <a:ext uri="{9D8B030D-6E8A-4147-A177-3AD203B41FA5}">
                      <a16:colId xmlns:a16="http://schemas.microsoft.com/office/drawing/2014/main" val="635376248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639707742"/>
                    </a:ext>
                  </a:extLst>
                </a:gridCol>
                <a:gridCol w="1080718">
                  <a:extLst>
                    <a:ext uri="{9D8B030D-6E8A-4147-A177-3AD203B41FA5}">
                      <a16:colId xmlns:a16="http://schemas.microsoft.com/office/drawing/2014/main" val="3929664963"/>
                    </a:ext>
                  </a:extLst>
                </a:gridCol>
                <a:gridCol w="1016960">
                  <a:extLst>
                    <a:ext uri="{9D8B030D-6E8A-4147-A177-3AD203B41FA5}">
                      <a16:colId xmlns:a16="http://schemas.microsoft.com/office/drawing/2014/main" val="2046243729"/>
                    </a:ext>
                  </a:extLst>
                </a:gridCol>
                <a:gridCol w="1468056">
                  <a:extLst>
                    <a:ext uri="{9D8B030D-6E8A-4147-A177-3AD203B41FA5}">
                      <a16:colId xmlns:a16="http://schemas.microsoft.com/office/drawing/2014/main" val="2641398540"/>
                    </a:ext>
                  </a:extLst>
                </a:gridCol>
                <a:gridCol w="676644">
                  <a:extLst>
                    <a:ext uri="{9D8B030D-6E8A-4147-A177-3AD203B41FA5}">
                      <a16:colId xmlns:a16="http://schemas.microsoft.com/office/drawing/2014/main" val="130700602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70485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ASIGNATURA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7945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COMPETENCIAS GERENCIALES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9060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2090" marR="170180" indent="10160">
                        <a:lnSpc>
                          <a:spcPts val="1140"/>
                        </a:lnSpc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04165" marR="274955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9560" indent="68580">
                        <a:lnSpc>
                          <a:spcPts val="1140"/>
                        </a:lnSpc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460972"/>
                  </a:ext>
                </a:extLst>
              </a:tr>
              <a:tr h="584200">
                <a:tc gridSpan="2"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137920" marR="111252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NIVEL EDUCATIVO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9398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MAESTRIA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7155" marR="67310" algn="ctr"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9225" indent="55880">
                        <a:spcAft>
                          <a:spcPts val="0"/>
                        </a:spcAft>
                      </a:pP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 marR="37465" indent="-1905" algn="ctr">
                        <a:spcAft>
                          <a:spcPts val="0"/>
                        </a:spcAft>
                      </a:pP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55087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56515" marR="2667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1205" marR="72771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469517"/>
                  </a:ext>
                </a:extLst>
              </a:tr>
            </a:tbl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D8C68A7D-8FC3-4CF8-BCD2-F6849537D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94921" y="2128999"/>
          <a:ext cx="12098337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597130" imgH="1416498" progId="Word.Document.12">
                  <p:embed/>
                </p:oleObj>
              </mc:Choice>
              <mc:Fallback>
                <p:oleObj name="Document" r:id="rId2" imgW="9597130" imgH="1416498" progId="Word.Document.12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D8C68A7D-8FC3-4CF8-BCD2-F6849537DC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94921" y="2128999"/>
                        <a:ext cx="12098337" cy="174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2C02424-AAD0-4CD5-B09D-498A31F023F5}"/>
              </a:ext>
            </a:extLst>
          </p:cNvPr>
          <p:cNvGraphicFramePr>
            <a:graphicFrameLocks noGrp="1"/>
          </p:cNvGraphicFramePr>
          <p:nvPr/>
        </p:nvGraphicFramePr>
        <p:xfrm>
          <a:off x="343464" y="4776605"/>
          <a:ext cx="11338559" cy="185941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88299">
                  <a:extLst>
                    <a:ext uri="{9D8B030D-6E8A-4147-A177-3AD203B41FA5}">
                      <a16:colId xmlns:a16="http://schemas.microsoft.com/office/drawing/2014/main" val="521742978"/>
                    </a:ext>
                  </a:extLst>
                </a:gridCol>
                <a:gridCol w="9750260">
                  <a:extLst>
                    <a:ext uri="{9D8B030D-6E8A-4147-A177-3AD203B41FA5}">
                      <a16:colId xmlns:a16="http://schemas.microsoft.com/office/drawing/2014/main" val="1047895217"/>
                    </a:ext>
                  </a:extLst>
                </a:gridCol>
              </a:tblGrid>
              <a:tr h="427954">
                <a:tc>
                  <a:txBody>
                    <a:bodyPr/>
                    <a:lstStyle/>
                    <a:p>
                      <a:pPr marL="222885" marR="218440" algn="ctr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NÚMERO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00630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UNIDAD DE CONTENIDO O UNIDADES DIDÁCTICAS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181450"/>
                  </a:ext>
                </a:extLst>
              </a:tr>
              <a:tr h="364698">
                <a:tc>
                  <a:txBody>
                    <a:bodyPr/>
                    <a:lstStyle/>
                    <a:p>
                      <a:pPr marL="635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s-ES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35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6675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Las competencias gerenciales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142672"/>
                  </a:ext>
                </a:extLst>
              </a:tr>
              <a:tr h="337366">
                <a:tc>
                  <a:txBody>
                    <a:bodyPr/>
                    <a:lstStyle/>
                    <a:p>
                      <a:pPr marL="222885" marR="218440" algn="ctr">
                        <a:lnSpc>
                          <a:spcPts val="1040"/>
                        </a:lnSpc>
                        <a:spcAft>
                          <a:spcPts val="0"/>
                        </a:spcAft>
                      </a:pPr>
                      <a:endParaRPr lang="es-ES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2885" marR="218440" algn="ctr">
                        <a:lnSpc>
                          <a:spcPts val="104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II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4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6675">
                        <a:lnSpc>
                          <a:spcPts val="104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Competencias cognitivas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361408"/>
                  </a:ext>
                </a:extLst>
              </a:tr>
              <a:tr h="364698">
                <a:tc>
                  <a:txBody>
                    <a:bodyPr/>
                    <a:lstStyle/>
                    <a:p>
                      <a:pPr marL="222885" marR="21717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es-ES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2885" marR="21717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III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6675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Competencias emocionales y sociales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782770"/>
                  </a:ext>
                </a:extLst>
              </a:tr>
              <a:tr h="364698">
                <a:tc>
                  <a:txBody>
                    <a:bodyPr/>
                    <a:lstStyle/>
                    <a:p>
                      <a:pPr marL="222885" marR="217805" algn="ctr">
                        <a:lnSpc>
                          <a:spcPts val="1060"/>
                        </a:lnSpc>
                        <a:spcAft>
                          <a:spcPts val="0"/>
                        </a:spcAft>
                      </a:pPr>
                      <a:endParaRPr lang="es-ES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2885" marR="217805" algn="ctr">
                        <a:lnSpc>
                          <a:spcPts val="106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IV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6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6675">
                        <a:lnSpc>
                          <a:spcPts val="106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Competencias de técnicas y de gestión</a:t>
                      </a:r>
                      <a:endParaRPr lang="es-MX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377625"/>
                  </a:ext>
                </a:extLst>
              </a:tr>
            </a:tbl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2118A1C5-D7F4-453A-9055-DEEB9E263AFF}"/>
              </a:ext>
            </a:extLst>
          </p:cNvPr>
          <p:cNvSpPr txBox="1">
            <a:spLocks/>
          </p:cNvSpPr>
          <p:nvPr/>
        </p:nvSpPr>
        <p:spPr>
          <a:xfrm>
            <a:off x="845821" y="-65788"/>
            <a:ext cx="9848684" cy="8888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Ejemplo  2 de Programa de estudio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7784B4-F772-431F-804A-F16653321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5" y="3760097"/>
            <a:ext cx="11614668" cy="101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FE25295-1E19-4768-9300-1232456DC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47252"/>
              </p:ext>
            </p:extLst>
          </p:nvPr>
        </p:nvGraphicFramePr>
        <p:xfrm>
          <a:off x="72888" y="258234"/>
          <a:ext cx="12046224" cy="632504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710738">
                  <a:extLst>
                    <a:ext uri="{9D8B030D-6E8A-4147-A177-3AD203B41FA5}">
                      <a16:colId xmlns:a16="http://schemas.microsoft.com/office/drawing/2014/main" val="1675628772"/>
                    </a:ext>
                  </a:extLst>
                </a:gridCol>
                <a:gridCol w="1353822">
                  <a:extLst>
                    <a:ext uri="{9D8B030D-6E8A-4147-A177-3AD203B41FA5}">
                      <a16:colId xmlns:a16="http://schemas.microsoft.com/office/drawing/2014/main" val="930417216"/>
                    </a:ext>
                  </a:extLst>
                </a:gridCol>
                <a:gridCol w="1329207">
                  <a:extLst>
                    <a:ext uri="{9D8B030D-6E8A-4147-A177-3AD203B41FA5}">
                      <a16:colId xmlns:a16="http://schemas.microsoft.com/office/drawing/2014/main" val="533336506"/>
                    </a:ext>
                  </a:extLst>
                </a:gridCol>
                <a:gridCol w="2200174">
                  <a:extLst>
                    <a:ext uri="{9D8B030D-6E8A-4147-A177-3AD203B41FA5}">
                      <a16:colId xmlns:a16="http://schemas.microsoft.com/office/drawing/2014/main" val="961075224"/>
                    </a:ext>
                  </a:extLst>
                </a:gridCol>
                <a:gridCol w="1240240">
                  <a:extLst>
                    <a:ext uri="{9D8B030D-6E8A-4147-A177-3AD203B41FA5}">
                      <a16:colId xmlns:a16="http://schemas.microsoft.com/office/drawing/2014/main" val="3586190995"/>
                    </a:ext>
                  </a:extLst>
                </a:gridCol>
                <a:gridCol w="1240240">
                  <a:extLst>
                    <a:ext uri="{9D8B030D-6E8A-4147-A177-3AD203B41FA5}">
                      <a16:colId xmlns:a16="http://schemas.microsoft.com/office/drawing/2014/main" val="388952036"/>
                    </a:ext>
                  </a:extLst>
                </a:gridCol>
                <a:gridCol w="1878500">
                  <a:extLst>
                    <a:ext uri="{9D8B030D-6E8A-4147-A177-3AD203B41FA5}">
                      <a16:colId xmlns:a16="http://schemas.microsoft.com/office/drawing/2014/main" val="800033423"/>
                    </a:ext>
                  </a:extLst>
                </a:gridCol>
                <a:gridCol w="1093303">
                  <a:extLst>
                    <a:ext uri="{9D8B030D-6E8A-4147-A177-3AD203B41FA5}">
                      <a16:colId xmlns:a16="http://schemas.microsoft.com/office/drawing/2014/main" val="1512364443"/>
                    </a:ext>
                  </a:extLst>
                </a:gridCol>
              </a:tblGrid>
              <a:tr h="329096">
                <a:tc rowSpan="2"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02870" marR="85725" indent="28575"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UNIDAD DE CONTENIDO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00330" marR="96520" algn="ctr"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RESULTADO DE      APRENDIZAJE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33350" marR="55245" indent="-59690"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INDICADOR</a:t>
                      </a:r>
                    </a:p>
                    <a:p>
                      <a:pPr marL="133350" marR="55245" indent="-59690"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O </a:t>
                      </a:r>
                    </a:p>
                    <a:p>
                      <a:pPr marL="133350" marR="55245" indent="-59690"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EVIDENCIA DE DESEMPEÑO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18185" marR="195580" indent="-504825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SABERES REQUERIDOS PARA EL LOGRO DE LOS RESULTADOS DEL APRENDIZAJE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42875" marR="137795"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ESTRATEGIAS DE      APRENDIZAJE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s-ES" sz="6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92075" marR="86995" algn="ctr">
                        <a:spcAft>
                          <a:spcPts val="0"/>
                        </a:spcAft>
                      </a:pPr>
                      <a:r>
                        <a:rPr lang="es-ES" sz="7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INSTRUMENTOS DE       EVALUACIÓN</a:t>
                      </a:r>
                      <a:endParaRPr lang="es-MX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598354"/>
                  </a:ext>
                </a:extLst>
              </a:tr>
              <a:tr h="42508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08940"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Conocimientos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09550"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Habilidades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15595" marR="202565" indent="-94615">
                        <a:lnSpc>
                          <a:spcPts val="91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Actitudes y valores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989426"/>
                  </a:ext>
                </a:extLst>
              </a:tr>
              <a:tr h="3222398">
                <a:tc>
                  <a:txBody>
                    <a:bodyPr/>
                    <a:lstStyle/>
                    <a:p>
                      <a:pPr marL="67945" marR="255270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Unidad I. </a:t>
                      </a: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Las competencias gerenciales</a:t>
                      </a:r>
                    </a:p>
                    <a:p>
                      <a:pPr marL="67945" marR="255270"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67945" marR="255270"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Unidad II.</a:t>
                      </a:r>
                    </a:p>
                    <a:p>
                      <a:pPr marL="67945" marR="255270"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Unidad III.</a:t>
                      </a:r>
                    </a:p>
                    <a:p>
                      <a:pPr marL="67945" marR="255270"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Unidad IV.</a:t>
                      </a:r>
                    </a:p>
                    <a:p>
                      <a:pPr marL="67945" marR="255270"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 marR="255270"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TEMAS</a:t>
                      </a:r>
                    </a:p>
                    <a:p>
                      <a:pPr marL="67945" marR="255270"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  <a:p>
                      <a:pPr marL="67945" marR="255270"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SUBTEMAS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945" marR="74295">
                        <a:spcAft>
                          <a:spcPts val="0"/>
                        </a:spcAft>
                      </a:pP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 marR="74295"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Identificar las competencias gerenciales indispensables que debe desarrollar un profesional para el desarrollo y dirección de proyectos e instituciones educativas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945" marR="133985">
                        <a:spcAft>
                          <a:spcPts val="0"/>
                        </a:spcAft>
                      </a:pP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 marR="133985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Explicar la importancia del desarrollo de competencias gerenciales para el logro de los objetivos institucionales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 marR="133985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Reconocer las competencias gerenciales valoradas en un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 marR="207010">
                        <a:lnSpc>
                          <a:spcPts val="91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líder y director de proyectos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9215" marR="205105"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¿Qué son las competencias gerenciales?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9215" marR="148590"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1.1 Importancia de las competencias gerenciales en la cultura organizacional: Misión, visión, filosofía y valores aplicados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9215" marR="142875"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1.2 Cuáles son las competencias gerenciales: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526415" marR="376555" indent="-228600">
                        <a:spcAft>
                          <a:spcPts val="0"/>
                        </a:spcAft>
                        <a:buFontTx/>
                        <a:buChar char="-"/>
                        <a:tabLst>
                          <a:tab pos="518795" algn="l"/>
                        </a:tabLst>
                      </a:pPr>
                      <a:r>
                        <a:rPr lang="es-ES" sz="110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Competencias 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cognitivas: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945" marR="383540"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Enunciados</a:t>
                      </a:r>
                    </a:p>
                    <a:p>
                      <a:pPr marL="67945" marR="383540"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310" marR="23749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Enunciado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 marR="163195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Aprendizaje colaborativo Estudio de caso Aprendizaje situado</a:t>
                      </a:r>
                    </a:p>
                    <a:p>
                      <a:pPr marL="67945" marR="163195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 marR="185420">
                        <a:lnSpc>
                          <a:spcPts val="91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Aprendizaje basado en problemas</a:t>
                      </a:r>
                    </a:p>
                    <a:p>
                      <a:pPr marL="67945" marR="185420">
                        <a:lnSpc>
                          <a:spcPts val="91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 marR="185420">
                        <a:lnSpc>
                          <a:spcPts val="91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 marR="185420">
                        <a:lnSpc>
                          <a:spcPts val="91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TÉCNICAS  </a:t>
                      </a:r>
                    </a:p>
                    <a:p>
                      <a:pPr marL="67945" marR="185420">
                        <a:lnSpc>
                          <a:spcPts val="91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 marR="185420">
                        <a:lnSpc>
                          <a:spcPts val="91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  <a:p>
                      <a:pPr marL="67945" marR="185420">
                        <a:lnSpc>
                          <a:spcPts val="91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 marR="185420">
                        <a:lnSpc>
                          <a:spcPts val="91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ACTIVIDADES</a:t>
                      </a:r>
                    </a:p>
                    <a:p>
                      <a:pPr marL="67945" marR="185420">
                        <a:lnSpc>
                          <a:spcPts val="91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 marR="185420">
                        <a:lnSpc>
                          <a:spcPts val="91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 marR="185420">
                        <a:lnSpc>
                          <a:spcPts val="91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(secuencia </a:t>
                      </a:r>
                    </a:p>
                    <a:p>
                      <a:pPr marL="67945" marR="185420">
                        <a:lnSpc>
                          <a:spcPts val="91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 marR="185420">
                        <a:lnSpc>
                          <a:spcPts val="91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didáctica)</a:t>
                      </a:r>
                      <a:endParaRPr lang="es-E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806893"/>
                  </a:ext>
                </a:extLst>
              </a:tr>
              <a:tr h="4525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26415" marR="367665" indent="-228600" algn="just"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 Competencias emocionales y sociales</a:t>
                      </a: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092911"/>
                  </a:ext>
                </a:extLst>
              </a:tr>
              <a:tr h="3179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6415" marR="69215" indent="-228600">
                        <a:lnSpc>
                          <a:spcPts val="910"/>
                        </a:lnSpc>
                        <a:spcBef>
                          <a:spcPts val="475"/>
                        </a:spcBef>
                        <a:spcAft>
                          <a:spcPts val="0"/>
                        </a:spcAft>
                        <a:tabLst>
                          <a:tab pos="518795" algn="l"/>
                        </a:tabLst>
                      </a:pPr>
                      <a:r>
                        <a:rPr lang="es-ES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	Competencias de técnicas y de</a:t>
                      </a:r>
                      <a:r>
                        <a:rPr lang="es-ES" sz="1100" spc="-45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gestión</a:t>
                      </a: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730974"/>
                  </a:ext>
                </a:extLst>
              </a:tr>
              <a:tr h="617247">
                <a:tc>
                  <a:txBody>
                    <a:bodyPr/>
                    <a:lstStyle/>
                    <a:p>
                      <a:pPr marL="67945" marR="120015">
                        <a:lnSpc>
                          <a:spcPct val="101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945" marR="100965"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945" marR="116840"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945" marR="87630"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310" marR="23749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945" marR="558165">
                        <a:spcAft>
                          <a:spcPts val="0"/>
                        </a:spcAft>
                      </a:pPr>
                      <a:endParaRPr lang="es-MX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310" marR="172720"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429704"/>
                  </a:ext>
                </a:extLst>
              </a:tr>
              <a:tr h="1508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5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5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945" marR="64770"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111760" lvl="0" indent="0">
                        <a:spcAft>
                          <a:spcPts val="0"/>
                        </a:spcAft>
                        <a:buSzPts val="800"/>
                        <a:buFont typeface="Arial" panose="020B0604020202020204" pitchFamily="34" charset="0"/>
                        <a:buNone/>
                        <a:tabLst>
                          <a:tab pos="518795" algn="l"/>
                          <a:tab pos="519430" algn="l"/>
                        </a:tabLs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5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652493"/>
                  </a:ext>
                </a:extLst>
              </a:tr>
              <a:tr h="178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MX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5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5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s-ES" sz="5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97815"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518795" algn="l"/>
                        </a:tabLst>
                      </a:pPr>
                      <a:endParaRPr lang="es-MX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945" marR="376555">
                        <a:spcAft>
                          <a:spcPts val="0"/>
                        </a:spcAft>
                      </a:pPr>
                      <a:endParaRPr lang="es-MX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5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5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5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793414"/>
                  </a:ext>
                </a:extLst>
              </a:tr>
              <a:tr h="914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5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5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5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5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82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endParaRPr lang="es-MX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5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5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5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7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03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B46B9FD-4091-4028-B63F-1F2C6AEA2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462377"/>
              </p:ext>
            </p:extLst>
          </p:nvPr>
        </p:nvGraphicFramePr>
        <p:xfrm>
          <a:off x="183203" y="172173"/>
          <a:ext cx="11587056" cy="358686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587056">
                  <a:extLst>
                    <a:ext uri="{9D8B030D-6E8A-4147-A177-3AD203B41FA5}">
                      <a16:colId xmlns:a16="http://schemas.microsoft.com/office/drawing/2014/main" val="1594582360"/>
                    </a:ext>
                  </a:extLst>
                </a:gridCol>
              </a:tblGrid>
              <a:tr h="187314">
                <a:tc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312160" marR="330200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EVALUACIÓN DEL CURSO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169749"/>
                  </a:ext>
                </a:extLst>
              </a:tr>
              <a:tr h="1120148">
                <a:tc>
                  <a:txBody>
                    <a:bodyPr/>
                    <a:lstStyle/>
                    <a:p>
                      <a:pPr marL="43815">
                        <a:spcBef>
                          <a:spcPts val="90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Evaluación: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3815" marR="31115" algn="just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La evaluación del curso es de carácter integral, acumulativo, formativo, sumativo, participativo y de aplicación continua a los estudiantes durante el desarrollo del curso, por medio del cual se exploran y valoran los avances de las unidades de aprendizaje, a través de elaborar trabajos, ensayos, investigaciones, prácticas, participaciones en clase y cualquiera otra forma de evaluación que se estime conveniente.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Cabe señalar que la evaluación del aprendizaje se adaptará a la metodología y estrategias de enseñanza aprendizaje</a:t>
                      </a:r>
                    </a:p>
                    <a:p>
                      <a:pPr marL="43815" marR="686435">
                        <a:lnSpc>
                          <a:spcPct val="198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que se utilicen. </a:t>
                      </a:r>
                    </a:p>
                    <a:p>
                      <a:pPr marL="43815" marR="686435">
                        <a:lnSpc>
                          <a:spcPct val="198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Acreditación: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3815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El curso se acredita con dos evaluaciones parciales en las cuales se considerarán tanto las pruebas objetivas como los productos elaborados dentro del proceso de enseñanza aprendizaje.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604849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14CB349-89FA-413A-9217-7A26C0D69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090592"/>
              </p:ext>
            </p:extLst>
          </p:nvPr>
        </p:nvGraphicFramePr>
        <p:xfrm>
          <a:off x="183203" y="4130255"/>
          <a:ext cx="11587056" cy="19989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817666">
                  <a:extLst>
                    <a:ext uri="{9D8B030D-6E8A-4147-A177-3AD203B41FA5}">
                      <a16:colId xmlns:a16="http://schemas.microsoft.com/office/drawing/2014/main" val="3403102135"/>
                    </a:ext>
                  </a:extLst>
                </a:gridCol>
                <a:gridCol w="3886885">
                  <a:extLst>
                    <a:ext uri="{9D8B030D-6E8A-4147-A177-3AD203B41FA5}">
                      <a16:colId xmlns:a16="http://schemas.microsoft.com/office/drawing/2014/main" val="4178092938"/>
                    </a:ext>
                  </a:extLst>
                </a:gridCol>
                <a:gridCol w="3882505">
                  <a:extLst>
                    <a:ext uri="{9D8B030D-6E8A-4147-A177-3AD203B41FA5}">
                      <a16:colId xmlns:a16="http://schemas.microsoft.com/office/drawing/2014/main" val="427040578"/>
                    </a:ext>
                  </a:extLst>
                </a:gridCol>
              </a:tblGrid>
              <a:tr h="90591">
                <a:tc>
                  <a:txBody>
                    <a:bodyPr/>
                    <a:lstStyle/>
                    <a:p>
                      <a:pPr marL="609600">
                        <a:spcBef>
                          <a:spcPts val="540"/>
                        </a:spcBef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Recursos didácticos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88340">
                        <a:spcBef>
                          <a:spcPts val="540"/>
                        </a:spcBef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BIBLIOGRAFÍA BÁSICA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22580">
                        <a:spcBef>
                          <a:spcPts val="540"/>
                        </a:spcBef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BIBLIOGRAFÍA COMPLEMENTARIA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46079"/>
                  </a:ext>
                </a:extLst>
              </a:tr>
              <a:tr h="1521925">
                <a:tc>
                  <a:txBody>
                    <a:bodyPr/>
                    <a:lstStyle/>
                    <a:p>
                      <a:pPr marL="67945">
                        <a:lnSpc>
                          <a:spcPts val="1105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Videos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Lecturas en línea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Investigación independiente y en equipo </a:t>
                      </a:r>
                    </a:p>
                    <a:p>
                      <a:pPr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Notas y apuntes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Aula virtual</a:t>
                      </a:r>
                    </a:p>
                    <a:p>
                      <a:pPr marL="6794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Videoconferencias</a:t>
                      </a:r>
                    </a:p>
                    <a:p>
                      <a:pPr marL="6794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Presentaciones en </a:t>
                      </a:r>
                      <a:r>
                        <a:rPr lang="es-MX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pp</a:t>
                      </a:r>
                      <a:endParaRPr lang="es-MX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794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Pizarrón </a:t>
                      </a:r>
                      <a:endParaRPr lang="es-E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478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80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47F5C-DD18-491E-B654-A4D39866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133"/>
            <a:ext cx="4259580" cy="524559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ENCUADRE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0E2EB1-B8F3-40E8-84E1-B96B7AA7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70" y="1923963"/>
            <a:ext cx="8317950" cy="332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/>
              <a:t>Estimad@s</a:t>
            </a:r>
            <a:r>
              <a:rPr lang="es-MX" dirty="0"/>
              <a:t> </a:t>
            </a:r>
            <a:r>
              <a:rPr lang="es-MX" dirty="0" err="1"/>
              <a:t>alumn@s</a:t>
            </a:r>
            <a:r>
              <a:rPr lang="es-MX" dirty="0"/>
              <a:t> : a continuación les muestro el encuadre de la materia. </a:t>
            </a:r>
          </a:p>
          <a:p>
            <a:pPr marL="0" indent="0">
              <a:buNone/>
            </a:pPr>
            <a:endParaRPr lang="es-MX" sz="1400" dirty="0"/>
          </a:p>
          <a:p>
            <a:r>
              <a:rPr lang="es-MX" dirty="0"/>
              <a:t>No se acepta el proyecto de manera extemporánea</a:t>
            </a:r>
          </a:p>
          <a:p>
            <a:r>
              <a:rPr lang="es-MX" dirty="0"/>
              <a:t>Mantente en comunicación con la docente</a:t>
            </a:r>
          </a:p>
          <a:p>
            <a:r>
              <a:rPr lang="es-MX" dirty="0"/>
              <a:t>Ser </a:t>
            </a:r>
            <a:r>
              <a:rPr lang="es-MX" dirty="0" err="1"/>
              <a:t>honest@s</a:t>
            </a:r>
            <a:r>
              <a:rPr lang="es-MX" dirty="0"/>
              <a:t> y amables</a:t>
            </a:r>
          </a:p>
          <a:p>
            <a:r>
              <a:rPr lang="es-MX" dirty="0"/>
              <a:t>Utiliza el formato APA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FE73B0-7BE3-4DBD-8FB6-637955F17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497" y="2357437"/>
            <a:ext cx="2028825" cy="30718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F1329C-96E7-4A2F-BA51-DDABAB905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-48415"/>
            <a:ext cx="6153150" cy="9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79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7F9EF-B0E4-4EA8-ACBC-FEB076C4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" y="719455"/>
            <a:ext cx="6525492" cy="1325563"/>
          </a:xfrm>
        </p:spPr>
        <p:txBody>
          <a:bodyPr/>
          <a:lstStyle/>
          <a:p>
            <a:r>
              <a:rPr lang="es-MX" dirty="0"/>
              <a:t>DIA DE LA SESION VIRTUAL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02D83-3D10-4440-8F8C-D8E19512E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36567"/>
            <a:ext cx="9280640" cy="302702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s-MX" sz="5400" dirty="0"/>
          </a:p>
          <a:p>
            <a:pPr marL="0" indent="0" algn="ctr">
              <a:buNone/>
            </a:pPr>
            <a:r>
              <a:rPr lang="es-MX" sz="5700" dirty="0"/>
              <a:t>Domingo 21 marzo de 3 pm. a 7.30 pm</a:t>
            </a:r>
          </a:p>
          <a:p>
            <a:pPr marL="0" indent="0" algn="ctr">
              <a:buNone/>
            </a:pPr>
            <a:endParaRPr lang="es-MX" sz="5700" dirty="0"/>
          </a:p>
          <a:p>
            <a:pPr marL="0" indent="0" algn="ctr">
              <a:buNone/>
            </a:pPr>
            <a:r>
              <a:rPr lang="es-MX" sz="5700" dirty="0"/>
              <a:t>Domingo 25 abril de 3 pm a 7.30 pm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C4AAB42-5A46-409E-8E51-95316A27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420" y="2584388"/>
            <a:ext cx="2747010" cy="292487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0B1A9AF-6216-4EDF-AE02-15026E55D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713" y="0"/>
            <a:ext cx="5082287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2 Marcador de contenido">
            <a:extLst>
              <a:ext uri="{FF2B5EF4-FFF2-40B4-BE49-F238E27FC236}">
                <a16:creationId xmlns:a16="http://schemas.microsoft.com/office/drawing/2014/main" id="{7A0F0903-D773-4237-BE63-9F5ACF03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18" y="1536541"/>
            <a:ext cx="10494534" cy="4361339"/>
          </a:xfrm>
        </p:spPr>
        <p:txBody>
          <a:bodyPr/>
          <a:lstStyle/>
          <a:p>
            <a:pPr marL="0" indent="0">
              <a:buNone/>
            </a:pPr>
            <a:r>
              <a:rPr lang="es-MX" altLang="es-MX" sz="2400" b="1" dirty="0"/>
              <a:t>                           </a:t>
            </a:r>
            <a:r>
              <a:rPr lang="es-MX" altLang="es-MX" sz="3600" b="1" dirty="0"/>
              <a:t>APA: Ejemplos de referencia a libros FÍSICOS</a:t>
            </a:r>
          </a:p>
          <a:p>
            <a:pPr marL="0" indent="0">
              <a:buNone/>
            </a:pPr>
            <a:endParaRPr lang="es-MX" altLang="es-MX" sz="3600" dirty="0"/>
          </a:p>
          <a:p>
            <a:pPr marL="0" indent="0">
              <a:buNone/>
            </a:pPr>
            <a:r>
              <a:rPr lang="es-MX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Apellido, Inicial. (Año). Título del libro. Casa editorial. </a:t>
            </a:r>
          </a:p>
          <a:p>
            <a:pPr marL="0" indent="0">
              <a:buNone/>
            </a:pPr>
            <a:endParaRPr lang="es-MX" alt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Barceló, M. (1997). La lucha por el sufragio femenino en Puerto Rico 1896 – 1935. Ediciones Huracán.</a:t>
            </a:r>
          </a:p>
          <a:p>
            <a:pPr marL="0" indent="0">
              <a:buNone/>
            </a:pPr>
            <a:endParaRPr lang="es-MX" alt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s-MX" sz="4800" dirty="0"/>
          </a:p>
          <a:p>
            <a:pPr marL="0" indent="0">
              <a:buNone/>
            </a:pPr>
            <a:endParaRPr lang="en-US" altLang="es-MX" sz="4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5B368D-B4A1-48E0-ADC3-6DD408F34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415" y="1"/>
            <a:ext cx="4680585" cy="7086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2 Marcador de contenido">
            <a:extLst>
              <a:ext uri="{FF2B5EF4-FFF2-40B4-BE49-F238E27FC236}">
                <a16:creationId xmlns:a16="http://schemas.microsoft.com/office/drawing/2014/main" id="{7A0F0903-D773-4237-BE63-9F5ACF03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648" y="1182211"/>
            <a:ext cx="10494534" cy="5545138"/>
          </a:xfrm>
        </p:spPr>
        <p:txBody>
          <a:bodyPr/>
          <a:lstStyle/>
          <a:p>
            <a:pPr marL="0" indent="0">
              <a:buNone/>
            </a:pPr>
            <a:r>
              <a:rPr lang="es-MX" altLang="es-MX" sz="2400" b="1" dirty="0"/>
              <a:t>                 </a:t>
            </a:r>
            <a:r>
              <a:rPr lang="es-MX" altLang="es-MX" sz="3600" b="1" dirty="0"/>
              <a:t>APA: Ejemplos de referencia a libros DIGITALES</a:t>
            </a:r>
          </a:p>
          <a:p>
            <a:pPr marL="0" indent="0">
              <a:buNone/>
            </a:pPr>
            <a:endParaRPr lang="es-MX" altLang="es-MX" sz="3600" dirty="0"/>
          </a:p>
          <a:p>
            <a:pPr marL="0" indent="0">
              <a:buNone/>
            </a:pPr>
            <a:r>
              <a:rPr lang="es-MX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Apellido, Inicial. (Año). Título del libro. Casa editorial. [Versión digital]</a:t>
            </a:r>
          </a:p>
          <a:p>
            <a:pPr marL="0" indent="0">
              <a:buNone/>
            </a:pPr>
            <a:endParaRPr lang="es-MX" alt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Barceló, M. (1997). La lucha por el sufragio femenino en Puerto Rico 1896 – 1935. Ediciones Huracán.[Versión digital]</a:t>
            </a:r>
          </a:p>
          <a:p>
            <a:pPr marL="0" indent="0">
              <a:buNone/>
            </a:pPr>
            <a:endParaRPr lang="es-MX" alt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s-MX" sz="4800" dirty="0"/>
          </a:p>
          <a:p>
            <a:pPr marL="0" indent="0">
              <a:buNone/>
            </a:pPr>
            <a:endParaRPr lang="en-US" altLang="es-MX" sz="4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3B7CCE-F9E3-4C6D-8ED1-A0B72E5DF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415" y="1"/>
            <a:ext cx="4680585" cy="70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4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59CB5-FC1B-4E9A-A0DA-40A1EF01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73" y="285749"/>
            <a:ext cx="11184427" cy="197371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latin typeface="Century Gothic" panose="020B0502020202020204" pitchFamily="34" charset="0"/>
              </a:rPr>
              <a:t>  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C28372-BFCF-49C5-BD65-46D49845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6208"/>
            <a:ext cx="11269113" cy="51568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La materia: Desarrollo de habilidades y estrategias didácticas en la práctica docente tiene como fines de aprendizaje o formación:</a:t>
            </a:r>
          </a:p>
          <a:p>
            <a:pPr marL="0" indent="0" algn="just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Al finalizar el curso, el alumno analizará los procesos de enseñanza-aprendizaje en sus dimensiones filosófica, histórica, psicológica, pedagógica y social, así como los fundamentos didácticos de la enseñanza y los elementos metodológicos conceptuales necesarios en la construcción de propuestas teóricas para la práctica docente.</a:t>
            </a:r>
          </a:p>
          <a:p>
            <a:pPr marL="0" indent="0" algn="just">
              <a:buNone/>
            </a:pP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También analizará las condiciones organizativas actuales y las funciones relacionadas con la práctica docente en diferentes contextos, así como la aplicación de estrategias de comunicación, habilidades sociales, trabajo colaborativo y resolución de conflictos dentro de la práctica docente.</a:t>
            </a:r>
          </a:p>
          <a:p>
            <a:pPr marL="0" indent="0" algn="just">
              <a:buNone/>
            </a:pPr>
            <a:endParaRPr lang="es-MX" sz="5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sz="5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sz="5900" dirty="0"/>
          </a:p>
          <a:p>
            <a:pPr marL="0" indent="0">
              <a:buNone/>
            </a:pPr>
            <a:endParaRPr lang="es-MX" sz="5900" dirty="0"/>
          </a:p>
          <a:p>
            <a:pPr marL="0" indent="0">
              <a:buNone/>
              <a:defRPr/>
            </a:pPr>
            <a:endParaRPr lang="es-ES" sz="5900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746B45-13B7-4C3F-8FC6-D04D26844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229" y="0"/>
            <a:ext cx="3354705" cy="5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71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2 Marcador de contenido">
            <a:extLst>
              <a:ext uri="{FF2B5EF4-FFF2-40B4-BE49-F238E27FC236}">
                <a16:creationId xmlns:a16="http://schemas.microsoft.com/office/drawing/2014/main" id="{7A4A57D2-C087-4D04-8E52-CBC103E64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127" y="267193"/>
            <a:ext cx="10873946" cy="5545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altLang="es-MX" sz="2400" b="1" dirty="0"/>
              <a:t>                                     </a:t>
            </a:r>
            <a:r>
              <a:rPr lang="es-MX" altLang="es-MX" b="1" dirty="0"/>
              <a:t>Recursos electrónicos </a:t>
            </a:r>
          </a:p>
          <a:p>
            <a:pPr marL="0" indent="0">
              <a:buNone/>
            </a:pPr>
            <a:r>
              <a:rPr lang="es-MX" altLang="es-MX" b="1" dirty="0"/>
              <a:t>Formato básico </a:t>
            </a:r>
            <a:endParaRPr lang="es-MX" altLang="es-MX" dirty="0"/>
          </a:p>
          <a:p>
            <a:pPr marL="0" indent="0">
              <a:buNone/>
            </a:pPr>
            <a:endParaRPr lang="es-MX" altLang="es-MX" dirty="0"/>
          </a:p>
          <a:p>
            <a:pPr marL="0" indent="0">
              <a:buNone/>
            </a:pPr>
            <a:r>
              <a:rPr lang="es-MX" altLang="es-MX" dirty="0"/>
              <a:t>Autor de la página. (Fecha de publicación o revisión de la página, si esta disponible). Título del artículo. URL-dirección. </a:t>
            </a:r>
          </a:p>
          <a:p>
            <a:pPr marL="0" indent="0">
              <a:buNone/>
            </a:pPr>
            <a:r>
              <a:rPr lang="es-MX" altLang="es-MX" dirty="0"/>
              <a:t> </a:t>
            </a:r>
          </a:p>
          <a:p>
            <a:pPr marL="0" indent="0">
              <a:buNone/>
            </a:pPr>
            <a:r>
              <a:rPr lang="es-MX" altLang="es-MX" dirty="0" err="1"/>
              <a:t>Suñol</a:t>
            </a:r>
            <a:r>
              <a:rPr lang="es-MX" altLang="es-MX" dirty="0"/>
              <a:t>. J. (2001). Rejuvenecimiento facial.  http://drsunol.com </a:t>
            </a:r>
          </a:p>
          <a:p>
            <a:pPr marL="0" indent="0">
              <a:buNone/>
            </a:pPr>
            <a:endParaRPr lang="es-MX" altLang="es-MX" dirty="0"/>
          </a:p>
          <a:p>
            <a:pPr marL="0" indent="0">
              <a:buNone/>
            </a:pPr>
            <a:r>
              <a:rPr lang="es-MX" altLang="es-MX" dirty="0" err="1"/>
              <a:t>Silvestrini</a:t>
            </a:r>
            <a:r>
              <a:rPr lang="es-MX" altLang="es-MX" dirty="0"/>
              <a:t>, M. (2011). Repasando bibliografías impresas y electrónicas según APA 6ta edición 2009.  http://ponce.inter.edu/cai/manuales/REPASANDO_BIBLIOGRAFIAS.pdf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6232B8-F708-49C7-A10C-42FE3DC90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415" y="1"/>
            <a:ext cx="4680585" cy="7086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70962-0370-4AB3-9D0B-7DF5ECF8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20" y="328690"/>
            <a:ext cx="6420570" cy="75994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MX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Verde: autor o autores</a:t>
            </a:r>
            <a:br>
              <a:rPr lang="es-MX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</a:br>
            <a:r>
              <a:rPr lang="es-MX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rojo: fecha de publicación</a:t>
            </a:r>
            <a:br>
              <a:rPr lang="es-MX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</a:br>
            <a:r>
              <a:rPr lang="es-MX" sz="24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morado: datos específicos de la fuente</a:t>
            </a:r>
          </a:p>
        </p:txBody>
      </p:sp>
      <p:sp>
        <p:nvSpPr>
          <p:cNvPr id="29699" name="Marcador de contenido 2">
            <a:extLst>
              <a:ext uri="{FF2B5EF4-FFF2-40B4-BE49-F238E27FC236}">
                <a16:creationId xmlns:a16="http://schemas.microsoft.com/office/drawing/2014/main" id="{9E77145E-A8E5-4CC6-8752-52BA4F56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8465" y="1530033"/>
            <a:ext cx="12192000" cy="5689600"/>
          </a:xfrm>
        </p:spPr>
        <p:txBody>
          <a:bodyPr/>
          <a:lstStyle/>
          <a:p>
            <a:pPr marL="657225" indent="0">
              <a:lnSpc>
                <a:spcPct val="98000"/>
              </a:lnSpc>
              <a:spcBef>
                <a:spcPts val="500"/>
              </a:spcBef>
              <a:buNone/>
            </a:pPr>
            <a:r>
              <a:rPr lang="es-MX" altLang="es-MX" sz="2000" b="1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Araoz, M. E., Guerrero, P.C., Galindo, M. A., Villaseñor, R. A. C. y de la Vara, A. B. </a:t>
            </a:r>
            <a:r>
              <a:rPr lang="es-MX" alt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altLang="es-MX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</a:t>
            </a:r>
            <a:r>
              <a:rPr lang="es-MX" alt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s-MX" altLang="es-MX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Estrategias para aprender a aprender: Reconstrucción del conocimiento a partir de la lecto-escritura.</a:t>
            </a:r>
            <a:r>
              <a:rPr lang="es-MX" altLang="es-MX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s-MX" sz="2000" b="1" dirty="0">
                <a:solidFill>
                  <a:srgbClr val="6F2F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Pearson. [Versión digital].</a:t>
            </a:r>
            <a:endParaRPr lang="es-MX" alt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7225" indent="0">
              <a:lnSpc>
                <a:spcPct val="98000"/>
              </a:lnSpc>
              <a:spcBef>
                <a:spcPts val="413"/>
              </a:spcBef>
              <a:buNone/>
            </a:pPr>
            <a:endParaRPr lang="es-MX" altLang="es-MX" sz="1000" b="1" dirty="0">
              <a:solidFill>
                <a:srgbClr val="00AF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7225" indent="0">
              <a:lnSpc>
                <a:spcPct val="98000"/>
              </a:lnSpc>
              <a:spcBef>
                <a:spcPts val="413"/>
              </a:spcBef>
              <a:buNone/>
            </a:pPr>
            <a:r>
              <a:rPr lang="es-MX" altLang="es-MX" sz="2000" b="1" dirty="0" err="1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Braidot</a:t>
            </a:r>
            <a:r>
              <a:rPr lang="es-MX" altLang="es-MX" sz="2000" b="1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N. y </a:t>
            </a:r>
            <a:r>
              <a:rPr lang="es-MX" altLang="es-MX" sz="2000" b="1" dirty="0" err="1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Braidot</a:t>
            </a:r>
            <a:r>
              <a:rPr lang="es-MX" altLang="es-MX" sz="2000" b="1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P. </a:t>
            </a:r>
            <a:r>
              <a:rPr lang="es-MX" alt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altLang="es-MX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  <a:r>
              <a:rPr lang="es-MX" alt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s-MX" altLang="es-MX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Sácale partido a tu cerebro: todo lo que necesitas saber para mejorar tu memoria, tomar mejores decisiones y aprovechar todo tu potencial</a:t>
            </a:r>
            <a:r>
              <a:rPr lang="es-MX" alt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altLang="es-MX" sz="2000" b="1" dirty="0">
                <a:solidFill>
                  <a:srgbClr val="6F2F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Granica.</a:t>
            </a:r>
            <a:endParaRPr lang="es-MX" alt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7225" indent="0">
              <a:lnSpc>
                <a:spcPct val="98000"/>
              </a:lnSpc>
              <a:spcBef>
                <a:spcPts val="388"/>
              </a:spcBef>
              <a:buNone/>
            </a:pPr>
            <a:endParaRPr lang="es-MX" altLang="es-MX" sz="1000" b="1" dirty="0">
              <a:solidFill>
                <a:srgbClr val="00AF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7225" indent="0">
              <a:lnSpc>
                <a:spcPct val="98000"/>
              </a:lnSpc>
              <a:spcBef>
                <a:spcPts val="388"/>
              </a:spcBef>
              <a:buNone/>
            </a:pPr>
            <a:r>
              <a:rPr lang="es-MX" altLang="es-MX" sz="2000" b="1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Gardner, H. </a:t>
            </a:r>
            <a:r>
              <a:rPr lang="es-MX" alt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altLang="es-MX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febrero, 2006</a:t>
            </a:r>
            <a:r>
              <a:rPr lang="es-MX" alt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). Múltiples lentes sobre la mente. </a:t>
            </a:r>
            <a:r>
              <a:rPr lang="es-MX" altLang="es-MX" sz="2000" b="1" i="1" dirty="0">
                <a:solidFill>
                  <a:srgbClr val="6F2F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Sinéctica, Revista del Departamento de Educación y Valores del ITESO, </a:t>
            </a:r>
            <a:r>
              <a:rPr lang="es-MX" altLang="es-MX" sz="2000" b="1" dirty="0">
                <a:solidFill>
                  <a:srgbClr val="6F2F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28.</a:t>
            </a:r>
          </a:p>
          <a:p>
            <a:pPr marL="657225" indent="0">
              <a:lnSpc>
                <a:spcPct val="103000"/>
              </a:lnSpc>
              <a:spcBef>
                <a:spcPts val="75"/>
              </a:spcBef>
              <a:buNone/>
            </a:pPr>
            <a:r>
              <a:rPr lang="es-MX" altLang="es-MX" sz="2000" b="1" dirty="0">
                <a:solidFill>
                  <a:srgbClr val="6F2F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https://sinectica.iteso.mx/index.php/SINECTICA/article/view/227/2 20</a:t>
            </a:r>
          </a:p>
          <a:p>
            <a:pPr marL="657225" indent="0">
              <a:lnSpc>
                <a:spcPct val="103000"/>
              </a:lnSpc>
              <a:spcBef>
                <a:spcPts val="75"/>
              </a:spcBef>
              <a:buNone/>
            </a:pPr>
            <a:endParaRPr lang="es-MX" alt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7225" indent="0">
              <a:lnSpc>
                <a:spcPct val="98000"/>
              </a:lnSpc>
              <a:spcBef>
                <a:spcPts val="363"/>
              </a:spcBef>
              <a:buNone/>
            </a:pPr>
            <a:r>
              <a:rPr lang="es-MX" altLang="es-MX" sz="2000" b="1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 Universitario Columbia [CUC]. </a:t>
            </a:r>
            <a:r>
              <a:rPr lang="es-MX" alt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altLang="es-MX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s-MX" alt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s-MX" altLang="es-MX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Metas personales, académicas y profesionales. </a:t>
            </a:r>
            <a:r>
              <a:rPr lang="es-MX" altLang="es-MX" sz="2000" b="1" dirty="0">
                <a:solidFill>
                  <a:srgbClr val="6F2F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[Versión digital].</a:t>
            </a:r>
            <a:endParaRPr lang="es-MX" alt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7225" indent="0"/>
            <a:endParaRPr lang="es-MX" alt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B83E95-61B8-4570-AA67-EF9AA376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415" y="1"/>
            <a:ext cx="4680585" cy="7086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1ED71C-3932-48EE-9E01-B15BD8AB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9" y="2001392"/>
            <a:ext cx="4096512" cy="3533775"/>
          </a:xfrm>
          <a:prstGeom prst="rect">
            <a:avLst/>
          </a:prstGeom>
        </p:spPr>
      </p:pic>
      <p:sp>
        <p:nvSpPr>
          <p:cNvPr id="4" name="Rectángulo: esquinas redondeadas 6">
            <a:extLst>
              <a:ext uri="{FF2B5EF4-FFF2-40B4-BE49-F238E27FC236}">
                <a16:creationId xmlns:a16="http://schemas.microsoft.com/office/drawing/2014/main" id="{8BCD3263-462C-43DE-969C-D162DFBE2512}"/>
              </a:ext>
            </a:extLst>
          </p:cNvPr>
          <p:cNvSpPr/>
          <p:nvPr/>
        </p:nvSpPr>
        <p:spPr>
          <a:xfrm>
            <a:off x="5632704" y="2001392"/>
            <a:ext cx="5937504" cy="33874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5400" dirty="0"/>
              <a:t>¿Identifican cómo se elabora el enunciado de una competencia?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A9CFB1-EB60-47FA-8529-3FCBA261D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415" y="1"/>
            <a:ext cx="4680585" cy="70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17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841C3-6689-4797-B484-248888FE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865"/>
          </a:xfrm>
        </p:spPr>
        <p:txBody>
          <a:bodyPr>
            <a:normAutofit/>
          </a:bodyPr>
          <a:lstStyle/>
          <a:p>
            <a:r>
              <a:rPr lang="es-MX" dirty="0"/>
              <a:t>Didáctica del desarrollo de competencias.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75A45-CA33-429F-A340-E70B40A2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880"/>
            <a:ext cx="10902696" cy="46614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i="1" dirty="0"/>
              <a:t>La competencia </a:t>
            </a:r>
            <a:r>
              <a:rPr lang="es-ES" dirty="0"/>
              <a:t>se elabora a través de un enunciado que indique: </a:t>
            </a:r>
          </a:p>
          <a:p>
            <a:r>
              <a:rPr lang="es-MX" b="1" i="1" dirty="0"/>
              <a:t>El logro </a:t>
            </a:r>
            <a:r>
              <a:rPr lang="es-MX" dirty="0"/>
              <a:t>del aprendizaje. </a:t>
            </a:r>
          </a:p>
          <a:p>
            <a:r>
              <a:rPr lang="es-ES" b="1" i="1" dirty="0"/>
              <a:t>Un punto de unión </a:t>
            </a:r>
            <a:r>
              <a:rPr lang="es-ES" dirty="0"/>
              <a:t>de las temáticas abordadas (objeto de conocimiento). </a:t>
            </a:r>
          </a:p>
          <a:p>
            <a:r>
              <a:rPr lang="es-ES" dirty="0"/>
              <a:t>El </a:t>
            </a:r>
            <a:r>
              <a:rPr lang="es-ES" b="1" dirty="0"/>
              <a:t>saber hacer </a:t>
            </a:r>
            <a:r>
              <a:rPr lang="es-ES" dirty="0"/>
              <a:t>del estudiante, al término de la actividades de aprendizaje.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la construcción de competencias se realizan las siguientes interrogantes: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¿Qué tiene que </a:t>
            </a:r>
            <a:r>
              <a:rPr lang="es-ES" b="1" i="1" dirty="0"/>
              <a:t>saber </a:t>
            </a:r>
            <a:r>
              <a:rPr lang="es-ES" dirty="0"/>
              <a:t>el estudiante? (conocimientos teóricos) </a:t>
            </a:r>
          </a:p>
          <a:p>
            <a:r>
              <a:rPr lang="es-ES" dirty="0"/>
              <a:t>¿Qué procedimientos debe </a:t>
            </a:r>
            <a:r>
              <a:rPr lang="es-ES" b="1" i="1" dirty="0"/>
              <a:t>hacer </a:t>
            </a:r>
            <a:r>
              <a:rPr lang="es-ES" dirty="0"/>
              <a:t>el estudiante? ( lo práctico)</a:t>
            </a:r>
          </a:p>
          <a:p>
            <a:r>
              <a:rPr lang="es-ES" dirty="0"/>
              <a:t>¿Cómo debe </a:t>
            </a:r>
            <a:r>
              <a:rPr lang="es-ES" b="1" dirty="0"/>
              <a:t>ser, actuar y estar </a:t>
            </a:r>
            <a:r>
              <a:rPr lang="es-ES" dirty="0"/>
              <a:t>el estudiante? (actitudes y valores; es decir, las actitudes en su comportamiento).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9051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841C3-6689-4797-B484-248888FE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04" y="196566"/>
            <a:ext cx="8770620" cy="489112"/>
          </a:xfrm>
        </p:spPr>
        <p:txBody>
          <a:bodyPr>
            <a:normAutofit fontScale="90000"/>
          </a:bodyPr>
          <a:lstStyle/>
          <a:p>
            <a:r>
              <a:rPr lang="es-MX" dirty="0"/>
              <a:t>Didáctica del desarrollo de competencias.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75A45-CA33-429F-A340-E70B40A2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4" y="1243444"/>
            <a:ext cx="10902696" cy="46614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/>
              <a:t>Elementos Básicos de una Competencia </a:t>
            </a:r>
          </a:p>
          <a:p>
            <a:pPr marL="0" indent="0">
              <a:buNone/>
            </a:pPr>
            <a:endParaRPr lang="es-MX" sz="1000" dirty="0"/>
          </a:p>
          <a:p>
            <a:r>
              <a:rPr lang="es-ES" b="1" i="1" dirty="0"/>
              <a:t>Verbo evaluable</a:t>
            </a:r>
            <a:r>
              <a:rPr lang="es-ES" dirty="0"/>
              <a:t>, en término del </a:t>
            </a:r>
            <a:r>
              <a:rPr lang="es-ES" dirty="0" err="1"/>
              <a:t>alumn</a:t>
            </a:r>
            <a:r>
              <a:rPr lang="es-ES" dirty="0"/>
              <a:t>@ y que indique el nivel del logro del aprendizaje. </a:t>
            </a:r>
            <a:r>
              <a:rPr lang="es-ES" sz="3200" u="sng" dirty="0">
                <a:solidFill>
                  <a:srgbClr val="FF0000"/>
                </a:solidFill>
              </a:rPr>
              <a:t>Se conjuga en presente</a:t>
            </a:r>
            <a:r>
              <a:rPr lang="es-ES" dirty="0"/>
              <a:t>, por ejemplo </a:t>
            </a:r>
            <a:r>
              <a:rPr lang="es-ES" dirty="0">
                <a:solidFill>
                  <a:srgbClr val="FF0000"/>
                </a:solidFill>
              </a:rPr>
              <a:t>realiza, escribe, ejecuta, elabora, </a:t>
            </a:r>
            <a:r>
              <a:rPr lang="es-ES" dirty="0"/>
              <a:t>entre otros. </a:t>
            </a:r>
          </a:p>
          <a:p>
            <a:pPr marL="0" indent="0">
              <a:buNone/>
            </a:pPr>
            <a:endParaRPr lang="es-ES" sz="1000" dirty="0"/>
          </a:p>
          <a:p>
            <a:r>
              <a:rPr lang="es-ES" b="1" i="1" dirty="0"/>
              <a:t>Objeto de estudio</a:t>
            </a:r>
            <a:r>
              <a:rPr lang="es-ES" dirty="0"/>
              <a:t>, relacionado con los contenidos disciplinarios y el conocimiento demostrable. </a:t>
            </a:r>
            <a:r>
              <a:rPr lang="es-ES" dirty="0">
                <a:solidFill>
                  <a:srgbClr val="FF0000"/>
                </a:solidFill>
              </a:rPr>
              <a:t>¿Qué?</a:t>
            </a:r>
          </a:p>
          <a:p>
            <a:pPr marL="0" indent="0">
              <a:buNone/>
            </a:pPr>
            <a:endParaRPr lang="es-ES" sz="1000" dirty="0"/>
          </a:p>
          <a:p>
            <a:r>
              <a:rPr lang="es-ES" b="1" i="1" dirty="0"/>
              <a:t>Condición de Calidad o Contexto</a:t>
            </a:r>
            <a:r>
              <a:rPr lang="es-ES" dirty="0"/>
              <a:t>, se especifican los aspectos a tener en cuenta en el logro de la competencia, por ejemplo recursos, herramientas, tiempo. </a:t>
            </a:r>
            <a:r>
              <a:rPr lang="es-ES" dirty="0">
                <a:solidFill>
                  <a:srgbClr val="FF0000"/>
                </a:solidFill>
              </a:rPr>
              <a:t>Para qué o dónde…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378544-913A-499D-BAB5-86A7DD4F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330" y="1"/>
            <a:ext cx="2557670" cy="70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8A91D9-8F1D-4815-B750-2380D1FA5F74}"/>
              </a:ext>
            </a:extLst>
          </p:cNvPr>
          <p:cNvSpPr/>
          <p:nvPr/>
        </p:nvSpPr>
        <p:spPr>
          <a:xfrm>
            <a:off x="765592" y="82181"/>
            <a:ext cx="108752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Componentes de la competencia </a:t>
            </a:r>
          </a:p>
          <a:p>
            <a:r>
              <a:rPr lang="es-ES" b="1" i="1" dirty="0"/>
              <a:t>_________________________________________________________________________________</a:t>
            </a:r>
          </a:p>
          <a:p>
            <a:r>
              <a:rPr lang="es-ES" b="1" i="1" dirty="0"/>
              <a:t>Verbo evaluable           +</a:t>
            </a:r>
            <a:r>
              <a:rPr lang="es-ES" dirty="0"/>
              <a:t>	</a:t>
            </a:r>
            <a:r>
              <a:rPr lang="es-ES" b="1" i="1" dirty="0"/>
              <a:t>Objeto de estudio          +</a:t>
            </a:r>
            <a:r>
              <a:rPr lang="es-ES" dirty="0"/>
              <a:t>	</a:t>
            </a:r>
            <a:r>
              <a:rPr lang="es-ES" b="1" i="1" dirty="0"/>
              <a:t>Condición de Calidad o Contexto </a:t>
            </a:r>
          </a:p>
          <a:p>
            <a:r>
              <a:rPr lang="es-ES" dirty="0"/>
              <a:t>____</a:t>
            </a:r>
            <a:r>
              <a:rPr lang="es-ES" dirty="0" err="1">
                <a:solidFill>
                  <a:srgbClr val="FF0000"/>
                </a:solidFill>
              </a:rPr>
              <a:t>presente</a:t>
            </a:r>
            <a:r>
              <a:rPr lang="es-ES" dirty="0" err="1">
                <a:solidFill>
                  <a:srgbClr val="00B0F0"/>
                </a:solidFill>
              </a:rPr>
              <a:t>________________¿Qué?______________________</a:t>
            </a:r>
            <a:r>
              <a:rPr lang="es-ES" dirty="0" err="1">
                <a:solidFill>
                  <a:srgbClr val="00B050"/>
                </a:solidFill>
              </a:rPr>
              <a:t>para</a:t>
            </a:r>
            <a:r>
              <a:rPr lang="es-ES" dirty="0">
                <a:solidFill>
                  <a:srgbClr val="00B050"/>
                </a:solidFill>
              </a:rPr>
              <a:t> qué o dónde____________</a:t>
            </a:r>
            <a:r>
              <a:rPr lang="es-ES" dirty="0"/>
              <a:t>	</a:t>
            </a:r>
          </a:p>
        </p:txBody>
      </p:sp>
      <p:graphicFrame>
        <p:nvGraphicFramePr>
          <p:cNvPr id="3" name="Marcador de contenido 3">
            <a:extLst>
              <a:ext uri="{FF2B5EF4-FFF2-40B4-BE49-F238E27FC236}">
                <a16:creationId xmlns:a16="http://schemas.microsoft.com/office/drawing/2014/main" id="{41C72858-9E3E-4F76-BEDA-0FC8230198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735612"/>
              </p:ext>
            </p:extLst>
          </p:nvPr>
        </p:nvGraphicFramePr>
        <p:xfrm>
          <a:off x="102108" y="1684127"/>
          <a:ext cx="11716511" cy="432568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372674">
                  <a:extLst>
                    <a:ext uri="{9D8B030D-6E8A-4147-A177-3AD203B41FA5}">
                      <a16:colId xmlns:a16="http://schemas.microsoft.com/office/drawing/2014/main" val="2012662449"/>
                    </a:ext>
                  </a:extLst>
                </a:gridCol>
                <a:gridCol w="3343837">
                  <a:extLst>
                    <a:ext uri="{9D8B030D-6E8A-4147-A177-3AD203B41FA5}">
                      <a16:colId xmlns:a16="http://schemas.microsoft.com/office/drawing/2014/main" val="333151911"/>
                    </a:ext>
                  </a:extLst>
                </a:gridCol>
              </a:tblGrid>
              <a:tr h="329889">
                <a:tc gridSpan="2">
                  <a:txBody>
                    <a:bodyPr/>
                    <a:lstStyle/>
                    <a:p>
                      <a:pPr marL="104140">
                        <a:lnSpc>
                          <a:spcPts val="55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C</a:t>
                      </a:r>
                      <a:r>
                        <a:rPr lang="es-ES" sz="1800" b="1" baseline="-250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UADRO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1.3</a:t>
                      </a:r>
                      <a:endParaRPr lang="es-MX" sz="1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  <a:p>
                      <a:pPr marL="857250" marR="852170" algn="ctr"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231F20"/>
                          </a:solidFill>
                          <a:effectLst/>
                          <a:latin typeface="Verdana" panose="020B060403050404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Ejemplo de descripción de una competencia</a:t>
                      </a:r>
                      <a:endParaRPr lang="es-MX" sz="1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85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95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E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94043"/>
                  </a:ext>
                </a:extLst>
              </a:tr>
              <a:tr h="1464997">
                <a:tc gridSpan="2">
                  <a:txBody>
                    <a:bodyPr/>
                    <a:lstStyle/>
                    <a:p>
                      <a:pPr marL="68580" algn="just">
                        <a:lnSpc>
                          <a:spcPts val="1275"/>
                        </a:lnSpc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endParaRPr lang="es-ES" sz="1800" b="1" dirty="0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  <a:p>
                      <a:pPr marL="68580" algn="just">
                        <a:lnSpc>
                          <a:spcPts val="1275"/>
                        </a:lnSpc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231F20"/>
                          </a:solidFill>
                          <a:effectLst/>
                          <a:latin typeface="Verdana" panose="020B060403050404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Dominio de competencia: </a:t>
                      </a:r>
                      <a:r>
                        <a:rPr lang="es-ES" sz="18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Comunicación.</a:t>
                      </a:r>
                      <a:endParaRPr lang="es-MX" sz="1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  <a:p>
                      <a:pPr marL="68580" marR="182880" algn="just">
                        <a:lnSpc>
                          <a:spcPct val="93000"/>
                        </a:lnSpc>
                        <a:spcAft>
                          <a:spcPts val="0"/>
                        </a:spcAft>
                      </a:pPr>
                      <a:endParaRPr lang="es-ES" sz="1800" b="1" dirty="0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  <a:p>
                      <a:pPr marL="68580" marR="182880" algn="just">
                        <a:lnSpc>
                          <a:spcPct val="93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231F20"/>
                          </a:solidFill>
                          <a:effectLst/>
                          <a:latin typeface="Verdana" panose="020B060403050404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Competencia:</a:t>
                      </a:r>
                      <a:r>
                        <a:rPr lang="es-ES" sz="1800" b="1" spc="-140" dirty="0">
                          <a:solidFill>
                            <a:srgbClr val="231F20"/>
                          </a:solidFill>
                          <a:effectLst/>
                          <a:latin typeface="Verdana" panose="020B060403050404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</a:p>
                    <a:p>
                      <a:pPr marL="68580" marR="182880" algn="just">
                        <a:lnSpc>
                          <a:spcPct val="93000"/>
                        </a:lnSpc>
                        <a:spcAft>
                          <a:spcPts val="0"/>
                        </a:spcAft>
                      </a:pPr>
                      <a:endParaRPr lang="es-ES" sz="1800" b="1" spc="-140" dirty="0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  <a:p>
                      <a:pPr marL="68580" marR="182880" algn="just">
                        <a:lnSpc>
                          <a:spcPct val="93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Comunica</a:t>
                      </a:r>
                      <a:r>
                        <a:rPr lang="es-ES" sz="1800" spc="-1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F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diversos</a:t>
                      </a:r>
                      <a:r>
                        <a:rPr lang="es-ES" sz="1800" spc="-100" dirty="0">
                          <a:solidFill>
                            <a:srgbClr val="00B0F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F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mensajes</a:t>
                      </a:r>
                      <a:r>
                        <a:rPr lang="es-ES" sz="1800" spc="-100" dirty="0">
                          <a:solidFill>
                            <a:srgbClr val="00B0F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F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en</a:t>
                      </a:r>
                      <a:r>
                        <a:rPr lang="es-ES" sz="1800" spc="-100" dirty="0">
                          <a:solidFill>
                            <a:srgbClr val="00B0F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F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las</a:t>
                      </a:r>
                      <a:r>
                        <a:rPr lang="es-ES" sz="1800" spc="-100" dirty="0">
                          <a:solidFill>
                            <a:srgbClr val="00B0F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F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formas</a:t>
                      </a:r>
                      <a:r>
                        <a:rPr lang="es-ES" sz="1800" spc="-100" dirty="0">
                          <a:solidFill>
                            <a:srgbClr val="00B0F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F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oral,</a:t>
                      </a:r>
                      <a:r>
                        <a:rPr lang="es-ES" sz="1800" spc="-95" dirty="0">
                          <a:solidFill>
                            <a:srgbClr val="00B0F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F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escrita</a:t>
                      </a:r>
                      <a:r>
                        <a:rPr lang="es-ES" sz="1800" spc="-100" dirty="0">
                          <a:solidFill>
                            <a:srgbClr val="00B0F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F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y</a:t>
                      </a:r>
                      <a:r>
                        <a:rPr lang="es-ES" sz="1800" spc="-100" dirty="0">
                          <a:solidFill>
                            <a:srgbClr val="00B0F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F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gráfica</a:t>
                      </a:r>
                      <a:r>
                        <a:rPr lang="es-ES" sz="18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, </a:t>
                      </a:r>
                      <a:r>
                        <a:rPr lang="es-ES" sz="18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para</a:t>
                      </a:r>
                      <a:r>
                        <a:rPr lang="es-ES" sz="1800" spc="-205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generar</a:t>
                      </a:r>
                      <a:r>
                        <a:rPr lang="es-ES" sz="1800" spc="-2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entendimiento,</a:t>
                      </a:r>
                      <a:r>
                        <a:rPr lang="es-ES" sz="1800" spc="-2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establecer</a:t>
                      </a:r>
                      <a:r>
                        <a:rPr lang="es-ES" sz="1800" spc="-2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relaciones</a:t>
                      </a:r>
                      <a:r>
                        <a:rPr lang="es-ES" sz="1800" spc="-2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colaborativas</a:t>
                      </a:r>
                      <a:r>
                        <a:rPr lang="es-ES" sz="1800" spc="-2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y</a:t>
                      </a:r>
                      <a:r>
                        <a:rPr lang="es-ES" sz="1800" spc="-2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construir</a:t>
                      </a:r>
                      <a:r>
                        <a:rPr lang="es-ES" sz="1800" spc="-2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conocimiento</a:t>
                      </a:r>
                      <a:r>
                        <a:rPr lang="es-ES" sz="1800" spc="-145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en</a:t>
                      </a:r>
                      <a:r>
                        <a:rPr lang="es-ES" sz="1800" spc="-145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distintos</a:t>
                      </a:r>
                      <a:r>
                        <a:rPr lang="es-ES" sz="1800" spc="-14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contextos</a:t>
                      </a:r>
                      <a:r>
                        <a:rPr lang="es-ES" sz="1800" spc="-145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sociales</a:t>
                      </a:r>
                      <a:r>
                        <a:rPr lang="es-ES" sz="1800" spc="-14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y</a:t>
                      </a:r>
                      <a:r>
                        <a:rPr lang="es-ES" sz="1800" spc="-145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culturales,</a:t>
                      </a:r>
                      <a:r>
                        <a:rPr lang="es-ES" sz="1800" spc="-14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con</a:t>
                      </a:r>
                      <a:r>
                        <a:rPr lang="es-ES" sz="1800" spc="-145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fluidez,</a:t>
                      </a:r>
                      <a:r>
                        <a:rPr lang="es-ES" sz="1800" spc="-14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claridad</a:t>
                      </a:r>
                      <a:r>
                        <a:rPr lang="es-MX" sz="18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y asertividad.</a:t>
                      </a:r>
                    </a:p>
                    <a:p>
                      <a:pPr marL="68580" marR="182880" algn="just">
                        <a:lnSpc>
                          <a:spcPct val="93000"/>
                        </a:lnSpc>
                        <a:spcAft>
                          <a:spcPts val="0"/>
                        </a:spcAft>
                      </a:pPr>
                      <a:endParaRPr lang="es-MX" sz="1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85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95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95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855826"/>
                  </a:ext>
                </a:extLst>
              </a:tr>
              <a:tr h="911764">
                <a:tc gridSpan="2"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endParaRPr lang="es-ES" sz="1800" b="1" dirty="0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  <a:p>
                      <a:pPr marL="68580">
                        <a:lnSpc>
                          <a:spcPts val="1275"/>
                        </a:lnSpc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231F20"/>
                          </a:solidFill>
                          <a:effectLst/>
                          <a:latin typeface="Verdana" panose="020B060403050404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Nivel: </a:t>
                      </a:r>
                      <a:r>
                        <a:rPr lang="es-ES" sz="18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Educación básica.</a:t>
                      </a:r>
                      <a:endParaRPr lang="es-MX" sz="1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  <a:p>
                      <a:pPr marL="6858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s-ES" sz="1800" b="1" dirty="0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  <a:p>
                      <a:pPr marL="6858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231F20"/>
                          </a:solidFill>
                          <a:effectLst/>
                          <a:latin typeface="Verdana" panose="020B060403050404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Grado: </a:t>
                      </a:r>
                      <a:r>
                        <a:rPr lang="es-ES" sz="18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Primero.</a:t>
                      </a:r>
                      <a:endParaRPr lang="es-MX" sz="1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  <a:p>
                      <a:pPr marL="68580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endParaRPr lang="es-ES" sz="1800" b="1" dirty="0">
                        <a:solidFill>
                          <a:srgbClr val="231F20"/>
                        </a:solidFill>
                        <a:effectLst/>
                        <a:latin typeface="Verdana" panose="020B060403050404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  <a:p>
                      <a:pPr marL="68580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231F20"/>
                          </a:solidFill>
                          <a:effectLst/>
                          <a:latin typeface="Verdana" panose="020B060403050404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Asignatura: </a:t>
                      </a:r>
                      <a:r>
                        <a:rPr lang="es-ES" sz="18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Español.</a:t>
                      </a:r>
                      <a:endParaRPr lang="es-MX" sz="18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85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95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95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38026"/>
                  </a:ext>
                </a:extLst>
              </a:tr>
              <a:tr h="187234">
                <a:tc gridSpan="2">
                  <a:txBody>
                    <a:bodyPr/>
                    <a:lstStyle/>
                    <a:p>
                      <a:pPr marL="68580"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85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95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95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398662"/>
                  </a:ext>
                </a:extLst>
              </a:tr>
              <a:tr h="517716">
                <a:tc>
                  <a:txBody>
                    <a:bodyPr/>
                    <a:lstStyle/>
                    <a:p>
                      <a:pPr marL="68580" marR="577215">
                        <a:lnSpc>
                          <a:spcPct val="90000"/>
                        </a:lnSpc>
                        <a:spcBef>
                          <a:spcPts val="655"/>
                        </a:spcBef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85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95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Trebuchet MS" panose="020B0603020202020204" pitchFamily="34" charset="0"/>
                        <a:ea typeface="Trebuchet MS" panose="020B0603020202020204" pitchFamily="34" charset="0"/>
                        <a:cs typeface="Trebuchet MS" panose="020B0603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95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98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820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A7237FA-8A74-4A8D-950E-10111CDED02D}"/>
              </a:ext>
            </a:extLst>
          </p:cNvPr>
          <p:cNvSpPr/>
          <p:nvPr/>
        </p:nvSpPr>
        <p:spPr>
          <a:xfrm>
            <a:off x="658367" y="896493"/>
            <a:ext cx="108752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Componentes de la competencia </a:t>
            </a:r>
          </a:p>
          <a:p>
            <a:r>
              <a:rPr lang="es-ES" b="1" i="1" dirty="0"/>
              <a:t>_________________________________________________________________________________</a:t>
            </a:r>
          </a:p>
          <a:p>
            <a:r>
              <a:rPr lang="es-ES" b="1" i="1" dirty="0"/>
              <a:t>Verbo evaluable    +</a:t>
            </a:r>
            <a:r>
              <a:rPr lang="es-ES" dirty="0"/>
              <a:t>	</a:t>
            </a:r>
            <a:r>
              <a:rPr lang="es-ES" b="1" i="1" dirty="0"/>
              <a:t>Objeto de estudio     +</a:t>
            </a:r>
            <a:r>
              <a:rPr lang="es-ES" dirty="0"/>
              <a:t>	</a:t>
            </a:r>
            <a:r>
              <a:rPr lang="es-ES" b="1" i="1" dirty="0"/>
              <a:t>Condición de Calidad o Contexto </a:t>
            </a:r>
          </a:p>
          <a:p>
            <a:r>
              <a:rPr lang="es-ES" dirty="0"/>
              <a:t>___</a:t>
            </a:r>
            <a:r>
              <a:rPr lang="es-ES" dirty="0" err="1"/>
              <a:t>presente__________________¿Qué?______________________para</a:t>
            </a:r>
            <a:r>
              <a:rPr lang="es-ES" dirty="0"/>
              <a:t> qué o dónde____________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155724D-E2EF-4958-9E00-D4FD789D60A0}"/>
              </a:ext>
            </a:extLst>
          </p:cNvPr>
          <p:cNvSpPr txBox="1"/>
          <p:nvPr/>
        </p:nvSpPr>
        <p:spPr>
          <a:xfrm>
            <a:off x="658367" y="4111681"/>
            <a:ext cx="112288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altLang="es-MX" sz="2800" b="1" dirty="0">
                <a:solidFill>
                  <a:srgbClr val="FF0000"/>
                </a:solidFill>
              </a:rPr>
              <a:t>Verbos</a:t>
            </a:r>
            <a:r>
              <a:rPr lang="es-MX" altLang="es-MX" sz="2800" b="1" dirty="0"/>
              <a:t>+ </a:t>
            </a:r>
            <a:r>
              <a:rPr lang="es-MX" altLang="es-MX" sz="2800" b="1" dirty="0">
                <a:solidFill>
                  <a:srgbClr val="FF0000"/>
                </a:solidFill>
              </a:rPr>
              <a:t>objeto (qué)</a:t>
            </a:r>
            <a:r>
              <a:rPr lang="es-MX" altLang="es-MX" sz="2800" b="1" dirty="0"/>
              <a:t>+ complemento o finalidad +</a:t>
            </a:r>
            <a:r>
              <a:rPr lang="es-MX" altLang="es-MX" sz="2800" b="1" dirty="0">
                <a:solidFill>
                  <a:srgbClr val="FF0000"/>
                </a:solidFill>
              </a:rPr>
              <a:t>condición o contexto (para que o donde) </a:t>
            </a:r>
            <a:r>
              <a:rPr lang="es-MX" altLang="es-MX" sz="2800" b="1" dirty="0"/>
              <a:t>+  actitudes y valores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2BEF812-165C-4F6A-A48F-41445EF3CCDA}"/>
              </a:ext>
            </a:extLst>
          </p:cNvPr>
          <p:cNvSpPr txBox="1"/>
          <p:nvPr/>
        </p:nvSpPr>
        <p:spPr>
          <a:xfrm>
            <a:off x="3791712" y="3198167"/>
            <a:ext cx="3560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altLang="es-MX" sz="2400" b="1" dirty="0"/>
              <a:t>Competencia específica</a:t>
            </a:r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2B7F04-0F65-4158-BD6B-AB132C4EB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330" y="1"/>
            <a:ext cx="2557670" cy="70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75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D207F663-91C9-4E7E-BA11-98F36925F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" y="102870"/>
            <a:ext cx="11862816" cy="5608320"/>
          </a:xfrm>
        </p:spPr>
        <p:txBody>
          <a:bodyPr>
            <a:normAutofit fontScale="25000" lnSpcReduction="20000"/>
          </a:bodyPr>
          <a:lstStyle/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s-MX" sz="8800" b="1" dirty="0"/>
              <a:t>EJEMPLO 1. </a:t>
            </a:r>
            <a:endParaRPr lang="es-MX" sz="88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s-MX" sz="7200" u="sng" dirty="0"/>
              <a:t>Tipo de proceso educacional</a:t>
            </a:r>
            <a:r>
              <a:rPr lang="es-MX" sz="7200" dirty="0"/>
              <a:t>: Bachillerato Tecnológico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s-MX" sz="7200" u="sng" dirty="0"/>
              <a:t>Área de conocimientos</a:t>
            </a:r>
            <a:r>
              <a:rPr lang="es-MX" sz="7200" dirty="0"/>
              <a:t>: Componente Profesional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s-MX" sz="7200" u="sng" dirty="0"/>
              <a:t>Módulo</a:t>
            </a:r>
            <a:r>
              <a:rPr lang="es-MX" sz="7200" dirty="0"/>
              <a:t>: Creación de productos multimedia a través de software de diseño. 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s-MX" sz="7200" u="sng" dirty="0"/>
              <a:t>Grado</a:t>
            </a:r>
            <a:r>
              <a:rPr lang="es-MX" sz="7200" dirty="0"/>
              <a:t>: 3° Semestre de Técnico en Informática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s-MX" sz="32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s-MX" sz="8800" b="1" dirty="0">
                <a:solidFill>
                  <a:srgbClr val="00B0F0"/>
                </a:solidFill>
              </a:rPr>
              <a:t>UNIDAD DE APRENDIZAJE:</a:t>
            </a:r>
            <a:r>
              <a:rPr lang="es-MX" sz="8800" dirty="0">
                <a:solidFill>
                  <a:srgbClr val="00B0F0"/>
                </a:solidFill>
              </a:rPr>
              <a:t> Utilización de software de diseño en el manejo de gráficos.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s-MX" sz="3200" dirty="0"/>
          </a:p>
          <a:p>
            <a:pPr>
              <a:buNone/>
            </a:pPr>
            <a:r>
              <a:rPr lang="es-MX" altLang="es-MX" sz="8800" b="1" dirty="0"/>
              <a:t> </a:t>
            </a:r>
            <a:r>
              <a:rPr lang="es-MX" altLang="es-MX" sz="8800" b="1" dirty="0">
                <a:solidFill>
                  <a:srgbClr val="00B0F0"/>
                </a:solidFill>
              </a:rPr>
              <a:t>Objetivo o Propósito de Aprendizaje </a:t>
            </a:r>
            <a:r>
              <a:rPr lang="es-MX" altLang="es-MX" sz="5600" b="1" dirty="0">
                <a:solidFill>
                  <a:srgbClr val="00B0F0"/>
                </a:solidFill>
              </a:rPr>
              <a:t>(qué, cómo, para qué)</a:t>
            </a:r>
            <a:r>
              <a:rPr lang="es-MX" altLang="es-MX" sz="5600" b="1" dirty="0"/>
              <a:t>:</a:t>
            </a:r>
            <a:r>
              <a:rPr lang="es-MX" altLang="es-MX" sz="5600" dirty="0"/>
              <a:t> </a:t>
            </a:r>
            <a:r>
              <a:rPr lang="es-MX" altLang="es-MX" sz="8800" dirty="0"/>
              <a:t>Utilizar  las funciones y herramientas del software</a:t>
            </a:r>
          </a:p>
          <a:p>
            <a:pPr>
              <a:buNone/>
            </a:pPr>
            <a:r>
              <a:rPr lang="es-MX" altLang="es-MX" sz="8800" dirty="0"/>
              <a:t>de </a:t>
            </a:r>
            <a:r>
              <a:rPr lang="es-MX" altLang="es-MX" sz="8800" dirty="0" err="1"/>
              <a:t>diseño,teniendo</a:t>
            </a:r>
            <a:r>
              <a:rPr lang="es-MX" altLang="es-MX" sz="8800" dirty="0"/>
              <a:t> en cuenta sus características  básicas para  la creación de gráficos y textos artísticos</a:t>
            </a:r>
          </a:p>
          <a:p>
            <a:pPr>
              <a:buNone/>
            </a:pPr>
            <a:r>
              <a:rPr lang="es-MX" altLang="es-MX" sz="8800" dirty="0"/>
              <a:t>que promuevan un producto o servicio.</a:t>
            </a:r>
          </a:p>
          <a:p>
            <a:pPr>
              <a:buNone/>
            </a:pPr>
            <a:endParaRPr lang="es-MX" altLang="es-MX" sz="3200" dirty="0"/>
          </a:p>
          <a:p>
            <a:pPr>
              <a:buNone/>
            </a:pPr>
            <a:r>
              <a:rPr lang="es-MX" altLang="es-MX" sz="8800" b="1" dirty="0">
                <a:solidFill>
                  <a:srgbClr val="00B0F0"/>
                </a:solidFill>
              </a:rPr>
              <a:t>Competencia específica</a:t>
            </a:r>
            <a:r>
              <a:rPr lang="es-MX" altLang="es-MX" sz="8800" b="1" dirty="0"/>
              <a:t>: </a:t>
            </a:r>
            <a:r>
              <a:rPr lang="es-MX" altLang="es-MX" sz="8800" dirty="0"/>
              <a:t>identifica y utiliza    las funciones y herramientas del</a:t>
            </a:r>
            <a:r>
              <a:rPr lang="es-MX" altLang="es-MX" sz="8800" b="1" dirty="0"/>
              <a:t> </a:t>
            </a:r>
            <a:r>
              <a:rPr lang="es-MX" altLang="es-MX" sz="8800" dirty="0"/>
              <a:t>software de diseño         </a:t>
            </a:r>
          </a:p>
          <a:p>
            <a:pPr>
              <a:buNone/>
            </a:pPr>
            <a:r>
              <a:rPr lang="es-MX" altLang="es-MX" sz="8800" dirty="0"/>
              <a:t>A partir del diagnóstico  de la problemática dada     para la  generación de un producto      que satisfaga</a:t>
            </a:r>
          </a:p>
          <a:p>
            <a:pPr>
              <a:buNone/>
            </a:pPr>
            <a:r>
              <a:rPr lang="es-MX" altLang="es-MX" sz="8800" dirty="0"/>
              <a:t>las necesidades del cliente.</a:t>
            </a:r>
          </a:p>
          <a:p>
            <a:pPr>
              <a:buNone/>
            </a:pPr>
            <a:endParaRPr lang="es-MX" altLang="es-MX" sz="3600" dirty="0"/>
          </a:p>
          <a:p>
            <a:pPr>
              <a:buNone/>
            </a:pPr>
            <a:r>
              <a:rPr lang="es-MX" altLang="es-MX" sz="8800" b="1" dirty="0">
                <a:solidFill>
                  <a:srgbClr val="FF0000"/>
                </a:solidFill>
              </a:rPr>
              <a:t>Verbos</a:t>
            </a:r>
            <a:r>
              <a:rPr lang="es-MX" altLang="es-MX" sz="8800" b="1" dirty="0"/>
              <a:t>+ </a:t>
            </a:r>
            <a:r>
              <a:rPr lang="es-MX" altLang="es-MX" sz="8800" b="1" dirty="0">
                <a:solidFill>
                  <a:srgbClr val="FF0000"/>
                </a:solidFill>
              </a:rPr>
              <a:t>objeto (qué)</a:t>
            </a:r>
            <a:r>
              <a:rPr lang="es-MX" altLang="es-MX" sz="8800" b="1" dirty="0"/>
              <a:t>+ complemento o finalidad +</a:t>
            </a:r>
            <a:r>
              <a:rPr lang="es-MX" altLang="es-MX" sz="8800" b="1" dirty="0">
                <a:solidFill>
                  <a:srgbClr val="FF0000"/>
                </a:solidFill>
              </a:rPr>
              <a:t>condición o contexto (para que o donde) </a:t>
            </a:r>
            <a:r>
              <a:rPr lang="es-MX" altLang="es-MX" sz="8800" b="1" dirty="0"/>
              <a:t>+  actitudes y valores</a:t>
            </a:r>
          </a:p>
          <a:p>
            <a:pPr>
              <a:buNone/>
            </a:pPr>
            <a:endParaRPr lang="es-MX" altLang="es-MX" sz="8800" dirty="0"/>
          </a:p>
          <a:p>
            <a:pPr>
              <a:buNone/>
            </a:pPr>
            <a:endParaRPr lang="es-MX" altLang="es-MX" sz="88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s-MX" sz="9600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s-MX" sz="9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7C21FD-AF16-4A98-9BB3-E4812D732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678" y="1"/>
            <a:ext cx="3485322" cy="7086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2 Marcador de contenido">
            <a:extLst>
              <a:ext uri="{FF2B5EF4-FFF2-40B4-BE49-F238E27FC236}">
                <a16:creationId xmlns:a16="http://schemas.microsoft.com/office/drawing/2014/main" id="{BC991E8A-0167-43D0-9363-EBEF8029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870"/>
            <a:ext cx="11801856" cy="5868471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s-MX" altLang="es-MX" sz="2200" b="1" dirty="0"/>
              <a:t>EJEMPLO 2. </a:t>
            </a:r>
            <a:endParaRPr lang="es-MX" altLang="es-MX" sz="22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s-MX" altLang="es-MX" sz="1900" u="sng" dirty="0"/>
              <a:t>Tipo de proceso educacional</a:t>
            </a:r>
            <a:r>
              <a:rPr lang="es-MX" altLang="es-MX" sz="1900" dirty="0"/>
              <a:t>: Bachillerato Tecnológico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s-MX" altLang="es-MX" sz="1900" u="sng" dirty="0"/>
              <a:t>Área de conocimientos</a:t>
            </a:r>
            <a:r>
              <a:rPr lang="es-MX" altLang="es-MX" sz="1900" dirty="0"/>
              <a:t>: Componente Profesional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s-MX" altLang="es-MX" sz="1900" u="sng" dirty="0"/>
              <a:t>Módulo</a:t>
            </a:r>
            <a:r>
              <a:rPr lang="es-MX" altLang="es-MX" sz="1900" dirty="0"/>
              <a:t>: Sistemas de Impresión Huecograbado y Flexografía (SIHF)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s-MX" altLang="es-MX" sz="1900" u="sng" dirty="0"/>
              <a:t>Grado</a:t>
            </a:r>
            <a:r>
              <a:rPr lang="es-MX" altLang="es-MX" sz="1900" dirty="0"/>
              <a:t>: 2° Semestre de Técnico en Informática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s-MX" altLang="es-MX" sz="9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s-MX" altLang="es-MX" sz="2200" b="1" dirty="0">
                <a:solidFill>
                  <a:srgbClr val="00B0F0"/>
                </a:solidFill>
              </a:rPr>
              <a:t>Unidad de Aprendizaje:</a:t>
            </a:r>
            <a:r>
              <a:rPr lang="es-MX" altLang="es-MX" sz="2200" dirty="0">
                <a:solidFill>
                  <a:srgbClr val="00B0F0"/>
                </a:solidFill>
              </a:rPr>
              <a:t> Edición de archivos digitales.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s-MX" altLang="es-MX" sz="1000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s-MX" altLang="es-MX" sz="2400" b="1" dirty="0">
                <a:solidFill>
                  <a:srgbClr val="00B0F0"/>
                </a:solidFill>
              </a:rPr>
              <a:t>Objetivo o propósito de aprendizaje </a:t>
            </a:r>
            <a:r>
              <a:rPr lang="es-MX" altLang="es-MX" sz="1700" b="1" dirty="0">
                <a:solidFill>
                  <a:srgbClr val="00B0F0"/>
                </a:solidFill>
              </a:rPr>
              <a:t>(qué, cómo , para qué)</a:t>
            </a:r>
            <a:r>
              <a:rPr lang="es-MX" altLang="es-MX" sz="1700" b="1" dirty="0"/>
              <a:t>:</a:t>
            </a:r>
            <a:r>
              <a:rPr lang="es-MX" altLang="es-MX" sz="1700" dirty="0"/>
              <a:t> </a:t>
            </a:r>
            <a:r>
              <a:rPr lang="es-MX" altLang="es-MX" sz="2400" dirty="0"/>
              <a:t>Editar los archivos digitales conforme a los</a:t>
            </a:r>
          </a:p>
          <a:p>
            <a:pPr>
              <a:buNone/>
            </a:pPr>
            <a:r>
              <a:rPr lang="es-MX" altLang="es-MX" sz="2400" dirty="0"/>
              <a:t>Procesos flexográfico y huecograbado </a:t>
            </a:r>
            <a:r>
              <a:rPr lang="es-MX" altLang="es-MX" sz="2400" dirty="0" err="1"/>
              <a:t>autotípico</a:t>
            </a:r>
            <a:r>
              <a:rPr lang="es-MX" altLang="es-MX" sz="2400" dirty="0"/>
              <a:t> para una evaluación visual y </a:t>
            </a:r>
            <a:r>
              <a:rPr lang="es-MX" altLang="es-MX" sz="2400" dirty="0" err="1"/>
              <a:t>densitométrica</a:t>
            </a:r>
            <a:r>
              <a:rPr lang="es-MX" altLang="es-MX" sz="2400" dirty="0"/>
              <a:t> de los</a:t>
            </a:r>
          </a:p>
          <a:p>
            <a:pPr>
              <a:buNone/>
            </a:pPr>
            <a:r>
              <a:rPr lang="es-MX" altLang="es-MX" sz="2400" dirty="0"/>
              <a:t>resultados.</a:t>
            </a:r>
          </a:p>
          <a:p>
            <a:pPr>
              <a:buNone/>
            </a:pPr>
            <a:endParaRPr lang="es-MX" altLang="es-MX" sz="1000" dirty="0"/>
          </a:p>
          <a:p>
            <a:pPr>
              <a:buNone/>
            </a:pPr>
            <a:r>
              <a:rPr lang="es-MX" altLang="es-MX" sz="2400" b="1" dirty="0">
                <a:solidFill>
                  <a:srgbClr val="00B0F0"/>
                </a:solidFill>
              </a:rPr>
              <a:t>Competencia específica</a:t>
            </a:r>
            <a:r>
              <a:rPr lang="es-MX" altLang="es-MX" sz="2400" b="1" dirty="0"/>
              <a:t>: </a:t>
            </a:r>
            <a:r>
              <a:rPr lang="es-MX" altLang="es-MX" sz="2400" dirty="0"/>
              <a:t>Edita     archivos digitales     considerando</a:t>
            </a:r>
            <a:r>
              <a:rPr lang="es-MX" altLang="es-MX" sz="2400" b="1" dirty="0"/>
              <a:t> </a:t>
            </a:r>
            <a:r>
              <a:rPr lang="es-MX" altLang="es-MX" sz="2400" dirty="0"/>
              <a:t> los procesos flexográfico y</a:t>
            </a:r>
          </a:p>
          <a:p>
            <a:pPr>
              <a:buNone/>
            </a:pPr>
            <a:r>
              <a:rPr lang="es-MX" altLang="es-MX" sz="2400" dirty="0"/>
              <a:t>huecograbado </a:t>
            </a:r>
            <a:r>
              <a:rPr lang="es-MX" altLang="es-MX" sz="2400" dirty="0" err="1"/>
              <a:t>autotípico</a:t>
            </a:r>
            <a:r>
              <a:rPr lang="es-MX" altLang="es-MX" sz="2400" dirty="0"/>
              <a:t>      para la obtención de resultados        que cumplan  con los estándares  de</a:t>
            </a:r>
          </a:p>
          <a:p>
            <a:pPr>
              <a:buNone/>
            </a:pPr>
            <a:r>
              <a:rPr lang="es-MX" altLang="es-MX" sz="2400" dirty="0"/>
              <a:t>calidad  de la norma.</a:t>
            </a:r>
          </a:p>
          <a:p>
            <a:pPr>
              <a:buNone/>
            </a:pPr>
            <a:endParaRPr lang="es-MX" altLang="es-MX" sz="900" dirty="0"/>
          </a:p>
          <a:p>
            <a:pPr>
              <a:buNone/>
            </a:pPr>
            <a:r>
              <a:rPr lang="es-MX" altLang="es-MX" sz="2400" b="1" dirty="0">
                <a:solidFill>
                  <a:srgbClr val="FF0000"/>
                </a:solidFill>
              </a:rPr>
              <a:t>Verbos</a:t>
            </a:r>
            <a:r>
              <a:rPr lang="es-MX" altLang="es-MX" sz="2400" b="1" dirty="0"/>
              <a:t>+ </a:t>
            </a:r>
            <a:r>
              <a:rPr lang="es-MX" altLang="es-MX" sz="2400" b="1" dirty="0">
                <a:solidFill>
                  <a:srgbClr val="FF0000"/>
                </a:solidFill>
              </a:rPr>
              <a:t>objeto (qué)</a:t>
            </a:r>
            <a:r>
              <a:rPr lang="es-MX" altLang="es-MX" sz="2400" b="1" dirty="0"/>
              <a:t>+ complemento o finalidad +</a:t>
            </a:r>
            <a:r>
              <a:rPr lang="es-MX" altLang="es-MX" sz="2400" b="1" dirty="0">
                <a:solidFill>
                  <a:srgbClr val="FF0000"/>
                </a:solidFill>
              </a:rPr>
              <a:t>condición o contexto (para que o donde) </a:t>
            </a:r>
            <a:r>
              <a:rPr lang="es-MX" altLang="es-MX" sz="2400" b="1" dirty="0"/>
              <a:t>+  actitudes y valores</a:t>
            </a:r>
          </a:p>
          <a:p>
            <a:pPr>
              <a:buNone/>
            </a:pPr>
            <a:endParaRPr lang="es-MX" altLang="es-MX" sz="2400" dirty="0"/>
          </a:p>
          <a:p>
            <a:pPr>
              <a:buNone/>
            </a:pPr>
            <a:endParaRPr lang="es-MX" altLang="es-MX" sz="2400" dirty="0"/>
          </a:p>
          <a:p>
            <a:pPr>
              <a:buNone/>
            </a:pPr>
            <a:endParaRPr lang="es-MX" altLang="es-MX" sz="2400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s-MX" altLang="es-MX" sz="2200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s-MX" alt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3A24FF-7D83-4718-B134-2AA4BB64C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165" y="1"/>
            <a:ext cx="3564835" cy="7086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54580" y="0"/>
            <a:ext cx="8999220" cy="743585"/>
          </a:xfrm>
        </p:spPr>
        <p:txBody>
          <a:bodyPr>
            <a:noAutofit/>
          </a:bodyPr>
          <a:lstStyle/>
          <a:p>
            <a:r>
              <a:rPr lang="es-MX" sz="2800" dirty="0"/>
              <a:t>ELABORACION DE VERBOS EN COMPETENCIAS</a:t>
            </a:r>
            <a:br>
              <a:rPr lang="es-MX" sz="2800" dirty="0"/>
            </a:br>
            <a:r>
              <a:rPr lang="es-MX" sz="2800" dirty="0">
                <a:solidFill>
                  <a:srgbClr val="FF0000"/>
                </a:solidFill>
              </a:rPr>
              <a:t>(enunciado de competencia verbo presente)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9DF2076-A30C-4468-A6AD-A09B234D9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627108"/>
              </p:ext>
            </p:extLst>
          </p:nvPr>
        </p:nvGraphicFramePr>
        <p:xfrm>
          <a:off x="579120" y="1036320"/>
          <a:ext cx="11033760" cy="4496007"/>
        </p:xfrm>
        <a:graphic>
          <a:graphicData uri="http://schemas.openxmlformats.org/drawingml/2006/table">
            <a:tbl>
              <a:tblPr firstRow="1" firstCol="1" bandRow="1"/>
              <a:tblGrid>
                <a:gridCol w="3226771">
                  <a:extLst>
                    <a:ext uri="{9D8B030D-6E8A-4147-A177-3AD203B41FA5}">
                      <a16:colId xmlns:a16="http://schemas.microsoft.com/office/drawing/2014/main" val="679151951"/>
                    </a:ext>
                  </a:extLst>
                </a:gridCol>
                <a:gridCol w="7806989">
                  <a:extLst>
                    <a:ext uri="{9D8B030D-6E8A-4147-A177-3AD203B41FA5}">
                      <a16:colId xmlns:a16="http://schemas.microsoft.com/office/drawing/2014/main" val="537992517"/>
                    </a:ext>
                  </a:extLst>
                </a:gridCol>
              </a:tblGrid>
              <a:tr h="35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VERBOS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748994"/>
                  </a:ext>
                </a:extLst>
              </a:tr>
              <a:tr h="6458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Medibles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(habilidades)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 infinitivo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Explicar, participar, considerar, identificar, evaluar, determinar, calcular, interpretar, diagnosticar, establecer, comparar, aplicar, caracterizar, nombrar, ubicar, describir.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682874"/>
                  </a:ext>
                </a:extLst>
              </a:tr>
              <a:tr h="35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Habilidades teóricas y psicomotriz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Manipular, medir, determinar, calcular.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401325"/>
                  </a:ext>
                </a:extLst>
              </a:tr>
              <a:tr h="35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Valoral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Valorar, colaborar, considerar, participar, aceptar, se compromete, criticar, aceptar, asumir.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015970"/>
                  </a:ext>
                </a:extLst>
              </a:tr>
              <a:tr h="35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Para redactar actividades de aprendizaje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Subraya, comenta, lee, explica, elabora, menciona, realiza, redacta, escribe, determina.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62093"/>
                  </a:ext>
                </a:extLst>
              </a:tr>
              <a:tr h="5964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Niveles de asimilación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Familiarizar: hay contacto con el conocimiento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Reproducir:  lo conoce, solo reproduce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Producir: aplicarlo a situaciones nuevas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589119"/>
                  </a:ext>
                </a:extLst>
              </a:tr>
              <a:tr h="726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medibles, evaluables 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(estos no utilizar)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Dominar, analizar, comprender, conocer o reconocer, profundizar, entender, reflexionar, explorar, desarrollar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80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50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E6F59C-D743-4D48-9F1F-75166D1E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125730"/>
            <a:ext cx="11529060" cy="637794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F18B60F-2B12-4835-A58E-6838C26BF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994" y="0"/>
            <a:ext cx="3353091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65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841C3-6689-4797-B484-248888FE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79685"/>
            <a:ext cx="10378440" cy="45719"/>
          </a:xfrm>
        </p:spPr>
        <p:txBody>
          <a:bodyPr>
            <a:noAutofit/>
          </a:bodyPr>
          <a:lstStyle/>
          <a:p>
            <a:r>
              <a:rPr lang="es-MX" sz="2400" dirty="0">
                <a:solidFill>
                  <a:srgbClr val="FF0000"/>
                </a:solidFill>
              </a:rPr>
              <a:t>Ejemplo Programa de estudio</a:t>
            </a:r>
            <a:endParaRPr lang="es-MX" sz="1600" dirty="0">
              <a:solidFill>
                <a:srgbClr val="00B0F0"/>
              </a:solidFill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DC7EF8CF-A2D5-481F-BA51-D4BA326AC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" y="1674813"/>
          <a:ext cx="1101090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572282" imgH="1535710" progId="Word.Document.12">
                  <p:embed/>
                </p:oleObj>
              </mc:Choice>
              <mc:Fallback>
                <p:oleObj name="Document" r:id="rId2" imgW="9572282" imgH="1535710" progId="Word.Document.12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DC7EF8CF-A2D5-481F-BA51-D4BA326ACD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" y="1674813"/>
                        <a:ext cx="11010900" cy="175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833B84E2-A52F-487A-9B85-B2514FB6FD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730" y="4160540"/>
          <a:ext cx="11403016" cy="1111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9150601" imgH="829082" progId="Word.Document.12">
                  <p:embed/>
                </p:oleObj>
              </mc:Choice>
              <mc:Fallback>
                <p:oleObj name="Document" r:id="rId4" imgW="9150601" imgH="829082" progId="Word.Documen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833B84E2-A52F-487A-9B85-B2514FB6FD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730" y="4160540"/>
                        <a:ext cx="11403016" cy="1111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0E1F18ED-FF1B-4A7D-A055-6E044E26D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4330" y="1"/>
            <a:ext cx="2557670" cy="70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23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28110" cy="514985"/>
          </a:xfrm>
        </p:spPr>
        <p:txBody>
          <a:bodyPr>
            <a:normAutofit fontScale="90000"/>
          </a:bodyPr>
          <a:lstStyle/>
          <a:p>
            <a:r>
              <a:rPr lang="es-MX" dirty="0"/>
              <a:t> Etapas del diseño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519881"/>
            <a:ext cx="11887200" cy="42383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b="1" dirty="0"/>
              <a:t>¿Qué enseñar? </a:t>
            </a:r>
            <a:r>
              <a:rPr lang="es-MX" dirty="0"/>
              <a:t> </a:t>
            </a:r>
            <a:r>
              <a:rPr lang="es-MX" dirty="0">
                <a:solidFill>
                  <a:srgbClr val="FF0000"/>
                </a:solidFill>
              </a:rPr>
              <a:t>Propósitos o resultados de aprendizaje y contenidos de la enseñanza</a:t>
            </a:r>
          </a:p>
          <a:p>
            <a:pPr marL="0" indent="0">
              <a:buNone/>
            </a:pPr>
            <a:endParaRPr lang="es-MX" sz="1000" b="1" dirty="0"/>
          </a:p>
          <a:p>
            <a:pPr marL="0" indent="0">
              <a:buNone/>
            </a:pPr>
            <a:r>
              <a:rPr lang="es-MX" b="1" dirty="0"/>
              <a:t>¿Cuándo enseñar? </a:t>
            </a:r>
            <a:r>
              <a:rPr lang="es-MX" dirty="0"/>
              <a:t>Forma en que se ordenarán y secuenciarán los resultados de aprendizaje y  </a:t>
            </a:r>
          </a:p>
          <a:p>
            <a:pPr marL="0" indent="0">
              <a:buNone/>
            </a:pPr>
            <a:r>
              <a:rPr lang="es-MX" dirty="0"/>
              <a:t>                                   contenidos</a:t>
            </a:r>
          </a:p>
          <a:p>
            <a:pPr marL="0" indent="0">
              <a:buNone/>
            </a:pPr>
            <a:endParaRPr lang="es-MX" sz="900" dirty="0"/>
          </a:p>
          <a:p>
            <a:pPr marL="0" indent="0">
              <a:buNone/>
            </a:pPr>
            <a:r>
              <a:rPr lang="es-MX" b="1" dirty="0"/>
              <a:t>¿Cómo enseñar? </a:t>
            </a:r>
            <a:r>
              <a:rPr lang="es-MX" dirty="0"/>
              <a:t>Actividades de aprendizaje (tu las diseñas para que asimilen el contenido </a:t>
            </a:r>
            <a:r>
              <a:rPr lang="es-MX" dirty="0" err="1"/>
              <a:t>alumn@s</a:t>
            </a:r>
            <a:r>
              <a:rPr lang="es-MX" dirty="0"/>
              <a:t>) </a:t>
            </a:r>
          </a:p>
          <a:p>
            <a:pPr marL="0" indent="0">
              <a:buNone/>
            </a:pPr>
            <a:r>
              <a:rPr lang="es-MX" dirty="0"/>
              <a:t>                               </a:t>
            </a:r>
          </a:p>
          <a:p>
            <a:pPr marL="0" indent="0">
              <a:buNone/>
            </a:pPr>
            <a:endParaRPr lang="es-MX" sz="1100" dirty="0"/>
          </a:p>
          <a:p>
            <a:pPr marL="0" indent="0">
              <a:buNone/>
            </a:pPr>
            <a:r>
              <a:rPr lang="es-MX" b="1" dirty="0"/>
              <a:t>¿Qué, cómo y cuando evaluar? </a:t>
            </a:r>
            <a:r>
              <a:rPr lang="es-MX" dirty="0"/>
              <a:t>Prever las acciones evaluativas, para valorar el logro de objetivos.</a:t>
            </a:r>
          </a:p>
          <a:p>
            <a:pPr marL="0" indent="0">
              <a:buNone/>
            </a:pPr>
            <a:endParaRPr lang="es-MX" sz="1100" dirty="0"/>
          </a:p>
          <a:p>
            <a:pPr marL="0" indent="0">
              <a:buNone/>
            </a:pPr>
            <a:r>
              <a:rPr lang="es-MX" b="1" dirty="0"/>
              <a:t>¿Conqué apoyos se enseña y se aprende? </a:t>
            </a:r>
          </a:p>
          <a:p>
            <a:pPr marL="0" indent="0">
              <a:buNone/>
            </a:pPr>
            <a:r>
              <a:rPr lang="es-MX" dirty="0"/>
              <a:t>Recursos didácticos (pizarrón, cañón, </a:t>
            </a:r>
            <a:r>
              <a:rPr lang="es-MX" dirty="0" err="1"/>
              <a:t>lap</a:t>
            </a:r>
            <a:r>
              <a:rPr lang="es-MX" dirty="0"/>
              <a:t>., etc.)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380E4D-6242-4F5F-9094-CF201292A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976" y="5000625"/>
            <a:ext cx="3621024" cy="1857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9EFCC5F-6142-4D08-8CDE-3A2A6D9E5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330" y="1"/>
            <a:ext cx="2557670" cy="70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98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62500" cy="1325563"/>
          </a:xfrm>
        </p:spPr>
        <p:txBody>
          <a:bodyPr/>
          <a:lstStyle/>
          <a:p>
            <a:r>
              <a:rPr lang="es-MX" dirty="0"/>
              <a:t> Etapas del diseño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4528" y="1706303"/>
            <a:ext cx="4559808" cy="423120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ES" b="1" dirty="0"/>
              <a:t>Objetivo o Propósito y resultado del aprendizaje: </a:t>
            </a:r>
          </a:p>
          <a:p>
            <a:pPr marL="0" indent="0" algn="just">
              <a:buNone/>
            </a:pPr>
            <a:r>
              <a:rPr lang="es-ES" dirty="0"/>
              <a:t>Son los conocimientos, destrezas y habilidades, actitudes y valores que la o el estudiante debe saber y dominar al finalizar una determinada asignatura.</a:t>
            </a:r>
            <a:endParaRPr lang="es-ES" b="1" dirty="0"/>
          </a:p>
          <a:p>
            <a:pPr marL="0" indent="0" algn="just">
              <a:buNone/>
            </a:pPr>
            <a:r>
              <a:rPr lang="es-ES" dirty="0"/>
              <a:t>Siempre se redactan en función de </a:t>
            </a:r>
            <a:r>
              <a:rPr lang="es-ES" dirty="0" err="1"/>
              <a:t>l@s</a:t>
            </a:r>
            <a:r>
              <a:rPr lang="es-ES" dirty="0"/>
              <a:t> estudiantes: esto quiere decir que son </a:t>
            </a:r>
            <a:r>
              <a:rPr lang="es-ES" dirty="0" err="1"/>
              <a:t>l@s</a:t>
            </a:r>
            <a:r>
              <a:rPr lang="es-ES" dirty="0"/>
              <a:t> </a:t>
            </a:r>
            <a:r>
              <a:rPr lang="es-ES" dirty="0" err="1"/>
              <a:t>alumn@s</a:t>
            </a:r>
            <a:r>
              <a:rPr lang="es-ES" dirty="0"/>
              <a:t> </a:t>
            </a:r>
            <a:r>
              <a:rPr lang="es-ES" dirty="0" err="1"/>
              <a:t>l@s</a:t>
            </a:r>
            <a:r>
              <a:rPr lang="es-ES" dirty="0"/>
              <a:t> que deben alcanzarlos.</a:t>
            </a:r>
          </a:p>
          <a:p>
            <a:pPr marL="0" indent="0" algn="just">
              <a:buNone/>
            </a:pPr>
            <a:r>
              <a:rPr lang="es-ES" dirty="0"/>
              <a:t>Verbos evaluables. </a:t>
            </a:r>
          </a:p>
          <a:p>
            <a:pPr marL="0" indent="0" algn="just">
              <a:buNone/>
            </a:pPr>
            <a:r>
              <a:rPr lang="es-ES" dirty="0">
                <a:solidFill>
                  <a:srgbClr val="FF0000"/>
                </a:solidFill>
              </a:rPr>
              <a:t>Verbo en acción, en infinitivo </a:t>
            </a:r>
          </a:p>
          <a:p>
            <a:pPr marL="0" indent="0" algn="just">
              <a:buNone/>
            </a:pPr>
            <a:r>
              <a:rPr lang="es-ES" dirty="0">
                <a:solidFill>
                  <a:srgbClr val="FF0000"/>
                </a:solidFill>
              </a:rPr>
              <a:t>(ar, </a:t>
            </a:r>
            <a:r>
              <a:rPr lang="es-ES" dirty="0" err="1">
                <a:solidFill>
                  <a:srgbClr val="FF0000"/>
                </a:solidFill>
              </a:rPr>
              <a:t>er</a:t>
            </a:r>
            <a:r>
              <a:rPr lang="es-ES" dirty="0">
                <a:solidFill>
                  <a:srgbClr val="FF0000"/>
                </a:solidFill>
              </a:rPr>
              <a:t>, ir)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64FCF6-160E-4CB0-BAD3-D31923373DB9}"/>
              </a:ext>
            </a:extLst>
          </p:cNvPr>
          <p:cNvSpPr/>
          <p:nvPr/>
        </p:nvSpPr>
        <p:spPr>
          <a:xfrm>
            <a:off x="7521602" y="100031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C0E8BE1-71B4-47F8-B0AB-0C32CA415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1" y="1706303"/>
            <a:ext cx="4079938" cy="33899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1476FA-515F-4C65-A156-390BEFCD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330" y="1"/>
            <a:ext cx="2557670" cy="70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153090"/>
            <a:ext cx="10515600" cy="709295"/>
          </a:xfrm>
        </p:spPr>
        <p:txBody>
          <a:bodyPr>
            <a:noAutofit/>
          </a:bodyPr>
          <a:lstStyle/>
          <a:p>
            <a:r>
              <a:rPr lang="es-MX" sz="3600" dirty="0"/>
              <a:t>ELABORACION DE VERBOS EN COMPETENCIAS</a:t>
            </a:r>
            <a:br>
              <a:rPr lang="es-MX" sz="3600" dirty="0"/>
            </a:br>
            <a:r>
              <a:rPr lang="es-MX" sz="3600" dirty="0"/>
              <a:t>(enunciado competencias verbo presente)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9DF2076-A30C-4468-A6AD-A09B234D9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456002"/>
              </p:ext>
            </p:extLst>
          </p:nvPr>
        </p:nvGraphicFramePr>
        <p:xfrm>
          <a:off x="684276" y="1180996"/>
          <a:ext cx="11033760" cy="4496007"/>
        </p:xfrm>
        <a:graphic>
          <a:graphicData uri="http://schemas.openxmlformats.org/drawingml/2006/table">
            <a:tbl>
              <a:tblPr firstRow="1" firstCol="1" bandRow="1"/>
              <a:tblGrid>
                <a:gridCol w="3226771">
                  <a:extLst>
                    <a:ext uri="{9D8B030D-6E8A-4147-A177-3AD203B41FA5}">
                      <a16:colId xmlns:a16="http://schemas.microsoft.com/office/drawing/2014/main" val="679151951"/>
                    </a:ext>
                  </a:extLst>
                </a:gridCol>
                <a:gridCol w="7806989">
                  <a:extLst>
                    <a:ext uri="{9D8B030D-6E8A-4147-A177-3AD203B41FA5}">
                      <a16:colId xmlns:a16="http://schemas.microsoft.com/office/drawing/2014/main" val="537992517"/>
                    </a:ext>
                  </a:extLst>
                </a:gridCol>
              </a:tblGrid>
              <a:tr h="35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VERBOS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748994"/>
                  </a:ext>
                </a:extLst>
              </a:tr>
              <a:tr h="6458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Medibles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(habilidades)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 infinitivo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Explicar, participar, considerar, identificar, evaluar, determinar, calcular, interpretar, diagnosticar, establecer, comparar, aplicar, caracterizar, nombrar, ubicar, describir.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682874"/>
                  </a:ext>
                </a:extLst>
              </a:tr>
              <a:tr h="35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Habilidades teóricas y psicomotriz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Manipular, medir, determinar, calcular.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401325"/>
                  </a:ext>
                </a:extLst>
              </a:tr>
              <a:tr h="35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Valoral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Valorar, colaborar, considerar, participar, aceptar, se compromete, criticar, aceptar, asumir.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015970"/>
                  </a:ext>
                </a:extLst>
              </a:tr>
              <a:tr h="35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Para redactar actividades de aprendizaje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Subraya, comenta, lee, explica, elabora, menciona, realiza, redacta, escribe, determina.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62093"/>
                  </a:ext>
                </a:extLst>
              </a:tr>
              <a:tr h="5964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Niveles de asimilación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Familiarizar: hay contacto con el conocimiento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Reproducir:  lo conoce, solo reproduce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Producir: aplicarlo a situaciones nuevas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589119"/>
                  </a:ext>
                </a:extLst>
              </a:tr>
              <a:tr h="726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medibles 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(estos no utilizar)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Dominar, analizar, comprender, conocer o reconocer, profundizar, entender, reflexionar, explorar, desarrollar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80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277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B8707-908D-40F8-915E-1BBEE303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" y="235882"/>
            <a:ext cx="6310884" cy="779463"/>
          </a:xfrm>
        </p:spPr>
        <p:txBody>
          <a:bodyPr>
            <a:normAutofit fontScale="90000"/>
          </a:bodyPr>
          <a:lstStyle/>
          <a:p>
            <a:r>
              <a:rPr lang="es-MX" dirty="0"/>
              <a:t>Ejemplo de objetivo o propósito.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5C5AF0-7086-4D37-AD87-471949259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16" y="1399855"/>
            <a:ext cx="5949696" cy="40582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200" dirty="0"/>
              <a:t>ASIGNATURA: Biología</a:t>
            </a:r>
          </a:p>
          <a:p>
            <a:pPr marL="0" indent="0">
              <a:buNone/>
            </a:pPr>
            <a:r>
              <a:rPr lang="es-MX" sz="2200" dirty="0">
                <a:solidFill>
                  <a:srgbClr val="FF0000"/>
                </a:solidFill>
              </a:rPr>
              <a:t>Objetivo o propósito de aprendizaje:</a:t>
            </a:r>
            <a:r>
              <a:rPr lang="es-MX" sz="2200" dirty="0"/>
              <a:t> </a:t>
            </a:r>
          </a:p>
          <a:p>
            <a:pPr marL="0" indent="0">
              <a:buNone/>
            </a:pPr>
            <a:r>
              <a:rPr lang="es-MX" sz="2200" dirty="0"/>
              <a:t>Identificar los diferentes tipos de bacterias (QUE)</a:t>
            </a:r>
          </a:p>
          <a:p>
            <a:pPr marL="0" indent="0">
              <a:buNone/>
            </a:pPr>
            <a:r>
              <a:rPr lang="es-MX" sz="2200" dirty="0"/>
              <a:t>a partir de sus características (COMO)</a:t>
            </a:r>
          </a:p>
          <a:p>
            <a:pPr marL="0" indent="0">
              <a:buNone/>
            </a:pPr>
            <a:r>
              <a:rPr lang="es-MX" sz="2200" dirty="0"/>
              <a:t>para el reconocimiento de su utilidad (PARA QUE)</a:t>
            </a:r>
          </a:p>
          <a:p>
            <a:pPr marL="0" indent="0">
              <a:buNone/>
            </a:pPr>
            <a:r>
              <a:rPr lang="es-MX" sz="2200" dirty="0"/>
              <a:t>_____________________________________________</a:t>
            </a:r>
          </a:p>
          <a:p>
            <a:pPr marL="0" indent="0">
              <a:buNone/>
            </a:pPr>
            <a:r>
              <a:rPr lang="es-MX" sz="2200" dirty="0"/>
              <a:t>ASIGNATURA: Matemáticas</a:t>
            </a:r>
          </a:p>
          <a:p>
            <a:pPr marL="0" indent="0">
              <a:buNone/>
            </a:pPr>
            <a:r>
              <a:rPr lang="es-MX" sz="2200" dirty="0">
                <a:solidFill>
                  <a:srgbClr val="FF0000"/>
                </a:solidFill>
              </a:rPr>
              <a:t>Objetivo o propósito de aprendizaje: </a:t>
            </a:r>
          </a:p>
          <a:p>
            <a:pPr marL="0" indent="0">
              <a:buNone/>
            </a:pPr>
            <a:r>
              <a:rPr lang="es-MX" sz="2200" dirty="0"/>
              <a:t>Representar cuerpo y objetos (QUE)</a:t>
            </a:r>
          </a:p>
          <a:p>
            <a:pPr marL="0" indent="0">
              <a:buNone/>
            </a:pPr>
            <a:r>
              <a:rPr lang="es-MX" sz="2200" dirty="0"/>
              <a:t>teniendo en cuenta las características (COMO)</a:t>
            </a:r>
          </a:p>
          <a:p>
            <a:pPr marL="0" indent="0">
              <a:buNone/>
            </a:pPr>
            <a:r>
              <a:rPr lang="es-MX" sz="2200" dirty="0"/>
              <a:t>para relacionarlos con lo cotidiano (PARA QUE)</a:t>
            </a:r>
          </a:p>
          <a:p>
            <a:pPr marL="0" indent="0">
              <a:buNone/>
            </a:pPr>
            <a:endParaRPr lang="es-MX" sz="1000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5D8AB6-E686-4B95-8803-C3DCDBDBBBAF}"/>
              </a:ext>
            </a:extLst>
          </p:cNvPr>
          <p:cNvSpPr/>
          <p:nvPr/>
        </p:nvSpPr>
        <p:spPr>
          <a:xfrm>
            <a:off x="6998208" y="396239"/>
            <a:ext cx="50352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ACTIVIDAD DE APRENDIZAJE</a:t>
            </a:r>
            <a:r>
              <a:rPr lang="es-MX" dirty="0"/>
              <a:t>:</a:t>
            </a:r>
          </a:p>
          <a:p>
            <a:r>
              <a:rPr lang="es-MX" dirty="0"/>
              <a:t>Elabora el propósito de aprendizaje de la siguiente asignatura.</a:t>
            </a:r>
          </a:p>
          <a:p>
            <a:endParaRPr lang="es-MX" dirty="0"/>
          </a:p>
          <a:p>
            <a:r>
              <a:rPr lang="es-MX" dirty="0"/>
              <a:t>ASIGNATURA: Geografía</a:t>
            </a:r>
          </a:p>
          <a:p>
            <a:endParaRPr lang="es-MX" dirty="0"/>
          </a:p>
          <a:p>
            <a:r>
              <a:rPr lang="es-MX" dirty="0">
                <a:solidFill>
                  <a:srgbClr val="FF0000"/>
                </a:solidFill>
              </a:rPr>
              <a:t>Contenido conceptual:</a:t>
            </a:r>
          </a:p>
          <a:p>
            <a:r>
              <a:rPr lang="es-MX" dirty="0"/>
              <a:t>Los volcanes. Características</a:t>
            </a:r>
          </a:p>
          <a:p>
            <a:r>
              <a:rPr lang="es-MX" dirty="0"/>
              <a:t>Proceso de formación de los volcanes</a:t>
            </a:r>
          </a:p>
          <a:p>
            <a:r>
              <a:rPr lang="es-MX" dirty="0"/>
              <a:t>Tipos de volcanes</a:t>
            </a:r>
          </a:p>
          <a:p>
            <a:r>
              <a:rPr lang="es-MX" dirty="0"/>
              <a:t>Las erupciones volcánicas y sus tipos.</a:t>
            </a:r>
          </a:p>
          <a:p>
            <a:endParaRPr lang="es-MX" dirty="0"/>
          </a:p>
          <a:p>
            <a:r>
              <a:rPr lang="es-MX" dirty="0">
                <a:solidFill>
                  <a:srgbClr val="FF0000"/>
                </a:solidFill>
              </a:rPr>
              <a:t>Propósito de aprendizaje: </a:t>
            </a:r>
            <a:r>
              <a:rPr lang="es-MX" dirty="0"/>
              <a:t>escríbanlo en el chat o les escucho</a:t>
            </a:r>
          </a:p>
          <a:p>
            <a:endParaRPr lang="es-MX" dirty="0"/>
          </a:p>
          <a:p>
            <a:r>
              <a:rPr lang="es-MX" dirty="0"/>
              <a:t> ___________________________________ (QUE)</a:t>
            </a:r>
          </a:p>
          <a:p>
            <a:endParaRPr lang="es-MX" dirty="0"/>
          </a:p>
          <a:p>
            <a:r>
              <a:rPr lang="es-MX" dirty="0"/>
              <a:t> _________________________________(COMO)</a:t>
            </a:r>
          </a:p>
          <a:p>
            <a:endParaRPr lang="es-MX" dirty="0"/>
          </a:p>
          <a:p>
            <a:r>
              <a:rPr lang="es-MX" dirty="0"/>
              <a:t> ______________________________ (PARA QUE)</a:t>
            </a:r>
          </a:p>
        </p:txBody>
      </p:sp>
    </p:spTree>
    <p:extLst>
      <p:ext uri="{BB962C8B-B14F-4D97-AF65-F5344CB8AC3E}">
        <p14:creationId xmlns:p14="http://schemas.microsoft.com/office/powerpoint/2010/main" val="1194406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B38D8AB3-2750-409C-8BC3-6BBE679AD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1574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>
              <a:latin typeface="Times New Roman" panose="02020603050405020304" pitchFamily="18" charset="0"/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D618A28B-3C1C-434B-AE5A-EF14584F5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1574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>
              <a:latin typeface="Times New Roman" panose="02020603050405020304" pitchFamily="18" charset="0"/>
            </a:endParaRPr>
          </a:p>
        </p:txBody>
      </p:sp>
      <p:sp>
        <p:nvSpPr>
          <p:cNvPr id="21508" name="Text Box 6">
            <a:extLst>
              <a:ext uri="{FF2B5EF4-FFF2-40B4-BE49-F238E27FC236}">
                <a16:creationId xmlns:a16="http://schemas.microsoft.com/office/drawing/2014/main" id="{86A848F7-61A0-4D45-A46D-D8CA31289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" y="782121"/>
            <a:ext cx="10949940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ES_tradnl" alt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800" dirty="0">
                <a:latin typeface="Arial" panose="020B0604020202020204" pitchFamily="34" charset="0"/>
                <a:cs typeface="Arial" panose="020B0604020202020204" pitchFamily="34" charset="0"/>
              </a:rPr>
              <a:t>Nivel educativo o tipo de proceso educacional: BACHILLERATO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800" dirty="0">
                <a:latin typeface="Arial" panose="020B0604020202020204" pitchFamily="34" charset="0"/>
                <a:cs typeface="Arial" panose="020B0604020202020204" pitchFamily="34" charset="0"/>
              </a:rPr>
              <a:t>Asignatura:  DESARROLLO DE HABILIDADES VI 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800" dirty="0">
                <a:latin typeface="Arial" panose="020B0604020202020204" pitchFamily="34" charset="0"/>
                <a:cs typeface="Arial" panose="020B0604020202020204" pitchFamily="34" charset="0"/>
              </a:rPr>
              <a:t>Grado: 6º SEMESTRE</a:t>
            </a:r>
            <a:r>
              <a:rPr lang="es-MX" altLang="es-MX" sz="2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alt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800" dirty="0">
                <a:latin typeface="Arial" panose="020B0604020202020204" pitchFamily="34" charset="0"/>
                <a:cs typeface="Arial" panose="020B0604020202020204" pitchFamily="34" charset="0"/>
              </a:rPr>
              <a:t>Nombre de la Unidad: 1. LA CREATIVIDAD COMO PARTE DEL PENSAMIENTO HUMANO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MX" alt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800" dirty="0">
                <a:latin typeface="Arial" panose="020B0604020202020204" pitchFamily="34" charset="0"/>
                <a:cs typeface="Arial" panose="020B0604020202020204" pitchFamily="34" charset="0"/>
              </a:rPr>
              <a:t>Objetivo o propósito: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800" dirty="0">
                <a:latin typeface="Arial" panose="020B0604020202020204" pitchFamily="34" charset="0"/>
                <a:cs typeface="Arial" panose="020B0604020202020204" pitchFamily="34" charset="0"/>
              </a:rPr>
              <a:t>Identificar el conocimiento de las funciones  mentales superiores, a partir de sus características esenciales para que las desarrolle en su actividad cotidiana</a:t>
            </a:r>
            <a:endParaRPr lang="es-ES_tradnl" alt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9D3D1E-25C7-452F-BA1A-347868971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330" y="1"/>
            <a:ext cx="2557670" cy="7086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FAE6F70C-97B2-4880-A647-97EC7605C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1574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>
              <a:latin typeface="Times New Roman" panose="02020603050405020304" pitchFamily="18" charset="0"/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3F58EFC4-EB21-4B45-B080-13822A003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1574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>
              <a:latin typeface="Times New Roman" panose="02020603050405020304" pitchFamily="18" charset="0"/>
            </a:endParaRPr>
          </a:p>
        </p:txBody>
      </p:sp>
      <p:sp>
        <p:nvSpPr>
          <p:cNvPr id="23556" name="Text Box 6">
            <a:extLst>
              <a:ext uri="{FF2B5EF4-FFF2-40B4-BE49-F238E27FC236}">
                <a16:creationId xmlns:a16="http://schemas.microsoft.com/office/drawing/2014/main" id="{755D698C-DB0E-4162-AC0D-1DDD49052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" y="708661"/>
            <a:ext cx="10519411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ES_tradnl" alt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800" dirty="0">
                <a:latin typeface="Arial" panose="020B0604020202020204" pitchFamily="34" charset="0"/>
                <a:cs typeface="Arial" panose="020B0604020202020204" pitchFamily="34" charset="0"/>
              </a:rPr>
              <a:t>Nivel educativo o tipo de proceso educacional: BACHILLERATO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800" dirty="0">
                <a:latin typeface="Arial" panose="020B0604020202020204" pitchFamily="34" charset="0"/>
                <a:cs typeface="Arial" panose="020B0604020202020204" pitchFamily="34" charset="0"/>
              </a:rPr>
              <a:t>Asignatura:     DESARROLLO DE HABILIDADES VI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800" dirty="0">
                <a:latin typeface="Arial" panose="020B0604020202020204" pitchFamily="34" charset="0"/>
                <a:cs typeface="Arial" panose="020B0604020202020204" pitchFamily="34" charset="0"/>
              </a:rPr>
              <a:t>Grado:  6º SEMESTRE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800" dirty="0">
                <a:latin typeface="Arial" panose="020B0604020202020204" pitchFamily="34" charset="0"/>
                <a:cs typeface="Arial" panose="020B0604020202020204" pitchFamily="34" charset="0"/>
              </a:rPr>
              <a:t>Nombre de la Unidad:  2. CONCEPTUALIZACIÓN DEL PROCESO CREATIVO.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MX" alt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800" dirty="0">
                <a:latin typeface="Arial" panose="020B0604020202020204" pitchFamily="34" charset="0"/>
                <a:cs typeface="Arial" panose="020B0604020202020204" pitchFamily="34" charset="0"/>
              </a:rPr>
              <a:t>Objetivo o propósito: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800" dirty="0">
                <a:latin typeface="Arial" panose="020B0604020202020204" pitchFamily="34" charset="0"/>
                <a:cs typeface="Arial" panose="020B0604020202020204" pitchFamily="34" charset="0"/>
              </a:rPr>
              <a:t>Identificar  los enfoques conceptuales, los pasos y técnicas del proceso creativo, teniendo en cuenta sus características para reproducir su creatividad.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ES_tradnl" alt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D2212FA-99F1-48D0-9248-89A3F8049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330" y="1"/>
            <a:ext cx="2557670" cy="70866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C780C5DE-B5DF-4CBB-8646-803B5E9A1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1574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>
              <a:latin typeface="Times New Roman" panose="02020603050405020304" pitchFamily="18" charset="0"/>
            </a:endParaRP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DA668F28-D840-4ABB-A505-97F1E416F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1574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>
              <a:latin typeface="Times New Roman" panose="02020603050405020304" pitchFamily="18" charset="0"/>
            </a:endParaRPr>
          </a:p>
        </p:txBody>
      </p:sp>
      <p:sp>
        <p:nvSpPr>
          <p:cNvPr id="25604" name="Text Box 6">
            <a:extLst>
              <a:ext uri="{FF2B5EF4-FFF2-40B4-BE49-F238E27FC236}">
                <a16:creationId xmlns:a16="http://schemas.microsoft.com/office/drawing/2014/main" id="{F1E8A63A-9703-4D2C-8AF8-DC7CEE737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" y="871804"/>
            <a:ext cx="10176511" cy="60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ES_tradnl" alt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800" dirty="0">
                <a:latin typeface="Arial" panose="020B0604020202020204" pitchFamily="34" charset="0"/>
                <a:cs typeface="Arial" panose="020B0604020202020204" pitchFamily="34" charset="0"/>
              </a:rPr>
              <a:t>Nivel educativo o tipo de proceso educacional: BACHILLERATO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800" dirty="0">
                <a:latin typeface="Arial" panose="020B0604020202020204" pitchFamily="34" charset="0"/>
                <a:cs typeface="Arial" panose="020B0604020202020204" pitchFamily="34" charset="0"/>
              </a:rPr>
              <a:t>Asignatura:      DESARROLLO DE HABILIDADES VI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800" dirty="0">
                <a:latin typeface="Arial" panose="020B0604020202020204" pitchFamily="34" charset="0"/>
                <a:cs typeface="Arial" panose="020B0604020202020204" pitchFamily="34" charset="0"/>
              </a:rPr>
              <a:t>Grado: 6º SEMESTRE</a:t>
            </a:r>
            <a:r>
              <a:rPr lang="es-MX" altLang="es-MX" sz="28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alt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800" dirty="0">
                <a:latin typeface="Arial" panose="020B0604020202020204" pitchFamily="34" charset="0"/>
                <a:cs typeface="Arial" panose="020B0604020202020204" pitchFamily="34" charset="0"/>
              </a:rPr>
              <a:t>Nombre de la Unidad: 3. FACTORES QUE DETERMINAN EL PROCESO CREATIVO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ES_tradnl" alt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800" dirty="0">
                <a:latin typeface="Arial" panose="020B0604020202020204" pitchFamily="34" charset="0"/>
                <a:cs typeface="Arial" panose="020B0604020202020204" pitchFamily="34" charset="0"/>
              </a:rPr>
              <a:t>Objetivo o propósito: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800" dirty="0">
                <a:latin typeface="Arial" panose="020B0604020202020204" pitchFamily="34" charset="0"/>
                <a:cs typeface="Arial" panose="020B0604020202020204" pitchFamily="34" charset="0"/>
              </a:rPr>
              <a:t>Identificar los factores psicológicos y ambientales del proceso creativo; así como los bloqueos, a partir de sus características para el reconocimiento de su utilidad en la creatividad.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ES_tradnl" alt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ES_tradnl" alt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303A6E-8862-43D3-9A1B-57B8DFEE1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330" y="1"/>
            <a:ext cx="2557670" cy="7086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FA454-B8F8-43FC-AC50-2A5295E5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7AE919F-DC4F-4D14-8803-B270D8AF8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" y="33655"/>
            <a:ext cx="12082272" cy="566927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4D38D7D-C333-4811-B1DE-483A9FCC8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0" y="2476500"/>
            <a:ext cx="139446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88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1 Título">
            <a:extLst>
              <a:ext uri="{FF2B5EF4-FFF2-40B4-BE49-F238E27FC236}">
                <a16:creationId xmlns:a16="http://schemas.microsoft.com/office/drawing/2014/main" id="{6D2A55E8-C97E-4235-8E70-BC475D19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6" y="0"/>
            <a:ext cx="8158163" cy="1143000"/>
          </a:xfrm>
        </p:spPr>
        <p:txBody>
          <a:bodyPr/>
          <a:lstStyle/>
          <a:p>
            <a:endParaRPr lang="es-MX" altLang="es-MX"/>
          </a:p>
        </p:txBody>
      </p:sp>
      <p:sp>
        <p:nvSpPr>
          <p:cNvPr id="83971" name="2 Marcador de contenido">
            <a:extLst>
              <a:ext uri="{FF2B5EF4-FFF2-40B4-BE49-F238E27FC236}">
                <a16:creationId xmlns:a16="http://schemas.microsoft.com/office/drawing/2014/main" id="{FA7FF3DD-F434-4E9A-B220-D0309071A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450" y="1600201"/>
            <a:ext cx="8229600" cy="4525963"/>
          </a:xfrm>
        </p:spPr>
        <p:txBody>
          <a:bodyPr/>
          <a:lstStyle/>
          <a:p>
            <a:endParaRPr lang="es-MX" altLang="es-MX"/>
          </a:p>
        </p:txBody>
      </p:sp>
      <p:pic>
        <p:nvPicPr>
          <p:cNvPr id="83972" name="Picture 5">
            <a:extLst>
              <a:ext uri="{FF2B5EF4-FFF2-40B4-BE49-F238E27FC236}">
                <a16:creationId xmlns:a16="http://schemas.microsoft.com/office/drawing/2014/main" id="{454E3059-A39A-4129-9B07-BAE6874C9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F095E4-39FA-4BEC-A286-E01AD9870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211" y="111971"/>
            <a:ext cx="792549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5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B2649-4737-420D-AA57-72DE49BB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840" y="174284"/>
            <a:ext cx="7486650" cy="474391"/>
          </a:xfrm>
        </p:spPr>
        <p:txBody>
          <a:bodyPr>
            <a:normAutofit fontScale="90000"/>
          </a:bodyPr>
          <a:lstStyle/>
          <a:p>
            <a:r>
              <a:rPr lang="es-MX" dirty="0"/>
              <a:t>Evaluación: Proyecto integrador </a:t>
            </a:r>
            <a:endParaRPr lang="es-MX" sz="27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2B6FCE-B74E-4EF4-A667-95378A485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88" y="1113212"/>
            <a:ext cx="11850624" cy="46589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dirty="0"/>
              <a:t>Considerando la información revisada a lo largo del curso, desarrollarás un proyecto, consistente en la elaboración de un Programa de estudios del nivel educativo que tu elijas;  basado en competencias.</a:t>
            </a:r>
          </a:p>
          <a:p>
            <a:pPr marL="0" indent="0" algn="just">
              <a:buNone/>
            </a:pPr>
            <a:endParaRPr lang="es-ES" sz="1100" dirty="0"/>
          </a:p>
          <a:p>
            <a:pPr marL="457200" indent="-457200" algn="just">
              <a:buAutoNum type="arabicPeriod"/>
            </a:pPr>
            <a:r>
              <a:rPr lang="es-ES" sz="2400" dirty="0"/>
              <a:t>Diseña el Programa de estudios donde integres los elementos que deseas trabajar en tu propuesta. </a:t>
            </a:r>
          </a:p>
          <a:p>
            <a:pPr marL="0" indent="0" algn="just">
              <a:buNone/>
            </a:pPr>
            <a:endParaRPr lang="es-ES" sz="10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ES" sz="2400" dirty="0"/>
              <a:t>2. En el formato que te proporcionó la docente (lo solicité impreso), desarrolla los siguientes componentes:</a:t>
            </a:r>
          </a:p>
          <a:p>
            <a:pPr marL="0" indent="0" algn="just">
              <a:buNone/>
            </a:pPr>
            <a:endParaRPr lang="es-ES" sz="1000" dirty="0"/>
          </a:p>
          <a:p>
            <a:pPr marL="0" indent="0" algn="just">
              <a:buNone/>
            </a:pPr>
            <a:r>
              <a:rPr lang="es-ES" sz="2400" dirty="0"/>
              <a:t>Selecciona un Programa de estudio  y el nombre de la asignatura</a:t>
            </a:r>
          </a:p>
          <a:p>
            <a:pPr marL="0" indent="0" algn="just">
              <a:buNone/>
            </a:pPr>
            <a:r>
              <a:rPr lang="es-ES" sz="2400" dirty="0"/>
              <a:t>Unidades didácticas que la componen (escribirlas todas, solo el título)</a:t>
            </a:r>
          </a:p>
          <a:p>
            <a:pPr marL="0" indent="0" algn="just">
              <a:buNone/>
            </a:pPr>
            <a:r>
              <a:rPr lang="es-ES" sz="2400" dirty="0"/>
              <a:t>Contenidos, temas y subtemas, redactando el problema eje a solucionar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35EA58-E7E3-46C9-A1D7-E4B859D3C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490" y="63408"/>
            <a:ext cx="2556510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81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153090"/>
            <a:ext cx="10515600" cy="709295"/>
          </a:xfrm>
        </p:spPr>
        <p:txBody>
          <a:bodyPr>
            <a:noAutofit/>
          </a:bodyPr>
          <a:lstStyle/>
          <a:p>
            <a:r>
              <a:rPr lang="es-MX" sz="3600" dirty="0"/>
              <a:t>ELABORACION DE VERBOS EN COMPETENCIAS</a:t>
            </a:r>
            <a:br>
              <a:rPr lang="es-MX" sz="3600" dirty="0"/>
            </a:br>
            <a:r>
              <a:rPr lang="es-MX" sz="3600" dirty="0"/>
              <a:t>(enunciado competencias verbo presente)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9DF2076-A30C-4468-A6AD-A09B234D9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768728"/>
              </p:ext>
            </p:extLst>
          </p:nvPr>
        </p:nvGraphicFramePr>
        <p:xfrm>
          <a:off x="707136" y="1402080"/>
          <a:ext cx="11033760" cy="4496007"/>
        </p:xfrm>
        <a:graphic>
          <a:graphicData uri="http://schemas.openxmlformats.org/drawingml/2006/table">
            <a:tbl>
              <a:tblPr firstRow="1" firstCol="1" bandRow="1"/>
              <a:tblGrid>
                <a:gridCol w="3226771">
                  <a:extLst>
                    <a:ext uri="{9D8B030D-6E8A-4147-A177-3AD203B41FA5}">
                      <a16:colId xmlns:a16="http://schemas.microsoft.com/office/drawing/2014/main" val="679151951"/>
                    </a:ext>
                  </a:extLst>
                </a:gridCol>
                <a:gridCol w="7806989">
                  <a:extLst>
                    <a:ext uri="{9D8B030D-6E8A-4147-A177-3AD203B41FA5}">
                      <a16:colId xmlns:a16="http://schemas.microsoft.com/office/drawing/2014/main" val="537992517"/>
                    </a:ext>
                  </a:extLst>
                </a:gridCol>
              </a:tblGrid>
              <a:tr h="35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VERBOS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748994"/>
                  </a:ext>
                </a:extLst>
              </a:tr>
              <a:tr h="6458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Medibles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(habilidades)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 infinitivo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Explicar, participar, considerar, identificar, evaluar, determinar, calcular, interpretar, diagnosticar, establecer, comparar, aplicar, caracterizar, nombrar, ubicar, describir.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682874"/>
                  </a:ext>
                </a:extLst>
              </a:tr>
              <a:tr h="35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Habilidades teóricas y psicomotriz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Manipular, medir, determinar, calcular.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401325"/>
                  </a:ext>
                </a:extLst>
              </a:tr>
              <a:tr h="35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Valoral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Valorar, colaborar, considerar, participar, aceptar, se compromete, criticar, aceptar, asumir.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015970"/>
                  </a:ext>
                </a:extLst>
              </a:tr>
              <a:tr h="35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Para redactar actividades de aprendizaje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Subraya, comenta, lee, explica, elabora, menciona, realiza, redacta, escribe, determina.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62093"/>
                  </a:ext>
                </a:extLst>
              </a:tr>
              <a:tr h="5964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Niveles de asimilación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Familiarizar: hay contacto con el conocimiento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Reproducir:  lo conoce, solo reproduce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Producir: aplicarlo a situaciones nuevas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589119"/>
                  </a:ext>
                </a:extLst>
              </a:tr>
              <a:tr h="726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medibles 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(estos no utilizar)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Dominar, analizar, comprender, conocer o reconocer, profundizar, entender, reflexionar, explorar, desarrollar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80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413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8472" y="0"/>
            <a:ext cx="10515600" cy="779463"/>
          </a:xfrm>
        </p:spPr>
        <p:txBody>
          <a:bodyPr/>
          <a:lstStyle/>
          <a:p>
            <a:r>
              <a:rPr lang="es-MX" dirty="0"/>
              <a:t>Etapas del diseño.</a:t>
            </a:r>
          </a:p>
        </p:txBody>
      </p:sp>
      <p:sp>
        <p:nvSpPr>
          <p:cNvPr id="5" name="Rectángulo 3">
            <a:extLst>
              <a:ext uri="{FF2B5EF4-FFF2-40B4-BE49-F238E27FC236}">
                <a16:creationId xmlns:a16="http://schemas.microsoft.com/office/drawing/2014/main" id="{81D21D09-A7ED-444D-AB6E-4A333119A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32" y="959980"/>
            <a:ext cx="11779758" cy="45841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 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contenido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posee tres dimensiones: lo conceptual, lo procedimental y lo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valoral</a:t>
            </a:r>
            <a:r>
              <a:rPr lang="es-MX" altLang="es-MX" sz="1600" dirty="0">
                <a:latin typeface="Arial" panose="020B0604020202020204" pitchFamily="34" charset="0"/>
              </a:rPr>
              <a:t>:</a:t>
            </a: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Asignatura: Español.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Contenido Conceptual (conocimientos):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párrafo. Diferentes tipos de párrafos. Las cualidades del párrafo. La importancia de los párrafos en la lengua escrita.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Contenido procedimental (habilidades):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Explicar las cualidades del párrafo.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Redactar diferentes tipos de párrafos.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Argumentar acerca de la importancia de una correcta redacción de párrafos para el mejoramiento de la lengua escrita.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Contenido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valoral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(actitudes y valores):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Valoración de la importancia de una adecuada redacción para el perfeccionamiento de la competencia comunicativa.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600" b="1" dirty="0">
                <a:latin typeface="Arial" panose="020B0604020202020204" pitchFamily="34" charset="0"/>
              </a:rPr>
              <a:t>Es la aplicación del verbo + actitud. Tomas partido ante un fenómeno determinado.</a:t>
            </a:r>
            <a:endParaRPr kumimoji="0" lang="es-MX" altLang="es-MX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b="1" dirty="0">
                <a:latin typeface="Arial" panose="020B0604020202020204" pitchFamily="34" charset="0"/>
              </a:rPr>
              <a:t>N</a:t>
            </a: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iveles de asimilación: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Familiarización.		2. Reproducción.		3. Aplicación o creación.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64FCF6-160E-4CB0-BAD3-D31923373DB9}"/>
              </a:ext>
            </a:extLst>
          </p:cNvPr>
          <p:cNvSpPr/>
          <p:nvPr/>
        </p:nvSpPr>
        <p:spPr>
          <a:xfrm>
            <a:off x="7488836" y="294308"/>
            <a:ext cx="1806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Contenido:</a:t>
            </a:r>
            <a:endParaRPr lang="es-MX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13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841C3-6689-4797-B484-248888FE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4" y="463981"/>
            <a:ext cx="11777472" cy="45719"/>
          </a:xfrm>
        </p:spPr>
        <p:txBody>
          <a:bodyPr>
            <a:normAutofit fontScale="90000"/>
          </a:bodyPr>
          <a:lstStyle/>
          <a:p>
            <a:r>
              <a:rPr lang="es-MX" dirty="0"/>
              <a:t>Estructura de los programas de estudio</a:t>
            </a:r>
            <a:endParaRPr lang="es-MX" sz="2000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1D6C3B9-210B-4042-B10D-6AD00FC59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50599"/>
              </p:ext>
            </p:extLst>
          </p:nvPr>
        </p:nvGraphicFramePr>
        <p:xfrm>
          <a:off x="1" y="856759"/>
          <a:ext cx="12045695" cy="5030531"/>
        </p:xfrm>
        <a:graphic>
          <a:graphicData uri="http://schemas.openxmlformats.org/drawingml/2006/table">
            <a:tbl>
              <a:tblPr firstRow="1" firstCol="1" bandRow="1"/>
              <a:tblGrid>
                <a:gridCol w="4014198">
                  <a:extLst>
                    <a:ext uri="{9D8B030D-6E8A-4147-A177-3AD203B41FA5}">
                      <a16:colId xmlns:a16="http://schemas.microsoft.com/office/drawing/2014/main" val="3217280629"/>
                    </a:ext>
                  </a:extLst>
                </a:gridCol>
                <a:gridCol w="165257">
                  <a:extLst>
                    <a:ext uri="{9D8B030D-6E8A-4147-A177-3AD203B41FA5}">
                      <a16:colId xmlns:a16="http://schemas.microsoft.com/office/drawing/2014/main" val="2142473321"/>
                    </a:ext>
                  </a:extLst>
                </a:gridCol>
                <a:gridCol w="165257">
                  <a:extLst>
                    <a:ext uri="{9D8B030D-6E8A-4147-A177-3AD203B41FA5}">
                      <a16:colId xmlns:a16="http://schemas.microsoft.com/office/drawing/2014/main" val="457594996"/>
                    </a:ext>
                  </a:extLst>
                </a:gridCol>
                <a:gridCol w="2090377">
                  <a:extLst>
                    <a:ext uri="{9D8B030D-6E8A-4147-A177-3AD203B41FA5}">
                      <a16:colId xmlns:a16="http://schemas.microsoft.com/office/drawing/2014/main" val="3763325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8900503"/>
                    </a:ext>
                  </a:extLst>
                </a:gridCol>
                <a:gridCol w="2594610">
                  <a:extLst>
                    <a:ext uri="{9D8B030D-6E8A-4147-A177-3AD203B41FA5}">
                      <a16:colId xmlns:a16="http://schemas.microsoft.com/office/drawing/2014/main" val="1280621902"/>
                    </a:ext>
                  </a:extLst>
                </a:gridCol>
                <a:gridCol w="213576">
                  <a:extLst>
                    <a:ext uri="{9D8B030D-6E8A-4147-A177-3AD203B41FA5}">
                      <a16:colId xmlns:a16="http://schemas.microsoft.com/office/drawing/2014/main" val="1325306658"/>
                    </a:ext>
                  </a:extLst>
                </a:gridCol>
                <a:gridCol w="173520">
                  <a:extLst>
                    <a:ext uri="{9D8B030D-6E8A-4147-A177-3AD203B41FA5}">
                      <a16:colId xmlns:a16="http://schemas.microsoft.com/office/drawing/2014/main" val="445762619"/>
                    </a:ext>
                  </a:extLst>
                </a:gridCol>
              </a:tblGrid>
              <a:tr h="70024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UNIDAD DE CONTENIDO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UNIDADES DIDÁCTICAS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BLOQUE DE APRENDIZAJE</a:t>
                      </a:r>
                      <a:endParaRPr lang="es-MX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SABERES REQUERIDOS PARA EL LOGRO DE LOS RESULTADOS DEL APRENDIZAJE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l@s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estudiantes deben dominar al finalizar el curso.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41550"/>
                  </a:ext>
                </a:extLst>
              </a:tr>
              <a:tr h="52518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Conocimientos</a:t>
                      </a:r>
                      <a:endParaRPr lang="es-MX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Habilidades</a:t>
                      </a:r>
                      <a:endParaRPr lang="es-MX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Actitudes y valores</a:t>
                      </a:r>
                      <a:endParaRPr lang="es-MX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09328"/>
                  </a:ext>
                </a:extLst>
              </a:tr>
              <a:tr h="31510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Corresponden al cuerpo de información declarativa que </a:t>
                      </a:r>
                      <a:r>
                        <a:rPr lang="es-ES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l@s</a:t>
                      </a:r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estudiantes deben comprender al aprobar una asignatura.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Desglosar los contenidos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ES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 TEMAS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Y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SUBTEMAS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ES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es-MX" altLang="es-MX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Unidad I. El párrafo.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es-MX" altLang="es-MX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Unidad II.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es-MX" altLang="es-MX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Unidad III.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20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2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El saber conceptual es, en sí mismo, información declarativa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es-MX" altLang="es-MX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1.1El párrafo.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kumimoji="0" lang="es-MX" alt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es-MX" altLang="es-MX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1.2 Diferentes tipos de párrafos.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kumimoji="0" lang="es-MX" alt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es-MX" altLang="es-MX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1.3 Las cualidades del párrafo.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kumimoji="0" lang="es-MX" alt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0" lang="es-MX" altLang="es-MX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1.4 La importancia de los párrafos en la lengua escrita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kumimoji="0" lang="es-MX" altLang="es-MX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El saber procedimental se refiere a habilidades y destrezas que deben ponerse en práctica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E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Explicar las cualidades del párrafo.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Redactar diferentes tipos de párrafos.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Argumentar acerca de la importancia de una correcta redacción de párrafos para el mejoramiento de la lengua escrita.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El saber actitudinal alude a valores y actitudes y deben manifestarse en el comportamiento de </a:t>
                      </a:r>
                      <a:r>
                        <a:rPr lang="es-ES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l@s</a:t>
                      </a:r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estudiantes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E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Valoración de la importancia de una adecuada redacción para el perfeccionamiento de la competencia comunicativa.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171036"/>
                  </a:ext>
                </a:extLst>
              </a:tr>
              <a:tr h="1800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265" algn="l"/>
                        </a:tabLs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517827"/>
                  </a:ext>
                </a:extLst>
              </a:tr>
              <a:tr h="180034">
                <a:tc>
                  <a:txBody>
                    <a:bodyPr/>
                    <a:lstStyle/>
                    <a:p>
                      <a:pPr marL="485775"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180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709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>
            <a:normAutofit fontScale="90000"/>
          </a:bodyPr>
          <a:lstStyle/>
          <a:p>
            <a:r>
              <a:rPr lang="es-MX" dirty="0"/>
              <a:t>ELABORACION DE VERBOS EN COMPETENCIAS</a:t>
            </a:r>
            <a:br>
              <a:rPr lang="es-MX" dirty="0"/>
            </a:br>
            <a:r>
              <a:rPr lang="es-MX" dirty="0"/>
              <a:t>(enunciado de competencia verbo presente)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9DF2076-A30C-4468-A6AD-A09B234D90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7136" y="1402080"/>
          <a:ext cx="11033760" cy="4496007"/>
        </p:xfrm>
        <a:graphic>
          <a:graphicData uri="http://schemas.openxmlformats.org/drawingml/2006/table">
            <a:tbl>
              <a:tblPr firstRow="1" firstCol="1" bandRow="1"/>
              <a:tblGrid>
                <a:gridCol w="3226771">
                  <a:extLst>
                    <a:ext uri="{9D8B030D-6E8A-4147-A177-3AD203B41FA5}">
                      <a16:colId xmlns:a16="http://schemas.microsoft.com/office/drawing/2014/main" val="679151951"/>
                    </a:ext>
                  </a:extLst>
                </a:gridCol>
                <a:gridCol w="7806989">
                  <a:extLst>
                    <a:ext uri="{9D8B030D-6E8A-4147-A177-3AD203B41FA5}">
                      <a16:colId xmlns:a16="http://schemas.microsoft.com/office/drawing/2014/main" val="537992517"/>
                    </a:ext>
                  </a:extLst>
                </a:gridCol>
              </a:tblGrid>
              <a:tr h="35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VERBOS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748994"/>
                  </a:ext>
                </a:extLst>
              </a:tr>
              <a:tr h="6458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Medibles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(habilidades)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 infinitivo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Explicar, participar, considerar, identificar, evaluar, determinar, calcular, interpretar, diagnosticar, establecer, comparar, aplicar, caracterizar, nombrar, ubicar, describir.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682874"/>
                  </a:ext>
                </a:extLst>
              </a:tr>
              <a:tr h="35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Habilidades teóricas y psicomotriz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Manipular, medir, determinar, calcular.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401325"/>
                  </a:ext>
                </a:extLst>
              </a:tr>
              <a:tr h="35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Valoral</a:t>
                      </a:r>
                      <a:endParaRPr lang="es-MX" sz="180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Valorar, colaborar, considerar, participar, aceptar, se compromete, criticar, aceptar, asumir.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015970"/>
                  </a:ext>
                </a:extLst>
              </a:tr>
              <a:tr h="35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Para redactar actividades de aprendizaje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Subraya, comenta, lee, explica, elabora, menciona, realiza, redacta, escribe, determina.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62093"/>
                  </a:ext>
                </a:extLst>
              </a:tr>
              <a:tr h="5964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Niveles de asimilación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Familiarizar: hay contacto con el conocimiento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Reproducir:  lo conoce, solo reproduce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Producir: aplicarlo a situaciones nuevas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589119"/>
                  </a:ext>
                </a:extLst>
              </a:tr>
              <a:tr h="726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medibles 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(estos no utilizar)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Dominar, analizar, comprender, conocer o reconocer, profundizar, entender, reflexionar, explorar, desarrollar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80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288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58944-B598-4D5C-B499-0089390B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684" y="13779"/>
            <a:ext cx="4367784" cy="779463"/>
          </a:xfrm>
        </p:spPr>
        <p:txBody>
          <a:bodyPr>
            <a:normAutofit fontScale="90000"/>
          </a:bodyPr>
          <a:lstStyle/>
          <a:p>
            <a:r>
              <a:rPr lang="es-MX" dirty="0"/>
              <a:t>Ejemplo contenido: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AF2C95-5DDF-4675-BBB6-A33B7E9C0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877824"/>
            <a:ext cx="11679936" cy="4880425"/>
          </a:xfrm>
        </p:spPr>
        <p:txBody>
          <a:bodyPr>
            <a:no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altLang="es-MX" sz="2200" dirty="0">
                <a:latin typeface="Arial" panose="020B0604020202020204" pitchFamily="34" charset="0"/>
              </a:rPr>
              <a:t>Asignatura: Historia Universal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altLang="es-MX" sz="2200" dirty="0">
                <a:latin typeface="Arial" panose="020B0604020202020204" pitchFamily="34" charset="0"/>
              </a:rPr>
              <a:t>Tema: Edad media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s-MX" altLang="es-MX" sz="1000" dirty="0"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altLang="es-MX" sz="2200" b="1" dirty="0">
                <a:latin typeface="Arial" panose="020B0604020202020204" pitchFamily="34" charset="0"/>
              </a:rPr>
              <a:t>Contenido Conceptual (conocimientos):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altLang="es-MX" sz="2200" dirty="0">
                <a:latin typeface="Arial" panose="020B0604020202020204" pitchFamily="34" charset="0"/>
              </a:rPr>
              <a:t>La edad media, características.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altLang="es-MX" sz="2200" dirty="0">
                <a:latin typeface="Arial" panose="020B0604020202020204" pitchFamily="34" charset="0"/>
              </a:rPr>
              <a:t>Sistema social imperante.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altLang="es-MX" sz="2200" dirty="0">
                <a:latin typeface="Arial" panose="020B0604020202020204" pitchFamily="34" charset="0"/>
              </a:rPr>
              <a:t>Papel de la Iglesia católica.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altLang="es-MX" sz="2200" dirty="0">
                <a:latin typeface="Arial" panose="020B0604020202020204" pitchFamily="34" charset="0"/>
              </a:rPr>
              <a:t>Desarrollo de arte y cultura.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s-MX" altLang="es-MX" sz="1000" b="1" dirty="0"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altLang="es-MX" sz="2200" b="1" dirty="0">
                <a:latin typeface="Arial" panose="020B0604020202020204" pitchFamily="34" charset="0"/>
              </a:rPr>
              <a:t>Contenido procedimental (habilidades):</a:t>
            </a:r>
            <a:r>
              <a:rPr lang="es-MX" altLang="es-MX" sz="2200" dirty="0">
                <a:latin typeface="Arial" panose="020B0604020202020204" pitchFamily="34" charset="0"/>
              </a:rPr>
              <a:t>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altLang="es-MX" sz="2200" dirty="0">
                <a:latin typeface="Arial" panose="020B0604020202020204" pitchFamily="34" charset="0"/>
              </a:rPr>
              <a:t>Explicar las características políticas, económicas, culturales y sociales de la Edad media.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altLang="es-MX" sz="2200" dirty="0">
                <a:latin typeface="Arial" panose="020B0604020202020204" pitchFamily="34" charset="0"/>
              </a:rPr>
              <a:t>Evaluar el papel de la Iglesia católica en la vida medieval.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s-MX" altLang="es-MX" sz="1000" b="1" dirty="0"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altLang="es-MX" sz="2200" b="1" dirty="0">
                <a:latin typeface="Arial" panose="020B0604020202020204" pitchFamily="34" charset="0"/>
              </a:rPr>
              <a:t>Contenido </a:t>
            </a:r>
            <a:r>
              <a:rPr lang="es-MX" altLang="es-MX" sz="2200" b="1" dirty="0" err="1">
                <a:latin typeface="Arial" panose="020B0604020202020204" pitchFamily="34" charset="0"/>
              </a:rPr>
              <a:t>valoral</a:t>
            </a:r>
            <a:r>
              <a:rPr lang="es-MX" altLang="es-MX" sz="2200" b="1" dirty="0">
                <a:latin typeface="Arial" panose="020B0604020202020204" pitchFamily="34" charset="0"/>
              </a:rPr>
              <a:t> (actitudes y valores): Es la aplicación del verbo + actitud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altLang="es-MX" sz="2200" dirty="0">
                <a:latin typeface="Arial" panose="020B0604020202020204" pitchFamily="34" charset="0"/>
              </a:rPr>
              <a:t>Valoración de la Edad media como una de las etapas controversiales de la historia Universal.</a:t>
            </a:r>
            <a:endParaRPr lang="es-MX" sz="2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E0DBCE-2C0B-46B4-93A8-D1F2785B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330" y="1"/>
            <a:ext cx="2557670" cy="70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408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7EEDF-6074-4122-B567-8D81A644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1"/>
            <a:ext cx="3310890" cy="778475"/>
          </a:xfrm>
        </p:spPr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271C7F-BE12-4736-B6F5-EC66EA0DD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4643"/>
            <a:ext cx="12192000" cy="5850835"/>
          </a:xfrm>
        </p:spPr>
        <p:txBody>
          <a:bodyPr>
            <a:noAutofit/>
          </a:bodyPr>
          <a:lstStyle/>
          <a:p>
            <a:pPr lvl="0"/>
            <a:r>
              <a:rPr lang="es-ES" sz="1600" dirty="0"/>
              <a:t>Díaz-Barriga, A. (2014). Construcción de programas de estudio en la perspectiva del enfoque de desarrollo de competencias. Perfiles Educativos. Vol. XXXVI, núm. 143, 2014. IISUE-UNAM.  </a:t>
            </a:r>
            <a:r>
              <a:rPr lang="es-ES" sz="1600" u="sng" dirty="0">
                <a:hlinkClick r:id="rId2"/>
              </a:rPr>
              <a:t>http://www.scielo.org.mx/pdf/peredu/v36n143/v36n143a9.pdf</a:t>
            </a:r>
            <a:endParaRPr lang="es-ES" sz="1600" u="sng" dirty="0"/>
          </a:p>
          <a:p>
            <a:pPr marL="0" lvl="0" indent="0">
              <a:buNone/>
            </a:pPr>
            <a:endParaRPr lang="es-MX" sz="1000" dirty="0"/>
          </a:p>
          <a:p>
            <a:pPr lvl="0"/>
            <a:r>
              <a:rPr lang="es-ES" sz="1600" dirty="0"/>
              <a:t>Feo, R. (2010). Orientaciones básicas para el diseño de estrategias didácticas. Tendencias pedagógicas. </a:t>
            </a:r>
            <a:r>
              <a:rPr lang="es-ES" sz="1600" dirty="0" err="1"/>
              <a:t>Núm</a:t>
            </a:r>
            <a:r>
              <a:rPr lang="es-ES" sz="1600" dirty="0"/>
              <a:t> 16, 2010. Instituto Pedagógico de Miranda José Manuel Siso Martínez.  </a:t>
            </a:r>
            <a:r>
              <a:rPr lang="es-ES" sz="1600" u="sng" dirty="0">
                <a:hlinkClick r:id="rId3"/>
              </a:rPr>
              <a:t>www.tendenciaspedagogicas.com/articulos/2010_16_13.pdf</a:t>
            </a:r>
            <a:endParaRPr lang="es-ES" sz="1600" u="sng" dirty="0"/>
          </a:p>
          <a:p>
            <a:pPr marL="0" lvl="0" indent="0">
              <a:buNone/>
            </a:pPr>
            <a:endParaRPr lang="es-ES" sz="1000" u="sng" dirty="0"/>
          </a:p>
          <a:p>
            <a:r>
              <a:rPr lang="es-ES" sz="1600" dirty="0"/>
              <a:t>Instituto Tecnológico Metropolitano (2012). Orientaciones pedagógicas para la implementación del enfoque por competencias. Colombia: ITM-Dirección de Evaluación. </a:t>
            </a:r>
            <a:r>
              <a:rPr lang="es-ES" sz="1600" u="sng" dirty="0">
                <a:hlinkClick r:id="rId4"/>
              </a:rPr>
              <a:t> http://www.itm.edu.co/autoevaluacioninstitucional/acreditacion/imagenes/Ane </a:t>
            </a:r>
            <a:r>
              <a:rPr lang="es-ES" sz="1600" u="sng" dirty="0" err="1">
                <a:hlinkClick r:id="rId4"/>
              </a:rPr>
              <a:t>xos</a:t>
            </a:r>
            <a:r>
              <a:rPr lang="es-ES" sz="1600" u="sng" dirty="0">
                <a:hlinkClick r:id="rId4"/>
              </a:rPr>
              <a:t>/9</a:t>
            </a:r>
            <a:r>
              <a:rPr lang="es-ES" sz="1600" dirty="0">
                <a:hlinkClick r:id="rId4"/>
              </a:rPr>
              <a:t>.</a:t>
            </a:r>
            <a:endParaRPr lang="es-ES" sz="1600" dirty="0"/>
          </a:p>
          <a:p>
            <a:pPr marL="0" lvl="0" indent="0">
              <a:buNone/>
            </a:pPr>
            <a:endParaRPr lang="es-MX" sz="1000" dirty="0"/>
          </a:p>
          <a:p>
            <a:pPr lvl="0"/>
            <a:r>
              <a:rPr lang="es-ES" sz="1600" dirty="0"/>
              <a:t>Mosquera, F. y Velasco, M. (s/f). Estrategias didácticas para el Aprendizaje Colaborativo. PAIIP. </a:t>
            </a:r>
            <a:r>
              <a:rPr lang="es-ES" sz="1600" u="sng" dirty="0">
                <a:hlinkClick r:id="rId5"/>
              </a:rPr>
              <a:t>http://acreditacion.udistrital.edu.co/flexibilidad/estrategias_didacticas_aprendi zaje_colaborativo.pdf</a:t>
            </a:r>
            <a:endParaRPr lang="es-ES" sz="1600" u="sng" dirty="0"/>
          </a:p>
          <a:p>
            <a:pPr marL="0" lvl="0" indent="0">
              <a:buNone/>
            </a:pPr>
            <a:endParaRPr lang="es-ES" sz="1000" u="sng" dirty="0"/>
          </a:p>
          <a:p>
            <a:r>
              <a:rPr lang="es-MX" sz="16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Perrenoud, PH (2007). </a:t>
            </a:r>
            <a:r>
              <a:rPr lang="es-MX" sz="160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Diez nuevas competencias para enseñar</a:t>
            </a:r>
            <a:r>
              <a:rPr lang="es-MX" sz="16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Graó. https://newz33preescolar.files.wordpress.com/2012/05/resumen-10-competencias.pdf </a:t>
            </a:r>
          </a:p>
          <a:p>
            <a:pPr marL="0" indent="0">
              <a:buNone/>
            </a:pPr>
            <a:endParaRPr lang="es-MX" sz="100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Tejada, J. (2009). Competencias docentes profesorado. </a:t>
            </a:r>
            <a:r>
              <a:rPr lang="es-ES" sz="160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Revista de currículum y formación del profesorado</a:t>
            </a:r>
            <a:r>
              <a:rPr lang="es-ES" sz="16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http://www.ugr.es/~recfpro/rev132COL2.pdf </a:t>
            </a:r>
          </a:p>
          <a:p>
            <a:pPr marL="0" lvl="0" indent="0">
              <a:buNone/>
            </a:pPr>
            <a:endParaRPr lang="es-MX" sz="1000" dirty="0"/>
          </a:p>
          <a:p>
            <a:pPr lvl="0"/>
            <a:r>
              <a:rPr lang="es-ES" sz="1600" dirty="0"/>
              <a:t>Tobón, S., Pimienta, J.H., y García, J.A. (2010). Secuencias didácticas: Aprendizaje y Evaluación de Competencias. Pearson. [versión digital]</a:t>
            </a:r>
            <a:endParaRPr lang="es-ES" sz="1600" u="sng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95C6A-38DA-4447-8D7F-4C5B22B2C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3953" y="0"/>
            <a:ext cx="4682134" cy="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28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EA802FE-B9AC-804A-AFCE-84C5D236E163}"/>
              </a:ext>
            </a:extLst>
          </p:cNvPr>
          <p:cNvSpPr txBox="1"/>
          <p:nvPr/>
        </p:nvSpPr>
        <p:spPr>
          <a:xfrm>
            <a:off x="2427513" y="3025684"/>
            <a:ext cx="7108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>
                <a:solidFill>
                  <a:srgbClr val="C00000"/>
                </a:solidFill>
              </a:rPr>
              <a:t>¡Gracias!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8B8FFF-5CF9-41DD-AAB9-F41164CAE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0"/>
            <a:ext cx="5962650" cy="18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7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B2649-4737-420D-AA57-72DE49BB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850" y="0"/>
            <a:ext cx="5082540" cy="474391"/>
          </a:xfrm>
        </p:spPr>
        <p:txBody>
          <a:bodyPr>
            <a:normAutofit fontScale="90000"/>
          </a:bodyPr>
          <a:lstStyle/>
          <a:p>
            <a:r>
              <a:rPr lang="es-MX" dirty="0"/>
              <a:t>Proyecto integrador </a:t>
            </a:r>
            <a:endParaRPr lang="es-MX" sz="27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2B6FCE-B74E-4EF4-A667-95378A485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78" y="838892"/>
            <a:ext cx="11850624" cy="42703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dirty="0"/>
              <a:t>Competencia a desarrollar de la materia en general. (competencia en verbo  presente)</a:t>
            </a:r>
          </a:p>
          <a:p>
            <a:pPr marL="0" indent="0" algn="just">
              <a:buNone/>
            </a:pPr>
            <a:r>
              <a:rPr lang="es-ES" sz="2400" dirty="0"/>
              <a:t>Contenidos a desarrollar bajo la tipología de: Conocimientos, Habilidades y Aptitudes (1 tema)</a:t>
            </a:r>
          </a:p>
          <a:p>
            <a:pPr marL="0" indent="0" algn="just">
              <a:buNone/>
            </a:pPr>
            <a:r>
              <a:rPr lang="es-ES" sz="2400" dirty="0"/>
              <a:t>Evidencias de desempeño y resultado del aprendizaje, que se requieren para que el alumno desarrolle las competencias señaladas anteriormente (1 tema)</a:t>
            </a:r>
          </a:p>
          <a:p>
            <a:pPr marL="0" indent="0" algn="just">
              <a:buNone/>
            </a:pPr>
            <a:r>
              <a:rPr lang="es-ES" sz="2400" dirty="0"/>
              <a:t>Nombre de la estrategia (ABP, casos, proyectos) (1 tema)</a:t>
            </a:r>
          </a:p>
          <a:p>
            <a:pPr marL="0" indent="0" algn="just">
              <a:buNone/>
            </a:pPr>
            <a:r>
              <a:rPr lang="es-ES" sz="2400" dirty="0"/>
              <a:t>Nombre de las técnicas y actividades (en secuencia didáctica) (1 tema)</a:t>
            </a:r>
          </a:p>
          <a:p>
            <a:pPr marL="0" indent="0" algn="just">
              <a:buNone/>
            </a:pPr>
            <a:r>
              <a:rPr lang="es-ES" sz="2400" dirty="0"/>
              <a:t>Menciona los recursos, evaluación y referencias APA.</a:t>
            </a:r>
          </a:p>
          <a:p>
            <a:pPr marL="0" indent="0" algn="just">
              <a:buNone/>
            </a:pPr>
            <a:r>
              <a:rPr lang="es-ES" sz="4000" dirty="0"/>
              <a:t>Equipos: ¿?</a:t>
            </a:r>
          </a:p>
          <a:p>
            <a:pPr marL="0" indent="0" algn="just">
              <a:buNone/>
            </a:pPr>
            <a:r>
              <a:rPr lang="es-ES" sz="4000" dirty="0"/>
              <a:t>Dia de entrega:  domingo 2 de mayo.		</a:t>
            </a:r>
          </a:p>
          <a:p>
            <a:pPr marL="0" indent="0" algn="just">
              <a:buNone/>
            </a:pPr>
            <a:r>
              <a:rPr lang="es-ES" sz="4000" dirty="0"/>
              <a:t>Valor: 10 puntos</a:t>
            </a:r>
          </a:p>
          <a:p>
            <a:pPr marL="0" indent="0" algn="just">
              <a:buNone/>
            </a:pPr>
            <a:r>
              <a:rPr lang="es-ES" sz="4000" dirty="0">
                <a:hlinkClick r:id="rId2"/>
              </a:rPr>
              <a:t>edithedu@hotmail.com</a:t>
            </a:r>
            <a:r>
              <a:rPr lang="es-ES" sz="4000" dirty="0"/>
              <a:t>  (</a:t>
            </a:r>
            <a:r>
              <a:rPr lang="es-ES" sz="3200" dirty="0" err="1"/>
              <a:t>whats</a:t>
            </a:r>
            <a:r>
              <a:rPr lang="es-ES" sz="3200" dirty="0"/>
              <a:t> app)</a:t>
            </a:r>
          </a:p>
          <a:p>
            <a:pPr marL="0" indent="0" algn="just">
              <a:buNone/>
            </a:pPr>
            <a:endParaRPr lang="es-E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68126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841C3-6689-4797-B484-248888FE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381" y="154183"/>
            <a:ext cx="6286500" cy="534715"/>
          </a:xfrm>
        </p:spPr>
        <p:txBody>
          <a:bodyPr>
            <a:noAutofit/>
          </a:bodyPr>
          <a:lstStyle/>
          <a:p>
            <a:r>
              <a:rPr lang="es-MX" sz="2400" dirty="0"/>
              <a:t>FORMATO: Programa de estudio</a:t>
            </a:r>
            <a:endParaRPr lang="es-MX" sz="1600" dirty="0"/>
          </a:p>
        </p:txBody>
      </p:sp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6982DE58-0C38-4204-BA9C-A053C916F1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202389"/>
              </p:ext>
            </p:extLst>
          </p:nvPr>
        </p:nvGraphicFramePr>
        <p:xfrm>
          <a:off x="163513" y="4848225"/>
          <a:ext cx="11298237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174728" imgH="1240381" progId="Word.Document.12">
                  <p:embed/>
                </p:oleObj>
              </mc:Choice>
              <mc:Fallback>
                <p:oleObj name="Document" r:id="rId2" imgW="9174728" imgH="1240381" progId="Word.Document.12">
                  <p:embed/>
                  <p:pic>
                    <p:nvPicPr>
                      <p:cNvPr id="15" name="Objeto 14">
                        <a:extLst>
                          <a:ext uri="{FF2B5EF4-FFF2-40B4-BE49-F238E27FC236}">
                            <a16:creationId xmlns:a16="http://schemas.microsoft.com/office/drawing/2014/main" id="{6982DE58-0C38-4204-BA9C-A053C916F1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3513" y="4848225"/>
                        <a:ext cx="11298237" cy="152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DC7EF8CF-A2D5-481F-BA51-D4BA326ACD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198874"/>
              </p:ext>
            </p:extLst>
          </p:nvPr>
        </p:nvGraphicFramePr>
        <p:xfrm>
          <a:off x="0" y="763588"/>
          <a:ext cx="1101090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9572282" imgH="1535710" progId="Word.Document.12">
                  <p:embed/>
                </p:oleObj>
              </mc:Choice>
              <mc:Fallback>
                <p:oleObj name="Document" r:id="rId4" imgW="9572282" imgH="1535710" progId="Word.Document.12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DC7EF8CF-A2D5-481F-BA51-D4BA326ACD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763588"/>
                        <a:ext cx="11010900" cy="175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833B84E2-A52F-487A-9B85-B2514FB6F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101732"/>
              </p:ext>
            </p:extLst>
          </p:nvPr>
        </p:nvGraphicFramePr>
        <p:xfrm>
          <a:off x="0" y="2571770"/>
          <a:ext cx="11403016" cy="1111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9150601" imgH="829082" progId="Word.Document.12">
                  <p:embed/>
                </p:oleObj>
              </mc:Choice>
              <mc:Fallback>
                <p:oleObj name="Document" r:id="rId6" imgW="9150601" imgH="829082" progId="Word.Documen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833B84E2-A52F-487A-9B85-B2514FB6FD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2571770"/>
                        <a:ext cx="11403016" cy="1111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8D7D1A9C-B137-48C2-85A4-986BF1B849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224036"/>
              </p:ext>
            </p:extLst>
          </p:nvPr>
        </p:nvGraphicFramePr>
        <p:xfrm>
          <a:off x="133033" y="3832225"/>
          <a:ext cx="11403016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9151951" imgH="828959" progId="Word.Document.12">
                  <p:embed/>
                </p:oleObj>
              </mc:Choice>
              <mc:Fallback>
                <p:oleObj name="Document" r:id="rId8" imgW="9151951" imgH="828959" progId="Word.Document.12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8D7D1A9C-B137-48C2-85A4-986BF1B849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3033" y="3832225"/>
                        <a:ext cx="11403016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193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1D6C3B9-210B-4042-B10D-6AD00FC59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52750"/>
              </p:ext>
            </p:extLst>
          </p:nvPr>
        </p:nvGraphicFramePr>
        <p:xfrm>
          <a:off x="0" y="0"/>
          <a:ext cx="12061896" cy="6426518"/>
        </p:xfrm>
        <a:graphic>
          <a:graphicData uri="http://schemas.openxmlformats.org/drawingml/2006/table">
            <a:tbl>
              <a:tblPr firstRow="1" firstCol="1" bandRow="1"/>
              <a:tblGrid>
                <a:gridCol w="1343053">
                  <a:extLst>
                    <a:ext uri="{9D8B030D-6E8A-4147-A177-3AD203B41FA5}">
                      <a16:colId xmlns:a16="http://schemas.microsoft.com/office/drawing/2014/main" val="3217280629"/>
                    </a:ext>
                  </a:extLst>
                </a:gridCol>
                <a:gridCol w="1688410">
                  <a:extLst>
                    <a:ext uri="{9D8B030D-6E8A-4147-A177-3AD203B41FA5}">
                      <a16:colId xmlns:a16="http://schemas.microsoft.com/office/drawing/2014/main" val="2142473321"/>
                    </a:ext>
                  </a:extLst>
                </a:gridCol>
                <a:gridCol w="2212212">
                  <a:extLst>
                    <a:ext uri="{9D8B030D-6E8A-4147-A177-3AD203B41FA5}">
                      <a16:colId xmlns:a16="http://schemas.microsoft.com/office/drawing/2014/main" val="457594996"/>
                    </a:ext>
                  </a:extLst>
                </a:gridCol>
                <a:gridCol w="1382412">
                  <a:extLst>
                    <a:ext uri="{9D8B030D-6E8A-4147-A177-3AD203B41FA5}">
                      <a16:colId xmlns:a16="http://schemas.microsoft.com/office/drawing/2014/main" val="3763325000"/>
                    </a:ext>
                  </a:extLst>
                </a:gridCol>
                <a:gridCol w="1356922">
                  <a:extLst>
                    <a:ext uri="{9D8B030D-6E8A-4147-A177-3AD203B41FA5}">
                      <a16:colId xmlns:a16="http://schemas.microsoft.com/office/drawing/2014/main" val="108900503"/>
                    </a:ext>
                  </a:extLst>
                </a:gridCol>
                <a:gridCol w="1393119">
                  <a:extLst>
                    <a:ext uri="{9D8B030D-6E8A-4147-A177-3AD203B41FA5}">
                      <a16:colId xmlns:a16="http://schemas.microsoft.com/office/drawing/2014/main" val="1280621902"/>
                    </a:ext>
                  </a:extLst>
                </a:gridCol>
                <a:gridCol w="1243566">
                  <a:extLst>
                    <a:ext uri="{9D8B030D-6E8A-4147-A177-3AD203B41FA5}">
                      <a16:colId xmlns:a16="http://schemas.microsoft.com/office/drawing/2014/main" val="1325306658"/>
                    </a:ext>
                  </a:extLst>
                </a:gridCol>
                <a:gridCol w="1442202">
                  <a:extLst>
                    <a:ext uri="{9D8B030D-6E8A-4147-A177-3AD203B41FA5}">
                      <a16:colId xmlns:a16="http://schemas.microsoft.com/office/drawing/2014/main" val="445762619"/>
                    </a:ext>
                  </a:extLst>
                </a:gridCol>
              </a:tblGrid>
              <a:tr h="76147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UNIDAD DE CONTENIDO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UNIDADES DIDÁCTICAS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BLOQUE DE APRENDIZAJE</a:t>
                      </a:r>
                      <a:endParaRPr lang="es-MX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RESULTADO DE APRENDIZAJE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INDICADOR DE DESEMPEÑO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EVIDENCIA DE DESEMPEÑO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SABERES REQUERIDOS PARA EL LOGRO DE LOS RESULTADOS DEL APRENDIZAJE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4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l@s</a:t>
                      </a: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estudiantes deben dominar al finalizar el curso.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ESTRATEGIAS DE APRENDIZAJE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INSTRUMENTOS DE 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EVALUACIÓN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41550"/>
                  </a:ext>
                </a:extLst>
              </a:tr>
              <a:tr h="70708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Conocimientos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Habilidades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Actitudes y valores</a:t>
                      </a:r>
                      <a:endParaRPr lang="es-MX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09328"/>
                  </a:ext>
                </a:extLst>
              </a:tr>
              <a:tr h="39977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Corresponden al cuerpo de información declarativa que </a:t>
                      </a:r>
                      <a:r>
                        <a:rPr lang="es-ES" sz="14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l@s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estudiantes deben comprender al aprobar una asignatura.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E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Desglosar los </a:t>
                      </a: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contenidos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E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 TEMAS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Y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SUBTEMAS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s-MX" altLang="es-MX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kumimoji="0" lang="es-MX" altLang="es-MX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Que </a:t>
                      </a:r>
                      <a:r>
                        <a:rPr lang="es-ES" sz="14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l@s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estudiantes deben lograr una vez aprobada la asignatura.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E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E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E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Parámetro de medición que permite dar seguimiento y evaluar el cumplimiento de los objetivos de la actividad institucional o el programa especial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El saber conceptual es, en sí mismo, información declarativa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E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El saber procedimental se refiere a habilidades y destrezas que deben ponerse en práctica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E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El saber actitudinal alude a valores y actitudes y deben manifestarse, en el comportamiento de </a:t>
                      </a:r>
                      <a:r>
                        <a:rPr lang="es-ES" sz="14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l@s</a:t>
                      </a: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estudiantes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E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Estudio de casos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ABP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proyectos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TECNICAS Y ACTIVIDADES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E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(secuencia didáctica) 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171036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265" algn="l"/>
                        </a:tabLs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517827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marL="485775"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180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44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B46B9FD-4091-4028-B63F-1F2C6AEA2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2186"/>
              </p:ext>
            </p:extLst>
          </p:nvPr>
        </p:nvGraphicFramePr>
        <p:xfrm>
          <a:off x="160343" y="691228"/>
          <a:ext cx="11587056" cy="138337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587056">
                  <a:extLst>
                    <a:ext uri="{9D8B030D-6E8A-4147-A177-3AD203B41FA5}">
                      <a16:colId xmlns:a16="http://schemas.microsoft.com/office/drawing/2014/main" val="1594582360"/>
                    </a:ext>
                  </a:extLst>
                </a:gridCol>
              </a:tblGrid>
              <a:tr h="187314">
                <a:tc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312160" marR="330200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EVALUACIÓN DEL CURSO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169749"/>
                  </a:ext>
                </a:extLst>
              </a:tr>
              <a:tr h="956650">
                <a:tc>
                  <a:txBody>
                    <a:bodyPr/>
                    <a:lstStyle/>
                    <a:p>
                      <a:pPr marL="4381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604849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14CB349-89FA-413A-9217-7A26C0D69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068280"/>
              </p:ext>
            </p:extLst>
          </p:nvPr>
        </p:nvGraphicFramePr>
        <p:xfrm>
          <a:off x="160343" y="2994660"/>
          <a:ext cx="11587056" cy="212055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817666">
                  <a:extLst>
                    <a:ext uri="{9D8B030D-6E8A-4147-A177-3AD203B41FA5}">
                      <a16:colId xmlns:a16="http://schemas.microsoft.com/office/drawing/2014/main" val="3403102135"/>
                    </a:ext>
                  </a:extLst>
                </a:gridCol>
                <a:gridCol w="3886885">
                  <a:extLst>
                    <a:ext uri="{9D8B030D-6E8A-4147-A177-3AD203B41FA5}">
                      <a16:colId xmlns:a16="http://schemas.microsoft.com/office/drawing/2014/main" val="4178092938"/>
                    </a:ext>
                  </a:extLst>
                </a:gridCol>
                <a:gridCol w="3882505">
                  <a:extLst>
                    <a:ext uri="{9D8B030D-6E8A-4147-A177-3AD203B41FA5}">
                      <a16:colId xmlns:a16="http://schemas.microsoft.com/office/drawing/2014/main" val="427040578"/>
                    </a:ext>
                  </a:extLst>
                </a:gridCol>
              </a:tblGrid>
              <a:tr h="103931">
                <a:tc>
                  <a:txBody>
                    <a:bodyPr/>
                    <a:lstStyle/>
                    <a:p>
                      <a:pPr marL="609600">
                        <a:spcBef>
                          <a:spcPts val="540"/>
                        </a:spcBef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RECURSOS DIDACTICOS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88340">
                        <a:spcBef>
                          <a:spcPts val="540"/>
                        </a:spcBef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BIBLIOGRAFÍA BÁSICA</a:t>
                      </a: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22580">
                        <a:spcBef>
                          <a:spcPts val="540"/>
                        </a:spcBef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BIBLIOGRAFÍA COMPLEMENTARIA</a:t>
                      </a:r>
                      <a:endParaRPr lang="es-MX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46079"/>
                  </a:ext>
                </a:extLst>
              </a:tr>
              <a:tr h="1968152">
                <a:tc>
                  <a:txBody>
                    <a:bodyPr/>
                    <a:lstStyle/>
                    <a:p>
                      <a:pPr marL="6794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478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3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586A500-9AEA-4657-B8E4-DF1F4CBD88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588" y="0"/>
          <a:ext cx="10009187" cy="6960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35803" imgH="6451982" progId="Word.Document.12">
                  <p:embed/>
                </p:oleObj>
              </mc:Choice>
              <mc:Fallback>
                <p:oleObj name="Document" r:id="rId2" imgW="7435803" imgH="6451982" progId="Word.Documen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9586A500-9AEA-4657-B8E4-DF1F4CBD88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3588" y="0"/>
                        <a:ext cx="10009187" cy="6960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724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4569</Words>
  <Application>Microsoft Office PowerPoint</Application>
  <PresentationFormat>Panorámica</PresentationFormat>
  <Paragraphs>783</Paragraphs>
  <Slides>46</Slides>
  <Notes>7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7" baseType="lpstr">
      <vt:lpstr>Arial</vt:lpstr>
      <vt:lpstr>Calibri</vt:lpstr>
      <vt:lpstr>Calibri Light</vt:lpstr>
      <vt:lpstr>Century Gothic</vt:lpstr>
      <vt:lpstr>Symbol</vt:lpstr>
      <vt:lpstr>Times New Roman</vt:lpstr>
      <vt:lpstr>Trebuchet MS</vt:lpstr>
      <vt:lpstr>Verdana</vt:lpstr>
      <vt:lpstr>Wingdings 2</vt:lpstr>
      <vt:lpstr>Tema de Office</vt:lpstr>
      <vt:lpstr>Document</vt:lpstr>
      <vt:lpstr>    BIENVENID@S AL CURSO DE  Desarrollo de habilidades y estrategias didácticas en la práctica docente</vt:lpstr>
      <vt:lpstr>  </vt:lpstr>
      <vt:lpstr>Presentación de PowerPoint</vt:lpstr>
      <vt:lpstr>Evaluación: Proyecto integrador </vt:lpstr>
      <vt:lpstr>Proyecto integrador </vt:lpstr>
      <vt:lpstr>FORMATO: Programa de estudio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ENCUADRE</vt:lpstr>
      <vt:lpstr>DIA DE LA SESION VIRTUAL</vt:lpstr>
      <vt:lpstr>Presentación de PowerPoint</vt:lpstr>
      <vt:lpstr>Presentación de PowerPoint</vt:lpstr>
      <vt:lpstr>Presentación de PowerPoint</vt:lpstr>
      <vt:lpstr>Verde: autor o autores rojo: fecha de publicación morado: datos específicos de la fuente</vt:lpstr>
      <vt:lpstr>Presentación de PowerPoint</vt:lpstr>
      <vt:lpstr>Didáctica del desarrollo de competencias.</vt:lpstr>
      <vt:lpstr>Didáctica del desarrollo de competencias.</vt:lpstr>
      <vt:lpstr>Presentación de PowerPoint</vt:lpstr>
      <vt:lpstr>Presentación de PowerPoint</vt:lpstr>
      <vt:lpstr>Presentación de PowerPoint</vt:lpstr>
      <vt:lpstr>Presentación de PowerPoint</vt:lpstr>
      <vt:lpstr>ELABORACION DE VERBOS EN COMPETENCIAS (enunciado de competencia verbo presente)</vt:lpstr>
      <vt:lpstr>Ejemplo Programa de estudio</vt:lpstr>
      <vt:lpstr> Etapas del diseño</vt:lpstr>
      <vt:lpstr> Etapas del diseño</vt:lpstr>
      <vt:lpstr>ELABORACION DE VERBOS EN COMPETENCIAS (enunciado competencias verbo presente)</vt:lpstr>
      <vt:lpstr>Ejemplo de objetivo o propósito.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ELABORACION DE VERBOS EN COMPETENCIAS (enunciado competencias verbo presente)</vt:lpstr>
      <vt:lpstr>Etapas del diseño.</vt:lpstr>
      <vt:lpstr>Estructura de los programas de estudio</vt:lpstr>
      <vt:lpstr>ELABORACION DE VERBOS EN COMPETENCIAS (enunciado de competencia verbo presente)</vt:lpstr>
      <vt:lpstr>Ejemplo contenido: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Edith1</dc:creator>
  <cp:lastModifiedBy>Edith1</cp:lastModifiedBy>
  <cp:revision>154</cp:revision>
  <cp:lastPrinted>2021-03-15T23:41:25Z</cp:lastPrinted>
  <dcterms:created xsi:type="dcterms:W3CDTF">2020-09-28T21:17:36Z</dcterms:created>
  <dcterms:modified xsi:type="dcterms:W3CDTF">2021-03-22T20:15:11Z</dcterms:modified>
</cp:coreProperties>
</file>