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type="body"/>
          </p:nvPr>
        </p:nvSpPr>
        <p:spPr>
          <a:xfrm>
            <a:off x="1451520" y="201564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2" name="PlaceHolder 3"/>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5"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6"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37" name="PlaceHolder 5"/>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type="body"/>
          </p:nvPr>
        </p:nvSpPr>
        <p:spPr>
          <a:xfrm>
            <a:off x="14515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0" name="PlaceHolder 3"/>
          <p:cNvSpPr>
            <a:spLocks noGrp="1"/>
          </p:cNvSpPr>
          <p:nvPr>
            <p:ph type="body"/>
          </p:nvPr>
        </p:nvSpPr>
        <p:spPr>
          <a:xfrm>
            <a:off x="46987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1" name="PlaceHolder 4"/>
          <p:cNvSpPr>
            <a:spLocks noGrp="1"/>
          </p:cNvSpPr>
          <p:nvPr>
            <p:ph type="body"/>
          </p:nvPr>
        </p:nvSpPr>
        <p:spPr>
          <a:xfrm>
            <a:off x="794556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2" name="PlaceHolder 5"/>
          <p:cNvSpPr>
            <a:spLocks noGrp="1"/>
          </p:cNvSpPr>
          <p:nvPr>
            <p:ph type="body"/>
          </p:nvPr>
        </p:nvSpPr>
        <p:spPr>
          <a:xfrm>
            <a:off x="14515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3" name="PlaceHolder 6"/>
          <p:cNvSpPr>
            <a:spLocks noGrp="1"/>
          </p:cNvSpPr>
          <p:nvPr>
            <p:ph type="body"/>
          </p:nvPr>
        </p:nvSpPr>
        <p:spPr>
          <a:xfrm>
            <a:off x="46987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44" name="PlaceHolder 7"/>
          <p:cNvSpPr>
            <a:spLocks noGrp="1"/>
          </p:cNvSpPr>
          <p:nvPr>
            <p:ph type="body"/>
          </p:nvPr>
        </p:nvSpPr>
        <p:spPr>
          <a:xfrm>
            <a:off x="794556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1451520" y="2015640"/>
            <a:ext cx="9603000" cy="3450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body"/>
          </p:nvPr>
        </p:nvSpPr>
        <p:spPr>
          <a:xfrm>
            <a:off x="1451520" y="2015640"/>
            <a:ext cx="960300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0"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1451520" y="804600"/>
            <a:ext cx="9603000" cy="4863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5"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6"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1451520" y="2015640"/>
            <a:ext cx="9603000" cy="3450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69"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0" name="PlaceHolder 4"/>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3"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4" name="PlaceHolder 4"/>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type="body"/>
          </p:nvPr>
        </p:nvSpPr>
        <p:spPr>
          <a:xfrm>
            <a:off x="1451520" y="201564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77" name="PlaceHolder 3"/>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0"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1"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2" name="PlaceHolder 5"/>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type="body"/>
          </p:nvPr>
        </p:nvSpPr>
        <p:spPr>
          <a:xfrm>
            <a:off x="14515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5" name="PlaceHolder 3"/>
          <p:cNvSpPr>
            <a:spLocks noGrp="1"/>
          </p:cNvSpPr>
          <p:nvPr>
            <p:ph type="body"/>
          </p:nvPr>
        </p:nvSpPr>
        <p:spPr>
          <a:xfrm>
            <a:off x="469872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6" name="PlaceHolder 4"/>
          <p:cNvSpPr>
            <a:spLocks noGrp="1"/>
          </p:cNvSpPr>
          <p:nvPr>
            <p:ph type="body"/>
          </p:nvPr>
        </p:nvSpPr>
        <p:spPr>
          <a:xfrm>
            <a:off x="7945560" y="201564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7" name="PlaceHolder 5"/>
          <p:cNvSpPr>
            <a:spLocks noGrp="1"/>
          </p:cNvSpPr>
          <p:nvPr>
            <p:ph type="body"/>
          </p:nvPr>
        </p:nvSpPr>
        <p:spPr>
          <a:xfrm>
            <a:off x="14515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8" name="PlaceHolder 6"/>
          <p:cNvSpPr>
            <a:spLocks noGrp="1"/>
          </p:cNvSpPr>
          <p:nvPr>
            <p:ph type="body"/>
          </p:nvPr>
        </p:nvSpPr>
        <p:spPr>
          <a:xfrm>
            <a:off x="469872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89" name="PlaceHolder 7"/>
          <p:cNvSpPr>
            <a:spLocks noGrp="1"/>
          </p:cNvSpPr>
          <p:nvPr>
            <p:ph type="body"/>
          </p:nvPr>
        </p:nvSpPr>
        <p:spPr>
          <a:xfrm>
            <a:off x="7945560" y="3817800"/>
            <a:ext cx="309204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type="body"/>
          </p:nvPr>
        </p:nvSpPr>
        <p:spPr>
          <a:xfrm>
            <a:off x="1451520" y="2015640"/>
            <a:ext cx="960300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15"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51520" y="804600"/>
            <a:ext cx="9603000" cy="4863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0" name="PlaceHolder 3"/>
          <p:cNvSpPr>
            <a:spLocks noGrp="1"/>
          </p:cNvSpPr>
          <p:nvPr>
            <p:ph type="body"/>
          </p:nvPr>
        </p:nvSpPr>
        <p:spPr>
          <a:xfrm>
            <a:off x="637236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1" name="PlaceHolder 4"/>
          <p:cNvSpPr>
            <a:spLocks noGrp="1"/>
          </p:cNvSpPr>
          <p:nvPr>
            <p:ph type="body"/>
          </p:nvPr>
        </p:nvSpPr>
        <p:spPr>
          <a:xfrm>
            <a:off x="145152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type="body"/>
          </p:nvPr>
        </p:nvSpPr>
        <p:spPr>
          <a:xfrm>
            <a:off x="1451520" y="2015640"/>
            <a:ext cx="4686120" cy="345024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4"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5" name="PlaceHolder 4"/>
          <p:cNvSpPr>
            <a:spLocks noGrp="1"/>
          </p:cNvSpPr>
          <p:nvPr>
            <p:ph type="body"/>
          </p:nvPr>
        </p:nvSpPr>
        <p:spPr>
          <a:xfrm>
            <a:off x="6372360" y="381780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51520" y="804600"/>
            <a:ext cx="9603000" cy="104904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type="body"/>
          </p:nvPr>
        </p:nvSpPr>
        <p:spPr>
          <a:xfrm>
            <a:off x="145152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8" name="PlaceHolder 3"/>
          <p:cNvSpPr>
            <a:spLocks noGrp="1"/>
          </p:cNvSpPr>
          <p:nvPr>
            <p:ph type="body"/>
          </p:nvPr>
        </p:nvSpPr>
        <p:spPr>
          <a:xfrm>
            <a:off x="6372360" y="2015640"/>
            <a:ext cx="4686120" cy="1645560"/>
          </a:xfrm>
          <a:prstGeom prst="rect">
            <a:avLst/>
          </a:prstGeom>
        </p:spPr>
        <p:txBody>
          <a:bodyPr lIns="0" rIns="0" tIns="0" bIns="0">
            <a:normAutofit/>
          </a:bodyPr>
          <a:p>
            <a:endParaRPr b="0" lang="en-US" sz="2000" spc="-1" strike="noStrike">
              <a:solidFill>
                <a:srgbClr val="000000"/>
              </a:solidFill>
              <a:latin typeface="Gill Sans MT"/>
            </a:endParaRPr>
          </a:p>
        </p:txBody>
      </p:sp>
      <p:sp>
        <p:nvSpPr>
          <p:cNvPr id="29" name="PlaceHolder 4"/>
          <p:cNvSpPr>
            <a:spLocks noGrp="1"/>
          </p:cNvSpPr>
          <p:nvPr>
            <p:ph type="body"/>
          </p:nvPr>
        </p:nvSpPr>
        <p:spPr>
          <a:xfrm>
            <a:off x="1451520" y="3817800"/>
            <a:ext cx="9603000" cy="1645560"/>
          </a:xfrm>
          <a:prstGeom prst="rect">
            <a:avLst/>
          </a:prstGeom>
        </p:spPr>
        <p:txBody>
          <a:bodyPr lIns="0" rIns="0" tIns="0" bIns="0">
            <a:normAutofit/>
          </a:bodyPr>
          <a:p>
            <a:endParaRPr b="0" lang="en-US" sz="2000" spc="-1" strike="noStrike">
              <a:solidFill>
                <a:srgbClr val="000000"/>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pic>
        <p:nvPicPr>
          <p:cNvPr id="1" name="Picture 6" descr=""/>
          <p:cNvPicPr/>
          <p:nvPr/>
        </p:nvPicPr>
        <p:blipFill>
          <a:blip r:embed="rId2"/>
          <a:srcRect l="0" t="1526" r="0" b="-1526"/>
          <a:stretch/>
        </p:blipFill>
        <p:spPr>
          <a:xfrm>
            <a:off x="0" y="6126480"/>
            <a:ext cx="12191760" cy="742680"/>
          </a:xfrm>
          <a:prstGeom prst="rect">
            <a:avLst/>
          </a:prstGeom>
          <a:ln w="0">
            <a:noFill/>
          </a:ln>
        </p:spPr>
      </p:pic>
      <p:sp>
        <p:nvSpPr>
          <p:cNvPr id="2" name="Straight Connector 9"/>
          <p:cNvSpPr/>
          <p:nvPr/>
        </p:nvSpPr>
        <p:spPr>
          <a:xfrm>
            <a:off x="0" y="6128280"/>
            <a:ext cx="12191760" cy="360"/>
          </a:xfrm>
          <a:prstGeom prst="line">
            <a:avLst/>
          </a:prstGeom>
          <a:ln w="12600">
            <a:solidFill>
              <a:srgbClr val="000001">
                <a:alpha val="20000"/>
              </a:srgbClr>
            </a:solidFill>
            <a:round/>
          </a:ln>
        </p:spPr>
        <p:style>
          <a:lnRef idx="0"/>
          <a:fillRef idx="0"/>
          <a:effectRef idx="0"/>
          <a:fontRef idx="minor"/>
        </p:style>
      </p:sp>
      <p:sp>
        <p:nvSpPr>
          <p:cNvPr id="3" name="PlaceHolder 1"/>
          <p:cNvSpPr>
            <a:spLocks noGrp="1"/>
          </p:cNvSpPr>
          <p:nvPr>
            <p:ph type="title"/>
          </p:nvPr>
        </p:nvSpPr>
        <p:spPr>
          <a:xfrm>
            <a:off x="2417760" y="802440"/>
            <a:ext cx="8636760" cy="2541240"/>
          </a:xfrm>
          <a:prstGeom prst="rect">
            <a:avLst/>
          </a:prstGeom>
        </p:spPr>
        <p:txBody>
          <a:bodyPr bIns="0" anchor="b">
            <a:normAutofit fontScale="56000"/>
          </a:bodyPr>
          <a:p>
            <a:pPr>
              <a:lnSpc>
                <a:spcPct val="90000"/>
              </a:lnSpc>
            </a:pPr>
            <a:r>
              <a:rPr b="0" lang="es-ES" sz="6600" spc="-1" strike="noStrike" cap="all">
                <a:solidFill>
                  <a:srgbClr val="000000"/>
                </a:solidFill>
                <a:latin typeface="Gill Sans MT"/>
              </a:rPr>
              <a:t>Ha</a:t>
            </a:r>
            <a:r>
              <a:rPr b="0" lang="es-ES" sz="6600" spc="-1" strike="noStrike" cap="all">
                <a:solidFill>
                  <a:srgbClr val="000000"/>
                </a:solidFill>
                <a:latin typeface="Gill Sans MT"/>
              </a:rPr>
              <a:t>ga </a:t>
            </a:r>
            <a:r>
              <a:rPr b="0" lang="es-ES" sz="6600" spc="-1" strike="noStrike" cap="all">
                <a:solidFill>
                  <a:srgbClr val="000000"/>
                </a:solidFill>
                <a:latin typeface="Gill Sans MT"/>
              </a:rPr>
              <a:t>cli</a:t>
            </a:r>
            <a:r>
              <a:rPr b="0" lang="es-ES" sz="6600" spc="-1" strike="noStrike" cap="all">
                <a:solidFill>
                  <a:srgbClr val="000000"/>
                </a:solidFill>
                <a:latin typeface="Gill Sans MT"/>
              </a:rPr>
              <a:t>c </a:t>
            </a:r>
            <a:r>
              <a:rPr b="0" lang="es-ES" sz="6600" spc="-1" strike="noStrike" cap="all">
                <a:solidFill>
                  <a:srgbClr val="000000"/>
                </a:solidFill>
                <a:latin typeface="Gill Sans MT"/>
              </a:rPr>
              <a:t>par</a:t>
            </a:r>
            <a:r>
              <a:rPr b="0" lang="es-ES" sz="6600" spc="-1" strike="noStrike" cap="all">
                <a:solidFill>
                  <a:srgbClr val="000000"/>
                </a:solidFill>
                <a:latin typeface="Gill Sans MT"/>
              </a:rPr>
              <a:t>a </a:t>
            </a:r>
            <a:r>
              <a:rPr b="0" lang="es-ES" sz="6600" spc="-1" strike="noStrike" cap="all">
                <a:solidFill>
                  <a:srgbClr val="000000"/>
                </a:solidFill>
                <a:latin typeface="Gill Sans MT"/>
              </a:rPr>
              <a:t>mo</a:t>
            </a:r>
            <a:r>
              <a:rPr b="0" lang="es-ES" sz="6600" spc="-1" strike="noStrike" cap="all">
                <a:solidFill>
                  <a:srgbClr val="000000"/>
                </a:solidFill>
                <a:latin typeface="Gill Sans MT"/>
              </a:rPr>
              <a:t>difi</a:t>
            </a:r>
            <a:r>
              <a:rPr b="0" lang="es-ES" sz="6600" spc="-1" strike="noStrike" cap="all">
                <a:solidFill>
                  <a:srgbClr val="000000"/>
                </a:solidFill>
                <a:latin typeface="Gill Sans MT"/>
              </a:rPr>
              <a:t>ca</a:t>
            </a:r>
            <a:r>
              <a:rPr b="0" lang="es-ES" sz="6600" spc="-1" strike="noStrike" cap="all">
                <a:solidFill>
                  <a:srgbClr val="000000"/>
                </a:solidFill>
                <a:latin typeface="Gill Sans MT"/>
              </a:rPr>
              <a:t>r </a:t>
            </a:r>
            <a:r>
              <a:rPr b="0" lang="es-ES" sz="6600" spc="-1" strike="noStrike" cap="all">
                <a:solidFill>
                  <a:srgbClr val="000000"/>
                </a:solidFill>
                <a:latin typeface="Gill Sans MT"/>
              </a:rPr>
              <a:t>el </a:t>
            </a:r>
            <a:r>
              <a:rPr b="0" lang="es-ES" sz="6600" spc="-1" strike="noStrike" cap="all">
                <a:solidFill>
                  <a:srgbClr val="000000"/>
                </a:solidFill>
                <a:latin typeface="Gill Sans MT"/>
              </a:rPr>
              <a:t>est</a:t>
            </a:r>
            <a:r>
              <a:rPr b="0" lang="es-ES" sz="6600" spc="-1" strike="noStrike" cap="all">
                <a:solidFill>
                  <a:srgbClr val="000000"/>
                </a:solidFill>
                <a:latin typeface="Gill Sans MT"/>
              </a:rPr>
              <a:t>ilo </a:t>
            </a:r>
            <a:r>
              <a:rPr b="0" lang="es-ES" sz="6600" spc="-1" strike="noStrike" cap="all">
                <a:solidFill>
                  <a:srgbClr val="000000"/>
                </a:solidFill>
                <a:latin typeface="Gill Sans MT"/>
              </a:rPr>
              <a:t>de </a:t>
            </a:r>
            <a:r>
              <a:rPr b="0" lang="es-ES" sz="6600" spc="-1" strike="noStrike" cap="all">
                <a:solidFill>
                  <a:srgbClr val="000000"/>
                </a:solidFill>
                <a:latin typeface="Gill Sans MT"/>
              </a:rPr>
              <a:t>tít</a:t>
            </a:r>
            <a:r>
              <a:rPr b="0" lang="es-ES" sz="6600" spc="-1" strike="noStrike" cap="all">
                <a:solidFill>
                  <a:srgbClr val="000000"/>
                </a:solidFill>
                <a:latin typeface="Gill Sans MT"/>
              </a:rPr>
              <a:t>ulo </a:t>
            </a:r>
            <a:r>
              <a:rPr b="0" lang="es-ES" sz="6600" spc="-1" strike="noStrike" cap="all">
                <a:solidFill>
                  <a:srgbClr val="000000"/>
                </a:solidFill>
                <a:latin typeface="Gill Sans MT"/>
              </a:rPr>
              <a:t>del </a:t>
            </a:r>
            <a:r>
              <a:rPr b="0" lang="es-ES" sz="6600" spc="-1" strike="noStrike" cap="all">
                <a:solidFill>
                  <a:srgbClr val="000000"/>
                </a:solidFill>
                <a:latin typeface="Gill Sans MT"/>
              </a:rPr>
              <a:t>pat</a:t>
            </a:r>
            <a:r>
              <a:rPr b="0" lang="es-ES" sz="6600" spc="-1" strike="noStrike" cap="all">
                <a:solidFill>
                  <a:srgbClr val="000000"/>
                </a:solidFill>
                <a:latin typeface="Gill Sans MT"/>
              </a:rPr>
              <a:t>ró</a:t>
            </a:r>
            <a:r>
              <a:rPr b="0" lang="es-ES" sz="6600" spc="-1" strike="noStrike" cap="all">
                <a:solidFill>
                  <a:srgbClr val="000000"/>
                </a:solidFill>
                <a:latin typeface="Gill Sans MT"/>
              </a:rPr>
              <a:t>n</a:t>
            </a:r>
            <a:endParaRPr b="0" lang="en-US" sz="6600" spc="-1" strike="noStrike">
              <a:solidFill>
                <a:srgbClr val="000000"/>
              </a:solidFill>
              <a:latin typeface="Gill Sans MT"/>
            </a:endParaRPr>
          </a:p>
        </p:txBody>
      </p:sp>
      <p:sp>
        <p:nvSpPr>
          <p:cNvPr id="4" name="PlaceHolder 2"/>
          <p:cNvSpPr>
            <a:spLocks noGrp="1"/>
          </p:cNvSpPr>
          <p:nvPr>
            <p:ph type="dt"/>
          </p:nvPr>
        </p:nvSpPr>
        <p:spPr>
          <a:xfrm>
            <a:off x="7554240" y="330480"/>
            <a:ext cx="3500280" cy="308880"/>
          </a:xfrm>
          <a:prstGeom prst="rect">
            <a:avLst/>
          </a:prstGeom>
        </p:spPr>
        <p:txBody>
          <a:bodyPr anchor="ctr">
            <a:noAutofit/>
          </a:bodyPr>
          <a:p>
            <a:pPr algn="r">
              <a:lnSpc>
                <a:spcPct val="100000"/>
              </a:lnSpc>
            </a:pPr>
            <a:fld id="{AB49F3FB-46DD-45ED-8290-1165123DF230}" type="datetime">
              <a:rPr b="0" lang="es-MX" sz="1000" spc="-1" strike="noStrike">
                <a:solidFill>
                  <a:srgbClr val="8b8b8b"/>
                </a:solidFill>
                <a:latin typeface="Gill Sans MT"/>
              </a:rPr>
              <a:t>15/08/21</a:t>
            </a:fld>
            <a:endParaRPr b="0" lang="en-US" sz="1000" spc="-1" strike="noStrike">
              <a:latin typeface="Times New Roman"/>
            </a:endParaRPr>
          </a:p>
        </p:txBody>
      </p:sp>
      <p:sp>
        <p:nvSpPr>
          <p:cNvPr id="5" name="PlaceHolder 3"/>
          <p:cNvSpPr>
            <a:spLocks noGrp="1"/>
          </p:cNvSpPr>
          <p:nvPr>
            <p:ph type="ftr"/>
          </p:nvPr>
        </p:nvSpPr>
        <p:spPr>
          <a:xfrm>
            <a:off x="2416680" y="329400"/>
            <a:ext cx="4973400" cy="308880"/>
          </a:xfrm>
          <a:prstGeom prst="rect">
            <a:avLst/>
          </a:prstGeom>
        </p:spPr>
        <p:txBody>
          <a:bodyPr anchor="ctr">
            <a:noAutofit/>
          </a:bodyPr>
          <a:p>
            <a:endParaRPr b="0" lang="en-US" sz="2400" spc="-1" strike="noStrike">
              <a:latin typeface="Times New Roman"/>
            </a:endParaRPr>
          </a:p>
        </p:txBody>
      </p:sp>
      <p:sp>
        <p:nvSpPr>
          <p:cNvPr id="6" name="PlaceHolder 4"/>
          <p:cNvSpPr>
            <a:spLocks noGrp="1"/>
          </p:cNvSpPr>
          <p:nvPr>
            <p:ph type="sldNum"/>
          </p:nvPr>
        </p:nvSpPr>
        <p:spPr>
          <a:xfrm>
            <a:off x="1437840" y="798840"/>
            <a:ext cx="810720" cy="503280"/>
          </a:xfrm>
          <a:prstGeom prst="rect">
            <a:avLst/>
          </a:prstGeom>
        </p:spPr>
        <p:txBody>
          <a:bodyPr>
            <a:noAutofit/>
          </a:bodyPr>
          <a:p>
            <a:pPr algn="r">
              <a:lnSpc>
                <a:spcPct val="100000"/>
              </a:lnSpc>
            </a:pPr>
            <a:fld id="{B6D311A3-E3BD-44E0-B793-CFBB466F75DE}" type="slidenum">
              <a:rPr b="0" lang="es-MX" sz="2800" spc="-1" strike="noStrike">
                <a:solidFill>
                  <a:srgbClr val="b71e42"/>
                </a:solidFill>
                <a:latin typeface="Gill Sans MT"/>
              </a:rPr>
              <a:t>&lt;number&gt;</a:t>
            </a:fld>
            <a:endParaRPr b="0" lang="en-US" sz="2800" spc="-1" strike="noStrike">
              <a:latin typeface="Times New Roman"/>
            </a:endParaRPr>
          </a:p>
        </p:txBody>
      </p:sp>
      <p:sp>
        <p:nvSpPr>
          <p:cNvPr id="7" name="Straight Connector 14"/>
          <p:cNvSpPr/>
          <p:nvPr/>
        </p:nvSpPr>
        <p:spPr>
          <a:xfrm>
            <a:off x="2417760" y="3528360"/>
            <a:ext cx="8636760" cy="360"/>
          </a:xfrm>
          <a:prstGeom prst="line">
            <a:avLst/>
          </a:prstGeom>
          <a:ln w="31680">
            <a:solidFill>
              <a:srgbClr val="b71e42"/>
            </a:solidFill>
            <a:round/>
          </a:ln>
        </p:spPr>
        <p:style>
          <a:lnRef idx="0"/>
          <a:fillRef idx="0"/>
          <a:effectRef idx="0"/>
          <a:fontRef idx="minor"/>
        </p:style>
      </p:sp>
      <p:sp>
        <p:nvSpPr>
          <p:cNvPr id="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Gill Sans MT"/>
              </a:rPr>
              <a:t>Click to edit the outline text format</a:t>
            </a:r>
            <a:endParaRPr b="0" lang="en-US" sz="20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Gill Sans MT"/>
              </a:rPr>
              <a:t>Second Outline Level</a:t>
            </a:r>
            <a:endParaRPr b="0" lang="en-US" sz="16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Gill Sans MT"/>
              </a:rPr>
              <a:t>Third Outline Level</a:t>
            </a:r>
            <a:endParaRPr b="0" lang="en-US" sz="14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Gill Sans MT"/>
              </a:rPr>
              <a:t>Fourth Outline Level</a:t>
            </a:r>
            <a:endParaRPr b="0" lang="en-US" sz="12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50000" r="50000" b="50000"/>
          </a:path>
        </a:gradFill>
      </p:bgPr>
    </p:bg>
    <p:spTree>
      <p:nvGrpSpPr>
        <p:cNvPr id="1" name=""/>
        <p:cNvGrpSpPr/>
        <p:nvPr/>
      </p:nvGrpSpPr>
      <p:grpSpPr>
        <a:xfrm>
          <a:off x="0" y="0"/>
          <a:ext cx="0" cy="0"/>
          <a:chOff x="0" y="0"/>
          <a:chExt cx="0" cy="0"/>
        </a:xfrm>
      </p:grpSpPr>
      <p:sp>
        <p:nvSpPr>
          <p:cNvPr id="45"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pic>
        <p:nvPicPr>
          <p:cNvPr id="46" name="Picture 6" descr=""/>
          <p:cNvPicPr/>
          <p:nvPr/>
        </p:nvPicPr>
        <p:blipFill>
          <a:blip r:embed="rId2"/>
          <a:srcRect l="0" t="1526" r="0" b="-1526"/>
          <a:stretch/>
        </p:blipFill>
        <p:spPr>
          <a:xfrm>
            <a:off x="0" y="6126480"/>
            <a:ext cx="12191760" cy="742680"/>
          </a:xfrm>
          <a:prstGeom prst="rect">
            <a:avLst/>
          </a:prstGeom>
          <a:ln w="0">
            <a:noFill/>
          </a:ln>
        </p:spPr>
      </p:pic>
      <p:sp>
        <p:nvSpPr>
          <p:cNvPr id="47" name="Straight Connector 9"/>
          <p:cNvSpPr/>
          <p:nvPr/>
        </p:nvSpPr>
        <p:spPr>
          <a:xfrm>
            <a:off x="0" y="6128280"/>
            <a:ext cx="12191760" cy="360"/>
          </a:xfrm>
          <a:prstGeom prst="line">
            <a:avLst/>
          </a:prstGeom>
          <a:ln w="12600">
            <a:solidFill>
              <a:srgbClr val="000001">
                <a:alpha val="20000"/>
              </a:srgbClr>
            </a:solidFill>
            <a:round/>
          </a:ln>
        </p:spPr>
        <p:style>
          <a:lnRef idx="0"/>
          <a:fillRef idx="0"/>
          <a:effectRef idx="0"/>
          <a:fontRef idx="minor"/>
        </p:style>
      </p:sp>
      <p:sp>
        <p:nvSpPr>
          <p:cNvPr id="48" name="PlaceHolder 1"/>
          <p:cNvSpPr>
            <a:spLocks noGrp="1"/>
          </p:cNvSpPr>
          <p:nvPr>
            <p:ph type="title"/>
          </p:nvPr>
        </p:nvSpPr>
        <p:spPr>
          <a:xfrm>
            <a:off x="1451520" y="804600"/>
            <a:ext cx="9603000" cy="1049040"/>
          </a:xfrm>
          <a:prstGeom prst="rect">
            <a:avLst/>
          </a:prstGeom>
        </p:spPr>
        <p:txBody>
          <a:bodyPr>
            <a:noAutofit/>
          </a:bodyPr>
          <a:p>
            <a:pPr>
              <a:lnSpc>
                <a:spcPct val="90000"/>
              </a:lnSpc>
            </a:pPr>
            <a:r>
              <a:rPr b="0" lang="es-ES" sz="3200" spc="-1" strike="noStrike" cap="all">
                <a:solidFill>
                  <a:srgbClr val="000000"/>
                </a:solidFill>
                <a:latin typeface="Gill Sans MT"/>
              </a:rPr>
              <a:t>Haga clic para modificar el estilo de título del patrón</a:t>
            </a:r>
            <a:endParaRPr b="0" lang="en-US" sz="3200" spc="-1" strike="noStrike">
              <a:solidFill>
                <a:srgbClr val="000000"/>
              </a:solidFill>
              <a:latin typeface="Gill Sans MT"/>
            </a:endParaRPr>
          </a:p>
        </p:txBody>
      </p:sp>
      <p:sp>
        <p:nvSpPr>
          <p:cNvPr id="49" name="PlaceHolder 2"/>
          <p:cNvSpPr>
            <a:spLocks noGrp="1"/>
          </p:cNvSpPr>
          <p:nvPr>
            <p:ph type="body"/>
          </p:nvPr>
        </p:nvSpPr>
        <p:spPr>
          <a:xfrm>
            <a:off x="1451520" y="2015640"/>
            <a:ext cx="9603000" cy="3450240"/>
          </a:xfrm>
          <a:prstGeom prst="rect">
            <a:avLst/>
          </a:prstGeom>
        </p:spPr>
        <p:txBody>
          <a:bodyPr>
            <a:noAutofit/>
          </a:bodyPr>
          <a:p>
            <a:pPr marL="432000" indent="-324000">
              <a:lnSpc>
                <a:spcPct val="120000"/>
              </a:lnSpc>
              <a:spcBef>
                <a:spcPts val="1001"/>
              </a:spcBef>
              <a:buClr>
                <a:srgbClr val="000000"/>
              </a:buClr>
              <a:buSzPct val="45000"/>
              <a:buFont typeface="Wingdings" charset="2"/>
              <a:buChar char=""/>
            </a:pPr>
            <a:r>
              <a:rPr b="0" lang="es-ES" sz="2000" spc="-1" strike="noStrike">
                <a:solidFill>
                  <a:srgbClr val="000000"/>
                </a:solidFill>
                <a:latin typeface="Gill Sans MT"/>
              </a:rPr>
              <a:t>Haga clic para modificar los estilos de texto del patrón</a:t>
            </a:r>
            <a:endParaRPr b="0" lang="en-US" sz="2000" spc="-1" strike="noStrike">
              <a:solidFill>
                <a:srgbClr val="000000"/>
              </a:solidFill>
              <a:latin typeface="Gill Sans MT"/>
            </a:endParaRPr>
          </a:p>
          <a:p>
            <a:pPr lvl="1" marL="864000" indent="-324000">
              <a:lnSpc>
                <a:spcPct val="120000"/>
              </a:lnSpc>
              <a:spcBef>
                <a:spcPts val="499"/>
              </a:spcBef>
              <a:buClr>
                <a:srgbClr val="000000"/>
              </a:buClr>
              <a:buSzPct val="75000"/>
              <a:buFont typeface="Symbol" charset="2"/>
              <a:buChar char=""/>
            </a:pPr>
            <a:r>
              <a:rPr b="0" lang="es-ES" sz="1800" spc="-1" strike="noStrike">
                <a:solidFill>
                  <a:srgbClr val="000000"/>
                </a:solidFill>
                <a:latin typeface="Gill Sans MT"/>
              </a:rPr>
              <a:t>Segundo nivel</a:t>
            </a:r>
            <a:endParaRPr b="0" lang="en-US" sz="1800" spc="-1" strike="noStrike">
              <a:solidFill>
                <a:srgbClr val="000000"/>
              </a:solidFill>
              <a:latin typeface="Gill Sans MT"/>
            </a:endParaRPr>
          </a:p>
          <a:p>
            <a:pPr lvl="2" marL="1296000" indent="-288000">
              <a:lnSpc>
                <a:spcPct val="120000"/>
              </a:lnSpc>
              <a:spcBef>
                <a:spcPts val="499"/>
              </a:spcBef>
              <a:buClr>
                <a:srgbClr val="000000"/>
              </a:buClr>
              <a:buSzPct val="45000"/>
              <a:buFont typeface="Wingdings" charset="2"/>
              <a:buChar char=""/>
            </a:pPr>
            <a:r>
              <a:rPr b="0" lang="es-ES" sz="1600" spc="-1" strike="noStrike">
                <a:solidFill>
                  <a:srgbClr val="000000"/>
                </a:solidFill>
                <a:latin typeface="Gill Sans MT"/>
              </a:rPr>
              <a:t>Tercer nivel</a:t>
            </a:r>
            <a:endParaRPr b="0" lang="en-US" sz="1600" spc="-1" strike="noStrike">
              <a:solidFill>
                <a:srgbClr val="000000"/>
              </a:solidFill>
              <a:latin typeface="Gill Sans MT"/>
            </a:endParaRPr>
          </a:p>
          <a:p>
            <a:pPr lvl="3" marL="1728000" indent="-216000">
              <a:lnSpc>
                <a:spcPct val="120000"/>
              </a:lnSpc>
              <a:spcBef>
                <a:spcPts val="499"/>
              </a:spcBef>
              <a:buClr>
                <a:srgbClr val="000000"/>
              </a:buClr>
              <a:buSzPct val="75000"/>
              <a:buFont typeface="Symbol" charset="2"/>
              <a:buChar char=""/>
            </a:pPr>
            <a:r>
              <a:rPr b="0" lang="es-ES" sz="1400" spc="-1" strike="noStrike">
                <a:solidFill>
                  <a:srgbClr val="000000"/>
                </a:solidFill>
                <a:latin typeface="Gill Sans MT"/>
              </a:rPr>
              <a:t>Cuarto nivel</a:t>
            </a:r>
            <a:endParaRPr b="0" lang="en-US" sz="1400" spc="-1" strike="noStrike">
              <a:solidFill>
                <a:srgbClr val="000000"/>
              </a:solidFill>
              <a:latin typeface="Gill Sans MT"/>
            </a:endParaRPr>
          </a:p>
          <a:p>
            <a:pPr lvl="4" marL="2160000" indent="-216000">
              <a:lnSpc>
                <a:spcPct val="120000"/>
              </a:lnSpc>
              <a:spcBef>
                <a:spcPts val="499"/>
              </a:spcBef>
              <a:buClr>
                <a:srgbClr val="000000"/>
              </a:buClr>
              <a:buSzPct val="45000"/>
              <a:buFont typeface="Wingdings" charset="2"/>
              <a:buChar char=""/>
            </a:pPr>
            <a:r>
              <a:rPr b="0" lang="es-ES" sz="1200" spc="-1" strike="noStrike">
                <a:solidFill>
                  <a:srgbClr val="000000"/>
                </a:solidFill>
                <a:latin typeface="Gill Sans MT"/>
              </a:rPr>
              <a:t>Quinto nivel</a:t>
            </a:r>
            <a:endParaRPr b="0" lang="en-US" sz="1200" spc="-1" strike="noStrike">
              <a:solidFill>
                <a:srgbClr val="000000"/>
              </a:solidFill>
              <a:latin typeface="Gill Sans MT"/>
            </a:endParaRPr>
          </a:p>
        </p:txBody>
      </p:sp>
      <p:sp>
        <p:nvSpPr>
          <p:cNvPr id="50" name="PlaceHolder 3"/>
          <p:cNvSpPr>
            <a:spLocks noGrp="1"/>
          </p:cNvSpPr>
          <p:nvPr>
            <p:ph type="dt"/>
          </p:nvPr>
        </p:nvSpPr>
        <p:spPr>
          <a:xfrm>
            <a:off x="7554240" y="330480"/>
            <a:ext cx="3500280" cy="308880"/>
          </a:xfrm>
          <a:prstGeom prst="rect">
            <a:avLst/>
          </a:prstGeom>
        </p:spPr>
        <p:txBody>
          <a:bodyPr anchor="ctr">
            <a:noAutofit/>
          </a:bodyPr>
          <a:p>
            <a:pPr algn="r">
              <a:lnSpc>
                <a:spcPct val="100000"/>
              </a:lnSpc>
            </a:pPr>
            <a:fld id="{C1DE6750-6D29-46D6-8D8E-903765D2E834}" type="datetime">
              <a:rPr b="0" lang="es-MX" sz="1000" spc="-1" strike="noStrike">
                <a:solidFill>
                  <a:srgbClr val="8b8b8b"/>
                </a:solidFill>
                <a:latin typeface="Gill Sans MT"/>
              </a:rPr>
              <a:t>15/08/21</a:t>
            </a:fld>
            <a:endParaRPr b="0" lang="en-US" sz="1000" spc="-1" strike="noStrike">
              <a:latin typeface="Times New Roman"/>
            </a:endParaRPr>
          </a:p>
        </p:txBody>
      </p:sp>
      <p:sp>
        <p:nvSpPr>
          <p:cNvPr id="51" name="PlaceHolder 4"/>
          <p:cNvSpPr>
            <a:spLocks noGrp="1"/>
          </p:cNvSpPr>
          <p:nvPr>
            <p:ph type="ftr"/>
          </p:nvPr>
        </p:nvSpPr>
        <p:spPr>
          <a:xfrm>
            <a:off x="1451520" y="329400"/>
            <a:ext cx="5938560" cy="308880"/>
          </a:xfrm>
          <a:prstGeom prst="rect">
            <a:avLst/>
          </a:prstGeom>
        </p:spPr>
        <p:txBody>
          <a:bodyPr anchor="ctr">
            <a:noAutofit/>
          </a:bodyPr>
          <a:p>
            <a:endParaRPr b="0" lang="en-US" sz="2400" spc="-1" strike="noStrike">
              <a:latin typeface="Times New Roman"/>
            </a:endParaRPr>
          </a:p>
        </p:txBody>
      </p:sp>
      <p:sp>
        <p:nvSpPr>
          <p:cNvPr id="52" name="PlaceHolder 5"/>
          <p:cNvSpPr>
            <a:spLocks noGrp="1"/>
          </p:cNvSpPr>
          <p:nvPr>
            <p:ph type="sldNum"/>
          </p:nvPr>
        </p:nvSpPr>
        <p:spPr>
          <a:xfrm>
            <a:off x="480240" y="798840"/>
            <a:ext cx="810720" cy="503280"/>
          </a:xfrm>
          <a:prstGeom prst="rect">
            <a:avLst/>
          </a:prstGeom>
        </p:spPr>
        <p:txBody>
          <a:bodyPr>
            <a:noAutofit/>
          </a:bodyPr>
          <a:p>
            <a:pPr algn="r">
              <a:lnSpc>
                <a:spcPct val="100000"/>
              </a:lnSpc>
            </a:pPr>
            <a:fld id="{B3A4ED8E-ACA3-440E-96B8-13898D45A8E3}" type="slidenum">
              <a:rPr b="0" lang="es-MX" sz="2800" spc="-1" strike="noStrike">
                <a:solidFill>
                  <a:srgbClr val="b71e42"/>
                </a:solidFill>
                <a:latin typeface="Gill Sans MT"/>
              </a:rPr>
              <a:t>&lt;number&gt;</a:t>
            </a:fld>
            <a:endParaRPr b="0" lang="en-US" sz="2800" spc="-1" strike="noStrike">
              <a:latin typeface="Times New Roman"/>
            </a:endParaRPr>
          </a:p>
        </p:txBody>
      </p:sp>
      <p:sp>
        <p:nvSpPr>
          <p:cNvPr id="53" name="Straight Connector 32"/>
          <p:cNvSpPr/>
          <p:nvPr/>
        </p:nvSpPr>
        <p:spPr>
          <a:xfrm>
            <a:off x="1453680" y="1846800"/>
            <a:ext cx="9607680" cy="360"/>
          </a:xfrm>
          <a:prstGeom prst="line">
            <a:avLst/>
          </a:prstGeom>
          <a:ln w="31680">
            <a:solidFill>
              <a:srgbClr val="b71e42"/>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f4f4f"/>
            </a:gs>
            <a:gs pos="100000">
              <a:srgbClr val="000000"/>
            </a:gs>
          </a:gsLst>
          <a:path path="circle">
            <a:fillToRect l="50000" t="50000" r="50000" b="50000"/>
          </a:path>
        </a:gradFill>
      </p:bgPr>
    </p:bg>
    <p:spTree>
      <p:nvGrpSpPr>
        <p:cNvPr id="1" name=""/>
        <p:cNvGrpSpPr/>
        <p:nvPr/>
      </p:nvGrpSpPr>
      <p:grpSpPr>
        <a:xfrm>
          <a:off x="0" y="0"/>
          <a:ext cx="0" cy="0"/>
          <a:chOff x="0" y="0"/>
          <a:chExt cx="0" cy="0"/>
        </a:xfrm>
      </p:grpSpPr>
      <p:sp>
        <p:nvSpPr>
          <p:cNvPr id="90" name="Rectangle 7"/>
          <p:cNvSpPr/>
          <p:nvPr/>
        </p:nvSpPr>
        <p:spPr>
          <a:xfrm>
            <a:off x="0" y="0"/>
            <a:ext cx="12191400" cy="6857640"/>
          </a:xfrm>
          <a:prstGeom prst="rect">
            <a:avLst/>
          </a:prstGeom>
          <a:gradFill rotWithShape="0">
            <a:gsLst>
              <a:gs pos="0">
                <a:srgbClr val="4f4f4f"/>
              </a:gs>
              <a:gs pos="100000">
                <a:srgbClr val="000000"/>
              </a:gs>
            </a:gsLst>
            <a:path path="circle">
              <a:fillToRect l="50000" t="50000" r="50000" b="50000"/>
            </a:path>
          </a:gradFill>
          <a:ln w="15840">
            <a:noFill/>
          </a:ln>
        </p:spPr>
        <p:style>
          <a:lnRef idx="0"/>
          <a:fillRef idx="0"/>
          <a:effectRef idx="0"/>
          <a:fontRef idx="minor"/>
        </p:style>
      </p:sp>
      <p:sp>
        <p:nvSpPr>
          <p:cNvPr id="91" name="Título 1"/>
          <p:cNvSpPr txBox="1"/>
          <p:nvPr/>
        </p:nvSpPr>
        <p:spPr>
          <a:xfrm>
            <a:off x="2365560" y="938880"/>
            <a:ext cx="8688960" cy="3541320"/>
          </a:xfrm>
          <a:prstGeom prst="rect">
            <a:avLst/>
          </a:prstGeom>
          <a:noFill/>
          <a:ln w="0">
            <a:noFill/>
          </a:ln>
        </p:spPr>
        <p:txBody>
          <a:bodyPr bIns="0" anchor="b">
            <a:normAutofit/>
          </a:bodyPr>
          <a:p>
            <a:pPr>
              <a:lnSpc>
                <a:spcPct val="90000"/>
              </a:lnSpc>
            </a:pPr>
            <a:r>
              <a:rPr b="0" lang="es-MX" sz="5100" spc="-1" strike="noStrike" cap="all">
                <a:solidFill>
                  <a:srgbClr val="ffffff"/>
                </a:solidFill>
                <a:latin typeface="Gill Sans MT"/>
              </a:rPr>
              <a:t>Diseño, Gestión y Dirección de Instituciones Educativas Inovadoras</a:t>
            </a:r>
            <a:endParaRPr b="0" lang="en-US" sz="5100" spc="-1" strike="noStrike">
              <a:solidFill>
                <a:srgbClr val="000000"/>
              </a:solidFill>
              <a:latin typeface="Gill Sans MT"/>
            </a:endParaRPr>
          </a:p>
        </p:txBody>
      </p:sp>
      <p:sp>
        <p:nvSpPr>
          <p:cNvPr id="92" name="Subtítulo 2"/>
          <p:cNvSpPr txBox="1"/>
          <p:nvPr/>
        </p:nvSpPr>
        <p:spPr>
          <a:xfrm>
            <a:off x="2481120" y="4941720"/>
            <a:ext cx="8637840" cy="977400"/>
          </a:xfrm>
          <a:prstGeom prst="rect">
            <a:avLst/>
          </a:prstGeom>
          <a:noFill/>
          <a:ln w="0">
            <a:noFill/>
          </a:ln>
        </p:spPr>
        <p:txBody>
          <a:bodyPr tIns="91440" bIns="91440">
            <a:normAutofit/>
          </a:bodyPr>
          <a:p>
            <a:pPr>
              <a:lnSpc>
                <a:spcPct val="120000"/>
              </a:lnSpc>
              <a:spcBef>
                <a:spcPts val="1001"/>
              </a:spcBef>
              <a:tabLst>
                <a:tab algn="l" pos="0"/>
              </a:tabLst>
            </a:pPr>
            <a:r>
              <a:rPr b="0" lang="es-MX" sz="1600" spc="-1" strike="noStrike" cap="all">
                <a:solidFill>
                  <a:srgbClr val="ffffff"/>
                </a:solidFill>
                <a:latin typeface="Gill Sans MT"/>
              </a:rPr>
              <a:t>Doctorado en Educación</a:t>
            </a:r>
            <a:endParaRPr b="0" lang="en-US" sz="1600" spc="-1" strike="noStrike">
              <a:latin typeface="Arial"/>
            </a:endParaRPr>
          </a:p>
        </p:txBody>
      </p:sp>
      <p:sp>
        <p:nvSpPr>
          <p:cNvPr id="93" name="Straight Connector 9"/>
          <p:cNvSpPr/>
          <p:nvPr/>
        </p:nvSpPr>
        <p:spPr>
          <a:xfrm>
            <a:off x="1776600" y="4735440"/>
            <a:ext cx="8642880" cy="360"/>
          </a:xfrm>
          <a:prstGeom prst="line">
            <a:avLst/>
          </a:prstGeom>
          <a:ln w="31680">
            <a:solidFill>
              <a:srgbClr val="b71e4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Autoridades que Rigen la Educación</a:t>
            </a:r>
            <a:br/>
            <a:endParaRPr b="0" lang="en-US" sz="3200" spc="-1" strike="noStrike">
              <a:solidFill>
                <a:srgbClr val="000000"/>
              </a:solidFill>
              <a:latin typeface="Gill Sans MT"/>
            </a:endParaRPr>
          </a:p>
        </p:txBody>
      </p:sp>
      <p:sp>
        <p:nvSpPr>
          <p:cNvPr id="157" name="Marcador de contenido 2"/>
          <p:cNvSpPr txBox="1"/>
          <p:nvPr/>
        </p:nvSpPr>
        <p:spPr>
          <a:xfrm>
            <a:off x="1451520" y="2015640"/>
            <a:ext cx="9603000" cy="3450240"/>
          </a:xfrm>
          <a:prstGeom prst="rect">
            <a:avLst/>
          </a:prstGeom>
          <a:noFill/>
          <a:ln w="0">
            <a:noFill/>
          </a:ln>
        </p:spPr>
        <p:txBody>
          <a:bodyPr>
            <a:normAutofit fontScale="23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4. La aplicación y la vigilancia del cumplimiento de esta Ley corresponden a las autoridades educativas de la Federación, de los Estados, de la Ciudad de México y de los municipios, en los términos que este ordenamiento establece en el Título Séptimo del Federalismo Educativo.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Para efectos de la presente Ley, se entenderá por: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Autoridad educativa federal o Secretaría, a la Secretaría de Educación Pública de la Administración Pública Federal;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Autoridad educativa de los Estados y de la Ciudad de México, al ejecutivo de cada una de estas entidades federativas, así como a las instancias que, en su caso, establezcan para el ejercicio de la función social educativa;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Autoridad educativa municipal, al Ayuntamiento de cada Municipio;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Autoridades escolares, al personal que lleva a cabo funciones de dirección o supervisión en los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sectores, zonas o centros escolares, 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Estado, a la Federación, los Estados, la Ciudad de México y los municipios.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AUTONOMAS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BASE APARATADO II DEL ART. 3 DE LA CONTITUCION</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Marco Jurídico</a:t>
            </a:r>
            <a:endParaRPr b="0" lang="en-US" sz="3200" spc="-1" strike="noStrike">
              <a:solidFill>
                <a:srgbClr val="000000"/>
              </a:solidFill>
              <a:latin typeface="Gill Sans MT"/>
            </a:endParaRPr>
          </a:p>
        </p:txBody>
      </p:sp>
      <p:sp>
        <p:nvSpPr>
          <p:cNvPr id="159" name="Marcador de contenido 2"/>
          <p:cNvSpPr txBox="1"/>
          <p:nvPr/>
        </p:nvSpPr>
        <p:spPr>
          <a:xfrm>
            <a:off x="1451520" y="2015640"/>
            <a:ext cx="9603000" cy="3450240"/>
          </a:xfrm>
          <a:prstGeom prst="rect">
            <a:avLst/>
          </a:prstGeom>
          <a:noFill/>
          <a:ln w="0">
            <a:noFill/>
          </a:ln>
        </p:spPr>
        <p:txBody>
          <a:bodyPr>
            <a:noAutofit/>
          </a:bodyPr>
          <a:p>
            <a:pPr>
              <a:lnSpc>
                <a:spcPct val="120000"/>
              </a:lnSpc>
              <a:spcBef>
                <a:spcPts val="1001"/>
              </a:spcBef>
              <a:tabLst>
                <a:tab algn="l" pos="0"/>
              </a:tabLst>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Constitución    Art.3 y 41</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Ley general de educación</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Ley de planeación</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Ley de profesiones</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Reglamento publicos</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Reglamentos privados</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Derechos y Obligaciones</a:t>
            </a:r>
            <a:endParaRPr b="0" lang="en-US" sz="3200" spc="-1" strike="noStrike">
              <a:solidFill>
                <a:srgbClr val="000000"/>
              </a:solidFill>
              <a:latin typeface="Gill Sans MT"/>
            </a:endParaRPr>
          </a:p>
        </p:txBody>
      </p:sp>
      <p:sp>
        <p:nvSpPr>
          <p:cNvPr id="161" name="Marcador de contenido 2"/>
          <p:cNvSpPr txBox="1"/>
          <p:nvPr/>
        </p:nvSpPr>
        <p:spPr>
          <a:xfrm>
            <a:off x="1451520" y="2015640"/>
            <a:ext cx="9603000" cy="3450240"/>
          </a:xfrm>
          <a:prstGeom prst="rect">
            <a:avLst/>
          </a:prstGeom>
          <a:noFill/>
          <a:ln w="0">
            <a:noFill/>
          </a:ln>
        </p:spPr>
        <p:txBody>
          <a:bodyPr>
            <a:normAutofit fontScale="49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Derechos Humanos (niños y adolescentes, indigenas, adultos, adultos mayores,migrantes y personas con discapacidad)</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Reglamento interno de la institución</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Ley general de educación</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Reglamento de la ley general de educación</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Reglamentos publicos</a:t>
            </a:r>
            <a:endParaRPr b="0" lang="en-US" sz="2000" spc="-1" strike="noStrike">
              <a:solidFill>
                <a:srgbClr val="000000"/>
              </a:solidFill>
              <a:latin typeface="Gill Sans MT"/>
            </a:endParaRPr>
          </a:p>
          <a:p>
            <a:pPr>
              <a:lnSpc>
                <a:spcPct val="120000"/>
              </a:lnSpc>
              <a:spcBef>
                <a:spcPts val="1001"/>
              </a:spcBef>
              <a:tabLst>
                <a:tab algn="l" pos="0"/>
              </a:tabLst>
            </a:pPr>
            <a:r>
              <a:rPr b="0" lang="es-MX" sz="2000" spc="-1" strike="noStrike">
                <a:solidFill>
                  <a:srgbClr val="000000"/>
                </a:solidFill>
                <a:latin typeface="Gill Sans MT"/>
              </a:rPr>
              <a:t>-----------------------------------------------------------------------------------------</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Artículo 5. Toda persona tiene derecho a la educación, el cual es un medio para adquirir, actualizar, completar y ampliar sus conocimientos, capacidades, habilidades y aptitudes que le permitan alcanzar su desarrollo personal y profesional; como consecuencia de ello, contribuir a su bienestar, a la transformación y el mejoramiento de la sociedad de la que forma parte. </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Derecho a la Educación</a:t>
            </a:r>
            <a:endParaRPr b="0" lang="en-US" sz="3200" spc="-1" strike="noStrike">
              <a:solidFill>
                <a:srgbClr val="000000"/>
              </a:solidFill>
              <a:latin typeface="Gill Sans MT"/>
            </a:endParaRPr>
          </a:p>
        </p:txBody>
      </p:sp>
      <p:sp>
        <p:nvSpPr>
          <p:cNvPr id="163" name="Marcador de contenido 2"/>
          <p:cNvSpPr txBox="1"/>
          <p:nvPr/>
        </p:nvSpPr>
        <p:spPr>
          <a:xfrm>
            <a:off x="1451520" y="2015640"/>
            <a:ext cx="9603000" cy="3450240"/>
          </a:xfrm>
          <a:prstGeom prst="rect">
            <a:avLst/>
          </a:prstGeom>
          <a:noFill/>
          <a:ln w="0">
            <a:noFill/>
          </a:ln>
        </p:spPr>
        <p:txBody>
          <a:bodyPr>
            <a:normAutofit fontScale="94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6. Todas las personas habitantes del país deben cursar la educación preescolar, la primaria, la secundaria y la media superior.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Es obligación de las mexicanas y los mexicanos hacer que sus hijas, hijos o pupilos menores de dieciocho años asistan a las escuelas, para recibir educación obligatoria, en los términos que establezca la ley, así como participar en su proceso educativo, al revisar su progreso y desempeño, velando siempre por su bienestar y desarrollo.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Recomendación .- Establecer un reglamento interno en caso de escuela particular, autónoma ó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Fines de la Educación</a:t>
            </a:r>
            <a:endParaRPr b="0" lang="en-US" sz="3200" spc="-1" strike="noStrike">
              <a:solidFill>
                <a:srgbClr val="000000"/>
              </a:solidFill>
              <a:latin typeface="Gill Sans MT"/>
            </a:endParaRPr>
          </a:p>
        </p:txBody>
      </p:sp>
      <p:sp>
        <p:nvSpPr>
          <p:cNvPr id="165" name="Marcador de contenido 2"/>
          <p:cNvSpPr txBox="1"/>
          <p:nvPr/>
        </p:nvSpPr>
        <p:spPr>
          <a:xfrm>
            <a:off x="1451520" y="2015640"/>
            <a:ext cx="9603000" cy="3450240"/>
          </a:xfrm>
          <a:prstGeom prst="rect">
            <a:avLst/>
          </a:prstGeom>
          <a:noFill/>
          <a:ln w="0">
            <a:noFill/>
          </a:ln>
        </p:spPr>
        <p:txBody>
          <a:bodyPr>
            <a:normAutofit fontScale="27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14. Para el cumplimiento de los fines y criterios de la educación conforme a lo dispuesto en este Capítulo, la Secretaría promoverá un Acuerdo Educativo Nacional que considerará las siguientes acciones: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Concebir a la escuela como un centro de aprendizaje comunitario en el que se construyen y convergen saberes, se intercambian valores, normas, culturas y formas de convivencia en la comunidad y en la Nación;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Reconocer a las niñas, niños, adolescentes, jóvenes y adultos como sujetos de la educación, prioridad del Sistema Educativo Nacional y destinatarios finales de las acciones del Estado en la materia;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Revalorizar a las maestras y los maestros como agentes fundamentales del proceso educativo, profesionales de la formación y del aprendizaje con una amplia visión pedagógica;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Dimensionar la prioridad de los planes y programas de estudio en la orientación integral del educando y la necesidad de reflejar los contextos locales y regionales, 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Promover la participación de pueblos y comunidades indígenas en la construcción de los modelos educativos para reconocer la composición pluricultural de la Nación </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PERFIL DEL DIRECTOR DOCENTE</a:t>
            </a:r>
            <a:endParaRPr b="0" lang="en-US" sz="3200" spc="-1" strike="noStrike">
              <a:solidFill>
                <a:srgbClr val="000000"/>
              </a:solidFill>
              <a:latin typeface="Gill Sans MT"/>
            </a:endParaRPr>
          </a:p>
        </p:txBody>
      </p:sp>
      <p:sp>
        <p:nvSpPr>
          <p:cNvPr id="167" name="Marcador de contenido 2"/>
          <p:cNvSpPr txBox="1"/>
          <p:nvPr/>
        </p:nvSpPr>
        <p:spPr>
          <a:xfrm>
            <a:off x="1451520" y="2015640"/>
            <a:ext cx="9603000" cy="3450240"/>
          </a:xfrm>
          <a:prstGeom prst="rect">
            <a:avLst/>
          </a:prstGeom>
          <a:noFill/>
          <a:ln w="0">
            <a:noFill/>
          </a:ln>
        </p:spPr>
        <p:txBody>
          <a:bodyPr>
            <a:normAutofit fontScale="84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Preparación Acádemica</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Confiable</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Positivo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Ético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Emprendedor</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Innovador</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Tolerante</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Estratega</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 </a:t>
            </a:r>
            <a:r>
              <a:rPr b="0" lang="es-MX" sz="3200" spc="-1" strike="noStrike" cap="all">
                <a:solidFill>
                  <a:srgbClr val="000000"/>
                </a:solidFill>
                <a:latin typeface="Gill Sans MT"/>
              </a:rPr>
              <a:t>PERFIL DIRECTIVO DOCENTE</a:t>
            </a:r>
            <a:endParaRPr b="0" lang="en-US" sz="3200" spc="-1" strike="noStrike">
              <a:solidFill>
                <a:srgbClr val="000000"/>
              </a:solidFill>
              <a:latin typeface="Gill Sans MT"/>
            </a:endParaRPr>
          </a:p>
        </p:txBody>
      </p:sp>
      <p:sp>
        <p:nvSpPr>
          <p:cNvPr id="169" name="Marcador de contenido 2"/>
          <p:cNvSpPr txBox="1"/>
          <p:nvPr/>
        </p:nvSpPr>
        <p:spPr>
          <a:xfrm>
            <a:off x="1451520" y="2015640"/>
            <a:ext cx="9603000" cy="3450240"/>
          </a:xfrm>
          <a:prstGeom prst="rect">
            <a:avLst/>
          </a:prstGeom>
          <a:noFill/>
          <a:ln w="0">
            <a:noFill/>
          </a:ln>
        </p:spPr>
        <p:txBody>
          <a:bodyPr>
            <a:noAutofit/>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Enérgico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Receptivo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Comunicativo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Agradecido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Visionario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Flexible</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Democrático</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Dirección</a:t>
            </a:r>
            <a:endParaRPr b="0" lang="en-US" sz="3200" spc="-1" strike="noStrike">
              <a:solidFill>
                <a:srgbClr val="000000"/>
              </a:solidFill>
              <a:latin typeface="Gill Sans MT"/>
            </a:endParaRPr>
          </a:p>
        </p:txBody>
      </p:sp>
      <p:sp>
        <p:nvSpPr>
          <p:cNvPr id="171" name="Marcador de contenido 2"/>
          <p:cNvSpPr txBox="1"/>
          <p:nvPr/>
        </p:nvSpPr>
        <p:spPr>
          <a:xfrm>
            <a:off x="1451520" y="2015640"/>
            <a:ext cx="9603000" cy="3450240"/>
          </a:xfrm>
          <a:prstGeom prst="rect">
            <a:avLst/>
          </a:prstGeom>
          <a:noFill/>
          <a:ln w="0">
            <a:noFill/>
          </a:ln>
        </p:spPr>
        <p:txBody>
          <a:bodyPr>
            <a:noAutofit/>
          </a:bodyPr>
          <a:p>
            <a:pPr>
              <a:lnSpc>
                <a:spcPct val="120000"/>
              </a:lnSpc>
              <a:spcBef>
                <a:spcPts val="1001"/>
              </a:spcBef>
              <a:tabLst>
                <a:tab algn="l" pos="0"/>
              </a:tabLst>
            </a:pPr>
            <a:r>
              <a:rPr b="0" lang="es-MX" sz="2000" spc="-1" strike="noStrike">
                <a:solidFill>
                  <a:srgbClr val="000000"/>
                </a:solidFill>
                <a:latin typeface="Gill Sans MT"/>
              </a:rPr>
              <a:t>ETILOS DIRECTIVOS</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Interpersonal   (Relación con los demás)</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Político                (Discursos, promesas, relaciones,metas)</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Antagónico        ( Se opone es contrario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Poliíico autoritario  (Establecer politicas unicas no sujetas a opiniones )</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Personal de Apoyo para el Director</a:t>
            </a:r>
            <a:br/>
            <a:endParaRPr b="0" lang="en-US" sz="3200" spc="-1" strike="noStrike">
              <a:solidFill>
                <a:srgbClr val="000000"/>
              </a:solidFill>
              <a:latin typeface="Gill Sans MT"/>
            </a:endParaRPr>
          </a:p>
        </p:txBody>
      </p:sp>
      <p:sp>
        <p:nvSpPr>
          <p:cNvPr id="173" name="Marcador de contenido 2"/>
          <p:cNvSpPr txBox="1"/>
          <p:nvPr/>
        </p:nvSpPr>
        <p:spPr>
          <a:xfrm>
            <a:off x="1451520" y="2015640"/>
            <a:ext cx="9603000" cy="3450240"/>
          </a:xfrm>
          <a:prstGeom prst="rect">
            <a:avLst/>
          </a:prstGeom>
          <a:noFill/>
          <a:ln w="0">
            <a:noFill/>
          </a:ln>
        </p:spPr>
        <p:txBody>
          <a:bodyPr>
            <a:normAutofit fontScale="70000"/>
          </a:bodyPr>
          <a:p>
            <a:pPr>
              <a:lnSpc>
                <a:spcPct val="120000"/>
              </a:lnSpc>
              <a:spcBef>
                <a:spcPts val="1001"/>
              </a:spcBef>
              <a:tabLst>
                <a:tab algn="l" pos="0"/>
              </a:tabLst>
            </a:pPr>
            <a:r>
              <a:rPr b="0" lang="es-MX" sz="2000" spc="-1" strike="noStrike">
                <a:solidFill>
                  <a:srgbClr val="000000"/>
                </a:solidFill>
                <a:latin typeface="Gill Sans MT"/>
              </a:rPr>
              <a:t>Obligatorio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Personal Docente</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Personal administrativo tecnico- pedagógico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Personal de servicio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Sociedad de padres de familia</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Consejo técnico</a:t>
            </a:r>
            <a:endParaRPr b="0" lang="en-US" sz="2000" spc="-1" strike="noStrike">
              <a:solidFill>
                <a:srgbClr val="000000"/>
              </a:solidFill>
              <a:latin typeface="Gill Sans MT"/>
            </a:endParaRPr>
          </a:p>
          <a:p>
            <a:pPr>
              <a:lnSpc>
                <a:spcPct val="120000"/>
              </a:lnSpc>
              <a:spcBef>
                <a:spcPts val="1001"/>
              </a:spcBef>
              <a:tabLst>
                <a:tab algn="l" pos="0"/>
              </a:tabLst>
            </a:pPr>
            <a:r>
              <a:rPr b="0" lang="es-MX" sz="2000" spc="-1" strike="noStrike">
                <a:solidFill>
                  <a:srgbClr val="000000"/>
                </a:solidFill>
                <a:latin typeface="Gill Sans MT"/>
              </a:rPr>
              <a:t>Opcional</a:t>
            </a:r>
            <a:endParaRPr b="0" lang="en-US" sz="2000" spc="-1" strike="noStrike">
              <a:solidFill>
                <a:srgbClr val="000000"/>
              </a:solidFill>
              <a:latin typeface="Gill Sans MT"/>
            </a:endParaRPr>
          </a:p>
          <a:p>
            <a:pPr>
              <a:lnSpc>
                <a:spcPct val="120000"/>
              </a:lnSpc>
              <a:spcBef>
                <a:spcPts val="1001"/>
              </a:spcBef>
              <a:tabLst>
                <a:tab algn="l" pos="0"/>
              </a:tabLst>
            </a:pPr>
            <a:r>
              <a:rPr b="0" lang="es-MX" sz="2000" spc="-1" strike="noStrike">
                <a:solidFill>
                  <a:srgbClr val="000000"/>
                </a:solidFill>
                <a:latin typeface="Gill Sans MT"/>
              </a:rPr>
              <a:t>Para escuelas particulares o autónomas</a:t>
            </a:r>
            <a:endParaRPr b="0" lang="en-US" sz="2000" spc="-1" strike="noStrike">
              <a:solidFill>
                <a:srgbClr val="000000"/>
              </a:solidFill>
              <a:latin typeface="Gill Sans MT"/>
            </a:endParaRPr>
          </a:p>
          <a:p>
            <a:pPr>
              <a:lnSpc>
                <a:spcPct val="120000"/>
              </a:lnSpc>
              <a:spcBef>
                <a:spcPts val="1001"/>
              </a:spcBef>
              <a:tabLst>
                <a:tab algn="l" pos="0"/>
              </a:tabLst>
            </a:pPr>
            <a:r>
              <a:rPr b="0" lang="es-MX" sz="2000" spc="-1" strike="noStrike">
                <a:solidFill>
                  <a:srgbClr val="000000"/>
                </a:solidFill>
                <a:latin typeface="Gill Sans MT"/>
              </a:rPr>
              <a:t>Puestos admnistrativos o de apoyo educativo</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Planeación</a:t>
            </a:r>
            <a:endParaRPr b="0" lang="en-US" sz="3200" spc="-1" strike="noStrike">
              <a:solidFill>
                <a:srgbClr val="000000"/>
              </a:solidFill>
              <a:latin typeface="Gill Sans MT"/>
            </a:endParaRPr>
          </a:p>
        </p:txBody>
      </p:sp>
      <p:sp>
        <p:nvSpPr>
          <p:cNvPr id="175" name="Marcador de contenido 2"/>
          <p:cNvSpPr txBox="1"/>
          <p:nvPr/>
        </p:nvSpPr>
        <p:spPr>
          <a:xfrm>
            <a:off x="1451520" y="2015640"/>
            <a:ext cx="9603000" cy="3450240"/>
          </a:xfrm>
          <a:prstGeom prst="rect">
            <a:avLst/>
          </a:prstGeom>
          <a:noFill/>
          <a:ln w="0">
            <a:noFill/>
          </a:ln>
        </p:spPr>
        <p:txBody>
          <a:bodyPr>
            <a:normAutofit fontScale="4000"/>
          </a:bodyPr>
          <a:p>
            <a:pPr>
              <a:lnSpc>
                <a:spcPct val="120000"/>
              </a:lnSpc>
              <a:spcBef>
                <a:spcPts val="1001"/>
              </a:spcBef>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3400" spc="-1" strike="noStrike">
                <a:solidFill>
                  <a:srgbClr val="000000"/>
                </a:solidFill>
                <a:latin typeface="Gill Sans MT"/>
              </a:rPr>
              <a:t>Artículo 123. Las autoridades educativas federal, de los Estados, de la Ciudad de México y de los municipios, en el ámbito de sus atribuciones, deberán ejecutar programas y acciones tendientes a fortalecer las capacidades de la administración de las escuelas. </a:t>
            </a:r>
            <a:endParaRPr b="0" lang="en-US" sz="34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3400" spc="-1" strike="noStrike">
                <a:solidFill>
                  <a:srgbClr val="000000"/>
                </a:solidFill>
                <a:latin typeface="Gill Sans MT"/>
              </a:rPr>
              <a:t>Las autoridades educativas federal y de las entidades federativas, están obligadas a incluir en el proyecto de presupuesto que sometan a la aprobación de la Cámara de Diputados y de las legislaturas locales, los recursos suficientes para fortalecer las capacidades de la administración escolar. </a:t>
            </a:r>
            <a:endParaRPr b="0" lang="en-US" sz="34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3400" spc="-1" strike="noStrike">
                <a:solidFill>
                  <a:srgbClr val="000000"/>
                </a:solidFill>
                <a:latin typeface="Gill Sans MT"/>
              </a:rPr>
              <a:t>En las escuelas de educación básica y media superior, la Secretaría emitirá los lineamientos que deberán seguir las autoridades educativas locales y municipales para formular los programas de fortalecimiento de las capacidades de administración escolar, mismos que tendrán como objetivos: </a:t>
            </a:r>
            <a:endParaRPr b="0" lang="en-US" sz="34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3400" spc="-1" strike="noStrike">
                <a:solidFill>
                  <a:srgbClr val="000000"/>
                </a:solidFill>
                <a:latin typeface="Gill Sans MT"/>
              </a:rPr>
              <a:t>Usar los resultados de la evaluación como retroalimentación para la mejora continua en cada ciclo escolar; </a:t>
            </a:r>
            <a:endParaRPr b="0" lang="en-US" sz="34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3400" spc="-1" strike="noStrike">
                <a:solidFill>
                  <a:srgbClr val="000000"/>
                </a:solidFill>
                <a:latin typeface="Gill Sans MT"/>
              </a:rPr>
              <a:t>Desarrollar una planeación anual de actividades, con metas verificables y puestas en conocimiento de la autoridad y la comunidad escolar, y </a:t>
            </a:r>
            <a:endParaRPr b="0" lang="en-US" sz="34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3400" spc="-1" strike="noStrike">
                <a:solidFill>
                  <a:srgbClr val="000000"/>
                </a:solidFill>
                <a:latin typeface="Gill Sans MT"/>
              </a:rPr>
              <a:t>Administrar en forma transparente y eficiente los recursos que reciba para mejorar su infraestructura, comprar materiales educativos, resolver problemas de operación básicos y propiciar condiciones de participación para que alumnos, maestras, maestros, madres y padres de familia o tutores, bajo el liderazgo del director, se involucren en la resolución de los retos que cada escuela enfrenta. </a:t>
            </a:r>
            <a:endParaRPr b="0" lang="en-US" sz="3400" spc="-1" strike="noStrike">
              <a:solidFill>
                <a:srgbClr val="000000"/>
              </a:solidFill>
              <a:latin typeface="Gill Sans MT"/>
            </a:endParaRPr>
          </a:p>
          <a:p>
            <a:pPr>
              <a:lnSpc>
                <a:spcPct val="120000"/>
              </a:lnSpc>
              <a:spcBef>
                <a:spcPts val="1001"/>
              </a:spcBef>
            </a:pPr>
            <a:endParaRPr b="0" lang="en-US" sz="3400" spc="-1" strike="noStrike">
              <a:solidFill>
                <a:srgbClr val="000000"/>
              </a:solidFill>
              <a:latin typeface="Gill Sans MT"/>
            </a:endParaRPr>
          </a:p>
          <a:p>
            <a:pPr>
              <a:lnSpc>
                <a:spcPct val="120000"/>
              </a:lnSpc>
              <a:spcBef>
                <a:spcPts val="1001"/>
              </a:spcBef>
              <a:tabLst>
                <a:tab algn="l" pos="0"/>
              </a:tabLst>
            </a:pPr>
            <a:r>
              <a:rPr b="0" lang="es-MX" sz="2000" spc="-1" strike="noStrike">
                <a:solidFill>
                  <a:srgbClr val="000000"/>
                </a:solidFill>
                <a:latin typeface="Gill Sans MT"/>
              </a:rPr>
              <a:t>                                                                                               </a:t>
            </a:r>
            <a:r>
              <a:rPr b="0" lang="es-MX" sz="2000" spc="-1" strike="noStrike">
                <a:solidFill>
                  <a:srgbClr val="000000"/>
                </a:solidFill>
                <a:latin typeface="Gill Sans MT"/>
              </a:rPr>
              <a:t>ART.41 de la LEY GENERAL DE PLANEACION</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4" name="Rectangle 8"/>
          <p:cNvSpPr/>
          <p:nvPr/>
        </p:nvSpPr>
        <p:spPr>
          <a:xfrm>
            <a:off x="0" y="0"/>
            <a:ext cx="12191400" cy="6857640"/>
          </a:xfrm>
          <a:prstGeom prst="rect">
            <a:avLst/>
          </a:prstGeom>
          <a:gradFill rotWithShape="0">
            <a:gsLst>
              <a:gs pos="0">
                <a:srgbClr val="eceae7"/>
              </a:gs>
              <a:gs pos="100000">
                <a:srgbClr val="cac6c1"/>
              </a:gs>
            </a:gsLst>
            <a:path path="circle">
              <a:fillToRect l="50000" t="0" r="50000" b="100000"/>
            </a:path>
          </a:gradFill>
          <a:ln w="15840">
            <a:noFill/>
          </a:ln>
        </p:spPr>
        <p:style>
          <a:lnRef idx="0"/>
          <a:fillRef idx="0"/>
          <a:effectRef idx="0"/>
          <a:fontRef idx="minor"/>
        </p:style>
      </p:sp>
      <p:sp>
        <p:nvSpPr>
          <p:cNvPr id="95" name="Rectangle 10"/>
          <p:cNvSpPr/>
          <p:nvPr/>
        </p:nvSpPr>
        <p:spPr>
          <a:xfrm>
            <a:off x="0" y="2019600"/>
            <a:ext cx="12191760" cy="410544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sp>
        <p:nvSpPr>
          <p:cNvPr id="96" name="Título 1"/>
          <p:cNvSpPr txBox="1"/>
          <p:nvPr/>
        </p:nvSpPr>
        <p:spPr>
          <a:xfrm>
            <a:off x="1451520" y="2302920"/>
            <a:ext cx="3271680" cy="2673720"/>
          </a:xfrm>
          <a:prstGeom prst="rect">
            <a:avLst/>
          </a:prstGeom>
          <a:noFill/>
          <a:ln w="0">
            <a:noFill/>
          </a:ln>
        </p:spPr>
        <p:txBody>
          <a:bodyPr>
            <a:normAutofit/>
          </a:bodyPr>
          <a:p>
            <a:pPr>
              <a:lnSpc>
                <a:spcPct val="90000"/>
              </a:lnSpc>
            </a:pPr>
            <a:r>
              <a:rPr b="0" lang="es-MX" sz="3200" spc="-1" strike="noStrike" cap="all">
                <a:solidFill>
                  <a:srgbClr val="000000"/>
                </a:solidFill>
                <a:latin typeface="Gill Sans MT"/>
              </a:rPr>
              <a:t>PLANEACION PRIMERA SESION</a:t>
            </a:r>
            <a:endParaRPr b="0" lang="en-US" sz="3200" spc="-1" strike="noStrike">
              <a:solidFill>
                <a:srgbClr val="000000"/>
              </a:solidFill>
              <a:latin typeface="Gill Sans MT"/>
            </a:endParaRPr>
          </a:p>
        </p:txBody>
      </p:sp>
      <p:sp>
        <p:nvSpPr>
          <p:cNvPr id="97" name="Straight Connector 12"/>
          <p:cNvSpPr/>
          <p:nvPr/>
        </p:nvSpPr>
        <p:spPr>
          <a:xfrm>
            <a:off x="1451520" y="2146320"/>
            <a:ext cx="3272040" cy="360"/>
          </a:xfrm>
          <a:prstGeom prst="line">
            <a:avLst/>
          </a:prstGeom>
          <a:ln w="31680">
            <a:solidFill>
              <a:srgbClr val="b71e42"/>
            </a:solidFill>
            <a:round/>
          </a:ln>
        </p:spPr>
        <p:style>
          <a:lnRef idx="0"/>
          <a:fillRef idx="0"/>
          <a:effectRef idx="0"/>
          <a:fontRef idx="minor"/>
        </p:style>
      </p:sp>
      <p:sp>
        <p:nvSpPr>
          <p:cNvPr id="98" name="Title 1"/>
          <p:cNvSpPr/>
          <p:nvPr/>
        </p:nvSpPr>
        <p:spPr>
          <a:xfrm>
            <a:off x="1451520" y="3122640"/>
            <a:ext cx="3529800" cy="1049040"/>
          </a:xfrm>
          <a:prstGeom prst="rect">
            <a:avLst/>
          </a:prstGeom>
          <a:noFill/>
          <a:ln w="0">
            <a:noFill/>
          </a:ln>
        </p:spPr>
        <p:style>
          <a:lnRef idx="0"/>
          <a:fillRef idx="0"/>
          <a:effectRef idx="0"/>
          <a:fontRef idx="minor"/>
        </p:style>
      </p:sp>
      <p:pic>
        <p:nvPicPr>
          <p:cNvPr id="99" name="Picture 16" descr=""/>
          <p:cNvPicPr/>
          <p:nvPr/>
        </p:nvPicPr>
        <p:blipFill>
          <a:blip r:embed="rId1"/>
          <a:srcRect l="0" t="1526" r="0" b="-1526"/>
          <a:stretch/>
        </p:blipFill>
        <p:spPr>
          <a:xfrm>
            <a:off x="0" y="6126480"/>
            <a:ext cx="12191760" cy="742680"/>
          </a:xfrm>
          <a:prstGeom prst="rect">
            <a:avLst/>
          </a:prstGeom>
          <a:ln w="0">
            <a:noFill/>
          </a:ln>
        </p:spPr>
      </p:pic>
      <p:sp>
        <p:nvSpPr>
          <p:cNvPr id="100" name="Straight Connector 18"/>
          <p:cNvSpPr/>
          <p:nvPr/>
        </p:nvSpPr>
        <p:spPr>
          <a:xfrm>
            <a:off x="0" y="6128280"/>
            <a:ext cx="12191760" cy="360"/>
          </a:xfrm>
          <a:prstGeom prst="line">
            <a:avLst/>
          </a:prstGeom>
          <a:ln w="12600">
            <a:solidFill>
              <a:srgbClr val="000001">
                <a:alpha val="20000"/>
              </a:srgbClr>
            </a:solidFill>
            <a:round/>
          </a:ln>
        </p:spPr>
        <p:style>
          <a:lnRef idx="0"/>
          <a:fillRef idx="0"/>
          <a:effectRef idx="0"/>
          <a:fontRef idx="minor"/>
        </p:style>
      </p:sp>
      <p:graphicFrame>
        <p:nvGraphicFramePr>
          <p:cNvPr id="101" name="Tabla 4"/>
          <p:cNvGraphicFramePr/>
          <p:nvPr/>
        </p:nvGraphicFramePr>
        <p:xfrm>
          <a:off x="5141880" y="1526400"/>
          <a:ext cx="5913000" cy="3431520"/>
        </p:xfrm>
        <a:graphic>
          <a:graphicData uri="http://schemas.openxmlformats.org/drawingml/2006/table">
            <a:tbl>
              <a:tblPr/>
              <a:tblGrid>
                <a:gridCol w="1555560"/>
                <a:gridCol w="4357800"/>
              </a:tblGrid>
              <a:tr h="452880">
                <a:tc>
                  <a:txBody>
                    <a:bodyPr lIns="102600" rIns="102600" tIns="51120" bIns="51120">
                      <a:noAutofit/>
                    </a:bodyPr>
                    <a:p>
                      <a:pPr>
                        <a:lnSpc>
                          <a:spcPct val="100000"/>
                        </a:lnSpc>
                      </a:pPr>
                      <a:r>
                        <a:rPr b="1" lang="es-MX" sz="2000" spc="-1" strike="noStrike">
                          <a:solidFill>
                            <a:srgbClr val="ffffff"/>
                          </a:solidFill>
                          <a:latin typeface="Gill Sans MT"/>
                        </a:rPr>
                        <a:t>HORARIO</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lIns="102600" rIns="102600" tIns="51120" bIns="51120">
                      <a:noAutofit/>
                    </a:bodyPr>
                    <a:p>
                      <a:pPr>
                        <a:lnSpc>
                          <a:spcPct val="100000"/>
                        </a:lnSpc>
                      </a:pPr>
                      <a:r>
                        <a:rPr b="1" lang="es-MX" sz="2000" spc="-1" strike="noStrike">
                          <a:solidFill>
                            <a:srgbClr val="ffffff"/>
                          </a:solidFill>
                          <a:latin typeface="Gill Sans MT"/>
                        </a:rPr>
                        <a:t>TEMA</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r>
              <a:tr h="452880">
                <a:tc>
                  <a:txBody>
                    <a:bodyPr lIns="102600" rIns="102600" tIns="51120" bIns="51120">
                      <a:noAutofit/>
                    </a:bodyPr>
                    <a:p>
                      <a:pPr>
                        <a:lnSpc>
                          <a:spcPct val="100000"/>
                        </a:lnSpc>
                      </a:pPr>
                      <a:r>
                        <a:rPr b="0" lang="es-MX" sz="2000" spc="-1" strike="noStrike">
                          <a:solidFill>
                            <a:srgbClr val="000000"/>
                          </a:solidFill>
                          <a:latin typeface="Gill Sans MT"/>
                        </a:rPr>
                        <a:t>3.00 A 3.30  </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lIns="102600" rIns="102600" tIns="51120" bIns="51120">
                      <a:noAutofit/>
                    </a:bodyPr>
                    <a:p>
                      <a:pPr>
                        <a:lnSpc>
                          <a:spcPct val="100000"/>
                        </a:lnSpc>
                      </a:pPr>
                      <a:r>
                        <a:rPr b="0" lang="es-MX" sz="2000" spc="-1" strike="noStrike">
                          <a:solidFill>
                            <a:srgbClr val="000000"/>
                          </a:solidFill>
                          <a:latin typeface="Gill Sans MT"/>
                        </a:rPr>
                        <a:t>PRESENTACION Y PLANEACION</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r>
              <a:tr h="761760">
                <a:tc>
                  <a:txBody>
                    <a:bodyPr lIns="102600" rIns="102600" tIns="51120" bIns="51120">
                      <a:noAutofit/>
                    </a:bodyPr>
                    <a:p>
                      <a:pPr>
                        <a:lnSpc>
                          <a:spcPct val="100000"/>
                        </a:lnSpc>
                      </a:pPr>
                      <a:r>
                        <a:rPr b="0" lang="es-MX" sz="2000" spc="-1" strike="noStrike">
                          <a:solidFill>
                            <a:srgbClr val="000000"/>
                          </a:solidFill>
                          <a:latin typeface="Gill Sans MT"/>
                        </a:rPr>
                        <a:t>3.30 A 17.00</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lIns="102600" rIns="102600" tIns="51120" bIns="51120">
                      <a:noAutofit/>
                    </a:bodyPr>
                    <a:p>
                      <a:pPr>
                        <a:lnSpc>
                          <a:spcPct val="100000"/>
                        </a:lnSpc>
                      </a:pPr>
                      <a:r>
                        <a:rPr b="0" lang="es-MX" sz="2000" spc="-1" strike="noStrike">
                          <a:solidFill>
                            <a:srgbClr val="000000"/>
                          </a:solidFill>
                          <a:latin typeface="Gill Sans MT"/>
                        </a:rPr>
                        <a:t>EXPOSICION DE TEMA</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r>
              <a:tr h="761760">
                <a:tc>
                  <a:txBody>
                    <a:bodyPr lIns="102600" rIns="102600" tIns="51120" bIns="51120">
                      <a:noAutofit/>
                    </a:bodyPr>
                    <a:p>
                      <a:pPr>
                        <a:lnSpc>
                          <a:spcPct val="100000"/>
                        </a:lnSpc>
                      </a:pPr>
                      <a:r>
                        <a:rPr b="0" lang="es-MX" sz="2000" spc="-1" strike="noStrike">
                          <a:solidFill>
                            <a:srgbClr val="000000"/>
                          </a:solidFill>
                          <a:latin typeface="Gill Sans MT"/>
                        </a:rPr>
                        <a:t>17.00 A 17.30</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lIns="102600" rIns="102600" tIns="51120" bIns="51120">
                      <a:noAutofit/>
                    </a:bodyPr>
                    <a:p>
                      <a:pPr>
                        <a:lnSpc>
                          <a:spcPct val="100000"/>
                        </a:lnSpc>
                      </a:pPr>
                      <a:r>
                        <a:rPr b="0" lang="es-MX" sz="2000" spc="-1" strike="noStrike">
                          <a:solidFill>
                            <a:srgbClr val="000000"/>
                          </a:solidFill>
                          <a:latin typeface="Gill Sans MT"/>
                        </a:rPr>
                        <a:t>DESCANSO</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r>
              <a:tr h="761760">
                <a:tc>
                  <a:txBody>
                    <a:bodyPr lIns="102600" rIns="102600" tIns="51120" bIns="51120">
                      <a:noAutofit/>
                    </a:bodyPr>
                    <a:p>
                      <a:pPr>
                        <a:lnSpc>
                          <a:spcPct val="100000"/>
                        </a:lnSpc>
                      </a:pPr>
                      <a:r>
                        <a:rPr b="0" lang="es-MX" sz="2000" spc="-1" strike="noStrike">
                          <a:solidFill>
                            <a:srgbClr val="000000"/>
                          </a:solidFill>
                          <a:latin typeface="Gill Sans MT"/>
                        </a:rPr>
                        <a:t>17.30 A 18.45</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lIns="102600" rIns="102600" tIns="51120" bIns="51120">
                      <a:noAutofit/>
                    </a:bodyPr>
                    <a:p>
                      <a:pPr>
                        <a:lnSpc>
                          <a:spcPct val="100000"/>
                        </a:lnSpc>
                      </a:pPr>
                      <a:r>
                        <a:rPr b="0" lang="es-MX" sz="2000" spc="-1" strike="noStrike">
                          <a:solidFill>
                            <a:srgbClr val="000000"/>
                          </a:solidFill>
                          <a:latin typeface="Gill Sans MT"/>
                        </a:rPr>
                        <a:t>SOLUCIONES  A PROBLEMAS PLANTEADOS</a:t>
                      </a:r>
                      <a:endParaRPr b="0" lang="en-US" sz="2000" spc="-1" strike="noStrike">
                        <a:latin typeface="Arial"/>
                      </a:endParaRPr>
                    </a:p>
                  </a:txBody>
                  <a:tcPr marL="102600" marR="102600">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r>
            </a:tbl>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Calendario Escolar</a:t>
            </a:r>
            <a:endParaRPr b="0" lang="en-US" sz="3200" spc="-1" strike="noStrike">
              <a:solidFill>
                <a:srgbClr val="000000"/>
              </a:solidFill>
              <a:latin typeface="Gill Sans MT"/>
            </a:endParaRPr>
          </a:p>
        </p:txBody>
      </p:sp>
      <p:sp>
        <p:nvSpPr>
          <p:cNvPr id="177" name="Marcador de contenido 2"/>
          <p:cNvSpPr txBox="1"/>
          <p:nvPr/>
        </p:nvSpPr>
        <p:spPr>
          <a:xfrm>
            <a:off x="1451520" y="2015640"/>
            <a:ext cx="9603000" cy="3450240"/>
          </a:xfrm>
          <a:prstGeom prst="rect">
            <a:avLst/>
          </a:prstGeom>
          <a:noFill/>
          <a:ln w="0">
            <a:noFill/>
          </a:ln>
        </p:spPr>
        <p:txBody>
          <a:bodyPr>
            <a:normAutofit fontScale="78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Artículo 87. La autoridad educativa federal determinará el calendario escolar aplicable a toda la República, para cada ciclo lectivo de la educación básica y normal y demás para la formación de maestros de educación básica, necesarios para cubrir los planes y programas aplicables. El calendario deberá contener un mínimo de ciento ochenta y cinco días y un máximo de doscientos días efectivos de clase para los educandos. Las autoridades escolares, previa autorización de la autoridad educativa local y de conformidad con los lineamientos que expida la Secretaría, podrán ajustar el calendario escolar al que se refiere el párrafo anterior. Dichos ajustes deberán prever las medidas para cubrir los planes y programas aplicables.</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Los Maestros</a:t>
            </a:r>
            <a:endParaRPr b="0" lang="en-US" sz="3200" spc="-1" strike="noStrike">
              <a:solidFill>
                <a:srgbClr val="000000"/>
              </a:solidFill>
              <a:latin typeface="Gill Sans MT"/>
            </a:endParaRPr>
          </a:p>
        </p:txBody>
      </p:sp>
      <p:sp>
        <p:nvSpPr>
          <p:cNvPr id="179" name="Marcador de contenido 2"/>
          <p:cNvSpPr txBox="1"/>
          <p:nvPr/>
        </p:nvSpPr>
        <p:spPr>
          <a:xfrm>
            <a:off x="1451520" y="2015640"/>
            <a:ext cx="9603000" cy="3450240"/>
          </a:xfrm>
          <a:prstGeom prst="rect">
            <a:avLst/>
          </a:prstGeom>
          <a:noFill/>
          <a:ln w="0">
            <a:noFill/>
          </a:ln>
        </p:spPr>
        <p:txBody>
          <a:bodyPr>
            <a:normAutofit fontScale="37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90. Las maestras y los maestros son agentes fundamentales del proceso educativo y, por tanto, se reconoce su contribución a la transformación social.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La revalorización de las maestras y maestros persigue los siguientes fines: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Priorizar su labor para el logro de metas y objetivos centrados en el aprendizaje de los educandos;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Fortalecer su desarrollo y superación profesional mediante la formación, capacitación y actualización;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Fomentar el respeto a la labor docente y a su persona por parte de las autoridades educativas, de los educandos, madres y padres de familia o tutores y sociedad en general; así como fortalecer su liderazgo en la comunidad;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Reconocer su experiencia, así como su vinculación y compromiso con la comunidad y el entorno donde labora, para proponer soluciones de acuerdo a su contexto educativo;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Los Maestros</a:t>
            </a:r>
            <a:endParaRPr b="0" lang="en-US" sz="3200" spc="-1" strike="noStrike">
              <a:solidFill>
                <a:srgbClr val="000000"/>
              </a:solidFill>
              <a:latin typeface="Gill Sans MT"/>
            </a:endParaRPr>
          </a:p>
        </p:txBody>
      </p:sp>
      <p:sp>
        <p:nvSpPr>
          <p:cNvPr id="181" name="Marcador de contenido 2"/>
          <p:cNvSpPr txBox="1"/>
          <p:nvPr/>
        </p:nvSpPr>
        <p:spPr>
          <a:xfrm>
            <a:off x="1451520" y="2015640"/>
            <a:ext cx="9603000" cy="3450240"/>
          </a:xfrm>
          <a:prstGeom prst="rect">
            <a:avLst/>
          </a:prstGeom>
          <a:noFill/>
          <a:ln w="0">
            <a:noFill/>
          </a:ln>
        </p:spPr>
        <p:txBody>
          <a:bodyPr>
            <a:normAutofit fontScale="42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Priorizar su labor pedagógica y el máximo logro de aprendizaje de los educandos sobre la carga administrativa;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Promover su formación, capacitación y actualización de acuerdo con su evaluación diagnóstica y en el ámbito donde desarrolla su labor;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Impulsar su capacidad para la toma de decisiones cotidianas respecto a la planeación educativa;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Otorgar, en términos de las disposiciones aplicables, un salario profesional digno, que permita a las maestras y los maestros de los planteles del Estado alcanzar un nivel de vida decoroso para ellos y su familia; arraigarse en las comunidades en las que trabajan y disfrutar de vivienda digna; así como disponer del tiempo necesario para la preparación de las clases que impartan y realizar actividades destinadas a su desarrollo personal y profesional, 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Respetar sus derechos reconocidos en las disposiciones legales aplicables.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ítulo 1"/>
          <p:cNvSpPr txBox="1"/>
          <p:nvPr/>
        </p:nvSpPr>
        <p:spPr>
          <a:xfrm>
            <a:off x="1451520" y="804600"/>
            <a:ext cx="9603000" cy="1049040"/>
          </a:xfrm>
          <a:prstGeom prst="rect">
            <a:avLst/>
          </a:prstGeom>
          <a:noFill/>
          <a:ln w="0">
            <a:noFill/>
          </a:ln>
        </p:spPr>
        <p:txBody>
          <a:bodyPr>
            <a:normAutofit fontScale="60000"/>
          </a:bodyPr>
          <a:p>
            <a:pPr>
              <a:lnSpc>
                <a:spcPct val="90000"/>
              </a:lnSpc>
            </a:pPr>
            <a:r>
              <a:rPr b="0" lang="es-MX" sz="3200" spc="-1" strike="noStrike" cap="all">
                <a:solidFill>
                  <a:srgbClr val="000000"/>
                </a:solidFill>
                <a:latin typeface="Gill Sans MT"/>
              </a:rPr>
              <a:t>Capítulo II</a:t>
            </a:r>
            <a:br/>
            <a:r>
              <a:rPr b="0" lang="es-MX" sz="3200" spc="-1" strike="noStrike" cap="all">
                <a:solidFill>
                  <a:srgbClr val="000000"/>
                </a:solidFill>
                <a:latin typeface="Gill Sans MT"/>
              </a:rPr>
              <a:t>De la mejora escolar </a:t>
            </a:r>
            <a:br/>
            <a:endParaRPr b="0" lang="en-US" sz="3200" spc="-1" strike="noStrike">
              <a:solidFill>
                <a:srgbClr val="000000"/>
              </a:solidFill>
              <a:latin typeface="Gill Sans MT"/>
            </a:endParaRPr>
          </a:p>
        </p:txBody>
      </p:sp>
      <p:sp>
        <p:nvSpPr>
          <p:cNvPr id="183" name="Marcador de contenido 2"/>
          <p:cNvSpPr txBox="1"/>
          <p:nvPr/>
        </p:nvSpPr>
        <p:spPr>
          <a:xfrm>
            <a:off x="1451520" y="2015640"/>
            <a:ext cx="9603000" cy="3450240"/>
          </a:xfrm>
          <a:prstGeom prst="rect">
            <a:avLst/>
          </a:prstGeom>
          <a:noFill/>
          <a:ln w="0">
            <a:noFill/>
          </a:ln>
        </p:spPr>
        <p:txBody>
          <a:bodyPr>
            <a:normAutofit fontScale="47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107. Las autoridades educativas, en el ámbito de sus respectivas competencias, emitirán una Guía Operativa para la Organización y Funcionamiento de los Servicios de Educación Básica y Media Superior, el cual será un documento de carácter operativo y normativo que tendrá la finalidad de apoyar la planeación, organización y ejecución de las actividades docentes, pedagógicas, directivas, administrativas y de supervisión de cada plantel educativo enfocadas a la mejora escolar, atendiendo al contexto regional de la prestación de los servicios educativos.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Su elaboración se apegará a las disposiciones y lineamientos de carácter general que emita la Secretaría. En dicha Guía se establecerán los elementos de normalidad mínima de la operación escolar, cuyo objetivo es dar a conocer las normas y los procedimientos institucionales y, con ello, facilitar la toma de decisiones para fortalecer la mejora escolar.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La Nueva Escuela</a:t>
            </a:r>
            <a:endParaRPr b="0" lang="en-US" sz="3200" spc="-1" strike="noStrike">
              <a:solidFill>
                <a:srgbClr val="000000"/>
              </a:solidFill>
              <a:latin typeface="Gill Sans MT"/>
            </a:endParaRPr>
          </a:p>
        </p:txBody>
      </p:sp>
      <p:sp>
        <p:nvSpPr>
          <p:cNvPr id="185" name="Marcador de contenido 2"/>
          <p:cNvSpPr txBox="1"/>
          <p:nvPr/>
        </p:nvSpPr>
        <p:spPr>
          <a:xfrm>
            <a:off x="1451520" y="2015640"/>
            <a:ext cx="9603000" cy="3450240"/>
          </a:xfrm>
          <a:prstGeom prst="rect">
            <a:avLst/>
          </a:prstGeom>
          <a:noFill/>
          <a:ln w="0">
            <a:noFill/>
          </a:ln>
        </p:spPr>
        <p:txBody>
          <a:bodyPr>
            <a:noAutofit/>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11. El Estado, a través de la nueva escuela mexicana, buscará la equidad, la excelencia y la mejora continua en la educación, para lo cual colocará al centro de la acción pública el máximo logro de aprendizaje de las niñas, niños, adolescentes y jóvenes. Tendrá como objetivos el desarrollo humano integral del educando, reorientar el Sistema Educativo Nacional, incidir en la cultura educativa mediante la corresponsabilidad e impulsar transformaciones sociales dentro de la escuela y en la comunidad.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Planes de estudio</a:t>
            </a:r>
            <a:endParaRPr b="0" lang="en-US" sz="3200" spc="-1" strike="noStrike">
              <a:solidFill>
                <a:srgbClr val="000000"/>
              </a:solidFill>
              <a:latin typeface="Gill Sans MT"/>
            </a:endParaRPr>
          </a:p>
        </p:txBody>
      </p:sp>
      <p:sp>
        <p:nvSpPr>
          <p:cNvPr id="187" name="Marcador de contenido 2"/>
          <p:cNvSpPr txBox="1"/>
          <p:nvPr/>
        </p:nvSpPr>
        <p:spPr>
          <a:xfrm>
            <a:off x="1451520" y="2015640"/>
            <a:ext cx="9603000" cy="3450240"/>
          </a:xfrm>
          <a:prstGeom prst="rect">
            <a:avLst/>
          </a:prstGeom>
          <a:noFill/>
          <a:ln w="0">
            <a:noFill/>
          </a:ln>
        </p:spPr>
        <p:txBody>
          <a:bodyPr>
            <a:normAutofit fontScale="66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22. Los planes y programas a los que se refiere este Capítulo favorecerán el desarrollo integral y gradual de los educandos en los niveles preescolar, primaria, secundaria, el tipo media superior y la normal, considerando la diversidad de saberes, con un carácter didáctico y curricular diferenciado, que responda a las condiciones personales, sociales, culturales, económicas de los estudiantes, docentes, planteles, comunidades y regiones del país.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Sus propósitos, contenidos, procesos y estrategias educativas, recursos didácticos y evaluación del aprendizaje y de acreditación, se establecerán de acuerdo con cada tipo, nivel, modalidad y opción educativa, así como a las condiciones territoriales, culturales, sociales, productivas y formativas de las instituciones educativas.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DERECHOS DE LOS PADRES DE FAMILIA</a:t>
            </a:r>
            <a:endParaRPr b="0" lang="en-US" sz="3200" spc="-1" strike="noStrike">
              <a:solidFill>
                <a:srgbClr val="000000"/>
              </a:solidFill>
              <a:latin typeface="Gill Sans MT"/>
            </a:endParaRPr>
          </a:p>
        </p:txBody>
      </p:sp>
      <p:sp>
        <p:nvSpPr>
          <p:cNvPr id="189" name="Marcador de contenido 2"/>
          <p:cNvSpPr txBox="1"/>
          <p:nvPr/>
        </p:nvSpPr>
        <p:spPr>
          <a:xfrm>
            <a:off x="1451520" y="2015640"/>
            <a:ext cx="9603000" cy="3450240"/>
          </a:xfrm>
          <a:prstGeom prst="rect">
            <a:avLst/>
          </a:prstGeom>
          <a:noFill/>
          <a:ln w="0">
            <a:noFill/>
          </a:ln>
        </p:spPr>
        <p:txBody>
          <a:bodyPr>
            <a:normAutofit fontScale="23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128. Son derechos de quienes ejercen la patria potestad o la tutela: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Obtener inscripción en escuelas públicas para que sus hijas, hijos o pupilos menores de dieciocho años, que satisfagan los requisitos aplicables, reciban la educación preescolar, la primaria, la secundaria, la media superior y, en su caso, la educación inicial, en concordancia con los espacios disponibles para cada tipo educativo;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Participar activamente con las autoridades de la escuela en la que estén inscritos sus hijas, hijos o pupilos menores de dieciocho años, en cualquier problema relacionado con la educación de éstos, a fin de que, en conjunto, se aboquen a su solución;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Colaborar con las autoridades escolares, al menos una vez al mes, para la superación de los educandos y en el mejoramiento de los establecimientos educativos;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Formar parte de las asociaciones de madres y padres de familia y de los consejos de participación escolar o su equivalente a que se refiere esta Ley;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Opinar, en los casos de la educación que impartan los particulares, en relación con las contraprestaciones que las escuelas fijen;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Conocer el nombre del personal docente y empleados adscritos en la escuela en la que estén inscritos sus hijas, hijos o pupilos, misma que será proporcionada por la autoridad escolar;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DERECHOS DE LOS PADRES DE FAMILIA</a:t>
            </a:r>
            <a:endParaRPr b="0" lang="en-US" sz="3200" spc="-1" strike="noStrike">
              <a:solidFill>
                <a:srgbClr val="000000"/>
              </a:solidFill>
              <a:latin typeface="Gill Sans MT"/>
            </a:endParaRPr>
          </a:p>
        </p:txBody>
      </p:sp>
      <p:sp>
        <p:nvSpPr>
          <p:cNvPr id="191" name="Marcador de contenido 2"/>
          <p:cNvSpPr txBox="1"/>
          <p:nvPr/>
        </p:nvSpPr>
        <p:spPr>
          <a:xfrm>
            <a:off x="1451520" y="2015640"/>
            <a:ext cx="9603000" cy="3450240"/>
          </a:xfrm>
          <a:prstGeom prst="rect">
            <a:avLst/>
          </a:prstGeom>
          <a:noFill/>
          <a:ln w="0">
            <a:noFill/>
          </a:ln>
        </p:spPr>
        <p:txBody>
          <a:bodyPr>
            <a:normAutofit fontScale="52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Conocer los criterios y resultados de las evaluaciones de la escuela a la que asistan sus hijas, hijos o pupilos;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Conocer de los planes y programas de estudio proporcionados por el plantel educativo, sobre los cuales podrán emitir su opinión;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Conocer el presupuesto asignado a cada escuela, así como su aplicación y los resultados de su ejecución;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Conocer la situación académica y conducta de sus hijas, hijos o pupilos en la vida escolar, 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Manifestar, de ser el caso, su inconformidad ante las autoridades educativas correspondientes, sobre cualquier irregularidad dentro del plantel educativo donde estén inscritas sus hijas, hijos o pupilos menores de dieciocho años y sobre las condiciones físicas de las escuelas.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OBLIGACIONES DE LOS PADRES DE FAMILIA</a:t>
            </a:r>
            <a:endParaRPr b="0" lang="en-US" sz="3200" spc="-1" strike="noStrike">
              <a:solidFill>
                <a:srgbClr val="000000"/>
              </a:solidFill>
              <a:latin typeface="Gill Sans MT"/>
            </a:endParaRPr>
          </a:p>
        </p:txBody>
      </p:sp>
      <p:sp>
        <p:nvSpPr>
          <p:cNvPr id="193" name="Marcador de contenido 2"/>
          <p:cNvSpPr txBox="1"/>
          <p:nvPr/>
        </p:nvSpPr>
        <p:spPr>
          <a:xfrm>
            <a:off x="1451520" y="2015640"/>
            <a:ext cx="9603000" cy="3450240"/>
          </a:xfrm>
          <a:prstGeom prst="rect">
            <a:avLst/>
          </a:prstGeom>
          <a:noFill/>
          <a:ln w="0">
            <a:noFill/>
          </a:ln>
        </p:spPr>
        <p:txBody>
          <a:bodyPr>
            <a:normAutofit fontScale="61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129. Son obligaciones de quienes ejercen la patria potestad o la tutela:</a:t>
            </a:r>
            <a:br/>
            <a:r>
              <a:rPr b="0" lang="es-MX" sz="2000" spc="-1" strike="noStrike">
                <a:solidFill>
                  <a:srgbClr val="000000"/>
                </a:solidFill>
                <a:latin typeface="Gill Sans MT"/>
              </a:rPr>
              <a:t>I. Hacer que sus hijas, hijos o pupilos menores de dieciocho años, reciban la educación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preescolar, la primaria, la secundaria, la media superior y, en su caso, la inicial;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Participar en el proceso educativo de sus hijas, hijos o pupilos menores de dieciocho años, al revisar su progreso, desempeño y conducta, velando siempre por su bienestar y desarrollo;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Colaborar con las instituciones educativas en las que estén inscritos sus hijas, hijos o pupilos, en las actividades que dichas instituciones realicen;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OBLIGACIONES DE LOS PADRES DE FAMILIA</a:t>
            </a:r>
            <a:endParaRPr b="0" lang="en-US" sz="3200" spc="-1" strike="noStrike">
              <a:solidFill>
                <a:srgbClr val="000000"/>
              </a:solidFill>
              <a:latin typeface="Gill Sans MT"/>
            </a:endParaRPr>
          </a:p>
        </p:txBody>
      </p:sp>
      <p:sp>
        <p:nvSpPr>
          <p:cNvPr id="195" name="Marcador de contenido 2"/>
          <p:cNvSpPr txBox="1"/>
          <p:nvPr/>
        </p:nvSpPr>
        <p:spPr>
          <a:xfrm>
            <a:off x="1451520" y="2015640"/>
            <a:ext cx="9603000" cy="3450240"/>
          </a:xfrm>
          <a:prstGeom prst="rect">
            <a:avLst/>
          </a:prstGeom>
          <a:noFill/>
          <a:ln w="0">
            <a:noFill/>
          </a:ln>
        </p:spPr>
        <p:txBody>
          <a:bodyPr>
            <a:normAutofit fontScale="40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Informar a las autoridades educativas, los cambios que se presenten en la conducta y actitud de los educandos, para que se apliquen los estudios correspondientes, con el fin de determinar las posibles causas;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Acudir a los llamados de las autoridades educativas y escolares relacionados con la revisión del progreso, desempeño y conducta de sus hijas, hijos o pupilos menores de dieciocho años, 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Promover la participación de sus hijas, hijos o pupilos menores de dieciocho años en la práctica de actividades físicas, de recreación, deportivas y de educación física dentro y fuera de los planteles educativos, como un medio de cohesión familiar y comunitaria.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En caso de incumplimiento de alguna de las obligaciones a las que se refiere este artículo por parte de madres y padres de familia o tutores, las autoridades educativas podrán dar aviso a las instancias encargadas de la protección de los derechos de niñas, niños y adolescentes para los efectos correspondientes en términos de la legislación aplicable.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02" name="Rectangle 8"/>
          <p:cNvSpPr/>
          <p:nvPr/>
        </p:nvSpPr>
        <p:spPr>
          <a:xfrm>
            <a:off x="0" y="0"/>
            <a:ext cx="12191400" cy="6857640"/>
          </a:xfrm>
          <a:prstGeom prst="rect">
            <a:avLst/>
          </a:prstGeom>
          <a:gradFill rotWithShape="0">
            <a:gsLst>
              <a:gs pos="0">
                <a:srgbClr val="eceae7"/>
              </a:gs>
              <a:gs pos="100000">
                <a:srgbClr val="cac6c1"/>
              </a:gs>
            </a:gsLst>
            <a:path path="circle">
              <a:fillToRect l="50000" t="0" r="50000" b="100000"/>
            </a:path>
          </a:gradFill>
          <a:ln w="15840">
            <a:noFill/>
          </a:ln>
        </p:spPr>
        <p:style>
          <a:lnRef idx="0"/>
          <a:fillRef idx="0"/>
          <a:effectRef idx="0"/>
          <a:fontRef idx="minor"/>
        </p:style>
      </p:sp>
      <p:sp>
        <p:nvSpPr>
          <p:cNvPr id="103" name="Rectangle 10"/>
          <p:cNvSpPr/>
          <p:nvPr/>
        </p:nvSpPr>
        <p:spPr>
          <a:xfrm>
            <a:off x="0" y="2019600"/>
            <a:ext cx="12191760" cy="410544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sp>
        <p:nvSpPr>
          <p:cNvPr id="104" name="Título 1"/>
          <p:cNvSpPr txBox="1"/>
          <p:nvPr/>
        </p:nvSpPr>
        <p:spPr>
          <a:xfrm>
            <a:off x="1451520" y="5008680"/>
            <a:ext cx="9603000" cy="960480"/>
          </a:xfrm>
          <a:prstGeom prst="rect">
            <a:avLst/>
          </a:prstGeom>
          <a:noFill/>
          <a:ln w="0">
            <a:noFill/>
          </a:ln>
        </p:spPr>
        <p:txBody>
          <a:bodyPr>
            <a:normAutofit/>
          </a:bodyPr>
          <a:p>
            <a:pPr>
              <a:lnSpc>
                <a:spcPct val="90000"/>
              </a:lnSpc>
            </a:pPr>
            <a:r>
              <a:rPr b="0" lang="es-MX" sz="3200" spc="-1" strike="noStrike" cap="all">
                <a:solidFill>
                  <a:srgbClr val="000000"/>
                </a:solidFill>
                <a:latin typeface="Gill Sans MT"/>
              </a:rPr>
              <a:t>PLANEACIÓN SEGUNDA SESIÓN</a:t>
            </a:r>
            <a:endParaRPr b="0" lang="en-US" sz="3200" spc="-1" strike="noStrike">
              <a:solidFill>
                <a:srgbClr val="000000"/>
              </a:solidFill>
              <a:latin typeface="Gill Sans MT"/>
            </a:endParaRPr>
          </a:p>
        </p:txBody>
      </p:sp>
      <p:sp>
        <p:nvSpPr>
          <p:cNvPr id="105" name="Straight Connector 12"/>
          <p:cNvSpPr/>
          <p:nvPr/>
        </p:nvSpPr>
        <p:spPr>
          <a:xfrm>
            <a:off x="1451520" y="4826160"/>
            <a:ext cx="9603000" cy="360"/>
          </a:xfrm>
          <a:prstGeom prst="line">
            <a:avLst/>
          </a:prstGeom>
          <a:ln w="31680">
            <a:solidFill>
              <a:srgbClr val="b71e42"/>
            </a:solidFill>
            <a:round/>
          </a:ln>
        </p:spPr>
        <p:style>
          <a:lnRef idx="0"/>
          <a:fillRef idx="0"/>
          <a:effectRef idx="0"/>
          <a:fontRef idx="minor"/>
        </p:style>
      </p:sp>
      <p:pic>
        <p:nvPicPr>
          <p:cNvPr id="106" name="Picture 14" descr=""/>
          <p:cNvPicPr/>
          <p:nvPr/>
        </p:nvPicPr>
        <p:blipFill>
          <a:blip r:embed="rId1"/>
          <a:srcRect l="0" t="1526" r="0" b="-1526"/>
          <a:stretch/>
        </p:blipFill>
        <p:spPr>
          <a:xfrm>
            <a:off x="0" y="6114960"/>
            <a:ext cx="12191760" cy="742680"/>
          </a:xfrm>
          <a:prstGeom prst="rect">
            <a:avLst/>
          </a:prstGeom>
          <a:ln w="0">
            <a:noFill/>
          </a:ln>
        </p:spPr>
      </p:pic>
      <p:sp>
        <p:nvSpPr>
          <p:cNvPr id="107" name="Straight Connector 16"/>
          <p:cNvSpPr/>
          <p:nvPr/>
        </p:nvSpPr>
        <p:spPr>
          <a:xfrm>
            <a:off x="0" y="6128280"/>
            <a:ext cx="12191760" cy="360"/>
          </a:xfrm>
          <a:prstGeom prst="line">
            <a:avLst/>
          </a:prstGeom>
          <a:ln w="12600">
            <a:solidFill>
              <a:srgbClr val="000001">
                <a:alpha val="20000"/>
              </a:srgbClr>
            </a:solidFill>
            <a:round/>
          </a:ln>
        </p:spPr>
        <p:style>
          <a:lnRef idx="0"/>
          <a:fillRef idx="0"/>
          <a:effectRef idx="0"/>
          <a:fontRef idx="minor"/>
        </p:style>
      </p:sp>
      <p:grpSp>
        <p:nvGrpSpPr>
          <p:cNvPr id="108" name="Marcador de contenido 2"/>
          <p:cNvGrpSpPr/>
          <p:nvPr/>
        </p:nvGrpSpPr>
        <p:grpSpPr>
          <a:xfrm>
            <a:off x="1450800" y="933480"/>
            <a:ext cx="9604080" cy="3449160"/>
            <a:chOff x="1450800" y="933480"/>
            <a:chExt cx="9604080" cy="3449160"/>
          </a:xfrm>
        </p:grpSpPr>
        <p:sp>
          <p:nvSpPr>
            <p:cNvPr id="109" name=""/>
            <p:cNvSpPr/>
            <p:nvPr/>
          </p:nvSpPr>
          <p:spPr>
            <a:xfrm>
              <a:off x="1450800" y="933480"/>
              <a:ext cx="9604080" cy="3449160"/>
            </a:xfrm>
            <a:prstGeom prst="rect">
              <a:avLst/>
            </a:prstGeom>
            <a:noFill/>
            <a:ln w="0">
              <a:noFill/>
            </a:ln>
          </p:spPr>
          <p:style>
            <a:lnRef idx="0"/>
            <a:fillRef idx="0"/>
            <a:effectRef idx="0"/>
            <a:fontRef idx="minor"/>
          </p:style>
        </p:sp>
        <p:sp>
          <p:nvSpPr>
            <p:cNvPr id="110" name=""/>
            <p:cNvSpPr/>
            <p:nvPr/>
          </p:nvSpPr>
          <p:spPr>
            <a:xfrm>
              <a:off x="1453680" y="1207440"/>
              <a:ext cx="2232000" cy="1338840"/>
            </a:xfrm>
            <a:prstGeom prst="rect">
              <a:avLst/>
            </a:prstGeom>
            <a:gradFill rotWithShape="0">
              <a:gsLst>
                <a:gs pos="0">
                  <a:srgbClr val="e75597"/>
                </a:gs>
                <a:gs pos="100000">
                  <a:srgbClr val="e31b79"/>
                </a:gs>
              </a:gsLst>
              <a:lin ang="5400000"/>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200" spc="-1" strike="noStrike">
                  <a:solidFill>
                    <a:srgbClr val="ffffff"/>
                  </a:solidFill>
                  <a:latin typeface="Gill Sans MT"/>
                </a:rPr>
                <a:t>HORARIO</a:t>
              </a:r>
              <a:endParaRPr b="0" lang="en-US" sz="2200" spc="-1" strike="noStrike">
                <a:latin typeface="Arial"/>
              </a:endParaRPr>
            </a:p>
          </p:txBody>
        </p:sp>
        <p:sp>
          <p:nvSpPr>
            <p:cNvPr id="111" name=""/>
            <p:cNvSpPr/>
            <p:nvPr/>
          </p:nvSpPr>
          <p:spPr>
            <a:xfrm>
              <a:off x="3909240" y="1207440"/>
              <a:ext cx="2232000" cy="1338840"/>
            </a:xfrm>
            <a:prstGeom prst="rect">
              <a:avLst/>
            </a:prstGeom>
            <a:gradFill rotWithShape="0">
              <a:gsLst>
                <a:gs pos="0">
                  <a:srgbClr val="e95ab3"/>
                </a:gs>
                <a:gs pos="100000">
                  <a:srgbClr val="e7209c"/>
                </a:gs>
              </a:gsLst>
              <a:lin ang="5400000"/>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200" spc="-1" strike="noStrike">
                  <a:solidFill>
                    <a:srgbClr val="ffffff"/>
                  </a:solidFill>
                  <a:latin typeface="Gill Sans MT"/>
                </a:rPr>
                <a:t>3.10 A 17.00</a:t>
              </a:r>
              <a:endParaRPr b="0" lang="en-US" sz="2200" spc="-1" strike="noStrike">
                <a:latin typeface="Arial"/>
              </a:endParaRPr>
            </a:p>
          </p:txBody>
        </p:sp>
        <p:sp>
          <p:nvSpPr>
            <p:cNvPr id="112" name=""/>
            <p:cNvSpPr/>
            <p:nvPr/>
          </p:nvSpPr>
          <p:spPr>
            <a:xfrm>
              <a:off x="6364800" y="1207440"/>
              <a:ext cx="2232000" cy="1338840"/>
            </a:xfrm>
            <a:prstGeom prst="rect">
              <a:avLst/>
            </a:prstGeom>
            <a:gradFill rotWithShape="0">
              <a:gsLst>
                <a:gs pos="0">
                  <a:srgbClr val="ed62ce"/>
                </a:gs>
                <a:gs pos="100000">
                  <a:srgbClr val="ea26c0"/>
                </a:gs>
              </a:gsLst>
              <a:lin ang="5400000"/>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000" spc="-1" strike="noStrike">
                  <a:solidFill>
                    <a:srgbClr val="ffffff"/>
                  </a:solidFill>
                  <a:latin typeface="Gill Sans MT"/>
                </a:rPr>
                <a:t>EXPOSICIONES</a:t>
              </a:r>
              <a:r>
                <a:rPr b="0" lang="es-MX" sz="2200" spc="-1" strike="noStrike">
                  <a:solidFill>
                    <a:srgbClr val="ffffff"/>
                  </a:solidFill>
                  <a:latin typeface="Gill Sans MT"/>
                </a:rPr>
                <a:t> DE LOS TEMA</a:t>
              </a:r>
              <a:endParaRPr b="0" lang="en-US" sz="2200" spc="-1" strike="noStrike">
                <a:latin typeface="Arial"/>
              </a:endParaRPr>
            </a:p>
          </p:txBody>
        </p:sp>
        <p:sp>
          <p:nvSpPr>
            <p:cNvPr id="113" name=""/>
            <p:cNvSpPr/>
            <p:nvPr/>
          </p:nvSpPr>
          <p:spPr>
            <a:xfrm>
              <a:off x="8820360" y="1207440"/>
              <a:ext cx="2232000" cy="1338840"/>
            </a:xfrm>
            <a:prstGeom prst="rect">
              <a:avLst/>
            </a:prstGeom>
            <a:gradFill rotWithShape="0">
              <a:gsLst>
                <a:gs pos="0">
                  <a:srgbClr val="f068e8"/>
                </a:gs>
                <a:gs pos="100000">
                  <a:srgbClr val="ed2de1"/>
                </a:gs>
              </a:gsLst>
              <a:lin ang="5400000"/>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200" spc="-1" strike="noStrike">
                  <a:solidFill>
                    <a:srgbClr val="ffffff"/>
                  </a:solidFill>
                  <a:latin typeface="Gill Sans MT"/>
                </a:rPr>
                <a:t>17.00 A 17.30          </a:t>
              </a:r>
              <a:endParaRPr b="0" lang="en-US" sz="2200" spc="-1" strike="noStrike">
                <a:latin typeface="Arial"/>
              </a:endParaRPr>
            </a:p>
          </p:txBody>
        </p:sp>
        <p:sp>
          <p:nvSpPr>
            <p:cNvPr id="114" name=""/>
            <p:cNvSpPr/>
            <p:nvPr/>
          </p:nvSpPr>
          <p:spPr>
            <a:xfrm>
              <a:off x="2681640" y="2769840"/>
              <a:ext cx="2232000" cy="1338840"/>
            </a:xfrm>
            <a:prstGeom prst="rect">
              <a:avLst/>
            </a:prstGeom>
            <a:gradFill rotWithShape="0">
              <a:gsLst>
                <a:gs pos="0">
                  <a:srgbClr val="e46ff3"/>
                </a:gs>
                <a:gs pos="100000">
                  <a:srgbClr val="dd32f0"/>
                </a:gs>
              </a:gsLst>
              <a:lin ang="5400000"/>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200" spc="-1" strike="noStrike">
                  <a:solidFill>
                    <a:srgbClr val="ffffff"/>
                  </a:solidFill>
                  <a:latin typeface="Gill Sans MT"/>
                </a:rPr>
                <a:t>DESCANSO</a:t>
              </a:r>
              <a:endParaRPr b="0" lang="en-US" sz="2200" spc="-1" strike="noStrike">
                <a:latin typeface="Arial"/>
              </a:endParaRPr>
            </a:p>
          </p:txBody>
        </p:sp>
        <p:sp>
          <p:nvSpPr>
            <p:cNvPr id="115" name=""/>
            <p:cNvSpPr/>
            <p:nvPr/>
          </p:nvSpPr>
          <p:spPr>
            <a:xfrm>
              <a:off x="5137200" y="2769840"/>
              <a:ext cx="2232000" cy="1338840"/>
            </a:xfrm>
            <a:prstGeom prst="rect">
              <a:avLst/>
            </a:prstGeom>
            <a:gradFill rotWithShape="0">
              <a:gsLst>
                <a:gs pos="0">
                  <a:srgbClr val="d476f4"/>
                </a:gs>
                <a:gs pos="100000">
                  <a:srgbClr val="c139f1"/>
                </a:gs>
              </a:gsLst>
              <a:lin ang="5400000"/>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200" spc="-1" strike="noStrike">
                  <a:solidFill>
                    <a:srgbClr val="ffffff"/>
                  </a:solidFill>
                  <a:latin typeface="Gill Sans MT"/>
                </a:rPr>
                <a:t>17.30 A 18.45</a:t>
              </a:r>
              <a:endParaRPr b="0" lang="en-US" sz="2200" spc="-1" strike="noStrike">
                <a:latin typeface="Arial"/>
              </a:endParaRPr>
            </a:p>
          </p:txBody>
        </p:sp>
        <p:sp>
          <p:nvSpPr>
            <p:cNvPr id="116" name=""/>
            <p:cNvSpPr/>
            <p:nvPr/>
          </p:nvSpPr>
          <p:spPr>
            <a:xfrm>
              <a:off x="7592400" y="2769840"/>
              <a:ext cx="2232000" cy="1338840"/>
            </a:xfrm>
            <a:prstGeom prst="rect">
              <a:avLst/>
            </a:prstGeom>
            <a:gradFill rotWithShape="0">
              <a:gsLst>
                <a:gs pos="0">
                  <a:srgbClr val="eceae7"/>
                </a:gs>
                <a:gs pos="100000">
                  <a:srgbClr val="cac6c1"/>
                </a:gs>
              </a:gsLst>
              <a:path path="circle">
                <a:fillToRect l="50000" t="0" r="50000" b="100000"/>
              </a:path>
            </a:gradFill>
            <a:ln w="0">
              <a:noFill/>
            </a:ln>
          </p:spPr>
          <p:style>
            <a:lnRef idx="0"/>
            <a:fillRef idx="0"/>
            <a:effectRef idx="0"/>
            <a:fontRef idx="minor"/>
          </p:style>
          <p:txBody>
            <a:bodyPr lIns="83880" rIns="83880" tIns="83880" bIns="83880" anchor="ctr">
              <a:noAutofit/>
            </a:bodyPr>
            <a:p>
              <a:pPr algn="ctr">
                <a:lnSpc>
                  <a:spcPct val="90000"/>
                </a:lnSpc>
                <a:spcAft>
                  <a:spcPts val="771"/>
                </a:spcAft>
                <a:tabLst>
                  <a:tab algn="l" pos="0"/>
                </a:tabLst>
              </a:pPr>
              <a:r>
                <a:rPr b="0" lang="es-MX" sz="2200" spc="-1" strike="noStrike">
                  <a:solidFill>
                    <a:srgbClr val="ffffff"/>
                  </a:solidFill>
                  <a:latin typeface="Gill Sans MT"/>
                </a:rPr>
                <a:t>SOLUCIONES  A PROBLEMAS PLANTEADOS</a:t>
              </a:r>
              <a:endParaRPr b="0" lang="en-US" sz="2200" spc="-1" strike="noStrike">
                <a:latin typeface="Arial"/>
              </a:endParaRPr>
            </a:p>
          </p:txBody>
        </p:sp>
      </p:gr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Bibliografía</a:t>
            </a:r>
            <a:endParaRPr b="0" lang="en-US" sz="3200" spc="-1" strike="noStrike">
              <a:solidFill>
                <a:srgbClr val="000000"/>
              </a:solidFill>
              <a:latin typeface="Gill Sans MT"/>
            </a:endParaRPr>
          </a:p>
        </p:txBody>
      </p:sp>
      <p:sp>
        <p:nvSpPr>
          <p:cNvPr id="197" name="Marcador de contenido 2"/>
          <p:cNvSpPr txBox="1"/>
          <p:nvPr/>
        </p:nvSpPr>
        <p:spPr>
          <a:xfrm>
            <a:off x="1451520" y="2015640"/>
            <a:ext cx="9603000" cy="3450240"/>
          </a:xfrm>
          <a:prstGeom prst="rect">
            <a:avLst/>
          </a:prstGeom>
          <a:noFill/>
          <a:ln w="0">
            <a:noFill/>
          </a:ln>
        </p:spPr>
        <p:txBody>
          <a:bodyPr>
            <a:noAutofit/>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Ley General de Educación</a:t>
            </a:r>
            <a:endParaRPr b="0" lang="en-US" sz="2000" spc="-1" strike="noStrike">
              <a:solidFill>
                <a:srgbClr val="000000"/>
              </a:solidFill>
              <a:latin typeface="Gill Sans MT"/>
            </a:endParaRPr>
          </a:p>
          <a:p>
            <a:pPr>
              <a:lnSpc>
                <a:spcPct val="120000"/>
              </a:lnSpc>
              <a:spcBef>
                <a:spcPts val="1001"/>
              </a:spcBef>
              <a:tabLst>
                <a:tab algn="l" pos="0"/>
              </a:tabLst>
            </a:pPr>
            <a:r>
              <a:rPr b="0" lang="es-MX" sz="2000" spc="-1" strike="noStrike">
                <a:solidFill>
                  <a:srgbClr val="000000"/>
                </a:solidFill>
                <a:latin typeface="Gill Sans MT"/>
              </a:rPr>
              <a:t>http://www.diputados.gob.mx/LeyesBiblio/pdf/LGE_300919.pdf</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17" name="Rectangle 15"/>
          <p:cNvSpPr/>
          <p:nvPr/>
        </p:nvSpPr>
        <p:spPr>
          <a:xfrm>
            <a:off x="0" y="0"/>
            <a:ext cx="12191400" cy="6857640"/>
          </a:xfrm>
          <a:prstGeom prst="rect">
            <a:avLst/>
          </a:prstGeom>
          <a:gradFill rotWithShape="0">
            <a:gsLst>
              <a:gs pos="0">
                <a:srgbClr val="eceae7"/>
              </a:gs>
              <a:gs pos="100000">
                <a:srgbClr val="cac6c1"/>
              </a:gs>
            </a:gsLst>
            <a:path path="circle">
              <a:fillToRect l="50000" t="0" r="50000" b="100000"/>
            </a:path>
          </a:gradFill>
          <a:ln w="15840">
            <a:noFill/>
          </a:ln>
        </p:spPr>
        <p:style>
          <a:lnRef idx="0"/>
          <a:fillRef idx="0"/>
          <a:effectRef idx="0"/>
          <a:fontRef idx="minor"/>
        </p:style>
      </p:sp>
      <p:sp>
        <p:nvSpPr>
          <p:cNvPr id="118" name="Rectangle 1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sp>
        <p:nvSpPr>
          <p:cNvPr id="119" name="Título 1"/>
          <p:cNvSpPr txBox="1"/>
          <p:nvPr/>
        </p:nvSpPr>
        <p:spPr>
          <a:xfrm>
            <a:off x="1451520" y="5008680"/>
            <a:ext cx="9603000" cy="960480"/>
          </a:xfrm>
          <a:prstGeom prst="rect">
            <a:avLst/>
          </a:prstGeom>
          <a:noFill/>
          <a:ln w="0">
            <a:noFill/>
          </a:ln>
        </p:spPr>
        <p:txBody>
          <a:bodyPr>
            <a:normAutofit/>
          </a:bodyPr>
          <a:p>
            <a:pPr>
              <a:lnSpc>
                <a:spcPct val="90000"/>
              </a:lnSpc>
            </a:pPr>
            <a:r>
              <a:rPr b="0" lang="es-MX" sz="3000" spc="-1" strike="noStrike" cap="all">
                <a:solidFill>
                  <a:srgbClr val="000000"/>
                </a:solidFill>
                <a:latin typeface="Gill Sans MT"/>
              </a:rPr>
              <a:t>REFLEXIONES</a:t>
            </a:r>
            <a:br/>
            <a:endParaRPr b="0" lang="en-US" sz="3000" spc="-1" strike="noStrike">
              <a:solidFill>
                <a:srgbClr val="000000"/>
              </a:solidFill>
              <a:latin typeface="Gill Sans MT"/>
            </a:endParaRPr>
          </a:p>
        </p:txBody>
      </p:sp>
      <p:sp>
        <p:nvSpPr>
          <p:cNvPr id="120" name="Straight Connector 19"/>
          <p:cNvSpPr/>
          <p:nvPr/>
        </p:nvSpPr>
        <p:spPr>
          <a:xfrm>
            <a:off x="1451520" y="4826160"/>
            <a:ext cx="9603000" cy="360"/>
          </a:xfrm>
          <a:prstGeom prst="line">
            <a:avLst/>
          </a:prstGeom>
          <a:ln w="31680">
            <a:solidFill>
              <a:srgbClr val="b71e42"/>
            </a:solidFill>
            <a:round/>
          </a:ln>
        </p:spPr>
        <p:style>
          <a:lnRef idx="0"/>
          <a:fillRef idx="0"/>
          <a:effectRef idx="0"/>
          <a:fontRef idx="minor"/>
        </p:style>
      </p:sp>
      <p:pic>
        <p:nvPicPr>
          <p:cNvPr id="121" name="Picture 21" descr=""/>
          <p:cNvPicPr/>
          <p:nvPr/>
        </p:nvPicPr>
        <p:blipFill>
          <a:blip r:embed="rId1"/>
          <a:srcRect l="0" t="1526" r="0" b="-1526"/>
          <a:stretch/>
        </p:blipFill>
        <p:spPr>
          <a:xfrm>
            <a:off x="0" y="6114960"/>
            <a:ext cx="12191760" cy="742680"/>
          </a:xfrm>
          <a:prstGeom prst="rect">
            <a:avLst/>
          </a:prstGeom>
          <a:ln w="0">
            <a:noFill/>
          </a:ln>
        </p:spPr>
      </p:pic>
      <p:sp>
        <p:nvSpPr>
          <p:cNvPr id="122" name="Straight Connector 23"/>
          <p:cNvSpPr/>
          <p:nvPr/>
        </p:nvSpPr>
        <p:spPr>
          <a:xfrm>
            <a:off x="0" y="6128280"/>
            <a:ext cx="12191760" cy="360"/>
          </a:xfrm>
          <a:prstGeom prst="line">
            <a:avLst/>
          </a:prstGeom>
          <a:ln w="12600">
            <a:solidFill>
              <a:srgbClr val="000001">
                <a:alpha val="20000"/>
              </a:srgbClr>
            </a:solidFill>
            <a:round/>
          </a:ln>
        </p:spPr>
        <p:style>
          <a:lnRef idx="0"/>
          <a:fillRef idx="0"/>
          <a:effectRef idx="0"/>
          <a:fontRef idx="minor"/>
        </p:style>
      </p:sp>
      <p:grpSp>
        <p:nvGrpSpPr>
          <p:cNvPr id="123" name="Marcador de contenido 2"/>
          <p:cNvGrpSpPr/>
          <p:nvPr/>
        </p:nvGrpSpPr>
        <p:grpSpPr>
          <a:xfrm>
            <a:off x="1450800" y="933480"/>
            <a:ext cx="9604080" cy="3449160"/>
            <a:chOff x="1450800" y="933480"/>
            <a:chExt cx="9604080" cy="3449160"/>
          </a:xfrm>
        </p:grpSpPr>
        <p:sp>
          <p:nvSpPr>
            <p:cNvPr id="124" name=""/>
            <p:cNvSpPr/>
            <p:nvPr/>
          </p:nvSpPr>
          <p:spPr>
            <a:xfrm>
              <a:off x="1450800" y="933480"/>
              <a:ext cx="9604080" cy="3449160"/>
            </a:xfrm>
            <a:prstGeom prst="rect">
              <a:avLst/>
            </a:prstGeom>
            <a:noFill/>
            <a:ln w="0">
              <a:noFill/>
            </a:ln>
          </p:spPr>
          <p:style>
            <a:lnRef idx="0"/>
            <a:fillRef idx="0"/>
            <a:effectRef idx="0"/>
            <a:fontRef idx="minor"/>
          </p:style>
        </p:sp>
        <p:sp>
          <p:nvSpPr>
            <p:cNvPr id="125" name=""/>
            <p:cNvSpPr/>
            <p:nvPr/>
          </p:nvSpPr>
          <p:spPr>
            <a:xfrm>
              <a:off x="1453680" y="12074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1.Qué tipo de escuela voy a dirigir  Escuela pública o Escuela privada</a:t>
              </a:r>
              <a:endParaRPr b="0" lang="en-US" sz="2000" spc="-1" strike="noStrike">
                <a:latin typeface="Arial"/>
              </a:endParaRPr>
            </a:p>
          </p:txBody>
        </p:sp>
        <p:sp>
          <p:nvSpPr>
            <p:cNvPr id="126" name=""/>
            <p:cNvSpPr/>
            <p:nvPr/>
          </p:nvSpPr>
          <p:spPr>
            <a:xfrm>
              <a:off x="3909240" y="12074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2.Qué nivel de educación tiene la escuela</a:t>
              </a:r>
              <a:endParaRPr b="0" lang="en-US" sz="2000" spc="-1" strike="noStrike">
                <a:latin typeface="Arial"/>
              </a:endParaRPr>
            </a:p>
          </p:txBody>
        </p:sp>
        <p:sp>
          <p:nvSpPr>
            <p:cNvPr id="127" name=""/>
            <p:cNvSpPr/>
            <p:nvPr/>
          </p:nvSpPr>
          <p:spPr>
            <a:xfrm>
              <a:off x="6364800" y="12074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3.A qué me debo sujetar (instituciones )</a:t>
              </a:r>
              <a:endParaRPr b="0" lang="en-US" sz="2000" spc="-1" strike="noStrike">
                <a:latin typeface="Arial"/>
              </a:endParaRPr>
            </a:p>
          </p:txBody>
        </p:sp>
        <p:sp>
          <p:nvSpPr>
            <p:cNvPr id="128" name=""/>
            <p:cNvSpPr/>
            <p:nvPr/>
          </p:nvSpPr>
          <p:spPr>
            <a:xfrm>
              <a:off x="8820360" y="12074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4.Cómo planeo </a:t>
              </a:r>
              <a:endParaRPr b="0" lang="en-US" sz="2000" spc="-1" strike="noStrike">
                <a:latin typeface="Arial"/>
              </a:endParaRPr>
            </a:p>
          </p:txBody>
        </p:sp>
        <p:sp>
          <p:nvSpPr>
            <p:cNvPr id="129" name=""/>
            <p:cNvSpPr/>
            <p:nvPr/>
          </p:nvSpPr>
          <p:spPr>
            <a:xfrm>
              <a:off x="1453680" y="27698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5.Perfil  del director</a:t>
              </a:r>
              <a:endParaRPr b="0" lang="en-US" sz="2000" spc="-1" strike="noStrike">
                <a:latin typeface="Arial"/>
              </a:endParaRPr>
            </a:p>
          </p:txBody>
        </p:sp>
        <p:sp>
          <p:nvSpPr>
            <p:cNvPr id="130" name=""/>
            <p:cNvSpPr/>
            <p:nvPr/>
          </p:nvSpPr>
          <p:spPr>
            <a:xfrm>
              <a:off x="3909240" y="27698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6.Qué derechos debo respetar </a:t>
              </a:r>
              <a:endParaRPr b="0" lang="en-US" sz="2000" spc="-1" strike="noStrike">
                <a:latin typeface="Arial"/>
              </a:endParaRPr>
            </a:p>
          </p:txBody>
        </p:sp>
        <p:sp>
          <p:nvSpPr>
            <p:cNvPr id="131" name=""/>
            <p:cNvSpPr/>
            <p:nvPr/>
          </p:nvSpPr>
          <p:spPr>
            <a:xfrm>
              <a:off x="6364800" y="27698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7.Cuál es el marco jurídico</a:t>
              </a:r>
              <a:endParaRPr b="0" lang="en-US" sz="2000" spc="-1" strike="noStrike">
                <a:latin typeface="Arial"/>
              </a:endParaRPr>
            </a:p>
          </p:txBody>
        </p:sp>
        <p:sp>
          <p:nvSpPr>
            <p:cNvPr id="132" name=""/>
            <p:cNvSpPr/>
            <p:nvPr/>
          </p:nvSpPr>
          <p:spPr>
            <a:xfrm>
              <a:off x="8820360" y="2769840"/>
              <a:ext cx="2232000" cy="1338840"/>
            </a:xfrm>
            <a:prstGeom prst="rect">
              <a:avLst/>
            </a:prstGeom>
            <a:gradFill rotWithShape="0">
              <a:gsLst>
                <a:gs pos="0">
                  <a:srgbClr val="525252"/>
                </a:gs>
                <a:gs pos="100000">
                  <a:srgbClr val="3c3c3c"/>
                </a:gs>
              </a:gsLst>
              <a:lin ang="5400000"/>
            </a:gradFill>
            <a:ln w="0">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s-MX" sz="2000" spc="-1" strike="noStrike">
                  <a:solidFill>
                    <a:srgbClr val="ffffff"/>
                  </a:solidFill>
                  <a:latin typeface="Gill Sans MT"/>
                </a:rPr>
                <a:t>8.Fines de la educación</a:t>
              </a:r>
              <a:endParaRPr b="0" lang="en-US" sz="20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33" name="Rectangle 8"/>
          <p:cNvSpPr/>
          <p:nvPr/>
        </p:nvSpPr>
        <p:spPr>
          <a:xfrm>
            <a:off x="0" y="0"/>
            <a:ext cx="12191400" cy="6857640"/>
          </a:xfrm>
          <a:prstGeom prst="rect">
            <a:avLst/>
          </a:prstGeom>
          <a:gradFill rotWithShape="0">
            <a:gsLst>
              <a:gs pos="0">
                <a:srgbClr val="eceae7"/>
              </a:gs>
              <a:gs pos="100000">
                <a:srgbClr val="cac6c1"/>
              </a:gs>
            </a:gsLst>
            <a:path path="circle">
              <a:fillToRect l="50000" t="0" r="50000" b="100000"/>
            </a:path>
          </a:gradFill>
          <a:ln w="15840">
            <a:noFill/>
          </a:ln>
        </p:spPr>
        <p:style>
          <a:lnRef idx="0"/>
          <a:fillRef idx="0"/>
          <a:effectRef idx="0"/>
          <a:fontRef idx="minor"/>
        </p:style>
      </p:sp>
      <p:sp>
        <p:nvSpPr>
          <p:cNvPr id="134" name="Título 1"/>
          <p:cNvSpPr txBox="1"/>
          <p:nvPr/>
        </p:nvSpPr>
        <p:spPr>
          <a:xfrm>
            <a:off x="1451520" y="804600"/>
            <a:ext cx="9603000" cy="1049040"/>
          </a:xfrm>
          <a:prstGeom prst="rect">
            <a:avLst/>
          </a:prstGeom>
          <a:noFill/>
          <a:ln w="0">
            <a:noFill/>
          </a:ln>
        </p:spPr>
        <p:txBody>
          <a:bodyPr>
            <a:normAutofit/>
          </a:bodyPr>
          <a:p>
            <a:pPr>
              <a:lnSpc>
                <a:spcPct val="90000"/>
              </a:lnSpc>
            </a:pPr>
            <a:r>
              <a:rPr b="0" lang="es-MX" sz="3200" spc="-1" strike="noStrike" cap="all">
                <a:solidFill>
                  <a:srgbClr val="000000"/>
                </a:solidFill>
                <a:latin typeface="Gill Sans MT"/>
              </a:rPr>
              <a:t>REFLEXIONES</a:t>
            </a:r>
            <a:endParaRPr b="0" lang="en-US" sz="3200" spc="-1" strike="noStrike">
              <a:solidFill>
                <a:srgbClr val="000000"/>
              </a:solidFill>
              <a:latin typeface="Gill Sans MT"/>
            </a:endParaRPr>
          </a:p>
        </p:txBody>
      </p:sp>
      <p:sp>
        <p:nvSpPr>
          <p:cNvPr id="135" name="Straight Connector 10"/>
          <p:cNvSpPr/>
          <p:nvPr/>
        </p:nvSpPr>
        <p:spPr>
          <a:xfrm>
            <a:off x="1451520" y="1853640"/>
            <a:ext cx="9603000" cy="360"/>
          </a:xfrm>
          <a:prstGeom prst="line">
            <a:avLst/>
          </a:prstGeom>
          <a:ln w="31680">
            <a:solidFill>
              <a:srgbClr val="b71e42"/>
            </a:solidFill>
            <a:round/>
          </a:ln>
        </p:spPr>
        <p:style>
          <a:lnRef idx="0"/>
          <a:fillRef idx="0"/>
          <a:effectRef idx="0"/>
          <a:fontRef idx="minor"/>
        </p:style>
      </p:sp>
      <p:sp>
        <p:nvSpPr>
          <p:cNvPr id="136" name="Rectangle 12"/>
          <p:cNvSpPr/>
          <p:nvPr/>
        </p:nvSpPr>
        <p:spPr>
          <a:xfrm>
            <a:off x="0" y="2019600"/>
            <a:ext cx="12191760" cy="4838040"/>
          </a:xfrm>
          <a:prstGeom prst="rect">
            <a:avLst/>
          </a:prstGeom>
          <a:gradFill rotWithShape="0">
            <a:gsLst>
              <a:gs pos="0">
                <a:srgbClr val="dfdbd5">
                  <a:alpha val="0"/>
                </a:srgbClr>
              </a:gs>
              <a:gs pos="100000">
                <a:srgbClr val="dfdbd5"/>
              </a:gs>
            </a:gsLst>
            <a:lin ang="5400000"/>
          </a:gradFill>
          <a:ln w="15840">
            <a:noFill/>
          </a:ln>
        </p:spPr>
        <p:style>
          <a:lnRef idx="0"/>
          <a:fillRef idx="0"/>
          <a:effectRef idx="0"/>
          <a:fontRef idx="minor"/>
        </p:style>
      </p:sp>
      <p:grpSp>
        <p:nvGrpSpPr>
          <p:cNvPr id="137" name="Marcador de contenido 2"/>
          <p:cNvGrpSpPr/>
          <p:nvPr/>
        </p:nvGrpSpPr>
        <p:grpSpPr>
          <a:xfrm>
            <a:off x="1450800" y="2331360"/>
            <a:ext cx="9604080" cy="3722760"/>
            <a:chOff x="1450800" y="2331360"/>
            <a:chExt cx="9604080" cy="3722760"/>
          </a:xfrm>
        </p:grpSpPr>
        <p:sp>
          <p:nvSpPr>
            <p:cNvPr id="138" name=""/>
            <p:cNvSpPr/>
            <p:nvPr/>
          </p:nvSpPr>
          <p:spPr>
            <a:xfrm>
              <a:off x="1450800" y="2331360"/>
              <a:ext cx="9604080" cy="3722760"/>
            </a:xfrm>
            <a:prstGeom prst="rect">
              <a:avLst/>
            </a:prstGeom>
            <a:noFill/>
            <a:ln w="0">
              <a:noFill/>
            </a:ln>
          </p:spPr>
          <p:style>
            <a:lnRef idx="0"/>
            <a:fillRef idx="0"/>
            <a:effectRef idx="0"/>
            <a:fontRef idx="minor"/>
          </p:style>
        </p:sp>
        <p:sp>
          <p:nvSpPr>
            <p:cNvPr id="139" name=""/>
            <p:cNvSpPr/>
            <p:nvPr/>
          </p:nvSpPr>
          <p:spPr>
            <a:xfrm>
              <a:off x="2255400" y="2333520"/>
              <a:ext cx="1859040" cy="1115280"/>
            </a:xfrm>
            <a:prstGeom prst="rect">
              <a:avLst/>
            </a:prstGeom>
            <a:solidFill>
              <a:srgbClr val="de478e"/>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9. Qué tipo de politica voy a seguir</a:t>
              </a:r>
              <a:endParaRPr b="0" lang="en-US" sz="1800" spc="-1" strike="noStrike">
                <a:latin typeface="Arial"/>
              </a:endParaRPr>
            </a:p>
          </p:txBody>
        </p:sp>
        <p:sp>
          <p:nvSpPr>
            <p:cNvPr id="140" name=""/>
            <p:cNvSpPr/>
            <p:nvPr/>
          </p:nvSpPr>
          <p:spPr>
            <a:xfrm>
              <a:off x="4300920" y="2333520"/>
              <a:ext cx="1859040" cy="1115280"/>
            </a:xfrm>
            <a:prstGeom prst="rect">
              <a:avLst/>
            </a:prstGeom>
            <a:solidFill>
              <a:srgbClr val="bc72f0"/>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10. Quienes me van apoyar</a:t>
              </a:r>
              <a:endParaRPr b="0" lang="en-US" sz="1800" spc="-1" strike="noStrike">
                <a:latin typeface="Arial"/>
              </a:endParaRPr>
            </a:p>
          </p:txBody>
        </p:sp>
        <p:sp>
          <p:nvSpPr>
            <p:cNvPr id="141" name=""/>
            <p:cNvSpPr/>
            <p:nvPr/>
          </p:nvSpPr>
          <p:spPr>
            <a:xfrm>
              <a:off x="6346080" y="2333520"/>
              <a:ext cx="1859040" cy="1115280"/>
            </a:xfrm>
            <a:prstGeom prst="rect">
              <a:avLst/>
            </a:prstGeom>
            <a:solidFill>
              <a:srgbClr val="795faf"/>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11. Cómo realizo la función administrativa</a:t>
              </a:r>
              <a:endParaRPr b="0" lang="en-US" sz="1800" spc="-1" strike="noStrike">
                <a:latin typeface="Arial"/>
              </a:endParaRPr>
            </a:p>
          </p:txBody>
        </p:sp>
        <p:sp>
          <p:nvSpPr>
            <p:cNvPr id="142" name=""/>
            <p:cNvSpPr/>
            <p:nvPr/>
          </p:nvSpPr>
          <p:spPr>
            <a:xfrm>
              <a:off x="8391600" y="2333520"/>
              <a:ext cx="1859040" cy="1115280"/>
            </a:xfrm>
            <a:prstGeom prst="rect">
              <a:avLst/>
            </a:prstGeom>
            <a:solidFill>
              <a:srgbClr val="586ea6"/>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12. Qué estilo de dirección voy a ejercer</a:t>
              </a:r>
              <a:endParaRPr b="0" lang="en-US" sz="1800" spc="-1" strike="noStrike">
                <a:latin typeface="Arial"/>
              </a:endParaRPr>
            </a:p>
          </p:txBody>
        </p:sp>
        <p:sp>
          <p:nvSpPr>
            <p:cNvPr id="143" name=""/>
            <p:cNvSpPr/>
            <p:nvPr/>
          </p:nvSpPr>
          <p:spPr>
            <a:xfrm>
              <a:off x="2255400" y="3635280"/>
              <a:ext cx="1859040" cy="1115280"/>
            </a:xfrm>
            <a:prstGeom prst="rect">
              <a:avLst/>
            </a:prstGeom>
            <a:solidFill>
              <a:srgbClr val="6892a0"/>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13. Cómo implemento los cambios en mis maestros</a:t>
              </a:r>
              <a:endParaRPr b="0" lang="en-US" sz="1800" spc="-1" strike="noStrike">
                <a:latin typeface="Arial"/>
              </a:endParaRPr>
            </a:p>
          </p:txBody>
        </p:sp>
        <p:sp>
          <p:nvSpPr>
            <p:cNvPr id="144" name=""/>
            <p:cNvSpPr/>
            <p:nvPr/>
          </p:nvSpPr>
          <p:spPr>
            <a:xfrm>
              <a:off x="4300920" y="3635280"/>
              <a:ext cx="1859040" cy="1115280"/>
            </a:xfrm>
            <a:prstGeom prst="rect">
              <a:avLst/>
            </a:prstGeom>
            <a:solidFill>
              <a:srgbClr val="de478e"/>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14. Calidad de la educación</a:t>
              </a:r>
              <a:endParaRPr b="0" lang="en-US" sz="1800" spc="-1" strike="noStrike">
                <a:latin typeface="Arial"/>
              </a:endParaRPr>
            </a:p>
          </p:txBody>
        </p:sp>
        <p:sp>
          <p:nvSpPr>
            <p:cNvPr id="145" name=""/>
            <p:cNvSpPr/>
            <p:nvPr/>
          </p:nvSpPr>
          <p:spPr>
            <a:xfrm>
              <a:off x="6346080" y="3635280"/>
              <a:ext cx="1859040" cy="1115280"/>
            </a:xfrm>
            <a:prstGeom prst="rect">
              <a:avLst/>
            </a:prstGeom>
            <a:solidFill>
              <a:srgbClr val="bc72f0"/>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15. Cómo debe ser la nueva Escuela</a:t>
              </a:r>
              <a:endParaRPr b="0" lang="en-US" sz="1800" spc="-1" strike="noStrike">
                <a:latin typeface="Arial"/>
              </a:endParaRPr>
            </a:p>
          </p:txBody>
        </p:sp>
        <p:sp>
          <p:nvSpPr>
            <p:cNvPr id="146" name=""/>
            <p:cNvSpPr/>
            <p:nvPr/>
          </p:nvSpPr>
          <p:spPr>
            <a:xfrm>
              <a:off x="8391600" y="3635280"/>
              <a:ext cx="1859040" cy="1115280"/>
            </a:xfrm>
            <a:prstGeom prst="rect">
              <a:avLst/>
            </a:prstGeom>
            <a:solidFill>
              <a:srgbClr val="795faf"/>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16. Los planes de estudio,¿Para qué sirven ?</a:t>
              </a:r>
              <a:endParaRPr b="0" lang="en-US" sz="1800" spc="-1" strike="noStrike">
                <a:latin typeface="Arial"/>
              </a:endParaRPr>
            </a:p>
          </p:txBody>
        </p:sp>
        <p:sp>
          <p:nvSpPr>
            <p:cNvPr id="147" name=""/>
            <p:cNvSpPr/>
            <p:nvPr/>
          </p:nvSpPr>
          <p:spPr>
            <a:xfrm>
              <a:off x="5323320" y="4937040"/>
              <a:ext cx="1859040" cy="1115280"/>
            </a:xfrm>
            <a:prstGeom prst="rect">
              <a:avLst/>
            </a:prstGeom>
            <a:solidFill>
              <a:srgbClr val="586ea6"/>
            </a:solidFill>
            <a:ln w="15840">
              <a:solidFill>
                <a:srgbClr val="ffffff"/>
              </a:solidFill>
              <a:round/>
            </a:ln>
          </p:spPr>
          <p:style>
            <a:lnRef idx="0"/>
            <a:fillRef idx="0"/>
            <a:effectRef idx="0"/>
            <a:fontRef idx="minor"/>
          </p:style>
          <p:txBody>
            <a:bodyPr lIns="68760" rIns="68760" tIns="68760" bIns="68760" anchor="ctr">
              <a:noAutofit/>
            </a:bodyPr>
            <a:p>
              <a:pPr algn="ctr">
                <a:lnSpc>
                  <a:spcPct val="90000"/>
                </a:lnSpc>
                <a:spcAft>
                  <a:spcPts val="629"/>
                </a:spcAft>
                <a:tabLst>
                  <a:tab algn="l" pos="0"/>
                </a:tabLst>
              </a:pPr>
              <a:r>
                <a:rPr b="0" lang="es-MX" sz="1800" spc="-1" strike="noStrike">
                  <a:solidFill>
                    <a:srgbClr val="ffffff"/>
                  </a:solidFill>
                  <a:latin typeface="Gill Sans MT"/>
                </a:rPr>
                <a:t>17. Como enfrento un problema y como lo resuelvo</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Tipos de Educación</a:t>
            </a:r>
            <a:endParaRPr b="0" lang="en-US" sz="3200" spc="-1" strike="noStrike">
              <a:solidFill>
                <a:srgbClr val="000000"/>
              </a:solidFill>
              <a:latin typeface="Gill Sans MT"/>
            </a:endParaRPr>
          </a:p>
        </p:txBody>
      </p:sp>
      <p:sp>
        <p:nvSpPr>
          <p:cNvPr id="149" name="Marcador de contenido 2"/>
          <p:cNvSpPr txBox="1"/>
          <p:nvPr/>
        </p:nvSpPr>
        <p:spPr>
          <a:xfrm>
            <a:off x="1451520" y="2015640"/>
            <a:ext cx="9603000" cy="3450240"/>
          </a:xfrm>
          <a:prstGeom prst="rect">
            <a:avLst/>
          </a:prstGeom>
          <a:noFill/>
          <a:ln w="0">
            <a:noFill/>
          </a:ln>
        </p:spPr>
        <p:txBody>
          <a:bodyPr>
            <a:noAutofit/>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Pública federal</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Pública estatal</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Privada</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Autónoma</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Niveles De Educación</a:t>
            </a:r>
            <a:endParaRPr b="0" lang="en-US" sz="3200" spc="-1" strike="noStrike">
              <a:solidFill>
                <a:srgbClr val="000000"/>
              </a:solidFill>
              <a:latin typeface="Gill Sans MT"/>
            </a:endParaRPr>
          </a:p>
        </p:txBody>
      </p:sp>
      <p:sp>
        <p:nvSpPr>
          <p:cNvPr id="151" name="Marcador de contenido 2"/>
          <p:cNvSpPr txBox="1"/>
          <p:nvPr/>
        </p:nvSpPr>
        <p:spPr>
          <a:xfrm>
            <a:off x="1451520" y="2015640"/>
            <a:ext cx="9603000" cy="3450240"/>
          </a:xfrm>
          <a:prstGeom prst="rect">
            <a:avLst/>
          </a:prstGeom>
          <a:noFill/>
          <a:ln w="0">
            <a:noFill/>
          </a:ln>
        </p:spPr>
        <p:txBody>
          <a:bodyPr>
            <a:normAutofit fontScale="73000"/>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DE ACUERDO AL ART. 37</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LOS NIVELES EDUCATIVOS SON</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 Inicial escolarizada y no escolarizada;</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II. Preescolar general, indígena y comunitario;</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III. Primaria general, indígena y comunitaria;</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IV. Secundaria, entre las que se encuentran la general, </a:t>
            </a:r>
            <a:r>
              <a:rPr b="0" lang="es-ES" sz="2000" spc="-1" strike="noStrike">
                <a:solidFill>
                  <a:srgbClr val="000000"/>
                </a:solidFill>
                <a:latin typeface="Gill Sans MT"/>
              </a:rPr>
              <a:t>técnica</a:t>
            </a:r>
            <a:r>
              <a:rPr b="0" lang="es-MX" sz="2000" spc="-1" strike="noStrike">
                <a:solidFill>
                  <a:srgbClr val="000000"/>
                </a:solidFill>
                <a:latin typeface="Gill Sans MT"/>
              </a:rPr>
              <a:t>, comunitaria o las modalidades regionales autorizadas por la </a:t>
            </a:r>
            <a:r>
              <a:rPr b="0" lang="es-ES" sz="2000" spc="-1" strike="noStrike">
                <a:solidFill>
                  <a:srgbClr val="000000"/>
                </a:solidFill>
                <a:latin typeface="Gill Sans MT"/>
              </a:rPr>
              <a:t>Secretaría</a:t>
            </a:r>
            <a:r>
              <a:rPr b="0" lang="es-MX" sz="2000" spc="-1" strike="noStrike">
                <a:solidFill>
                  <a:srgbClr val="000000"/>
                </a:solidFill>
                <a:latin typeface="Gill Sans MT"/>
              </a:rPr>
              <a:t>;</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V. Secundaria para trabajadores, y</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VI. Telesecundaria.</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Nivel Media Superior</a:t>
            </a:r>
            <a:br/>
            <a:endParaRPr b="0" lang="en-US" sz="3200" spc="-1" strike="noStrike">
              <a:solidFill>
                <a:srgbClr val="000000"/>
              </a:solidFill>
              <a:latin typeface="Gill Sans MT"/>
            </a:endParaRPr>
          </a:p>
        </p:txBody>
      </p:sp>
      <p:sp>
        <p:nvSpPr>
          <p:cNvPr id="153" name="Marcador de contenido 2"/>
          <p:cNvSpPr txBox="1"/>
          <p:nvPr/>
        </p:nvSpPr>
        <p:spPr>
          <a:xfrm>
            <a:off x="1451520" y="2015640"/>
            <a:ext cx="9603000" cy="3450240"/>
          </a:xfrm>
          <a:prstGeom prst="rect">
            <a:avLst/>
          </a:prstGeom>
          <a:noFill/>
          <a:ln w="0">
            <a:noFill/>
          </a:ln>
        </p:spPr>
        <p:txBody>
          <a:bodyPr>
            <a:normAutofit fontScale="70000"/>
          </a:bodyPr>
          <a:p>
            <a:pPr>
              <a:lnSpc>
                <a:spcPct val="120000"/>
              </a:lnSpc>
              <a:spcBef>
                <a:spcPts val="1001"/>
              </a:spcBef>
              <a:tabLst>
                <a:tab algn="l" pos="0"/>
              </a:tabLst>
            </a:pPr>
            <a:r>
              <a:rPr b="0" lang="es-MX" sz="2000" spc="-1" strike="noStrike">
                <a:solidFill>
                  <a:srgbClr val="000000"/>
                </a:solidFill>
                <a:latin typeface="Gill Sans MT"/>
              </a:rPr>
              <a:t>DE ACUERDO AL ART.45:</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Bachillerato General;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Bachillerato Tecnológico;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Bachillerato Intercultural;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Bachillerato Artístico;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Profesional técnico bachiller;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Telebachillerato comunitario;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Educación media superior a distancia, y </a:t>
            </a:r>
            <a:endParaRPr b="0" lang="en-US" sz="2000" spc="-1" strike="noStrike">
              <a:solidFill>
                <a:srgbClr val="000000"/>
              </a:solidFill>
              <a:latin typeface="Gill Sans MT"/>
            </a:endParaRPr>
          </a:p>
          <a:p>
            <a:pPr marL="228600" indent="-228240">
              <a:lnSpc>
                <a:spcPct val="120000"/>
              </a:lnSpc>
              <a:spcBef>
                <a:spcPts val="1001"/>
              </a:spcBef>
              <a:buClr>
                <a:srgbClr val="b71e42"/>
              </a:buClr>
              <a:buFont typeface="Arial"/>
              <a:buChar char="•"/>
              <a:tabLst>
                <a:tab algn="l" pos="0"/>
              </a:tabLst>
            </a:pPr>
            <a:r>
              <a:rPr b="0" lang="es-MX" sz="2000" spc="-1" strike="noStrike">
                <a:solidFill>
                  <a:srgbClr val="000000"/>
                </a:solidFill>
                <a:latin typeface="Gill Sans MT"/>
              </a:rPr>
              <a:t>Tecnólogo. </a:t>
            </a:r>
            <a:endParaRPr b="0" lang="en-US" sz="2000" spc="-1" strike="noStrike">
              <a:solidFill>
                <a:srgbClr val="000000"/>
              </a:solidFill>
              <a:latin typeface="Gill Sans MT"/>
            </a:endParaRPr>
          </a:p>
          <a:p>
            <a:pPr>
              <a:lnSpc>
                <a:spcPct val="120000"/>
              </a:lnSpc>
              <a:spcBef>
                <a:spcPts val="1001"/>
              </a:spcBef>
              <a:tabLst>
                <a:tab algn="l" pos="0"/>
              </a:tabLst>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ítulo 1"/>
          <p:cNvSpPr txBox="1"/>
          <p:nvPr/>
        </p:nvSpPr>
        <p:spPr>
          <a:xfrm>
            <a:off x="1451520" y="804600"/>
            <a:ext cx="9603000" cy="1049040"/>
          </a:xfrm>
          <a:prstGeom prst="rect">
            <a:avLst/>
          </a:prstGeom>
          <a:noFill/>
          <a:ln w="0">
            <a:noFill/>
          </a:ln>
        </p:spPr>
        <p:txBody>
          <a:bodyPr>
            <a:noAutofit/>
          </a:bodyPr>
          <a:p>
            <a:pPr>
              <a:lnSpc>
                <a:spcPct val="90000"/>
              </a:lnSpc>
            </a:pPr>
            <a:r>
              <a:rPr b="0" lang="es-MX" sz="3200" spc="-1" strike="noStrike" cap="all">
                <a:solidFill>
                  <a:srgbClr val="000000"/>
                </a:solidFill>
                <a:latin typeface="Gill Sans MT"/>
              </a:rPr>
              <a:t>Nivel Superior</a:t>
            </a:r>
            <a:endParaRPr b="0" lang="en-US" sz="3200" spc="-1" strike="noStrike">
              <a:solidFill>
                <a:srgbClr val="000000"/>
              </a:solidFill>
              <a:latin typeface="Gill Sans MT"/>
            </a:endParaRPr>
          </a:p>
        </p:txBody>
      </p:sp>
      <p:sp>
        <p:nvSpPr>
          <p:cNvPr id="155" name="Marcador de contenido 2"/>
          <p:cNvSpPr txBox="1"/>
          <p:nvPr/>
        </p:nvSpPr>
        <p:spPr>
          <a:xfrm>
            <a:off x="1451520" y="2015640"/>
            <a:ext cx="9603000" cy="3450240"/>
          </a:xfrm>
          <a:prstGeom prst="rect">
            <a:avLst/>
          </a:prstGeom>
          <a:noFill/>
          <a:ln w="0">
            <a:noFill/>
          </a:ln>
        </p:spPr>
        <p:txBody>
          <a:bodyPr>
            <a:noAutofit/>
          </a:bodyPr>
          <a:p>
            <a:pPr marL="228600" indent="-228240">
              <a:lnSpc>
                <a:spcPct val="120000"/>
              </a:lnSpc>
              <a:spcBef>
                <a:spcPts val="1001"/>
              </a:spcBef>
              <a:buClr>
                <a:srgbClr val="b71e42"/>
              </a:buClr>
              <a:buFont typeface="Arial"/>
              <a:buChar char="•"/>
            </a:pPr>
            <a:r>
              <a:rPr b="0" lang="es-MX" sz="2000" spc="-1" strike="noStrike">
                <a:solidFill>
                  <a:srgbClr val="000000"/>
                </a:solidFill>
                <a:latin typeface="Gill Sans MT"/>
              </a:rPr>
              <a:t>Artículo 47. La educación superior, como parte del Sistema Educativo Nacional y último esquema de la prestación de los servicios educativos para la cobertura universal prevista en el artículo 3o. de la Constitución Política de los Estados Unidos Mexicanos, es el servicio que se imparte en sus distintos niveles, después del tipo medio superior. Está compuesta por la licenciatura, la especialidad, la maestría y el doctorado, así como por opciones terminales previas a la conclusión de la licenciatura. Comprende también la educación normal en todos sus niveles y especialidades. </a:t>
            </a:r>
            <a:endParaRPr b="0" lang="en-US" sz="2000" spc="-1" strike="noStrike">
              <a:solidFill>
                <a:srgbClr val="000000"/>
              </a:solidFill>
              <a:latin typeface="Gill Sans MT"/>
            </a:endParaRPr>
          </a:p>
          <a:p>
            <a:pPr>
              <a:lnSpc>
                <a:spcPct val="120000"/>
              </a:lnSpc>
              <a:spcBef>
                <a:spcPts val="1001"/>
              </a:spcBef>
            </a:pP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{3C4E389A-F512-8348-A8A8-61462840D6E5}tf10001119</Template>
  <TotalTime>418</TotalTime>
  <Application>LibreOffice/7.1.5.2$Linux_X86_64 LibreOffice_project/10$Build-2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2021-06-22T01:29:01Z</dcterms:created>
  <dc:creator>maria cecilia mena pantoja</dc:creator>
  <dc:description/>
  <dc:language>en-US</dc:language>
  <cp:lastModifiedBy/>
  <dcterms:modified xsi:type="dcterms:W3CDTF">2021-08-15T17:48:21Z</dcterms:modified>
  <cp:revision>33</cp:revision>
  <dc:subject/>
  <dc:title>Diseño gestion de instituciones educativas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r8>30</vt:r8>
  </property>
</Properties>
</file>