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6e6b8e03f_8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e6e6b8e03f_8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6e6b8e03f_8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6e6b8e03f_2_2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e6e6b8e03f_2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6e6b8e03f_2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6e6b8e03f_2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e6b8e03f_8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e6e6b8e03f_8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e6e6b8e03f_8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e6b8e03f_2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e6e6b8e03f_2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6e6b8e03f_8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e6e6b8e03f_8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e6b8e03f_8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6e6b8e03f_8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e6b8e03f_8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6e6b8e03f_8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e6e6b8e03f_2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e6e6b8e03f_2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e6e6b8e03f_2_1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6e6b8e03f_8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6e6b8e03f_8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e6b8e03f_2_2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e6e6b8e03f_2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log.ncase.me/curse-of-the-chocolate-covered-broccoli-or-emotion-in-learning/" TargetMode="External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3.jpg"/><Relationship Id="rId5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s://ncase.me/tru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36" name="Google Shape;13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6"/>
          <p:cNvSpPr/>
          <p:nvPr/>
        </p:nvSpPr>
        <p:spPr>
          <a:xfrm>
            <a:off x="3060675" y="507275"/>
            <a:ext cx="3056700" cy="30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100" y="508700"/>
            <a:ext cx="925950" cy="63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3175250" y="1020675"/>
            <a:ext cx="3000000" cy="24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  <a:t>Diseño, Gestión y Dirección de Instituciones educativas Innovadoras</a:t>
            </a:r>
            <a:b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  <a:t>Dra. Ma. Cecilia Mena Pantoja</a:t>
            </a:r>
            <a:b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  <a:t>Fernando Martínez</a:t>
            </a:r>
            <a:b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  <a:t>Joshua Haase</a:t>
            </a:r>
            <a:br>
              <a:rPr b="1" lang="en" sz="19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300">
                <a:solidFill>
                  <a:srgbClr val="85211F"/>
                </a:solidFill>
                <a:latin typeface="Calibri"/>
                <a:ea typeface="Calibri"/>
                <a:cs typeface="Calibri"/>
                <a:sym typeface="Calibri"/>
              </a:rPr>
              <a:t>Agosto 2021</a:t>
            </a:r>
            <a:endParaRPr sz="1200">
              <a:solidFill>
                <a:srgbClr val="85211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de computadora&#10;&#10;Descripción generada automáticamente" id="203" name="Google Shape;203;p35"/>
          <p:cNvPicPr preferRelativeResize="0"/>
          <p:nvPr/>
        </p:nvPicPr>
        <p:blipFill rotWithShape="1">
          <a:blip r:embed="rId3">
            <a:alphaModFix/>
          </a:blip>
          <a:srcRect b="12204" l="59443" r="16875" t="62198"/>
          <a:stretch/>
        </p:blipFill>
        <p:spPr>
          <a:xfrm>
            <a:off x="0" y="0"/>
            <a:ext cx="93534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/>
        </p:nvSpPr>
        <p:spPr>
          <a:xfrm>
            <a:off x="4775201" y="25400"/>
            <a:ext cx="4216500" cy="44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Case, Nicky. 2019. </a:t>
            </a: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“Curse of the Chocolate-Covered Broccoli (or: Emotion in Learning).” Accessed August 8, 2021. </a:t>
            </a:r>
            <a:r>
              <a:rPr b="1" i="0" lang="en" sz="17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https://blog.ncase.me/curse-of-the-chocolate-covered-broccoli-or-emotion-in-learning/</a:t>
            </a: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Kohn, Alfie. 1999. </a:t>
            </a:r>
            <a:r>
              <a:rPr b="1" i="1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Punished by Rewards: The Trouble with Gold Stars, Incentive Plans, A's, Praise, and Other Bribes</a:t>
            </a: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Boston: Houghton Mifflin Co.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Reiners, Torsten. 2014. </a:t>
            </a:r>
            <a:r>
              <a:rPr b="1" i="1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Gamification in Education and Business</a:t>
            </a: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New York: Springer.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Zichermann, Gabe, and Christopher Cunningham. 2011. </a:t>
            </a:r>
            <a:r>
              <a:rPr b="1" i="1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Gamification by Design: Implementing Game Mechanics in Web and Mobile Apps</a:t>
            </a:r>
            <a:r>
              <a:rPr b="1" i="0" lang="en" sz="17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1st. ed. Sebastopol, Calif: O'Reilly Media.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 con confianza baja" id="209" name="Google Shape;20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" y="2133599"/>
            <a:ext cx="4572000" cy="3009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/>
          <p:nvPr/>
        </p:nvSpPr>
        <p:spPr>
          <a:xfrm>
            <a:off x="-596899" y="0"/>
            <a:ext cx="7632699" cy="2260600"/>
          </a:xfrm>
          <a:prstGeom prst="chord">
            <a:avLst>
              <a:gd fmla="val 2700000" name="adj1"/>
              <a:gd fmla="val 19429432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referencias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45" name="Google Shape;14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3060675" y="507275"/>
            <a:ext cx="3056700" cy="3082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298227" y="1013958"/>
            <a:ext cx="26475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strike="noStrike">
                <a:solidFill>
                  <a:srgbClr val="134F85"/>
                </a:solidFill>
                <a:latin typeface="Calibri"/>
                <a:ea typeface="Calibri"/>
                <a:cs typeface="Calibri"/>
                <a:sym typeface="Calibri"/>
              </a:rPr>
              <a:t>Ludificar </a:t>
            </a:r>
            <a:r>
              <a:rPr lang="en" sz="1800">
                <a:solidFill>
                  <a:srgbClr val="134F85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i="0" lang="en" sz="1800" u="none" strike="noStrike">
                <a:solidFill>
                  <a:srgbClr val="134F8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" sz="1800" u="none" strike="noStrike">
                <a:solidFill>
                  <a:srgbClr val="134F85"/>
                </a:solidFill>
                <a:latin typeface="Calibri"/>
                <a:ea typeface="Calibri"/>
                <a:cs typeface="Calibri"/>
                <a:sym typeface="Calibri"/>
              </a:rPr>
              <a:t>agregar elementos divertidos a actividades cotidianas</a:t>
            </a:r>
            <a:r>
              <a:rPr i="0" lang="en" sz="1800" u="none" strike="noStrike">
                <a:solidFill>
                  <a:srgbClr val="134F85"/>
                </a:solidFill>
                <a:latin typeface="Calibri"/>
                <a:ea typeface="Calibri"/>
                <a:cs typeface="Calibri"/>
                <a:sym typeface="Calibri"/>
              </a:rPr>
              <a:t> y puede usarse con objetivos de aprendizaje</a:t>
            </a:r>
            <a:endParaRPr sz="1800">
              <a:solidFill>
                <a:srgbClr val="134F8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800" u="none" strike="noStrike">
                <a:solidFill>
                  <a:srgbClr val="134F85"/>
                </a:solidFill>
                <a:latin typeface="Calibri"/>
                <a:ea typeface="Calibri"/>
                <a:cs typeface="Calibri"/>
                <a:sym typeface="Calibri"/>
              </a:rPr>
              <a:t>(Zichermann and Cunningham 2011)</a:t>
            </a:r>
            <a:endParaRPr sz="2400">
              <a:solidFill>
                <a:srgbClr val="134F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100" y="508700"/>
            <a:ext cx="925950" cy="63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de computadora&#10;&#10;Descripción generada automáticamente" id="153" name="Google Shape;153;p28"/>
          <p:cNvPicPr preferRelativeResize="0"/>
          <p:nvPr/>
        </p:nvPicPr>
        <p:blipFill rotWithShape="1">
          <a:blip r:embed="rId3">
            <a:alphaModFix/>
          </a:blip>
          <a:srcRect b="7810" l="30113" r="12494" t="30733"/>
          <a:stretch/>
        </p:blipFill>
        <p:spPr>
          <a:xfrm>
            <a:off x="-64000" y="0"/>
            <a:ext cx="9208001" cy="510874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/>
        </p:nvSpPr>
        <p:spPr>
          <a:xfrm>
            <a:off x="144475" y="3834950"/>
            <a:ext cx="5457900" cy="10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434343"/>
                </a:solidFill>
              </a:rPr>
              <a:t>Usar</a:t>
            </a:r>
            <a:r>
              <a:rPr b="1" i="0" lang="en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estrategias, modelos, dinámicas, mecánicas y elementos</a:t>
            </a:r>
            <a:r>
              <a:rPr b="0" i="0" lang="en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de los </a:t>
            </a:r>
            <a:r>
              <a:rPr b="1" i="0" lang="en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juegos </a:t>
            </a:r>
            <a:r>
              <a:rPr lang="en" sz="2200">
                <a:solidFill>
                  <a:srgbClr val="434343"/>
                </a:solidFill>
              </a:rPr>
              <a:t>para</a:t>
            </a:r>
            <a:r>
              <a:rPr b="0" i="0" lang="en" sz="22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cambiar comportamientos </a:t>
            </a:r>
            <a:r>
              <a:rPr lang="en" sz="2200">
                <a:solidFill>
                  <a:srgbClr val="434343"/>
                </a:solidFill>
              </a:rPr>
              <a:t>y motivar.</a:t>
            </a:r>
            <a:endParaRPr sz="2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n para gamificacion" id="159" name="Google Shape;159;p29"/>
          <p:cNvPicPr preferRelativeResize="0"/>
          <p:nvPr/>
        </p:nvPicPr>
        <p:blipFill rotWithShape="1">
          <a:blip r:embed="rId3">
            <a:alphaModFix/>
          </a:blip>
          <a:srcRect b="0" l="3753" r="311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9"/>
          <p:cNvCxnSpPr/>
          <p:nvPr/>
        </p:nvCxnSpPr>
        <p:spPr>
          <a:xfrm>
            <a:off x="7110248" y="3842845"/>
            <a:ext cx="701700" cy="0"/>
          </a:xfrm>
          <a:prstGeom prst="straightConnector1">
            <a:avLst/>
          </a:prstGeom>
          <a:noFill/>
          <a:ln cap="sq" cmpd="sng" w="25400">
            <a:solidFill>
              <a:srgbClr val="262626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61" name="Google Shape;161;p29"/>
          <p:cNvSpPr/>
          <p:nvPr/>
        </p:nvSpPr>
        <p:spPr>
          <a:xfrm flipH="1" rot="9342369">
            <a:off x="4230890" y="-427730"/>
            <a:ext cx="7173754" cy="5853610"/>
          </a:xfrm>
          <a:prstGeom prst="chord">
            <a:avLst>
              <a:gd fmla="val 2426869" name="adj1"/>
              <a:gd fmla="val 16503535" name="adj2"/>
            </a:avLst>
          </a:prstGeom>
          <a:solidFill>
            <a:schemeClr val="lt1">
              <a:alpha val="8392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9"/>
          <p:cNvSpPr/>
          <p:nvPr/>
        </p:nvSpPr>
        <p:spPr>
          <a:xfrm>
            <a:off x="5214950" y="419725"/>
            <a:ext cx="3900000" cy="2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Aprovechar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predisposición natural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hacia la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el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juego.</a:t>
            </a:r>
            <a:b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stimular la interacción </a:t>
            </a:r>
            <a:r>
              <a:rPr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alumno.</a:t>
            </a:r>
            <a:endParaRPr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acer más atractiva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determinadas tareas.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onectar emocionalmente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 el estudiante.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experiencias memorables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Calibri"/>
              <a:buChar char="❖"/>
            </a:pPr>
            <a:r>
              <a:rPr lang="en" sz="18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Promover</a:t>
            </a:r>
            <a:r>
              <a:rPr lang="en" sz="18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rPr>
              <a:t>cambios de comportamiento.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1344925" y="903125"/>
            <a:ext cx="3000000" cy="1231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88000"/>
              </a:scheme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 la </a:t>
            </a:r>
            <a:r>
              <a:rPr b="1" lang="en"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educación busca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78820"/>
          </a:schemeClr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bujo animado de un personaje con la boca abierta&#10;&#10;Descripción generada automáticamente con confianza media" id="168" name="Google Shape;16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0"/>
          <p:cNvSpPr txBox="1"/>
          <p:nvPr/>
        </p:nvSpPr>
        <p:spPr>
          <a:xfrm>
            <a:off x="3987000" y="685329"/>
            <a:ext cx="5198400" cy="2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</a:rPr>
              <a:t>U</a:t>
            </a:r>
            <a:r>
              <a:rPr lang="en" sz="2700">
                <a:solidFill>
                  <a:schemeClr val="lt1"/>
                </a:solidFill>
              </a:rPr>
              <a:t>sar todos los sentidos,</a:t>
            </a:r>
            <a:br>
              <a:rPr lang="en" sz="2700">
                <a:solidFill>
                  <a:schemeClr val="lt1"/>
                </a:solidFill>
              </a:rPr>
            </a:br>
            <a:r>
              <a:rPr lang="en" sz="2700">
                <a:solidFill>
                  <a:schemeClr val="lt1"/>
                </a:solidFill>
              </a:rPr>
              <a:t>provocar emociones</a:t>
            </a:r>
            <a:br>
              <a:rPr lang="en" sz="2700">
                <a:solidFill>
                  <a:schemeClr val="lt1"/>
                </a:solidFill>
              </a:rPr>
            </a:br>
            <a:r>
              <a:rPr lang="en" sz="2700">
                <a:solidFill>
                  <a:schemeClr val="lt1"/>
                </a:solidFill>
              </a:rPr>
              <a:t>y guiar el descubrimiento</a:t>
            </a:r>
            <a:br>
              <a:rPr lang="en" sz="2700">
                <a:solidFill>
                  <a:schemeClr val="lt1"/>
                </a:solidFill>
              </a:rPr>
            </a:br>
            <a:r>
              <a:rPr lang="en" sz="2700">
                <a:solidFill>
                  <a:schemeClr val="lt1"/>
                </a:solidFill>
              </a:rPr>
              <a:t>para un </a:t>
            </a:r>
            <a:r>
              <a:rPr b="1" lang="en" sz="2700">
                <a:solidFill>
                  <a:schemeClr val="lt1"/>
                </a:solidFill>
              </a:rPr>
              <a:t>aprendizaje más significativo </a:t>
            </a:r>
            <a:endParaRPr b="1"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/>
        </p:nvSpPr>
        <p:spPr>
          <a:xfrm>
            <a:off x="152400" y="2781750"/>
            <a:ext cx="42330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se diseña el juego alrededor de la diversión, </a:t>
            </a:r>
            <a:r>
              <a:rPr b="1"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estrategia </a:t>
            </a:r>
            <a:r>
              <a:rPr b="1" i="0" lang="en" sz="28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falla. 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(Case 2019)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31"/>
          <p:cNvGrpSpPr/>
          <p:nvPr/>
        </p:nvGrpSpPr>
        <p:grpSpPr>
          <a:xfrm>
            <a:off x="244292" y="297259"/>
            <a:ext cx="4417292" cy="1605587"/>
            <a:chOff x="91892" y="1440259"/>
            <a:chExt cx="4417292" cy="1605587"/>
          </a:xfrm>
        </p:grpSpPr>
        <p:pic>
          <p:nvPicPr>
            <p:cNvPr id="176" name="Google Shape;176;p31"/>
            <p:cNvPicPr preferRelativeResize="0"/>
            <p:nvPr/>
          </p:nvPicPr>
          <p:blipFill rotWithShape="1">
            <a:blip r:embed="rId4">
              <a:alphaModFix/>
            </a:blip>
            <a:srcRect b="0" l="32697" r="31696" t="7261"/>
            <a:stretch/>
          </p:blipFill>
          <p:spPr>
            <a:xfrm>
              <a:off x="91892" y="1440260"/>
              <a:ext cx="1559985" cy="16055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31"/>
            <p:cNvPicPr preferRelativeResize="0"/>
            <p:nvPr/>
          </p:nvPicPr>
          <p:blipFill rotWithShape="1">
            <a:blip r:embed="rId5">
              <a:alphaModFix/>
            </a:blip>
            <a:srcRect b="11052" l="0" r="32858" t="11060"/>
            <a:stretch/>
          </p:blipFill>
          <p:spPr>
            <a:xfrm>
              <a:off x="2448950" y="1440259"/>
              <a:ext cx="2060234" cy="16055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31"/>
            <p:cNvSpPr/>
            <p:nvPr/>
          </p:nvSpPr>
          <p:spPr>
            <a:xfrm>
              <a:off x="1697760" y="1921451"/>
              <a:ext cx="675000" cy="643200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Calendario&#10;&#10;Descripción generada automáticamente" id="184" name="Google Shape;184;p32"/>
          <p:cNvPicPr preferRelativeResize="0"/>
          <p:nvPr/>
        </p:nvPicPr>
        <p:blipFill rotWithShape="1">
          <a:blip r:embed="rId4">
            <a:alphaModFix/>
          </a:blip>
          <a:srcRect b="0" l="10918" r="10926" t="0"/>
          <a:stretch/>
        </p:blipFill>
        <p:spPr>
          <a:xfrm>
            <a:off x="4813650" y="2444025"/>
            <a:ext cx="2118075" cy="178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1523575" y="4351500"/>
            <a:ext cx="6392400" cy="715800"/>
          </a:xfrm>
          <a:prstGeom prst="rect">
            <a:avLst/>
          </a:prstGeom>
          <a:solidFill>
            <a:srgbClr val="EBB26B">
              <a:alpha val="7654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222224"/>
                </a:solidFill>
                <a:latin typeface="Calibri"/>
                <a:ea typeface="Calibri"/>
                <a:cs typeface="Calibri"/>
                <a:sym typeface="Calibri"/>
              </a:rPr>
              <a:t>¿Qué preferirías: </a:t>
            </a:r>
            <a:r>
              <a:rPr b="1" lang="en" sz="2100">
                <a:solidFill>
                  <a:srgbClr val="222224"/>
                </a:solidFill>
                <a:latin typeface="Calibri"/>
                <a:ea typeface="Calibri"/>
                <a:cs typeface="Calibri"/>
                <a:sym typeface="Calibri"/>
              </a:rPr>
              <a:t>memorizar la cronología de</a:t>
            </a:r>
            <a:r>
              <a:rPr b="1" lang="en" sz="2100">
                <a:solidFill>
                  <a:srgbClr val="222224"/>
                </a:solidFill>
                <a:latin typeface="Calibri"/>
                <a:ea typeface="Calibri"/>
                <a:cs typeface="Calibri"/>
                <a:sym typeface="Calibri"/>
              </a:rPr>
              <a:t> la Grecia clásica o aprender su historia jugando Age of Empires? </a:t>
            </a:r>
            <a:endParaRPr b="1" sz="2100">
              <a:solidFill>
                <a:srgbClr val="2222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Diagrama&#10;&#10;Descripción generada automáticamente" id="186" name="Google Shape;18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5826" y="2444025"/>
            <a:ext cx="2118069" cy="178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25" y="-28575"/>
            <a:ext cx="8100413" cy="45564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285750" y="4604100"/>
            <a:ext cx="870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Un juego bien diseñado guía la experiencia de aprendizaje y aumenta progresivamente el nivel de dificultad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ptura de pantalla de computadora&#10;&#10;Descripción generada automáticamente" id="197" name="Google Shape;197;p34"/>
          <p:cNvPicPr preferRelativeResize="0"/>
          <p:nvPr/>
        </p:nvPicPr>
        <p:blipFill rotWithShape="1">
          <a:blip r:embed="rId3">
            <a:alphaModFix/>
          </a:blip>
          <a:srcRect b="13335" l="25773" r="15801" t="24427"/>
          <a:stretch/>
        </p:blipFill>
        <p:spPr>
          <a:xfrm>
            <a:off x="2178850" y="57150"/>
            <a:ext cx="696514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4"/>
          <p:cNvPicPr preferRelativeResize="0"/>
          <p:nvPr/>
        </p:nvPicPr>
        <p:blipFill rotWithShape="1">
          <a:blip r:embed="rId4">
            <a:alphaModFix/>
          </a:blip>
          <a:srcRect b="-14449" l="-4285" r="-15762" t="-15962"/>
          <a:stretch/>
        </p:blipFill>
        <p:spPr>
          <a:xfrm>
            <a:off x="-21250" y="114300"/>
            <a:ext cx="3846100" cy="407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