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case.me/trust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ncase.me/curse-of-the-chocolate-covered-broccoli-or-emotion-in-learning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Ludificación</a:t>
            </a:r>
            <a:r>
              <a:rPr/>
              <a:t> </a:t>
            </a:r>
            <a:r>
              <a:rPr/>
              <a:t>(gamification)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Materia</a:t>
            </a:r>
            <a:r>
              <a:rPr/>
              <a:t> </a:t>
            </a:r>
            <a:r>
              <a:rPr/>
              <a:t>$\newline$</a:t>
            </a:r>
            <a:r>
              <a:rPr/>
              <a:t>—Profesor</a:t>
            </a:r>
            <a:br/>
            <a:br/>
            <a:r>
              <a:rPr/>
              <a:t>Fernando</a:t>
            </a:r>
            <a:r>
              <a:rPr/>
              <a:t> </a:t>
            </a:r>
            <a:r>
              <a:rPr/>
              <a:t>Martínez</a:t>
            </a:r>
            <a:br/>
            <a:r>
              <a:rPr/>
              <a:t>Joshua</a:t>
            </a:r>
            <a:r>
              <a:rPr/>
              <a:t> </a:t>
            </a:r>
            <a:r>
              <a:rPr/>
              <a:t>Haase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2021-08-08</a:t>
            </a:r>
            <a:r>
              <a:rPr/>
              <a:t> </a:t>
            </a:r>
            <a:r>
              <a:rPr/>
              <a:t>$\newline$</a:t>
            </a:r>
            <a:r>
              <a:rPr/>
              <a:t> </a:t>
            </a:r>
            <a:r>
              <a:rPr/>
              <a:t>$\newline$</a:t>
            </a:r>
            <a:r>
              <a:rPr/>
              <a:t>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Ludificar</a:t>
            </a:r>
            <a:r>
              <a:rPr/>
              <a:t> </a:t>
            </a:r>
            <a:r>
              <a:rPr/>
              <a:t>consiste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agregar</a:t>
            </a:r>
            <a:r>
              <a:rPr/>
              <a:t> </a:t>
            </a:r>
            <a:r>
              <a:rPr/>
              <a:t>elementos</a:t>
            </a:r>
            <a:r>
              <a:rPr/>
              <a:t> </a:t>
            </a:r>
            <a:r>
              <a:rPr/>
              <a:t>divertidos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actividades</a:t>
            </a:r>
            <a:r>
              <a:rPr/>
              <a:t> </a:t>
            </a:r>
            <a:r>
              <a:rPr/>
              <a:t>cotidianas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puede</a:t>
            </a:r>
            <a:r>
              <a:rPr/>
              <a:t> </a:t>
            </a:r>
            <a:r>
              <a:rPr/>
              <a:t>usarse</a:t>
            </a:r>
            <a:r>
              <a:rPr/>
              <a:t> </a:t>
            </a:r>
            <a:r>
              <a:rPr/>
              <a:t>con</a:t>
            </a:r>
            <a:r>
              <a:rPr/>
              <a:t> </a:t>
            </a:r>
            <a:r>
              <a:rPr/>
              <a:t>objetivos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aprendizaje</a:t>
            </a:r>
            <a:r>
              <a:rPr/>
              <a:t> </a:t>
            </a:r>
            <a:r>
              <a:rPr/>
              <a:t>(Zichermann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Cunningham</a:t>
            </a:r>
            <a:r>
              <a:rPr/>
              <a:t> </a:t>
            </a:r>
            <a:r>
              <a:rPr/>
              <a:t>2011,</a:t>
            </a:r>
            <a:r>
              <a:rPr/>
              <a:t> </a:t>
            </a:r>
            <a:r>
              <a:rPr/>
              <a:t>5)</a:t>
            </a:r>
          </a:p>
        </p:txBody>
      </p:sp>
      <p:pic>
        <p:nvPicPr>
          <p:cNvPr descr="https://imgs.xkcd.com/comics/board_gam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30500" y="1600200"/>
            <a:ext cx="369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Ejemplo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posible</a:t>
            </a:r>
            <a:r>
              <a:rPr/>
              <a:t> </a:t>
            </a:r>
            <a:r>
              <a:rPr/>
              <a:t>juego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realizar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tarea</a:t>
            </a:r>
            <a:r>
              <a:rPr/>
              <a:t> </a:t>
            </a:r>
            <a:r>
              <a:rPr/>
              <a:t>aburrida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diseña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juego</a:t>
            </a:r>
            <a:r>
              <a:rPr/>
              <a:t> </a:t>
            </a:r>
            <a:r>
              <a:rPr/>
              <a:t>alrededor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diversión,</a:t>
            </a:r>
            <a:r>
              <a:rPr/>
              <a:t> </a:t>
            </a:r>
            <a:r>
              <a:rPr/>
              <a:t>falla.</a:t>
            </a:r>
          </a:p>
        </p:txBody>
      </p:sp>
      <p:pic>
        <p:nvPicPr>
          <p:cNvPr descr="https://blog.ncase.me/content/images/2019/12/bro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Así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sienten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juegos</a:t>
            </a:r>
            <a:r>
              <a:rPr/>
              <a:t> </a:t>
            </a:r>
            <a:r>
              <a:rPr/>
              <a:t>educativos</a:t>
            </a:r>
            <a:r>
              <a:rPr/>
              <a:t> </a:t>
            </a:r>
            <a:r>
              <a:rPr/>
              <a:t>cuando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diversión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pone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primer</a:t>
            </a:r>
            <a:r>
              <a:rPr/>
              <a:t> </a:t>
            </a:r>
            <a:r>
              <a:rPr/>
              <a:t>plano</a:t>
            </a:r>
            <a:r>
              <a:rPr/>
              <a:t> </a:t>
            </a:r>
            <a:r>
              <a:rPr/>
              <a:t>(</a:t>
            </a:r>
            <a:r>
              <a:rPr/>
              <a:t>“</a:t>
            </a:r>
            <a:r>
              <a:rPr/>
              <a:t>Curse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Chocolate-Covered</a:t>
            </a:r>
            <a:r>
              <a:rPr/>
              <a:t> </a:t>
            </a:r>
            <a:r>
              <a:rPr/>
              <a:t>Broccoli</a:t>
            </a:r>
            <a:r>
              <a:rPr/>
              <a:t> </a:t>
            </a:r>
            <a:r>
              <a:rPr/>
              <a:t>(or:</a:t>
            </a:r>
            <a:r>
              <a:rPr/>
              <a:t> </a:t>
            </a:r>
            <a:r>
              <a:rPr/>
              <a:t>Emotion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Learning)</a:t>
            </a:r>
            <a:r>
              <a:rPr/>
              <a:t>”</a:t>
            </a:r>
            <a:r>
              <a:rPr/>
              <a:t> </a:t>
            </a:r>
            <a:r>
              <a:rPr/>
              <a:t>n.d./)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</a:t>
            </a:r>
            <a:r>
              <a:rPr/>
              <a:t> </a:t>
            </a:r>
            <a:r>
              <a:rPr/>
              <a:t>buen</a:t>
            </a:r>
            <a:r>
              <a:rPr/>
              <a:t> </a:t>
            </a:r>
            <a:r>
              <a:rPr/>
              <a:t>juego,</a:t>
            </a:r>
            <a:r>
              <a:rPr/>
              <a:t> </a:t>
            </a:r>
            <a:r>
              <a:rPr/>
              <a:t>aumenta</a:t>
            </a:r>
            <a:r>
              <a:rPr/>
              <a:t> </a:t>
            </a:r>
            <a:r>
              <a:rPr/>
              <a:t>lentamente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carga</a:t>
            </a:r>
            <a:r>
              <a:rPr/>
              <a:t> </a:t>
            </a:r>
            <a:r>
              <a:rPr/>
              <a:t>cognitiva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jugador,</a:t>
            </a:r>
            <a:r>
              <a:rPr/>
              <a:t>$\newline$</a:t>
            </a:r>
            <a:r>
              <a:rPr/>
              <a:t>introduciendo</a:t>
            </a:r>
            <a:r>
              <a:rPr/>
              <a:t> </a:t>
            </a:r>
            <a:r>
              <a:rPr/>
              <a:t>un</a:t>
            </a:r>
            <a:r>
              <a:rPr/>
              <a:t> </a:t>
            </a:r>
            <a:r>
              <a:rPr/>
              <a:t>concepto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vez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</a:t>
            </a:r>
            <a:r>
              <a:rPr/>
              <a:t> </a:t>
            </a:r>
            <a:r>
              <a:rPr/>
              <a:t>camino</a:t>
            </a:r>
            <a:r>
              <a:rPr/>
              <a:t> </a:t>
            </a:r>
            <a:r>
              <a:rPr/>
              <a:t>propuesto</a:t>
            </a:r>
            <a:r>
              <a:rPr/>
              <a:t> </a:t>
            </a:r>
            <a:r>
              <a:rPr/>
              <a:t>es</a:t>
            </a:r>
            <a:r>
              <a:rPr/>
              <a:t> </a:t>
            </a:r>
            <a:r>
              <a:rPr/>
              <a:t>enseñar</a:t>
            </a:r>
            <a:r>
              <a:rPr/>
              <a:t> </a:t>
            </a:r>
            <a:r>
              <a:rPr/>
              <a:t>una</a:t>
            </a:r>
            <a:r>
              <a:rPr/>
              <a:t> </a:t>
            </a:r>
            <a:r>
              <a:rPr/>
              <a:t>relación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vez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conceptos</a:t>
            </a:r>
            <a:r>
              <a:rPr/>
              <a:t> </a:t>
            </a:r>
            <a:r>
              <a:rPr/>
              <a:t>$\newline$</a:t>
            </a:r>
            <a:r>
              <a:rPr/>
              <a:t> </a:t>
            </a:r>
            <a:r>
              <a:rPr/>
              <a:t>importantes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Ejemplo cómo organizar un juego para enseñar algo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Hay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tener</a:t>
            </a:r>
            <a:r>
              <a:rPr/>
              <a:t> </a:t>
            </a:r>
            <a:r>
              <a:rPr/>
              <a:t>cuidado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diseño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las</a:t>
            </a:r>
            <a:r>
              <a:rPr/>
              <a:t> </a:t>
            </a:r>
            <a:r>
              <a:rPr/>
              <a:t>recompensas,</a:t>
            </a:r>
            <a:r>
              <a:rPr/>
              <a:t> </a:t>
            </a:r>
            <a:r>
              <a:rPr/>
              <a:t>porque</a:t>
            </a:r>
            <a:r>
              <a:rPr/>
              <a:t> </a:t>
            </a:r>
            <a:r>
              <a:rPr/>
              <a:t>“</a:t>
            </a:r>
            <a:r>
              <a:rPr/>
              <a:t>una</a:t>
            </a:r>
            <a:r>
              <a:rPr/>
              <a:t> </a:t>
            </a:r>
            <a:r>
              <a:rPr/>
              <a:t>vez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empiezas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dar</a:t>
            </a:r>
            <a:r>
              <a:rPr/>
              <a:t> </a:t>
            </a:r>
            <a:r>
              <a:rPr/>
              <a:t>recompensas,</a:t>
            </a:r>
            <a:r>
              <a:rPr/>
              <a:t> </a:t>
            </a:r>
            <a:r>
              <a:rPr/>
              <a:t>tienes</a:t>
            </a:r>
            <a:r>
              <a:rPr/>
              <a:t> </a:t>
            </a:r>
            <a:r>
              <a:rPr/>
              <a:t>que</a:t>
            </a:r>
            <a:r>
              <a:rPr/>
              <a:t> </a:t>
            </a:r>
            <a:r>
              <a:rPr/>
              <a:t>mantener</a:t>
            </a:r>
            <a:r>
              <a:rPr/>
              <a:t> </a:t>
            </a:r>
            <a:r>
              <a:rPr/>
              <a:t>[a</a:t>
            </a:r>
            <a:r>
              <a:rPr/>
              <a:t> </a:t>
            </a:r>
            <a:r>
              <a:rPr/>
              <a:t>la</a:t>
            </a:r>
            <a:r>
              <a:rPr/>
              <a:t> </a:t>
            </a:r>
            <a:r>
              <a:rPr/>
              <a:t>persona]</a:t>
            </a:r>
            <a:r>
              <a:rPr/>
              <a:t> </a:t>
            </a:r>
            <a:r>
              <a:rPr/>
              <a:t>en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ciclo</a:t>
            </a:r>
            <a:r>
              <a:rPr/>
              <a:t> </a:t>
            </a:r>
            <a:r>
              <a:rPr/>
              <a:t>de</a:t>
            </a:r>
            <a:r>
              <a:rPr/>
              <a:t> </a:t>
            </a:r>
            <a:r>
              <a:rPr/>
              <a:t>recompensas</a:t>
            </a:r>
            <a:r>
              <a:rPr/>
              <a:t> </a:t>
            </a:r>
            <a:r>
              <a:rPr/>
              <a:t>por</a:t>
            </a:r>
            <a:r>
              <a:rPr/>
              <a:t> </a:t>
            </a:r>
            <a:r>
              <a:rPr/>
              <a:t>siempre</a:t>
            </a:r>
            <a:r>
              <a:rPr/>
              <a:t>”</a:t>
            </a:r>
            <a:r>
              <a:rPr/>
              <a:t> </a:t>
            </a:r>
            <a:r>
              <a:rPr/>
              <a:t>(Kohn</a:t>
            </a:r>
            <a:r>
              <a:rPr/>
              <a:t> </a:t>
            </a:r>
            <a:r>
              <a:rPr/>
              <a:t>1999,</a:t>
            </a:r>
            <a:r>
              <a:rPr/>
              <a:t> </a:t>
            </a:r>
            <a:r>
              <a:rPr/>
              <a:t>27)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espera</a:t>
            </a:r>
            <a:r>
              <a:rPr/>
              <a:t> </a:t>
            </a:r>
            <a:r>
              <a:rPr/>
              <a:t>cambiar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comportamiento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largo</a:t>
            </a:r>
            <a:r>
              <a:rPr/>
              <a:t> </a:t>
            </a:r>
            <a:r>
              <a:rPr/>
              <a:t>plazo,</a:t>
            </a:r>
            <a:r>
              <a:rPr/>
              <a:t> </a:t>
            </a:r>
            <a:r>
              <a:rPr/>
              <a:t>se</a:t>
            </a:r>
            <a:r>
              <a:rPr/>
              <a:t> </a:t>
            </a:r>
            <a:r>
              <a:rPr/>
              <a:t>busca</a:t>
            </a:r>
            <a:r>
              <a:rPr/>
              <a:t> </a:t>
            </a:r>
            <a:r>
              <a:rPr/>
              <a:t>usar</a:t>
            </a:r>
            <a:r>
              <a:rPr/>
              <a:t> </a:t>
            </a:r>
            <a:r>
              <a:rPr/>
              <a:t>los</a:t>
            </a:r>
            <a:r>
              <a:rPr/>
              <a:t> </a:t>
            </a:r>
            <a:r>
              <a:rPr/>
              <a:t>elementos</a:t>
            </a:r>
            <a:r>
              <a:rPr/>
              <a:t> </a:t>
            </a:r>
            <a:r>
              <a:rPr/>
              <a:t>del</a:t>
            </a:r>
            <a:r>
              <a:rPr/>
              <a:t> </a:t>
            </a:r>
            <a:r>
              <a:rPr/>
              <a:t>juego</a:t>
            </a:r>
            <a:r>
              <a:rPr/>
              <a:t> </a:t>
            </a:r>
            <a:r>
              <a:rPr/>
              <a:t>para</a:t>
            </a:r>
            <a:r>
              <a:rPr/>
              <a:t> </a:t>
            </a:r>
            <a:r>
              <a:rPr/>
              <a:t>generar</a:t>
            </a:r>
            <a:r>
              <a:rPr/>
              <a:t> </a:t>
            </a:r>
            <a:r>
              <a:rPr/>
              <a:t>motivación</a:t>
            </a:r>
            <a:r>
              <a:rPr/>
              <a:t> </a:t>
            </a:r>
            <a:r>
              <a:rPr/>
              <a:t>intrínseca</a:t>
            </a:r>
            <a:r>
              <a:rPr/>
              <a:t> </a:t>
            </a:r>
            <a:r>
              <a:rPr/>
              <a:t>(Reiners</a:t>
            </a:r>
            <a:r>
              <a:rPr/>
              <a:t> </a:t>
            </a:r>
            <a:r>
              <a:rPr/>
              <a:t>2014,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Competencia</a:t>
            </a:r>
          </a:p>
          <a:p>
            <a:pPr lvl="1"/>
            <a:r>
              <a:rPr/>
              <a:t>Autonomía</a:t>
            </a:r>
          </a:p>
          <a:p>
            <a:pPr lvl="1"/>
            <a:r>
              <a:rPr/>
              <a:t>Interrelaciones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Referencias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“Curse of the Chocolate-Covered Broccoli (or: Emotion in Learning).” n.d. Accessed August 8, 2021. </a:t>
            </a:r>
            <a:r>
              <a:rPr>
                <a:hlinkClick r:id="rId2"/>
              </a:rPr>
              <a:t>https://blog.ncase.me/curse-of-the-chocolate-covered-broccoli-or-emotion-in-learning/</a:t>
            </a:r>
            <a:r>
              <a:rPr/>
              <a:t>.</a:t>
            </a:r>
          </a:p>
          <a:p>
            <a:pPr lvl="0" marL="0" indent="0">
              <a:buNone/>
            </a:pPr>
            <a:r>
              <a:rPr/>
              <a:t>Kohn, Alfie. 1999. </a:t>
            </a:r>
            <a:r>
              <a:rPr i="1"/>
              <a:t>Punished by Rewards: The Trouble with Gold Stars, Incentive Plans, A's, Praise, and Other Bribes</a:t>
            </a:r>
            <a:r>
              <a:rPr/>
              <a:t>. Boston: Houghton Mifflin Co.</a:t>
            </a:r>
          </a:p>
          <a:p>
            <a:pPr lvl="0" marL="0" indent="0">
              <a:buNone/>
            </a:pPr>
            <a:r>
              <a:rPr/>
              <a:t>Reiners, Torsten. 2014. </a:t>
            </a:r>
            <a:r>
              <a:rPr i="1"/>
              <a:t>Gamification in Education and Business</a:t>
            </a:r>
            <a:r>
              <a:rPr/>
              <a:t>. New York: Springer.</a:t>
            </a:r>
          </a:p>
          <a:p>
            <a:pPr lvl="0" marL="0" indent="0">
              <a:buNone/>
            </a:pPr>
            <a:r>
              <a:rPr/>
              <a:t>Zichermann, Gabe, and Christopher Cunningham. 2011. </a:t>
            </a:r>
            <a:r>
              <a:rPr i="1"/>
              <a:t>Gamification by Design: Implementing Game Mechanics in Web and Mobile Apps</a:t>
            </a:r>
            <a:r>
              <a:rPr/>
              <a:t>. 1st. ed. Sebastopol, Calif: O'Reilly Media.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Ludificación (gamification)</dc:title>
  <dc:creator>Fernando Martínez; Joshua Haase</dc:creator>
  <cp:keywords/>
  <dcterms:created xsi:type="dcterms:W3CDTF">2021-08-09T01:47:13Z</dcterms:created>
  <dcterms:modified xsi:type="dcterms:W3CDTF">2021-08-09T01:47:13Z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style">
    <vt:lpwstr>apa</vt:lpwstr>
  </property>
  <property fmtid="{D5CDD505-2E9C-101B-9397-08002B2CF9AE}" pid="3" name="biblio-title">
    <vt:lpwstr>Referencias</vt:lpwstr>
  </property>
  <property fmtid="{D5CDD505-2E9C-101B-9397-08002B2CF9AE}" pid="4" name="bibliography">
    <vt:lpwstr/>
  </property>
  <property fmtid="{D5CDD505-2E9C-101B-9397-08002B2CF9AE}" pid="5" name="citekey_aliases">
    <vt:lpwstr/>
  </property>
  <property fmtid="{D5CDD505-2E9C-101B-9397-08002B2CF9AE}" pid="6" name="date">
    <vt:lpwstr>2021-08-08 \newline \newline </vt:lpwstr>
  </property>
  <property fmtid="{D5CDD505-2E9C-101B-9397-08002B2CF9AE}" pid="7" name="enlaces">
    <vt:lpwstr/>
  </property>
  <property fmtid="{D5CDD505-2E9C-101B-9397-08002B2CF9AE}" pid="8" name="references">
    <vt:lpwstr/>
  </property>
  <property fmtid="{D5CDD505-2E9C-101B-9397-08002B2CF9AE}" pid="9" name="slide-level">
    <vt:lpwstr>2</vt:lpwstr>
  </property>
  <property fmtid="{D5CDD505-2E9C-101B-9397-08002B2CF9AE}" pid="10" name="subtitle">
    <vt:lpwstr>Materia \newline—Profesor</vt:lpwstr>
  </property>
  <property fmtid="{D5CDD505-2E9C-101B-9397-08002B2CF9AE}" pid="11" name="theme">
    <vt:lpwstr>metropolis</vt:lpwstr>
  </property>
</Properties>
</file>