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76" r:id="rId4"/>
    <p:sldId id="277" r:id="rId5"/>
    <p:sldId id="381" r:id="rId6"/>
    <p:sldId id="382" r:id="rId7"/>
    <p:sldId id="383" r:id="rId8"/>
    <p:sldId id="380" r:id="rId9"/>
    <p:sldId id="278" r:id="rId10"/>
    <p:sldId id="384" r:id="rId11"/>
    <p:sldId id="386" r:id="rId12"/>
    <p:sldId id="385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43" r:id="rId23"/>
    <p:sldId id="344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  <a:srgbClr val="FDF731"/>
    <a:srgbClr val="383838"/>
    <a:srgbClr val="9CC2F0"/>
    <a:srgbClr val="6FA3E9"/>
    <a:srgbClr val="BEBEBE"/>
    <a:srgbClr val="5D5A72"/>
    <a:srgbClr val="DCDCDC"/>
    <a:srgbClr val="9FBDF3"/>
    <a:srgbClr val="A2C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7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6.xml"/><Relationship Id="rId6" Type="http://schemas.openxmlformats.org/officeDocument/2006/relationships/image" Target="../media/image4.png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3.png"/><Relationship Id="rId2" Type="http://schemas.openxmlformats.org/officeDocument/2006/relationships/tags" Target="../tags/tag6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image" Target="../media/image8.png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image" Target="../media/image9.png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27.xml"/><Relationship Id="rId7" Type="http://schemas.openxmlformats.org/officeDocument/2006/relationships/image" Target="../media/image10.png"/><Relationship Id="rId6" Type="http://schemas.openxmlformats.org/officeDocument/2006/relationships/tags" Target="../tags/tag126.xml"/><Relationship Id="rId5" Type="http://schemas.openxmlformats.org/officeDocument/2006/relationships/image" Target="../media/image9.png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128.xml"/><Relationship Id="rId19" Type="http://schemas.openxmlformats.org/officeDocument/2006/relationships/tags" Target="../tags/tag145.xml"/><Relationship Id="rId18" Type="http://schemas.openxmlformats.org/officeDocument/2006/relationships/tags" Target="../tags/tag144.xml"/><Relationship Id="rId17" Type="http://schemas.openxmlformats.org/officeDocument/2006/relationships/tags" Target="../tags/tag143.xml"/><Relationship Id="rId16" Type="http://schemas.openxmlformats.org/officeDocument/2006/relationships/tags" Target="../tags/tag142.xml"/><Relationship Id="rId15" Type="http://schemas.openxmlformats.org/officeDocument/2006/relationships/tags" Target="../tags/tag141.xml"/><Relationship Id="rId14" Type="http://schemas.openxmlformats.org/officeDocument/2006/relationships/tags" Target="../tags/tag140.xml"/><Relationship Id="rId13" Type="http://schemas.openxmlformats.org/officeDocument/2006/relationships/tags" Target="../tags/tag139.xml"/><Relationship Id="rId12" Type="http://schemas.openxmlformats.org/officeDocument/2006/relationships/tags" Target="../tags/tag138.xml"/><Relationship Id="rId11" Type="http://schemas.openxmlformats.org/officeDocument/2006/relationships/tags" Target="../tags/tag137.xml"/><Relationship Id="rId10" Type="http://schemas.openxmlformats.org/officeDocument/2006/relationships/tags" Target="../tags/tag136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2.xml"/><Relationship Id="rId4" Type="http://schemas.openxmlformats.org/officeDocument/2006/relationships/image" Target="../media/image8.png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image" Target="../media/image5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3.xml"/><Relationship Id="rId4" Type="http://schemas.openxmlformats.org/officeDocument/2006/relationships/image" Target="../media/image6.png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7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823460" y="647065"/>
            <a:ext cx="7368540" cy="2007870"/>
          </a:xfrm>
        </p:spPr>
        <p:txBody>
          <a:bodyPr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4800">
                <a:solidFill>
                  <a:srgbClr val="9CC2F0"/>
                </a:solidFill>
              </a:rPr>
              <a:t>第</a:t>
            </a:r>
            <a:r>
              <a:rPr lang="en-US" altLang="zh-CN" sz="4800">
                <a:solidFill>
                  <a:srgbClr val="9CC2F0"/>
                </a:solidFill>
              </a:rPr>
              <a:t>1</a:t>
            </a:r>
            <a:r>
              <a:rPr lang="zh-CN" altLang="en-US" sz="4800">
                <a:solidFill>
                  <a:srgbClr val="9CC2F0"/>
                </a:solidFill>
              </a:rPr>
              <a:t>季</a:t>
            </a:r>
            <a:br>
              <a:rPr lang="zh-CN" altLang="en-US" sz="4800">
                <a:solidFill>
                  <a:srgbClr val="9CC2F0"/>
                </a:solidFill>
              </a:rPr>
            </a:br>
            <a:r>
              <a:rPr lang="zh-CN" altLang="en-US" sz="4400">
                <a:solidFill>
                  <a:srgbClr val="FFFF00"/>
                </a:solidFill>
              </a:rPr>
              <a:t>第</a:t>
            </a:r>
            <a:r>
              <a:rPr lang="en-US" altLang="zh-CN" sz="4400">
                <a:solidFill>
                  <a:srgbClr val="FFFF00"/>
                </a:solidFill>
              </a:rPr>
              <a:t>2</a:t>
            </a:r>
            <a:r>
              <a:rPr lang="zh-CN" altLang="en-US" sz="4400">
                <a:solidFill>
                  <a:srgbClr val="FFFF00"/>
                </a:solidFill>
              </a:rPr>
              <a:t>章：</a:t>
            </a:r>
            <a:r>
              <a:rPr lang="en-US" altLang="zh-CN" sz="4400">
                <a:solidFill>
                  <a:srgbClr val="FFFF00"/>
                </a:solidFill>
              </a:rPr>
              <a:t>C++</a:t>
            </a:r>
            <a:r>
              <a:rPr lang="zh-CN" altLang="en-US" sz="4400">
                <a:solidFill>
                  <a:srgbClr val="FFFF00"/>
                </a:solidFill>
              </a:rPr>
              <a:t>编程范式</a:t>
            </a:r>
            <a:br>
              <a:rPr lang="zh-CN" altLang="en-US" sz="4800">
                <a:solidFill>
                  <a:srgbClr val="FFFF00"/>
                </a:solidFill>
              </a:rPr>
            </a:br>
            <a:endParaRPr lang="zh-CN" altLang="en-US" sz="1400" b="0">
              <a:solidFill>
                <a:srgbClr val="FFFF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425" y="99695"/>
            <a:ext cx="562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BEBEBE"/>
                </a:solidFill>
              </a:rPr>
              <a:t>《机器人</a:t>
            </a:r>
            <a:r>
              <a:rPr lang="en-US" altLang="zh-CN" sz="1400">
                <a:solidFill>
                  <a:srgbClr val="BEBEBE"/>
                </a:solidFill>
              </a:rPr>
              <a:t>SLAM</a:t>
            </a:r>
            <a:r>
              <a:rPr lang="zh-CN" altLang="en-US" sz="1400">
                <a:solidFill>
                  <a:srgbClr val="BEBEBE"/>
                </a:solidFill>
              </a:rPr>
              <a:t>导航：核心技术与实战》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张虎</a:t>
            </a:r>
            <a:r>
              <a:rPr lang="en-US" altLang="zh-CN" sz="1400">
                <a:solidFill>
                  <a:srgbClr val="BEBEBE"/>
                </a:solidFill>
              </a:rPr>
              <a:t> </a:t>
            </a:r>
            <a:r>
              <a:rPr lang="zh-CN" altLang="en-US" sz="1400">
                <a:solidFill>
                  <a:srgbClr val="BEBEBE"/>
                </a:solidFill>
              </a:rPr>
              <a:t>著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机械工业出版社</a:t>
            </a:r>
            <a:endParaRPr lang="zh-CN" altLang="en-US" sz="1400">
              <a:solidFill>
                <a:srgbClr val="BEBEBE"/>
              </a:solidFill>
            </a:endParaRPr>
          </a:p>
        </p:txBody>
      </p:sp>
      <p:pic>
        <p:nvPicPr>
          <p:cNvPr id="13" name="图片 12" descr="图书封面(正面)800x8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" y="551815"/>
            <a:ext cx="5755005" cy="5755005"/>
          </a:xfrm>
          <a:prstGeom prst="rect">
            <a:avLst/>
          </a:prstGeom>
        </p:spPr>
      </p:pic>
      <p:sp>
        <p:nvSpPr>
          <p:cNvPr id="15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9103360" y="6446520"/>
            <a:ext cx="3028950" cy="34417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www.xiihoo.com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7379335" y="2451735"/>
            <a:ext cx="2381250" cy="637540"/>
          </a:xfrm>
        </p:spPr>
        <p:txBody>
          <a:bodyPr>
            <a:noAutofit/>
          </a:bodyPr>
          <a:p>
            <a:r>
              <a:rPr lang="zh-CN" altLang="en-US" sz="1400" spc="0">
                <a:solidFill>
                  <a:srgbClr val="BEBEBE"/>
                </a:solidFill>
                <a:latin typeface="+mn-lt"/>
                <a:ea typeface="+mn-ea"/>
              </a:rPr>
              <a:t>主讲人：张虎</a:t>
            </a:r>
            <a:endParaRPr lang="zh-CN" altLang="en-US" sz="1400" spc="0">
              <a:solidFill>
                <a:srgbClr val="BEBEBE"/>
              </a:solidFill>
              <a:latin typeface="+mn-lt"/>
              <a:ea typeface="+mn-ea"/>
            </a:endParaRPr>
          </a:p>
          <a:p>
            <a:r>
              <a:rPr lang="zh-CN" altLang="en-US" sz="1400" spc="0">
                <a:solidFill>
                  <a:srgbClr val="BEBEBE"/>
                </a:solidFill>
                <a:latin typeface="+mn-lt"/>
                <a:ea typeface="+mn-ea"/>
              </a:rPr>
              <a:t>（小虎哥哥爱学习）</a:t>
            </a:r>
            <a:endParaRPr lang="zh-CN" altLang="en-US" sz="1400" spc="0">
              <a:solidFill>
                <a:srgbClr val="BEBEBE"/>
              </a:solidFill>
              <a:latin typeface="+mn-lt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3405" y="2440305"/>
            <a:ext cx="769620" cy="699770"/>
          </a:xfrm>
          <a:prstGeom prst="rect">
            <a:avLst/>
          </a:prstGeom>
        </p:spPr>
      </p:pic>
      <p:sp>
        <p:nvSpPr>
          <p:cNvPr id="4" name="文本框 3" descr="7b0a202020202262756c6c6574223a20227b5c2263617465676f727949645c223a31303032352c5c2274656d706c61746549645c223a32303233313439357d220a7d0a"/>
          <p:cNvSpPr txBox="1"/>
          <p:nvPr/>
        </p:nvSpPr>
        <p:spPr>
          <a:xfrm>
            <a:off x="5194300" y="3126740"/>
            <a:ext cx="601408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  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导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课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endParaRPr lang="zh-CN" altLang="en-US" sz="1600" b="1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  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第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1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季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快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速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梳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理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知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识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要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点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与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学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习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方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法</a:t>
            </a:r>
            <a:endParaRPr lang="zh-CN" altLang="en-US" sz="1600" b="1">
              <a:solidFill>
                <a:srgbClr val="FF0000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  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第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2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季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详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细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推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导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数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学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公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式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与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代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码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解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析</a:t>
            </a:r>
            <a:endParaRPr lang="zh-CN" altLang="en-US" sz="1600" b="1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  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第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3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季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代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码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实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操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以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及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真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实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机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器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人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调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试</a:t>
            </a:r>
            <a:endParaRPr lang="zh-CN" altLang="en-US" sz="1600" b="1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  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答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疑</a:t>
            </a:r>
            <a:r>
              <a:rPr lang="en-US" altLang="zh-CN" sz="1600" b="1">
                <a:solidFill>
                  <a:schemeClr val="bg1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chemeClr val="bg1"/>
                </a:solidFill>
                <a:latin typeface="+mn-ea"/>
              </a:rPr>
              <a:t>课</a:t>
            </a:r>
            <a:endParaRPr lang="zh-CN" altLang="en-US" sz="1600" b="1">
              <a:solidFill>
                <a:schemeClr val="bg1"/>
              </a:solidFill>
              <a:latin typeface="+mn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600" b="0">
                <a:solidFill>
                  <a:srgbClr val="FF0000"/>
                </a:solidFill>
                <a:latin typeface="+mn-ea"/>
              </a:rPr>
              <a:t>------</a:t>
            </a:r>
            <a:r>
              <a:rPr lang="zh-CN" altLang="en-US" sz="1600" b="0">
                <a:solidFill>
                  <a:srgbClr val="FF0000"/>
                </a:solidFill>
                <a:latin typeface="+mn-ea"/>
              </a:rPr>
              <a:t>（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永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久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免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费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系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列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课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程</a:t>
            </a:r>
            <a:r>
              <a:rPr lang="en-US" altLang="zh-CN" sz="1600" b="1">
                <a:solidFill>
                  <a:srgbClr val="FF0000"/>
                </a:solidFill>
                <a:latin typeface="+mn-ea"/>
                <a:sym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长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期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更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新</a:t>
            </a:r>
            <a:r>
              <a:rPr lang="zh-CN" altLang="en-US" sz="1600" b="0">
                <a:solidFill>
                  <a:srgbClr val="FF0000"/>
                </a:solidFill>
                <a:latin typeface="+mn-ea"/>
              </a:rPr>
              <a:t>）</a:t>
            </a:r>
            <a:r>
              <a:rPr lang="en-US" altLang="zh-CN" sz="1600" b="0">
                <a:solidFill>
                  <a:srgbClr val="FF0000"/>
                </a:solidFill>
                <a:latin typeface="+mn-ea"/>
              </a:rPr>
              <a:t>------</a:t>
            </a:r>
            <a:endParaRPr lang="en-US" altLang="zh-CN" sz="1600" b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0367645" y="3790315"/>
            <a:ext cx="242570" cy="276225"/>
          </a:xfrm>
          <a:custGeom>
            <a:avLst/>
            <a:gdLst>
              <a:gd name="connisteX0" fmla="*/ 0 w 438150"/>
              <a:gd name="connsiteY0" fmla="*/ 219075 h 381000"/>
              <a:gd name="connisteX1" fmla="*/ 171450 w 438150"/>
              <a:gd name="connsiteY1" fmla="*/ 381000 h 381000"/>
              <a:gd name="connisteX2" fmla="*/ 438150 w 438150"/>
              <a:gd name="connsiteY2" fmla="*/ 0 h 381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38150" h="381000">
                <a:moveTo>
                  <a:pt x="0" y="219075"/>
                </a:moveTo>
                <a:lnTo>
                  <a:pt x="171450" y="381000"/>
                </a:lnTo>
                <a:lnTo>
                  <a:pt x="438150" y="0"/>
                </a:lnTo>
              </a:path>
            </a:pathLst>
          </a:custGeom>
          <a:noFill/>
          <a:ln w="254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8425" y="99695"/>
            <a:ext cx="562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BEBEBE"/>
                </a:solidFill>
              </a:rPr>
              <a:t>《机器人</a:t>
            </a:r>
            <a:r>
              <a:rPr lang="en-US" altLang="zh-CN" sz="1400">
                <a:solidFill>
                  <a:srgbClr val="BEBEBE"/>
                </a:solidFill>
              </a:rPr>
              <a:t>SLAM</a:t>
            </a:r>
            <a:r>
              <a:rPr lang="zh-CN" altLang="en-US" sz="1400">
                <a:solidFill>
                  <a:srgbClr val="BEBEBE"/>
                </a:solidFill>
              </a:rPr>
              <a:t>导航：核心技术与实战》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张虎</a:t>
            </a:r>
            <a:r>
              <a:rPr lang="en-US" altLang="zh-CN" sz="1400">
                <a:solidFill>
                  <a:srgbClr val="BEBEBE"/>
                </a:solidFill>
              </a:rPr>
              <a:t> </a:t>
            </a:r>
            <a:r>
              <a:rPr lang="zh-CN" altLang="en-US" sz="1400">
                <a:solidFill>
                  <a:srgbClr val="BEBEBE"/>
                </a:solidFill>
              </a:rPr>
              <a:t>著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机械工业出版社</a:t>
            </a:r>
            <a:endParaRPr lang="zh-CN" altLang="en-US" sz="1400">
              <a:solidFill>
                <a:srgbClr val="BEBEBE"/>
              </a:solidFill>
            </a:endParaRPr>
          </a:p>
        </p:txBody>
      </p:sp>
      <p:sp>
        <p:nvSpPr>
          <p:cNvPr id="1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103360" y="6446520"/>
            <a:ext cx="3028950" cy="34417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www.xiihoo.com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13055" y="1331595"/>
            <a:ext cx="2890520" cy="575945"/>
          </a:xfrm>
        </p:spPr>
        <p:txBody>
          <a:bodyPr>
            <a:noAutofit/>
          </a:bodyPr>
          <a:p>
            <a:r>
              <a:rPr lang="zh-CN" altLang="en-US" sz="2800">
                <a:solidFill>
                  <a:srgbClr val="9CC2F0"/>
                </a:solidFill>
              </a:rPr>
              <a:t>内容概要</a:t>
            </a:r>
            <a:endParaRPr lang="zh-CN" altLang="en-US" sz="2800">
              <a:solidFill>
                <a:srgbClr val="9CC2F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6300" y="2000885"/>
            <a:ext cx="339788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2000" b="1" spc="300">
                <a:solidFill>
                  <a:srgbClr val="9CC2F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2.1 C++</a:t>
            </a:r>
            <a:r>
              <a:rPr lang="zh-CN" altLang="en-US" sz="2000" b="1" spc="300">
                <a:solidFill>
                  <a:srgbClr val="9CC2F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工程的组织结构</a:t>
            </a:r>
            <a:endParaRPr lang="zh-CN" altLang="en-US" sz="2000">
              <a:solidFill>
                <a:schemeClr val="bg1"/>
              </a:solidFill>
            </a:endParaRPr>
          </a:p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2000" b="1" spc="300">
                <a:solidFill>
                  <a:srgbClr val="9CC2F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2.2 C++</a:t>
            </a:r>
            <a:r>
              <a:rPr lang="zh-CN" altLang="en-US" sz="2000" b="1" spc="300">
                <a:solidFill>
                  <a:srgbClr val="9CC2F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代码的编译方法</a:t>
            </a:r>
            <a:endParaRPr lang="zh-CN" altLang="en-US" sz="2000">
              <a:solidFill>
                <a:schemeClr val="bg1"/>
              </a:solidFill>
            </a:endParaRPr>
          </a:p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2000" b="1" spc="300">
                <a:solidFill>
                  <a:srgbClr val="9CC2F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2.3 C++</a:t>
            </a:r>
            <a:r>
              <a:rPr lang="zh-CN" altLang="en-US" sz="2000" b="1" spc="300">
                <a:solidFill>
                  <a:srgbClr val="9CC2F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编程风格指南</a:t>
            </a:r>
            <a:endParaRPr lang="zh-CN" altLang="en-US" sz="2000" b="1" spc="300">
              <a:solidFill>
                <a:srgbClr val="9CC2F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360" y="6465570"/>
            <a:ext cx="924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9</a:t>
            </a:r>
            <a:r>
              <a:rPr lang="zh-CN" altLang="en-US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20</a:t>
            </a:r>
            <a:endParaRPr lang="en-US" sz="1400" spc="2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5740" y="99695"/>
            <a:ext cx="5419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>
                <a:solidFill>
                  <a:srgbClr val="FF0000"/>
                </a:solidFill>
              </a:rPr>
              <a:t>（第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季）</a:t>
            </a: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C++</a:t>
            </a:r>
            <a:r>
              <a:rPr lang="zh-CN" altLang="en-US" sz="1400">
                <a:solidFill>
                  <a:schemeClr val="bg1"/>
                </a:solidFill>
              </a:rPr>
              <a:t>编程范式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f73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8425" y="99695"/>
            <a:ext cx="562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BEBEBE"/>
                </a:solidFill>
              </a:rPr>
              <a:t>《机器人</a:t>
            </a:r>
            <a:r>
              <a:rPr lang="en-US" altLang="zh-CN" sz="1400">
                <a:solidFill>
                  <a:srgbClr val="BEBEBE"/>
                </a:solidFill>
              </a:rPr>
              <a:t>SLAM</a:t>
            </a:r>
            <a:r>
              <a:rPr lang="zh-CN" altLang="en-US" sz="1400">
                <a:solidFill>
                  <a:srgbClr val="BEBEBE"/>
                </a:solidFill>
              </a:rPr>
              <a:t>导航：核心技术与实战》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张虎</a:t>
            </a:r>
            <a:r>
              <a:rPr lang="en-US" altLang="zh-CN" sz="1400">
                <a:solidFill>
                  <a:srgbClr val="BEBEBE"/>
                </a:solidFill>
              </a:rPr>
              <a:t> </a:t>
            </a:r>
            <a:r>
              <a:rPr lang="zh-CN" altLang="en-US" sz="1400">
                <a:solidFill>
                  <a:srgbClr val="BEBEBE"/>
                </a:solidFill>
              </a:rPr>
              <a:t>著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机械工业出版社</a:t>
            </a:r>
            <a:endParaRPr lang="zh-CN" altLang="en-US" sz="1400">
              <a:solidFill>
                <a:srgbClr val="BEBEBE"/>
              </a:solidFill>
            </a:endParaRPr>
          </a:p>
        </p:txBody>
      </p:sp>
      <p:sp>
        <p:nvSpPr>
          <p:cNvPr id="1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103360" y="6446520"/>
            <a:ext cx="3028950" cy="34417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www.xiihoo.com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360" y="6465570"/>
            <a:ext cx="924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10</a:t>
            </a:r>
            <a:r>
              <a:rPr lang="zh-CN" altLang="en-US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20</a:t>
            </a:r>
            <a:endParaRPr lang="en-US" sz="1400" spc="2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32410" y="597535"/>
            <a:ext cx="3545840" cy="496570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rgbClr val="9CC2F0"/>
                </a:solidFill>
              </a:rPr>
              <a:t>2.2 </a:t>
            </a:r>
            <a:r>
              <a:rPr lang="en-US" altLang="zh-CN" sz="2000">
                <a:solidFill>
                  <a:srgbClr val="9CC2F0"/>
                </a:solidFill>
                <a:sym typeface="+mn-ea"/>
              </a:rPr>
              <a:t>C++</a:t>
            </a:r>
            <a:r>
              <a:rPr lang="zh-CN" altLang="en-US" sz="2000">
                <a:solidFill>
                  <a:srgbClr val="9CC2F0"/>
                </a:solidFill>
                <a:sym typeface="+mn-ea"/>
              </a:rPr>
              <a:t>代码的编译方法</a:t>
            </a:r>
            <a:endParaRPr lang="zh-CN" altLang="en-US" sz="2000">
              <a:solidFill>
                <a:srgbClr val="9CC2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6415" y="1486535"/>
            <a:ext cx="382079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chemeClr val="bg1"/>
                </a:solidFill>
                <a:latin typeface="+mn-ea"/>
              </a:rPr>
              <a:t>g++</a:t>
            </a:r>
            <a:r>
              <a:rPr lang="zh-CN" altLang="en-US" sz="1400" b="0">
                <a:solidFill>
                  <a:schemeClr val="bg1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chemeClr val="bg1"/>
                </a:solidFill>
                <a:latin typeface="+mn-ea"/>
              </a:rPr>
              <a:t>make</a:t>
            </a:r>
            <a:r>
              <a:rPr lang="zh-CN" altLang="en-US" sz="1400" b="0">
                <a:solidFill>
                  <a:schemeClr val="bg1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chemeClr val="bg1"/>
                </a:solidFill>
                <a:latin typeface="+mn-ea"/>
              </a:rPr>
              <a:t>CMake</a:t>
            </a:r>
            <a:r>
              <a:rPr lang="zh-CN" altLang="en-US" sz="1400" b="0">
                <a:solidFill>
                  <a:schemeClr val="bg1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5740" y="99695"/>
            <a:ext cx="5419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>
                <a:solidFill>
                  <a:srgbClr val="FF0000"/>
                </a:solidFill>
              </a:rPr>
              <a:t>（第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季）</a:t>
            </a: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C++</a:t>
            </a:r>
            <a:r>
              <a:rPr lang="zh-CN" altLang="en-US" sz="1400">
                <a:solidFill>
                  <a:schemeClr val="bg1"/>
                </a:solidFill>
              </a:rPr>
              <a:t>编程范式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500630" y="1682115"/>
            <a:ext cx="627380" cy="255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图片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825" y="1415415"/>
            <a:ext cx="6616700" cy="1143635"/>
          </a:xfrm>
          <a:prstGeom prst="rect">
            <a:avLst/>
          </a:prstGeom>
        </p:spPr>
      </p:pic>
      <p:sp>
        <p:nvSpPr>
          <p:cNvPr id="8" name="标题 1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492500" y="3479800"/>
            <a:ext cx="6403340" cy="129921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FFFF00"/>
                </a:solidFill>
                <a:sym typeface="+mn-ea"/>
              </a:rPr>
              <a:t>①程序为什么要编译？</a:t>
            </a:r>
            <a:endParaRPr lang="zh-CN" altLang="en-US" sz="1800">
              <a:solidFill>
                <a:srgbClr val="FFFF0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FFFF00"/>
                </a:solidFill>
                <a:sym typeface="+mn-ea"/>
              </a:rPr>
              <a:t>②</a:t>
            </a:r>
            <a:r>
              <a:rPr lang="en-US" altLang="zh-CN" sz="1800">
                <a:solidFill>
                  <a:srgbClr val="FFFF00"/>
                </a:solidFill>
                <a:sym typeface="+mn-ea"/>
              </a:rPr>
              <a:t>gcc/g++</a:t>
            </a:r>
            <a:r>
              <a:rPr lang="zh-CN" altLang="en-US" sz="1800">
                <a:solidFill>
                  <a:srgbClr val="FFFF00"/>
                </a:solidFill>
                <a:sym typeface="+mn-ea"/>
              </a:rPr>
              <a:t>是什么？</a:t>
            </a:r>
            <a:endParaRPr lang="zh-CN" altLang="en-US" sz="1800">
              <a:solidFill>
                <a:srgbClr val="FFFF0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FFFF00"/>
                </a:solidFill>
                <a:sym typeface="+mn-ea"/>
              </a:rPr>
              <a:t>③静态链接库</a:t>
            </a:r>
            <a:r>
              <a:rPr lang="en-US" altLang="zh-CN" sz="1800">
                <a:solidFill>
                  <a:srgbClr val="FFFF00"/>
                </a:solidFill>
                <a:sym typeface="+mn-ea"/>
              </a:rPr>
              <a:t>libxx.o</a:t>
            </a:r>
            <a:r>
              <a:rPr lang="zh-CN" altLang="en-US" sz="1800">
                <a:solidFill>
                  <a:srgbClr val="FFFF00"/>
                </a:solidFill>
                <a:sym typeface="+mn-ea"/>
              </a:rPr>
              <a:t>和动态链接库</a:t>
            </a:r>
            <a:r>
              <a:rPr lang="en-US" altLang="zh-CN" sz="1800">
                <a:solidFill>
                  <a:srgbClr val="FFFF00"/>
                </a:solidFill>
                <a:sym typeface="+mn-ea"/>
              </a:rPr>
              <a:t>libxx.so?</a:t>
            </a:r>
            <a:endParaRPr lang="zh-CN" altLang="en-US" sz="1800">
              <a:solidFill>
                <a:srgbClr val="FFFF00"/>
              </a:solidFill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f73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8425" y="99695"/>
            <a:ext cx="562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BEBEBE"/>
                </a:solidFill>
              </a:rPr>
              <a:t>《机器人</a:t>
            </a:r>
            <a:r>
              <a:rPr lang="en-US" altLang="zh-CN" sz="1400">
                <a:solidFill>
                  <a:srgbClr val="BEBEBE"/>
                </a:solidFill>
              </a:rPr>
              <a:t>SLAM</a:t>
            </a:r>
            <a:r>
              <a:rPr lang="zh-CN" altLang="en-US" sz="1400">
                <a:solidFill>
                  <a:srgbClr val="BEBEBE"/>
                </a:solidFill>
              </a:rPr>
              <a:t>导航：核心技术与实战》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张虎</a:t>
            </a:r>
            <a:r>
              <a:rPr lang="en-US" altLang="zh-CN" sz="1400">
                <a:solidFill>
                  <a:srgbClr val="BEBEBE"/>
                </a:solidFill>
              </a:rPr>
              <a:t> </a:t>
            </a:r>
            <a:r>
              <a:rPr lang="zh-CN" altLang="en-US" sz="1400">
                <a:solidFill>
                  <a:srgbClr val="BEBEBE"/>
                </a:solidFill>
              </a:rPr>
              <a:t>著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机械工业出版社</a:t>
            </a:r>
            <a:endParaRPr lang="zh-CN" altLang="en-US" sz="1400">
              <a:solidFill>
                <a:srgbClr val="BEBEBE"/>
              </a:solidFill>
            </a:endParaRPr>
          </a:p>
        </p:txBody>
      </p:sp>
      <p:sp>
        <p:nvSpPr>
          <p:cNvPr id="1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103360" y="6446520"/>
            <a:ext cx="3028950" cy="34417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www.xiihoo.com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360" y="6465570"/>
            <a:ext cx="924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11</a:t>
            </a:r>
            <a:r>
              <a:rPr lang="zh-CN" altLang="en-US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20</a:t>
            </a:r>
            <a:endParaRPr lang="en-US" sz="1400" spc="2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32410" y="597535"/>
            <a:ext cx="3545840" cy="496570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rgbClr val="9CC2F0"/>
                </a:solidFill>
              </a:rPr>
              <a:t>2.2 </a:t>
            </a:r>
            <a:r>
              <a:rPr lang="en-US" altLang="zh-CN" sz="2000">
                <a:solidFill>
                  <a:srgbClr val="9CC2F0"/>
                </a:solidFill>
                <a:sym typeface="+mn-ea"/>
              </a:rPr>
              <a:t>C++</a:t>
            </a:r>
            <a:r>
              <a:rPr lang="zh-CN" altLang="en-US" sz="2000">
                <a:solidFill>
                  <a:srgbClr val="9CC2F0"/>
                </a:solidFill>
                <a:sym typeface="+mn-ea"/>
              </a:rPr>
              <a:t>代码的编译方法</a:t>
            </a:r>
            <a:endParaRPr lang="zh-CN" altLang="en-US" sz="2000">
              <a:solidFill>
                <a:srgbClr val="9CC2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6415" y="1486535"/>
            <a:ext cx="382079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rgbClr val="FFFF00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rgbClr val="FFFF00"/>
                </a:solidFill>
                <a:latin typeface="+mn-ea"/>
              </a:rPr>
              <a:t>g++</a:t>
            </a:r>
            <a:r>
              <a:rPr lang="zh-CN" altLang="en-US" sz="1400" b="0">
                <a:solidFill>
                  <a:srgbClr val="FFFF00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chemeClr val="bg1"/>
                </a:solidFill>
                <a:latin typeface="+mn-ea"/>
              </a:rPr>
              <a:t>make</a:t>
            </a:r>
            <a:r>
              <a:rPr lang="zh-CN" altLang="en-US" sz="1400" b="0">
                <a:solidFill>
                  <a:schemeClr val="bg1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chemeClr val="bg1"/>
                </a:solidFill>
                <a:latin typeface="+mn-ea"/>
              </a:rPr>
              <a:t>CMake</a:t>
            </a:r>
            <a:r>
              <a:rPr lang="zh-CN" altLang="en-US" sz="1400" b="0">
                <a:solidFill>
                  <a:schemeClr val="bg1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5740" y="99695"/>
            <a:ext cx="5419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>
                <a:solidFill>
                  <a:srgbClr val="FF0000"/>
                </a:solidFill>
              </a:rPr>
              <a:t>（第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季）</a:t>
            </a: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C++</a:t>
            </a:r>
            <a:r>
              <a:rPr lang="zh-CN" altLang="en-US" sz="1400">
                <a:solidFill>
                  <a:schemeClr val="bg1"/>
                </a:solidFill>
              </a:rPr>
              <a:t>编程范式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500630" y="1682115"/>
            <a:ext cx="627380" cy="255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标题 1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06520" y="1486535"/>
            <a:ext cx="6403340" cy="50482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FFFF00"/>
                </a:solidFill>
                <a:sym typeface="+mn-ea"/>
              </a:rPr>
              <a:t>①程序为什么要编译？</a:t>
            </a:r>
            <a:endParaRPr lang="zh-CN" altLang="en-US" sz="1800">
              <a:solidFill>
                <a:srgbClr val="FFFF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275" y="783590"/>
            <a:ext cx="3124835" cy="2086610"/>
          </a:xfrm>
          <a:prstGeom prst="rect">
            <a:avLst/>
          </a:prstGeom>
        </p:spPr>
      </p:pic>
      <p:sp>
        <p:nvSpPr>
          <p:cNvPr id="41" name="标题 14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513455" y="2128520"/>
            <a:ext cx="3893820" cy="427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800">
                <a:solidFill>
                  <a:schemeClr val="bg1"/>
                </a:solidFill>
                <a:sym typeface="+mn-ea"/>
              </a:rPr>
              <a:t>详细内容见书的附录</a:t>
            </a:r>
            <a:r>
              <a:rPr lang="en-US" altLang="zh-CN" sz="1800">
                <a:solidFill>
                  <a:schemeClr val="bg1"/>
                </a:solidFill>
                <a:sym typeface="+mn-ea"/>
              </a:rPr>
              <a:t>A</a:t>
            </a:r>
            <a:r>
              <a:rPr lang="zh-CN" altLang="en-US" sz="1800">
                <a:solidFill>
                  <a:schemeClr val="bg1"/>
                </a:solidFill>
                <a:sym typeface="+mn-ea"/>
              </a:rPr>
              <a:t>（图</a:t>
            </a:r>
            <a:r>
              <a:rPr lang="en-US" altLang="zh-CN" sz="1800">
                <a:solidFill>
                  <a:schemeClr val="bg1"/>
                </a:solidFill>
                <a:sym typeface="+mn-ea"/>
              </a:rPr>
              <a:t>A-2</a:t>
            </a:r>
            <a:r>
              <a:rPr lang="zh-CN" altLang="en-US" sz="18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1800">
              <a:solidFill>
                <a:schemeClr val="bg1"/>
              </a:solidFill>
              <a:sym typeface="+mn-ea"/>
            </a:endParaRPr>
          </a:p>
        </p:txBody>
      </p:sp>
      <p:sp>
        <p:nvSpPr>
          <p:cNvPr id="9" name="标题 14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7160260" y="3243580"/>
            <a:ext cx="2924810" cy="34226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VB/C/C++/C#/java/Go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等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57350" y="3216910"/>
            <a:ext cx="774700" cy="395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硬件</a:t>
            </a:r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3778250" y="3207385"/>
            <a:ext cx="774700" cy="3956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编译器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5899150" y="3216910"/>
            <a:ext cx="1136650" cy="395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编程语言</a:t>
            </a:r>
            <a:endParaRPr lang="zh-CN" altLang="en-US" sz="1400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432050" y="3409950"/>
            <a:ext cx="13462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1"/>
            <a:endCxn id="12" idx="3"/>
          </p:cNvCxnSpPr>
          <p:nvPr/>
        </p:nvCxnSpPr>
        <p:spPr>
          <a:xfrm flipH="1" flipV="1">
            <a:off x="4552950" y="3405505"/>
            <a:ext cx="134620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579880" y="3950335"/>
            <a:ext cx="920750" cy="3956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51</a:t>
            </a:r>
            <a:r>
              <a:rPr lang="zh-CN" altLang="en-US" sz="1400"/>
              <a:t>单片机</a:t>
            </a:r>
            <a:endParaRPr lang="zh-CN" altLang="en-US" sz="1400"/>
          </a:p>
        </p:txBody>
      </p:sp>
      <p:sp>
        <p:nvSpPr>
          <p:cNvPr id="20" name="矩形 19"/>
          <p:cNvSpPr/>
          <p:nvPr/>
        </p:nvSpPr>
        <p:spPr>
          <a:xfrm>
            <a:off x="3587750" y="3950335"/>
            <a:ext cx="1155065" cy="3956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C51</a:t>
            </a:r>
            <a:r>
              <a:rPr lang="zh-CN" altLang="en-US" sz="1400"/>
              <a:t>编译器</a:t>
            </a:r>
            <a:endParaRPr lang="zh-CN" altLang="en-US" sz="1400"/>
          </a:p>
        </p:txBody>
      </p:sp>
      <p:sp>
        <p:nvSpPr>
          <p:cNvPr id="21" name="矩形 20"/>
          <p:cNvSpPr/>
          <p:nvPr/>
        </p:nvSpPr>
        <p:spPr>
          <a:xfrm>
            <a:off x="5899150" y="3950335"/>
            <a:ext cx="1136650" cy="39560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</a:t>
            </a:r>
            <a:r>
              <a:rPr lang="zh-CN" altLang="en-US" sz="1400"/>
              <a:t>编程语言</a:t>
            </a:r>
            <a:endParaRPr lang="zh-CN" altLang="en-US" sz="1400"/>
          </a:p>
        </p:txBody>
      </p:sp>
      <p:sp>
        <p:nvSpPr>
          <p:cNvPr id="25" name="矩形 24"/>
          <p:cNvSpPr/>
          <p:nvPr/>
        </p:nvSpPr>
        <p:spPr>
          <a:xfrm>
            <a:off x="1579880" y="4876800"/>
            <a:ext cx="920750" cy="3956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ARM</a:t>
            </a:r>
            <a:endParaRPr lang="en-US" altLang="zh-CN" sz="1400"/>
          </a:p>
        </p:txBody>
      </p:sp>
      <p:sp>
        <p:nvSpPr>
          <p:cNvPr id="26" name="矩形 25"/>
          <p:cNvSpPr/>
          <p:nvPr/>
        </p:nvSpPr>
        <p:spPr>
          <a:xfrm>
            <a:off x="1579880" y="5426075"/>
            <a:ext cx="920750" cy="3956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X86</a:t>
            </a:r>
            <a:endParaRPr lang="en-US" altLang="zh-CN" sz="1400"/>
          </a:p>
        </p:txBody>
      </p:sp>
      <p:sp>
        <p:nvSpPr>
          <p:cNvPr id="27" name="矩形 26"/>
          <p:cNvSpPr/>
          <p:nvPr/>
        </p:nvSpPr>
        <p:spPr>
          <a:xfrm>
            <a:off x="1579880" y="5975350"/>
            <a:ext cx="920750" cy="3956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...</a:t>
            </a:r>
            <a:endParaRPr lang="en-US" altLang="zh-CN" sz="1400"/>
          </a:p>
        </p:txBody>
      </p:sp>
      <p:sp>
        <p:nvSpPr>
          <p:cNvPr id="29" name="矩形 28"/>
          <p:cNvSpPr/>
          <p:nvPr/>
        </p:nvSpPr>
        <p:spPr>
          <a:xfrm>
            <a:off x="3025775" y="4881245"/>
            <a:ext cx="1155065" cy="3956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Linux</a:t>
            </a:r>
            <a:endParaRPr lang="en-US" altLang="zh-CN" sz="1400"/>
          </a:p>
        </p:txBody>
      </p:sp>
      <p:sp>
        <p:nvSpPr>
          <p:cNvPr id="30" name="矩形 29"/>
          <p:cNvSpPr/>
          <p:nvPr/>
        </p:nvSpPr>
        <p:spPr>
          <a:xfrm>
            <a:off x="3026410" y="5426075"/>
            <a:ext cx="1155065" cy="3956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Windows</a:t>
            </a:r>
            <a:endParaRPr lang="en-US" altLang="zh-CN" sz="1400"/>
          </a:p>
        </p:txBody>
      </p:sp>
      <p:sp>
        <p:nvSpPr>
          <p:cNvPr id="31" name="矩形 30"/>
          <p:cNvSpPr/>
          <p:nvPr/>
        </p:nvSpPr>
        <p:spPr>
          <a:xfrm>
            <a:off x="3025775" y="5970905"/>
            <a:ext cx="1155065" cy="3956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...</a:t>
            </a:r>
            <a:endParaRPr lang="en-US" altLang="zh-CN" sz="1400"/>
          </a:p>
        </p:txBody>
      </p:sp>
      <p:cxnSp>
        <p:nvCxnSpPr>
          <p:cNvPr id="32" name="直接箭头连接符 31"/>
          <p:cNvCxnSpPr>
            <a:stCxn id="29" idx="1"/>
            <a:endCxn id="25" idx="3"/>
          </p:cNvCxnSpPr>
          <p:nvPr/>
        </p:nvCxnSpPr>
        <p:spPr>
          <a:xfrm flipH="1" flipV="1">
            <a:off x="2500630" y="5074920"/>
            <a:ext cx="52514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1"/>
            <a:endCxn id="26" idx="3"/>
          </p:cNvCxnSpPr>
          <p:nvPr/>
        </p:nvCxnSpPr>
        <p:spPr>
          <a:xfrm flipH="1">
            <a:off x="2500630" y="5079365"/>
            <a:ext cx="525145" cy="544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27" idx="3"/>
          </p:cNvCxnSpPr>
          <p:nvPr/>
        </p:nvCxnSpPr>
        <p:spPr>
          <a:xfrm flipH="1">
            <a:off x="2500630" y="5086350"/>
            <a:ext cx="520065" cy="1087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185920" y="4900930"/>
            <a:ext cx="1351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rgbClr val="FFFF00"/>
                </a:solidFill>
                <a:sym typeface="+mn-ea"/>
              </a:rPr>
              <a:t>GCC/Clang</a:t>
            </a:r>
            <a:endParaRPr lang="en-US" altLang="zh-CN">
              <a:solidFill>
                <a:srgbClr val="FFFF00"/>
              </a:solidFill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187190" y="5450205"/>
            <a:ext cx="2075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rgbClr val="FFFF00"/>
                </a:solidFill>
                <a:sym typeface="+mn-ea"/>
              </a:rPr>
              <a:t>MSVC/GCC/Clang</a:t>
            </a:r>
            <a:endParaRPr lang="en-US" altLang="zh-CN">
              <a:solidFill>
                <a:srgbClr val="FFFF00"/>
              </a:solidFill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39865" y="4881245"/>
            <a:ext cx="1456055" cy="395605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Linux C++</a:t>
            </a:r>
            <a:endParaRPr lang="en-US" altLang="zh-CN" sz="1400"/>
          </a:p>
        </p:txBody>
      </p:sp>
      <p:sp>
        <p:nvSpPr>
          <p:cNvPr id="40" name="矩形 39"/>
          <p:cNvSpPr/>
          <p:nvPr/>
        </p:nvSpPr>
        <p:spPr>
          <a:xfrm>
            <a:off x="6555740" y="5450205"/>
            <a:ext cx="1440180" cy="395605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Windows C++</a:t>
            </a:r>
            <a:endParaRPr lang="en-US" altLang="zh-CN" sz="1400"/>
          </a:p>
        </p:txBody>
      </p:sp>
      <p:sp>
        <p:nvSpPr>
          <p:cNvPr id="42" name="矩形 41"/>
          <p:cNvSpPr/>
          <p:nvPr/>
        </p:nvSpPr>
        <p:spPr>
          <a:xfrm>
            <a:off x="6555740" y="5970905"/>
            <a:ext cx="1440815" cy="3956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...</a:t>
            </a:r>
            <a:endParaRPr lang="en-US" altLang="zh-CN" sz="1400"/>
          </a:p>
        </p:txBody>
      </p:sp>
      <p:cxnSp>
        <p:nvCxnSpPr>
          <p:cNvPr id="43" name="直接箭头连接符 42"/>
          <p:cNvCxnSpPr>
            <a:stCxn id="20" idx="1"/>
            <a:endCxn id="19" idx="3"/>
          </p:cNvCxnSpPr>
          <p:nvPr/>
        </p:nvCxnSpPr>
        <p:spPr>
          <a:xfrm flipH="1">
            <a:off x="2500630" y="4148455"/>
            <a:ext cx="1087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1" idx="1"/>
            <a:endCxn id="20" idx="3"/>
          </p:cNvCxnSpPr>
          <p:nvPr/>
        </p:nvCxnSpPr>
        <p:spPr>
          <a:xfrm flipH="1">
            <a:off x="4742815" y="4148455"/>
            <a:ext cx="11563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5597525" y="5086350"/>
            <a:ext cx="88201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7435" y="781685"/>
            <a:ext cx="3124835" cy="2086610"/>
          </a:xfrm>
          <a:prstGeom prst="rect">
            <a:avLst/>
          </a:prstGeom>
        </p:spPr>
      </p:pic>
      <p:sp>
        <p:nvSpPr>
          <p:cNvPr id="47" name="标题 14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3523615" y="2126615"/>
            <a:ext cx="3893820" cy="427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800">
                <a:solidFill>
                  <a:schemeClr val="bg1"/>
                </a:solidFill>
                <a:sym typeface="+mn-ea"/>
              </a:rPr>
              <a:t>详细内容见书的附录</a:t>
            </a:r>
            <a:r>
              <a:rPr lang="en-US" altLang="zh-CN" sz="1800">
                <a:solidFill>
                  <a:schemeClr val="bg1"/>
                </a:solidFill>
                <a:sym typeface="+mn-ea"/>
              </a:rPr>
              <a:t>A</a:t>
            </a:r>
            <a:r>
              <a:rPr lang="zh-CN" altLang="en-US" sz="1800">
                <a:solidFill>
                  <a:schemeClr val="bg1"/>
                </a:solidFill>
                <a:sym typeface="+mn-ea"/>
              </a:rPr>
              <a:t>（图</a:t>
            </a:r>
            <a:r>
              <a:rPr lang="en-US" altLang="zh-CN" sz="1800">
                <a:solidFill>
                  <a:schemeClr val="bg1"/>
                </a:solidFill>
                <a:sym typeface="+mn-ea"/>
              </a:rPr>
              <a:t>A-2</a:t>
            </a:r>
            <a:r>
              <a:rPr lang="zh-CN" altLang="en-US" sz="18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18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9" grpId="0"/>
      <p:bldP spid="10" grpId="0" animBg="1"/>
      <p:bldP spid="12" grpId="0" animBg="1"/>
      <p:bldP spid="14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7" grpId="0"/>
      <p:bldP spid="38" grpId="0"/>
      <p:bldP spid="39" grpId="0" animBg="1"/>
      <p:bldP spid="40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8425" y="99695"/>
            <a:ext cx="562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BEBEBE"/>
                </a:solidFill>
              </a:rPr>
              <a:t>《机器人</a:t>
            </a:r>
            <a:r>
              <a:rPr lang="en-US" altLang="zh-CN" sz="1400">
                <a:solidFill>
                  <a:srgbClr val="BEBEBE"/>
                </a:solidFill>
              </a:rPr>
              <a:t>SLAM</a:t>
            </a:r>
            <a:r>
              <a:rPr lang="zh-CN" altLang="en-US" sz="1400">
                <a:solidFill>
                  <a:srgbClr val="BEBEBE"/>
                </a:solidFill>
              </a:rPr>
              <a:t>导航：核心技术与实战》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张虎</a:t>
            </a:r>
            <a:r>
              <a:rPr lang="en-US" altLang="zh-CN" sz="1400">
                <a:solidFill>
                  <a:srgbClr val="BEBEBE"/>
                </a:solidFill>
              </a:rPr>
              <a:t> </a:t>
            </a:r>
            <a:r>
              <a:rPr lang="zh-CN" altLang="en-US" sz="1400">
                <a:solidFill>
                  <a:srgbClr val="BEBEBE"/>
                </a:solidFill>
              </a:rPr>
              <a:t>著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机械工业出版社</a:t>
            </a:r>
            <a:endParaRPr lang="zh-CN" altLang="en-US" sz="1400">
              <a:solidFill>
                <a:srgbClr val="BEBEBE"/>
              </a:solidFill>
            </a:endParaRPr>
          </a:p>
        </p:txBody>
      </p:sp>
      <p:sp>
        <p:nvSpPr>
          <p:cNvPr id="1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103360" y="6446520"/>
            <a:ext cx="3028950" cy="34417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www.xiihoo.com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360" y="6465570"/>
            <a:ext cx="924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12</a:t>
            </a:r>
            <a:r>
              <a:rPr lang="zh-CN" altLang="en-US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20</a:t>
            </a:r>
            <a:endParaRPr lang="en-US" sz="1400" spc="2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32410" y="597535"/>
            <a:ext cx="3545840" cy="496570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rgbClr val="9CC2F0"/>
                </a:solidFill>
              </a:rPr>
              <a:t>2.2 </a:t>
            </a:r>
            <a:r>
              <a:rPr lang="en-US" altLang="zh-CN" sz="2000">
                <a:solidFill>
                  <a:srgbClr val="9CC2F0"/>
                </a:solidFill>
                <a:sym typeface="+mn-ea"/>
              </a:rPr>
              <a:t>C++</a:t>
            </a:r>
            <a:r>
              <a:rPr lang="zh-CN" altLang="en-US" sz="2000">
                <a:solidFill>
                  <a:srgbClr val="9CC2F0"/>
                </a:solidFill>
                <a:sym typeface="+mn-ea"/>
              </a:rPr>
              <a:t>代码的编译方法</a:t>
            </a:r>
            <a:endParaRPr lang="zh-CN" altLang="en-US" sz="2000">
              <a:solidFill>
                <a:srgbClr val="9CC2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6415" y="1486535"/>
            <a:ext cx="382079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rgbClr val="FFFF00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rgbClr val="FFFF00"/>
                </a:solidFill>
                <a:latin typeface="+mn-ea"/>
              </a:rPr>
              <a:t>g++</a:t>
            </a:r>
            <a:r>
              <a:rPr lang="zh-CN" altLang="en-US" sz="1400" b="0">
                <a:solidFill>
                  <a:srgbClr val="FFFF00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chemeClr val="bg1"/>
                </a:solidFill>
                <a:latin typeface="+mn-ea"/>
              </a:rPr>
              <a:t>make</a:t>
            </a:r>
            <a:r>
              <a:rPr lang="zh-CN" altLang="en-US" sz="1400" b="0">
                <a:solidFill>
                  <a:schemeClr val="bg1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chemeClr val="bg1"/>
                </a:solidFill>
                <a:latin typeface="+mn-ea"/>
              </a:rPr>
              <a:t>CMake</a:t>
            </a:r>
            <a:r>
              <a:rPr lang="zh-CN" altLang="en-US" sz="1400" b="0">
                <a:solidFill>
                  <a:schemeClr val="bg1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5740" y="99695"/>
            <a:ext cx="5419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>
                <a:solidFill>
                  <a:srgbClr val="FF0000"/>
                </a:solidFill>
              </a:rPr>
              <a:t>（第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季）</a:t>
            </a: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C++</a:t>
            </a:r>
            <a:r>
              <a:rPr lang="zh-CN" altLang="en-US" sz="1400">
                <a:solidFill>
                  <a:schemeClr val="bg1"/>
                </a:solidFill>
              </a:rPr>
              <a:t>编程范式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500630" y="1682115"/>
            <a:ext cx="627380" cy="255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标题 1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06520" y="1486535"/>
            <a:ext cx="6403340" cy="50482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FFFF00"/>
                </a:solidFill>
                <a:sym typeface="+mn-ea"/>
              </a:rPr>
              <a:t>①程序为什么要编译？</a:t>
            </a:r>
            <a:endParaRPr lang="zh-CN" altLang="en-US" sz="1800">
              <a:solidFill>
                <a:srgbClr val="FFFF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275" y="783590"/>
            <a:ext cx="3124835" cy="2086610"/>
          </a:xfrm>
          <a:prstGeom prst="rect">
            <a:avLst/>
          </a:prstGeom>
        </p:spPr>
      </p:pic>
      <p:sp>
        <p:nvSpPr>
          <p:cNvPr id="41" name="标题 14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513455" y="2128520"/>
            <a:ext cx="3893820" cy="427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800">
                <a:solidFill>
                  <a:schemeClr val="bg1"/>
                </a:solidFill>
                <a:sym typeface="+mn-ea"/>
              </a:rPr>
              <a:t>详细内容见书的附录</a:t>
            </a:r>
            <a:r>
              <a:rPr lang="en-US" altLang="zh-CN" sz="1800">
                <a:solidFill>
                  <a:schemeClr val="bg1"/>
                </a:solidFill>
                <a:sym typeface="+mn-ea"/>
              </a:rPr>
              <a:t>A</a:t>
            </a:r>
            <a:r>
              <a:rPr lang="zh-CN" altLang="en-US" sz="1800">
                <a:solidFill>
                  <a:schemeClr val="bg1"/>
                </a:solidFill>
                <a:sym typeface="+mn-ea"/>
              </a:rPr>
              <a:t>（图</a:t>
            </a:r>
            <a:r>
              <a:rPr lang="en-US" altLang="zh-CN" sz="1800">
                <a:solidFill>
                  <a:schemeClr val="bg1"/>
                </a:solidFill>
                <a:sym typeface="+mn-ea"/>
              </a:rPr>
              <a:t>A-2</a:t>
            </a:r>
            <a:r>
              <a:rPr lang="zh-CN" altLang="en-US" sz="1800">
                <a:solidFill>
                  <a:schemeClr val="bg1"/>
                </a:solidFill>
                <a:sym typeface="+mn-ea"/>
              </a:rPr>
              <a:t>）</a:t>
            </a:r>
            <a:endParaRPr lang="zh-CN" altLang="en-US" sz="18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075" y="3262630"/>
            <a:ext cx="6662420" cy="315658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404610" y="5252720"/>
            <a:ext cx="2421890" cy="145161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990340" y="3006090"/>
            <a:ext cx="2421890" cy="145161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8425" y="99695"/>
            <a:ext cx="562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BEBEBE"/>
                </a:solidFill>
              </a:rPr>
              <a:t>《机器人</a:t>
            </a:r>
            <a:r>
              <a:rPr lang="en-US" altLang="zh-CN" sz="1400">
                <a:solidFill>
                  <a:srgbClr val="BEBEBE"/>
                </a:solidFill>
              </a:rPr>
              <a:t>SLAM</a:t>
            </a:r>
            <a:r>
              <a:rPr lang="zh-CN" altLang="en-US" sz="1400">
                <a:solidFill>
                  <a:srgbClr val="BEBEBE"/>
                </a:solidFill>
              </a:rPr>
              <a:t>导航：核心技术与实战》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张虎</a:t>
            </a:r>
            <a:r>
              <a:rPr lang="en-US" altLang="zh-CN" sz="1400">
                <a:solidFill>
                  <a:srgbClr val="BEBEBE"/>
                </a:solidFill>
              </a:rPr>
              <a:t> </a:t>
            </a:r>
            <a:r>
              <a:rPr lang="zh-CN" altLang="en-US" sz="1400">
                <a:solidFill>
                  <a:srgbClr val="BEBEBE"/>
                </a:solidFill>
              </a:rPr>
              <a:t>著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机械工业出版社</a:t>
            </a:r>
            <a:endParaRPr lang="zh-CN" altLang="en-US" sz="1400">
              <a:solidFill>
                <a:srgbClr val="BEBEBE"/>
              </a:solidFill>
            </a:endParaRPr>
          </a:p>
        </p:txBody>
      </p:sp>
      <p:sp>
        <p:nvSpPr>
          <p:cNvPr id="1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103360" y="6446520"/>
            <a:ext cx="3028950" cy="34417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www.xiihoo.com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360" y="6465570"/>
            <a:ext cx="924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13</a:t>
            </a:r>
            <a:r>
              <a:rPr lang="zh-CN" altLang="en-US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20</a:t>
            </a:r>
            <a:endParaRPr lang="en-US" sz="1400" spc="2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32410" y="597535"/>
            <a:ext cx="3545840" cy="496570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rgbClr val="9CC2F0"/>
                </a:solidFill>
              </a:rPr>
              <a:t>2.2 </a:t>
            </a:r>
            <a:r>
              <a:rPr lang="en-US" altLang="zh-CN" sz="2000">
                <a:solidFill>
                  <a:srgbClr val="9CC2F0"/>
                </a:solidFill>
                <a:sym typeface="+mn-ea"/>
              </a:rPr>
              <a:t>C++</a:t>
            </a:r>
            <a:r>
              <a:rPr lang="zh-CN" altLang="en-US" sz="2000">
                <a:solidFill>
                  <a:srgbClr val="9CC2F0"/>
                </a:solidFill>
                <a:sym typeface="+mn-ea"/>
              </a:rPr>
              <a:t>代码的编译方法</a:t>
            </a:r>
            <a:endParaRPr lang="zh-CN" altLang="en-US" sz="2000">
              <a:solidFill>
                <a:srgbClr val="9CC2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6415" y="1486535"/>
            <a:ext cx="382079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rgbClr val="FFFF00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rgbClr val="FFFF00"/>
                </a:solidFill>
                <a:latin typeface="+mn-ea"/>
              </a:rPr>
              <a:t>g++</a:t>
            </a:r>
            <a:r>
              <a:rPr lang="zh-CN" altLang="en-US" sz="1400" b="0">
                <a:solidFill>
                  <a:srgbClr val="FFFF00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chemeClr val="bg1"/>
                </a:solidFill>
                <a:latin typeface="+mn-ea"/>
              </a:rPr>
              <a:t>make</a:t>
            </a:r>
            <a:r>
              <a:rPr lang="zh-CN" altLang="en-US" sz="1400" b="0">
                <a:solidFill>
                  <a:schemeClr val="bg1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chemeClr val="bg1"/>
                </a:solidFill>
                <a:latin typeface="+mn-ea"/>
              </a:rPr>
              <a:t>CMake</a:t>
            </a:r>
            <a:r>
              <a:rPr lang="zh-CN" altLang="en-US" sz="1400" b="0">
                <a:solidFill>
                  <a:schemeClr val="bg1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5740" y="99695"/>
            <a:ext cx="5419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>
                <a:solidFill>
                  <a:srgbClr val="FF0000"/>
                </a:solidFill>
              </a:rPr>
              <a:t>（第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季）</a:t>
            </a: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C++</a:t>
            </a:r>
            <a:r>
              <a:rPr lang="zh-CN" altLang="en-US" sz="1400">
                <a:solidFill>
                  <a:schemeClr val="bg1"/>
                </a:solidFill>
              </a:rPr>
              <a:t>编程范式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500630" y="1682115"/>
            <a:ext cx="627380" cy="255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标题 1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06520" y="1486535"/>
            <a:ext cx="6403340" cy="50482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FFFF00"/>
                </a:solidFill>
                <a:sym typeface="+mn-ea"/>
              </a:rPr>
              <a:t>②</a:t>
            </a:r>
            <a:r>
              <a:rPr lang="en-US" altLang="zh-CN" sz="1800">
                <a:solidFill>
                  <a:srgbClr val="FFFF00"/>
                </a:solidFill>
                <a:sym typeface="+mn-ea"/>
              </a:rPr>
              <a:t>gcc/g++</a:t>
            </a:r>
            <a:r>
              <a:rPr lang="zh-CN" altLang="en-US" sz="1800">
                <a:solidFill>
                  <a:srgbClr val="FFFF00"/>
                </a:solidFill>
                <a:sym typeface="+mn-ea"/>
              </a:rPr>
              <a:t>是什么？</a:t>
            </a:r>
            <a:endParaRPr lang="zh-CN" altLang="en-US" sz="1800">
              <a:solidFill>
                <a:srgbClr val="FFFF00"/>
              </a:solidFill>
              <a:sym typeface="+mn-ea"/>
            </a:endParaRPr>
          </a:p>
        </p:txBody>
      </p:sp>
      <p:sp>
        <p:nvSpPr>
          <p:cNvPr id="9" name="标题 1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00050" y="3725545"/>
            <a:ext cx="2058035" cy="89662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800">
                <a:solidFill>
                  <a:srgbClr val="FFFF00"/>
                </a:solidFill>
                <a:sym typeface="+mn-ea"/>
              </a:rPr>
              <a:t>GCC</a:t>
            </a:r>
            <a:endParaRPr lang="en-US" altLang="zh-CN" sz="1800">
              <a:solidFill>
                <a:srgbClr val="FFFF00"/>
              </a:solidFill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800">
                <a:solidFill>
                  <a:srgbClr val="FFFF00"/>
                </a:solidFill>
                <a:sym typeface="+mn-ea"/>
              </a:rPr>
              <a:t>（工具集）</a:t>
            </a:r>
            <a:endParaRPr lang="zh-CN" altLang="en-US" sz="1800">
              <a:solidFill>
                <a:srgbClr val="FFFF00"/>
              </a:solidFill>
              <a:sym typeface="+mn-ea"/>
            </a:endParaRPr>
          </a:p>
        </p:txBody>
      </p:sp>
      <p:sp>
        <p:nvSpPr>
          <p:cNvPr id="10" name="标题 14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977900" y="4562475"/>
            <a:ext cx="972820" cy="88138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编译器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链接器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组装器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12" name="标题 14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3181985" y="3060065"/>
            <a:ext cx="989330" cy="43370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800">
                <a:solidFill>
                  <a:srgbClr val="FFFF00"/>
                </a:solidFill>
                <a:sym typeface="+mn-ea"/>
              </a:rPr>
              <a:t>gcc</a:t>
            </a:r>
            <a:endParaRPr lang="en-US" altLang="zh-CN" sz="1800">
              <a:solidFill>
                <a:srgbClr val="FFFF00"/>
              </a:solidFill>
              <a:sym typeface="+mn-ea"/>
            </a:endParaRPr>
          </a:p>
        </p:txBody>
      </p:sp>
      <p:sp>
        <p:nvSpPr>
          <p:cNvPr id="14" name="标题 14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3263900" y="4622165"/>
            <a:ext cx="1000760" cy="43370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1800">
                <a:solidFill>
                  <a:srgbClr val="FFFF00"/>
                </a:solidFill>
                <a:sym typeface="+mn-ea"/>
              </a:rPr>
              <a:t>g++</a:t>
            </a:r>
            <a:endParaRPr lang="en-US" altLang="zh-CN" sz="1800">
              <a:solidFill>
                <a:srgbClr val="FFFF00"/>
              </a:solidFill>
              <a:sym typeface="+mn-ea"/>
            </a:endParaRPr>
          </a:p>
        </p:txBody>
      </p:sp>
      <p:cxnSp>
        <p:nvCxnSpPr>
          <p:cNvPr id="16" name="直接箭头连接符 15"/>
          <p:cNvCxnSpPr>
            <a:stCxn id="9" idx="3"/>
            <a:endCxn id="12" idx="1"/>
          </p:cNvCxnSpPr>
          <p:nvPr/>
        </p:nvCxnSpPr>
        <p:spPr>
          <a:xfrm flipV="1">
            <a:off x="2458085" y="3277235"/>
            <a:ext cx="723900" cy="896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3"/>
            <a:endCxn id="14" idx="1"/>
          </p:cNvCxnSpPr>
          <p:nvPr/>
        </p:nvCxnSpPr>
        <p:spPr>
          <a:xfrm>
            <a:off x="2458085" y="4173855"/>
            <a:ext cx="805815" cy="665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4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5353050" y="2626360"/>
            <a:ext cx="1938655" cy="43370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800">
                <a:solidFill>
                  <a:srgbClr val="FFFF00"/>
                </a:solidFill>
                <a:sym typeface="+mn-ea"/>
              </a:rPr>
              <a:t>当</a:t>
            </a:r>
            <a:r>
              <a:rPr lang="en-US" altLang="zh-CN" sz="1800">
                <a:solidFill>
                  <a:srgbClr val="FFFF00"/>
                </a:solidFill>
                <a:sym typeface="+mn-ea"/>
              </a:rPr>
              <a:t>C</a:t>
            </a:r>
            <a:r>
              <a:rPr lang="zh-CN" altLang="en-US" sz="1800">
                <a:solidFill>
                  <a:srgbClr val="FFFF00"/>
                </a:solidFill>
                <a:sym typeface="+mn-ea"/>
              </a:rPr>
              <a:t>程序处理</a:t>
            </a:r>
            <a:endParaRPr lang="zh-CN" altLang="en-US" sz="1800">
              <a:solidFill>
                <a:srgbClr val="FFFF00"/>
              </a:solidFill>
              <a:sym typeface="+mn-ea"/>
            </a:endParaRPr>
          </a:p>
        </p:txBody>
      </p:sp>
      <p:sp>
        <p:nvSpPr>
          <p:cNvPr id="20" name="标题 14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5353050" y="3211830"/>
            <a:ext cx="2223135" cy="43370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800">
                <a:solidFill>
                  <a:srgbClr val="FFFF00"/>
                </a:solidFill>
                <a:sym typeface="+mn-ea"/>
              </a:rPr>
              <a:t>当</a:t>
            </a:r>
            <a:r>
              <a:rPr lang="en-US" altLang="zh-CN" sz="1800">
                <a:solidFill>
                  <a:srgbClr val="FFFF00"/>
                </a:solidFill>
                <a:sym typeface="+mn-ea"/>
              </a:rPr>
              <a:t>C++</a:t>
            </a:r>
            <a:r>
              <a:rPr lang="zh-CN" altLang="en-US" sz="1800">
                <a:solidFill>
                  <a:srgbClr val="FFFF00"/>
                </a:solidFill>
                <a:sym typeface="+mn-ea"/>
              </a:rPr>
              <a:t>程序处理</a:t>
            </a:r>
            <a:endParaRPr lang="zh-CN" altLang="en-US" sz="1800">
              <a:solidFill>
                <a:srgbClr val="FFFF00"/>
              </a:solidFill>
              <a:sym typeface="+mn-ea"/>
            </a:endParaRPr>
          </a:p>
        </p:txBody>
      </p:sp>
      <p:cxnSp>
        <p:nvCxnSpPr>
          <p:cNvPr id="21" name="直接箭头连接符 20"/>
          <p:cNvCxnSpPr>
            <a:stCxn id="12" idx="3"/>
            <a:endCxn id="19" idx="1"/>
          </p:cNvCxnSpPr>
          <p:nvPr/>
        </p:nvCxnSpPr>
        <p:spPr>
          <a:xfrm flipV="1">
            <a:off x="4171315" y="2843530"/>
            <a:ext cx="1181735" cy="4337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2" idx="3"/>
            <a:endCxn id="20" idx="1"/>
          </p:cNvCxnSpPr>
          <p:nvPr/>
        </p:nvCxnSpPr>
        <p:spPr>
          <a:xfrm>
            <a:off x="4171315" y="3277235"/>
            <a:ext cx="1181735" cy="151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标题 14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4361815" y="2626360"/>
            <a:ext cx="972820" cy="3898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*.c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24" name="标题 14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4347210" y="3335655"/>
            <a:ext cx="972820" cy="3898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*.cpp</a:t>
            </a:r>
            <a:endParaRPr lang="en-US" altLang="zh-CN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25" name="标题 14"/>
          <p:cNvSpPr>
            <a:spLocks noGrp="1"/>
          </p:cNvSpPr>
          <p:nvPr>
            <p:custDataLst>
              <p:tags r:id="rId13"/>
            </p:custDataLst>
          </p:nvPr>
        </p:nvSpPr>
        <p:spPr>
          <a:xfrm>
            <a:off x="4171315" y="3783965"/>
            <a:ext cx="4037330" cy="43370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  <a:sym typeface="+mn-ea"/>
              </a:rPr>
              <a:t>不会自动链接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STL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等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C++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库</a:t>
            </a:r>
            <a:endParaRPr lang="zh-CN" altLang="en-US" sz="1800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26" name="直接箭头连接符 25"/>
          <p:cNvCxnSpPr>
            <a:endCxn id="27" idx="1"/>
          </p:cNvCxnSpPr>
          <p:nvPr/>
        </p:nvCxnSpPr>
        <p:spPr>
          <a:xfrm>
            <a:off x="4138295" y="4839335"/>
            <a:ext cx="13614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标题 14"/>
          <p:cNvSpPr>
            <a:spLocks noGrp="1"/>
          </p:cNvSpPr>
          <p:nvPr>
            <p:custDataLst>
              <p:tags r:id="rId14"/>
            </p:custDataLst>
          </p:nvPr>
        </p:nvSpPr>
        <p:spPr>
          <a:xfrm>
            <a:off x="5499735" y="4622165"/>
            <a:ext cx="2223135" cy="43370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800">
                <a:solidFill>
                  <a:srgbClr val="FFFF00"/>
                </a:solidFill>
                <a:sym typeface="+mn-ea"/>
              </a:rPr>
              <a:t>当</a:t>
            </a:r>
            <a:r>
              <a:rPr lang="en-US" altLang="zh-CN" sz="1800">
                <a:solidFill>
                  <a:srgbClr val="FFFF00"/>
                </a:solidFill>
                <a:sym typeface="+mn-ea"/>
              </a:rPr>
              <a:t>C++</a:t>
            </a:r>
            <a:r>
              <a:rPr lang="zh-CN" altLang="en-US" sz="1800">
                <a:solidFill>
                  <a:srgbClr val="FFFF00"/>
                </a:solidFill>
                <a:sym typeface="+mn-ea"/>
              </a:rPr>
              <a:t>程序处理</a:t>
            </a:r>
            <a:endParaRPr lang="zh-CN" altLang="en-US" sz="1800">
              <a:solidFill>
                <a:srgbClr val="FFFF00"/>
              </a:solidFill>
              <a:sym typeface="+mn-ea"/>
            </a:endParaRPr>
          </a:p>
        </p:txBody>
      </p:sp>
      <p:sp>
        <p:nvSpPr>
          <p:cNvPr id="29" name="标题 14"/>
          <p:cNvSpPr>
            <a:spLocks noGrp="1"/>
          </p:cNvSpPr>
          <p:nvPr>
            <p:custDataLst>
              <p:tags r:id="rId15"/>
            </p:custDataLst>
          </p:nvPr>
        </p:nvSpPr>
        <p:spPr>
          <a:xfrm>
            <a:off x="4171315" y="5069840"/>
            <a:ext cx="4037330" cy="43370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  <a:sym typeface="+mn-ea"/>
              </a:rPr>
              <a:t>会自动链接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STL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等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C++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库</a:t>
            </a:r>
            <a:endParaRPr lang="zh-CN" altLang="en-US" sz="18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0" name="标题 14"/>
          <p:cNvSpPr>
            <a:spLocks noGrp="1"/>
          </p:cNvSpPr>
          <p:nvPr>
            <p:custDataLst>
              <p:tags r:id="rId16"/>
            </p:custDataLst>
          </p:nvPr>
        </p:nvSpPr>
        <p:spPr>
          <a:xfrm>
            <a:off x="4138295" y="4450715"/>
            <a:ext cx="1361440" cy="3898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*.c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*.cpp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右大括号 30"/>
          <p:cNvSpPr/>
          <p:nvPr/>
        </p:nvSpPr>
        <p:spPr>
          <a:xfrm>
            <a:off x="7846695" y="2733675"/>
            <a:ext cx="745490" cy="13131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右大括号 31"/>
          <p:cNvSpPr/>
          <p:nvPr/>
        </p:nvSpPr>
        <p:spPr>
          <a:xfrm>
            <a:off x="7846695" y="4356100"/>
            <a:ext cx="745490" cy="13131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标题 14"/>
          <p:cNvSpPr>
            <a:spLocks noGrp="1"/>
          </p:cNvSpPr>
          <p:nvPr>
            <p:custDataLst>
              <p:tags r:id="rId17"/>
            </p:custDataLst>
          </p:nvPr>
        </p:nvSpPr>
        <p:spPr>
          <a:xfrm>
            <a:off x="8757920" y="2912745"/>
            <a:ext cx="2159000" cy="88138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纯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C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项目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endParaRPr lang="zh-CN" altLang="en-US" sz="1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1400">
                <a:solidFill>
                  <a:schemeClr val="bg1"/>
                </a:solidFill>
                <a:sym typeface="+mn-ea"/>
              </a:rPr>
              <a:t>C/C++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混合项目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标题 14"/>
          <p:cNvSpPr>
            <a:spLocks noGrp="1"/>
          </p:cNvSpPr>
          <p:nvPr>
            <p:custDataLst>
              <p:tags r:id="rId18"/>
            </p:custDataLst>
          </p:nvPr>
        </p:nvSpPr>
        <p:spPr>
          <a:xfrm>
            <a:off x="8757920" y="4840605"/>
            <a:ext cx="2159000" cy="38798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纯</a:t>
            </a:r>
            <a:r>
              <a:rPr lang="en-US" altLang="zh-CN" sz="1400">
                <a:solidFill>
                  <a:schemeClr val="bg1"/>
                </a:solidFill>
                <a:sym typeface="+mn-ea"/>
              </a:rPr>
              <a:t>C++</a:t>
            </a:r>
            <a:r>
              <a:rPr lang="zh-CN" altLang="en-US" sz="1400">
                <a:solidFill>
                  <a:schemeClr val="bg1"/>
                </a:solidFill>
                <a:sym typeface="+mn-ea"/>
              </a:rPr>
              <a:t>项目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9" grpId="0"/>
      <p:bldP spid="20" grpId="0"/>
      <p:bldP spid="23" grpId="0"/>
      <p:bldP spid="24" grpId="0"/>
      <p:bldP spid="25" grpId="0"/>
      <p:bldP spid="31" grpId="0" animBg="1"/>
      <p:bldP spid="27" grpId="0"/>
      <p:bldP spid="29" grpId="0"/>
      <p:bldP spid="30" grpId="0"/>
      <p:bldP spid="32" grpId="0" animBg="1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8425" y="99695"/>
            <a:ext cx="562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BEBEBE"/>
                </a:solidFill>
              </a:rPr>
              <a:t>《机器人</a:t>
            </a:r>
            <a:r>
              <a:rPr lang="en-US" altLang="zh-CN" sz="1400">
                <a:solidFill>
                  <a:srgbClr val="BEBEBE"/>
                </a:solidFill>
              </a:rPr>
              <a:t>SLAM</a:t>
            </a:r>
            <a:r>
              <a:rPr lang="zh-CN" altLang="en-US" sz="1400">
                <a:solidFill>
                  <a:srgbClr val="BEBEBE"/>
                </a:solidFill>
              </a:rPr>
              <a:t>导航：核心技术与实战》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张虎</a:t>
            </a:r>
            <a:r>
              <a:rPr lang="en-US" altLang="zh-CN" sz="1400">
                <a:solidFill>
                  <a:srgbClr val="BEBEBE"/>
                </a:solidFill>
              </a:rPr>
              <a:t> </a:t>
            </a:r>
            <a:r>
              <a:rPr lang="zh-CN" altLang="en-US" sz="1400">
                <a:solidFill>
                  <a:srgbClr val="BEBEBE"/>
                </a:solidFill>
              </a:rPr>
              <a:t>著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机械工业出版社</a:t>
            </a:r>
            <a:endParaRPr lang="zh-CN" altLang="en-US" sz="1400">
              <a:solidFill>
                <a:srgbClr val="BEBEBE"/>
              </a:solidFill>
            </a:endParaRPr>
          </a:p>
        </p:txBody>
      </p:sp>
      <p:sp>
        <p:nvSpPr>
          <p:cNvPr id="1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103360" y="6446520"/>
            <a:ext cx="3028950" cy="34417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www.xiihoo.com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360" y="6465570"/>
            <a:ext cx="924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14</a:t>
            </a:r>
            <a:r>
              <a:rPr lang="zh-CN" altLang="en-US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20</a:t>
            </a:r>
            <a:endParaRPr lang="en-US" sz="1400" spc="2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32410" y="597535"/>
            <a:ext cx="3545840" cy="496570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rgbClr val="9CC2F0"/>
                </a:solidFill>
              </a:rPr>
              <a:t>2.2 </a:t>
            </a:r>
            <a:r>
              <a:rPr lang="en-US" altLang="zh-CN" sz="2000">
                <a:solidFill>
                  <a:srgbClr val="9CC2F0"/>
                </a:solidFill>
                <a:sym typeface="+mn-ea"/>
              </a:rPr>
              <a:t>C++</a:t>
            </a:r>
            <a:r>
              <a:rPr lang="zh-CN" altLang="en-US" sz="2000">
                <a:solidFill>
                  <a:srgbClr val="9CC2F0"/>
                </a:solidFill>
                <a:sym typeface="+mn-ea"/>
              </a:rPr>
              <a:t>代码的编译方法</a:t>
            </a:r>
            <a:endParaRPr lang="zh-CN" altLang="en-US" sz="2000">
              <a:solidFill>
                <a:srgbClr val="9CC2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6415" y="1486535"/>
            <a:ext cx="382079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rgbClr val="FFFF00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rgbClr val="FFFF00"/>
                </a:solidFill>
                <a:latin typeface="+mn-ea"/>
              </a:rPr>
              <a:t>g++</a:t>
            </a:r>
            <a:r>
              <a:rPr lang="zh-CN" altLang="en-US" sz="1400" b="0">
                <a:solidFill>
                  <a:srgbClr val="FFFF00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chemeClr val="bg1"/>
                </a:solidFill>
                <a:latin typeface="+mn-ea"/>
              </a:rPr>
              <a:t>make</a:t>
            </a:r>
            <a:r>
              <a:rPr lang="zh-CN" altLang="en-US" sz="1400" b="0">
                <a:solidFill>
                  <a:schemeClr val="bg1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chemeClr val="bg1"/>
                </a:solidFill>
                <a:latin typeface="+mn-ea"/>
              </a:rPr>
              <a:t>CMake</a:t>
            </a:r>
            <a:r>
              <a:rPr lang="zh-CN" altLang="en-US" sz="1400" b="0">
                <a:solidFill>
                  <a:schemeClr val="bg1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5740" y="99695"/>
            <a:ext cx="5419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>
                <a:solidFill>
                  <a:srgbClr val="FF0000"/>
                </a:solidFill>
              </a:rPr>
              <a:t>（第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季）</a:t>
            </a: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C++</a:t>
            </a:r>
            <a:r>
              <a:rPr lang="zh-CN" altLang="en-US" sz="1400">
                <a:solidFill>
                  <a:schemeClr val="bg1"/>
                </a:solidFill>
              </a:rPr>
              <a:t>编程范式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500630" y="1682115"/>
            <a:ext cx="627380" cy="255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标题 1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06520" y="1486535"/>
            <a:ext cx="6403340" cy="50482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FFFF00"/>
                </a:solidFill>
                <a:sym typeface="+mn-ea"/>
              </a:rPr>
              <a:t>③静态链接库</a:t>
            </a:r>
            <a:r>
              <a:rPr lang="en-US" altLang="zh-CN" sz="1800">
                <a:solidFill>
                  <a:srgbClr val="FFFF00"/>
                </a:solidFill>
                <a:sym typeface="+mn-ea"/>
              </a:rPr>
              <a:t>libxx.o</a:t>
            </a:r>
            <a:r>
              <a:rPr lang="zh-CN" altLang="en-US" sz="1800">
                <a:solidFill>
                  <a:srgbClr val="FFFF00"/>
                </a:solidFill>
                <a:sym typeface="+mn-ea"/>
              </a:rPr>
              <a:t>和动态链接库</a:t>
            </a:r>
            <a:r>
              <a:rPr lang="en-US" altLang="zh-CN" sz="1800">
                <a:solidFill>
                  <a:srgbClr val="FFFF00"/>
                </a:solidFill>
                <a:sym typeface="+mn-ea"/>
              </a:rPr>
              <a:t>libxx.so?</a:t>
            </a:r>
            <a:endParaRPr lang="zh-CN" altLang="en-US" sz="1800">
              <a:solidFill>
                <a:srgbClr val="FFFF00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3210" y="3507105"/>
            <a:ext cx="129413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程序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111375" y="3507105"/>
            <a:ext cx="1019175" cy="54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库</a:t>
            </a:r>
            <a:r>
              <a:rPr lang="en-US" altLang="zh-CN"/>
              <a:t>-B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111375" y="4179570"/>
            <a:ext cx="1019175" cy="54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库</a:t>
            </a:r>
            <a:r>
              <a:rPr lang="en-US" altLang="zh-CN"/>
              <a:t>-C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111375" y="4938395"/>
            <a:ext cx="1019175" cy="54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库</a:t>
            </a:r>
            <a:r>
              <a:rPr lang="en-US" altLang="zh-CN"/>
              <a:t>-D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2111375" y="5624195"/>
            <a:ext cx="1019175" cy="54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库</a:t>
            </a:r>
            <a:r>
              <a:rPr lang="en-US" altLang="zh-CN"/>
              <a:t>-E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10" idx="3"/>
            <a:endCxn id="9" idx="1"/>
          </p:cNvCxnSpPr>
          <p:nvPr/>
        </p:nvCxnSpPr>
        <p:spPr>
          <a:xfrm>
            <a:off x="3130550" y="3780155"/>
            <a:ext cx="962660" cy="2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9" idx="1"/>
          </p:cNvCxnSpPr>
          <p:nvPr/>
        </p:nvCxnSpPr>
        <p:spPr>
          <a:xfrm flipV="1">
            <a:off x="3130550" y="3804285"/>
            <a:ext cx="962660" cy="64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3"/>
            <a:endCxn id="9" idx="1"/>
          </p:cNvCxnSpPr>
          <p:nvPr/>
        </p:nvCxnSpPr>
        <p:spPr>
          <a:xfrm flipV="1">
            <a:off x="3130550" y="3804285"/>
            <a:ext cx="962660" cy="1407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  <a:endCxn id="9" idx="1"/>
          </p:cNvCxnSpPr>
          <p:nvPr/>
        </p:nvCxnSpPr>
        <p:spPr>
          <a:xfrm flipV="1">
            <a:off x="3130550" y="3804285"/>
            <a:ext cx="962660" cy="209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853565" y="3281680"/>
            <a:ext cx="3864610" cy="306959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903970" y="3560445"/>
            <a:ext cx="129413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程序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6922135" y="3560445"/>
            <a:ext cx="1019175" cy="54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库</a:t>
            </a:r>
            <a:r>
              <a:rPr lang="en-US" altLang="zh-CN"/>
              <a:t>-B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6922135" y="4232910"/>
            <a:ext cx="1019175" cy="54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库</a:t>
            </a:r>
            <a:r>
              <a:rPr lang="en-US" altLang="zh-CN"/>
              <a:t>-C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6922135" y="4991735"/>
            <a:ext cx="1019175" cy="54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库</a:t>
            </a:r>
            <a:r>
              <a:rPr lang="en-US" altLang="zh-CN"/>
              <a:t>-D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6922135" y="5677535"/>
            <a:ext cx="1019175" cy="54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库</a:t>
            </a:r>
            <a:r>
              <a:rPr lang="en-US" altLang="zh-CN"/>
              <a:t>-E</a:t>
            </a:r>
            <a:endParaRPr lang="en-US" altLang="zh-CN"/>
          </a:p>
        </p:txBody>
      </p:sp>
      <p:cxnSp>
        <p:nvCxnSpPr>
          <p:cNvPr id="30" name="直接箭头连接符 29"/>
          <p:cNvCxnSpPr>
            <a:stCxn id="25" idx="3"/>
            <a:endCxn id="24" idx="1"/>
          </p:cNvCxnSpPr>
          <p:nvPr/>
        </p:nvCxnSpPr>
        <p:spPr>
          <a:xfrm>
            <a:off x="7941310" y="3833495"/>
            <a:ext cx="962660" cy="2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3"/>
            <a:endCxn id="24" idx="1"/>
          </p:cNvCxnSpPr>
          <p:nvPr/>
        </p:nvCxnSpPr>
        <p:spPr>
          <a:xfrm flipV="1">
            <a:off x="7941310" y="3857625"/>
            <a:ext cx="962660" cy="648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3"/>
            <a:endCxn id="24" idx="1"/>
          </p:cNvCxnSpPr>
          <p:nvPr/>
        </p:nvCxnSpPr>
        <p:spPr>
          <a:xfrm flipV="1">
            <a:off x="7941310" y="3857625"/>
            <a:ext cx="962660" cy="1407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3"/>
            <a:endCxn id="24" idx="1"/>
          </p:cNvCxnSpPr>
          <p:nvPr/>
        </p:nvCxnSpPr>
        <p:spPr>
          <a:xfrm flipV="1">
            <a:off x="7941310" y="3857625"/>
            <a:ext cx="962660" cy="209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8449310" y="3335020"/>
            <a:ext cx="2079625" cy="112839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8425" y="99695"/>
            <a:ext cx="562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BEBEBE"/>
                </a:solidFill>
              </a:rPr>
              <a:t>《机器人</a:t>
            </a:r>
            <a:r>
              <a:rPr lang="en-US" altLang="zh-CN" sz="1400">
                <a:solidFill>
                  <a:srgbClr val="BEBEBE"/>
                </a:solidFill>
              </a:rPr>
              <a:t>SLAM</a:t>
            </a:r>
            <a:r>
              <a:rPr lang="zh-CN" altLang="en-US" sz="1400">
                <a:solidFill>
                  <a:srgbClr val="BEBEBE"/>
                </a:solidFill>
              </a:rPr>
              <a:t>导航：核心技术与实战》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张虎</a:t>
            </a:r>
            <a:r>
              <a:rPr lang="en-US" altLang="zh-CN" sz="1400">
                <a:solidFill>
                  <a:srgbClr val="BEBEBE"/>
                </a:solidFill>
              </a:rPr>
              <a:t> </a:t>
            </a:r>
            <a:r>
              <a:rPr lang="zh-CN" altLang="en-US" sz="1400">
                <a:solidFill>
                  <a:srgbClr val="BEBEBE"/>
                </a:solidFill>
              </a:rPr>
              <a:t>著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机械工业出版社</a:t>
            </a:r>
            <a:endParaRPr lang="zh-CN" altLang="en-US" sz="1400">
              <a:solidFill>
                <a:srgbClr val="BEBEBE"/>
              </a:solidFill>
            </a:endParaRPr>
          </a:p>
        </p:txBody>
      </p:sp>
      <p:sp>
        <p:nvSpPr>
          <p:cNvPr id="1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103360" y="6446520"/>
            <a:ext cx="3028950" cy="34417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www.xiihoo.com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360" y="6465570"/>
            <a:ext cx="924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15</a:t>
            </a:r>
            <a:r>
              <a:rPr lang="zh-CN" altLang="en-US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20</a:t>
            </a:r>
            <a:endParaRPr lang="en-US" sz="1400" spc="2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32410" y="597535"/>
            <a:ext cx="3545840" cy="496570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rgbClr val="9CC2F0"/>
                </a:solidFill>
              </a:rPr>
              <a:t>2.2 </a:t>
            </a:r>
            <a:r>
              <a:rPr lang="en-US" altLang="zh-CN" sz="2000">
                <a:solidFill>
                  <a:srgbClr val="9CC2F0"/>
                </a:solidFill>
                <a:sym typeface="+mn-ea"/>
              </a:rPr>
              <a:t>C++</a:t>
            </a:r>
            <a:r>
              <a:rPr lang="zh-CN" altLang="en-US" sz="2000">
                <a:solidFill>
                  <a:srgbClr val="9CC2F0"/>
                </a:solidFill>
                <a:sym typeface="+mn-ea"/>
              </a:rPr>
              <a:t>代码的编译方法</a:t>
            </a:r>
            <a:endParaRPr lang="zh-CN" altLang="en-US" sz="2000">
              <a:solidFill>
                <a:srgbClr val="9CC2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6415" y="1486535"/>
            <a:ext cx="382079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rgbClr val="FFFF00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rgbClr val="FFFF00"/>
                </a:solidFill>
                <a:latin typeface="+mn-ea"/>
              </a:rPr>
              <a:t>g++</a:t>
            </a:r>
            <a:r>
              <a:rPr lang="zh-CN" altLang="en-US" sz="1400" b="0">
                <a:solidFill>
                  <a:srgbClr val="FFFF00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chemeClr val="bg1"/>
                </a:solidFill>
                <a:latin typeface="+mn-ea"/>
              </a:rPr>
              <a:t>make</a:t>
            </a:r>
            <a:r>
              <a:rPr lang="zh-CN" altLang="en-US" sz="1400" b="0">
                <a:solidFill>
                  <a:schemeClr val="bg1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chemeClr val="bg1"/>
                </a:solidFill>
                <a:latin typeface="+mn-ea"/>
              </a:rPr>
              <a:t>CMake</a:t>
            </a:r>
            <a:r>
              <a:rPr lang="zh-CN" altLang="en-US" sz="1400" b="0">
                <a:solidFill>
                  <a:schemeClr val="bg1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5740" y="99695"/>
            <a:ext cx="5419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>
                <a:solidFill>
                  <a:srgbClr val="FF0000"/>
                </a:solidFill>
              </a:rPr>
              <a:t>（第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季）</a:t>
            </a: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C++</a:t>
            </a:r>
            <a:r>
              <a:rPr lang="zh-CN" altLang="en-US" sz="1400">
                <a:solidFill>
                  <a:schemeClr val="bg1"/>
                </a:solidFill>
              </a:rPr>
              <a:t>编程范式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500630" y="1682115"/>
            <a:ext cx="627380" cy="255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764280" y="2541270"/>
            <a:ext cx="295783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b="0">
                <a:solidFill>
                  <a:srgbClr val="FFFF00"/>
                </a:solidFill>
                <a:latin typeface="+mn-ea"/>
              </a:rPr>
              <a:t>cd demo/</a:t>
            </a:r>
            <a:endParaRPr lang="zh-CN" altLang="en-US" sz="1400" b="0">
              <a:solidFill>
                <a:srgbClr val="FFFF00"/>
              </a:solidFill>
              <a:latin typeface="+mn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b="0">
                <a:solidFill>
                  <a:srgbClr val="FFFF00"/>
                </a:solidFill>
                <a:latin typeface="+mn-ea"/>
              </a:rPr>
              <a:t>g++ foo.cpp main.cpp -o demo</a:t>
            </a:r>
            <a:endParaRPr lang="zh-CN" altLang="en-US" sz="1400" b="0">
              <a:solidFill>
                <a:srgbClr val="FFFF00"/>
              </a:solidFill>
              <a:latin typeface="+mn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400" b="0">
                <a:solidFill>
                  <a:srgbClr val="FFFF00"/>
                </a:solidFill>
                <a:latin typeface="+mn-ea"/>
              </a:rPr>
              <a:t>./demo</a:t>
            </a:r>
            <a:endParaRPr lang="en-US" altLang="zh-CN" sz="1400" b="0">
              <a:solidFill>
                <a:srgbClr val="FFFF00"/>
              </a:solidFill>
              <a:latin typeface="+mn-ea"/>
            </a:endParaRPr>
          </a:p>
        </p:txBody>
      </p:sp>
      <p:pic>
        <p:nvPicPr>
          <p:cNvPr id="5" name="图片 4" descr="图片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250" y="1581785"/>
            <a:ext cx="4067175" cy="7029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8425" y="99695"/>
            <a:ext cx="562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BEBEBE"/>
                </a:solidFill>
              </a:rPr>
              <a:t>《机器人</a:t>
            </a:r>
            <a:r>
              <a:rPr lang="en-US" altLang="zh-CN" sz="1400">
                <a:solidFill>
                  <a:srgbClr val="BEBEBE"/>
                </a:solidFill>
              </a:rPr>
              <a:t>SLAM</a:t>
            </a:r>
            <a:r>
              <a:rPr lang="zh-CN" altLang="en-US" sz="1400">
                <a:solidFill>
                  <a:srgbClr val="BEBEBE"/>
                </a:solidFill>
              </a:rPr>
              <a:t>导航：核心技术与实战》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张虎</a:t>
            </a:r>
            <a:r>
              <a:rPr lang="en-US" altLang="zh-CN" sz="1400">
                <a:solidFill>
                  <a:srgbClr val="BEBEBE"/>
                </a:solidFill>
              </a:rPr>
              <a:t> </a:t>
            </a:r>
            <a:r>
              <a:rPr lang="zh-CN" altLang="en-US" sz="1400">
                <a:solidFill>
                  <a:srgbClr val="BEBEBE"/>
                </a:solidFill>
              </a:rPr>
              <a:t>著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机械工业出版社</a:t>
            </a:r>
            <a:endParaRPr lang="zh-CN" altLang="en-US" sz="1400">
              <a:solidFill>
                <a:srgbClr val="BEBEBE"/>
              </a:solidFill>
            </a:endParaRPr>
          </a:p>
        </p:txBody>
      </p:sp>
      <p:sp>
        <p:nvSpPr>
          <p:cNvPr id="1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103360" y="6446520"/>
            <a:ext cx="3028950" cy="34417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www.xiihoo.com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360" y="6465570"/>
            <a:ext cx="924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16</a:t>
            </a:r>
            <a:r>
              <a:rPr lang="zh-CN" altLang="en-US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20</a:t>
            </a:r>
            <a:endParaRPr lang="en-US" sz="1400" spc="2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32410" y="597535"/>
            <a:ext cx="3545840" cy="496570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rgbClr val="9CC2F0"/>
                </a:solidFill>
              </a:rPr>
              <a:t>2.2 </a:t>
            </a:r>
            <a:r>
              <a:rPr lang="en-US" altLang="zh-CN" sz="2000">
                <a:solidFill>
                  <a:srgbClr val="9CC2F0"/>
                </a:solidFill>
                <a:sym typeface="+mn-ea"/>
              </a:rPr>
              <a:t>C++</a:t>
            </a:r>
            <a:r>
              <a:rPr lang="zh-CN" altLang="en-US" sz="2000">
                <a:solidFill>
                  <a:srgbClr val="9CC2F0"/>
                </a:solidFill>
                <a:sym typeface="+mn-ea"/>
              </a:rPr>
              <a:t>代码的编译方法</a:t>
            </a:r>
            <a:endParaRPr lang="zh-CN" altLang="en-US" sz="2000">
              <a:solidFill>
                <a:srgbClr val="9CC2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6415" y="1486535"/>
            <a:ext cx="382079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chemeClr val="bg1"/>
                </a:solidFill>
                <a:latin typeface="+mn-ea"/>
              </a:rPr>
              <a:t>g++</a:t>
            </a:r>
            <a:r>
              <a:rPr lang="zh-CN" altLang="en-US" sz="1400" b="0">
                <a:solidFill>
                  <a:schemeClr val="bg1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rgbClr val="FFFF00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rgbClr val="FFFF00"/>
                </a:solidFill>
                <a:latin typeface="+mn-ea"/>
              </a:rPr>
              <a:t>make</a:t>
            </a:r>
            <a:r>
              <a:rPr lang="zh-CN" altLang="en-US" sz="1400" b="0">
                <a:solidFill>
                  <a:srgbClr val="FFFF00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chemeClr val="bg1"/>
                </a:solidFill>
                <a:latin typeface="+mn-ea"/>
              </a:rPr>
              <a:t>CMake</a:t>
            </a:r>
            <a:r>
              <a:rPr lang="zh-CN" altLang="en-US" sz="1400" b="0">
                <a:solidFill>
                  <a:schemeClr val="bg1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5740" y="99695"/>
            <a:ext cx="5419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>
                <a:solidFill>
                  <a:srgbClr val="FF0000"/>
                </a:solidFill>
              </a:rPr>
              <a:t>（第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季）</a:t>
            </a: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C++</a:t>
            </a:r>
            <a:r>
              <a:rPr lang="zh-CN" altLang="en-US" sz="1400">
                <a:solidFill>
                  <a:schemeClr val="bg1"/>
                </a:solidFill>
              </a:rPr>
              <a:t>编程范式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667000" y="2113280"/>
            <a:ext cx="627380" cy="255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56125" y="1724025"/>
            <a:ext cx="2712720" cy="1383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FFFF00"/>
                </a:solidFill>
              </a:rPr>
              <a:t>1 start:</a:t>
            </a:r>
            <a:endParaRPr lang="zh-CN" altLang="en-US" sz="1400">
              <a:solidFill>
                <a:srgbClr val="FFFF00"/>
              </a:solidFill>
            </a:endParaRPr>
          </a:p>
          <a:p>
            <a:r>
              <a:rPr lang="zh-CN" altLang="en-US" sz="1400">
                <a:solidFill>
                  <a:srgbClr val="FFFF00"/>
                </a:solidFill>
              </a:rPr>
              <a:t>2     g++ -o foo.o -c foo.cpp</a:t>
            </a:r>
            <a:endParaRPr lang="zh-CN" altLang="en-US" sz="1400">
              <a:solidFill>
                <a:srgbClr val="FFFF00"/>
              </a:solidFill>
            </a:endParaRPr>
          </a:p>
          <a:p>
            <a:r>
              <a:rPr lang="zh-CN" altLang="en-US" sz="1400">
                <a:solidFill>
                  <a:srgbClr val="FFFF00"/>
                </a:solidFill>
              </a:rPr>
              <a:t>3     g++ -o main.o -c main.cpp</a:t>
            </a:r>
            <a:endParaRPr lang="zh-CN" altLang="en-US" sz="1400">
              <a:solidFill>
                <a:srgbClr val="FFFF00"/>
              </a:solidFill>
            </a:endParaRPr>
          </a:p>
          <a:p>
            <a:r>
              <a:rPr lang="zh-CN" altLang="en-US" sz="1400">
                <a:solidFill>
                  <a:srgbClr val="FFFF00"/>
                </a:solidFill>
              </a:rPr>
              <a:t>4     g++ -o demo foo.o main.o</a:t>
            </a:r>
            <a:endParaRPr lang="zh-CN" altLang="en-US" sz="1400">
              <a:solidFill>
                <a:srgbClr val="FFFF00"/>
              </a:solidFill>
            </a:endParaRPr>
          </a:p>
          <a:p>
            <a:r>
              <a:rPr lang="zh-CN" altLang="en-US" sz="1400">
                <a:solidFill>
                  <a:srgbClr val="FFFF00"/>
                </a:solidFill>
              </a:rPr>
              <a:t>5 clean:</a:t>
            </a:r>
            <a:endParaRPr lang="zh-CN" altLang="en-US" sz="1400">
              <a:solidFill>
                <a:srgbClr val="FFFF00"/>
              </a:solidFill>
            </a:endParaRPr>
          </a:p>
          <a:p>
            <a:r>
              <a:rPr lang="zh-CN" altLang="en-US" sz="1400">
                <a:solidFill>
                  <a:srgbClr val="FFFF00"/>
                </a:solidFill>
              </a:rPr>
              <a:t>6     rm -rf foo.o main.o</a:t>
            </a:r>
            <a:endParaRPr lang="zh-CN" altLang="en-US" sz="1400">
              <a:solidFill>
                <a:srgbClr val="FFFF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98975" y="1094105"/>
            <a:ext cx="29578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400" b="0">
                <a:solidFill>
                  <a:schemeClr val="bg1"/>
                </a:solidFill>
                <a:latin typeface="+mn-ea"/>
              </a:rPr>
              <a:t>makefile</a:t>
            </a:r>
            <a:r>
              <a:rPr lang="zh-CN" altLang="en-US" sz="1400" b="0">
                <a:solidFill>
                  <a:schemeClr val="bg1"/>
                </a:solidFill>
                <a:latin typeface="+mn-ea"/>
              </a:rPr>
              <a:t>文件：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14520" y="3358515"/>
            <a:ext cx="295783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b="0">
                <a:solidFill>
                  <a:srgbClr val="FFFF00"/>
                </a:solidFill>
                <a:latin typeface="+mn-ea"/>
              </a:rPr>
              <a:t>cd demo/</a:t>
            </a:r>
            <a:endParaRPr lang="zh-CN" altLang="en-US" sz="1400" b="0">
              <a:solidFill>
                <a:srgbClr val="FFFF00"/>
              </a:solidFill>
              <a:latin typeface="+mn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400" b="0">
                <a:solidFill>
                  <a:srgbClr val="FFFF00"/>
                </a:solidFill>
                <a:latin typeface="+mn-ea"/>
              </a:rPr>
              <a:t>make</a:t>
            </a:r>
            <a:endParaRPr lang="en-US" altLang="zh-CN" sz="1400" b="0">
              <a:solidFill>
                <a:srgbClr val="FFFF00"/>
              </a:solidFill>
              <a:latin typeface="+mn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400" b="0">
                <a:solidFill>
                  <a:srgbClr val="FFFF00"/>
                </a:solidFill>
                <a:latin typeface="+mn-ea"/>
              </a:rPr>
              <a:t>make clean</a:t>
            </a:r>
            <a:endParaRPr lang="en-US" altLang="zh-CN" sz="1400" b="0">
              <a:solidFill>
                <a:srgbClr val="FFFF00"/>
              </a:solidFill>
              <a:latin typeface="+mn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400" b="0">
                <a:solidFill>
                  <a:srgbClr val="FFFF00"/>
                </a:solidFill>
                <a:latin typeface="+mn-ea"/>
              </a:rPr>
              <a:t>./demo</a:t>
            </a:r>
            <a:endParaRPr lang="en-US" altLang="zh-CN" sz="1400" b="0">
              <a:solidFill>
                <a:srgbClr val="FFFF00"/>
              </a:solidFill>
              <a:latin typeface="+mn-ea"/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8425" y="99695"/>
            <a:ext cx="562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BEBEBE"/>
                </a:solidFill>
              </a:rPr>
              <a:t>《机器人</a:t>
            </a:r>
            <a:r>
              <a:rPr lang="en-US" altLang="zh-CN" sz="1400">
                <a:solidFill>
                  <a:srgbClr val="BEBEBE"/>
                </a:solidFill>
              </a:rPr>
              <a:t>SLAM</a:t>
            </a:r>
            <a:r>
              <a:rPr lang="zh-CN" altLang="en-US" sz="1400">
                <a:solidFill>
                  <a:srgbClr val="BEBEBE"/>
                </a:solidFill>
              </a:rPr>
              <a:t>导航：核心技术与实战》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张虎</a:t>
            </a:r>
            <a:r>
              <a:rPr lang="en-US" altLang="zh-CN" sz="1400">
                <a:solidFill>
                  <a:srgbClr val="BEBEBE"/>
                </a:solidFill>
              </a:rPr>
              <a:t> </a:t>
            </a:r>
            <a:r>
              <a:rPr lang="zh-CN" altLang="en-US" sz="1400">
                <a:solidFill>
                  <a:srgbClr val="BEBEBE"/>
                </a:solidFill>
              </a:rPr>
              <a:t>著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机械工业出版社</a:t>
            </a:r>
            <a:endParaRPr lang="zh-CN" altLang="en-US" sz="1400">
              <a:solidFill>
                <a:srgbClr val="BEBEBE"/>
              </a:solidFill>
            </a:endParaRPr>
          </a:p>
        </p:txBody>
      </p:sp>
      <p:sp>
        <p:nvSpPr>
          <p:cNvPr id="1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103360" y="6446520"/>
            <a:ext cx="3028950" cy="34417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www.xiihoo.com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360" y="6465570"/>
            <a:ext cx="924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17</a:t>
            </a:r>
            <a:r>
              <a:rPr lang="zh-CN" altLang="en-US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20</a:t>
            </a:r>
            <a:endParaRPr lang="en-US" sz="1400" spc="2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32410" y="597535"/>
            <a:ext cx="3545840" cy="496570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rgbClr val="9CC2F0"/>
                </a:solidFill>
              </a:rPr>
              <a:t>2.2 </a:t>
            </a:r>
            <a:r>
              <a:rPr lang="en-US" altLang="zh-CN" sz="2000">
                <a:solidFill>
                  <a:srgbClr val="9CC2F0"/>
                </a:solidFill>
                <a:sym typeface="+mn-ea"/>
              </a:rPr>
              <a:t>C++</a:t>
            </a:r>
            <a:r>
              <a:rPr lang="zh-CN" altLang="en-US" sz="2000">
                <a:solidFill>
                  <a:srgbClr val="9CC2F0"/>
                </a:solidFill>
                <a:sym typeface="+mn-ea"/>
              </a:rPr>
              <a:t>代码的编译方法</a:t>
            </a:r>
            <a:endParaRPr lang="zh-CN" altLang="en-US" sz="2000">
              <a:solidFill>
                <a:srgbClr val="9CC2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6415" y="1486535"/>
            <a:ext cx="382079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chemeClr val="bg1"/>
                </a:solidFill>
                <a:latin typeface="+mn-ea"/>
              </a:rPr>
              <a:t>g++</a:t>
            </a:r>
            <a:r>
              <a:rPr lang="zh-CN" altLang="en-US" sz="1400" b="0">
                <a:solidFill>
                  <a:schemeClr val="bg1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chemeClr val="bg1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chemeClr val="bg1"/>
                </a:solidFill>
                <a:latin typeface="+mn-ea"/>
              </a:rPr>
              <a:t>make</a:t>
            </a:r>
            <a:r>
              <a:rPr lang="zh-CN" altLang="en-US" sz="1400" b="0">
                <a:solidFill>
                  <a:schemeClr val="bg1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solidFill>
                  <a:srgbClr val="FFFF00"/>
                </a:solidFill>
                <a:latin typeface="+mn-ea"/>
              </a:rPr>
              <a:t>使用</a:t>
            </a:r>
            <a:r>
              <a:rPr lang="en-US" altLang="zh-CN" sz="1400" b="0">
                <a:solidFill>
                  <a:srgbClr val="FFFF00"/>
                </a:solidFill>
                <a:latin typeface="+mn-ea"/>
              </a:rPr>
              <a:t>CMake</a:t>
            </a:r>
            <a:r>
              <a:rPr lang="zh-CN" altLang="en-US" sz="1400" b="0">
                <a:solidFill>
                  <a:srgbClr val="FFFF00"/>
                </a:solidFill>
                <a:latin typeface="+mn-ea"/>
              </a:rPr>
              <a:t>编译代码</a:t>
            </a:r>
            <a:endParaRPr lang="zh-CN" altLang="en-US" sz="1400" b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5740" y="99695"/>
            <a:ext cx="5419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>
                <a:solidFill>
                  <a:srgbClr val="FF0000"/>
                </a:solidFill>
              </a:rPr>
              <a:t>（第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季）</a:t>
            </a: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C++</a:t>
            </a:r>
            <a:r>
              <a:rPr lang="zh-CN" altLang="en-US" sz="1400">
                <a:solidFill>
                  <a:schemeClr val="bg1"/>
                </a:solidFill>
              </a:rPr>
              <a:t>编程范式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2745740" y="2534920"/>
            <a:ext cx="627380" cy="255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347210" y="1755140"/>
            <a:ext cx="4302125" cy="18148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FFFF00"/>
                </a:solidFill>
              </a:rPr>
              <a:t>1 cmake_minimum_required (VERSION 2.8)</a:t>
            </a:r>
            <a:endParaRPr lang="zh-CN" altLang="en-US" sz="1400">
              <a:solidFill>
                <a:srgbClr val="FFFF00"/>
              </a:solidFill>
            </a:endParaRPr>
          </a:p>
          <a:p>
            <a:r>
              <a:rPr lang="zh-CN" altLang="en-US" sz="1400">
                <a:solidFill>
                  <a:srgbClr val="FFFF00"/>
                </a:solidFill>
              </a:rPr>
              <a:t>2 project(demo)</a:t>
            </a:r>
            <a:endParaRPr lang="zh-CN" altLang="en-US" sz="1400">
              <a:solidFill>
                <a:srgbClr val="FFFF00"/>
              </a:solidFill>
            </a:endParaRPr>
          </a:p>
          <a:p>
            <a:r>
              <a:rPr lang="zh-CN" altLang="en-US" sz="1400">
                <a:solidFill>
                  <a:srgbClr val="FFFF00"/>
                </a:solidFill>
              </a:rPr>
              <a:t>3 </a:t>
            </a:r>
            <a:endParaRPr lang="zh-CN" altLang="en-US" sz="1400">
              <a:solidFill>
                <a:srgbClr val="FFFF00"/>
              </a:solidFill>
            </a:endParaRPr>
          </a:p>
          <a:p>
            <a:r>
              <a:rPr lang="zh-CN" altLang="en-US" sz="1400">
                <a:solidFill>
                  <a:srgbClr val="FFFF00"/>
                </a:solidFill>
              </a:rPr>
              <a:t>4 include_directories("${PROJECT_BINARY_DIR}")</a:t>
            </a:r>
            <a:endParaRPr lang="zh-CN" altLang="en-US" sz="1400">
              <a:solidFill>
                <a:srgbClr val="FFFF00"/>
              </a:solidFill>
            </a:endParaRPr>
          </a:p>
          <a:p>
            <a:r>
              <a:rPr lang="zh-CN" altLang="en-US" sz="1400">
                <a:solidFill>
                  <a:srgbClr val="FFFF00"/>
                </a:solidFill>
              </a:rPr>
              <a:t>5 </a:t>
            </a:r>
            <a:endParaRPr lang="zh-CN" altLang="en-US" sz="1400">
              <a:solidFill>
                <a:srgbClr val="FFFF00"/>
              </a:solidFill>
            </a:endParaRPr>
          </a:p>
          <a:p>
            <a:r>
              <a:rPr lang="zh-CN" altLang="en-US" sz="1400">
                <a:solidFill>
                  <a:srgbClr val="FFFF00"/>
                </a:solidFill>
              </a:rPr>
              <a:t>6 add_library(foo foo.cpp)</a:t>
            </a:r>
            <a:endParaRPr lang="zh-CN" altLang="en-US" sz="1400">
              <a:solidFill>
                <a:srgbClr val="FFFF00"/>
              </a:solidFill>
            </a:endParaRPr>
          </a:p>
          <a:p>
            <a:r>
              <a:rPr lang="zh-CN" altLang="en-US" sz="1400">
                <a:solidFill>
                  <a:srgbClr val="FFFF00"/>
                </a:solidFill>
              </a:rPr>
              <a:t>7 add_executable (demo main.cpp)</a:t>
            </a:r>
            <a:endParaRPr lang="zh-CN" altLang="en-US" sz="1400">
              <a:solidFill>
                <a:srgbClr val="FFFF00"/>
              </a:solidFill>
            </a:endParaRPr>
          </a:p>
          <a:p>
            <a:r>
              <a:rPr lang="zh-CN" altLang="en-US" sz="1400">
                <a:solidFill>
                  <a:srgbClr val="FFFF00"/>
                </a:solidFill>
              </a:rPr>
              <a:t>8 target_link_libraries (demo foo)</a:t>
            </a:r>
            <a:endParaRPr lang="zh-CN" altLang="en-US" sz="1400">
              <a:solidFill>
                <a:srgbClr val="FFFF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32910" y="1166495"/>
            <a:ext cx="29578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400" b="0">
                <a:solidFill>
                  <a:schemeClr val="bg1"/>
                </a:solidFill>
                <a:latin typeface="+mn-ea"/>
              </a:rPr>
              <a:t>CMakeLists.txt</a:t>
            </a:r>
            <a:r>
              <a:rPr lang="zh-CN" altLang="en-US" sz="1400" b="0">
                <a:solidFill>
                  <a:schemeClr val="bg1"/>
                </a:solidFill>
                <a:latin typeface="+mn-ea"/>
              </a:rPr>
              <a:t>文件：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26305" y="3636645"/>
            <a:ext cx="295783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1400" b="0">
                <a:solidFill>
                  <a:srgbClr val="FFFF00"/>
                </a:solidFill>
                <a:latin typeface="+mn-ea"/>
              </a:rPr>
              <a:t>cd demo/</a:t>
            </a:r>
            <a:endParaRPr lang="zh-CN" altLang="en-US" sz="1400" b="0">
              <a:solidFill>
                <a:srgbClr val="FFFF00"/>
              </a:solidFill>
              <a:latin typeface="+mn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400" b="0">
                <a:solidFill>
                  <a:srgbClr val="FFFF00"/>
                </a:solidFill>
                <a:latin typeface="+mn-ea"/>
              </a:rPr>
              <a:t>cmake  .</a:t>
            </a:r>
            <a:endParaRPr lang="en-US" altLang="zh-CN" sz="1400" b="0">
              <a:solidFill>
                <a:srgbClr val="FFFF00"/>
              </a:solidFill>
              <a:latin typeface="+mn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400" b="0">
                <a:solidFill>
                  <a:srgbClr val="FFFF00"/>
                </a:solidFill>
                <a:latin typeface="+mn-ea"/>
              </a:rPr>
              <a:t>make</a:t>
            </a:r>
            <a:endParaRPr lang="en-US" altLang="zh-CN" sz="1400" b="0">
              <a:solidFill>
                <a:srgbClr val="FFFF00"/>
              </a:solidFill>
              <a:latin typeface="+mn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1400" b="0">
                <a:solidFill>
                  <a:srgbClr val="FFFF00"/>
                </a:solidFill>
                <a:latin typeface="+mn-ea"/>
              </a:rPr>
              <a:t>./demo</a:t>
            </a:r>
            <a:endParaRPr lang="en-US" altLang="zh-CN" sz="1400" b="0">
              <a:solidFill>
                <a:srgbClr val="FFFF00"/>
              </a:solidFill>
              <a:latin typeface="+mn-ea"/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8425" y="99695"/>
            <a:ext cx="562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BEBEBE"/>
                </a:solidFill>
              </a:rPr>
              <a:t>《机器人</a:t>
            </a:r>
            <a:r>
              <a:rPr lang="en-US" altLang="zh-CN" sz="1400">
                <a:solidFill>
                  <a:srgbClr val="BEBEBE"/>
                </a:solidFill>
              </a:rPr>
              <a:t>SLAM</a:t>
            </a:r>
            <a:r>
              <a:rPr lang="zh-CN" altLang="en-US" sz="1400">
                <a:solidFill>
                  <a:srgbClr val="BEBEBE"/>
                </a:solidFill>
              </a:rPr>
              <a:t>导航：核心技术与实战》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张虎</a:t>
            </a:r>
            <a:r>
              <a:rPr lang="en-US" altLang="zh-CN" sz="1400">
                <a:solidFill>
                  <a:srgbClr val="BEBEBE"/>
                </a:solidFill>
              </a:rPr>
              <a:t> </a:t>
            </a:r>
            <a:r>
              <a:rPr lang="zh-CN" altLang="en-US" sz="1400">
                <a:solidFill>
                  <a:srgbClr val="BEBEBE"/>
                </a:solidFill>
              </a:rPr>
              <a:t>著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机械工业出版社</a:t>
            </a:r>
            <a:endParaRPr lang="zh-CN" altLang="en-US" sz="1400">
              <a:solidFill>
                <a:srgbClr val="BEBEBE"/>
              </a:solidFill>
            </a:endParaRPr>
          </a:p>
        </p:txBody>
      </p:sp>
      <p:sp>
        <p:nvSpPr>
          <p:cNvPr id="1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103360" y="6446520"/>
            <a:ext cx="3028950" cy="34417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www.xiihoo.com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13055" y="1331595"/>
            <a:ext cx="2890520" cy="575945"/>
          </a:xfrm>
        </p:spPr>
        <p:txBody>
          <a:bodyPr>
            <a:noAutofit/>
          </a:bodyPr>
          <a:p>
            <a:r>
              <a:rPr lang="zh-CN" altLang="en-US" sz="2800">
                <a:solidFill>
                  <a:srgbClr val="9CC2F0"/>
                </a:solidFill>
              </a:rPr>
              <a:t>内容概要</a:t>
            </a:r>
            <a:endParaRPr lang="zh-CN" altLang="en-US" sz="2800">
              <a:solidFill>
                <a:srgbClr val="9CC2F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6300" y="2000885"/>
            <a:ext cx="339788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2000" b="1" spc="300">
                <a:solidFill>
                  <a:srgbClr val="9CC2F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2.1 C++</a:t>
            </a:r>
            <a:r>
              <a:rPr lang="zh-CN" altLang="en-US" sz="2000" b="1" spc="300">
                <a:solidFill>
                  <a:srgbClr val="9CC2F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工程的组织结构</a:t>
            </a:r>
            <a:endParaRPr lang="zh-CN" altLang="en-US" sz="2000">
              <a:solidFill>
                <a:schemeClr val="bg1"/>
              </a:solidFill>
            </a:endParaRPr>
          </a:p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2000" b="1" spc="300">
                <a:solidFill>
                  <a:srgbClr val="9CC2F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2.2 C++</a:t>
            </a:r>
            <a:r>
              <a:rPr lang="zh-CN" altLang="en-US" sz="2000" b="1" spc="300">
                <a:solidFill>
                  <a:srgbClr val="9CC2F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代码的编译方法</a:t>
            </a:r>
            <a:endParaRPr lang="zh-CN" altLang="en-US" sz="2000">
              <a:solidFill>
                <a:schemeClr val="bg1"/>
              </a:solidFill>
            </a:endParaRPr>
          </a:p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2000" b="1" spc="300">
                <a:solidFill>
                  <a:srgbClr val="9CC2F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2.3 C++</a:t>
            </a:r>
            <a:r>
              <a:rPr lang="zh-CN" altLang="en-US" sz="2000" b="1" spc="300">
                <a:solidFill>
                  <a:srgbClr val="9CC2F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编程风格指南</a:t>
            </a:r>
            <a:endParaRPr lang="zh-CN" altLang="en-US" sz="2000" b="1" spc="300">
              <a:solidFill>
                <a:srgbClr val="9CC2F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360" y="6465570"/>
            <a:ext cx="924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  <a:r>
              <a:rPr lang="zh-CN" altLang="en-US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20</a:t>
            </a:r>
            <a:endParaRPr lang="en-US" sz="1400" spc="2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5740" y="99695"/>
            <a:ext cx="5419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>
                <a:solidFill>
                  <a:srgbClr val="FF0000"/>
                </a:solidFill>
              </a:rPr>
              <a:t>（第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季）</a:t>
            </a: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C++</a:t>
            </a:r>
            <a:r>
              <a:rPr lang="zh-CN" altLang="en-US" sz="1400">
                <a:solidFill>
                  <a:schemeClr val="bg1"/>
                </a:solidFill>
              </a:rPr>
              <a:t>编程范式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f73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8425" y="99695"/>
            <a:ext cx="562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BEBEBE"/>
                </a:solidFill>
              </a:rPr>
              <a:t>《机器人</a:t>
            </a:r>
            <a:r>
              <a:rPr lang="en-US" altLang="zh-CN" sz="1400">
                <a:solidFill>
                  <a:srgbClr val="BEBEBE"/>
                </a:solidFill>
              </a:rPr>
              <a:t>SLAM</a:t>
            </a:r>
            <a:r>
              <a:rPr lang="zh-CN" altLang="en-US" sz="1400">
                <a:solidFill>
                  <a:srgbClr val="BEBEBE"/>
                </a:solidFill>
              </a:rPr>
              <a:t>导航：核心技术与实战》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张虎</a:t>
            </a:r>
            <a:r>
              <a:rPr lang="en-US" altLang="zh-CN" sz="1400">
                <a:solidFill>
                  <a:srgbClr val="BEBEBE"/>
                </a:solidFill>
              </a:rPr>
              <a:t> </a:t>
            </a:r>
            <a:r>
              <a:rPr lang="zh-CN" altLang="en-US" sz="1400">
                <a:solidFill>
                  <a:srgbClr val="BEBEBE"/>
                </a:solidFill>
              </a:rPr>
              <a:t>著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机械工业出版社</a:t>
            </a:r>
            <a:endParaRPr lang="zh-CN" altLang="en-US" sz="1400">
              <a:solidFill>
                <a:srgbClr val="BEBEBE"/>
              </a:solidFill>
            </a:endParaRPr>
          </a:p>
        </p:txBody>
      </p:sp>
      <p:sp>
        <p:nvSpPr>
          <p:cNvPr id="1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103360" y="6446520"/>
            <a:ext cx="3028950" cy="34417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www.xiihoo.com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5740" y="99695"/>
            <a:ext cx="5419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>
                <a:solidFill>
                  <a:srgbClr val="FF0000"/>
                </a:solidFill>
              </a:rPr>
              <a:t>（第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季）</a:t>
            </a: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C++</a:t>
            </a:r>
            <a:r>
              <a:rPr lang="zh-CN" altLang="en-US" sz="1400">
                <a:solidFill>
                  <a:schemeClr val="bg1"/>
                </a:solidFill>
              </a:rPr>
              <a:t>编程范式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3360" y="6465570"/>
            <a:ext cx="924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20</a:t>
            </a:r>
            <a:endParaRPr lang="en-US" sz="1400" spc="2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32410" y="597535"/>
            <a:ext cx="3545840" cy="496570"/>
          </a:xfrm>
        </p:spPr>
        <p:txBody>
          <a:bodyPr>
            <a:noAutofit/>
          </a:bodyPr>
          <a:p>
            <a:pPr algn="l"/>
            <a:r>
              <a:rPr lang="zh-CN" altLang="en-US" sz="2000">
                <a:solidFill>
                  <a:srgbClr val="9CC2F0"/>
                </a:solidFill>
              </a:rPr>
              <a:t>本书内容安排</a:t>
            </a:r>
            <a:endParaRPr lang="zh-CN" altLang="en-US" sz="2000">
              <a:solidFill>
                <a:srgbClr val="9CC2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760" y="1608455"/>
            <a:ext cx="2267585" cy="19380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pPr algn="l">
              <a:lnSpc>
                <a:spcPct val="200000"/>
              </a:lnSpc>
            </a:pPr>
            <a:r>
              <a:rPr lang="zh-CN" altLang="en-US">
                <a:solidFill>
                  <a:srgbClr val="FFFF00"/>
                </a:solidFill>
              </a:rPr>
              <a:t>一、编程基础篇</a:t>
            </a:r>
            <a:endParaRPr lang="zh-CN" altLang="en-US">
              <a:solidFill>
                <a:srgbClr val="FFFF00"/>
              </a:solidFill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1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ROS入门必备知识</a:t>
            </a:r>
            <a:endParaRPr lang="en-US" altLang="zh-CN" sz="1400">
              <a:solidFill>
                <a:srgbClr val="9CC2F0"/>
              </a:solidFill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章：C++编程范式</a:t>
            </a:r>
            <a:endParaRPr lang="zh-CN" altLang="en-US" sz="1400">
              <a:solidFill>
                <a:schemeClr val="bg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3</a:t>
            </a:r>
            <a:r>
              <a:rPr lang="zh-CN" altLang="en-US" sz="1400">
                <a:solidFill>
                  <a:schemeClr val="bg1"/>
                </a:solidFill>
              </a:rPr>
              <a:t>章：OpenCV图像处理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79165" y="1608455"/>
            <a:ext cx="1882140" cy="19380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pPr algn="l">
              <a:lnSpc>
                <a:spcPct val="200000"/>
              </a:lnSpc>
            </a:pPr>
            <a:r>
              <a:rPr lang="zh-CN" altLang="en-US">
                <a:solidFill>
                  <a:srgbClr val="FFFF00"/>
                </a:solidFill>
              </a:rPr>
              <a:t>二、硬件基础篇</a:t>
            </a:r>
            <a:endParaRPr lang="zh-CN" altLang="en-US">
              <a:solidFill>
                <a:srgbClr val="FFFF00"/>
              </a:solidFill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4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机器人传感器</a:t>
            </a:r>
            <a:endParaRPr lang="en-US" altLang="zh-CN" sz="1400">
              <a:solidFill>
                <a:schemeClr val="bg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5</a:t>
            </a:r>
            <a:r>
              <a:rPr lang="zh-CN" altLang="en-US" sz="1400">
                <a:solidFill>
                  <a:schemeClr val="bg1"/>
                </a:solidFill>
              </a:rPr>
              <a:t>章：机器人主机</a:t>
            </a:r>
            <a:endParaRPr lang="zh-CN" altLang="en-US" sz="1400">
              <a:solidFill>
                <a:schemeClr val="bg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6</a:t>
            </a:r>
            <a:r>
              <a:rPr lang="zh-CN" altLang="en-US" sz="1400">
                <a:solidFill>
                  <a:schemeClr val="bg1"/>
                </a:solidFill>
              </a:rPr>
              <a:t>章：机器人底盘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26125" y="1608455"/>
            <a:ext cx="2366645" cy="23685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pPr algn="l">
              <a:lnSpc>
                <a:spcPct val="200000"/>
              </a:lnSpc>
            </a:pPr>
            <a:r>
              <a:rPr lang="zh-CN" altLang="en-US">
                <a:solidFill>
                  <a:srgbClr val="FFFF00"/>
                </a:solidFill>
              </a:rPr>
              <a:t>三、</a:t>
            </a:r>
            <a:r>
              <a:rPr lang="en-US" altLang="zh-CN">
                <a:solidFill>
                  <a:srgbClr val="FFFF00"/>
                </a:solidFill>
              </a:rPr>
              <a:t>SLAM</a:t>
            </a:r>
            <a:r>
              <a:rPr lang="zh-CN" altLang="en-US">
                <a:solidFill>
                  <a:srgbClr val="FFFF00"/>
                </a:solidFill>
              </a:rPr>
              <a:t>篇</a:t>
            </a:r>
            <a:endParaRPr lang="zh-CN" altLang="en-US">
              <a:solidFill>
                <a:srgbClr val="FFFF00"/>
              </a:solidFill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7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SLAM中的数学基础</a:t>
            </a:r>
            <a:endParaRPr lang="en-US" altLang="zh-CN" sz="1400">
              <a:solidFill>
                <a:schemeClr val="bg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8</a:t>
            </a:r>
            <a:r>
              <a:rPr lang="zh-CN" altLang="en-US" sz="1400">
                <a:solidFill>
                  <a:schemeClr val="bg1"/>
                </a:solidFill>
              </a:rPr>
              <a:t>章：激光SLAM系统</a:t>
            </a:r>
            <a:endParaRPr lang="zh-CN" altLang="en-US" sz="1400">
              <a:solidFill>
                <a:schemeClr val="bg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9</a:t>
            </a:r>
            <a:r>
              <a:rPr lang="zh-CN" altLang="en-US" sz="1400">
                <a:solidFill>
                  <a:schemeClr val="bg1"/>
                </a:solidFill>
              </a:rPr>
              <a:t>章：视觉SLAM系统</a:t>
            </a:r>
            <a:endParaRPr lang="zh-CN" altLang="en-US" sz="1400">
              <a:solidFill>
                <a:schemeClr val="bg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10</a:t>
            </a:r>
            <a:r>
              <a:rPr lang="zh-CN" altLang="en-US" sz="1400">
                <a:solidFill>
                  <a:schemeClr val="bg1"/>
                </a:solidFill>
              </a:rPr>
              <a:t>章：其他SLAM系统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57590" y="1608455"/>
            <a:ext cx="2999105" cy="19380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6350"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none" rtlCol="0">
            <a:spAutoFit/>
          </a:bodyPr>
          <a:p>
            <a:pPr algn="l">
              <a:lnSpc>
                <a:spcPct val="200000"/>
              </a:lnSpc>
            </a:pPr>
            <a:r>
              <a:rPr lang="zh-CN" altLang="en-US">
                <a:solidFill>
                  <a:srgbClr val="FFFF00"/>
                </a:solidFill>
              </a:rPr>
              <a:t>四、自主导航篇</a:t>
            </a:r>
            <a:endParaRPr lang="zh-CN" altLang="en-US">
              <a:solidFill>
                <a:srgbClr val="FFFF00"/>
              </a:solidFill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11</a:t>
            </a:r>
            <a:r>
              <a:rPr lang="zh-CN" altLang="en-US" sz="1400">
                <a:solidFill>
                  <a:schemeClr val="bg1"/>
                </a:solidFill>
              </a:rPr>
              <a:t>章：自主导航中的数学基础</a:t>
            </a:r>
            <a:endParaRPr lang="zh-CN" altLang="en-US" sz="1400">
              <a:solidFill>
                <a:schemeClr val="bg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12</a:t>
            </a:r>
            <a:r>
              <a:rPr lang="zh-CN" altLang="en-US" sz="1400">
                <a:solidFill>
                  <a:schemeClr val="bg1"/>
                </a:solidFill>
              </a:rPr>
              <a:t>章：典型自主导航系统</a:t>
            </a:r>
            <a:endParaRPr lang="zh-CN" altLang="en-US" sz="1400">
              <a:solidFill>
                <a:schemeClr val="bg1"/>
              </a:solidFill>
            </a:endParaRPr>
          </a:p>
          <a:p>
            <a:pPr algn="l">
              <a:lnSpc>
                <a:spcPct val="200000"/>
              </a:lnSpc>
            </a:pP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13</a:t>
            </a:r>
            <a:r>
              <a:rPr lang="zh-CN" altLang="en-US" sz="1400">
                <a:solidFill>
                  <a:schemeClr val="bg1"/>
                </a:solidFill>
              </a:rPr>
              <a:t>章：机器人SLAM导航综合实战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2775" y="2715260"/>
            <a:ext cx="2595245" cy="3778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8425" y="99695"/>
            <a:ext cx="562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BEBEBE"/>
                </a:solidFill>
              </a:rPr>
              <a:t>《机器人</a:t>
            </a:r>
            <a:r>
              <a:rPr lang="en-US" altLang="zh-CN" sz="1400">
                <a:solidFill>
                  <a:srgbClr val="BEBEBE"/>
                </a:solidFill>
              </a:rPr>
              <a:t>SLAM</a:t>
            </a:r>
            <a:r>
              <a:rPr lang="zh-CN" altLang="en-US" sz="1400">
                <a:solidFill>
                  <a:srgbClr val="BEBEBE"/>
                </a:solidFill>
              </a:rPr>
              <a:t>导航：核心技术与实战》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张虎</a:t>
            </a:r>
            <a:r>
              <a:rPr lang="en-US" altLang="zh-CN" sz="1400">
                <a:solidFill>
                  <a:srgbClr val="BEBEBE"/>
                </a:solidFill>
              </a:rPr>
              <a:t> </a:t>
            </a:r>
            <a:r>
              <a:rPr lang="zh-CN" altLang="en-US" sz="1400">
                <a:solidFill>
                  <a:srgbClr val="BEBEBE"/>
                </a:solidFill>
              </a:rPr>
              <a:t>著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机械工业出版社</a:t>
            </a:r>
            <a:endParaRPr lang="zh-CN" altLang="en-US" sz="1400">
              <a:solidFill>
                <a:srgbClr val="BEBEBE"/>
              </a:solidFill>
            </a:endParaRPr>
          </a:p>
        </p:txBody>
      </p:sp>
      <p:sp>
        <p:nvSpPr>
          <p:cNvPr id="1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103360" y="6446520"/>
            <a:ext cx="3028950" cy="34417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www.xiihoo.com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360" y="6465570"/>
            <a:ext cx="924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19</a:t>
            </a:r>
            <a:r>
              <a:rPr lang="zh-CN" altLang="en-US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20</a:t>
            </a:r>
            <a:endParaRPr lang="en-US" sz="1400" spc="2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32410" y="597535"/>
            <a:ext cx="3545840" cy="496570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rgbClr val="9CC2F0"/>
                </a:solidFill>
                <a:sym typeface="+mn-ea"/>
              </a:rPr>
              <a:t>2.3 C++</a:t>
            </a:r>
            <a:r>
              <a:rPr lang="zh-CN" altLang="en-US" sz="2000">
                <a:solidFill>
                  <a:srgbClr val="9CC2F0"/>
                </a:solidFill>
                <a:sym typeface="+mn-ea"/>
              </a:rPr>
              <a:t>编程风格指南</a:t>
            </a:r>
            <a:endParaRPr lang="zh-CN" altLang="en-US" sz="2000">
              <a:solidFill>
                <a:srgbClr val="9CC2F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5740" y="99695"/>
            <a:ext cx="5419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>
                <a:solidFill>
                  <a:srgbClr val="FF0000"/>
                </a:solidFill>
              </a:rPr>
              <a:t>（第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季）</a:t>
            </a: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C++</a:t>
            </a:r>
            <a:r>
              <a:rPr lang="zh-CN" altLang="en-US" sz="1400">
                <a:solidFill>
                  <a:schemeClr val="bg1"/>
                </a:solidFill>
              </a:rPr>
              <a:t>编程范式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8" name="标题 1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321175" y="1988820"/>
            <a:ext cx="3401695" cy="13760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FFFF00"/>
                </a:solidFill>
                <a:sym typeface="+mn-ea"/>
              </a:rPr>
              <a:t>①规避低级错误</a:t>
            </a:r>
            <a:endParaRPr lang="zh-CN" altLang="en-US" sz="1800">
              <a:solidFill>
                <a:srgbClr val="FFFF0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FFFF00"/>
                </a:solidFill>
                <a:sym typeface="+mn-ea"/>
              </a:rPr>
              <a:t>②提高团队开发效率</a:t>
            </a:r>
            <a:endParaRPr lang="zh-CN" altLang="en-US" sz="1800">
              <a:solidFill>
                <a:srgbClr val="FFFF00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solidFill>
                  <a:srgbClr val="FFFF00"/>
                </a:solidFill>
                <a:sym typeface="+mn-ea"/>
              </a:rPr>
              <a:t>③便于维护升级</a:t>
            </a:r>
            <a:endParaRPr lang="zh-CN" altLang="en-US" sz="1800">
              <a:solidFill>
                <a:srgbClr val="FFFF00"/>
              </a:solidFill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482340" y="478980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127000"/>
            <a:r>
              <a:rPr lang="en-US" sz="1400" b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</a:rPr>
              <a:t>Google C++ Style Guide</a:t>
            </a:r>
            <a:r>
              <a:rPr lang="zh-CN" altLang="en-US" sz="1400" b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endParaRPr lang="zh-CN" altLang="en-US" sz="1400" b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127000"/>
            <a:r>
              <a:rPr lang="zh-CN" altLang="en-US" sz="1400" b="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</a:rPr>
              <a:t>https://google.github.io/styleguide/cppguide.html</a:t>
            </a:r>
            <a:endParaRPr lang="zh-CN" altLang="en-US" sz="1400" b="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6415" y="1486535"/>
            <a:ext cx="382079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>
                <a:solidFill>
                  <a:schemeClr val="bg1"/>
                </a:solidFill>
                <a:latin typeface="+mn-ea"/>
                <a:sym typeface="+mn-ea"/>
              </a:rPr>
              <a:t>头文件规范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>
                <a:solidFill>
                  <a:schemeClr val="bg1"/>
                </a:solidFill>
                <a:latin typeface="+mn-ea"/>
                <a:sym typeface="+mn-ea"/>
              </a:rPr>
              <a:t>作用域规范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>
                <a:solidFill>
                  <a:schemeClr val="bg1"/>
                </a:solidFill>
                <a:latin typeface="+mn-ea"/>
                <a:sym typeface="+mn-ea"/>
              </a:rPr>
              <a:t>类规范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1400">
                <a:solidFill>
                  <a:schemeClr val="bg1"/>
                </a:solidFill>
                <a:latin typeface="+mn-ea"/>
                <a:sym typeface="+mn-ea"/>
              </a:rPr>
              <a:t>命名约定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zh-CN" sz="1400">
                <a:solidFill>
                  <a:schemeClr val="bg1"/>
                </a:solidFill>
                <a:latin typeface="+mn-ea"/>
                <a:sym typeface="+mn-ea"/>
              </a:rPr>
              <a:t>...</a:t>
            </a:r>
            <a:endParaRPr lang="zh-CN" altLang="en-US" sz="1400" b="0">
              <a:solidFill>
                <a:srgbClr val="FFFF00"/>
              </a:solidFill>
              <a:latin typeface="+mn-ea"/>
            </a:endParaRPr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8425" y="99695"/>
            <a:ext cx="562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BEBEBE"/>
                </a:solidFill>
              </a:rPr>
              <a:t>《机器人</a:t>
            </a:r>
            <a:r>
              <a:rPr lang="en-US" altLang="zh-CN" sz="1400">
                <a:solidFill>
                  <a:srgbClr val="BEBEBE"/>
                </a:solidFill>
              </a:rPr>
              <a:t>SLAM</a:t>
            </a:r>
            <a:r>
              <a:rPr lang="zh-CN" altLang="en-US" sz="1400">
                <a:solidFill>
                  <a:srgbClr val="BEBEBE"/>
                </a:solidFill>
              </a:rPr>
              <a:t>导航：核心技术与实战》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张虎</a:t>
            </a:r>
            <a:r>
              <a:rPr lang="en-US" altLang="zh-CN" sz="1400">
                <a:solidFill>
                  <a:srgbClr val="BEBEBE"/>
                </a:solidFill>
              </a:rPr>
              <a:t> </a:t>
            </a:r>
            <a:r>
              <a:rPr lang="zh-CN" altLang="en-US" sz="1400">
                <a:solidFill>
                  <a:srgbClr val="BEBEBE"/>
                </a:solidFill>
              </a:rPr>
              <a:t>著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机械工业出版社</a:t>
            </a:r>
            <a:endParaRPr lang="zh-CN" altLang="en-US" sz="1400">
              <a:solidFill>
                <a:srgbClr val="BEBEBE"/>
              </a:solidFill>
            </a:endParaRPr>
          </a:p>
        </p:txBody>
      </p:sp>
      <p:sp>
        <p:nvSpPr>
          <p:cNvPr id="1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103360" y="6446520"/>
            <a:ext cx="3028950" cy="34417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www.xiihoo.com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360" y="6465570"/>
            <a:ext cx="924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</a:t>
            </a:r>
            <a:r>
              <a:rPr lang="zh-CN" altLang="en-US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20</a:t>
            </a:r>
            <a:endParaRPr lang="en-US" sz="1400" spc="2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5300" y="1873250"/>
            <a:ext cx="11261090" cy="1568450"/>
          </a:xfrm>
          <a:prstGeom prst="rect">
            <a:avLst/>
          </a:prstGeom>
          <a:noFill/>
          <a:ln w="6350">
            <a:noFill/>
            <a:prstDash val="solid"/>
          </a:ln>
        </p:spPr>
        <p:txBody>
          <a:bodyPr wrap="square" rtlCol="0">
            <a:spAutoFit/>
          </a:bodyPr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0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例程源码下载：</a:t>
            </a:r>
            <a:r>
              <a:rPr lang="en-US" altLang="zh-CN" sz="20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</a:t>
            </a:r>
            <a:r>
              <a:rPr lang="en-US" sz="240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https://github.com/xiihoo/Books_Robot_SLAM_Navigation</a:t>
            </a:r>
            <a:endParaRPr lang="en-US" sz="2400">
              <a:solidFill>
                <a:srgbClr val="FFFF00"/>
              </a:solidFill>
              <a:latin typeface="+mn-ea"/>
              <a:cs typeface="+mn-ea"/>
              <a:sym typeface="+mn-ea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0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课件</a:t>
            </a:r>
            <a:r>
              <a:rPr lang="en-US" altLang="zh-CN" sz="20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PPT</a:t>
            </a:r>
            <a:r>
              <a:rPr lang="zh-CN" altLang="en-US" sz="20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下载：</a:t>
            </a:r>
            <a:r>
              <a:rPr lang="en-US" altLang="zh-CN" sz="2000">
                <a:solidFill>
                  <a:schemeClr val="bg1"/>
                </a:solidFill>
                <a:latin typeface="+mn-ea"/>
                <a:cs typeface="+mn-ea"/>
                <a:sym typeface="+mn-ea"/>
              </a:rPr>
              <a:t>    </a:t>
            </a:r>
            <a:r>
              <a:rPr lang="en-US" sz="240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www.xiihoo.com</a:t>
            </a:r>
            <a:endParaRPr lang="en-US" altLang="en-US" sz="2400">
              <a:solidFill>
                <a:srgbClr val="FFFF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5740" y="99695"/>
            <a:ext cx="5419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>
                <a:solidFill>
                  <a:srgbClr val="FF0000"/>
                </a:solidFill>
              </a:rPr>
              <a:t>（第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季）</a:t>
            </a: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C++</a:t>
            </a:r>
            <a:r>
              <a:rPr lang="zh-CN" altLang="en-US" sz="1400">
                <a:solidFill>
                  <a:schemeClr val="bg1"/>
                </a:solidFill>
              </a:rPr>
              <a:t>编程范式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0" y="75565"/>
            <a:ext cx="48044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rgbClr val="BEBEBE"/>
                </a:solidFill>
              </a:rPr>
              <a:t>《机器人</a:t>
            </a:r>
            <a:r>
              <a:rPr lang="en-US" altLang="zh-CN" sz="1200">
                <a:solidFill>
                  <a:srgbClr val="BEBEBE"/>
                </a:solidFill>
              </a:rPr>
              <a:t>SLAM</a:t>
            </a:r>
            <a:r>
              <a:rPr lang="zh-CN" altLang="en-US" sz="1200">
                <a:solidFill>
                  <a:srgbClr val="BEBEBE"/>
                </a:solidFill>
              </a:rPr>
              <a:t>导航：核心技术与实战》</a:t>
            </a:r>
            <a:r>
              <a:rPr lang="en-US" altLang="zh-CN" sz="1200">
                <a:solidFill>
                  <a:srgbClr val="BEBEBE"/>
                </a:solidFill>
              </a:rPr>
              <a:t>    </a:t>
            </a:r>
            <a:r>
              <a:rPr lang="zh-CN" altLang="en-US" sz="1200">
                <a:solidFill>
                  <a:srgbClr val="BEBEBE"/>
                </a:solidFill>
              </a:rPr>
              <a:t>张虎</a:t>
            </a:r>
            <a:r>
              <a:rPr lang="en-US" altLang="zh-CN" sz="1200">
                <a:solidFill>
                  <a:srgbClr val="BEBEBE"/>
                </a:solidFill>
              </a:rPr>
              <a:t> </a:t>
            </a:r>
            <a:r>
              <a:rPr lang="zh-CN" altLang="en-US" sz="1200">
                <a:solidFill>
                  <a:srgbClr val="BEBEBE"/>
                </a:solidFill>
              </a:rPr>
              <a:t>著</a:t>
            </a:r>
            <a:r>
              <a:rPr lang="en-US" altLang="zh-CN" sz="1200">
                <a:solidFill>
                  <a:srgbClr val="BEBEBE"/>
                </a:solidFill>
              </a:rPr>
              <a:t>    </a:t>
            </a:r>
            <a:r>
              <a:rPr lang="zh-CN" altLang="en-US" sz="1200">
                <a:solidFill>
                  <a:srgbClr val="BEBEBE"/>
                </a:solidFill>
              </a:rPr>
              <a:t>机械工业出版社</a:t>
            </a:r>
            <a:endParaRPr lang="zh-CN" altLang="en-US" sz="1200">
              <a:solidFill>
                <a:srgbClr val="BEBEB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856230" y="2445385"/>
            <a:ext cx="6479540" cy="1144270"/>
          </a:xfrm>
        </p:spPr>
        <p:txBody>
          <a:bodyPr>
            <a:noAutofit/>
          </a:bodyPr>
          <a:p>
            <a:pPr algn="ctr">
              <a:lnSpc>
                <a:spcPct val="200000"/>
              </a:lnSpc>
            </a:pPr>
            <a:r>
              <a:rPr lang="zh-CN" altLang="en-US" sz="4800">
                <a:solidFill>
                  <a:srgbClr val="9CC2F0"/>
                </a:solidFill>
                <a:sym typeface="+mn-ea"/>
              </a:rPr>
              <a:t>敬请关注</a:t>
            </a:r>
            <a:r>
              <a:rPr lang="en-US" altLang="zh-CN" sz="4800">
                <a:solidFill>
                  <a:srgbClr val="9CC2F0"/>
                </a:solidFill>
                <a:sym typeface="+mn-ea"/>
              </a:rPr>
              <a:t>,</a:t>
            </a:r>
            <a:r>
              <a:rPr lang="zh-CN" altLang="en-US" sz="4800">
                <a:solidFill>
                  <a:srgbClr val="9CC2F0"/>
                </a:solidFill>
              </a:rPr>
              <a:t>长期更新</a:t>
            </a:r>
            <a:r>
              <a:rPr lang="en-US" altLang="zh-CN" sz="4800">
                <a:solidFill>
                  <a:srgbClr val="9CC2F0"/>
                </a:solidFill>
              </a:rPr>
              <a:t>...          </a:t>
            </a:r>
            <a:endParaRPr lang="zh-CN" altLang="en-US" sz="4800">
              <a:solidFill>
                <a:srgbClr val="9CC2F0"/>
              </a:solidFill>
            </a:endParaRPr>
          </a:p>
        </p:txBody>
      </p:sp>
      <p:sp>
        <p:nvSpPr>
          <p:cNvPr id="4" name="标题 1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925445" y="3589655"/>
            <a:ext cx="6479540" cy="114427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200000"/>
              </a:lnSpc>
            </a:pPr>
            <a:r>
              <a:rPr lang="zh-CN" altLang="en-US" sz="4800" b="0">
                <a:solidFill>
                  <a:srgbClr val="FF0000"/>
                </a:solidFill>
              </a:rPr>
              <a:t>下集预告</a:t>
            </a:r>
            <a:r>
              <a:rPr lang="en-US" altLang="zh-CN" sz="4800">
                <a:solidFill>
                  <a:srgbClr val="9CC2F0"/>
                </a:solidFill>
              </a:rPr>
              <a:t>          </a:t>
            </a:r>
            <a:endParaRPr lang="zh-CN" altLang="en-US" sz="4800">
              <a:solidFill>
                <a:srgbClr val="9CC2F0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8425" y="99695"/>
            <a:ext cx="562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BEBEBE"/>
                </a:solidFill>
              </a:rPr>
              <a:t>《机器人</a:t>
            </a:r>
            <a:r>
              <a:rPr lang="en-US" altLang="zh-CN" sz="1400">
                <a:solidFill>
                  <a:srgbClr val="BEBEBE"/>
                </a:solidFill>
              </a:rPr>
              <a:t>SLAM</a:t>
            </a:r>
            <a:r>
              <a:rPr lang="zh-CN" altLang="en-US" sz="1400">
                <a:solidFill>
                  <a:srgbClr val="BEBEBE"/>
                </a:solidFill>
              </a:rPr>
              <a:t>导航：核心技术与实战》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张虎</a:t>
            </a:r>
            <a:r>
              <a:rPr lang="en-US" altLang="zh-CN" sz="1400">
                <a:solidFill>
                  <a:srgbClr val="BEBEBE"/>
                </a:solidFill>
              </a:rPr>
              <a:t> </a:t>
            </a:r>
            <a:r>
              <a:rPr lang="zh-CN" altLang="en-US" sz="1400">
                <a:solidFill>
                  <a:srgbClr val="BEBEBE"/>
                </a:solidFill>
              </a:rPr>
              <a:t>著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机械工业出版社</a:t>
            </a:r>
            <a:endParaRPr lang="zh-CN" altLang="en-US" sz="1400">
              <a:solidFill>
                <a:srgbClr val="BEBEBE"/>
              </a:solidFill>
            </a:endParaRPr>
          </a:p>
        </p:txBody>
      </p:sp>
      <p:sp>
        <p:nvSpPr>
          <p:cNvPr id="1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103360" y="6446520"/>
            <a:ext cx="3028950" cy="34417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www.xiihoo.com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361440" y="850900"/>
            <a:ext cx="7273925" cy="575945"/>
          </a:xfrm>
        </p:spPr>
        <p:txBody>
          <a:bodyPr>
            <a:noAutofit/>
          </a:bodyPr>
          <a:p>
            <a:r>
              <a:rPr lang="en-US" altLang="zh-CN" sz="2800">
                <a:solidFill>
                  <a:srgbClr val="FFFF00"/>
                </a:solidFill>
              </a:rPr>
              <a:t>C++</a:t>
            </a:r>
            <a:r>
              <a:rPr lang="zh-CN" altLang="en-US" sz="2800">
                <a:solidFill>
                  <a:srgbClr val="FFFF00"/>
                </a:solidFill>
              </a:rPr>
              <a:t>、</a:t>
            </a:r>
            <a:r>
              <a:rPr lang="en-US" altLang="zh-CN" sz="2800">
                <a:solidFill>
                  <a:srgbClr val="FFFF00"/>
                </a:solidFill>
              </a:rPr>
              <a:t>ROS </a:t>
            </a:r>
            <a:r>
              <a:rPr lang="zh-CN" altLang="en-US" sz="2800">
                <a:solidFill>
                  <a:srgbClr val="FFFF00"/>
                </a:solidFill>
              </a:rPr>
              <a:t>和</a:t>
            </a:r>
            <a:r>
              <a:rPr lang="en-US" altLang="zh-CN" sz="2800">
                <a:solidFill>
                  <a:srgbClr val="FFFF00"/>
                </a:solidFill>
              </a:rPr>
              <a:t> SLAM </a:t>
            </a:r>
            <a:r>
              <a:rPr lang="zh-CN" altLang="en-US" sz="2800">
                <a:solidFill>
                  <a:srgbClr val="FFFF00"/>
                </a:solidFill>
              </a:rPr>
              <a:t>是什么关系？</a:t>
            </a:r>
            <a:endParaRPr lang="zh-CN" altLang="en-US" sz="2800">
              <a:solidFill>
                <a:srgbClr val="FFFF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360" y="6465570"/>
            <a:ext cx="924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20</a:t>
            </a:r>
            <a:endParaRPr lang="en-US" sz="1400" spc="2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5740" y="99695"/>
            <a:ext cx="5419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>
                <a:solidFill>
                  <a:srgbClr val="FF0000"/>
                </a:solidFill>
              </a:rPr>
              <a:t>（第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季）</a:t>
            </a: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C++</a:t>
            </a:r>
            <a:r>
              <a:rPr lang="zh-CN" altLang="en-US" sz="1400">
                <a:solidFill>
                  <a:schemeClr val="bg1"/>
                </a:solidFill>
              </a:rPr>
              <a:t>编程范式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74650" y="3846830"/>
            <a:ext cx="1332230" cy="1297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C++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1361440" y="2555240"/>
            <a:ext cx="1710690" cy="16059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ROS</a:t>
            </a:r>
            <a:endParaRPr lang="en-US" altLang="zh-CN" sz="2800"/>
          </a:p>
        </p:txBody>
      </p:sp>
      <p:sp>
        <p:nvSpPr>
          <p:cNvPr id="7" name="椭圆 6"/>
          <p:cNvSpPr/>
          <p:nvPr/>
        </p:nvSpPr>
        <p:spPr>
          <a:xfrm>
            <a:off x="1706880" y="4229735"/>
            <a:ext cx="1873250" cy="1699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/>
              <a:t>SLAM</a:t>
            </a:r>
            <a:endParaRPr lang="en-US" altLang="zh-CN" sz="2800"/>
          </a:p>
        </p:txBody>
      </p:sp>
      <p:sp>
        <p:nvSpPr>
          <p:cNvPr id="9" name="文本框 8"/>
          <p:cNvSpPr txBox="1"/>
          <p:nvPr/>
        </p:nvSpPr>
        <p:spPr>
          <a:xfrm>
            <a:off x="8499475" y="1323975"/>
            <a:ext cx="3181350" cy="4741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《侠客行》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李白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赵客缦胡，吴钩霜雪明。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银鞍照白马，飒沓如流星。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十步杀一人，千里不留行。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</a:rPr>
              <a:t>事了拂衣去，深藏身与名。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闲过信陵饮，脱剑膝前横。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将炙啖朱亥，持觞劝侯嬴。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三杯吐然诺，五岳倒为轻。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眼花耳热后，意气素霓生。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救赵挥金锤，邯郸先震惊。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千秋二壮士，烜赫大梁城。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纵死侠骨香，不惭世上英。</a:t>
            </a:r>
            <a:endParaRPr lang="zh-CN" altLang="en-US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</a:rPr>
              <a:t>谁能书阁下，白首太玄经。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90975" y="2555240"/>
            <a:ext cx="962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>
                <a:solidFill>
                  <a:srgbClr val="FFFF00"/>
                </a:solidFill>
              </a:rPr>
              <a:t>C++</a:t>
            </a:r>
            <a:endParaRPr lang="en-US" altLang="zh-CN" sz="2400">
              <a:solidFill>
                <a:srgbClr val="FFFF00"/>
              </a:solidFill>
            </a:endParaRPr>
          </a:p>
        </p:txBody>
      </p:sp>
      <p:sp>
        <p:nvSpPr>
          <p:cNvPr id="12" name="左右箭头 11"/>
          <p:cNvSpPr/>
          <p:nvPr/>
        </p:nvSpPr>
        <p:spPr>
          <a:xfrm>
            <a:off x="5126355" y="2630805"/>
            <a:ext cx="1074420" cy="30924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45555" y="2555240"/>
            <a:ext cx="1323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>
                <a:solidFill>
                  <a:srgbClr val="FFFF00"/>
                </a:solidFill>
              </a:rPr>
              <a:t>字词句</a:t>
            </a:r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90975" y="3533140"/>
            <a:ext cx="9620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>
                <a:solidFill>
                  <a:srgbClr val="FFFF00"/>
                </a:solidFill>
              </a:rPr>
              <a:t>ROS</a:t>
            </a:r>
            <a:endParaRPr lang="en-US" altLang="zh-CN" sz="2400">
              <a:solidFill>
                <a:srgbClr val="FFFF00"/>
              </a:solidFill>
            </a:endParaRPr>
          </a:p>
        </p:txBody>
      </p:sp>
      <p:sp>
        <p:nvSpPr>
          <p:cNvPr id="17" name="左右箭头 16"/>
          <p:cNvSpPr/>
          <p:nvPr/>
        </p:nvSpPr>
        <p:spPr>
          <a:xfrm>
            <a:off x="5126355" y="3608705"/>
            <a:ext cx="1074420" cy="30924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45555" y="3533140"/>
            <a:ext cx="15722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>
                <a:solidFill>
                  <a:srgbClr val="FFFF00"/>
                </a:solidFill>
              </a:rPr>
              <a:t>语言技巧</a:t>
            </a:r>
            <a:endParaRPr lang="zh-CN" altLang="en-US" sz="2400">
              <a:solidFill>
                <a:srgbClr val="FFFF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14140" y="4435475"/>
            <a:ext cx="1115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>
                <a:solidFill>
                  <a:srgbClr val="FFFF00"/>
                </a:solidFill>
              </a:rPr>
              <a:t>SLAM</a:t>
            </a:r>
            <a:endParaRPr lang="en-US" altLang="zh-CN" sz="2400">
              <a:solidFill>
                <a:srgbClr val="FFFF00"/>
              </a:solidFill>
            </a:endParaRPr>
          </a:p>
        </p:txBody>
      </p:sp>
      <p:sp>
        <p:nvSpPr>
          <p:cNvPr id="20" name="左右箭头 19"/>
          <p:cNvSpPr/>
          <p:nvPr/>
        </p:nvSpPr>
        <p:spPr>
          <a:xfrm>
            <a:off x="5126355" y="4511040"/>
            <a:ext cx="1074420" cy="30924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45555" y="4435475"/>
            <a:ext cx="15722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>
                <a:solidFill>
                  <a:srgbClr val="FFFF00"/>
                </a:solidFill>
              </a:rPr>
              <a:t>表情达意</a:t>
            </a:r>
            <a:endParaRPr lang="zh-CN" altLang="en-US" sz="2400">
              <a:solidFill>
                <a:srgbClr val="FFFF00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/>
      <p:bldP spid="12" grpId="0" animBg="1"/>
      <p:bldP spid="14" grpId="0"/>
      <p:bldP spid="16" grpId="0"/>
      <p:bldP spid="17" grpId="0" animBg="1"/>
      <p:bldP spid="18" grpId="0"/>
      <p:bldP spid="19" grpId="0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8425" y="99695"/>
            <a:ext cx="562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BEBEBE"/>
                </a:solidFill>
              </a:rPr>
              <a:t>《机器人</a:t>
            </a:r>
            <a:r>
              <a:rPr lang="en-US" altLang="zh-CN" sz="1400">
                <a:solidFill>
                  <a:srgbClr val="BEBEBE"/>
                </a:solidFill>
              </a:rPr>
              <a:t>SLAM</a:t>
            </a:r>
            <a:r>
              <a:rPr lang="zh-CN" altLang="en-US" sz="1400">
                <a:solidFill>
                  <a:srgbClr val="BEBEBE"/>
                </a:solidFill>
              </a:rPr>
              <a:t>导航：核心技术与实战》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张虎</a:t>
            </a:r>
            <a:r>
              <a:rPr lang="en-US" altLang="zh-CN" sz="1400">
                <a:solidFill>
                  <a:srgbClr val="BEBEBE"/>
                </a:solidFill>
              </a:rPr>
              <a:t> </a:t>
            </a:r>
            <a:r>
              <a:rPr lang="zh-CN" altLang="en-US" sz="1400">
                <a:solidFill>
                  <a:srgbClr val="BEBEBE"/>
                </a:solidFill>
              </a:rPr>
              <a:t>著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机械工业出版社</a:t>
            </a:r>
            <a:endParaRPr lang="zh-CN" altLang="en-US" sz="1400">
              <a:solidFill>
                <a:srgbClr val="BEBEBE"/>
              </a:solidFill>
            </a:endParaRPr>
          </a:p>
        </p:txBody>
      </p:sp>
      <p:sp>
        <p:nvSpPr>
          <p:cNvPr id="1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103360" y="6446520"/>
            <a:ext cx="3028950" cy="34417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www.xiihoo.com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703195" y="748030"/>
            <a:ext cx="6217285" cy="146939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en-US" altLang="zh-CN" sz="2800">
                <a:solidFill>
                  <a:srgbClr val="FFFF00"/>
                </a:solidFill>
              </a:rPr>
              <a:t>SLAM</a:t>
            </a:r>
            <a:r>
              <a:rPr lang="zh-CN" altLang="en-US" sz="2800">
                <a:solidFill>
                  <a:srgbClr val="FFFF00"/>
                </a:solidFill>
              </a:rPr>
              <a:t>大都是用</a:t>
            </a:r>
            <a:r>
              <a:rPr lang="en-US" altLang="zh-CN" sz="2800">
                <a:solidFill>
                  <a:srgbClr val="FFFF00"/>
                </a:solidFill>
              </a:rPr>
              <a:t>C++</a:t>
            </a:r>
            <a:r>
              <a:rPr lang="zh-CN" altLang="en-US" sz="2800">
                <a:solidFill>
                  <a:srgbClr val="FFFF00"/>
                </a:solidFill>
              </a:rPr>
              <a:t>编写</a:t>
            </a:r>
            <a:br>
              <a:rPr lang="zh-CN" altLang="en-US" sz="2800">
                <a:solidFill>
                  <a:srgbClr val="FFFF00"/>
                </a:solidFill>
              </a:rPr>
            </a:br>
            <a:r>
              <a:rPr lang="zh-CN" altLang="en-US" sz="2800">
                <a:solidFill>
                  <a:srgbClr val="FFFF00"/>
                </a:solidFill>
              </a:rPr>
              <a:t>为什么很少见到用</a:t>
            </a:r>
            <a:r>
              <a:rPr lang="en-US" altLang="zh-CN" sz="2800">
                <a:solidFill>
                  <a:srgbClr val="FFFF00"/>
                </a:solidFill>
              </a:rPr>
              <a:t>Python</a:t>
            </a:r>
            <a:r>
              <a:rPr lang="zh-CN" altLang="en-US" sz="2800">
                <a:solidFill>
                  <a:srgbClr val="FFFF00"/>
                </a:solidFill>
              </a:rPr>
              <a:t>编写呢？</a:t>
            </a:r>
            <a:endParaRPr lang="zh-CN" altLang="en-US" sz="2800">
              <a:solidFill>
                <a:srgbClr val="FFFF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360" y="6465570"/>
            <a:ext cx="924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20</a:t>
            </a:r>
            <a:endParaRPr lang="en-US" sz="1400" spc="2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5740" y="99695"/>
            <a:ext cx="5419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>
                <a:solidFill>
                  <a:srgbClr val="FF0000"/>
                </a:solidFill>
              </a:rPr>
              <a:t>（第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季）</a:t>
            </a: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C++</a:t>
            </a:r>
            <a:r>
              <a:rPr lang="zh-CN" altLang="en-US" sz="1400">
                <a:solidFill>
                  <a:schemeClr val="bg1"/>
                </a:solidFill>
              </a:rPr>
              <a:t>编程范式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131820" y="2757805"/>
            <a:ext cx="5928360" cy="63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实时性方面，</a:t>
            </a:r>
            <a:r>
              <a:rPr lang="en-US" altLang="zh-CN" sz="2400"/>
              <a:t>C++</a:t>
            </a:r>
            <a:r>
              <a:rPr lang="zh-CN" altLang="en-US" sz="2400"/>
              <a:t>要优于</a:t>
            </a:r>
            <a:r>
              <a:rPr lang="en-US" altLang="zh-CN" sz="2400"/>
              <a:t>Python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" name="圆角矩形 3"/>
          <p:cNvSpPr/>
          <p:nvPr/>
        </p:nvSpPr>
        <p:spPr>
          <a:xfrm>
            <a:off x="3174365" y="3934460"/>
            <a:ext cx="5928995" cy="63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Python</a:t>
            </a:r>
            <a:r>
              <a:rPr lang="zh-CN" altLang="en-US" sz="2400"/>
              <a:t>是对</a:t>
            </a:r>
            <a:r>
              <a:rPr lang="zh-CN" altLang="en-US" sz="2400" u="sng">
                <a:solidFill>
                  <a:srgbClr val="FFFF00"/>
                </a:solidFill>
              </a:rPr>
              <a:t>程序员</a:t>
            </a:r>
            <a:r>
              <a:rPr lang="zh-CN" altLang="en-US" sz="2400"/>
              <a:t>友好的编程语言。</a:t>
            </a:r>
            <a:endParaRPr lang="zh-CN" altLang="en-US" sz="2400"/>
          </a:p>
        </p:txBody>
      </p:sp>
      <p:sp>
        <p:nvSpPr>
          <p:cNvPr id="8" name="圆角矩形 7"/>
          <p:cNvSpPr/>
          <p:nvPr/>
        </p:nvSpPr>
        <p:spPr>
          <a:xfrm>
            <a:off x="3174365" y="5111115"/>
            <a:ext cx="5928995" cy="63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C++</a:t>
            </a:r>
            <a:r>
              <a:rPr lang="zh-CN" altLang="en-US" sz="2400"/>
              <a:t>是对</a:t>
            </a:r>
            <a:r>
              <a:rPr lang="zh-CN" altLang="en-US" sz="2400" u="sng">
                <a:solidFill>
                  <a:srgbClr val="FFFF00"/>
                </a:solidFill>
              </a:rPr>
              <a:t>计算机</a:t>
            </a:r>
            <a:r>
              <a:rPr lang="zh-CN" altLang="en-US" sz="2400"/>
              <a:t>友好的编程语言。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8425" y="99695"/>
            <a:ext cx="562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BEBEBE"/>
                </a:solidFill>
              </a:rPr>
              <a:t>《机器人</a:t>
            </a:r>
            <a:r>
              <a:rPr lang="en-US" altLang="zh-CN" sz="1400">
                <a:solidFill>
                  <a:srgbClr val="BEBEBE"/>
                </a:solidFill>
              </a:rPr>
              <a:t>SLAM</a:t>
            </a:r>
            <a:r>
              <a:rPr lang="zh-CN" altLang="en-US" sz="1400">
                <a:solidFill>
                  <a:srgbClr val="BEBEBE"/>
                </a:solidFill>
              </a:rPr>
              <a:t>导航：核心技术与实战》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张虎</a:t>
            </a:r>
            <a:r>
              <a:rPr lang="en-US" altLang="zh-CN" sz="1400">
                <a:solidFill>
                  <a:srgbClr val="BEBEBE"/>
                </a:solidFill>
              </a:rPr>
              <a:t> </a:t>
            </a:r>
            <a:r>
              <a:rPr lang="zh-CN" altLang="en-US" sz="1400">
                <a:solidFill>
                  <a:srgbClr val="BEBEBE"/>
                </a:solidFill>
              </a:rPr>
              <a:t>著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机械工业出版社</a:t>
            </a:r>
            <a:endParaRPr lang="zh-CN" altLang="en-US" sz="1400">
              <a:solidFill>
                <a:srgbClr val="BEBEBE"/>
              </a:solidFill>
            </a:endParaRPr>
          </a:p>
        </p:txBody>
      </p:sp>
      <p:sp>
        <p:nvSpPr>
          <p:cNvPr id="1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103360" y="6446520"/>
            <a:ext cx="3028950" cy="34417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www.xiihoo.com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703195" y="748030"/>
            <a:ext cx="6217285" cy="146939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en-US" altLang="zh-CN" sz="2800">
                <a:solidFill>
                  <a:srgbClr val="FFFF00"/>
                </a:solidFill>
              </a:rPr>
              <a:t>SLAM</a:t>
            </a:r>
            <a:r>
              <a:rPr lang="zh-CN" altLang="en-US" sz="2800">
                <a:solidFill>
                  <a:srgbClr val="FFFF00"/>
                </a:solidFill>
              </a:rPr>
              <a:t>大都是用</a:t>
            </a:r>
            <a:r>
              <a:rPr lang="en-US" altLang="zh-CN" sz="2800">
                <a:solidFill>
                  <a:srgbClr val="FFFF00"/>
                </a:solidFill>
              </a:rPr>
              <a:t>C++</a:t>
            </a:r>
            <a:r>
              <a:rPr lang="zh-CN" altLang="en-US" sz="2800">
                <a:solidFill>
                  <a:srgbClr val="FFFF00"/>
                </a:solidFill>
              </a:rPr>
              <a:t>编写</a:t>
            </a:r>
            <a:br>
              <a:rPr lang="zh-CN" altLang="en-US" sz="2800">
                <a:solidFill>
                  <a:srgbClr val="FFFF00"/>
                </a:solidFill>
              </a:rPr>
            </a:br>
            <a:r>
              <a:rPr lang="zh-CN" altLang="en-US" sz="2800">
                <a:solidFill>
                  <a:srgbClr val="FFFF00"/>
                </a:solidFill>
              </a:rPr>
              <a:t>为什么很少见到用</a:t>
            </a:r>
            <a:r>
              <a:rPr lang="en-US" altLang="zh-CN" sz="2800">
                <a:solidFill>
                  <a:srgbClr val="FFFF00"/>
                </a:solidFill>
              </a:rPr>
              <a:t>Python</a:t>
            </a:r>
            <a:r>
              <a:rPr lang="zh-CN" altLang="en-US" sz="2800">
                <a:solidFill>
                  <a:srgbClr val="FFFF00"/>
                </a:solidFill>
              </a:rPr>
              <a:t>编写呢？</a:t>
            </a:r>
            <a:endParaRPr lang="zh-CN" altLang="en-US" sz="2800">
              <a:solidFill>
                <a:srgbClr val="FFFF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360" y="6465570"/>
            <a:ext cx="924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r>
              <a:rPr lang="zh-CN" altLang="en-US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20</a:t>
            </a:r>
            <a:endParaRPr lang="en-US" sz="1400" spc="2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5740" y="99695"/>
            <a:ext cx="5419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>
                <a:solidFill>
                  <a:srgbClr val="FF0000"/>
                </a:solidFill>
              </a:rPr>
              <a:t>（第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季）</a:t>
            </a: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C++</a:t>
            </a:r>
            <a:r>
              <a:rPr lang="zh-CN" altLang="en-US" sz="1400">
                <a:solidFill>
                  <a:schemeClr val="bg1"/>
                </a:solidFill>
              </a:rPr>
              <a:t>编程范式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08425" y="3084830"/>
            <a:ext cx="1340485" cy="39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编译器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672195" y="3084195"/>
            <a:ext cx="1340485" cy="39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硬件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17315" y="4752340"/>
            <a:ext cx="1340485" cy="39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解释器</a:t>
            </a:r>
            <a:endParaRPr lang="zh-CN" altLang="en-US"/>
          </a:p>
        </p:txBody>
      </p:sp>
      <p:sp>
        <p:nvSpPr>
          <p:cNvPr id="18" name="标题 14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78790" y="2937510"/>
            <a:ext cx="1826260" cy="69278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800">
                <a:solidFill>
                  <a:srgbClr val="FFFF00"/>
                </a:solidFill>
                <a:sym typeface="+mn-ea"/>
              </a:rPr>
              <a:t>原生编程语言</a:t>
            </a:r>
            <a:endParaRPr lang="zh-CN" altLang="en-US" sz="1800">
              <a:solidFill>
                <a:srgbClr val="FFFF00"/>
              </a:solidFill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800">
                <a:solidFill>
                  <a:srgbClr val="FFFF00"/>
                </a:solidFill>
                <a:sym typeface="+mn-ea"/>
              </a:rPr>
              <a:t>（</a:t>
            </a:r>
            <a:r>
              <a:rPr lang="en-US" altLang="zh-CN" sz="1800">
                <a:solidFill>
                  <a:srgbClr val="FFFF00"/>
                </a:solidFill>
                <a:sym typeface="+mn-ea"/>
              </a:rPr>
              <a:t>C++</a:t>
            </a:r>
            <a:r>
              <a:rPr lang="zh-CN" altLang="en-US" sz="1800">
                <a:solidFill>
                  <a:srgbClr val="FFFF00"/>
                </a:solidFill>
                <a:sym typeface="+mn-ea"/>
              </a:rPr>
              <a:t>）</a:t>
            </a:r>
            <a:endParaRPr lang="zh-CN" altLang="en-US" sz="1800">
              <a:solidFill>
                <a:srgbClr val="FFFF00"/>
              </a:solidFill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27700" y="4595495"/>
            <a:ext cx="1340485" cy="71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</a:t>
            </a:r>
            <a:endParaRPr lang="en-US" altLang="zh-CN"/>
          </a:p>
          <a:p>
            <a:pPr algn="ctr"/>
            <a:r>
              <a:rPr lang="zh-CN" altLang="en-US"/>
              <a:t>虚拟机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672195" y="4765040"/>
            <a:ext cx="1340485" cy="39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硬件</a:t>
            </a:r>
            <a:endParaRPr lang="zh-CN" altLang="en-US"/>
          </a:p>
        </p:txBody>
      </p:sp>
      <p:sp>
        <p:nvSpPr>
          <p:cNvPr id="12" name="标题 1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46075" y="4605655"/>
            <a:ext cx="2091690" cy="69278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800">
                <a:solidFill>
                  <a:srgbClr val="FFFF00"/>
                </a:solidFill>
                <a:sym typeface="+mn-ea"/>
              </a:rPr>
              <a:t>解释型编程语言</a:t>
            </a:r>
            <a:endParaRPr lang="zh-CN" altLang="en-US" sz="1800">
              <a:solidFill>
                <a:srgbClr val="FFFF00"/>
              </a:solidFill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800">
                <a:solidFill>
                  <a:srgbClr val="FFFF00"/>
                </a:solidFill>
                <a:sym typeface="+mn-ea"/>
              </a:rPr>
              <a:t>（</a:t>
            </a:r>
            <a:r>
              <a:rPr lang="en-US" altLang="zh-CN" sz="1800">
                <a:solidFill>
                  <a:srgbClr val="FFFF00"/>
                </a:solidFill>
                <a:sym typeface="+mn-ea"/>
              </a:rPr>
              <a:t>Python</a:t>
            </a:r>
            <a:r>
              <a:rPr lang="zh-CN" altLang="en-US" sz="1800">
                <a:solidFill>
                  <a:srgbClr val="FFFF00"/>
                </a:solidFill>
                <a:sym typeface="+mn-ea"/>
              </a:rPr>
              <a:t>）</a:t>
            </a:r>
            <a:endParaRPr lang="zh-CN" altLang="en-US" sz="1800">
              <a:solidFill>
                <a:srgbClr val="FFFF00"/>
              </a:solidFill>
              <a:sym typeface="+mn-ea"/>
            </a:endParaRPr>
          </a:p>
        </p:txBody>
      </p:sp>
      <p:cxnSp>
        <p:nvCxnSpPr>
          <p:cNvPr id="14" name="直接箭头连接符 13"/>
          <p:cNvCxnSpPr>
            <a:endCxn id="5" idx="1"/>
          </p:cNvCxnSpPr>
          <p:nvPr/>
        </p:nvCxnSpPr>
        <p:spPr>
          <a:xfrm>
            <a:off x="3371850" y="3281680"/>
            <a:ext cx="53657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380740" y="4964430"/>
            <a:ext cx="53657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3"/>
            <a:endCxn id="6" idx="1"/>
          </p:cNvCxnSpPr>
          <p:nvPr/>
        </p:nvCxnSpPr>
        <p:spPr>
          <a:xfrm flipV="1">
            <a:off x="5248910" y="3283585"/>
            <a:ext cx="342328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9" idx="1"/>
          </p:cNvCxnSpPr>
          <p:nvPr/>
        </p:nvCxnSpPr>
        <p:spPr>
          <a:xfrm>
            <a:off x="5257800" y="4951730"/>
            <a:ext cx="4699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  <a:endCxn id="10" idx="1"/>
          </p:cNvCxnSpPr>
          <p:nvPr/>
        </p:nvCxnSpPr>
        <p:spPr>
          <a:xfrm>
            <a:off x="7068185" y="4951730"/>
            <a:ext cx="160401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4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2832735" y="3284220"/>
            <a:ext cx="1075690" cy="427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1800">
                <a:solidFill>
                  <a:schemeClr val="bg1"/>
                </a:solidFill>
                <a:sym typeface="+mn-ea"/>
              </a:rPr>
              <a:t>*.cpp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2" name="标题 14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832735" y="5048885"/>
            <a:ext cx="1075690" cy="427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1800">
                <a:solidFill>
                  <a:schemeClr val="bg1"/>
                </a:solidFill>
                <a:sym typeface="+mn-ea"/>
              </a:rPr>
              <a:t>*.py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3" name="标题 14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7018020" y="3284220"/>
            <a:ext cx="1654175" cy="427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1800">
                <a:solidFill>
                  <a:schemeClr val="bg1"/>
                </a:solidFill>
                <a:sym typeface="+mn-ea"/>
              </a:rPr>
              <a:t>01011000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4" name="标题 14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7068185" y="4966970"/>
            <a:ext cx="1654175" cy="427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1800">
                <a:solidFill>
                  <a:schemeClr val="bg1"/>
                </a:solidFill>
                <a:sym typeface="+mn-ea"/>
              </a:rPr>
              <a:t>01011000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</p:txBody>
      </p:sp>
      <p:sp>
        <p:nvSpPr>
          <p:cNvPr id="25" name="标题 14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10118725" y="3046095"/>
            <a:ext cx="1856105" cy="43751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800">
                <a:solidFill>
                  <a:srgbClr val="FFFF00"/>
                </a:solidFill>
                <a:sym typeface="+mn-ea"/>
              </a:rPr>
              <a:t>不能跨平台</a:t>
            </a:r>
            <a:endParaRPr lang="zh-CN" altLang="en-US" sz="1800">
              <a:solidFill>
                <a:srgbClr val="FFFF00"/>
              </a:solidFill>
              <a:sym typeface="+mn-ea"/>
            </a:endParaRPr>
          </a:p>
        </p:txBody>
      </p:sp>
      <p:sp>
        <p:nvSpPr>
          <p:cNvPr id="26" name="标题 14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10118725" y="4745990"/>
            <a:ext cx="1856105" cy="43751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800">
                <a:solidFill>
                  <a:srgbClr val="FFFF00"/>
                </a:solidFill>
                <a:sym typeface="+mn-ea"/>
              </a:rPr>
              <a:t>能跨平台</a:t>
            </a:r>
            <a:endParaRPr lang="zh-CN" altLang="en-US" sz="1800">
              <a:solidFill>
                <a:srgbClr val="FFFF00"/>
              </a:solidFill>
              <a:sym typeface="+mn-ea"/>
            </a:endParaRPr>
          </a:p>
        </p:txBody>
      </p:sp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/>
      <p:bldP spid="5" grpId="0" animBg="1"/>
      <p:bldP spid="6" grpId="0" animBg="1"/>
      <p:bldP spid="21" grpId="0"/>
      <p:bldP spid="23" grpId="0"/>
      <p:bldP spid="7" grpId="0" animBg="1"/>
      <p:bldP spid="9" grpId="0" animBg="1"/>
      <p:bldP spid="10" grpId="0" animBg="1"/>
      <p:bldP spid="22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8425" y="99695"/>
            <a:ext cx="562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BEBEBE"/>
                </a:solidFill>
              </a:rPr>
              <a:t>《机器人</a:t>
            </a:r>
            <a:r>
              <a:rPr lang="en-US" altLang="zh-CN" sz="1400">
                <a:solidFill>
                  <a:srgbClr val="BEBEBE"/>
                </a:solidFill>
              </a:rPr>
              <a:t>SLAM</a:t>
            </a:r>
            <a:r>
              <a:rPr lang="zh-CN" altLang="en-US" sz="1400">
                <a:solidFill>
                  <a:srgbClr val="BEBEBE"/>
                </a:solidFill>
              </a:rPr>
              <a:t>导航：核心技术与实战》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张虎</a:t>
            </a:r>
            <a:r>
              <a:rPr lang="en-US" altLang="zh-CN" sz="1400">
                <a:solidFill>
                  <a:srgbClr val="BEBEBE"/>
                </a:solidFill>
              </a:rPr>
              <a:t> </a:t>
            </a:r>
            <a:r>
              <a:rPr lang="zh-CN" altLang="en-US" sz="1400">
                <a:solidFill>
                  <a:srgbClr val="BEBEBE"/>
                </a:solidFill>
              </a:rPr>
              <a:t>著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机械工业出版社</a:t>
            </a:r>
            <a:endParaRPr lang="zh-CN" altLang="en-US" sz="1400">
              <a:solidFill>
                <a:srgbClr val="BEBEBE"/>
              </a:solidFill>
            </a:endParaRPr>
          </a:p>
        </p:txBody>
      </p:sp>
      <p:sp>
        <p:nvSpPr>
          <p:cNvPr id="1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103360" y="6446520"/>
            <a:ext cx="3028950" cy="34417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www.xiihoo.com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703195" y="748030"/>
            <a:ext cx="6217285" cy="1469390"/>
          </a:xfrm>
        </p:spPr>
        <p:txBody>
          <a:bodyPr>
            <a:noAutofit/>
          </a:bodyPr>
          <a:p>
            <a:pPr algn="ctr">
              <a:lnSpc>
                <a:spcPct val="150000"/>
              </a:lnSpc>
            </a:pPr>
            <a:r>
              <a:rPr lang="en-US" altLang="zh-CN" sz="2800">
                <a:solidFill>
                  <a:srgbClr val="FFFF00"/>
                </a:solidFill>
              </a:rPr>
              <a:t>SLAM</a:t>
            </a:r>
            <a:r>
              <a:rPr lang="zh-CN" altLang="en-US" sz="2800">
                <a:solidFill>
                  <a:srgbClr val="FFFF00"/>
                </a:solidFill>
              </a:rPr>
              <a:t>大都是用</a:t>
            </a:r>
            <a:r>
              <a:rPr lang="en-US" altLang="zh-CN" sz="2800">
                <a:solidFill>
                  <a:srgbClr val="FFFF00"/>
                </a:solidFill>
              </a:rPr>
              <a:t>C++</a:t>
            </a:r>
            <a:r>
              <a:rPr lang="zh-CN" altLang="en-US" sz="2800">
                <a:solidFill>
                  <a:srgbClr val="FFFF00"/>
                </a:solidFill>
              </a:rPr>
              <a:t>编写</a:t>
            </a:r>
            <a:br>
              <a:rPr lang="zh-CN" altLang="en-US" sz="2800">
                <a:solidFill>
                  <a:srgbClr val="FFFF00"/>
                </a:solidFill>
              </a:rPr>
            </a:br>
            <a:r>
              <a:rPr lang="zh-CN" altLang="en-US" sz="2800">
                <a:solidFill>
                  <a:srgbClr val="FFFF00"/>
                </a:solidFill>
              </a:rPr>
              <a:t>为什么很少见到用</a:t>
            </a:r>
            <a:r>
              <a:rPr lang="en-US" altLang="zh-CN" sz="2800">
                <a:solidFill>
                  <a:srgbClr val="FFFF00"/>
                </a:solidFill>
              </a:rPr>
              <a:t>Python</a:t>
            </a:r>
            <a:r>
              <a:rPr lang="zh-CN" altLang="en-US" sz="2800">
                <a:solidFill>
                  <a:srgbClr val="FFFF00"/>
                </a:solidFill>
              </a:rPr>
              <a:t>编写呢？</a:t>
            </a:r>
            <a:endParaRPr lang="zh-CN" altLang="en-US" sz="2800">
              <a:solidFill>
                <a:srgbClr val="FFFF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360" y="6465570"/>
            <a:ext cx="924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r>
              <a:rPr lang="zh-CN" altLang="en-US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20</a:t>
            </a:r>
            <a:endParaRPr lang="en-US" sz="1400" spc="2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5740" y="99695"/>
            <a:ext cx="5419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>
                <a:solidFill>
                  <a:srgbClr val="FF0000"/>
                </a:solidFill>
              </a:rPr>
              <a:t>（第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季）</a:t>
            </a: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C++</a:t>
            </a:r>
            <a:r>
              <a:rPr lang="zh-CN" altLang="en-US" sz="1400">
                <a:solidFill>
                  <a:schemeClr val="bg1"/>
                </a:solidFill>
              </a:rPr>
              <a:t>编程范式</a:t>
            </a:r>
            <a:endParaRPr lang="zh-CN" altLang="en-US" sz="140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370" y="2665730"/>
            <a:ext cx="2171700" cy="1257300"/>
          </a:xfrm>
          <a:prstGeom prst="rect">
            <a:avLst/>
          </a:prstGeom>
        </p:spPr>
      </p:pic>
      <p:sp>
        <p:nvSpPr>
          <p:cNvPr id="8" name="任意多边形 7"/>
          <p:cNvSpPr/>
          <p:nvPr/>
        </p:nvSpPr>
        <p:spPr>
          <a:xfrm>
            <a:off x="5668010" y="2894330"/>
            <a:ext cx="5727700" cy="1415415"/>
          </a:xfrm>
          <a:custGeom>
            <a:avLst/>
            <a:gdLst>
              <a:gd name="connisteX0" fmla="*/ 0 w 4953635"/>
              <a:gd name="connsiteY0" fmla="*/ 1235710 h 1415322"/>
              <a:gd name="connisteX1" fmla="*/ 68580 w 4953635"/>
              <a:gd name="connsiteY1" fmla="*/ 1255395 h 1415322"/>
              <a:gd name="connisteX2" fmla="*/ 137795 w 4953635"/>
              <a:gd name="connsiteY2" fmla="*/ 1275080 h 1415322"/>
              <a:gd name="connisteX3" fmla="*/ 215900 w 4953635"/>
              <a:gd name="connsiteY3" fmla="*/ 1294765 h 1415322"/>
              <a:gd name="connisteX4" fmla="*/ 294640 w 4953635"/>
              <a:gd name="connsiteY4" fmla="*/ 1304290 h 1415322"/>
              <a:gd name="connisteX5" fmla="*/ 363220 w 4953635"/>
              <a:gd name="connsiteY5" fmla="*/ 1314450 h 1415322"/>
              <a:gd name="connisteX6" fmla="*/ 431800 w 4953635"/>
              <a:gd name="connsiteY6" fmla="*/ 1314450 h 1415322"/>
              <a:gd name="connisteX7" fmla="*/ 500380 w 4953635"/>
              <a:gd name="connsiteY7" fmla="*/ 1314450 h 1415322"/>
              <a:gd name="connisteX8" fmla="*/ 579120 w 4953635"/>
              <a:gd name="connsiteY8" fmla="*/ 1314450 h 1415322"/>
              <a:gd name="connisteX9" fmla="*/ 647700 w 4953635"/>
              <a:gd name="connsiteY9" fmla="*/ 1323975 h 1415322"/>
              <a:gd name="connisteX10" fmla="*/ 716280 w 4953635"/>
              <a:gd name="connsiteY10" fmla="*/ 1334135 h 1415322"/>
              <a:gd name="connisteX11" fmla="*/ 784860 w 4953635"/>
              <a:gd name="connsiteY11" fmla="*/ 1334135 h 1415322"/>
              <a:gd name="connisteX12" fmla="*/ 853440 w 4953635"/>
              <a:gd name="connsiteY12" fmla="*/ 1353820 h 1415322"/>
              <a:gd name="connisteX13" fmla="*/ 922020 w 4953635"/>
              <a:gd name="connsiteY13" fmla="*/ 1363345 h 1415322"/>
              <a:gd name="connisteX14" fmla="*/ 990600 w 4953635"/>
              <a:gd name="connsiteY14" fmla="*/ 1383030 h 1415322"/>
              <a:gd name="connisteX15" fmla="*/ 1059815 w 4953635"/>
              <a:gd name="connsiteY15" fmla="*/ 1392555 h 1415322"/>
              <a:gd name="connisteX16" fmla="*/ 1137920 w 4953635"/>
              <a:gd name="connsiteY16" fmla="*/ 1402715 h 1415322"/>
              <a:gd name="connisteX17" fmla="*/ 1206500 w 4953635"/>
              <a:gd name="connsiteY17" fmla="*/ 1412240 h 1415322"/>
              <a:gd name="connisteX18" fmla="*/ 1275080 w 4953635"/>
              <a:gd name="connsiteY18" fmla="*/ 1353820 h 1415322"/>
              <a:gd name="connisteX19" fmla="*/ 1304925 w 4953635"/>
              <a:gd name="connsiteY19" fmla="*/ 1284605 h 1415322"/>
              <a:gd name="connisteX20" fmla="*/ 1334135 w 4953635"/>
              <a:gd name="connsiteY20" fmla="*/ 1206500 h 1415322"/>
              <a:gd name="connisteX21" fmla="*/ 1363345 w 4953635"/>
              <a:gd name="connsiteY21" fmla="*/ 1137920 h 1415322"/>
              <a:gd name="connisteX22" fmla="*/ 1393190 w 4953635"/>
              <a:gd name="connsiteY22" fmla="*/ 1059180 h 1415322"/>
              <a:gd name="connisteX23" fmla="*/ 1442085 w 4953635"/>
              <a:gd name="connsiteY23" fmla="*/ 990600 h 1415322"/>
              <a:gd name="connisteX24" fmla="*/ 1510665 w 4953635"/>
              <a:gd name="connsiteY24" fmla="*/ 922020 h 1415322"/>
              <a:gd name="connisteX25" fmla="*/ 1579245 w 4953635"/>
              <a:gd name="connsiteY25" fmla="*/ 882650 h 1415322"/>
              <a:gd name="connisteX26" fmla="*/ 1647825 w 4953635"/>
              <a:gd name="connsiteY26" fmla="*/ 853440 h 1415322"/>
              <a:gd name="connisteX27" fmla="*/ 1717040 w 4953635"/>
              <a:gd name="connsiteY27" fmla="*/ 843280 h 1415322"/>
              <a:gd name="connisteX28" fmla="*/ 1785620 w 4953635"/>
              <a:gd name="connsiteY28" fmla="*/ 843280 h 1415322"/>
              <a:gd name="connisteX29" fmla="*/ 1854200 w 4953635"/>
              <a:gd name="connsiteY29" fmla="*/ 873125 h 1415322"/>
              <a:gd name="connisteX30" fmla="*/ 1922780 w 4953635"/>
              <a:gd name="connsiteY30" fmla="*/ 922020 h 1415322"/>
              <a:gd name="connisteX31" fmla="*/ 1991360 w 4953635"/>
              <a:gd name="connsiteY31" fmla="*/ 990600 h 1415322"/>
              <a:gd name="connisteX32" fmla="*/ 2070100 w 4953635"/>
              <a:gd name="connsiteY32" fmla="*/ 1039495 h 1415322"/>
              <a:gd name="connisteX33" fmla="*/ 2148205 w 4953635"/>
              <a:gd name="connsiteY33" fmla="*/ 1088390 h 1415322"/>
              <a:gd name="connisteX34" fmla="*/ 2216785 w 4953635"/>
              <a:gd name="connsiteY34" fmla="*/ 1147445 h 1415322"/>
              <a:gd name="connisteX35" fmla="*/ 2285365 w 4953635"/>
              <a:gd name="connsiteY35" fmla="*/ 1177290 h 1415322"/>
              <a:gd name="connisteX36" fmla="*/ 2354580 w 4953635"/>
              <a:gd name="connsiteY36" fmla="*/ 1196340 h 1415322"/>
              <a:gd name="connisteX37" fmla="*/ 2432685 w 4953635"/>
              <a:gd name="connsiteY37" fmla="*/ 1216025 h 1415322"/>
              <a:gd name="connisteX38" fmla="*/ 2511425 w 4953635"/>
              <a:gd name="connsiteY38" fmla="*/ 1216025 h 1415322"/>
              <a:gd name="connisteX39" fmla="*/ 2580005 w 4953635"/>
              <a:gd name="connsiteY39" fmla="*/ 1216025 h 1415322"/>
              <a:gd name="connisteX40" fmla="*/ 2648585 w 4953635"/>
              <a:gd name="connsiteY40" fmla="*/ 1226185 h 1415322"/>
              <a:gd name="connisteX41" fmla="*/ 2717165 w 4953635"/>
              <a:gd name="connsiteY41" fmla="*/ 1226185 h 1415322"/>
              <a:gd name="connisteX42" fmla="*/ 2785745 w 4953635"/>
              <a:gd name="connsiteY42" fmla="*/ 1206500 h 1415322"/>
              <a:gd name="connisteX43" fmla="*/ 2854325 w 4953635"/>
              <a:gd name="connsiteY43" fmla="*/ 1127760 h 1415322"/>
              <a:gd name="connisteX44" fmla="*/ 2922905 w 4953635"/>
              <a:gd name="connsiteY44" fmla="*/ 1088390 h 1415322"/>
              <a:gd name="connisteX45" fmla="*/ 2992120 w 4953635"/>
              <a:gd name="connsiteY45" fmla="*/ 1088390 h 1415322"/>
              <a:gd name="connisteX46" fmla="*/ 3060700 w 4953635"/>
              <a:gd name="connsiteY46" fmla="*/ 1127760 h 1415322"/>
              <a:gd name="connisteX47" fmla="*/ 3129280 w 4953635"/>
              <a:gd name="connsiteY47" fmla="*/ 1177290 h 1415322"/>
              <a:gd name="connisteX48" fmla="*/ 3197860 w 4953635"/>
              <a:gd name="connsiteY48" fmla="*/ 1216025 h 1415322"/>
              <a:gd name="connisteX49" fmla="*/ 3266440 w 4953635"/>
              <a:gd name="connsiteY49" fmla="*/ 1255395 h 1415322"/>
              <a:gd name="connisteX50" fmla="*/ 3335020 w 4953635"/>
              <a:gd name="connsiteY50" fmla="*/ 1304290 h 1415322"/>
              <a:gd name="connisteX51" fmla="*/ 3403600 w 4953635"/>
              <a:gd name="connsiteY51" fmla="*/ 1323975 h 1415322"/>
              <a:gd name="connisteX52" fmla="*/ 3482340 w 4953635"/>
              <a:gd name="connsiteY52" fmla="*/ 1323975 h 1415322"/>
              <a:gd name="connisteX53" fmla="*/ 3550920 w 4953635"/>
              <a:gd name="connsiteY53" fmla="*/ 1275080 h 1415322"/>
              <a:gd name="connisteX54" fmla="*/ 3619500 w 4953635"/>
              <a:gd name="connsiteY54" fmla="*/ 1206500 h 1415322"/>
              <a:gd name="connisteX55" fmla="*/ 3698240 w 4953635"/>
              <a:gd name="connsiteY55" fmla="*/ 1167130 h 1415322"/>
              <a:gd name="connisteX56" fmla="*/ 3776345 w 4953635"/>
              <a:gd name="connsiteY56" fmla="*/ 1108075 h 1415322"/>
              <a:gd name="connisteX57" fmla="*/ 3835400 w 4953635"/>
              <a:gd name="connsiteY57" fmla="*/ 1039495 h 1415322"/>
              <a:gd name="connisteX58" fmla="*/ 3864610 w 4953635"/>
              <a:gd name="connsiteY58" fmla="*/ 970915 h 1415322"/>
              <a:gd name="connisteX59" fmla="*/ 3884295 w 4953635"/>
              <a:gd name="connsiteY59" fmla="*/ 902335 h 1415322"/>
              <a:gd name="connisteX60" fmla="*/ 3894455 w 4953635"/>
              <a:gd name="connsiteY60" fmla="*/ 833755 h 1415322"/>
              <a:gd name="connisteX61" fmla="*/ 3914140 w 4953635"/>
              <a:gd name="connsiteY61" fmla="*/ 765175 h 1415322"/>
              <a:gd name="connisteX62" fmla="*/ 3952875 w 4953635"/>
              <a:gd name="connsiteY62" fmla="*/ 696595 h 1415322"/>
              <a:gd name="connisteX63" fmla="*/ 3982720 w 4953635"/>
              <a:gd name="connsiteY63" fmla="*/ 628015 h 1415322"/>
              <a:gd name="connisteX64" fmla="*/ 4041140 w 4953635"/>
              <a:gd name="connsiteY64" fmla="*/ 558800 h 1415322"/>
              <a:gd name="connisteX65" fmla="*/ 4109720 w 4953635"/>
              <a:gd name="connsiteY65" fmla="*/ 529590 h 1415322"/>
              <a:gd name="connisteX66" fmla="*/ 4178935 w 4953635"/>
              <a:gd name="connsiteY66" fmla="*/ 509905 h 1415322"/>
              <a:gd name="connisteX67" fmla="*/ 4247515 w 4953635"/>
              <a:gd name="connsiteY67" fmla="*/ 490220 h 1415322"/>
              <a:gd name="connisteX68" fmla="*/ 4316095 w 4953635"/>
              <a:gd name="connsiteY68" fmla="*/ 470535 h 1415322"/>
              <a:gd name="connisteX69" fmla="*/ 4394200 w 4953635"/>
              <a:gd name="connsiteY69" fmla="*/ 450850 h 1415322"/>
              <a:gd name="connisteX70" fmla="*/ 4463415 w 4953635"/>
              <a:gd name="connsiteY70" fmla="*/ 441325 h 1415322"/>
              <a:gd name="connisteX71" fmla="*/ 4531995 w 4953635"/>
              <a:gd name="connsiteY71" fmla="*/ 412115 h 1415322"/>
              <a:gd name="connisteX72" fmla="*/ 4600575 w 4953635"/>
              <a:gd name="connsiteY72" fmla="*/ 353060 h 1415322"/>
              <a:gd name="connisteX73" fmla="*/ 4649470 w 4953635"/>
              <a:gd name="connsiteY73" fmla="*/ 284480 h 1415322"/>
              <a:gd name="connisteX74" fmla="*/ 4718050 w 4953635"/>
              <a:gd name="connsiteY74" fmla="*/ 235585 h 1415322"/>
              <a:gd name="connisteX75" fmla="*/ 4786630 w 4953635"/>
              <a:gd name="connsiteY75" fmla="*/ 186055 h 1415322"/>
              <a:gd name="connisteX76" fmla="*/ 4855210 w 4953635"/>
              <a:gd name="connsiteY76" fmla="*/ 137160 h 1415322"/>
              <a:gd name="connisteX77" fmla="*/ 4914265 w 4953635"/>
              <a:gd name="connsiteY77" fmla="*/ 68580 h 1415322"/>
              <a:gd name="connisteX78" fmla="*/ 4953635 w 4953635"/>
              <a:gd name="connsiteY78" fmla="*/ 0 h 141532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</a:cxnLst>
            <a:rect l="l" t="t" r="r" b="b"/>
            <a:pathLst>
              <a:path w="4953635" h="1415323">
                <a:moveTo>
                  <a:pt x="0" y="1235710"/>
                </a:moveTo>
                <a:cubicBezTo>
                  <a:pt x="12065" y="1239520"/>
                  <a:pt x="41275" y="1247775"/>
                  <a:pt x="68580" y="1255395"/>
                </a:cubicBezTo>
                <a:cubicBezTo>
                  <a:pt x="95885" y="1263015"/>
                  <a:pt x="108585" y="1267460"/>
                  <a:pt x="137795" y="1275080"/>
                </a:cubicBezTo>
                <a:cubicBezTo>
                  <a:pt x="167005" y="1282700"/>
                  <a:pt x="184785" y="1289050"/>
                  <a:pt x="215900" y="1294765"/>
                </a:cubicBezTo>
                <a:cubicBezTo>
                  <a:pt x="247015" y="1300480"/>
                  <a:pt x="265430" y="1300480"/>
                  <a:pt x="294640" y="1304290"/>
                </a:cubicBezTo>
                <a:cubicBezTo>
                  <a:pt x="323850" y="1308100"/>
                  <a:pt x="335915" y="1312545"/>
                  <a:pt x="363220" y="1314450"/>
                </a:cubicBezTo>
                <a:cubicBezTo>
                  <a:pt x="390525" y="1316355"/>
                  <a:pt x="404495" y="1314450"/>
                  <a:pt x="431800" y="1314450"/>
                </a:cubicBezTo>
                <a:cubicBezTo>
                  <a:pt x="459105" y="1314450"/>
                  <a:pt x="471170" y="1314450"/>
                  <a:pt x="500380" y="1314450"/>
                </a:cubicBezTo>
                <a:cubicBezTo>
                  <a:pt x="529590" y="1314450"/>
                  <a:pt x="549910" y="1312545"/>
                  <a:pt x="579120" y="1314450"/>
                </a:cubicBezTo>
                <a:cubicBezTo>
                  <a:pt x="608330" y="1316355"/>
                  <a:pt x="620395" y="1320165"/>
                  <a:pt x="647700" y="1323975"/>
                </a:cubicBezTo>
                <a:cubicBezTo>
                  <a:pt x="675005" y="1327785"/>
                  <a:pt x="688975" y="1332230"/>
                  <a:pt x="716280" y="1334135"/>
                </a:cubicBezTo>
                <a:cubicBezTo>
                  <a:pt x="743585" y="1336040"/>
                  <a:pt x="757555" y="1330325"/>
                  <a:pt x="784860" y="1334135"/>
                </a:cubicBezTo>
                <a:cubicBezTo>
                  <a:pt x="812165" y="1337945"/>
                  <a:pt x="826135" y="1348105"/>
                  <a:pt x="853440" y="1353820"/>
                </a:cubicBezTo>
                <a:cubicBezTo>
                  <a:pt x="880745" y="1359535"/>
                  <a:pt x="894715" y="1357630"/>
                  <a:pt x="922020" y="1363345"/>
                </a:cubicBezTo>
                <a:cubicBezTo>
                  <a:pt x="949325" y="1369060"/>
                  <a:pt x="963295" y="1377315"/>
                  <a:pt x="990600" y="1383030"/>
                </a:cubicBezTo>
                <a:cubicBezTo>
                  <a:pt x="1017905" y="1388745"/>
                  <a:pt x="1030605" y="1388745"/>
                  <a:pt x="1059815" y="1392555"/>
                </a:cubicBezTo>
                <a:cubicBezTo>
                  <a:pt x="1089025" y="1396365"/>
                  <a:pt x="1108710" y="1398905"/>
                  <a:pt x="1137920" y="1402715"/>
                </a:cubicBezTo>
                <a:cubicBezTo>
                  <a:pt x="1167130" y="1406525"/>
                  <a:pt x="1179195" y="1421765"/>
                  <a:pt x="1206500" y="1412240"/>
                </a:cubicBezTo>
                <a:cubicBezTo>
                  <a:pt x="1233805" y="1402715"/>
                  <a:pt x="1255395" y="1379220"/>
                  <a:pt x="1275080" y="1353820"/>
                </a:cubicBezTo>
                <a:cubicBezTo>
                  <a:pt x="1294765" y="1328420"/>
                  <a:pt x="1292860" y="1313815"/>
                  <a:pt x="1304925" y="1284605"/>
                </a:cubicBezTo>
                <a:cubicBezTo>
                  <a:pt x="1316990" y="1255395"/>
                  <a:pt x="1322705" y="1235710"/>
                  <a:pt x="1334135" y="1206500"/>
                </a:cubicBezTo>
                <a:cubicBezTo>
                  <a:pt x="1345565" y="1177290"/>
                  <a:pt x="1351280" y="1167130"/>
                  <a:pt x="1363345" y="1137920"/>
                </a:cubicBezTo>
                <a:cubicBezTo>
                  <a:pt x="1375410" y="1108710"/>
                  <a:pt x="1377315" y="1088390"/>
                  <a:pt x="1393190" y="1059180"/>
                </a:cubicBezTo>
                <a:cubicBezTo>
                  <a:pt x="1409065" y="1029970"/>
                  <a:pt x="1418590" y="1017905"/>
                  <a:pt x="1442085" y="990600"/>
                </a:cubicBezTo>
                <a:cubicBezTo>
                  <a:pt x="1465580" y="963295"/>
                  <a:pt x="1483360" y="943610"/>
                  <a:pt x="1510665" y="922020"/>
                </a:cubicBezTo>
                <a:cubicBezTo>
                  <a:pt x="1537970" y="900430"/>
                  <a:pt x="1551940" y="896620"/>
                  <a:pt x="1579245" y="882650"/>
                </a:cubicBezTo>
                <a:cubicBezTo>
                  <a:pt x="1606550" y="868680"/>
                  <a:pt x="1620520" y="861060"/>
                  <a:pt x="1647825" y="853440"/>
                </a:cubicBezTo>
                <a:cubicBezTo>
                  <a:pt x="1675130" y="845820"/>
                  <a:pt x="1689735" y="845185"/>
                  <a:pt x="1717040" y="843280"/>
                </a:cubicBezTo>
                <a:cubicBezTo>
                  <a:pt x="1744345" y="841375"/>
                  <a:pt x="1758315" y="837565"/>
                  <a:pt x="1785620" y="843280"/>
                </a:cubicBezTo>
                <a:cubicBezTo>
                  <a:pt x="1812925" y="848995"/>
                  <a:pt x="1826895" y="857250"/>
                  <a:pt x="1854200" y="873125"/>
                </a:cubicBezTo>
                <a:cubicBezTo>
                  <a:pt x="1881505" y="889000"/>
                  <a:pt x="1895475" y="898525"/>
                  <a:pt x="1922780" y="922020"/>
                </a:cubicBezTo>
                <a:cubicBezTo>
                  <a:pt x="1950085" y="945515"/>
                  <a:pt x="1962150" y="967105"/>
                  <a:pt x="1991360" y="990600"/>
                </a:cubicBezTo>
                <a:cubicBezTo>
                  <a:pt x="2020570" y="1014095"/>
                  <a:pt x="2038985" y="1019810"/>
                  <a:pt x="2070100" y="1039495"/>
                </a:cubicBezTo>
                <a:cubicBezTo>
                  <a:pt x="2101215" y="1059180"/>
                  <a:pt x="2118995" y="1066800"/>
                  <a:pt x="2148205" y="1088390"/>
                </a:cubicBezTo>
                <a:cubicBezTo>
                  <a:pt x="2177415" y="1109980"/>
                  <a:pt x="2189480" y="1129665"/>
                  <a:pt x="2216785" y="1147445"/>
                </a:cubicBezTo>
                <a:cubicBezTo>
                  <a:pt x="2244090" y="1165225"/>
                  <a:pt x="2258060" y="1167765"/>
                  <a:pt x="2285365" y="1177290"/>
                </a:cubicBezTo>
                <a:cubicBezTo>
                  <a:pt x="2312670" y="1186815"/>
                  <a:pt x="2325370" y="1188720"/>
                  <a:pt x="2354580" y="1196340"/>
                </a:cubicBezTo>
                <a:cubicBezTo>
                  <a:pt x="2383790" y="1203960"/>
                  <a:pt x="2401570" y="1212215"/>
                  <a:pt x="2432685" y="1216025"/>
                </a:cubicBezTo>
                <a:cubicBezTo>
                  <a:pt x="2463800" y="1219835"/>
                  <a:pt x="2482215" y="1216025"/>
                  <a:pt x="2511425" y="1216025"/>
                </a:cubicBezTo>
                <a:cubicBezTo>
                  <a:pt x="2540635" y="1216025"/>
                  <a:pt x="2552700" y="1214120"/>
                  <a:pt x="2580005" y="1216025"/>
                </a:cubicBezTo>
                <a:cubicBezTo>
                  <a:pt x="2607310" y="1217930"/>
                  <a:pt x="2621280" y="1224280"/>
                  <a:pt x="2648585" y="1226185"/>
                </a:cubicBezTo>
                <a:cubicBezTo>
                  <a:pt x="2675890" y="1228090"/>
                  <a:pt x="2689860" y="1229995"/>
                  <a:pt x="2717165" y="1226185"/>
                </a:cubicBezTo>
                <a:cubicBezTo>
                  <a:pt x="2744470" y="1222375"/>
                  <a:pt x="2758440" y="1226185"/>
                  <a:pt x="2785745" y="1206500"/>
                </a:cubicBezTo>
                <a:cubicBezTo>
                  <a:pt x="2813050" y="1186815"/>
                  <a:pt x="2827020" y="1151255"/>
                  <a:pt x="2854325" y="1127760"/>
                </a:cubicBezTo>
                <a:cubicBezTo>
                  <a:pt x="2881630" y="1104265"/>
                  <a:pt x="2895600" y="1096010"/>
                  <a:pt x="2922905" y="1088390"/>
                </a:cubicBezTo>
                <a:cubicBezTo>
                  <a:pt x="2950210" y="1080770"/>
                  <a:pt x="2964815" y="1080770"/>
                  <a:pt x="2992120" y="1088390"/>
                </a:cubicBezTo>
                <a:cubicBezTo>
                  <a:pt x="3019425" y="1096010"/>
                  <a:pt x="3033395" y="1109980"/>
                  <a:pt x="3060700" y="1127760"/>
                </a:cubicBezTo>
                <a:cubicBezTo>
                  <a:pt x="3088005" y="1145540"/>
                  <a:pt x="3101975" y="1159510"/>
                  <a:pt x="3129280" y="1177290"/>
                </a:cubicBezTo>
                <a:cubicBezTo>
                  <a:pt x="3156585" y="1195070"/>
                  <a:pt x="3170555" y="1200150"/>
                  <a:pt x="3197860" y="1216025"/>
                </a:cubicBezTo>
                <a:cubicBezTo>
                  <a:pt x="3225165" y="1231900"/>
                  <a:pt x="3239135" y="1237615"/>
                  <a:pt x="3266440" y="1255395"/>
                </a:cubicBezTo>
                <a:cubicBezTo>
                  <a:pt x="3293745" y="1273175"/>
                  <a:pt x="3307715" y="1290320"/>
                  <a:pt x="3335020" y="1304290"/>
                </a:cubicBezTo>
                <a:cubicBezTo>
                  <a:pt x="3362325" y="1318260"/>
                  <a:pt x="3374390" y="1320165"/>
                  <a:pt x="3403600" y="1323975"/>
                </a:cubicBezTo>
                <a:cubicBezTo>
                  <a:pt x="3432810" y="1327785"/>
                  <a:pt x="3453130" y="1333500"/>
                  <a:pt x="3482340" y="1323975"/>
                </a:cubicBezTo>
                <a:cubicBezTo>
                  <a:pt x="3511550" y="1314450"/>
                  <a:pt x="3523615" y="1298575"/>
                  <a:pt x="3550920" y="1275080"/>
                </a:cubicBezTo>
                <a:cubicBezTo>
                  <a:pt x="3578225" y="1251585"/>
                  <a:pt x="3590290" y="1228090"/>
                  <a:pt x="3619500" y="1206500"/>
                </a:cubicBezTo>
                <a:cubicBezTo>
                  <a:pt x="3648710" y="1184910"/>
                  <a:pt x="3667125" y="1186815"/>
                  <a:pt x="3698240" y="1167130"/>
                </a:cubicBezTo>
                <a:cubicBezTo>
                  <a:pt x="3729355" y="1147445"/>
                  <a:pt x="3749040" y="1133475"/>
                  <a:pt x="3776345" y="1108075"/>
                </a:cubicBezTo>
                <a:cubicBezTo>
                  <a:pt x="3803650" y="1082675"/>
                  <a:pt x="3817620" y="1066800"/>
                  <a:pt x="3835400" y="1039495"/>
                </a:cubicBezTo>
                <a:cubicBezTo>
                  <a:pt x="3853180" y="1012190"/>
                  <a:pt x="3855085" y="998220"/>
                  <a:pt x="3864610" y="970915"/>
                </a:cubicBezTo>
                <a:cubicBezTo>
                  <a:pt x="3874135" y="943610"/>
                  <a:pt x="3878580" y="929640"/>
                  <a:pt x="3884295" y="902335"/>
                </a:cubicBezTo>
                <a:cubicBezTo>
                  <a:pt x="3890010" y="875030"/>
                  <a:pt x="3888740" y="861060"/>
                  <a:pt x="3894455" y="833755"/>
                </a:cubicBezTo>
                <a:cubicBezTo>
                  <a:pt x="3900170" y="806450"/>
                  <a:pt x="3902710" y="792480"/>
                  <a:pt x="3914140" y="765175"/>
                </a:cubicBezTo>
                <a:cubicBezTo>
                  <a:pt x="3925570" y="737870"/>
                  <a:pt x="3938905" y="723900"/>
                  <a:pt x="3952875" y="696595"/>
                </a:cubicBezTo>
                <a:cubicBezTo>
                  <a:pt x="3966845" y="669290"/>
                  <a:pt x="3964940" y="655320"/>
                  <a:pt x="3982720" y="628015"/>
                </a:cubicBezTo>
                <a:cubicBezTo>
                  <a:pt x="4000500" y="600710"/>
                  <a:pt x="4015740" y="578485"/>
                  <a:pt x="4041140" y="558800"/>
                </a:cubicBezTo>
                <a:cubicBezTo>
                  <a:pt x="4066540" y="539115"/>
                  <a:pt x="4082415" y="539115"/>
                  <a:pt x="4109720" y="529590"/>
                </a:cubicBezTo>
                <a:cubicBezTo>
                  <a:pt x="4137025" y="520065"/>
                  <a:pt x="4151630" y="517525"/>
                  <a:pt x="4178935" y="509905"/>
                </a:cubicBezTo>
                <a:cubicBezTo>
                  <a:pt x="4206240" y="502285"/>
                  <a:pt x="4220210" y="497840"/>
                  <a:pt x="4247515" y="490220"/>
                </a:cubicBezTo>
                <a:cubicBezTo>
                  <a:pt x="4274820" y="482600"/>
                  <a:pt x="4286885" y="478155"/>
                  <a:pt x="4316095" y="470535"/>
                </a:cubicBezTo>
                <a:cubicBezTo>
                  <a:pt x="4345305" y="462915"/>
                  <a:pt x="4364990" y="456565"/>
                  <a:pt x="4394200" y="450850"/>
                </a:cubicBezTo>
                <a:cubicBezTo>
                  <a:pt x="4423410" y="445135"/>
                  <a:pt x="4436110" y="448945"/>
                  <a:pt x="4463415" y="441325"/>
                </a:cubicBezTo>
                <a:cubicBezTo>
                  <a:pt x="4490720" y="433705"/>
                  <a:pt x="4504690" y="429895"/>
                  <a:pt x="4531995" y="412115"/>
                </a:cubicBezTo>
                <a:cubicBezTo>
                  <a:pt x="4559300" y="394335"/>
                  <a:pt x="4577080" y="378460"/>
                  <a:pt x="4600575" y="353060"/>
                </a:cubicBezTo>
                <a:cubicBezTo>
                  <a:pt x="4624070" y="327660"/>
                  <a:pt x="4625975" y="307975"/>
                  <a:pt x="4649470" y="284480"/>
                </a:cubicBezTo>
                <a:cubicBezTo>
                  <a:pt x="4672965" y="260985"/>
                  <a:pt x="4690745" y="255270"/>
                  <a:pt x="4718050" y="235585"/>
                </a:cubicBezTo>
                <a:cubicBezTo>
                  <a:pt x="4745355" y="215900"/>
                  <a:pt x="4759325" y="205740"/>
                  <a:pt x="4786630" y="186055"/>
                </a:cubicBezTo>
                <a:cubicBezTo>
                  <a:pt x="4813935" y="166370"/>
                  <a:pt x="4829810" y="160655"/>
                  <a:pt x="4855210" y="137160"/>
                </a:cubicBezTo>
                <a:cubicBezTo>
                  <a:pt x="4880610" y="113665"/>
                  <a:pt x="4894580" y="95885"/>
                  <a:pt x="4914265" y="68580"/>
                </a:cubicBezTo>
                <a:cubicBezTo>
                  <a:pt x="4933950" y="41275"/>
                  <a:pt x="4946650" y="12065"/>
                  <a:pt x="495363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3060000">
            <a:off x="8776970" y="3639185"/>
            <a:ext cx="500380" cy="689610"/>
          </a:xfrm>
          <a:prstGeom prst="triangle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4500000">
            <a:off x="10377170" y="3058795"/>
            <a:ext cx="500380" cy="686435"/>
          </a:xfrm>
          <a:prstGeom prst="triangle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6000000">
            <a:off x="6743700" y="3923665"/>
            <a:ext cx="500380" cy="754380"/>
          </a:xfrm>
          <a:prstGeom prst="triangle">
            <a:avLst/>
          </a:prstGeom>
          <a:noFill/>
          <a:ln w="19050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6000000">
            <a:off x="7097395" y="3923665"/>
            <a:ext cx="500380" cy="75438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标题 1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068705" y="3413760"/>
            <a:ext cx="1075690" cy="427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1800">
                <a:solidFill>
                  <a:schemeClr val="bg1"/>
                </a:solidFill>
                <a:sym typeface="+mn-ea"/>
              </a:rPr>
              <a:t>t=1s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</p:txBody>
      </p:sp>
      <p:sp>
        <p:nvSpPr>
          <p:cNvPr id="33" name="标题 14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857240" y="4730750"/>
            <a:ext cx="1075690" cy="427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1800">
                <a:solidFill>
                  <a:schemeClr val="bg1"/>
                </a:solidFill>
                <a:sym typeface="+mn-ea"/>
              </a:rPr>
              <a:t>t=1s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</p:txBody>
      </p:sp>
      <p:sp>
        <p:nvSpPr>
          <p:cNvPr id="34" name="标题 14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932930" y="4730750"/>
            <a:ext cx="1075690" cy="427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1800">
                <a:solidFill>
                  <a:schemeClr val="bg1"/>
                </a:solidFill>
                <a:sym typeface="+mn-ea"/>
              </a:rPr>
              <a:t>t=1.2s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29180" y="4166870"/>
            <a:ext cx="2167890" cy="922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SLAM</a:t>
            </a:r>
            <a:r>
              <a:rPr lang="zh-CN" altLang="en-US"/>
              <a:t>算法</a:t>
            </a:r>
            <a:endParaRPr lang="en-US" altLang="zh-CN"/>
          </a:p>
          <a:p>
            <a:pPr algn="ctr"/>
            <a:r>
              <a:rPr lang="zh-CN" altLang="en-US"/>
              <a:t>数据处理</a:t>
            </a:r>
            <a:endParaRPr lang="zh-CN" altLang="en-US"/>
          </a:p>
        </p:txBody>
      </p:sp>
      <p:sp>
        <p:nvSpPr>
          <p:cNvPr id="36" name="标题 14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1097280" y="5377815"/>
            <a:ext cx="1075690" cy="427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1800">
                <a:solidFill>
                  <a:schemeClr val="bg1"/>
                </a:solidFill>
                <a:sym typeface="+mn-ea"/>
              </a:rPr>
              <a:t>t=1.2s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329180" y="5262880"/>
            <a:ext cx="2167890" cy="657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定位结果</a:t>
            </a:r>
            <a:endParaRPr lang="zh-CN"/>
          </a:p>
        </p:txBody>
      </p:sp>
      <p:sp>
        <p:nvSpPr>
          <p:cNvPr id="38" name="标题 14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759460" y="4290060"/>
            <a:ext cx="1569720" cy="72136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800">
                <a:solidFill>
                  <a:schemeClr val="bg1"/>
                </a:solidFill>
                <a:sym typeface="+mn-ea"/>
              </a:rPr>
              <a:t>（运行耗时）</a:t>
            </a:r>
            <a:endParaRPr lang="zh-CN" altLang="en-US" sz="18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en-US" altLang="zh-CN" sz="1800">
                <a:solidFill>
                  <a:schemeClr val="bg1"/>
                </a:solidFill>
                <a:sym typeface="+mn-ea"/>
              </a:rPr>
              <a:t>0.2s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</p:txBody>
      </p:sp>
      <p:sp>
        <p:nvSpPr>
          <p:cNvPr id="39" name="标题 14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8727440" y="4514850"/>
            <a:ext cx="1075690" cy="427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1800">
                <a:solidFill>
                  <a:schemeClr val="bg1"/>
                </a:solidFill>
                <a:sym typeface="+mn-ea"/>
              </a:rPr>
              <a:t>t=2s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0" name="标题 14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10541635" y="3732530"/>
            <a:ext cx="1075690" cy="427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1800">
                <a:solidFill>
                  <a:schemeClr val="bg1"/>
                </a:solidFill>
                <a:sym typeface="+mn-ea"/>
              </a:rPr>
              <a:t>t=21s</a:t>
            </a:r>
            <a:endParaRPr lang="en-US" altLang="zh-CN" sz="1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1" name="标题 14"/>
          <p:cNvSpPr>
            <a:spLocks noGrp="1"/>
          </p:cNvSpPr>
          <p:nvPr>
            <p:custDataLst>
              <p:tags r:id="rId12"/>
            </p:custDataLst>
          </p:nvPr>
        </p:nvSpPr>
        <p:spPr>
          <a:xfrm>
            <a:off x="1466215" y="6094730"/>
            <a:ext cx="3893820" cy="427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800">
                <a:solidFill>
                  <a:schemeClr val="bg1"/>
                </a:solidFill>
                <a:sym typeface="+mn-ea"/>
              </a:rPr>
              <a:t>实时性对</a:t>
            </a:r>
            <a:r>
              <a:rPr lang="en-US" altLang="zh-CN" sz="1800">
                <a:solidFill>
                  <a:schemeClr val="bg1"/>
                </a:solidFill>
                <a:sym typeface="+mn-ea"/>
              </a:rPr>
              <a:t>SLAM</a:t>
            </a:r>
            <a:r>
              <a:rPr lang="zh-CN" altLang="en-US" sz="1800">
                <a:solidFill>
                  <a:schemeClr val="bg1"/>
                </a:solidFill>
                <a:sym typeface="+mn-ea"/>
              </a:rPr>
              <a:t>的意义</a:t>
            </a:r>
            <a:endParaRPr lang="zh-CN" altLang="en-US" sz="18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/>
      <p:bldP spid="35" grpId="0" animBg="1"/>
      <p:bldP spid="36" grpId="0"/>
      <p:bldP spid="37" grpId="0" animBg="1"/>
      <p:bldP spid="8" grpId="0" animBg="1"/>
      <p:bldP spid="31" grpId="0" animBg="1"/>
      <p:bldP spid="33" grpId="0"/>
      <p:bldP spid="27" grpId="0" animBg="1"/>
      <p:bldP spid="34" grpId="0"/>
      <p:bldP spid="29" grpId="0" animBg="1"/>
      <p:bldP spid="39" grpId="0"/>
      <p:bldP spid="30" grpId="0" animBg="1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8425" y="99695"/>
            <a:ext cx="562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BEBEBE"/>
                </a:solidFill>
              </a:rPr>
              <a:t>《机器人</a:t>
            </a:r>
            <a:r>
              <a:rPr lang="en-US" altLang="zh-CN" sz="1400">
                <a:solidFill>
                  <a:srgbClr val="BEBEBE"/>
                </a:solidFill>
              </a:rPr>
              <a:t>SLAM</a:t>
            </a:r>
            <a:r>
              <a:rPr lang="zh-CN" altLang="en-US" sz="1400">
                <a:solidFill>
                  <a:srgbClr val="BEBEBE"/>
                </a:solidFill>
              </a:rPr>
              <a:t>导航：核心技术与实战》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张虎</a:t>
            </a:r>
            <a:r>
              <a:rPr lang="en-US" altLang="zh-CN" sz="1400">
                <a:solidFill>
                  <a:srgbClr val="BEBEBE"/>
                </a:solidFill>
              </a:rPr>
              <a:t> </a:t>
            </a:r>
            <a:r>
              <a:rPr lang="zh-CN" altLang="en-US" sz="1400">
                <a:solidFill>
                  <a:srgbClr val="BEBEBE"/>
                </a:solidFill>
              </a:rPr>
              <a:t>著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机械工业出版社</a:t>
            </a:r>
            <a:endParaRPr lang="zh-CN" altLang="en-US" sz="1400">
              <a:solidFill>
                <a:srgbClr val="BEBEBE"/>
              </a:solidFill>
            </a:endParaRPr>
          </a:p>
        </p:txBody>
      </p:sp>
      <p:sp>
        <p:nvSpPr>
          <p:cNvPr id="1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103360" y="6446520"/>
            <a:ext cx="3028950" cy="34417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www.xiihoo.com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13055" y="1331595"/>
            <a:ext cx="2890520" cy="575945"/>
          </a:xfrm>
        </p:spPr>
        <p:txBody>
          <a:bodyPr>
            <a:noAutofit/>
          </a:bodyPr>
          <a:p>
            <a:r>
              <a:rPr lang="zh-CN" altLang="en-US" sz="2800">
                <a:solidFill>
                  <a:srgbClr val="9CC2F0"/>
                </a:solidFill>
              </a:rPr>
              <a:t>内容概要</a:t>
            </a:r>
            <a:endParaRPr lang="zh-CN" altLang="en-US" sz="2800">
              <a:solidFill>
                <a:srgbClr val="9CC2F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6300" y="2000885"/>
            <a:ext cx="339788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2000" b="1" spc="300">
                <a:solidFill>
                  <a:srgbClr val="9CC2F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2.1 C++</a:t>
            </a:r>
            <a:r>
              <a:rPr lang="zh-CN" altLang="en-US" sz="2000" b="1" spc="300">
                <a:solidFill>
                  <a:srgbClr val="9CC2F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工程的组织结构</a:t>
            </a:r>
            <a:endParaRPr lang="zh-CN" altLang="en-US" sz="2000">
              <a:solidFill>
                <a:schemeClr val="bg1"/>
              </a:solidFill>
            </a:endParaRPr>
          </a:p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2000" b="1" spc="300">
                <a:solidFill>
                  <a:srgbClr val="9CC2F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2.2 C++</a:t>
            </a:r>
            <a:r>
              <a:rPr lang="zh-CN" altLang="en-US" sz="2000" b="1" spc="300">
                <a:solidFill>
                  <a:srgbClr val="9CC2F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代码的编译方法</a:t>
            </a:r>
            <a:endParaRPr lang="zh-CN" altLang="en-US" sz="2000">
              <a:solidFill>
                <a:schemeClr val="bg1"/>
              </a:solidFill>
            </a:endParaRPr>
          </a:p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2000" b="1" spc="300">
                <a:solidFill>
                  <a:srgbClr val="9CC2F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2.3 C++</a:t>
            </a:r>
            <a:r>
              <a:rPr lang="zh-CN" altLang="en-US" sz="2000" b="1" spc="300">
                <a:solidFill>
                  <a:srgbClr val="9CC2F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rPr>
              <a:t>编程风格指南</a:t>
            </a:r>
            <a:endParaRPr lang="zh-CN" altLang="en-US" sz="2000" b="1" spc="300">
              <a:solidFill>
                <a:srgbClr val="9CC2F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360" y="6465570"/>
            <a:ext cx="924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20</a:t>
            </a:r>
            <a:endParaRPr lang="en-US" sz="1400" spc="2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5740" y="99695"/>
            <a:ext cx="5419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>
                <a:solidFill>
                  <a:srgbClr val="FF0000"/>
                </a:solidFill>
              </a:rPr>
              <a:t>（第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季）</a:t>
            </a: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C++</a:t>
            </a:r>
            <a:r>
              <a:rPr lang="zh-CN" altLang="en-US" sz="1400">
                <a:solidFill>
                  <a:schemeClr val="bg1"/>
                </a:solidFill>
              </a:rPr>
              <a:t>编程范式</a:t>
            </a:r>
            <a:endParaRPr lang="zh-CN" altLang="en-US" sz="1400">
              <a:solidFill>
                <a:schemeClr val="bg1"/>
              </a:solidFill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f73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8425" y="99695"/>
            <a:ext cx="562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BEBEBE"/>
                </a:solidFill>
              </a:rPr>
              <a:t>《机器人</a:t>
            </a:r>
            <a:r>
              <a:rPr lang="en-US" altLang="zh-CN" sz="1400">
                <a:solidFill>
                  <a:srgbClr val="BEBEBE"/>
                </a:solidFill>
              </a:rPr>
              <a:t>SLAM</a:t>
            </a:r>
            <a:r>
              <a:rPr lang="zh-CN" altLang="en-US" sz="1400">
                <a:solidFill>
                  <a:srgbClr val="BEBEBE"/>
                </a:solidFill>
              </a:rPr>
              <a:t>导航：核心技术与实战》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张虎</a:t>
            </a:r>
            <a:r>
              <a:rPr lang="en-US" altLang="zh-CN" sz="1400">
                <a:solidFill>
                  <a:srgbClr val="BEBEBE"/>
                </a:solidFill>
              </a:rPr>
              <a:t> </a:t>
            </a:r>
            <a:r>
              <a:rPr lang="zh-CN" altLang="en-US" sz="1400">
                <a:solidFill>
                  <a:srgbClr val="BEBEBE"/>
                </a:solidFill>
              </a:rPr>
              <a:t>著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机械工业出版社</a:t>
            </a:r>
            <a:endParaRPr lang="zh-CN" altLang="en-US" sz="1400">
              <a:solidFill>
                <a:srgbClr val="BEBEBE"/>
              </a:solidFill>
            </a:endParaRPr>
          </a:p>
        </p:txBody>
      </p:sp>
      <p:sp>
        <p:nvSpPr>
          <p:cNvPr id="1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103360" y="6446520"/>
            <a:ext cx="3028950" cy="34417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www.xiihoo.com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360" y="6465570"/>
            <a:ext cx="924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7</a:t>
            </a:r>
            <a:r>
              <a:rPr lang="zh-CN" altLang="en-US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20</a:t>
            </a:r>
            <a:endParaRPr lang="en-US" sz="1400" spc="2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32410" y="597535"/>
            <a:ext cx="3545840" cy="496570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rgbClr val="9CC2F0"/>
                </a:solidFill>
              </a:rPr>
              <a:t>2.1 </a:t>
            </a:r>
            <a:r>
              <a:rPr lang="en-US" altLang="zh-CN" sz="2000">
                <a:solidFill>
                  <a:srgbClr val="9CC2F0"/>
                </a:solidFill>
                <a:sym typeface="+mn-ea"/>
              </a:rPr>
              <a:t>C++</a:t>
            </a:r>
            <a:r>
              <a:rPr lang="zh-CN" altLang="en-US" sz="2000">
                <a:solidFill>
                  <a:srgbClr val="9CC2F0"/>
                </a:solidFill>
                <a:sym typeface="+mn-ea"/>
              </a:rPr>
              <a:t>工程的组织结构</a:t>
            </a:r>
            <a:endParaRPr lang="zh-CN" altLang="en-US" sz="2000">
              <a:solidFill>
                <a:srgbClr val="9CC2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6415" y="1486535"/>
            <a:ext cx="382079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zh-CN" sz="1400" b="0">
                <a:solidFill>
                  <a:schemeClr val="bg1"/>
                </a:solidFill>
                <a:latin typeface="+mn-ea"/>
              </a:rPr>
              <a:t>C++</a:t>
            </a:r>
            <a:r>
              <a:rPr lang="zh-CN" altLang="en-US" sz="1400" b="0">
                <a:solidFill>
                  <a:schemeClr val="bg1"/>
                </a:solidFill>
                <a:latin typeface="+mn-ea"/>
              </a:rPr>
              <a:t>工程的一般组织结构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zh-CN" sz="1400" b="0">
                <a:solidFill>
                  <a:schemeClr val="bg1"/>
                </a:solidFill>
                <a:latin typeface="+mn-ea"/>
              </a:rPr>
              <a:t>C++</a:t>
            </a:r>
            <a:r>
              <a:rPr lang="zh-CN" altLang="en-US" sz="1400" b="0">
                <a:solidFill>
                  <a:schemeClr val="bg1"/>
                </a:solidFill>
                <a:latin typeface="+mn-ea"/>
              </a:rPr>
              <a:t>工程在机器人中的组织结构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5740" y="99695"/>
            <a:ext cx="5419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>
                <a:solidFill>
                  <a:srgbClr val="FF0000"/>
                </a:solidFill>
              </a:rPr>
              <a:t>（第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季）</a:t>
            </a: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C++</a:t>
            </a:r>
            <a:r>
              <a:rPr lang="zh-CN" altLang="en-US" sz="1400">
                <a:solidFill>
                  <a:schemeClr val="bg1"/>
                </a:solidFill>
              </a:rPr>
              <a:t>编程范式</a:t>
            </a:r>
            <a:endParaRPr lang="zh-CN" altLang="en-US" sz="1400">
              <a:solidFill>
                <a:schemeClr val="bg1"/>
              </a:solidFill>
            </a:endParaRPr>
          </a:p>
        </p:txBody>
      </p:sp>
      <p:pic>
        <p:nvPicPr>
          <p:cNvPr id="3" name="图片 2" descr="捕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390" y="1486535"/>
            <a:ext cx="5134610" cy="263588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276600" y="1673225"/>
            <a:ext cx="627380" cy="255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捕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915" y="1486535"/>
            <a:ext cx="5134610" cy="263588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3286125" y="1673225"/>
            <a:ext cx="627380" cy="255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df73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8425" y="99695"/>
            <a:ext cx="5629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>
                <a:solidFill>
                  <a:srgbClr val="BEBEBE"/>
                </a:solidFill>
              </a:rPr>
              <a:t>《机器人</a:t>
            </a:r>
            <a:r>
              <a:rPr lang="en-US" altLang="zh-CN" sz="1400">
                <a:solidFill>
                  <a:srgbClr val="BEBEBE"/>
                </a:solidFill>
              </a:rPr>
              <a:t>SLAM</a:t>
            </a:r>
            <a:r>
              <a:rPr lang="zh-CN" altLang="en-US" sz="1400">
                <a:solidFill>
                  <a:srgbClr val="BEBEBE"/>
                </a:solidFill>
              </a:rPr>
              <a:t>导航：核心技术与实战》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张虎</a:t>
            </a:r>
            <a:r>
              <a:rPr lang="en-US" altLang="zh-CN" sz="1400">
                <a:solidFill>
                  <a:srgbClr val="BEBEBE"/>
                </a:solidFill>
              </a:rPr>
              <a:t> </a:t>
            </a:r>
            <a:r>
              <a:rPr lang="zh-CN" altLang="en-US" sz="1400">
                <a:solidFill>
                  <a:srgbClr val="BEBEBE"/>
                </a:solidFill>
              </a:rPr>
              <a:t>著</a:t>
            </a:r>
            <a:r>
              <a:rPr lang="en-US" altLang="zh-CN" sz="1400">
                <a:solidFill>
                  <a:srgbClr val="BEBEBE"/>
                </a:solidFill>
              </a:rPr>
              <a:t>    </a:t>
            </a:r>
            <a:r>
              <a:rPr lang="zh-CN" altLang="en-US" sz="1400">
                <a:solidFill>
                  <a:srgbClr val="BEBEBE"/>
                </a:solidFill>
              </a:rPr>
              <a:t>机械工业出版社</a:t>
            </a:r>
            <a:endParaRPr lang="zh-CN" altLang="en-US" sz="1400">
              <a:solidFill>
                <a:srgbClr val="BEBEBE"/>
              </a:solidFill>
            </a:endParaRPr>
          </a:p>
        </p:txBody>
      </p:sp>
      <p:sp>
        <p:nvSpPr>
          <p:cNvPr id="15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103360" y="6446520"/>
            <a:ext cx="3028950" cy="34417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solidFill>
                  <a:schemeClr val="bg1">
                    <a:lumMod val="85000"/>
                  </a:schemeClr>
                </a:solidFill>
              </a:rPr>
              <a:t>课件下载：</a:t>
            </a:r>
            <a:r>
              <a:rPr lang="en-US" altLang="zh-CN" sz="1400">
                <a:solidFill>
                  <a:schemeClr val="bg1">
                    <a:lumMod val="85000"/>
                  </a:schemeClr>
                </a:solidFill>
              </a:rPr>
              <a:t>www.xiihoo.com</a:t>
            </a:r>
            <a:endParaRPr lang="en-US" altLang="zh-CN" sz="1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360" y="6465570"/>
            <a:ext cx="924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8</a:t>
            </a:r>
            <a:r>
              <a:rPr lang="zh-CN" altLang="en-US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en-US" altLang="zh-CN" sz="1400" spc="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20</a:t>
            </a:r>
            <a:endParaRPr lang="en-US" sz="1400" spc="20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32410" y="597535"/>
            <a:ext cx="3545840" cy="496570"/>
          </a:xfrm>
        </p:spPr>
        <p:txBody>
          <a:bodyPr>
            <a:noAutofit/>
          </a:bodyPr>
          <a:p>
            <a:pPr algn="l"/>
            <a:r>
              <a:rPr lang="en-US" altLang="zh-CN" sz="2000">
                <a:solidFill>
                  <a:srgbClr val="9CC2F0"/>
                </a:solidFill>
              </a:rPr>
              <a:t>2.1 </a:t>
            </a:r>
            <a:r>
              <a:rPr lang="en-US" altLang="zh-CN" sz="2000">
                <a:solidFill>
                  <a:srgbClr val="9CC2F0"/>
                </a:solidFill>
                <a:sym typeface="+mn-ea"/>
              </a:rPr>
              <a:t>C++</a:t>
            </a:r>
            <a:r>
              <a:rPr lang="zh-CN" altLang="en-US" sz="2000">
                <a:solidFill>
                  <a:srgbClr val="9CC2F0"/>
                </a:solidFill>
                <a:sym typeface="+mn-ea"/>
              </a:rPr>
              <a:t>工程的组织结构</a:t>
            </a:r>
            <a:endParaRPr lang="zh-CN" altLang="en-US" sz="2000">
              <a:solidFill>
                <a:srgbClr val="9CC2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6415" y="1486535"/>
            <a:ext cx="382079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zh-CN" sz="1400" b="0">
                <a:solidFill>
                  <a:schemeClr val="bg1"/>
                </a:solidFill>
                <a:latin typeface="+mn-ea"/>
              </a:rPr>
              <a:t>C++</a:t>
            </a:r>
            <a:r>
              <a:rPr lang="zh-CN" altLang="en-US" sz="1400" b="0">
                <a:solidFill>
                  <a:schemeClr val="bg1"/>
                </a:solidFill>
                <a:latin typeface="+mn-ea"/>
              </a:rPr>
              <a:t>工程的一般组织结构</a:t>
            </a:r>
            <a:endParaRPr lang="zh-CN" altLang="en-US" sz="1400" b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en-US" altLang="zh-CN" sz="1400" b="0">
                <a:solidFill>
                  <a:srgbClr val="FFFF00"/>
                </a:solidFill>
                <a:latin typeface="+mn-ea"/>
              </a:rPr>
              <a:t>C++</a:t>
            </a:r>
            <a:r>
              <a:rPr lang="zh-CN" altLang="en-US" sz="1400" b="0">
                <a:solidFill>
                  <a:srgbClr val="FFFF00"/>
                </a:solidFill>
                <a:latin typeface="+mn-ea"/>
              </a:rPr>
              <a:t>工程在机器人中的组织结构</a:t>
            </a:r>
            <a:endParaRPr lang="zh-CN" altLang="en-US" sz="1400" b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555740" y="99695"/>
            <a:ext cx="5419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400">
                <a:solidFill>
                  <a:srgbClr val="FF0000"/>
                </a:solidFill>
              </a:rPr>
              <a:t>（第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季）</a:t>
            </a:r>
            <a:r>
              <a:rPr lang="zh-CN" altLang="en-US" sz="1400">
                <a:solidFill>
                  <a:schemeClr val="bg1"/>
                </a:solidFill>
              </a:rPr>
              <a:t>第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r>
              <a:rPr lang="zh-CN" altLang="en-US" sz="1400">
                <a:solidFill>
                  <a:schemeClr val="bg1"/>
                </a:solidFill>
              </a:rPr>
              <a:t>章：</a:t>
            </a:r>
            <a:r>
              <a:rPr lang="en-US" altLang="zh-CN" sz="1400">
                <a:solidFill>
                  <a:schemeClr val="bg1"/>
                </a:solidFill>
              </a:rPr>
              <a:t>C++</a:t>
            </a:r>
            <a:r>
              <a:rPr lang="zh-CN" altLang="en-US" sz="1400">
                <a:solidFill>
                  <a:schemeClr val="bg1"/>
                </a:solidFill>
              </a:rPr>
              <a:t>编程范式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3677920" y="2113915"/>
            <a:ext cx="627380" cy="255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捕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180" y="1545590"/>
            <a:ext cx="5674360" cy="2246630"/>
          </a:xfrm>
          <a:prstGeom prst="rect">
            <a:avLst/>
          </a:prstGeom>
        </p:spPr>
      </p:pic>
      <p:sp>
        <p:nvSpPr>
          <p:cNvPr id="41" name="标题 1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2466340" y="4584700"/>
            <a:ext cx="3893820" cy="427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800">
                <a:solidFill>
                  <a:srgbClr val="FFFF00"/>
                </a:solidFill>
                <a:sym typeface="+mn-ea"/>
              </a:rPr>
              <a:t>①如何理解</a:t>
            </a:r>
            <a:r>
              <a:rPr lang="en-US" altLang="zh-CN" sz="1800">
                <a:solidFill>
                  <a:srgbClr val="FFFF00"/>
                </a:solidFill>
                <a:sym typeface="+mn-ea"/>
              </a:rPr>
              <a:t>ROS</a:t>
            </a:r>
            <a:r>
              <a:rPr lang="zh-CN" altLang="en-US" sz="1800">
                <a:solidFill>
                  <a:srgbClr val="FFFF00"/>
                </a:solidFill>
                <a:sym typeface="+mn-ea"/>
              </a:rPr>
              <a:t>接口的作用</a:t>
            </a:r>
            <a:endParaRPr lang="zh-CN" altLang="en-US" sz="1800">
              <a:solidFill>
                <a:srgbClr val="FFFF00"/>
              </a:solidFill>
              <a:sym typeface="+mn-ea"/>
            </a:endParaRPr>
          </a:p>
        </p:txBody>
      </p:sp>
      <p:sp>
        <p:nvSpPr>
          <p:cNvPr id="5" name="标题 14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2544445" y="5172710"/>
            <a:ext cx="5306060" cy="42799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1800">
                <a:solidFill>
                  <a:srgbClr val="FFFF00"/>
                </a:solidFill>
                <a:sym typeface="+mn-ea"/>
              </a:rPr>
              <a:t>②从</a:t>
            </a:r>
            <a:r>
              <a:rPr lang="en-US" altLang="zh-CN" sz="1800">
                <a:solidFill>
                  <a:srgbClr val="FFFF00"/>
                </a:solidFill>
                <a:sym typeface="+mn-ea"/>
              </a:rPr>
              <a:t>Cartographer</a:t>
            </a:r>
            <a:r>
              <a:rPr lang="zh-CN" altLang="en-US" sz="1800">
                <a:solidFill>
                  <a:srgbClr val="FFFF00"/>
                </a:solidFill>
                <a:sym typeface="+mn-ea"/>
              </a:rPr>
              <a:t>代码来理解接口实现</a:t>
            </a:r>
            <a:endParaRPr lang="zh-CN" altLang="en-US" sz="1800">
              <a:solidFill>
                <a:srgbClr val="FFFF00"/>
              </a:solidFill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/>
      <p:bldP spid="5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TIMING" val="|75.477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TIMING" val="|25.849|0.921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TIMING" val="|25.849|0.921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TIMING" val="|75.477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1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TIMING" val="|25.849|0.921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1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TIMING" val="|25.849|0.921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TIMING" val="|25.849|0.92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3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4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TIMING" val="|25.849|0.921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4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TIMING" val="|25.849|0.92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TIMING" val="|25.849|0.921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TIMING" val="|25.849|0.921"/>
</p:tagLst>
</file>

<file path=ppt/tags/tag15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TIMING" val="|25.849|0.921"/>
</p:tagLst>
</file>

<file path=ppt/tags/tag1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TIMING" val="|75.477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1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TIMING" val="|25.849|0.921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TIMING" val="|25.849|0.921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TIMING" val="|25.849|0.921"/>
</p:tagLst>
</file>

<file path=ppt/tags/tag171.xml><?xml version="1.0" encoding="utf-8"?>
<p:tagLst xmlns:p="http://schemas.openxmlformats.org/presentationml/2006/main">
  <p:tag name="COMMONDATA" val="eyJoZGlkIjoiM2Q3NDlmZDYxN2YxNmU3YWM2YWI4MzUwMmU2NGQxNWQifQ==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TIMING" val="|75.477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TIMING" val="|75.477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TIMING" val="|75.477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ID" val="custom20205081_1*a*1"/>
  <p:tag name="KSO_WM_TEMPLATE_CATEGORY" val="custom"/>
  <p:tag name="KSO_WM_TEMPLATE_INDEX" val="20205081"/>
  <p:tag name="KSO_WM_UNIT_LAYERLEVEL" val="1"/>
  <p:tag name="KSO_WM_TAG_VERSION" val="1.0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TIMING" val="|75.477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4260</Words>
  <Application>WPS 演示</Application>
  <PresentationFormat>宽屏</PresentationFormat>
  <Paragraphs>542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Times New Roman</vt:lpstr>
      <vt:lpstr>Office 主题​​</vt:lpstr>
      <vt:lpstr>第1季 第1章：ROS入门必备知识 </vt:lpstr>
      <vt:lpstr>本书内容安排</vt:lpstr>
      <vt:lpstr>内容概要</vt:lpstr>
      <vt:lpstr>C++、ROS 和 SLAM 是什么关系？</vt:lpstr>
      <vt:lpstr>SLAM大都是用C++编写 为什么很少见到用Python编写呢？</vt:lpstr>
      <vt:lpstr>SLAM大都是用C++编写 为什么很少见到用Python编写呢？</vt:lpstr>
      <vt:lpstr>内容概要</vt:lpstr>
      <vt:lpstr>1.1 ROS简介</vt:lpstr>
      <vt:lpstr>2.1 C++工程的组织结构</vt:lpstr>
      <vt:lpstr>内容概要</vt:lpstr>
      <vt:lpstr>2.1 C++工程的组织结构</vt:lpstr>
      <vt:lpstr>2.2 C++代码的编译方法</vt:lpstr>
      <vt:lpstr>2.2 C++代码的编译方法</vt:lpstr>
      <vt:lpstr>2.2 C++代码的编译方法</vt:lpstr>
      <vt:lpstr>2.2 C++代码的编译方法</vt:lpstr>
      <vt:lpstr>2.2 C++代码的编译方法</vt:lpstr>
      <vt:lpstr>2.2 C++代码的编译方法</vt:lpstr>
      <vt:lpstr>2.2 C++代码的编译方法</vt:lpstr>
      <vt:lpstr>内容概要</vt:lpstr>
      <vt:lpstr>2.2 C++代码的编译方法</vt:lpstr>
      <vt:lpstr>PowerPoint 演示文稿</vt:lpstr>
      <vt:lpstr>敬请关注,长期更新...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小小虎蚜</cp:lastModifiedBy>
  <cp:revision>581</cp:revision>
  <dcterms:created xsi:type="dcterms:W3CDTF">2019-06-19T02:08:00Z</dcterms:created>
  <dcterms:modified xsi:type="dcterms:W3CDTF">2022-08-25T19:58:28Z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666800C72B1842E3919A710CF4E6926B</vt:lpwstr>
  </property>
</Properties>
</file>