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1"/>
  </p:notesMasterIdLst>
  <p:sldIdLst>
    <p:sldId id="259" r:id="rId2"/>
    <p:sldId id="258" r:id="rId3"/>
    <p:sldId id="353" r:id="rId4"/>
    <p:sldId id="355" r:id="rId5"/>
    <p:sldId id="360" r:id="rId6"/>
    <p:sldId id="362" r:id="rId7"/>
    <p:sldId id="349" r:id="rId8"/>
    <p:sldId id="261" r:id="rId9"/>
    <p:sldId id="363" r:id="rId10"/>
    <p:sldId id="352" r:id="rId11"/>
    <p:sldId id="350" r:id="rId12"/>
    <p:sldId id="358" r:id="rId13"/>
    <p:sldId id="356" r:id="rId14"/>
    <p:sldId id="364" r:id="rId15"/>
    <p:sldId id="351" r:id="rId16"/>
    <p:sldId id="262" r:id="rId17"/>
    <p:sldId id="361" r:id="rId18"/>
    <p:sldId id="267" r:id="rId19"/>
    <p:sldId id="359" r:id="rId20"/>
  </p:sldIdLst>
  <p:sldSz cx="9144000" cy="5143500" type="screen16x9"/>
  <p:notesSz cx="6858000" cy="9144000"/>
  <p:embeddedFontLst>
    <p:embeddedFont>
      <p:font typeface="Hammersmith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D68FB0-5532-4917-A117-6DE61DB369A1}">
  <a:tblStyle styleId="{B2D68FB0-5532-4917-A117-6DE61DB36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12BBFC-5CC1-4888-BBFA-AB1D4BDF8E74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43E348-C1B4-4E76-813F-6DB818C5B397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AAA1C-3E87-42ED-8B99-D47687641F3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59A151-5E79-43E1-82A7-A46AABFEBCB0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ABAED-E66E-42A5-8829-88D5FD0EF15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61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8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949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01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201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7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02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c6a01074ef_0_2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c6a01074ef_0_2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91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63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55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02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75" r:id="rId9"/>
    <p:sldLayoutId id="214748369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3238121" y="2924029"/>
            <a:ext cx="26677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Section Code: 373 Assignment:  Workshop1 1st Semester / Year:  2021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20;p54">
            <a:extLst>
              <a:ext uri="{FF2B5EF4-FFF2-40B4-BE49-F238E27FC236}">
                <a16:creationId xmlns:a16="http://schemas.microsoft.com/office/drawing/2014/main" id="{92D4834C-A477-4DE7-90CB-AECDC46A9932}"/>
              </a:ext>
            </a:extLst>
          </p:cNvPr>
          <p:cNvSpPr txBox="1">
            <a:spLocks/>
          </p:cNvSpPr>
          <p:nvPr/>
        </p:nvSpPr>
        <p:spPr>
          <a:xfrm>
            <a:off x="1283097" y="703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36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4400" dirty="0"/>
              <a:t>Quality Assessment for Alinma Bank App</a:t>
            </a:r>
          </a:p>
        </p:txBody>
      </p:sp>
      <p:pic>
        <p:nvPicPr>
          <p:cNvPr id="8" name="Picture 6" descr="Icon&#10;&#10;Description automatically generated">
            <a:extLst>
              <a:ext uri="{FF2B5EF4-FFF2-40B4-BE49-F238E27FC236}">
                <a16:creationId xmlns:a16="http://schemas.microsoft.com/office/drawing/2014/main" id="{B6C3BF5A-228F-44D9-9656-6B1355DE4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1" y="504211"/>
            <a:ext cx="981432" cy="981432"/>
          </a:xfrm>
          <a:prstGeom prst="rect">
            <a:avLst/>
          </a:prstGeom>
        </p:spPr>
      </p:pic>
      <p:sp>
        <p:nvSpPr>
          <p:cNvPr id="9" name="Google Shape;1321;p54">
            <a:extLst>
              <a:ext uri="{FF2B5EF4-FFF2-40B4-BE49-F238E27FC236}">
                <a16:creationId xmlns:a16="http://schemas.microsoft.com/office/drawing/2014/main" id="{6E451A89-AD78-4356-8411-927167DF261F}"/>
              </a:ext>
            </a:extLst>
          </p:cNvPr>
          <p:cNvSpPr txBox="1">
            <a:spLocks/>
          </p:cNvSpPr>
          <p:nvPr/>
        </p:nvSpPr>
        <p:spPr>
          <a:xfrm>
            <a:off x="2629835" y="4045330"/>
            <a:ext cx="3884323" cy="100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Supervisor: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</a:t>
            </a:r>
            <a:r>
              <a:rPr lang="en-US" dirty="0" err="1"/>
              <a:t>Dr.Lamees</a:t>
            </a:r>
            <a:r>
              <a:rPr lang="en-US" dirty="0"/>
              <a:t> </a:t>
            </a:r>
            <a:r>
              <a:rPr lang="en-US" dirty="0" err="1"/>
              <a:t>Alhazzaa</a:t>
            </a:r>
            <a:endParaRPr lang="en-US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A73C3D6A-EEB5-43FA-824F-34F74401A8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29198" y="212221"/>
            <a:ext cx="529590" cy="6477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BC90195-1E0D-48C5-AEB1-475F07E7C3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45536" y="212221"/>
            <a:ext cx="503555" cy="647700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49EC25D8-1CD4-463F-8652-2930622EA661}"/>
              </a:ext>
            </a:extLst>
          </p:cNvPr>
          <p:cNvSpPr/>
          <p:nvPr/>
        </p:nvSpPr>
        <p:spPr>
          <a:xfrm>
            <a:off x="8429198" y="4545388"/>
            <a:ext cx="395825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26781" y="1798277"/>
            <a:ext cx="5402226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Codacy Static Analysis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1923607" y="76305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90" name="Google Shape;1390;p62"/>
          <p:cNvSpPr/>
          <p:nvPr/>
        </p:nvSpPr>
        <p:spPr>
          <a:xfrm>
            <a:off x="3785996" y="314320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E65E3E97-230C-4B99-82A1-3671F2A1D508}"/>
              </a:ext>
            </a:extLst>
          </p:cNvPr>
          <p:cNvSpPr/>
          <p:nvPr/>
        </p:nvSpPr>
        <p:spPr>
          <a:xfrm>
            <a:off x="8218968" y="4545388"/>
            <a:ext cx="606056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10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4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388;p62">
            <a:extLst>
              <a:ext uri="{FF2B5EF4-FFF2-40B4-BE49-F238E27FC236}">
                <a16:creationId xmlns:a16="http://schemas.microsoft.com/office/drawing/2014/main" id="{ABFB7125-154F-407B-801F-85821CFD5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0582" y="498641"/>
            <a:ext cx="5402226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Codacy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37" name="Google Shape;1376;p60">
            <a:extLst>
              <a:ext uri="{FF2B5EF4-FFF2-40B4-BE49-F238E27FC236}">
                <a16:creationId xmlns:a16="http://schemas.microsoft.com/office/drawing/2014/main" id="{F62490E2-0FA5-4848-ABD2-656347F96F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81217" y="1293116"/>
            <a:ext cx="4054955" cy="41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Consist of built-in tools</a:t>
            </a:r>
            <a:endParaRPr dirty="0"/>
          </a:p>
        </p:txBody>
      </p:sp>
      <p:sp>
        <p:nvSpPr>
          <p:cNvPr id="38" name="Google Shape;2256;p101">
            <a:extLst>
              <a:ext uri="{FF2B5EF4-FFF2-40B4-BE49-F238E27FC236}">
                <a16:creationId xmlns:a16="http://schemas.microsoft.com/office/drawing/2014/main" id="{C4D451F8-AA2B-436E-8179-6CD31BABCA34}"/>
              </a:ext>
            </a:extLst>
          </p:cNvPr>
          <p:cNvSpPr/>
          <p:nvPr/>
        </p:nvSpPr>
        <p:spPr>
          <a:xfrm>
            <a:off x="4351572" y="1985630"/>
            <a:ext cx="1884600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39" name="Google Shape;2257;p101">
            <a:extLst>
              <a:ext uri="{FF2B5EF4-FFF2-40B4-BE49-F238E27FC236}">
                <a16:creationId xmlns:a16="http://schemas.microsoft.com/office/drawing/2014/main" id="{D62141C3-2987-4D78-B78F-BCDB9D574D3F}"/>
              </a:ext>
            </a:extLst>
          </p:cNvPr>
          <p:cNvSpPr/>
          <p:nvPr/>
        </p:nvSpPr>
        <p:spPr>
          <a:xfrm>
            <a:off x="2157216" y="1985630"/>
            <a:ext cx="1884600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59F37F9-CAE5-4E4A-A1DA-A4F23022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71" y="3690342"/>
            <a:ext cx="1517600" cy="28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MD">
            <a:extLst>
              <a:ext uri="{FF2B5EF4-FFF2-40B4-BE49-F238E27FC236}">
                <a16:creationId xmlns:a16="http://schemas.microsoft.com/office/drawing/2014/main" id="{E1DFF002-C741-4025-A2A9-18664729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78" y="3501588"/>
            <a:ext cx="907476" cy="665482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1376;p60">
            <a:extLst>
              <a:ext uri="{FF2B5EF4-FFF2-40B4-BE49-F238E27FC236}">
                <a16:creationId xmlns:a16="http://schemas.microsoft.com/office/drawing/2014/main" id="{0DE363CC-8D17-4146-8CB4-32CE887B4FB5}"/>
              </a:ext>
            </a:extLst>
          </p:cNvPr>
          <p:cNvSpPr txBox="1">
            <a:spLocks/>
          </p:cNvSpPr>
          <p:nvPr/>
        </p:nvSpPr>
        <p:spPr>
          <a:xfrm>
            <a:off x="2236783" y="2137641"/>
            <a:ext cx="1725466" cy="104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200" dirty="0"/>
              <a:t>PMD</a:t>
            </a:r>
            <a:r>
              <a:rPr lang="en-US" dirty="0"/>
              <a:t> static analysis tool</a:t>
            </a:r>
          </a:p>
        </p:txBody>
      </p:sp>
      <p:sp>
        <p:nvSpPr>
          <p:cNvPr id="49" name="Google Shape;1376;p60">
            <a:extLst>
              <a:ext uri="{FF2B5EF4-FFF2-40B4-BE49-F238E27FC236}">
                <a16:creationId xmlns:a16="http://schemas.microsoft.com/office/drawing/2014/main" id="{FF76C68E-F1AD-4901-AE88-DE4B4FFA713E}"/>
              </a:ext>
            </a:extLst>
          </p:cNvPr>
          <p:cNvSpPr txBox="1">
            <a:spLocks/>
          </p:cNvSpPr>
          <p:nvPr/>
        </p:nvSpPr>
        <p:spPr>
          <a:xfrm>
            <a:off x="4298408" y="2153503"/>
            <a:ext cx="1990927" cy="104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3200" dirty="0"/>
              <a:t>CheckStyle</a:t>
            </a:r>
            <a:r>
              <a:rPr lang="en-US" dirty="0"/>
              <a:t> static analysis tool</a:t>
            </a:r>
          </a:p>
        </p:txBody>
      </p:sp>
      <p:sp>
        <p:nvSpPr>
          <p:cNvPr id="50" name="Google Shape;1376;p60">
            <a:extLst>
              <a:ext uri="{FF2B5EF4-FFF2-40B4-BE49-F238E27FC236}">
                <a16:creationId xmlns:a16="http://schemas.microsoft.com/office/drawing/2014/main" id="{C35B3343-8D9B-4665-9432-FC54626DEC49}"/>
              </a:ext>
            </a:extLst>
          </p:cNvPr>
          <p:cNvSpPr txBox="1">
            <a:spLocks/>
          </p:cNvSpPr>
          <p:nvPr/>
        </p:nvSpPr>
        <p:spPr>
          <a:xfrm>
            <a:off x="1997019" y="1583833"/>
            <a:ext cx="479040" cy="41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4000" dirty="0"/>
              <a:t>1</a:t>
            </a:r>
          </a:p>
        </p:txBody>
      </p:sp>
      <p:sp>
        <p:nvSpPr>
          <p:cNvPr id="51" name="Google Shape;1376;p60">
            <a:extLst>
              <a:ext uri="{FF2B5EF4-FFF2-40B4-BE49-F238E27FC236}">
                <a16:creationId xmlns:a16="http://schemas.microsoft.com/office/drawing/2014/main" id="{41A0DE72-1D8E-45E0-ABFE-889B33A1A951}"/>
              </a:ext>
            </a:extLst>
          </p:cNvPr>
          <p:cNvSpPr txBox="1">
            <a:spLocks/>
          </p:cNvSpPr>
          <p:nvPr/>
        </p:nvSpPr>
        <p:spPr>
          <a:xfrm>
            <a:off x="4236411" y="1583833"/>
            <a:ext cx="479040" cy="41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4000" dirty="0"/>
              <a:t>2</a:t>
            </a:r>
          </a:p>
        </p:txBody>
      </p:sp>
      <p:pic>
        <p:nvPicPr>
          <p:cNvPr id="1346" name="صورة 1345">
            <a:extLst>
              <a:ext uri="{FF2B5EF4-FFF2-40B4-BE49-F238E27FC236}">
                <a16:creationId xmlns:a16="http://schemas.microsoft.com/office/drawing/2014/main" id="{BCA9C0FE-CAB6-4AF0-B9A3-987A6C06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836" y="813729"/>
            <a:ext cx="556942" cy="556942"/>
          </a:xfrm>
          <a:prstGeom prst="rect">
            <a:avLst/>
          </a:prstGeom>
        </p:spPr>
      </p:pic>
      <p:sp>
        <p:nvSpPr>
          <p:cNvPr id="56" name="مستطيل 55">
            <a:extLst>
              <a:ext uri="{FF2B5EF4-FFF2-40B4-BE49-F238E27FC236}">
                <a16:creationId xmlns:a16="http://schemas.microsoft.com/office/drawing/2014/main" id="{4F7C785D-EA74-498B-A57F-8CEB77CC1FC8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11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8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88;p62">
            <a:extLst>
              <a:ext uri="{FF2B5EF4-FFF2-40B4-BE49-F238E27FC236}">
                <a16:creationId xmlns:a16="http://schemas.microsoft.com/office/drawing/2014/main" id="{5C6D9FC9-2B71-420C-8357-8A721C232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991" y="1839475"/>
            <a:ext cx="3529009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Code style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Google Shape;1388;p62">
            <a:extLst>
              <a:ext uri="{FF2B5EF4-FFF2-40B4-BE49-F238E27FC236}">
                <a16:creationId xmlns:a16="http://schemas.microsoft.com/office/drawing/2014/main" id="{6920A41B-2874-48AC-A060-0CE57F8F6F3C}"/>
              </a:ext>
            </a:extLst>
          </p:cNvPr>
          <p:cNvSpPr txBox="1">
            <a:spLocks/>
          </p:cNvSpPr>
          <p:nvPr/>
        </p:nvSpPr>
        <p:spPr>
          <a:xfrm>
            <a:off x="4363894" y="1867566"/>
            <a:ext cx="3529009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36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2800" dirty="0"/>
              <a:t>Error prone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4C57B05F-1400-4C30-AFA5-C4CB5D5FE3FA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12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  <p:sp>
        <p:nvSpPr>
          <p:cNvPr id="7" name="Google Shape;1388;p62">
            <a:extLst>
              <a:ext uri="{FF2B5EF4-FFF2-40B4-BE49-F238E27FC236}">
                <a16:creationId xmlns:a16="http://schemas.microsoft.com/office/drawing/2014/main" id="{6487AF34-C150-4667-B341-E571774B3BA5}"/>
              </a:ext>
            </a:extLst>
          </p:cNvPr>
          <p:cNvSpPr txBox="1">
            <a:spLocks/>
          </p:cNvSpPr>
          <p:nvPr/>
        </p:nvSpPr>
        <p:spPr>
          <a:xfrm>
            <a:off x="1662781" y="488186"/>
            <a:ext cx="5402226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4800" dirty="0"/>
              <a:t>Codacy analysis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FA6DA262-0975-4D9C-BAF2-6D6211FA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95" y="2750205"/>
            <a:ext cx="1213800" cy="1213800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E1CA0839-90AD-4C52-B193-16254E158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8" y="2750205"/>
            <a:ext cx="1219200" cy="1219200"/>
          </a:xfrm>
          <a:prstGeom prst="rect">
            <a:avLst/>
          </a:prstGeom>
        </p:spPr>
      </p:pic>
      <p:cxnSp>
        <p:nvCxnSpPr>
          <p:cNvPr id="14" name="رابط مستقيم 13">
            <a:extLst>
              <a:ext uri="{FF2B5EF4-FFF2-40B4-BE49-F238E27FC236}">
                <a16:creationId xmlns:a16="http://schemas.microsoft.com/office/drawing/2014/main" id="{6E235117-D0DA-4EA5-8F91-63887B095050}"/>
              </a:ext>
            </a:extLst>
          </p:cNvPr>
          <p:cNvCxnSpPr/>
          <p:nvPr/>
        </p:nvCxnSpPr>
        <p:spPr>
          <a:xfrm>
            <a:off x="2551814" y="1811384"/>
            <a:ext cx="367886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F9452D69-1717-4FFD-ABF8-41F86C3C90EC}"/>
              </a:ext>
            </a:extLst>
          </p:cNvPr>
          <p:cNvCxnSpPr/>
          <p:nvPr/>
        </p:nvCxnSpPr>
        <p:spPr>
          <a:xfrm>
            <a:off x="4363894" y="1392865"/>
            <a:ext cx="0" cy="41851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8AACC645-C356-4F0F-895E-6E0226EDDD2C}"/>
              </a:ext>
            </a:extLst>
          </p:cNvPr>
          <p:cNvCxnSpPr/>
          <p:nvPr/>
        </p:nvCxnSpPr>
        <p:spPr>
          <a:xfrm>
            <a:off x="2551814" y="1811384"/>
            <a:ext cx="0" cy="400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827C6D32-6046-41F5-A78A-86E53E0AA25E}"/>
              </a:ext>
            </a:extLst>
          </p:cNvPr>
          <p:cNvCxnSpPr/>
          <p:nvPr/>
        </p:nvCxnSpPr>
        <p:spPr>
          <a:xfrm>
            <a:off x="6230679" y="1811384"/>
            <a:ext cx="0" cy="400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8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26781" y="1798277"/>
            <a:ext cx="5402226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MobSF Security Analysis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1923607" y="76305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90" name="Google Shape;1390;p62"/>
          <p:cNvSpPr/>
          <p:nvPr/>
        </p:nvSpPr>
        <p:spPr>
          <a:xfrm>
            <a:off x="3785996" y="314320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6265B875-C80D-415A-B203-1C431B67A7AD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13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5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46" y="406224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Mainfest Analysis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1627799" y="2154388"/>
            <a:ext cx="18114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Cleartext network traffic</a:t>
            </a:r>
            <a:endParaRPr dirty="0"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76;p60">
            <a:extLst>
              <a:ext uri="{FF2B5EF4-FFF2-40B4-BE49-F238E27FC236}">
                <a16:creationId xmlns:a16="http://schemas.microsoft.com/office/drawing/2014/main" id="{0BBB74F3-9DC9-4D32-87BA-BC2836C87DEB}"/>
              </a:ext>
            </a:extLst>
          </p:cNvPr>
          <p:cNvSpPr txBox="1">
            <a:spLocks/>
          </p:cNvSpPr>
          <p:nvPr/>
        </p:nvSpPr>
        <p:spPr>
          <a:xfrm>
            <a:off x="1627799" y="2164197"/>
            <a:ext cx="2019167" cy="165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endParaRPr lang="en-US" dirty="0"/>
          </a:p>
        </p:txBody>
      </p:sp>
      <p:sp>
        <p:nvSpPr>
          <p:cNvPr id="6" name="Google Shape;1376;p60">
            <a:extLst>
              <a:ext uri="{FF2B5EF4-FFF2-40B4-BE49-F238E27FC236}">
                <a16:creationId xmlns:a16="http://schemas.microsoft.com/office/drawing/2014/main" id="{569FDD0D-3B50-4DB8-8DBA-175758F4B2C0}"/>
              </a:ext>
            </a:extLst>
          </p:cNvPr>
          <p:cNvSpPr txBox="1">
            <a:spLocks/>
          </p:cNvSpPr>
          <p:nvPr/>
        </p:nvSpPr>
        <p:spPr>
          <a:xfrm>
            <a:off x="5417411" y="2174351"/>
            <a:ext cx="2881423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endParaRPr lang="en-US" dirty="0"/>
          </a:p>
        </p:txBody>
      </p:sp>
      <p:sp>
        <p:nvSpPr>
          <p:cNvPr id="7" name="Google Shape;1376;p60">
            <a:extLst>
              <a:ext uri="{FF2B5EF4-FFF2-40B4-BE49-F238E27FC236}">
                <a16:creationId xmlns:a16="http://schemas.microsoft.com/office/drawing/2014/main" id="{668C3080-964D-4C04-B853-6DB7221E21D1}"/>
              </a:ext>
            </a:extLst>
          </p:cNvPr>
          <p:cNvSpPr txBox="1">
            <a:spLocks/>
          </p:cNvSpPr>
          <p:nvPr/>
        </p:nvSpPr>
        <p:spPr>
          <a:xfrm>
            <a:off x="6077656" y="2164197"/>
            <a:ext cx="2098782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/>
              <a:t>Broadcast Receiver</a:t>
            </a:r>
            <a:endParaRPr lang="en-US" dirty="0"/>
          </a:p>
        </p:txBody>
      </p: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67385ADA-43F1-40EA-8096-261F095C586B}"/>
              </a:ext>
            </a:extLst>
          </p:cNvPr>
          <p:cNvCxnSpPr>
            <a:cxnSpLocks/>
          </p:cNvCxnSpPr>
          <p:nvPr/>
        </p:nvCxnSpPr>
        <p:spPr>
          <a:xfrm>
            <a:off x="2519916" y="1923024"/>
            <a:ext cx="433808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1549D879-E141-4358-83E8-65740CCB53A9}"/>
              </a:ext>
            </a:extLst>
          </p:cNvPr>
          <p:cNvCxnSpPr>
            <a:endCxn id="1375" idx="2"/>
          </p:cNvCxnSpPr>
          <p:nvPr/>
        </p:nvCxnSpPr>
        <p:spPr>
          <a:xfrm>
            <a:off x="4571996" y="1794933"/>
            <a:ext cx="0" cy="12809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E7F79539-4192-464E-BCCF-DFB01E7A0139}"/>
              </a:ext>
            </a:extLst>
          </p:cNvPr>
          <p:cNvCxnSpPr/>
          <p:nvPr/>
        </p:nvCxnSpPr>
        <p:spPr>
          <a:xfrm>
            <a:off x="2519916" y="1923024"/>
            <a:ext cx="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7619F4C3-5809-4618-B604-DA03AA4258A0}"/>
              </a:ext>
            </a:extLst>
          </p:cNvPr>
          <p:cNvCxnSpPr>
            <a:cxnSpLocks/>
            <a:stCxn id="1375" idx="2"/>
          </p:cNvCxnSpPr>
          <p:nvPr/>
        </p:nvCxnSpPr>
        <p:spPr>
          <a:xfrm>
            <a:off x="4571996" y="1923024"/>
            <a:ext cx="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0F6C2646-A8F8-40C0-9978-2674EF5BDFC5}"/>
              </a:ext>
            </a:extLst>
          </p:cNvPr>
          <p:cNvCxnSpPr/>
          <p:nvPr/>
        </p:nvCxnSpPr>
        <p:spPr>
          <a:xfrm>
            <a:off x="6858000" y="1923024"/>
            <a:ext cx="0" cy="241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67AEC30E-1CF9-4B01-98F6-CAB698D8DA3A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14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  <p:sp>
        <p:nvSpPr>
          <p:cNvPr id="19" name="Google Shape;1376;p60">
            <a:extLst>
              <a:ext uri="{FF2B5EF4-FFF2-40B4-BE49-F238E27FC236}">
                <a16:creationId xmlns:a16="http://schemas.microsoft.com/office/drawing/2014/main" id="{8A6FE5B9-A202-49B3-A2C3-F683A881A9D9}"/>
              </a:ext>
            </a:extLst>
          </p:cNvPr>
          <p:cNvSpPr txBox="1">
            <a:spLocks/>
          </p:cNvSpPr>
          <p:nvPr/>
        </p:nvSpPr>
        <p:spPr>
          <a:xfrm>
            <a:off x="3646966" y="2218299"/>
            <a:ext cx="2019167" cy="165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206748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46" y="406224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Permissions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3662415" y="2174351"/>
            <a:ext cx="18114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android.permission.ACCESS_COARSE_LOCATION</a:t>
            </a:r>
            <a:endParaRPr dirty="0"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76;p60">
            <a:extLst>
              <a:ext uri="{FF2B5EF4-FFF2-40B4-BE49-F238E27FC236}">
                <a16:creationId xmlns:a16="http://schemas.microsoft.com/office/drawing/2014/main" id="{0BBB74F3-9DC9-4D32-87BA-BC2836C87DEB}"/>
              </a:ext>
            </a:extLst>
          </p:cNvPr>
          <p:cNvSpPr txBox="1">
            <a:spLocks/>
          </p:cNvSpPr>
          <p:nvPr/>
        </p:nvSpPr>
        <p:spPr>
          <a:xfrm>
            <a:off x="1627799" y="2164197"/>
            <a:ext cx="2019167" cy="165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android.permission.WRITE_EXTERNAL_STORAGE</a:t>
            </a:r>
          </a:p>
        </p:txBody>
      </p:sp>
      <p:sp>
        <p:nvSpPr>
          <p:cNvPr id="6" name="Google Shape;1376;p60">
            <a:extLst>
              <a:ext uri="{FF2B5EF4-FFF2-40B4-BE49-F238E27FC236}">
                <a16:creationId xmlns:a16="http://schemas.microsoft.com/office/drawing/2014/main" id="{569FDD0D-3B50-4DB8-8DBA-175758F4B2C0}"/>
              </a:ext>
            </a:extLst>
          </p:cNvPr>
          <p:cNvSpPr txBox="1">
            <a:spLocks/>
          </p:cNvSpPr>
          <p:nvPr/>
        </p:nvSpPr>
        <p:spPr>
          <a:xfrm>
            <a:off x="5417412" y="2174351"/>
            <a:ext cx="1704754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android.permission.ACCESS_FINE_LOCATION</a:t>
            </a:r>
          </a:p>
        </p:txBody>
      </p:sp>
      <p:sp>
        <p:nvSpPr>
          <p:cNvPr id="7" name="Google Shape;1376;p60">
            <a:extLst>
              <a:ext uri="{FF2B5EF4-FFF2-40B4-BE49-F238E27FC236}">
                <a16:creationId xmlns:a16="http://schemas.microsoft.com/office/drawing/2014/main" id="{668C3080-964D-4C04-B853-6DB7221E21D1}"/>
              </a:ext>
            </a:extLst>
          </p:cNvPr>
          <p:cNvSpPr txBox="1">
            <a:spLocks/>
          </p:cNvSpPr>
          <p:nvPr/>
        </p:nvSpPr>
        <p:spPr>
          <a:xfrm>
            <a:off x="7045218" y="2164197"/>
            <a:ext cx="2098782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 err="1"/>
              <a:t>android.permission.CAMERA</a:t>
            </a:r>
            <a:endParaRPr lang="en-US" dirty="0"/>
          </a:p>
        </p:txBody>
      </p: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67385ADA-43F1-40EA-8096-261F095C586B}"/>
              </a:ext>
            </a:extLst>
          </p:cNvPr>
          <p:cNvCxnSpPr/>
          <p:nvPr/>
        </p:nvCxnSpPr>
        <p:spPr>
          <a:xfrm>
            <a:off x="2519916" y="1923024"/>
            <a:ext cx="540134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1549D879-E141-4358-83E8-65740CCB53A9}"/>
              </a:ext>
            </a:extLst>
          </p:cNvPr>
          <p:cNvCxnSpPr>
            <a:endCxn id="1375" idx="2"/>
          </p:cNvCxnSpPr>
          <p:nvPr/>
        </p:nvCxnSpPr>
        <p:spPr>
          <a:xfrm>
            <a:off x="4571996" y="1794933"/>
            <a:ext cx="0" cy="12809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E7F79539-4192-464E-BCCF-DFB01E7A0139}"/>
              </a:ext>
            </a:extLst>
          </p:cNvPr>
          <p:cNvCxnSpPr/>
          <p:nvPr/>
        </p:nvCxnSpPr>
        <p:spPr>
          <a:xfrm>
            <a:off x="2519916" y="1923024"/>
            <a:ext cx="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7619F4C3-5809-4618-B604-DA03AA4258A0}"/>
              </a:ext>
            </a:extLst>
          </p:cNvPr>
          <p:cNvCxnSpPr>
            <a:cxnSpLocks/>
            <a:stCxn id="1375" idx="2"/>
            <a:endCxn id="1376" idx="0"/>
          </p:cNvCxnSpPr>
          <p:nvPr/>
        </p:nvCxnSpPr>
        <p:spPr>
          <a:xfrm flipH="1">
            <a:off x="4568156" y="1923024"/>
            <a:ext cx="384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F71A8E5B-F48D-4EE4-981B-EBD374FF97BA}"/>
              </a:ext>
            </a:extLst>
          </p:cNvPr>
          <p:cNvCxnSpPr>
            <a:endCxn id="6" idx="0"/>
          </p:cNvCxnSpPr>
          <p:nvPr/>
        </p:nvCxnSpPr>
        <p:spPr>
          <a:xfrm>
            <a:off x="6269789" y="1923024"/>
            <a:ext cx="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0F6C2646-A8F8-40C0-9978-2674EF5BDFC5}"/>
              </a:ext>
            </a:extLst>
          </p:cNvPr>
          <p:cNvCxnSpPr/>
          <p:nvPr/>
        </p:nvCxnSpPr>
        <p:spPr>
          <a:xfrm>
            <a:off x="7921256" y="1923024"/>
            <a:ext cx="0" cy="241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67AEC30E-1CF9-4B01-98F6-CAB698D8DA3A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15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4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46" y="406224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&lt;/&gt;Code Analysis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3813138" y="2174351"/>
            <a:ext cx="151771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</a:t>
            </a:r>
            <a:r>
              <a:rPr lang="en" dirty="0"/>
              <a:t>rite/Read into External Storage.</a:t>
            </a:r>
            <a:endParaRPr dirty="0"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76;p60">
            <a:extLst>
              <a:ext uri="{FF2B5EF4-FFF2-40B4-BE49-F238E27FC236}">
                <a16:creationId xmlns:a16="http://schemas.microsoft.com/office/drawing/2014/main" id="{0BBB74F3-9DC9-4D32-87BA-BC2836C87DEB}"/>
              </a:ext>
            </a:extLst>
          </p:cNvPr>
          <p:cNvSpPr txBox="1">
            <a:spLocks/>
          </p:cNvSpPr>
          <p:nvPr/>
        </p:nvSpPr>
        <p:spPr>
          <a:xfrm>
            <a:off x="1627799" y="2164197"/>
            <a:ext cx="2098782" cy="165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Files may contain hardcoded sensitive information like usernames, passwords, keys etc.</a:t>
            </a:r>
          </a:p>
        </p:txBody>
      </p:sp>
      <p:sp>
        <p:nvSpPr>
          <p:cNvPr id="6" name="Google Shape;1376;p60">
            <a:extLst>
              <a:ext uri="{FF2B5EF4-FFF2-40B4-BE49-F238E27FC236}">
                <a16:creationId xmlns:a16="http://schemas.microsoft.com/office/drawing/2014/main" id="{569FDD0D-3B50-4DB8-8DBA-175758F4B2C0}"/>
              </a:ext>
            </a:extLst>
          </p:cNvPr>
          <p:cNvSpPr txBox="1">
            <a:spLocks/>
          </p:cNvSpPr>
          <p:nvPr/>
        </p:nvSpPr>
        <p:spPr>
          <a:xfrm>
            <a:off x="5417412" y="2174351"/>
            <a:ext cx="1704754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Execution with Accessing Privileges (root).</a:t>
            </a:r>
          </a:p>
        </p:txBody>
      </p:sp>
      <p:sp>
        <p:nvSpPr>
          <p:cNvPr id="7" name="Google Shape;1376;p60">
            <a:extLst>
              <a:ext uri="{FF2B5EF4-FFF2-40B4-BE49-F238E27FC236}">
                <a16:creationId xmlns:a16="http://schemas.microsoft.com/office/drawing/2014/main" id="{668C3080-964D-4C04-B853-6DB7221E21D1}"/>
              </a:ext>
            </a:extLst>
          </p:cNvPr>
          <p:cNvSpPr txBox="1">
            <a:spLocks/>
          </p:cNvSpPr>
          <p:nvPr/>
        </p:nvSpPr>
        <p:spPr>
          <a:xfrm>
            <a:off x="7045218" y="2164197"/>
            <a:ext cx="2098782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 Insufficient Cryptography;      CBC mode and MD5</a:t>
            </a:r>
          </a:p>
        </p:txBody>
      </p: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67385ADA-43F1-40EA-8096-261F095C586B}"/>
              </a:ext>
            </a:extLst>
          </p:cNvPr>
          <p:cNvCxnSpPr/>
          <p:nvPr/>
        </p:nvCxnSpPr>
        <p:spPr>
          <a:xfrm>
            <a:off x="2519916" y="1923024"/>
            <a:ext cx="540134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1549D879-E141-4358-83E8-65740CCB53A9}"/>
              </a:ext>
            </a:extLst>
          </p:cNvPr>
          <p:cNvCxnSpPr>
            <a:endCxn id="1375" idx="2"/>
          </p:cNvCxnSpPr>
          <p:nvPr/>
        </p:nvCxnSpPr>
        <p:spPr>
          <a:xfrm>
            <a:off x="4571996" y="1794933"/>
            <a:ext cx="0" cy="12809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E7F79539-4192-464E-BCCF-DFB01E7A0139}"/>
              </a:ext>
            </a:extLst>
          </p:cNvPr>
          <p:cNvCxnSpPr/>
          <p:nvPr/>
        </p:nvCxnSpPr>
        <p:spPr>
          <a:xfrm>
            <a:off x="2519916" y="1923024"/>
            <a:ext cx="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7619F4C3-5809-4618-B604-DA03AA4258A0}"/>
              </a:ext>
            </a:extLst>
          </p:cNvPr>
          <p:cNvCxnSpPr>
            <a:stCxn id="1375" idx="2"/>
            <a:endCxn id="1376" idx="0"/>
          </p:cNvCxnSpPr>
          <p:nvPr/>
        </p:nvCxnSpPr>
        <p:spPr>
          <a:xfrm>
            <a:off x="4571996" y="1923024"/>
            <a:ext cx="1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F71A8E5B-F48D-4EE4-981B-EBD374FF97BA}"/>
              </a:ext>
            </a:extLst>
          </p:cNvPr>
          <p:cNvCxnSpPr>
            <a:endCxn id="6" idx="0"/>
          </p:cNvCxnSpPr>
          <p:nvPr/>
        </p:nvCxnSpPr>
        <p:spPr>
          <a:xfrm>
            <a:off x="6269789" y="1923024"/>
            <a:ext cx="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0F6C2646-A8F8-40C0-9978-2674EF5BDFC5}"/>
              </a:ext>
            </a:extLst>
          </p:cNvPr>
          <p:cNvCxnSpPr/>
          <p:nvPr/>
        </p:nvCxnSpPr>
        <p:spPr>
          <a:xfrm>
            <a:off x="7921256" y="1923024"/>
            <a:ext cx="0" cy="241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ACC4A302-74AB-493F-8E25-1AC4573FC617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16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26781" y="1798277"/>
            <a:ext cx="5402226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Conclusion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1923607" y="76305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390" name="Google Shape;1390;p62"/>
          <p:cNvSpPr/>
          <p:nvPr/>
        </p:nvSpPr>
        <p:spPr>
          <a:xfrm>
            <a:off x="3785996" y="314320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10957B70-1308-4B83-A65E-6F572718B64D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17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2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50093897-5EF4-4101-8642-5CD5FEAABE96}"/>
              </a:ext>
            </a:extLst>
          </p:cNvPr>
          <p:cNvSpPr/>
          <p:nvPr/>
        </p:nvSpPr>
        <p:spPr>
          <a:xfrm>
            <a:off x="0" y="116958"/>
            <a:ext cx="4572000" cy="5026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aphicFrame>
        <p:nvGraphicFramePr>
          <p:cNvPr id="3" name="جدول 3">
            <a:extLst>
              <a:ext uri="{FF2B5EF4-FFF2-40B4-BE49-F238E27FC236}">
                <a16:creationId xmlns:a16="http://schemas.microsoft.com/office/drawing/2014/main" id="{CCCC86FD-DB8F-40D8-8BE6-F563E85A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06100"/>
              </p:ext>
            </p:extLst>
          </p:nvPr>
        </p:nvGraphicFramePr>
        <p:xfrm>
          <a:off x="265816" y="1589632"/>
          <a:ext cx="6060558" cy="1958983"/>
        </p:xfrm>
        <a:graphic>
          <a:graphicData uri="http://schemas.openxmlformats.org/drawingml/2006/table">
            <a:tbl>
              <a:tblPr rtl="1" firstRow="1" bandRow="1">
                <a:tableStyleId>{B2D68FB0-5532-4917-A117-6DE61DB369A1}</a:tableStyleId>
              </a:tblPr>
              <a:tblGrid>
                <a:gridCol w="1212113">
                  <a:extLst>
                    <a:ext uri="{9D8B030D-6E8A-4147-A177-3AD203B41FA5}">
                      <a16:colId xmlns:a16="http://schemas.microsoft.com/office/drawing/2014/main" val="1591906161"/>
                    </a:ext>
                  </a:extLst>
                </a:gridCol>
                <a:gridCol w="2594344">
                  <a:extLst>
                    <a:ext uri="{9D8B030D-6E8A-4147-A177-3AD203B41FA5}">
                      <a16:colId xmlns:a16="http://schemas.microsoft.com/office/drawing/2014/main" val="3743948277"/>
                    </a:ext>
                  </a:extLst>
                </a:gridCol>
                <a:gridCol w="2254101">
                  <a:extLst>
                    <a:ext uri="{9D8B030D-6E8A-4147-A177-3AD203B41FA5}">
                      <a16:colId xmlns:a16="http://schemas.microsoft.com/office/drawing/2014/main" val="3634138238"/>
                    </a:ext>
                  </a:extLst>
                </a:gridCol>
              </a:tblGrid>
              <a:tr h="3493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Student ID</a:t>
                      </a:r>
                      <a:endParaRPr lang="en-US" sz="18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Student Email</a:t>
                      </a:r>
                      <a:endParaRPr lang="en-US" sz="18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Student Name</a:t>
                      </a:r>
                      <a:endParaRPr lang="en-US" sz="18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15407"/>
                  </a:ext>
                </a:extLst>
              </a:tr>
              <a:tr h="5365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440019816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rfmalsqiaan@sm.imamu.edu.sa 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Rahaf Fahad Alsqiaan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364086"/>
                  </a:ext>
                </a:extLst>
              </a:tr>
              <a:tr h="5365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441022333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nomoalajmi@sm.imamu.edu.sa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Nouf Mohammed Alajmi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72763"/>
                  </a:ext>
                </a:extLst>
              </a:tr>
              <a:tr h="5365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440020746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haaaljassar@imamu.edu.sa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Manjari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Manjari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Hajar Abdullaziz Aljassar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32037"/>
                  </a:ext>
                </a:extLst>
              </a:tr>
            </a:tbl>
          </a:graphicData>
        </a:graphic>
      </p:graphicFrame>
      <p:sp>
        <p:nvSpPr>
          <p:cNvPr id="7" name="Google Shape;1375;p60">
            <a:extLst>
              <a:ext uri="{FF2B5EF4-FFF2-40B4-BE49-F238E27FC236}">
                <a16:creationId xmlns:a16="http://schemas.microsoft.com/office/drawing/2014/main" id="{0E9A25BD-84A4-4715-99D5-134116084E83}"/>
              </a:ext>
            </a:extLst>
          </p:cNvPr>
          <p:cNvSpPr txBox="1">
            <a:spLocks/>
          </p:cNvSpPr>
          <p:nvPr/>
        </p:nvSpPr>
        <p:spPr>
          <a:xfrm>
            <a:off x="-1571323" y="72832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accent2"/>
                </a:solidFill>
                <a:latin typeface="Hammersmith One" panose="020B0604020202020204" charset="0"/>
              </a:rPr>
              <a:t>Students 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AF2EFBE8-8032-4AA6-AE08-EBA89520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25" y="924232"/>
            <a:ext cx="579539" cy="579539"/>
          </a:xfrm>
          <a:prstGeom prst="rect">
            <a:avLst/>
          </a:prstGeom>
        </p:spPr>
      </p:pic>
      <p:sp>
        <p:nvSpPr>
          <p:cNvPr id="10" name="مستطيل 9">
            <a:extLst>
              <a:ext uri="{FF2B5EF4-FFF2-40B4-BE49-F238E27FC236}">
                <a16:creationId xmlns:a16="http://schemas.microsoft.com/office/drawing/2014/main" id="{B75A9173-A9ED-4A48-89C8-84E089FE4056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18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05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A7D027CE-405E-4207-86EE-745D61236E4B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19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555400" y="77612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</a:t>
            </a:r>
            <a:r>
              <a:rPr lang="en" sz="4400" dirty="0"/>
              <a:t>utlines</a:t>
            </a:r>
            <a:endParaRPr sz="4400"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82355" y="1819964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</a:t>
            </a:r>
            <a:r>
              <a:rPr lang="en" dirty="0"/>
              <a:t>ntroduction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796955" y="1769905"/>
            <a:ext cx="1923599" cy="690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Manual Analysis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12174" y="2912220"/>
            <a:ext cx="1643677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Desgin Analysis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826775" y="2912220"/>
            <a:ext cx="1643677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Codacy static analysis</a:t>
            </a:r>
            <a:endParaRPr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683430" y="181996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205955" y="181996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13250" y="291220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235775" y="291220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319480" y="1819964"/>
            <a:ext cx="154216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MobSF security analysis</a:t>
            </a:r>
            <a:endParaRPr dirty="0"/>
          </a:p>
        </p:txBody>
      </p:sp>
      <p:sp>
        <p:nvSpPr>
          <p:cNvPr id="1347" name="Google Shape;1347;p56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349300" y="2912220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Coclusion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728480" y="181996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50" name="Google Shape;1350;p5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758300" y="291220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DA078ADE-636F-4ABA-AC8F-D02452C2F8CE}"/>
              </a:ext>
            </a:extLst>
          </p:cNvPr>
          <p:cNvSpPr/>
          <p:nvPr/>
        </p:nvSpPr>
        <p:spPr>
          <a:xfrm>
            <a:off x="8429198" y="4545388"/>
            <a:ext cx="395825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2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26781" y="1964850"/>
            <a:ext cx="5402226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Introduction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1775194" y="967249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90" name="Google Shape;1390;p62"/>
          <p:cNvSpPr/>
          <p:nvPr/>
        </p:nvSpPr>
        <p:spPr>
          <a:xfrm>
            <a:off x="3881690" y="2962451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638E7C2-DB7D-45A5-817C-032523C9E8E2}"/>
              </a:ext>
            </a:extLst>
          </p:cNvPr>
          <p:cNvSpPr/>
          <p:nvPr/>
        </p:nvSpPr>
        <p:spPr>
          <a:xfrm>
            <a:off x="8429198" y="4545388"/>
            <a:ext cx="395825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3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1" name="Google Shape;2221;p100"/>
          <p:cNvCxnSpPr>
            <a:cxnSpLocks/>
          </p:cNvCxnSpPr>
          <p:nvPr/>
        </p:nvCxnSpPr>
        <p:spPr>
          <a:xfrm>
            <a:off x="3758514" y="1112678"/>
            <a:ext cx="596003" cy="31717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2" name="Google Shape;2222;p100"/>
          <p:cNvCxnSpPr/>
          <p:nvPr/>
        </p:nvCxnSpPr>
        <p:spPr>
          <a:xfrm>
            <a:off x="4873302" y="2193703"/>
            <a:ext cx="1014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100"/>
          <p:cNvCxnSpPr>
            <a:cxnSpLocks/>
          </p:cNvCxnSpPr>
          <p:nvPr/>
        </p:nvCxnSpPr>
        <p:spPr>
          <a:xfrm flipV="1">
            <a:off x="3458454" y="2516243"/>
            <a:ext cx="661093" cy="41609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9" name="Google Shape;2229;p100"/>
          <p:cNvSpPr/>
          <p:nvPr/>
        </p:nvSpPr>
        <p:spPr>
          <a:xfrm>
            <a:off x="5865887" y="1871162"/>
            <a:ext cx="645104" cy="645081"/>
          </a:xfrm>
          <a:custGeom>
            <a:avLst/>
            <a:gdLst/>
            <a:ahLst/>
            <a:cxnLst/>
            <a:rect l="l" t="t" r="r" b="b"/>
            <a:pathLst>
              <a:path w="27148" h="27147" extrusionOk="0">
                <a:moveTo>
                  <a:pt x="13574" y="1"/>
                </a:moveTo>
                <a:cubicBezTo>
                  <a:pt x="6073" y="1"/>
                  <a:pt x="1" y="6073"/>
                  <a:pt x="1" y="13574"/>
                </a:cubicBezTo>
                <a:cubicBezTo>
                  <a:pt x="1" y="21075"/>
                  <a:pt x="6073" y="27147"/>
                  <a:pt x="13574" y="27147"/>
                </a:cubicBezTo>
                <a:cubicBezTo>
                  <a:pt x="21063" y="27147"/>
                  <a:pt x="27147" y="21075"/>
                  <a:pt x="27147" y="13574"/>
                </a:cubicBezTo>
                <a:cubicBezTo>
                  <a:pt x="27147" y="6073"/>
                  <a:pt x="21063" y="1"/>
                  <a:pt x="135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0" name="Google Shape;2230;p100"/>
          <p:cNvSpPr txBox="1"/>
          <p:nvPr/>
        </p:nvSpPr>
        <p:spPr>
          <a:xfrm>
            <a:off x="6620324" y="2018965"/>
            <a:ext cx="1617003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2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Purpose and goals 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40474B"/>
              </a:solidFill>
              <a:effectLst/>
              <a:uLnTx/>
              <a:uFillTx/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32" name="Google Shape;2232;p100"/>
          <p:cNvSpPr/>
          <p:nvPr/>
        </p:nvSpPr>
        <p:spPr>
          <a:xfrm>
            <a:off x="2904029" y="2740814"/>
            <a:ext cx="645081" cy="645104"/>
          </a:xfrm>
          <a:custGeom>
            <a:avLst/>
            <a:gdLst/>
            <a:ahLst/>
            <a:cxnLst/>
            <a:rect l="l" t="t" r="r" b="b"/>
            <a:pathLst>
              <a:path w="27147" h="27148" extrusionOk="0">
                <a:moveTo>
                  <a:pt x="13574" y="1"/>
                </a:moveTo>
                <a:cubicBezTo>
                  <a:pt x="6085" y="1"/>
                  <a:pt x="1" y="6073"/>
                  <a:pt x="1" y="13574"/>
                </a:cubicBezTo>
                <a:cubicBezTo>
                  <a:pt x="1" y="21063"/>
                  <a:pt x="6085" y="27147"/>
                  <a:pt x="13574" y="27147"/>
                </a:cubicBezTo>
                <a:cubicBezTo>
                  <a:pt x="21075" y="27147"/>
                  <a:pt x="27147" y="21063"/>
                  <a:pt x="27147" y="13574"/>
                </a:cubicBezTo>
                <a:cubicBezTo>
                  <a:pt x="27147" y="6073"/>
                  <a:pt x="21075" y="1"/>
                  <a:pt x="135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4" name="Google Shape;2234;p100"/>
          <p:cNvSpPr txBox="1"/>
          <p:nvPr/>
        </p:nvSpPr>
        <p:spPr>
          <a:xfrm>
            <a:off x="503673" y="3002272"/>
            <a:ext cx="2309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2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Static tools analysis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40474B"/>
              </a:solidFill>
              <a:effectLst/>
              <a:uLnTx/>
              <a:uFillTx/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35" name="Google Shape;2235;p100"/>
          <p:cNvSpPr/>
          <p:nvPr/>
        </p:nvSpPr>
        <p:spPr>
          <a:xfrm>
            <a:off x="3686708" y="1112678"/>
            <a:ext cx="1917737" cy="1917759"/>
          </a:xfrm>
          <a:custGeom>
            <a:avLst/>
            <a:gdLst/>
            <a:ahLst/>
            <a:cxnLst/>
            <a:rect l="l" t="t" r="r" b="b"/>
            <a:pathLst>
              <a:path w="86404" h="86405" extrusionOk="0">
                <a:moveTo>
                  <a:pt x="43196" y="1"/>
                </a:moveTo>
                <a:cubicBezTo>
                  <a:pt x="19336" y="1"/>
                  <a:pt x="0" y="19337"/>
                  <a:pt x="0" y="43197"/>
                </a:cubicBezTo>
                <a:cubicBezTo>
                  <a:pt x="0" y="67057"/>
                  <a:pt x="19336" y="86404"/>
                  <a:pt x="43196" y="86404"/>
                </a:cubicBezTo>
                <a:cubicBezTo>
                  <a:pt x="67068" y="86404"/>
                  <a:pt x="86404" y="67057"/>
                  <a:pt x="86404" y="43197"/>
                </a:cubicBezTo>
                <a:cubicBezTo>
                  <a:pt x="86404" y="19337"/>
                  <a:pt x="67068" y="1"/>
                  <a:pt x="431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6" name="Google Shape;2236;p100"/>
          <p:cNvSpPr/>
          <p:nvPr/>
        </p:nvSpPr>
        <p:spPr>
          <a:xfrm>
            <a:off x="3237499" y="605289"/>
            <a:ext cx="645081" cy="645081"/>
          </a:xfrm>
          <a:custGeom>
            <a:avLst/>
            <a:gdLst/>
            <a:ahLst/>
            <a:cxnLst/>
            <a:rect l="l" t="t" r="r" b="b"/>
            <a:pathLst>
              <a:path w="27147" h="27147" extrusionOk="0">
                <a:moveTo>
                  <a:pt x="13574" y="1"/>
                </a:moveTo>
                <a:cubicBezTo>
                  <a:pt x="6085" y="1"/>
                  <a:pt x="1" y="6085"/>
                  <a:pt x="1" y="13574"/>
                </a:cubicBezTo>
                <a:cubicBezTo>
                  <a:pt x="1" y="21075"/>
                  <a:pt x="6085" y="27147"/>
                  <a:pt x="13574" y="27147"/>
                </a:cubicBezTo>
                <a:cubicBezTo>
                  <a:pt x="21075" y="27147"/>
                  <a:pt x="27147" y="21075"/>
                  <a:pt x="27147" y="13574"/>
                </a:cubicBezTo>
                <a:cubicBezTo>
                  <a:pt x="27147" y="6085"/>
                  <a:pt x="21075" y="1"/>
                  <a:pt x="135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7" name="Google Shape;2237;p100"/>
          <p:cNvSpPr txBox="1"/>
          <p:nvPr/>
        </p:nvSpPr>
        <p:spPr>
          <a:xfrm>
            <a:off x="1534677" y="685044"/>
            <a:ext cx="1615636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2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Problems faced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40474B"/>
              </a:solidFill>
              <a:effectLst/>
              <a:uLnTx/>
              <a:uFillTx/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40" name="Google Shape;2240;p100"/>
          <p:cNvSpPr/>
          <p:nvPr/>
        </p:nvSpPr>
        <p:spPr>
          <a:xfrm>
            <a:off x="5996935" y="2018965"/>
            <a:ext cx="383008" cy="338738"/>
          </a:xfrm>
          <a:custGeom>
            <a:avLst/>
            <a:gdLst/>
            <a:ahLst/>
            <a:cxnLst/>
            <a:rect l="l" t="t" r="r" b="b"/>
            <a:pathLst>
              <a:path w="13012" h="11508" extrusionOk="0">
                <a:moveTo>
                  <a:pt x="9306" y="836"/>
                </a:moveTo>
                <a:cubicBezTo>
                  <a:pt x="9412" y="836"/>
                  <a:pt x="9515" y="875"/>
                  <a:pt x="9578" y="954"/>
                </a:cubicBezTo>
                <a:lnTo>
                  <a:pt x="11909" y="3285"/>
                </a:lnTo>
                <a:cubicBezTo>
                  <a:pt x="12067" y="3443"/>
                  <a:pt x="12067" y="3695"/>
                  <a:pt x="11909" y="3884"/>
                </a:cubicBezTo>
                <a:lnTo>
                  <a:pt x="6900" y="8861"/>
                </a:lnTo>
                <a:lnTo>
                  <a:pt x="4001" y="5963"/>
                </a:lnTo>
                <a:lnTo>
                  <a:pt x="9011" y="954"/>
                </a:lnTo>
                <a:cubicBezTo>
                  <a:pt x="9089" y="875"/>
                  <a:pt x="9200" y="836"/>
                  <a:pt x="9306" y="836"/>
                </a:cubicBezTo>
                <a:close/>
                <a:moveTo>
                  <a:pt x="3466" y="6499"/>
                </a:moveTo>
                <a:lnTo>
                  <a:pt x="6364" y="9428"/>
                </a:lnTo>
                <a:lnTo>
                  <a:pt x="6049" y="9744"/>
                </a:lnTo>
                <a:cubicBezTo>
                  <a:pt x="5986" y="9807"/>
                  <a:pt x="5892" y="9870"/>
                  <a:pt x="5766" y="9870"/>
                </a:cubicBezTo>
                <a:cubicBezTo>
                  <a:pt x="5640" y="9870"/>
                  <a:pt x="5577" y="9807"/>
                  <a:pt x="5514" y="9744"/>
                </a:cubicBezTo>
                <a:cubicBezTo>
                  <a:pt x="5255" y="9506"/>
                  <a:pt x="4936" y="9372"/>
                  <a:pt x="4610" y="9372"/>
                </a:cubicBezTo>
                <a:cubicBezTo>
                  <a:pt x="4460" y="9372"/>
                  <a:pt x="4308" y="9400"/>
                  <a:pt x="4159" y="9460"/>
                </a:cubicBezTo>
                <a:cubicBezTo>
                  <a:pt x="3938" y="9555"/>
                  <a:pt x="3812" y="9712"/>
                  <a:pt x="3686" y="9807"/>
                </a:cubicBezTo>
                <a:lnTo>
                  <a:pt x="3088" y="9239"/>
                </a:lnTo>
                <a:lnTo>
                  <a:pt x="3182" y="9145"/>
                </a:lnTo>
                <a:cubicBezTo>
                  <a:pt x="3655" y="8672"/>
                  <a:pt x="3686" y="7853"/>
                  <a:pt x="3151" y="7381"/>
                </a:cubicBezTo>
                <a:cubicBezTo>
                  <a:pt x="2993" y="7223"/>
                  <a:pt x="3025" y="6940"/>
                  <a:pt x="3182" y="6782"/>
                </a:cubicBezTo>
                <a:lnTo>
                  <a:pt x="3466" y="6499"/>
                </a:lnTo>
                <a:close/>
                <a:moveTo>
                  <a:pt x="2426" y="9807"/>
                </a:moveTo>
                <a:lnTo>
                  <a:pt x="3025" y="10405"/>
                </a:lnTo>
                <a:lnTo>
                  <a:pt x="2773" y="10657"/>
                </a:lnTo>
                <a:lnTo>
                  <a:pt x="1544" y="10657"/>
                </a:lnTo>
                <a:lnTo>
                  <a:pt x="2426" y="9807"/>
                </a:lnTo>
                <a:close/>
                <a:moveTo>
                  <a:pt x="9310" y="1"/>
                </a:moveTo>
                <a:cubicBezTo>
                  <a:pt x="8995" y="1"/>
                  <a:pt x="8680" y="119"/>
                  <a:pt x="8443" y="355"/>
                </a:cubicBezTo>
                <a:lnTo>
                  <a:pt x="2584" y="6247"/>
                </a:lnTo>
                <a:cubicBezTo>
                  <a:pt x="2111" y="6719"/>
                  <a:pt x="2079" y="7538"/>
                  <a:pt x="2552" y="8011"/>
                </a:cubicBezTo>
                <a:cubicBezTo>
                  <a:pt x="2710" y="8137"/>
                  <a:pt x="2710" y="8357"/>
                  <a:pt x="2615" y="8483"/>
                </a:cubicBezTo>
                <a:cubicBezTo>
                  <a:pt x="2584" y="8546"/>
                  <a:pt x="2584" y="8546"/>
                  <a:pt x="2552" y="8609"/>
                </a:cubicBezTo>
                <a:lnTo>
                  <a:pt x="252" y="10815"/>
                </a:lnTo>
                <a:cubicBezTo>
                  <a:pt x="0" y="11067"/>
                  <a:pt x="189" y="11508"/>
                  <a:pt x="536" y="11508"/>
                </a:cubicBezTo>
                <a:lnTo>
                  <a:pt x="2930" y="11508"/>
                </a:lnTo>
                <a:cubicBezTo>
                  <a:pt x="3056" y="11508"/>
                  <a:pt x="3182" y="11476"/>
                  <a:pt x="3245" y="11382"/>
                </a:cubicBezTo>
                <a:lnTo>
                  <a:pt x="4285" y="10374"/>
                </a:lnTo>
                <a:cubicBezTo>
                  <a:pt x="4364" y="10295"/>
                  <a:pt x="4474" y="10255"/>
                  <a:pt x="4584" y="10255"/>
                </a:cubicBezTo>
                <a:cubicBezTo>
                  <a:pt x="4694" y="10255"/>
                  <a:pt x="4805" y="10295"/>
                  <a:pt x="4883" y="10374"/>
                </a:cubicBezTo>
                <a:cubicBezTo>
                  <a:pt x="5092" y="10614"/>
                  <a:pt x="5413" y="10740"/>
                  <a:pt x="5742" y="10740"/>
                </a:cubicBezTo>
                <a:cubicBezTo>
                  <a:pt x="6060" y="10740"/>
                  <a:pt x="6384" y="10622"/>
                  <a:pt x="6616" y="10374"/>
                </a:cubicBezTo>
                <a:lnTo>
                  <a:pt x="12476" y="4482"/>
                </a:lnTo>
                <a:cubicBezTo>
                  <a:pt x="12980" y="3978"/>
                  <a:pt x="13012" y="3191"/>
                  <a:pt x="12508" y="2686"/>
                </a:cubicBezTo>
                <a:lnTo>
                  <a:pt x="10176" y="355"/>
                </a:lnTo>
                <a:cubicBezTo>
                  <a:pt x="9940" y="119"/>
                  <a:pt x="9625" y="1"/>
                  <a:pt x="93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41" name="Google Shape;2241;p100"/>
          <p:cNvGrpSpPr/>
          <p:nvPr/>
        </p:nvGrpSpPr>
        <p:grpSpPr>
          <a:xfrm>
            <a:off x="3361583" y="741262"/>
            <a:ext cx="396931" cy="373147"/>
            <a:chOff x="-42804750" y="1949600"/>
            <a:chExt cx="337125" cy="316925"/>
          </a:xfrm>
        </p:grpSpPr>
        <p:sp>
          <p:nvSpPr>
            <p:cNvPr id="2242" name="Google Shape;2242;p100"/>
            <p:cNvSpPr/>
            <p:nvPr/>
          </p:nvSpPr>
          <p:spPr>
            <a:xfrm>
              <a:off x="-42731500" y="2013125"/>
              <a:ext cx="189825" cy="189900"/>
            </a:xfrm>
            <a:custGeom>
              <a:avLst/>
              <a:gdLst/>
              <a:ahLst/>
              <a:cxnLst/>
              <a:rect l="l" t="t" r="r" b="b"/>
              <a:pathLst>
                <a:path w="7593" h="7596" extrusionOk="0">
                  <a:moveTo>
                    <a:pt x="3781" y="805"/>
                  </a:moveTo>
                  <a:cubicBezTo>
                    <a:pt x="5419" y="805"/>
                    <a:pt x="6742" y="2128"/>
                    <a:pt x="6742" y="3767"/>
                  </a:cubicBezTo>
                  <a:cubicBezTo>
                    <a:pt x="6774" y="5405"/>
                    <a:pt x="5419" y="6760"/>
                    <a:pt x="3781" y="6760"/>
                  </a:cubicBezTo>
                  <a:cubicBezTo>
                    <a:pt x="2426" y="6760"/>
                    <a:pt x="1292" y="5878"/>
                    <a:pt x="946" y="4649"/>
                  </a:cubicBezTo>
                  <a:cubicBezTo>
                    <a:pt x="347" y="2727"/>
                    <a:pt x="1765" y="805"/>
                    <a:pt x="3781" y="805"/>
                  </a:cubicBezTo>
                  <a:close/>
                  <a:moveTo>
                    <a:pt x="3809" y="1"/>
                  </a:moveTo>
                  <a:cubicBezTo>
                    <a:pt x="3297" y="1"/>
                    <a:pt x="2785" y="105"/>
                    <a:pt x="2300" y="301"/>
                  </a:cubicBezTo>
                  <a:cubicBezTo>
                    <a:pt x="946" y="868"/>
                    <a:pt x="0" y="2223"/>
                    <a:pt x="0" y="3798"/>
                  </a:cubicBezTo>
                  <a:cubicBezTo>
                    <a:pt x="0" y="5058"/>
                    <a:pt x="630" y="6224"/>
                    <a:pt x="1670" y="6949"/>
                  </a:cubicBezTo>
                  <a:cubicBezTo>
                    <a:pt x="2333" y="7390"/>
                    <a:pt x="3060" y="7596"/>
                    <a:pt x="3776" y="7596"/>
                  </a:cubicBezTo>
                  <a:cubicBezTo>
                    <a:pt x="4286" y="7596"/>
                    <a:pt x="4790" y="7492"/>
                    <a:pt x="5262" y="7295"/>
                  </a:cubicBezTo>
                  <a:cubicBezTo>
                    <a:pt x="6648" y="6697"/>
                    <a:pt x="7593" y="5373"/>
                    <a:pt x="7593" y="3798"/>
                  </a:cubicBezTo>
                  <a:cubicBezTo>
                    <a:pt x="7593" y="2506"/>
                    <a:pt x="6931" y="1341"/>
                    <a:pt x="5892" y="648"/>
                  </a:cubicBezTo>
                  <a:cubicBezTo>
                    <a:pt x="5248" y="206"/>
                    <a:pt x="4528" y="1"/>
                    <a:pt x="3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00"/>
            <p:cNvSpPr/>
            <p:nvPr/>
          </p:nvSpPr>
          <p:spPr>
            <a:xfrm>
              <a:off x="-42804750" y="1949600"/>
              <a:ext cx="337125" cy="316925"/>
            </a:xfrm>
            <a:custGeom>
              <a:avLst/>
              <a:gdLst/>
              <a:ahLst/>
              <a:cxnLst/>
              <a:rect l="l" t="t" r="r" b="b"/>
              <a:pathLst>
                <a:path w="13485" h="12677" extrusionOk="0">
                  <a:moveTo>
                    <a:pt x="3306" y="817"/>
                  </a:moveTo>
                  <a:cubicBezTo>
                    <a:pt x="3769" y="817"/>
                    <a:pt x="4233" y="967"/>
                    <a:pt x="4600" y="1267"/>
                  </a:cubicBezTo>
                  <a:cubicBezTo>
                    <a:pt x="3277" y="1802"/>
                    <a:pt x="2174" y="2905"/>
                    <a:pt x="1607" y="4260"/>
                  </a:cubicBezTo>
                  <a:cubicBezTo>
                    <a:pt x="914" y="3283"/>
                    <a:pt x="1072" y="1897"/>
                    <a:pt x="2143" y="1172"/>
                  </a:cubicBezTo>
                  <a:cubicBezTo>
                    <a:pt x="2484" y="935"/>
                    <a:pt x="2895" y="817"/>
                    <a:pt x="3306" y="817"/>
                  </a:cubicBezTo>
                  <a:close/>
                  <a:moveTo>
                    <a:pt x="10101" y="823"/>
                  </a:moveTo>
                  <a:cubicBezTo>
                    <a:pt x="10771" y="823"/>
                    <a:pt x="11436" y="1137"/>
                    <a:pt x="11846" y="1771"/>
                  </a:cubicBezTo>
                  <a:cubicBezTo>
                    <a:pt x="12382" y="2527"/>
                    <a:pt x="12319" y="3535"/>
                    <a:pt x="11783" y="4260"/>
                  </a:cubicBezTo>
                  <a:cubicBezTo>
                    <a:pt x="11248" y="2905"/>
                    <a:pt x="10177" y="1802"/>
                    <a:pt x="8790" y="1267"/>
                  </a:cubicBezTo>
                  <a:cubicBezTo>
                    <a:pt x="9176" y="971"/>
                    <a:pt x="9640" y="823"/>
                    <a:pt x="10101" y="823"/>
                  </a:cubicBezTo>
                  <a:close/>
                  <a:moveTo>
                    <a:pt x="6662" y="1686"/>
                  </a:moveTo>
                  <a:cubicBezTo>
                    <a:pt x="7287" y="1686"/>
                    <a:pt x="7908" y="1809"/>
                    <a:pt x="8475" y="2055"/>
                  </a:cubicBezTo>
                  <a:cubicBezTo>
                    <a:pt x="10177" y="2748"/>
                    <a:pt x="11311" y="4417"/>
                    <a:pt x="11311" y="6339"/>
                  </a:cubicBezTo>
                  <a:cubicBezTo>
                    <a:pt x="11374" y="8891"/>
                    <a:pt x="9263" y="10970"/>
                    <a:pt x="6711" y="10970"/>
                  </a:cubicBezTo>
                  <a:cubicBezTo>
                    <a:pt x="4159" y="10970"/>
                    <a:pt x="2048" y="8891"/>
                    <a:pt x="2017" y="6339"/>
                  </a:cubicBezTo>
                  <a:cubicBezTo>
                    <a:pt x="2017" y="4764"/>
                    <a:pt x="2804" y="3346"/>
                    <a:pt x="4065" y="2464"/>
                  </a:cubicBezTo>
                  <a:cubicBezTo>
                    <a:pt x="4846" y="1943"/>
                    <a:pt x="5759" y="1686"/>
                    <a:pt x="6662" y="1686"/>
                  </a:cubicBezTo>
                  <a:close/>
                  <a:moveTo>
                    <a:pt x="3282" y="1"/>
                  </a:moveTo>
                  <a:cubicBezTo>
                    <a:pt x="2347" y="1"/>
                    <a:pt x="1411" y="437"/>
                    <a:pt x="820" y="1298"/>
                  </a:cubicBezTo>
                  <a:cubicBezTo>
                    <a:pt x="0" y="2496"/>
                    <a:pt x="189" y="4165"/>
                    <a:pt x="1292" y="5142"/>
                  </a:cubicBezTo>
                  <a:cubicBezTo>
                    <a:pt x="820" y="7316"/>
                    <a:pt x="1702" y="9553"/>
                    <a:pt x="3497" y="10844"/>
                  </a:cubicBezTo>
                  <a:lnTo>
                    <a:pt x="2867" y="12073"/>
                  </a:lnTo>
                  <a:cubicBezTo>
                    <a:pt x="2773" y="12262"/>
                    <a:pt x="2867" y="12514"/>
                    <a:pt x="3088" y="12640"/>
                  </a:cubicBezTo>
                  <a:cubicBezTo>
                    <a:pt x="3137" y="12665"/>
                    <a:pt x="3189" y="12677"/>
                    <a:pt x="3240" y="12677"/>
                  </a:cubicBezTo>
                  <a:cubicBezTo>
                    <a:pt x="3386" y="12677"/>
                    <a:pt x="3530" y="12582"/>
                    <a:pt x="3623" y="12420"/>
                  </a:cubicBezTo>
                  <a:lnTo>
                    <a:pt x="4222" y="11254"/>
                  </a:lnTo>
                  <a:cubicBezTo>
                    <a:pt x="4994" y="11632"/>
                    <a:pt x="5821" y="11821"/>
                    <a:pt x="6648" y="11821"/>
                  </a:cubicBezTo>
                  <a:cubicBezTo>
                    <a:pt x="7475" y="11821"/>
                    <a:pt x="8302" y="11632"/>
                    <a:pt x="9074" y="11254"/>
                  </a:cubicBezTo>
                  <a:lnTo>
                    <a:pt x="9641" y="12420"/>
                  </a:lnTo>
                  <a:cubicBezTo>
                    <a:pt x="9736" y="12587"/>
                    <a:pt x="9904" y="12663"/>
                    <a:pt x="10062" y="12663"/>
                  </a:cubicBezTo>
                  <a:cubicBezTo>
                    <a:pt x="10113" y="12663"/>
                    <a:pt x="10162" y="12655"/>
                    <a:pt x="10208" y="12640"/>
                  </a:cubicBezTo>
                  <a:cubicBezTo>
                    <a:pt x="10397" y="12514"/>
                    <a:pt x="10492" y="12262"/>
                    <a:pt x="10397" y="12073"/>
                  </a:cubicBezTo>
                  <a:lnTo>
                    <a:pt x="9767" y="10844"/>
                  </a:lnTo>
                  <a:cubicBezTo>
                    <a:pt x="11594" y="9584"/>
                    <a:pt x="12476" y="7347"/>
                    <a:pt x="11972" y="5142"/>
                  </a:cubicBezTo>
                  <a:cubicBezTo>
                    <a:pt x="13485" y="3882"/>
                    <a:pt x="13359" y="1582"/>
                    <a:pt x="11752" y="511"/>
                  </a:cubicBezTo>
                  <a:cubicBezTo>
                    <a:pt x="11243" y="171"/>
                    <a:pt x="10658" y="5"/>
                    <a:pt x="10078" y="5"/>
                  </a:cubicBezTo>
                  <a:cubicBezTo>
                    <a:pt x="9258" y="5"/>
                    <a:pt x="8449" y="338"/>
                    <a:pt x="7877" y="983"/>
                  </a:cubicBezTo>
                  <a:cubicBezTo>
                    <a:pt x="7483" y="905"/>
                    <a:pt x="7081" y="865"/>
                    <a:pt x="6679" y="865"/>
                  </a:cubicBezTo>
                  <a:cubicBezTo>
                    <a:pt x="6278" y="865"/>
                    <a:pt x="5876" y="905"/>
                    <a:pt x="5482" y="983"/>
                  </a:cubicBezTo>
                  <a:cubicBezTo>
                    <a:pt x="4898" y="326"/>
                    <a:pt x="4090" y="1"/>
                    <a:pt x="3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00"/>
            <p:cNvSpPr/>
            <p:nvPr/>
          </p:nvSpPr>
          <p:spPr>
            <a:xfrm>
              <a:off x="-42644075" y="2060025"/>
              <a:ext cx="59100" cy="65400"/>
            </a:xfrm>
            <a:custGeom>
              <a:avLst/>
              <a:gdLst/>
              <a:ahLst/>
              <a:cxnLst/>
              <a:rect l="l" t="t" r="r" b="b"/>
              <a:pathLst>
                <a:path w="2364" h="2616" extrusionOk="0">
                  <a:moveTo>
                    <a:pt x="442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237"/>
                  </a:lnTo>
                  <a:cubicBezTo>
                    <a:pt x="0" y="2458"/>
                    <a:pt x="189" y="2615"/>
                    <a:pt x="442" y="2615"/>
                  </a:cubicBezTo>
                  <a:lnTo>
                    <a:pt x="1922" y="2615"/>
                  </a:lnTo>
                  <a:cubicBezTo>
                    <a:pt x="2174" y="2615"/>
                    <a:pt x="2363" y="2426"/>
                    <a:pt x="2363" y="2237"/>
                  </a:cubicBezTo>
                  <a:cubicBezTo>
                    <a:pt x="2363" y="1954"/>
                    <a:pt x="2174" y="1796"/>
                    <a:pt x="1922" y="1796"/>
                  </a:cubicBezTo>
                  <a:lnTo>
                    <a:pt x="820" y="1796"/>
                  </a:lnTo>
                  <a:lnTo>
                    <a:pt x="820" y="410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45" name="Google Shape;2245;p100"/>
          <p:cNvGrpSpPr/>
          <p:nvPr/>
        </p:nvGrpSpPr>
        <p:grpSpPr>
          <a:xfrm>
            <a:off x="3058727" y="2881237"/>
            <a:ext cx="335706" cy="364258"/>
            <a:chOff x="-42778750" y="2320125"/>
            <a:chExt cx="285125" cy="309375"/>
          </a:xfrm>
        </p:grpSpPr>
        <p:sp>
          <p:nvSpPr>
            <p:cNvPr id="2246" name="Google Shape;2246;p100"/>
            <p:cNvSpPr/>
            <p:nvPr/>
          </p:nvSpPr>
          <p:spPr>
            <a:xfrm>
              <a:off x="-42778750" y="2320125"/>
              <a:ext cx="285125" cy="309375"/>
            </a:xfrm>
            <a:custGeom>
              <a:avLst/>
              <a:gdLst/>
              <a:ahLst/>
              <a:cxnLst/>
              <a:rect l="l" t="t" r="r" b="b"/>
              <a:pathLst>
                <a:path w="11405" h="12375" extrusionOk="0">
                  <a:moveTo>
                    <a:pt x="5654" y="815"/>
                  </a:moveTo>
                  <a:cubicBezTo>
                    <a:pt x="5920" y="815"/>
                    <a:pt x="6185" y="965"/>
                    <a:pt x="6459" y="1253"/>
                  </a:cubicBezTo>
                  <a:cubicBezTo>
                    <a:pt x="6711" y="1568"/>
                    <a:pt x="6963" y="1978"/>
                    <a:pt x="7120" y="2419"/>
                  </a:cubicBezTo>
                  <a:cubicBezTo>
                    <a:pt x="6616" y="2545"/>
                    <a:pt x="6144" y="2734"/>
                    <a:pt x="5671" y="2923"/>
                  </a:cubicBezTo>
                  <a:cubicBezTo>
                    <a:pt x="5198" y="2734"/>
                    <a:pt x="4726" y="2545"/>
                    <a:pt x="4190" y="2419"/>
                  </a:cubicBezTo>
                  <a:cubicBezTo>
                    <a:pt x="4348" y="2072"/>
                    <a:pt x="4568" y="1663"/>
                    <a:pt x="4789" y="1348"/>
                  </a:cubicBezTo>
                  <a:cubicBezTo>
                    <a:pt x="5083" y="988"/>
                    <a:pt x="5368" y="815"/>
                    <a:pt x="5654" y="815"/>
                  </a:cubicBezTo>
                  <a:close/>
                  <a:moveTo>
                    <a:pt x="3938" y="3238"/>
                  </a:moveTo>
                  <a:cubicBezTo>
                    <a:pt x="4159" y="3332"/>
                    <a:pt x="4411" y="3364"/>
                    <a:pt x="4600" y="3427"/>
                  </a:cubicBezTo>
                  <a:cubicBezTo>
                    <a:pt x="4285" y="3616"/>
                    <a:pt x="4033" y="3774"/>
                    <a:pt x="3781" y="3900"/>
                  </a:cubicBezTo>
                  <a:cubicBezTo>
                    <a:pt x="3844" y="3679"/>
                    <a:pt x="3907" y="3427"/>
                    <a:pt x="3938" y="3238"/>
                  </a:cubicBezTo>
                  <a:close/>
                  <a:moveTo>
                    <a:pt x="7341" y="3238"/>
                  </a:moveTo>
                  <a:cubicBezTo>
                    <a:pt x="7435" y="3490"/>
                    <a:pt x="7467" y="3711"/>
                    <a:pt x="7498" y="3963"/>
                  </a:cubicBezTo>
                  <a:cubicBezTo>
                    <a:pt x="7246" y="3805"/>
                    <a:pt x="6963" y="3616"/>
                    <a:pt x="6679" y="3490"/>
                  </a:cubicBezTo>
                  <a:cubicBezTo>
                    <a:pt x="6868" y="3364"/>
                    <a:pt x="7120" y="3301"/>
                    <a:pt x="7341" y="3238"/>
                  </a:cubicBezTo>
                  <a:close/>
                  <a:moveTo>
                    <a:pt x="2340" y="2993"/>
                  </a:moveTo>
                  <a:cubicBezTo>
                    <a:pt x="2618" y="2993"/>
                    <a:pt x="2897" y="3021"/>
                    <a:pt x="3151" y="3049"/>
                  </a:cubicBezTo>
                  <a:cubicBezTo>
                    <a:pt x="3025" y="3522"/>
                    <a:pt x="2899" y="3994"/>
                    <a:pt x="2867" y="4593"/>
                  </a:cubicBezTo>
                  <a:cubicBezTo>
                    <a:pt x="2457" y="4908"/>
                    <a:pt x="2048" y="5223"/>
                    <a:pt x="1670" y="5569"/>
                  </a:cubicBezTo>
                  <a:cubicBezTo>
                    <a:pt x="1040" y="4782"/>
                    <a:pt x="473" y="3616"/>
                    <a:pt x="1355" y="3175"/>
                  </a:cubicBezTo>
                  <a:cubicBezTo>
                    <a:pt x="1651" y="3036"/>
                    <a:pt x="1995" y="2993"/>
                    <a:pt x="2340" y="2993"/>
                  </a:cubicBezTo>
                  <a:close/>
                  <a:moveTo>
                    <a:pt x="8935" y="3013"/>
                  </a:moveTo>
                  <a:cubicBezTo>
                    <a:pt x="9678" y="3013"/>
                    <a:pt x="10397" y="3218"/>
                    <a:pt x="10397" y="3868"/>
                  </a:cubicBezTo>
                  <a:cubicBezTo>
                    <a:pt x="10397" y="4435"/>
                    <a:pt x="9956" y="5097"/>
                    <a:pt x="9609" y="5569"/>
                  </a:cubicBezTo>
                  <a:cubicBezTo>
                    <a:pt x="9294" y="5254"/>
                    <a:pt x="8884" y="4908"/>
                    <a:pt x="8412" y="4593"/>
                  </a:cubicBezTo>
                  <a:cubicBezTo>
                    <a:pt x="8349" y="4089"/>
                    <a:pt x="8254" y="3553"/>
                    <a:pt x="8160" y="3080"/>
                  </a:cubicBezTo>
                  <a:cubicBezTo>
                    <a:pt x="8400" y="3039"/>
                    <a:pt x="8669" y="3013"/>
                    <a:pt x="8935" y="3013"/>
                  </a:cubicBezTo>
                  <a:close/>
                  <a:moveTo>
                    <a:pt x="8538" y="5695"/>
                  </a:moveTo>
                  <a:cubicBezTo>
                    <a:pt x="8727" y="5853"/>
                    <a:pt x="8884" y="6010"/>
                    <a:pt x="9042" y="6168"/>
                  </a:cubicBezTo>
                  <a:cubicBezTo>
                    <a:pt x="8884" y="6325"/>
                    <a:pt x="8695" y="6483"/>
                    <a:pt x="8538" y="6640"/>
                  </a:cubicBezTo>
                  <a:lnTo>
                    <a:pt x="8538" y="5695"/>
                  </a:lnTo>
                  <a:close/>
                  <a:moveTo>
                    <a:pt x="2741" y="5727"/>
                  </a:moveTo>
                  <a:lnTo>
                    <a:pt x="2741" y="6672"/>
                  </a:lnTo>
                  <a:cubicBezTo>
                    <a:pt x="2552" y="6514"/>
                    <a:pt x="2394" y="6357"/>
                    <a:pt x="2237" y="6199"/>
                  </a:cubicBezTo>
                  <a:cubicBezTo>
                    <a:pt x="2426" y="6010"/>
                    <a:pt x="2583" y="5884"/>
                    <a:pt x="2741" y="5727"/>
                  </a:cubicBezTo>
                  <a:close/>
                  <a:moveTo>
                    <a:pt x="5671" y="3837"/>
                  </a:moveTo>
                  <a:cubicBezTo>
                    <a:pt x="6364" y="4152"/>
                    <a:pt x="7026" y="4561"/>
                    <a:pt x="7656" y="5002"/>
                  </a:cubicBezTo>
                  <a:cubicBezTo>
                    <a:pt x="7750" y="5821"/>
                    <a:pt x="7750" y="6609"/>
                    <a:pt x="7656" y="7334"/>
                  </a:cubicBezTo>
                  <a:cubicBezTo>
                    <a:pt x="7026" y="7775"/>
                    <a:pt x="6364" y="8184"/>
                    <a:pt x="5671" y="8531"/>
                  </a:cubicBezTo>
                  <a:cubicBezTo>
                    <a:pt x="4946" y="8216"/>
                    <a:pt x="4285" y="7806"/>
                    <a:pt x="3655" y="7334"/>
                  </a:cubicBezTo>
                  <a:cubicBezTo>
                    <a:pt x="3560" y="6609"/>
                    <a:pt x="3560" y="5821"/>
                    <a:pt x="3655" y="5002"/>
                  </a:cubicBezTo>
                  <a:cubicBezTo>
                    <a:pt x="3970" y="4782"/>
                    <a:pt x="4285" y="4593"/>
                    <a:pt x="4631" y="4404"/>
                  </a:cubicBezTo>
                  <a:cubicBezTo>
                    <a:pt x="4978" y="4183"/>
                    <a:pt x="5356" y="3994"/>
                    <a:pt x="5671" y="3837"/>
                  </a:cubicBezTo>
                  <a:close/>
                  <a:moveTo>
                    <a:pt x="3781" y="8436"/>
                  </a:moveTo>
                  <a:lnTo>
                    <a:pt x="3781" y="8436"/>
                  </a:lnTo>
                  <a:cubicBezTo>
                    <a:pt x="3907" y="8531"/>
                    <a:pt x="4033" y="8594"/>
                    <a:pt x="4222" y="8688"/>
                  </a:cubicBezTo>
                  <a:cubicBezTo>
                    <a:pt x="4241" y="8641"/>
                    <a:pt x="4248" y="8625"/>
                    <a:pt x="4250" y="8625"/>
                  </a:cubicBezTo>
                  <a:lnTo>
                    <a:pt x="4250" y="8625"/>
                  </a:lnTo>
                  <a:cubicBezTo>
                    <a:pt x="4252" y="8625"/>
                    <a:pt x="4233" y="8679"/>
                    <a:pt x="4225" y="8690"/>
                  </a:cubicBezTo>
                  <a:lnTo>
                    <a:pt x="4225" y="8690"/>
                  </a:lnTo>
                  <a:cubicBezTo>
                    <a:pt x="4224" y="8689"/>
                    <a:pt x="4223" y="8689"/>
                    <a:pt x="4222" y="8688"/>
                  </a:cubicBezTo>
                  <a:lnTo>
                    <a:pt x="4222" y="8688"/>
                  </a:lnTo>
                  <a:cubicBezTo>
                    <a:pt x="4222" y="8691"/>
                    <a:pt x="4222" y="8692"/>
                    <a:pt x="4223" y="8692"/>
                  </a:cubicBezTo>
                  <a:cubicBezTo>
                    <a:pt x="4223" y="8692"/>
                    <a:pt x="4224" y="8691"/>
                    <a:pt x="4225" y="8690"/>
                  </a:cubicBezTo>
                  <a:lnTo>
                    <a:pt x="4225" y="8690"/>
                  </a:lnTo>
                  <a:cubicBezTo>
                    <a:pt x="4350" y="8753"/>
                    <a:pt x="4475" y="8846"/>
                    <a:pt x="4631" y="8909"/>
                  </a:cubicBezTo>
                  <a:cubicBezTo>
                    <a:pt x="4411" y="9003"/>
                    <a:pt x="4159" y="9066"/>
                    <a:pt x="3970" y="9129"/>
                  </a:cubicBezTo>
                  <a:cubicBezTo>
                    <a:pt x="3907" y="8909"/>
                    <a:pt x="3844" y="8688"/>
                    <a:pt x="3781" y="8436"/>
                  </a:cubicBezTo>
                  <a:close/>
                  <a:moveTo>
                    <a:pt x="7498" y="8499"/>
                  </a:moveTo>
                  <a:cubicBezTo>
                    <a:pt x="7467" y="8688"/>
                    <a:pt x="7435" y="8909"/>
                    <a:pt x="7341" y="9161"/>
                  </a:cubicBezTo>
                  <a:cubicBezTo>
                    <a:pt x="7120" y="9066"/>
                    <a:pt x="6868" y="9035"/>
                    <a:pt x="6679" y="8972"/>
                  </a:cubicBezTo>
                  <a:cubicBezTo>
                    <a:pt x="6994" y="8814"/>
                    <a:pt x="7278" y="8625"/>
                    <a:pt x="7498" y="8499"/>
                  </a:cubicBezTo>
                  <a:close/>
                  <a:moveTo>
                    <a:pt x="1638" y="6798"/>
                  </a:moveTo>
                  <a:cubicBezTo>
                    <a:pt x="1985" y="7145"/>
                    <a:pt x="2394" y="7491"/>
                    <a:pt x="2836" y="7775"/>
                  </a:cubicBezTo>
                  <a:cubicBezTo>
                    <a:pt x="2899" y="8279"/>
                    <a:pt x="2993" y="8814"/>
                    <a:pt x="3088" y="9287"/>
                  </a:cubicBezTo>
                  <a:cubicBezTo>
                    <a:pt x="2848" y="9347"/>
                    <a:pt x="2583" y="9369"/>
                    <a:pt x="2309" y="9369"/>
                  </a:cubicBezTo>
                  <a:cubicBezTo>
                    <a:pt x="2150" y="9369"/>
                    <a:pt x="1989" y="9361"/>
                    <a:pt x="1827" y="9350"/>
                  </a:cubicBezTo>
                  <a:cubicBezTo>
                    <a:pt x="1103" y="9224"/>
                    <a:pt x="725" y="8846"/>
                    <a:pt x="945" y="8090"/>
                  </a:cubicBezTo>
                  <a:cubicBezTo>
                    <a:pt x="1040" y="7649"/>
                    <a:pt x="1323" y="7239"/>
                    <a:pt x="1638" y="6798"/>
                  </a:cubicBezTo>
                  <a:close/>
                  <a:moveTo>
                    <a:pt x="9641" y="6830"/>
                  </a:moveTo>
                  <a:cubicBezTo>
                    <a:pt x="9987" y="7271"/>
                    <a:pt x="10428" y="7932"/>
                    <a:pt x="10428" y="8531"/>
                  </a:cubicBezTo>
                  <a:cubicBezTo>
                    <a:pt x="10405" y="9192"/>
                    <a:pt x="9707" y="9391"/>
                    <a:pt x="8988" y="9391"/>
                  </a:cubicBezTo>
                  <a:cubicBezTo>
                    <a:pt x="8713" y="9391"/>
                    <a:pt x="8435" y="9362"/>
                    <a:pt x="8191" y="9318"/>
                  </a:cubicBezTo>
                  <a:cubicBezTo>
                    <a:pt x="8286" y="8846"/>
                    <a:pt x="8412" y="8373"/>
                    <a:pt x="8443" y="7806"/>
                  </a:cubicBezTo>
                  <a:cubicBezTo>
                    <a:pt x="8853" y="7491"/>
                    <a:pt x="9294" y="7176"/>
                    <a:pt x="9641" y="6830"/>
                  </a:cubicBezTo>
                  <a:close/>
                  <a:moveTo>
                    <a:pt x="5671" y="9444"/>
                  </a:moveTo>
                  <a:cubicBezTo>
                    <a:pt x="6144" y="9633"/>
                    <a:pt x="6616" y="9822"/>
                    <a:pt x="7120" y="9948"/>
                  </a:cubicBezTo>
                  <a:cubicBezTo>
                    <a:pt x="6868" y="10453"/>
                    <a:pt x="6522" y="11177"/>
                    <a:pt x="6049" y="11429"/>
                  </a:cubicBezTo>
                  <a:cubicBezTo>
                    <a:pt x="5909" y="11527"/>
                    <a:pt x="5782" y="11569"/>
                    <a:pt x="5659" y="11569"/>
                  </a:cubicBezTo>
                  <a:cubicBezTo>
                    <a:pt x="5504" y="11569"/>
                    <a:pt x="5356" y="11503"/>
                    <a:pt x="5198" y="11398"/>
                  </a:cubicBezTo>
                  <a:cubicBezTo>
                    <a:pt x="4757" y="11083"/>
                    <a:pt x="4411" y="10453"/>
                    <a:pt x="4222" y="9948"/>
                  </a:cubicBezTo>
                  <a:cubicBezTo>
                    <a:pt x="4694" y="9822"/>
                    <a:pt x="5198" y="9633"/>
                    <a:pt x="5671" y="9444"/>
                  </a:cubicBezTo>
                  <a:close/>
                  <a:moveTo>
                    <a:pt x="5689" y="1"/>
                  </a:moveTo>
                  <a:cubicBezTo>
                    <a:pt x="5142" y="1"/>
                    <a:pt x="4663" y="283"/>
                    <a:pt x="4285" y="686"/>
                  </a:cubicBezTo>
                  <a:cubicBezTo>
                    <a:pt x="3907" y="1127"/>
                    <a:pt x="3623" y="1663"/>
                    <a:pt x="3434" y="2261"/>
                  </a:cubicBezTo>
                  <a:cubicBezTo>
                    <a:pt x="3054" y="2197"/>
                    <a:pt x="2712" y="2168"/>
                    <a:pt x="2405" y="2168"/>
                  </a:cubicBezTo>
                  <a:cubicBezTo>
                    <a:pt x="753" y="2168"/>
                    <a:pt x="126" y="3018"/>
                    <a:pt x="126" y="3868"/>
                  </a:cubicBezTo>
                  <a:cubicBezTo>
                    <a:pt x="126" y="4687"/>
                    <a:pt x="630" y="5538"/>
                    <a:pt x="1166" y="6168"/>
                  </a:cubicBezTo>
                  <a:cubicBezTo>
                    <a:pt x="788" y="6640"/>
                    <a:pt x="441" y="7176"/>
                    <a:pt x="221" y="7775"/>
                  </a:cubicBezTo>
                  <a:cubicBezTo>
                    <a:pt x="0" y="8499"/>
                    <a:pt x="126" y="9224"/>
                    <a:pt x="693" y="9696"/>
                  </a:cubicBezTo>
                  <a:cubicBezTo>
                    <a:pt x="1155" y="10078"/>
                    <a:pt x="1784" y="10204"/>
                    <a:pt x="2416" y="10204"/>
                  </a:cubicBezTo>
                  <a:cubicBezTo>
                    <a:pt x="2775" y="10204"/>
                    <a:pt x="3135" y="10163"/>
                    <a:pt x="3466" y="10106"/>
                  </a:cubicBezTo>
                  <a:lnTo>
                    <a:pt x="3812" y="10925"/>
                  </a:lnTo>
                  <a:cubicBezTo>
                    <a:pt x="4442" y="12059"/>
                    <a:pt x="5135" y="12374"/>
                    <a:pt x="5702" y="12374"/>
                  </a:cubicBezTo>
                  <a:cubicBezTo>
                    <a:pt x="6837" y="12374"/>
                    <a:pt x="7593" y="11177"/>
                    <a:pt x="8002" y="10106"/>
                  </a:cubicBezTo>
                  <a:cubicBezTo>
                    <a:pt x="8317" y="10159"/>
                    <a:pt x="8660" y="10194"/>
                    <a:pt x="9004" y="10194"/>
                  </a:cubicBezTo>
                  <a:cubicBezTo>
                    <a:pt x="9690" y="10194"/>
                    <a:pt x="10376" y="10054"/>
                    <a:pt x="10838" y="9633"/>
                  </a:cubicBezTo>
                  <a:cubicBezTo>
                    <a:pt x="11310" y="9161"/>
                    <a:pt x="11373" y="8531"/>
                    <a:pt x="11216" y="7901"/>
                  </a:cubicBezTo>
                  <a:cubicBezTo>
                    <a:pt x="10995" y="7302"/>
                    <a:pt x="10617" y="6703"/>
                    <a:pt x="10208" y="6199"/>
                  </a:cubicBezTo>
                  <a:cubicBezTo>
                    <a:pt x="10838" y="5443"/>
                    <a:pt x="11405" y="4435"/>
                    <a:pt x="11184" y="3490"/>
                  </a:cubicBezTo>
                  <a:cubicBezTo>
                    <a:pt x="10995" y="2765"/>
                    <a:pt x="10397" y="2387"/>
                    <a:pt x="9641" y="2230"/>
                  </a:cubicBezTo>
                  <a:cubicBezTo>
                    <a:pt x="9406" y="2175"/>
                    <a:pt x="9153" y="2150"/>
                    <a:pt x="8895" y="2150"/>
                  </a:cubicBezTo>
                  <a:cubicBezTo>
                    <a:pt x="8565" y="2150"/>
                    <a:pt x="8226" y="2191"/>
                    <a:pt x="7908" y="2261"/>
                  </a:cubicBezTo>
                  <a:cubicBezTo>
                    <a:pt x="7593" y="1348"/>
                    <a:pt x="6994" y="340"/>
                    <a:pt x="6112" y="56"/>
                  </a:cubicBezTo>
                  <a:cubicBezTo>
                    <a:pt x="5967" y="18"/>
                    <a:pt x="5826" y="1"/>
                    <a:pt x="5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00"/>
            <p:cNvSpPr/>
            <p:nvPr/>
          </p:nvSpPr>
          <p:spPr>
            <a:xfrm>
              <a:off x="-42667700" y="2443600"/>
              <a:ext cx="62250" cy="61475"/>
            </a:xfrm>
            <a:custGeom>
              <a:avLst/>
              <a:gdLst/>
              <a:ahLst/>
              <a:cxnLst/>
              <a:rect l="l" t="t" r="r" b="b"/>
              <a:pathLst>
                <a:path w="2490" h="2459" extrusionOk="0">
                  <a:moveTo>
                    <a:pt x="1249" y="858"/>
                  </a:moveTo>
                  <a:cubicBezTo>
                    <a:pt x="1468" y="858"/>
                    <a:pt x="1639" y="1027"/>
                    <a:pt x="1639" y="1260"/>
                  </a:cubicBezTo>
                  <a:cubicBezTo>
                    <a:pt x="1607" y="1418"/>
                    <a:pt x="1481" y="1575"/>
                    <a:pt x="1323" y="1670"/>
                  </a:cubicBezTo>
                  <a:cubicBezTo>
                    <a:pt x="1285" y="1681"/>
                    <a:pt x="1248" y="1686"/>
                    <a:pt x="1211" y="1686"/>
                  </a:cubicBezTo>
                  <a:cubicBezTo>
                    <a:pt x="1040" y="1686"/>
                    <a:pt x="897" y="1569"/>
                    <a:pt x="819" y="1386"/>
                  </a:cubicBezTo>
                  <a:cubicBezTo>
                    <a:pt x="756" y="1134"/>
                    <a:pt x="851" y="945"/>
                    <a:pt x="1103" y="882"/>
                  </a:cubicBezTo>
                  <a:cubicBezTo>
                    <a:pt x="1153" y="866"/>
                    <a:pt x="1202" y="858"/>
                    <a:pt x="1249" y="858"/>
                  </a:cubicBezTo>
                  <a:close/>
                  <a:moveTo>
                    <a:pt x="1229" y="0"/>
                  </a:moveTo>
                  <a:cubicBezTo>
                    <a:pt x="567" y="0"/>
                    <a:pt x="0" y="567"/>
                    <a:pt x="0" y="1229"/>
                  </a:cubicBezTo>
                  <a:cubicBezTo>
                    <a:pt x="0" y="1874"/>
                    <a:pt x="509" y="2459"/>
                    <a:pt x="1177" y="2459"/>
                  </a:cubicBezTo>
                  <a:cubicBezTo>
                    <a:pt x="1194" y="2459"/>
                    <a:pt x="1211" y="2458"/>
                    <a:pt x="1229" y="2458"/>
                  </a:cubicBezTo>
                  <a:cubicBezTo>
                    <a:pt x="1891" y="2458"/>
                    <a:pt x="2489" y="1891"/>
                    <a:pt x="2489" y="1229"/>
                  </a:cubicBezTo>
                  <a:cubicBezTo>
                    <a:pt x="2426" y="567"/>
                    <a:pt x="1891" y="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 descr="Codacy Raises $7.7M in Funding - Explorebit">
            <a:extLst>
              <a:ext uri="{FF2B5EF4-FFF2-40B4-BE49-F238E27FC236}">
                <a16:creationId xmlns:a16="http://schemas.microsoft.com/office/drawing/2014/main" id="{FCCC175C-5E24-438D-B673-374DEBD01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" b="7933"/>
          <a:stretch/>
        </p:blipFill>
        <p:spPr bwMode="auto">
          <a:xfrm>
            <a:off x="859509" y="4160094"/>
            <a:ext cx="1350335" cy="59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bSF (Mobile Security Framework) v1.0 - Mobile (Android/iOS) Automated  Pen-Testing Framework">
            <a:extLst>
              <a:ext uri="{FF2B5EF4-FFF2-40B4-BE49-F238E27FC236}">
                <a16:creationId xmlns:a16="http://schemas.microsoft.com/office/drawing/2014/main" id="{34F02858-2D5F-453B-9C02-7E4894E4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13" y="4133573"/>
            <a:ext cx="1722989" cy="59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2234;p100">
            <a:extLst>
              <a:ext uri="{FF2B5EF4-FFF2-40B4-BE49-F238E27FC236}">
                <a16:creationId xmlns:a16="http://schemas.microsoft.com/office/drawing/2014/main" id="{D01486A4-3905-4D61-BFD7-4238A0BC480C}"/>
              </a:ext>
            </a:extLst>
          </p:cNvPr>
          <p:cNvSpPr txBox="1"/>
          <p:nvPr/>
        </p:nvSpPr>
        <p:spPr>
          <a:xfrm>
            <a:off x="293549" y="3787616"/>
            <a:ext cx="2309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F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or code style issues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40474B"/>
              </a:solidFill>
              <a:effectLst/>
              <a:uLnTx/>
              <a:uFillTx/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0" name="Google Shape;2234;p100">
            <a:extLst>
              <a:ext uri="{FF2B5EF4-FFF2-40B4-BE49-F238E27FC236}">
                <a16:creationId xmlns:a16="http://schemas.microsoft.com/office/drawing/2014/main" id="{EBF8DE81-7CC1-495A-A8BE-A6BB69E630C7}"/>
              </a:ext>
            </a:extLst>
          </p:cNvPr>
          <p:cNvSpPr txBox="1"/>
          <p:nvPr/>
        </p:nvSpPr>
        <p:spPr>
          <a:xfrm>
            <a:off x="2680304" y="3804157"/>
            <a:ext cx="2309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F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or security issues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40474B"/>
              </a:solidFill>
              <a:effectLst/>
              <a:uLnTx/>
              <a:uFillTx/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6089DB4D-CED0-499A-8E85-0931E853BAC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448399" y="3492924"/>
            <a:ext cx="454829" cy="294692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رابط كسهم مستقيم 47">
            <a:extLst>
              <a:ext uri="{FF2B5EF4-FFF2-40B4-BE49-F238E27FC236}">
                <a16:creationId xmlns:a16="http://schemas.microsoft.com/office/drawing/2014/main" id="{18760755-258C-4159-8593-D4B14189BDA3}"/>
              </a:ext>
            </a:extLst>
          </p:cNvPr>
          <p:cNvCxnSpPr>
            <a:cxnSpLocks/>
          </p:cNvCxnSpPr>
          <p:nvPr/>
        </p:nvCxnSpPr>
        <p:spPr>
          <a:xfrm>
            <a:off x="2601630" y="3492924"/>
            <a:ext cx="856824" cy="27681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مربع نص 3728">
            <a:extLst>
              <a:ext uri="{FF2B5EF4-FFF2-40B4-BE49-F238E27FC236}">
                <a16:creationId xmlns:a16="http://schemas.microsoft.com/office/drawing/2014/main" id="{11041347-7F8B-4B6E-8DE4-49757E931DDD}"/>
              </a:ext>
            </a:extLst>
          </p:cNvPr>
          <p:cNvSpPr txBox="1"/>
          <p:nvPr/>
        </p:nvSpPr>
        <p:spPr>
          <a:xfrm>
            <a:off x="503673" y="4802285"/>
            <a:ext cx="2085975" cy="13849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i="1" u="sng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Figure1 </a:t>
            </a:r>
            <a:r>
              <a:rPr lang="en-US" sz="9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Codacy logo</a:t>
            </a:r>
          </a:p>
        </p:txBody>
      </p:sp>
      <p:sp>
        <p:nvSpPr>
          <p:cNvPr id="53" name="مربع نص 3728">
            <a:extLst>
              <a:ext uri="{FF2B5EF4-FFF2-40B4-BE49-F238E27FC236}">
                <a16:creationId xmlns:a16="http://schemas.microsoft.com/office/drawing/2014/main" id="{03154FC8-EA87-40A7-8C21-3DA902DBCA9D}"/>
              </a:ext>
            </a:extLst>
          </p:cNvPr>
          <p:cNvSpPr txBox="1"/>
          <p:nvPr/>
        </p:nvSpPr>
        <p:spPr>
          <a:xfrm>
            <a:off x="2904029" y="4796154"/>
            <a:ext cx="2085975" cy="13849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i="1" u="sng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Figure2</a:t>
            </a:r>
            <a:r>
              <a:rPr lang="en-US" sz="9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MobSF  logo</a:t>
            </a:r>
          </a:p>
        </p:txBody>
      </p:sp>
      <p:pic>
        <p:nvPicPr>
          <p:cNvPr id="16" name="صورة 15">
            <a:extLst>
              <a:ext uri="{FF2B5EF4-FFF2-40B4-BE49-F238E27FC236}">
                <a16:creationId xmlns:a16="http://schemas.microsoft.com/office/drawing/2014/main" id="{C25DA0AA-26F8-4AF6-BD41-616F27F27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547" y="1531583"/>
            <a:ext cx="1071334" cy="1071334"/>
          </a:xfrm>
          <a:prstGeom prst="rect">
            <a:avLst/>
          </a:prstGeom>
        </p:spPr>
      </p:pic>
      <p:sp>
        <p:nvSpPr>
          <p:cNvPr id="57" name="مستطيل 56">
            <a:extLst>
              <a:ext uri="{FF2B5EF4-FFF2-40B4-BE49-F238E27FC236}">
                <a16:creationId xmlns:a16="http://schemas.microsoft.com/office/drawing/2014/main" id="{CC296006-AAB3-45A9-8C42-861B5098FA59}"/>
              </a:ext>
            </a:extLst>
          </p:cNvPr>
          <p:cNvSpPr/>
          <p:nvPr/>
        </p:nvSpPr>
        <p:spPr>
          <a:xfrm>
            <a:off x="8429198" y="4545388"/>
            <a:ext cx="395825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4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26781" y="1964850"/>
            <a:ext cx="5402226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Manual Analysis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1775194" y="967249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90" name="Google Shape;1390;p62"/>
          <p:cNvSpPr/>
          <p:nvPr/>
        </p:nvSpPr>
        <p:spPr>
          <a:xfrm>
            <a:off x="3881690" y="2962451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67F9C613-45E5-497A-A46B-78326145D442}"/>
              </a:ext>
            </a:extLst>
          </p:cNvPr>
          <p:cNvSpPr/>
          <p:nvPr/>
        </p:nvSpPr>
        <p:spPr>
          <a:xfrm>
            <a:off x="8429198" y="4545388"/>
            <a:ext cx="395825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5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3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46" y="406224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Analysis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2150645" y="2146716"/>
            <a:ext cx="18114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Identifier</a:t>
            </a:r>
            <a:endParaRPr dirty="0"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76;p60">
            <a:extLst>
              <a:ext uri="{FF2B5EF4-FFF2-40B4-BE49-F238E27FC236}">
                <a16:creationId xmlns:a16="http://schemas.microsoft.com/office/drawing/2014/main" id="{0BBB74F3-9DC9-4D32-87BA-BC2836C87DEB}"/>
              </a:ext>
            </a:extLst>
          </p:cNvPr>
          <p:cNvSpPr txBox="1">
            <a:spLocks/>
          </p:cNvSpPr>
          <p:nvPr/>
        </p:nvSpPr>
        <p:spPr>
          <a:xfrm>
            <a:off x="690509" y="2137608"/>
            <a:ext cx="2019167" cy="165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Indentation</a:t>
            </a:r>
          </a:p>
        </p:txBody>
      </p:sp>
      <p:sp>
        <p:nvSpPr>
          <p:cNvPr id="6" name="Google Shape;1376;p60">
            <a:extLst>
              <a:ext uri="{FF2B5EF4-FFF2-40B4-BE49-F238E27FC236}">
                <a16:creationId xmlns:a16="http://schemas.microsoft.com/office/drawing/2014/main" id="{569FDD0D-3B50-4DB8-8DBA-175758F4B2C0}"/>
              </a:ext>
            </a:extLst>
          </p:cNvPr>
          <p:cNvSpPr txBox="1">
            <a:spLocks/>
          </p:cNvSpPr>
          <p:nvPr/>
        </p:nvSpPr>
        <p:spPr>
          <a:xfrm>
            <a:off x="3798918" y="2174351"/>
            <a:ext cx="1704754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Variable style</a:t>
            </a:r>
          </a:p>
        </p:txBody>
      </p:sp>
      <p:sp>
        <p:nvSpPr>
          <p:cNvPr id="7" name="Google Shape;1376;p60">
            <a:extLst>
              <a:ext uri="{FF2B5EF4-FFF2-40B4-BE49-F238E27FC236}">
                <a16:creationId xmlns:a16="http://schemas.microsoft.com/office/drawing/2014/main" id="{668C3080-964D-4C04-B853-6DB7221E21D1}"/>
              </a:ext>
            </a:extLst>
          </p:cNvPr>
          <p:cNvSpPr txBox="1">
            <a:spLocks/>
          </p:cNvSpPr>
          <p:nvPr/>
        </p:nvSpPr>
        <p:spPr>
          <a:xfrm>
            <a:off x="5355302" y="2152025"/>
            <a:ext cx="2098782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Comments</a:t>
            </a:r>
          </a:p>
        </p:txBody>
      </p: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67385ADA-43F1-40EA-8096-261F095C586B}"/>
              </a:ext>
            </a:extLst>
          </p:cNvPr>
          <p:cNvCxnSpPr/>
          <p:nvPr/>
        </p:nvCxnSpPr>
        <p:spPr>
          <a:xfrm>
            <a:off x="2519916" y="1923024"/>
            <a:ext cx="540134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1549D879-E141-4358-83E8-65740CCB53A9}"/>
              </a:ext>
            </a:extLst>
          </p:cNvPr>
          <p:cNvCxnSpPr>
            <a:endCxn id="1375" idx="2"/>
          </p:cNvCxnSpPr>
          <p:nvPr/>
        </p:nvCxnSpPr>
        <p:spPr>
          <a:xfrm>
            <a:off x="4571996" y="1794933"/>
            <a:ext cx="0" cy="12809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E7F79539-4192-464E-BCCF-DFB01E7A0139}"/>
              </a:ext>
            </a:extLst>
          </p:cNvPr>
          <p:cNvCxnSpPr/>
          <p:nvPr/>
        </p:nvCxnSpPr>
        <p:spPr>
          <a:xfrm>
            <a:off x="2977116" y="1923024"/>
            <a:ext cx="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7619F4C3-5809-4618-B604-DA03AA4258A0}"/>
              </a:ext>
            </a:extLst>
          </p:cNvPr>
          <p:cNvCxnSpPr>
            <a:cxnSpLocks/>
            <a:stCxn id="1375" idx="2"/>
          </p:cNvCxnSpPr>
          <p:nvPr/>
        </p:nvCxnSpPr>
        <p:spPr>
          <a:xfrm>
            <a:off x="4571996" y="1923024"/>
            <a:ext cx="0" cy="281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F71A8E5B-F48D-4EE4-981B-EBD374FF97BA}"/>
              </a:ext>
            </a:extLst>
          </p:cNvPr>
          <p:cNvCxnSpPr>
            <a:cxnSpLocks/>
          </p:cNvCxnSpPr>
          <p:nvPr/>
        </p:nvCxnSpPr>
        <p:spPr>
          <a:xfrm>
            <a:off x="6206516" y="1923024"/>
            <a:ext cx="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0F6C2646-A8F8-40C0-9978-2674EF5BDFC5}"/>
              </a:ext>
            </a:extLst>
          </p:cNvPr>
          <p:cNvCxnSpPr/>
          <p:nvPr/>
        </p:nvCxnSpPr>
        <p:spPr>
          <a:xfrm>
            <a:off x="7921256" y="1923024"/>
            <a:ext cx="0" cy="241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A7C67509-1AF2-4472-949C-47CB1CFD693B}"/>
              </a:ext>
            </a:extLst>
          </p:cNvPr>
          <p:cNvCxnSpPr>
            <a:cxnSpLocks/>
          </p:cNvCxnSpPr>
          <p:nvPr/>
        </p:nvCxnSpPr>
        <p:spPr>
          <a:xfrm flipH="1">
            <a:off x="1616095" y="1923024"/>
            <a:ext cx="90382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63AD3362-6D92-4B25-A60D-249AA12AD010}"/>
              </a:ext>
            </a:extLst>
          </p:cNvPr>
          <p:cNvCxnSpPr>
            <a:cxnSpLocks/>
          </p:cNvCxnSpPr>
          <p:nvPr/>
        </p:nvCxnSpPr>
        <p:spPr>
          <a:xfrm flipH="1">
            <a:off x="1616095" y="1917946"/>
            <a:ext cx="3840" cy="251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Google Shape;1376;p60">
            <a:extLst>
              <a:ext uri="{FF2B5EF4-FFF2-40B4-BE49-F238E27FC236}">
                <a16:creationId xmlns:a16="http://schemas.microsoft.com/office/drawing/2014/main" id="{90F765B5-EE6A-428C-BF11-A56844089ECC}"/>
              </a:ext>
            </a:extLst>
          </p:cNvPr>
          <p:cNvSpPr txBox="1">
            <a:spLocks/>
          </p:cNvSpPr>
          <p:nvPr/>
        </p:nvSpPr>
        <p:spPr>
          <a:xfrm>
            <a:off x="7094868" y="2164197"/>
            <a:ext cx="2098782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Documentation </a:t>
            </a: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70FDA243-2D6A-4B53-B048-7AE470CD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2713920"/>
            <a:ext cx="612815" cy="612815"/>
          </a:xfrm>
          <a:prstGeom prst="rect">
            <a:avLst/>
          </a:prstGeom>
        </p:spPr>
      </p:pic>
      <p:pic>
        <p:nvPicPr>
          <p:cNvPr id="21" name="صورة 20">
            <a:extLst>
              <a:ext uri="{FF2B5EF4-FFF2-40B4-BE49-F238E27FC236}">
                <a16:creationId xmlns:a16="http://schemas.microsoft.com/office/drawing/2014/main" id="{D98F5F06-5B94-4724-94F0-DDE8B9CE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807" y="2686389"/>
            <a:ext cx="753435" cy="753435"/>
          </a:xfrm>
          <a:prstGeom prst="rect">
            <a:avLst/>
          </a:prstGeom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A8A3AAFB-678F-4632-B211-6A0A2B5F4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37" y="2686389"/>
            <a:ext cx="494961" cy="494961"/>
          </a:xfrm>
          <a:prstGeom prst="rect">
            <a:avLst/>
          </a:prstGeom>
        </p:spPr>
      </p:pic>
      <p:sp>
        <p:nvSpPr>
          <p:cNvPr id="27" name="Google Shape;1376;p60">
            <a:extLst>
              <a:ext uri="{FF2B5EF4-FFF2-40B4-BE49-F238E27FC236}">
                <a16:creationId xmlns:a16="http://schemas.microsoft.com/office/drawing/2014/main" id="{0C1898F4-2F5D-4633-A5C8-D77B8867E749}"/>
              </a:ext>
            </a:extLst>
          </p:cNvPr>
          <p:cNvSpPr txBox="1">
            <a:spLocks/>
          </p:cNvSpPr>
          <p:nvPr/>
        </p:nvSpPr>
        <p:spPr>
          <a:xfrm>
            <a:off x="3549066" y="2791901"/>
            <a:ext cx="1704754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CamelCase</a:t>
            </a:r>
          </a:p>
        </p:txBody>
      </p:sp>
      <p:pic>
        <p:nvPicPr>
          <p:cNvPr id="25" name="صورة 24">
            <a:extLst>
              <a:ext uri="{FF2B5EF4-FFF2-40B4-BE49-F238E27FC236}">
                <a16:creationId xmlns:a16="http://schemas.microsoft.com/office/drawing/2014/main" id="{9BCF0E98-80FF-418C-8FD5-D6C09E24B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298" y="2705604"/>
            <a:ext cx="705642" cy="705642"/>
          </a:xfrm>
          <a:prstGeom prst="rect">
            <a:avLst/>
          </a:prstGeom>
        </p:spPr>
      </p:pic>
      <p:pic>
        <p:nvPicPr>
          <p:cNvPr id="28" name="صورة 27">
            <a:extLst>
              <a:ext uri="{FF2B5EF4-FFF2-40B4-BE49-F238E27FC236}">
                <a16:creationId xmlns:a16="http://schemas.microsoft.com/office/drawing/2014/main" id="{33BF3073-CC03-4D4C-9D04-1A8BCB237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609" y="2673997"/>
            <a:ext cx="725300" cy="725300"/>
          </a:xfrm>
          <a:prstGeom prst="rect">
            <a:avLst/>
          </a:prstGeom>
        </p:spPr>
      </p:pic>
      <p:sp>
        <p:nvSpPr>
          <p:cNvPr id="32" name="مستطيل 31">
            <a:extLst>
              <a:ext uri="{FF2B5EF4-FFF2-40B4-BE49-F238E27FC236}">
                <a16:creationId xmlns:a16="http://schemas.microsoft.com/office/drawing/2014/main" id="{E5C3FE30-5B11-49C9-9AAE-9317341C078B}"/>
              </a:ext>
            </a:extLst>
          </p:cNvPr>
          <p:cNvSpPr/>
          <p:nvPr/>
        </p:nvSpPr>
        <p:spPr>
          <a:xfrm>
            <a:off x="8429198" y="4545388"/>
            <a:ext cx="395825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6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2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26781" y="1964850"/>
            <a:ext cx="5402226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Design Analysis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1775194" y="967249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90" name="Google Shape;1390;p62"/>
          <p:cNvSpPr/>
          <p:nvPr/>
        </p:nvSpPr>
        <p:spPr>
          <a:xfrm>
            <a:off x="3881690" y="2962451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C307A5E1-BFFE-4854-81BB-97B48565DFBE}"/>
              </a:ext>
            </a:extLst>
          </p:cNvPr>
          <p:cNvSpPr/>
          <p:nvPr/>
        </p:nvSpPr>
        <p:spPr>
          <a:xfrm>
            <a:off x="8429198" y="4545388"/>
            <a:ext cx="395825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7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4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75;p60">
            <a:extLst>
              <a:ext uri="{FF2B5EF4-FFF2-40B4-BE49-F238E27FC236}">
                <a16:creationId xmlns:a16="http://schemas.microsoft.com/office/drawing/2014/main" id="{86128787-2C30-49DA-A11C-ACD5ED1D3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633" y="-251693"/>
            <a:ext cx="5139151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Graphical User Interface (GUI) Analysis </a:t>
            </a:r>
            <a:endParaRPr sz="2800" dirty="0"/>
          </a:p>
        </p:txBody>
      </p:sp>
      <p:sp>
        <p:nvSpPr>
          <p:cNvPr id="9" name="Google Shape;1377;p60">
            <a:extLst>
              <a:ext uri="{FF2B5EF4-FFF2-40B4-BE49-F238E27FC236}">
                <a16:creationId xmlns:a16="http://schemas.microsoft.com/office/drawing/2014/main" id="{33F246E7-89FC-446D-93EE-6A57D4814720}"/>
              </a:ext>
            </a:extLst>
          </p:cNvPr>
          <p:cNvSpPr/>
          <p:nvPr/>
        </p:nvSpPr>
        <p:spPr>
          <a:xfrm>
            <a:off x="2834793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صورة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27E1BB-92AE-4D6B-8A2D-A33AFBDB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9"/>
          <a:stretch>
            <a:fillRect/>
          </a:stretch>
        </p:blipFill>
        <p:spPr bwMode="auto">
          <a:xfrm>
            <a:off x="761617" y="1421107"/>
            <a:ext cx="1650861" cy="3388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11" name="مربع نص 3728">
            <a:extLst>
              <a:ext uri="{FF2B5EF4-FFF2-40B4-BE49-F238E27FC236}">
                <a16:creationId xmlns:a16="http://schemas.microsoft.com/office/drawing/2014/main" id="{959D047D-5F36-40C2-9E18-6241F61FB103}"/>
              </a:ext>
            </a:extLst>
          </p:cNvPr>
          <p:cNvSpPr txBox="1"/>
          <p:nvPr/>
        </p:nvSpPr>
        <p:spPr>
          <a:xfrm>
            <a:off x="544059" y="4865404"/>
            <a:ext cx="2085975" cy="13849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i="1" u="sng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Figure1 </a:t>
            </a:r>
            <a:r>
              <a:rPr lang="en-US" sz="9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Alinma Bank Log-in Page</a:t>
            </a:r>
          </a:p>
        </p:txBody>
      </p:sp>
      <p:pic>
        <p:nvPicPr>
          <p:cNvPr id="12" name="صورة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20E7C6-7ED0-48CD-BB6E-7EB4A4029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/>
          <a:stretch>
            <a:fillRect/>
          </a:stretch>
        </p:blipFill>
        <p:spPr bwMode="auto">
          <a:xfrm>
            <a:off x="2630034" y="1421107"/>
            <a:ext cx="1676918" cy="3388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13" name="مربع نص 3723">
            <a:extLst>
              <a:ext uri="{FF2B5EF4-FFF2-40B4-BE49-F238E27FC236}">
                <a16:creationId xmlns:a16="http://schemas.microsoft.com/office/drawing/2014/main" id="{3E7600B0-B19D-468F-AA01-4727CFA446CC}"/>
              </a:ext>
            </a:extLst>
          </p:cNvPr>
          <p:cNvSpPr txBox="1"/>
          <p:nvPr/>
        </p:nvSpPr>
        <p:spPr>
          <a:xfrm>
            <a:off x="2527105" y="4859157"/>
            <a:ext cx="1882775" cy="25844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i="1" u="sng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</a:t>
            </a:r>
            <a:r>
              <a: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 Alinma home page</a:t>
            </a:r>
          </a:p>
        </p:txBody>
      </p:sp>
      <p:pic>
        <p:nvPicPr>
          <p:cNvPr id="14" name="صورة 1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D3B9F13-E63B-4394-8E27-7BC42249B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6"/>
          <a:stretch>
            <a:fillRect/>
          </a:stretch>
        </p:blipFill>
        <p:spPr bwMode="auto">
          <a:xfrm>
            <a:off x="4572000" y="1421107"/>
            <a:ext cx="1640128" cy="3388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15" name="مربع نص 3715">
            <a:extLst>
              <a:ext uri="{FF2B5EF4-FFF2-40B4-BE49-F238E27FC236}">
                <a16:creationId xmlns:a16="http://schemas.microsoft.com/office/drawing/2014/main" id="{E0B43BCE-351D-4FA5-A6A0-30E20B73519C}"/>
              </a:ext>
            </a:extLst>
          </p:cNvPr>
          <p:cNvSpPr txBox="1"/>
          <p:nvPr/>
        </p:nvSpPr>
        <p:spPr>
          <a:xfrm>
            <a:off x="4330344" y="4859156"/>
            <a:ext cx="2123440" cy="25844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900" i="1" u="sng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</a:t>
            </a:r>
            <a:r>
              <a:rPr lang="en-US" sz="9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Credit card information</a:t>
            </a:r>
          </a:p>
        </p:txBody>
      </p:sp>
      <p:cxnSp>
        <p:nvCxnSpPr>
          <p:cNvPr id="7" name="موصل: على شكل مرفق 6">
            <a:extLst>
              <a:ext uri="{FF2B5EF4-FFF2-40B4-BE49-F238E27FC236}">
                <a16:creationId xmlns:a16="http://schemas.microsoft.com/office/drawing/2014/main" id="{C8524C43-A745-454E-9CEE-DF38AF37490E}"/>
              </a:ext>
            </a:extLst>
          </p:cNvPr>
          <p:cNvCxnSpPr/>
          <p:nvPr/>
        </p:nvCxnSpPr>
        <p:spPr>
          <a:xfrm flipV="1">
            <a:off x="6212128" y="1733107"/>
            <a:ext cx="858523" cy="648586"/>
          </a:xfrm>
          <a:prstGeom prst="bentConnector3">
            <a:avLst/>
          </a:prstGeom>
          <a:ln w="190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Google Shape;1376;p60">
            <a:extLst>
              <a:ext uri="{FF2B5EF4-FFF2-40B4-BE49-F238E27FC236}">
                <a16:creationId xmlns:a16="http://schemas.microsoft.com/office/drawing/2014/main" id="{9518A883-88B4-4828-9B60-4896CED4003D}"/>
              </a:ext>
            </a:extLst>
          </p:cNvPr>
          <p:cNvSpPr txBox="1">
            <a:spLocks/>
          </p:cNvSpPr>
          <p:nvPr/>
        </p:nvSpPr>
        <p:spPr>
          <a:xfrm>
            <a:off x="6935660" y="1554755"/>
            <a:ext cx="2098782" cy="165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000" dirty="0"/>
              <a:t>“match between the system and the real world”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heuristic </a:t>
            </a: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92D917A5-8053-4CE4-AE96-C4308AD61291}"/>
              </a:ext>
            </a:extLst>
          </p:cNvPr>
          <p:cNvSpPr/>
          <p:nvPr/>
        </p:nvSpPr>
        <p:spPr>
          <a:xfrm>
            <a:off x="8429198" y="4545388"/>
            <a:ext cx="395825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8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7A6CA59A-0AC7-4EE7-A3E2-CB37FB477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19" y="451723"/>
            <a:ext cx="627544" cy="6275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88;p62">
            <a:extLst>
              <a:ext uri="{FF2B5EF4-FFF2-40B4-BE49-F238E27FC236}">
                <a16:creationId xmlns:a16="http://schemas.microsoft.com/office/drawing/2014/main" id="{5C6D9FC9-2B71-420C-8357-8A721C232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899" y="1304035"/>
            <a:ext cx="3816086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Cohesion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4C57B05F-1400-4C30-AFA5-C4CB5D5FE3FA}"/>
              </a:ext>
            </a:extLst>
          </p:cNvPr>
          <p:cNvSpPr/>
          <p:nvPr/>
        </p:nvSpPr>
        <p:spPr>
          <a:xfrm>
            <a:off x="8378456" y="4545388"/>
            <a:ext cx="446567" cy="3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ammersmith One" panose="020B0604020202020204" charset="0"/>
              </a:rPr>
              <a:t>9</a:t>
            </a:r>
            <a:endParaRPr lang="ar-SA" sz="2000" dirty="0">
              <a:solidFill>
                <a:schemeClr val="accent2"/>
              </a:solidFill>
              <a:latin typeface="Hammersmith One" panose="020B0604020202020204" charset="0"/>
            </a:endParaRPr>
          </a:p>
        </p:txBody>
      </p:sp>
      <p:sp>
        <p:nvSpPr>
          <p:cNvPr id="7" name="Google Shape;1388;p62">
            <a:extLst>
              <a:ext uri="{FF2B5EF4-FFF2-40B4-BE49-F238E27FC236}">
                <a16:creationId xmlns:a16="http://schemas.microsoft.com/office/drawing/2014/main" id="{BC265635-196D-49D6-B040-07496EEA8A84}"/>
              </a:ext>
            </a:extLst>
          </p:cNvPr>
          <p:cNvSpPr txBox="1">
            <a:spLocks/>
          </p:cNvSpPr>
          <p:nvPr/>
        </p:nvSpPr>
        <p:spPr>
          <a:xfrm>
            <a:off x="1685130" y="232276"/>
            <a:ext cx="4832998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4400" dirty="0"/>
              <a:t>Design Principles </a:t>
            </a:r>
          </a:p>
        </p:txBody>
      </p:sp>
      <p:sp>
        <p:nvSpPr>
          <p:cNvPr id="8" name="Google Shape;1388;p62">
            <a:extLst>
              <a:ext uri="{FF2B5EF4-FFF2-40B4-BE49-F238E27FC236}">
                <a16:creationId xmlns:a16="http://schemas.microsoft.com/office/drawing/2014/main" id="{EB71F645-5592-494A-B0CB-78D4D5E1DF70}"/>
              </a:ext>
            </a:extLst>
          </p:cNvPr>
          <p:cNvSpPr txBox="1">
            <a:spLocks/>
          </p:cNvSpPr>
          <p:nvPr/>
        </p:nvSpPr>
        <p:spPr>
          <a:xfrm>
            <a:off x="4401023" y="1279211"/>
            <a:ext cx="3816086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Coupling</a:t>
            </a:r>
          </a:p>
        </p:txBody>
      </p:sp>
      <p:sp>
        <p:nvSpPr>
          <p:cNvPr id="9" name="Google Shape;1388;p62">
            <a:extLst>
              <a:ext uri="{FF2B5EF4-FFF2-40B4-BE49-F238E27FC236}">
                <a16:creationId xmlns:a16="http://schemas.microsoft.com/office/drawing/2014/main" id="{E2789594-4FAD-491C-940B-E2B22134F532}"/>
              </a:ext>
            </a:extLst>
          </p:cNvPr>
          <p:cNvSpPr txBox="1">
            <a:spLocks/>
          </p:cNvSpPr>
          <p:nvPr/>
        </p:nvSpPr>
        <p:spPr>
          <a:xfrm>
            <a:off x="1807040" y="3318286"/>
            <a:ext cx="3816086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US" dirty="0"/>
              <a:t>Single Responsibility Principle (SRP) </a:t>
            </a:r>
          </a:p>
        </p:txBody>
      </p:sp>
      <p:sp>
        <p:nvSpPr>
          <p:cNvPr id="10" name="Google Shape;1388;p62">
            <a:extLst>
              <a:ext uri="{FF2B5EF4-FFF2-40B4-BE49-F238E27FC236}">
                <a16:creationId xmlns:a16="http://schemas.microsoft.com/office/drawing/2014/main" id="{3BFB0F5C-27B9-4D93-AAB7-EA69BA67C256}"/>
              </a:ext>
            </a:extLst>
          </p:cNvPr>
          <p:cNvSpPr txBox="1">
            <a:spLocks/>
          </p:cNvSpPr>
          <p:nvPr/>
        </p:nvSpPr>
        <p:spPr>
          <a:xfrm>
            <a:off x="4785653" y="3257389"/>
            <a:ext cx="3816086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Don’t Repeat Yourself (DRY)</a:t>
            </a:r>
          </a:p>
        </p:txBody>
      </p:sp>
      <p:sp>
        <p:nvSpPr>
          <p:cNvPr id="17" name="Google Shape;2441;p114">
            <a:extLst>
              <a:ext uri="{FF2B5EF4-FFF2-40B4-BE49-F238E27FC236}">
                <a16:creationId xmlns:a16="http://schemas.microsoft.com/office/drawing/2014/main" id="{D819CAFE-BB6D-4AE9-A029-4640DE6EB6FC}"/>
              </a:ext>
            </a:extLst>
          </p:cNvPr>
          <p:cNvSpPr/>
          <p:nvPr/>
        </p:nvSpPr>
        <p:spPr>
          <a:xfrm>
            <a:off x="884730" y="1485914"/>
            <a:ext cx="8004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2442;p114">
            <a:extLst>
              <a:ext uri="{FF2B5EF4-FFF2-40B4-BE49-F238E27FC236}">
                <a16:creationId xmlns:a16="http://schemas.microsoft.com/office/drawing/2014/main" id="{3C70DE88-FA77-4BEE-90A2-1385C6FF2E7E}"/>
              </a:ext>
            </a:extLst>
          </p:cNvPr>
          <p:cNvSpPr/>
          <p:nvPr/>
        </p:nvSpPr>
        <p:spPr>
          <a:xfrm>
            <a:off x="4572792" y="1485914"/>
            <a:ext cx="8004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2443;p114">
            <a:extLst>
              <a:ext uri="{FF2B5EF4-FFF2-40B4-BE49-F238E27FC236}">
                <a16:creationId xmlns:a16="http://schemas.microsoft.com/office/drawing/2014/main" id="{385351CB-AB85-4C92-BEC2-03140E2EFB9D}"/>
              </a:ext>
            </a:extLst>
          </p:cNvPr>
          <p:cNvSpPr/>
          <p:nvPr/>
        </p:nvSpPr>
        <p:spPr>
          <a:xfrm>
            <a:off x="884730" y="3178962"/>
            <a:ext cx="8004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443;p114">
            <a:extLst>
              <a:ext uri="{FF2B5EF4-FFF2-40B4-BE49-F238E27FC236}">
                <a16:creationId xmlns:a16="http://schemas.microsoft.com/office/drawing/2014/main" id="{1FF9DE17-96EE-4BF8-BDB0-54064D28E866}"/>
              </a:ext>
            </a:extLst>
          </p:cNvPr>
          <p:cNvSpPr/>
          <p:nvPr/>
        </p:nvSpPr>
        <p:spPr>
          <a:xfrm>
            <a:off x="4572000" y="3178962"/>
            <a:ext cx="8004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88;p62">
            <a:extLst>
              <a:ext uri="{FF2B5EF4-FFF2-40B4-BE49-F238E27FC236}">
                <a16:creationId xmlns:a16="http://schemas.microsoft.com/office/drawing/2014/main" id="{8B9B5123-695E-4A5C-9D3A-F7D095779F19}"/>
              </a:ext>
            </a:extLst>
          </p:cNvPr>
          <p:cNvSpPr txBox="1">
            <a:spLocks/>
          </p:cNvSpPr>
          <p:nvPr/>
        </p:nvSpPr>
        <p:spPr>
          <a:xfrm>
            <a:off x="-623113" y="1304035"/>
            <a:ext cx="3816086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36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Google Shape;1388;p62">
            <a:extLst>
              <a:ext uri="{FF2B5EF4-FFF2-40B4-BE49-F238E27FC236}">
                <a16:creationId xmlns:a16="http://schemas.microsoft.com/office/drawing/2014/main" id="{8F9961FF-609B-4231-96AC-EC2AB6C8D130}"/>
              </a:ext>
            </a:extLst>
          </p:cNvPr>
          <p:cNvSpPr txBox="1">
            <a:spLocks/>
          </p:cNvSpPr>
          <p:nvPr/>
        </p:nvSpPr>
        <p:spPr>
          <a:xfrm>
            <a:off x="3064157" y="1319049"/>
            <a:ext cx="3816086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36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Google Shape;1388;p62">
            <a:extLst>
              <a:ext uri="{FF2B5EF4-FFF2-40B4-BE49-F238E27FC236}">
                <a16:creationId xmlns:a16="http://schemas.microsoft.com/office/drawing/2014/main" id="{98465F5B-754F-44EC-B269-FA3BAA6CFB84}"/>
              </a:ext>
            </a:extLst>
          </p:cNvPr>
          <p:cNvSpPr txBox="1">
            <a:spLocks/>
          </p:cNvSpPr>
          <p:nvPr/>
        </p:nvSpPr>
        <p:spPr>
          <a:xfrm>
            <a:off x="-616121" y="2972262"/>
            <a:ext cx="3816086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36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Google Shape;1388;p62">
            <a:extLst>
              <a:ext uri="{FF2B5EF4-FFF2-40B4-BE49-F238E27FC236}">
                <a16:creationId xmlns:a16="http://schemas.microsoft.com/office/drawing/2014/main" id="{29553749-287D-4CDD-B7A9-C572E4EE529B}"/>
              </a:ext>
            </a:extLst>
          </p:cNvPr>
          <p:cNvSpPr txBox="1">
            <a:spLocks/>
          </p:cNvSpPr>
          <p:nvPr/>
        </p:nvSpPr>
        <p:spPr>
          <a:xfrm>
            <a:off x="3043863" y="2981326"/>
            <a:ext cx="3816086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3600" dirty="0">
                <a:solidFill>
                  <a:schemeClr val="accent6"/>
                </a:solidFill>
              </a:rPr>
              <a:t>4</a:t>
            </a:r>
          </a:p>
        </p:txBody>
      </p:sp>
      <p:pic>
        <p:nvPicPr>
          <p:cNvPr id="42" name="صورة 41">
            <a:extLst>
              <a:ext uri="{FF2B5EF4-FFF2-40B4-BE49-F238E27FC236}">
                <a16:creationId xmlns:a16="http://schemas.microsoft.com/office/drawing/2014/main" id="{044C10BE-51DB-46A0-BB83-D95FEF85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15" y="487213"/>
            <a:ext cx="531269" cy="5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3760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324</Words>
  <Application>Microsoft Office PowerPoint</Application>
  <PresentationFormat>عرض على الشاشة (16:9)</PresentationFormat>
  <Paragraphs>114</Paragraphs>
  <Slides>19</Slides>
  <Notes>17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4" baseType="lpstr">
      <vt:lpstr>Manjari</vt:lpstr>
      <vt:lpstr>Hammersmith One</vt:lpstr>
      <vt:lpstr>Arial</vt:lpstr>
      <vt:lpstr>Times New Roman</vt:lpstr>
      <vt:lpstr>Elegant Education Pack for Students by Slidesgo</vt:lpstr>
      <vt:lpstr>عرض تقديمي في PowerPoint</vt:lpstr>
      <vt:lpstr>Outlines</vt:lpstr>
      <vt:lpstr>Introduction</vt:lpstr>
      <vt:lpstr>عرض تقديمي في PowerPoint</vt:lpstr>
      <vt:lpstr>Manual Analysis</vt:lpstr>
      <vt:lpstr>Manual Analysis</vt:lpstr>
      <vt:lpstr>Design Analysis</vt:lpstr>
      <vt:lpstr>Graphical User Interface (GUI) Analysis </vt:lpstr>
      <vt:lpstr>Cohesion</vt:lpstr>
      <vt:lpstr>Codacy Static Analysis</vt:lpstr>
      <vt:lpstr>Codacy</vt:lpstr>
      <vt:lpstr>Code style</vt:lpstr>
      <vt:lpstr>MobSF Security Analysis</vt:lpstr>
      <vt:lpstr>Mainfest Analysis</vt:lpstr>
      <vt:lpstr>Application Permissions</vt:lpstr>
      <vt:lpstr>&lt;/&gt;Code Analysis</vt:lpstr>
      <vt:lpstr>Conclusion</vt:lpstr>
      <vt:lpstr>عرض تقديمي في PowerPoint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for Alinma Bank App</dc:title>
  <dc:creator>nouf</dc:creator>
  <cp:lastModifiedBy>NOUF MOHAMMED ABDULAZIZ ALAJMI</cp:lastModifiedBy>
  <cp:revision>14</cp:revision>
  <dcterms:modified xsi:type="dcterms:W3CDTF">2021-11-04T19:38:41Z</dcterms:modified>
</cp:coreProperties>
</file>