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8" r:id="rId2"/>
    <p:sldId id="298" r:id="rId3"/>
    <p:sldId id="282" r:id="rId4"/>
    <p:sldId id="283" r:id="rId5"/>
    <p:sldId id="284" r:id="rId6"/>
    <p:sldId id="285" r:id="rId7"/>
    <p:sldId id="287" r:id="rId8"/>
    <p:sldId id="288" r:id="rId9"/>
    <p:sldId id="289" r:id="rId10"/>
    <p:sldId id="286" r:id="rId11"/>
    <p:sldId id="295" r:id="rId12"/>
    <p:sldId id="300" r:id="rId13"/>
    <p:sldId id="281" r:id="rId14"/>
    <p:sldId id="257" r:id="rId15"/>
    <p:sldId id="261" r:id="rId16"/>
    <p:sldId id="268" r:id="rId17"/>
    <p:sldId id="270" r:id="rId18"/>
    <p:sldId id="273" r:id="rId19"/>
    <p:sldId id="267" r:id="rId20"/>
    <p:sldId id="296" r:id="rId21"/>
    <p:sldId id="297" r:id="rId22"/>
    <p:sldId id="269" r:id="rId23"/>
    <p:sldId id="294" r:id="rId24"/>
    <p:sldId id="291" r:id="rId25"/>
    <p:sldId id="292" r:id="rId26"/>
    <p:sldId id="301" r:id="rId27"/>
    <p:sldId id="274" r:id="rId28"/>
    <p:sldId id="276" r:id="rId29"/>
    <p:sldId id="277" r:id="rId30"/>
    <p:sldId id="258" r:id="rId31"/>
  </p:sldIdLst>
  <p:sldSz cx="12192000" cy="6858000"/>
  <p:notesSz cx="6858000" cy="9777413"/>
  <p:custDataLst>
    <p:tags r:id="rId34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4" userDrawn="1">
          <p15:clr>
            <a:srgbClr val="A4A3A4"/>
          </p15:clr>
        </p15:guide>
        <p15:guide id="2" orient="horz" pos="330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1098" userDrawn="1">
          <p15:clr>
            <a:srgbClr val="A4A3A4"/>
          </p15:clr>
        </p15:guide>
        <p15:guide id="5" orient="horz" pos="4128" userDrawn="1">
          <p15:clr>
            <a:srgbClr val="A4A3A4"/>
          </p15:clr>
        </p15:guide>
        <p15:guide id="6" pos="340" userDrawn="1">
          <p15:clr>
            <a:srgbClr val="A4A3A4"/>
          </p15:clr>
        </p15:guide>
        <p15:guide id="7" pos="7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Xijin {MDBA~Basel}" initials="CX{" lastIdx="3" clrIdx="0">
    <p:extLst>
      <p:ext uri="{19B8F6BF-5375-455C-9EA6-DF929625EA0E}">
        <p15:presenceInfo xmlns:p15="http://schemas.microsoft.com/office/powerpoint/2012/main" userId="S-1-5-21-119559289-1840127793-336618761-30948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5FB"/>
    <a:srgbClr val="B760F9"/>
    <a:srgbClr val="00B7A5"/>
    <a:srgbClr val="F76681"/>
    <a:srgbClr val="D49FFF"/>
    <a:srgbClr val="A2C1FE"/>
    <a:srgbClr val="8CF4E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93" autoAdjust="0"/>
  </p:normalViewPr>
  <p:slideViewPr>
    <p:cSldViewPr>
      <p:cViewPr varScale="1">
        <p:scale>
          <a:sx n="55" d="100"/>
          <a:sy n="55" d="100"/>
        </p:scale>
        <p:origin x="1080" y="60"/>
      </p:cViewPr>
      <p:guideLst>
        <p:guide orient="horz" pos="3954"/>
        <p:guide orient="horz" pos="330"/>
        <p:guide orient="horz" pos="1152"/>
        <p:guide orient="horz" pos="1098"/>
        <p:guide orient="horz" pos="4128"/>
        <p:guide pos="340"/>
        <p:guide pos="7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54" y="-114"/>
      </p:cViewPr>
      <p:guideLst>
        <p:guide orient="horz" pos="307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850900"/>
            <a:ext cx="6099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54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Goodness-of-fit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could be provided by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multiple pseudo R-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squareds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(pseudo 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2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as they look like OLS 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2;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a similar scale,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roughly from 0 to 1; higher values indicate better model fit)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 </a:t>
            </a: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2.   pseudo R-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squareds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vary greatly from each other within the same model.</a:t>
            </a:r>
          </a:p>
          <a:p>
            <a:pPr marL="228600" indent="-228600">
              <a:buAutoNum type="arabicPeriod" startAt="3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A pseudo R-squared only has meaning when compared to another pseudo R-squared of the same type, on the same data, predicting the same outcome.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In this situation, the higher pseudo R-squared indicates which model better predicts the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9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if the full model predicts the outcome perfectly and has a likelihood of 1, Cox &amp; Snell’s is then 1-</a:t>
            </a:r>
            <a:r>
              <a:rPr lang="en-US" sz="1200" i="1" dirty="0" smtClean="0"/>
              <a:t>L(M</a:t>
            </a:r>
            <a:r>
              <a:rPr lang="en-US" sz="1200" i="1" baseline="-25000" dirty="0" smtClean="0"/>
              <a:t>0</a:t>
            </a:r>
            <a:r>
              <a:rPr lang="en-US" sz="1200" i="1" dirty="0" smtClean="0"/>
              <a:t>)</a:t>
            </a:r>
            <a:r>
              <a:rPr lang="en-US" sz="1200" i="1" baseline="30000" dirty="0" smtClean="0"/>
              <a:t>2/N</a:t>
            </a:r>
            <a:r>
              <a:rPr lang="en-US" sz="1200" i="1" dirty="0" smtClean="0"/>
              <a:t>, </a:t>
            </a:r>
            <a:r>
              <a:rPr lang="en-US" sz="1200" dirty="0" smtClean="0"/>
              <a:t>which is less than one</a:t>
            </a:r>
            <a:r>
              <a:rPr lang="en-US" sz="1200" baseline="0" dirty="0" smtClean="0"/>
              <a:t> </a:t>
            </a:r>
            <a:r>
              <a:rPr lang="en-US" sz="1200" dirty="0" smtClean="0"/>
              <a:t>upper bound = 1 – [</a:t>
            </a:r>
            <a:r>
              <a:rPr lang="en-US" sz="1200" i="1" dirty="0" smtClean="0"/>
              <a:t>p</a:t>
            </a:r>
            <a:r>
              <a:rPr lang="en-US" sz="1200" i="1" baseline="30000" dirty="0" smtClean="0"/>
              <a:t>p</a:t>
            </a:r>
            <a:r>
              <a:rPr lang="en-US" sz="1200" dirty="0" smtClean="0"/>
              <a:t>(1-</a:t>
            </a:r>
            <a:r>
              <a:rPr lang="en-US" sz="1200" i="1" dirty="0" smtClean="0"/>
              <a:t>p</a:t>
            </a:r>
            <a:r>
              <a:rPr lang="en-US" sz="1200" dirty="0" smtClean="0"/>
              <a:t>)</a:t>
            </a:r>
            <a:r>
              <a:rPr lang="en-US" sz="1200" baseline="30000" dirty="0" smtClean="0"/>
              <a:t>(1-</a:t>
            </a:r>
            <a:r>
              <a:rPr lang="en-US" sz="1200" i="1" baseline="30000" dirty="0" smtClean="0"/>
              <a:t>p</a:t>
            </a:r>
            <a:r>
              <a:rPr lang="en-US" sz="1200" baseline="30000" dirty="0" smtClean="0"/>
              <a:t>)</a:t>
            </a:r>
            <a:r>
              <a:rPr lang="en-US" sz="1200" dirty="0" smtClean="0"/>
              <a:t>]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, depends only on proportion of outcomes (value is .75 when </a:t>
            </a:r>
            <a:r>
              <a:rPr lang="en-US" sz="1200" i="1" dirty="0" smtClean="0"/>
              <a:t>p</a:t>
            </a:r>
            <a:r>
              <a:rPr lang="en-US" sz="1200" dirty="0" smtClean="0"/>
              <a:t>=.5, the value is only .48 when </a:t>
            </a:r>
            <a:r>
              <a:rPr lang="en-US" sz="1200" i="1" dirty="0" smtClean="0"/>
              <a:t>p</a:t>
            </a:r>
            <a:r>
              <a:rPr lang="en-US" sz="1200" dirty="0" smtClean="0"/>
              <a:t>=.9 (or .1)</a:t>
            </a:r>
          </a:p>
          <a:p>
            <a:r>
              <a:rPr lang="en-US" sz="1200" dirty="0" smtClean="0"/>
              <a:t>LR = sum(y*log(p) + (1-y)*log(1-p)), especially when</a:t>
            </a:r>
            <a:r>
              <a:rPr lang="en-US" sz="1200" baseline="0" dirty="0" smtClean="0"/>
              <a:t> outcome proportion is extreme (very low or large), the possible maximum value of Cox-Snell would be 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8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if the full model predicts the outcome perfectly and has a likelihood of 1, Cox &amp; Snell’s is then 1-</a:t>
            </a:r>
            <a:r>
              <a:rPr lang="en-US" sz="1200" i="1" dirty="0" smtClean="0"/>
              <a:t>L(M</a:t>
            </a:r>
            <a:r>
              <a:rPr lang="en-US" sz="1200" i="1" baseline="-25000" dirty="0" smtClean="0"/>
              <a:t>0</a:t>
            </a:r>
            <a:r>
              <a:rPr lang="en-US" sz="1200" i="1" dirty="0" smtClean="0"/>
              <a:t>)</a:t>
            </a:r>
            <a:r>
              <a:rPr lang="en-US" sz="1200" i="1" baseline="30000" dirty="0" smtClean="0"/>
              <a:t>2/N</a:t>
            </a:r>
            <a:r>
              <a:rPr lang="en-US" sz="1200" i="1" dirty="0" smtClean="0"/>
              <a:t>, </a:t>
            </a:r>
            <a:r>
              <a:rPr lang="en-US" sz="1200" dirty="0" smtClean="0"/>
              <a:t>which is less than one</a:t>
            </a:r>
            <a:r>
              <a:rPr lang="en-US" sz="1200" baseline="0" dirty="0" smtClean="0"/>
              <a:t> </a:t>
            </a:r>
            <a:r>
              <a:rPr lang="en-US" sz="1200" dirty="0" smtClean="0"/>
              <a:t>upper bound = 1 – [</a:t>
            </a:r>
            <a:r>
              <a:rPr lang="en-US" sz="1200" i="1" dirty="0" smtClean="0"/>
              <a:t>p</a:t>
            </a:r>
            <a:r>
              <a:rPr lang="en-US" sz="1200" i="1" baseline="30000" dirty="0" smtClean="0"/>
              <a:t>p</a:t>
            </a:r>
            <a:r>
              <a:rPr lang="en-US" sz="1200" dirty="0" smtClean="0"/>
              <a:t>(1-</a:t>
            </a:r>
            <a:r>
              <a:rPr lang="en-US" sz="1200" i="1" dirty="0" smtClean="0"/>
              <a:t>p</a:t>
            </a:r>
            <a:r>
              <a:rPr lang="en-US" sz="1200" dirty="0" smtClean="0"/>
              <a:t>)</a:t>
            </a:r>
            <a:r>
              <a:rPr lang="en-US" sz="1200" baseline="30000" dirty="0" smtClean="0"/>
              <a:t>(1-</a:t>
            </a:r>
            <a:r>
              <a:rPr lang="en-US" sz="1200" i="1" baseline="30000" dirty="0" smtClean="0"/>
              <a:t>p</a:t>
            </a:r>
            <a:r>
              <a:rPr lang="en-US" sz="1200" baseline="30000" dirty="0" smtClean="0"/>
              <a:t>)</a:t>
            </a:r>
            <a:r>
              <a:rPr lang="en-US" sz="1200" dirty="0" smtClean="0"/>
              <a:t>]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, depends only on proportion of outcomes (value is .75 when </a:t>
            </a:r>
            <a:r>
              <a:rPr lang="en-US" sz="1200" i="1" dirty="0" smtClean="0"/>
              <a:t>p</a:t>
            </a:r>
            <a:r>
              <a:rPr lang="en-US" sz="1200" dirty="0" smtClean="0"/>
              <a:t>=.5, the value is only .48 when </a:t>
            </a:r>
            <a:r>
              <a:rPr lang="en-US" sz="1200" i="1" dirty="0" smtClean="0"/>
              <a:t>p</a:t>
            </a:r>
            <a:r>
              <a:rPr lang="en-US" sz="1200" dirty="0" smtClean="0"/>
              <a:t>=.9 (or .1)</a:t>
            </a:r>
          </a:p>
          <a:p>
            <a:r>
              <a:rPr lang="en-US" sz="1200" dirty="0" smtClean="0"/>
              <a:t>LR = sum(y*log(p) + (1-y)*log(1-p))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75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if the full model predicts the outcome perfectly and has a likelihood of 1, Cox &amp; Snell’s is then 1-</a:t>
            </a:r>
            <a:r>
              <a:rPr lang="en-US" sz="1200" i="1" dirty="0" smtClean="0"/>
              <a:t>L(M</a:t>
            </a:r>
            <a:r>
              <a:rPr lang="en-US" sz="1200" i="1" baseline="-25000" dirty="0" smtClean="0"/>
              <a:t>0</a:t>
            </a:r>
            <a:r>
              <a:rPr lang="en-US" sz="1200" i="1" dirty="0" smtClean="0"/>
              <a:t>)</a:t>
            </a:r>
            <a:r>
              <a:rPr lang="en-US" sz="1200" i="1" baseline="30000" dirty="0" smtClean="0"/>
              <a:t>2/N</a:t>
            </a:r>
            <a:r>
              <a:rPr lang="en-US" sz="1200" i="1" dirty="0" smtClean="0"/>
              <a:t>, </a:t>
            </a:r>
            <a:r>
              <a:rPr lang="en-US" sz="1200" dirty="0" smtClean="0"/>
              <a:t>which is less than one</a:t>
            </a:r>
            <a:r>
              <a:rPr lang="en-US" sz="1200" baseline="0" dirty="0" smtClean="0"/>
              <a:t> </a:t>
            </a:r>
            <a:r>
              <a:rPr lang="en-US" sz="1200" dirty="0" smtClean="0"/>
              <a:t>upper bound = 1 – [</a:t>
            </a:r>
            <a:r>
              <a:rPr lang="en-US" sz="1200" i="1" dirty="0" smtClean="0"/>
              <a:t>p</a:t>
            </a:r>
            <a:r>
              <a:rPr lang="en-US" sz="1200" i="1" baseline="30000" dirty="0" smtClean="0"/>
              <a:t>p</a:t>
            </a:r>
            <a:r>
              <a:rPr lang="en-US" sz="1200" dirty="0" smtClean="0"/>
              <a:t>(1-</a:t>
            </a:r>
            <a:r>
              <a:rPr lang="en-US" sz="1200" i="1" dirty="0" smtClean="0"/>
              <a:t>p</a:t>
            </a:r>
            <a:r>
              <a:rPr lang="en-US" sz="1200" dirty="0" smtClean="0"/>
              <a:t>)</a:t>
            </a:r>
            <a:r>
              <a:rPr lang="en-US" sz="1200" baseline="30000" dirty="0" smtClean="0"/>
              <a:t>(1-</a:t>
            </a:r>
            <a:r>
              <a:rPr lang="en-US" sz="1200" i="1" baseline="30000" dirty="0" smtClean="0"/>
              <a:t>p</a:t>
            </a:r>
            <a:r>
              <a:rPr lang="en-US" sz="1200" baseline="30000" dirty="0" smtClean="0"/>
              <a:t>)</a:t>
            </a:r>
            <a:r>
              <a:rPr lang="en-US" sz="1200" dirty="0" smtClean="0"/>
              <a:t>]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, depends only on proportion of outcomes (value is .75 when </a:t>
            </a:r>
            <a:r>
              <a:rPr lang="en-US" sz="1200" i="1" dirty="0" smtClean="0"/>
              <a:t>p</a:t>
            </a:r>
            <a:r>
              <a:rPr lang="en-US" sz="1200" dirty="0" smtClean="0"/>
              <a:t>=.5, the value is only .48 when </a:t>
            </a:r>
            <a:r>
              <a:rPr lang="en-US" sz="1200" i="1" dirty="0" smtClean="0"/>
              <a:t>p</a:t>
            </a:r>
            <a:r>
              <a:rPr lang="en-US" sz="1200" dirty="0" smtClean="0"/>
              <a:t>=.9 (or .1)</a:t>
            </a:r>
          </a:p>
          <a:p>
            <a:r>
              <a:rPr lang="en-US" sz="1200" dirty="0" smtClean="0"/>
              <a:t>LR = sum(y*log(p) + (1-y)*log(1-p)), especially when</a:t>
            </a:r>
            <a:r>
              <a:rPr lang="en-US" sz="1200" baseline="0" dirty="0" smtClean="0"/>
              <a:t> outcome proportion is extreme (very low or large), the possible maximum value of Cox-Snell would be 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8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82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24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6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disadvantage of the Brier</a:t>
            </a:r>
          </a:p>
          <a:p>
            <a:r>
              <a:rPr lang="en-US" dirty="0" smtClean="0"/>
              <a:t>The Brier score for a model can range from 0% for a perfect model to 0.25 for a non-informative model with a 50% incidence of the outcome.er score is hence that the interpretation depends on the incidence of the outcome. </a:t>
            </a:r>
          </a:p>
          <a:p>
            <a:r>
              <a:rPr lang="en-US" dirty="0" smtClean="0"/>
              <a:t>When the incidence is lower, the maximum score for a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prediction of 50% has a score of 0.25 both when the outcome is 0 or 1</a:t>
            </a:r>
          </a:p>
          <a:p>
            <a:r>
              <a:rPr lang="en-US" dirty="0" smtClean="0"/>
              <a:t> model is lower, e.g. for 10%, 0.1 × (1 − 0.1)∧2 + (1 − 0.1) × 0.1∧2 = 0.090.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26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Brier score is less severe than </a:t>
            </a:r>
            <a:r>
              <a:rPr lang="en-US" dirty="0" err="1" smtClean="0"/>
              <a:t>Nagelkerke’s</a:t>
            </a:r>
            <a:r>
              <a:rPr lang="en-US" dirty="0" smtClean="0"/>
              <a:t> R2 in penalizing false predictions close to 0% or 100%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83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71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8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5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8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r>
              <a:rPr lang="en-US" baseline="0" dirty="0" smtClean="0"/>
              <a:t>: </a:t>
            </a:r>
            <a:r>
              <a:rPr lang="en-US" dirty="0" smtClean="0"/>
              <a:t>The average performance of the bootstrap models in the original sample can be used as the estimate of future performance in new subjects. </a:t>
            </a:r>
          </a:p>
          <a:p>
            <a:r>
              <a:rPr lang="en-US" dirty="0" smtClean="0"/>
              <a:t>The bootstrap is used to estimate the optimism: The decrease between performance in the bootstrap sample (Sample* Fig. 5.7 ) and performance in the original sample.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6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we want a predictive model with good predictive performance, the first thing we need to do is to figure out the assessment of predictive power for logistic regression</a:t>
            </a:r>
          </a:p>
          <a:p>
            <a:r>
              <a:rPr lang="en-US" baseline="0" dirty="0" smtClean="0"/>
              <a:t>The goodness of fit of a model, indicates by how much the model deviates from an ideal model (goodness of fit, accuracy of prediction)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3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The interpretation of an OLS R-squared is relatively straightforward: “the proportion of the total variability of the outcome that is accounted for by the model”.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Basically,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we could explain OLS 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2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from 3 aspects:</a:t>
            </a:r>
            <a:r>
              <a:rPr lang="en-US" baseline="0" dirty="0" smtClean="0"/>
              <a:t> 1.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variability 2. improvement from null model to fitted model 3. square of the correlation </a:t>
            </a:r>
          </a:p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X-axis: x values; y-axis: y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values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Imago" pitchFamily="2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model estimates from a logistic regression are maximum likelihood estimates instead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of minimizing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ordinary least squares like linear regression.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We could still measure the goodness-of-fit by some pseudo-R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Imago" pitchFamily="2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example,  here, larger R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2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Imago" pitchFamily="2" charset="0"/>
                <a:ea typeface="+mn-ea"/>
                <a:cs typeface="+mn-cs"/>
              </a:rPr>
              <a:t> indicates more predictive strength, the prefect model would show us two horizontal lines of 1 when x larger than 0 and 0 when x smaller than 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59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0" name="shpGridNormal" hidden="1"/>
          <p:cNvGrpSpPr>
            <a:grpSpLocks/>
          </p:cNvGrpSpPr>
          <p:nvPr userDrawn="1"/>
        </p:nvGrpSpPr>
        <p:grpSpPr bwMode="auto">
          <a:xfrm>
            <a:off x="529494" y="514352"/>
            <a:ext cx="11138876" cy="5764213"/>
            <a:chOff x="271" y="324"/>
            <a:chExt cx="5701" cy="3631"/>
          </a:xfrm>
        </p:grpSpPr>
        <p:sp>
          <p:nvSpPr>
            <p:cNvPr id="94266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215"/>
            </a:p>
          </p:txBody>
        </p:sp>
        <p:sp>
          <p:nvSpPr>
            <p:cNvPr id="94268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215"/>
            </a:p>
          </p:txBody>
        </p:sp>
      </p:grpSp>
      <p:sp>
        <p:nvSpPr>
          <p:cNvPr id="94242" name="shpTitleLine"/>
          <p:cNvSpPr>
            <a:spLocks noChangeShapeType="1"/>
          </p:cNvSpPr>
          <p:nvPr/>
        </p:nvSpPr>
        <p:spPr bwMode="auto">
          <a:xfrm>
            <a:off x="1" y="1738313"/>
            <a:ext cx="108809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94230" name="shpPlaceholderTitle"/>
          <p:cNvSpPr>
            <a:spLocks noGrp="1" noChangeArrowheads="1"/>
          </p:cNvSpPr>
          <p:nvPr>
            <p:ph type="ctrTitle"/>
          </p:nvPr>
        </p:nvSpPr>
        <p:spPr>
          <a:xfrm>
            <a:off x="511908" y="2601913"/>
            <a:ext cx="11168184" cy="100806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fr-CH" noProof="0" smtClean="0"/>
          </a:p>
        </p:txBody>
      </p:sp>
      <p:sp>
        <p:nvSpPr>
          <p:cNvPr id="94231" name="shpPlaceholderMain"/>
          <p:cNvSpPr>
            <a:spLocks noGrp="1" noChangeArrowheads="1"/>
          </p:cNvSpPr>
          <p:nvPr>
            <p:ph type="subTitle" idx="1"/>
          </p:nvPr>
        </p:nvSpPr>
        <p:spPr>
          <a:xfrm>
            <a:off x="531447" y="3644902"/>
            <a:ext cx="11148647" cy="576263"/>
          </a:xfrm>
        </p:spPr>
        <p:txBody>
          <a:bodyPr/>
          <a:lstStyle>
            <a:lvl1pPr marL="0" indent="0">
              <a:buFontTx/>
              <a:buNone/>
              <a:defRPr sz="3300" b="1" i="1">
                <a:latin typeface="Minion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fr-CH" noProof="0" smtClean="0"/>
          </a:p>
        </p:txBody>
      </p:sp>
      <p:sp>
        <p:nvSpPr>
          <p:cNvPr id="94263" name="shpLogoBackground"/>
          <p:cNvSpPr>
            <a:spLocks noChangeArrowheads="1"/>
          </p:cNvSpPr>
          <p:nvPr userDrawn="1"/>
        </p:nvSpPr>
        <p:spPr bwMode="white">
          <a:xfrm>
            <a:off x="10661650" y="115890"/>
            <a:ext cx="1416537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CH"/>
          </a:p>
        </p:txBody>
      </p:sp>
      <p:pic>
        <p:nvPicPr>
          <p:cNvPr id="4" name="shpLogoPicDark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5F00-55C7-4159-96ED-33FC1810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2185" y="452440"/>
            <a:ext cx="2786184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771" y="452440"/>
            <a:ext cx="8176845" cy="5826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7A04-B349-4C41-9EBD-AC2BB721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AB4-61FB-4062-9E20-33DD6EC6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49DD-8E2B-4957-9020-F806BA43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493" y="1806575"/>
            <a:ext cx="5474677" cy="44719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739" y="1806575"/>
            <a:ext cx="5476631" cy="44719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5B92-9666-4195-B6E1-FD81DD2D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FE86-6BD3-48ED-9042-E3EF8447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165CB-D5E5-4F49-B52C-2E6BB58C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FCCA-F568-422D-8A8C-1E409588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4" y="273052"/>
            <a:ext cx="6815016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247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87CC-8431-4B91-BABD-191FD7EE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69C4-9F4A-4EC7-99BF-B1E5BD2F1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" name="shpPlaceholderDat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lang="en-US" dirty="0"/>
          </a:p>
        </p:txBody>
      </p:sp>
      <p:sp>
        <p:nvSpPr>
          <p:cNvPr id="40961" name="shpPlaceholder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0FBB20A0-29A2-4F03-9BB9-2B9F07088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517771" y="452440"/>
            <a:ext cx="98171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494" y="1806575"/>
            <a:ext cx="11138876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529494" y="514350"/>
            <a:ext cx="11138876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215" dirty="0"/>
            </a:p>
          </p:txBody>
        </p:sp>
      </p:grpSp>
      <p:sp>
        <p:nvSpPr>
          <p:cNvPr id="14" name="shpLogoBackground"/>
          <p:cNvSpPr>
            <a:spLocks noChangeArrowheads="1"/>
          </p:cNvSpPr>
          <p:nvPr userDrawn="1"/>
        </p:nvSpPr>
        <p:spPr bwMode="white">
          <a:xfrm>
            <a:off x="10661650" y="115890"/>
            <a:ext cx="1416539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4" name="shpLogoPicDark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Imago" pitchFamily="2" charset="0"/>
        </a:defRPr>
      </a:lvl9pPr>
    </p:titleStyle>
    <p:bodyStyle>
      <a:lvl1pPr marL="285750" indent="-285750" algn="l" rtl="0" eaLnBrk="1" fontAlgn="base" hangingPunct="1">
        <a:spcBef>
          <a:spcPct val="750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7338" algn="l" rtl="0" eaLnBrk="1" fontAlgn="base" hangingPunct="1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41425" indent="-287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19263" indent="-287338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95513" indent="-2857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48719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6pPr>
      <a:lvl7pPr marL="2870761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7pPr>
      <a:lvl8pPr marL="3292802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8pPr>
      <a:lvl9pPr marL="3714843" indent="-263776" algn="l" rtl="0" eaLnBrk="1" fontAlgn="base" hangingPunct="1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5: Develop a prediction model or 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required sample size?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shrinkage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47800"/>
            <a:ext cx="9296400" cy="3963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150" y="2156703"/>
            <a:ext cx="8756650" cy="852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150" y="3028650"/>
            <a:ext cx="8756650" cy="2229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1594" y="2232947"/>
            <a:ext cx="145796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Riley Richard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1594" y="3217579"/>
            <a:ext cx="1457960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Van </a:t>
            </a:r>
            <a:r>
              <a:rPr lang="en-US" dirty="0" err="1" smtClean="0"/>
              <a:t>Smeden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8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52" y="3438372"/>
            <a:ext cx="5627618" cy="3231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0" y="4171477"/>
            <a:ext cx="2068284" cy="7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shrinkage: global shrinkage factor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17771" y="1430074"/>
            <a:ext cx="111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Shrinkage factor </a:t>
            </a:r>
            <a:r>
              <a:rPr lang="en-US" dirty="0" smtClean="0"/>
              <a:t>indicates the degree of overfitting. (Closer to 1 indicates less overfitting problem)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61" y="1803400"/>
            <a:ext cx="10134600" cy="1099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1861" y="2533140"/>
            <a:ext cx="1828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36461" y="2533140"/>
            <a:ext cx="1524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241" y="3069040"/>
            <a:ext cx="539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Bootstrap</a:t>
            </a:r>
            <a:r>
              <a:rPr lang="en-US" dirty="0" smtClean="0"/>
              <a:t> is a central technique to correct overfitting and quantify optimism in model performance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001" y="3864519"/>
            <a:ext cx="3038899" cy="1829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5823124"/>
            <a:ext cx="5034550" cy="2322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8735" y="3069040"/>
            <a:ext cx="53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Heuristic shrinkage factor </a:t>
            </a:r>
            <a:r>
              <a:rPr lang="en-US" dirty="0" smtClean="0"/>
              <a:t>by Van </a:t>
            </a:r>
            <a:r>
              <a:rPr lang="en-US" dirty="0" err="1" smtClean="0"/>
              <a:t>Houwelingen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9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0" y="452441"/>
            <a:ext cx="9817100" cy="1223960"/>
          </a:xfrm>
        </p:spPr>
        <p:txBody>
          <a:bodyPr>
            <a:noAutofit/>
          </a:bodyPr>
          <a:lstStyle/>
          <a:p>
            <a:r>
              <a:rPr lang="en-US" sz="2400" dirty="0" smtClean="0"/>
              <a:t>Penalized maximum likelihood and variable selection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van </a:t>
            </a:r>
            <a:r>
              <a:rPr lang="en-US" sz="2400" dirty="0" err="1" smtClean="0"/>
              <a:t>Smeden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9030960" cy="3248478"/>
          </a:xfrm>
        </p:spPr>
      </p:pic>
      <p:sp>
        <p:nvSpPr>
          <p:cNvPr id="7" name="TextBox 6"/>
          <p:cNvSpPr txBox="1"/>
          <p:nvPr/>
        </p:nvSpPr>
        <p:spPr>
          <a:xfrm>
            <a:off x="1385560" y="1977926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 Prediction </a:t>
            </a:r>
            <a:r>
              <a:rPr lang="en-US" sz="1600" b="1" dirty="0"/>
              <a:t>models: parameter shrinkage and variable selection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22340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Model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" y="1107282"/>
            <a:ext cx="8989923" cy="5293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999" y="1524000"/>
            <a:ext cx="8861274" cy="679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2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shpTitleSlide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95978" y="66725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2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613743" y="1250680"/>
            <a:ext cx="10536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dirty="0" smtClean="0"/>
              <a:t>Quantification of Model Performance</a:t>
            </a:r>
            <a:endParaRPr lang="en-US" dirty="0"/>
          </a:p>
        </p:txBody>
      </p:sp>
      <p:sp>
        <p:nvSpPr>
          <p:cNvPr id="13" name="Rectangle 26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495978" y="3696448"/>
            <a:ext cx="10536238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Tx/>
              <a:buNone/>
              <a:defRPr sz="3300" b="1" i="1">
                <a:solidFill>
                  <a:schemeClr val="tx1"/>
                </a:solidFill>
                <a:latin typeface="Minion" pitchFamily="2" charset="0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652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099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5671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0243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US" b="0" dirty="0" smtClean="0"/>
              <a:t>R</a:t>
            </a:r>
            <a:r>
              <a:rPr lang="en-US" b="0" baseline="30000" dirty="0" smtClean="0"/>
              <a:t>2</a:t>
            </a:r>
            <a:r>
              <a:rPr lang="en-US" b="0" dirty="0" smtClean="0"/>
              <a:t> in logistic regression</a:t>
            </a:r>
          </a:p>
          <a:p>
            <a:pPr>
              <a:spcBef>
                <a:spcPct val="0"/>
              </a:spcBef>
            </a:pPr>
            <a:r>
              <a:rPr lang="en-US" b="0" dirty="0"/>
              <a:t>	</a:t>
            </a:r>
            <a:r>
              <a:rPr lang="en-US" b="0" dirty="0" smtClean="0"/>
              <a:t>R</a:t>
            </a:r>
            <a:r>
              <a:rPr lang="en-US" b="0" baseline="30000" dirty="0" smtClean="0"/>
              <a:t>2</a:t>
            </a:r>
            <a:r>
              <a:rPr lang="en-US" b="0" baseline="-25000" dirty="0" smtClean="0"/>
              <a:t>CS</a:t>
            </a:r>
            <a:r>
              <a:rPr lang="en-US" b="0" dirty="0" smtClean="0"/>
              <a:t> and R</a:t>
            </a:r>
            <a:r>
              <a:rPr lang="en-US" b="0" baseline="30000" dirty="0" smtClean="0"/>
              <a:t>2</a:t>
            </a:r>
            <a:r>
              <a:rPr lang="en-US" b="0" baseline="-25000" dirty="0" smtClean="0"/>
              <a:t>Nagelkerke</a:t>
            </a:r>
            <a:endParaRPr lang="en-US" b="0" dirty="0" smtClean="0"/>
          </a:p>
          <a:p>
            <a:pPr marL="457200" indent="-457200">
              <a:spcBef>
                <a:spcPct val="0"/>
              </a:spcBef>
              <a:buFontTx/>
              <a:buChar char="-"/>
            </a:pPr>
            <a:endParaRPr lang="en-US" b="0" dirty="0" smtClean="0"/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US" b="0" dirty="0" smtClean="0"/>
              <a:t>Predictive error </a:t>
            </a:r>
          </a:p>
          <a:p>
            <a:pPr>
              <a:spcBef>
                <a:spcPct val="0"/>
              </a:spcBef>
            </a:pPr>
            <a:r>
              <a:rPr lang="en-US" b="0" dirty="0"/>
              <a:t>	</a:t>
            </a:r>
            <a:r>
              <a:rPr lang="en-US" b="0" dirty="0" smtClean="0"/>
              <a:t>Brier Score, MSPE and MAPE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39750" y="2179762"/>
            <a:ext cx="112776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decision </a:t>
            </a:r>
            <a:r>
              <a:rPr lang="en-US" dirty="0" smtClean="0"/>
              <a:t>theory</a:t>
            </a:r>
          </a:p>
          <a:p>
            <a:r>
              <a:rPr lang="en-US" dirty="0" smtClean="0"/>
              <a:t>a </a:t>
            </a:r>
            <a:r>
              <a:rPr lang="en-US" dirty="0"/>
              <a:t>scoring rule is a measure of performance of probabilistic predictions - made under uncertainty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4341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in </a:t>
            </a:r>
            <a:r>
              <a:rPr lang="en-US" sz="2400" dirty="0" smtClean="0"/>
              <a:t>regression analysis - Measure </a:t>
            </a:r>
            <a:r>
              <a:rPr lang="en-US" sz="2400" dirty="0"/>
              <a:t>of predictive strength</a:t>
            </a:r>
            <a:r>
              <a:rPr lang="en-US" sz="2400" i="1" dirty="0"/>
              <a:t/>
            </a:r>
            <a:br>
              <a:rPr lang="en-US" sz="2400" i="1" dirty="0"/>
            </a:b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107283"/>
            <a:ext cx="7957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Predictive </a:t>
            </a:r>
            <a:r>
              <a:rPr lang="en-US" sz="1600" b="1" dirty="0"/>
              <a:t>strength </a:t>
            </a:r>
            <a:r>
              <a:rPr lang="en-US" sz="1600" b="1" dirty="0" smtClean="0"/>
              <a:t>of linear regression analysis with true regression models </a:t>
            </a:r>
            <a:endParaRPr lang="en-US" sz="16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18466"/>
            <a:ext cx="8697539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in </a:t>
            </a:r>
            <a:r>
              <a:rPr lang="en-US" sz="2400" dirty="0" smtClean="0"/>
              <a:t>regression analysis - Measure </a:t>
            </a:r>
            <a:r>
              <a:rPr lang="en-US" sz="2400" dirty="0"/>
              <a:t>of predictive strength</a:t>
            </a:r>
            <a:r>
              <a:rPr lang="en-US" sz="2400" i="1" dirty="0"/>
              <a:t/>
            </a:r>
            <a:br>
              <a:rPr lang="en-US" sz="2400" i="1" dirty="0"/>
            </a:b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292423"/>
            <a:ext cx="7957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Predictive </a:t>
            </a:r>
            <a:r>
              <a:rPr lang="en-US" sz="1600" b="1" dirty="0"/>
              <a:t>strength </a:t>
            </a:r>
            <a:r>
              <a:rPr lang="en-US" sz="1600" b="1" dirty="0" smtClean="0"/>
              <a:t>of logistic regression analysis with true regression models </a:t>
            </a:r>
            <a:endParaRPr lang="en-US" sz="1600" b="1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1600200"/>
            <a:ext cx="5867400" cy="32679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4709" y="505216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 </a:t>
            </a:r>
            <a:r>
              <a:rPr lang="en-US" dirty="0" smtClean="0"/>
              <a:t>decreasing from 87% (label “1”) to 0</a:t>
            </a:r>
            <a:r>
              <a:rPr lang="en-US" dirty="0"/>
              <a:t>% (label </a:t>
            </a:r>
            <a:r>
              <a:rPr lang="en-US" dirty="0" smtClean="0"/>
              <a:t>“6”)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0" y="452440"/>
            <a:ext cx="10607429" cy="1309687"/>
          </a:xfrm>
        </p:spPr>
        <p:txBody>
          <a:bodyPr/>
          <a:lstStyle/>
          <a:p>
            <a:r>
              <a:rPr lang="en-US" dirty="0" smtClean="0"/>
              <a:t>Pseudo R</a:t>
            </a:r>
            <a:r>
              <a:rPr lang="en-US" baseline="30000" dirty="0" smtClean="0"/>
              <a:t>2</a:t>
            </a:r>
            <a:r>
              <a:rPr lang="en-US" dirty="0" smtClean="0"/>
              <a:t>: goodness-of-fit from OLS approach to MLE approach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461" y="1905000"/>
            <a:ext cx="9383434" cy="38486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0" y="1373743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 quick example for pseudo R</a:t>
            </a:r>
            <a:r>
              <a:rPr lang="en-US" sz="1600" b="1" baseline="30000" dirty="0" smtClean="0"/>
              <a:t>2 </a:t>
            </a:r>
            <a:r>
              <a:rPr lang="en-US" sz="1600" b="1" dirty="0" smtClean="0"/>
              <a:t> in logistic regression analysis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374528"/>
            <a:ext cx="4366312" cy="319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4886" y="3338532"/>
            <a:ext cx="4366313" cy="319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4105" y="3962400"/>
            <a:ext cx="438709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4887" y="4495800"/>
            <a:ext cx="436631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495800"/>
            <a:ext cx="436631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962400"/>
            <a:ext cx="436631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3655496"/>
            <a:ext cx="436631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34887" y="3660114"/>
            <a:ext cx="436631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12272"/>
            <a:ext cx="7038012" cy="3931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Cox-Snell R</a:t>
            </a:r>
            <a:r>
              <a:rPr lang="en-US" baseline="30000" dirty="0" smtClean="0"/>
              <a:t>2</a:t>
            </a:r>
            <a:r>
              <a:rPr lang="en-US" dirty="0" smtClean="0"/>
              <a:t> – on log likelihood scale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430" y="1828800"/>
            <a:ext cx="115786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Being </a:t>
            </a:r>
            <a:r>
              <a:rPr lang="en-US" dirty="0"/>
              <a:t>scaled from 0 </a:t>
            </a:r>
            <a:r>
              <a:rPr lang="en-US" dirty="0" smtClean="0"/>
              <a:t>to just </a:t>
            </a:r>
            <a:r>
              <a:rPr lang="en-US" b="1" dirty="0" smtClean="0"/>
              <a:t>under 1</a:t>
            </a:r>
          </a:p>
          <a:p>
            <a:r>
              <a:rPr lang="en-US" dirty="0"/>
              <a:t> </a:t>
            </a:r>
            <a:r>
              <a:rPr lang="en-US" dirty="0" smtClean="0"/>
              <a:t>    -upper </a:t>
            </a:r>
            <a:r>
              <a:rPr lang="en-US" dirty="0"/>
              <a:t>bound = 1 – </a:t>
            </a:r>
            <a:r>
              <a:rPr lang="en-US" i="1" dirty="0"/>
              <a:t>L</a:t>
            </a:r>
            <a:r>
              <a:rPr lang="en-US" baseline="-25000" dirty="0"/>
              <a:t>0</a:t>
            </a:r>
            <a:r>
              <a:rPr lang="en-US" baseline="30000" dirty="0"/>
              <a:t>2/</a:t>
            </a:r>
            <a:r>
              <a:rPr lang="en-US" i="1" baseline="30000" dirty="0"/>
              <a:t>n </a:t>
            </a:r>
            <a:r>
              <a:rPr lang="en-US" dirty="0"/>
              <a:t>= </a:t>
            </a:r>
            <a:r>
              <a:rPr lang="en-US" dirty="0" smtClean="0"/>
              <a:t>1 </a:t>
            </a:r>
            <a:r>
              <a:rPr lang="en-US" dirty="0"/>
              <a:t>– [</a:t>
            </a:r>
            <a:r>
              <a:rPr lang="en-US" i="1" dirty="0"/>
              <a:t>p</a:t>
            </a:r>
            <a:r>
              <a:rPr lang="en-US" i="1" baseline="30000" dirty="0"/>
              <a:t>p</a:t>
            </a:r>
            <a:r>
              <a:rPr lang="en-US" dirty="0"/>
              <a:t>(1-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baseline="30000" dirty="0"/>
              <a:t>(1-</a:t>
            </a:r>
            <a:r>
              <a:rPr lang="en-US" i="1" baseline="30000" dirty="0"/>
              <a:t>p</a:t>
            </a:r>
            <a:r>
              <a:rPr lang="en-US" baseline="30000" dirty="0"/>
              <a:t>)</a:t>
            </a:r>
            <a:r>
              <a:rPr lang="en-US" dirty="0"/>
              <a:t>]</a:t>
            </a:r>
            <a:r>
              <a:rPr lang="en-US" baseline="30000" dirty="0" smtClean="0"/>
              <a:t>2</a:t>
            </a:r>
          </a:p>
          <a:p>
            <a:r>
              <a:rPr lang="en-US" baseline="30000" dirty="0" smtClean="0"/>
              <a:t> </a:t>
            </a:r>
            <a:r>
              <a:rPr lang="en-US" dirty="0" smtClean="0"/>
              <a:t>    -</a:t>
            </a:r>
            <a:r>
              <a:rPr lang="en-US" i="1" dirty="0" smtClean="0"/>
              <a:t>ln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null</a:t>
            </a:r>
            <a:r>
              <a:rPr lang="en-US" i="1" dirty="0" smtClean="0"/>
              <a:t> </a:t>
            </a:r>
            <a:r>
              <a:rPr lang="en-US" dirty="0" smtClean="0"/>
              <a:t>is bounded for binary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values do not necessarily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indicate </a:t>
            </a:r>
            <a:r>
              <a:rPr lang="en-US" dirty="0"/>
              <a:t>poor model performance	</a:t>
            </a:r>
            <a:endParaRPr lang="en-US" baseline="30000" dirty="0"/>
          </a:p>
          <a:p>
            <a:r>
              <a:rPr lang="en-US" baseline="30000" dirty="0" smtClean="0"/>
              <a:t> </a:t>
            </a:r>
            <a:r>
              <a:rPr lang="en-US" dirty="0" smtClean="0"/>
              <a:t>    -anticipated value of 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r>
              <a:rPr lang="en-US" dirty="0" smtClean="0"/>
              <a:t> is low when:</a:t>
            </a:r>
          </a:p>
          <a:p>
            <a:r>
              <a:rPr lang="en-US" dirty="0" smtClean="0"/>
              <a:t>      outcome proportion is low    </a:t>
            </a:r>
            <a:endParaRPr lang="en-US" baseline="30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1418110"/>
            <a:ext cx="936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r>
              <a:rPr lang="en-US" b="1" baseline="30000" dirty="0" smtClean="0"/>
              <a:t>2</a:t>
            </a:r>
            <a:r>
              <a:rPr lang="en-US" b="1" baseline="-25000" dirty="0" smtClean="0"/>
              <a:t>CS</a:t>
            </a:r>
            <a:r>
              <a:rPr lang="en-US" b="1" baseline="30000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1 </a:t>
            </a:r>
            <a:r>
              <a:rPr lang="en-US" b="1" dirty="0"/>
              <a:t>– </a:t>
            </a:r>
            <a:r>
              <a:rPr lang="en-US" b="1" i="1" dirty="0" err="1"/>
              <a:t>exp</a:t>
            </a:r>
            <a:r>
              <a:rPr lang="en-US" b="1" i="1" dirty="0"/>
              <a:t> (– </a:t>
            </a:r>
            <a:r>
              <a:rPr lang="en-US" b="1" i="1" dirty="0">
                <a:solidFill>
                  <a:srgbClr val="FF0000"/>
                </a:solidFill>
              </a:rPr>
              <a:t>LR</a:t>
            </a:r>
            <a:r>
              <a:rPr lang="en-US" b="1" i="1" dirty="0"/>
              <a:t>/n</a:t>
            </a:r>
            <a:r>
              <a:rPr lang="en-US" b="1" i="1" dirty="0" smtClean="0"/>
              <a:t>):  </a:t>
            </a:r>
            <a:r>
              <a:rPr lang="en-US" altLang="en-US" dirty="0" smtClean="0"/>
              <a:t>based </a:t>
            </a:r>
            <a:r>
              <a:rPr lang="en-US" altLang="en-US" dirty="0"/>
              <a:t>on </a:t>
            </a:r>
            <a:r>
              <a:rPr lang="en-US" altLang="en-US" dirty="0" smtClean="0"/>
              <a:t>likelihood ratio </a:t>
            </a:r>
            <a:r>
              <a:rPr lang="en-US" altLang="en-US" dirty="0"/>
              <a:t>but it takes the sample size into account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100571" y="2676322"/>
            <a:ext cx="4038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Maximum value of Cox-Snell R</a:t>
            </a:r>
            <a:r>
              <a:rPr lang="en-US" sz="1600" b="1" baseline="30000" dirty="0" smtClean="0"/>
              <a:t>2</a:t>
            </a:r>
            <a:endParaRPr lang="en-US" sz="1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29617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0.75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Cox-Snell R</a:t>
            </a:r>
            <a:r>
              <a:rPr lang="en-US" baseline="30000" dirty="0" smtClean="0"/>
              <a:t>2</a:t>
            </a:r>
            <a:r>
              <a:rPr lang="en-US" dirty="0" smtClean="0"/>
              <a:t> – on log likelihood scale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520" y="2209800"/>
            <a:ext cx="1157863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direct comparison across </a:t>
            </a:r>
            <a:r>
              <a:rPr lang="en-US" dirty="0" smtClean="0"/>
              <a:t>predictors</a:t>
            </a:r>
          </a:p>
          <a:p>
            <a:r>
              <a:rPr lang="en-US" dirty="0"/>
              <a:t>	</a:t>
            </a:r>
            <a:r>
              <a:rPr lang="en-US" dirty="0" smtClean="0"/>
              <a:t>no requirement of </a:t>
            </a:r>
            <a:r>
              <a:rPr lang="en-US" b="1" dirty="0" smtClean="0"/>
              <a:t>nested</a:t>
            </a:r>
            <a:r>
              <a:rPr lang="en-US" dirty="0" smtClean="0"/>
              <a:t> </a:t>
            </a:r>
            <a:r>
              <a:rPr lang="en-US" b="1" dirty="0" smtClean="0"/>
              <a:t>model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</a:t>
            </a:r>
            <a:r>
              <a:rPr lang="en-US" dirty="0"/>
              <a:t>of the </a:t>
            </a:r>
            <a:r>
              <a:rPr lang="en-US" b="1" dirty="0"/>
              <a:t>sample </a:t>
            </a:r>
            <a:r>
              <a:rPr lang="en-US" b="1" dirty="0" smtClean="0"/>
              <a:t>size </a:t>
            </a:r>
            <a:r>
              <a:rPr lang="en-US" dirty="0" smtClean="0"/>
              <a:t>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760F9"/>
                </a:solidFill>
              </a:rPr>
              <a:t>Anticipated value could be small (&lt; 0.3)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1418110"/>
            <a:ext cx="936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r>
              <a:rPr lang="en-US" baseline="30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 </a:t>
            </a:r>
            <a:r>
              <a:rPr lang="en-US" dirty="0"/>
              <a:t>– </a:t>
            </a:r>
            <a:r>
              <a:rPr lang="en-US" i="1" dirty="0" err="1"/>
              <a:t>exp</a:t>
            </a:r>
            <a:r>
              <a:rPr lang="en-US" i="1" dirty="0"/>
              <a:t> (– </a:t>
            </a:r>
            <a:r>
              <a:rPr lang="en-US" i="1" dirty="0">
                <a:solidFill>
                  <a:srgbClr val="FF0000"/>
                </a:solidFill>
              </a:rPr>
              <a:t>LR</a:t>
            </a:r>
            <a:r>
              <a:rPr lang="en-US" i="1" dirty="0"/>
              <a:t>/n</a:t>
            </a:r>
            <a:r>
              <a:rPr lang="en-US" i="1" dirty="0" smtClean="0"/>
              <a:t>):  </a:t>
            </a:r>
            <a:r>
              <a:rPr lang="en-US" altLang="en-US" dirty="0" smtClean="0"/>
              <a:t>based </a:t>
            </a:r>
            <a:r>
              <a:rPr lang="en-US" altLang="en-US" dirty="0"/>
              <a:t>on log-likelihood but it takes the sample size into account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2084072"/>
            <a:ext cx="457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Cox-Snell R</a:t>
            </a:r>
            <a:r>
              <a:rPr lang="en-US" sz="1600" b="1" baseline="30000" dirty="0" smtClean="0"/>
              <a:t>2 </a:t>
            </a:r>
            <a:r>
              <a:rPr lang="en-US" sz="1600" b="1" dirty="0" smtClean="0"/>
              <a:t>of different simulation settings</a:t>
            </a:r>
            <a:endParaRPr lang="en-US" sz="1600" b="1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95" y="2453404"/>
            <a:ext cx="7401025" cy="40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Motivation of </a:t>
            </a:r>
            <a:r>
              <a:rPr lang="en-US" sz="2800" b="1" dirty="0" smtClean="0"/>
              <a:t>shrinkage</a:t>
            </a:r>
          </a:p>
          <a:p>
            <a:r>
              <a:rPr lang="en-US" sz="2800" dirty="0" smtClean="0"/>
              <a:t>Simulation for understanding of related </a:t>
            </a:r>
            <a:r>
              <a:rPr lang="en-US" sz="2800" b="1" dirty="0" smtClean="0"/>
              <a:t>quantities</a:t>
            </a:r>
          </a:p>
          <a:p>
            <a:r>
              <a:rPr lang="en-US" sz="2800" b="1" dirty="0" smtClean="0"/>
              <a:t>Bootstrap </a:t>
            </a:r>
            <a:r>
              <a:rPr lang="en-US" sz="2800" dirty="0" smtClean="0"/>
              <a:t>to calculate shrinkage factor</a:t>
            </a:r>
          </a:p>
          <a:p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Shinyapp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9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Cox-Snell R</a:t>
            </a:r>
            <a:r>
              <a:rPr lang="en-US" baseline="30000" dirty="0" smtClean="0"/>
              <a:t>2</a:t>
            </a:r>
            <a:r>
              <a:rPr lang="en-US" dirty="0" smtClean="0"/>
              <a:t> – on log likelihood scale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367" y="1758301"/>
            <a:ext cx="11578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aseline="30000" dirty="0"/>
          </a:p>
          <a:p>
            <a:r>
              <a:rPr lang="en-US" sz="1600" b="1" dirty="0"/>
              <a:t>	Base rate sensitivity over R</a:t>
            </a:r>
            <a:r>
              <a:rPr lang="en-US" sz="1600" b="1" baseline="30000" dirty="0"/>
              <a:t>2</a:t>
            </a:r>
            <a:r>
              <a:rPr lang="en-US" sz="1600" b="1" dirty="0"/>
              <a:t> measures</a:t>
            </a:r>
          </a:p>
          <a:p>
            <a:r>
              <a:rPr lang="en-US" dirty="0" smtClean="0"/>
              <a:t> </a:t>
            </a:r>
            <a:endParaRPr lang="en-US" sz="1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1418110"/>
            <a:ext cx="936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r>
              <a:rPr lang="en-US" baseline="30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 </a:t>
            </a:r>
            <a:r>
              <a:rPr lang="en-US" dirty="0"/>
              <a:t>– </a:t>
            </a:r>
            <a:r>
              <a:rPr lang="en-US" i="1" dirty="0" err="1"/>
              <a:t>exp</a:t>
            </a:r>
            <a:r>
              <a:rPr lang="en-US" i="1" dirty="0"/>
              <a:t> (– </a:t>
            </a:r>
            <a:r>
              <a:rPr lang="en-US" i="1" dirty="0">
                <a:solidFill>
                  <a:srgbClr val="FF0000"/>
                </a:solidFill>
              </a:rPr>
              <a:t>LR</a:t>
            </a:r>
            <a:r>
              <a:rPr lang="en-US" i="1" dirty="0"/>
              <a:t>/n</a:t>
            </a:r>
            <a:r>
              <a:rPr lang="en-US" i="1" dirty="0" smtClean="0"/>
              <a:t>):  </a:t>
            </a:r>
            <a:r>
              <a:rPr lang="en-US" altLang="en-US" dirty="0" smtClean="0"/>
              <a:t>based </a:t>
            </a:r>
            <a:r>
              <a:rPr lang="en-US" altLang="en-US" dirty="0"/>
              <a:t>on log-likelihood but it takes the sample size into account</a:t>
            </a:r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38400"/>
            <a:ext cx="6952993" cy="3726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5600" y="4094009"/>
            <a:ext cx="5357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Simulation based on:</a:t>
            </a:r>
          </a:p>
          <a:p>
            <a:pPr marL="342900" indent="-342900">
              <a:buAutoNum type="arabicPeriod"/>
            </a:pPr>
            <a:r>
              <a:rPr lang="en-US" dirty="0" smtClean="0"/>
              <a:t>Same effect, normal distributed predictors</a:t>
            </a:r>
          </a:p>
          <a:p>
            <a:pPr marL="342900" indent="-342900">
              <a:buAutoNum type="arabicPeriod"/>
            </a:pPr>
            <a:r>
              <a:rPr lang="en-US" dirty="0" smtClean="0"/>
              <a:t>Different base event fraction come from intercept of logistic regression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Cox-Snell R</a:t>
            </a:r>
            <a:r>
              <a:rPr lang="en-US" baseline="30000" dirty="0" smtClean="0"/>
              <a:t>2</a:t>
            </a:r>
            <a:r>
              <a:rPr lang="en-US" dirty="0" smtClean="0"/>
              <a:t> values are independent of events fraction, but depends on sample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– correction version of 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914" y="1355270"/>
            <a:ext cx="1133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Nagelkerke</a:t>
            </a:r>
            <a:r>
              <a:rPr lang="en-US" baseline="30000" dirty="0" smtClean="0"/>
              <a:t> </a:t>
            </a:r>
            <a:r>
              <a:rPr lang="en-US" dirty="0"/>
              <a:t>= R</a:t>
            </a:r>
            <a:r>
              <a:rPr lang="en-US" baseline="30000" dirty="0"/>
              <a:t>2</a:t>
            </a:r>
            <a:r>
              <a:rPr lang="en-US" baseline="-25000" dirty="0"/>
              <a:t>CS</a:t>
            </a:r>
            <a:r>
              <a:rPr lang="en-US" baseline="30000" dirty="0"/>
              <a:t> </a:t>
            </a:r>
            <a:r>
              <a:rPr lang="en-US" dirty="0" smtClean="0"/>
              <a:t>/ max(R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r>
              <a:rPr lang="en-US" dirty="0" smtClean="0"/>
              <a:t>) </a:t>
            </a:r>
            <a:r>
              <a:rPr lang="pt-BR" dirty="0"/>
              <a:t>= </a:t>
            </a:r>
            <a:r>
              <a:rPr lang="pt-BR" dirty="0" smtClean="0"/>
              <a:t>(</a:t>
            </a:r>
            <a:r>
              <a:rPr lang="pt-BR" dirty="0"/>
              <a:t>1 – exp (– </a:t>
            </a:r>
            <a:r>
              <a:rPr lang="pt-BR" i="1" dirty="0" smtClean="0">
                <a:solidFill>
                  <a:srgbClr val="FF0000"/>
                </a:solidFill>
              </a:rPr>
              <a:t>LR </a:t>
            </a:r>
            <a:r>
              <a:rPr lang="pt-BR" i="1" dirty="0" smtClean="0"/>
              <a:t>/ </a:t>
            </a:r>
            <a:r>
              <a:rPr lang="pt-BR" i="1" dirty="0"/>
              <a:t>n</a:t>
            </a:r>
            <a:r>
              <a:rPr lang="pt-BR" dirty="0"/>
              <a:t>)) /(</a:t>
            </a:r>
            <a:r>
              <a:rPr lang="pt-BR" dirty="0" smtClean="0"/>
              <a:t>1 – exp (– </a:t>
            </a:r>
            <a:r>
              <a:rPr lang="pt-BR" dirty="0" smtClean="0">
                <a:solidFill>
                  <a:srgbClr val="FF0000"/>
                </a:solidFill>
              </a:rPr>
              <a:t>– </a:t>
            </a:r>
            <a:r>
              <a:rPr lang="pt-BR" i="1" dirty="0" smtClean="0">
                <a:solidFill>
                  <a:srgbClr val="FF0000"/>
                </a:solidFill>
              </a:rPr>
              <a:t>2 </a:t>
            </a:r>
            <a:r>
              <a:rPr lang="pt-BR" dirty="0" smtClean="0">
                <a:solidFill>
                  <a:srgbClr val="FF0000"/>
                </a:solidFill>
              </a:rPr>
              <a:t>LL0 </a:t>
            </a:r>
            <a:r>
              <a:rPr lang="pt-BR" dirty="0" smtClean="0"/>
              <a:t>/ n))</a:t>
            </a:r>
            <a:endParaRPr lang="en-US" baseline="30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743075"/>
            <a:ext cx="8306959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" y="3615253"/>
            <a:ext cx="5998186" cy="3352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– correction version of 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520" y="2209800"/>
            <a:ext cx="1157863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Being </a:t>
            </a:r>
            <a:r>
              <a:rPr lang="en-US" dirty="0"/>
              <a:t>scaled from 0 to </a:t>
            </a:r>
            <a:r>
              <a:rPr lang="en-US" dirty="0" smtClean="0"/>
              <a:t>1 </a:t>
            </a:r>
          </a:p>
          <a:p>
            <a:r>
              <a:rPr lang="en-US" baseline="30000" dirty="0" smtClean="0"/>
              <a:t>_</a:t>
            </a:r>
            <a:r>
              <a:rPr lang="en-US" dirty="0" smtClean="0"/>
              <a:t> </a:t>
            </a:r>
            <a:r>
              <a:rPr lang="en-US" dirty="0"/>
              <a:t>Relationship between the LR statistic </a:t>
            </a:r>
            <a:endParaRPr lang="en-US" dirty="0" smtClean="0"/>
          </a:p>
          <a:p>
            <a:r>
              <a:rPr lang="en-US" dirty="0" smtClean="0"/>
              <a:t>  and </a:t>
            </a:r>
            <a:r>
              <a:rPr lang="en-US" dirty="0" err="1"/>
              <a:t>Nagelkerke’s</a:t>
            </a:r>
            <a:r>
              <a:rPr lang="en-US" dirty="0"/>
              <a:t> R</a:t>
            </a:r>
            <a:r>
              <a:rPr lang="en-US" baseline="30000" dirty="0"/>
              <a:t>2</a:t>
            </a:r>
            <a:r>
              <a:rPr lang="en-US" dirty="0"/>
              <a:t> is more or less linear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914" y="1355270"/>
            <a:ext cx="1133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Nagelkerke</a:t>
            </a:r>
            <a:r>
              <a:rPr lang="en-US" baseline="30000" dirty="0" smtClean="0"/>
              <a:t> </a:t>
            </a:r>
            <a:r>
              <a:rPr lang="en-US" dirty="0"/>
              <a:t>= R</a:t>
            </a:r>
            <a:r>
              <a:rPr lang="en-US" baseline="30000" dirty="0"/>
              <a:t>2</a:t>
            </a:r>
            <a:r>
              <a:rPr lang="en-US" baseline="-25000" dirty="0"/>
              <a:t>CS</a:t>
            </a:r>
            <a:r>
              <a:rPr lang="en-US" baseline="30000" dirty="0"/>
              <a:t> </a:t>
            </a:r>
            <a:r>
              <a:rPr lang="en-US" dirty="0" smtClean="0"/>
              <a:t>/ max(R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r>
              <a:rPr lang="en-US" dirty="0" smtClean="0"/>
              <a:t>) </a:t>
            </a:r>
            <a:r>
              <a:rPr lang="pt-BR" dirty="0"/>
              <a:t>= </a:t>
            </a:r>
            <a:r>
              <a:rPr lang="pt-BR" dirty="0" smtClean="0"/>
              <a:t>(</a:t>
            </a:r>
            <a:r>
              <a:rPr lang="pt-BR" dirty="0"/>
              <a:t>1 – exp (– </a:t>
            </a:r>
            <a:r>
              <a:rPr lang="pt-BR" i="1" dirty="0" smtClean="0">
                <a:solidFill>
                  <a:srgbClr val="FF0000"/>
                </a:solidFill>
              </a:rPr>
              <a:t>LR </a:t>
            </a:r>
            <a:r>
              <a:rPr lang="pt-BR" i="1" dirty="0" smtClean="0"/>
              <a:t>/ </a:t>
            </a:r>
            <a:r>
              <a:rPr lang="pt-BR" i="1" dirty="0"/>
              <a:t>n</a:t>
            </a:r>
            <a:r>
              <a:rPr lang="pt-BR" dirty="0"/>
              <a:t>)) /(</a:t>
            </a:r>
            <a:r>
              <a:rPr lang="pt-BR" dirty="0" smtClean="0"/>
              <a:t>1 – exp (– </a:t>
            </a:r>
            <a:r>
              <a:rPr lang="pt-BR" dirty="0" smtClean="0">
                <a:solidFill>
                  <a:srgbClr val="FF0000"/>
                </a:solidFill>
              </a:rPr>
              <a:t>– </a:t>
            </a:r>
            <a:r>
              <a:rPr lang="pt-BR" i="1" dirty="0" smtClean="0">
                <a:solidFill>
                  <a:srgbClr val="FF0000"/>
                </a:solidFill>
              </a:rPr>
              <a:t>2 </a:t>
            </a:r>
            <a:r>
              <a:rPr lang="pt-BR" dirty="0" smtClean="0">
                <a:solidFill>
                  <a:srgbClr val="FF0000"/>
                </a:solidFill>
              </a:rPr>
              <a:t>LL0 </a:t>
            </a:r>
            <a:r>
              <a:rPr lang="pt-BR" dirty="0" smtClean="0"/>
              <a:t>/ n))</a:t>
            </a:r>
            <a:endParaRPr lang="en-US" baseline="30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77000" y="2664957"/>
            <a:ext cx="457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Nagelkerke</a:t>
            </a:r>
            <a:r>
              <a:rPr lang="en-US" sz="1600" b="1" dirty="0" smtClean="0"/>
              <a:t> R</a:t>
            </a:r>
            <a:r>
              <a:rPr lang="en-US" sz="1600" b="1" baseline="30000" dirty="0" smtClean="0"/>
              <a:t>2 </a:t>
            </a:r>
            <a:r>
              <a:rPr lang="en-US" sz="1600" b="1" dirty="0" smtClean="0"/>
              <a:t>of different simulation settings</a:t>
            </a:r>
            <a:endParaRPr lang="en-US" sz="16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509" y="3033991"/>
            <a:ext cx="6374691" cy="36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0" y="452440"/>
            <a:ext cx="10683629" cy="1309687"/>
          </a:xfrm>
        </p:spPr>
        <p:txBody>
          <a:bodyPr/>
          <a:lstStyle/>
          <a:p>
            <a:r>
              <a:rPr lang="en-US" dirty="0" smtClean="0"/>
              <a:t>Predictive error metrics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Brier:</a:t>
                </a:r>
              </a:p>
              <a:p>
                <a:pPr lvl="1"/>
                <a:r>
                  <a:rPr lang="en-US" dirty="0" smtClean="0"/>
                  <a:t>Brier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/n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mean squared </a:t>
                </a:r>
                <a:r>
                  <a:rPr lang="en-US" dirty="0" smtClean="0"/>
                  <a:t>prediction </a:t>
                </a:r>
                <a:r>
                  <a:rPr lang="en-US" dirty="0" smtClean="0"/>
                  <a:t>error (MPSE)</a:t>
                </a:r>
              </a:p>
              <a:p>
                <a:pPr lvl="1"/>
                <a:r>
                  <a:rPr lang="en-US" dirty="0" smtClean="0"/>
                  <a:t>MPSE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/n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lvl="1" indent="-285750">
                  <a:spcBef>
                    <a:spcPct val="75000"/>
                  </a:spcBef>
                  <a:buSzPct val="100000"/>
                  <a:buFont typeface="Arial" pitchFamily="34" charset="0"/>
                  <a:buChar char="•"/>
                </a:pPr>
                <a:r>
                  <a:rPr lang="en-US" dirty="0">
                    <a:ea typeface="+mn-ea"/>
                    <a:cs typeface="+mn-cs"/>
                  </a:rPr>
                  <a:t>Mean absolute prediction error (MAPE)</a:t>
                </a:r>
              </a:p>
              <a:p>
                <a:pPr lvl="1"/>
                <a:r>
                  <a:rPr lang="en-US" dirty="0" smtClean="0"/>
                  <a:t>MAPE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/n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14" t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55914" y="1355270"/>
            <a:ext cx="108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distance between the estimated probabilities and the true </a:t>
            </a:r>
            <a:r>
              <a:rPr lang="en-US" dirty="0" smtClean="0"/>
              <a:t>probabilities (the lower, the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0" y="452440"/>
            <a:ext cx="10683629" cy="1309687"/>
          </a:xfrm>
        </p:spPr>
        <p:txBody>
          <a:bodyPr/>
          <a:lstStyle/>
          <a:p>
            <a:r>
              <a:rPr lang="en-US" dirty="0" smtClean="0"/>
              <a:t>Brier: quadratic scoring rule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9683" y="1890724"/>
            <a:ext cx="1087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Relationship between probability predictions and Brier scores in events with binary outcomes.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213372"/>
            <a:ext cx="5582429" cy="4115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6254750"/>
            <a:ext cx="248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prediction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5326726" y="2362200"/>
            <a:ext cx="0" cy="3505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flipV="1">
            <a:off x="6096000" y="2362200"/>
            <a:ext cx="0" cy="3505200"/>
          </a:xfrm>
          <a:prstGeom prst="line">
            <a:avLst/>
          </a:prstGeom>
          <a:ln>
            <a:solidFill>
              <a:srgbClr val="3365FB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44909" y="2743200"/>
            <a:ext cx="3815571" cy="78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BS=0.25 with prediction = 50%</a:t>
            </a:r>
          </a:p>
          <a:p>
            <a:r>
              <a:rPr lang="en-US" dirty="0" smtClean="0"/>
              <a:t>No matter outcome is 0 or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44908" y="4271059"/>
            <a:ext cx="3815571" cy="7848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BS=0.09 with prediction = 0.7</a:t>
            </a:r>
          </a:p>
          <a:p>
            <a:r>
              <a:rPr lang="en-US" dirty="0" smtClean="0"/>
              <a:t>When outcome is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70" y="452440"/>
            <a:ext cx="10683629" cy="1309687"/>
          </a:xfrm>
        </p:spPr>
        <p:txBody>
          <a:bodyPr/>
          <a:lstStyle/>
          <a:p>
            <a:r>
              <a:rPr lang="en-US" dirty="0" smtClean="0"/>
              <a:t>Two scoring rules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1295400"/>
            <a:ext cx="6553200" cy="4634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830" y="6152382"/>
            <a:ext cx="1087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b="1" dirty="0" smtClean="0"/>
              <a:t>rare disease </a:t>
            </a:r>
            <a:r>
              <a:rPr lang="en-US" dirty="0" smtClean="0"/>
              <a:t>or </a:t>
            </a:r>
            <a:r>
              <a:rPr lang="en-US" b="1" dirty="0" smtClean="0"/>
              <a:t>highly infectious disease</a:t>
            </a:r>
            <a:r>
              <a:rPr lang="en-US" dirty="0" smtClean="0"/>
              <a:t>, use </a:t>
            </a:r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would show us more accurate result (require larger sample size for more precise prediction model)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3660" y="5487370"/>
            <a:ext cx="4831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Logarithmic score = y </a:t>
            </a:r>
            <a:r>
              <a:rPr lang="zh-CN" altLang="en-US" dirty="0" smtClean="0"/>
              <a:t>✖ </a:t>
            </a:r>
            <a:r>
              <a:rPr lang="en-US" altLang="zh-CN" dirty="0" smtClean="0"/>
              <a:t>log(p) + (1-y) </a:t>
            </a:r>
            <a:r>
              <a:rPr lang="zh-CN" altLang="en-US" dirty="0" smtClean="0"/>
              <a:t>✖ </a:t>
            </a:r>
            <a:r>
              <a:rPr lang="en-US" altLang="zh-CN" dirty="0" smtClean="0"/>
              <a:t>(1-p)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absolute error (MAP)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r>
              <a:rPr lang="en-US" dirty="0" smtClean="0"/>
              <a:t> – correction version of 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520" y="2209800"/>
            <a:ext cx="115786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–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>
                <a:solidFill>
                  <a:srgbClr val="FF0000"/>
                </a:solidFill>
              </a:rPr>
              <a:t>Nagelkerke</a:t>
            </a:r>
            <a:r>
              <a:rPr lang="en-US" dirty="0" smtClean="0"/>
              <a:t>: ad hoc correction for 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914" y="1355270"/>
            <a:ext cx="1133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Nagelkerke</a:t>
            </a:r>
            <a:r>
              <a:rPr lang="en-US" baseline="30000" dirty="0" smtClean="0"/>
              <a:t> </a:t>
            </a:r>
            <a:r>
              <a:rPr lang="en-US" dirty="0"/>
              <a:t>= R</a:t>
            </a:r>
            <a:r>
              <a:rPr lang="en-US" baseline="30000" dirty="0"/>
              <a:t>2</a:t>
            </a:r>
            <a:r>
              <a:rPr lang="en-US" baseline="-25000" dirty="0"/>
              <a:t>CS</a:t>
            </a:r>
            <a:r>
              <a:rPr lang="en-US" baseline="30000" dirty="0"/>
              <a:t> </a:t>
            </a:r>
            <a:r>
              <a:rPr lang="en-US" dirty="0" smtClean="0"/>
              <a:t>/ max(R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CS</a:t>
            </a:r>
            <a:r>
              <a:rPr lang="en-US" dirty="0" smtClean="0"/>
              <a:t>) </a:t>
            </a:r>
            <a:r>
              <a:rPr lang="pt-BR" dirty="0"/>
              <a:t>= </a:t>
            </a:r>
            <a:r>
              <a:rPr lang="pt-BR" dirty="0" smtClean="0"/>
              <a:t>(</a:t>
            </a:r>
            <a:r>
              <a:rPr lang="pt-BR" dirty="0"/>
              <a:t>1 – exp (– </a:t>
            </a:r>
            <a:r>
              <a:rPr lang="pt-BR" i="1" dirty="0" smtClean="0">
                <a:solidFill>
                  <a:srgbClr val="FF0000"/>
                </a:solidFill>
              </a:rPr>
              <a:t>LR </a:t>
            </a:r>
            <a:r>
              <a:rPr lang="pt-BR" i="1" dirty="0" smtClean="0"/>
              <a:t>/ </a:t>
            </a:r>
            <a:r>
              <a:rPr lang="pt-BR" i="1" dirty="0"/>
              <a:t>n</a:t>
            </a:r>
            <a:r>
              <a:rPr lang="pt-BR" dirty="0"/>
              <a:t>)) /(</a:t>
            </a:r>
            <a:r>
              <a:rPr lang="pt-BR" dirty="0" smtClean="0"/>
              <a:t>1 – exp (– </a:t>
            </a:r>
            <a:r>
              <a:rPr lang="pt-BR" dirty="0" smtClean="0">
                <a:solidFill>
                  <a:srgbClr val="FF0000"/>
                </a:solidFill>
              </a:rPr>
              <a:t>– </a:t>
            </a:r>
            <a:r>
              <a:rPr lang="pt-BR" i="1" dirty="0" smtClean="0">
                <a:solidFill>
                  <a:srgbClr val="FF0000"/>
                </a:solidFill>
              </a:rPr>
              <a:t>2 </a:t>
            </a:r>
            <a:r>
              <a:rPr lang="pt-BR" dirty="0" smtClean="0">
                <a:solidFill>
                  <a:srgbClr val="FF0000"/>
                </a:solidFill>
              </a:rPr>
              <a:t>LL0 </a:t>
            </a:r>
            <a:r>
              <a:rPr lang="pt-BR" dirty="0" smtClean="0"/>
              <a:t>/ n))</a:t>
            </a:r>
            <a:endParaRPr lang="en-US" baseline="30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29400" y="2025134"/>
            <a:ext cx="41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Pseudo R</a:t>
            </a:r>
            <a:r>
              <a:rPr lang="en-US" baseline="30000" dirty="0" smtClean="0"/>
              <a:t>2 </a:t>
            </a:r>
            <a:r>
              <a:rPr lang="en-US" dirty="0" smtClean="0"/>
              <a:t>of different simulation settings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rate sensitivity over R</a:t>
            </a:r>
            <a:r>
              <a:rPr lang="en-US" baseline="30000" dirty="0" smtClean="0"/>
              <a:t>2</a:t>
            </a:r>
            <a:r>
              <a:rPr lang="en-US" dirty="0" smtClean="0"/>
              <a:t> measures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10229"/>
            <a:ext cx="6665158" cy="388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1977748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of R</a:t>
            </a:r>
            <a:r>
              <a:rPr lang="en-US" baseline="30000" dirty="0" smtClean="0"/>
              <a:t>2</a:t>
            </a:r>
            <a:r>
              <a:rPr lang="en-US" dirty="0" smtClean="0"/>
              <a:t> measures by Base-rate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771639" y="2518609"/>
            <a:ext cx="500188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R2-P: </a:t>
            </a:r>
          </a:p>
          <a:p>
            <a:r>
              <a:rPr lang="en-US" dirty="0" smtClean="0"/>
              <a:t>R2-ols: ordinary least squares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R2-G: Gini’s concentration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R2-L: the likelihood ratio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R2-M: Cox-Snell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R2-N: </a:t>
            </a:r>
            <a:r>
              <a:rPr lang="en-US" dirty="0" err="1" smtClean="0"/>
              <a:t>Nagelkerke</a:t>
            </a:r>
            <a:r>
              <a:rPr lang="en-US" dirty="0" smtClean="0"/>
              <a:t>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R2-C: </a:t>
            </a:r>
            <a:r>
              <a:rPr lang="en-US" dirty="0" err="1" smtClean="0"/>
              <a:t>Contigency</a:t>
            </a:r>
            <a:r>
              <a:rPr lang="en-US" dirty="0" smtClean="0"/>
              <a:t> Coefficient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R2-CS: Adjusted </a:t>
            </a:r>
            <a:r>
              <a:rPr lang="en-US" dirty="0"/>
              <a:t>R2-C</a:t>
            </a:r>
          </a:p>
        </p:txBody>
      </p:sp>
    </p:spTree>
    <p:extLst>
      <p:ext uri="{BB962C8B-B14F-4D97-AF65-F5344CB8AC3E}">
        <p14:creationId xmlns:p14="http://schemas.microsoft.com/office/powerpoint/2010/main" val="6059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rate sensitivity over R</a:t>
            </a:r>
            <a:r>
              <a:rPr lang="en-US" baseline="30000" dirty="0" smtClean="0"/>
              <a:t>2</a:t>
            </a:r>
            <a:r>
              <a:rPr lang="en-US" dirty="0" smtClean="0"/>
              <a:t> measures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981200"/>
            <a:ext cx="7735831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 calculation based on prediction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494" y="1806575"/>
            <a:ext cx="11138876" cy="5556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Validity of the predictions from a statistical model: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30164"/>
              </p:ext>
            </p:extLst>
          </p:nvPr>
        </p:nvGraphicFramePr>
        <p:xfrm>
          <a:off x="549910" y="2590800"/>
          <a:ext cx="10668001" cy="20898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7868">
                  <a:extLst>
                    <a:ext uri="{9D8B030D-6E8A-4147-A177-3AD203B41FA5}">
                      <a16:colId xmlns:a16="http://schemas.microsoft.com/office/drawing/2014/main" val="409659559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13720463"/>
                    </a:ext>
                  </a:extLst>
                </a:gridCol>
                <a:gridCol w="5184533">
                  <a:extLst>
                    <a:ext uri="{9D8B030D-6E8A-4147-A177-3AD203B41FA5}">
                      <a16:colId xmlns:a16="http://schemas.microsoft.com/office/drawing/2014/main" val="1094602718"/>
                    </a:ext>
                  </a:extLst>
                </a:gridCol>
              </a:tblGrid>
              <a:tr h="387207">
                <a:tc>
                  <a:txBody>
                    <a:bodyPr/>
                    <a:lstStyle/>
                    <a:p>
                      <a:endParaRPr lang="en-US" sz="1662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844083" rtl="0" eaLnBrk="1" latinLnBrk="0" hangingPunct="1"/>
                      <a:r>
                        <a:rPr lang="en-US" sz="1662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Riley Richard</a:t>
                      </a:r>
                      <a:endParaRPr lang="en-US" sz="1662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844083" rtl="0" eaLnBrk="1" latinLnBrk="0" hangingPunct="1"/>
                      <a:r>
                        <a:rPr lang="en-US" sz="1662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van </a:t>
                      </a:r>
                      <a:r>
                        <a:rPr lang="en-US" sz="1662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Smeden</a:t>
                      </a:r>
                      <a:endParaRPr lang="en-US" sz="1662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4462"/>
                  </a:ext>
                </a:extLst>
              </a:tr>
              <a:tr h="450993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62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Adjustment (shrinkage)</a:t>
                      </a:r>
                    </a:p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generalization of model </a:t>
                      </a:r>
                      <a:endParaRPr lang="en-US" b="1" dirty="0" smtClean="0"/>
                    </a:p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62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62" dirty="0" smtClean="0"/>
                        <a:t>Shrinkage</a:t>
                      </a:r>
                      <a:r>
                        <a:rPr lang="en-US" sz="1662" baseline="0" dirty="0" smtClean="0"/>
                        <a:t> factor</a:t>
                      </a:r>
                      <a:endParaRPr lang="en-US" sz="1662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Penalize</a:t>
                      </a:r>
                      <a:r>
                        <a:rPr lang="en-US" baseline="0" dirty="0" smtClean="0"/>
                        <a:t>d maximum likelihood and variables selection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15286"/>
                  </a:ext>
                </a:extLst>
              </a:tr>
              <a:tr h="450993">
                <a:tc>
                  <a:txBody>
                    <a:bodyPr/>
                    <a:lstStyle/>
                    <a:p>
                      <a:pPr marL="0" algn="l" defTabSz="844083" rtl="0" eaLnBrk="1" latinLnBrk="0" hangingPunct="1"/>
                      <a:r>
                        <a:rPr lang="en-US" sz="1662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Quantification</a:t>
                      </a:r>
                    </a:p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 performance</a:t>
                      </a:r>
                    </a:p>
                    <a:p>
                      <a:pPr marL="0" algn="l" defTabSz="844083" rtl="0" eaLnBrk="1" latinLnBrk="0" hangingPunct="1"/>
                      <a:endParaRPr lang="en-US" sz="1662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62" dirty="0" smtClean="0"/>
                        <a:t>Pseudo</a:t>
                      </a:r>
                      <a:r>
                        <a:rPr lang="en-US" sz="1662" baseline="0" dirty="0" smtClean="0"/>
                        <a:t> R</a:t>
                      </a:r>
                      <a:r>
                        <a:rPr lang="en-US" sz="1662" baseline="30000" dirty="0" smtClean="0"/>
                        <a:t>2</a:t>
                      </a:r>
                      <a:endParaRPr lang="en-US" sz="1662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error (Brier</a:t>
                      </a:r>
                      <a:r>
                        <a:rPr lang="en-US" baseline="0" dirty="0" smtClean="0"/>
                        <a:t> etc.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0827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4894" y="4909297"/>
            <a:ext cx="8206093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Simulation setting: </a:t>
            </a:r>
          </a:p>
          <a:p>
            <a:r>
              <a:rPr lang="en-US" b="1" dirty="0" smtClean="0"/>
              <a:t>Multivariate </a:t>
            </a:r>
            <a:r>
              <a:rPr lang="en-US" b="1" dirty="0"/>
              <a:t>Normal </a:t>
            </a:r>
            <a:r>
              <a:rPr lang="en-US" b="1" dirty="0" smtClean="0"/>
              <a:t>Distribution + Equal effects + Uncorrelated </a:t>
            </a:r>
            <a:r>
              <a:rPr lang="en-US" dirty="0" smtClean="0"/>
              <a:t>4 predictors</a:t>
            </a:r>
          </a:p>
          <a:p>
            <a:r>
              <a:rPr lang="en-US" dirty="0" smtClean="0"/>
              <a:t>          (</a:t>
            </a:r>
            <a:r>
              <a:rPr lang="en-US" altLang="zh-CN" dirty="0" smtClean="0"/>
              <a:t>μ=0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σ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=4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28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pEndCoverShape"/>
          <p:cNvSpPr txBox="1">
            <a:spLocks noChangeArrowheads="1"/>
          </p:cNvSpPr>
          <p:nvPr/>
        </p:nvSpPr>
        <p:spPr bwMode="white">
          <a:xfrm>
            <a:off x="-3175" y="6843713"/>
            <a:ext cx="57150" cy="46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0225" y="2924175"/>
            <a:ext cx="11137900" cy="1009650"/>
          </a:xfrm>
        </p:spPr>
        <p:txBody>
          <a:bodyPr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6100" b="1" i="1" smtClean="0">
                <a:solidFill>
                  <a:srgbClr val="0082DA"/>
                </a:solidFill>
                <a:latin typeface="Minion" panose="02040503050201020203" pitchFamily="18" charset="0"/>
              </a:rPr>
              <a:t>Doing now what patients need next</a:t>
            </a:r>
            <a:endParaRPr lang="en-US" altLang="en-US" sz="6100" b="1" dirty="0" smtClean="0">
              <a:solidFill>
                <a:srgbClr val="0082DA"/>
              </a:solidFill>
            </a:endParaRPr>
          </a:p>
        </p:txBody>
      </p:sp>
      <p:sp>
        <p:nvSpPr>
          <p:cNvPr id="25604" name="shpEndTranslation" hidden="1"/>
          <p:cNvSpPr>
            <a:spLocks noChangeArrowheads="1"/>
          </p:cNvSpPr>
          <p:nvPr/>
        </p:nvSpPr>
        <p:spPr bwMode="auto">
          <a:xfrm>
            <a:off x="401638" y="6092825"/>
            <a:ext cx="5626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750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1pPr>
            <a:lvl2pPr marL="742950" indent="-285750">
              <a:spcBef>
                <a:spcPct val="3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Imago" panose="02000500060000020004" pitchFamily="2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en-US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overfitting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771" y="2842697"/>
            <a:ext cx="4858428" cy="2476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8419" y="4426991"/>
            <a:ext cx="7289422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Goal: calculate </a:t>
            </a:r>
            <a:r>
              <a:rPr lang="en-US" sz="2000" b="1" dirty="0" smtClean="0"/>
              <a:t>required sample size </a:t>
            </a:r>
            <a:r>
              <a:rPr lang="en-US" sz="2000" dirty="0" smtClean="0"/>
              <a:t>to minimize the optimism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</a:t>
            </a:r>
            <a:r>
              <a:rPr lang="en-US" altLang="zh-CN" sz="2000" dirty="0" smtClean="0"/>
              <a:t>auses </a:t>
            </a:r>
            <a:r>
              <a:rPr lang="en-US" sz="2000" dirty="0" smtClean="0"/>
              <a:t> of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Motivation of shrinkage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Methods of shrinkage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5481374"/>
            <a:ext cx="454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Optimism of model performance 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1819092"/>
            <a:ext cx="112776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threat to validity during the development of prediction model is </a:t>
            </a:r>
            <a:r>
              <a:rPr lang="en-US" sz="2000" b="1" dirty="0" smtClean="0"/>
              <a:t>overfitting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Overfitting leads to </a:t>
            </a:r>
            <a:r>
              <a:rPr lang="en-US" sz="2000" b="1" dirty="0" smtClean="0"/>
              <a:t>optimism</a:t>
            </a:r>
            <a:r>
              <a:rPr lang="en-US" sz="2000" dirty="0" smtClean="0"/>
              <a:t> of the model performance (Difference between two performance above)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820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1" y="1806575"/>
            <a:ext cx="10402752" cy="2553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2133600"/>
            <a:ext cx="10058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397248"/>
            <a:ext cx="9982200" cy="962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2743200" y="2773680"/>
            <a:ext cx="1447800" cy="24384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4868442" y="3838575"/>
            <a:ext cx="1075158" cy="12430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781" y="5310743"/>
            <a:ext cx="4277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Choose the one less likely to be overfitting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6760" y="5310743"/>
            <a:ext cx="27991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‘Shrinkage’ predictor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1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uncertainty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" y="1132682"/>
            <a:ext cx="7516343" cy="427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0616" y="5455918"/>
            <a:ext cx="4049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Tradeoff </a:t>
            </a:r>
            <a:r>
              <a:rPr lang="en-US" sz="1400" b="1" dirty="0"/>
              <a:t>between </a:t>
            </a:r>
            <a:r>
              <a:rPr lang="en-US" sz="1400" b="1" dirty="0" smtClean="0"/>
              <a:t>flexibility and interpretability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6214348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would not develop a flexible model for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1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uncertainty: Shrinkage: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1578"/>
            <a:ext cx="8342676" cy="48672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600" y="5934670"/>
            <a:ext cx="7463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prediction would be too high or too low due to unusual features in the observed data , which failed to be taken into account (measurement error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2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895982"/>
            <a:ext cx="2362200" cy="1393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shrinkage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828800"/>
            <a:ext cx="2438400" cy="952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010033"/>
            <a:ext cx="4801270" cy="885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5143888"/>
            <a:ext cx="6030167" cy="12765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750" y="1429871"/>
            <a:ext cx="1127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motivation of shrinkage is ‘regression to the mean’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760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4502638"/>
            <a:ext cx="2946769" cy="1738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shrinkage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904584"/>
            <a:ext cx="2438400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2263529"/>
            <a:ext cx="8954750" cy="743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71" y="3141277"/>
            <a:ext cx="4801270" cy="885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646" y="3688669"/>
            <a:ext cx="10259857" cy="1762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5737611"/>
            <a:ext cx="10174120" cy="847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539750" y="1429871"/>
            <a:ext cx="1127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motivation of shrinkage is ‘regression to the mean’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6791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TITLE" val="RXP"/>
  <p:tag name="VARUNIT" val="RXPRoche"/>
  <p:tag name="VARPPTSETUPPERFORMED" val="RXPTRUE"/>
  <p:tag name="VARPPTSLIDEFORMAT" val="RXPWide Screen (16:9)"/>
  <p:tag name="VARPPTLANG" val="RXPEnglish"/>
  <p:tag name="VARGRIDMODE" val="RXPgrid_none_value"/>
  <p:tag name="VARSAVEMESSAGETIMESTAMP" val="RXP10/29/20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Roche</Template>
  <TotalTime>3760</TotalTime>
  <Pages>16</Pages>
  <Words>1357</Words>
  <Application>Microsoft Office PowerPoint</Application>
  <PresentationFormat>Widescreen</PresentationFormat>
  <Paragraphs>165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Imago</vt:lpstr>
      <vt:lpstr>Minion</vt:lpstr>
      <vt:lpstr>Roche</vt:lpstr>
      <vt:lpstr>Week 5: Develop a prediction model or not</vt:lpstr>
      <vt:lpstr>Task overview</vt:lpstr>
      <vt:lpstr>Sample size calculation based on prediction model</vt:lpstr>
      <vt:lpstr>Problem of overfitting </vt:lpstr>
      <vt:lpstr>Reason for overfitting</vt:lpstr>
      <vt:lpstr>Model uncertainty</vt:lpstr>
      <vt:lpstr>Parameter uncertainty: Shrinkage: </vt:lpstr>
      <vt:lpstr>Motivation of shrinkage</vt:lpstr>
      <vt:lpstr>Motivation of shrinkage</vt:lpstr>
      <vt:lpstr>Methods of shrinkage</vt:lpstr>
      <vt:lpstr>Uniform shrinkage: global shrinkage factor</vt:lpstr>
      <vt:lpstr>Penalized maximum likelihood and variable selection  van Smeden    </vt:lpstr>
      <vt:lpstr>Quantification of Model Performance</vt:lpstr>
      <vt:lpstr>Quantification of Model Performance</vt:lpstr>
      <vt:lpstr>R2 in regression analysis - Measure of predictive strength </vt:lpstr>
      <vt:lpstr>R2 in regression analysis - Measure of predictive strength </vt:lpstr>
      <vt:lpstr>Pseudo R2: goodness-of-fit from OLS approach to MLE approach</vt:lpstr>
      <vt:lpstr>Cox-Snell R2 – on log likelihood scale</vt:lpstr>
      <vt:lpstr>Cox-Snell R2 – on log likelihood scale</vt:lpstr>
      <vt:lpstr>Cox-Snell R2 – on log likelihood scale</vt:lpstr>
      <vt:lpstr>Nagelkerke R2 – correction version of R2CS</vt:lpstr>
      <vt:lpstr>Nagelkerke R2 – correction version of R2CS</vt:lpstr>
      <vt:lpstr>Predictive error metrics </vt:lpstr>
      <vt:lpstr>Brier: quadratic scoring rule</vt:lpstr>
      <vt:lpstr>Two scoring rules </vt:lpstr>
      <vt:lpstr>Mean absolute error (MAP)</vt:lpstr>
      <vt:lpstr>Nagelkerke R2 – correction version of R2CS</vt:lpstr>
      <vt:lpstr>Base rate sensitivity over R2 measures</vt:lpstr>
      <vt:lpstr>Base rate sensitivity over R2 measures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Quantities related</dc:title>
  <dc:subject/>
  <dc:creator>Chen, Xijin {MDBA~Basel}</dc:creator>
  <cp:keywords/>
  <dc:description/>
  <cp:lastModifiedBy>Chen, Xijin {MDBA~Basel}</cp:lastModifiedBy>
  <cp:revision>310</cp:revision>
  <cp:lastPrinted>1998-09-09T08:32:30Z</cp:lastPrinted>
  <dcterms:created xsi:type="dcterms:W3CDTF">2019-09-27T11:13:19Z</dcterms:created>
  <dcterms:modified xsi:type="dcterms:W3CDTF">2019-10-29T19:31:18Z</dcterms:modified>
</cp:coreProperties>
</file>