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5" r:id="rId4"/>
    <p:sldId id="263" r:id="rId5"/>
    <p:sldId id="272" r:id="rId6"/>
    <p:sldId id="260" r:id="rId7"/>
    <p:sldId id="269" r:id="rId8"/>
    <p:sldId id="271" r:id="rId9"/>
    <p:sldId id="258" r:id="rId10"/>
  </p:sldIdLst>
  <p:sldSz cx="12192000" cy="6858000"/>
  <p:notesSz cx="6858000" cy="9777413"/>
  <p:custDataLst>
    <p:tags r:id="rId13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30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1098" userDrawn="1">
          <p15:clr>
            <a:srgbClr val="A4A3A4"/>
          </p15:clr>
        </p15:guide>
        <p15:guide id="5" orient="horz" pos="4128" userDrawn="1">
          <p15:clr>
            <a:srgbClr val="A4A3A4"/>
          </p15:clr>
        </p15:guide>
        <p15:guide id="6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Gian Thanei" initials="GT" lastIdx="19" clrIdx="0">
    <p:extLst>
      <p:ext uri="{19B8F6BF-5375-455C-9EA6-DF929625EA0E}">
        <p15:presenceInfo xmlns:p15="http://schemas.microsoft.com/office/powerpoint/2012/main" userId="Gian Thanei" providerId="None"/>
      </p:ext>
    </p:extLst>
  </p:cmAuthor>
  <p:cmAuthor id="3" name="Chen, Xijin {MDBA~Basel}" initials="CX{" lastIdx="5" clrIdx="1">
    <p:extLst>
      <p:ext uri="{19B8F6BF-5375-455C-9EA6-DF929625EA0E}">
        <p15:presenceInfo xmlns:p15="http://schemas.microsoft.com/office/powerpoint/2012/main" userId="S-1-5-21-119559289-1840127793-336618761-30948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1A88F"/>
    <a:srgbClr val="B760F9"/>
    <a:srgbClr val="3365FB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1977" autoAdjust="0"/>
  </p:normalViewPr>
  <p:slideViewPr>
    <p:cSldViewPr>
      <p:cViewPr varScale="1">
        <p:scale>
          <a:sx n="61" d="100"/>
          <a:sy n="61" d="100"/>
        </p:scale>
        <p:origin x="150" y="72"/>
      </p:cViewPr>
      <p:guideLst>
        <p:guide orient="horz" pos="330"/>
        <p:guide orient="horz" pos="1200"/>
        <p:guide orient="horz" pos="1098"/>
        <p:guide orient="horz" pos="4128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54" y="42"/>
      </p:cViewPr>
      <p:guideLst>
        <p:guide orient="horz" pos="307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0-29T21:37:42.126" idx="5">
    <p:pos x="7680" y="1098"/>
    <p:text>Explaination of this plot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0-29T21:36:53.295" idx="2">
    <p:pos x="10" y="10"/>
    <p:text>What is meta model</p:text>
    <p:extLst>
      <p:ext uri="{C676402C-5697-4E1C-873F-D02D1690AC5C}">
        <p15:threadingInfo xmlns:p15="http://schemas.microsoft.com/office/powerpoint/2012/main" timeZoneBias="-60"/>
      </p:ext>
    </p:extLst>
  </p:cm>
  <p:cm authorId="3" dt="2019-10-29T21:37:09.756" idx="4">
    <p:pos x="10" y="106"/>
    <p:text>Why do we use it</p:text>
    <p:extLst>
      <p:ext uri="{C676402C-5697-4E1C-873F-D02D1690AC5C}">
        <p15:threadingInfo xmlns:p15="http://schemas.microsoft.com/office/powerpoint/2012/main" timeZoneBias="-60">
          <p15:parentCm authorId="3" idx="2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850900"/>
            <a:ext cx="6099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rPr>
              <a:t>Model considering the measurement error in X has small coefficient.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4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utilizing the model’s anticipated</a:t>
            </a:r>
            <a:r>
              <a:rPr lang="en-US" baseline="0" dirty="0" smtClean="0"/>
              <a:t> Cox-Snell R</a:t>
            </a:r>
            <a:r>
              <a:rPr lang="en-US" baseline="30000" dirty="0" smtClean="0"/>
              <a:t>2</a:t>
            </a:r>
            <a:r>
              <a:rPr lang="en-US" baseline="0" dirty="0" smtClean="0"/>
              <a:t>, the sample size calculations are essentially tailored to the model and setting at hand, because Cox-Snell R</a:t>
            </a:r>
            <a:r>
              <a:rPr lang="en-US" baseline="30000" dirty="0" smtClean="0"/>
              <a:t>2 </a:t>
            </a:r>
            <a:r>
              <a:rPr lang="en-US" baseline="0" dirty="0" smtClean="0"/>
              <a:t> reflects many factors including the outcome proportion and the overall fit of the model. It therefore better reflects the trait of a particular model and setting at hand rather than a blanket EPV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1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Pre-specify: normally speaking,</a:t>
            </a:r>
            <a:r>
              <a:rPr lang="en-US" baseline="0" dirty="0" smtClean="0"/>
              <a:t> a new prediction model is developed specifically to update or improve upon the performance of an existing model, by using additional predictors. Then existing model’s 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r>
              <a:rPr lang="en-US" baseline="0" dirty="0" smtClean="0"/>
              <a:t> could be used as a lower bound for the new model’s anticipated 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r>
              <a:rPr lang="en-US" baseline="0" dirty="0" smtClean="0"/>
              <a:t>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6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 of this proposal </a:t>
            </a:r>
          </a:p>
          <a:p>
            <a:r>
              <a:rPr lang="en-US" dirty="0" smtClean="0"/>
              <a:t>-Before</a:t>
            </a:r>
            <a:r>
              <a:rPr lang="en-US" baseline="0" dirty="0" smtClean="0"/>
              <a:t> data collection, we could decide the relative sample size n to p ratio to reduce the potential of overfitting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-With available dataset, we could decide whether data reduction, in terms of number of predictors is needed to develop a valid prediction </a:t>
            </a:r>
            <a:r>
              <a:rPr lang="en-US" baseline="0" dirty="0" smtClean="0"/>
              <a:t>model</a:t>
            </a:r>
          </a:p>
          <a:p>
            <a:r>
              <a:rPr lang="en-US" baseline="0" dirty="0" smtClean="0"/>
              <a:t>Example</a:t>
            </a:r>
          </a:p>
          <a:p>
            <a:r>
              <a:rPr lang="en-US" baseline="0" dirty="0" smtClean="0">
                <a:solidFill>
                  <a:schemeClr val="accent6"/>
                </a:solidFill>
              </a:rPr>
              <a:t>With larger desired shrinkage factor, benchmark for </a:t>
            </a:r>
            <a:r>
              <a:rPr lang="en-US" baseline="0" dirty="0" err="1" smtClean="0">
                <a:solidFill>
                  <a:schemeClr val="accent6"/>
                </a:solidFill>
              </a:rPr>
              <a:t>Nagelkerke</a:t>
            </a:r>
            <a:r>
              <a:rPr lang="en-US" baseline="0" dirty="0" smtClean="0">
                <a:solidFill>
                  <a:schemeClr val="accent6"/>
                </a:solidFill>
              </a:rPr>
              <a:t> R</a:t>
            </a:r>
            <a:r>
              <a:rPr lang="en-US" baseline="30000" dirty="0" smtClean="0">
                <a:solidFill>
                  <a:schemeClr val="accent6"/>
                </a:solidFill>
              </a:rPr>
              <a:t>2</a:t>
            </a:r>
            <a:r>
              <a:rPr lang="en-US" baseline="0" dirty="0" smtClean="0">
                <a:solidFill>
                  <a:schemeClr val="accent6"/>
                </a:solidFill>
              </a:rPr>
              <a:t> is larger. If a overfitting is less of a problem, Relative drop would be less likely to dominate.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not</a:t>
            </a:r>
            <a:r>
              <a:rPr lang="en-US" baseline="0" dirty="0" smtClean="0"/>
              <a:t> need so much explanation for those metrics, as you would realize it we would not use it after my explanation.</a:t>
            </a:r>
          </a:p>
          <a:p>
            <a:r>
              <a:rPr lang="en-US" baseline="0" dirty="0" smtClean="0"/>
              <a:t>The only thing we need to know is that, here van </a:t>
            </a:r>
            <a:r>
              <a:rPr lang="en-US" baseline="0" dirty="0" err="1" smtClean="0"/>
              <a:t>Smeden</a:t>
            </a:r>
            <a:r>
              <a:rPr lang="en-US" baseline="0" dirty="0" smtClean="0"/>
              <a:t> describe model performance from three aspects, in terms of discrimination, calibration and </a:t>
            </a:r>
            <a:r>
              <a:rPr lang="en-US" baseline="0" dirty="0" err="1" smtClean="0"/>
              <a:t>overfall</a:t>
            </a:r>
            <a:r>
              <a:rPr lang="en-US" baseline="0" dirty="0" smtClean="0"/>
              <a:t> performance.  Discrimination means,….</a:t>
            </a:r>
            <a:r>
              <a:rPr lang="en-US" baseline="0" dirty="0" err="1" smtClean="0"/>
              <a:t>Clibration</a:t>
            </a:r>
            <a:r>
              <a:rPr lang="en-US" baseline="0" dirty="0" smtClean="0"/>
              <a:t> means 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9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529494" y="514352"/>
            <a:ext cx="11138876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1" y="1738313"/>
            <a:ext cx="10880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511908" y="2601913"/>
            <a:ext cx="11168184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fr-CH" noProof="0" smtClean="0"/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531447" y="3644902"/>
            <a:ext cx="11148647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fr-CH" noProof="0" smtClean="0"/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7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4" name="shpLogoPicDark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2185" y="452440"/>
            <a:ext cx="2786184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771" y="452440"/>
            <a:ext cx="8176845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493" y="1806575"/>
            <a:ext cx="5474677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39" y="1806575"/>
            <a:ext cx="5476631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4" y="273052"/>
            <a:ext cx="6815016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247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494" y="1806575"/>
            <a:ext cx="11138876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529494" y="514350"/>
            <a:ext cx="11138876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9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4" name="shpLogoPicDark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1" fontAlgn="base" hangingPunct="1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1" fontAlgn="base" hangingPunct="1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48719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6pPr>
      <a:lvl7pPr marL="2870761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7pPr>
      <a:lvl8pPr marL="3292802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8pPr>
      <a:lvl9pPr marL="3714843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95978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511908" y="2603500"/>
            <a:ext cx="10536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smtClean="0"/>
              <a:t>Sample size calculations of clinical prediction models</a:t>
            </a:r>
            <a:endParaRPr lang="en-US" dirty="0"/>
          </a:p>
        </p:txBody>
      </p:sp>
      <p:sp>
        <p:nvSpPr>
          <p:cNvPr id="5" name="shpCollectorPicture0"/>
          <p:cNvSpPr txBox="1"/>
          <p:nvPr/>
        </p:nvSpPr>
        <p:spPr>
          <a:xfrm>
            <a:off x="-46823" y="4348424"/>
            <a:ext cx="117348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rtlCol="0" anchor="ctr" anchorCtr="1">
            <a:noAutofit/>
          </a:bodyPr>
          <a:lstStyle/>
          <a:p>
            <a:r>
              <a:rPr lang="en-US" sz="2400" b="1" dirty="0" smtClean="0"/>
              <a:t>Supervisors</a:t>
            </a:r>
            <a:r>
              <a:rPr lang="en-US" sz="2400" b="1" dirty="0"/>
              <a:t>: Dr. </a:t>
            </a:r>
            <a:r>
              <a:rPr lang="en-US" sz="2400" b="1" dirty="0" smtClean="0"/>
              <a:t>M</a:t>
            </a:r>
            <a:r>
              <a:rPr lang="en-US" altLang="zh-CN" sz="2400" b="1" dirty="0" smtClean="0"/>
              <a:t>arkus </a:t>
            </a:r>
            <a:r>
              <a:rPr lang="en-US" altLang="zh-CN" sz="2400" b="1" dirty="0" err="1" smtClean="0"/>
              <a:t>Elze</a:t>
            </a:r>
            <a:r>
              <a:rPr lang="en-US" sz="2400" b="1" dirty="0" smtClean="0"/>
              <a:t>, </a:t>
            </a:r>
            <a:r>
              <a:rPr lang="en-US" sz="2400" b="1" dirty="0"/>
              <a:t>Dr. </a:t>
            </a:r>
            <a:r>
              <a:rPr lang="en-US" sz="2400" b="1" dirty="0" err="1"/>
              <a:t>Kaspar</a:t>
            </a:r>
            <a:r>
              <a:rPr lang="en-US" sz="2400" b="1" dirty="0"/>
              <a:t> </a:t>
            </a:r>
            <a:r>
              <a:rPr lang="en-US" sz="2400" b="1" dirty="0" err="1"/>
              <a:t>Rufibach</a:t>
            </a:r>
            <a:r>
              <a:rPr lang="en-US" sz="2400" b="1" dirty="0"/>
              <a:t>, </a:t>
            </a:r>
            <a:r>
              <a:rPr lang="en-US" sz="2400" b="1" dirty="0" smtClean="0"/>
              <a:t>Dr</a:t>
            </a:r>
            <a:r>
              <a:rPr lang="en-US" sz="2400" b="1" dirty="0"/>
              <a:t>.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-Andrea </a:t>
            </a:r>
            <a:r>
              <a:rPr lang="en-US" sz="2400" b="1" dirty="0" err="1" smtClean="0"/>
              <a:t>Thanei</a:t>
            </a:r>
            <a:endParaRPr lang="en-US" sz="24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8343" y="3576470"/>
            <a:ext cx="11148647" cy="576263"/>
          </a:xfrm>
        </p:spPr>
        <p:txBody>
          <a:bodyPr/>
          <a:lstStyle/>
          <a:p>
            <a:r>
              <a:rPr lang="en-US" b="0" dirty="0"/>
              <a:t>Xijin 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76311" y="1301484"/>
            <a:ext cx="3366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Adjustment for overfitting 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05000"/>
            <a:ext cx="5462465" cy="300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8931" y="2760574"/>
            <a:ext cx="14126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Clinical prediction model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5372" y="2590800"/>
            <a:ext cx="2329228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Goal of this project</a:t>
            </a:r>
          </a:p>
          <a:p>
            <a:r>
              <a:rPr lang="en-US" sz="1400" b="1" dirty="0" smtClean="0"/>
              <a:t>- Efficacy of drug</a:t>
            </a:r>
          </a:p>
          <a:p>
            <a:r>
              <a:rPr lang="en-US" sz="1400" b="1" dirty="0" smtClean="0"/>
              <a:t>- Safety of adverse events</a:t>
            </a:r>
          </a:p>
          <a:p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931" y="1219450"/>
            <a:ext cx="4950069" cy="6617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Threat to generalization -- overfitting:</a:t>
            </a:r>
          </a:p>
          <a:p>
            <a:r>
              <a:rPr lang="en-US" sz="1400" b="1" dirty="0" smtClean="0"/>
              <a:t>Out-of-sample performance is not good enough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87262" y="3517512"/>
            <a:ext cx="1216269" cy="521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9749" y="4989229"/>
            <a:ext cx="8909051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Relative </a:t>
            </a:r>
            <a:r>
              <a:rPr lang="en-US" sz="1600" b="1" dirty="0">
                <a:solidFill>
                  <a:srgbClr val="FF0000"/>
                </a:solidFill>
              </a:rPr>
              <a:t>sample </a:t>
            </a:r>
            <a:r>
              <a:rPr lang="en-US" sz="1600" b="1" dirty="0" smtClean="0">
                <a:solidFill>
                  <a:srgbClr val="FF0000"/>
                </a:solidFill>
              </a:rPr>
              <a:t>size:</a:t>
            </a:r>
          </a:p>
          <a:p>
            <a:r>
              <a:rPr lang="en-US" sz="1400" b="1" dirty="0" smtClean="0"/>
              <a:t>Working as </a:t>
            </a:r>
            <a:r>
              <a:rPr lang="en-US" sz="1400" b="1" dirty="0"/>
              <a:t>a contributing factor  </a:t>
            </a:r>
            <a:r>
              <a:rPr lang="en-US" sz="1400" b="1" dirty="0" smtClean="0"/>
              <a:t>for </a:t>
            </a:r>
            <a:r>
              <a:rPr lang="en-US" sz="1400" b="1" dirty="0"/>
              <a:t>robust performance of prediction </a:t>
            </a:r>
            <a:r>
              <a:rPr lang="en-US" sz="1400" b="1" dirty="0" smtClean="0"/>
              <a:t>models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‘Rule </a:t>
            </a:r>
            <a:r>
              <a:rPr lang="en-US" sz="1600" b="1" dirty="0">
                <a:solidFill>
                  <a:srgbClr val="FF0000"/>
                </a:solidFill>
              </a:rPr>
              <a:t>of thumb</a:t>
            </a:r>
            <a:r>
              <a:rPr lang="en-US" sz="1600" b="1" i="1" dirty="0">
                <a:solidFill>
                  <a:srgbClr val="FF0000"/>
                </a:solidFill>
              </a:rPr>
              <a:t>’ </a:t>
            </a:r>
            <a:r>
              <a:rPr lang="en-US" sz="1600" b="1" i="1" dirty="0" smtClean="0">
                <a:solidFill>
                  <a:srgbClr val="FF0000"/>
                </a:solidFill>
              </a:rPr>
              <a:t>(10 </a:t>
            </a:r>
            <a:r>
              <a:rPr lang="en-US" sz="1600" b="1" i="1" dirty="0">
                <a:solidFill>
                  <a:srgbClr val="FF0000"/>
                </a:solidFill>
              </a:rPr>
              <a:t>Events per variable</a:t>
            </a:r>
            <a:r>
              <a:rPr lang="en-US" sz="1600" b="1" i="1" dirty="0" smtClean="0">
                <a:solidFill>
                  <a:srgbClr val="FF0000"/>
                </a:solidFill>
              </a:rPr>
              <a:t>):</a:t>
            </a:r>
          </a:p>
          <a:p>
            <a:r>
              <a:rPr lang="en-US" sz="1400" b="1" dirty="0" smtClean="0"/>
              <a:t>Typical </a:t>
            </a:r>
            <a:r>
              <a:rPr lang="en-US" sz="1400" b="1" dirty="0"/>
              <a:t>of sample size </a:t>
            </a:r>
            <a:r>
              <a:rPr lang="en-US" sz="1400" b="1" dirty="0" smtClean="0"/>
              <a:t>expression </a:t>
            </a:r>
            <a:r>
              <a:rPr lang="en-US" sz="1400" b="1" dirty="0"/>
              <a:t>in logistic regression is criticized as a good rule for accurate results </a:t>
            </a:r>
            <a:endParaRPr lang="en-US" sz="1400" b="1" i="1" dirty="0">
              <a:solidFill>
                <a:srgbClr val="FF0000"/>
              </a:solidFill>
            </a:endParaRPr>
          </a:p>
          <a:p>
            <a:endParaRPr lang="en-US" sz="1400" b="1" dirty="0"/>
          </a:p>
        </p:txBody>
      </p:sp>
      <p:sp>
        <p:nvSpPr>
          <p:cNvPr id="12" name="Right Arrow 11"/>
          <p:cNvSpPr/>
          <p:nvPr/>
        </p:nvSpPr>
        <p:spPr>
          <a:xfrm>
            <a:off x="7239000" y="1219450"/>
            <a:ext cx="1219200" cy="533400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239000" y="5089603"/>
            <a:ext cx="1219200" cy="533400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6311" y="5187026"/>
            <a:ext cx="3952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Qualification of model performance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561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3" y="3894677"/>
            <a:ext cx="5151970" cy="3005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Riley Richard: three-criteria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6714" y="2202668"/>
            <a:ext cx="76481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b="1" dirty="0" smtClean="0"/>
              <a:t>Overfitting</a:t>
            </a:r>
            <a:r>
              <a:rPr lang="en-US" sz="1400" dirty="0" smtClean="0"/>
              <a:t>’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1" u="sng" dirty="0" smtClean="0"/>
              <a:t>When occurs</a:t>
            </a:r>
            <a:r>
              <a:rPr lang="en-US" sz="1400" dirty="0" smtClean="0"/>
              <a:t>: the sample size is small or candidate variables being to large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1" u="sng" dirty="0" smtClean="0"/>
              <a:t>Why occurs</a:t>
            </a:r>
            <a:r>
              <a:rPr lang="en-US" sz="1400" dirty="0" smtClean="0"/>
              <a:t>: result of </a:t>
            </a:r>
            <a:r>
              <a:rPr lang="en-US" sz="1400" b="1" dirty="0" smtClean="0"/>
              <a:t>‘regression to the mean</a:t>
            </a:r>
            <a:r>
              <a:rPr lang="en-US" sz="1400" dirty="0" smtClean="0"/>
              <a:t>’ </a:t>
            </a:r>
          </a:p>
          <a:p>
            <a:r>
              <a:rPr lang="en-US" sz="1400" dirty="0" smtClean="0"/>
              <a:t>       (unusual </a:t>
            </a:r>
            <a:r>
              <a:rPr lang="en-US" sz="1400" dirty="0"/>
              <a:t>features in the observed data</a:t>
            </a:r>
            <a:r>
              <a:rPr lang="en-US" sz="1400" dirty="0" smtClean="0"/>
              <a:t> is taken into consideration. i.e</a:t>
            </a:r>
            <a:r>
              <a:rPr lang="en-US" sz="1400" b="1" dirty="0" smtClean="0"/>
              <a:t>. measurement error</a:t>
            </a:r>
            <a:r>
              <a:rPr lang="en-US" sz="1400" dirty="0" smtClean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1" u="sng" dirty="0" smtClean="0"/>
              <a:t>How to handle: </a:t>
            </a:r>
            <a:r>
              <a:rPr lang="en-US" sz="1400" b="1" dirty="0" smtClean="0"/>
              <a:t>preshrink</a:t>
            </a:r>
            <a:r>
              <a:rPr lang="en-US" sz="1400" dirty="0" smtClean="0"/>
              <a:t> predictors coefficients towards zero to alleviate predictors effects</a:t>
            </a:r>
            <a:endParaRPr lang="en-US" sz="1400" dirty="0"/>
          </a:p>
        </p:txBody>
      </p:sp>
      <p:sp>
        <p:nvSpPr>
          <p:cNvPr id="21" name="Right Brace 20"/>
          <p:cNvSpPr/>
          <p:nvPr/>
        </p:nvSpPr>
        <p:spPr bwMode="auto">
          <a:xfrm>
            <a:off x="5736593" y="1002641"/>
            <a:ext cx="76200" cy="60960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3659" y="1131251"/>
            <a:ext cx="527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Minimization of overfitting</a:t>
            </a:r>
            <a:endParaRPr lang="en-US" sz="1400" dirty="0"/>
          </a:p>
        </p:txBody>
      </p:sp>
      <p:sp>
        <p:nvSpPr>
          <p:cNvPr id="23" name="Right Brace 22"/>
          <p:cNvSpPr/>
          <p:nvPr/>
        </p:nvSpPr>
        <p:spPr bwMode="auto">
          <a:xfrm>
            <a:off x="5751833" y="1725932"/>
            <a:ext cx="45719" cy="304800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434" y="850034"/>
            <a:ext cx="10287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Shrinkage factor </a:t>
            </a:r>
            <a:r>
              <a:rPr lang="zh-CN" altLang="en-US" dirty="0" smtClean="0"/>
              <a:t>≤ </a:t>
            </a:r>
            <a:r>
              <a:rPr lang="en-US" altLang="zh-CN" dirty="0" smtClean="0"/>
              <a:t>0.9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(ii) Absolute different between 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Nagelkerke </a:t>
            </a:r>
            <a:r>
              <a:rPr lang="zh-CN" altLang="en-US" dirty="0" smtClean="0"/>
              <a:t>≤ </a:t>
            </a:r>
            <a:r>
              <a:rPr lang="en-US" altLang="zh-CN" dirty="0" smtClean="0"/>
              <a:t>0.05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(iii) M</a:t>
            </a:r>
            <a:r>
              <a:rPr lang="en-US" altLang="zh-CN" dirty="0" smtClean="0"/>
              <a:t>argin of error </a:t>
            </a:r>
            <a:r>
              <a:rPr lang="zh-CN" altLang="en-US" dirty="0" smtClean="0"/>
              <a:t>≤ </a:t>
            </a:r>
            <a:r>
              <a:rPr lang="en-US" altLang="zh-CN" dirty="0" smtClean="0"/>
              <a:t>0.05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63654" y="3610472"/>
            <a:ext cx="3885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Precise Estimate for Outcome Proportion </a:t>
            </a:r>
            <a:r>
              <a:rPr lang="en-US" altLang="zh-CN" sz="1200" b="1" i="1" dirty="0" smtClean="0"/>
              <a:t>Φ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133" y="3994416"/>
            <a:ext cx="3942868" cy="2626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82000" y="2378935"/>
                <a:ext cx="335280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5FB"/>
                    </a:solidFill>
                  </a:rPr>
                  <a:t>Φ</a:t>
                </a:r>
                <a:r>
                  <a:rPr lang="en-US" altLang="zh-CN" dirty="0" smtClean="0"/>
                  <a:t>±</a:t>
                </a:r>
                <a:r>
                  <a:rPr lang="en-US" altLang="zh-CN" dirty="0" smtClean="0">
                    <a:solidFill>
                      <a:srgbClr val="F86596"/>
                    </a:solidFill>
                  </a:rPr>
                  <a:t>1.96 </a:t>
                </a:r>
                <a:r>
                  <a:rPr lang="zh-CN" altLang="en-US" dirty="0" smtClean="0">
                    <a:solidFill>
                      <a:srgbClr val="F86596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86596"/>
                        </a:solidFill>
                        <a:latin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8659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86596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solidFill>
                              <a:srgbClr val="F8659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8659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solidFill>
                              <a:srgbClr val="F8659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86596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solidFill>
                              <a:srgbClr val="F8659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86596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378935"/>
                <a:ext cx="3352800" cy="496354"/>
              </a:xfrm>
              <a:prstGeom prst="rect">
                <a:avLst/>
              </a:prstGeom>
              <a:blipFill>
                <a:blip r:embed="rId5"/>
                <a:stretch>
                  <a:fillRect l="-1455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 bwMode="auto">
          <a:xfrm flipV="1">
            <a:off x="8132925" y="2753669"/>
            <a:ext cx="345896" cy="4855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H="1" flipV="1">
            <a:off x="9950551" y="2935885"/>
            <a:ext cx="516319" cy="9769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74072" y="3239268"/>
            <a:ext cx="223004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True outcome proportion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320827" y="3057278"/>
            <a:ext cx="16764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Margin of error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826859" y="2385399"/>
            <a:ext cx="1462704" cy="516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252156" y="3044874"/>
            <a:ext cx="1397033" cy="332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69145" y="1621653"/>
            <a:ext cx="32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Precise estimation of outcome proportion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14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overfitting: </a:t>
            </a:r>
            <a:r>
              <a:rPr lang="en-US" dirty="0"/>
              <a:t>heuristic shrinkage </a:t>
            </a:r>
            <a:r>
              <a:rPr lang="en-US" dirty="0" smtClean="0"/>
              <a:t>factor (</a:t>
            </a:r>
            <a:r>
              <a:rPr lang="en-US" sz="2800" i="1" dirty="0"/>
              <a:t>S</a:t>
            </a:r>
            <a:r>
              <a:rPr lang="en-US" sz="2800" i="1" baseline="-25000" dirty="0"/>
              <a:t>VH</a:t>
            </a:r>
            <a:r>
              <a:rPr lang="en-US" sz="2800" i="1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14093" y="4159206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11180" y="2011027"/>
                <a:ext cx="941989" cy="633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6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𝑉𝐻</m:t>
                      </m:r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80" y="2011027"/>
                <a:ext cx="941989" cy="633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984162" y="2129873"/>
                <a:ext cx="9266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162" y="2129873"/>
                <a:ext cx="92663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endCxn id="23" idx="1"/>
          </p:cNvCxnSpPr>
          <p:nvPr/>
        </p:nvCxnSpPr>
        <p:spPr>
          <a:xfrm>
            <a:off x="1452896" y="2663099"/>
            <a:ext cx="1761197" cy="18192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607830" y="2481902"/>
            <a:ext cx="1480139" cy="1036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807341" y="2461405"/>
            <a:ext cx="1480139" cy="1036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13043" y="2663099"/>
            <a:ext cx="18417" cy="13700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337937" y="2129872"/>
                <a:ext cx="1008609" cy="633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600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600" baseline="-25000" dirty="0" smtClean="0"/>
                  <a:t>CS</a:t>
                </a:r>
                <a:endParaRPr lang="en-US" sz="3600" baseline="30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37" y="2129872"/>
                <a:ext cx="1008609" cy="633571"/>
              </a:xfrm>
              <a:prstGeom prst="rect">
                <a:avLst/>
              </a:prstGeom>
              <a:blipFill>
                <a:blip r:embed="rId5"/>
                <a:stretch>
                  <a:fillRect r="-8485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1607479" y="2191386"/>
            <a:ext cx="3705229" cy="333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93907" y="2152558"/>
            <a:ext cx="813572" cy="510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435455" y="2191386"/>
            <a:ext cx="813572" cy="510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87742" y="2689179"/>
            <a:ext cx="2111585" cy="21036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717399" y="2706876"/>
            <a:ext cx="2171090" cy="21027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14092" y="4105581"/>
            <a:ext cx="476513" cy="812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009044" y="2676087"/>
                <a:ext cx="1304524" cy="484172"/>
              </a:xfrm>
              <a:prstGeom prst="rect">
                <a:avLst/>
              </a:prstGeom>
              <a:ln w="28575">
                <a:solidFill>
                  <a:schemeClr val="bg2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S</a:t>
                </a:r>
                <a:r>
                  <a:rPr lang="en-US" i="1" baseline="-25000" dirty="0"/>
                  <a:t>VH</a:t>
                </a:r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044" y="2676087"/>
                <a:ext cx="1304524" cy="484172"/>
              </a:xfrm>
              <a:prstGeom prst="rect">
                <a:avLst/>
              </a:prstGeom>
              <a:blipFill>
                <a:blip r:embed="rId6"/>
                <a:stretch>
                  <a:fillRect l="-3196" b="-4762"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3486195" y="2730991"/>
            <a:ext cx="1936552" cy="369332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 </a:t>
            </a:r>
            <a:r>
              <a:rPr lang="en-US" i="1" dirty="0" smtClean="0"/>
              <a:t>LR=-n*ln(1-R</a:t>
            </a:r>
            <a:r>
              <a:rPr lang="en-US" i="1" baseline="30000" dirty="0" smtClean="0"/>
              <a:t>2</a:t>
            </a:r>
            <a:r>
              <a:rPr lang="en-US" i="1" baseline="-25000" dirty="0" smtClean="0"/>
              <a:t>CS</a:t>
            </a:r>
            <a:r>
              <a:rPr lang="en-US" i="1" dirty="0" smtClean="0"/>
              <a:t>)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2047416" y="1429888"/>
                <a:ext cx="3018213" cy="664477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VH</a:t>
                </a:r>
                <a:r>
                  <a:rPr lang="en-US" sz="2400" i="1" dirty="0" smtClean="0"/>
                  <a:t> 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⁡( 1−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i="1" dirty="0" smtClean="0"/>
                  <a:t>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16" y="1429888"/>
                <a:ext cx="3018213" cy="664477"/>
              </a:xfrm>
              <a:prstGeom prst="rect">
                <a:avLst/>
              </a:prstGeom>
              <a:blipFill>
                <a:blip r:embed="rId7"/>
                <a:stretch>
                  <a:fillRect l="-280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2032176" y="5079180"/>
                <a:ext cx="3018213" cy="634213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n =</a:t>
                </a:r>
                <a:r>
                  <a:rPr lang="en-US" sz="2400" dirty="0">
                    <a:solidFill>
                      <a:srgbClr val="343437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343437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343437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𝑆</m:t>
                            </m:r>
                            <m:r>
                              <a:rPr lang="zh-CN" altLang="en-US" sz="2400" i="1" baseline="-25000">
                                <a:solidFill>
                                  <a:srgbClr val="343437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𝑉𝐻</m:t>
                            </m:r>
                            <m:r>
                              <a:rPr lang="en-US" altLang="zh-CN" sz="2400" i="1">
                                <a:solidFill>
                                  <a:srgbClr val="343437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−1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𝑙𝑛</m:t>
                        </m:r>
                        <m:r>
                          <a:rPr lang="en-US" altLang="zh-CN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343437"/>
                            </a:solidFill>
                            <a:cs typeface="Arial"/>
                          </a:rPr>
                          <m:t>1− </m:t>
                        </m:r>
                        <m:r>
                          <a:rPr lang="en-US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  <m:r>
                          <a:rPr lang="en-US" sz="2400" i="1" baseline="30000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sz="2400" i="1" baseline="-25000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𝐶𝑆</m:t>
                        </m:r>
                        <m:r>
                          <a:rPr lang="en-US" altLang="zh-CN" sz="2400" i="1">
                            <a:solidFill>
                              <a:srgbClr val="343437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76" y="5079180"/>
                <a:ext cx="3018213" cy="6342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270111" y="1261729"/>
            <a:ext cx="2009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Adjustment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for overfitting 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312708" y="1304464"/>
            <a:ext cx="230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Qualification of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model performance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53951" y="3076284"/>
            <a:ext cx="647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Sample size calculation based on R</a:t>
            </a:r>
            <a:r>
              <a:rPr lang="en-US" sz="1600" b="1" baseline="30000" dirty="0" smtClean="0"/>
              <a:t>2</a:t>
            </a:r>
            <a:r>
              <a:rPr lang="en-US" sz="1600" b="1" baseline="-25000" dirty="0" smtClean="0"/>
              <a:t>CS</a:t>
            </a:r>
            <a:r>
              <a:rPr lang="en-US" sz="1600" b="1" baseline="30000" dirty="0" smtClean="0"/>
              <a:t> </a:t>
            </a:r>
            <a:r>
              <a:rPr lang="en-US" sz="1600" b="1" dirty="0" smtClean="0"/>
              <a:t>of several shrinkage factors </a:t>
            </a:r>
            <a:endParaRPr 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72684" y="5848316"/>
            <a:ext cx="59233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start from </a:t>
            </a:r>
            <a:r>
              <a:rPr lang="en-US" dirty="0" smtClean="0">
                <a:solidFill>
                  <a:srgbClr val="FF0000"/>
                </a:solidFill>
              </a:rPr>
              <a:t>the adjustment of overfitting problem </a:t>
            </a:r>
            <a:r>
              <a:rPr lang="en-US" i="1" dirty="0" smtClean="0">
                <a:solidFill>
                  <a:srgbClr val="FF0000"/>
                </a:solidFill>
              </a:rPr>
              <a:t>(S</a:t>
            </a:r>
            <a:r>
              <a:rPr lang="en-US" i="1" baseline="-25000" dirty="0" smtClean="0">
                <a:solidFill>
                  <a:srgbClr val="FF0000"/>
                </a:solidFill>
              </a:rPr>
              <a:t>VH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qualification of model performance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i="1" baseline="30000" dirty="0" smtClean="0">
                <a:solidFill>
                  <a:srgbClr val="FF0000"/>
                </a:solidFill>
              </a:rPr>
              <a:t>2</a:t>
            </a:r>
            <a:r>
              <a:rPr lang="en-US" i="1" baseline="-25000" dirty="0" smtClean="0">
                <a:solidFill>
                  <a:srgbClr val="FF0000"/>
                </a:solidFill>
              </a:rPr>
              <a:t>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to get </a:t>
            </a:r>
            <a:r>
              <a:rPr lang="en-US" b="1" i="1" dirty="0" smtClean="0">
                <a:solidFill>
                  <a:srgbClr val="FF0000"/>
                </a:solidFill>
              </a:rPr>
              <a:t>effective sample size.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0" y="3381632"/>
            <a:ext cx="5830604" cy="34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47320" y="1899745"/>
            <a:ext cx="516567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0" y="452440"/>
            <a:ext cx="10988429" cy="1309687"/>
          </a:xfrm>
        </p:spPr>
        <p:txBody>
          <a:bodyPr/>
          <a:lstStyle/>
          <a:p>
            <a:r>
              <a:rPr lang="en-US" dirty="0" smtClean="0"/>
              <a:t>Qualification of model performance: pseudo R-squared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4670" y="1219201"/>
                <a:ext cx="8263270" cy="5353049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Maximum value of </a:t>
                </a:r>
                <a:r>
                  <a:rPr lang="en-US" sz="1600" i="1" dirty="0" smtClean="0"/>
                  <a:t>R</a:t>
                </a:r>
                <a:r>
                  <a:rPr lang="en-US" sz="1600" i="1" baseline="30000" dirty="0" smtClean="0"/>
                  <a:t>2</a:t>
                </a:r>
                <a:r>
                  <a:rPr lang="en-US" sz="1600" i="1" baseline="-25000" dirty="0" smtClean="0"/>
                  <a:t>CS</a:t>
                </a:r>
                <a:r>
                  <a:rPr lang="en-US" sz="1600" dirty="0" smtClean="0"/>
                  <a:t>  is smaller than 1,  and depends on </a:t>
                </a:r>
                <a:r>
                  <a:rPr lang="en-US" sz="1600" b="1" dirty="0" smtClean="0"/>
                  <a:t>events fraction</a:t>
                </a:r>
              </a:p>
              <a:p>
                <a:pPr marL="47625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 -   max(R</a:t>
                </a:r>
                <a:r>
                  <a:rPr lang="en-US" sz="1600" baseline="30000" dirty="0" smtClean="0"/>
                  <a:t>2</a:t>
                </a:r>
                <a:r>
                  <a:rPr lang="en-US" sz="1600" baseline="-25000" dirty="0" smtClean="0"/>
                  <a:t>CS</a:t>
                </a:r>
                <a:r>
                  <a:rPr lang="en-US" sz="1600" dirty="0" smtClean="0"/>
                  <a:t>) = </a:t>
                </a:r>
                <a:r>
                  <a:rPr lang="pt-BR" sz="1600" dirty="0" smtClean="0"/>
                  <a:t>(</a:t>
                </a:r>
                <a:r>
                  <a:rPr lang="pt-BR" sz="1600" dirty="0"/>
                  <a:t>1 – exp (– </a:t>
                </a:r>
                <a:r>
                  <a:rPr lang="pt-BR" sz="1600" dirty="0">
                    <a:solidFill>
                      <a:srgbClr val="FF0000"/>
                    </a:solidFill>
                  </a:rPr>
                  <a:t>– </a:t>
                </a:r>
                <a:r>
                  <a:rPr lang="pt-BR" sz="1600" i="1" dirty="0">
                    <a:solidFill>
                      <a:srgbClr val="FF0000"/>
                    </a:solidFill>
                  </a:rPr>
                  <a:t>2 </a:t>
                </a:r>
                <a:r>
                  <a:rPr lang="pt-BR" sz="1600" dirty="0">
                    <a:solidFill>
                      <a:srgbClr val="FF0000"/>
                    </a:solidFill>
                  </a:rPr>
                  <a:t>LL</a:t>
                </a:r>
                <a:r>
                  <a:rPr lang="pt-BR" sz="16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pt-BR" sz="1600" dirty="0">
                    <a:solidFill>
                      <a:srgbClr val="FF0000"/>
                    </a:solidFill>
                  </a:rPr>
                  <a:t> </a:t>
                </a:r>
                <a:r>
                  <a:rPr lang="pt-BR" sz="1600" dirty="0"/>
                  <a:t>/ n</a:t>
                </a:r>
                <a:r>
                  <a:rPr lang="pt-BR" sz="1600" dirty="0" smtClean="0"/>
                  <a:t>)) = </a:t>
                </a:r>
                <a:r>
                  <a:rPr lang="en-US" sz="1600" dirty="0"/>
                  <a:t>1 – [</a:t>
                </a:r>
                <a:r>
                  <a:rPr lang="en-US" sz="1600" i="1" dirty="0"/>
                  <a:t>p</a:t>
                </a:r>
                <a:r>
                  <a:rPr lang="en-US" sz="1600" i="1" baseline="30000" dirty="0"/>
                  <a:t>p</a:t>
                </a:r>
                <a:r>
                  <a:rPr lang="en-US" sz="1600" dirty="0"/>
                  <a:t>(1-</a:t>
                </a:r>
                <a:r>
                  <a:rPr lang="en-US" sz="1600" i="1" dirty="0"/>
                  <a:t>p</a:t>
                </a:r>
                <a:r>
                  <a:rPr lang="en-US" sz="1600" dirty="0"/>
                  <a:t>)</a:t>
                </a:r>
                <a:r>
                  <a:rPr lang="en-US" sz="1600" baseline="30000" dirty="0"/>
                  <a:t>(1-</a:t>
                </a:r>
                <a:r>
                  <a:rPr lang="en-US" sz="1600" i="1" baseline="30000" dirty="0"/>
                  <a:t>p</a:t>
                </a:r>
                <a:r>
                  <a:rPr lang="en-US" sz="1600" baseline="30000" dirty="0"/>
                  <a:t>)</a:t>
                </a:r>
                <a:r>
                  <a:rPr lang="en-US" sz="1600" dirty="0"/>
                  <a:t>]</a:t>
                </a:r>
                <a:r>
                  <a:rPr lang="en-US" sz="1600" baseline="30000" dirty="0" smtClean="0"/>
                  <a:t>2 </a:t>
                </a:r>
                <a:r>
                  <a:rPr lang="en-US" sz="1600" dirty="0" smtClean="0"/>
                  <a:t>(max is </a:t>
                </a:r>
                <a:r>
                  <a:rPr lang="en-US" sz="1600" b="1" dirty="0" smtClean="0"/>
                  <a:t>0.75</a:t>
                </a:r>
                <a:r>
                  <a:rPr lang="en-US" sz="1600" dirty="0" smtClean="0"/>
                  <a:t>)</a:t>
                </a:r>
              </a:p>
              <a:p>
                <a:pPr lvl="2">
                  <a:buFontTx/>
                  <a:buChar char="-"/>
                </a:pPr>
                <a:r>
                  <a:rPr lang="en-US" sz="1600" b="1" i="1" dirty="0" smtClean="0"/>
                  <a:t>R</a:t>
                </a:r>
                <a:r>
                  <a:rPr lang="en-US" sz="1600" b="1" i="1" baseline="30000" dirty="0" smtClean="0"/>
                  <a:t>2</a:t>
                </a:r>
                <a:r>
                  <a:rPr lang="en-US" sz="1600" b="1" i="1" baseline="-25000" dirty="0" smtClean="0"/>
                  <a:t>Nagelkerke</a:t>
                </a:r>
                <a:r>
                  <a:rPr lang="en-US" sz="1600" b="1" i="1" baseline="30000" dirty="0" smtClean="0"/>
                  <a:t> </a:t>
                </a:r>
                <a:r>
                  <a:rPr lang="en-US" sz="1600" b="1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i="1" dirty="0"/>
                          <m:t>R</m:t>
                        </m:r>
                        <m:r>
                          <m:rPr>
                            <m:nor/>
                          </m:rPr>
                          <a:rPr lang="en-US" sz="1600" b="1" i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600" b="1" i="1" baseline="-25000" dirty="0"/>
                          <m:t>CS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i="1" dirty="0"/>
                          <m:t>max</m:t>
                        </m:r>
                        <m:r>
                          <m:rPr>
                            <m:nor/>
                          </m:rPr>
                          <a:rPr lang="en-US" sz="1600" b="1" i="1" dirty="0"/>
                          <m:t>(</m:t>
                        </m:r>
                        <m:r>
                          <m:rPr>
                            <m:nor/>
                          </m:rPr>
                          <a:rPr lang="en-US" sz="1600" b="1" i="1" dirty="0"/>
                          <m:t>R</m:t>
                        </m:r>
                        <m:r>
                          <m:rPr>
                            <m:nor/>
                          </m:rPr>
                          <a:rPr lang="en-US" sz="1600" b="1" i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sz="1600" b="1" i="1" baseline="-25000" dirty="0"/>
                          <m:t>CS</m:t>
                        </m:r>
                        <m:r>
                          <m:rPr>
                            <m:nor/>
                          </m:rPr>
                          <a:rPr lang="en-US" sz="1600" b="1" i="1" dirty="0"/>
                          <m:t>)</m:t>
                        </m:r>
                      </m:den>
                    </m:f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ranging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1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b="1" i="1" dirty="0" smtClean="0"/>
                  <a:t>Events fraction</a:t>
                </a:r>
                <a:r>
                  <a:rPr lang="en-US" sz="1600" b="1" dirty="0" smtClean="0"/>
                  <a:t> </a:t>
                </a:r>
                <a:r>
                  <a:rPr lang="en-US" sz="1600" dirty="0"/>
                  <a:t>is indirectly account for via the chosen </a:t>
                </a:r>
                <a:r>
                  <a:rPr lang="en-US" sz="1600" i="1" dirty="0"/>
                  <a:t>pseudo R-squared</a:t>
                </a:r>
                <a:r>
                  <a:rPr lang="en-US" sz="1600" i="1" baseline="-25000" dirty="0" smtClean="0"/>
                  <a:t> </a:t>
                </a:r>
                <a:r>
                  <a:rPr lang="en-US" sz="1600" i="1" dirty="0" smtClean="0"/>
                  <a:t> </a:t>
                </a:r>
                <a:endParaRPr lang="en-US" sz="1600" i="1" dirty="0"/>
              </a:p>
              <a:p>
                <a:pPr marL="954087" lvl="2" indent="0">
                  <a:buNone/>
                </a:pPr>
                <a:r>
                  <a:rPr lang="en-US" sz="1600" i="1" dirty="0"/>
                  <a:t>-  </a:t>
                </a:r>
                <a:r>
                  <a:rPr lang="en-US" altLang="zh-CN" sz="1600" i="1" dirty="0" smtClean="0"/>
                  <a:t>Pseudo </a:t>
                </a:r>
                <a:r>
                  <a:rPr lang="en-US" sz="1600" i="1" dirty="0" smtClean="0"/>
                  <a:t>R</a:t>
                </a:r>
                <a:r>
                  <a:rPr lang="en-US" sz="1600" i="1" baseline="30000" dirty="0" smtClean="0"/>
                  <a:t>2</a:t>
                </a:r>
                <a:r>
                  <a:rPr lang="en-US" sz="1600" i="1" baseline="-25000" dirty="0" smtClean="0"/>
                  <a:t> </a:t>
                </a:r>
                <a:r>
                  <a:rPr lang="en-US" sz="1600" dirty="0"/>
                  <a:t>values depends not only on </a:t>
                </a:r>
                <a:r>
                  <a:rPr lang="en-US" sz="1600" b="1" dirty="0"/>
                  <a:t>predictive ability </a:t>
                </a:r>
                <a:r>
                  <a:rPr lang="en-US" sz="1600" dirty="0"/>
                  <a:t>but also on </a:t>
                </a:r>
                <a:r>
                  <a:rPr lang="en-US" sz="1600" b="1" dirty="0"/>
                  <a:t>events fraction</a:t>
                </a:r>
                <a:r>
                  <a:rPr lang="en-US" sz="1600" dirty="0"/>
                  <a:t>.</a:t>
                </a:r>
              </a:p>
              <a:p>
                <a:pPr marL="954087" lvl="2" indent="0">
                  <a:buNone/>
                </a:pPr>
                <a:r>
                  <a:rPr lang="en-US" sz="1600" dirty="0"/>
                  <a:t>-  Lower values of </a:t>
                </a:r>
                <a:r>
                  <a:rPr lang="en-US" sz="1600" dirty="0" smtClean="0"/>
                  <a:t>pseudo </a:t>
                </a:r>
                <a:r>
                  <a:rPr lang="en-US" sz="1600" i="1" dirty="0" smtClean="0"/>
                  <a:t>R</a:t>
                </a:r>
                <a:r>
                  <a:rPr lang="en-US" sz="1600" i="1" baseline="30000" dirty="0" smtClean="0"/>
                  <a:t>2</a:t>
                </a:r>
                <a:r>
                  <a:rPr lang="en-US" sz="1600" i="1" baseline="-25000" dirty="0"/>
                  <a:t> </a:t>
                </a:r>
                <a:r>
                  <a:rPr lang="en-US" sz="1600" dirty="0" smtClean="0"/>
                  <a:t>does </a:t>
                </a:r>
                <a:r>
                  <a:rPr lang="en-US" sz="1600" dirty="0"/>
                  <a:t>not necessarily indicate poor model performance</a:t>
                </a:r>
                <a:r>
                  <a:rPr lang="en-US" sz="1600" dirty="0" smtClean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Approach to pre-specify sensible values of R</a:t>
                </a:r>
                <a:r>
                  <a:rPr lang="en-US" sz="1600" baseline="30000" dirty="0" smtClean="0"/>
                  <a:t>2</a:t>
                </a:r>
                <a:r>
                  <a:rPr lang="en-US" sz="1600" baseline="-25000" dirty="0" smtClean="0"/>
                  <a:t>CS</a:t>
                </a:r>
                <a:r>
                  <a:rPr lang="en-US" sz="1600" dirty="0" smtClean="0"/>
                  <a:t>: </a:t>
                </a:r>
              </a:p>
              <a:p>
                <a:pPr lvl="2">
                  <a:buFontTx/>
                  <a:buChar char="-"/>
                </a:pPr>
                <a:r>
                  <a:rPr lang="en-US" sz="1600" i="1" dirty="0" smtClean="0"/>
                  <a:t>R</a:t>
                </a:r>
                <a:r>
                  <a:rPr lang="en-US" sz="1600" i="1" baseline="30000" dirty="0" smtClean="0"/>
                  <a:t>2</a:t>
                </a:r>
                <a:r>
                  <a:rPr lang="en-US" sz="1600" i="1" baseline="-25000" dirty="0" smtClean="0"/>
                  <a:t>CS_app</a:t>
                </a:r>
                <a:r>
                  <a:rPr lang="en-US" sz="1600" i="1" dirty="0" smtClean="0"/>
                  <a:t> or R</a:t>
                </a:r>
                <a:r>
                  <a:rPr lang="en-US" sz="1600" i="1" baseline="30000" dirty="0" smtClean="0"/>
                  <a:t>2</a:t>
                </a:r>
                <a:r>
                  <a:rPr lang="en-US" sz="1600" i="1" baseline="-25000" dirty="0" smtClean="0"/>
                  <a:t>cs_adj</a:t>
                </a:r>
                <a:endParaRPr lang="en-US" sz="1600" dirty="0" smtClean="0"/>
              </a:p>
              <a:p>
                <a:pPr lvl="2">
                  <a:buFontTx/>
                  <a:buChar char="-"/>
                </a:pPr>
                <a:r>
                  <a:rPr lang="en-US" sz="1600" dirty="0"/>
                  <a:t>Reported information: </a:t>
                </a:r>
                <a:r>
                  <a:rPr lang="en-US" sz="1600" u="sng" dirty="0"/>
                  <a:t>LR statistic</a:t>
                </a:r>
                <a:r>
                  <a:rPr lang="en-US" sz="1600" dirty="0"/>
                  <a:t>, </a:t>
                </a:r>
                <a:r>
                  <a:rPr lang="en-US" sz="1600" u="sng" dirty="0"/>
                  <a:t>pseudo-R</a:t>
                </a:r>
                <a:r>
                  <a:rPr lang="en-US" sz="1600" u="sng" baseline="30000" dirty="0"/>
                  <a:t>2</a:t>
                </a:r>
                <a:r>
                  <a:rPr lang="en-US" sz="1600" dirty="0"/>
                  <a:t> or </a:t>
                </a:r>
                <a:r>
                  <a:rPr lang="en-US" sz="1600" u="sng" dirty="0"/>
                  <a:t>C statistic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.</a:t>
                </a:r>
              </a:p>
              <a:p>
                <a:pPr lvl="2">
                  <a:buFontTx/>
                  <a:buChar char="-"/>
                </a:pPr>
                <a:r>
                  <a:rPr lang="en-US" sz="1600" dirty="0" smtClean="0"/>
                  <a:t>Borrow information from related studies (predictor finding studies).</a:t>
                </a:r>
              </a:p>
              <a:p>
                <a:pPr lvl="2">
                  <a:buFontTx/>
                  <a:buChar char="-"/>
                </a:pPr>
                <a:r>
                  <a:rPr lang="en-US" sz="1600" dirty="0" smtClean="0"/>
                  <a:t>Absence of any other information: </a:t>
                </a:r>
                <a:r>
                  <a:rPr lang="de-CH" sz="1600" dirty="0" smtClean="0"/>
                  <a:t>R</a:t>
                </a:r>
                <a:r>
                  <a:rPr lang="de-CH" sz="1600" baseline="30000" dirty="0" smtClean="0"/>
                  <a:t>2</a:t>
                </a:r>
                <a:r>
                  <a:rPr lang="de-CH" sz="1600" baseline="-25000" dirty="0" smtClean="0"/>
                  <a:t>Nagelkerkes </a:t>
                </a:r>
                <a:r>
                  <a:rPr lang="de-CH" sz="1600" dirty="0" smtClean="0"/>
                  <a:t>=</a:t>
                </a:r>
                <a:r>
                  <a:rPr lang="de-CH" sz="1600" baseline="-25000" dirty="0" smtClean="0"/>
                  <a:t> </a:t>
                </a:r>
                <a:r>
                  <a:rPr lang="de-CH" sz="1600" b="1" dirty="0" smtClean="0"/>
                  <a:t>0.15</a:t>
                </a:r>
                <a:r>
                  <a:rPr lang="de-CH" sz="1600" dirty="0" smtClean="0"/>
                  <a:t> or </a:t>
                </a:r>
                <a:r>
                  <a:rPr lang="de-CH" sz="1600" b="1" dirty="0" smtClean="0"/>
                  <a:t>0.5</a:t>
                </a:r>
                <a:r>
                  <a:rPr lang="de-CH" sz="1600" dirty="0" smtClean="0"/>
                  <a:t> in special cases, also take the </a:t>
                </a:r>
                <a:r>
                  <a:rPr lang="de-CH" sz="1600" b="1" dirty="0" smtClean="0"/>
                  <a:t>events fraction </a:t>
                </a:r>
                <a:r>
                  <a:rPr lang="de-CH" sz="1600" dirty="0" smtClean="0"/>
                  <a:t>of the available into consideration.</a:t>
                </a:r>
                <a:endParaRPr lang="en-US" sz="1600" dirty="0"/>
              </a:p>
              <a:p>
                <a:pPr marL="954087" lvl="2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4670" y="1219201"/>
                <a:ext cx="8263270" cy="5353049"/>
              </a:xfrm>
              <a:blipFill>
                <a:blip r:embed="rId4"/>
                <a:stretch>
                  <a:fillRect t="-1139" r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86625" y="51054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Base rate problem of </a:t>
            </a:r>
            <a:r>
              <a:rPr lang="en-US" sz="1400" b="1" dirty="0" err="1" smtClean="0"/>
              <a:t>Nagelkerke</a:t>
            </a:r>
            <a:r>
              <a:rPr lang="en-US" sz="1400" b="1" dirty="0" smtClean="0"/>
              <a:t> R-squared</a:t>
            </a:r>
            <a:endParaRPr lang="en-US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439" y="1743075"/>
            <a:ext cx="5328561" cy="33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25" y="1032948"/>
            <a:ext cx="4902430" cy="4496275"/>
          </a:xfrm>
          <a:prstGeom prst="rect">
            <a:avLst/>
          </a:prstGeom>
        </p:spPr>
      </p:pic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517771" y="452440"/>
            <a:ext cx="9817100" cy="1309687"/>
          </a:xfrm>
        </p:spPr>
        <p:txBody>
          <a:bodyPr>
            <a:noAutofit/>
          </a:bodyPr>
          <a:lstStyle/>
          <a:p>
            <a:r>
              <a:rPr lang="en-US" dirty="0"/>
              <a:t>Three criteria methods by Riley Richard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306457" y="1336585"/>
            <a:ext cx="2362199" cy="4102463"/>
          </a:xfrm>
          <a:prstGeom prst="rect">
            <a:avLst/>
          </a:prstGeom>
          <a:solidFill>
            <a:srgbClr val="759FA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Process 72"/>
          <p:cNvSpPr>
            <a:spLocks noChangeArrowheads="1"/>
          </p:cNvSpPr>
          <p:nvPr/>
        </p:nvSpPr>
        <p:spPr bwMode="auto">
          <a:xfrm>
            <a:off x="7306457" y="1028808"/>
            <a:ext cx="2362199" cy="307691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615268" y="1028808"/>
            <a:ext cx="1863725" cy="30777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1000" spc="50" dirty="0">
                <a:solidFill>
                  <a:schemeClr val="bg1"/>
                </a:solidFill>
                <a:latin typeface="+mj-lt"/>
                <a:cs typeface="Arial"/>
              </a:rPr>
              <a:t>Precise Estimation</a:t>
            </a: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51742" y="4794215"/>
            <a:ext cx="2390776" cy="619433"/>
            <a:chOff x="6473791" y="5311489"/>
            <a:chExt cx="1844646" cy="810046"/>
          </a:xfrm>
        </p:grpSpPr>
        <p:sp>
          <p:nvSpPr>
            <p:cNvPr id="14" name="Terminator 67"/>
            <p:cNvSpPr>
              <a:spLocks noChangeArrowheads="1"/>
            </p:cNvSpPr>
            <p:nvPr/>
          </p:nvSpPr>
          <p:spPr bwMode="auto">
            <a:xfrm>
              <a:off x="6545700" y="5311489"/>
              <a:ext cx="1604753" cy="810046"/>
            </a:xfrm>
            <a:prstGeom prst="flowChartTerminator">
              <a:avLst/>
            </a:prstGeom>
            <a:solidFill>
              <a:srgbClr val="99BA8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1275" dist="25400" dir="5400000" algn="tl" rotWithShape="0">
                <a:srgbClr val="68686D">
                  <a:alpha val="34998"/>
                </a:srgbClr>
              </a:outerShdw>
            </a:effectLst>
          </p:spPr>
          <p:txBody>
            <a:bodyPr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1000" spc="5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 bwMode="auto">
                <a:xfrm>
                  <a:off x="6473791" y="5434830"/>
                  <a:ext cx="1844646" cy="562617"/>
                </a:xfrm>
                <a:prstGeom prst="rect">
                  <a:avLst/>
                </a:prstGeom>
                <a:noFill/>
              </p:spPr>
              <p:txBody>
                <a:bodyPr wrap="square">
                  <a:no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cs typeface="Arial"/>
                    </a:rPr>
                    <a:t>n =</a:t>
                  </a:r>
                  <a:r>
                    <a:rPr lang="en-US" sz="2000" dirty="0">
                      <a:solidFill>
                        <a:srgbClr val="343437"/>
                      </a:solidFill>
                      <a:cs typeface="Arial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rgbClr val="343437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343437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343437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1.96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rgbClr val="343437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σ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343437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altLang="zh-CN" sz="2000" i="1" baseline="30000">
                          <a:solidFill>
                            <a:srgbClr val="343437"/>
                          </a:solidFill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</m:oMath>
                  </a14:m>
                  <a:r>
                    <a:rPr lang="en-US" altLang="zh-CN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cs typeface="Arial"/>
                    </a:rPr>
                    <a:t>Φ(1-Φ)</a:t>
                  </a:r>
                  <a:r>
                    <a:rPr lang="en-US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cs typeface="Arial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3791" y="5434830"/>
                  <a:ext cx="1844646" cy="562617"/>
                </a:xfrm>
                <a:prstGeom prst="rect">
                  <a:avLst/>
                </a:prstGeom>
                <a:blipFill>
                  <a:blip r:embed="rId4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Process 32"/>
          <p:cNvSpPr>
            <a:spLocks noChangeArrowheads="1"/>
          </p:cNvSpPr>
          <p:nvPr/>
        </p:nvSpPr>
        <p:spPr bwMode="auto">
          <a:xfrm>
            <a:off x="10530" y="5626748"/>
            <a:ext cx="9731988" cy="848033"/>
          </a:xfrm>
          <a:prstGeom prst="flowChartProcess">
            <a:avLst/>
          </a:prstGeom>
          <a:solidFill>
            <a:srgbClr val="759FAB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1275" dist="25400" dir="5400000" algn="tl" rotWithShape="0">
              <a:srgbClr val="68686D">
                <a:alpha val="34998"/>
              </a:srgbClr>
            </a:outerShdw>
          </a:effectLst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lt1"/>
                </a:solidFill>
                <a:latin typeface="+mn-lt"/>
              </a:rPr>
              <a:t>With given anticipated values </a:t>
            </a:r>
            <a:r>
              <a:rPr lang="en-US" dirty="0">
                <a:solidFill>
                  <a:srgbClr val="FF0000"/>
                </a:solidFill>
              </a:rPr>
              <a:t>(S</a:t>
            </a:r>
            <a:r>
              <a:rPr lang="en-US" baseline="-25000" dirty="0">
                <a:solidFill>
                  <a:srgbClr val="FF0000"/>
                </a:solidFill>
              </a:rPr>
              <a:t>VH</a:t>
            </a:r>
            <a:r>
              <a:rPr lang="en-US" dirty="0">
                <a:solidFill>
                  <a:srgbClr val="FF0000"/>
                </a:solidFill>
              </a:rPr>
              <a:t>, 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baseline="-25000" dirty="0">
                <a:solidFill>
                  <a:srgbClr val="FF0000"/>
                </a:solidFill>
              </a:rPr>
              <a:t>CS_adj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baseline="30000" dirty="0">
                <a:solidFill>
                  <a:srgbClr val="FF0000"/>
                </a:solidFill>
                <a:cs typeface="Arial"/>
              </a:rPr>
              <a:t>2</a:t>
            </a:r>
            <a:r>
              <a:rPr lang="en-US" baseline="-25000" dirty="0">
                <a:solidFill>
                  <a:srgbClr val="FF0000"/>
                </a:solidFill>
                <a:cs typeface="Arial"/>
              </a:rPr>
              <a:t>Nagelkerke_adj</a:t>
            </a:r>
            <a:r>
              <a:rPr lang="en-US" dirty="0">
                <a:solidFill>
                  <a:srgbClr val="FF0000"/>
                </a:solidFill>
                <a:cs typeface="Arial"/>
              </a:rPr>
              <a:t>, </a:t>
            </a:r>
            <a:r>
              <a:rPr lang="en-US" dirty="0" smtClean="0">
                <a:solidFill>
                  <a:srgbClr val="FF0000"/>
                </a:solidFill>
                <a:cs typeface="Arial"/>
              </a:rPr>
              <a:t>Absolute difference </a:t>
            </a:r>
            <a:r>
              <a:rPr lang="en-US" altLang="zh-CN" dirty="0" smtClean="0">
                <a:solidFill>
                  <a:srgbClr val="FF0000"/>
                </a:solidFill>
              </a:rPr>
              <a:t>δ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margin of error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-25000" dirty="0">
                <a:solidFill>
                  <a:schemeClr val="lt1"/>
                </a:solidFill>
                <a:latin typeface="+mn-lt"/>
              </a:rPr>
              <a:t>,</a:t>
            </a:r>
            <a:r>
              <a:rPr lang="en-US" dirty="0">
                <a:solidFill>
                  <a:schemeClr val="lt1"/>
                </a:solidFill>
                <a:latin typeface="+mn-lt"/>
              </a:rPr>
              <a:t> </a:t>
            </a:r>
            <a:r>
              <a:rPr lang="en-US" u="sng" dirty="0">
                <a:solidFill>
                  <a:schemeClr val="lt1"/>
                </a:solidFill>
                <a:latin typeface="+mn-lt"/>
              </a:rPr>
              <a:t>number of predictors p </a:t>
            </a:r>
            <a:r>
              <a:rPr lang="en-US" dirty="0">
                <a:solidFill>
                  <a:schemeClr val="lt1"/>
                </a:solidFill>
                <a:latin typeface="+mn-lt"/>
              </a:rPr>
              <a:t>and </a:t>
            </a:r>
            <a:r>
              <a:rPr lang="en-US" u="sng" dirty="0" smtClean="0">
                <a:solidFill>
                  <a:schemeClr val="lt1"/>
                </a:solidFill>
                <a:latin typeface="+mn-lt"/>
              </a:rPr>
              <a:t>events fraction </a:t>
            </a:r>
            <a:r>
              <a:rPr lang="el-GR" u="sng" dirty="0" smtClean="0">
                <a:solidFill>
                  <a:schemeClr val="lt1"/>
                </a:solidFill>
                <a:latin typeface="+mn-lt"/>
              </a:rPr>
              <a:t>Φ</a:t>
            </a:r>
            <a:r>
              <a:rPr lang="en-US" u="sng" dirty="0" smtClean="0">
                <a:solidFill>
                  <a:schemeClr val="lt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lt1"/>
                </a:solidFill>
                <a:latin typeface="+mn-lt"/>
              </a:rPr>
              <a:t> would </a:t>
            </a:r>
            <a:r>
              <a:rPr lang="en-US" dirty="0">
                <a:solidFill>
                  <a:schemeClr val="lt1"/>
                </a:solidFill>
                <a:latin typeface="+mn-lt"/>
              </a:rPr>
              <a:t>decide the dominative one of those three.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cess 32"/>
              <p:cNvSpPr>
                <a:spLocks noChangeArrowheads="1"/>
              </p:cNvSpPr>
              <p:nvPr/>
            </p:nvSpPr>
            <p:spPr bwMode="auto">
              <a:xfrm>
                <a:off x="7374885" y="1391204"/>
                <a:ext cx="2200084" cy="437556"/>
              </a:xfrm>
              <a:prstGeom prst="flowChartProcess">
                <a:avLst/>
              </a:prstGeom>
              <a:solidFill>
                <a:srgbClr val="759FAB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blurRad="41275" dist="25400" dir="5400000" algn="tl" rotWithShape="0">
                  <a:srgbClr val="68686D">
                    <a:alpha val="34998"/>
                  </a:srgbClr>
                </a:outerShdw>
              </a:effectLst>
            </p:spPr>
            <p:txBody>
              <a:bodyPr anchor="ctr"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smtClean="0"/>
                  <a:t>Φ</a:t>
                </a:r>
                <a:r>
                  <a:rPr lang="en-US" altLang="zh-CN" dirty="0"/>
                  <a:t>±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1.96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chemeClr val="l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Process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4885" y="1391204"/>
                <a:ext cx="2200084" cy="437556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blurRad="41275" dist="25400" dir="5400000" algn="tl" rotWithShape="0">
                  <a:srgbClr val="68686D">
                    <a:alpha val="3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0530" y="1007553"/>
            <a:ext cx="2072098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Development dataset:</a:t>
            </a:r>
          </a:p>
          <a:p>
            <a:r>
              <a:rPr lang="en-US" sz="1400" dirty="0" smtClean="0"/>
              <a:t>- Number of predictors </a:t>
            </a:r>
            <a:r>
              <a:rPr lang="en-US" sz="1400" b="1" dirty="0" smtClean="0"/>
              <a:t>p</a:t>
            </a:r>
          </a:p>
          <a:p>
            <a:r>
              <a:rPr lang="en-US" sz="1400" dirty="0" smtClean="0"/>
              <a:t>- Events fraction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Φ</a:t>
            </a:r>
          </a:p>
          <a:p>
            <a:r>
              <a:rPr lang="en-US" sz="1400" dirty="0" smtClean="0"/>
              <a:t>- Number of patients n</a:t>
            </a:r>
            <a:endParaRPr lang="en-US" sz="1400" dirty="0"/>
          </a:p>
        </p:txBody>
      </p:sp>
      <p:sp>
        <p:nvSpPr>
          <p:cNvPr id="3" name="Right Arrow 2"/>
          <p:cNvSpPr/>
          <p:nvPr/>
        </p:nvSpPr>
        <p:spPr>
          <a:xfrm>
            <a:off x="2082630" y="1404870"/>
            <a:ext cx="303675" cy="216408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668655" y="1430816"/>
            <a:ext cx="315395" cy="19046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30" y="2554658"/>
            <a:ext cx="2095212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Anticipated values: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- S</a:t>
            </a:r>
            <a:r>
              <a:rPr lang="en-US" sz="1400" baseline="-25000" dirty="0" smtClean="0">
                <a:solidFill>
                  <a:srgbClr val="FF0000"/>
                </a:solidFill>
              </a:rPr>
              <a:t>VH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smtClean="0">
                <a:solidFill>
                  <a:srgbClr val="FF0000"/>
                </a:solidFill>
              </a:rPr>
              <a:t>R</a:t>
            </a:r>
            <a:r>
              <a:rPr lang="en-US" sz="1400" baseline="30000" dirty="0" smtClean="0">
                <a:solidFill>
                  <a:srgbClr val="FF0000"/>
                </a:solidFill>
              </a:rPr>
              <a:t>2</a:t>
            </a:r>
            <a:r>
              <a:rPr lang="en-US" sz="1400" baseline="-25000" dirty="0" smtClean="0">
                <a:solidFill>
                  <a:srgbClr val="FF0000"/>
                </a:solidFill>
              </a:rPr>
              <a:t>CS_adj</a:t>
            </a:r>
          </a:p>
          <a:p>
            <a:r>
              <a:rPr lang="en-US" sz="1400" dirty="0" smtClean="0">
                <a:solidFill>
                  <a:srgbClr val="FF0000"/>
                </a:solidFill>
                <a:cs typeface="Arial"/>
              </a:rPr>
              <a:t>- R</a:t>
            </a:r>
            <a:r>
              <a:rPr lang="en-US" sz="1400" baseline="30000" dirty="0" smtClean="0">
                <a:solidFill>
                  <a:srgbClr val="FF0000"/>
                </a:solidFill>
                <a:cs typeface="Arial"/>
              </a:rPr>
              <a:t>2</a:t>
            </a:r>
            <a:r>
              <a:rPr lang="en-US" sz="1400" baseline="-25000" dirty="0" smtClean="0">
                <a:solidFill>
                  <a:srgbClr val="FF0000"/>
                </a:solidFill>
                <a:cs typeface="Arial"/>
              </a:rPr>
              <a:t>Nagelkerke_adj</a:t>
            </a:r>
            <a:r>
              <a:rPr lang="en-US" sz="1400" dirty="0">
                <a:solidFill>
                  <a:srgbClr val="FF0000"/>
                </a:solidFill>
                <a:cs typeface="Arial"/>
              </a:rPr>
              <a:t>, </a:t>
            </a:r>
            <a:r>
              <a:rPr lang="en-US" altLang="zh-CN" sz="1400" dirty="0" smtClean="0">
                <a:solidFill>
                  <a:srgbClr val="FF0000"/>
                </a:solidFill>
              </a:rPr>
              <a:t>δ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- Margin of error </a:t>
            </a:r>
            <a:r>
              <a:rPr lang="el-GR" sz="1400" dirty="0">
                <a:solidFill>
                  <a:srgbClr val="FF0000"/>
                </a:solidFill>
              </a:rPr>
              <a:t>σ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endParaRPr lang="en-US" sz="1400" baseline="-25000" dirty="0" smtClean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23462" y="3064677"/>
            <a:ext cx="303675" cy="216408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84050" y="1007553"/>
            <a:ext cx="2095212" cy="84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reduction if sample size too large to achieve</a:t>
            </a:r>
          </a:p>
          <a:p>
            <a:r>
              <a:rPr lang="en-US" sz="1400" dirty="0"/>
              <a:t>(i.e. </a:t>
            </a:r>
            <a:r>
              <a:rPr lang="en-US" sz="1400" dirty="0" smtClean="0"/>
              <a:t>PC</a:t>
            </a:r>
            <a:r>
              <a:rPr lang="en-US" sz="1400" dirty="0"/>
              <a:t>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553200" y="3581400"/>
            <a:ext cx="3430850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84050" y="3009193"/>
            <a:ext cx="20952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If R</a:t>
            </a:r>
            <a:r>
              <a:rPr lang="en-US" sz="1400" baseline="30000" dirty="0" smtClean="0">
                <a:solidFill>
                  <a:schemeClr val="accent6"/>
                </a:solidFill>
              </a:rPr>
              <a:t>2</a:t>
            </a:r>
            <a:r>
              <a:rPr lang="en-US" sz="1400" baseline="-25000" dirty="0" smtClean="0">
                <a:solidFill>
                  <a:schemeClr val="accent6"/>
                </a:solidFill>
              </a:rPr>
              <a:t>Nagelkerke</a:t>
            </a:r>
            <a:r>
              <a:rPr lang="en-US" sz="1400" dirty="0" smtClean="0">
                <a:solidFill>
                  <a:schemeClr val="accent6"/>
                </a:solidFill>
              </a:rPr>
              <a:t> &gt; 0.45, Relative dro</a:t>
            </a:r>
            <a:r>
              <a:rPr lang="en-US" sz="1400" dirty="0" smtClean="0">
                <a:solidFill>
                  <a:schemeClr val="accent6"/>
                </a:solidFill>
              </a:rPr>
              <a:t>p dominates to minimize overfitting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1" y="2026557"/>
            <a:ext cx="1898594" cy="1457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248400" y="1905000"/>
            <a:ext cx="0" cy="1651944"/>
          </a:xfrm>
          <a:prstGeom prst="straightConnector1">
            <a:avLst/>
          </a:prstGeom>
          <a:ln>
            <a:solidFill>
              <a:srgbClr val="C1A88F"/>
            </a:solidFill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23081" y="4794215"/>
            <a:ext cx="205618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If p &gt; 17,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smtClean="0">
                <a:solidFill>
                  <a:schemeClr val="accent6"/>
                </a:solidFill>
              </a:rPr>
              <a:t>minimization of overfitting is always more important than precise estimation of outcome </a:t>
            </a:r>
            <a:r>
              <a:rPr lang="en-US" sz="1400" dirty="0" err="1" smtClean="0">
                <a:solidFill>
                  <a:schemeClr val="accent6"/>
                </a:solidFill>
              </a:rPr>
              <a:t>propotion</a:t>
            </a:r>
            <a:r>
              <a:rPr lang="en-US" sz="1400" dirty="0" smtClean="0">
                <a:solidFill>
                  <a:schemeClr val="accent6"/>
                </a:solidFill>
              </a:rPr>
              <a:t> 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9524801" y="5103645"/>
            <a:ext cx="44873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73540" y="2339818"/>
            <a:ext cx="20952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Example, with S</a:t>
            </a:r>
            <a:r>
              <a:rPr lang="en-US" sz="1400" baseline="-25000" dirty="0" smtClean="0">
                <a:solidFill>
                  <a:schemeClr val="accent6"/>
                </a:solidFill>
              </a:rPr>
              <a:t>VH</a:t>
            </a:r>
            <a:r>
              <a:rPr lang="en-US" sz="1400" dirty="0" smtClean="0">
                <a:solidFill>
                  <a:schemeClr val="accent6"/>
                </a:solidFill>
              </a:rPr>
              <a:t> = 0.9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604" y="2597712"/>
            <a:ext cx="2819400" cy="291782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b="1" dirty="0" smtClean="0"/>
              <a:t>Modeling strategies:</a:t>
            </a:r>
          </a:p>
          <a:p>
            <a:pPr marL="0" indent="0">
              <a:buNone/>
            </a:pPr>
            <a:r>
              <a:rPr lang="en-US" sz="1400" dirty="0" smtClean="0"/>
              <a:t>Maximum likelihood </a:t>
            </a:r>
          </a:p>
          <a:p>
            <a:pPr marL="0" indent="0">
              <a:buNone/>
            </a:pPr>
            <a:r>
              <a:rPr lang="en-US" sz="1200" dirty="0" smtClean="0"/>
              <a:t>    with 2 with variables selection</a:t>
            </a:r>
          </a:p>
          <a:p>
            <a:pPr marL="0" indent="0">
              <a:buNone/>
            </a:pPr>
            <a:r>
              <a:rPr lang="en-US" sz="1400" dirty="0" smtClean="0"/>
              <a:t>Heuristic shrinkage</a:t>
            </a:r>
          </a:p>
          <a:p>
            <a:pPr marL="0" indent="0">
              <a:buNone/>
            </a:pPr>
            <a:r>
              <a:rPr lang="en-US" sz="1400" dirty="0" smtClean="0"/>
              <a:t>Firth’s penalized likelihood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200" dirty="0"/>
              <a:t>with 2 with variables selection</a:t>
            </a:r>
          </a:p>
          <a:p>
            <a:pPr marL="0" indent="0">
              <a:buNone/>
            </a:pPr>
            <a:r>
              <a:rPr lang="en-US" sz="1400" dirty="0" smtClean="0"/>
              <a:t>Ridge </a:t>
            </a:r>
            <a:r>
              <a:rPr lang="en-US" sz="1400" dirty="0"/>
              <a:t>penalized likelihood</a:t>
            </a:r>
          </a:p>
          <a:p>
            <a:pPr marL="0" indent="0">
              <a:buNone/>
            </a:pPr>
            <a:r>
              <a:rPr lang="en-US" sz="1400" dirty="0" smtClean="0"/>
              <a:t>Lasso penalized likelihood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2597712"/>
            <a:ext cx="2670906" cy="29178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1" dirty="0"/>
              <a:t>Data characteristics</a:t>
            </a:r>
          </a:p>
          <a:p>
            <a:pPr marL="0" indent="0">
              <a:buNone/>
            </a:pPr>
            <a:r>
              <a:rPr lang="en-US" sz="1400" dirty="0"/>
              <a:t>EPV</a:t>
            </a:r>
          </a:p>
          <a:p>
            <a:pPr marL="0" indent="0">
              <a:buNone/>
            </a:pPr>
            <a:r>
              <a:rPr lang="en-US" sz="1400" dirty="0"/>
              <a:t>Eve</a:t>
            </a:r>
            <a:r>
              <a:rPr lang="en-US" sz="1400" dirty="0" smtClean="0"/>
              <a:t>nts fraction</a:t>
            </a:r>
          </a:p>
          <a:p>
            <a:pPr marL="0" indent="0">
              <a:buNone/>
            </a:pPr>
            <a:r>
              <a:rPr lang="en-US" sz="1400" dirty="0" smtClean="0"/>
              <a:t>Number of predictors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kern="0" dirty="0" smtClean="0"/>
              <a:t>Model discrimination (AUC)</a:t>
            </a:r>
          </a:p>
          <a:p>
            <a:pPr marL="0" indent="0">
              <a:buNone/>
            </a:pPr>
            <a:r>
              <a:rPr lang="en-US" sz="1400" kern="0" dirty="0" smtClean="0"/>
              <a:t>Distribution of predictor variables</a:t>
            </a:r>
          </a:p>
          <a:p>
            <a:pPr marL="0" indent="0">
              <a:buNone/>
            </a:pPr>
            <a:r>
              <a:rPr lang="en-US" sz="1400" kern="0" dirty="0" smtClean="0"/>
              <a:t>Predictor effects</a:t>
            </a:r>
            <a:endParaRPr lang="en-US" sz="14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100366" y="2619483"/>
            <a:ext cx="3729437" cy="292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48719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6pPr>
            <a:lvl7pPr marL="2870761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7pPr>
            <a:lvl8pPr marL="3292802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8pPr>
            <a:lvl9pPr marL="3714843" indent="-26377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1" kern="0" dirty="0" smtClean="0"/>
              <a:t>Model performance metrics</a:t>
            </a:r>
          </a:p>
          <a:p>
            <a:pPr marL="0" indent="0">
              <a:buNone/>
            </a:pPr>
            <a:r>
              <a:rPr lang="en-US" sz="1400" dirty="0" smtClean="0"/>
              <a:t>Discrimination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altLang="zh-CN" sz="1200" dirty="0"/>
              <a:t>ΔAUC</a:t>
            </a:r>
          </a:p>
          <a:p>
            <a:pPr marL="0" indent="0">
              <a:buNone/>
            </a:pPr>
            <a:r>
              <a:rPr lang="en-US" sz="1400" dirty="0" smtClean="0"/>
              <a:t>Calibration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200" dirty="0"/>
              <a:t>Calibration in the large (CIL)</a:t>
            </a:r>
          </a:p>
          <a:p>
            <a:pPr marL="0" indent="0">
              <a:buNone/>
            </a:pPr>
            <a:r>
              <a:rPr lang="en-US" sz="1200" dirty="0"/>
              <a:t>    Calibration slope</a:t>
            </a:r>
          </a:p>
          <a:p>
            <a:pPr marL="0" indent="0">
              <a:buNone/>
            </a:pPr>
            <a:r>
              <a:rPr lang="en-US" sz="1400" dirty="0" smtClean="0"/>
              <a:t>Overall performance (prediction error)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200" dirty="0"/>
              <a:t>Brier, MSPE, MAPE</a:t>
            </a:r>
          </a:p>
          <a:p>
            <a:pPr marL="0" indent="0">
              <a:buNone/>
            </a:pPr>
            <a:r>
              <a:rPr lang="en-US" kern="0" dirty="0" smtClean="0"/>
              <a:t> </a:t>
            </a:r>
          </a:p>
          <a:p>
            <a:pPr marL="0" indent="0">
              <a:buNone/>
            </a:pPr>
            <a:r>
              <a:rPr lang="en-US" kern="0" dirty="0" smtClean="0"/>
              <a:t> </a:t>
            </a:r>
            <a:endParaRPr lang="en-US" kern="0" dirty="0"/>
          </a:p>
        </p:txBody>
      </p:sp>
      <p:sp>
        <p:nvSpPr>
          <p:cNvPr id="19" name="Rectangle 18"/>
          <p:cNvSpPr/>
          <p:nvPr/>
        </p:nvSpPr>
        <p:spPr>
          <a:xfrm>
            <a:off x="533399" y="1074092"/>
            <a:ext cx="1129640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Van </a:t>
            </a:r>
            <a:r>
              <a:rPr lang="en-US" b="1" i="1" dirty="0" err="1" smtClean="0"/>
              <a:t>Smeden</a:t>
            </a:r>
            <a:r>
              <a:rPr lang="en-US" b="1" i="1" dirty="0" smtClean="0"/>
              <a:t>: simulation method</a:t>
            </a:r>
            <a:endParaRPr lang="en-US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Simulation results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Metamodel</a:t>
            </a:r>
            <a:r>
              <a:rPr lang="en-US" altLang="zh-CN" dirty="0" smtClean="0"/>
              <a:t> based on simulation </a:t>
            </a:r>
            <a:r>
              <a:rPr lang="en-US" altLang="zh-CN" dirty="0" smtClean="0"/>
              <a:t>results</a:t>
            </a:r>
            <a:endParaRPr lang="en-US" altLang="zh-CN" dirty="0"/>
          </a:p>
        </p:txBody>
      </p:sp>
      <p:sp>
        <p:nvSpPr>
          <p:cNvPr id="20" name="Right Brace 19"/>
          <p:cNvSpPr/>
          <p:nvPr/>
        </p:nvSpPr>
        <p:spPr bwMode="auto">
          <a:xfrm>
            <a:off x="5791200" y="1432362"/>
            <a:ext cx="76200" cy="8498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59042" y="1650755"/>
            <a:ext cx="5599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Relationship between </a:t>
            </a:r>
            <a:r>
              <a:rPr lang="en-US" sz="1400" u="sng" dirty="0" smtClean="0"/>
              <a:t>data </a:t>
            </a:r>
            <a:r>
              <a:rPr lang="en-US" sz="1400" u="sng" dirty="0"/>
              <a:t>characteristics 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u="sng" dirty="0" smtClean="0"/>
              <a:t>predictive </a:t>
            </a:r>
            <a:r>
              <a:rPr lang="en-US" sz="1400" u="sng" dirty="0"/>
              <a:t>performance</a:t>
            </a:r>
          </a:p>
        </p:txBody>
      </p:sp>
      <p:sp>
        <p:nvSpPr>
          <p:cNvPr id="22" name="Plus 21"/>
          <p:cNvSpPr/>
          <p:nvPr/>
        </p:nvSpPr>
        <p:spPr>
          <a:xfrm>
            <a:off x="3287955" y="3778659"/>
            <a:ext cx="381000" cy="381000"/>
          </a:xfrm>
          <a:prstGeom prst="mathPlus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2604" y="5626208"/>
            <a:ext cx="2968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Adjustment for overfitting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100366" y="5626208"/>
            <a:ext cx="39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Qualification of model performance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3400" y="6211669"/>
            <a:ext cx="11296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start from the </a:t>
            </a:r>
            <a:r>
              <a:rPr lang="en-US" dirty="0">
                <a:solidFill>
                  <a:srgbClr val="FF0000"/>
                </a:solidFill>
              </a:rPr>
              <a:t>adjustment of overfitting problem </a:t>
            </a:r>
            <a:r>
              <a:rPr lang="en-US" i="1" dirty="0" smtClean="0">
                <a:solidFill>
                  <a:srgbClr val="FF0000"/>
                </a:solidFill>
              </a:rPr>
              <a:t>(Modeling strategies) </a:t>
            </a:r>
            <a:r>
              <a:rPr lang="en-US" dirty="0" smtClean="0"/>
              <a:t>and </a:t>
            </a:r>
            <a:r>
              <a:rPr lang="en-US" kern="0" dirty="0">
                <a:solidFill>
                  <a:srgbClr val="FF0000"/>
                </a:solidFill>
              </a:rPr>
              <a:t>relative sample size </a:t>
            </a:r>
            <a:r>
              <a:rPr lang="en-US" kern="0" dirty="0" smtClean="0"/>
              <a:t>and </a:t>
            </a:r>
            <a:r>
              <a:rPr lang="en-US" kern="0" dirty="0" smtClean="0">
                <a:solidFill>
                  <a:srgbClr val="FF0000"/>
                </a:solidFill>
              </a:rPr>
              <a:t>other </a:t>
            </a:r>
            <a:r>
              <a:rPr lang="en-US" kern="0" dirty="0">
                <a:solidFill>
                  <a:srgbClr val="FF0000"/>
                </a:solidFill>
              </a:rPr>
              <a:t>data </a:t>
            </a:r>
            <a:r>
              <a:rPr lang="en-US" kern="0" dirty="0" smtClean="0">
                <a:solidFill>
                  <a:srgbClr val="FF0000"/>
                </a:solidFill>
              </a:rPr>
              <a:t>characteristics (via simulation)</a:t>
            </a:r>
            <a:r>
              <a:rPr lang="en-US" dirty="0" smtClean="0"/>
              <a:t> to get the </a:t>
            </a:r>
            <a:r>
              <a:rPr lang="en-US" dirty="0">
                <a:solidFill>
                  <a:srgbClr val="FF0000"/>
                </a:solidFill>
              </a:rPr>
              <a:t>qualification of model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.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6955185" y="3778659"/>
            <a:ext cx="7620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33400" y="535906"/>
            <a:ext cx="9817100" cy="1309687"/>
          </a:xfrm>
        </p:spPr>
        <p:txBody>
          <a:bodyPr/>
          <a:lstStyle/>
          <a:p>
            <a:r>
              <a:rPr lang="en-US" dirty="0" smtClean="0"/>
              <a:t>Van </a:t>
            </a:r>
            <a:r>
              <a:rPr lang="en-US" dirty="0" err="1" smtClean="0"/>
              <a:t>Smeden</a:t>
            </a:r>
            <a:r>
              <a:rPr lang="en-US" dirty="0" smtClean="0"/>
              <a:t>: full factorial simulation studies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661"/>
              </p:ext>
            </p:extLst>
          </p:nvPr>
        </p:nvGraphicFramePr>
        <p:xfrm>
          <a:off x="581024" y="4419601"/>
          <a:ext cx="11077576" cy="16322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0608">
                  <a:extLst>
                    <a:ext uri="{9D8B030D-6E8A-4147-A177-3AD203B41FA5}">
                      <a16:colId xmlns:a16="http://schemas.microsoft.com/office/drawing/2014/main" val="413720463"/>
                    </a:ext>
                  </a:extLst>
                </a:gridCol>
                <a:gridCol w="7071346">
                  <a:extLst>
                    <a:ext uri="{9D8B030D-6E8A-4147-A177-3AD203B41FA5}">
                      <a16:colId xmlns:a16="http://schemas.microsoft.com/office/drawing/2014/main" val="1094602718"/>
                    </a:ext>
                  </a:extLst>
                </a:gridCol>
                <a:gridCol w="1675622">
                  <a:extLst>
                    <a:ext uri="{9D8B030D-6E8A-4147-A177-3AD203B41FA5}">
                      <a16:colId xmlns:a16="http://schemas.microsoft.com/office/drawing/2014/main" val="1085810119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marL="0" algn="l" defTabSz="844083" rtl="0" eaLnBrk="1" latinLnBrk="0" hangingPunct="1"/>
                      <a:r>
                        <a:rPr lang="en-US" sz="1662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US" sz="1662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strategy</a:t>
                      </a:r>
                      <a:endParaRPr lang="en-US" sz="1662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844083" rtl="0" eaLnBrk="1" latinLnBrk="0" hangingPunct="1"/>
                      <a:r>
                        <a:rPr lang="en-US" sz="1662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Meta model</a:t>
                      </a:r>
                      <a:endParaRPr lang="en-US" sz="1662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844083" rtl="0" eaLnBrk="1" latinLnBrk="0" hangingPunct="1"/>
                      <a:r>
                        <a:rPr lang="en-US" sz="1662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OLS</a:t>
                      </a:r>
                      <a:r>
                        <a:rPr lang="en-US" sz="1662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R</a:t>
                      </a:r>
                      <a:r>
                        <a:rPr lang="en-US" sz="1662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62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4462"/>
                  </a:ext>
                </a:extLst>
              </a:tr>
              <a:tr h="305781">
                <a:tc>
                  <a:txBody>
                    <a:bodyPr/>
                    <a:lstStyle/>
                    <a:p>
                      <a:r>
                        <a:rPr lang="en-US" dirty="0" smtClean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smtClean="0"/>
                        <a:t>ln(Brier) = -0.91</a:t>
                      </a:r>
                      <a:r>
                        <a:rPr lang="en-US" b="0" baseline="0" noProof="0" dirty="0" smtClean="0"/>
                        <a:t> + - 0.04*ln(N) + 0.62*ln(Events fraction) + 0.04*ln(P)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0.925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15286"/>
                  </a:ext>
                </a:extLst>
              </a:tr>
              <a:tr h="305781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smtClean="0"/>
                        <a:t>ln(MAPE) = -0.49</a:t>
                      </a:r>
                      <a:r>
                        <a:rPr lang="en-US" b="0" baseline="0" noProof="0" dirty="0" smtClean="0"/>
                        <a:t> + - 0.52*ln(N) + 0.3*ln(Events fraction) + 0.5*ln(P)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08279"/>
                  </a:ext>
                </a:extLst>
              </a:tr>
              <a:tr h="530456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Ridge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smtClean="0"/>
                        <a:t>ln(MSPE) = -0.93</a:t>
                      </a:r>
                      <a:r>
                        <a:rPr lang="en-US" b="0" baseline="0" noProof="0" dirty="0" smtClean="0"/>
                        <a:t> + - 0.88*ln(N) + 0.5*ln(Events fraction) + 0.49*ln(P)</a:t>
                      </a:r>
                      <a:endParaRPr lang="en-US" b="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smtClean="0"/>
                        <a:t>0.952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014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335" y="4742738"/>
            <a:ext cx="771398" cy="1021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6933" y="4785019"/>
            <a:ext cx="609600" cy="97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62933" y="4785019"/>
            <a:ext cx="685800" cy="97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81024" y="433388"/>
            <a:ext cx="9817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kern="0" dirty="0" smtClean="0"/>
              <a:t>Simulation results and its further development by </a:t>
            </a:r>
            <a:r>
              <a:rPr lang="en-US" kern="0" dirty="0" err="1" smtClean="0"/>
              <a:t>metamodel</a:t>
            </a:r>
            <a:endParaRPr lang="en-US" kern="0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" y="1410384"/>
            <a:ext cx="1084738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Simulation results about dependence of model performance on data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Consistent impact of EPV and events fraction on predictive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Little association between EPV and predictive model performance when EPV is large enough (i.e. EPV &gt; 20)</a:t>
            </a:r>
          </a:p>
          <a:p>
            <a:r>
              <a:rPr lang="en-US" b="1" dirty="0" err="1" smtClean="0"/>
              <a:t>Metamodel</a:t>
            </a:r>
            <a:r>
              <a:rPr lang="en-US" b="1" dirty="0" smtClean="0"/>
              <a:t> for explanation of between simulation variance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EPV </a:t>
            </a:r>
            <a:r>
              <a:rPr lang="en-US" u="sng" dirty="0"/>
              <a:t>only model </a:t>
            </a:r>
            <a:r>
              <a:rPr lang="en-US" dirty="0"/>
              <a:t>not have good performance (lower values for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Simplified </a:t>
            </a:r>
            <a:r>
              <a:rPr lang="en-US" u="sng" dirty="0"/>
              <a:t>model</a:t>
            </a:r>
            <a:r>
              <a:rPr lang="en-US" dirty="0"/>
              <a:t> with 3 covariates have good performance with some </a:t>
            </a:r>
            <a:r>
              <a:rPr lang="en-US" u="sng" dirty="0"/>
              <a:t>predictive error </a:t>
            </a:r>
            <a:r>
              <a:rPr lang="en-US" u="sng" dirty="0" smtClean="0"/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Full </a:t>
            </a:r>
            <a:r>
              <a:rPr lang="en-US" u="sng" dirty="0"/>
              <a:t>model </a:t>
            </a:r>
            <a:r>
              <a:rPr lang="en-US" dirty="0"/>
              <a:t>with all covariates is not needed (only small increase of performance with simplified one)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pEndCoverShape"/>
          <p:cNvSpPr txBox="1">
            <a:spLocks noChangeArrowheads="1"/>
          </p:cNvSpPr>
          <p:nvPr/>
        </p:nvSpPr>
        <p:spPr bwMode="white">
          <a:xfrm>
            <a:off x="-3175" y="6843713"/>
            <a:ext cx="57150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0225" y="2924175"/>
            <a:ext cx="11137900" cy="1009650"/>
          </a:xfrm>
        </p:spPr>
        <p:txBody>
          <a:bodyPr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6100" b="1" i="1" smtClean="0">
                <a:solidFill>
                  <a:srgbClr val="0082DA"/>
                </a:solidFill>
                <a:latin typeface="Minion" panose="02040503050201020203" pitchFamily="18" charset="0"/>
              </a:rPr>
              <a:t>Doing now what patients need next</a:t>
            </a:r>
            <a:endParaRPr lang="en-US" altLang="en-US" sz="6100" b="1" dirty="0" smtClean="0">
              <a:solidFill>
                <a:srgbClr val="0082DA"/>
              </a:solidFill>
            </a:endParaRPr>
          </a:p>
        </p:txBody>
      </p:sp>
      <p:sp>
        <p:nvSpPr>
          <p:cNvPr id="25604" name="shpEndTranslation" hidden="1"/>
          <p:cNvSpPr>
            <a:spLocks noChangeArrowheads="1"/>
          </p:cNvSpPr>
          <p:nvPr/>
        </p:nvSpPr>
        <p:spPr bwMode="auto">
          <a:xfrm>
            <a:off x="401638" y="6092825"/>
            <a:ext cx="5626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PPTSETUPPERFORMED" val="RXPTRUE"/>
  <p:tag name="VARPPTSLIDEFORMAT" val="RXPWide Screen (16:9)"/>
  <p:tag name="VARPPTLANG" val="RXPEnglish"/>
  <p:tag name="VARGRIDMODE" val="RXPgrid_none_value"/>
  <p:tag name="VARSAVEMESSAGETIMESTAMP" val="RXP10/29/20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1603</TotalTime>
  <Pages>16</Pages>
  <Words>1022</Words>
  <Application>Microsoft Office PowerPoint</Application>
  <PresentationFormat>Widescreen</PresentationFormat>
  <Paragraphs>143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Courier New</vt:lpstr>
      <vt:lpstr>Imago</vt:lpstr>
      <vt:lpstr>Minion</vt:lpstr>
      <vt:lpstr>Roche</vt:lpstr>
      <vt:lpstr>Sample size calculations of clinical prediction models</vt:lpstr>
      <vt:lpstr>Overview</vt:lpstr>
      <vt:lpstr>Riley Richard: three-criteria method </vt:lpstr>
      <vt:lpstr>Minimization of overfitting: heuristic shrinkage factor (SVH )</vt:lpstr>
      <vt:lpstr>Qualification of model performance: pseudo R-squared</vt:lpstr>
      <vt:lpstr>Three criteria methods by Riley Richard</vt:lpstr>
      <vt:lpstr>Van Smeden: full factorial simulation studies 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size calculation of prediction model</dc:title>
  <dc:subject/>
  <dc:creator>Chen, Xijin {MDBA~Basel}</dc:creator>
  <cp:keywords/>
  <dc:description/>
  <cp:lastModifiedBy>Chen, Xijin {MDBA~Basel}</cp:lastModifiedBy>
  <cp:revision>276</cp:revision>
  <cp:lastPrinted>1998-09-09T08:32:30Z</cp:lastPrinted>
  <dcterms:created xsi:type="dcterms:W3CDTF">2019-10-25T14:31:23Z</dcterms:created>
  <dcterms:modified xsi:type="dcterms:W3CDTF">2019-10-29T20:40:14Z</dcterms:modified>
</cp:coreProperties>
</file>