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75" r:id="rId3"/>
    <p:sldId id="274" r:id="rId4"/>
    <p:sldId id="282" r:id="rId5"/>
    <p:sldId id="304" r:id="rId6"/>
    <p:sldId id="265" r:id="rId7"/>
    <p:sldId id="303" r:id="rId8"/>
    <p:sldId id="263" r:id="rId9"/>
    <p:sldId id="269" r:id="rId10"/>
    <p:sldId id="302" r:id="rId11"/>
    <p:sldId id="288" r:id="rId12"/>
    <p:sldId id="273" r:id="rId13"/>
    <p:sldId id="301" r:id="rId14"/>
    <p:sldId id="305" r:id="rId15"/>
    <p:sldId id="258" r:id="rId16"/>
    <p:sldId id="294" r:id="rId17"/>
    <p:sldId id="295" r:id="rId18"/>
    <p:sldId id="290" r:id="rId19"/>
    <p:sldId id="276" r:id="rId20"/>
    <p:sldId id="297" r:id="rId21"/>
    <p:sldId id="298" r:id="rId22"/>
    <p:sldId id="306" r:id="rId23"/>
    <p:sldId id="291" r:id="rId24"/>
    <p:sldId id="283" r:id="rId25"/>
    <p:sldId id="292" r:id="rId26"/>
    <p:sldId id="293" r:id="rId27"/>
    <p:sldId id="296" r:id="rId28"/>
    <p:sldId id="287" r:id="rId29"/>
    <p:sldId id="284" r:id="rId30"/>
  </p:sldIdLst>
  <p:sldSz cx="12192000" cy="6858000"/>
  <p:notesSz cx="6858000" cy="9777413"/>
  <p:custDataLst>
    <p:tags r:id="rId3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30" userDrawn="1">
          <p15:clr>
            <a:srgbClr val="A4A3A4"/>
          </p15:clr>
        </p15:guide>
        <p15:guide id="4" orient="horz" pos="1200" userDrawn="1">
          <p15:clr>
            <a:srgbClr val="A4A3A4"/>
          </p15:clr>
        </p15:guide>
        <p15:guide id="6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Gian Thanei" initials="GT" lastIdx="28" clrIdx="0">
    <p:extLst>
      <p:ext uri="{19B8F6BF-5375-455C-9EA6-DF929625EA0E}">
        <p15:presenceInfo xmlns:p15="http://schemas.microsoft.com/office/powerpoint/2012/main" userId="Gian Thanei" providerId="None"/>
      </p:ext>
    </p:extLst>
  </p:cmAuthor>
  <p:cmAuthor id="3" name="Chen, Xijin {MDBA~Basel}" initials="CX{" lastIdx="35" clrIdx="1">
    <p:extLst>
      <p:ext uri="{19B8F6BF-5375-455C-9EA6-DF929625EA0E}">
        <p15:presenceInfo xmlns:p15="http://schemas.microsoft.com/office/powerpoint/2012/main" userId="S-1-5-21-119559289-1840127793-336618761-3094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E7FF"/>
    <a:srgbClr val="B760F9"/>
    <a:srgbClr val="EAEAEA"/>
    <a:srgbClr val="C1A88F"/>
    <a:srgbClr val="3365FB"/>
    <a:srgbClr val="00B7A5"/>
    <a:srgbClr val="F76681"/>
    <a:srgbClr val="D49FFF"/>
    <a:srgbClr val="A2C1FE"/>
    <a:srgbClr val="8C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85400" autoAdjust="0"/>
  </p:normalViewPr>
  <p:slideViewPr>
    <p:cSldViewPr>
      <p:cViewPr varScale="1">
        <p:scale>
          <a:sx n="10" d="100"/>
          <a:sy n="10" d="100"/>
        </p:scale>
        <p:origin x="-102" y="-18"/>
      </p:cViewPr>
      <p:guideLst>
        <p:guide orient="horz" pos="330"/>
        <p:guide orient="horz" pos="120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54" y="42"/>
      </p:cViewPr>
      <p:guideLst>
        <p:guide orient="horz" pos="30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1-16T19:51:39.800" idx="22">
    <p:pos x="106" y="106"/>
    <p:text>this dozens of normal curves 0%move away from 50%, nd margin of error keeps stalbe, the required sample size would be smaller.....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1-08T15:01:41.737" idx="16">
    <p:pos x="106" y="106"/>
    <p:text>LL=sum(y*log(p)+(1-y)*log(1-p))</p:text>
    <p:extLst>
      <p:ext uri="{C676402C-5697-4E1C-873F-D02D1690AC5C}">
        <p15:threadingInfo xmlns:p15="http://schemas.microsoft.com/office/powerpoint/2012/main" timeZoneBias="-60"/>
      </p:ext>
    </p:extLst>
  </p:cm>
  <p:cm authorId="3" dt="2019-11-08T15:08:27.340" idx="17">
    <p:pos x="106" y="202"/>
    <p:text>A perfect fitting model would have LL of zero.</p:text>
    <p:extLst>
      <p:ext uri="{C676402C-5697-4E1C-873F-D02D1690AC5C}">
        <p15:threadingInfo xmlns:p15="http://schemas.microsoft.com/office/powerpoint/2012/main" timeZoneBias="-60">
          <p15:parentCm authorId="3" idx="16"/>
        </p15:threadingInfo>
      </p:ext>
    </p:extLst>
  </p:cm>
  <p:cm authorId="3" dt="2019-11-08T15:08:55.860" idx="18">
    <p:pos x="106" y="298"/>
    <p:text>LL is usually negative in medical problems</p:text>
    <p:extLst>
      <p:ext uri="{C676402C-5697-4E1C-873F-D02D1690AC5C}">
        <p15:threadingInfo xmlns:p15="http://schemas.microsoft.com/office/powerpoint/2012/main" timeZoneBias="-60">
          <p15:parentCm authorId="3" idx="16"/>
        </p15:threadingInfo>
      </p:ext>
    </p:extLst>
  </p:cm>
  <p:cm authorId="3" dt="2019-11-08T15:09:14.794" idx="19">
    <p:pos x="106" y="394"/>
    <p:text>Better model would have a LL closer to 0</p:text>
    <p:extLst>
      <p:ext uri="{C676402C-5697-4E1C-873F-D02D1690AC5C}">
        <p15:threadingInfo xmlns:p15="http://schemas.microsoft.com/office/powerpoint/2012/main" timeZoneBias="-60">
          <p15:parentCm authorId="3" idx="1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24T11:52:51.634" idx="24">
    <p:pos x="7086" y="1848"/>
    <p:text>What do you conclude from this?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Help/Glossary.aspx?Target=Confidence_leve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metamodel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is a model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at a different level of abstraction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that makes statements about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the structure of another model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(or a whole set of other models), without making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statements about their content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model transparency and improve the presentation of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51569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Q: desired</a:t>
            </a:r>
            <a:r>
              <a:rPr lang="en-US" b="1" baseline="0" dirty="0" smtClean="0"/>
              <a:t> model performance </a:t>
            </a:r>
            <a:r>
              <a:rPr lang="en-US" b="1" baseline="0" dirty="0" smtClean="0">
                <a:sym typeface="Wingdings" panose="05000000000000000000" pitchFamily="2" charset="2"/>
              </a:rPr>
              <a:t> required sample size 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How could I convince these two methods, is the result of sample size a good estimate for the sample size corresponding to the desired model performance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Is there any consensus btw these two</a:t>
            </a:r>
            <a:endParaRPr lang="en-US" b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way we calculate sample size, it based on some anticipated or desired values and then </a:t>
            </a:r>
            <a:r>
              <a:rPr lang="en-US" b="1" baseline="0" dirty="0" smtClean="0"/>
              <a:t>estimate corresponding </a:t>
            </a:r>
            <a:r>
              <a:rPr lang="en-US" baseline="0" dirty="0" smtClean="0"/>
              <a:t>sample size.</a:t>
            </a:r>
          </a:p>
          <a:p>
            <a:r>
              <a:rPr lang="en-US" b="1" baseline="0" dirty="0" smtClean="0"/>
              <a:t>Check</a:t>
            </a:r>
            <a:r>
              <a:rPr lang="en-US" baseline="0" dirty="0" smtClean="0"/>
              <a:t>: if the model performance from a real dataset could, based on two methods, guide us to estimate the original dataset.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the same scenario, what is the performance of these two approaches, is there any obvious </a:t>
            </a:r>
            <a:r>
              <a:rPr lang="en-US" b="1" baseline="0" dirty="0" smtClean="0"/>
              <a:t>difference</a:t>
            </a:r>
            <a:r>
              <a:rPr lang="en-US" baseline="0" dirty="0" smtClean="0"/>
              <a:t> of results from these two approaches.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Performs well and there is consistency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3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Reasons:</a:t>
            </a:r>
            <a:r>
              <a:rPr lang="en-US" baseline="0" dirty="0" smtClean="0"/>
              <a:t> </a:t>
            </a:r>
            <a:r>
              <a:rPr lang="en-US" sz="1200" dirty="0" smtClean="0"/>
              <a:t>unusual features(i.e. sampling chances and random errors)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</a:t>
            </a:r>
            <a:r>
              <a:rPr lang="en-US" baseline="0" dirty="0" smtClean="0"/>
              <a:t> measurement-error model, low predictions will be too low and vice verse.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Estimation method: shrinks so that the calibration slope (observed responses against prediction responses) would be one instead of being of less than one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Preshrink</a:t>
            </a:r>
            <a:r>
              <a:rPr lang="en-US" baseline="0" dirty="0" smtClean="0"/>
              <a:t> to </a:t>
            </a:r>
            <a:r>
              <a:rPr lang="en-US" sz="1200" dirty="0" smtClean="0"/>
              <a:t>alleviate predictors effects by </a:t>
            </a:r>
            <a:r>
              <a:rPr lang="en-US" sz="1200" b="1" dirty="0" smtClean="0"/>
              <a:t>shrinkage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2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Primary Objective</a:t>
            </a:r>
          </a:p>
          <a:p>
            <a:pPr marL="0" indent="0">
              <a:buNone/>
            </a:pPr>
            <a:r>
              <a:rPr lang="en-US" baseline="0" dirty="0" smtClean="0"/>
              <a:t>Desired precision at a fixed confidence level </a:t>
            </a:r>
          </a:p>
          <a:p>
            <a:pPr marL="0" indent="0">
              <a:buNone/>
            </a:pPr>
            <a:r>
              <a:rPr lang="en-US" baseline="0" dirty="0" smtClean="0"/>
              <a:t>Desired power to detect clinically meaningful difference at fixed type I error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Infusion related reaction / Allergic reaction</a:t>
            </a:r>
            <a:endParaRPr lang="en-US" b="1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Data</a:t>
            </a:r>
            <a:r>
              <a:rPr lang="en-US" baseline="0" dirty="0" smtClean="0"/>
              <a:t> integrity/patients safety </a:t>
            </a:r>
            <a:r>
              <a:rPr lang="en-US" baseline="0" dirty="0" smtClean="0">
                <a:sym typeface="Wingdings" panose="05000000000000000000" pitchFamily="2" charset="2"/>
              </a:rPr>
              <a:t> delay of regulatory submission/non-approval of drug</a:t>
            </a:r>
          </a:p>
        </p:txBody>
      </p:sp>
    </p:spTree>
    <p:extLst>
      <p:ext uri="{BB962C8B-B14F-4D97-AF65-F5344CB8AC3E}">
        <p14:creationId xmlns:p14="http://schemas.microsoft.com/office/powerpoint/2010/main" val="384112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Typically, sample size calculation are</a:t>
            </a:r>
            <a:r>
              <a:rPr lang="en-US" baseline="0" dirty="0" smtClean="0"/>
              <a:t> typically based on blanket rule of thumb in prediction models</a:t>
            </a:r>
          </a:p>
          <a:p>
            <a:r>
              <a:rPr lang="en-US" baseline="0" dirty="0" smtClean="0"/>
              <a:t>Theoretical basis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="1" baseline="0" dirty="0" smtClean="0">
                <a:sym typeface="Wingdings" panose="05000000000000000000" pitchFamily="2" charset="2"/>
              </a:rPr>
              <a:t>convinced scientific reasoning</a:t>
            </a:r>
            <a:endParaRPr lang="en-US" b="1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power analysis or precision analysis, the desired values are </a:t>
            </a:r>
          </a:p>
          <a:p>
            <a:r>
              <a:rPr lang="en-US" baseline="0" dirty="0" smtClean="0"/>
              <a:t>the precision by fixed confidence level and </a:t>
            </a:r>
          </a:p>
          <a:p>
            <a:r>
              <a:rPr lang="en-US" baseline="0" dirty="0" smtClean="0"/>
              <a:t>The power by fixed type I error rate</a:t>
            </a:r>
          </a:p>
          <a:p>
            <a:r>
              <a:rPr lang="en-US" b="1" baseline="0" dirty="0" smtClean="0"/>
              <a:t>Q: </a:t>
            </a:r>
            <a:r>
              <a:rPr lang="en-US" baseline="0" dirty="0" smtClean="0"/>
              <a:t>How to define our desire/how do these 2 sample size computation machine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Overfitting</a:t>
            </a:r>
            <a:r>
              <a:rPr lang="en-US" sz="1200" dirty="0" smtClean="0"/>
              <a:t>: feature, validity, predictions too extreme (low too low);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Regression to the mean</a:t>
            </a:r>
            <a:r>
              <a:rPr lang="en-US" sz="1200" dirty="0" smtClean="0"/>
              <a:t>: future</a:t>
            </a:r>
            <a:r>
              <a:rPr lang="en-US" sz="1200" baseline="0" dirty="0" smtClean="0"/>
              <a:t> </a:t>
            </a:r>
            <a:r>
              <a:rPr lang="en-US" sz="1200" baseline="0" dirty="0" smtClean="0">
                <a:solidFill>
                  <a:srgbClr val="FF0000"/>
                </a:solidFill>
              </a:rPr>
              <a:t>values</a:t>
            </a:r>
            <a:r>
              <a:rPr lang="en-US" sz="1200" baseline="0" dirty="0" smtClean="0">
                <a:solidFill>
                  <a:schemeClr val="tx1"/>
                </a:solidFill>
              </a:rPr>
              <a:t> be close to the mean values than expected from prediction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Plot</a:t>
            </a:r>
            <a:r>
              <a:rPr lang="en-US" sz="1200" baseline="0" dirty="0" smtClean="0"/>
              <a:t>:  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solidFill>
                  <a:schemeClr val="tx1"/>
                </a:solidFill>
              </a:rPr>
              <a:t>Shrinkage 1 </a:t>
            </a:r>
            <a:r>
              <a:rPr lang="en-US" sz="1200" baseline="0" dirty="0" smtClean="0">
                <a:solidFill>
                  <a:schemeClr val="tx1"/>
                </a:solidFill>
              </a:rPr>
              <a:t>describes this phenomenon</a:t>
            </a:r>
            <a:endParaRPr lang="en-US" sz="1200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Shrinkage 2 </a:t>
            </a:r>
            <a:r>
              <a:rPr lang="en-US" sz="1200" dirty="0" smtClean="0"/>
              <a:t>show the method</a:t>
            </a:r>
            <a:r>
              <a:rPr lang="en-US" sz="1200" baseline="0" dirty="0" smtClean="0"/>
              <a:t> for</a:t>
            </a:r>
            <a:r>
              <a:rPr lang="en-US" sz="1200" dirty="0" smtClean="0"/>
              <a:t> predictions to reduce the risks of being too extreme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shrink effects, as the reason of overfitting is the specifics and idiosyncrasies </a:t>
            </a:r>
            <a:r>
              <a:rPr lang="en-US" sz="1200" baseline="0" dirty="0" err="1" smtClean="0"/>
              <a:t>capturlized</a:t>
            </a:r>
            <a:r>
              <a:rPr lang="en-US" sz="1200" baseline="0" dirty="0" smtClean="0"/>
              <a:t> from the less-than-perfect dataset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How do shrinkage help us? Reduce difference , optimism by overfitting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Apparent</a:t>
            </a:r>
            <a:r>
              <a:rPr lang="en-US" sz="1200" baseline="0" dirty="0" smtClean="0"/>
              <a:t>: predictive performance estimated on the same data where the model was developed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Use</a:t>
            </a:r>
            <a:r>
              <a:rPr lang="en-US" sz="1200" baseline="0" dirty="0" smtClean="0"/>
              <a:t> an unbiased estimate of the true performance</a:t>
            </a:r>
            <a:endParaRPr lang="en-US" sz="1200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Overall: </a:t>
            </a:r>
            <a:r>
              <a:rPr lang="en-US" b="0" baseline="0" dirty="0" smtClean="0"/>
              <a:t>2 motivations to get reliable predicted individual risk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Intercept: </a:t>
            </a:r>
            <a:r>
              <a:rPr lang="en-US" b="0" baseline="0" dirty="0" smtClean="0"/>
              <a:t>intercept := overall risk, 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Fundmentally</a:t>
            </a:r>
            <a:r>
              <a:rPr lang="en-US" b="0" baseline="0" dirty="0" smtClean="0"/>
              <a:t>, precisely estimate the overall risk before tailoring predictions to individuals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Mean risk in an actual model including multiple predictors, the individual risk := mean risk in the overall pop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Predict the overall risk in the target population before tailoring  to individuals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Or We like precise estimation of</a:t>
            </a:r>
            <a:r>
              <a:rPr lang="en-US" sz="1200" baseline="0" dirty="0" smtClean="0"/>
              <a:t> overall risk before tailoring predictions to individuals</a:t>
            </a:r>
            <a:endParaRPr lang="en-US" sz="1200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Predictors:</a:t>
            </a:r>
          </a:p>
          <a:p>
            <a:pPr marL="0" indent="0">
              <a:buNone/>
            </a:pPr>
            <a:r>
              <a:rPr lang="en-US" b="0" baseline="0" dirty="0" smtClean="0"/>
              <a:t>calculate the sample size to satisfy all three criteria, the largest one among those three</a:t>
            </a:r>
          </a:p>
          <a:p>
            <a:pPr marL="0" indent="0">
              <a:buNone/>
            </a:pPr>
            <a:r>
              <a:rPr lang="en-US" baseline="0" dirty="0" smtClean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To be meaningful, the margin of error should be qualified by a probability statement (often expressed in the form 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  <a:hlinkClick r:id="rId3"/>
              </a:rPr>
              <a:t>confidence level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4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OLS R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The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statistics indicates how useful the explanatory variables are in predicting the response </a:t>
            </a:r>
          </a:p>
          <a:p>
            <a:r>
              <a:rPr lang="en-US" b="1" baseline="0" dirty="0" err="1" smtClean="0"/>
              <a:t>Nagerkerke</a:t>
            </a:r>
            <a:r>
              <a:rPr lang="en-US" baseline="0" dirty="0" smtClean="0"/>
              <a:t>: range from 0 to 1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Lower values of pseudo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R</a:t>
            </a:r>
            <a:r>
              <a:rPr lang="en-US" sz="1200" i="1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i="1" kern="1200" baseline="-25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does not necessarily indicate poor model performance.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Eg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If a model based on R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value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, shows better predictability in one population than the other, it may be simply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becaus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the underlying events fraction. But no because of the different predictive abilities of the set of predictors used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Similarly, in situations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where the outcome proportion is low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, researchers would anticipate a model with a low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value.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This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dependence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is criticized, but has its own real meanings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pPr fontAlgn="base"/>
            <a:endParaRPr lang="en-US" sz="120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4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utilizing the model’s anticipated</a:t>
            </a:r>
            <a:r>
              <a:rPr lang="en-US" baseline="0" dirty="0" smtClean="0"/>
              <a:t> Cox-Snell R</a:t>
            </a:r>
            <a:r>
              <a:rPr lang="en-US" baseline="30000" dirty="0" smtClean="0"/>
              <a:t>2</a:t>
            </a:r>
            <a:r>
              <a:rPr lang="en-US" baseline="0" dirty="0" smtClean="0"/>
              <a:t>, the sample size calculations are essentially tailored to the </a:t>
            </a:r>
            <a:r>
              <a:rPr lang="en-US" b="1" baseline="0" dirty="0" smtClean="0"/>
              <a:t>model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setting</a:t>
            </a:r>
            <a:r>
              <a:rPr lang="en-US" baseline="0" dirty="0" smtClean="0"/>
              <a:t> at hand</a:t>
            </a:r>
          </a:p>
          <a:p>
            <a:r>
              <a:rPr lang="en-US" b="1" baseline="0" dirty="0" smtClean="0"/>
              <a:t>y-axis</a:t>
            </a:r>
          </a:p>
          <a:p>
            <a:pPr algn="l" defTabSz="915988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200" b="1" kern="1200" baseline="0" dirty="0" smtClean="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rPr>
              <a:t>Larger S</a:t>
            </a:r>
          </a:p>
          <a:p>
            <a:pPr algn="l" defTabSz="915988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200" b="1" kern="1200" baseline="0" dirty="0" smtClean="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rPr>
              <a:t>Smaller difference</a:t>
            </a:r>
          </a:p>
          <a:p>
            <a:r>
              <a:rPr lang="en-US" baseline="0" dirty="0" smtClean="0"/>
              <a:t>For all of these 4, the value we specify is adjusted Cox Snell R2.</a:t>
            </a:r>
            <a:r>
              <a:rPr lang="en-US" baseline="30000" dirty="0" smtClean="0"/>
              <a:t> </a:t>
            </a:r>
          </a:p>
          <a:p>
            <a:r>
              <a:rPr lang="en-US" baseline="0" dirty="0" smtClean="0"/>
              <a:t>Given adjusted value of Cox-Snell R</a:t>
            </a:r>
            <a:r>
              <a:rPr lang="en-US" baseline="30000" dirty="0" smtClean="0"/>
              <a:t>2</a:t>
            </a:r>
            <a:r>
              <a:rPr lang="en-US" baseline="0" dirty="0" smtClean="0"/>
              <a:t>, what is the required sample size such that </a:t>
            </a:r>
            <a:r>
              <a:rPr lang="en-US" baseline="0" dirty="0" err="1" smtClean="0"/>
              <a:t>adj</a:t>
            </a:r>
            <a:r>
              <a:rPr lang="en-US" baseline="0" dirty="0" smtClean="0"/>
              <a:t> does not drop by more than a certain relative and absolute amount from the app, overfitting is not a big problem in our setting</a:t>
            </a:r>
          </a:p>
          <a:p>
            <a:r>
              <a:rPr lang="en-US" baseline="0" dirty="0" smtClean="0"/>
              <a:t>High </a:t>
            </a:r>
            <a:r>
              <a:rPr lang="en-US" b="1" baseline="0" dirty="0" smtClean="0"/>
              <a:t>SNR</a:t>
            </a:r>
          </a:p>
        </p:txBody>
      </p:sp>
    </p:spTree>
    <p:extLst>
      <p:ext uri="{BB962C8B-B14F-4D97-AF65-F5344CB8AC3E}">
        <p14:creationId xmlns:p14="http://schemas.microsoft.com/office/powerpoint/2010/main" val="358621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the combination of all possible factors,  4032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No consensus: larger EPV or smaller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Ef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helped to improve model performance, but it is not the case of Firth/EPV&gt;20/Calibration metrics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9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2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40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40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48719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870761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292802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714843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511908" y="2603500"/>
            <a:ext cx="1053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Sample size computation for prediction models</a:t>
            </a:r>
            <a:endParaRPr lang="en-US" dirty="0"/>
          </a:p>
        </p:txBody>
      </p:sp>
      <p:sp>
        <p:nvSpPr>
          <p:cNvPr id="5" name="shpCollectorPicture0"/>
          <p:cNvSpPr txBox="1"/>
          <p:nvPr/>
        </p:nvSpPr>
        <p:spPr>
          <a:xfrm>
            <a:off x="-46823" y="4348424"/>
            <a:ext cx="117348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rtlCol="0" anchor="ctr" anchorCtr="1">
            <a:noAutofit/>
          </a:bodyPr>
          <a:lstStyle/>
          <a:p>
            <a:r>
              <a:rPr lang="en-US" sz="2400" b="1" dirty="0" smtClean="0"/>
              <a:t>Supervisors: Dr. M</a:t>
            </a:r>
            <a:r>
              <a:rPr lang="en-US" altLang="zh-CN" sz="2400" b="1" dirty="0" smtClean="0"/>
              <a:t>arkus </a:t>
            </a:r>
            <a:r>
              <a:rPr lang="en-US" altLang="zh-CN" sz="2400" b="1" dirty="0" err="1" smtClean="0"/>
              <a:t>Elze</a:t>
            </a:r>
            <a:r>
              <a:rPr lang="en-US" sz="2400" b="1" dirty="0" smtClean="0"/>
              <a:t>, Dr. </a:t>
            </a:r>
            <a:r>
              <a:rPr lang="en-US" sz="2400" b="1" dirty="0" err="1" smtClean="0"/>
              <a:t>Kaspar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Rufibach</a:t>
            </a:r>
            <a:r>
              <a:rPr lang="en-US" sz="2400" b="1" dirty="0" smtClean="0"/>
              <a:t>, Dr.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-Andrea </a:t>
            </a:r>
            <a:r>
              <a:rPr lang="en-US" sz="2400" b="1" dirty="0" err="1" smtClean="0"/>
              <a:t>Thanei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8343" y="3168353"/>
            <a:ext cx="10536238" cy="1396536"/>
          </a:xfrm>
        </p:spPr>
        <p:txBody>
          <a:bodyPr>
            <a:spAutoFit/>
          </a:bodyPr>
          <a:lstStyle/>
          <a:p>
            <a:r>
              <a:rPr lang="en-US" b="0" dirty="0" smtClean="0"/>
              <a:t>Xijin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4513650" y="4269186"/>
            <a:ext cx="1853875" cy="877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US" kern="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488413" y="2322496"/>
            <a:ext cx="1853875" cy="1080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US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22222"/>
            <a:ext cx="9817100" cy="45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kern="0" dirty="0" smtClean="0"/>
              <a:t>Van </a:t>
            </a:r>
            <a:r>
              <a:rPr lang="en-US" kern="0" dirty="0" err="1" smtClean="0"/>
              <a:t>Smeden</a:t>
            </a:r>
            <a:r>
              <a:rPr lang="en-US" kern="0" dirty="0" smtClean="0"/>
              <a:t>: predicting model performance using a </a:t>
            </a:r>
            <a:r>
              <a:rPr lang="en-US" kern="0" dirty="0" err="1" smtClean="0"/>
              <a:t>metamodel</a:t>
            </a:r>
            <a:r>
              <a:rPr lang="en-US" kern="0" dirty="0" smtClean="0"/>
              <a:t/>
            </a:r>
            <a:br>
              <a:rPr lang="en-US" kern="0" dirty="0" smtClean="0"/>
            </a:br>
            <a:endParaRPr lang="en-US" kern="0" dirty="0"/>
          </a:p>
        </p:txBody>
      </p:sp>
      <p:sp>
        <p:nvSpPr>
          <p:cNvPr id="9" name="Rectangle 8"/>
          <p:cNvSpPr/>
          <p:nvPr/>
        </p:nvSpPr>
        <p:spPr>
          <a:xfrm>
            <a:off x="990600" y="3039045"/>
            <a:ext cx="350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Simulated dataset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4674" y="3025039"/>
            <a:ext cx="252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Model Performance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01025" y="3252845"/>
            <a:ext cx="1631879" cy="25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4400" y="2359349"/>
            <a:ext cx="1371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Modeling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strategies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5599" y="4600025"/>
            <a:ext cx="2562461" cy="40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Model Performance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0907" y="4407500"/>
            <a:ext cx="1815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Metamodel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86400" y="3425149"/>
            <a:ext cx="0" cy="57569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 bwMode="auto">
          <a:xfrm flipH="1">
            <a:off x="6367525" y="2195017"/>
            <a:ext cx="570604" cy="32843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6783" y="1884886"/>
            <a:ext cx="46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Blackbox</a:t>
            </a:r>
            <a:r>
              <a:rPr lang="en-US" dirty="0" smtClean="0"/>
              <a:t>: hard to find out the relationship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402531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Metamodel</a:t>
            </a:r>
            <a:r>
              <a:rPr lang="en-US" dirty="0" smtClean="0"/>
              <a:t> is a model of a model, simplifying </a:t>
            </a:r>
            <a:r>
              <a:rPr lang="en-US" dirty="0"/>
              <a:t>the relationship between </a:t>
            </a:r>
            <a:r>
              <a:rPr lang="en-US" dirty="0" smtClean="0"/>
              <a:t>dataset </a:t>
            </a:r>
            <a:r>
              <a:rPr lang="en-US" dirty="0"/>
              <a:t>characteristics and model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4607555"/>
            <a:ext cx="3511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Dataset characteristics + </a:t>
            </a:r>
            <a:r>
              <a:rPr lang="en-US" sz="2000" b="1" dirty="0" smtClean="0">
                <a:solidFill>
                  <a:srgbClr val="FF0000"/>
                </a:solidFill>
              </a:rPr>
              <a:t>N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92721" y="4896124"/>
            <a:ext cx="1631879" cy="25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936468" y="5921355"/>
            <a:ext cx="8103132" cy="8472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US" kern="0" dirty="0"/>
          </a:p>
        </p:txBody>
      </p:sp>
      <p:sp>
        <p:nvSpPr>
          <p:cNvPr id="23" name="Rectangle 22"/>
          <p:cNvSpPr/>
          <p:nvPr/>
        </p:nvSpPr>
        <p:spPr>
          <a:xfrm>
            <a:off x="6562676" y="6281976"/>
            <a:ext cx="557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Model Performance + </a:t>
            </a:r>
            <a:r>
              <a:rPr lang="en-US" sz="2000" b="1" dirty="0" smtClean="0">
                <a:solidFill>
                  <a:schemeClr val="accent6"/>
                </a:solidFill>
              </a:rPr>
              <a:t>Dataset </a:t>
            </a:r>
            <a:r>
              <a:rPr lang="en-US" sz="2000" b="1" dirty="0">
                <a:solidFill>
                  <a:schemeClr val="accent6"/>
                </a:solidFill>
              </a:rPr>
              <a:t>characteristics 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1182" y="5990270"/>
            <a:ext cx="1815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Metamodel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12723" y="5146234"/>
            <a:ext cx="0" cy="57569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97619" y="6269271"/>
            <a:ext cx="597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753276" y="6485803"/>
            <a:ext cx="1571324" cy="204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687788"/>
            <a:ext cx="3650213" cy="104601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38199" y="4297160"/>
            <a:ext cx="3650213" cy="104601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29931" y="2703714"/>
            <a:ext cx="2688129" cy="104601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441620" y="4259342"/>
            <a:ext cx="2688129" cy="104601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4259" y="2300634"/>
            <a:ext cx="918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Inputs</a:t>
            </a:r>
            <a:endParaRPr lang="en-US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254621" y="2300634"/>
            <a:ext cx="116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36468" y="5986833"/>
            <a:ext cx="106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70701" y="5953073"/>
            <a:ext cx="9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8095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0" grpId="0" animBg="1"/>
      <p:bldP spid="9" grpId="0"/>
      <p:bldP spid="10" grpId="0"/>
      <p:bldP spid="15" grpId="0"/>
      <p:bldP spid="32" grpId="0"/>
      <p:bldP spid="35" grpId="0"/>
      <p:bldP spid="57" grpId="0"/>
      <p:bldP spid="19" grpId="0"/>
      <p:bldP spid="22" grpId="0" animBg="1"/>
      <p:bldP spid="23" grpId="0"/>
      <p:bldP spid="24" grpId="0"/>
      <p:bldP spid="26" grpId="0"/>
      <p:bldP spid="8" grpId="0" animBg="1"/>
      <p:bldP spid="34" grpId="0" animBg="1"/>
      <p:bldP spid="36" grpId="0" animBg="1"/>
      <p:bldP spid="37" grpId="0" animBg="1"/>
      <p:bldP spid="38" grpId="0"/>
      <p:bldP spid="39" grpId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70" y="55245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Smeden</a:t>
            </a:r>
            <a:r>
              <a:rPr lang="en-US" dirty="0" smtClean="0"/>
              <a:t>: Three approaches to a </a:t>
            </a:r>
            <a:r>
              <a:rPr lang="en-US" dirty="0" err="1" smtClean="0"/>
              <a:t>metamodel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678" y="1257779"/>
            <a:ext cx="10734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Meta-models for prediction of model performance (linear model subject to Ridge penalty)</a:t>
            </a:r>
          </a:p>
          <a:p>
            <a:r>
              <a:rPr lang="en-US" dirty="0" smtClean="0"/>
              <a:t>1. Model performance  = </a:t>
            </a:r>
            <a:r>
              <a:rPr lang="en-US" i="1" dirty="0" smtClean="0"/>
              <a:t>EPV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‘EPV rule’ does not provide reliable prediction of model performance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2. Model performance  = </a:t>
            </a:r>
            <a:r>
              <a:rPr lang="en-US" i="1" dirty="0" smtClean="0"/>
              <a:t>N + Events fraction + P</a:t>
            </a:r>
          </a:p>
          <a:p>
            <a:r>
              <a:rPr lang="en-US" i="1" dirty="0" smtClean="0">
                <a:solidFill>
                  <a:schemeClr val="accent5"/>
                </a:solidFill>
              </a:rPr>
              <a:t>      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 Prediction error could be largely explained by these three covariates</a:t>
            </a:r>
            <a:endParaRPr lang="en-US" i="1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3. Model performance  = </a:t>
            </a:r>
            <a:r>
              <a:rPr lang="en-US" i="1" dirty="0" smtClean="0"/>
              <a:t>N + Events fraction + P + AUC + </a:t>
            </a:r>
            <a:r>
              <a:rPr lang="en-US" i="1" dirty="0" err="1" smtClean="0"/>
              <a:t>Cor</a:t>
            </a:r>
            <a:r>
              <a:rPr lang="en-US" i="1" dirty="0" smtClean="0"/>
              <a:t> + Bin + Noise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     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Added variables do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improve sizable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amount performance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459" y="4884060"/>
            <a:ext cx="1114082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bg2"/>
                </a:solidFill>
              </a:rPr>
              <a:t>Prediction error </a:t>
            </a:r>
            <a:r>
              <a:rPr lang="en-US" i="1" dirty="0" smtClean="0"/>
              <a:t>could be explained by </a:t>
            </a:r>
            <a:r>
              <a:rPr lang="en-US" i="1" dirty="0" smtClean="0">
                <a:solidFill>
                  <a:srgbClr val="FF0000"/>
                </a:solidFill>
              </a:rPr>
              <a:t>Sample size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6"/>
                </a:solidFill>
              </a:rPr>
              <a:t>Events fraction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chemeClr val="accent6"/>
                </a:solidFill>
              </a:rPr>
              <a:t>Number of predictors</a:t>
            </a:r>
            <a:endParaRPr lang="en-US" dirty="0" smtClean="0">
              <a:solidFill>
                <a:schemeClr val="accent6"/>
              </a:solidFill>
            </a:endParaRPr>
          </a:p>
          <a:p>
            <a:pPr lvl="0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E.g. ln(</a:t>
            </a:r>
            <a:r>
              <a:rPr lang="en-US" i="1" dirty="0" smtClean="0">
                <a:solidFill>
                  <a:schemeClr val="bg2"/>
                </a:solidFill>
              </a:rPr>
              <a:t>MSPE</a:t>
            </a:r>
            <a:r>
              <a:rPr lang="en-US" dirty="0" smtClean="0"/>
              <a:t>) = -0.59 + - 1.06*ln(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 + 0.36*ln(</a:t>
            </a:r>
            <a:r>
              <a:rPr lang="en-US" i="1" dirty="0" err="1" smtClean="0">
                <a:solidFill>
                  <a:schemeClr val="accent6"/>
                </a:solidFill>
              </a:rPr>
              <a:t>Ef</a:t>
            </a:r>
            <a:r>
              <a:rPr lang="en-US" dirty="0" smtClean="0"/>
              <a:t>) + 0.94*ln(</a:t>
            </a:r>
            <a:r>
              <a:rPr lang="en-US" i="1" dirty="0" smtClean="0">
                <a:solidFill>
                  <a:schemeClr val="accent6"/>
                </a:solidFill>
              </a:rPr>
              <a:t>P</a:t>
            </a:r>
            <a:r>
              <a:rPr lang="en-US" dirty="0" smtClean="0"/>
              <a:t>)  			Maximum likelihood</a:t>
            </a:r>
          </a:p>
          <a:p>
            <a:pPr lvl="0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/>
              <a:t>MSPE: mean squared prediction error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770" y="6196429"/>
            <a:ext cx="11674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b="1" i="1" dirty="0" smtClean="0"/>
              <a:t>EPV: events per variable; N</a:t>
            </a:r>
            <a:r>
              <a:rPr lang="en-US" sz="1600" b="1" i="1" dirty="0"/>
              <a:t>: sample size; P: number of predictors: AUC: Area under the curve; </a:t>
            </a:r>
            <a:r>
              <a:rPr lang="en-US" sz="1600" b="1" i="1" dirty="0" err="1"/>
              <a:t>Cor</a:t>
            </a:r>
            <a:r>
              <a:rPr lang="en-US" sz="1600" b="1" i="1" dirty="0"/>
              <a:t>: Predictor pairwise correlations; </a:t>
            </a:r>
            <a:r>
              <a:rPr lang="en-US" sz="1600" b="1" i="1" dirty="0" smtClean="0"/>
              <a:t>Bin</a:t>
            </a:r>
            <a:r>
              <a:rPr lang="en-US" sz="1600" b="1" i="1" dirty="0"/>
              <a:t>: Binary predictor </a:t>
            </a:r>
            <a:r>
              <a:rPr lang="en-US" sz="1600" b="1" i="1" dirty="0" smtClean="0"/>
              <a:t>variables; </a:t>
            </a:r>
            <a:r>
              <a:rPr lang="en-US" sz="1600" b="1" i="1" dirty="0"/>
              <a:t>Noise: Noise </a:t>
            </a:r>
            <a:r>
              <a:rPr lang="en-US" sz="1600" b="1" i="1" dirty="0" smtClean="0"/>
              <a:t>variables.</a:t>
            </a:r>
            <a:endParaRPr lang="en-US" sz="1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576362" y="2438400"/>
            <a:ext cx="111408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1" dirty="0" smtClean="0"/>
          </a:p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1" dirty="0"/>
          </a:p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7155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46" y="2172068"/>
            <a:ext cx="4470281" cy="2891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61" y="2099404"/>
            <a:ext cx="4063154" cy="2890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9417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Simulating new datasets to assess consistency of two methods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61623"/>
            <a:ext cx="243840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Assessment dataset: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Number of predictors 4, </a:t>
            </a:r>
          </a:p>
          <a:p>
            <a:r>
              <a:rPr lang="en-US" sz="1600" dirty="0" smtClean="0">
                <a:solidFill>
                  <a:schemeClr val="accent6"/>
                </a:solidFill>
              </a:rPr>
              <a:t>Outcome proportion 0.15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987112"/>
            <a:ext cx="2806509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Desired values by Riley:</a:t>
            </a:r>
          </a:p>
          <a:p>
            <a:r>
              <a:rPr lang="en-US" altLang="zh-CN" sz="1600" dirty="0">
                <a:solidFill>
                  <a:schemeClr val="bg2"/>
                </a:solidFill>
              </a:rPr>
              <a:t>Margin of error (0.05</a:t>
            </a:r>
            <a:r>
              <a:rPr lang="en-US" altLang="zh-CN" sz="1600" dirty="0" smtClean="0">
                <a:solidFill>
                  <a:schemeClr val="bg2"/>
                </a:solidFill>
              </a:rPr>
              <a:t>)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Shrinkage factor (0.9)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Absolute difference (0.05) 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69361" y="2497349"/>
            <a:ext cx="432738" cy="5972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1208232"/>
            <a:ext cx="309602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Three-criteria method (Riley)</a:t>
            </a:r>
          </a:p>
          <a:p>
            <a:r>
              <a:rPr lang="en-US" sz="1600" b="1" dirty="0" err="1" smtClean="0"/>
              <a:t>Metamodel</a:t>
            </a:r>
            <a:r>
              <a:rPr lang="en-US" sz="1600" b="1" dirty="0" smtClean="0"/>
              <a:t> (van </a:t>
            </a:r>
            <a:r>
              <a:rPr lang="en-US" sz="1600" b="1" dirty="0" err="1" smtClean="0"/>
              <a:t>Smeden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29" name="Right Arrow 28"/>
          <p:cNvSpPr/>
          <p:nvPr/>
        </p:nvSpPr>
        <p:spPr>
          <a:xfrm>
            <a:off x="7143672" y="3065547"/>
            <a:ext cx="347115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4972166"/>
            <a:ext cx="32224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Simulations-based sample size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16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= 400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2189902" y="4120508"/>
            <a:ext cx="472073" cy="6967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725352" y="2685409"/>
            <a:ext cx="5447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0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7950" y="5325603"/>
            <a:ext cx="3962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‘Tuning’ parameters for computation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14817" y="5325603"/>
            <a:ext cx="287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Required sample size 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10297" y="3456061"/>
            <a:ext cx="6331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R</a:t>
            </a:r>
            <a:r>
              <a:rPr lang="en-US" sz="1600" b="1" baseline="30000" dirty="0" smtClean="0">
                <a:solidFill>
                  <a:schemeClr val="bg2"/>
                </a:solidFill>
              </a:rPr>
              <a:t>2</a:t>
            </a:r>
            <a:r>
              <a:rPr lang="en-US" sz="1600" b="1" baseline="-25000" dirty="0" smtClean="0">
                <a:solidFill>
                  <a:schemeClr val="bg2"/>
                </a:solidFill>
              </a:rPr>
              <a:t>CS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12720" y="3669509"/>
            <a:ext cx="7565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MAPE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9052" y="4407674"/>
            <a:ext cx="7565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MSPE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6129" y="3484338"/>
            <a:ext cx="7331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B760F9"/>
                </a:solidFill>
              </a:rPr>
              <a:t>Riley</a:t>
            </a:r>
            <a:endParaRPr lang="en-US" sz="1400" b="1" dirty="0" smtClean="0">
              <a:solidFill>
                <a:srgbClr val="B760F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8800" y="3685358"/>
            <a:ext cx="1022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B760F9"/>
                </a:solidFill>
              </a:rPr>
              <a:t>Smeden</a:t>
            </a:r>
            <a:endParaRPr lang="en-US" sz="1600" b="1" dirty="0">
              <a:solidFill>
                <a:srgbClr val="B760F9"/>
              </a:solidFill>
            </a:endParaRPr>
          </a:p>
          <a:p>
            <a:r>
              <a:rPr lang="en-US" sz="1600" b="1" dirty="0">
                <a:solidFill>
                  <a:srgbClr val="B760F9"/>
                </a:solidFill>
              </a:rPr>
              <a:t>(MAPE</a:t>
            </a:r>
            <a:r>
              <a:rPr lang="en-US" sz="1600" b="1" dirty="0" smtClean="0">
                <a:solidFill>
                  <a:srgbClr val="B760F9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34983" y="3669509"/>
            <a:ext cx="11507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B760F9"/>
                </a:solidFill>
              </a:rPr>
              <a:t>Smeden</a:t>
            </a:r>
            <a:endParaRPr lang="en-US" sz="1600" b="1" dirty="0">
              <a:solidFill>
                <a:srgbClr val="B760F9"/>
              </a:solidFill>
            </a:endParaRPr>
          </a:p>
          <a:p>
            <a:r>
              <a:rPr lang="en-US" sz="1600" b="1" dirty="0">
                <a:solidFill>
                  <a:srgbClr val="B760F9"/>
                </a:solidFill>
              </a:rPr>
              <a:t>(MSPE)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590142" y="3094636"/>
            <a:ext cx="347115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34" y="5981312"/>
            <a:ext cx="10815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Calculated sample sizes by two approaches are good estimate of the sample size, corresponding to the desired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Consistency between these two approaches is achievable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4" grpId="0" animBg="1"/>
      <p:bldP spid="29" grpId="0" animBg="1"/>
      <p:bldP spid="36" grpId="0" animBg="1"/>
      <p:bldP spid="41" grpId="0"/>
      <p:bldP spid="18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27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38480" y="552450"/>
            <a:ext cx="10783066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9178"/>
              </p:ext>
            </p:extLst>
          </p:nvPr>
        </p:nvGraphicFramePr>
        <p:xfrm>
          <a:off x="381000" y="1934029"/>
          <a:ext cx="11658600" cy="24506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09659559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372046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9460271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0003919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06104697"/>
                    </a:ext>
                  </a:extLst>
                </a:gridCol>
              </a:tblGrid>
              <a:tr h="46949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6531"/>
                  </a:ext>
                </a:extLst>
              </a:tr>
              <a:tr h="524732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Dataset characteristics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m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odel performance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Adjustment of overfitting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(Shrinkage)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7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44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Riley</a:t>
                      </a:r>
                      <a:endParaRPr lang="en-US" sz="12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Outcome proportion 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Number</a:t>
                      </a:r>
                      <a:r>
                        <a:rPr lang="en-US" sz="1600" baseline="0" dirty="0" smtClean="0">
                          <a:solidFill>
                            <a:schemeClr val="accent6"/>
                          </a:solidFill>
                        </a:rPr>
                        <a:t> of predictors</a:t>
                      </a:r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>
                          <a:solidFill>
                            <a:schemeClr val="bg2"/>
                          </a:solidFill>
                        </a:rPr>
                        <a:t>Adjusted</a:t>
                      </a:r>
                      <a:r>
                        <a:rPr lang="en-US" sz="1600" i="1" dirty="0" smtClean="0">
                          <a:solidFill>
                            <a:schemeClr val="bg2"/>
                          </a:solidFill>
                        </a:rPr>
                        <a:t> Cox-Snell</a:t>
                      </a:r>
                      <a:r>
                        <a:rPr lang="en-US" sz="1600" i="1" baseline="0" dirty="0" smtClean="0">
                          <a:solidFill>
                            <a:schemeClr val="bg2"/>
                          </a:solidFill>
                        </a:rPr>
                        <a:t> R</a:t>
                      </a:r>
                      <a:r>
                        <a:rPr lang="en-US" sz="1600" i="1" baseline="300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Desired shrinkage factor </a:t>
                      </a:r>
                      <a:r>
                        <a:rPr lang="en-US" sz="1600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Absolute difference</a:t>
                      </a:r>
                      <a:r>
                        <a:rPr lang="en-US" sz="1600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(d)</a:t>
                      </a:r>
                    </a:p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Margin of error </a:t>
                      </a:r>
                      <a:r>
                        <a:rPr lang="en-US" sz="1600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600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Uniform shrinkage factor 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pPr marL="0" algn="l" defTabSz="844083" rtl="0" eaLnBrk="1" latinLnBrk="0" hangingPunct="1"/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(theoretically)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Uncertainty brought by </a:t>
                      </a:r>
                      <a:r>
                        <a:rPr lang="en-US" sz="1800" i="1" dirty="0" smtClean="0"/>
                        <a:t>R</a:t>
                      </a:r>
                      <a:r>
                        <a:rPr lang="en-US" sz="1600" i="1" baseline="30000" dirty="0" smtClean="0"/>
                        <a:t>2</a:t>
                      </a:r>
                      <a:r>
                        <a:rPr lang="en-US" sz="1600" i="1" baseline="-25000" dirty="0" smtClean="0"/>
                        <a:t>CS </a:t>
                      </a:r>
                      <a:endParaRPr lang="en-US" sz="160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844083" rtl="0" eaLnBrk="1" latinLnBrk="0" hangingPunct="1"/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 of 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08279"/>
                  </a:ext>
                </a:extLst>
              </a:tr>
              <a:tr h="524732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Van </a:t>
                      </a:r>
                      <a:r>
                        <a:rPr lang="en-US" sz="1600" b="1" dirty="0" err="1" smtClean="0"/>
                        <a:t>Smeden</a:t>
                      </a:r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Outcome proportion </a:t>
                      </a:r>
                      <a:endParaRPr lang="en-US" sz="1600" i="1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Number</a:t>
                      </a:r>
                      <a:r>
                        <a:rPr lang="en-US" sz="1600" baseline="0" dirty="0" smtClean="0">
                          <a:solidFill>
                            <a:schemeClr val="accent6"/>
                          </a:solidFill>
                        </a:rPr>
                        <a:t> of predictors </a:t>
                      </a:r>
                      <a:endParaRPr lang="en-US" sz="1600" i="1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Mean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squared prediction error </a:t>
                      </a:r>
                      <a:endParaRPr lang="en-US" sz="1600" i="1" baseline="0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Mean absolute prediction error</a:t>
                      </a:r>
                      <a:endParaRPr lang="en-US" sz="1600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Different modeling strategies</a:t>
                      </a:r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(simulation</a:t>
                      </a:r>
                      <a:r>
                        <a:rPr lang="en-US" sz="16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-based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Finite investigated scenarios</a:t>
                      </a:r>
                    </a:p>
                    <a:p>
                      <a:r>
                        <a:rPr lang="en-US" sz="1600" i="0" baseline="0" dirty="0" smtClean="0"/>
                        <a:t>Not work for time-to-event data</a:t>
                      </a:r>
                      <a:endParaRPr lang="en-US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3149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59740" y="1297437"/>
            <a:ext cx="10940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Two papers providing sample size guidance for a prediction model </a:t>
            </a:r>
            <a:endParaRPr lang="en-US" sz="2000" b="1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257800"/>
            <a:ext cx="1165860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Take home message: </a:t>
            </a:r>
          </a:p>
          <a:p>
            <a:r>
              <a:rPr lang="en-US" sz="2000" dirty="0" smtClean="0"/>
              <a:t>Dataset characteristics + Desired Model Performance </a:t>
            </a:r>
            <a:r>
              <a:rPr lang="en-US" sz="2000" dirty="0" smtClean="0">
                <a:sym typeface="Wingdings" panose="05000000000000000000" pitchFamily="2" charset="2"/>
              </a:rPr>
              <a:t> Minimum sample size for a prediction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8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505200"/>
            <a:ext cx="11658600" cy="1500187"/>
          </a:xfrm>
        </p:spPr>
        <p:txBody>
          <a:bodyPr/>
          <a:lstStyle/>
          <a:p>
            <a:r>
              <a:rPr lang="en-US" sz="3600" b="1" dirty="0" smtClean="0"/>
              <a:t>Many thanks to my supervisors and everyone!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86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3175" y="6843713"/>
            <a:ext cx="57150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0225" y="2924175"/>
            <a:ext cx="11137900" cy="1009650"/>
          </a:xfrm>
        </p:spPr>
        <p:txBody>
          <a:bodyPr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100" b="1" i="1" dirty="0" smtClean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6100" b="1" dirty="0" smtClean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401638" y="6092825"/>
            <a:ext cx="5626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Reason for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1806575"/>
            <a:ext cx="11138876" cy="4471988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1" y="1806575"/>
            <a:ext cx="10402752" cy="255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133600"/>
            <a:ext cx="10058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397248"/>
            <a:ext cx="9982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743200" y="2773680"/>
            <a:ext cx="1447800" cy="24384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868442" y="3838575"/>
            <a:ext cx="1075158" cy="12430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781" y="5310743"/>
            <a:ext cx="4277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the one less likely to be overfitting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6760" y="5310743"/>
            <a:ext cx="2799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‘Shrinkage’ predictor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Model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" y="1132682"/>
            <a:ext cx="7516343" cy="427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0616" y="5455918"/>
            <a:ext cx="4049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Tradeoff between flexibility and interpretability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6214348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would not develop a flexible model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Shrinkage factor: two methods for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1" y="2150855"/>
            <a:ext cx="5627618" cy="323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59" y="2883960"/>
            <a:ext cx="2068284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781523"/>
            <a:ext cx="539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Bootstrap</a:t>
            </a:r>
            <a:r>
              <a:rPr lang="en-US" dirty="0" smtClean="0"/>
              <a:t> is a central technique to </a:t>
            </a:r>
            <a:r>
              <a:rPr lang="en-US" u="sng" dirty="0" smtClean="0"/>
              <a:t>quantify optimism </a:t>
            </a:r>
            <a:r>
              <a:rPr lang="en-US" dirty="0" smtClean="0"/>
              <a:t>and </a:t>
            </a:r>
            <a:r>
              <a:rPr lang="en-US" u="sng" dirty="0" smtClean="0"/>
              <a:t>correct overfitting </a:t>
            </a:r>
            <a:r>
              <a:rPr lang="en-US" dirty="0" smtClean="0"/>
              <a:t>in model performance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60" y="2577002"/>
            <a:ext cx="3038899" cy="1829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5094" y="1781523"/>
            <a:ext cx="53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Heuristic shrinkage factor </a:t>
            </a:r>
            <a:r>
              <a:rPr lang="en-US" dirty="0" smtClean="0"/>
              <a:t>by Van </a:t>
            </a:r>
            <a:r>
              <a:rPr lang="en-US" dirty="0" err="1" smtClean="0"/>
              <a:t>Houwelingen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877" y="4621500"/>
            <a:ext cx="607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Decrease performance in bootstrap samples and in original sample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755094" y="534455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Closer to 1 shrinkage factor denotes better performance of a model (larger </a:t>
            </a:r>
            <a:r>
              <a:rPr lang="en-US" sz="1400" b="1" dirty="0" smtClean="0"/>
              <a:t>LR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30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72848" y="4808879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84790" y="3129150"/>
                <a:ext cx="622286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000" b="1" i="1" baseline="-250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𝑽𝑯</m:t>
                      </m:r>
                    </m:oMath>
                  </m:oMathPara>
                </a14:m>
                <a:endParaRPr lang="en-US" sz="2000" b="1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790" y="3129150"/>
                <a:ext cx="622286" cy="392993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982654" y="3183240"/>
                <a:ext cx="926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654" y="3183240"/>
                <a:ext cx="926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6874314" y="3356126"/>
            <a:ext cx="1347994" cy="84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669634" y="3356127"/>
            <a:ext cx="1480139" cy="103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19361" y="3678011"/>
            <a:ext cx="15252" cy="11940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166110" y="3162861"/>
                <a:ext cx="134043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baseline="-25000" dirty="0" smtClean="0">
                    <a:solidFill>
                      <a:schemeClr val="bg2"/>
                    </a:solidFill>
                  </a:rPr>
                  <a:t>Cox-Snell     </a:t>
                </a:r>
                <a:endParaRPr lang="en-US" b="1" baseline="30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10" y="3162861"/>
                <a:ext cx="1340432" cy="362984"/>
              </a:xfrm>
              <a:prstGeom prst="rect">
                <a:avLst/>
              </a:prstGeom>
              <a:blipFill>
                <a:blip r:embed="rId5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606570" y="3828801"/>
            <a:ext cx="2569624" cy="369332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LR=-</a:t>
            </a:r>
            <a:r>
              <a:rPr lang="en-US" b="1" i="1" dirty="0" smtClean="0"/>
              <a:t>n</a:t>
            </a:r>
            <a:r>
              <a:rPr lang="en-US" i="1" dirty="0" smtClean="0"/>
              <a:t>*ln(1-</a:t>
            </a:r>
            <a:r>
              <a:rPr lang="en-US" i="1" dirty="0" smtClean="0">
                <a:solidFill>
                  <a:schemeClr val="bg2"/>
                </a:solidFill>
              </a:rPr>
              <a:t>R</a:t>
            </a:r>
            <a:r>
              <a:rPr lang="en-US" i="1" baseline="30000" dirty="0" smtClean="0">
                <a:solidFill>
                  <a:schemeClr val="bg2"/>
                </a:solidFill>
              </a:rPr>
              <a:t>2</a:t>
            </a:r>
            <a:r>
              <a:rPr lang="en-US" i="1" baseline="-25000" dirty="0" smtClean="0">
                <a:solidFill>
                  <a:schemeClr val="bg2"/>
                </a:solidFill>
              </a:rPr>
              <a:t>Cox-Snell</a:t>
            </a:r>
            <a:r>
              <a:rPr lang="en-US" i="1" dirty="0" smtClean="0"/>
              <a:t>)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67339" y="3768560"/>
                <a:ext cx="1311578" cy="48981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S</a:t>
                </a:r>
                <a:r>
                  <a:rPr lang="en-US" baseline="-25000" dirty="0" smtClean="0">
                    <a:latin typeface="+mj-lt"/>
                  </a:rPr>
                  <a:t>VH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LR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39" y="3768560"/>
                <a:ext cx="1311578" cy="489814"/>
              </a:xfrm>
              <a:prstGeom prst="rect">
                <a:avLst/>
              </a:prstGeom>
              <a:blipFill>
                <a:blip r:embed="rId6"/>
                <a:stretch>
                  <a:fillRect l="-3226" b="-602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94106" y="5280819"/>
                <a:ext cx="3018213" cy="634213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 smtClean="0">
                    <a:solidFill>
                      <a:srgbClr val="FF0000"/>
                    </a:solidFill>
                    <a:cs typeface="Arial"/>
                  </a:rPr>
                  <a:t>n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 =</a:t>
                </a:r>
                <a:r>
                  <a:rPr lang="en-US" sz="2400" dirty="0">
                    <a:solidFill>
                      <a:srgbClr val="343437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𝑆</m:t>
                            </m:r>
                            <m:r>
                              <a:rPr lang="zh-CN" altLang="en-US" sz="2400" i="1" baseline="-250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𝑉𝐻</m:t>
                            </m:r>
                            <m:r>
                              <a:rPr lang="en-US" altLang="zh-CN" sz="2400" i="1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𝑙𝑛</m:t>
                        </m:r>
                        <m:r>
                          <a:rPr lang="en-US" altLang="zh-CN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343437"/>
                            </a:solidFill>
                            <a:cs typeface="Arial"/>
                          </a:rPr>
                          <m:t>1− </m:t>
                        </m:r>
                        <m: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  <m:r>
                          <a:rPr lang="en-US" sz="2400" i="1" baseline="30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sz="2400" i="1" baseline="-25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𝐶𝑆</m:t>
                        </m:r>
                        <m:r>
                          <a:rPr lang="en-US" altLang="zh-CN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06" y="5280819"/>
                <a:ext cx="3018213" cy="63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47995" y="506482"/>
            <a:ext cx="9817100" cy="934244"/>
          </a:xfrm>
        </p:spPr>
        <p:txBody>
          <a:bodyPr>
            <a:noAutofit/>
          </a:bodyPr>
          <a:lstStyle/>
          <a:p>
            <a:r>
              <a:rPr lang="en-US" dirty="0" smtClean="0"/>
              <a:t>Riley: Criteria 2 &amp; 3 (minimization of overfitting)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 bwMode="auto">
          <a:xfrm>
            <a:off x="5651500" y="2145728"/>
            <a:ext cx="45719" cy="36933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9843" y="2167573"/>
            <a:ext cx="513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Minimization of overfitting </a:t>
            </a:r>
            <a:r>
              <a:rPr lang="en-US" sz="1600" dirty="0" smtClean="0"/>
              <a:t>based on shrinkage factor </a:t>
            </a:r>
            <a:endParaRPr lang="en-US" sz="1600" dirty="0"/>
          </a:p>
        </p:txBody>
      </p:sp>
      <p:sp>
        <p:nvSpPr>
          <p:cNvPr id="29" name="Right Brace 28"/>
          <p:cNvSpPr/>
          <p:nvPr/>
        </p:nvSpPr>
        <p:spPr bwMode="auto">
          <a:xfrm>
            <a:off x="5651500" y="1637804"/>
            <a:ext cx="76200" cy="37290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9614" y="1585256"/>
            <a:ext cx="1027904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</a:t>
            </a:r>
            <a:r>
              <a:rPr lang="en-US" altLang="zh-CN" sz="1600" dirty="0" smtClean="0"/>
              <a:t>argin of error ≤ 0.05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Relative drop </a:t>
            </a:r>
            <a:r>
              <a:rPr lang="en-US" altLang="zh-CN" sz="1600" dirty="0" smtClean="0"/>
              <a:t>≥ 0.9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Absolute different </a:t>
            </a:r>
            <a:r>
              <a:rPr lang="en-US" altLang="zh-CN" sz="1600" dirty="0" smtClean="0"/>
              <a:t>≤ 0.05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039843" y="1659311"/>
            <a:ext cx="430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Precise estimation of outcome proportion 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7621" y="961465"/>
            <a:ext cx="58674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Logit(overall risk) = intercept + 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β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8133917" y="1400041"/>
            <a:ext cx="38285" cy="82965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6575812" y="1318085"/>
            <a:ext cx="217217" cy="37556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7033" y="3174756"/>
                <a:ext cx="58789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Shrinkage method: global shrinkage factor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</a:p>
              <a:p>
                <a:pPr lvl="1"/>
                <a:r>
                  <a:rPr lang="en-US" i="1" dirty="0" smtClean="0"/>
                  <a:t>The closer to one, the better the model is</a:t>
                </a:r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Closed-form solution from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Houwelingen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𝑺</m:t>
                    </m:r>
                    <m:r>
                      <a:rPr lang="en-US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i="1" dirty="0" smtClean="0"/>
                  <a:t>Useful in advance of model development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" y="3174756"/>
                <a:ext cx="5878900" cy="2031325"/>
              </a:xfrm>
              <a:prstGeom prst="rect">
                <a:avLst/>
              </a:prstGeom>
              <a:blipFill>
                <a:blip r:embed="rId8"/>
                <a:stretch>
                  <a:fillRect l="-726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351126" y="6228526"/>
            <a:ext cx="584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Required sample size </a:t>
            </a:r>
            <a:r>
              <a:rPr lang="en-US" sz="1600" b="1" dirty="0" smtClean="0"/>
              <a:t>w.r.t. minimization of overfitting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59896" y="4584931"/>
            <a:ext cx="1965530" cy="307777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Number of predictors p</a:t>
            </a:r>
            <a:endParaRPr lang="en-US" i="1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9080550" y="4902983"/>
            <a:ext cx="727572" cy="49606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2" grpId="0"/>
      <p:bldP spid="22" grpId="1"/>
      <p:bldP spid="23" grpId="0" animBg="1"/>
      <p:bldP spid="24" grpId="0" animBg="1"/>
      <p:bldP spid="25" grpId="0" animBg="1"/>
      <p:bldP spid="36" grpId="0"/>
      <p:bldP spid="35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11430000" cy="2286000"/>
          </a:xfrm>
        </p:spPr>
        <p:txBody>
          <a:bodyPr>
            <a:noAutofit/>
          </a:bodyPr>
          <a:lstStyle/>
          <a:p>
            <a:r>
              <a:rPr lang="en-US" dirty="0" smtClean="0"/>
              <a:t>Sample size computation is a key tool to determine the required </a:t>
            </a:r>
            <a:r>
              <a:rPr lang="en-US" dirty="0" smtClean="0">
                <a:solidFill>
                  <a:srgbClr val="FF0000"/>
                </a:solidFill>
              </a:rPr>
              <a:t>number of patients </a:t>
            </a:r>
            <a:r>
              <a:rPr lang="en-US" dirty="0" smtClean="0"/>
              <a:t>in a clinical trial to provide a reliable answer to the primary objective</a:t>
            </a:r>
          </a:p>
          <a:p>
            <a:r>
              <a:rPr lang="en-US" dirty="0" smtClean="0"/>
              <a:t>Accurate estimation of the incidence of </a:t>
            </a:r>
            <a:r>
              <a:rPr lang="en-US" dirty="0">
                <a:solidFill>
                  <a:srgbClr val="FF0000"/>
                </a:solidFill>
              </a:rPr>
              <a:t>adverse events </a:t>
            </a:r>
            <a:r>
              <a:rPr lang="en-US" dirty="0"/>
              <a:t>(</a:t>
            </a:r>
            <a:r>
              <a:rPr lang="en-US" dirty="0" smtClean="0"/>
              <a:t>AEs) is generally required by regulatory authorities for all clinical trials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prediction model for adverse events </a:t>
            </a:r>
            <a:r>
              <a:rPr lang="en-US" dirty="0" smtClean="0"/>
              <a:t>taking into account baseline and treatment characteristics could offer substantial benefits to patients and clinicians</a:t>
            </a:r>
            <a:endParaRPr lang="en-US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Goal of the project: </a:t>
            </a:r>
          </a:p>
          <a:p>
            <a:pPr marL="0" indent="0">
              <a:buNone/>
            </a:pPr>
            <a:r>
              <a:rPr lang="en-US" sz="2400" b="1" dirty="0" smtClean="0"/>
              <a:t>Sample size guidance for prediction models (e.g. adverse events)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33400"/>
            <a:ext cx="10783066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Inspiration: Predict adverse events from clinical trial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Base rate sensitivity over R</a:t>
            </a:r>
            <a:r>
              <a:rPr lang="en-US" baseline="30000" dirty="0" smtClean="0"/>
              <a:t>2</a:t>
            </a:r>
            <a:r>
              <a:rPr lang="en-US" dirty="0" smtClean="0"/>
              <a:t> measures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0229"/>
            <a:ext cx="6665158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594453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of R</a:t>
            </a:r>
            <a:r>
              <a:rPr lang="en-US" baseline="30000" dirty="0" smtClean="0"/>
              <a:t>2</a:t>
            </a:r>
            <a:r>
              <a:rPr lang="en-US" dirty="0" smtClean="0"/>
              <a:t> measures by Base-rate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71639" y="2518609"/>
            <a:ext cx="500188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R2-P: </a:t>
            </a:r>
          </a:p>
          <a:p>
            <a:r>
              <a:rPr lang="en-US" dirty="0" smtClean="0"/>
              <a:t>R2-ols: ordinary least squares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R2-G: Gini’s concentration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R2-L: the likelihood ratio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R2-M: Cox-Snell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R2-N: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R2-C: </a:t>
            </a:r>
            <a:r>
              <a:rPr lang="en-US" dirty="0" err="1" smtClean="0"/>
              <a:t>Contigency</a:t>
            </a:r>
            <a:r>
              <a:rPr lang="en-US" dirty="0" smtClean="0"/>
              <a:t> Coefficient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R2-CS: Adjusted R2-C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Nagelkerke</a:t>
            </a: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– normalized version of R</a:t>
            </a:r>
            <a:r>
              <a:rPr lang="en-US" baseline="30000" dirty="0"/>
              <a:t>2</a:t>
            </a:r>
            <a:r>
              <a:rPr lang="en-US" baseline="-25000" dirty="0"/>
              <a:t>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0773" y="1169849"/>
                <a:ext cx="5309028" cy="59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R</a:t>
                </a:r>
                <a:r>
                  <a:rPr lang="en-US" b="1" i="1" baseline="30000" dirty="0"/>
                  <a:t>2</a:t>
                </a:r>
                <a:r>
                  <a:rPr lang="en-US" b="1" i="1" baseline="-25000" dirty="0"/>
                  <a:t>Nagelkerke</a:t>
                </a:r>
                <a:r>
                  <a:rPr lang="en-US" b="1" i="1" baseline="30000" dirty="0"/>
                  <a:t> </a:t>
                </a:r>
                <a:r>
                  <a:rPr lang="en-US" b="1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1" dirty="0"/>
                          <m:t>R</m:t>
                        </m:r>
                        <m:r>
                          <m:rPr>
                            <m:nor/>
                          </m:rPr>
                          <a:rPr lang="en-US" b="1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b="1" i="1" baseline="-25000" dirty="0"/>
                          <m:t>CS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1" dirty="0"/>
                          <m:t>max</m:t>
                        </m:r>
                        <m:r>
                          <m:rPr>
                            <m:nor/>
                          </m:rPr>
                          <a:rPr lang="en-US" b="1" i="1" dirty="0"/>
                          <m:t>(</m:t>
                        </m:r>
                        <m:r>
                          <m:rPr>
                            <m:nor/>
                          </m:rPr>
                          <a:rPr lang="en-US" b="1" i="1" dirty="0"/>
                          <m:t>R</m:t>
                        </m:r>
                        <m:r>
                          <m:rPr>
                            <m:nor/>
                          </m:rPr>
                          <a:rPr lang="en-US" b="1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b="1" i="1" baseline="-25000" dirty="0"/>
                          <m:t>CS</m:t>
                        </m:r>
                        <m:r>
                          <m:rPr>
                            <m:nor/>
                          </m:rPr>
                          <a:rPr lang="en-US" b="1" i="1" dirty="0"/>
                          <m:t>)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1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i="1" dirty="0"/>
                          <m:t>1 – </m:t>
                        </m:r>
                        <m:r>
                          <m:rPr>
                            <m:nor/>
                          </m:rPr>
                          <a:rPr lang="pt-BR" b="1" i="1" dirty="0"/>
                          <m:t>exp</m:t>
                        </m:r>
                        <m:r>
                          <m:rPr>
                            <m:nor/>
                          </m:rPr>
                          <a:rPr lang="pt-BR" b="1" i="1" dirty="0"/>
                          <m:t> (– </m:t>
                        </m:r>
                        <m:r>
                          <m:rPr>
                            <m:nor/>
                          </m:rPr>
                          <a:rPr lang="pt-BR" b="1" i="1" dirty="0">
                            <a:solidFill>
                              <a:srgbClr val="FF0000"/>
                            </a:solidFill>
                          </a:rPr>
                          <m:t>LR</m:t>
                        </m:r>
                        <m:r>
                          <m:rPr>
                            <m:nor/>
                          </m:rPr>
                          <a:rPr lang="pt-BR" b="1" i="1" dirty="0">
                            <a:solidFill>
                              <a:srgbClr val="FF0000"/>
                            </a:solidFill>
                          </a:rPr>
                          <m:t> / </m:t>
                        </m:r>
                        <m:r>
                          <m:rPr>
                            <m:nor/>
                          </m:rPr>
                          <a:rPr lang="pt-BR" b="1" i="1" dirty="0"/>
                          <m:t>n</m:t>
                        </m:r>
                        <m:r>
                          <m:rPr>
                            <m:nor/>
                          </m:rPr>
                          <a:rPr lang="pt-BR" b="1" i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i="1" dirty="0"/>
                          <m:t>1 – </m:t>
                        </m:r>
                        <m:r>
                          <m:rPr>
                            <m:nor/>
                          </m:rPr>
                          <a:rPr lang="pt-BR" b="1" i="1" dirty="0"/>
                          <m:t>exp</m:t>
                        </m:r>
                        <m:r>
                          <m:rPr>
                            <m:nor/>
                          </m:rPr>
                          <a:rPr lang="pt-BR" b="1" i="1" dirty="0"/>
                          <m:t> (– – 2 </m:t>
                        </m:r>
                        <m:r>
                          <m:rPr>
                            <m:nor/>
                          </m:rPr>
                          <a:rPr lang="pt-BR" b="1" i="1" dirty="0">
                            <a:solidFill>
                              <a:srgbClr val="FF0000"/>
                            </a:solidFill>
                          </a:rPr>
                          <m:t>LL</m:t>
                        </m:r>
                        <m:r>
                          <m:rPr>
                            <m:nor/>
                          </m:rPr>
                          <a:rPr lang="pt-BR" b="1" i="1" dirty="0">
                            <a:solidFill>
                              <a:srgbClr val="FF0000"/>
                            </a:solidFill>
                          </a:rPr>
                          <m:t>0 / </m:t>
                        </m:r>
                        <m:r>
                          <m:rPr>
                            <m:nor/>
                          </m:rPr>
                          <a:rPr lang="pt-BR" b="1" i="1" dirty="0"/>
                          <m:t>n</m:t>
                        </m:r>
                        <m:r>
                          <m:rPr>
                            <m:nor/>
                          </m:rPr>
                          <a:rPr lang="pt-BR" b="1" i="1" dirty="0"/>
                          <m:t>)</m:t>
                        </m:r>
                      </m:den>
                    </m:f>
                  </m:oMath>
                </a14:m>
                <a:endParaRPr lang="en-US" b="1" i="1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73" y="1169849"/>
                <a:ext cx="5309028" cy="592663"/>
              </a:xfrm>
              <a:prstGeom prst="rect">
                <a:avLst/>
              </a:prstGeom>
              <a:blipFill>
                <a:blip r:embed="rId3"/>
                <a:stretch>
                  <a:fillRect l="-9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546268"/>
            <a:ext cx="3189678" cy="2622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8721" y="5715000"/>
            <a:ext cx="5822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</a:t>
            </a:r>
            <a:r>
              <a:rPr lang="en-US" sz="1400" b="1" baseline="30000" dirty="0"/>
              <a:t>2</a:t>
            </a:r>
            <a:r>
              <a:rPr lang="en-US" sz="1400" b="1" baseline="-25000" dirty="0"/>
              <a:t>Nagelkerke</a:t>
            </a:r>
            <a:r>
              <a:rPr lang="en-US" sz="1400" b="1" baseline="30000" dirty="0"/>
              <a:t> </a:t>
            </a:r>
            <a:r>
              <a:rPr lang="en-US" sz="1400" b="1" dirty="0"/>
              <a:t>from 87% to 0% with one normally distributed predictor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876800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Being scaled from 0 to 1, directly denoting model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Still related to </a:t>
            </a:r>
            <a:r>
              <a:rPr lang="en-US" sz="1400" b="1" dirty="0"/>
              <a:t>events fraction </a:t>
            </a:r>
            <a:r>
              <a:rPr lang="en-US" sz="1400" dirty="0"/>
              <a:t>like Cox-Snell R</a:t>
            </a:r>
            <a:r>
              <a:rPr lang="en-US" sz="1400" baseline="30000" dirty="0"/>
              <a:t>2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Cox-Snell R</a:t>
            </a:r>
            <a:r>
              <a:rPr lang="en-US" baseline="30000" dirty="0"/>
              <a:t>2</a:t>
            </a:r>
            <a:r>
              <a:rPr lang="en-US" dirty="0"/>
              <a:t>: predictive strength </a:t>
            </a:r>
            <a:r>
              <a:rPr lang="en-US" altLang="zh-CN" dirty="0"/>
              <a:t>in logistic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3" y="2922973"/>
            <a:ext cx="5387886" cy="31542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2934057"/>
            <a:ext cx="4800600" cy="329223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67425" y="612088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Relationship between R</a:t>
            </a:r>
            <a:r>
              <a:rPr lang="en-US" b="1" baseline="30000" dirty="0"/>
              <a:t>2</a:t>
            </a:r>
            <a:r>
              <a:rPr lang="en-US" b="1" baseline="-25000" dirty="0"/>
              <a:t>CS </a:t>
            </a:r>
            <a:r>
              <a:rPr lang="en-US" b="1" dirty="0"/>
              <a:t>and events fraction</a:t>
            </a:r>
          </a:p>
          <a:p>
            <a:pPr algn="ctr"/>
            <a:r>
              <a:rPr lang="en-US" sz="1200" b="1" dirty="0"/>
              <a:t>(based on 4032 simulations)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94574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Maximum value of R</a:t>
            </a:r>
            <a:r>
              <a:rPr lang="en-US" b="1" baseline="30000" dirty="0"/>
              <a:t>2</a:t>
            </a:r>
            <a:r>
              <a:rPr lang="en-US" b="1" baseline="-25000" dirty="0"/>
              <a:t>CS </a:t>
            </a:r>
            <a:r>
              <a:rPr lang="en-US" b="1" dirty="0"/>
              <a:t>and events fraction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196" y="969543"/>
            <a:ext cx="113980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with </a:t>
            </a:r>
            <a:r>
              <a:rPr lang="en-US" sz="1400" b="1" dirty="0"/>
              <a:t>maximum likelihood </a:t>
            </a:r>
            <a:r>
              <a:rPr lang="en-US" sz="1400" dirty="0"/>
              <a:t>as an estimation method;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Could be </a:t>
            </a:r>
            <a:r>
              <a:rPr lang="en-US" sz="1400" b="1" dirty="0"/>
              <a:t>negative</a:t>
            </a:r>
            <a:r>
              <a:rPr lang="en-US" sz="1400" dirty="0"/>
              <a:t> values when null model is better than full model (</a:t>
            </a:r>
            <a:r>
              <a:rPr lang="en-US" sz="1400" b="1" dirty="0"/>
              <a:t>LR &lt; 0</a:t>
            </a:r>
            <a:r>
              <a:rPr lang="en-US" sz="1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Asymptotically </a:t>
            </a:r>
            <a:r>
              <a:rPr lang="en-US" sz="1400" b="1" dirty="0"/>
              <a:t>independent</a:t>
            </a:r>
            <a:r>
              <a:rPr lang="en-US" sz="1400" dirty="0"/>
              <a:t> of sample size 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max(R</a:t>
            </a:r>
            <a:r>
              <a:rPr lang="en-US" sz="1400" b="1" i="1" baseline="30000" dirty="0"/>
              <a:t>2</a:t>
            </a:r>
            <a:r>
              <a:rPr lang="en-US" sz="1400" b="1" i="1" baseline="-25000" dirty="0"/>
              <a:t>CS</a:t>
            </a:r>
            <a:r>
              <a:rPr lang="en-US" sz="1400" b="1" i="1" baseline="30000" dirty="0"/>
              <a:t> </a:t>
            </a:r>
            <a:r>
              <a:rPr lang="en-US" sz="1400" b="1" dirty="0"/>
              <a:t>) </a:t>
            </a:r>
            <a:r>
              <a:rPr lang="en-US" sz="1400" dirty="0"/>
              <a:t>lower than 1 and depends on outcome proportion (1 – </a:t>
            </a:r>
            <a:r>
              <a:rPr lang="en-US" sz="1400" i="1" dirty="0"/>
              <a:t>L</a:t>
            </a:r>
            <a:r>
              <a:rPr lang="en-US" sz="1400" baseline="-25000" dirty="0"/>
              <a:t>0</a:t>
            </a:r>
            <a:r>
              <a:rPr lang="en-US" sz="1400" baseline="30000" dirty="0"/>
              <a:t>2/</a:t>
            </a:r>
            <a:r>
              <a:rPr lang="en-US" sz="1400" i="1" baseline="30000" dirty="0"/>
              <a:t>n </a:t>
            </a:r>
            <a:r>
              <a:rPr lang="en-US" sz="1400" dirty="0"/>
              <a:t>= 1 – [</a:t>
            </a:r>
            <a:r>
              <a:rPr lang="en-US" sz="1400" i="1" dirty="0"/>
              <a:t>p</a:t>
            </a:r>
            <a:r>
              <a:rPr lang="en-US" sz="1400" i="1" baseline="30000" dirty="0"/>
              <a:t>p</a:t>
            </a:r>
            <a:r>
              <a:rPr lang="en-US" sz="1400" dirty="0"/>
              <a:t>(1-</a:t>
            </a:r>
            <a:r>
              <a:rPr lang="en-US" sz="1400" i="1" dirty="0"/>
              <a:t>p</a:t>
            </a:r>
            <a:r>
              <a:rPr lang="en-US" sz="1400" dirty="0"/>
              <a:t>)</a:t>
            </a:r>
            <a:r>
              <a:rPr lang="en-US" sz="1400" baseline="30000" dirty="0"/>
              <a:t>(1-</a:t>
            </a:r>
            <a:r>
              <a:rPr lang="en-US" sz="1400" i="1" baseline="30000" dirty="0"/>
              <a:t>p</a:t>
            </a:r>
            <a:r>
              <a:rPr lang="en-US" sz="1400" baseline="30000" dirty="0"/>
              <a:t>)</a:t>
            </a:r>
            <a:r>
              <a:rPr lang="en-US" sz="1400" dirty="0"/>
              <a:t>]</a:t>
            </a:r>
            <a:r>
              <a:rPr lang="en-US" sz="1400" baseline="30000" dirty="0"/>
              <a:t>2</a:t>
            </a:r>
            <a:r>
              <a:rPr lang="en-US" sz="1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Lower value of R</a:t>
            </a:r>
            <a:r>
              <a:rPr lang="en-US" sz="1400" baseline="30000" dirty="0"/>
              <a:t>2</a:t>
            </a:r>
            <a:r>
              <a:rPr lang="en-US" sz="1400" baseline="-25000" dirty="0"/>
              <a:t>CS</a:t>
            </a:r>
            <a:r>
              <a:rPr lang="en-US" sz="1400" dirty="0"/>
              <a:t> does not necessarily indicate poor model performance as it related to </a:t>
            </a:r>
            <a:r>
              <a:rPr lang="en-US" sz="1400" b="1" dirty="0"/>
              <a:t>events fraction  (base rate problem)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91400" y="1101714"/>
                <a:ext cx="4419600" cy="561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</a:t>
                </a:r>
                <a:r>
                  <a:rPr lang="en-US" sz="2000" b="1" i="1" baseline="30000" dirty="0"/>
                  <a:t>2</a:t>
                </a:r>
                <a:r>
                  <a:rPr lang="en-US" sz="2000" b="1" i="1" baseline="-25000" dirty="0"/>
                  <a:t>CS</a:t>
                </a:r>
                <a:r>
                  <a:rPr lang="en-US" sz="2000" b="1" i="1" dirty="0"/>
                  <a:t> = 1 – </a:t>
                </a:r>
                <a:r>
                  <a:rPr lang="en-US" sz="2000" b="1" i="1" dirty="0" err="1"/>
                  <a:t>exp</a:t>
                </a:r>
                <a:r>
                  <a:rPr lang="en-US" sz="2000" b="1" i="1" dirty="0"/>
                  <a:t> (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𝑳𝑹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i="1" dirty="0"/>
                  <a:t> ) = 1 -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 i="1" baseline="-25000" smtClean="0">
                            <a:latin typeface="Cambria Math" panose="02040503050406030204" pitchFamily="18" charset="0"/>
                          </a:rPr>
                          <m:t>𝒏𝒖𝒍𝒍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 i="1" baseline="-25000" smtClean="0">
                            <a:latin typeface="Cambria Math" panose="02040503050406030204" pitchFamily="18" charset="0"/>
                          </a:rPr>
                          <m:t>𝒇𝒖𝒍𝒍</m:t>
                        </m:r>
                      </m:den>
                    </m:f>
                  </m:oMath>
                </a14:m>
                <a:r>
                  <a:rPr lang="en-US" sz="2000" b="1" i="1" dirty="0"/>
                  <a:t> )</a:t>
                </a:r>
                <a:r>
                  <a:rPr lang="en-US" sz="2000" b="1" i="1" baseline="30000" dirty="0"/>
                  <a:t>2/N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101714"/>
                <a:ext cx="4419600" cy="561244"/>
              </a:xfrm>
              <a:prstGeom prst="rect">
                <a:avLst/>
              </a:prstGeom>
              <a:blipFill>
                <a:blip r:embed="rId4"/>
                <a:stretch>
                  <a:fillRect l="-1376"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25" y="1032948"/>
            <a:ext cx="4902430" cy="4496275"/>
          </a:xfrm>
          <a:prstGeom prst="rect">
            <a:avLst/>
          </a:prstGeom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Three criteria methods by Riley Richard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7306457" y="1336585"/>
            <a:ext cx="2362199" cy="4102463"/>
          </a:xfrm>
          <a:prstGeom prst="rect">
            <a:avLst/>
          </a:prstGeom>
          <a:solidFill>
            <a:srgbClr val="759FA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Process 72"/>
          <p:cNvSpPr>
            <a:spLocks noChangeArrowheads="1"/>
          </p:cNvSpPr>
          <p:nvPr/>
        </p:nvSpPr>
        <p:spPr bwMode="auto">
          <a:xfrm>
            <a:off x="7306457" y="1028808"/>
            <a:ext cx="2362199" cy="307691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615268" y="1028808"/>
            <a:ext cx="1863725" cy="3077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1000" spc="50" dirty="0" smtClean="0">
                <a:solidFill>
                  <a:schemeClr val="bg1"/>
                </a:solidFill>
                <a:latin typeface="+mj-lt"/>
                <a:cs typeface="Arial"/>
              </a:rPr>
              <a:t>Precise Estimation</a:t>
            </a:r>
            <a:endParaRPr lang="en-US" sz="1400" kern="1000" spc="5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74885" y="4805570"/>
            <a:ext cx="2390776" cy="600427"/>
            <a:chOff x="6473791" y="5311489"/>
            <a:chExt cx="1844646" cy="810046"/>
          </a:xfrm>
        </p:grpSpPr>
        <p:sp>
          <p:nvSpPr>
            <p:cNvPr id="14" name="Terminator 67"/>
            <p:cNvSpPr>
              <a:spLocks noChangeArrowheads="1"/>
            </p:cNvSpPr>
            <p:nvPr/>
          </p:nvSpPr>
          <p:spPr bwMode="auto">
            <a:xfrm>
              <a:off x="6545700" y="5311489"/>
              <a:ext cx="1604753" cy="810046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1000" spc="5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6473791" y="5434831"/>
                  <a:ext cx="1844646" cy="562617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n =</a:t>
                  </a:r>
                  <a:r>
                    <a:rPr lang="en-US" sz="2000" dirty="0">
                      <a:solidFill>
                        <a:srgbClr val="343437"/>
                      </a:solidFill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1.96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σ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altLang="zh-CN" sz="2000" i="1" baseline="3000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</m:oMath>
                  </a14:m>
                  <a:r>
                    <a:rPr lang="en-US" altLang="zh-CN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Φ(1-Φ)</a:t>
                  </a:r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3791" y="5434831"/>
                  <a:ext cx="1844646" cy="562617"/>
                </a:xfrm>
                <a:prstGeom prst="rect">
                  <a:avLst/>
                </a:prstGeom>
                <a:blipFill>
                  <a:blip r:embed="rId3"/>
                  <a:stretch>
                    <a:fillRect b="-362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Process 32"/>
          <p:cNvSpPr>
            <a:spLocks noChangeArrowheads="1"/>
          </p:cNvSpPr>
          <p:nvPr/>
        </p:nvSpPr>
        <p:spPr bwMode="auto">
          <a:xfrm>
            <a:off x="2601943" y="5626748"/>
            <a:ext cx="6858000" cy="84803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</a:rPr>
              <a:t>With given anticipated values </a:t>
            </a:r>
            <a:r>
              <a:rPr lang="en-US" dirty="0" smtClean="0">
                <a:solidFill>
                  <a:srgbClr val="FF0000"/>
                </a:solidFill>
              </a:rPr>
              <a:t>(S</a:t>
            </a:r>
            <a:r>
              <a:rPr lang="en-US" baseline="-25000" dirty="0" smtClean="0">
                <a:solidFill>
                  <a:srgbClr val="FF0000"/>
                </a:solidFill>
              </a:rPr>
              <a:t>VH</a:t>
            </a:r>
            <a:r>
              <a:rPr lang="en-US" dirty="0" smtClean="0">
                <a:solidFill>
                  <a:srgbClr val="FF0000"/>
                </a:solidFill>
              </a:rPr>
              <a:t>, R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>
                <a:solidFill>
                  <a:srgbClr val="FF0000"/>
                </a:solidFill>
              </a:rPr>
              <a:t>CS_adj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  <a:cs typeface="Arial"/>
              </a:rPr>
              <a:t>2</a:t>
            </a:r>
            <a:r>
              <a:rPr lang="en-US" baseline="-25000" dirty="0" smtClean="0">
                <a:solidFill>
                  <a:srgbClr val="FF0000"/>
                </a:solidFill>
                <a:cs typeface="Arial"/>
              </a:rPr>
              <a:t>Nagelkerke_adj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δ,</a:t>
            </a:r>
            <a:r>
              <a:rPr lang="en-US" dirty="0" smtClean="0">
                <a:solidFill>
                  <a:srgbClr val="FF0000"/>
                </a:solidFill>
              </a:rPr>
              <a:t> σ)</a:t>
            </a:r>
            <a:r>
              <a:rPr lang="en-US" baseline="-25000" dirty="0" smtClean="0">
                <a:solidFill>
                  <a:schemeClr val="lt1"/>
                </a:solidFill>
                <a:latin typeface="+mn-lt"/>
              </a:rPr>
              <a:t>,</a:t>
            </a:r>
            <a:r>
              <a:rPr lang="en-US" dirty="0" smtClean="0">
                <a:solidFill>
                  <a:schemeClr val="lt1"/>
                </a:solidFill>
                <a:latin typeface="+mn-lt"/>
              </a:rPr>
              <a:t> </a:t>
            </a:r>
            <a:r>
              <a:rPr lang="en-US" u="sng" dirty="0" smtClean="0">
                <a:solidFill>
                  <a:schemeClr val="lt1"/>
                </a:solidFill>
                <a:latin typeface="+mn-lt"/>
              </a:rPr>
              <a:t>number of predictors p </a:t>
            </a:r>
            <a:r>
              <a:rPr lang="en-US" dirty="0" smtClean="0">
                <a:solidFill>
                  <a:schemeClr val="lt1"/>
                </a:solidFill>
                <a:latin typeface="+mn-lt"/>
              </a:rPr>
              <a:t>and </a:t>
            </a:r>
            <a:r>
              <a:rPr lang="en-US" u="sng" dirty="0" smtClean="0">
                <a:solidFill>
                  <a:schemeClr val="lt1"/>
                </a:solidFill>
                <a:latin typeface="+mn-lt"/>
              </a:rPr>
              <a:t>outcome proportion Φ </a:t>
            </a:r>
            <a:r>
              <a:rPr lang="en-US" dirty="0" smtClean="0">
                <a:solidFill>
                  <a:schemeClr val="lt1"/>
                </a:solidFill>
                <a:latin typeface="+mn-lt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</a:rPr>
              <a:t>would decide the dominative one of those three.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cess 32"/>
              <p:cNvSpPr>
                <a:spLocks noChangeArrowheads="1"/>
              </p:cNvSpPr>
              <p:nvPr/>
            </p:nvSpPr>
            <p:spPr bwMode="auto">
              <a:xfrm>
                <a:off x="7374885" y="1391204"/>
                <a:ext cx="2200084" cy="437556"/>
              </a:xfrm>
              <a:prstGeom prst="flowChartProcess">
                <a:avLst/>
              </a:prstGeom>
              <a:solidFill>
                <a:srgbClr val="759FAB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41275" dist="25400" dir="5400000" algn="tl" rotWithShape="0">
                  <a:srgbClr val="68686D">
                    <a:alpha val="34998"/>
                  </a:srgb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Φ</a:t>
                </a:r>
                <a:r>
                  <a:rPr lang="en-US" altLang="zh-CN" dirty="0"/>
                  <a:t>±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1.96 *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l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Proces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4885" y="1391204"/>
                <a:ext cx="2200084" cy="437556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41275" dist="25400" dir="5400000" algn="tl" rotWithShape="0">
                  <a:srgbClr val="68686D">
                    <a:alpha val="3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286" y="1007553"/>
            <a:ext cx="206548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Development dataset:</a:t>
            </a:r>
          </a:p>
          <a:p>
            <a:r>
              <a:rPr lang="en-US" sz="1400" dirty="0" smtClean="0"/>
              <a:t>- Number of predictors </a:t>
            </a:r>
            <a:r>
              <a:rPr lang="en-US" sz="1400" b="1" dirty="0" smtClean="0"/>
              <a:t>p</a:t>
            </a:r>
          </a:p>
          <a:p>
            <a:r>
              <a:rPr lang="en-US" sz="1400" dirty="0" smtClean="0"/>
              <a:t>- Events fraction </a:t>
            </a:r>
            <a:r>
              <a:rPr lang="en-US" sz="1400" b="1" dirty="0" err="1" smtClean="0"/>
              <a:t>Ef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>
            <a:off x="2082630" y="1404870"/>
            <a:ext cx="303675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9679188" y="1146243"/>
            <a:ext cx="295050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4771" y="1036020"/>
            <a:ext cx="2207230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Anticipated values: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-S</a:t>
            </a:r>
            <a:r>
              <a:rPr lang="en-US" sz="1400" baseline="-25000" dirty="0" smtClean="0">
                <a:solidFill>
                  <a:srgbClr val="FF0000"/>
                </a:solidFill>
              </a:rPr>
              <a:t>VH</a:t>
            </a:r>
            <a:r>
              <a:rPr lang="en-US" sz="1400" dirty="0" smtClean="0">
                <a:solidFill>
                  <a:srgbClr val="FF0000"/>
                </a:solidFill>
              </a:rPr>
              <a:t>, R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baseline="-25000" dirty="0" smtClean="0">
                <a:solidFill>
                  <a:srgbClr val="FF0000"/>
                </a:solidFill>
              </a:rPr>
              <a:t>CS_adj</a:t>
            </a:r>
          </a:p>
          <a:p>
            <a:r>
              <a:rPr lang="en-US" sz="1400" dirty="0" smtClean="0">
                <a:solidFill>
                  <a:srgbClr val="FF0000"/>
                </a:solidFill>
                <a:cs typeface="Arial"/>
              </a:rPr>
              <a:t>-R</a:t>
            </a:r>
            <a:r>
              <a:rPr lang="en-US" sz="1400" baseline="30000" dirty="0" smtClean="0">
                <a:solidFill>
                  <a:srgbClr val="FF0000"/>
                </a:solidFill>
                <a:cs typeface="Arial"/>
              </a:rPr>
              <a:t>2</a:t>
            </a:r>
            <a:r>
              <a:rPr lang="en-US" sz="1400" baseline="-25000" dirty="0" smtClean="0">
                <a:solidFill>
                  <a:srgbClr val="FF0000"/>
                </a:solidFill>
                <a:cs typeface="Arial"/>
              </a:rPr>
              <a:t>Nagelkerke_adj</a:t>
            </a:r>
            <a:r>
              <a:rPr lang="en-US" sz="1400" dirty="0" smtClean="0">
                <a:solidFill>
                  <a:srgbClr val="FF0000"/>
                </a:solidFill>
                <a:cs typeface="Arial"/>
              </a:rPr>
              <a:t>, </a:t>
            </a:r>
            <a:r>
              <a:rPr lang="en-US" altLang="zh-CN" sz="1400" dirty="0" smtClean="0">
                <a:solidFill>
                  <a:srgbClr val="FF0000"/>
                </a:solidFill>
              </a:rPr>
              <a:t>δ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-Margin of error σ 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685800" y="1447800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Simulation </a:t>
            </a:r>
            <a:r>
              <a:rPr lang="en-US" altLang="zh-CN" sz="2400" dirty="0" smtClean="0"/>
              <a:t>settings in the slides </a:t>
            </a:r>
            <a:r>
              <a:rPr lang="en-US" altLang="zh-CN" sz="2400" i="1" dirty="0" smtClean="0"/>
              <a:t>(7*4*3*3*4*4 = 4032)</a:t>
            </a:r>
            <a:endParaRPr lang="en-US" sz="2400" kern="0" dirty="0" smtClean="0"/>
          </a:p>
          <a:p>
            <a:r>
              <a:rPr lang="en-US" kern="0" dirty="0" smtClean="0"/>
              <a:t>Relative sample size</a:t>
            </a:r>
          </a:p>
          <a:p>
            <a:pPr lvl="1"/>
            <a:r>
              <a:rPr lang="en-US" i="1" kern="0" dirty="0" smtClean="0"/>
              <a:t>Events per variable </a:t>
            </a:r>
            <a:r>
              <a:rPr lang="en-US" kern="0" dirty="0" smtClean="0"/>
              <a:t>(EPV):  3, 5, 10, 15, 20, 30, 50 (7)</a:t>
            </a:r>
          </a:p>
          <a:p>
            <a:pPr lvl="1"/>
            <a:r>
              <a:rPr lang="en-US" i="1" kern="0" dirty="0" smtClean="0"/>
              <a:t>Events fraction</a:t>
            </a:r>
            <a:r>
              <a:rPr lang="en-US" kern="0" dirty="0" smtClean="0"/>
              <a:t>: 1/2, 1/4, 1/8, 1/16 (4)</a:t>
            </a:r>
          </a:p>
          <a:p>
            <a:pPr lvl="1"/>
            <a:r>
              <a:rPr lang="en-US" i="1" kern="0" dirty="0" smtClean="0"/>
              <a:t>Number of candidate predictors </a:t>
            </a:r>
            <a:r>
              <a:rPr lang="en-US" kern="0" dirty="0" smtClean="0"/>
              <a:t>(P): 4, 8, 12 (3)</a:t>
            </a:r>
          </a:p>
          <a:p>
            <a:r>
              <a:rPr lang="en-US" kern="0" dirty="0" smtClean="0"/>
              <a:t>Other development data characteristics</a:t>
            </a:r>
          </a:p>
          <a:p>
            <a:pPr lvl="1"/>
            <a:r>
              <a:rPr lang="en-US" i="1" kern="0" dirty="0" smtClean="0"/>
              <a:t>Model discrimination </a:t>
            </a:r>
            <a:r>
              <a:rPr lang="en-US" kern="0" dirty="0" smtClean="0"/>
              <a:t>(AUC): 0.65, 0.75, 0.85 (3)</a:t>
            </a:r>
          </a:p>
          <a:p>
            <a:pPr lvl="1"/>
            <a:r>
              <a:rPr lang="en-US" i="1" kern="0" dirty="0" smtClean="0"/>
              <a:t>Distribution of predictor variables</a:t>
            </a:r>
            <a:r>
              <a:rPr lang="en-US" kern="0" dirty="0" smtClean="0"/>
              <a:t>: Binomial, Multivariable (4)</a:t>
            </a:r>
          </a:p>
          <a:p>
            <a:pPr lvl="1"/>
            <a:r>
              <a:rPr lang="en-US" i="1" kern="0" dirty="0" smtClean="0"/>
              <a:t>Predictor effects</a:t>
            </a:r>
            <a:r>
              <a:rPr lang="en-US" kern="0" dirty="0" smtClean="0"/>
              <a:t>: Equal effect; one strong; one noise; ½ noise (4)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530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58" y="2350848"/>
            <a:ext cx="7584955" cy="3378353"/>
          </a:xfrm>
        </p:spPr>
      </p:pic>
      <p:sp>
        <p:nvSpPr>
          <p:cNvPr id="17" name="TextBox 16"/>
          <p:cNvSpPr txBox="1"/>
          <p:nvPr/>
        </p:nvSpPr>
        <p:spPr>
          <a:xfrm>
            <a:off x="2312460" y="1939204"/>
            <a:ext cx="7060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Prediction modelling strategies for simulation by van </a:t>
            </a:r>
            <a:r>
              <a:rPr lang="en-US" sz="1600" b="1" dirty="0" err="1" smtClean="0"/>
              <a:t>Smeden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73091" y="1110564"/>
            <a:ext cx="11138876" cy="6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The simulation study was set up to evaluate the </a:t>
            </a:r>
            <a:r>
              <a:rPr lang="en-US" sz="1800" b="1" kern="0" dirty="0" smtClean="0">
                <a:solidFill>
                  <a:srgbClr val="FF0000"/>
                </a:solidFill>
              </a:rPr>
              <a:t>predictive performance </a:t>
            </a:r>
            <a:r>
              <a:rPr lang="en-US" sz="1800" kern="0" dirty="0" smtClean="0"/>
              <a:t>of various </a:t>
            </a:r>
            <a:r>
              <a:rPr lang="en-US" sz="1800" b="1" kern="0" dirty="0" smtClean="0">
                <a:solidFill>
                  <a:srgbClr val="FF0000"/>
                </a:solidFill>
              </a:rPr>
              <a:t>prediction modeling strategies</a:t>
            </a:r>
            <a:r>
              <a:rPr lang="en-US" sz="1800" b="1" kern="0" dirty="0" smtClean="0"/>
              <a:t> </a:t>
            </a:r>
            <a:r>
              <a:rPr lang="en-US" sz="1800" kern="0" dirty="0" smtClean="0"/>
              <a:t>in relation to </a:t>
            </a:r>
            <a:r>
              <a:rPr lang="en-US" sz="1800" b="1" kern="0" dirty="0" smtClean="0">
                <a:solidFill>
                  <a:srgbClr val="FF0000"/>
                </a:solidFill>
              </a:rPr>
              <a:t>characteristics of the development data</a:t>
            </a:r>
            <a:r>
              <a:rPr lang="en-US" sz="1800" kern="0" dirty="0" smtClean="0">
                <a:solidFill>
                  <a:srgbClr val="FF0000"/>
                </a:solidFill>
              </a:rPr>
              <a:t>. </a:t>
            </a:r>
            <a:endParaRPr lang="en-US" kern="0" dirty="0" smtClean="0"/>
          </a:p>
          <a:p>
            <a:endParaRPr lang="en-US" b="1" kern="0" dirty="0" smtClean="0"/>
          </a:p>
          <a:p>
            <a:endParaRPr lang="en-US" kern="0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517770" y="452441"/>
            <a:ext cx="9817100" cy="122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sz="2400" dirty="0" smtClean="0"/>
              <a:t>Van </a:t>
            </a:r>
            <a:r>
              <a:rPr lang="en-US" sz="2400" dirty="0" err="1" smtClean="0"/>
              <a:t>Smeden</a:t>
            </a:r>
            <a:r>
              <a:rPr lang="en-US" sz="2400" dirty="0" smtClean="0"/>
              <a:t>: simulation based on modelling strategies</a:t>
            </a:r>
            <a:endParaRPr lang="en-US" sz="2400" i="1" kern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Predictive performance (simulation results and meta model results)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536175"/>
                  </p:ext>
                </p:extLst>
              </p:nvPr>
            </p:nvGraphicFramePr>
            <p:xfrm>
              <a:off x="533400" y="1373744"/>
              <a:ext cx="11394828" cy="277891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63055">
                      <a:extLst>
                        <a:ext uri="{9D8B030D-6E8A-4147-A177-3AD203B41FA5}">
                          <a16:colId xmlns:a16="http://schemas.microsoft.com/office/drawing/2014/main" val="4096595595"/>
                        </a:ext>
                      </a:extLst>
                    </a:gridCol>
                    <a:gridCol w="3339328">
                      <a:extLst>
                        <a:ext uri="{9D8B030D-6E8A-4147-A177-3AD203B41FA5}">
                          <a16:colId xmlns:a16="http://schemas.microsoft.com/office/drawing/2014/main" val="413720463"/>
                        </a:ext>
                      </a:extLst>
                    </a:gridCol>
                    <a:gridCol w="4992445">
                      <a:extLst>
                        <a:ext uri="{9D8B030D-6E8A-4147-A177-3AD203B41FA5}">
                          <a16:colId xmlns:a16="http://schemas.microsoft.com/office/drawing/2014/main" val="1094602718"/>
                        </a:ext>
                      </a:extLst>
                    </a:gridCol>
                  </a:tblGrid>
                  <a:tr h="441961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Aspect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Measure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Characteristics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344462"/>
                      </a:ext>
                    </a:extLst>
                  </a:tr>
                  <a:tr h="682611">
                    <a:tc>
                      <a:txBody>
                        <a:bodyPr/>
                        <a:lstStyle/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b="1" kern="1200" noProof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Discrimination</a:t>
                          </a:r>
                        </a:p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62" i="1" dirty="0" smtClean="0"/>
                            <a:t>ΔAUC  </a:t>
                          </a:r>
                          <a:endParaRPr lang="en-US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62" dirty="0" smtClean="0"/>
                            <a:t>Average difference between the AUCs estimated on the model development and validation data</a:t>
                          </a:r>
                          <a:r>
                            <a:rPr lang="en-US" sz="1662" baseline="0" dirty="0" smtClean="0"/>
                            <a:t> set</a:t>
                          </a:r>
                          <a:endParaRPr lang="en-US" sz="1662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515286"/>
                      </a:ext>
                    </a:extLst>
                  </a:tr>
                  <a:tr h="682611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Calibration</a:t>
                          </a:r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62" b="0" i="1" baseline="0" dirty="0" smtClean="0"/>
                            <a:t>Calibration in the large (CIL)</a:t>
                          </a:r>
                        </a:p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i="1" dirty="0" smtClean="0"/>
                            <a:t>C</a:t>
                          </a:r>
                          <a:r>
                            <a:rPr lang="en-US" altLang="zh-CN" sz="1662" i="1" dirty="0" smtClean="0"/>
                            <a:t>alibration slope</a:t>
                          </a:r>
                          <a:endParaRPr lang="en-US" altLang="zh-CN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dirty="0" smtClean="0"/>
                            <a:t>Compare</a:t>
                          </a:r>
                          <a:r>
                            <a:rPr lang="en-US" sz="1662" baseline="0" dirty="0"/>
                            <a:t> mean (y) versus mean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62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62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62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62" b="0" i="1" noProof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62" baseline="0" dirty="0"/>
                            <a:t>) </a:t>
                          </a:r>
                          <a:endParaRPr lang="en-US" sz="1662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908279"/>
                      </a:ext>
                    </a:extLst>
                  </a:tr>
                  <a:tr h="971733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Overall</a:t>
                          </a:r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performance</a:t>
                          </a:r>
                        </a:p>
                        <a:p>
                          <a:pPr marL="0" algn="l" defTabSz="844083" rtl="0" eaLnBrk="1" latinLnBrk="0" hangingPunct="1"/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 Prediction error ) </a:t>
                          </a:r>
                          <a:endParaRPr lang="en-US" sz="1662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l" defTabSz="844083" rtl="0" eaLnBrk="1" latinLnBrk="0" hangingPunct="1"/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62" i="1" dirty="0" smtClean="0"/>
                            <a:t>Brier</a:t>
                          </a:r>
                        </a:p>
                        <a:p>
                          <a:r>
                            <a:rPr lang="en-US" sz="1662" i="1" dirty="0" smtClean="0"/>
                            <a:t>MSPE</a:t>
                          </a:r>
                        </a:p>
                        <a:p>
                          <a:r>
                            <a:rPr lang="en-US" sz="1662" i="1" dirty="0" smtClean="0"/>
                            <a:t>MAPE</a:t>
                          </a:r>
                          <a:endParaRPr lang="en-US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dirty="0" smtClean="0"/>
                            <a:t>Better</a:t>
                          </a:r>
                          <a:r>
                            <a:rPr lang="en-US" sz="1662" baseline="0" dirty="0"/>
                            <a:t> with lower distance between </a:t>
                          </a:r>
                          <a:r>
                            <a:rPr lang="en-US" sz="1662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 </a:t>
                          </a:r>
                          <a:r>
                            <a:rPr lang="en-US" sz="1662" baseline="0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62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62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62" b="0" i="1" noProof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62" b="0" i="1" noProof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1662" b="0" noProof="0" dirty="0"/>
                        </a:p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dirty="0"/>
                            <a:t>Capture both</a:t>
                          </a:r>
                          <a:r>
                            <a:rPr lang="en-US" sz="1662" baseline="0" dirty="0"/>
                            <a:t> calibration and discrimination aspects</a:t>
                          </a:r>
                          <a:endParaRPr lang="en-US" sz="1662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401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536175"/>
                  </p:ext>
                </p:extLst>
              </p:nvPr>
            </p:nvGraphicFramePr>
            <p:xfrm>
              <a:off x="533400" y="1373744"/>
              <a:ext cx="11394828" cy="277891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63055">
                      <a:extLst>
                        <a:ext uri="{9D8B030D-6E8A-4147-A177-3AD203B41FA5}">
                          <a16:colId xmlns:a16="http://schemas.microsoft.com/office/drawing/2014/main" val="4096595595"/>
                        </a:ext>
                      </a:extLst>
                    </a:gridCol>
                    <a:gridCol w="3339328">
                      <a:extLst>
                        <a:ext uri="{9D8B030D-6E8A-4147-A177-3AD203B41FA5}">
                          <a16:colId xmlns:a16="http://schemas.microsoft.com/office/drawing/2014/main" val="413720463"/>
                        </a:ext>
                      </a:extLst>
                    </a:gridCol>
                    <a:gridCol w="4992445">
                      <a:extLst>
                        <a:ext uri="{9D8B030D-6E8A-4147-A177-3AD203B41FA5}">
                          <a16:colId xmlns:a16="http://schemas.microsoft.com/office/drawing/2014/main" val="1094602718"/>
                        </a:ext>
                      </a:extLst>
                    </a:gridCol>
                  </a:tblGrid>
                  <a:tr h="441961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Aspect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Measure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Characteristics</a:t>
                          </a:r>
                          <a:endParaRPr lang="en-US" sz="1662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344462"/>
                      </a:ext>
                    </a:extLst>
                  </a:tr>
                  <a:tr h="682611">
                    <a:tc>
                      <a:txBody>
                        <a:bodyPr/>
                        <a:lstStyle/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b="1" kern="1200" noProof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Discrimination</a:t>
                          </a:r>
                        </a:p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62" i="1" dirty="0" smtClean="0"/>
                            <a:t>ΔAUC  </a:t>
                          </a:r>
                          <a:endParaRPr lang="en-US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62" dirty="0" smtClean="0"/>
                            <a:t>Average difference between the AUCs estimated on the model development and validation data</a:t>
                          </a:r>
                          <a:r>
                            <a:rPr lang="en-US" sz="1662" baseline="0" dirty="0" smtClean="0"/>
                            <a:t> set</a:t>
                          </a:r>
                          <a:endParaRPr lang="en-US" sz="1662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515286"/>
                      </a:ext>
                    </a:extLst>
                  </a:tr>
                  <a:tr h="682611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Calibration</a:t>
                          </a:r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62" b="0" i="1" baseline="0" dirty="0" smtClean="0"/>
                            <a:t>Calibration in the large (CIL)</a:t>
                          </a:r>
                        </a:p>
                        <a:p>
                          <a:pPr marL="0" marR="0" lvl="0" indent="0" algn="l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62" i="1" dirty="0" smtClean="0"/>
                            <a:t>C</a:t>
                          </a:r>
                          <a:r>
                            <a:rPr lang="en-US" altLang="zh-CN" sz="1662" i="1" dirty="0" smtClean="0"/>
                            <a:t>alibration slope</a:t>
                          </a:r>
                          <a:endParaRPr lang="en-US" altLang="zh-CN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449" t="-167857" r="-488" b="-144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908279"/>
                      </a:ext>
                    </a:extLst>
                  </a:tr>
                  <a:tr h="971733">
                    <a:tc>
                      <a:txBody>
                        <a:bodyPr/>
                        <a:lstStyle/>
                        <a:p>
                          <a:pPr marL="0" algn="l" defTabSz="844083" rtl="0" eaLnBrk="1" latinLnBrk="0" hangingPunct="1"/>
                          <a:r>
                            <a:rPr lang="en-US" sz="1662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Overall</a:t>
                          </a:r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performance</a:t>
                          </a:r>
                        </a:p>
                        <a:p>
                          <a:pPr marL="0" algn="l" defTabSz="844083" rtl="0" eaLnBrk="1" latinLnBrk="0" hangingPunct="1"/>
                          <a:r>
                            <a:rPr lang="en-US" sz="1662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 Prediction error ) </a:t>
                          </a:r>
                          <a:endParaRPr lang="en-US" sz="1662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l" defTabSz="844083" rtl="0" eaLnBrk="1" latinLnBrk="0" hangingPunct="1"/>
                          <a:endParaRPr lang="en-US" sz="1662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62" i="1" dirty="0" smtClean="0"/>
                            <a:t>Brier</a:t>
                          </a:r>
                        </a:p>
                        <a:p>
                          <a:r>
                            <a:rPr lang="en-US" sz="1662" i="1" dirty="0" smtClean="0"/>
                            <a:t>MSPE</a:t>
                          </a:r>
                        </a:p>
                        <a:p>
                          <a:r>
                            <a:rPr lang="en-US" sz="1662" i="1" dirty="0" smtClean="0"/>
                            <a:t>MAPE</a:t>
                          </a:r>
                          <a:endParaRPr lang="en-US" sz="1662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449" t="-187500" r="-488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4014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17770" y="4343400"/>
            <a:ext cx="112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data sets to get predictive performance metrics: </a:t>
            </a:r>
            <a:r>
              <a:rPr lang="en-US" i="1" dirty="0" smtClean="0"/>
              <a:t>N* = 5000/</a:t>
            </a:r>
            <a:r>
              <a:rPr lang="en-US" i="1" dirty="0" err="1" smtClean="0"/>
              <a:t>Pr</a:t>
            </a:r>
            <a:r>
              <a:rPr lang="en-US" i="1" dirty="0" smtClean="0"/>
              <a:t>(Y=1)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33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Quantification of Model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99" y="838200"/>
            <a:ext cx="9795121" cy="5767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99" y="1524000"/>
            <a:ext cx="88612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Smeden</a:t>
            </a:r>
            <a:r>
              <a:rPr lang="en-US" dirty="0" smtClean="0"/>
              <a:t>: </a:t>
            </a:r>
            <a:r>
              <a:rPr lang="en-US" dirty="0" err="1" smtClean="0"/>
              <a:t>Metamodel</a:t>
            </a:r>
            <a:r>
              <a:rPr lang="en-US" dirty="0" smtClean="0"/>
              <a:t> based on simulation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36984"/>
            <a:ext cx="8915400" cy="32970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7771" y="1326030"/>
            <a:ext cx="11484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Metamodel</a:t>
            </a:r>
            <a:r>
              <a:rPr lang="en-US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: A model of a model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7770" y="5627385"/>
            <a:ext cx="114844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model transparency and improve the presentation of model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Simplify </a:t>
            </a:r>
            <a:r>
              <a:rPr lang="en-US" dirty="0"/>
              <a:t>the relationship between </a:t>
            </a:r>
            <a:r>
              <a:rPr lang="en-US" dirty="0" smtClean="0"/>
              <a:t>inputs (data characteristics) </a:t>
            </a:r>
            <a:r>
              <a:rPr lang="en-US" dirty="0"/>
              <a:t>and outputs </a:t>
            </a:r>
            <a:r>
              <a:rPr lang="en-US" dirty="0" smtClean="0"/>
              <a:t>(model performance)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209800"/>
            <a:ext cx="2590800" cy="1752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3175" y="6843713"/>
            <a:ext cx="57150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0225" y="2924175"/>
            <a:ext cx="11137900" cy="1009650"/>
          </a:xfrm>
        </p:spPr>
        <p:txBody>
          <a:bodyPr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100" b="1" i="1" smtClean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6100" b="1" dirty="0" smtClean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401638" y="6092825"/>
            <a:ext cx="5626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42925" y="586906"/>
            <a:ext cx="10783066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Two papers: Sample size guidance beyond ‘EPV rule’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5257" y="1089440"/>
            <a:ext cx="11635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Typical rule of thumb </a:t>
            </a:r>
            <a:r>
              <a:rPr lang="en-US" dirty="0" smtClean="0"/>
              <a:t>for sample size in logistic regression: </a:t>
            </a:r>
            <a:r>
              <a:rPr lang="en-US" b="1" dirty="0" smtClean="0"/>
              <a:t>‘EPV</a:t>
            </a:r>
            <a:r>
              <a:rPr lang="en-US" b="1" i="1" dirty="0" smtClean="0"/>
              <a:t>’ (10 events per variable)</a:t>
            </a:r>
          </a:p>
          <a:p>
            <a:r>
              <a:rPr lang="en-US" dirty="0" smtClean="0"/>
              <a:t>     No theoretical basis and performs poorly in some simulation studies (too lenient or too stringent)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0666"/>
              </p:ext>
            </p:extLst>
          </p:nvPr>
        </p:nvGraphicFramePr>
        <p:xfrm>
          <a:off x="609600" y="4416499"/>
          <a:ext cx="2490949" cy="11081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0949">
                  <a:extLst>
                    <a:ext uri="{9D8B030D-6E8A-4147-A177-3AD203B41FA5}">
                      <a16:colId xmlns:a16="http://schemas.microsoft.com/office/drawing/2014/main" val="1681003729"/>
                    </a:ext>
                  </a:extLst>
                </a:gridCol>
              </a:tblGrid>
              <a:tr h="4525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Dataset characteristics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11224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Number</a:t>
                      </a:r>
                      <a:r>
                        <a:rPr lang="en-US" sz="1600" baseline="0" dirty="0" smtClean="0">
                          <a:solidFill>
                            <a:schemeClr val="accent6"/>
                          </a:solidFill>
                        </a:rPr>
                        <a:t> of predictors</a:t>
                      </a:r>
                      <a:endParaRPr lang="en-US" sz="1600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Outcome proportion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7363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866"/>
              </p:ext>
            </p:extLst>
          </p:nvPr>
        </p:nvGraphicFramePr>
        <p:xfrm>
          <a:off x="4259070" y="4283253"/>
          <a:ext cx="3447394" cy="7062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7394">
                  <a:extLst>
                    <a:ext uri="{9D8B030D-6E8A-4147-A177-3AD203B41FA5}">
                      <a16:colId xmlns:a16="http://schemas.microsoft.com/office/drawing/2014/main" val="196396477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Theoretical approach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151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Richard D Riley et al. (2018)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0878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8644"/>
              </p:ext>
            </p:extLst>
          </p:nvPr>
        </p:nvGraphicFramePr>
        <p:xfrm>
          <a:off x="4259071" y="5328348"/>
          <a:ext cx="3447394" cy="7055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7394">
                  <a:extLst>
                    <a:ext uri="{9D8B030D-6E8A-4147-A177-3AD203B41FA5}">
                      <a16:colId xmlns:a16="http://schemas.microsoft.com/office/drawing/2014/main" val="196396477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Simulation-based approach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151"/>
                  </a:ext>
                </a:extLst>
              </a:tr>
              <a:tr h="370283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Maarten van 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Smeden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et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al. (2018)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0878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59499"/>
              </p:ext>
            </p:extLst>
          </p:nvPr>
        </p:nvGraphicFramePr>
        <p:xfrm>
          <a:off x="9220200" y="4370582"/>
          <a:ext cx="2667000" cy="404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963964770"/>
                    </a:ext>
                  </a:extLst>
                </a:gridCol>
              </a:tblGrid>
              <a:tr h="4049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sample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1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3191"/>
              </p:ext>
            </p:extLst>
          </p:nvPr>
        </p:nvGraphicFramePr>
        <p:xfrm>
          <a:off x="9281786" y="5502617"/>
          <a:ext cx="2667000" cy="386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963964770"/>
                    </a:ext>
                  </a:extLst>
                </a:gridCol>
              </a:tblGrid>
              <a:tr h="38616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Required sample size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15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flipV="1">
            <a:off x="3195143" y="4537490"/>
            <a:ext cx="901263" cy="34527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3157860" y="4989508"/>
            <a:ext cx="799774" cy="51310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7817068" y="4573072"/>
            <a:ext cx="1316421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7817068" y="5695701"/>
            <a:ext cx="1316421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614679"/>
                  </p:ext>
                </p:extLst>
              </p:nvPr>
            </p:nvGraphicFramePr>
            <p:xfrm>
              <a:off x="609600" y="2939148"/>
              <a:ext cx="3348034" cy="1066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48034">
                      <a:extLst>
                        <a:ext uri="{9D8B030D-6E8A-4147-A177-3AD203B41FA5}">
                          <a16:colId xmlns:a16="http://schemas.microsoft.com/office/drawing/2014/main" val="1963964770"/>
                        </a:ext>
                      </a:extLst>
                    </a:gridCol>
                  </a:tblGrid>
                  <a:tr h="96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Desire </a:t>
                          </a:r>
                          <a:r>
                            <a:rPr lang="en-US" sz="1600" b="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the</a:t>
                          </a:r>
                          <a:r>
                            <a:rPr lang="en-US" sz="1600" b="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prediction model: </a:t>
                          </a:r>
                        </a:p>
                        <a:p>
                          <a:pPr marL="0" marR="0" lvl="0" indent="0" algn="ctr" defTabSz="8440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kern="1200" baseline="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Margin of error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oMath>
                          </a14:m>
                          <a:endParaRPr lang="en-US" sz="1600" b="1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600" b="1" kern="1200" baseline="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Shrinkage factor S</a:t>
                          </a:r>
                        </a:p>
                        <a:p>
                          <a:pPr algn="ctr"/>
                          <a:r>
                            <a:rPr lang="en-US" sz="1600" b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Absolute difference d</a:t>
                          </a:r>
                          <a:endParaRPr lang="en-US" sz="1600" b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84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614679"/>
                  </p:ext>
                </p:extLst>
              </p:nvPr>
            </p:nvGraphicFramePr>
            <p:xfrm>
              <a:off x="609600" y="2939148"/>
              <a:ext cx="3348034" cy="1066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48034">
                      <a:extLst>
                        <a:ext uri="{9D8B030D-6E8A-4147-A177-3AD203B41FA5}">
                          <a16:colId xmlns:a16="http://schemas.microsoft.com/office/drawing/2014/main" val="1963964770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4" t="-1705" r="-364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8415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03502"/>
              </p:ext>
            </p:extLst>
          </p:nvPr>
        </p:nvGraphicFramePr>
        <p:xfrm>
          <a:off x="604789" y="6036361"/>
          <a:ext cx="3352846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846">
                  <a:extLst>
                    <a:ext uri="{9D8B030D-6E8A-4147-A177-3AD203B41FA5}">
                      <a16:colId xmlns:a16="http://schemas.microsoft.com/office/drawing/2014/main" val="196396477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prediction model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6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Prediction error</a:t>
                      </a:r>
                      <a:endParaRPr lang="en-US" sz="16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151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>
            <a:off x="3157860" y="4111012"/>
            <a:ext cx="490539" cy="42647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V="1">
            <a:off x="3076230" y="5593227"/>
            <a:ext cx="547850" cy="3382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974" y="1930878"/>
            <a:ext cx="11635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Appropriate sample size guidance:</a:t>
            </a:r>
          </a:p>
          <a:p>
            <a:r>
              <a:rPr lang="en-US" dirty="0" smtClean="0"/>
              <a:t>     Computation of </a:t>
            </a:r>
            <a:r>
              <a:rPr lang="en-US" b="1" dirty="0" smtClean="0"/>
              <a:t>required</a:t>
            </a:r>
            <a:r>
              <a:rPr lang="en-US" dirty="0" smtClean="0"/>
              <a:t> sample size is based on </a:t>
            </a:r>
            <a:r>
              <a:rPr lang="en-US" b="1" dirty="0" smtClean="0"/>
              <a:t>desired</a:t>
            </a:r>
            <a:r>
              <a:rPr lang="en-US" dirty="0" smtClean="0"/>
              <a:t> values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75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19459"/>
            <a:ext cx="6934200" cy="520608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23875"/>
            <a:ext cx="1115059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kern="0" dirty="0" smtClean="0"/>
              <a:t>Prediction model: Overfitting</a:t>
            </a:r>
            <a:r>
              <a:rPr lang="en-US" dirty="0" smtClean="0"/>
              <a:t> and Shrinkage</a:t>
            </a:r>
            <a:endParaRPr lang="en-US" kern="0" dirty="0"/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30" y="1326938"/>
            <a:ext cx="6980070" cy="5191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09675"/>
            <a:ext cx="9817100" cy="69532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400" u="sng" dirty="0" smtClean="0"/>
              <a:t>What you see may not be what you get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12764" y="6019800"/>
            <a:ext cx="5964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 probabilities are predicted to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 probabilities are predicted to high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764" y="6004693"/>
            <a:ext cx="997885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Shrinkage denotes the phenomenon that calibration slope is less than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Also denotes the statistical estimation method to shrink predictors </a:t>
            </a:r>
            <a:r>
              <a:rPr lang="en-US" sz="2000" dirty="0"/>
              <a:t>effect towards </a:t>
            </a:r>
            <a:r>
              <a:rPr lang="en-US" sz="2000" dirty="0" smtClean="0"/>
              <a:t>zero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37216" y="2986591"/>
            <a:ext cx="118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Apparen</a:t>
            </a:r>
            <a:r>
              <a:rPr lang="en-US" sz="1600" b="1" dirty="0"/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3958" y="2590800"/>
            <a:ext cx="118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29244" y="2619419"/>
            <a:ext cx="11874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Adjusted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3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/>
      <p:bldP spid="9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2872"/>
            <a:ext cx="10988429" cy="1309687"/>
          </a:xfrm>
        </p:spPr>
        <p:txBody>
          <a:bodyPr/>
          <a:lstStyle/>
          <a:p>
            <a:r>
              <a:rPr lang="en-US" dirty="0" smtClean="0"/>
              <a:t>Riley: Three criteria for minimum sample size for model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1264392"/>
            <a:ext cx="58674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logit (individual</a:t>
            </a:r>
            <a:r>
              <a:rPr lang="en-US" altLang="zh-CN" sz="2000" b="1" i="1" dirty="0" smtClean="0"/>
              <a:t> risk</a:t>
            </a:r>
            <a:r>
              <a:rPr lang="en-US" sz="2000" b="1" i="1" dirty="0" smtClean="0"/>
              <a:t>) = intercept + X</a:t>
            </a:r>
            <a:r>
              <a:rPr lang="en-US" altLang="zh-CN" sz="2000" b="1" i="1" dirty="0" smtClean="0"/>
              <a:t>β</a:t>
            </a:r>
            <a:endParaRPr lang="en-US" sz="2000" b="1" i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9314" y="2142702"/>
            <a:ext cx="10896599" cy="86275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Ensure </a:t>
            </a:r>
            <a:r>
              <a:rPr lang="en-US" sz="1800" dirty="0"/>
              <a:t>precise estimation of </a:t>
            </a:r>
            <a:r>
              <a:rPr lang="en-US" sz="1800" b="1" dirty="0" smtClean="0">
                <a:solidFill>
                  <a:srgbClr val="FF0000"/>
                </a:solidFill>
              </a:rPr>
              <a:t>the model intercept </a:t>
            </a:r>
            <a:r>
              <a:rPr lang="en-US" sz="1800" dirty="0" smtClean="0"/>
              <a:t>when </a:t>
            </a:r>
            <a:r>
              <a:rPr lang="en-US" sz="1800" dirty="0"/>
              <a:t>predictors are mean </a:t>
            </a:r>
            <a:r>
              <a:rPr lang="en-US" sz="1800" dirty="0" err="1" smtClean="0"/>
              <a:t>centred</a:t>
            </a:r>
            <a:endParaRPr lang="en-US" sz="1800" dirty="0"/>
          </a:p>
          <a:p>
            <a:pPr marL="476250" lvl="1" indent="0">
              <a:buNone/>
            </a:pPr>
            <a:r>
              <a:rPr lang="en-US" sz="1800" b="1" dirty="0" smtClean="0"/>
              <a:t>     Margin of error </a:t>
            </a:r>
            <a:r>
              <a:rPr lang="en-US" sz="1800" dirty="0" smtClean="0"/>
              <a:t>in outcome proportion estimates for a null model</a:t>
            </a:r>
          </a:p>
          <a:p>
            <a:pPr marL="476250" lvl="1" indent="0">
              <a:buNone/>
            </a:pPr>
            <a:endParaRPr lang="en-US" dirty="0" smtClean="0"/>
          </a:p>
          <a:p>
            <a:pPr marL="476250" lvl="1" indent="0">
              <a:buNone/>
            </a:pPr>
            <a:r>
              <a:rPr lang="en-US" sz="1800" dirty="0" smtClean="0"/>
              <a:t>     </a:t>
            </a:r>
            <a:endParaRPr lang="en-US" sz="1600" i="1" dirty="0" smtClean="0"/>
          </a:p>
          <a:p>
            <a:pPr marL="476250" lvl="1" indent="0">
              <a:buNone/>
            </a:pPr>
            <a:endParaRPr lang="en-US" sz="1600" i="1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8161214" y="1650037"/>
            <a:ext cx="762000" cy="180785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6781800" y="1621148"/>
            <a:ext cx="304800" cy="51245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 bwMode="auto">
          <a:xfrm>
            <a:off x="4800600" y="5818936"/>
            <a:ext cx="165100" cy="48661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4800600" y="5327077"/>
            <a:ext cx="165100" cy="339276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27152" y="5257800"/>
            <a:ext cx="102790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M</a:t>
            </a:r>
            <a:r>
              <a:rPr lang="en-US" altLang="zh-CN" b="1" dirty="0" smtClean="0"/>
              <a:t>argin of error </a:t>
            </a:r>
            <a:r>
              <a:rPr lang="en-US" altLang="zh-CN" dirty="0" smtClean="0"/>
              <a:t>≤ 0.05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Relative drop </a:t>
            </a:r>
            <a:r>
              <a:rPr lang="en-US" altLang="zh-CN" dirty="0" smtClean="0"/>
              <a:t>≥ 0.9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Absolute different </a:t>
            </a:r>
            <a:r>
              <a:rPr lang="en-US" altLang="zh-CN" dirty="0" smtClean="0"/>
              <a:t>≤ 0.05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334001" y="5395470"/>
            <a:ext cx="43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Precise estimation of outcome proportion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1" y="5840998"/>
            <a:ext cx="62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Minimization of overfitting based on shrinkage factor 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00098" y="3358404"/>
            <a:ext cx="10896599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800" kern="0" dirty="0" smtClean="0"/>
              <a:t>Shrinkage of </a:t>
            </a:r>
            <a:r>
              <a:rPr lang="en-US" sz="1800" b="1" kern="0" dirty="0" smtClean="0">
                <a:solidFill>
                  <a:srgbClr val="FF0000"/>
                </a:solidFill>
              </a:rPr>
              <a:t>predictor effects </a:t>
            </a:r>
            <a:r>
              <a:rPr lang="en-US" sz="1800" kern="0" dirty="0" smtClean="0"/>
              <a:t>towards zero to alleviate overfitting</a:t>
            </a:r>
          </a:p>
          <a:p>
            <a:pPr marL="476250" lvl="1" indent="0">
              <a:buFontTx/>
              <a:buNone/>
            </a:pPr>
            <a:r>
              <a:rPr lang="en-US" sz="1800" kern="0" dirty="0" smtClean="0"/>
              <a:t>     Reduce the difference between apparent and adjusted model performance on a </a:t>
            </a:r>
            <a:r>
              <a:rPr lang="en-US" sz="1800" b="1" kern="0" dirty="0" smtClean="0"/>
              <a:t>relative scale</a:t>
            </a:r>
          </a:p>
          <a:p>
            <a:pPr marL="476250" lvl="1" indent="0">
              <a:buFontTx/>
              <a:buNone/>
            </a:pPr>
            <a:r>
              <a:rPr lang="en-US" sz="1800" b="1" kern="0" dirty="0" smtClean="0"/>
              <a:t>     </a:t>
            </a:r>
            <a:r>
              <a:rPr lang="en-US" sz="1800" kern="0" dirty="0" smtClean="0"/>
              <a:t>Reduce the difference between apparent and adjusted model performance on a </a:t>
            </a:r>
            <a:r>
              <a:rPr lang="en-US" sz="1800" b="1" kern="0" dirty="0" smtClean="0"/>
              <a:t>absolute scale</a:t>
            </a:r>
          </a:p>
        </p:txBody>
      </p:sp>
    </p:spTree>
    <p:extLst>
      <p:ext uri="{BB962C8B-B14F-4D97-AF65-F5344CB8AC3E}">
        <p14:creationId xmlns:p14="http://schemas.microsoft.com/office/powerpoint/2010/main" val="16703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uiExpand="1" build="p"/>
      <p:bldP spid="18" grpId="0" animBg="1"/>
      <p:bldP spid="19" grpId="0" animBg="1"/>
      <p:bldP spid="20" grpId="0" animBg="1"/>
      <p:bldP spid="21" grpId="0"/>
      <p:bldP spid="22" grpId="0"/>
      <p:bldP spid="25" grpId="0" build="p"/>
      <p:bldP spid="2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57399" y="3079296"/>
                <a:ext cx="2739441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Φ±</a:t>
                </a:r>
                <a:r>
                  <a:rPr lang="en-US" altLang="zh-CN" sz="2400" dirty="0" smtClean="0">
                    <a:solidFill>
                      <a:schemeClr val="bg2"/>
                    </a:solidFill>
                  </a:rPr>
                  <a:t>1.96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*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3079296"/>
                <a:ext cx="2739441" cy="631070"/>
              </a:xfrm>
              <a:prstGeom prst="rect">
                <a:avLst/>
              </a:prstGeom>
              <a:blipFill>
                <a:blip r:embed="rId3"/>
                <a:stretch>
                  <a:fillRect l="-3333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9841"/>
            <a:ext cx="9817100" cy="1309687"/>
          </a:xfrm>
        </p:spPr>
        <p:txBody>
          <a:bodyPr>
            <a:noAutofit/>
          </a:bodyPr>
          <a:lstStyle/>
          <a:p>
            <a:r>
              <a:rPr lang="en-US" dirty="0" smtClean="0"/>
              <a:t>Riley: Criteria 1 (precise estimation)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3470" y="3102788"/>
            <a:ext cx="2067995" cy="607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4428357" y="2719823"/>
            <a:ext cx="368484" cy="380068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8448" y="2302172"/>
            <a:ext cx="17289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Margin of error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568675" y="3079296"/>
                <a:ext cx="3312215" cy="6310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rial"/>
                  </a:rPr>
                  <a:t>n =</a:t>
                </a:r>
                <a:r>
                  <a:rPr lang="en-US" sz="2400" dirty="0">
                    <a:solidFill>
                      <a:srgbClr val="343437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343437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1.96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343437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n-lt"/>
                  <a:cs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675" y="3079296"/>
                <a:ext cx="3312215" cy="631069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4714704" y="3047612"/>
            <a:ext cx="825241" cy="79480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3320" y="2311458"/>
            <a:ext cx="199482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Confidence </a:t>
            </a:r>
            <a:r>
              <a:rPr lang="en-US" altLang="zh-CN" dirty="0" smtClean="0">
                <a:solidFill>
                  <a:schemeClr val="bg2"/>
                </a:solidFill>
              </a:rPr>
              <a:t>level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735155" y="2668266"/>
            <a:ext cx="202677" cy="5140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37833" y="4292490"/>
            <a:ext cx="2091368" cy="33855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Outcome </a:t>
            </a:r>
            <a:r>
              <a:rPr lang="en-US" sz="1600" dirty="0" smtClean="0">
                <a:solidFill>
                  <a:schemeClr val="accent6"/>
                </a:solidFill>
              </a:rPr>
              <a:t>proportion</a:t>
            </a:r>
            <a:endParaRPr lang="en-US" sz="2000" i="1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4213618" y="3483521"/>
            <a:ext cx="312978" cy="786956"/>
          </a:xfrm>
          <a:prstGeom prst="straightConnector1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1663" y="4953000"/>
            <a:ext cx="1121693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arger </a:t>
            </a:r>
            <a:r>
              <a:rPr lang="en-US" sz="2000" dirty="0" smtClean="0">
                <a:solidFill>
                  <a:schemeClr val="bg2"/>
                </a:solidFill>
              </a:rPr>
              <a:t>margin of error</a:t>
            </a:r>
            <a:r>
              <a:rPr lang="en-US" sz="2000" dirty="0" smtClean="0"/>
              <a:t>, means less confidence, requires smaller sample size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Larger</a:t>
            </a:r>
            <a:r>
              <a:rPr lang="en-US" sz="2000" dirty="0" smtClean="0">
                <a:solidFill>
                  <a:schemeClr val="accent6"/>
                </a:solidFill>
              </a:rPr>
              <a:t> outcome proportion </a:t>
            </a:r>
            <a:r>
              <a:rPr lang="en-US" sz="2000" dirty="0" smtClean="0"/>
              <a:t>requires larger sample size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533400" y="6475283"/>
            <a:ext cx="1167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b="1" i="1" dirty="0" smtClean="0"/>
              <a:t>n: </a:t>
            </a:r>
            <a:r>
              <a:rPr lang="en-US" sz="1600" b="1" i="1" dirty="0"/>
              <a:t>sample size; </a:t>
            </a:r>
            <a:r>
              <a:rPr lang="el-GR" sz="1600" b="1" i="1" dirty="0"/>
              <a:t>Φ</a:t>
            </a:r>
            <a:r>
              <a:rPr lang="en-US" sz="1600" b="1" i="1" dirty="0" smtClean="0"/>
              <a:t>: outcome proportion; </a:t>
            </a:r>
            <a:r>
              <a:rPr lang="el-GR" sz="1600" b="1" i="1" dirty="0" smtClean="0"/>
              <a:t>σ</a:t>
            </a:r>
            <a:r>
              <a:rPr lang="en-US" sz="1600" b="1" i="1" dirty="0" smtClean="0"/>
              <a:t>: margin of error 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4114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6" grpId="0" animBg="1"/>
      <p:bldP spid="17" grpId="0" animBg="1"/>
      <p:bldP spid="18" grpId="0" animBg="1"/>
      <p:bldP spid="26" grpId="0" animBg="1"/>
      <p:bldP spid="37" grpId="0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561975" y="553412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/>
              <a:t>Riley: Measure of effect size (pseudo </a:t>
            </a:r>
            <a:r>
              <a:rPr lang="en-US" sz="2800" i="1" dirty="0"/>
              <a:t>R</a:t>
            </a:r>
            <a:r>
              <a:rPr lang="en-US" sz="2800" i="1" baseline="30000" dirty="0"/>
              <a:t>2</a:t>
            </a:r>
            <a:r>
              <a:rPr lang="en-US" sz="2800" dirty="0"/>
              <a:t>) </a:t>
            </a:r>
            <a:r>
              <a:rPr lang="en-US" dirty="0"/>
              <a:t>for criteria 2 &amp; 3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05" y="1618147"/>
            <a:ext cx="6703684" cy="4306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92133"/>
                <a:ext cx="7696200" cy="2915367"/>
              </a:xfrm>
            </p:spPr>
            <p:txBody>
              <a:bodyPr>
                <a:noAutofit/>
              </a:bodyPr>
              <a:lstStyle/>
              <a:p>
                <a:pPr lvl="1">
                  <a:buSzPct val="90000"/>
                  <a:buFont typeface="Courier New" panose="02070309020205020404" pitchFamily="49" charset="0"/>
                  <a:buChar char="o"/>
                </a:pPr>
                <a:r>
                  <a:rPr lang="en-US" sz="1800" dirty="0" smtClean="0"/>
                  <a:t>Upper bound is less than 1:</a:t>
                </a:r>
              </a:p>
              <a:p>
                <a:pPr marL="476250" lvl="1" indent="0">
                  <a:buSzPct val="90000"/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max(R</a:t>
                </a:r>
                <a:r>
                  <a:rPr lang="en-US" sz="1800" baseline="30000" dirty="0" smtClean="0"/>
                  <a:t>2</a:t>
                </a:r>
                <a:r>
                  <a:rPr lang="en-US" sz="1800" baseline="-25000" dirty="0" smtClean="0"/>
                  <a:t>CS</a:t>
                </a:r>
                <a:r>
                  <a:rPr lang="en-US" sz="1800" dirty="0" smtClean="0"/>
                  <a:t>) = 1 – [</a:t>
                </a:r>
                <a:r>
                  <a:rPr lang="en-US" sz="1800" i="1" dirty="0" smtClean="0"/>
                  <a:t>p</a:t>
                </a:r>
                <a:r>
                  <a:rPr lang="en-US" sz="1800" i="1" baseline="30000" dirty="0" smtClean="0"/>
                  <a:t>p</a:t>
                </a:r>
                <a:r>
                  <a:rPr lang="en-US" sz="1800" dirty="0" smtClean="0"/>
                  <a:t>(1-</a:t>
                </a:r>
                <a:r>
                  <a:rPr lang="en-US" sz="1800" i="1" dirty="0" smtClean="0"/>
                  <a:t>p</a:t>
                </a:r>
                <a:r>
                  <a:rPr lang="en-US" sz="1800" dirty="0" smtClean="0"/>
                  <a:t>)</a:t>
                </a:r>
                <a:r>
                  <a:rPr lang="en-US" sz="1800" baseline="30000" dirty="0" smtClean="0"/>
                  <a:t>(1-</a:t>
                </a:r>
                <a:r>
                  <a:rPr lang="en-US" sz="1800" i="1" baseline="30000" dirty="0" smtClean="0"/>
                  <a:t>p</a:t>
                </a:r>
                <a:r>
                  <a:rPr lang="en-US" sz="1800" baseline="30000" dirty="0" smtClean="0"/>
                  <a:t>)</a:t>
                </a:r>
                <a:r>
                  <a:rPr lang="en-US" sz="1800" dirty="0" smtClean="0"/>
                  <a:t>]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&lt; 1 </a:t>
                </a:r>
              </a:p>
              <a:p>
                <a:pPr lvl="1">
                  <a:buSzPct val="90000"/>
                  <a:buFont typeface="Courier New" panose="02070309020205020404" pitchFamily="49" charset="0"/>
                  <a:buChar char="o"/>
                </a:pPr>
                <a:r>
                  <a:rPr lang="en-US" sz="1800" dirty="0" smtClean="0"/>
                  <a:t>More commonly used scaled version:</a:t>
                </a:r>
                <a:endParaRPr lang="en-US" sz="1800" dirty="0"/>
              </a:p>
              <a:p>
                <a:pPr marL="476250" lvl="1" indent="0">
                  <a:buSzPct val="90000"/>
                  <a:buNone/>
                </a:pPr>
                <a:r>
                  <a:rPr lang="en-US" sz="1800" i="1" dirty="0" smtClean="0"/>
                  <a:t>     R</a:t>
                </a:r>
                <a:r>
                  <a:rPr lang="en-US" sz="1800" i="1" baseline="30000" dirty="0" smtClean="0"/>
                  <a:t>2</a:t>
                </a:r>
                <a:r>
                  <a:rPr lang="en-US" sz="1800" i="1" baseline="-25000" dirty="0" smtClean="0"/>
                  <a:t>Nagelkerke</a:t>
                </a:r>
                <a:r>
                  <a:rPr lang="en-US" sz="1800" i="1" baseline="30000" dirty="0" smtClean="0"/>
                  <a:t> </a:t>
                </a:r>
                <a:r>
                  <a:rPr lang="en-US" sz="1800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i="1" dirty="0"/>
                          <m:t>R</m:t>
                        </m:r>
                        <m:r>
                          <m:rPr>
                            <m:nor/>
                          </m:rPr>
                          <a:rPr lang="en-US" sz="1800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i="1" baseline="-25000" dirty="0"/>
                          <m:t>CS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i="1" dirty="0"/>
                          <m:t>max</m:t>
                        </m:r>
                        <m:r>
                          <m:rPr>
                            <m:nor/>
                          </m:rPr>
                          <a:rPr lang="en-US" sz="1800" i="1" dirty="0"/>
                          <m:t>(</m:t>
                        </m:r>
                        <m:r>
                          <m:rPr>
                            <m:nor/>
                          </m:rPr>
                          <a:rPr lang="en-US" sz="1800" i="1" dirty="0"/>
                          <m:t>R</m:t>
                        </m:r>
                        <m:r>
                          <m:rPr>
                            <m:nor/>
                          </m:rPr>
                          <a:rPr lang="en-US" sz="1800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800" i="1" baseline="-25000" dirty="0"/>
                          <m:t>CS</m:t>
                        </m:r>
                        <m:r>
                          <m:rPr>
                            <m:nor/>
                          </m:rPr>
                          <a:rPr lang="en-US" sz="1800" i="1" dirty="0"/>
                          <m:t>)</m:t>
                        </m:r>
                      </m:den>
                    </m:f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 smtClean="0"/>
                  <a:t> ranges from 0 to 1</a:t>
                </a:r>
              </a:p>
              <a:p>
                <a:pPr lvl="1">
                  <a:buSzPct val="90000"/>
                  <a:buFont typeface="Courier New" panose="02070309020205020404" pitchFamily="49" charset="0"/>
                  <a:buChar char="o"/>
                </a:pPr>
                <a:r>
                  <a:rPr lang="en-US" sz="1800" b="1" dirty="0" smtClean="0"/>
                  <a:t>Base rate problem</a:t>
                </a:r>
              </a:p>
              <a:p>
                <a:pPr marL="476250" lvl="1" indent="0">
                  <a:buSzPct val="90000"/>
                  <a:buNone/>
                </a:pPr>
                <a:r>
                  <a:rPr lang="en-US" sz="1800" dirty="0" smtClean="0"/>
                  <a:t>     Small values does not necessarily indicate poor performance</a:t>
                </a:r>
              </a:p>
              <a:p>
                <a:pPr marL="476250" lvl="1" indent="0">
                  <a:buSzPct val="90000"/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pseudo R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values = predictive power + outcome proportion</a:t>
                </a:r>
              </a:p>
              <a:p>
                <a:pPr marL="476250" lvl="1" indent="0">
                  <a:buNone/>
                </a:pPr>
                <a:endParaRPr lang="en-US" sz="1800" dirty="0" smtClean="0"/>
              </a:p>
              <a:p>
                <a:pPr marL="476250" lvl="1" indent="0">
                  <a:buNone/>
                </a:pPr>
                <a:r>
                  <a:rPr lang="en-US" sz="1800" dirty="0" smtClean="0"/>
                  <a:t>     </a:t>
                </a:r>
              </a:p>
              <a:p>
                <a:pPr marL="476250" lvl="1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1800" i="1" dirty="0" smtClean="0"/>
              </a:p>
              <a:p>
                <a:pPr marL="476250" lvl="1" indent="0">
                  <a:buNone/>
                </a:pPr>
                <a:endParaRPr lang="en-US" sz="1800" i="1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92133"/>
                <a:ext cx="7696200" cy="2915367"/>
              </a:xfrm>
              <a:blipFill>
                <a:blip r:embed="rId4"/>
                <a:stretch>
                  <a:fillRect t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66047" y="1411960"/>
            <a:ext cx="5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Dependency of </a:t>
            </a:r>
            <a:r>
              <a:rPr lang="en-US" sz="1600" b="1" dirty="0" err="1" smtClean="0"/>
              <a:t>Nagelkerke</a:t>
            </a:r>
            <a:r>
              <a:rPr lang="en-US" sz="1600" b="1" dirty="0" smtClean="0"/>
              <a:t> R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 on outcome proportion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" y="1218608"/>
                <a:ext cx="7825513" cy="533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R</a:t>
                </a:r>
                <a:r>
                  <a:rPr lang="en-US" sz="2000" i="1" baseline="30000" dirty="0" smtClean="0"/>
                  <a:t>2</a:t>
                </a:r>
                <a:r>
                  <a:rPr lang="en-US" sz="2000" i="1" baseline="-25000" dirty="0" smtClean="0"/>
                  <a:t>Cox-Snell</a:t>
                </a:r>
                <a:r>
                  <a:rPr lang="en-US" sz="2000" i="1" baseline="30000" dirty="0" smtClean="0"/>
                  <a:t> </a:t>
                </a:r>
                <a:r>
                  <a:rPr lang="en-US" sz="2000" i="1" dirty="0"/>
                  <a:t>= </a:t>
                </a:r>
                <a:r>
                  <a:rPr lang="en-US" sz="2000" i="1" dirty="0" smtClean="0"/>
                  <a:t>1 </a:t>
                </a:r>
                <a:r>
                  <a:rPr lang="en-US" sz="2000" i="1" dirty="0"/>
                  <a:t>– </a:t>
                </a:r>
                <a:r>
                  <a:rPr lang="en-US" sz="2000" i="1" dirty="0" err="1"/>
                  <a:t>exp</a:t>
                </a:r>
                <a:r>
                  <a:rPr lang="en-US" sz="2000" i="1" dirty="0"/>
                  <a:t> (–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LR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000" i="1" dirty="0" smtClean="0"/>
                  <a:t>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218608"/>
                <a:ext cx="7825513" cy="533992"/>
              </a:xfrm>
              <a:prstGeom prst="rect">
                <a:avLst/>
              </a:prstGeom>
              <a:blipFill>
                <a:blip r:embed="rId5"/>
                <a:stretch>
                  <a:fillRect l="-857" b="-7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" y="6475283"/>
            <a:ext cx="1167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Note: </a:t>
            </a:r>
            <a:r>
              <a:rPr lang="en-US" sz="1600" b="1" i="1" dirty="0" smtClean="0"/>
              <a:t>n: </a:t>
            </a:r>
            <a:r>
              <a:rPr lang="en-US" sz="1600" b="1" i="1" dirty="0"/>
              <a:t>sample size; </a:t>
            </a:r>
            <a:r>
              <a:rPr lang="en-US" sz="1600" b="1" i="1" dirty="0" smtClean="0"/>
              <a:t>LR: likelihood ratio statistics; p:probability </a:t>
            </a:r>
            <a:endParaRPr lang="en-US" sz="16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0" y="5730379"/>
            <a:ext cx="10641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 trait of a </a:t>
            </a:r>
            <a:r>
              <a:rPr lang="en-US" sz="2400" dirty="0">
                <a:solidFill>
                  <a:srgbClr val="FF0000"/>
                </a:solidFill>
              </a:rPr>
              <a:t>model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setting</a:t>
            </a:r>
            <a:r>
              <a:rPr lang="en-US" sz="2400" dirty="0"/>
              <a:t> at </a:t>
            </a:r>
            <a:r>
              <a:rPr lang="en-US" sz="2400" dirty="0" smtClean="0"/>
              <a:t>hand, better than </a:t>
            </a:r>
            <a:r>
              <a:rPr lang="en-US" sz="2400" dirty="0"/>
              <a:t>a </a:t>
            </a:r>
            <a:r>
              <a:rPr lang="en-US" sz="2400" b="1" dirty="0"/>
              <a:t>EPV rule </a:t>
            </a:r>
          </a:p>
        </p:txBody>
      </p:sp>
    </p:spTree>
    <p:extLst>
      <p:ext uri="{BB962C8B-B14F-4D97-AF65-F5344CB8AC3E}">
        <p14:creationId xmlns:p14="http://schemas.microsoft.com/office/powerpoint/2010/main" val="10683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71" y="1847800"/>
            <a:ext cx="6178491" cy="3588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12" y="1819225"/>
            <a:ext cx="5974859" cy="3509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0634"/>
            <a:ext cx="9817100" cy="1309687"/>
          </a:xfrm>
        </p:spPr>
        <p:txBody>
          <a:bodyPr>
            <a:noAutofit/>
          </a:bodyPr>
          <a:lstStyle/>
          <a:p>
            <a:r>
              <a:rPr lang="en-US" sz="2400" dirty="0" smtClean="0"/>
              <a:t>Riley: Criteria 2 &amp; 3 (minimization of overfitting)</a:t>
            </a:r>
            <a:br>
              <a:rPr lang="en-US" sz="2400" dirty="0" smtClean="0"/>
            </a:br>
            <a:endParaRPr lang="en-US" sz="2400" b="0" dirty="0"/>
          </a:p>
        </p:txBody>
      </p:sp>
      <p:sp>
        <p:nvSpPr>
          <p:cNvPr id="5" name="Rectangle 4"/>
          <p:cNvSpPr/>
          <p:nvPr/>
        </p:nvSpPr>
        <p:spPr>
          <a:xfrm>
            <a:off x="364052" y="1536185"/>
            <a:ext cx="582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Relative drop: R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CS</a:t>
            </a:r>
            <a:r>
              <a:rPr lang="en-US" b="1" dirty="0" smtClean="0"/>
              <a:t> / R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CS_adj</a:t>
            </a:r>
            <a:r>
              <a:rPr lang="en-US" b="1" dirty="0" smtClean="0"/>
              <a:t> </a:t>
            </a:r>
            <a:r>
              <a:rPr lang="en-US" altLang="zh-CN" b="1" dirty="0" smtClean="0"/>
              <a:t>≥ 0.9 (shrinkage factor</a:t>
            </a:r>
            <a:r>
              <a:rPr lang="en-US" b="1" dirty="0" smtClean="0"/>
              <a:t> </a:t>
            </a:r>
            <a:r>
              <a:rPr lang="en-US" altLang="zh-CN" b="1" dirty="0" smtClean="0"/>
              <a:t>)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95" y="5601109"/>
            <a:ext cx="11658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Optimism caused by overfitting, </a:t>
            </a:r>
            <a:r>
              <a:rPr lang="en-US" dirty="0"/>
              <a:t>implying the </a:t>
            </a:r>
            <a:r>
              <a:rPr lang="en-US" b="1" dirty="0"/>
              <a:t>difference</a:t>
            </a:r>
            <a:r>
              <a:rPr lang="en-US" dirty="0"/>
              <a:t> between </a:t>
            </a:r>
            <a:r>
              <a:rPr lang="en-US" dirty="0" smtClean="0"/>
              <a:t>adjusted performance and apparent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Reduction of differences on </a:t>
            </a:r>
            <a:r>
              <a:rPr lang="en-US" b="1" dirty="0" smtClean="0"/>
              <a:t>relative</a:t>
            </a:r>
            <a:r>
              <a:rPr lang="en-US" dirty="0" smtClean="0"/>
              <a:t> and </a:t>
            </a:r>
            <a:r>
              <a:rPr lang="en-US" b="1" dirty="0" smtClean="0"/>
              <a:t>absolute</a:t>
            </a:r>
            <a:r>
              <a:rPr lang="en-US" dirty="0" smtClean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idea of </a:t>
            </a:r>
            <a:r>
              <a:rPr lang="en-US" b="1" dirty="0"/>
              <a:t>shrinkage</a:t>
            </a:r>
            <a:r>
              <a:rPr lang="en-US" dirty="0"/>
              <a:t> is behind both of these, directly and </a:t>
            </a:r>
            <a:r>
              <a:rPr lang="en-US" dirty="0" smtClean="0"/>
              <a:t>indirectly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1695" y="1527152"/>
            <a:ext cx="580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Absolute difference: R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Nagelkerke</a:t>
            </a:r>
            <a:r>
              <a:rPr lang="en-US" b="1" dirty="0" smtClean="0"/>
              <a:t> - R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Nagelkerke_adj</a:t>
            </a:r>
            <a:r>
              <a:rPr lang="en-US" b="1" dirty="0" smtClean="0"/>
              <a:t> </a:t>
            </a:r>
            <a:r>
              <a:rPr lang="en-US" altLang="zh-CN" b="1" dirty="0" smtClean="0"/>
              <a:t>≤ 0.05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38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3" grpId="1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742" y="2497625"/>
            <a:ext cx="2819400" cy="2215782"/>
          </a:xfrm>
          <a:ln>
            <a:solidFill>
              <a:schemeClr val="tx1"/>
            </a:solidFill>
          </a:ln>
        </p:spPr>
        <p:txBody>
          <a:bodyPr lIns="91440">
            <a:no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Modeling strategies</a:t>
            </a:r>
          </a:p>
          <a:p>
            <a:pPr marL="0" indent="0">
              <a:buNone/>
            </a:pPr>
            <a:r>
              <a:rPr lang="en-US" sz="1400" dirty="0" smtClean="0"/>
              <a:t>Maximum likelihood </a:t>
            </a:r>
          </a:p>
          <a:p>
            <a:pPr marL="0" indent="0">
              <a:buNone/>
            </a:pPr>
            <a:r>
              <a:rPr lang="en-US" sz="1400" dirty="0" smtClean="0"/>
              <a:t>Heuristic shrinkage</a:t>
            </a:r>
          </a:p>
          <a:p>
            <a:pPr marL="0" indent="0">
              <a:buNone/>
            </a:pPr>
            <a:r>
              <a:rPr lang="en-US" sz="1400" dirty="0" smtClean="0"/>
              <a:t>Firth’s penalized likelihood</a:t>
            </a:r>
          </a:p>
          <a:p>
            <a:pPr marL="0" indent="0">
              <a:buNone/>
            </a:pPr>
            <a:r>
              <a:rPr lang="en-US" sz="1400" dirty="0" smtClean="0"/>
              <a:t>Ridge penalized likelihood</a:t>
            </a:r>
          </a:p>
          <a:p>
            <a:pPr marL="0" indent="0">
              <a:buNone/>
            </a:pPr>
            <a:r>
              <a:rPr lang="en-US" sz="1400" dirty="0" smtClean="0"/>
              <a:t>Lasso penalized likelihood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9729" y="2163578"/>
            <a:ext cx="2836023" cy="29178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/>
              <a:t>Simulated dataset</a:t>
            </a:r>
          </a:p>
          <a:p>
            <a:pPr marL="0" indent="0">
              <a:buNone/>
            </a:pPr>
            <a:r>
              <a:rPr lang="en-US" sz="1400" dirty="0" smtClean="0"/>
              <a:t>EPV (7)</a:t>
            </a:r>
          </a:p>
          <a:p>
            <a:pPr marL="0" indent="0">
              <a:buNone/>
            </a:pPr>
            <a:r>
              <a:rPr lang="en-US" sz="1400" dirty="0" smtClean="0"/>
              <a:t>Events fraction (4)</a:t>
            </a:r>
          </a:p>
          <a:p>
            <a:pPr marL="0" indent="0">
              <a:buNone/>
            </a:pPr>
            <a:r>
              <a:rPr lang="en-US" sz="1400" dirty="0" smtClean="0"/>
              <a:t>Number of predictors (3)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kern="0" dirty="0" smtClean="0"/>
              <a:t>Model discrimination (AUC) (3)</a:t>
            </a:r>
          </a:p>
          <a:p>
            <a:pPr marL="0" indent="0">
              <a:buNone/>
            </a:pPr>
            <a:r>
              <a:rPr lang="en-US" sz="1400" kern="0" dirty="0" smtClean="0"/>
              <a:t>Distribution of predictor variables (4)</a:t>
            </a:r>
          </a:p>
          <a:p>
            <a:pPr marL="0" indent="0">
              <a:buNone/>
            </a:pPr>
            <a:r>
              <a:rPr lang="en-US" sz="1400" kern="0" dirty="0" smtClean="0"/>
              <a:t>Predictor effects (4)</a:t>
            </a:r>
            <a:endParaRPr lang="en-US" sz="14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88133" y="2831211"/>
            <a:ext cx="3840776" cy="14896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b="1" kern="0" dirty="0" smtClean="0"/>
              <a:t>Model performance</a:t>
            </a:r>
          </a:p>
          <a:p>
            <a:pPr marL="0" indent="0">
              <a:buNone/>
            </a:pPr>
            <a:r>
              <a:rPr lang="en-US" sz="1400" dirty="0" smtClean="0"/>
              <a:t>Discrimination (1)</a:t>
            </a:r>
          </a:p>
          <a:p>
            <a:pPr marL="0" indent="0">
              <a:buNone/>
            </a:pPr>
            <a:r>
              <a:rPr lang="en-US" sz="1400" dirty="0" smtClean="0"/>
              <a:t>Calibration (2)</a:t>
            </a:r>
          </a:p>
          <a:p>
            <a:pPr marL="0" indent="0">
              <a:buNone/>
            </a:pPr>
            <a:r>
              <a:rPr lang="en-US" sz="1400" dirty="0" smtClean="0"/>
              <a:t>Overall performance/Predictive error (3)</a:t>
            </a:r>
          </a:p>
          <a:p>
            <a:pPr marL="0" indent="0">
              <a:buNone/>
            </a:pPr>
            <a:r>
              <a:rPr lang="en-US" kern="0" dirty="0" smtClean="0"/>
              <a:t> </a:t>
            </a:r>
          </a:p>
          <a:p>
            <a:pPr marL="0" indent="0">
              <a:buNone/>
            </a:pPr>
            <a:r>
              <a:rPr lang="en-US" kern="0" dirty="0" smtClean="0"/>
              <a:t> </a:t>
            </a:r>
            <a:endParaRPr lang="en-US" kern="0" dirty="0"/>
          </a:p>
        </p:txBody>
      </p:sp>
      <p:sp>
        <p:nvSpPr>
          <p:cNvPr id="22" name="Plus 21"/>
          <p:cNvSpPr/>
          <p:nvPr/>
        </p:nvSpPr>
        <p:spPr>
          <a:xfrm>
            <a:off x="3410443" y="3070933"/>
            <a:ext cx="626299" cy="716135"/>
          </a:xfrm>
          <a:prstGeom prst="mathPlus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91137" y="3062169"/>
            <a:ext cx="762000" cy="73366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49729" y="552403"/>
            <a:ext cx="9817100" cy="452461"/>
          </a:xfrm>
        </p:spPr>
        <p:txBody>
          <a:bodyPr>
            <a:no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Smeden</a:t>
            </a:r>
            <a:r>
              <a:rPr lang="en-US" dirty="0" smtClean="0"/>
              <a:t>: Full factorial simulation studies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64318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reach </a:t>
            </a:r>
            <a:r>
              <a:rPr lang="en-US" b="1" dirty="0" smtClean="0"/>
              <a:t>a consensus on the impact </a:t>
            </a:r>
            <a:r>
              <a:rPr lang="en-US" dirty="0" smtClean="0"/>
              <a:t>of dataset characteristics on the model performance over all 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6199" y="4790958"/>
            <a:ext cx="6577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i="1" dirty="0" smtClean="0"/>
              <a:t>Model performance calculated </a:t>
            </a:r>
            <a:r>
              <a:rPr lang="en-US" sz="1400" b="1" i="1" dirty="0"/>
              <a:t>on </a:t>
            </a:r>
            <a:r>
              <a:rPr lang="en-US" sz="1400" b="1" i="1" dirty="0" smtClean="0"/>
              <a:t>a validation </a:t>
            </a:r>
            <a:r>
              <a:rPr lang="en-US" sz="1400" b="1" i="1" dirty="0"/>
              <a:t>dataset</a:t>
            </a:r>
            <a:r>
              <a:rPr lang="en-US" sz="1400" b="1" i="1" dirty="0" smtClean="0"/>
              <a:t>: </a:t>
            </a:r>
            <a:r>
              <a:rPr lang="en-US" sz="1600" b="1" i="1" dirty="0" smtClean="0"/>
              <a:t>N</a:t>
            </a:r>
            <a:r>
              <a:rPr lang="en-US" sz="1600" b="1" i="1" dirty="0"/>
              <a:t>* = 5000/</a:t>
            </a:r>
            <a:r>
              <a:rPr lang="en-US" sz="1600" b="1" i="1" dirty="0" err="1"/>
              <a:t>Pr</a:t>
            </a:r>
            <a:r>
              <a:rPr lang="en-US" sz="1600" b="1" i="1" dirty="0"/>
              <a:t>(Y=1)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1299328"/>
            <a:ext cx="110031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</a:t>
            </a:r>
            <a:r>
              <a:rPr lang="en-US" dirty="0"/>
              <a:t>the predictive performance of various prediction modeling strategies in relation to characteristics of </a:t>
            </a:r>
            <a:r>
              <a:rPr lang="en-US" dirty="0" smtClean="0"/>
              <a:t>a simulated 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1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Wide Screen (16:9)"/>
  <p:tag name="VARGRIDMODE" val="RXPgrid_none_value"/>
  <p:tag name="VARPPTLANG" val="RXPEnglish"/>
  <p:tag name="VARSAVEMESSAGETIMESTAMP" val="RXP11/21/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19212</TotalTime>
  <Pages>16</Pages>
  <Words>2586</Words>
  <Application>Microsoft Office PowerPoint</Application>
  <PresentationFormat>Widescreen</PresentationFormat>
  <Paragraphs>376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DengXian</vt:lpstr>
      <vt:lpstr>Arial</vt:lpstr>
      <vt:lpstr>Calibri</vt:lpstr>
      <vt:lpstr>Cambria Math</vt:lpstr>
      <vt:lpstr>Courier New</vt:lpstr>
      <vt:lpstr>Imago</vt:lpstr>
      <vt:lpstr>Minion</vt:lpstr>
      <vt:lpstr>Times New Roman</vt:lpstr>
      <vt:lpstr>Wingdings</vt:lpstr>
      <vt:lpstr>Roche</vt:lpstr>
      <vt:lpstr>Sample size computation for prediction models</vt:lpstr>
      <vt:lpstr>PowerPoint Presentation</vt:lpstr>
      <vt:lpstr>PowerPoint Presentation</vt:lpstr>
      <vt:lpstr>What you see may not be what you get</vt:lpstr>
      <vt:lpstr>Riley: Three criteria for minimum sample size for model development</vt:lpstr>
      <vt:lpstr>Riley: Criteria 1 (precise estimation)</vt:lpstr>
      <vt:lpstr>PowerPoint Presentation</vt:lpstr>
      <vt:lpstr>Riley: Criteria 2 &amp; 3 (minimization of overfitting) </vt:lpstr>
      <vt:lpstr>Van Smeden: Full factorial simulation studies </vt:lpstr>
      <vt:lpstr>PowerPoint Presentation</vt:lpstr>
      <vt:lpstr>Van Smeden: Three approaches to a metamodel</vt:lpstr>
      <vt:lpstr>Simulating new datasets to assess consistency of two methods</vt:lpstr>
      <vt:lpstr>PowerPoint Presentation</vt:lpstr>
      <vt:lpstr>PowerPoint Presentation</vt:lpstr>
      <vt:lpstr>PowerPoint Presentation</vt:lpstr>
      <vt:lpstr>Reason for overfitting</vt:lpstr>
      <vt:lpstr>Model uncertainty</vt:lpstr>
      <vt:lpstr>Shrinkage factor: two methods for calculation</vt:lpstr>
      <vt:lpstr>Riley: Criteria 2 &amp; 3 (minimization of overfitting)</vt:lpstr>
      <vt:lpstr>Base rate sensitivity over R2 measures</vt:lpstr>
      <vt:lpstr>Nagelkerke R2 – normalized version of R2CS</vt:lpstr>
      <vt:lpstr>Cox-Snell R2: predictive strength in logistic regression</vt:lpstr>
      <vt:lpstr>Three criteria methods by Riley Richard</vt:lpstr>
      <vt:lpstr>BACKUP</vt:lpstr>
      <vt:lpstr>PowerPoint Presentation</vt:lpstr>
      <vt:lpstr>Predictive performance (simulation results and meta model results) </vt:lpstr>
      <vt:lpstr>Quantification of Model Performance</vt:lpstr>
      <vt:lpstr>Van Smeden: Metamodel based on simulation results 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 calculation of prediction model</dc:title>
  <dc:subject/>
  <dc:creator>Chen, Xijin {MDBA~Basel}</dc:creator>
  <cp:keywords/>
  <dc:description/>
  <cp:lastModifiedBy>Chen, Xijin {MDBA~Basel}</cp:lastModifiedBy>
  <cp:revision>2364</cp:revision>
  <cp:lastPrinted>1998-09-09T08:32:30Z</cp:lastPrinted>
  <dcterms:created xsi:type="dcterms:W3CDTF">2019-10-25T14:31:23Z</dcterms:created>
  <dcterms:modified xsi:type="dcterms:W3CDTF">2019-11-21T17:36:44Z</dcterms:modified>
</cp:coreProperties>
</file>