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1.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2.xml" ContentType="application/vnd.openxmlformats-officedocument.presentationml.notesSlide+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handoutMasterIdLst>
    <p:handoutMasterId r:id="rId31"/>
  </p:handoutMasterIdLst>
  <p:sldIdLst>
    <p:sldId id="257" r:id="rId2"/>
    <p:sldId id="273" r:id="rId3"/>
    <p:sldId id="283" r:id="rId4"/>
    <p:sldId id="288" r:id="rId5"/>
    <p:sldId id="289" r:id="rId6"/>
    <p:sldId id="267" r:id="rId7"/>
    <p:sldId id="300" r:id="rId8"/>
    <p:sldId id="263" r:id="rId9"/>
    <p:sldId id="302" r:id="rId10"/>
    <p:sldId id="287" r:id="rId11"/>
    <p:sldId id="271" r:id="rId12"/>
    <p:sldId id="272" r:id="rId13"/>
    <p:sldId id="297" r:id="rId14"/>
    <p:sldId id="301" r:id="rId15"/>
    <p:sldId id="274" r:id="rId16"/>
    <p:sldId id="268" r:id="rId17"/>
    <p:sldId id="275" r:id="rId18"/>
    <p:sldId id="260" r:id="rId19"/>
    <p:sldId id="262" r:id="rId20"/>
    <p:sldId id="293" r:id="rId21"/>
    <p:sldId id="303" r:id="rId22"/>
    <p:sldId id="296" r:id="rId23"/>
    <p:sldId id="304" r:id="rId24"/>
    <p:sldId id="278" r:id="rId25"/>
    <p:sldId id="280" r:id="rId26"/>
    <p:sldId id="305" r:id="rId27"/>
    <p:sldId id="290" r:id="rId28"/>
    <p:sldId id="258" r:id="rId29"/>
  </p:sldIdLst>
  <p:sldSz cx="12192000" cy="6858000"/>
  <p:notesSz cx="6858000" cy="9777413"/>
  <p:custDataLst>
    <p:tags r:id="rId32"/>
  </p:custData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50000"/>
      </a:spcBef>
      <a:spcAft>
        <a:spcPct val="0"/>
      </a:spcAft>
      <a:defRPr kern="1200">
        <a:solidFill>
          <a:schemeClr val="tx1"/>
        </a:solidFill>
        <a:latin typeface="Imago" pitchFamily="2" charset="0"/>
        <a:ea typeface="+mn-ea"/>
        <a:cs typeface="+mn-cs"/>
      </a:defRPr>
    </a:lvl1pPr>
    <a:lvl2pPr marL="457200" algn="l" rtl="0" eaLnBrk="0" fontAlgn="base" hangingPunct="0">
      <a:spcBef>
        <a:spcPct val="50000"/>
      </a:spcBef>
      <a:spcAft>
        <a:spcPct val="0"/>
      </a:spcAft>
      <a:defRPr kern="1200">
        <a:solidFill>
          <a:schemeClr val="tx1"/>
        </a:solidFill>
        <a:latin typeface="Imago" pitchFamily="2" charset="0"/>
        <a:ea typeface="+mn-ea"/>
        <a:cs typeface="+mn-cs"/>
      </a:defRPr>
    </a:lvl2pPr>
    <a:lvl3pPr marL="914400" algn="l" rtl="0" eaLnBrk="0" fontAlgn="base" hangingPunct="0">
      <a:spcBef>
        <a:spcPct val="50000"/>
      </a:spcBef>
      <a:spcAft>
        <a:spcPct val="0"/>
      </a:spcAft>
      <a:defRPr kern="1200">
        <a:solidFill>
          <a:schemeClr val="tx1"/>
        </a:solidFill>
        <a:latin typeface="Imago" pitchFamily="2" charset="0"/>
        <a:ea typeface="+mn-ea"/>
        <a:cs typeface="+mn-cs"/>
      </a:defRPr>
    </a:lvl3pPr>
    <a:lvl4pPr marL="1371600" algn="l" rtl="0" eaLnBrk="0" fontAlgn="base" hangingPunct="0">
      <a:spcBef>
        <a:spcPct val="50000"/>
      </a:spcBef>
      <a:spcAft>
        <a:spcPct val="0"/>
      </a:spcAft>
      <a:defRPr kern="1200">
        <a:solidFill>
          <a:schemeClr val="tx1"/>
        </a:solidFill>
        <a:latin typeface="Imago" pitchFamily="2" charset="0"/>
        <a:ea typeface="+mn-ea"/>
        <a:cs typeface="+mn-cs"/>
      </a:defRPr>
    </a:lvl4pPr>
    <a:lvl5pPr marL="1828800" algn="l" rtl="0" eaLnBrk="0" fontAlgn="base" hangingPunct="0">
      <a:spcBef>
        <a:spcPct val="50000"/>
      </a:spcBef>
      <a:spcAft>
        <a:spcPct val="0"/>
      </a:spcAft>
      <a:defRPr kern="1200">
        <a:solidFill>
          <a:schemeClr val="tx1"/>
        </a:solidFill>
        <a:latin typeface="Imago" pitchFamily="2" charset="0"/>
        <a:ea typeface="+mn-ea"/>
        <a:cs typeface="+mn-cs"/>
      </a:defRPr>
    </a:lvl5pPr>
    <a:lvl6pPr marL="2286000" algn="l" defTabSz="914400" rtl="0" eaLnBrk="1" latinLnBrk="0" hangingPunct="1">
      <a:defRPr kern="1200">
        <a:solidFill>
          <a:schemeClr val="tx1"/>
        </a:solidFill>
        <a:latin typeface="Imago" pitchFamily="2" charset="0"/>
        <a:ea typeface="+mn-ea"/>
        <a:cs typeface="+mn-cs"/>
      </a:defRPr>
    </a:lvl6pPr>
    <a:lvl7pPr marL="2743200" algn="l" defTabSz="914400" rtl="0" eaLnBrk="1" latinLnBrk="0" hangingPunct="1">
      <a:defRPr kern="1200">
        <a:solidFill>
          <a:schemeClr val="tx1"/>
        </a:solidFill>
        <a:latin typeface="Imago" pitchFamily="2" charset="0"/>
        <a:ea typeface="+mn-ea"/>
        <a:cs typeface="+mn-cs"/>
      </a:defRPr>
    </a:lvl7pPr>
    <a:lvl8pPr marL="3200400" algn="l" defTabSz="914400" rtl="0" eaLnBrk="1" latinLnBrk="0" hangingPunct="1">
      <a:defRPr kern="1200">
        <a:solidFill>
          <a:schemeClr val="tx1"/>
        </a:solidFill>
        <a:latin typeface="Imago" pitchFamily="2" charset="0"/>
        <a:ea typeface="+mn-ea"/>
        <a:cs typeface="+mn-cs"/>
      </a:defRPr>
    </a:lvl8pPr>
    <a:lvl9pPr marL="3657600" algn="l" defTabSz="914400" rtl="0" eaLnBrk="1" latinLnBrk="0" hangingPunct="1">
      <a:defRPr kern="1200">
        <a:solidFill>
          <a:schemeClr val="tx1"/>
        </a:solidFill>
        <a:latin typeface="Imago" pitchFamily="2" charset="0"/>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3" orient="horz" userDrawn="1">
          <p15:clr>
            <a:srgbClr val="A4A3A4"/>
          </p15:clr>
        </p15:guide>
        <p15:guide id="4" orient="horz" pos="288" userDrawn="1">
          <p15:clr>
            <a:srgbClr val="A4A3A4"/>
          </p15:clr>
        </p15:guide>
        <p15:guide id="5" orient="horz" pos="4128" userDrawn="1">
          <p15:clr>
            <a:srgbClr val="A4A3A4"/>
          </p15:clr>
        </p15:guide>
        <p15:guide id="7" pos="7680" userDrawn="1">
          <p15:clr>
            <a:srgbClr val="A4A3A4"/>
          </p15:clr>
        </p15:guide>
      </p15:sldGuideLst>
    </p:ext>
    <p:ext uri="{2D200454-40CA-4A62-9FC3-DE9A4176ACB9}">
      <p15:notesGuideLst xmlns:p15="http://schemas.microsoft.com/office/powerpoint/2012/main">
        <p15:guide id="1" orient="horz" pos="307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Xijin {MDBA~Basel}" initials="CX{" lastIdx="1" clrIdx="0">
    <p:extLst>
      <p:ext uri="{19B8F6BF-5375-455C-9EA6-DF929625EA0E}">
        <p15:presenceInfo xmlns:p15="http://schemas.microsoft.com/office/powerpoint/2012/main" userId="S-1-5-21-119559289-1840127793-336618761-3094875" providerId="AD"/>
      </p:ext>
    </p:extLst>
  </p:cmAuthor>
  <p:cmAuthor id="2" name="Gian Thanei" initials="GT" lastIdx="32" clrIdx="1">
    <p:extLst>
      <p:ext uri="{19B8F6BF-5375-455C-9EA6-DF929625EA0E}">
        <p15:presenceInfo xmlns:p15="http://schemas.microsoft.com/office/powerpoint/2012/main" userId="Gian Than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5FB"/>
    <a:srgbClr val="F86596"/>
    <a:srgbClr val="B760F9"/>
    <a:srgbClr val="3365FB"/>
    <a:srgbClr val="00B7A5"/>
    <a:srgbClr val="F76681"/>
    <a:srgbClr val="D49FFF"/>
    <a:srgbClr val="A2C1FE"/>
    <a:srgbClr val="8CF4EA"/>
    <a:srgbClr val="676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p:cViewPr varScale="1">
        <p:scale>
          <a:sx n="87" d="100"/>
          <a:sy n="87" d="100"/>
        </p:scale>
        <p:origin x="120" y="714"/>
      </p:cViewPr>
      <p:guideLst>
        <p:guide orient="horz" pos="3984"/>
        <p:guide orient="horz"/>
        <p:guide orient="horz" pos="288"/>
        <p:guide orient="horz" pos="4128"/>
        <p:guide pos="76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54" y="-114"/>
      </p:cViewPr>
      <p:guideLst>
        <p:guide orient="horz" pos="307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0-24T11:04:49.735" idx="1">
    <p:pos x="5336" y="1642"/>
    <p:text>Sample size calculations for clinical prediction models</p:text>
    <p:extLst>
      <p:ext uri="{C676402C-5697-4E1C-873F-D02D1690AC5C}">
        <p15:threadingInfo xmlns:p15="http://schemas.microsoft.com/office/powerpoint/2012/main" timeZoneBias="-120"/>
      </p:ext>
    </p:extLst>
  </p:cm>
  <p:cm authorId="2" dt="2019-10-24T11:16:56.875" idx="7">
    <p:pos x="10" y="10"/>
    <p:text>I would also put your name on the slide and some type of date</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10-24T11:52:51.634" idx="24">
    <p:pos x="7086" y="1848"/>
    <p:text>What do you conclude from this?</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9-10-24T11:44:56.668" idx="22">
    <p:pos x="3618" y="1724"/>
    <p:text>There is still something wrong with the LR (negative values)</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9-10-24T11:45:26.484" idx="23">
    <p:pos x="10" y="10"/>
    <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19-10-24T20:37:39.963" idx="25">
    <p:pos x="6978" y="650"/>
    <p:text>What do you mean by this?</p:text>
    <p:extLst>
      <p:ext uri="{C676402C-5697-4E1C-873F-D02D1690AC5C}">
        <p15:threadingInfo xmlns:p15="http://schemas.microsoft.com/office/powerpoint/2012/main" timeZoneBias="-120"/>
      </p:ext>
    </p:extLst>
  </p:cm>
  <p:cm authorId="2" dt="2019-10-24T20:38:02.401" idx="26">
    <p:pos x="3900" y="3612"/>
    <p:text>Again, is noise in variables part of Smeden? This sounds to me like overfitting only happens because there is noise in the predictors. But in general overfitting refers to the noise in Y onto of the signal. This happens in high noise - low signal scenarios</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9-10-24T20:41:29.032" idx="28">
    <p:pos x="5300" y="1501"/>
    <p:text>Not sure what is meant by those values, can you explain that a bit more? What does p &lt; 0.157 actually mean? </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9-10-24T20:42:46.917" idx="29">
    <p:pos x="10" y="10"/>
    <p:text>Can you comment on why we choose such models/simulations?</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19-10-24T20:52:41.434" idx="30">
    <p:pos x="3242" y="716"/>
    <p:text>3*9 = 27</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19-10-24T20:55:16.991" idx="31">
    <p:pos x="4427" y="551"/>
    <p:text>Is this true? Only when its a valid predictor but just adding random noise won't improve the prediction error</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19-10-24T20:57:20.954" idx="32">
    <p:pos x="10" y="10"/>
    <p:text>You need to add a conclusion slide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0-24T11:07:00.286" idx="3">
    <p:pos x="7462" y="1728"/>
    <p:text>I think it would be good to mention that this sample size has a different purpose: Its to show efficacy of the drug ... and the main goal of this project is the sample size for a clinical prediction model</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0-24T11:08:55.554" idx="4">
    <p:pos x="4392" y="288"/>
    <p:text>Any acronym needs to be spelled out the first time it is used here you could say ... Events Per Variable (EPV) ...</p:text>
    <p:extLst>
      <p:ext uri="{C676402C-5697-4E1C-873F-D02D1690AC5C}">
        <p15:threadingInfo xmlns:p15="http://schemas.microsoft.com/office/powerpoint/2012/main" timeZoneBias="-120"/>
      </p:ext>
    </p:extLst>
  </p:cm>
  <p:cm authorId="2" dt="2019-10-24T11:10:20.972" idx="5">
    <p:pos x="2763" y="1215"/>
    <p:text>What is EPP? Again Acronym spell out</p:text>
    <p:extLst>
      <p:ext uri="{C676402C-5697-4E1C-873F-D02D1690AC5C}">
        <p15:threadingInfo xmlns:p15="http://schemas.microsoft.com/office/powerpoint/2012/main" timeZoneBias="-120"/>
      </p:ext>
    </p:extLst>
  </p:cm>
  <p:cm authorId="2" dt="2019-10-24T11:14:28.968" idx="6">
    <p:pos x="10" y="10"/>
    <p:text>The bottom table is a nice overview: You need to be able to explain each term in detail. The audience won't know these terms. Its fine to leave the table as it is ... but it needs to be clear that precise explanations will follow.</p:text>
    <p:extLst>
      <p:ext uri="{C676402C-5697-4E1C-873F-D02D1690AC5C}">
        <p15:threadingInfo xmlns:p15="http://schemas.microsoft.com/office/powerpoint/2012/main" timeZoneBias="-120"/>
      </p:ext>
    </p:extLst>
  </p:cm>
  <p:cm authorId="2" dt="2019-10-24T11:19:08.976" idx="8">
    <p:pos x="1791" y="3411"/>
    <p:text>I would call this something like: Model Building via different simulation settings</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0-24T11:31:48.324" idx="17">
    <p:pos x="10" y="10"/>
    <p:text>Can you define what all the involved terms mean?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0-24T11:25:42.127" idx="9">
    <p:pos x="10" y="10"/>
    <p:text>Im confused what this slide means or what it is doing here... </p:text>
    <p:extLst>
      <p:ext uri="{C676402C-5697-4E1C-873F-D02D1690AC5C}">
        <p15:threadingInfo xmlns:p15="http://schemas.microsoft.com/office/powerpoint/2012/main" timeZoneBias="-120"/>
      </p:ext>
    </p:extLst>
  </p:cm>
  <p:cm authorId="2" dt="2019-10-24T11:26:33.780" idx="10">
    <p:pos x="10" y="106"/>
    <p:text>What does the title mean?</p:text>
    <p:extLst>
      <p:ext uri="{C676402C-5697-4E1C-873F-D02D1690AC5C}">
        <p15:threadingInfo xmlns:p15="http://schemas.microsoft.com/office/powerpoint/2012/main" timeZoneBias="-120">
          <p15:parentCm authorId="2" idx="9"/>
        </p15:threadingInfo>
      </p:ext>
    </p:extLst>
  </p:cm>
  <p:cm authorId="2" dt="2019-10-24T11:26:47.960" idx="11">
    <p:pos x="10" y="202"/>
    <p:text>You are describing a simulation, what is it for?</p:text>
    <p:extLst>
      <p:ext uri="{C676402C-5697-4E1C-873F-D02D1690AC5C}">
        <p15:threadingInfo xmlns:p15="http://schemas.microsoft.com/office/powerpoint/2012/main" timeZoneBias="-120">
          <p15:parentCm authorId="2" idx="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0-24T11:27:37.043" idx="12">
    <p:pos x="7550" y="3456"/>
    <p:text>... the number of predictors ...</p:text>
    <p:extLst>
      <p:ext uri="{C676402C-5697-4E1C-873F-D02D1690AC5C}">
        <p15:threadingInfo xmlns:p15="http://schemas.microsoft.com/office/powerpoint/2012/main" timeZoneBias="-120"/>
      </p:ext>
    </p:extLst>
  </p:cm>
  <p:cm authorId="2" dt="2019-10-24T11:28:04.267" idx="13">
    <p:pos x="7279" y="3682"/>
    <p:text>I don't understand this sentence ... is it meant that the signal is regressing to the mean and thats why we apply shrinkage? </p:text>
    <p:extLst>
      <p:ext uri="{C676402C-5697-4E1C-873F-D02D1690AC5C}">
        <p15:threadingInfo xmlns:p15="http://schemas.microsoft.com/office/powerpoint/2012/main" timeZoneBias="-120"/>
      </p:ext>
    </p:extLst>
  </p:cm>
  <p:cm authorId="2" dt="2019-10-24T11:29:13.439" idx="14">
    <p:pos x="5924" y="1463"/>
    <p:text>What is the definition of the shrinkage factor S?</p:text>
    <p:extLst>
      <p:ext uri="{C676402C-5697-4E1C-873F-D02D1690AC5C}">
        <p15:threadingInfo xmlns:p15="http://schemas.microsoft.com/office/powerpoint/2012/main" timeZoneBias="-120"/>
      </p:ext>
    </p:extLst>
  </p:cm>
  <p:cm authorId="2" dt="2019-10-24T11:29:29.199" idx="15">
    <p:pos x="7277" y="1622"/>
    <p:text>What are Errors, no Errors? Are you referring to errors in variables? I thought we discussed that this would be a separate topic and will be ignored for now?</p:text>
    <p:extLst>
      <p:ext uri="{C676402C-5697-4E1C-873F-D02D1690AC5C}">
        <p15:threadingInfo xmlns:p15="http://schemas.microsoft.com/office/powerpoint/2012/main" timeZoneBias="-120"/>
      </p:ext>
    </p:extLst>
  </p:cm>
  <p:cm authorId="2" dt="2019-10-24T11:30:44.075" idx="16">
    <p:pos x="2592" y="1276"/>
    <p:text>Mathematically this is unclear. The outcome proportion as you define it should also depend on Xb ...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0-24T11:32:55.114" idx="18">
    <p:pos x="10" y="10"/>
    <p:text>Maybe it would help if you show this slide a bit earlier?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10-24T11:42:04.404" idx="20">
    <p:pos x="1810" y="3522"/>
    <p:text>Can you give a rough estimate how it depends on the sample size? </p:text>
    <p:extLst>
      <p:ext uri="{C676402C-5697-4E1C-873F-D02D1690AC5C}">
        <p15:threadingInfo xmlns:p15="http://schemas.microsoft.com/office/powerpoint/2012/main" timeZoneBias="-120"/>
      </p:ext>
    </p:extLst>
  </p:cm>
  <p:cm authorId="2" dt="2019-10-24T11:42:36.877" idx="21">
    <p:pos x="1975" y="3925"/>
    <p:text>What do you mean by this? You compare two models a simple and a complex one?</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10-24T11:35:55.480" idx="19">
    <p:pos x="5901" y="1901"/>
    <p:text>As Markus mentioned the LR should not be negative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8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379413" y="850900"/>
            <a:ext cx="6099175" cy="34321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4400" y="4641850"/>
            <a:ext cx="5029200"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Klicken Sie, um die Formate des Vorlagentextes zu bearbeiten</a:t>
            </a:r>
          </a:p>
          <a:p>
            <a:pPr lvl="1"/>
            <a:r>
              <a:rPr lang="en-US"/>
              <a:t>Zweite Ebene</a:t>
            </a:r>
          </a:p>
          <a:p>
            <a:pPr lvl="2"/>
            <a:r>
              <a:rPr lang="en-US"/>
              <a:t>Dritte Ebene</a:t>
            </a:r>
          </a:p>
          <a:p>
            <a:pPr lvl="3"/>
            <a:r>
              <a:rPr lang="en-US"/>
              <a:t>Vierte Ebene</a:t>
            </a:r>
          </a:p>
          <a:p>
            <a:pPr lvl="4"/>
            <a:r>
              <a:rPr lang="en-US"/>
              <a:t>Fünfte Ebene</a:t>
            </a:r>
          </a:p>
        </p:txBody>
      </p:sp>
    </p:spTree>
    <p:extLst>
      <p:ext uri="{BB962C8B-B14F-4D97-AF65-F5344CB8AC3E}">
        <p14:creationId xmlns:p14="http://schemas.microsoft.com/office/powerpoint/2010/main" val="2987078035"/>
      </p:ext>
    </p:extLst>
  </p:cSld>
  <p:clrMap bg1="lt1" tx1="dk1" bg2="lt2" tx2="dk2" accent1="accent1" accent2="accent2" accent3="accent3" accent4="accent4" accent5="accent5" accent6="accent6" hlink="hlink" folHlink="folHlink"/>
  <p:notesStyle>
    <a:lvl1pPr algn="l" defTabSz="915988" rtl="0" eaLnBrk="0" fontAlgn="base" hangingPunct="0">
      <a:spcBef>
        <a:spcPct val="30000"/>
      </a:spcBef>
      <a:spcAft>
        <a:spcPct val="0"/>
      </a:spcAft>
      <a:defRPr sz="1200" kern="1200">
        <a:solidFill>
          <a:schemeClr val="tx1"/>
        </a:solidFill>
        <a:latin typeface="Imago" pitchFamily="2" charset="0"/>
        <a:ea typeface="+mn-ea"/>
        <a:cs typeface="+mn-cs"/>
      </a:defRPr>
    </a:lvl1pPr>
    <a:lvl2pPr marL="457200" algn="l" defTabSz="915988" rtl="0" eaLnBrk="0" fontAlgn="base" hangingPunct="0">
      <a:spcBef>
        <a:spcPct val="30000"/>
      </a:spcBef>
      <a:spcAft>
        <a:spcPct val="0"/>
      </a:spcAft>
      <a:defRPr sz="1200" kern="1200">
        <a:solidFill>
          <a:schemeClr val="tx1"/>
        </a:solidFill>
        <a:latin typeface="Imago" pitchFamily="2" charset="0"/>
        <a:ea typeface="+mn-ea"/>
        <a:cs typeface="+mn-cs"/>
      </a:defRPr>
    </a:lvl2pPr>
    <a:lvl3pPr marL="915988" algn="l" defTabSz="915988" rtl="0" eaLnBrk="0" fontAlgn="base" hangingPunct="0">
      <a:spcBef>
        <a:spcPct val="30000"/>
      </a:spcBef>
      <a:spcAft>
        <a:spcPct val="0"/>
      </a:spcAft>
      <a:defRPr sz="1200" kern="1200">
        <a:solidFill>
          <a:schemeClr val="tx1"/>
        </a:solidFill>
        <a:latin typeface="Imago" pitchFamily="2" charset="0"/>
        <a:ea typeface="+mn-ea"/>
        <a:cs typeface="+mn-cs"/>
      </a:defRPr>
    </a:lvl3pPr>
    <a:lvl4pPr marL="1373188" algn="l" defTabSz="915988" rtl="0" eaLnBrk="0" fontAlgn="base" hangingPunct="0">
      <a:spcBef>
        <a:spcPct val="30000"/>
      </a:spcBef>
      <a:spcAft>
        <a:spcPct val="0"/>
      </a:spcAft>
      <a:defRPr sz="1200" kern="1200">
        <a:solidFill>
          <a:schemeClr val="tx1"/>
        </a:solidFill>
        <a:latin typeface="Imago" pitchFamily="2" charset="0"/>
        <a:ea typeface="+mn-ea"/>
        <a:cs typeface="+mn-cs"/>
      </a:defRPr>
    </a:lvl4pPr>
    <a:lvl5pPr marL="1830388" algn="l" defTabSz="915988" rtl="0" eaLnBrk="0" fontAlgn="base" hangingPunct="0">
      <a:spcBef>
        <a:spcPct val="30000"/>
      </a:spcBef>
      <a:spcAft>
        <a:spcPct val="0"/>
      </a:spcAft>
      <a:defRPr sz="1200" kern="1200">
        <a:solidFill>
          <a:schemeClr val="tx1"/>
        </a:solidFill>
        <a:latin typeface="Imago"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065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 of the </a:t>
            </a:r>
            <a:r>
              <a:rPr lang="en-US" dirty="0" err="1"/>
              <a:t>Bri</a:t>
            </a:r>
            <a:endParaRPr lang="en-US" dirty="0"/>
          </a:p>
          <a:p>
            <a:r>
              <a:rPr lang="en-US" dirty="0"/>
              <a:t>The Brier score for a model can range from 0% for a perfect model to 0.25 for a non-informative model with a 50% incidence of the outcome.er score is hence that the interpretation depends on the incidence of the outcome. </a:t>
            </a:r>
          </a:p>
          <a:p>
            <a:r>
              <a:rPr lang="en-US" dirty="0"/>
              <a:t>When the incidence is lower, the maximum score for a model is lower, e.g. for 10%, 0.1 × (1 − 0.1)∧2 + (1 − 0.1) × 0.1∧2 = 0.090.</a:t>
            </a:r>
          </a:p>
        </p:txBody>
      </p:sp>
    </p:spTree>
    <p:extLst>
      <p:ext uri="{BB962C8B-B14F-4D97-AF65-F5344CB8AC3E}">
        <p14:creationId xmlns:p14="http://schemas.microsoft.com/office/powerpoint/2010/main" val="24551250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4270" name="shpGridNormal" hidden="1"/>
          <p:cNvGrpSpPr>
            <a:grpSpLocks/>
          </p:cNvGrpSpPr>
          <p:nvPr userDrawn="1"/>
        </p:nvGrpSpPr>
        <p:grpSpPr bwMode="auto">
          <a:xfrm>
            <a:off x="529494" y="514352"/>
            <a:ext cx="11138876" cy="5764213"/>
            <a:chOff x="271" y="324"/>
            <a:chExt cx="5701" cy="3631"/>
          </a:xfrm>
        </p:grpSpPr>
        <p:sp>
          <p:nvSpPr>
            <p:cNvPr id="94266" name="shpGridTitle" hidden="1"/>
            <p:cNvSpPr>
              <a:spLocks noChangeArrowheads="1"/>
            </p:cNvSpPr>
            <p:nvPr userDrawn="1"/>
          </p:nvSpPr>
          <p:spPr bwMode="auto">
            <a:xfrm>
              <a:off x="271" y="324"/>
              <a:ext cx="5701" cy="771"/>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CH" sz="2215"/>
            </a:p>
          </p:txBody>
        </p:sp>
        <p:sp>
          <p:nvSpPr>
            <p:cNvPr id="94268" name="shpGridMain" hidden="1"/>
            <p:cNvSpPr>
              <a:spLocks noChangeArrowheads="1"/>
            </p:cNvSpPr>
            <p:nvPr userDrawn="1"/>
          </p:nvSpPr>
          <p:spPr bwMode="auto">
            <a:xfrm>
              <a:off x="271" y="1179"/>
              <a:ext cx="5701" cy="2776"/>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CH" sz="2215"/>
            </a:p>
          </p:txBody>
        </p:sp>
      </p:grpSp>
      <p:sp>
        <p:nvSpPr>
          <p:cNvPr id="94242" name="shpTitleLine"/>
          <p:cNvSpPr>
            <a:spLocks noChangeShapeType="1"/>
          </p:cNvSpPr>
          <p:nvPr/>
        </p:nvSpPr>
        <p:spPr bwMode="auto">
          <a:xfrm>
            <a:off x="1" y="1738313"/>
            <a:ext cx="108809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l-PL"/>
          </a:p>
        </p:txBody>
      </p:sp>
      <p:sp>
        <p:nvSpPr>
          <p:cNvPr id="94230" name="shpPlaceholderTitle"/>
          <p:cNvSpPr>
            <a:spLocks noGrp="1" noChangeArrowheads="1"/>
          </p:cNvSpPr>
          <p:nvPr>
            <p:ph type="ctrTitle"/>
          </p:nvPr>
        </p:nvSpPr>
        <p:spPr>
          <a:xfrm>
            <a:off x="511908" y="2601913"/>
            <a:ext cx="11168184" cy="1008062"/>
          </a:xfrm>
        </p:spPr>
        <p:txBody>
          <a:bodyPr/>
          <a:lstStyle>
            <a:lvl1pPr>
              <a:defRPr sz="3000"/>
            </a:lvl1pPr>
          </a:lstStyle>
          <a:p>
            <a:pPr lvl="0"/>
            <a:r>
              <a:rPr lang="en-US" noProof="0"/>
              <a:t>Click to edit Master title style</a:t>
            </a:r>
            <a:endParaRPr lang="fr-CH" noProof="0"/>
          </a:p>
        </p:txBody>
      </p:sp>
      <p:sp>
        <p:nvSpPr>
          <p:cNvPr id="94231" name="shpPlaceholderMain"/>
          <p:cNvSpPr>
            <a:spLocks noGrp="1" noChangeArrowheads="1"/>
          </p:cNvSpPr>
          <p:nvPr>
            <p:ph type="subTitle" idx="1"/>
          </p:nvPr>
        </p:nvSpPr>
        <p:spPr>
          <a:xfrm>
            <a:off x="531447" y="3644902"/>
            <a:ext cx="11148647" cy="576263"/>
          </a:xfrm>
        </p:spPr>
        <p:txBody>
          <a:bodyPr/>
          <a:lstStyle>
            <a:lvl1pPr marL="0" indent="0">
              <a:buFontTx/>
              <a:buNone/>
              <a:defRPr sz="3300" b="1" i="1">
                <a:latin typeface="Minion" pitchFamily="2" charset="0"/>
              </a:defRPr>
            </a:lvl1pPr>
          </a:lstStyle>
          <a:p>
            <a:pPr lvl="0"/>
            <a:r>
              <a:rPr lang="en-US" noProof="0"/>
              <a:t>Click to edit Master subtitle style</a:t>
            </a:r>
            <a:endParaRPr lang="fr-CH" noProof="0"/>
          </a:p>
        </p:txBody>
      </p:sp>
      <p:sp>
        <p:nvSpPr>
          <p:cNvPr id="94263" name="shpLogoBackground"/>
          <p:cNvSpPr>
            <a:spLocks noChangeArrowheads="1"/>
          </p:cNvSpPr>
          <p:nvPr userDrawn="1"/>
        </p:nvSpPr>
        <p:spPr bwMode="white">
          <a:xfrm>
            <a:off x="10661650" y="115890"/>
            <a:ext cx="1416537" cy="8651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de-CH"/>
          </a:p>
        </p:txBody>
      </p:sp>
      <p:pic>
        <p:nvPicPr>
          <p:cNvPr id="4" name="shpLogoPicDark"/>
          <p:cNvPicPr>
            <a:picLocks/>
          </p:cNvPicPr>
          <p:nvPr userDrawn="1"/>
        </p:nvPicPr>
        <p:blipFill>
          <a:blip r:embed="rId3">
            <a:extLst>
              <a:ext uri="{28A0092B-C50C-407E-A947-70E740481C1C}">
                <a14:useLocalDpi xmlns:a14="http://schemas.microsoft.com/office/drawing/2010/main" val="0"/>
              </a:ext>
            </a:extLst>
          </a:blip>
          <a:stretch>
            <a:fillRect/>
          </a:stretch>
        </p:blipFill>
        <p:spPr bwMode="black">
          <a:xfrm>
            <a:off x="10957560" y="180340"/>
            <a:ext cx="979170" cy="6553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F9B25F00-55C7-4159-96ED-33FC18106483}" type="slidenum">
              <a:rPr lang="en-US"/>
              <a:pPr>
                <a:defRPr/>
              </a:pPr>
              <a:t>‹#›</a:t>
            </a:fld>
            <a:endParaRPr lang="en-US"/>
          </a:p>
        </p:txBody>
      </p:sp>
    </p:spTree>
    <p:extLst>
      <p:ext uri="{BB962C8B-B14F-4D97-AF65-F5344CB8AC3E}">
        <p14:creationId xmlns:p14="http://schemas.microsoft.com/office/powerpoint/2010/main" val="343430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2185" y="452440"/>
            <a:ext cx="2786184" cy="5826125"/>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517771" y="452440"/>
            <a:ext cx="8176845" cy="5826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FEA27A04-B349-4C41-9EBD-AC2BB72186CE}" type="slidenum">
              <a:rPr lang="en-US"/>
              <a:pPr>
                <a:defRPr/>
              </a:pPr>
              <a:t>‹#›</a:t>
            </a:fld>
            <a:endParaRPr lang="en-US"/>
          </a:p>
        </p:txBody>
      </p:sp>
    </p:spTree>
    <p:extLst>
      <p:ext uri="{BB962C8B-B14F-4D97-AF65-F5344CB8AC3E}">
        <p14:creationId xmlns:p14="http://schemas.microsoft.com/office/powerpoint/2010/main" val="240317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0BC32AB4-61FB-4062-9E20-33DD6EC6477C}" type="slidenum">
              <a:rPr lang="en-US"/>
              <a:pPr>
                <a:defRPr/>
              </a:pPr>
              <a:t>‹#›</a:t>
            </a:fld>
            <a:endParaRPr lang="en-US"/>
          </a:p>
        </p:txBody>
      </p:sp>
    </p:spTree>
    <p:extLst>
      <p:ext uri="{BB962C8B-B14F-4D97-AF65-F5344CB8AC3E}">
        <p14:creationId xmlns:p14="http://schemas.microsoft.com/office/powerpoint/2010/main" val="103091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2"/>
            <a:ext cx="10363200" cy="1362075"/>
          </a:xfrm>
        </p:spPr>
        <p:txBody>
          <a:bodyPr/>
          <a:lstStyle>
            <a:lvl1pPr algn="l">
              <a:defRPr sz="3692" b="1" cap="all"/>
            </a:lvl1pPr>
          </a:lstStyle>
          <a:p>
            <a:r>
              <a:rPr lang="en-US"/>
              <a:t>Click to edit Master title style</a:t>
            </a:r>
            <a:endParaRPr lang="pl-PL"/>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Edit Master text styles</a:t>
            </a:r>
          </a:p>
        </p:txBody>
      </p:sp>
      <p:sp>
        <p:nvSpPr>
          <p:cNvPr id="4" name="shpPlaceholderDate"/>
          <p:cNvSpPr>
            <a:spLocks noGrp="1" noChangeArrowheads="1"/>
          </p:cNvSpPr>
          <p:nvPr>
            <p:ph type="dt" sz="half" idx="10"/>
          </p:nvPr>
        </p:nvSpPr>
        <p:spPr>
          <a:ln/>
        </p:spPr>
        <p:txBody>
          <a:bodyPr/>
          <a:lstStyle>
            <a:lvl1pPr>
              <a:defRPr/>
            </a:lvl1pPr>
          </a:lstStyle>
          <a:p>
            <a:pPr>
              <a:defRPr/>
            </a:pPr>
            <a:endParaRPr lang="en-US"/>
          </a:p>
        </p:txBody>
      </p:sp>
      <p:sp>
        <p:nvSpPr>
          <p:cNvPr id="5" name="shpPlaceholderNumber"/>
          <p:cNvSpPr>
            <a:spLocks noGrp="1" noChangeArrowheads="1"/>
          </p:cNvSpPr>
          <p:nvPr>
            <p:ph type="sldNum" sz="quarter" idx="11"/>
          </p:nvPr>
        </p:nvSpPr>
        <p:spPr>
          <a:ln/>
        </p:spPr>
        <p:txBody>
          <a:bodyPr/>
          <a:lstStyle>
            <a:lvl1pPr>
              <a:defRPr/>
            </a:lvl1pPr>
          </a:lstStyle>
          <a:p>
            <a:pPr>
              <a:defRPr/>
            </a:pPr>
            <a:fld id="{404649DD-8E2B-4957-9020-F806BA43D35C}" type="slidenum">
              <a:rPr lang="en-US"/>
              <a:pPr>
                <a:defRPr/>
              </a:pPr>
              <a:t>‹#›</a:t>
            </a:fld>
            <a:endParaRPr lang="en-US"/>
          </a:p>
        </p:txBody>
      </p:sp>
    </p:spTree>
    <p:extLst>
      <p:ext uri="{BB962C8B-B14F-4D97-AF65-F5344CB8AC3E}">
        <p14:creationId xmlns:p14="http://schemas.microsoft.com/office/powerpoint/2010/main" val="301409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529493" y="1806575"/>
            <a:ext cx="5474677" cy="4471988"/>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6191739" y="1806575"/>
            <a:ext cx="5476631" cy="4471988"/>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shpPlaceholderDate"/>
          <p:cNvSpPr>
            <a:spLocks noGrp="1" noChangeArrowheads="1"/>
          </p:cNvSpPr>
          <p:nvPr>
            <p:ph type="dt" sz="half" idx="10"/>
          </p:nvPr>
        </p:nvSpPr>
        <p:spPr>
          <a:ln/>
        </p:spPr>
        <p:txBody>
          <a:bodyPr/>
          <a:lstStyle>
            <a:lvl1pPr>
              <a:defRPr/>
            </a:lvl1pPr>
          </a:lstStyle>
          <a:p>
            <a:pPr>
              <a:defRPr/>
            </a:pPr>
            <a:endParaRPr lang="en-US"/>
          </a:p>
        </p:txBody>
      </p:sp>
      <p:sp>
        <p:nvSpPr>
          <p:cNvPr id="6" name="shpPlaceholderNumber"/>
          <p:cNvSpPr>
            <a:spLocks noGrp="1" noChangeArrowheads="1"/>
          </p:cNvSpPr>
          <p:nvPr>
            <p:ph type="sldNum" sz="quarter" idx="11"/>
          </p:nvPr>
        </p:nvSpPr>
        <p:spPr>
          <a:ln/>
        </p:spPr>
        <p:txBody>
          <a:bodyPr/>
          <a:lstStyle>
            <a:lvl1pPr>
              <a:defRPr/>
            </a:lvl1pPr>
          </a:lstStyle>
          <a:p>
            <a:pPr>
              <a:defRPr/>
            </a:pPr>
            <a:fld id="{D2545B92-9666-4195-B6E1-FD81DD2D83C4}" type="slidenum">
              <a:rPr lang="en-US"/>
              <a:pPr>
                <a:defRPr/>
              </a:pPr>
              <a:t>‹#›</a:t>
            </a:fld>
            <a:endParaRPr lang="en-US"/>
          </a:p>
        </p:txBody>
      </p:sp>
    </p:spTree>
    <p:extLst>
      <p:ext uri="{BB962C8B-B14F-4D97-AF65-F5344CB8AC3E}">
        <p14:creationId xmlns:p14="http://schemas.microsoft.com/office/powerpoint/2010/main" val="319925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pl-PL"/>
          </a:p>
        </p:txBody>
      </p:sp>
      <p:sp>
        <p:nvSpPr>
          <p:cNvPr id="3" name="Text Placeholder 2"/>
          <p:cNvSpPr>
            <a:spLocks noGrp="1"/>
          </p:cNvSpPr>
          <p:nvPr>
            <p:ph type="body" idx="1"/>
          </p:nvPr>
        </p:nvSpPr>
        <p:spPr>
          <a:xfrm>
            <a:off x="609600" y="1535113"/>
            <a:ext cx="5386755"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Edit Master text styles</a:t>
            </a:r>
          </a:p>
        </p:txBody>
      </p:sp>
      <p:sp>
        <p:nvSpPr>
          <p:cNvPr id="4" name="Content Placeholder 3"/>
          <p:cNvSpPr>
            <a:spLocks noGrp="1"/>
          </p:cNvSpPr>
          <p:nvPr>
            <p:ph sz="half" idx="2"/>
          </p:nvPr>
        </p:nvSpPr>
        <p:spPr>
          <a:xfrm>
            <a:off x="609600" y="2174875"/>
            <a:ext cx="5386755"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6193694" y="1535113"/>
            <a:ext cx="538870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Edit Master text styles</a:t>
            </a:r>
          </a:p>
        </p:txBody>
      </p:sp>
      <p:sp>
        <p:nvSpPr>
          <p:cNvPr id="6" name="Content Placeholder 5"/>
          <p:cNvSpPr>
            <a:spLocks noGrp="1"/>
          </p:cNvSpPr>
          <p:nvPr>
            <p:ph sz="quarter" idx="4"/>
          </p:nvPr>
        </p:nvSpPr>
        <p:spPr>
          <a:xfrm>
            <a:off x="6193694" y="2174875"/>
            <a:ext cx="538870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shpPlaceholderDate"/>
          <p:cNvSpPr>
            <a:spLocks noGrp="1" noChangeArrowheads="1"/>
          </p:cNvSpPr>
          <p:nvPr>
            <p:ph type="dt" sz="half" idx="10"/>
          </p:nvPr>
        </p:nvSpPr>
        <p:spPr>
          <a:ln/>
        </p:spPr>
        <p:txBody>
          <a:bodyPr/>
          <a:lstStyle>
            <a:lvl1pPr>
              <a:defRPr/>
            </a:lvl1pPr>
          </a:lstStyle>
          <a:p>
            <a:pPr>
              <a:defRPr/>
            </a:pPr>
            <a:endParaRPr lang="en-US"/>
          </a:p>
        </p:txBody>
      </p:sp>
      <p:sp>
        <p:nvSpPr>
          <p:cNvPr id="8" name="shpPlaceholderNumber"/>
          <p:cNvSpPr>
            <a:spLocks noGrp="1" noChangeArrowheads="1"/>
          </p:cNvSpPr>
          <p:nvPr>
            <p:ph type="sldNum" sz="quarter" idx="11"/>
          </p:nvPr>
        </p:nvSpPr>
        <p:spPr>
          <a:ln/>
        </p:spPr>
        <p:txBody>
          <a:bodyPr/>
          <a:lstStyle>
            <a:lvl1pPr>
              <a:defRPr/>
            </a:lvl1pPr>
          </a:lstStyle>
          <a:p>
            <a:pPr>
              <a:defRPr/>
            </a:pPr>
            <a:fld id="{0655FE86-6BD3-48ED-9042-E3EF8447C65D}" type="slidenum">
              <a:rPr lang="en-US"/>
              <a:pPr>
                <a:defRPr/>
              </a:pPr>
              <a:t>‹#›</a:t>
            </a:fld>
            <a:endParaRPr lang="en-US"/>
          </a:p>
        </p:txBody>
      </p:sp>
    </p:spTree>
    <p:extLst>
      <p:ext uri="{BB962C8B-B14F-4D97-AF65-F5344CB8AC3E}">
        <p14:creationId xmlns:p14="http://schemas.microsoft.com/office/powerpoint/2010/main" val="64675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shpPlaceholderDate"/>
          <p:cNvSpPr>
            <a:spLocks noGrp="1" noChangeArrowheads="1"/>
          </p:cNvSpPr>
          <p:nvPr>
            <p:ph type="dt" sz="half" idx="10"/>
          </p:nvPr>
        </p:nvSpPr>
        <p:spPr>
          <a:ln/>
        </p:spPr>
        <p:txBody>
          <a:bodyPr/>
          <a:lstStyle>
            <a:lvl1pPr>
              <a:defRPr/>
            </a:lvl1pPr>
          </a:lstStyle>
          <a:p>
            <a:pPr>
              <a:defRPr/>
            </a:pPr>
            <a:endParaRPr lang="en-US"/>
          </a:p>
        </p:txBody>
      </p:sp>
      <p:sp>
        <p:nvSpPr>
          <p:cNvPr id="4" name="shpPlaceholderNumber"/>
          <p:cNvSpPr>
            <a:spLocks noGrp="1" noChangeArrowheads="1"/>
          </p:cNvSpPr>
          <p:nvPr>
            <p:ph type="sldNum" sz="quarter" idx="11"/>
          </p:nvPr>
        </p:nvSpPr>
        <p:spPr>
          <a:ln/>
        </p:spPr>
        <p:txBody>
          <a:bodyPr/>
          <a:lstStyle>
            <a:lvl1pPr>
              <a:defRPr/>
            </a:lvl1pPr>
          </a:lstStyle>
          <a:p>
            <a:pPr>
              <a:defRPr/>
            </a:pPr>
            <a:fld id="{7F7165CB-D5E5-4F49-B52C-2E6BB58C0F51}" type="slidenum">
              <a:rPr lang="en-US"/>
              <a:pPr>
                <a:defRPr/>
              </a:pPr>
              <a:t>‹#›</a:t>
            </a:fld>
            <a:endParaRPr lang="en-US"/>
          </a:p>
        </p:txBody>
      </p:sp>
    </p:spTree>
    <p:extLst>
      <p:ext uri="{BB962C8B-B14F-4D97-AF65-F5344CB8AC3E}">
        <p14:creationId xmlns:p14="http://schemas.microsoft.com/office/powerpoint/2010/main" val="216510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pPlaceholderDate"/>
          <p:cNvSpPr>
            <a:spLocks noGrp="1" noChangeArrowheads="1"/>
          </p:cNvSpPr>
          <p:nvPr>
            <p:ph type="dt" sz="half" idx="10"/>
          </p:nvPr>
        </p:nvSpPr>
        <p:spPr>
          <a:ln/>
        </p:spPr>
        <p:txBody>
          <a:bodyPr/>
          <a:lstStyle>
            <a:lvl1pPr>
              <a:defRPr/>
            </a:lvl1pPr>
          </a:lstStyle>
          <a:p>
            <a:pPr>
              <a:defRPr/>
            </a:pPr>
            <a:endParaRPr lang="en-US"/>
          </a:p>
        </p:txBody>
      </p:sp>
      <p:sp>
        <p:nvSpPr>
          <p:cNvPr id="3" name="shpPlaceholderNumber"/>
          <p:cNvSpPr>
            <a:spLocks noGrp="1" noChangeArrowheads="1"/>
          </p:cNvSpPr>
          <p:nvPr>
            <p:ph type="sldNum" sz="quarter" idx="11"/>
          </p:nvPr>
        </p:nvSpPr>
        <p:spPr>
          <a:ln/>
        </p:spPr>
        <p:txBody>
          <a:bodyPr/>
          <a:lstStyle>
            <a:lvl1pPr>
              <a:defRPr/>
            </a:lvl1pPr>
          </a:lstStyle>
          <a:p>
            <a:pPr>
              <a:defRPr/>
            </a:pPr>
            <a:fld id="{237DFCCA-F568-422D-8A8C-1E40958866FD}" type="slidenum">
              <a:rPr lang="en-US"/>
              <a:pPr>
                <a:defRPr/>
              </a:pPr>
              <a:t>‹#›</a:t>
            </a:fld>
            <a:endParaRPr lang="en-US"/>
          </a:p>
        </p:txBody>
      </p:sp>
    </p:spTree>
    <p:extLst>
      <p:ext uri="{BB962C8B-B14F-4D97-AF65-F5344CB8AC3E}">
        <p14:creationId xmlns:p14="http://schemas.microsoft.com/office/powerpoint/2010/main" val="6814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247" cy="1162050"/>
          </a:xfrm>
        </p:spPr>
        <p:txBody>
          <a:bodyPr anchor="b"/>
          <a:lstStyle>
            <a:lvl1pPr algn="l">
              <a:defRPr sz="1846" b="1"/>
            </a:lvl1pPr>
          </a:lstStyle>
          <a:p>
            <a:r>
              <a:rPr lang="en-US"/>
              <a:t>Click to edit Master title style</a:t>
            </a:r>
            <a:endParaRPr lang="pl-PL"/>
          </a:p>
        </p:txBody>
      </p:sp>
      <p:sp>
        <p:nvSpPr>
          <p:cNvPr id="3" name="Content Placeholder 2"/>
          <p:cNvSpPr>
            <a:spLocks noGrp="1"/>
          </p:cNvSpPr>
          <p:nvPr>
            <p:ph idx="1"/>
          </p:nvPr>
        </p:nvSpPr>
        <p:spPr>
          <a:xfrm>
            <a:off x="4767384" y="273052"/>
            <a:ext cx="6815016"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609601" y="1435102"/>
            <a:ext cx="4011247"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Edit Master text styles</a:t>
            </a:r>
          </a:p>
        </p:txBody>
      </p:sp>
      <p:sp>
        <p:nvSpPr>
          <p:cNvPr id="5" name="shpPlaceholderDate"/>
          <p:cNvSpPr>
            <a:spLocks noGrp="1" noChangeArrowheads="1"/>
          </p:cNvSpPr>
          <p:nvPr>
            <p:ph type="dt" sz="half" idx="10"/>
          </p:nvPr>
        </p:nvSpPr>
        <p:spPr>
          <a:ln/>
        </p:spPr>
        <p:txBody>
          <a:bodyPr/>
          <a:lstStyle>
            <a:lvl1pPr>
              <a:defRPr/>
            </a:lvl1pPr>
          </a:lstStyle>
          <a:p>
            <a:pPr>
              <a:defRPr/>
            </a:pPr>
            <a:endParaRPr lang="en-US"/>
          </a:p>
        </p:txBody>
      </p:sp>
      <p:sp>
        <p:nvSpPr>
          <p:cNvPr id="6" name="shpPlaceholderNumber"/>
          <p:cNvSpPr>
            <a:spLocks noGrp="1" noChangeArrowheads="1"/>
          </p:cNvSpPr>
          <p:nvPr>
            <p:ph type="sldNum" sz="quarter" idx="11"/>
          </p:nvPr>
        </p:nvSpPr>
        <p:spPr>
          <a:ln/>
        </p:spPr>
        <p:txBody>
          <a:bodyPr/>
          <a:lstStyle>
            <a:lvl1pPr>
              <a:defRPr/>
            </a:lvl1pPr>
          </a:lstStyle>
          <a:p>
            <a:pPr>
              <a:defRPr/>
            </a:pPr>
            <a:fld id="{8FB887CC-8431-4B91-BABD-191FD7EEA20B}" type="slidenum">
              <a:rPr lang="en-US"/>
              <a:pPr>
                <a:defRPr/>
              </a:pPr>
              <a:t>‹#›</a:t>
            </a:fld>
            <a:endParaRPr lang="en-US"/>
          </a:p>
        </p:txBody>
      </p:sp>
    </p:spTree>
    <p:extLst>
      <p:ext uri="{BB962C8B-B14F-4D97-AF65-F5344CB8AC3E}">
        <p14:creationId xmlns:p14="http://schemas.microsoft.com/office/powerpoint/2010/main" val="96908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5" y="4800600"/>
            <a:ext cx="7315200" cy="566738"/>
          </a:xfrm>
        </p:spPr>
        <p:txBody>
          <a:bodyPr anchor="b"/>
          <a:lstStyle>
            <a:lvl1pPr algn="l">
              <a:defRPr sz="1846" b="1"/>
            </a:lvl1pPr>
          </a:lstStyle>
          <a:p>
            <a:r>
              <a:rPr lang="en-US"/>
              <a:t>Click to edit Master title style</a:t>
            </a:r>
            <a:endParaRPr lang="pl-PL"/>
          </a:p>
        </p:txBody>
      </p:sp>
      <p:sp>
        <p:nvSpPr>
          <p:cNvPr id="3" name="Picture Placeholder 2"/>
          <p:cNvSpPr>
            <a:spLocks noGrp="1"/>
          </p:cNvSpPr>
          <p:nvPr>
            <p:ph type="pic" idx="1"/>
          </p:nvPr>
        </p:nvSpPr>
        <p:spPr>
          <a:xfrm>
            <a:off x="2389555" y="612775"/>
            <a:ext cx="73152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r>
              <a:rPr lang="en-US" noProof="0"/>
              <a:t>Click icon to add picture</a:t>
            </a:r>
            <a:endParaRPr lang="pl-PL" noProof="0"/>
          </a:p>
        </p:txBody>
      </p:sp>
      <p:sp>
        <p:nvSpPr>
          <p:cNvPr id="4" name="Text Placeholder 3"/>
          <p:cNvSpPr>
            <a:spLocks noGrp="1"/>
          </p:cNvSpPr>
          <p:nvPr>
            <p:ph type="body" sz="half" idx="2"/>
          </p:nvPr>
        </p:nvSpPr>
        <p:spPr>
          <a:xfrm>
            <a:off x="2389555" y="5367338"/>
            <a:ext cx="73152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Edit Master text styles</a:t>
            </a:r>
          </a:p>
        </p:txBody>
      </p:sp>
      <p:sp>
        <p:nvSpPr>
          <p:cNvPr id="5" name="shpPlaceholderDate"/>
          <p:cNvSpPr>
            <a:spLocks noGrp="1" noChangeArrowheads="1"/>
          </p:cNvSpPr>
          <p:nvPr>
            <p:ph type="dt" sz="half" idx="10"/>
          </p:nvPr>
        </p:nvSpPr>
        <p:spPr>
          <a:ln/>
        </p:spPr>
        <p:txBody>
          <a:bodyPr/>
          <a:lstStyle>
            <a:lvl1pPr>
              <a:defRPr/>
            </a:lvl1pPr>
          </a:lstStyle>
          <a:p>
            <a:pPr>
              <a:defRPr/>
            </a:pPr>
            <a:endParaRPr lang="en-US"/>
          </a:p>
        </p:txBody>
      </p:sp>
      <p:sp>
        <p:nvSpPr>
          <p:cNvPr id="6" name="shpPlaceholderNumber"/>
          <p:cNvSpPr>
            <a:spLocks noGrp="1" noChangeArrowheads="1"/>
          </p:cNvSpPr>
          <p:nvPr>
            <p:ph type="sldNum" sz="quarter" idx="11"/>
          </p:nvPr>
        </p:nvSpPr>
        <p:spPr>
          <a:ln/>
        </p:spPr>
        <p:txBody>
          <a:bodyPr/>
          <a:lstStyle>
            <a:lvl1pPr>
              <a:defRPr/>
            </a:lvl1pPr>
          </a:lstStyle>
          <a:p>
            <a:pPr>
              <a:defRPr/>
            </a:pPr>
            <a:fld id="{860E69C4-9F4A-4EC7-99BF-B1E5BD2F1024}" type="slidenum">
              <a:rPr lang="en-US"/>
              <a:pPr>
                <a:defRPr/>
              </a:pPr>
              <a:t>‹#›</a:t>
            </a:fld>
            <a:endParaRPr lang="en-US"/>
          </a:p>
        </p:txBody>
      </p:sp>
    </p:spTree>
    <p:extLst>
      <p:ext uri="{BB962C8B-B14F-4D97-AF65-F5344CB8AC3E}">
        <p14:creationId xmlns:p14="http://schemas.microsoft.com/office/powerpoint/2010/main" val="287313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0" name="shpPlaceholderDate"/>
          <p:cNvSpPr>
            <a:spLocks noGrp="1" noChangeArrowheads="1"/>
          </p:cNvSpPr>
          <p:nvPr>
            <p:ph type="dt" sz="half" idx="2"/>
          </p:nvPr>
        </p:nvSpPr>
        <p:spPr bwMode="auto">
          <a:xfrm>
            <a:off x="529494" y="6323015"/>
            <a:ext cx="11138876"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spcBef>
                <a:spcPct val="0"/>
              </a:spcBef>
              <a:defRPr sz="1600"/>
            </a:lvl1pPr>
          </a:lstStyle>
          <a:p>
            <a:endParaRPr lang="en-US" dirty="0"/>
          </a:p>
        </p:txBody>
      </p:sp>
      <p:sp>
        <p:nvSpPr>
          <p:cNvPr id="40961" name="shpPlaceholderNumber"/>
          <p:cNvSpPr>
            <a:spLocks noGrp="1" noChangeArrowheads="1"/>
          </p:cNvSpPr>
          <p:nvPr>
            <p:ph type="sldNum" sz="quarter" idx="4"/>
          </p:nvPr>
        </p:nvSpPr>
        <p:spPr bwMode="auto">
          <a:xfrm>
            <a:off x="529494" y="6323015"/>
            <a:ext cx="11138876"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spcBef>
                <a:spcPct val="0"/>
              </a:spcBef>
              <a:defRPr sz="1600"/>
            </a:lvl1pPr>
          </a:lstStyle>
          <a:p>
            <a:fld id="{0FBB20A0-29A2-4F03-9BB9-2B9F07088D58}" type="slidenum">
              <a:rPr lang="en-US" smtClean="0"/>
              <a:pPr/>
              <a:t>‹#›</a:t>
            </a:fld>
            <a:endParaRPr lang="en-US" dirty="0"/>
          </a:p>
        </p:txBody>
      </p:sp>
      <p:sp>
        <p:nvSpPr>
          <p:cNvPr id="2035" name="shpPlaceholderTitle"/>
          <p:cNvSpPr>
            <a:spLocks noGrp="1" noChangeArrowheads="1"/>
          </p:cNvSpPr>
          <p:nvPr>
            <p:ph type="title"/>
          </p:nvPr>
        </p:nvSpPr>
        <p:spPr bwMode="auto">
          <a:xfrm>
            <a:off x="517771" y="452440"/>
            <a:ext cx="9817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2038" name="shpPlaceholderMain"/>
          <p:cNvSpPr>
            <a:spLocks noGrp="1" noChangeArrowheads="1"/>
          </p:cNvSpPr>
          <p:nvPr>
            <p:ph type="body" idx="1"/>
          </p:nvPr>
        </p:nvSpPr>
        <p:spPr bwMode="auto">
          <a:xfrm>
            <a:off x="529494" y="1806575"/>
            <a:ext cx="11138876" cy="447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1000" name="shpGridNormal" hidden="1"/>
          <p:cNvGrpSpPr>
            <a:grpSpLocks/>
          </p:cNvGrpSpPr>
          <p:nvPr userDrawn="1"/>
        </p:nvGrpSpPr>
        <p:grpSpPr bwMode="auto">
          <a:xfrm>
            <a:off x="529494" y="514350"/>
            <a:ext cx="11138876" cy="6005513"/>
            <a:chOff x="271" y="324"/>
            <a:chExt cx="5701" cy="3783"/>
          </a:xfrm>
        </p:grpSpPr>
        <p:sp>
          <p:nvSpPr>
            <p:cNvPr id="40993" name="shpGridTitle" hidden="1"/>
            <p:cNvSpPr>
              <a:spLocks noChangeArrowheads="1"/>
            </p:cNvSpPr>
            <p:nvPr userDrawn="1"/>
          </p:nvSpPr>
          <p:spPr bwMode="auto">
            <a:xfrm>
              <a:off x="271" y="324"/>
              <a:ext cx="5701" cy="771"/>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215" dirty="0"/>
            </a:p>
          </p:txBody>
        </p:sp>
        <p:sp>
          <p:nvSpPr>
            <p:cNvPr id="40994" name="shpGridMain" hidden="1"/>
            <p:cNvSpPr>
              <a:spLocks noChangeArrowheads="1"/>
            </p:cNvSpPr>
            <p:nvPr userDrawn="1"/>
          </p:nvSpPr>
          <p:spPr bwMode="auto">
            <a:xfrm>
              <a:off x="271" y="1179"/>
              <a:ext cx="5701" cy="2776"/>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215" dirty="0"/>
            </a:p>
          </p:txBody>
        </p:sp>
        <p:sp>
          <p:nvSpPr>
            <p:cNvPr id="40998" name="shpGridFooter" hidden="1"/>
            <p:cNvSpPr>
              <a:spLocks noChangeArrowheads="1"/>
            </p:cNvSpPr>
            <p:nvPr userDrawn="1"/>
          </p:nvSpPr>
          <p:spPr bwMode="auto">
            <a:xfrm>
              <a:off x="271" y="4005"/>
              <a:ext cx="5701" cy="102"/>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215" dirty="0"/>
            </a:p>
          </p:txBody>
        </p:sp>
      </p:grpSp>
      <p:sp>
        <p:nvSpPr>
          <p:cNvPr id="14" name="shpLogoBackground"/>
          <p:cNvSpPr>
            <a:spLocks noChangeArrowheads="1"/>
          </p:cNvSpPr>
          <p:nvPr userDrawn="1"/>
        </p:nvSpPr>
        <p:spPr bwMode="white">
          <a:xfrm>
            <a:off x="10661650" y="115890"/>
            <a:ext cx="1416539" cy="8651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endParaRPr lang="en-US" dirty="0"/>
          </a:p>
        </p:txBody>
      </p:sp>
      <p:pic>
        <p:nvPicPr>
          <p:cNvPr id="4" name="shpLogoPicDark"/>
          <p:cNvPicPr>
            <a:picLocks/>
          </p:cNvPicPr>
          <p:nvPr userDrawn="1"/>
        </p:nvPicPr>
        <p:blipFill>
          <a:blip r:embed="rId13">
            <a:extLst>
              <a:ext uri="{28A0092B-C50C-407E-A947-70E740481C1C}">
                <a14:useLocalDpi xmlns:a14="http://schemas.microsoft.com/office/drawing/2010/main" val="0"/>
              </a:ext>
            </a:extLst>
          </a:blip>
          <a:stretch>
            <a:fillRect/>
          </a:stretch>
        </p:blipFill>
        <p:spPr bwMode="black">
          <a:xfrm>
            <a:off x="10957560" y="180340"/>
            <a:ext cx="97917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Imago" pitchFamily="2" charset="0"/>
        </a:defRPr>
      </a:lvl2pPr>
      <a:lvl3pPr algn="l" rtl="0" eaLnBrk="1" fontAlgn="base" hangingPunct="1">
        <a:spcBef>
          <a:spcPct val="0"/>
        </a:spcBef>
        <a:spcAft>
          <a:spcPct val="0"/>
        </a:spcAft>
        <a:defRPr sz="2400" b="1">
          <a:solidFill>
            <a:schemeClr val="tx1"/>
          </a:solidFill>
          <a:latin typeface="Imago" pitchFamily="2" charset="0"/>
        </a:defRPr>
      </a:lvl3pPr>
      <a:lvl4pPr algn="l" rtl="0" eaLnBrk="1" fontAlgn="base" hangingPunct="1">
        <a:spcBef>
          <a:spcPct val="0"/>
        </a:spcBef>
        <a:spcAft>
          <a:spcPct val="0"/>
        </a:spcAft>
        <a:defRPr sz="2400" b="1">
          <a:solidFill>
            <a:schemeClr val="tx1"/>
          </a:solidFill>
          <a:latin typeface="Imago" pitchFamily="2" charset="0"/>
        </a:defRPr>
      </a:lvl4pPr>
      <a:lvl5pPr algn="l" rtl="0" eaLnBrk="1" fontAlgn="base" hangingPunct="1">
        <a:spcBef>
          <a:spcPct val="0"/>
        </a:spcBef>
        <a:spcAft>
          <a:spcPct val="0"/>
        </a:spcAft>
        <a:defRPr sz="2400" b="1">
          <a:solidFill>
            <a:schemeClr val="tx1"/>
          </a:solidFill>
          <a:latin typeface="Imago" pitchFamily="2" charset="0"/>
        </a:defRPr>
      </a:lvl5pPr>
      <a:lvl6pPr marL="422041" algn="l" rtl="0" eaLnBrk="1" fontAlgn="base" hangingPunct="1">
        <a:spcBef>
          <a:spcPct val="0"/>
        </a:spcBef>
        <a:spcAft>
          <a:spcPct val="0"/>
        </a:spcAft>
        <a:defRPr sz="2400" b="1">
          <a:solidFill>
            <a:schemeClr val="tx1"/>
          </a:solidFill>
          <a:latin typeface="Imago" pitchFamily="2" charset="0"/>
        </a:defRPr>
      </a:lvl6pPr>
      <a:lvl7pPr marL="844083" algn="l" rtl="0" eaLnBrk="1" fontAlgn="base" hangingPunct="1">
        <a:spcBef>
          <a:spcPct val="0"/>
        </a:spcBef>
        <a:spcAft>
          <a:spcPct val="0"/>
        </a:spcAft>
        <a:defRPr sz="2400" b="1">
          <a:solidFill>
            <a:schemeClr val="tx1"/>
          </a:solidFill>
          <a:latin typeface="Imago" pitchFamily="2" charset="0"/>
        </a:defRPr>
      </a:lvl7pPr>
      <a:lvl8pPr marL="1266124" algn="l" rtl="0" eaLnBrk="1" fontAlgn="base" hangingPunct="1">
        <a:spcBef>
          <a:spcPct val="0"/>
        </a:spcBef>
        <a:spcAft>
          <a:spcPct val="0"/>
        </a:spcAft>
        <a:defRPr sz="2400" b="1">
          <a:solidFill>
            <a:schemeClr val="tx1"/>
          </a:solidFill>
          <a:latin typeface="Imago" pitchFamily="2" charset="0"/>
        </a:defRPr>
      </a:lvl8pPr>
      <a:lvl9pPr marL="1688165" algn="l" rtl="0" eaLnBrk="1" fontAlgn="base" hangingPunct="1">
        <a:spcBef>
          <a:spcPct val="0"/>
        </a:spcBef>
        <a:spcAft>
          <a:spcPct val="0"/>
        </a:spcAft>
        <a:defRPr sz="2400" b="1">
          <a:solidFill>
            <a:schemeClr val="tx1"/>
          </a:solidFill>
          <a:latin typeface="Imago" pitchFamily="2" charset="0"/>
        </a:defRPr>
      </a:lvl9pPr>
    </p:titleStyle>
    <p:bodyStyle>
      <a:lvl1pPr marL="285750" indent="-285750" algn="l" rtl="0" eaLnBrk="1" fontAlgn="base" hangingPunct="1">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1" fontAlgn="base" hangingPunct="1">
        <a:spcBef>
          <a:spcPct val="30000"/>
        </a:spcBef>
        <a:spcAft>
          <a:spcPct val="0"/>
        </a:spcAft>
        <a:buChar char="–"/>
        <a:defRPr sz="2000">
          <a:solidFill>
            <a:schemeClr val="tx1"/>
          </a:solidFill>
          <a:latin typeface="+mn-lt"/>
        </a:defRPr>
      </a:lvl2pPr>
      <a:lvl3pPr marL="1241425" indent="-287338" algn="l" rtl="0" eaLnBrk="1" fontAlgn="base" hangingPunct="1">
        <a:spcBef>
          <a:spcPct val="20000"/>
        </a:spcBef>
        <a:spcAft>
          <a:spcPct val="0"/>
        </a:spcAft>
        <a:buChar char="•"/>
        <a:defRPr sz="2000">
          <a:solidFill>
            <a:schemeClr val="tx1"/>
          </a:solidFill>
          <a:latin typeface="+mn-lt"/>
        </a:defRPr>
      </a:lvl3pPr>
      <a:lvl4pPr marL="1719263" indent="-287338" algn="l" rtl="0" eaLnBrk="1" fontAlgn="base" hangingPunct="1">
        <a:spcBef>
          <a:spcPct val="20000"/>
        </a:spcBef>
        <a:spcAft>
          <a:spcPct val="0"/>
        </a:spcAft>
        <a:buChar char="–"/>
        <a:defRPr sz="2000">
          <a:solidFill>
            <a:schemeClr val="tx1"/>
          </a:solidFill>
          <a:latin typeface="+mn-lt"/>
        </a:defRPr>
      </a:lvl4pPr>
      <a:lvl5pPr marL="2195513" indent="-285750" algn="l" rtl="0" eaLnBrk="1" fontAlgn="base" hangingPunct="1">
        <a:spcBef>
          <a:spcPct val="20000"/>
        </a:spcBef>
        <a:spcAft>
          <a:spcPct val="0"/>
        </a:spcAft>
        <a:buChar char="»"/>
        <a:defRPr sz="2000">
          <a:solidFill>
            <a:schemeClr val="tx1"/>
          </a:solidFill>
          <a:latin typeface="+mn-lt"/>
        </a:defRPr>
      </a:lvl5pPr>
      <a:lvl6pPr marL="2448719" indent="-263776" algn="l" rtl="0" eaLnBrk="1" fontAlgn="base" hangingPunct="1">
        <a:spcBef>
          <a:spcPct val="20000"/>
        </a:spcBef>
        <a:spcAft>
          <a:spcPct val="0"/>
        </a:spcAft>
        <a:buChar char="»"/>
        <a:defRPr sz="1846">
          <a:solidFill>
            <a:schemeClr val="tx1"/>
          </a:solidFill>
          <a:latin typeface="+mn-lt"/>
        </a:defRPr>
      </a:lvl6pPr>
      <a:lvl7pPr marL="2870761" indent="-263776" algn="l" rtl="0" eaLnBrk="1" fontAlgn="base" hangingPunct="1">
        <a:spcBef>
          <a:spcPct val="20000"/>
        </a:spcBef>
        <a:spcAft>
          <a:spcPct val="0"/>
        </a:spcAft>
        <a:buChar char="»"/>
        <a:defRPr sz="1846">
          <a:solidFill>
            <a:schemeClr val="tx1"/>
          </a:solidFill>
          <a:latin typeface="+mn-lt"/>
        </a:defRPr>
      </a:lvl7pPr>
      <a:lvl8pPr marL="3292802" indent="-263776" algn="l" rtl="0" eaLnBrk="1" fontAlgn="base" hangingPunct="1">
        <a:spcBef>
          <a:spcPct val="20000"/>
        </a:spcBef>
        <a:spcAft>
          <a:spcPct val="0"/>
        </a:spcAft>
        <a:buChar char="»"/>
        <a:defRPr sz="1846">
          <a:solidFill>
            <a:schemeClr val="tx1"/>
          </a:solidFill>
          <a:latin typeface="+mn-lt"/>
        </a:defRPr>
      </a:lvl8pPr>
      <a:lvl9pPr marL="3714843" indent="-263776" algn="l" rtl="0" eaLnBrk="1" fontAlgn="base" hangingPunct="1">
        <a:spcBef>
          <a:spcPct val="20000"/>
        </a:spcBef>
        <a:spcAft>
          <a:spcPct val="0"/>
        </a:spcAft>
        <a:buChar char="»"/>
        <a:defRPr sz="1846">
          <a:solidFill>
            <a:schemeClr val="tx1"/>
          </a:solidFill>
          <a:latin typeface="+mn-lt"/>
        </a:defRPr>
      </a:lvl9pPr>
    </p:bodyStyle>
    <p:otherStyle>
      <a:defPPr>
        <a:defRPr lang="pl-PL"/>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omments" Target="../comments/comment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7.png"/><Relationship Id="rId9"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80" name="shpTitleSlide"/>
          <p:cNvSpPr>
            <a:spLocks noChangeAspect="1" noChangeArrowheads="1"/>
          </p:cNvSpPr>
          <p:nvPr>
            <p:custDataLst>
              <p:tags r:id="rId1"/>
            </p:custDataLst>
          </p:nvPr>
        </p:nvSpPr>
        <p:spPr bwMode="auto">
          <a:xfrm>
            <a:off x="495978" y="66725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14" name="Rectangle 25"/>
          <p:cNvSpPr txBox="1">
            <a:spLocks noGrp="1" noChangeArrowheads="1"/>
          </p:cNvSpPr>
          <p:nvPr>
            <p:ph type="ctrTitle"/>
          </p:nvPr>
        </p:nvSpPr>
        <p:spPr bwMode="auto">
          <a:xfrm>
            <a:off x="511908" y="2603500"/>
            <a:ext cx="10536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30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Imago" pitchFamily="2" charset="0"/>
              </a:defRPr>
            </a:lvl2pPr>
            <a:lvl3pPr algn="l" rtl="0" eaLnBrk="1" fontAlgn="base" hangingPunct="1">
              <a:spcBef>
                <a:spcPct val="0"/>
              </a:spcBef>
              <a:spcAft>
                <a:spcPct val="0"/>
              </a:spcAft>
              <a:defRPr sz="2600" b="1">
                <a:solidFill>
                  <a:schemeClr val="tx1"/>
                </a:solidFill>
                <a:latin typeface="Imago" pitchFamily="2" charset="0"/>
              </a:defRPr>
            </a:lvl3pPr>
            <a:lvl4pPr algn="l" rtl="0" eaLnBrk="1" fontAlgn="base" hangingPunct="1">
              <a:spcBef>
                <a:spcPct val="0"/>
              </a:spcBef>
              <a:spcAft>
                <a:spcPct val="0"/>
              </a:spcAft>
              <a:defRPr sz="2600" b="1">
                <a:solidFill>
                  <a:schemeClr val="tx1"/>
                </a:solidFill>
                <a:latin typeface="Imago" pitchFamily="2" charset="0"/>
              </a:defRPr>
            </a:lvl4pPr>
            <a:lvl5pPr algn="l" rtl="0" eaLnBrk="1" fontAlgn="base" hangingPunct="1">
              <a:spcBef>
                <a:spcPct val="0"/>
              </a:spcBef>
              <a:spcAft>
                <a:spcPct val="0"/>
              </a:spcAft>
              <a:defRPr sz="2600" b="1">
                <a:solidFill>
                  <a:schemeClr val="tx1"/>
                </a:solidFill>
                <a:latin typeface="Imago" pitchFamily="2" charset="0"/>
              </a:defRPr>
            </a:lvl5pPr>
            <a:lvl6pPr marL="457200" algn="l" rtl="0" eaLnBrk="1" fontAlgn="base" hangingPunct="1">
              <a:spcBef>
                <a:spcPct val="0"/>
              </a:spcBef>
              <a:spcAft>
                <a:spcPct val="0"/>
              </a:spcAft>
              <a:defRPr sz="2600" b="1">
                <a:solidFill>
                  <a:schemeClr val="tx1"/>
                </a:solidFill>
                <a:latin typeface="Imago" pitchFamily="2" charset="0"/>
              </a:defRPr>
            </a:lvl6pPr>
            <a:lvl7pPr marL="914400" algn="l" rtl="0" eaLnBrk="1" fontAlgn="base" hangingPunct="1">
              <a:spcBef>
                <a:spcPct val="0"/>
              </a:spcBef>
              <a:spcAft>
                <a:spcPct val="0"/>
              </a:spcAft>
              <a:defRPr sz="2600" b="1">
                <a:solidFill>
                  <a:schemeClr val="tx1"/>
                </a:solidFill>
                <a:latin typeface="Imago" pitchFamily="2" charset="0"/>
              </a:defRPr>
            </a:lvl7pPr>
            <a:lvl8pPr marL="1371600" algn="l" rtl="0" eaLnBrk="1" fontAlgn="base" hangingPunct="1">
              <a:spcBef>
                <a:spcPct val="0"/>
              </a:spcBef>
              <a:spcAft>
                <a:spcPct val="0"/>
              </a:spcAft>
              <a:defRPr sz="2600" b="1">
                <a:solidFill>
                  <a:schemeClr val="tx1"/>
                </a:solidFill>
                <a:latin typeface="Imago" pitchFamily="2" charset="0"/>
              </a:defRPr>
            </a:lvl8pPr>
            <a:lvl9pPr marL="1828800" algn="l" rtl="0" eaLnBrk="1" fontAlgn="base" hangingPunct="1">
              <a:spcBef>
                <a:spcPct val="0"/>
              </a:spcBef>
              <a:spcAft>
                <a:spcPct val="0"/>
              </a:spcAft>
              <a:defRPr sz="2600" b="1">
                <a:solidFill>
                  <a:schemeClr val="tx1"/>
                </a:solidFill>
                <a:latin typeface="Imago" pitchFamily="2" charset="0"/>
              </a:defRPr>
            </a:lvl9pPr>
          </a:lstStyle>
          <a:p>
            <a:r>
              <a:rPr lang="en-US" dirty="0"/>
              <a:t>Sample size calculation for prediction model</a:t>
            </a:r>
          </a:p>
        </p:txBody>
      </p:sp>
    </p:spTree>
    <p:extLst>
      <p:ext uri="{BB962C8B-B14F-4D97-AF65-F5344CB8AC3E}">
        <p14:creationId xmlns:p14="http://schemas.microsoft.com/office/powerpoint/2010/main" val="25743411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Cox-Snell R</a:t>
            </a:r>
            <a:r>
              <a:rPr lang="en-US" baseline="30000" dirty="0"/>
              <a:t>2</a:t>
            </a:r>
            <a:r>
              <a:rPr lang="en-US" dirty="0"/>
              <a:t>: predictive strength </a:t>
            </a:r>
            <a:r>
              <a:rPr lang="en-US" altLang="zh-CN" dirty="0"/>
              <a:t>in logistic regression</a:t>
            </a:r>
            <a:endParaRPr lang="en-US" dirty="0"/>
          </a:p>
        </p:txBody>
      </p:sp>
      <p:pic>
        <p:nvPicPr>
          <p:cNvPr id="17" name="Picture 16"/>
          <p:cNvPicPr>
            <a:picLocks noChangeAspect="1"/>
          </p:cNvPicPr>
          <p:nvPr/>
        </p:nvPicPr>
        <p:blipFill>
          <a:blip r:embed="rId2"/>
          <a:stretch>
            <a:fillRect/>
          </a:stretch>
        </p:blipFill>
        <p:spPr>
          <a:xfrm>
            <a:off x="587433" y="2922973"/>
            <a:ext cx="5387886" cy="3154232"/>
          </a:xfrm>
          <a:prstGeom prst="rect">
            <a:avLst/>
          </a:prstGeom>
        </p:spPr>
      </p:pic>
      <p:pic>
        <p:nvPicPr>
          <p:cNvPr id="20" name="Picture 19"/>
          <p:cNvPicPr>
            <a:picLocks noChangeAspect="1"/>
          </p:cNvPicPr>
          <p:nvPr/>
        </p:nvPicPr>
        <p:blipFill>
          <a:blip r:embed="rId3"/>
          <a:stretch>
            <a:fillRect/>
          </a:stretch>
        </p:blipFill>
        <p:spPr>
          <a:xfrm>
            <a:off x="6448425" y="2934057"/>
            <a:ext cx="4800600" cy="3292234"/>
          </a:xfrm>
          <a:prstGeom prst="rect">
            <a:avLst/>
          </a:prstGeom>
        </p:spPr>
      </p:pic>
      <p:sp>
        <p:nvSpPr>
          <p:cNvPr id="24" name="TextBox 23"/>
          <p:cNvSpPr txBox="1"/>
          <p:nvPr/>
        </p:nvSpPr>
        <p:spPr>
          <a:xfrm>
            <a:off x="6067425" y="6120884"/>
            <a:ext cx="6096000" cy="646331"/>
          </a:xfrm>
          <a:prstGeom prst="rect">
            <a:avLst/>
          </a:prstGeom>
          <a:noFill/>
        </p:spPr>
        <p:txBody>
          <a:bodyPr wrap="square" rtlCol="0">
            <a:spAutoFit/>
          </a:bodyPr>
          <a:lstStyle/>
          <a:p>
            <a:pPr algn="ctr"/>
            <a:r>
              <a:rPr lang="en-US" b="1" dirty="0"/>
              <a:t>Relationship between R</a:t>
            </a:r>
            <a:r>
              <a:rPr lang="en-US" b="1" baseline="30000" dirty="0"/>
              <a:t>2</a:t>
            </a:r>
            <a:r>
              <a:rPr lang="en-US" b="1" baseline="-25000" dirty="0"/>
              <a:t>CS </a:t>
            </a:r>
            <a:r>
              <a:rPr lang="en-US" b="1" dirty="0"/>
              <a:t>and events fraction</a:t>
            </a:r>
          </a:p>
          <a:p>
            <a:pPr algn="ctr"/>
            <a:r>
              <a:rPr lang="en-US" sz="1200" b="1" dirty="0"/>
              <a:t>(based on 4032 simulations)</a:t>
            </a:r>
          </a:p>
        </p:txBody>
      </p:sp>
      <p:sp>
        <p:nvSpPr>
          <p:cNvPr id="26" name="TextBox 25"/>
          <p:cNvSpPr txBox="1"/>
          <p:nvPr/>
        </p:nvSpPr>
        <p:spPr>
          <a:xfrm>
            <a:off x="609600" y="5945743"/>
            <a:ext cx="6096000" cy="369332"/>
          </a:xfrm>
          <a:prstGeom prst="rect">
            <a:avLst/>
          </a:prstGeom>
          <a:noFill/>
        </p:spPr>
        <p:txBody>
          <a:bodyPr wrap="square" rtlCol="0">
            <a:spAutoFit/>
          </a:bodyPr>
          <a:lstStyle/>
          <a:p>
            <a:pPr algn="ctr"/>
            <a:r>
              <a:rPr lang="en-US" b="1" dirty="0"/>
              <a:t>Maximum value of R</a:t>
            </a:r>
            <a:r>
              <a:rPr lang="en-US" b="1" baseline="30000" dirty="0"/>
              <a:t>2</a:t>
            </a:r>
            <a:r>
              <a:rPr lang="en-US" b="1" baseline="-25000" dirty="0"/>
              <a:t>CS </a:t>
            </a:r>
            <a:r>
              <a:rPr lang="en-US" b="1" dirty="0"/>
              <a:t>and events fraction</a:t>
            </a:r>
          </a:p>
        </p:txBody>
      </p:sp>
      <p:sp>
        <p:nvSpPr>
          <p:cNvPr id="28" name="TextBox 27"/>
          <p:cNvSpPr txBox="1"/>
          <p:nvPr/>
        </p:nvSpPr>
        <p:spPr>
          <a:xfrm>
            <a:off x="489196" y="969543"/>
            <a:ext cx="11398004" cy="2631490"/>
          </a:xfrm>
          <a:prstGeom prst="rect">
            <a:avLst/>
          </a:prstGeom>
          <a:noFill/>
        </p:spPr>
        <p:txBody>
          <a:bodyPr wrap="square" rtlCol="0">
            <a:spAutoFit/>
          </a:bodyPr>
          <a:lstStyle/>
          <a:p>
            <a:r>
              <a:rPr lang="en-US" b="1" dirty="0"/>
              <a:t>Properties:</a:t>
            </a:r>
          </a:p>
          <a:p>
            <a:pPr marL="285750" indent="-285750">
              <a:buFont typeface="Arial" panose="020B0604020202020204" pitchFamily="34" charset="0"/>
              <a:buChar char="•"/>
            </a:pPr>
            <a:r>
              <a:rPr lang="en-US" sz="1400" dirty="0"/>
              <a:t>Consistent with </a:t>
            </a:r>
            <a:r>
              <a:rPr lang="en-US" sz="1400" b="1" dirty="0"/>
              <a:t>maximum likelihood </a:t>
            </a:r>
            <a:r>
              <a:rPr lang="en-US" sz="1400" dirty="0"/>
              <a:t>as an estimation method;</a:t>
            </a:r>
          </a:p>
          <a:p>
            <a:pPr marL="285750" indent="-285750">
              <a:buFont typeface="Arial" panose="020B0604020202020204" pitchFamily="34" charset="0"/>
              <a:buChar char="•"/>
            </a:pPr>
            <a:r>
              <a:rPr lang="en-US" sz="1400" dirty="0"/>
              <a:t>Could be </a:t>
            </a:r>
            <a:r>
              <a:rPr lang="en-US" sz="1400" b="1" dirty="0"/>
              <a:t>negative</a:t>
            </a:r>
            <a:r>
              <a:rPr lang="en-US" sz="1400" dirty="0"/>
              <a:t> values when null model is better than full model (</a:t>
            </a:r>
            <a:r>
              <a:rPr lang="en-US" sz="1400" b="1" dirty="0"/>
              <a:t>LR &lt; 0</a:t>
            </a:r>
            <a:r>
              <a:rPr lang="en-US" sz="1400" dirty="0"/>
              <a:t>);</a:t>
            </a:r>
          </a:p>
          <a:p>
            <a:pPr marL="285750" indent="-285750">
              <a:buFont typeface="Arial" panose="020B0604020202020204" pitchFamily="34" charset="0"/>
              <a:buChar char="•"/>
            </a:pPr>
            <a:r>
              <a:rPr lang="en-US" sz="1400" dirty="0"/>
              <a:t>Asymptotically </a:t>
            </a:r>
            <a:r>
              <a:rPr lang="en-US" sz="1400" b="1" dirty="0"/>
              <a:t>independent</a:t>
            </a:r>
            <a:r>
              <a:rPr lang="en-US" sz="1400" dirty="0"/>
              <a:t> of sample size n;</a:t>
            </a:r>
          </a:p>
          <a:p>
            <a:pPr marL="285750" indent="-285750">
              <a:buFont typeface="Arial" panose="020B0604020202020204" pitchFamily="34" charset="0"/>
              <a:buChar char="•"/>
            </a:pPr>
            <a:r>
              <a:rPr lang="en-US" sz="1400" b="1" i="1" dirty="0"/>
              <a:t>max(R</a:t>
            </a:r>
            <a:r>
              <a:rPr lang="en-US" sz="1400" b="1" i="1" baseline="30000" dirty="0"/>
              <a:t>2</a:t>
            </a:r>
            <a:r>
              <a:rPr lang="en-US" sz="1400" b="1" i="1" baseline="-25000" dirty="0"/>
              <a:t>CS</a:t>
            </a:r>
            <a:r>
              <a:rPr lang="en-US" sz="1400" b="1" i="1" baseline="30000" dirty="0"/>
              <a:t> </a:t>
            </a:r>
            <a:r>
              <a:rPr lang="en-US" sz="1400" b="1" dirty="0"/>
              <a:t>) </a:t>
            </a:r>
            <a:r>
              <a:rPr lang="en-US" sz="1400" dirty="0"/>
              <a:t>lower than 1 and depends on outcome proportion (1 – </a:t>
            </a:r>
            <a:r>
              <a:rPr lang="en-US" sz="1400" i="1" dirty="0"/>
              <a:t>L</a:t>
            </a:r>
            <a:r>
              <a:rPr lang="en-US" sz="1400" baseline="-25000" dirty="0"/>
              <a:t>0</a:t>
            </a:r>
            <a:r>
              <a:rPr lang="en-US" sz="1400" baseline="30000" dirty="0"/>
              <a:t>2/</a:t>
            </a:r>
            <a:r>
              <a:rPr lang="en-US" sz="1400" i="1" baseline="30000" dirty="0"/>
              <a:t>n </a:t>
            </a:r>
            <a:r>
              <a:rPr lang="en-US" sz="1400" dirty="0"/>
              <a:t>= 1 – [</a:t>
            </a:r>
            <a:r>
              <a:rPr lang="en-US" sz="1400" i="1" dirty="0"/>
              <a:t>p</a:t>
            </a:r>
            <a:r>
              <a:rPr lang="en-US" sz="1400" i="1" baseline="30000" dirty="0"/>
              <a:t>p</a:t>
            </a:r>
            <a:r>
              <a:rPr lang="en-US" sz="1400" dirty="0"/>
              <a:t>(1-</a:t>
            </a:r>
            <a:r>
              <a:rPr lang="en-US" sz="1400" i="1" dirty="0"/>
              <a:t>p</a:t>
            </a:r>
            <a:r>
              <a:rPr lang="en-US" sz="1400" dirty="0"/>
              <a:t>)</a:t>
            </a:r>
            <a:r>
              <a:rPr lang="en-US" sz="1400" baseline="30000" dirty="0"/>
              <a:t>(1-</a:t>
            </a:r>
            <a:r>
              <a:rPr lang="en-US" sz="1400" i="1" baseline="30000" dirty="0"/>
              <a:t>p</a:t>
            </a:r>
            <a:r>
              <a:rPr lang="en-US" sz="1400" baseline="30000" dirty="0"/>
              <a:t>)</a:t>
            </a:r>
            <a:r>
              <a:rPr lang="en-US" sz="1400" dirty="0"/>
              <a:t>]</a:t>
            </a:r>
            <a:r>
              <a:rPr lang="en-US" sz="1400" baseline="30000" dirty="0"/>
              <a:t>2</a:t>
            </a:r>
            <a:r>
              <a:rPr lang="en-US" sz="1400" dirty="0"/>
              <a:t>);</a:t>
            </a:r>
          </a:p>
          <a:p>
            <a:pPr marL="285750" indent="-285750">
              <a:buFont typeface="Arial" panose="020B0604020202020204" pitchFamily="34" charset="0"/>
              <a:buChar char="•"/>
            </a:pPr>
            <a:r>
              <a:rPr lang="en-US" sz="1400" dirty="0"/>
              <a:t>Lower value of R</a:t>
            </a:r>
            <a:r>
              <a:rPr lang="en-US" sz="1400" baseline="30000" dirty="0"/>
              <a:t>2</a:t>
            </a:r>
            <a:r>
              <a:rPr lang="en-US" sz="1400" baseline="-25000" dirty="0"/>
              <a:t>CS</a:t>
            </a:r>
            <a:r>
              <a:rPr lang="en-US" sz="1400" dirty="0"/>
              <a:t> does not necessarily indicate poor model performance as it related to </a:t>
            </a:r>
            <a:r>
              <a:rPr lang="en-US" sz="1400" b="1" dirty="0"/>
              <a:t>events fraction  (base rate problem)</a:t>
            </a:r>
          </a:p>
          <a:p>
            <a:endParaRPr lang="en-US" sz="1400" b="1" dirty="0"/>
          </a:p>
          <a:p>
            <a:endParaRPr lang="en-US" sz="1400" b="1" dirty="0"/>
          </a:p>
        </p:txBody>
      </p:sp>
      <mc:AlternateContent xmlns:mc="http://schemas.openxmlformats.org/markup-compatibility/2006" xmlns:a14="http://schemas.microsoft.com/office/drawing/2010/main">
        <mc:Choice Requires="a14">
          <p:sp>
            <p:nvSpPr>
              <p:cNvPr id="29" name="TextBox 28"/>
              <p:cNvSpPr txBox="1"/>
              <p:nvPr/>
            </p:nvSpPr>
            <p:spPr>
              <a:xfrm>
                <a:off x="7391400" y="1101714"/>
                <a:ext cx="4419600" cy="561244"/>
              </a:xfrm>
              <a:prstGeom prst="rect">
                <a:avLst/>
              </a:prstGeom>
              <a:noFill/>
              <a:ln>
                <a:solidFill>
                  <a:schemeClr val="tx1"/>
                </a:solidFill>
              </a:ln>
            </p:spPr>
            <p:txBody>
              <a:bodyPr wrap="square" rtlCol="0">
                <a:spAutoFit/>
              </a:bodyPr>
              <a:lstStyle/>
              <a:p>
                <a:r>
                  <a:rPr lang="en-US" sz="2000" b="1" i="1" dirty="0"/>
                  <a:t>R</a:t>
                </a:r>
                <a:r>
                  <a:rPr lang="en-US" sz="2000" b="1" i="1" baseline="30000" dirty="0"/>
                  <a:t>2</a:t>
                </a:r>
                <a:r>
                  <a:rPr lang="en-US" sz="2000" b="1" i="1" baseline="-25000" dirty="0"/>
                  <a:t>CS</a:t>
                </a:r>
                <a:r>
                  <a:rPr lang="en-US" sz="2000" b="1" i="1" dirty="0"/>
                  <a:t> = 1 – </a:t>
                </a:r>
                <a:r>
                  <a:rPr lang="en-US" sz="2000" b="1" i="1" dirty="0" err="1"/>
                  <a:t>exp</a:t>
                </a:r>
                <a:r>
                  <a:rPr lang="en-US" sz="2000" b="1" i="1" dirty="0"/>
                  <a:t> ( – </a:t>
                </a:r>
                <a14:m>
                  <m:oMath xmlns:m="http://schemas.openxmlformats.org/officeDocument/2006/math">
                    <m:f>
                      <m:fPr>
                        <m:ctrlPr>
                          <a:rPr lang="en-US" sz="2000" b="1" i="1">
                            <a:latin typeface="Cambria Math" panose="02040503050406030204" pitchFamily="18" charset="0"/>
                          </a:rPr>
                        </m:ctrlPr>
                      </m:fPr>
                      <m:num>
                        <m:r>
                          <a:rPr lang="en-US" sz="2000" b="1" i="1" smtClean="0">
                            <a:latin typeface="Cambria Math" panose="02040503050406030204" pitchFamily="18" charset="0"/>
                          </a:rPr>
                          <m:t>𝑳𝑹</m:t>
                        </m:r>
                      </m:num>
                      <m:den>
                        <m:r>
                          <a:rPr lang="en-US" sz="2000" b="1" i="1" smtClean="0">
                            <a:latin typeface="Cambria Math" panose="02040503050406030204" pitchFamily="18" charset="0"/>
                          </a:rPr>
                          <m:t>𝒏</m:t>
                        </m:r>
                        <m:r>
                          <a:rPr lang="en-US" sz="2000" b="1" i="1" smtClean="0">
                            <a:latin typeface="Cambria Math" panose="02040503050406030204" pitchFamily="18" charset="0"/>
                          </a:rPr>
                          <m:t> </m:t>
                        </m:r>
                      </m:den>
                    </m:f>
                  </m:oMath>
                </a14:m>
                <a:r>
                  <a:rPr lang="en-US" sz="2000" b="1" i="1" dirty="0"/>
                  <a:t> ) = 1 - ( </a:t>
                </a:r>
                <a14:m>
                  <m:oMath xmlns:m="http://schemas.openxmlformats.org/officeDocument/2006/math">
                    <m:f>
                      <m:fPr>
                        <m:ctrlPr>
                          <a:rPr lang="en-US" sz="2000" b="1" i="1">
                            <a:latin typeface="Cambria Math" panose="02040503050406030204" pitchFamily="18" charset="0"/>
                          </a:rPr>
                        </m:ctrlPr>
                      </m:fPr>
                      <m:num>
                        <m:r>
                          <a:rPr lang="en-US" sz="2000" b="1" i="1">
                            <a:latin typeface="Cambria Math" panose="02040503050406030204" pitchFamily="18" charset="0"/>
                          </a:rPr>
                          <m:t>𝑳</m:t>
                        </m:r>
                        <m:r>
                          <a:rPr lang="en-US" sz="2000" b="1" i="1" baseline="-25000" smtClean="0">
                            <a:latin typeface="Cambria Math" panose="02040503050406030204" pitchFamily="18" charset="0"/>
                          </a:rPr>
                          <m:t>𝒏𝒖𝒍𝒍</m:t>
                        </m:r>
                      </m:num>
                      <m:den>
                        <m:r>
                          <a:rPr lang="en-US" sz="2000" b="1" i="1" smtClean="0">
                            <a:latin typeface="Cambria Math" panose="02040503050406030204" pitchFamily="18" charset="0"/>
                          </a:rPr>
                          <m:t>𝑳</m:t>
                        </m:r>
                        <m:r>
                          <a:rPr lang="en-US" sz="2000" b="1" i="1" baseline="-25000" smtClean="0">
                            <a:latin typeface="Cambria Math" panose="02040503050406030204" pitchFamily="18" charset="0"/>
                          </a:rPr>
                          <m:t>𝒇𝒖𝒍𝒍</m:t>
                        </m:r>
                      </m:den>
                    </m:f>
                  </m:oMath>
                </a14:m>
                <a:r>
                  <a:rPr lang="en-US" sz="2000" b="1" i="1" dirty="0"/>
                  <a:t> )</a:t>
                </a:r>
                <a:r>
                  <a:rPr lang="en-US" sz="2000" b="1" i="1" baseline="30000" dirty="0"/>
                  <a:t>2/N</a:t>
                </a:r>
              </a:p>
            </p:txBody>
          </p:sp>
        </mc:Choice>
        <mc:Fallback xmlns="">
          <p:sp>
            <p:nvSpPr>
              <p:cNvPr id="29" name="TextBox 28"/>
              <p:cNvSpPr txBox="1">
                <a:spLocks noRot="1" noChangeAspect="1" noMove="1" noResize="1" noEditPoints="1" noAdjustHandles="1" noChangeArrowheads="1" noChangeShapeType="1" noTextEdit="1"/>
              </p:cNvSpPr>
              <p:nvPr/>
            </p:nvSpPr>
            <p:spPr>
              <a:xfrm>
                <a:off x="7391400" y="1101714"/>
                <a:ext cx="4419600" cy="561244"/>
              </a:xfrm>
              <a:prstGeom prst="rect">
                <a:avLst/>
              </a:prstGeom>
              <a:blipFill>
                <a:blip r:embed="rId4"/>
                <a:stretch>
                  <a:fillRect l="-1376" b="-212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53242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Nagelkerke</a:t>
            </a:r>
            <a:r>
              <a:rPr lang="en-US" dirty="0"/>
              <a:t> R</a:t>
            </a:r>
            <a:r>
              <a:rPr lang="en-US" baseline="30000" dirty="0"/>
              <a:t>2</a:t>
            </a:r>
            <a:r>
              <a:rPr lang="en-US" dirty="0"/>
              <a:t> – normalized version of R</a:t>
            </a:r>
            <a:r>
              <a:rPr lang="en-US" baseline="30000" dirty="0"/>
              <a:t>2</a:t>
            </a:r>
            <a:r>
              <a:rPr lang="en-US" baseline="-25000" dirty="0"/>
              <a:t>CS</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710773" y="1169849"/>
                <a:ext cx="5309028" cy="592663"/>
              </a:xfrm>
              <a:prstGeom prst="rect">
                <a:avLst/>
              </a:prstGeom>
              <a:noFill/>
              <a:ln>
                <a:solidFill>
                  <a:schemeClr val="tx1"/>
                </a:solidFill>
              </a:ln>
            </p:spPr>
            <p:txBody>
              <a:bodyPr wrap="square" rtlCol="0">
                <a:spAutoFit/>
              </a:bodyPr>
              <a:lstStyle/>
              <a:p>
                <a:r>
                  <a:rPr lang="en-US" b="1" i="1" dirty="0"/>
                  <a:t>R</a:t>
                </a:r>
                <a:r>
                  <a:rPr lang="en-US" b="1" i="1" baseline="30000" dirty="0"/>
                  <a:t>2</a:t>
                </a:r>
                <a:r>
                  <a:rPr lang="en-US" b="1" i="1" baseline="-25000" dirty="0"/>
                  <a:t>Nagelkerke</a:t>
                </a:r>
                <a:r>
                  <a:rPr lang="en-US" b="1" i="1" baseline="30000" dirty="0"/>
                  <a:t> </a:t>
                </a:r>
                <a:r>
                  <a:rPr lang="en-US" b="1" i="1" dirty="0"/>
                  <a:t>= </a:t>
                </a:r>
                <a14:m>
                  <m:oMath xmlns:m="http://schemas.openxmlformats.org/officeDocument/2006/math">
                    <m:f>
                      <m:fPr>
                        <m:ctrlPr>
                          <a:rPr lang="en-US" b="1" i="1">
                            <a:latin typeface="Cambria Math" panose="02040503050406030204" pitchFamily="18" charset="0"/>
                          </a:rPr>
                        </m:ctrlPr>
                      </m:fPr>
                      <m:num>
                        <m:r>
                          <m:rPr>
                            <m:nor/>
                          </m:rPr>
                          <a:rPr lang="en-US" b="1" i="1" dirty="0"/>
                          <m:t>R</m:t>
                        </m:r>
                        <m:r>
                          <m:rPr>
                            <m:nor/>
                          </m:rPr>
                          <a:rPr lang="en-US" b="1" i="1" baseline="30000" dirty="0"/>
                          <m:t>2</m:t>
                        </m:r>
                        <m:r>
                          <m:rPr>
                            <m:nor/>
                          </m:rPr>
                          <a:rPr lang="en-US" b="1" i="1" baseline="-25000" dirty="0"/>
                          <m:t>CS</m:t>
                        </m:r>
                      </m:num>
                      <m:den>
                        <m:r>
                          <m:rPr>
                            <m:nor/>
                          </m:rPr>
                          <a:rPr lang="en-US" b="1" i="1" dirty="0"/>
                          <m:t>max</m:t>
                        </m:r>
                        <m:r>
                          <m:rPr>
                            <m:nor/>
                          </m:rPr>
                          <a:rPr lang="en-US" b="1" i="1" dirty="0"/>
                          <m:t>(</m:t>
                        </m:r>
                        <m:r>
                          <m:rPr>
                            <m:nor/>
                          </m:rPr>
                          <a:rPr lang="en-US" b="1" i="1" dirty="0"/>
                          <m:t>R</m:t>
                        </m:r>
                        <m:r>
                          <m:rPr>
                            <m:nor/>
                          </m:rPr>
                          <a:rPr lang="en-US" b="1" i="1" baseline="30000" dirty="0"/>
                          <m:t>2</m:t>
                        </m:r>
                        <m:r>
                          <m:rPr>
                            <m:nor/>
                          </m:rPr>
                          <a:rPr lang="en-US" b="1" i="1" baseline="-25000" dirty="0"/>
                          <m:t>CS</m:t>
                        </m:r>
                        <m:r>
                          <m:rPr>
                            <m:nor/>
                          </m:rPr>
                          <a:rPr lang="en-US" b="1" i="1" dirty="0"/>
                          <m:t>)</m:t>
                        </m:r>
                      </m:den>
                    </m:f>
                    <m:r>
                      <a:rPr lang="en-US" b="1" i="1" smtClean="0">
                        <a:latin typeface="Cambria Math" panose="02040503050406030204" pitchFamily="18" charset="0"/>
                      </a:rPr>
                      <m:t> </m:t>
                    </m:r>
                  </m:oMath>
                </a14:m>
                <a:r>
                  <a:rPr lang="pt-BR" b="1" i="1" dirty="0"/>
                  <a:t>= </a:t>
                </a:r>
                <a14:m>
                  <m:oMath xmlns:m="http://schemas.openxmlformats.org/officeDocument/2006/math">
                    <m:f>
                      <m:fPr>
                        <m:ctrlPr>
                          <a:rPr lang="en-US" b="1" i="1">
                            <a:latin typeface="Cambria Math" panose="02040503050406030204" pitchFamily="18" charset="0"/>
                          </a:rPr>
                        </m:ctrlPr>
                      </m:fPr>
                      <m:num>
                        <m:r>
                          <m:rPr>
                            <m:nor/>
                          </m:rPr>
                          <a:rPr lang="pt-BR" b="1" i="1" dirty="0"/>
                          <m:t>1 – </m:t>
                        </m:r>
                        <m:r>
                          <m:rPr>
                            <m:nor/>
                          </m:rPr>
                          <a:rPr lang="pt-BR" b="1" i="1" dirty="0"/>
                          <m:t>exp</m:t>
                        </m:r>
                        <m:r>
                          <m:rPr>
                            <m:nor/>
                          </m:rPr>
                          <a:rPr lang="pt-BR" b="1" i="1" dirty="0"/>
                          <m:t> (– </m:t>
                        </m:r>
                        <m:r>
                          <m:rPr>
                            <m:nor/>
                          </m:rPr>
                          <a:rPr lang="pt-BR" b="1" i="1" dirty="0">
                            <a:solidFill>
                              <a:srgbClr val="FF0000"/>
                            </a:solidFill>
                          </a:rPr>
                          <m:t>LR</m:t>
                        </m:r>
                        <m:r>
                          <m:rPr>
                            <m:nor/>
                          </m:rPr>
                          <a:rPr lang="pt-BR" b="1" i="1" dirty="0">
                            <a:solidFill>
                              <a:srgbClr val="FF0000"/>
                            </a:solidFill>
                          </a:rPr>
                          <m:t> / </m:t>
                        </m:r>
                        <m:r>
                          <m:rPr>
                            <m:nor/>
                          </m:rPr>
                          <a:rPr lang="pt-BR" b="1" i="1" dirty="0"/>
                          <m:t>n</m:t>
                        </m:r>
                        <m:r>
                          <m:rPr>
                            <m:nor/>
                          </m:rPr>
                          <a:rPr lang="pt-BR" b="1" i="1" dirty="0"/>
                          <m:t>)</m:t>
                        </m:r>
                      </m:num>
                      <m:den>
                        <m:r>
                          <m:rPr>
                            <m:nor/>
                          </m:rPr>
                          <a:rPr lang="pt-BR" b="1" i="1" dirty="0"/>
                          <m:t>1 – </m:t>
                        </m:r>
                        <m:r>
                          <m:rPr>
                            <m:nor/>
                          </m:rPr>
                          <a:rPr lang="pt-BR" b="1" i="1" dirty="0"/>
                          <m:t>exp</m:t>
                        </m:r>
                        <m:r>
                          <m:rPr>
                            <m:nor/>
                          </m:rPr>
                          <a:rPr lang="pt-BR" b="1" i="1" dirty="0"/>
                          <m:t> (– – 2 </m:t>
                        </m:r>
                        <m:r>
                          <m:rPr>
                            <m:nor/>
                          </m:rPr>
                          <a:rPr lang="pt-BR" b="1" i="1" dirty="0">
                            <a:solidFill>
                              <a:srgbClr val="FF0000"/>
                            </a:solidFill>
                          </a:rPr>
                          <m:t>LL</m:t>
                        </m:r>
                        <m:r>
                          <m:rPr>
                            <m:nor/>
                          </m:rPr>
                          <a:rPr lang="pt-BR" b="1" i="1" dirty="0">
                            <a:solidFill>
                              <a:srgbClr val="FF0000"/>
                            </a:solidFill>
                          </a:rPr>
                          <m:t>0 / </m:t>
                        </m:r>
                        <m:r>
                          <m:rPr>
                            <m:nor/>
                          </m:rPr>
                          <a:rPr lang="pt-BR" b="1" i="1" dirty="0"/>
                          <m:t>n</m:t>
                        </m:r>
                        <m:r>
                          <m:rPr>
                            <m:nor/>
                          </m:rPr>
                          <a:rPr lang="pt-BR" b="1" i="1" dirty="0"/>
                          <m:t>)</m:t>
                        </m:r>
                      </m:den>
                    </m:f>
                  </m:oMath>
                </a14:m>
                <a:endParaRPr lang="en-US" b="1" i="1" baseline="30000" dirty="0"/>
              </a:p>
            </p:txBody>
          </p:sp>
        </mc:Choice>
        <mc:Fallback xmlns="">
          <p:sp>
            <p:nvSpPr>
              <p:cNvPr id="8" name="TextBox 7"/>
              <p:cNvSpPr txBox="1">
                <a:spLocks noRot="1" noChangeAspect="1" noMove="1" noResize="1" noEditPoints="1" noAdjustHandles="1" noChangeArrowheads="1" noChangeShapeType="1" noTextEdit="1"/>
              </p:cNvSpPr>
              <p:nvPr/>
            </p:nvSpPr>
            <p:spPr>
              <a:xfrm>
                <a:off x="710773" y="1169849"/>
                <a:ext cx="5309028" cy="592663"/>
              </a:xfrm>
              <a:prstGeom prst="rect">
                <a:avLst/>
              </a:prstGeom>
              <a:blipFill>
                <a:blip r:embed="rId3"/>
                <a:stretch>
                  <a:fillRect l="-916"/>
                </a:stretch>
              </a:blipFill>
              <a:ln>
                <a:solidFill>
                  <a:schemeClr val="tx1"/>
                </a:solidFill>
              </a:ln>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219200" y="2546268"/>
            <a:ext cx="3189678" cy="2622326"/>
          </a:xfrm>
          <a:prstGeom prst="rect">
            <a:avLst/>
          </a:prstGeom>
        </p:spPr>
      </p:pic>
      <p:sp>
        <p:nvSpPr>
          <p:cNvPr id="4" name="Rectangle 3"/>
          <p:cNvSpPr/>
          <p:nvPr/>
        </p:nvSpPr>
        <p:spPr>
          <a:xfrm>
            <a:off x="498721" y="5715000"/>
            <a:ext cx="5822564" cy="307777"/>
          </a:xfrm>
          <a:prstGeom prst="rect">
            <a:avLst/>
          </a:prstGeom>
        </p:spPr>
        <p:txBody>
          <a:bodyPr wrap="square">
            <a:spAutoFit/>
          </a:bodyPr>
          <a:lstStyle/>
          <a:p>
            <a:r>
              <a:rPr lang="en-US" sz="1400" b="1" dirty="0"/>
              <a:t>R</a:t>
            </a:r>
            <a:r>
              <a:rPr lang="en-US" sz="1400" b="1" baseline="30000" dirty="0"/>
              <a:t>2</a:t>
            </a:r>
            <a:r>
              <a:rPr lang="en-US" sz="1400" b="1" baseline="-25000" dirty="0"/>
              <a:t>Nagelkerke</a:t>
            </a:r>
            <a:r>
              <a:rPr lang="en-US" sz="1400" b="1" baseline="30000" dirty="0"/>
              <a:t> </a:t>
            </a:r>
            <a:r>
              <a:rPr lang="en-US" sz="1400" b="1" dirty="0"/>
              <a:t>from 87% to 0% with one normally distributed predictor</a:t>
            </a:r>
          </a:p>
        </p:txBody>
      </p:sp>
      <p:sp>
        <p:nvSpPr>
          <p:cNvPr id="7" name="Rectangle 6"/>
          <p:cNvSpPr/>
          <p:nvPr/>
        </p:nvSpPr>
        <p:spPr>
          <a:xfrm>
            <a:off x="6477000" y="4876800"/>
            <a:ext cx="6096000" cy="1277273"/>
          </a:xfrm>
          <a:prstGeom prst="rect">
            <a:avLst/>
          </a:prstGeom>
        </p:spPr>
        <p:txBody>
          <a:bodyPr>
            <a:spAutoFit/>
          </a:bodyPr>
          <a:lstStyle/>
          <a:p>
            <a:pPr marL="171450" indent="-171450">
              <a:buFont typeface="Arial" panose="020B0604020202020204" pitchFamily="34" charset="0"/>
              <a:buChar char="•"/>
            </a:pPr>
            <a:r>
              <a:rPr lang="en-US" sz="1400" dirty="0"/>
              <a:t>Being scaled from 0 to 1, directly denoting model performance</a:t>
            </a:r>
          </a:p>
          <a:p>
            <a:pPr marL="171450" indent="-171450">
              <a:buFont typeface="Arial" panose="020B0604020202020204" pitchFamily="34" charset="0"/>
              <a:buChar char="•"/>
            </a:pPr>
            <a:r>
              <a:rPr lang="en-US" sz="1400" dirty="0"/>
              <a:t>Still related to </a:t>
            </a:r>
            <a:r>
              <a:rPr lang="en-US" sz="1400" b="1" dirty="0"/>
              <a:t>events fraction </a:t>
            </a:r>
            <a:r>
              <a:rPr lang="en-US" sz="1400" dirty="0"/>
              <a:t>like Cox-Snell R</a:t>
            </a:r>
            <a:r>
              <a:rPr lang="en-US" sz="1400" baseline="30000" dirty="0"/>
              <a:t>2</a:t>
            </a:r>
            <a:endParaRPr lang="en-US" sz="1400" dirty="0"/>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p:txBody>
      </p:sp>
    </p:spTree>
    <p:extLst>
      <p:ext uri="{BB962C8B-B14F-4D97-AF65-F5344CB8AC3E}">
        <p14:creationId xmlns:p14="http://schemas.microsoft.com/office/powerpoint/2010/main" val="73038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Nagelkerke</a:t>
            </a:r>
            <a:r>
              <a:rPr lang="en-US" dirty="0"/>
              <a:t> R</a:t>
            </a:r>
            <a:r>
              <a:rPr lang="en-US" baseline="30000" dirty="0"/>
              <a:t>2</a:t>
            </a:r>
            <a:r>
              <a:rPr lang="en-US" dirty="0"/>
              <a:t>: base rate problem and base rate sensitivity </a:t>
            </a:r>
          </a:p>
        </p:txBody>
      </p:sp>
      <p:pic>
        <p:nvPicPr>
          <p:cNvPr id="4" name="Content Placeholder 3"/>
          <p:cNvPicPr>
            <a:picLocks noGrp="1" noChangeAspect="1"/>
          </p:cNvPicPr>
          <p:nvPr>
            <p:ph idx="1"/>
          </p:nvPr>
        </p:nvPicPr>
        <p:blipFill>
          <a:blip r:embed="rId2"/>
          <a:stretch>
            <a:fillRect/>
          </a:stretch>
        </p:blipFill>
        <p:spPr>
          <a:xfrm>
            <a:off x="485906" y="2737153"/>
            <a:ext cx="5257800" cy="3253072"/>
          </a:xfrm>
          <a:prstGeom prst="rect">
            <a:avLst/>
          </a:prstGeom>
        </p:spPr>
      </p:pic>
      <p:sp>
        <p:nvSpPr>
          <p:cNvPr id="5" name="TextBox 4"/>
          <p:cNvSpPr txBox="1"/>
          <p:nvPr/>
        </p:nvSpPr>
        <p:spPr>
          <a:xfrm>
            <a:off x="-152400" y="6098423"/>
            <a:ext cx="6096000" cy="646331"/>
          </a:xfrm>
          <a:prstGeom prst="rect">
            <a:avLst/>
          </a:prstGeom>
          <a:noFill/>
        </p:spPr>
        <p:txBody>
          <a:bodyPr wrap="square" rtlCol="0">
            <a:spAutoFit/>
          </a:bodyPr>
          <a:lstStyle/>
          <a:p>
            <a:pPr algn="ctr"/>
            <a:r>
              <a:rPr lang="en-US" b="1" dirty="0" err="1"/>
              <a:t>Nagelkerke</a:t>
            </a:r>
            <a:r>
              <a:rPr lang="en-US" b="1" dirty="0"/>
              <a:t> R</a:t>
            </a:r>
            <a:r>
              <a:rPr lang="en-US" b="1" baseline="30000" dirty="0"/>
              <a:t>2</a:t>
            </a:r>
            <a:r>
              <a:rPr lang="en-US" b="1" dirty="0"/>
              <a:t> and its base rate sensitivity</a:t>
            </a:r>
          </a:p>
          <a:p>
            <a:pPr algn="ctr"/>
            <a:r>
              <a:rPr lang="en-US" sz="1200" b="1" dirty="0"/>
              <a:t>(based on 4032 simulations)</a:t>
            </a:r>
          </a:p>
        </p:txBody>
      </p:sp>
      <p:sp>
        <p:nvSpPr>
          <p:cNvPr id="9" name="TextBox 8"/>
          <p:cNvSpPr txBox="1"/>
          <p:nvPr/>
        </p:nvSpPr>
        <p:spPr>
          <a:xfrm>
            <a:off x="489196" y="969543"/>
            <a:ext cx="11398004" cy="1846659"/>
          </a:xfrm>
          <a:prstGeom prst="rect">
            <a:avLst/>
          </a:prstGeom>
          <a:noFill/>
        </p:spPr>
        <p:txBody>
          <a:bodyPr wrap="square" rtlCol="0">
            <a:spAutoFit/>
          </a:bodyPr>
          <a:lstStyle/>
          <a:p>
            <a:r>
              <a:rPr lang="en-US" dirty="0"/>
              <a:t>base rate problem: values of </a:t>
            </a:r>
            <a:r>
              <a:rPr lang="en-US" dirty="0" err="1"/>
              <a:t>Nagelkerke</a:t>
            </a:r>
            <a:r>
              <a:rPr lang="en-US" dirty="0"/>
              <a:t> R</a:t>
            </a:r>
            <a:r>
              <a:rPr lang="en-US" baseline="30000" dirty="0"/>
              <a:t>2</a:t>
            </a:r>
            <a:r>
              <a:rPr lang="en-US" dirty="0"/>
              <a:t> would depend on events fraction</a:t>
            </a:r>
          </a:p>
          <a:p>
            <a:r>
              <a:rPr lang="en-US" dirty="0"/>
              <a:t>		larger events fraction (base rate) =&gt; larger </a:t>
            </a:r>
            <a:r>
              <a:rPr lang="en-US" dirty="0" err="1"/>
              <a:t>Nagelkerke</a:t>
            </a:r>
            <a:r>
              <a:rPr lang="en-US" dirty="0"/>
              <a:t> R</a:t>
            </a:r>
            <a:r>
              <a:rPr lang="en-US" baseline="30000" dirty="0"/>
              <a:t>2</a:t>
            </a:r>
            <a:endParaRPr lang="en-US" dirty="0"/>
          </a:p>
          <a:p>
            <a:r>
              <a:rPr lang="en-US" dirty="0"/>
              <a:t>base rate sensitivity: change of </a:t>
            </a:r>
            <a:r>
              <a:rPr lang="en-US" dirty="0" err="1"/>
              <a:t>Nagerlkerke</a:t>
            </a:r>
            <a:r>
              <a:rPr lang="en-US" dirty="0"/>
              <a:t> R</a:t>
            </a:r>
            <a:r>
              <a:rPr lang="en-US" baseline="30000" dirty="0"/>
              <a:t>2</a:t>
            </a:r>
            <a:r>
              <a:rPr lang="en-US" dirty="0"/>
              <a:t> is associated with change of rate </a:t>
            </a:r>
          </a:p>
          <a:p>
            <a:endParaRPr lang="en-US" sz="1400" b="1" dirty="0"/>
          </a:p>
          <a:p>
            <a:endParaRPr lang="en-US" sz="1400" b="1" dirty="0"/>
          </a:p>
        </p:txBody>
      </p:sp>
    </p:spTree>
    <p:extLst>
      <p:ext uri="{BB962C8B-B14F-4D97-AF65-F5344CB8AC3E}">
        <p14:creationId xmlns:p14="http://schemas.microsoft.com/office/powerpoint/2010/main" val="135929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Nagelkerke</a:t>
            </a:r>
            <a:r>
              <a:rPr lang="en-US" dirty="0"/>
              <a:t> R</a:t>
            </a:r>
            <a:r>
              <a:rPr lang="en-US" baseline="30000" dirty="0"/>
              <a:t>2</a:t>
            </a:r>
            <a:r>
              <a:rPr lang="en-US" dirty="0"/>
              <a:t>: base rate problem and base rate sensitivity </a:t>
            </a:r>
          </a:p>
        </p:txBody>
      </p:sp>
      <p:pic>
        <p:nvPicPr>
          <p:cNvPr id="7" name="Picture 6"/>
          <p:cNvPicPr>
            <a:picLocks noChangeAspect="1"/>
          </p:cNvPicPr>
          <p:nvPr/>
        </p:nvPicPr>
        <p:blipFill>
          <a:blip r:embed="rId2"/>
          <a:stretch>
            <a:fillRect/>
          </a:stretch>
        </p:blipFill>
        <p:spPr>
          <a:xfrm>
            <a:off x="155007" y="2288755"/>
            <a:ext cx="5788593" cy="3429000"/>
          </a:xfrm>
          <a:prstGeom prst="rect">
            <a:avLst/>
          </a:prstGeom>
        </p:spPr>
      </p:pic>
      <p:sp>
        <p:nvSpPr>
          <p:cNvPr id="8" name="Rectangle 7"/>
          <p:cNvSpPr/>
          <p:nvPr/>
        </p:nvSpPr>
        <p:spPr>
          <a:xfrm>
            <a:off x="1143000" y="5867400"/>
            <a:ext cx="5822564" cy="307777"/>
          </a:xfrm>
          <a:prstGeom prst="rect">
            <a:avLst/>
          </a:prstGeom>
        </p:spPr>
        <p:txBody>
          <a:bodyPr wrap="square">
            <a:spAutoFit/>
          </a:bodyPr>
          <a:lstStyle/>
          <a:p>
            <a:r>
              <a:rPr lang="en-US" sz="1400" b="1" dirty="0" err="1"/>
              <a:t>Nagelkerke</a:t>
            </a:r>
            <a:r>
              <a:rPr lang="en-US" sz="1400" b="1" dirty="0"/>
              <a:t> R</a:t>
            </a:r>
            <a:r>
              <a:rPr lang="en-US" sz="1400" b="1" baseline="30000" dirty="0"/>
              <a:t>2</a:t>
            </a:r>
            <a:r>
              <a:rPr lang="en-US" sz="1400" b="1" dirty="0"/>
              <a:t> w.r.t. likelihood ratio and events </a:t>
            </a:r>
            <a:r>
              <a:rPr lang="en-US" sz="1400" b="1" dirty="0" err="1"/>
              <a:t>fration</a:t>
            </a:r>
            <a:r>
              <a:rPr lang="en-US" sz="1400" b="1" dirty="0"/>
              <a:t> </a:t>
            </a:r>
          </a:p>
        </p:txBody>
      </p:sp>
      <p:sp>
        <p:nvSpPr>
          <p:cNvPr id="9" name="TextBox 8"/>
          <p:cNvSpPr txBox="1"/>
          <p:nvPr/>
        </p:nvSpPr>
        <p:spPr>
          <a:xfrm>
            <a:off x="489196" y="969543"/>
            <a:ext cx="11398004" cy="1846659"/>
          </a:xfrm>
          <a:prstGeom prst="rect">
            <a:avLst/>
          </a:prstGeom>
          <a:noFill/>
        </p:spPr>
        <p:txBody>
          <a:bodyPr wrap="square" rtlCol="0">
            <a:spAutoFit/>
          </a:bodyPr>
          <a:lstStyle/>
          <a:p>
            <a:r>
              <a:rPr lang="en-US" dirty="0"/>
              <a:t>base rate problem: values of </a:t>
            </a:r>
            <a:r>
              <a:rPr lang="en-US" dirty="0" err="1"/>
              <a:t>Nagelkerke</a:t>
            </a:r>
            <a:r>
              <a:rPr lang="en-US" dirty="0"/>
              <a:t> R</a:t>
            </a:r>
            <a:r>
              <a:rPr lang="en-US" baseline="30000" dirty="0"/>
              <a:t>2</a:t>
            </a:r>
            <a:r>
              <a:rPr lang="en-US" dirty="0"/>
              <a:t> would depend on events fraction</a:t>
            </a:r>
          </a:p>
          <a:p>
            <a:r>
              <a:rPr lang="en-US" dirty="0"/>
              <a:t>		larger events fraction (base rate) =&gt; larger </a:t>
            </a:r>
            <a:r>
              <a:rPr lang="en-US" dirty="0" err="1"/>
              <a:t>Nagelkerke</a:t>
            </a:r>
            <a:r>
              <a:rPr lang="en-US" dirty="0"/>
              <a:t> R</a:t>
            </a:r>
            <a:r>
              <a:rPr lang="en-US" baseline="30000" dirty="0"/>
              <a:t>2</a:t>
            </a:r>
            <a:endParaRPr lang="en-US" dirty="0"/>
          </a:p>
          <a:p>
            <a:r>
              <a:rPr lang="en-US" dirty="0"/>
              <a:t>base rate sensitivity: change of </a:t>
            </a:r>
            <a:r>
              <a:rPr lang="en-US" dirty="0" err="1"/>
              <a:t>Nagerlkerke</a:t>
            </a:r>
            <a:r>
              <a:rPr lang="en-US" dirty="0"/>
              <a:t> R</a:t>
            </a:r>
            <a:r>
              <a:rPr lang="en-US" baseline="30000" dirty="0"/>
              <a:t>2</a:t>
            </a:r>
            <a:r>
              <a:rPr lang="en-US" dirty="0"/>
              <a:t> is associated with change of rate </a:t>
            </a:r>
          </a:p>
          <a:p>
            <a:endParaRPr lang="en-US" sz="1400" b="1" dirty="0"/>
          </a:p>
          <a:p>
            <a:endParaRPr lang="en-US" sz="1400" b="1" dirty="0"/>
          </a:p>
        </p:txBody>
      </p:sp>
    </p:spTree>
    <p:extLst>
      <p:ext uri="{BB962C8B-B14F-4D97-AF65-F5344CB8AC3E}">
        <p14:creationId xmlns:p14="http://schemas.microsoft.com/office/powerpoint/2010/main" val="62909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806575"/>
                <a:ext cx="11138876" cy="3810000"/>
              </a:xfrm>
            </p:spPr>
            <p:txBody>
              <a:bodyPr/>
              <a:lstStyle/>
              <a:p>
                <a:r>
                  <a:rPr lang="en-US" dirty="0"/>
                  <a:t>With prior information</a:t>
                </a:r>
              </a:p>
              <a:p>
                <a:pPr lvl="1"/>
                <a:r>
                  <a:rPr lang="en-US" dirty="0"/>
                  <a:t>Studies with same or similar population and proportion of outcomes and time point of interest,</a:t>
                </a:r>
              </a:p>
              <a:p>
                <a:pPr marL="476250" lvl="1" indent="0">
                  <a:buNone/>
                </a:pPr>
                <a:r>
                  <a:rPr lang="en-US" dirty="0"/>
                  <a:t>    we use </a:t>
                </a:r>
                <a:r>
                  <a:rPr lang="en-US" u="sng" dirty="0"/>
                  <a:t>LR statistic</a:t>
                </a:r>
                <a:r>
                  <a:rPr lang="en-US" dirty="0"/>
                  <a:t>, </a:t>
                </a:r>
                <a:r>
                  <a:rPr lang="en-US" u="sng" dirty="0"/>
                  <a:t>pseudo-R</a:t>
                </a:r>
                <a:r>
                  <a:rPr lang="en-US" u="sng" baseline="30000" dirty="0"/>
                  <a:t>2</a:t>
                </a:r>
                <a:r>
                  <a:rPr lang="en-US" dirty="0"/>
                  <a:t> or </a:t>
                </a:r>
                <a:r>
                  <a:rPr lang="en-US" u="sng" dirty="0"/>
                  <a:t>C statistic</a:t>
                </a:r>
                <a:r>
                  <a:rPr lang="en-US" dirty="0"/>
                  <a:t> to calculate R</a:t>
                </a:r>
                <a:r>
                  <a:rPr lang="en-US" baseline="30000" dirty="0"/>
                  <a:t>2</a:t>
                </a:r>
                <a:r>
                  <a:rPr lang="en-US" baseline="-25000" dirty="0"/>
                  <a:t>CS</a:t>
                </a:r>
                <a:r>
                  <a:rPr lang="en-US" dirty="0"/>
                  <a:t>.</a:t>
                </a:r>
                <a:endParaRPr lang="en-US" baseline="30000" dirty="0"/>
              </a:p>
              <a:p>
                <a:r>
                  <a:rPr lang="de-CH" dirty="0"/>
                  <a:t>Without prior information</a:t>
                </a:r>
                <a:endParaRPr lang="en-US" dirty="0"/>
              </a:p>
              <a:p>
                <a:pPr lvl="1"/>
                <a:r>
                  <a:rPr lang="en-US" dirty="0"/>
                  <a:t>Borrow form other kinds of studies (predictor finding studies to get C statistics or pseudo R</a:t>
                </a:r>
                <a:r>
                  <a:rPr lang="en-US" baseline="30000" dirty="0"/>
                  <a:t>2</a:t>
                </a:r>
                <a:r>
                  <a:rPr lang="en-US" dirty="0"/>
                  <a:t>)</a:t>
                </a:r>
              </a:p>
              <a:p>
                <a:pPr lvl="1"/>
                <a:r>
                  <a:rPr lang="en-US" dirty="0"/>
                  <a:t>“Rule of thumb” </a:t>
                </a:r>
              </a:p>
              <a:p>
                <a:pPr marL="476250" lvl="1" indent="0">
                  <a:buNone/>
                </a:pPr>
                <a:r>
                  <a:rPr lang="de-CH" dirty="0"/>
                  <a:t>      1. assume that R</a:t>
                </a:r>
                <a:r>
                  <a:rPr lang="de-CH" baseline="30000" dirty="0"/>
                  <a:t>2</a:t>
                </a:r>
                <a:r>
                  <a:rPr lang="de-CH" baseline="-25000" dirty="0"/>
                  <a:t>Nagelkerkes </a:t>
                </a:r>
                <a:r>
                  <a:rPr lang="de-CH" dirty="0"/>
                  <a:t>=</a:t>
                </a:r>
                <a:r>
                  <a:rPr lang="de-CH" baseline="30000" dirty="0"/>
                  <a:t> </a:t>
                </a:r>
                <a14:m>
                  <m:oMath xmlns:m="http://schemas.openxmlformats.org/officeDocument/2006/math">
                    <m:f>
                      <m:fPr>
                        <m:ctrlPr>
                          <a:rPr lang="en-US" i="1">
                            <a:latin typeface="Cambria Math" panose="02040503050406030204" pitchFamily="18" charset="0"/>
                          </a:rPr>
                        </m:ctrlPr>
                      </m:fPr>
                      <m:num>
                        <m:r>
                          <m:rPr>
                            <m:nor/>
                          </m:rPr>
                          <a:rPr lang="en-US" i="1" dirty="0"/>
                          <m:t>R</m:t>
                        </m:r>
                        <m:r>
                          <m:rPr>
                            <m:nor/>
                          </m:rPr>
                          <a:rPr lang="en-US" i="1" baseline="30000" dirty="0"/>
                          <m:t>2</m:t>
                        </m:r>
                        <m:r>
                          <m:rPr>
                            <m:nor/>
                          </m:rPr>
                          <a:rPr lang="en-US" i="1" baseline="-25000" dirty="0"/>
                          <m:t>CS</m:t>
                        </m:r>
                      </m:num>
                      <m:den>
                        <m:r>
                          <m:rPr>
                            <m:nor/>
                          </m:rPr>
                          <a:rPr lang="en-US" i="1" dirty="0"/>
                          <m:t>max</m:t>
                        </m:r>
                        <m:r>
                          <m:rPr>
                            <m:nor/>
                          </m:rPr>
                          <a:rPr lang="en-US" i="1" dirty="0"/>
                          <m:t>(</m:t>
                        </m:r>
                        <m:r>
                          <m:rPr>
                            <m:nor/>
                          </m:rPr>
                          <a:rPr lang="en-US" i="1" dirty="0"/>
                          <m:t>R</m:t>
                        </m:r>
                        <m:r>
                          <m:rPr>
                            <m:nor/>
                          </m:rPr>
                          <a:rPr lang="en-US" i="1" baseline="30000" dirty="0"/>
                          <m:t>2</m:t>
                        </m:r>
                        <m:r>
                          <m:rPr>
                            <m:nor/>
                          </m:rPr>
                          <a:rPr lang="en-US" i="1" baseline="-25000" dirty="0"/>
                          <m:t>CS</m:t>
                        </m:r>
                        <m:r>
                          <m:rPr>
                            <m:nor/>
                          </m:rPr>
                          <a:rPr lang="en-US" i="1" dirty="0"/>
                          <m:t>)</m:t>
                        </m:r>
                      </m:den>
                    </m:f>
                    <m:r>
                      <a:rPr lang="en-US" b="1" i="1">
                        <a:latin typeface="Cambria Math" panose="02040503050406030204" pitchFamily="18" charset="0"/>
                      </a:rPr>
                      <m:t> </m:t>
                    </m:r>
                  </m:oMath>
                </a14:m>
                <a:r>
                  <a:rPr lang="de-CH" dirty="0"/>
                  <a:t> = 0.15 in general low signal-to-noise raito situations</a:t>
                </a:r>
              </a:p>
              <a:p>
                <a:pPr marL="476250" lvl="1" indent="0">
                  <a:buNone/>
                </a:pPr>
                <a:r>
                  <a:rPr lang="de-CH" dirty="0"/>
                  <a:t>      2. Specialy, R</a:t>
                </a:r>
                <a:r>
                  <a:rPr lang="de-CH" baseline="30000" dirty="0"/>
                  <a:t>2</a:t>
                </a:r>
                <a:r>
                  <a:rPr lang="de-CH" baseline="-25000" dirty="0"/>
                  <a:t>Nagelkerkes</a:t>
                </a:r>
                <a:r>
                  <a:rPr lang="de-CH" dirty="0"/>
                  <a:t> =</a:t>
                </a:r>
                <a:r>
                  <a:rPr lang="de-CH" baseline="30000" dirty="0"/>
                  <a:t> </a:t>
                </a:r>
                <a14:m>
                  <m:oMath xmlns:m="http://schemas.openxmlformats.org/officeDocument/2006/math">
                    <m:f>
                      <m:fPr>
                        <m:ctrlPr>
                          <a:rPr lang="en-US" i="1">
                            <a:latin typeface="Cambria Math" panose="02040503050406030204" pitchFamily="18" charset="0"/>
                          </a:rPr>
                        </m:ctrlPr>
                      </m:fPr>
                      <m:num>
                        <m:r>
                          <m:rPr>
                            <m:nor/>
                          </m:rPr>
                          <a:rPr lang="en-US" i="1" dirty="0"/>
                          <m:t>R</m:t>
                        </m:r>
                        <m:r>
                          <m:rPr>
                            <m:nor/>
                          </m:rPr>
                          <a:rPr lang="en-US" i="1" baseline="30000" dirty="0"/>
                          <m:t>2</m:t>
                        </m:r>
                        <m:r>
                          <m:rPr>
                            <m:nor/>
                          </m:rPr>
                          <a:rPr lang="en-US" i="1" baseline="-25000" dirty="0"/>
                          <m:t>CS</m:t>
                        </m:r>
                      </m:num>
                      <m:den>
                        <m:r>
                          <m:rPr>
                            <m:nor/>
                          </m:rPr>
                          <a:rPr lang="en-US" i="1" dirty="0"/>
                          <m:t>max</m:t>
                        </m:r>
                        <m:r>
                          <m:rPr>
                            <m:nor/>
                          </m:rPr>
                          <a:rPr lang="en-US" i="1" dirty="0"/>
                          <m:t>(</m:t>
                        </m:r>
                        <m:r>
                          <m:rPr>
                            <m:nor/>
                          </m:rPr>
                          <a:rPr lang="en-US" i="1" dirty="0"/>
                          <m:t>R</m:t>
                        </m:r>
                        <m:r>
                          <m:rPr>
                            <m:nor/>
                          </m:rPr>
                          <a:rPr lang="en-US" i="1" baseline="30000" dirty="0"/>
                          <m:t>2</m:t>
                        </m:r>
                        <m:r>
                          <m:rPr>
                            <m:nor/>
                          </m:rPr>
                          <a:rPr lang="en-US" i="1" baseline="-25000" dirty="0"/>
                          <m:t>CS</m:t>
                        </m:r>
                        <m:r>
                          <m:rPr>
                            <m:nor/>
                          </m:rPr>
                          <a:rPr lang="en-US" i="1" dirty="0"/>
                          <m:t>)</m:t>
                        </m:r>
                      </m:den>
                    </m:f>
                  </m:oMath>
                </a14:m>
                <a:r>
                  <a:rPr lang="de-CH" dirty="0"/>
                  <a:t> = 0.5 is appropriate </a:t>
                </a:r>
              </a:p>
              <a:p>
                <a:pPr marL="476250" lvl="1" indent="0">
                  <a:buNone/>
                </a:pPr>
                <a:r>
                  <a:rPr lang="de-CH" dirty="0"/>
                  <a:t>	   when predicotrs include directly measurements, or direct process measures is involved</a:t>
                </a:r>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806575"/>
                <a:ext cx="11138876" cy="3810000"/>
              </a:xfrm>
              <a:blipFill>
                <a:blip r:embed="rId2"/>
                <a:stretch>
                  <a:fillRect l="-1314" t="-2080" b="-14560"/>
                </a:stretch>
              </a:blipFill>
            </p:spPr>
            <p:txBody>
              <a:bodyPr/>
              <a:lstStyle/>
              <a:p>
                <a:r>
                  <a:rPr lang="en-US">
                    <a:noFill/>
                  </a:rPr>
                  <a:t> </a:t>
                </a:r>
              </a:p>
            </p:txBody>
          </p:sp>
        </mc:Fallback>
      </mc:AlternateContent>
      <p:sp>
        <p:nvSpPr>
          <p:cNvPr id="5" name="Title 1"/>
          <p:cNvSpPr txBox="1">
            <a:spLocks/>
          </p:cNvSpPr>
          <p:nvPr/>
        </p:nvSpPr>
        <p:spPr bwMode="auto">
          <a:xfrm>
            <a:off x="457200" y="496888"/>
            <a:ext cx="9817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Imago" pitchFamily="2" charset="0"/>
              </a:defRPr>
            </a:lvl2pPr>
            <a:lvl3pPr algn="l" rtl="0" eaLnBrk="1" fontAlgn="base" hangingPunct="1">
              <a:spcBef>
                <a:spcPct val="0"/>
              </a:spcBef>
              <a:spcAft>
                <a:spcPct val="0"/>
              </a:spcAft>
              <a:defRPr sz="2400" b="1">
                <a:solidFill>
                  <a:schemeClr val="tx1"/>
                </a:solidFill>
                <a:latin typeface="Imago" pitchFamily="2" charset="0"/>
              </a:defRPr>
            </a:lvl3pPr>
            <a:lvl4pPr algn="l" rtl="0" eaLnBrk="1" fontAlgn="base" hangingPunct="1">
              <a:spcBef>
                <a:spcPct val="0"/>
              </a:spcBef>
              <a:spcAft>
                <a:spcPct val="0"/>
              </a:spcAft>
              <a:defRPr sz="2400" b="1">
                <a:solidFill>
                  <a:schemeClr val="tx1"/>
                </a:solidFill>
                <a:latin typeface="Imago" pitchFamily="2" charset="0"/>
              </a:defRPr>
            </a:lvl4pPr>
            <a:lvl5pPr algn="l" rtl="0" eaLnBrk="1" fontAlgn="base" hangingPunct="1">
              <a:spcBef>
                <a:spcPct val="0"/>
              </a:spcBef>
              <a:spcAft>
                <a:spcPct val="0"/>
              </a:spcAft>
              <a:defRPr sz="2400" b="1">
                <a:solidFill>
                  <a:schemeClr val="tx1"/>
                </a:solidFill>
                <a:latin typeface="Imago" pitchFamily="2" charset="0"/>
              </a:defRPr>
            </a:lvl5pPr>
            <a:lvl6pPr marL="422041" algn="l" rtl="0" eaLnBrk="1" fontAlgn="base" hangingPunct="1">
              <a:spcBef>
                <a:spcPct val="0"/>
              </a:spcBef>
              <a:spcAft>
                <a:spcPct val="0"/>
              </a:spcAft>
              <a:defRPr sz="2400" b="1">
                <a:solidFill>
                  <a:schemeClr val="tx1"/>
                </a:solidFill>
                <a:latin typeface="Imago" pitchFamily="2" charset="0"/>
              </a:defRPr>
            </a:lvl6pPr>
            <a:lvl7pPr marL="844083" algn="l" rtl="0" eaLnBrk="1" fontAlgn="base" hangingPunct="1">
              <a:spcBef>
                <a:spcPct val="0"/>
              </a:spcBef>
              <a:spcAft>
                <a:spcPct val="0"/>
              </a:spcAft>
              <a:defRPr sz="2400" b="1">
                <a:solidFill>
                  <a:schemeClr val="tx1"/>
                </a:solidFill>
                <a:latin typeface="Imago" pitchFamily="2" charset="0"/>
              </a:defRPr>
            </a:lvl7pPr>
            <a:lvl8pPr marL="1266124" algn="l" rtl="0" eaLnBrk="1" fontAlgn="base" hangingPunct="1">
              <a:spcBef>
                <a:spcPct val="0"/>
              </a:spcBef>
              <a:spcAft>
                <a:spcPct val="0"/>
              </a:spcAft>
              <a:defRPr sz="2400" b="1">
                <a:solidFill>
                  <a:schemeClr val="tx1"/>
                </a:solidFill>
                <a:latin typeface="Imago" pitchFamily="2" charset="0"/>
              </a:defRPr>
            </a:lvl8pPr>
            <a:lvl9pPr marL="1688165" algn="l" rtl="0" eaLnBrk="1" fontAlgn="base" hangingPunct="1">
              <a:spcBef>
                <a:spcPct val="0"/>
              </a:spcBef>
              <a:spcAft>
                <a:spcPct val="0"/>
              </a:spcAft>
              <a:defRPr sz="2400" b="1">
                <a:solidFill>
                  <a:schemeClr val="tx1"/>
                </a:solidFill>
                <a:latin typeface="Imago" pitchFamily="2" charset="0"/>
              </a:defRPr>
            </a:lvl9pPr>
          </a:lstStyle>
          <a:p>
            <a:r>
              <a:rPr lang="en-US" sz="2800" dirty="0"/>
              <a:t>Pseudo R</a:t>
            </a:r>
            <a:r>
              <a:rPr lang="en-US" sz="2800" baseline="30000" dirty="0"/>
              <a:t>2</a:t>
            </a:r>
            <a:r>
              <a:rPr lang="en-US" sz="2000" kern="0" dirty="0">
                <a:latin typeface="+mn-lt"/>
                <a:ea typeface="+mn-ea"/>
                <a:cs typeface="+mn-cs"/>
              </a:rPr>
              <a:t>: how to obtain the anticipated value</a:t>
            </a:r>
            <a:endParaRPr lang="en-US" sz="2800" baseline="30000" dirty="0"/>
          </a:p>
        </p:txBody>
      </p:sp>
    </p:spTree>
    <p:extLst>
      <p:ext uri="{BB962C8B-B14F-4D97-AF65-F5344CB8AC3E}">
        <p14:creationId xmlns:p14="http://schemas.microsoft.com/office/powerpoint/2010/main" val="100552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610600" y="2307368"/>
            <a:ext cx="3429000" cy="2708285"/>
          </a:xfrm>
          <a:prstGeom prst="rect">
            <a:avLst/>
          </a:prstGeom>
          <a:noFill/>
          <a:ln>
            <a:solidFill>
              <a:schemeClr val="tx1"/>
            </a:solidFill>
          </a:ln>
        </p:spPr>
        <p:txBody>
          <a:bodyPr wrap="square" rtlCol="0">
            <a:spAutoFit/>
          </a:bodyPr>
          <a:lstStyle/>
          <a:p>
            <a:endParaRPr lang="en-US" dirty="0"/>
          </a:p>
        </p:txBody>
      </p:sp>
      <p:sp>
        <p:nvSpPr>
          <p:cNvPr id="31" name="Pentagon 4"/>
          <p:cNvSpPr/>
          <p:nvPr/>
        </p:nvSpPr>
        <p:spPr bwMode="auto">
          <a:xfrm>
            <a:off x="216544" y="1395061"/>
            <a:ext cx="8173804" cy="348033"/>
          </a:xfrm>
          <a:prstGeom prst="rect">
            <a:avLst/>
          </a:prstGeom>
          <a:solidFill>
            <a:srgbClr val="759FAB"/>
          </a:solidFill>
          <a:ln w="6350" cmpd="sng">
            <a:noFill/>
          </a:ln>
        </p:spPr>
        <p:style>
          <a:lnRef idx="0">
            <a:scrgbClr r="0" g="0" b="0"/>
          </a:lnRef>
          <a:fillRef idx="0">
            <a:scrgbClr r="0" g="0" b="0"/>
          </a:fillRef>
          <a:effectRef idx="0">
            <a:scrgbClr r="0" g="0" b="0"/>
          </a:effectRef>
          <a:fontRef idx="minor">
            <a:schemeClr val="lt1"/>
          </a:fontRef>
        </p:style>
        <p:txBody>
          <a:bodyPr lIns="64008" tIns="32004" rIns="16002" bIns="32004" spcCol="1270" anchor="ctr">
            <a:noAutofit/>
          </a:bodyPr>
          <a:lstStyle/>
          <a:p>
            <a:pPr algn="ctr" defTabSz="533400" fontAlgn="auto">
              <a:lnSpc>
                <a:spcPct val="90000"/>
              </a:lnSpc>
              <a:spcAft>
                <a:spcPct val="35000"/>
              </a:spcAft>
              <a:defRPr/>
            </a:pPr>
            <a:endParaRPr lang="en-US" sz="1100" kern="1000" dirty="0">
              <a:latin typeface="Arial"/>
              <a:cs typeface="Arial"/>
            </a:endParaRPr>
          </a:p>
        </p:txBody>
      </p:sp>
      <p:sp>
        <p:nvSpPr>
          <p:cNvPr id="40" name="TextBox 39"/>
          <p:cNvSpPr txBox="1"/>
          <p:nvPr/>
        </p:nvSpPr>
        <p:spPr bwMode="auto">
          <a:xfrm>
            <a:off x="1252751" y="1405093"/>
            <a:ext cx="1743210" cy="369332"/>
          </a:xfrm>
          <a:prstGeom prst="rect">
            <a:avLst/>
          </a:prstGeom>
          <a:noFill/>
        </p:spPr>
        <p:txBody>
          <a:bodyPr wrap="square" anchor="ctr">
            <a:spAutoFit/>
          </a:bodyPr>
          <a:lstStyle/>
          <a:p>
            <a:pPr algn="ctr" fontAlgn="auto">
              <a:spcBef>
                <a:spcPts val="0"/>
              </a:spcBef>
              <a:spcAft>
                <a:spcPts val="0"/>
              </a:spcAft>
              <a:defRPr/>
            </a:pPr>
            <a:r>
              <a:rPr lang="en-US" kern="1000" spc="50" dirty="0">
                <a:solidFill>
                  <a:schemeClr val="bg1"/>
                </a:solidFill>
                <a:latin typeface="+mj-lt"/>
                <a:cs typeface="Arial"/>
              </a:rPr>
              <a:t>Relative Drop</a:t>
            </a:r>
          </a:p>
        </p:txBody>
      </p:sp>
      <p:sp>
        <p:nvSpPr>
          <p:cNvPr id="5" name="Rectangle 4"/>
          <p:cNvSpPr/>
          <p:nvPr/>
        </p:nvSpPr>
        <p:spPr bwMode="auto">
          <a:xfrm rot="5400000">
            <a:off x="1734636" y="219511"/>
            <a:ext cx="5119220" cy="8138708"/>
          </a:xfrm>
          <a:prstGeom prst="rect">
            <a:avLst/>
          </a:prstGeom>
          <a:noFill/>
          <a:ln w="6350" cmpd="sng">
            <a:solidFill>
              <a:srgbClr val="759FAB"/>
            </a:solidFill>
          </a:ln>
        </p:spPr>
        <p:style>
          <a:lnRef idx="2">
            <a:schemeClr val="dk1"/>
          </a:lnRef>
          <a:fillRef idx="1">
            <a:schemeClr val="lt1"/>
          </a:fillRef>
          <a:effectRef idx="0">
            <a:schemeClr val="dk1"/>
          </a:effectRef>
          <a:fontRef idx="minor">
            <a:schemeClr val="dk1"/>
          </a:fontRef>
        </p:style>
        <p:txBody>
          <a:bodyPr anchor="ctr">
            <a:noAutofit/>
          </a:bodyPr>
          <a:lstStyle/>
          <a:p>
            <a:pPr algn="ctr" fontAlgn="auto">
              <a:spcBef>
                <a:spcPts val="0"/>
              </a:spcBef>
              <a:spcAft>
                <a:spcPts val="0"/>
              </a:spcAft>
              <a:defRPr/>
            </a:pPr>
            <a:endParaRPr lang="en-US" dirty="0"/>
          </a:p>
        </p:txBody>
      </p:sp>
      <p:grpSp>
        <p:nvGrpSpPr>
          <p:cNvPr id="6155" name="Group 9"/>
          <p:cNvGrpSpPr>
            <a:grpSpLocks/>
          </p:cNvGrpSpPr>
          <p:nvPr/>
        </p:nvGrpSpPr>
        <p:grpSpPr bwMode="auto">
          <a:xfrm>
            <a:off x="4808120" y="1792922"/>
            <a:ext cx="2817129" cy="514446"/>
            <a:chOff x="2866281" y="1641475"/>
            <a:chExt cx="1407269" cy="464439"/>
          </a:xfrm>
        </p:grpSpPr>
        <p:sp>
          <p:nvSpPr>
            <p:cNvPr id="33" name="Process 32"/>
            <p:cNvSpPr>
              <a:spLocks noChangeArrowheads="1"/>
            </p:cNvSpPr>
            <p:nvPr/>
          </p:nvSpPr>
          <p:spPr bwMode="auto">
            <a:xfrm>
              <a:off x="2928528" y="1641475"/>
              <a:ext cx="1345022" cy="464439"/>
            </a:xfrm>
            <a:prstGeom prst="flowChartProcess">
              <a:avLst/>
            </a:prstGeom>
            <a:solidFill>
              <a:srgbClr val="759FAB"/>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endParaRPr lang="en-US" dirty="0">
                <a:solidFill>
                  <a:schemeClr val="lt1"/>
                </a:solidFill>
                <a:latin typeface="+mn-lt"/>
                <a:ea typeface="+mn-ea"/>
              </a:endParaRPr>
            </a:p>
          </p:txBody>
        </p:sp>
        <p:sp>
          <p:nvSpPr>
            <p:cNvPr id="34" name="TextBox 33"/>
            <p:cNvSpPr txBox="1"/>
            <p:nvPr/>
          </p:nvSpPr>
          <p:spPr bwMode="auto">
            <a:xfrm>
              <a:off x="2866281" y="1744019"/>
              <a:ext cx="1407269" cy="316911"/>
            </a:xfrm>
            <a:prstGeom prst="rect">
              <a:avLst/>
            </a:prstGeom>
            <a:noFill/>
          </p:spPr>
          <p:txBody>
            <a:bodyPr wrap="square">
              <a:noAutofit/>
            </a:bodyPr>
            <a:lstStyle/>
            <a:p>
              <a:pPr algn="ctr" fontAlgn="auto">
                <a:lnSpc>
                  <a:spcPct val="90000"/>
                </a:lnSpc>
                <a:spcBef>
                  <a:spcPts val="0"/>
                </a:spcBef>
                <a:spcAft>
                  <a:spcPts val="0"/>
                </a:spcAft>
                <a:defRPr/>
              </a:pPr>
              <a:r>
                <a:rPr lang="en-US" sz="1400" dirty="0">
                  <a:solidFill>
                    <a:srgbClr val="343437"/>
                  </a:solidFill>
                  <a:latin typeface="+mn-lt"/>
                  <a:cs typeface="Arial"/>
                </a:rPr>
                <a:t>R</a:t>
              </a:r>
              <a:r>
                <a:rPr lang="en-US" sz="1400" baseline="30000" dirty="0">
                  <a:solidFill>
                    <a:srgbClr val="343437"/>
                  </a:solidFill>
                  <a:latin typeface="+mn-lt"/>
                  <a:cs typeface="Arial"/>
                </a:rPr>
                <a:t>2</a:t>
              </a:r>
              <a:r>
                <a:rPr lang="en-US" sz="1400" baseline="-25000" dirty="0">
                  <a:solidFill>
                    <a:srgbClr val="343437"/>
                  </a:solidFill>
                  <a:latin typeface="+mn-lt"/>
                  <a:cs typeface="Arial"/>
                </a:rPr>
                <a:t>Nagelkerke</a:t>
              </a:r>
              <a:r>
                <a:rPr lang="en-US" sz="1400" dirty="0">
                  <a:solidFill>
                    <a:srgbClr val="343437"/>
                  </a:solidFill>
                  <a:latin typeface="+mn-lt"/>
                  <a:cs typeface="Arial"/>
                </a:rPr>
                <a:t> - </a:t>
              </a:r>
              <a:r>
                <a:rPr lang="en-US" sz="1400" dirty="0">
                  <a:solidFill>
                    <a:srgbClr val="FF0000"/>
                  </a:solidFill>
                  <a:latin typeface="+mn-lt"/>
                  <a:cs typeface="Arial"/>
                </a:rPr>
                <a:t>R</a:t>
              </a:r>
              <a:r>
                <a:rPr lang="en-US" sz="1400" baseline="30000" dirty="0">
                  <a:solidFill>
                    <a:srgbClr val="FF0000"/>
                  </a:solidFill>
                  <a:latin typeface="+mn-lt"/>
                  <a:cs typeface="Arial"/>
                </a:rPr>
                <a:t>2</a:t>
              </a:r>
              <a:r>
                <a:rPr lang="en-US" sz="1400" baseline="-25000" dirty="0">
                  <a:solidFill>
                    <a:srgbClr val="FF0000"/>
                  </a:solidFill>
                  <a:latin typeface="+mn-lt"/>
                  <a:cs typeface="Arial"/>
                </a:rPr>
                <a:t>Nagelkerke_adj </a:t>
              </a:r>
              <a:r>
                <a:rPr lang="en-US" sz="1400" baseline="-25000" dirty="0">
                  <a:solidFill>
                    <a:srgbClr val="343437"/>
                  </a:solidFill>
                  <a:latin typeface="+mn-lt"/>
                  <a:cs typeface="Arial"/>
                </a:rPr>
                <a:t>&lt; </a:t>
              </a:r>
              <a:r>
                <a:rPr lang="en-US" altLang="zh-CN" sz="1400" baseline="-25000" dirty="0">
                  <a:solidFill>
                    <a:srgbClr val="FF0000"/>
                  </a:solidFill>
                  <a:latin typeface="+mn-lt"/>
                  <a:cs typeface="Arial"/>
                </a:rPr>
                <a:t>δ</a:t>
              </a:r>
              <a:endParaRPr lang="en-US" sz="1400" baseline="-25000" dirty="0">
                <a:solidFill>
                  <a:srgbClr val="FF0000"/>
                </a:solidFill>
                <a:latin typeface="+mn-lt"/>
                <a:cs typeface="Arial"/>
              </a:endParaRPr>
            </a:p>
          </p:txBody>
        </p:sp>
      </p:grpSp>
      <p:grpSp>
        <p:nvGrpSpPr>
          <p:cNvPr id="6156" name="Group 18"/>
          <p:cNvGrpSpPr>
            <a:grpSpLocks/>
          </p:cNvGrpSpPr>
          <p:nvPr/>
        </p:nvGrpSpPr>
        <p:grpSpPr bwMode="auto">
          <a:xfrm>
            <a:off x="2620759" y="3723069"/>
            <a:ext cx="1122544" cy="966781"/>
            <a:chOff x="6777872" y="3811142"/>
            <a:chExt cx="1200150" cy="1090613"/>
          </a:xfrm>
        </p:grpSpPr>
        <p:sp>
          <p:nvSpPr>
            <p:cNvPr id="52" name="Decision 51"/>
            <p:cNvSpPr>
              <a:spLocks noChangeArrowheads="1"/>
            </p:cNvSpPr>
            <p:nvPr/>
          </p:nvSpPr>
          <p:spPr bwMode="auto">
            <a:xfrm>
              <a:off x="6815117" y="3811142"/>
              <a:ext cx="1092200" cy="1090613"/>
            </a:xfrm>
            <a:prstGeom prst="flowChartDecision">
              <a:avLst/>
            </a:prstGeom>
            <a:solidFill>
              <a:srgbClr val="C25552"/>
            </a:solidFill>
            <a:ln w="9525">
              <a:solidFill>
                <a:srgbClr val="FFFFFF"/>
              </a:solidFill>
              <a:miter lim="800000"/>
              <a:headEnd/>
              <a:tailEnd/>
            </a:ln>
            <a:effectLst>
              <a:outerShdw blurRad="41275" dist="25400" dir="5400000" algn="tl" rotWithShape="0">
                <a:srgbClr val="68686D">
                  <a:alpha val="34998"/>
                </a:srgbClr>
              </a:outerShdw>
            </a:effectLst>
          </p:spPr>
          <p:txBody>
            <a:bodyPr>
              <a:noAutofit/>
            </a:bodyPr>
            <a:lstStyle/>
            <a:p>
              <a:pPr fontAlgn="auto">
                <a:spcBef>
                  <a:spcPts val="0"/>
                </a:spcBef>
                <a:spcAft>
                  <a:spcPts val="0"/>
                </a:spcAft>
                <a:defRPr/>
              </a:pPr>
              <a:endParaRPr lang="en-US" sz="1600" dirty="0">
                <a:solidFill>
                  <a:schemeClr val="lt1"/>
                </a:solidFill>
                <a:latin typeface="+mn-lt"/>
                <a:ea typeface="+mn-ea"/>
              </a:endParaRPr>
            </a:p>
          </p:txBody>
        </p:sp>
        <p:sp>
          <p:nvSpPr>
            <p:cNvPr id="53" name="TextBox 52"/>
            <p:cNvSpPr txBox="1"/>
            <p:nvPr/>
          </p:nvSpPr>
          <p:spPr bwMode="auto">
            <a:xfrm>
              <a:off x="6777872" y="3981284"/>
              <a:ext cx="1200150" cy="535531"/>
            </a:xfrm>
            <a:prstGeom prst="rect">
              <a:avLst/>
            </a:prstGeom>
            <a:noFill/>
          </p:spPr>
          <p:txBody>
            <a:bodyPr>
              <a:noAutofit/>
            </a:bodyPr>
            <a:lstStyle/>
            <a:p>
              <a:pPr algn="ctr" fontAlgn="auto">
                <a:lnSpc>
                  <a:spcPct val="90000"/>
                </a:lnSpc>
                <a:spcBef>
                  <a:spcPts val="0"/>
                </a:spcBef>
                <a:spcAft>
                  <a:spcPts val="0"/>
                </a:spcAft>
                <a:defRPr/>
              </a:pPr>
              <a:r>
                <a:rPr lang="en-US" sz="1600" dirty="0">
                  <a:solidFill>
                    <a:srgbClr val="343437"/>
                  </a:solidFill>
                  <a:latin typeface="+mn-lt"/>
                  <a:cs typeface="Arial"/>
                </a:rPr>
                <a:t> </a:t>
              </a:r>
              <a:br>
                <a:rPr lang="en-US" sz="1600" dirty="0">
                  <a:solidFill>
                    <a:srgbClr val="343437"/>
                  </a:solidFill>
                  <a:latin typeface="+mn-lt"/>
                  <a:cs typeface="Arial"/>
                </a:rPr>
              </a:br>
              <a:r>
                <a:rPr lang="en-US" sz="1600" dirty="0">
                  <a:solidFill>
                    <a:srgbClr val="343437"/>
                  </a:solidFill>
                  <a:latin typeface="+mn-lt"/>
                  <a:cs typeface="Arial"/>
                </a:rPr>
                <a:t>max (S</a:t>
              </a:r>
              <a:r>
                <a:rPr lang="en-US" sz="1600" baseline="-25000" dirty="0">
                  <a:solidFill>
                    <a:srgbClr val="343437"/>
                  </a:solidFill>
                  <a:latin typeface="+mn-lt"/>
                  <a:cs typeface="Arial"/>
                </a:rPr>
                <a:t>VH</a:t>
              </a:r>
              <a:r>
                <a:rPr lang="en-US" sz="1600" dirty="0">
                  <a:solidFill>
                    <a:srgbClr val="343437"/>
                  </a:solidFill>
                  <a:latin typeface="+mn-lt"/>
                  <a:cs typeface="Arial"/>
                </a:rPr>
                <a:t>)</a:t>
              </a:r>
            </a:p>
          </p:txBody>
        </p:sp>
      </p:grpSp>
      <p:cxnSp>
        <p:nvCxnSpPr>
          <p:cNvPr id="81" name="Straight Arrow Connector 80"/>
          <p:cNvCxnSpPr/>
          <p:nvPr/>
        </p:nvCxnSpPr>
        <p:spPr>
          <a:xfrm>
            <a:off x="1457693" y="4242715"/>
            <a:ext cx="1175474" cy="0"/>
          </a:xfrm>
          <a:prstGeom prst="straightConnector1">
            <a:avLst/>
          </a:prstGeom>
          <a:ln w="12700" cap="flat" cmpd="sng">
            <a:solidFill>
              <a:schemeClr val="bg2">
                <a:lumMod val="50000"/>
              </a:schemeClr>
            </a:solidFill>
            <a:headEnd type="none"/>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bwMode="auto">
          <a:xfrm>
            <a:off x="4596794" y="1444890"/>
            <a:ext cx="2928266" cy="369332"/>
          </a:xfrm>
          <a:prstGeom prst="rect">
            <a:avLst/>
          </a:prstGeom>
          <a:noFill/>
        </p:spPr>
        <p:txBody>
          <a:bodyPr wrap="square" anchor="ctr">
            <a:spAutoFit/>
          </a:bodyPr>
          <a:lstStyle/>
          <a:p>
            <a:pPr algn="ctr" fontAlgn="auto">
              <a:spcBef>
                <a:spcPts val="0"/>
              </a:spcBef>
              <a:spcAft>
                <a:spcPts val="0"/>
              </a:spcAft>
              <a:defRPr/>
            </a:pPr>
            <a:r>
              <a:rPr lang="en-US" kern="1000" spc="50" dirty="0">
                <a:solidFill>
                  <a:schemeClr val="bg1"/>
                </a:solidFill>
                <a:latin typeface="+mj-lt"/>
                <a:cs typeface="Arial"/>
              </a:rPr>
              <a:t>Absolute Difference</a:t>
            </a:r>
          </a:p>
        </p:txBody>
      </p:sp>
      <p:grpSp>
        <p:nvGrpSpPr>
          <p:cNvPr id="6171" name="Group 7"/>
          <p:cNvGrpSpPr>
            <a:grpSpLocks/>
          </p:cNvGrpSpPr>
          <p:nvPr/>
        </p:nvGrpSpPr>
        <p:grpSpPr bwMode="auto">
          <a:xfrm>
            <a:off x="3025980" y="5917106"/>
            <a:ext cx="2783982" cy="744478"/>
            <a:chOff x="6473791" y="5311490"/>
            <a:chExt cx="1844646" cy="810046"/>
          </a:xfrm>
        </p:grpSpPr>
        <p:sp>
          <p:nvSpPr>
            <p:cNvPr id="68" name="Terminator 67"/>
            <p:cNvSpPr>
              <a:spLocks noChangeArrowheads="1"/>
            </p:cNvSpPr>
            <p:nvPr/>
          </p:nvSpPr>
          <p:spPr bwMode="auto">
            <a:xfrm>
              <a:off x="6545700" y="5311490"/>
              <a:ext cx="1604753" cy="810046"/>
            </a:xfrm>
            <a:prstGeom prst="flowChartTerminator">
              <a:avLst/>
            </a:prstGeom>
            <a:solidFill>
              <a:srgbClr val="99BA82"/>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endParaRPr lang="en-US" sz="2000" kern="1000" spc="50" dirty="0">
                <a:solidFill>
                  <a:schemeClr val="bg2">
                    <a:lumMod val="25000"/>
                  </a:schemeClr>
                </a:solidFill>
                <a:latin typeface="+mn-lt"/>
              </a:endParaRPr>
            </a:p>
          </p:txBody>
        </p:sp>
        <mc:AlternateContent xmlns:mc="http://schemas.openxmlformats.org/markup-compatibility/2006" xmlns:a14="http://schemas.microsoft.com/office/drawing/2010/main">
          <mc:Choice Requires="a14">
            <p:sp>
              <p:nvSpPr>
                <p:cNvPr id="38" name="TextBox 37"/>
                <p:cNvSpPr txBox="1"/>
                <p:nvPr/>
              </p:nvSpPr>
              <p:spPr bwMode="auto">
                <a:xfrm>
                  <a:off x="6473791" y="5434830"/>
                  <a:ext cx="1844646" cy="562617"/>
                </a:xfrm>
                <a:prstGeom prst="rect">
                  <a:avLst/>
                </a:prstGeom>
                <a:noFill/>
              </p:spPr>
              <p:txBody>
                <a:bodyPr wrap="square">
                  <a:noAutofit/>
                </a:bodyPr>
                <a:lstStyle/>
                <a:p>
                  <a:pPr algn="ctr" fontAlgn="auto">
                    <a:spcBef>
                      <a:spcPts val="0"/>
                    </a:spcBef>
                    <a:spcAft>
                      <a:spcPts val="0"/>
                    </a:spcAft>
                    <a:defRPr/>
                  </a:pPr>
                  <a:r>
                    <a:rPr lang="en-US" sz="2000" dirty="0">
                      <a:solidFill>
                        <a:schemeClr val="tx1">
                          <a:lumMod val="75000"/>
                          <a:lumOff val="25000"/>
                        </a:schemeClr>
                      </a:solidFill>
                      <a:latin typeface="+mn-lt"/>
                      <a:cs typeface="Arial"/>
                    </a:rPr>
                    <a:t>n =</a:t>
                  </a:r>
                  <a:r>
                    <a:rPr lang="en-US" sz="2000" dirty="0">
                      <a:solidFill>
                        <a:srgbClr val="343437"/>
                      </a:solidFill>
                      <a:cs typeface="Arial"/>
                    </a:rPr>
                    <a:t> </a:t>
                  </a:r>
                  <a14:m>
                    <m:oMath xmlns:m="http://schemas.openxmlformats.org/officeDocument/2006/math">
                      <m:f>
                        <m:fPr>
                          <m:ctrlPr>
                            <a:rPr lang="en-US" sz="2000" i="1">
                              <a:solidFill>
                                <a:srgbClr val="343437"/>
                              </a:solidFill>
                              <a:latin typeface="Cambria Math" panose="02040503050406030204" pitchFamily="18" charset="0"/>
                              <a:cs typeface="Arial"/>
                            </a:rPr>
                          </m:ctrlPr>
                        </m:fPr>
                        <m:num>
                          <m:r>
                            <a:rPr lang="en-US" sz="2000" b="0" i="1" smtClean="0">
                              <a:solidFill>
                                <a:srgbClr val="343437"/>
                              </a:solidFill>
                              <a:latin typeface="Cambria Math" panose="02040503050406030204" pitchFamily="18" charset="0"/>
                              <a:cs typeface="Arial"/>
                            </a:rPr>
                            <m:t>𝑝</m:t>
                          </m:r>
                        </m:num>
                        <m:den>
                          <m:d>
                            <m:dPr>
                              <m:ctrlPr>
                                <a:rPr lang="en-US" altLang="zh-CN" sz="2000" b="0" i="1" smtClean="0">
                                  <a:solidFill>
                                    <a:srgbClr val="343437"/>
                                  </a:solidFill>
                                  <a:latin typeface="Cambria Math" panose="02040503050406030204" pitchFamily="18" charset="0"/>
                                  <a:cs typeface="Arial"/>
                                </a:rPr>
                              </m:ctrlPr>
                            </m:dPr>
                            <m:e>
                              <m:r>
                                <a:rPr lang="zh-CN" altLang="en-US" sz="2000" b="0" i="1" smtClean="0">
                                  <a:solidFill>
                                    <a:srgbClr val="343437"/>
                                  </a:solidFill>
                                  <a:latin typeface="Cambria Math" panose="02040503050406030204" pitchFamily="18" charset="0"/>
                                  <a:cs typeface="Arial"/>
                                </a:rPr>
                                <m:t>𝑆</m:t>
                              </m:r>
                              <m:r>
                                <a:rPr lang="zh-CN" altLang="en-US" sz="2000" b="0" i="1" baseline="-25000" smtClean="0">
                                  <a:solidFill>
                                    <a:srgbClr val="343437"/>
                                  </a:solidFill>
                                  <a:latin typeface="Cambria Math" panose="02040503050406030204" pitchFamily="18" charset="0"/>
                                  <a:cs typeface="Arial"/>
                                </a:rPr>
                                <m:t>𝑉𝐻</m:t>
                              </m:r>
                              <m:r>
                                <a:rPr lang="en-US" altLang="zh-CN" sz="2000" b="0" i="1" smtClean="0">
                                  <a:solidFill>
                                    <a:srgbClr val="343437"/>
                                  </a:solidFill>
                                  <a:latin typeface="Cambria Math" panose="02040503050406030204" pitchFamily="18" charset="0"/>
                                  <a:cs typeface="Arial"/>
                                </a:rPr>
                                <m:t>−1</m:t>
                              </m:r>
                            </m:e>
                          </m:d>
                          <m:r>
                            <a:rPr lang="zh-CN" altLang="en-US" sz="2000" b="0" i="1" smtClean="0">
                              <a:solidFill>
                                <a:srgbClr val="343437"/>
                              </a:solidFill>
                              <a:latin typeface="Cambria Math" panose="02040503050406030204" pitchFamily="18" charset="0"/>
                              <a:cs typeface="Arial"/>
                            </a:rPr>
                            <m:t>𝑙𝑛</m:t>
                          </m:r>
                          <m:r>
                            <a:rPr lang="en-US" altLang="zh-CN" sz="2000" b="0" i="1" smtClean="0">
                              <a:solidFill>
                                <a:srgbClr val="343437"/>
                              </a:solidFill>
                              <a:latin typeface="Cambria Math" panose="02040503050406030204" pitchFamily="18" charset="0"/>
                              <a:cs typeface="Arial"/>
                            </a:rPr>
                            <m:t>(</m:t>
                          </m:r>
                          <m:r>
                            <m:rPr>
                              <m:nor/>
                            </m:rPr>
                            <a:rPr lang="en-US" sz="2000" dirty="0">
                              <a:solidFill>
                                <a:srgbClr val="343437"/>
                              </a:solidFill>
                              <a:cs typeface="Arial"/>
                            </a:rPr>
                            <m:t>1− </m:t>
                          </m:r>
                          <m:r>
                            <a:rPr lang="en-US" sz="2000" b="0" i="1" smtClean="0">
                              <a:solidFill>
                                <a:srgbClr val="343437"/>
                              </a:solidFill>
                              <a:latin typeface="Cambria Math" panose="02040503050406030204" pitchFamily="18" charset="0"/>
                              <a:cs typeface="Arial"/>
                            </a:rPr>
                            <m:t>𝑅</m:t>
                          </m:r>
                          <m:r>
                            <a:rPr lang="en-US" sz="2000" b="0" i="1" baseline="30000" smtClean="0">
                              <a:solidFill>
                                <a:srgbClr val="343437"/>
                              </a:solidFill>
                              <a:latin typeface="Cambria Math" panose="02040503050406030204" pitchFamily="18" charset="0"/>
                              <a:cs typeface="Arial"/>
                            </a:rPr>
                            <m:t>2</m:t>
                          </m:r>
                          <m:r>
                            <a:rPr lang="en-US" sz="2000" b="0" i="1" baseline="-25000" smtClean="0">
                              <a:solidFill>
                                <a:srgbClr val="343437"/>
                              </a:solidFill>
                              <a:latin typeface="Cambria Math" panose="02040503050406030204" pitchFamily="18" charset="0"/>
                              <a:cs typeface="Arial"/>
                            </a:rPr>
                            <m:t>𝐶𝑆</m:t>
                          </m:r>
                          <m:r>
                            <a:rPr lang="en-US" altLang="zh-CN" sz="2000" b="0" i="1" smtClean="0">
                              <a:solidFill>
                                <a:srgbClr val="343437"/>
                              </a:solidFill>
                              <a:latin typeface="Cambria Math" panose="02040503050406030204" pitchFamily="18" charset="0"/>
                              <a:cs typeface="Arial"/>
                            </a:rPr>
                            <m:t>)</m:t>
                          </m:r>
                        </m:den>
                      </m:f>
                    </m:oMath>
                  </a14:m>
                  <a:r>
                    <a:rPr lang="en-US" sz="2000" dirty="0">
                      <a:solidFill>
                        <a:schemeClr val="tx1">
                          <a:lumMod val="75000"/>
                          <a:lumOff val="25000"/>
                        </a:schemeClr>
                      </a:solidFill>
                      <a:latin typeface="+mn-lt"/>
                      <a:cs typeface="Arial"/>
                    </a:rPr>
                    <a:t> </a:t>
                  </a:r>
                </a:p>
              </p:txBody>
            </p:sp>
          </mc:Choice>
          <mc:Fallback xmlns="">
            <p:sp>
              <p:nvSpPr>
                <p:cNvPr id="38" name="TextBox 37"/>
                <p:cNvSpPr txBox="1">
                  <a:spLocks noRot="1" noChangeAspect="1" noMove="1" noResize="1" noEditPoints="1" noAdjustHandles="1" noChangeArrowheads="1" noChangeShapeType="1" noTextEdit="1"/>
                </p:cNvSpPr>
                <p:nvPr/>
              </p:nvSpPr>
              <p:spPr bwMode="auto">
                <a:xfrm>
                  <a:off x="6473791" y="5434830"/>
                  <a:ext cx="1844646" cy="562617"/>
                </a:xfrm>
                <a:prstGeom prst="rect">
                  <a:avLst/>
                </a:prstGeom>
                <a:blipFill>
                  <a:blip r:embed="rId2"/>
                  <a:stretch>
                    <a:fillRect b="-14118"/>
                  </a:stretch>
                </a:blipFill>
              </p:spPr>
              <p:txBody>
                <a:bodyPr/>
                <a:lstStyle/>
                <a:p>
                  <a:r>
                    <a:rPr lang="en-US">
                      <a:noFill/>
                    </a:rPr>
                    <a:t> </a:t>
                  </a:r>
                </a:p>
              </p:txBody>
            </p:sp>
          </mc:Fallback>
        </mc:AlternateContent>
      </p:grpSp>
      <p:sp>
        <p:nvSpPr>
          <p:cNvPr id="48" name="Title 1"/>
          <p:cNvSpPr>
            <a:spLocks noGrp="1"/>
          </p:cNvSpPr>
          <p:nvPr>
            <p:ph type="title"/>
          </p:nvPr>
        </p:nvSpPr>
        <p:spPr>
          <a:xfrm>
            <a:off x="647887" y="431493"/>
            <a:ext cx="9817100" cy="1309687"/>
          </a:xfrm>
        </p:spPr>
        <p:txBody>
          <a:bodyPr>
            <a:noAutofit/>
          </a:bodyPr>
          <a:lstStyle/>
          <a:p>
            <a:r>
              <a:rPr lang="en-US" dirty="0"/>
              <a:t>Riley Richard – Criterion 1 &amp; 2</a:t>
            </a:r>
          </a:p>
        </p:txBody>
      </p:sp>
      <p:sp>
        <p:nvSpPr>
          <p:cNvPr id="51" name="Process 72"/>
          <p:cNvSpPr>
            <a:spLocks noChangeArrowheads="1"/>
          </p:cNvSpPr>
          <p:nvPr/>
        </p:nvSpPr>
        <p:spPr bwMode="auto">
          <a:xfrm>
            <a:off x="1205920" y="1828621"/>
            <a:ext cx="1935098" cy="519580"/>
          </a:xfrm>
          <a:prstGeom prst="flowChartProcess">
            <a:avLst/>
          </a:prstGeom>
          <a:solidFill>
            <a:srgbClr val="759FAB"/>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r>
              <a:rPr lang="en-US" sz="1400" dirty="0">
                <a:solidFill>
                  <a:srgbClr val="FF0000"/>
                </a:solidFill>
                <a:cs typeface="Arial"/>
              </a:rPr>
              <a:t>S</a:t>
            </a:r>
            <a:r>
              <a:rPr lang="en-US" sz="1400" baseline="-25000" dirty="0">
                <a:solidFill>
                  <a:srgbClr val="FF0000"/>
                </a:solidFill>
                <a:cs typeface="Arial"/>
              </a:rPr>
              <a:t>VH</a:t>
            </a:r>
            <a:r>
              <a:rPr lang="en-US" sz="1400" baseline="-25000" dirty="0">
                <a:solidFill>
                  <a:srgbClr val="343437"/>
                </a:solidFill>
                <a:cs typeface="Arial"/>
              </a:rPr>
              <a:t> </a:t>
            </a:r>
            <a:r>
              <a:rPr lang="en-US" sz="1400" dirty="0">
                <a:solidFill>
                  <a:srgbClr val="343437"/>
                </a:solidFill>
                <a:cs typeface="Arial"/>
              </a:rPr>
              <a:t> = R</a:t>
            </a:r>
            <a:r>
              <a:rPr lang="en-US" sz="1400" baseline="30000" dirty="0">
                <a:solidFill>
                  <a:srgbClr val="343437"/>
                </a:solidFill>
                <a:cs typeface="Arial"/>
              </a:rPr>
              <a:t>2</a:t>
            </a:r>
            <a:r>
              <a:rPr lang="en-US" sz="1400" baseline="-25000" dirty="0">
                <a:solidFill>
                  <a:srgbClr val="343437"/>
                </a:solidFill>
                <a:cs typeface="Arial"/>
              </a:rPr>
              <a:t>CS</a:t>
            </a:r>
            <a:r>
              <a:rPr lang="en-US" sz="1400" dirty="0">
                <a:solidFill>
                  <a:srgbClr val="343437"/>
                </a:solidFill>
                <a:cs typeface="Arial"/>
              </a:rPr>
              <a:t>/</a:t>
            </a:r>
            <a:r>
              <a:rPr lang="en-US" sz="1400" dirty="0">
                <a:solidFill>
                  <a:srgbClr val="FF0000"/>
                </a:solidFill>
                <a:cs typeface="Arial"/>
              </a:rPr>
              <a:t>R</a:t>
            </a:r>
            <a:r>
              <a:rPr lang="en-US" sz="1400" baseline="30000" dirty="0">
                <a:solidFill>
                  <a:srgbClr val="FF0000"/>
                </a:solidFill>
                <a:cs typeface="Arial"/>
              </a:rPr>
              <a:t>2</a:t>
            </a:r>
            <a:r>
              <a:rPr lang="en-US" sz="1400" baseline="-25000" dirty="0">
                <a:solidFill>
                  <a:srgbClr val="FF0000"/>
                </a:solidFill>
                <a:cs typeface="Arial"/>
              </a:rPr>
              <a:t>CS_adj</a:t>
            </a:r>
            <a:endParaRPr lang="en-US" sz="1400" dirty="0">
              <a:solidFill>
                <a:srgbClr val="FF0000"/>
              </a:solidFill>
              <a:cs typeface="Arial"/>
            </a:endParaRPr>
          </a:p>
        </p:txBody>
      </p:sp>
      <p:sp>
        <p:nvSpPr>
          <p:cNvPr id="2" name="TextBox 1"/>
          <p:cNvSpPr txBox="1"/>
          <p:nvPr/>
        </p:nvSpPr>
        <p:spPr>
          <a:xfrm>
            <a:off x="8610600" y="2545201"/>
            <a:ext cx="2743200" cy="307777"/>
          </a:xfrm>
          <a:prstGeom prst="rect">
            <a:avLst/>
          </a:prstGeom>
          <a:noFill/>
        </p:spPr>
        <p:txBody>
          <a:bodyPr wrap="square" rtlCol="0">
            <a:spAutoFit/>
          </a:bodyPr>
          <a:lstStyle/>
          <a:p>
            <a:r>
              <a:rPr lang="en-US" sz="1400" dirty="0"/>
              <a:t>Desired model performance</a:t>
            </a:r>
          </a:p>
        </p:txBody>
      </p:sp>
      <p:sp>
        <p:nvSpPr>
          <p:cNvPr id="30" name="TextBox 29"/>
          <p:cNvSpPr txBox="1"/>
          <p:nvPr/>
        </p:nvSpPr>
        <p:spPr>
          <a:xfrm>
            <a:off x="8825901" y="4411213"/>
            <a:ext cx="1875746" cy="307777"/>
          </a:xfrm>
          <a:prstGeom prst="rect">
            <a:avLst/>
          </a:prstGeom>
          <a:noFill/>
        </p:spPr>
        <p:txBody>
          <a:bodyPr wrap="square" rtlCol="0">
            <a:spAutoFit/>
          </a:bodyPr>
          <a:lstStyle/>
          <a:p>
            <a:r>
              <a:rPr lang="en-US" sz="1400" dirty="0"/>
              <a:t>Required sample size</a:t>
            </a:r>
          </a:p>
        </p:txBody>
      </p:sp>
      <p:sp>
        <p:nvSpPr>
          <p:cNvPr id="3" name="Down Arrow 2"/>
          <p:cNvSpPr/>
          <p:nvPr/>
        </p:nvSpPr>
        <p:spPr>
          <a:xfrm>
            <a:off x="9349643" y="2965442"/>
            <a:ext cx="491570" cy="1405925"/>
          </a:xfrm>
          <a:prstGeom prst="downArrow">
            <a:avLst/>
          </a:prstGeom>
          <a:ln>
            <a:solidFill>
              <a:schemeClr val="tx1"/>
            </a:solidFill>
          </a:ln>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Imago" pitchFamily="2" charset="0"/>
            </a:endParaRPr>
          </a:p>
        </p:txBody>
      </p:sp>
      <p:sp>
        <p:nvSpPr>
          <p:cNvPr id="32" name="TextBox 31"/>
          <p:cNvSpPr txBox="1"/>
          <p:nvPr/>
        </p:nvSpPr>
        <p:spPr>
          <a:xfrm>
            <a:off x="9841213" y="2965442"/>
            <a:ext cx="2444610" cy="1277273"/>
          </a:xfrm>
          <a:prstGeom prst="rect">
            <a:avLst/>
          </a:prstGeom>
          <a:noFill/>
        </p:spPr>
        <p:txBody>
          <a:bodyPr wrap="square" rtlCol="0">
            <a:spAutoFit/>
          </a:bodyPr>
          <a:lstStyle/>
          <a:p>
            <a:pPr algn="ctr"/>
            <a:r>
              <a:rPr lang="en-US" sz="1100" dirty="0"/>
              <a:t>Data characteristics</a:t>
            </a:r>
          </a:p>
          <a:p>
            <a:pPr algn="ctr"/>
            <a:r>
              <a:rPr lang="en-US" sz="1100" dirty="0"/>
              <a:t>(P)</a:t>
            </a:r>
          </a:p>
          <a:p>
            <a:pPr algn="ctr"/>
            <a:r>
              <a:rPr lang="en-US" sz="1100" dirty="0"/>
              <a:t>+</a:t>
            </a:r>
          </a:p>
          <a:p>
            <a:pPr algn="ctr"/>
            <a:r>
              <a:rPr lang="en-US" sz="1100" dirty="0"/>
              <a:t>Anticipated values</a:t>
            </a:r>
          </a:p>
          <a:p>
            <a:pPr algn="ctr"/>
            <a:r>
              <a:rPr lang="en-US" sz="1100" dirty="0">
                <a:solidFill>
                  <a:srgbClr val="FF0000"/>
                </a:solidFill>
              </a:rPr>
              <a:t>(S</a:t>
            </a:r>
            <a:r>
              <a:rPr lang="en-US" sz="1100" baseline="-25000" dirty="0">
                <a:solidFill>
                  <a:srgbClr val="FF0000"/>
                </a:solidFill>
              </a:rPr>
              <a:t>VH</a:t>
            </a:r>
            <a:r>
              <a:rPr lang="en-US" sz="1100" dirty="0">
                <a:solidFill>
                  <a:srgbClr val="FF0000"/>
                </a:solidFill>
              </a:rPr>
              <a:t>, R</a:t>
            </a:r>
            <a:r>
              <a:rPr lang="en-US" sz="1100" baseline="30000" dirty="0">
                <a:solidFill>
                  <a:srgbClr val="FF0000"/>
                </a:solidFill>
              </a:rPr>
              <a:t>2</a:t>
            </a:r>
            <a:r>
              <a:rPr lang="en-US" sz="1100" baseline="-25000" dirty="0">
                <a:solidFill>
                  <a:srgbClr val="FF0000"/>
                </a:solidFill>
              </a:rPr>
              <a:t>CS_adj</a:t>
            </a:r>
            <a:r>
              <a:rPr lang="en-US" sz="1100" dirty="0">
                <a:solidFill>
                  <a:srgbClr val="FF0000"/>
                </a:solidFill>
              </a:rPr>
              <a:t>, </a:t>
            </a:r>
            <a:r>
              <a:rPr lang="en-US" sz="1100" dirty="0">
                <a:solidFill>
                  <a:srgbClr val="FF0000"/>
                </a:solidFill>
                <a:cs typeface="Arial"/>
              </a:rPr>
              <a:t>R</a:t>
            </a:r>
            <a:r>
              <a:rPr lang="en-US" sz="1100" baseline="30000" dirty="0">
                <a:solidFill>
                  <a:srgbClr val="FF0000"/>
                </a:solidFill>
                <a:cs typeface="Arial"/>
              </a:rPr>
              <a:t>2</a:t>
            </a:r>
            <a:r>
              <a:rPr lang="en-US" sz="1100" baseline="-25000" dirty="0">
                <a:solidFill>
                  <a:srgbClr val="FF0000"/>
                </a:solidFill>
                <a:cs typeface="Arial"/>
              </a:rPr>
              <a:t>Nagelkerke_adj</a:t>
            </a:r>
            <a:r>
              <a:rPr lang="en-US" sz="1100" dirty="0">
                <a:solidFill>
                  <a:srgbClr val="FF0000"/>
                </a:solidFill>
                <a:cs typeface="Arial"/>
              </a:rPr>
              <a:t>, </a:t>
            </a:r>
            <a:r>
              <a:rPr lang="en-US" altLang="zh-CN" sz="1100" baseline="-25000" dirty="0">
                <a:solidFill>
                  <a:srgbClr val="FF0000"/>
                </a:solidFill>
                <a:cs typeface="Arial"/>
              </a:rPr>
              <a:t>δ</a:t>
            </a:r>
            <a:r>
              <a:rPr lang="en-US" sz="1100" dirty="0">
                <a:solidFill>
                  <a:srgbClr val="FF0000"/>
                </a:solidFill>
              </a:rPr>
              <a:t> )</a:t>
            </a:r>
            <a:endParaRPr lang="en-US" sz="1100" dirty="0"/>
          </a:p>
        </p:txBody>
      </p:sp>
      <p:pic>
        <p:nvPicPr>
          <p:cNvPr id="10" name="Picture 9"/>
          <p:cNvPicPr>
            <a:picLocks noChangeAspect="1"/>
          </p:cNvPicPr>
          <p:nvPr/>
        </p:nvPicPr>
        <p:blipFill>
          <a:blip r:embed="rId3"/>
          <a:stretch>
            <a:fillRect/>
          </a:stretch>
        </p:blipFill>
        <p:spPr>
          <a:xfrm>
            <a:off x="348219" y="2573984"/>
            <a:ext cx="4069752" cy="2487554"/>
          </a:xfrm>
          <a:prstGeom prst="rect">
            <a:avLst/>
          </a:prstGeom>
        </p:spPr>
      </p:pic>
      <p:pic>
        <p:nvPicPr>
          <p:cNvPr id="11" name="Picture 10"/>
          <p:cNvPicPr>
            <a:picLocks noChangeAspect="1"/>
          </p:cNvPicPr>
          <p:nvPr/>
        </p:nvPicPr>
        <p:blipFill>
          <a:blip r:embed="rId4"/>
          <a:stretch>
            <a:fillRect/>
          </a:stretch>
        </p:blipFill>
        <p:spPr>
          <a:xfrm>
            <a:off x="4333833" y="2633643"/>
            <a:ext cx="4016208" cy="2382010"/>
          </a:xfrm>
          <a:prstGeom prst="rect">
            <a:avLst/>
          </a:prstGeom>
        </p:spPr>
      </p:pic>
      <p:sp>
        <p:nvSpPr>
          <p:cNvPr id="49" name="Down Arrow 48"/>
          <p:cNvSpPr/>
          <p:nvPr/>
        </p:nvSpPr>
        <p:spPr>
          <a:xfrm>
            <a:off x="4180534" y="5015653"/>
            <a:ext cx="484437" cy="890549"/>
          </a:xfrm>
          <a:prstGeom prst="downArrow">
            <a:avLst/>
          </a:prstGeom>
          <a:ln>
            <a:solidFill>
              <a:schemeClr val="tx1"/>
            </a:solidFill>
          </a:ln>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Imago" pitchFamily="2" charset="0"/>
            </a:endParaRPr>
          </a:p>
        </p:txBody>
      </p:sp>
      <p:sp>
        <p:nvSpPr>
          <p:cNvPr id="26" name="Rectangle 25"/>
          <p:cNvSpPr/>
          <p:nvPr/>
        </p:nvSpPr>
        <p:spPr>
          <a:xfrm>
            <a:off x="8597046" y="1825780"/>
            <a:ext cx="2415540" cy="307777"/>
          </a:xfrm>
          <a:prstGeom prst="rect">
            <a:avLst/>
          </a:prstGeom>
        </p:spPr>
        <p:txBody>
          <a:bodyPr wrap="square">
            <a:spAutoFit/>
          </a:bodyPr>
          <a:lstStyle/>
          <a:p>
            <a:r>
              <a:rPr lang="en-US" sz="1400" b="1" dirty="0"/>
              <a:t>Summary </a:t>
            </a:r>
          </a:p>
        </p:txBody>
      </p:sp>
    </p:spTree>
    <p:extLst>
      <p:ext uri="{BB962C8B-B14F-4D97-AF65-F5344CB8AC3E}">
        <p14:creationId xmlns:p14="http://schemas.microsoft.com/office/powerpoint/2010/main" val="252708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479512" y="1358158"/>
            <a:ext cx="3276600" cy="369332"/>
          </a:xfrm>
          <a:prstGeom prst="rect">
            <a:avLst/>
          </a:prstGeom>
          <a:noFill/>
          <a:ln>
            <a:solidFill>
              <a:schemeClr val="bg1"/>
            </a:solidFill>
          </a:ln>
        </p:spPr>
        <p:txBody>
          <a:bodyPr wrap="square" rtlCol="0">
            <a:spAutoFit/>
          </a:bodyPr>
          <a:lstStyle/>
          <a:p>
            <a:r>
              <a:rPr lang="en-US" dirty="0"/>
              <a:t>Logit(y) = intercept + X</a:t>
            </a:r>
            <a:r>
              <a:rPr lang="en-US" altLang="zh-CN" dirty="0"/>
              <a:t>β</a:t>
            </a:r>
            <a:endParaRPr lang="en-US" dirty="0"/>
          </a:p>
        </p:txBody>
      </p:sp>
      <p:cxnSp>
        <p:nvCxnSpPr>
          <p:cNvPr id="30" name="Straight Arrow Connector 29"/>
          <p:cNvCxnSpPr/>
          <p:nvPr/>
        </p:nvCxnSpPr>
        <p:spPr bwMode="auto">
          <a:xfrm flipH="1">
            <a:off x="3115662" y="1706782"/>
            <a:ext cx="1523602" cy="530793"/>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sp>
        <p:nvSpPr>
          <p:cNvPr id="32" name="TextBox 31"/>
          <p:cNvSpPr txBox="1"/>
          <p:nvPr/>
        </p:nvSpPr>
        <p:spPr>
          <a:xfrm>
            <a:off x="716086" y="2102081"/>
            <a:ext cx="2895600" cy="861774"/>
          </a:xfrm>
          <a:prstGeom prst="rect">
            <a:avLst/>
          </a:prstGeom>
          <a:noFill/>
        </p:spPr>
        <p:txBody>
          <a:bodyPr wrap="square" rtlCol="0">
            <a:spAutoFit/>
          </a:bodyPr>
          <a:lstStyle/>
          <a:p>
            <a:r>
              <a:rPr lang="en-US" sz="2000" b="1" dirty="0"/>
              <a:t>Precise Estimate for</a:t>
            </a:r>
          </a:p>
          <a:p>
            <a:r>
              <a:rPr lang="en-US" sz="2000" b="1" dirty="0"/>
              <a:t>Outcome Proportion </a:t>
            </a:r>
          </a:p>
        </p:txBody>
      </p:sp>
      <p:pic>
        <p:nvPicPr>
          <p:cNvPr id="38" name="Picture 37"/>
          <p:cNvPicPr>
            <a:picLocks noChangeAspect="1"/>
          </p:cNvPicPr>
          <p:nvPr/>
        </p:nvPicPr>
        <p:blipFill>
          <a:blip r:embed="rId2"/>
          <a:stretch>
            <a:fillRect/>
          </a:stretch>
        </p:blipFill>
        <p:spPr>
          <a:xfrm>
            <a:off x="159538" y="3263913"/>
            <a:ext cx="3942868" cy="2626743"/>
          </a:xfrm>
          <a:prstGeom prst="rect">
            <a:avLst/>
          </a:prstGeom>
        </p:spPr>
      </p:pic>
      <p:sp>
        <p:nvSpPr>
          <p:cNvPr id="39" name="TextBox 38"/>
          <p:cNvSpPr txBox="1"/>
          <p:nvPr/>
        </p:nvSpPr>
        <p:spPr>
          <a:xfrm>
            <a:off x="88612" y="6054036"/>
            <a:ext cx="5029200" cy="553998"/>
          </a:xfrm>
          <a:prstGeom prst="rect">
            <a:avLst/>
          </a:prstGeom>
          <a:noFill/>
        </p:spPr>
        <p:txBody>
          <a:bodyPr wrap="square" rtlCol="0">
            <a:spAutoFit/>
          </a:bodyPr>
          <a:lstStyle/>
          <a:p>
            <a:r>
              <a:rPr lang="en-US" sz="1200" dirty="0"/>
              <a:t>When outcome proportion dominates other predictors,</a:t>
            </a:r>
          </a:p>
          <a:p>
            <a:r>
              <a:rPr lang="en-US" sz="1200" dirty="0"/>
              <a:t>calculation of required sample size would heavily depend on it !</a:t>
            </a:r>
          </a:p>
        </p:txBody>
      </p:sp>
      <p:sp>
        <p:nvSpPr>
          <p:cNvPr id="3" name="Title 2"/>
          <p:cNvSpPr>
            <a:spLocks noGrp="1"/>
          </p:cNvSpPr>
          <p:nvPr>
            <p:ph type="title"/>
          </p:nvPr>
        </p:nvSpPr>
        <p:spPr/>
        <p:txBody>
          <a:bodyPr/>
          <a:lstStyle/>
          <a:p>
            <a:r>
              <a:rPr lang="en-US" dirty="0"/>
              <a:t>Riley Richard – Criterion 3</a:t>
            </a:r>
            <a:br>
              <a:rPr lang="en-US" dirty="0"/>
            </a:br>
            <a:endParaRPr lang="en-US" dirty="0"/>
          </a:p>
        </p:txBody>
      </p:sp>
      <p:pic>
        <p:nvPicPr>
          <p:cNvPr id="4" name="Picture 3"/>
          <p:cNvPicPr>
            <a:picLocks noChangeAspect="1"/>
          </p:cNvPicPr>
          <p:nvPr/>
        </p:nvPicPr>
        <p:blipFill>
          <a:blip r:embed="rId3"/>
          <a:stretch>
            <a:fillRect/>
          </a:stretch>
        </p:blipFill>
        <p:spPr>
          <a:xfrm>
            <a:off x="4522310" y="1821866"/>
            <a:ext cx="5182323" cy="274319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638793" y="4513911"/>
                <a:ext cx="3352800" cy="496354"/>
              </a:xfrm>
              <a:prstGeom prst="rect">
                <a:avLst/>
              </a:prstGeom>
              <a:noFill/>
            </p:spPr>
            <p:txBody>
              <a:bodyPr wrap="square" rtlCol="0">
                <a:spAutoFit/>
              </a:bodyPr>
              <a:lstStyle/>
              <a:p>
                <a:r>
                  <a:rPr lang="en-US" altLang="zh-CN" dirty="0">
                    <a:solidFill>
                      <a:srgbClr val="0005FB"/>
                    </a:solidFill>
                  </a:rPr>
                  <a:t>Φ</a:t>
                </a:r>
                <a:r>
                  <a:rPr lang="en-US" altLang="zh-CN" dirty="0"/>
                  <a:t>±</a:t>
                </a:r>
                <a:r>
                  <a:rPr lang="en-US" altLang="zh-CN" dirty="0">
                    <a:solidFill>
                      <a:srgbClr val="F86596"/>
                    </a:solidFill>
                  </a:rPr>
                  <a:t>1.96 </a:t>
                </a:r>
                <a:r>
                  <a:rPr lang="zh-CN" altLang="en-US" dirty="0">
                    <a:solidFill>
                      <a:srgbClr val="F86596"/>
                    </a:solidFill>
                  </a:rPr>
                  <a:t>*</a:t>
                </a:r>
                <a14:m>
                  <m:oMath xmlns:m="http://schemas.openxmlformats.org/officeDocument/2006/math">
                    <m:r>
                      <a:rPr lang="zh-CN" altLang="en-US" i="1" smtClean="0">
                        <a:solidFill>
                          <a:srgbClr val="F86596"/>
                        </a:solidFill>
                        <a:latin typeface="Cambria Math" panose="02040503050406030204" pitchFamily="18" charset="0"/>
                      </a:rPr>
                      <m:t>√</m:t>
                    </m:r>
                    <m:f>
                      <m:fPr>
                        <m:ctrlPr>
                          <a:rPr lang="en-US" altLang="zh-CN" i="1" smtClean="0">
                            <a:solidFill>
                              <a:srgbClr val="F86596"/>
                            </a:solidFill>
                            <a:latin typeface="Cambria Math" panose="02040503050406030204" pitchFamily="18" charset="0"/>
                          </a:rPr>
                        </m:ctrlPr>
                      </m:fPr>
                      <m:num>
                        <m:r>
                          <m:rPr>
                            <m:sty m:val="p"/>
                          </m:rPr>
                          <a:rPr lang="en-US" altLang="zh-CN" i="1">
                            <a:solidFill>
                              <a:srgbClr val="F86596"/>
                            </a:solidFill>
                            <a:latin typeface="Cambria Math" panose="02040503050406030204" pitchFamily="18" charset="0"/>
                          </a:rPr>
                          <m:t>Φ</m:t>
                        </m:r>
                        <m:r>
                          <a:rPr lang="en-US" altLang="zh-CN" b="0" i="1" smtClean="0">
                            <a:solidFill>
                              <a:srgbClr val="F86596"/>
                            </a:solidFill>
                            <a:latin typeface="Cambria Math" panose="02040503050406030204" pitchFamily="18" charset="0"/>
                          </a:rPr>
                          <m:t>(</m:t>
                        </m:r>
                        <m:r>
                          <a:rPr lang="en-US" altLang="zh-CN" i="1">
                            <a:solidFill>
                              <a:srgbClr val="F86596"/>
                            </a:solidFill>
                            <a:latin typeface="Cambria Math" panose="02040503050406030204" pitchFamily="18" charset="0"/>
                          </a:rPr>
                          <m:t>1</m:t>
                        </m:r>
                        <m:r>
                          <a:rPr lang="en-US" altLang="zh-CN" i="1" smtClean="0">
                            <a:solidFill>
                              <a:srgbClr val="F86596"/>
                            </a:solidFill>
                            <a:latin typeface="Cambria Math" panose="02040503050406030204" pitchFamily="18" charset="0"/>
                          </a:rPr>
                          <m:t>−</m:t>
                        </m:r>
                        <m:r>
                          <m:rPr>
                            <m:sty m:val="p"/>
                          </m:rPr>
                          <a:rPr lang="en-US" altLang="zh-CN" i="1">
                            <a:solidFill>
                              <a:srgbClr val="F86596"/>
                            </a:solidFill>
                            <a:latin typeface="Cambria Math" panose="02040503050406030204" pitchFamily="18" charset="0"/>
                          </a:rPr>
                          <m:t>Φ</m:t>
                        </m:r>
                        <m:r>
                          <a:rPr lang="en-US" altLang="zh-CN" b="0" i="1" smtClean="0">
                            <a:solidFill>
                              <a:srgbClr val="F86596"/>
                            </a:solidFill>
                            <a:latin typeface="Cambria Math" panose="02040503050406030204" pitchFamily="18" charset="0"/>
                          </a:rPr>
                          <m:t>)</m:t>
                        </m:r>
                      </m:num>
                      <m:den>
                        <m:r>
                          <m:rPr>
                            <m:sty m:val="p"/>
                          </m:rPr>
                          <a:rPr lang="en-US" altLang="zh-CN" i="1">
                            <a:solidFill>
                              <a:srgbClr val="F86596"/>
                            </a:solidFill>
                            <a:latin typeface="Cambria Math" panose="02040503050406030204" pitchFamily="18" charset="0"/>
                          </a:rPr>
                          <m:t>n</m:t>
                        </m:r>
                      </m:den>
                    </m:f>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638793" y="4513911"/>
                <a:ext cx="3352800" cy="496354"/>
              </a:xfrm>
              <a:prstGeom prst="rect">
                <a:avLst/>
              </a:prstGeom>
              <a:blipFill>
                <a:blip r:embed="rId4"/>
                <a:stretch>
                  <a:fillRect l="-1636" b="-7317"/>
                </a:stretch>
              </a:blipFill>
            </p:spPr>
            <p:txBody>
              <a:bodyPr/>
              <a:lstStyle/>
              <a:p>
                <a:r>
                  <a:rPr lang="en-US">
                    <a:noFill/>
                  </a:rPr>
                  <a:t> </a:t>
                </a:r>
              </a:p>
            </p:txBody>
          </p:sp>
        </mc:Fallback>
      </mc:AlternateContent>
      <p:cxnSp>
        <p:nvCxnSpPr>
          <p:cNvPr id="17" name="Straight Arrow Connector 16"/>
          <p:cNvCxnSpPr/>
          <p:nvPr/>
        </p:nvCxnSpPr>
        <p:spPr bwMode="auto">
          <a:xfrm flipV="1">
            <a:off x="5448293" y="5025252"/>
            <a:ext cx="381000" cy="454067"/>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19" name="Straight Arrow Connector 18"/>
          <p:cNvCxnSpPr/>
          <p:nvPr/>
        </p:nvCxnSpPr>
        <p:spPr bwMode="auto">
          <a:xfrm flipH="1" flipV="1">
            <a:off x="7207343" y="5070860"/>
            <a:ext cx="396230" cy="393291"/>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sp>
        <p:nvSpPr>
          <p:cNvPr id="20" name="TextBox 19"/>
          <p:cNvSpPr txBox="1"/>
          <p:nvPr/>
        </p:nvSpPr>
        <p:spPr>
          <a:xfrm>
            <a:off x="4611440" y="5581672"/>
            <a:ext cx="3276600" cy="369332"/>
          </a:xfrm>
          <a:prstGeom prst="rect">
            <a:avLst/>
          </a:prstGeom>
          <a:noFill/>
          <a:ln>
            <a:solidFill>
              <a:schemeClr val="bg1"/>
            </a:solidFill>
          </a:ln>
        </p:spPr>
        <p:txBody>
          <a:bodyPr wrap="square" rtlCol="0">
            <a:spAutoFit/>
          </a:bodyPr>
          <a:lstStyle/>
          <a:p>
            <a:r>
              <a:rPr lang="en-US" dirty="0"/>
              <a:t>True outcome proportion</a:t>
            </a:r>
          </a:p>
        </p:txBody>
      </p:sp>
      <p:sp>
        <p:nvSpPr>
          <p:cNvPr id="21" name="TextBox 20"/>
          <p:cNvSpPr txBox="1"/>
          <p:nvPr/>
        </p:nvSpPr>
        <p:spPr>
          <a:xfrm>
            <a:off x="7363640" y="5639397"/>
            <a:ext cx="1676400" cy="369332"/>
          </a:xfrm>
          <a:prstGeom prst="rect">
            <a:avLst/>
          </a:prstGeom>
          <a:noFill/>
          <a:ln>
            <a:solidFill>
              <a:schemeClr val="bg1"/>
            </a:solidFill>
          </a:ln>
        </p:spPr>
        <p:txBody>
          <a:bodyPr wrap="square" rtlCol="0">
            <a:spAutoFit/>
          </a:bodyPr>
          <a:lstStyle/>
          <a:p>
            <a:r>
              <a:rPr lang="en-US" dirty="0"/>
              <a:t>Margin of error</a:t>
            </a:r>
          </a:p>
        </p:txBody>
      </p:sp>
      <p:sp>
        <p:nvSpPr>
          <p:cNvPr id="22" name="TextBox 21"/>
          <p:cNvSpPr txBox="1"/>
          <p:nvPr/>
        </p:nvSpPr>
        <p:spPr>
          <a:xfrm>
            <a:off x="4600211" y="6086948"/>
            <a:ext cx="5029200" cy="830997"/>
          </a:xfrm>
          <a:prstGeom prst="rect">
            <a:avLst/>
          </a:prstGeom>
          <a:noFill/>
        </p:spPr>
        <p:txBody>
          <a:bodyPr wrap="square" rtlCol="0">
            <a:spAutoFit/>
          </a:bodyPr>
          <a:lstStyle/>
          <a:p>
            <a:r>
              <a:rPr lang="en-US" sz="1200" dirty="0"/>
              <a:t>More stringent margin of error would give us more precise estimation,</a:t>
            </a:r>
          </a:p>
          <a:p>
            <a:r>
              <a:rPr lang="en-US" sz="1200" dirty="0"/>
              <a:t>which requires larger sample size</a:t>
            </a:r>
          </a:p>
          <a:p>
            <a:r>
              <a:rPr lang="en-US" sz="1200" dirty="0"/>
              <a:t> </a:t>
            </a:r>
          </a:p>
        </p:txBody>
      </p:sp>
      <p:sp>
        <p:nvSpPr>
          <p:cNvPr id="15" name="TextBox 14"/>
          <p:cNvSpPr txBox="1"/>
          <p:nvPr/>
        </p:nvSpPr>
        <p:spPr>
          <a:xfrm>
            <a:off x="6083652" y="4520375"/>
            <a:ext cx="1462704" cy="516719"/>
          </a:xfrm>
          <a:prstGeom prst="rect">
            <a:avLst/>
          </a:prstGeom>
          <a:noFill/>
          <a:ln>
            <a:solidFill>
              <a:srgbClr val="FF0000"/>
            </a:solidFill>
          </a:ln>
        </p:spPr>
        <p:txBody>
          <a:bodyPr wrap="square" rtlCol="0">
            <a:spAutoFit/>
          </a:bodyPr>
          <a:lstStyle/>
          <a:p>
            <a:endParaRPr lang="en-US" dirty="0"/>
          </a:p>
        </p:txBody>
      </p:sp>
      <p:sp>
        <p:nvSpPr>
          <p:cNvPr id="16" name="TextBox 15"/>
          <p:cNvSpPr txBox="1"/>
          <p:nvPr/>
        </p:nvSpPr>
        <p:spPr>
          <a:xfrm>
            <a:off x="7360243" y="5608524"/>
            <a:ext cx="1631350" cy="400206"/>
          </a:xfrm>
          <a:prstGeom prst="rect">
            <a:avLst/>
          </a:prstGeom>
          <a:noFill/>
          <a:ln>
            <a:solidFill>
              <a:srgbClr val="FF0000"/>
            </a:solidFill>
          </a:ln>
        </p:spPr>
        <p:txBody>
          <a:bodyPr wrap="square" rtlCol="0">
            <a:spAutoFit/>
          </a:bodyPr>
          <a:lstStyle/>
          <a:p>
            <a:endParaRPr lang="en-US" dirty="0"/>
          </a:p>
        </p:txBody>
      </p:sp>
      <p:grpSp>
        <p:nvGrpSpPr>
          <p:cNvPr id="26" name="Group 7"/>
          <p:cNvGrpSpPr>
            <a:grpSpLocks/>
          </p:cNvGrpSpPr>
          <p:nvPr/>
        </p:nvGrpSpPr>
        <p:grpSpPr bwMode="auto">
          <a:xfrm>
            <a:off x="9408018" y="5591219"/>
            <a:ext cx="2783982" cy="744478"/>
            <a:chOff x="6473791" y="5311489"/>
            <a:chExt cx="1844646" cy="810046"/>
          </a:xfrm>
        </p:grpSpPr>
        <p:sp>
          <p:nvSpPr>
            <p:cNvPr id="28" name="Terminator 67"/>
            <p:cNvSpPr>
              <a:spLocks noChangeArrowheads="1"/>
            </p:cNvSpPr>
            <p:nvPr/>
          </p:nvSpPr>
          <p:spPr bwMode="auto">
            <a:xfrm>
              <a:off x="6545700" y="5311489"/>
              <a:ext cx="1604753" cy="810046"/>
            </a:xfrm>
            <a:prstGeom prst="flowChartTerminator">
              <a:avLst/>
            </a:prstGeom>
            <a:solidFill>
              <a:srgbClr val="99BA82"/>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endParaRPr lang="en-US" sz="2000" kern="1000" spc="50" dirty="0">
                <a:solidFill>
                  <a:schemeClr val="bg2">
                    <a:lumMod val="25000"/>
                  </a:schemeClr>
                </a:solidFill>
                <a:latin typeface="+mn-lt"/>
              </a:endParaRPr>
            </a:p>
          </p:txBody>
        </p:sp>
        <mc:AlternateContent xmlns:mc="http://schemas.openxmlformats.org/markup-compatibility/2006" xmlns:a14="http://schemas.microsoft.com/office/drawing/2010/main">
          <mc:Choice Requires="a14">
            <p:sp>
              <p:nvSpPr>
                <p:cNvPr id="29" name="TextBox 28"/>
                <p:cNvSpPr txBox="1"/>
                <p:nvPr/>
              </p:nvSpPr>
              <p:spPr bwMode="auto">
                <a:xfrm>
                  <a:off x="6473791" y="5434830"/>
                  <a:ext cx="1844646" cy="562617"/>
                </a:xfrm>
                <a:prstGeom prst="rect">
                  <a:avLst/>
                </a:prstGeom>
                <a:noFill/>
              </p:spPr>
              <p:txBody>
                <a:bodyPr wrap="square">
                  <a:noAutofit/>
                </a:bodyPr>
                <a:lstStyle/>
                <a:p>
                  <a:pPr algn="ctr" fontAlgn="auto">
                    <a:spcBef>
                      <a:spcPts val="0"/>
                    </a:spcBef>
                    <a:spcAft>
                      <a:spcPts val="0"/>
                    </a:spcAft>
                    <a:defRPr/>
                  </a:pPr>
                  <a:r>
                    <a:rPr lang="en-US" sz="2000" dirty="0">
                      <a:solidFill>
                        <a:schemeClr val="tx1">
                          <a:lumMod val="75000"/>
                          <a:lumOff val="25000"/>
                        </a:schemeClr>
                      </a:solidFill>
                      <a:latin typeface="+mn-lt"/>
                      <a:cs typeface="Arial"/>
                    </a:rPr>
                    <a:t>n =</a:t>
                  </a:r>
                  <a:r>
                    <a:rPr lang="en-US" sz="2000" dirty="0">
                      <a:solidFill>
                        <a:srgbClr val="343437"/>
                      </a:solidFill>
                      <a:cs typeface="Arial"/>
                    </a:rPr>
                    <a:t> </a:t>
                  </a:r>
                  <a14:m>
                    <m:oMath xmlns:m="http://schemas.openxmlformats.org/officeDocument/2006/math">
                      <m:r>
                        <a:rPr lang="en-US" sz="2000" b="0" i="0" smtClean="0">
                          <a:solidFill>
                            <a:srgbClr val="343437"/>
                          </a:solidFill>
                          <a:latin typeface="Cambria Math" panose="02040503050406030204" pitchFamily="18" charset="0"/>
                          <a:cs typeface="Arial"/>
                        </a:rPr>
                        <m:t>(</m:t>
                      </m:r>
                      <m:f>
                        <m:fPr>
                          <m:ctrlPr>
                            <a:rPr lang="en-US" sz="2000" i="1">
                              <a:solidFill>
                                <a:srgbClr val="343437"/>
                              </a:solidFill>
                              <a:latin typeface="Cambria Math" panose="02040503050406030204" pitchFamily="18" charset="0"/>
                              <a:cs typeface="Arial"/>
                            </a:rPr>
                          </m:ctrlPr>
                        </m:fPr>
                        <m:num>
                          <m:r>
                            <a:rPr lang="en-US" sz="2000" b="0" i="1" smtClean="0">
                              <a:solidFill>
                                <a:srgbClr val="343437"/>
                              </a:solidFill>
                              <a:latin typeface="Cambria Math" panose="02040503050406030204" pitchFamily="18" charset="0"/>
                              <a:cs typeface="Arial"/>
                            </a:rPr>
                            <m:t>1.96</m:t>
                          </m:r>
                        </m:num>
                        <m:den>
                          <m:r>
                            <m:rPr>
                              <m:sty m:val="p"/>
                            </m:rPr>
                            <a:rPr lang="en-US" altLang="zh-CN" sz="2000" i="1">
                              <a:solidFill>
                                <a:srgbClr val="343437"/>
                              </a:solidFill>
                              <a:latin typeface="Cambria Math" panose="02040503050406030204" pitchFamily="18" charset="0"/>
                              <a:cs typeface="Arial"/>
                            </a:rPr>
                            <m:t>σ</m:t>
                          </m:r>
                        </m:den>
                      </m:f>
                      <m:r>
                        <a:rPr lang="en-US" altLang="zh-CN" sz="2000" b="0" i="1" smtClean="0">
                          <a:solidFill>
                            <a:srgbClr val="343437"/>
                          </a:solidFill>
                          <a:latin typeface="Cambria Math" panose="02040503050406030204" pitchFamily="18" charset="0"/>
                          <a:cs typeface="Arial"/>
                        </a:rPr>
                        <m:t>)</m:t>
                      </m:r>
                      <m:r>
                        <a:rPr lang="en-US" altLang="zh-CN" sz="2000" i="1" baseline="30000">
                          <a:solidFill>
                            <a:srgbClr val="343437"/>
                          </a:solidFill>
                          <a:latin typeface="Cambria Math" panose="02040503050406030204" pitchFamily="18" charset="0"/>
                          <a:cs typeface="Arial"/>
                        </a:rPr>
                        <m:t>2</m:t>
                      </m:r>
                    </m:oMath>
                  </a14:m>
                  <a:r>
                    <a:rPr lang="en-US" altLang="zh-CN" sz="2000" dirty="0">
                      <a:solidFill>
                        <a:schemeClr val="tx1">
                          <a:lumMod val="75000"/>
                          <a:lumOff val="25000"/>
                        </a:schemeClr>
                      </a:solidFill>
                      <a:latin typeface="+mn-lt"/>
                      <a:cs typeface="Arial"/>
                    </a:rPr>
                    <a:t>Φ(1-Φ)</a:t>
                  </a:r>
                  <a:r>
                    <a:rPr lang="en-US" sz="2000" dirty="0">
                      <a:solidFill>
                        <a:schemeClr val="tx1">
                          <a:lumMod val="75000"/>
                          <a:lumOff val="25000"/>
                        </a:schemeClr>
                      </a:solidFill>
                      <a:latin typeface="+mn-lt"/>
                      <a:cs typeface="Arial"/>
                    </a:rPr>
                    <a:t> </a:t>
                  </a: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6473791" y="5434830"/>
                  <a:ext cx="1844646" cy="562617"/>
                </a:xfrm>
                <a:prstGeom prst="rect">
                  <a:avLst/>
                </a:prstGeom>
                <a:blipFill>
                  <a:blip r:embed="rId5"/>
                  <a:stretch>
                    <a:fillRect b="-10588"/>
                  </a:stretch>
                </a:blipFill>
              </p:spPr>
              <p:txBody>
                <a:bodyPr/>
                <a:lstStyle/>
                <a:p>
                  <a:r>
                    <a:rPr lang="en-US">
                      <a:noFill/>
                    </a:rPr>
                    <a:t> </a:t>
                  </a:r>
                </a:p>
              </p:txBody>
            </p:sp>
          </mc:Fallback>
        </mc:AlternateContent>
      </p:grpSp>
    </p:spTree>
    <p:extLst>
      <p:ext uri="{BB962C8B-B14F-4D97-AF65-F5344CB8AC3E}">
        <p14:creationId xmlns:p14="http://schemas.microsoft.com/office/powerpoint/2010/main" val="25729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4025" y="1032948"/>
            <a:ext cx="4902430" cy="4496275"/>
          </a:xfrm>
          <a:prstGeom prst="rect">
            <a:avLst/>
          </a:prstGeom>
        </p:spPr>
      </p:pic>
      <p:sp>
        <p:nvSpPr>
          <p:cNvPr id="48" name="Title 1"/>
          <p:cNvSpPr>
            <a:spLocks noGrp="1"/>
          </p:cNvSpPr>
          <p:nvPr>
            <p:ph type="title"/>
          </p:nvPr>
        </p:nvSpPr>
        <p:spPr>
          <a:xfrm>
            <a:off x="517771" y="452440"/>
            <a:ext cx="9817100" cy="1309687"/>
          </a:xfrm>
        </p:spPr>
        <p:txBody>
          <a:bodyPr>
            <a:noAutofit/>
          </a:bodyPr>
          <a:lstStyle/>
          <a:p>
            <a:r>
              <a:rPr lang="en-US" dirty="0"/>
              <a:t>Three criteria methods by Riley Richard</a:t>
            </a:r>
          </a:p>
        </p:txBody>
      </p:sp>
      <p:sp>
        <p:nvSpPr>
          <p:cNvPr id="32" name="Rectangle 31"/>
          <p:cNvSpPr/>
          <p:nvPr/>
        </p:nvSpPr>
        <p:spPr bwMode="auto">
          <a:xfrm>
            <a:off x="7306457" y="1336585"/>
            <a:ext cx="2362199" cy="4102463"/>
          </a:xfrm>
          <a:prstGeom prst="rect">
            <a:avLst/>
          </a:prstGeom>
          <a:solidFill>
            <a:srgbClr val="759FAB">
              <a:alpha val="10000"/>
            </a:srgbClr>
          </a:solidFill>
          <a:ln>
            <a:noFill/>
          </a:ln>
        </p:spPr>
        <p:style>
          <a:lnRef idx="2">
            <a:schemeClr val="dk1"/>
          </a:lnRef>
          <a:fillRef idx="1">
            <a:schemeClr val="lt1"/>
          </a:fillRef>
          <a:effectRef idx="0">
            <a:schemeClr val="dk1"/>
          </a:effectRef>
          <a:fontRef idx="minor">
            <a:schemeClr val="dk1"/>
          </a:fontRef>
        </p:style>
        <p:txBody>
          <a:bodyPr anchor="ctr">
            <a:noAutofit/>
          </a:bodyPr>
          <a:lstStyle/>
          <a:p>
            <a:pPr algn="ctr" fontAlgn="auto">
              <a:spcBef>
                <a:spcPts val="0"/>
              </a:spcBef>
              <a:spcAft>
                <a:spcPts val="0"/>
              </a:spcAft>
              <a:defRPr/>
            </a:pPr>
            <a:endParaRPr lang="en-US" dirty="0"/>
          </a:p>
        </p:txBody>
      </p:sp>
      <p:sp>
        <p:nvSpPr>
          <p:cNvPr id="33" name="Process 72"/>
          <p:cNvSpPr>
            <a:spLocks noChangeArrowheads="1"/>
          </p:cNvSpPr>
          <p:nvPr/>
        </p:nvSpPr>
        <p:spPr bwMode="auto">
          <a:xfrm>
            <a:off x="7306457" y="1028808"/>
            <a:ext cx="2362199" cy="307691"/>
          </a:xfrm>
          <a:prstGeom prst="flowChartProcess">
            <a:avLst/>
          </a:prstGeom>
          <a:solidFill>
            <a:srgbClr val="759FAB"/>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endParaRPr lang="en-US" dirty="0">
              <a:solidFill>
                <a:schemeClr val="lt1"/>
              </a:solidFill>
              <a:latin typeface="+mn-lt"/>
              <a:ea typeface="+mn-ea"/>
            </a:endParaRPr>
          </a:p>
        </p:txBody>
      </p:sp>
      <p:sp>
        <p:nvSpPr>
          <p:cNvPr id="34" name="TextBox 33"/>
          <p:cNvSpPr txBox="1"/>
          <p:nvPr/>
        </p:nvSpPr>
        <p:spPr bwMode="auto">
          <a:xfrm>
            <a:off x="7615268" y="1028808"/>
            <a:ext cx="1863725" cy="307777"/>
          </a:xfrm>
          <a:prstGeom prst="rect">
            <a:avLst/>
          </a:prstGeom>
          <a:noFill/>
        </p:spPr>
        <p:txBody>
          <a:bodyPr anchor="ctr">
            <a:spAutoFit/>
          </a:bodyPr>
          <a:lstStyle/>
          <a:p>
            <a:pPr algn="ctr" fontAlgn="auto">
              <a:spcBef>
                <a:spcPts val="0"/>
              </a:spcBef>
              <a:spcAft>
                <a:spcPts val="0"/>
              </a:spcAft>
              <a:defRPr/>
            </a:pPr>
            <a:r>
              <a:rPr lang="en-US" sz="1400" kern="1000" spc="50" dirty="0">
                <a:solidFill>
                  <a:schemeClr val="bg1"/>
                </a:solidFill>
                <a:latin typeface="+mj-lt"/>
                <a:cs typeface="Arial"/>
              </a:rPr>
              <a:t>Precise Estimation</a:t>
            </a:r>
          </a:p>
        </p:txBody>
      </p:sp>
      <p:grpSp>
        <p:nvGrpSpPr>
          <p:cNvPr id="13" name="Group 7"/>
          <p:cNvGrpSpPr>
            <a:grpSpLocks/>
          </p:cNvGrpSpPr>
          <p:nvPr/>
        </p:nvGrpSpPr>
        <p:grpSpPr bwMode="auto">
          <a:xfrm>
            <a:off x="7374885" y="4805570"/>
            <a:ext cx="2390776" cy="600427"/>
            <a:chOff x="6473791" y="5311489"/>
            <a:chExt cx="1844646" cy="810046"/>
          </a:xfrm>
        </p:grpSpPr>
        <p:sp>
          <p:nvSpPr>
            <p:cNvPr id="14" name="Terminator 67"/>
            <p:cNvSpPr>
              <a:spLocks noChangeArrowheads="1"/>
            </p:cNvSpPr>
            <p:nvPr/>
          </p:nvSpPr>
          <p:spPr bwMode="auto">
            <a:xfrm>
              <a:off x="6545700" y="5311489"/>
              <a:ext cx="1604753" cy="810046"/>
            </a:xfrm>
            <a:prstGeom prst="flowChartTerminator">
              <a:avLst/>
            </a:prstGeom>
            <a:solidFill>
              <a:srgbClr val="99BA82"/>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endParaRPr lang="en-US" sz="2000" kern="1000" spc="50" dirty="0">
                <a:solidFill>
                  <a:schemeClr val="bg2">
                    <a:lumMod val="25000"/>
                  </a:schemeClr>
                </a:solidFill>
                <a:latin typeface="+mn-lt"/>
              </a:endParaRPr>
            </a:p>
          </p:txBody>
        </p:sp>
        <mc:AlternateContent xmlns:mc="http://schemas.openxmlformats.org/markup-compatibility/2006" xmlns:a14="http://schemas.microsoft.com/office/drawing/2010/main">
          <mc:Choice Requires="a14">
            <p:sp>
              <p:nvSpPr>
                <p:cNvPr id="15" name="TextBox 14"/>
                <p:cNvSpPr txBox="1"/>
                <p:nvPr/>
              </p:nvSpPr>
              <p:spPr bwMode="auto">
                <a:xfrm>
                  <a:off x="6473791" y="5434830"/>
                  <a:ext cx="1844646" cy="562617"/>
                </a:xfrm>
                <a:prstGeom prst="rect">
                  <a:avLst/>
                </a:prstGeom>
                <a:noFill/>
              </p:spPr>
              <p:txBody>
                <a:bodyPr wrap="square">
                  <a:noAutofit/>
                </a:bodyPr>
                <a:lstStyle/>
                <a:p>
                  <a:pPr algn="ctr" fontAlgn="auto">
                    <a:spcBef>
                      <a:spcPts val="0"/>
                    </a:spcBef>
                    <a:spcAft>
                      <a:spcPts val="0"/>
                    </a:spcAft>
                    <a:defRPr/>
                  </a:pPr>
                  <a:r>
                    <a:rPr lang="en-US" sz="2000" dirty="0">
                      <a:solidFill>
                        <a:schemeClr val="tx1">
                          <a:lumMod val="75000"/>
                          <a:lumOff val="25000"/>
                        </a:schemeClr>
                      </a:solidFill>
                      <a:latin typeface="+mn-lt"/>
                      <a:cs typeface="Arial"/>
                    </a:rPr>
                    <a:t>n =</a:t>
                  </a:r>
                  <a:r>
                    <a:rPr lang="en-US" sz="2000" dirty="0">
                      <a:solidFill>
                        <a:srgbClr val="343437"/>
                      </a:solidFill>
                      <a:cs typeface="Arial"/>
                    </a:rPr>
                    <a:t> </a:t>
                  </a:r>
                  <a14:m>
                    <m:oMath xmlns:m="http://schemas.openxmlformats.org/officeDocument/2006/math">
                      <m:r>
                        <a:rPr lang="en-US" sz="2000" b="0" i="0" smtClean="0">
                          <a:solidFill>
                            <a:srgbClr val="343437"/>
                          </a:solidFill>
                          <a:latin typeface="Cambria Math" panose="02040503050406030204" pitchFamily="18" charset="0"/>
                          <a:cs typeface="Arial"/>
                        </a:rPr>
                        <m:t>(</m:t>
                      </m:r>
                      <m:f>
                        <m:fPr>
                          <m:ctrlPr>
                            <a:rPr lang="en-US" sz="2000" i="1">
                              <a:solidFill>
                                <a:srgbClr val="343437"/>
                              </a:solidFill>
                              <a:latin typeface="Cambria Math" panose="02040503050406030204" pitchFamily="18" charset="0"/>
                              <a:cs typeface="Arial"/>
                            </a:rPr>
                          </m:ctrlPr>
                        </m:fPr>
                        <m:num>
                          <m:r>
                            <a:rPr lang="en-US" sz="2000" b="0" i="1" smtClean="0">
                              <a:solidFill>
                                <a:srgbClr val="343437"/>
                              </a:solidFill>
                              <a:latin typeface="Cambria Math" panose="02040503050406030204" pitchFamily="18" charset="0"/>
                              <a:cs typeface="Arial"/>
                            </a:rPr>
                            <m:t>1.96</m:t>
                          </m:r>
                        </m:num>
                        <m:den>
                          <m:r>
                            <m:rPr>
                              <m:sty m:val="p"/>
                            </m:rPr>
                            <a:rPr lang="en-US" altLang="zh-CN" sz="2000" i="1">
                              <a:solidFill>
                                <a:srgbClr val="343437"/>
                              </a:solidFill>
                              <a:latin typeface="Cambria Math" panose="02040503050406030204" pitchFamily="18" charset="0"/>
                              <a:cs typeface="Arial"/>
                            </a:rPr>
                            <m:t>σ</m:t>
                          </m:r>
                        </m:den>
                      </m:f>
                      <m:r>
                        <a:rPr lang="en-US" altLang="zh-CN" sz="2000" b="0" i="1" smtClean="0">
                          <a:solidFill>
                            <a:srgbClr val="343437"/>
                          </a:solidFill>
                          <a:latin typeface="Cambria Math" panose="02040503050406030204" pitchFamily="18" charset="0"/>
                          <a:cs typeface="Arial"/>
                        </a:rPr>
                        <m:t>)</m:t>
                      </m:r>
                      <m:r>
                        <a:rPr lang="en-US" altLang="zh-CN" sz="2000" i="1" baseline="30000">
                          <a:solidFill>
                            <a:srgbClr val="343437"/>
                          </a:solidFill>
                          <a:latin typeface="Cambria Math" panose="02040503050406030204" pitchFamily="18" charset="0"/>
                          <a:cs typeface="Arial"/>
                        </a:rPr>
                        <m:t>2</m:t>
                      </m:r>
                    </m:oMath>
                  </a14:m>
                  <a:r>
                    <a:rPr lang="en-US" altLang="zh-CN" sz="2000" dirty="0">
                      <a:solidFill>
                        <a:schemeClr val="tx1">
                          <a:lumMod val="75000"/>
                          <a:lumOff val="25000"/>
                        </a:schemeClr>
                      </a:solidFill>
                      <a:latin typeface="+mn-lt"/>
                      <a:cs typeface="Arial"/>
                    </a:rPr>
                    <a:t>Φ(1-Φ)</a:t>
                  </a:r>
                  <a:r>
                    <a:rPr lang="en-US" sz="2000" dirty="0">
                      <a:solidFill>
                        <a:schemeClr val="tx1">
                          <a:lumMod val="75000"/>
                          <a:lumOff val="25000"/>
                        </a:schemeClr>
                      </a:solidFill>
                      <a:latin typeface="+mn-lt"/>
                      <a:cs typeface="Arial"/>
                    </a:rPr>
                    <a:t> </a:t>
                  </a:r>
                </a:p>
              </p:txBody>
            </p:sp>
          </mc:Choice>
          <mc:Fallback xmlns="">
            <p:sp>
              <p:nvSpPr>
                <p:cNvPr id="15" name="TextBox 14"/>
                <p:cNvSpPr txBox="1">
                  <a:spLocks noRot="1" noChangeAspect="1" noMove="1" noResize="1" noEditPoints="1" noAdjustHandles="1" noChangeArrowheads="1" noChangeShapeType="1" noTextEdit="1"/>
                </p:cNvSpPr>
                <p:nvPr/>
              </p:nvSpPr>
              <p:spPr bwMode="auto">
                <a:xfrm>
                  <a:off x="6473791" y="5434830"/>
                  <a:ext cx="1844646" cy="562617"/>
                </a:xfrm>
                <a:prstGeom prst="rect">
                  <a:avLst/>
                </a:prstGeom>
                <a:blipFill>
                  <a:blip r:embed="rId3"/>
                  <a:stretch>
                    <a:fillRect b="-34286"/>
                  </a:stretch>
                </a:blipFill>
              </p:spPr>
              <p:txBody>
                <a:bodyPr/>
                <a:lstStyle/>
                <a:p>
                  <a:r>
                    <a:rPr lang="en-US">
                      <a:noFill/>
                    </a:rPr>
                    <a:t> </a:t>
                  </a:r>
                </a:p>
              </p:txBody>
            </p:sp>
          </mc:Fallback>
        </mc:AlternateContent>
      </p:grpSp>
      <p:sp>
        <p:nvSpPr>
          <p:cNvPr id="10" name="Process 32"/>
          <p:cNvSpPr>
            <a:spLocks noChangeArrowheads="1"/>
          </p:cNvSpPr>
          <p:nvPr/>
        </p:nvSpPr>
        <p:spPr bwMode="auto">
          <a:xfrm>
            <a:off x="2601943" y="5626748"/>
            <a:ext cx="6858000" cy="848033"/>
          </a:xfrm>
          <a:prstGeom prst="flowChartProcess">
            <a:avLst/>
          </a:prstGeom>
          <a:solidFill>
            <a:srgbClr val="759FAB"/>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r>
              <a:rPr lang="en-US" dirty="0">
                <a:solidFill>
                  <a:schemeClr val="lt1"/>
                </a:solidFill>
                <a:latin typeface="+mn-lt"/>
              </a:rPr>
              <a:t>With given anticipated values </a:t>
            </a:r>
            <a:r>
              <a:rPr lang="en-US" dirty="0">
                <a:solidFill>
                  <a:srgbClr val="FF0000"/>
                </a:solidFill>
              </a:rPr>
              <a:t>(S</a:t>
            </a:r>
            <a:r>
              <a:rPr lang="en-US" baseline="-25000" dirty="0">
                <a:solidFill>
                  <a:srgbClr val="FF0000"/>
                </a:solidFill>
              </a:rPr>
              <a:t>VH</a:t>
            </a:r>
            <a:r>
              <a:rPr lang="en-US" dirty="0">
                <a:solidFill>
                  <a:srgbClr val="FF0000"/>
                </a:solidFill>
              </a:rPr>
              <a:t>, R</a:t>
            </a:r>
            <a:r>
              <a:rPr lang="en-US" baseline="30000" dirty="0">
                <a:solidFill>
                  <a:srgbClr val="FF0000"/>
                </a:solidFill>
              </a:rPr>
              <a:t>2</a:t>
            </a:r>
            <a:r>
              <a:rPr lang="en-US" baseline="-25000" dirty="0">
                <a:solidFill>
                  <a:srgbClr val="FF0000"/>
                </a:solidFill>
              </a:rPr>
              <a:t>CS_adj</a:t>
            </a:r>
            <a:r>
              <a:rPr lang="en-US" dirty="0">
                <a:solidFill>
                  <a:srgbClr val="FF0000"/>
                </a:solidFill>
              </a:rPr>
              <a:t>, </a:t>
            </a:r>
            <a:r>
              <a:rPr lang="en-US" dirty="0">
                <a:solidFill>
                  <a:srgbClr val="FF0000"/>
                </a:solidFill>
                <a:cs typeface="Arial"/>
              </a:rPr>
              <a:t>R</a:t>
            </a:r>
            <a:r>
              <a:rPr lang="en-US" baseline="30000" dirty="0">
                <a:solidFill>
                  <a:srgbClr val="FF0000"/>
                </a:solidFill>
                <a:cs typeface="Arial"/>
              </a:rPr>
              <a:t>2</a:t>
            </a:r>
            <a:r>
              <a:rPr lang="en-US" baseline="-25000" dirty="0">
                <a:solidFill>
                  <a:srgbClr val="FF0000"/>
                </a:solidFill>
                <a:cs typeface="Arial"/>
              </a:rPr>
              <a:t>Nagelkerke_adj</a:t>
            </a:r>
            <a:r>
              <a:rPr lang="en-US" dirty="0">
                <a:solidFill>
                  <a:srgbClr val="FF0000"/>
                </a:solidFill>
                <a:cs typeface="Arial"/>
              </a:rPr>
              <a:t>, </a:t>
            </a:r>
            <a:r>
              <a:rPr lang="en-US" altLang="zh-CN" dirty="0">
                <a:solidFill>
                  <a:srgbClr val="FF0000"/>
                </a:solidFill>
              </a:rPr>
              <a:t>δ,</a:t>
            </a:r>
            <a:r>
              <a:rPr lang="en-US" dirty="0">
                <a:solidFill>
                  <a:srgbClr val="FF0000"/>
                </a:solidFill>
              </a:rPr>
              <a:t> </a:t>
            </a:r>
            <a:r>
              <a:rPr lang="el-GR" dirty="0">
                <a:solidFill>
                  <a:srgbClr val="FF0000"/>
                </a:solidFill>
              </a:rPr>
              <a:t>σ</a:t>
            </a:r>
            <a:r>
              <a:rPr lang="en-US" dirty="0">
                <a:solidFill>
                  <a:srgbClr val="FF0000"/>
                </a:solidFill>
              </a:rPr>
              <a:t>)</a:t>
            </a:r>
            <a:r>
              <a:rPr lang="en-US" baseline="-25000" dirty="0">
                <a:solidFill>
                  <a:schemeClr val="lt1"/>
                </a:solidFill>
                <a:latin typeface="+mn-lt"/>
              </a:rPr>
              <a:t>,</a:t>
            </a:r>
            <a:r>
              <a:rPr lang="en-US" dirty="0">
                <a:solidFill>
                  <a:schemeClr val="lt1"/>
                </a:solidFill>
                <a:latin typeface="+mn-lt"/>
              </a:rPr>
              <a:t> </a:t>
            </a:r>
            <a:r>
              <a:rPr lang="en-US" u="sng" dirty="0">
                <a:solidFill>
                  <a:schemeClr val="lt1"/>
                </a:solidFill>
                <a:latin typeface="+mn-lt"/>
              </a:rPr>
              <a:t>number of predictors p </a:t>
            </a:r>
            <a:r>
              <a:rPr lang="en-US" dirty="0">
                <a:solidFill>
                  <a:schemeClr val="lt1"/>
                </a:solidFill>
                <a:latin typeface="+mn-lt"/>
              </a:rPr>
              <a:t>and </a:t>
            </a:r>
            <a:r>
              <a:rPr lang="en-US" u="sng" dirty="0">
                <a:solidFill>
                  <a:schemeClr val="lt1"/>
                </a:solidFill>
                <a:latin typeface="+mn-lt"/>
              </a:rPr>
              <a:t>outcome proportion </a:t>
            </a:r>
            <a:r>
              <a:rPr lang="el-GR" u="sng" dirty="0">
                <a:solidFill>
                  <a:schemeClr val="lt1"/>
                </a:solidFill>
                <a:latin typeface="+mn-lt"/>
              </a:rPr>
              <a:t>Φ</a:t>
            </a:r>
            <a:r>
              <a:rPr lang="en-US" u="sng" dirty="0">
                <a:solidFill>
                  <a:schemeClr val="lt1"/>
                </a:solidFill>
                <a:latin typeface="+mn-lt"/>
              </a:rPr>
              <a:t> </a:t>
            </a:r>
            <a:r>
              <a:rPr lang="en-US" dirty="0">
                <a:solidFill>
                  <a:schemeClr val="lt1"/>
                </a:solidFill>
                <a:latin typeface="+mn-lt"/>
              </a:rPr>
              <a:t> </a:t>
            </a:r>
          </a:p>
          <a:p>
            <a:pPr algn="ctr" fontAlgn="auto">
              <a:spcBef>
                <a:spcPts val="0"/>
              </a:spcBef>
              <a:spcAft>
                <a:spcPts val="0"/>
              </a:spcAft>
              <a:defRPr/>
            </a:pPr>
            <a:r>
              <a:rPr lang="en-US" dirty="0">
                <a:solidFill>
                  <a:schemeClr val="lt1"/>
                </a:solidFill>
                <a:latin typeface="+mn-lt"/>
              </a:rPr>
              <a:t>would decide the dominative one of those three.</a:t>
            </a:r>
          </a:p>
        </p:txBody>
      </p:sp>
      <mc:AlternateContent xmlns:mc="http://schemas.openxmlformats.org/markup-compatibility/2006">
        <mc:Choice xmlns:a14="http://schemas.microsoft.com/office/drawing/2010/main" Requires="a14">
          <p:sp>
            <p:nvSpPr>
              <p:cNvPr id="11" name="Process 32"/>
              <p:cNvSpPr>
                <a:spLocks noChangeArrowheads="1"/>
              </p:cNvSpPr>
              <p:nvPr/>
            </p:nvSpPr>
            <p:spPr bwMode="auto">
              <a:xfrm>
                <a:off x="7374885" y="1391204"/>
                <a:ext cx="2200084" cy="437556"/>
              </a:xfrm>
              <a:prstGeom prst="flowChartProcess">
                <a:avLst/>
              </a:prstGeom>
              <a:solidFill>
                <a:srgbClr val="759FAB"/>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r>
                  <a:rPr lang="en-US" altLang="zh-CN" dirty="0" smtClean="0"/>
                  <a:t>Φ</a:t>
                </a:r>
                <a:r>
                  <a:rPr lang="en-US" altLang="zh-CN" dirty="0"/>
                  <a:t>±</a:t>
                </a:r>
                <a:r>
                  <a:rPr lang="en-US" altLang="zh-CN" dirty="0">
                    <a:solidFill>
                      <a:srgbClr val="FF0000"/>
                    </a:solidFill>
                  </a:rPr>
                  <a:t>1.96 </a:t>
                </a:r>
                <a:r>
                  <a:rPr lang="zh-CN" altLang="en-US" dirty="0">
                    <a:solidFill>
                      <a:srgbClr val="FF0000"/>
                    </a:solidFill>
                  </a:rPr>
                  <a:t>*</a:t>
                </a:r>
                <a14:m>
                  <m:oMath xmlns:m="http://schemas.openxmlformats.org/officeDocument/2006/math">
                    <m:r>
                      <a:rPr lang="zh-CN" altLang="en-US" b="0" i="1">
                        <a:solidFill>
                          <a:srgbClr val="FF0000"/>
                        </a:solidFill>
                        <a:latin typeface="Cambria Math" panose="02040503050406030204" pitchFamily="18" charset="0"/>
                      </a:rPr>
                      <m:t>√</m:t>
                    </m:r>
                    <m:f>
                      <m:fPr>
                        <m:ctrlPr>
                          <a:rPr lang="en-US" altLang="zh-CN" i="1">
                            <a:solidFill>
                              <a:srgbClr val="FF0000"/>
                            </a:solidFill>
                            <a:latin typeface="Cambria Math" panose="02040503050406030204" pitchFamily="18" charset="0"/>
                          </a:rPr>
                        </m:ctrlPr>
                      </m:fPr>
                      <m:num>
                        <m:r>
                          <a:rPr lang="en-US" altLang="zh-CN" b="0" i="1">
                            <a:solidFill>
                              <a:srgbClr val="FF0000"/>
                            </a:solidFill>
                            <a:latin typeface="Cambria Math" panose="02040503050406030204" pitchFamily="18" charset="0"/>
                          </a:rPr>
                          <m:t>𝛷</m:t>
                        </m:r>
                        <m:r>
                          <a:rPr lang="en-US" altLang="zh-CN" b="0" i="1">
                            <a:solidFill>
                              <a:srgbClr val="FF0000"/>
                            </a:solidFill>
                            <a:latin typeface="Cambria Math" panose="02040503050406030204" pitchFamily="18" charset="0"/>
                          </a:rPr>
                          <m:t>(</m:t>
                        </m:r>
                        <m:r>
                          <a:rPr lang="en-US" altLang="zh-CN" b="0" i="1">
                            <a:solidFill>
                              <a:srgbClr val="FF0000"/>
                            </a:solidFill>
                            <a:latin typeface="Cambria Math" panose="02040503050406030204" pitchFamily="18" charset="0"/>
                          </a:rPr>
                          <m:t>1</m:t>
                        </m:r>
                        <m:r>
                          <a:rPr lang="en-US" altLang="zh-CN" b="0" i="1">
                            <a:solidFill>
                              <a:srgbClr val="FF0000"/>
                            </a:solidFill>
                            <a:latin typeface="Cambria Math" panose="02040503050406030204" pitchFamily="18" charset="0"/>
                          </a:rPr>
                          <m:t>−</m:t>
                        </m:r>
                        <m:r>
                          <a:rPr lang="en-US" altLang="zh-CN" b="0" i="1">
                            <a:solidFill>
                              <a:srgbClr val="FF0000"/>
                            </a:solidFill>
                            <a:latin typeface="Cambria Math" panose="02040503050406030204" pitchFamily="18" charset="0"/>
                          </a:rPr>
                          <m:t>𝛷</m:t>
                        </m:r>
                        <m:r>
                          <a:rPr lang="en-US" altLang="zh-CN" b="0" i="1">
                            <a:solidFill>
                              <a:srgbClr val="FF0000"/>
                            </a:solidFill>
                            <a:latin typeface="Cambria Math" panose="02040503050406030204" pitchFamily="18" charset="0"/>
                          </a:rPr>
                          <m:t>)</m:t>
                        </m:r>
                      </m:num>
                      <m:den>
                        <m:r>
                          <a:rPr lang="en-US" altLang="zh-CN" b="0" i="1">
                            <a:solidFill>
                              <a:srgbClr val="FF0000"/>
                            </a:solidFill>
                            <a:latin typeface="Cambria Math" panose="02040503050406030204" pitchFamily="18" charset="0"/>
                          </a:rPr>
                          <m:t>𝑛</m:t>
                        </m:r>
                      </m:den>
                    </m:f>
                  </m:oMath>
                </a14:m>
                <a:endParaRPr lang="en-US" dirty="0">
                  <a:solidFill>
                    <a:schemeClr val="lt1"/>
                  </a:solidFill>
                  <a:latin typeface="+mn-lt"/>
                </a:endParaRPr>
              </a:p>
            </p:txBody>
          </p:sp>
        </mc:Choice>
        <mc:Fallback>
          <p:sp>
            <p:nvSpPr>
              <p:cNvPr id="11" name="Process 32"/>
              <p:cNvSpPr>
                <a:spLocks noRot="1" noChangeAspect="1" noMove="1" noResize="1" noEditPoints="1" noAdjustHandles="1" noChangeArrowheads="1" noChangeShapeType="1" noTextEdit="1"/>
              </p:cNvSpPr>
              <p:nvPr/>
            </p:nvSpPr>
            <p:spPr bwMode="auto">
              <a:xfrm>
                <a:off x="7374885" y="1391204"/>
                <a:ext cx="2200084" cy="437556"/>
              </a:xfrm>
              <a:prstGeom prst="flowChartProcess">
                <a:avLst/>
              </a:prstGeom>
              <a:blipFill>
                <a:blip r:embed="rId4"/>
                <a:stretch>
                  <a:fillRect/>
                </a:stretch>
              </a:blipFill>
              <a:ln w="9525">
                <a:solidFill>
                  <a:srgbClr val="FFFFFF"/>
                </a:solidFill>
                <a:miter lim="800000"/>
                <a:headEnd/>
                <a:tailEnd/>
              </a:ln>
              <a:effectLst>
                <a:outerShdw blurRad="41275" dist="25400" dir="5400000" algn="tl" rotWithShape="0">
                  <a:srgbClr val="68686D">
                    <a:alpha val="34998"/>
                  </a:srgbClr>
                </a:outerShdw>
              </a:effectLst>
            </p:spPr>
            <p:txBody>
              <a:bodyPr/>
              <a:lstStyle/>
              <a:p>
                <a:r>
                  <a:rPr lang="en-US">
                    <a:noFill/>
                  </a:rPr>
                  <a:t> </a:t>
                </a:r>
              </a:p>
            </p:txBody>
          </p:sp>
        </mc:Fallback>
      </mc:AlternateContent>
      <p:sp>
        <p:nvSpPr>
          <p:cNvPr id="2" name="TextBox 1"/>
          <p:cNvSpPr txBox="1"/>
          <p:nvPr/>
        </p:nvSpPr>
        <p:spPr>
          <a:xfrm>
            <a:off x="8286" y="1007553"/>
            <a:ext cx="2065484" cy="954107"/>
          </a:xfrm>
          <a:prstGeom prst="rect">
            <a:avLst/>
          </a:prstGeom>
          <a:noFill/>
          <a:ln>
            <a:solidFill>
              <a:schemeClr val="tx1"/>
            </a:solidFill>
          </a:ln>
        </p:spPr>
        <p:txBody>
          <a:bodyPr wrap="square" rtlCol="0">
            <a:spAutoFit/>
          </a:bodyPr>
          <a:lstStyle/>
          <a:p>
            <a:r>
              <a:rPr lang="en-US" sz="1400" dirty="0" smtClean="0"/>
              <a:t>Development dataset:</a:t>
            </a:r>
          </a:p>
          <a:p>
            <a:r>
              <a:rPr lang="en-US" sz="1400" dirty="0" smtClean="0"/>
              <a:t>- Number of predictors </a:t>
            </a:r>
            <a:r>
              <a:rPr lang="en-US" sz="1400" b="1" dirty="0" smtClean="0"/>
              <a:t>p</a:t>
            </a:r>
          </a:p>
          <a:p>
            <a:r>
              <a:rPr lang="en-US" sz="1400" dirty="0" smtClean="0"/>
              <a:t>- Events fraction </a:t>
            </a:r>
            <a:r>
              <a:rPr lang="en-US" sz="1400" b="1" dirty="0" err="1" smtClean="0"/>
              <a:t>Ef</a:t>
            </a:r>
            <a:r>
              <a:rPr lang="en-US" sz="1400" dirty="0" smtClean="0"/>
              <a:t> </a:t>
            </a:r>
            <a:endParaRPr lang="en-US" sz="1400" dirty="0"/>
          </a:p>
        </p:txBody>
      </p:sp>
      <p:sp>
        <p:nvSpPr>
          <p:cNvPr id="3" name="Right Arrow 2"/>
          <p:cNvSpPr/>
          <p:nvPr/>
        </p:nvSpPr>
        <p:spPr>
          <a:xfrm>
            <a:off x="2082630" y="1404870"/>
            <a:ext cx="303675" cy="216408"/>
          </a:xfrm>
          <a:prstGeom prst="rightArrow">
            <a:avLst/>
          </a:prstGeom>
          <a:ln>
            <a:solidFill>
              <a:schemeClr val="tx1"/>
            </a:solidFill>
          </a:ln>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smtClean="0">
              <a:ln>
                <a:noFill/>
              </a:ln>
              <a:solidFill>
                <a:schemeClr val="tx1"/>
              </a:solidFill>
              <a:effectLst/>
              <a:latin typeface="Imago" pitchFamily="2" charset="0"/>
            </a:endParaRPr>
          </a:p>
        </p:txBody>
      </p:sp>
      <p:sp>
        <p:nvSpPr>
          <p:cNvPr id="19" name="Right Arrow 18"/>
          <p:cNvSpPr/>
          <p:nvPr/>
        </p:nvSpPr>
        <p:spPr>
          <a:xfrm rot="10800000">
            <a:off x="9679188" y="1404870"/>
            <a:ext cx="295050" cy="216408"/>
          </a:xfrm>
          <a:prstGeom prst="rightArrow">
            <a:avLst/>
          </a:prstGeom>
          <a:ln>
            <a:solidFill>
              <a:schemeClr val="tx1"/>
            </a:solidFill>
          </a:ln>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smtClean="0">
              <a:ln>
                <a:noFill/>
              </a:ln>
              <a:solidFill>
                <a:schemeClr val="tx1"/>
              </a:solidFill>
              <a:effectLst/>
              <a:latin typeface="Imago" pitchFamily="2" charset="0"/>
            </a:endParaRPr>
          </a:p>
        </p:txBody>
      </p:sp>
      <p:sp>
        <p:nvSpPr>
          <p:cNvPr id="20" name="TextBox 19"/>
          <p:cNvSpPr txBox="1"/>
          <p:nvPr/>
        </p:nvSpPr>
        <p:spPr>
          <a:xfrm>
            <a:off x="9984771" y="1036020"/>
            <a:ext cx="2207230" cy="1277273"/>
          </a:xfrm>
          <a:prstGeom prst="rect">
            <a:avLst/>
          </a:prstGeom>
          <a:noFill/>
          <a:ln>
            <a:solidFill>
              <a:schemeClr val="tx1"/>
            </a:solidFill>
          </a:ln>
        </p:spPr>
        <p:txBody>
          <a:bodyPr wrap="square" rtlCol="0">
            <a:spAutoFit/>
          </a:bodyPr>
          <a:lstStyle/>
          <a:p>
            <a:r>
              <a:rPr lang="en-US" sz="1400" dirty="0" smtClean="0">
                <a:solidFill>
                  <a:srgbClr val="FF0000"/>
                </a:solidFill>
              </a:rPr>
              <a:t>Anticipated values:</a:t>
            </a:r>
          </a:p>
          <a:p>
            <a:r>
              <a:rPr lang="en-US" sz="1400" dirty="0" smtClean="0">
                <a:solidFill>
                  <a:srgbClr val="FF0000"/>
                </a:solidFill>
              </a:rPr>
              <a:t>-S</a:t>
            </a:r>
            <a:r>
              <a:rPr lang="en-US" sz="1400" baseline="-25000" dirty="0" smtClean="0">
                <a:solidFill>
                  <a:srgbClr val="FF0000"/>
                </a:solidFill>
              </a:rPr>
              <a:t>VH</a:t>
            </a:r>
            <a:r>
              <a:rPr lang="en-US" sz="1400" dirty="0">
                <a:solidFill>
                  <a:srgbClr val="FF0000"/>
                </a:solidFill>
              </a:rPr>
              <a:t>, </a:t>
            </a:r>
            <a:r>
              <a:rPr lang="en-US" sz="1400" dirty="0" smtClean="0">
                <a:solidFill>
                  <a:srgbClr val="FF0000"/>
                </a:solidFill>
              </a:rPr>
              <a:t>R</a:t>
            </a:r>
            <a:r>
              <a:rPr lang="en-US" sz="1400" baseline="30000" dirty="0" smtClean="0">
                <a:solidFill>
                  <a:srgbClr val="FF0000"/>
                </a:solidFill>
              </a:rPr>
              <a:t>2</a:t>
            </a:r>
            <a:r>
              <a:rPr lang="en-US" sz="1400" baseline="-25000" dirty="0" smtClean="0">
                <a:solidFill>
                  <a:srgbClr val="FF0000"/>
                </a:solidFill>
              </a:rPr>
              <a:t>CS_adj</a:t>
            </a:r>
          </a:p>
          <a:p>
            <a:r>
              <a:rPr lang="en-US" sz="1400" dirty="0" smtClean="0">
                <a:solidFill>
                  <a:srgbClr val="FF0000"/>
                </a:solidFill>
                <a:cs typeface="Arial"/>
              </a:rPr>
              <a:t>-R</a:t>
            </a:r>
            <a:r>
              <a:rPr lang="en-US" sz="1400" baseline="30000" dirty="0" smtClean="0">
                <a:solidFill>
                  <a:srgbClr val="FF0000"/>
                </a:solidFill>
                <a:cs typeface="Arial"/>
              </a:rPr>
              <a:t>2</a:t>
            </a:r>
            <a:r>
              <a:rPr lang="en-US" sz="1400" baseline="-25000" dirty="0" smtClean="0">
                <a:solidFill>
                  <a:srgbClr val="FF0000"/>
                </a:solidFill>
                <a:cs typeface="Arial"/>
              </a:rPr>
              <a:t>Nagelkerke_adj</a:t>
            </a:r>
            <a:r>
              <a:rPr lang="en-US" sz="1400" dirty="0">
                <a:solidFill>
                  <a:srgbClr val="FF0000"/>
                </a:solidFill>
                <a:cs typeface="Arial"/>
              </a:rPr>
              <a:t>, </a:t>
            </a:r>
            <a:r>
              <a:rPr lang="en-US" altLang="zh-CN" sz="1400" dirty="0" smtClean="0">
                <a:solidFill>
                  <a:srgbClr val="FF0000"/>
                </a:solidFill>
              </a:rPr>
              <a:t>δ</a:t>
            </a:r>
          </a:p>
          <a:p>
            <a:r>
              <a:rPr lang="en-US" sz="1400" dirty="0" smtClean="0">
                <a:solidFill>
                  <a:srgbClr val="FF0000"/>
                </a:solidFill>
              </a:rPr>
              <a:t>-Margin of error </a:t>
            </a:r>
            <a:r>
              <a:rPr lang="el-GR" sz="1400" dirty="0">
                <a:solidFill>
                  <a:srgbClr val="FF0000"/>
                </a:solidFill>
              </a:rPr>
              <a:t>σ</a:t>
            </a:r>
            <a:r>
              <a:rPr lang="en-US" sz="1400" dirty="0" smtClean="0">
                <a:solidFill>
                  <a:srgbClr val="FF0000"/>
                </a:solidFill>
              </a:rPr>
              <a:t> </a:t>
            </a:r>
            <a:endParaRPr lang="en-US" sz="1400" baseline="-25000" dirty="0" smtClean="0">
              <a:solidFill>
                <a:srgbClr val="FF0000"/>
              </a:solidFill>
            </a:endParaRPr>
          </a:p>
        </p:txBody>
      </p:sp>
    </p:spTree>
    <p:extLst>
      <p:ext uri="{BB962C8B-B14F-4D97-AF65-F5344CB8AC3E}">
        <p14:creationId xmlns:p14="http://schemas.microsoft.com/office/powerpoint/2010/main" val="165061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05800" y="5259679"/>
            <a:ext cx="2286000" cy="307777"/>
          </a:xfrm>
          <a:prstGeom prst="rect">
            <a:avLst/>
          </a:prstGeom>
          <a:noFill/>
        </p:spPr>
        <p:txBody>
          <a:bodyPr wrap="square" rtlCol="0">
            <a:spAutoFit/>
          </a:bodyPr>
          <a:lstStyle/>
          <a:p>
            <a:r>
              <a:rPr lang="en-US" sz="1400" b="1" dirty="0"/>
              <a:t>Model Uncertainty</a:t>
            </a:r>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72200" y="2094698"/>
            <a:ext cx="5598403" cy="3186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a:stretch>
            <a:fillRect/>
          </a:stretch>
        </p:blipFill>
        <p:spPr>
          <a:xfrm>
            <a:off x="-25401" y="1721218"/>
            <a:ext cx="5981701" cy="3489836"/>
          </a:xfrm>
          <a:prstGeom prst="rect">
            <a:avLst/>
          </a:prstGeom>
        </p:spPr>
      </p:pic>
      <p:sp>
        <p:nvSpPr>
          <p:cNvPr id="10" name="TextBox 9"/>
          <p:cNvSpPr txBox="1"/>
          <p:nvPr/>
        </p:nvSpPr>
        <p:spPr>
          <a:xfrm>
            <a:off x="2135931" y="5335083"/>
            <a:ext cx="2286000" cy="307777"/>
          </a:xfrm>
          <a:prstGeom prst="rect">
            <a:avLst/>
          </a:prstGeom>
          <a:noFill/>
        </p:spPr>
        <p:txBody>
          <a:bodyPr wrap="square" rtlCol="0">
            <a:spAutoFit/>
          </a:bodyPr>
          <a:lstStyle/>
          <a:p>
            <a:r>
              <a:rPr lang="en-US" sz="1400" b="1" dirty="0"/>
              <a:t>Parameter Uncertainty</a:t>
            </a:r>
          </a:p>
        </p:txBody>
      </p:sp>
      <p:sp>
        <p:nvSpPr>
          <p:cNvPr id="11" name="TextBox 10"/>
          <p:cNvSpPr txBox="1"/>
          <p:nvPr/>
        </p:nvSpPr>
        <p:spPr>
          <a:xfrm>
            <a:off x="6480549" y="5693658"/>
            <a:ext cx="5273429" cy="630942"/>
          </a:xfrm>
          <a:prstGeom prst="rect">
            <a:avLst/>
          </a:prstGeom>
          <a:noFill/>
        </p:spPr>
        <p:txBody>
          <a:bodyPr wrap="square" rtlCol="0">
            <a:spAutoFit/>
          </a:bodyPr>
          <a:lstStyle/>
          <a:p>
            <a:r>
              <a:rPr lang="en-US" sz="1400" dirty="0"/>
              <a:t>Flexible modeling strategies are more prone to overfitting problem,</a:t>
            </a:r>
          </a:p>
          <a:p>
            <a:r>
              <a:rPr lang="en-US" sz="1400" dirty="0"/>
              <a:t>modern modelling techniques are data hungry.</a:t>
            </a:r>
          </a:p>
        </p:txBody>
      </p:sp>
      <p:sp>
        <p:nvSpPr>
          <p:cNvPr id="12" name="TextBox 11"/>
          <p:cNvSpPr txBox="1"/>
          <p:nvPr/>
        </p:nvSpPr>
        <p:spPr>
          <a:xfrm>
            <a:off x="381000" y="5689050"/>
            <a:ext cx="5930410" cy="954107"/>
          </a:xfrm>
          <a:prstGeom prst="rect">
            <a:avLst/>
          </a:prstGeom>
          <a:noFill/>
        </p:spPr>
        <p:txBody>
          <a:bodyPr wrap="square" rtlCol="0">
            <a:spAutoFit/>
          </a:bodyPr>
          <a:lstStyle/>
          <a:p>
            <a:r>
              <a:rPr lang="en-US" sz="1400" dirty="0"/>
              <a:t>Due to unusual random features of original data reflected in the predictions,</a:t>
            </a:r>
          </a:p>
          <a:p>
            <a:r>
              <a:rPr lang="en-US" sz="1400" dirty="0"/>
              <a:t>an independent set of observations cannot reflect those random features,</a:t>
            </a:r>
          </a:p>
          <a:p>
            <a:r>
              <a:rPr lang="en-US" sz="1400" dirty="0"/>
              <a:t>thus overfitting.</a:t>
            </a:r>
          </a:p>
        </p:txBody>
      </p:sp>
      <p:sp>
        <p:nvSpPr>
          <p:cNvPr id="13" name="TextBox 12"/>
          <p:cNvSpPr txBox="1"/>
          <p:nvPr/>
        </p:nvSpPr>
        <p:spPr>
          <a:xfrm>
            <a:off x="7543800" y="1295400"/>
            <a:ext cx="2667000" cy="623975"/>
          </a:xfrm>
          <a:prstGeom prst="rect">
            <a:avLst/>
          </a:prstGeom>
          <a:solidFill>
            <a:schemeClr val="bg1"/>
          </a:solidFill>
        </p:spPr>
        <p:txBody>
          <a:bodyPr wrap="square" rtlCol="0">
            <a:spAutoFit/>
          </a:bodyPr>
          <a:lstStyle/>
          <a:p>
            <a:endParaRPr lang="en-US" dirty="0"/>
          </a:p>
        </p:txBody>
      </p:sp>
      <p:sp>
        <p:nvSpPr>
          <p:cNvPr id="14" name="Title 1"/>
          <p:cNvSpPr txBox="1">
            <a:spLocks/>
          </p:cNvSpPr>
          <p:nvPr/>
        </p:nvSpPr>
        <p:spPr bwMode="auto">
          <a:xfrm>
            <a:off x="609600" y="411531"/>
            <a:ext cx="9817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Imago" pitchFamily="2" charset="0"/>
              </a:defRPr>
            </a:lvl2pPr>
            <a:lvl3pPr algn="l" rtl="0" eaLnBrk="1" fontAlgn="base" hangingPunct="1">
              <a:spcBef>
                <a:spcPct val="0"/>
              </a:spcBef>
              <a:spcAft>
                <a:spcPct val="0"/>
              </a:spcAft>
              <a:defRPr sz="2400" b="1">
                <a:solidFill>
                  <a:schemeClr val="tx1"/>
                </a:solidFill>
                <a:latin typeface="Imago" pitchFamily="2" charset="0"/>
              </a:defRPr>
            </a:lvl3pPr>
            <a:lvl4pPr algn="l" rtl="0" eaLnBrk="1" fontAlgn="base" hangingPunct="1">
              <a:spcBef>
                <a:spcPct val="0"/>
              </a:spcBef>
              <a:spcAft>
                <a:spcPct val="0"/>
              </a:spcAft>
              <a:defRPr sz="2400" b="1">
                <a:solidFill>
                  <a:schemeClr val="tx1"/>
                </a:solidFill>
                <a:latin typeface="Imago" pitchFamily="2" charset="0"/>
              </a:defRPr>
            </a:lvl4pPr>
            <a:lvl5pPr algn="l" rtl="0" eaLnBrk="1" fontAlgn="base" hangingPunct="1">
              <a:spcBef>
                <a:spcPct val="0"/>
              </a:spcBef>
              <a:spcAft>
                <a:spcPct val="0"/>
              </a:spcAft>
              <a:defRPr sz="2400" b="1">
                <a:solidFill>
                  <a:schemeClr val="tx1"/>
                </a:solidFill>
                <a:latin typeface="Imago" pitchFamily="2" charset="0"/>
              </a:defRPr>
            </a:lvl5pPr>
            <a:lvl6pPr marL="422041" algn="l" rtl="0" eaLnBrk="1" fontAlgn="base" hangingPunct="1">
              <a:spcBef>
                <a:spcPct val="0"/>
              </a:spcBef>
              <a:spcAft>
                <a:spcPct val="0"/>
              </a:spcAft>
              <a:defRPr sz="2400" b="1">
                <a:solidFill>
                  <a:schemeClr val="tx1"/>
                </a:solidFill>
                <a:latin typeface="Imago" pitchFamily="2" charset="0"/>
              </a:defRPr>
            </a:lvl6pPr>
            <a:lvl7pPr marL="844083" algn="l" rtl="0" eaLnBrk="1" fontAlgn="base" hangingPunct="1">
              <a:spcBef>
                <a:spcPct val="0"/>
              </a:spcBef>
              <a:spcAft>
                <a:spcPct val="0"/>
              </a:spcAft>
              <a:defRPr sz="2400" b="1">
                <a:solidFill>
                  <a:schemeClr val="tx1"/>
                </a:solidFill>
                <a:latin typeface="Imago" pitchFamily="2" charset="0"/>
              </a:defRPr>
            </a:lvl7pPr>
            <a:lvl8pPr marL="1266124" algn="l" rtl="0" eaLnBrk="1" fontAlgn="base" hangingPunct="1">
              <a:spcBef>
                <a:spcPct val="0"/>
              </a:spcBef>
              <a:spcAft>
                <a:spcPct val="0"/>
              </a:spcAft>
              <a:defRPr sz="2400" b="1">
                <a:solidFill>
                  <a:schemeClr val="tx1"/>
                </a:solidFill>
                <a:latin typeface="Imago" pitchFamily="2" charset="0"/>
              </a:defRPr>
            </a:lvl8pPr>
            <a:lvl9pPr marL="1688165" algn="l" rtl="0" eaLnBrk="1" fontAlgn="base" hangingPunct="1">
              <a:spcBef>
                <a:spcPct val="0"/>
              </a:spcBef>
              <a:spcAft>
                <a:spcPct val="0"/>
              </a:spcAft>
              <a:defRPr sz="2400" b="1">
                <a:solidFill>
                  <a:schemeClr val="tx1"/>
                </a:solidFill>
                <a:latin typeface="Imago" pitchFamily="2" charset="0"/>
              </a:defRPr>
            </a:lvl9pPr>
          </a:lstStyle>
          <a:p>
            <a:r>
              <a:rPr lang="en-US" kern="0" dirty="0"/>
              <a:t>Van </a:t>
            </a:r>
            <a:r>
              <a:rPr lang="en-US" kern="0" dirty="0" err="1"/>
              <a:t>Smeden</a:t>
            </a:r>
            <a:r>
              <a:rPr lang="en-US" kern="0" dirty="0"/>
              <a:t>: simulation based on modelling strategies</a:t>
            </a:r>
          </a:p>
        </p:txBody>
      </p:sp>
      <p:sp>
        <p:nvSpPr>
          <p:cNvPr id="4" name="TextBox 3"/>
          <p:cNvSpPr txBox="1"/>
          <p:nvPr/>
        </p:nvSpPr>
        <p:spPr>
          <a:xfrm>
            <a:off x="762000" y="1693409"/>
            <a:ext cx="6905871" cy="369332"/>
          </a:xfrm>
          <a:prstGeom prst="rect">
            <a:avLst/>
          </a:prstGeom>
          <a:solidFill>
            <a:schemeClr val="bg1"/>
          </a:solidFill>
        </p:spPr>
        <p:txBody>
          <a:bodyPr wrap="square" rtlCol="0">
            <a:spAutoFit/>
          </a:bodyPr>
          <a:lstStyle/>
          <a:p>
            <a:r>
              <a:rPr lang="en-US" b="1" dirty="0"/>
              <a:t>Reasons for overfitting</a:t>
            </a:r>
          </a:p>
        </p:txBody>
      </p:sp>
      <p:sp>
        <p:nvSpPr>
          <p:cNvPr id="15" name="Content Placeholder 2"/>
          <p:cNvSpPr txBox="1">
            <a:spLocks/>
          </p:cNvSpPr>
          <p:nvPr/>
        </p:nvSpPr>
        <p:spPr bwMode="auto">
          <a:xfrm>
            <a:off x="304800" y="1037243"/>
            <a:ext cx="11138876" cy="6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1" fontAlgn="base" hangingPunct="1">
              <a:spcBef>
                <a:spcPct val="30000"/>
              </a:spcBef>
              <a:spcAft>
                <a:spcPct val="0"/>
              </a:spcAft>
              <a:buChar char="–"/>
              <a:defRPr sz="2000">
                <a:solidFill>
                  <a:schemeClr val="tx1"/>
                </a:solidFill>
                <a:latin typeface="+mn-lt"/>
              </a:defRPr>
            </a:lvl2pPr>
            <a:lvl3pPr marL="1241425" indent="-287338" algn="l" rtl="0" eaLnBrk="1" fontAlgn="base" hangingPunct="1">
              <a:spcBef>
                <a:spcPct val="20000"/>
              </a:spcBef>
              <a:spcAft>
                <a:spcPct val="0"/>
              </a:spcAft>
              <a:buChar char="•"/>
              <a:defRPr sz="2000">
                <a:solidFill>
                  <a:schemeClr val="tx1"/>
                </a:solidFill>
                <a:latin typeface="+mn-lt"/>
              </a:defRPr>
            </a:lvl3pPr>
            <a:lvl4pPr marL="1719263" indent="-287338" algn="l" rtl="0" eaLnBrk="1" fontAlgn="base" hangingPunct="1">
              <a:spcBef>
                <a:spcPct val="20000"/>
              </a:spcBef>
              <a:spcAft>
                <a:spcPct val="0"/>
              </a:spcAft>
              <a:buChar char="–"/>
              <a:defRPr sz="2000">
                <a:solidFill>
                  <a:schemeClr val="tx1"/>
                </a:solidFill>
                <a:latin typeface="+mn-lt"/>
              </a:defRPr>
            </a:lvl4pPr>
            <a:lvl5pPr marL="2195513" indent="-285750" algn="l" rtl="0" eaLnBrk="1" fontAlgn="base" hangingPunct="1">
              <a:spcBef>
                <a:spcPct val="20000"/>
              </a:spcBef>
              <a:spcAft>
                <a:spcPct val="0"/>
              </a:spcAft>
              <a:buChar char="»"/>
              <a:defRPr sz="2000">
                <a:solidFill>
                  <a:schemeClr val="tx1"/>
                </a:solidFill>
                <a:latin typeface="+mn-lt"/>
              </a:defRPr>
            </a:lvl5pPr>
            <a:lvl6pPr marL="2448719" indent="-263776" algn="l" rtl="0" eaLnBrk="1" fontAlgn="base" hangingPunct="1">
              <a:spcBef>
                <a:spcPct val="20000"/>
              </a:spcBef>
              <a:spcAft>
                <a:spcPct val="0"/>
              </a:spcAft>
              <a:buChar char="»"/>
              <a:defRPr sz="1846">
                <a:solidFill>
                  <a:schemeClr val="tx1"/>
                </a:solidFill>
                <a:latin typeface="+mn-lt"/>
              </a:defRPr>
            </a:lvl6pPr>
            <a:lvl7pPr marL="2870761" indent="-263776" algn="l" rtl="0" eaLnBrk="1" fontAlgn="base" hangingPunct="1">
              <a:spcBef>
                <a:spcPct val="20000"/>
              </a:spcBef>
              <a:spcAft>
                <a:spcPct val="0"/>
              </a:spcAft>
              <a:buChar char="»"/>
              <a:defRPr sz="1846">
                <a:solidFill>
                  <a:schemeClr val="tx1"/>
                </a:solidFill>
                <a:latin typeface="+mn-lt"/>
              </a:defRPr>
            </a:lvl7pPr>
            <a:lvl8pPr marL="3292802" indent="-263776" algn="l" rtl="0" eaLnBrk="1" fontAlgn="base" hangingPunct="1">
              <a:spcBef>
                <a:spcPct val="20000"/>
              </a:spcBef>
              <a:spcAft>
                <a:spcPct val="0"/>
              </a:spcAft>
              <a:buChar char="»"/>
              <a:defRPr sz="1846">
                <a:solidFill>
                  <a:schemeClr val="tx1"/>
                </a:solidFill>
                <a:latin typeface="+mn-lt"/>
              </a:defRPr>
            </a:lvl8pPr>
            <a:lvl9pPr marL="3714843" indent="-263776" algn="l" rtl="0" eaLnBrk="1" fontAlgn="base" hangingPunct="1">
              <a:spcBef>
                <a:spcPct val="20000"/>
              </a:spcBef>
              <a:spcAft>
                <a:spcPct val="0"/>
              </a:spcAft>
              <a:buChar char="»"/>
              <a:defRPr sz="1846">
                <a:solidFill>
                  <a:schemeClr val="tx1"/>
                </a:solidFill>
                <a:latin typeface="+mn-lt"/>
              </a:defRPr>
            </a:lvl9pPr>
          </a:lstStyle>
          <a:p>
            <a:r>
              <a:rPr lang="en-US" sz="1800" kern="0" dirty="0"/>
              <a:t>Riley D. Richard shrinkage predictors effects based on maximum likelihood estimation, in another word, fixed modelling strategy.</a:t>
            </a:r>
            <a:endParaRPr lang="en-US" kern="0" dirty="0"/>
          </a:p>
        </p:txBody>
      </p:sp>
    </p:spTree>
    <p:extLst>
      <p:ext uri="{BB962C8B-B14F-4D97-AF65-F5344CB8AC3E}">
        <p14:creationId xmlns:p14="http://schemas.microsoft.com/office/powerpoint/2010/main" val="259576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458" y="2350848"/>
            <a:ext cx="7584955" cy="3378353"/>
          </a:xfrm>
        </p:spPr>
      </p:pic>
      <p:sp>
        <p:nvSpPr>
          <p:cNvPr id="13" name="TextBox 12"/>
          <p:cNvSpPr txBox="1"/>
          <p:nvPr/>
        </p:nvSpPr>
        <p:spPr>
          <a:xfrm>
            <a:off x="2398034" y="4049861"/>
            <a:ext cx="1365364" cy="184666"/>
          </a:xfrm>
          <a:prstGeom prst="rect">
            <a:avLst/>
          </a:prstGeom>
          <a:noFill/>
          <a:ln>
            <a:solidFill>
              <a:srgbClr val="FF0000"/>
            </a:solidFill>
          </a:ln>
        </p:spPr>
        <p:txBody>
          <a:bodyPr wrap="square" rtlCol="0">
            <a:spAutoFit/>
          </a:bodyPr>
          <a:lstStyle/>
          <a:p>
            <a:endParaRPr lang="en-US" dirty="0"/>
          </a:p>
        </p:txBody>
      </p:sp>
      <p:cxnSp>
        <p:nvCxnSpPr>
          <p:cNvPr id="15" name="Straight Arrow Connector 14"/>
          <p:cNvCxnSpPr>
            <a:stCxn id="9" idx="1"/>
          </p:cNvCxnSpPr>
          <p:nvPr/>
        </p:nvCxnSpPr>
        <p:spPr bwMode="auto">
          <a:xfrm flipH="1" flipV="1">
            <a:off x="1921228" y="3646734"/>
            <a:ext cx="396230" cy="393291"/>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sp>
        <p:nvSpPr>
          <p:cNvPr id="18" name="TextBox 17"/>
          <p:cNvSpPr txBox="1"/>
          <p:nvPr/>
        </p:nvSpPr>
        <p:spPr>
          <a:xfrm>
            <a:off x="2317458" y="4275282"/>
            <a:ext cx="3026031" cy="1291662"/>
          </a:xfrm>
          <a:prstGeom prst="rect">
            <a:avLst/>
          </a:prstGeom>
          <a:noFill/>
          <a:ln>
            <a:solidFill>
              <a:srgbClr val="FF0000"/>
            </a:solidFill>
          </a:ln>
        </p:spPr>
        <p:txBody>
          <a:bodyPr wrap="square" rtlCol="0">
            <a:spAutoFit/>
          </a:bodyPr>
          <a:lstStyle/>
          <a:p>
            <a:endParaRPr lang="en-US" dirty="0"/>
          </a:p>
        </p:txBody>
      </p:sp>
      <p:sp>
        <p:nvSpPr>
          <p:cNvPr id="19" name="TextBox 18"/>
          <p:cNvSpPr txBox="1"/>
          <p:nvPr/>
        </p:nvSpPr>
        <p:spPr>
          <a:xfrm>
            <a:off x="7082445" y="2383445"/>
            <a:ext cx="1330551" cy="3345756"/>
          </a:xfrm>
          <a:prstGeom prst="rect">
            <a:avLst/>
          </a:prstGeom>
          <a:noFill/>
          <a:ln>
            <a:solidFill>
              <a:srgbClr val="FF0000"/>
            </a:solidFill>
          </a:ln>
        </p:spPr>
        <p:txBody>
          <a:bodyPr wrap="square" rtlCol="0">
            <a:spAutoFit/>
          </a:bodyPr>
          <a:lstStyle/>
          <a:p>
            <a:endParaRPr lang="en-US" dirty="0"/>
          </a:p>
        </p:txBody>
      </p:sp>
      <p:cxnSp>
        <p:nvCxnSpPr>
          <p:cNvPr id="20" name="Straight Arrow Connector 19"/>
          <p:cNvCxnSpPr/>
          <p:nvPr/>
        </p:nvCxnSpPr>
        <p:spPr bwMode="auto">
          <a:xfrm flipH="1">
            <a:off x="2873631" y="5566944"/>
            <a:ext cx="457200" cy="333517"/>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sp>
        <p:nvSpPr>
          <p:cNvPr id="23" name="TextBox 22"/>
          <p:cNvSpPr txBox="1"/>
          <p:nvPr/>
        </p:nvSpPr>
        <p:spPr>
          <a:xfrm>
            <a:off x="1502031" y="5978742"/>
            <a:ext cx="4267200" cy="338554"/>
          </a:xfrm>
          <a:prstGeom prst="rect">
            <a:avLst/>
          </a:prstGeom>
          <a:noFill/>
        </p:spPr>
        <p:txBody>
          <a:bodyPr wrap="square" rtlCol="0">
            <a:spAutoFit/>
          </a:bodyPr>
          <a:lstStyle/>
          <a:p>
            <a:r>
              <a:rPr lang="en-US" sz="1600" b="1" dirty="0"/>
              <a:t>2. Penalized Maximum Likelihood</a:t>
            </a:r>
          </a:p>
        </p:txBody>
      </p:sp>
      <p:sp>
        <p:nvSpPr>
          <p:cNvPr id="14" name="TextBox 13"/>
          <p:cNvSpPr txBox="1"/>
          <p:nvPr/>
        </p:nvSpPr>
        <p:spPr>
          <a:xfrm>
            <a:off x="152400" y="3401524"/>
            <a:ext cx="2797430" cy="338554"/>
          </a:xfrm>
          <a:prstGeom prst="rect">
            <a:avLst/>
          </a:prstGeom>
          <a:noFill/>
        </p:spPr>
        <p:txBody>
          <a:bodyPr wrap="square" rtlCol="0">
            <a:spAutoFit/>
          </a:bodyPr>
          <a:lstStyle/>
          <a:p>
            <a:r>
              <a:rPr lang="en-US" sz="1600" b="1" dirty="0"/>
              <a:t>1. Uniform Shrinkage</a:t>
            </a:r>
          </a:p>
        </p:txBody>
      </p:sp>
      <p:sp>
        <p:nvSpPr>
          <p:cNvPr id="16" name="TextBox 15"/>
          <p:cNvSpPr txBox="1"/>
          <p:nvPr/>
        </p:nvSpPr>
        <p:spPr>
          <a:xfrm>
            <a:off x="6705600" y="5900461"/>
            <a:ext cx="4267200" cy="338554"/>
          </a:xfrm>
          <a:prstGeom prst="rect">
            <a:avLst/>
          </a:prstGeom>
          <a:noFill/>
        </p:spPr>
        <p:txBody>
          <a:bodyPr wrap="square" rtlCol="0">
            <a:spAutoFit/>
          </a:bodyPr>
          <a:lstStyle/>
          <a:p>
            <a:r>
              <a:rPr lang="en-US" sz="1600" b="1" dirty="0"/>
              <a:t>3. Shrinkage For Selection</a:t>
            </a:r>
          </a:p>
        </p:txBody>
      </p:sp>
      <p:sp>
        <p:nvSpPr>
          <p:cNvPr id="17" name="TextBox 16"/>
          <p:cNvSpPr txBox="1"/>
          <p:nvPr/>
        </p:nvSpPr>
        <p:spPr>
          <a:xfrm>
            <a:off x="2312460" y="1939204"/>
            <a:ext cx="7060139" cy="338554"/>
          </a:xfrm>
          <a:prstGeom prst="rect">
            <a:avLst/>
          </a:prstGeom>
          <a:noFill/>
        </p:spPr>
        <p:txBody>
          <a:bodyPr wrap="square" rtlCol="0">
            <a:spAutoFit/>
          </a:bodyPr>
          <a:lstStyle/>
          <a:p>
            <a:r>
              <a:rPr lang="en-US" sz="1600" b="1" dirty="0"/>
              <a:t>Prediction modelling strategies for simulation by van </a:t>
            </a:r>
            <a:r>
              <a:rPr lang="en-US" sz="1600" b="1" dirty="0" err="1"/>
              <a:t>Smeden</a:t>
            </a:r>
            <a:r>
              <a:rPr lang="en-US" sz="1600" b="1" dirty="0"/>
              <a:t> </a:t>
            </a:r>
          </a:p>
        </p:txBody>
      </p:sp>
      <p:sp>
        <p:nvSpPr>
          <p:cNvPr id="21" name="Content Placeholder 2"/>
          <p:cNvSpPr txBox="1">
            <a:spLocks/>
          </p:cNvSpPr>
          <p:nvPr/>
        </p:nvSpPr>
        <p:spPr bwMode="auto">
          <a:xfrm>
            <a:off x="273091" y="1110564"/>
            <a:ext cx="11138876" cy="6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1" fontAlgn="base" hangingPunct="1">
              <a:spcBef>
                <a:spcPct val="30000"/>
              </a:spcBef>
              <a:spcAft>
                <a:spcPct val="0"/>
              </a:spcAft>
              <a:buChar char="–"/>
              <a:defRPr sz="2000">
                <a:solidFill>
                  <a:schemeClr val="tx1"/>
                </a:solidFill>
                <a:latin typeface="+mn-lt"/>
              </a:defRPr>
            </a:lvl2pPr>
            <a:lvl3pPr marL="1241425" indent="-287338" algn="l" rtl="0" eaLnBrk="1" fontAlgn="base" hangingPunct="1">
              <a:spcBef>
                <a:spcPct val="20000"/>
              </a:spcBef>
              <a:spcAft>
                <a:spcPct val="0"/>
              </a:spcAft>
              <a:buChar char="•"/>
              <a:defRPr sz="2000">
                <a:solidFill>
                  <a:schemeClr val="tx1"/>
                </a:solidFill>
                <a:latin typeface="+mn-lt"/>
              </a:defRPr>
            </a:lvl3pPr>
            <a:lvl4pPr marL="1719263" indent="-287338" algn="l" rtl="0" eaLnBrk="1" fontAlgn="base" hangingPunct="1">
              <a:spcBef>
                <a:spcPct val="20000"/>
              </a:spcBef>
              <a:spcAft>
                <a:spcPct val="0"/>
              </a:spcAft>
              <a:buChar char="–"/>
              <a:defRPr sz="2000">
                <a:solidFill>
                  <a:schemeClr val="tx1"/>
                </a:solidFill>
                <a:latin typeface="+mn-lt"/>
              </a:defRPr>
            </a:lvl4pPr>
            <a:lvl5pPr marL="2195513" indent="-285750" algn="l" rtl="0" eaLnBrk="1" fontAlgn="base" hangingPunct="1">
              <a:spcBef>
                <a:spcPct val="20000"/>
              </a:spcBef>
              <a:spcAft>
                <a:spcPct val="0"/>
              </a:spcAft>
              <a:buChar char="»"/>
              <a:defRPr sz="2000">
                <a:solidFill>
                  <a:schemeClr val="tx1"/>
                </a:solidFill>
                <a:latin typeface="+mn-lt"/>
              </a:defRPr>
            </a:lvl5pPr>
            <a:lvl6pPr marL="2448719" indent="-263776" algn="l" rtl="0" eaLnBrk="1" fontAlgn="base" hangingPunct="1">
              <a:spcBef>
                <a:spcPct val="20000"/>
              </a:spcBef>
              <a:spcAft>
                <a:spcPct val="0"/>
              </a:spcAft>
              <a:buChar char="»"/>
              <a:defRPr sz="1846">
                <a:solidFill>
                  <a:schemeClr val="tx1"/>
                </a:solidFill>
                <a:latin typeface="+mn-lt"/>
              </a:defRPr>
            </a:lvl6pPr>
            <a:lvl7pPr marL="2870761" indent="-263776" algn="l" rtl="0" eaLnBrk="1" fontAlgn="base" hangingPunct="1">
              <a:spcBef>
                <a:spcPct val="20000"/>
              </a:spcBef>
              <a:spcAft>
                <a:spcPct val="0"/>
              </a:spcAft>
              <a:buChar char="»"/>
              <a:defRPr sz="1846">
                <a:solidFill>
                  <a:schemeClr val="tx1"/>
                </a:solidFill>
                <a:latin typeface="+mn-lt"/>
              </a:defRPr>
            </a:lvl7pPr>
            <a:lvl8pPr marL="3292802" indent="-263776" algn="l" rtl="0" eaLnBrk="1" fontAlgn="base" hangingPunct="1">
              <a:spcBef>
                <a:spcPct val="20000"/>
              </a:spcBef>
              <a:spcAft>
                <a:spcPct val="0"/>
              </a:spcAft>
              <a:buChar char="»"/>
              <a:defRPr sz="1846">
                <a:solidFill>
                  <a:schemeClr val="tx1"/>
                </a:solidFill>
                <a:latin typeface="+mn-lt"/>
              </a:defRPr>
            </a:lvl8pPr>
            <a:lvl9pPr marL="3714843" indent="-263776" algn="l" rtl="0" eaLnBrk="1" fontAlgn="base" hangingPunct="1">
              <a:spcBef>
                <a:spcPct val="20000"/>
              </a:spcBef>
              <a:spcAft>
                <a:spcPct val="0"/>
              </a:spcAft>
              <a:buChar char="»"/>
              <a:defRPr sz="1846">
                <a:solidFill>
                  <a:schemeClr val="tx1"/>
                </a:solidFill>
                <a:latin typeface="+mn-lt"/>
              </a:defRPr>
            </a:lvl9pPr>
          </a:lstStyle>
          <a:p>
            <a:r>
              <a:rPr lang="en-US" sz="1800" kern="0" dirty="0"/>
              <a:t>The simulation study was set up to evaluate the </a:t>
            </a:r>
            <a:r>
              <a:rPr lang="en-US" sz="1800" b="1" kern="0" dirty="0">
                <a:solidFill>
                  <a:srgbClr val="FF0000"/>
                </a:solidFill>
              </a:rPr>
              <a:t>predictive performance </a:t>
            </a:r>
            <a:r>
              <a:rPr lang="en-US" sz="1800" kern="0" dirty="0"/>
              <a:t>of various </a:t>
            </a:r>
            <a:r>
              <a:rPr lang="en-US" sz="1800" b="1" kern="0" dirty="0">
                <a:solidFill>
                  <a:srgbClr val="FF0000"/>
                </a:solidFill>
              </a:rPr>
              <a:t>prediction modeling strategies</a:t>
            </a:r>
            <a:r>
              <a:rPr lang="en-US" sz="1800" b="1" kern="0" dirty="0"/>
              <a:t> </a:t>
            </a:r>
            <a:r>
              <a:rPr lang="en-US" sz="1800" kern="0" dirty="0"/>
              <a:t>in relation to </a:t>
            </a:r>
            <a:r>
              <a:rPr lang="en-US" sz="1800" b="1" kern="0" dirty="0">
                <a:solidFill>
                  <a:srgbClr val="FF0000"/>
                </a:solidFill>
              </a:rPr>
              <a:t>characteristics of the development data</a:t>
            </a:r>
            <a:r>
              <a:rPr lang="en-US" sz="1800" kern="0" dirty="0">
                <a:solidFill>
                  <a:srgbClr val="FF0000"/>
                </a:solidFill>
              </a:rPr>
              <a:t>. </a:t>
            </a:r>
            <a:endParaRPr lang="en-US" kern="0" dirty="0"/>
          </a:p>
          <a:p>
            <a:endParaRPr lang="en-US" b="1" kern="0" dirty="0"/>
          </a:p>
          <a:p>
            <a:endParaRPr lang="en-US" kern="0" dirty="0"/>
          </a:p>
        </p:txBody>
      </p:sp>
      <p:sp>
        <p:nvSpPr>
          <p:cNvPr id="22" name="Title 1"/>
          <p:cNvSpPr txBox="1">
            <a:spLocks/>
          </p:cNvSpPr>
          <p:nvPr/>
        </p:nvSpPr>
        <p:spPr bwMode="auto">
          <a:xfrm>
            <a:off x="517770" y="452441"/>
            <a:ext cx="9817100" cy="122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Imago" pitchFamily="2" charset="0"/>
              </a:defRPr>
            </a:lvl2pPr>
            <a:lvl3pPr algn="l" rtl="0" eaLnBrk="1" fontAlgn="base" hangingPunct="1">
              <a:spcBef>
                <a:spcPct val="0"/>
              </a:spcBef>
              <a:spcAft>
                <a:spcPct val="0"/>
              </a:spcAft>
              <a:defRPr sz="2400" b="1">
                <a:solidFill>
                  <a:schemeClr val="tx1"/>
                </a:solidFill>
                <a:latin typeface="Imago" pitchFamily="2" charset="0"/>
              </a:defRPr>
            </a:lvl3pPr>
            <a:lvl4pPr algn="l" rtl="0" eaLnBrk="1" fontAlgn="base" hangingPunct="1">
              <a:spcBef>
                <a:spcPct val="0"/>
              </a:spcBef>
              <a:spcAft>
                <a:spcPct val="0"/>
              </a:spcAft>
              <a:defRPr sz="2400" b="1">
                <a:solidFill>
                  <a:schemeClr val="tx1"/>
                </a:solidFill>
                <a:latin typeface="Imago" pitchFamily="2" charset="0"/>
              </a:defRPr>
            </a:lvl4pPr>
            <a:lvl5pPr algn="l" rtl="0" eaLnBrk="1" fontAlgn="base" hangingPunct="1">
              <a:spcBef>
                <a:spcPct val="0"/>
              </a:spcBef>
              <a:spcAft>
                <a:spcPct val="0"/>
              </a:spcAft>
              <a:defRPr sz="2400" b="1">
                <a:solidFill>
                  <a:schemeClr val="tx1"/>
                </a:solidFill>
                <a:latin typeface="Imago" pitchFamily="2" charset="0"/>
              </a:defRPr>
            </a:lvl5pPr>
            <a:lvl6pPr marL="422041" algn="l" rtl="0" eaLnBrk="1" fontAlgn="base" hangingPunct="1">
              <a:spcBef>
                <a:spcPct val="0"/>
              </a:spcBef>
              <a:spcAft>
                <a:spcPct val="0"/>
              </a:spcAft>
              <a:defRPr sz="2400" b="1">
                <a:solidFill>
                  <a:schemeClr val="tx1"/>
                </a:solidFill>
                <a:latin typeface="Imago" pitchFamily="2" charset="0"/>
              </a:defRPr>
            </a:lvl6pPr>
            <a:lvl7pPr marL="844083" algn="l" rtl="0" eaLnBrk="1" fontAlgn="base" hangingPunct="1">
              <a:spcBef>
                <a:spcPct val="0"/>
              </a:spcBef>
              <a:spcAft>
                <a:spcPct val="0"/>
              </a:spcAft>
              <a:defRPr sz="2400" b="1">
                <a:solidFill>
                  <a:schemeClr val="tx1"/>
                </a:solidFill>
                <a:latin typeface="Imago" pitchFamily="2" charset="0"/>
              </a:defRPr>
            </a:lvl7pPr>
            <a:lvl8pPr marL="1266124" algn="l" rtl="0" eaLnBrk="1" fontAlgn="base" hangingPunct="1">
              <a:spcBef>
                <a:spcPct val="0"/>
              </a:spcBef>
              <a:spcAft>
                <a:spcPct val="0"/>
              </a:spcAft>
              <a:defRPr sz="2400" b="1">
                <a:solidFill>
                  <a:schemeClr val="tx1"/>
                </a:solidFill>
                <a:latin typeface="Imago" pitchFamily="2" charset="0"/>
              </a:defRPr>
            </a:lvl8pPr>
            <a:lvl9pPr marL="1688165" algn="l" rtl="0" eaLnBrk="1" fontAlgn="base" hangingPunct="1">
              <a:spcBef>
                <a:spcPct val="0"/>
              </a:spcBef>
              <a:spcAft>
                <a:spcPct val="0"/>
              </a:spcAft>
              <a:defRPr sz="2400" b="1">
                <a:solidFill>
                  <a:schemeClr val="tx1"/>
                </a:solidFill>
                <a:latin typeface="Imago" pitchFamily="2" charset="0"/>
              </a:defRPr>
            </a:lvl9pPr>
          </a:lstStyle>
          <a:p>
            <a:r>
              <a:rPr lang="en-US" sz="2400" dirty="0"/>
              <a:t>Van </a:t>
            </a:r>
            <a:r>
              <a:rPr lang="en-US" sz="2400" dirty="0" err="1"/>
              <a:t>Smeden</a:t>
            </a:r>
            <a:r>
              <a:rPr lang="en-US" sz="2400" dirty="0"/>
              <a:t>: simulation based on modelling strategies</a:t>
            </a:r>
            <a:endParaRPr lang="en-US" sz="2400" i="1" kern="0" dirty="0">
              <a:latin typeface="+mn-lt"/>
              <a:ea typeface="+mn-ea"/>
              <a:cs typeface="+mn-cs"/>
            </a:endParaRPr>
          </a:p>
        </p:txBody>
      </p:sp>
    </p:spTree>
    <p:extLst>
      <p:ext uri="{BB962C8B-B14F-4D97-AF65-F5344CB8AC3E}">
        <p14:creationId xmlns:p14="http://schemas.microsoft.com/office/powerpoint/2010/main" val="330913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228600" y="1371600"/>
            <a:ext cx="11646096" cy="4038600"/>
          </a:xfrm>
        </p:spPr>
        <p:txBody>
          <a:bodyPr/>
          <a:lstStyle/>
          <a:p>
            <a:pPr marL="0" indent="0">
              <a:buNone/>
            </a:pPr>
            <a:endParaRPr lang="en-US" dirty="0"/>
          </a:p>
          <a:p>
            <a:r>
              <a:rPr lang="en-US" dirty="0"/>
              <a:t>Reliable risk prediction for both </a:t>
            </a:r>
            <a:r>
              <a:rPr lang="en-US" b="1" dirty="0"/>
              <a:t>diagnostic prediction model </a:t>
            </a:r>
            <a:r>
              <a:rPr lang="en-US" dirty="0"/>
              <a:t>and </a:t>
            </a:r>
            <a:r>
              <a:rPr lang="en-US" b="1" dirty="0"/>
              <a:t>prognostic prediction model</a:t>
            </a:r>
          </a:p>
          <a:p>
            <a:r>
              <a:rPr lang="en-US" b="1" dirty="0"/>
              <a:t>Effective sample size </a:t>
            </a:r>
            <a:r>
              <a:rPr lang="en-US" dirty="0"/>
              <a:t>works as a contributing factor for robust performance of prediction models</a:t>
            </a:r>
          </a:p>
          <a:p>
            <a:r>
              <a:rPr lang="en-US" b="1" dirty="0"/>
              <a:t>Sample size calculation </a:t>
            </a:r>
            <a:r>
              <a:rPr lang="en-US" dirty="0"/>
              <a:t>is usually conducted through a pre-study </a:t>
            </a:r>
            <a:r>
              <a:rPr lang="en-US" b="1" dirty="0"/>
              <a:t>power analysis</a:t>
            </a:r>
          </a:p>
          <a:p>
            <a:pPr lvl="1"/>
            <a:r>
              <a:rPr lang="en-US" dirty="0"/>
              <a:t>Before data collection: guide the study</a:t>
            </a:r>
          </a:p>
          <a:p>
            <a:pPr lvl="1"/>
            <a:r>
              <a:rPr lang="en-US" dirty="0"/>
              <a:t>When data set available: identify whether we need a data reduction in number of predictors before model development</a:t>
            </a:r>
          </a:p>
          <a:p>
            <a:r>
              <a:rPr lang="en-US" dirty="0"/>
              <a:t>The selected sample size should achieve </a:t>
            </a:r>
            <a:r>
              <a:rPr lang="en-US" b="1" dirty="0"/>
              <a:t>a desired power </a:t>
            </a:r>
            <a:r>
              <a:rPr lang="en-US" dirty="0"/>
              <a:t>for correctly detecting a pre-specified efficacy or safety (AEs)</a:t>
            </a:r>
          </a:p>
          <a:p>
            <a:endParaRPr lang="en-US" dirty="0"/>
          </a:p>
          <a:p>
            <a:pPr marL="0" indent="0" algn="ctr">
              <a:buNone/>
            </a:pPr>
            <a:endParaRPr lang="en-US" dirty="0"/>
          </a:p>
        </p:txBody>
      </p:sp>
    </p:spTree>
    <p:extLst>
      <p:ext uri="{BB962C8B-B14F-4D97-AF65-F5344CB8AC3E}">
        <p14:creationId xmlns:p14="http://schemas.microsoft.com/office/powerpoint/2010/main" val="21614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452441"/>
            <a:ext cx="9817100" cy="1223960"/>
          </a:xfrm>
        </p:spPr>
        <p:txBody>
          <a:bodyPr>
            <a:noAutofit/>
          </a:bodyPr>
          <a:lstStyle/>
          <a:p>
            <a:r>
              <a:rPr lang="en-US" dirty="0"/>
              <a:t>Characteristics of the development data (6 design factors)</a:t>
            </a:r>
            <a:r>
              <a:rPr lang="en-US" altLang="zh-CN" dirty="0"/>
              <a:t> </a:t>
            </a:r>
            <a:br>
              <a:rPr lang="en-US" altLang="zh-CN" dirty="0"/>
            </a:br>
            <a:r>
              <a:rPr lang="en-US" altLang="zh-CN" i="1" dirty="0"/>
              <a:t>(7*4*3*3*4*4 = 4032)</a:t>
            </a:r>
            <a:r>
              <a:rPr lang="en-US" sz="2800" i="1" dirty="0"/>
              <a:t/>
            </a:r>
            <a:br>
              <a:rPr lang="en-US" sz="2800" i="1" dirty="0"/>
            </a:br>
            <a:r>
              <a:rPr lang="en-US" sz="2400" i="1" dirty="0"/>
              <a:t/>
            </a:r>
            <a:br>
              <a:rPr lang="en-US" sz="2400" i="1" dirty="0"/>
            </a:br>
            <a:r>
              <a:rPr lang="en-US" sz="2400" i="1" dirty="0"/>
              <a:t/>
            </a:r>
            <a:br>
              <a:rPr lang="en-US" sz="2400" i="1" dirty="0"/>
            </a:br>
            <a:endParaRPr lang="en-US" sz="2400" i="1" dirty="0">
              <a:latin typeface="+mn-lt"/>
              <a:ea typeface="+mn-ea"/>
              <a:cs typeface="+mn-cs"/>
            </a:endParaRPr>
          </a:p>
        </p:txBody>
      </p:sp>
      <p:sp>
        <p:nvSpPr>
          <p:cNvPr id="5" name="Content Placeholder 4"/>
          <p:cNvSpPr>
            <a:spLocks noGrp="1"/>
          </p:cNvSpPr>
          <p:nvPr>
            <p:ph idx="1"/>
          </p:nvPr>
        </p:nvSpPr>
        <p:spPr/>
        <p:txBody>
          <a:bodyPr/>
          <a:lstStyle/>
          <a:p>
            <a:r>
              <a:rPr lang="en-US" dirty="0"/>
              <a:t>Relative sample size</a:t>
            </a:r>
          </a:p>
          <a:p>
            <a:pPr lvl="1"/>
            <a:r>
              <a:rPr lang="en-US" i="1" dirty="0"/>
              <a:t>Events per variable </a:t>
            </a:r>
            <a:r>
              <a:rPr lang="en-US" dirty="0"/>
              <a:t>(EPV):  3, 5, 10, 15, 20, 30, 50 (7)</a:t>
            </a:r>
          </a:p>
          <a:p>
            <a:pPr lvl="1"/>
            <a:r>
              <a:rPr lang="en-US" i="1" dirty="0"/>
              <a:t>Events fraction</a:t>
            </a:r>
            <a:r>
              <a:rPr lang="en-US" dirty="0"/>
              <a:t>: 1/2, 1/4, 1/8, 1/16 (4)</a:t>
            </a:r>
          </a:p>
          <a:p>
            <a:pPr lvl="1"/>
            <a:r>
              <a:rPr lang="en-US" i="1" dirty="0"/>
              <a:t>Number of candidate predictors </a:t>
            </a:r>
            <a:r>
              <a:rPr lang="en-US" dirty="0"/>
              <a:t>(P): 4, 8, 12 (3)</a:t>
            </a:r>
          </a:p>
          <a:p>
            <a:r>
              <a:rPr lang="en-US" dirty="0"/>
              <a:t>Other development data characteristics</a:t>
            </a:r>
          </a:p>
          <a:p>
            <a:pPr lvl="1"/>
            <a:r>
              <a:rPr lang="en-US" i="1" dirty="0"/>
              <a:t>Model discrimination </a:t>
            </a:r>
            <a:r>
              <a:rPr lang="en-US" dirty="0"/>
              <a:t>(AUC): 0.65, 0.75, 0.85 (3)</a:t>
            </a:r>
          </a:p>
          <a:p>
            <a:pPr lvl="1"/>
            <a:r>
              <a:rPr lang="en-US" i="1" dirty="0"/>
              <a:t>Distribution of predictor variables</a:t>
            </a:r>
            <a:r>
              <a:rPr lang="en-US" dirty="0"/>
              <a:t>: Binomial, Multivariable (4)</a:t>
            </a:r>
          </a:p>
          <a:p>
            <a:pPr lvl="1"/>
            <a:r>
              <a:rPr lang="en-US" i="1" dirty="0"/>
              <a:t>Predictor effects</a:t>
            </a:r>
            <a:r>
              <a:rPr lang="en-US" dirty="0"/>
              <a:t>: Equal effect; one strong; one noise; ½ noise (4)</a:t>
            </a:r>
          </a:p>
        </p:txBody>
      </p:sp>
    </p:spTree>
    <p:extLst>
      <p:ext uri="{BB962C8B-B14F-4D97-AF65-F5344CB8AC3E}">
        <p14:creationId xmlns:p14="http://schemas.microsoft.com/office/powerpoint/2010/main" val="78844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452440"/>
            <a:ext cx="10709067" cy="1309687"/>
          </a:xfrm>
        </p:spPr>
        <p:txBody>
          <a:bodyPr/>
          <a:lstStyle/>
          <a:p>
            <a:r>
              <a:rPr lang="en-US" dirty="0"/>
              <a:t>Predictive performance (simulation results and meta model results)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876156501"/>
                  </p:ext>
                </p:extLst>
              </p:nvPr>
            </p:nvGraphicFramePr>
            <p:xfrm>
              <a:off x="492371" y="1107283"/>
              <a:ext cx="11055351" cy="2434638"/>
            </p:xfrm>
            <a:graphic>
              <a:graphicData uri="http://schemas.openxmlformats.org/drawingml/2006/table">
                <a:tbl>
                  <a:tblPr firstRow="1" bandRow="1">
                    <a:tableStyleId>{93296810-A885-4BE3-A3E7-6D5BEEA58F35}</a:tableStyleId>
                  </a:tblPr>
                  <a:tblGrid>
                    <a:gridCol w="2971800">
                      <a:extLst>
                        <a:ext uri="{9D8B030D-6E8A-4147-A177-3AD203B41FA5}">
                          <a16:colId xmlns:a16="http://schemas.microsoft.com/office/drawing/2014/main" val="4096595595"/>
                        </a:ext>
                      </a:extLst>
                    </a:gridCol>
                    <a:gridCol w="3239842">
                      <a:extLst>
                        <a:ext uri="{9D8B030D-6E8A-4147-A177-3AD203B41FA5}">
                          <a16:colId xmlns:a16="http://schemas.microsoft.com/office/drawing/2014/main" val="413720463"/>
                        </a:ext>
                      </a:extLst>
                    </a:gridCol>
                    <a:gridCol w="4843709">
                      <a:extLst>
                        <a:ext uri="{9D8B030D-6E8A-4147-A177-3AD203B41FA5}">
                          <a16:colId xmlns:a16="http://schemas.microsoft.com/office/drawing/2014/main" val="1094602718"/>
                        </a:ext>
                      </a:extLst>
                    </a:gridCol>
                  </a:tblGrid>
                  <a:tr h="387207">
                    <a:tc>
                      <a:txBody>
                        <a:bodyPr/>
                        <a:lstStyle/>
                        <a:p>
                          <a:pPr marL="0" algn="l" defTabSz="844083" rtl="0" eaLnBrk="1" latinLnBrk="0" hangingPunct="1"/>
                          <a:r>
                            <a:rPr lang="en-US" sz="1662" b="1" kern="1200" dirty="0">
                              <a:solidFill>
                                <a:schemeClr val="bg1"/>
                              </a:solidFill>
                              <a:latin typeface="+mn-lt"/>
                              <a:ea typeface="+mn-ea"/>
                              <a:cs typeface="+mn-cs"/>
                            </a:rPr>
                            <a:t>Aspect</a:t>
                          </a:r>
                        </a:p>
                      </a:txBody>
                      <a:tcPr/>
                    </a:tc>
                    <a:tc>
                      <a:txBody>
                        <a:bodyPr/>
                        <a:lstStyle/>
                        <a:p>
                          <a:pPr marL="0" algn="l" defTabSz="844083" rtl="0" eaLnBrk="1" latinLnBrk="0" hangingPunct="1"/>
                          <a:r>
                            <a:rPr lang="en-US" sz="1662" b="1" kern="1200" dirty="0">
                              <a:solidFill>
                                <a:schemeClr val="bg1"/>
                              </a:solidFill>
                              <a:latin typeface="+mn-lt"/>
                              <a:ea typeface="+mn-ea"/>
                              <a:cs typeface="+mn-cs"/>
                            </a:rPr>
                            <a:t>Measure</a:t>
                          </a:r>
                        </a:p>
                      </a:txBody>
                      <a:tcPr/>
                    </a:tc>
                    <a:tc>
                      <a:txBody>
                        <a:bodyPr/>
                        <a:lstStyle/>
                        <a:p>
                          <a:pPr marL="0" algn="l" defTabSz="844083" rtl="0" eaLnBrk="1" latinLnBrk="0" hangingPunct="1"/>
                          <a:r>
                            <a:rPr lang="en-US" sz="1662" b="1" kern="1200" dirty="0">
                              <a:solidFill>
                                <a:schemeClr val="bg1"/>
                              </a:solidFill>
                              <a:latin typeface="+mn-lt"/>
                              <a:ea typeface="+mn-ea"/>
                              <a:cs typeface="+mn-cs"/>
                            </a:rPr>
                            <a:t>Characteristics</a:t>
                          </a:r>
                        </a:p>
                      </a:txBody>
                      <a:tcPr/>
                    </a:tc>
                    <a:extLst>
                      <a:ext uri="{0D108BD9-81ED-4DB2-BD59-A6C34878D82A}">
                        <a16:rowId xmlns:a16="http://schemas.microsoft.com/office/drawing/2014/main" val="268344462"/>
                      </a:ext>
                    </a:extLst>
                  </a:tr>
                  <a:tr h="450993">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662" b="1" kern="1200" noProof="0" dirty="0">
                              <a:solidFill>
                                <a:schemeClr val="tx1"/>
                              </a:solidFill>
                              <a:latin typeface="+mn-lt"/>
                              <a:ea typeface="+mn-ea"/>
                              <a:cs typeface="+mn-cs"/>
                            </a:rPr>
                            <a:t>Discrimination</a:t>
                          </a:r>
                        </a:p>
                        <a:p>
                          <a:pPr marL="0" marR="0" lvl="0" indent="0" algn="l" defTabSz="844083" rtl="0" eaLnBrk="1" fontAlgn="auto" latinLnBrk="0" hangingPunct="1">
                            <a:lnSpc>
                              <a:spcPct val="100000"/>
                            </a:lnSpc>
                            <a:spcBef>
                              <a:spcPts val="0"/>
                            </a:spcBef>
                            <a:spcAft>
                              <a:spcPts val="0"/>
                            </a:spcAft>
                            <a:buClrTx/>
                            <a:buSzTx/>
                            <a:buFontTx/>
                            <a:buNone/>
                            <a:tabLst/>
                            <a:defRPr/>
                          </a:pPr>
                          <a:endParaRPr lang="en-US" sz="1662" b="1" kern="1200" dirty="0">
                            <a:solidFill>
                              <a:schemeClr val="tx1"/>
                            </a:solidFill>
                            <a:latin typeface="+mn-lt"/>
                            <a:ea typeface="+mn-ea"/>
                            <a:cs typeface="+mn-cs"/>
                          </a:endParaRPr>
                        </a:p>
                      </a:txBody>
                      <a:tcPr/>
                    </a:tc>
                    <a:tc>
                      <a:txBody>
                        <a:bodyPr/>
                        <a:lstStyle/>
                        <a:p>
                          <a:r>
                            <a:rPr lang="en-US" altLang="zh-CN" sz="1662" i="1" dirty="0"/>
                            <a:t>ΔAUC  </a:t>
                          </a:r>
                          <a:endParaRPr lang="en-US" sz="1662" i="1" dirty="0"/>
                        </a:p>
                      </a:txBody>
                      <a:tcPr/>
                    </a:tc>
                    <a:tc>
                      <a:txBody>
                        <a:bodyPr/>
                        <a:lstStyle/>
                        <a:p>
                          <a:pPr marL="0" indent="0">
                            <a:buNone/>
                          </a:pPr>
                          <a:r>
                            <a:rPr lang="en-US" dirty="0"/>
                            <a:t>Average difference between the AUCs estimated on the model development and validation data</a:t>
                          </a:r>
                          <a:r>
                            <a:rPr lang="en-US" baseline="0" dirty="0"/>
                            <a:t> set</a:t>
                          </a:r>
                          <a:endParaRPr lang="en-US" dirty="0"/>
                        </a:p>
                      </a:txBody>
                      <a:tcPr/>
                    </a:tc>
                    <a:extLst>
                      <a:ext uri="{0D108BD9-81ED-4DB2-BD59-A6C34878D82A}">
                        <a16:rowId xmlns:a16="http://schemas.microsoft.com/office/drawing/2014/main" val="2883515286"/>
                      </a:ext>
                    </a:extLst>
                  </a:tr>
                  <a:tr h="450993">
                    <a:tc>
                      <a:txBody>
                        <a:bodyPr/>
                        <a:lstStyle/>
                        <a:p>
                          <a:pPr marL="0" algn="l" defTabSz="844083" rtl="0" eaLnBrk="1" latinLnBrk="0" hangingPunct="1"/>
                          <a:r>
                            <a:rPr lang="en-US" sz="1662" b="1" kern="1200" baseline="0" dirty="0">
                              <a:solidFill>
                                <a:schemeClr val="tx1"/>
                              </a:solidFill>
                              <a:latin typeface="+mn-lt"/>
                              <a:ea typeface="+mn-ea"/>
                              <a:cs typeface="+mn-cs"/>
                            </a:rPr>
                            <a:t>Calibration</a:t>
                          </a:r>
                          <a:endParaRPr lang="en-US" sz="1662" b="1" kern="1200" dirty="0">
                            <a:solidFill>
                              <a:schemeClr val="tx1"/>
                            </a:solidFill>
                            <a:latin typeface="+mn-lt"/>
                            <a:ea typeface="+mn-ea"/>
                            <a:cs typeface="+mn-cs"/>
                          </a:endParaRPr>
                        </a:p>
                      </a:txBody>
                      <a:tcPr/>
                    </a:tc>
                    <a:tc>
                      <a:txBody>
                        <a:bodyPr/>
                        <a:lstStyle/>
                        <a:p>
                          <a:r>
                            <a:rPr lang="en-US" sz="1662" b="0" i="1" baseline="0" dirty="0"/>
                            <a:t>Calibration in the large (CIL)</a:t>
                          </a:r>
                        </a:p>
                        <a:p>
                          <a:pPr marL="0" marR="0" lvl="0" indent="0" algn="l" defTabSz="844083" rtl="0" eaLnBrk="1" fontAlgn="auto" latinLnBrk="0" hangingPunct="1">
                            <a:lnSpc>
                              <a:spcPct val="100000"/>
                            </a:lnSpc>
                            <a:spcBef>
                              <a:spcPts val="0"/>
                            </a:spcBef>
                            <a:spcAft>
                              <a:spcPts val="0"/>
                            </a:spcAft>
                            <a:buClrTx/>
                            <a:buSzTx/>
                            <a:buFontTx/>
                            <a:buNone/>
                            <a:tabLst/>
                            <a:defRPr/>
                          </a:pPr>
                          <a:r>
                            <a:rPr lang="en-US" sz="1662" i="1" dirty="0"/>
                            <a:t>C</a:t>
                          </a:r>
                          <a:r>
                            <a:rPr lang="en-US" altLang="zh-CN" sz="1662" i="1" dirty="0"/>
                            <a:t>alibration slope</a:t>
                          </a:r>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Compare</a:t>
                          </a:r>
                          <a:r>
                            <a:rPr lang="en-US" baseline="0" dirty="0"/>
                            <a:t> mean (y) versus mean (</a:t>
                          </a:r>
                          <a14:m>
                            <m:oMath xmlns:m="http://schemas.openxmlformats.org/officeDocument/2006/math">
                              <m:sSub>
                                <m:sSubPr>
                                  <m:ctrlPr>
                                    <a:rPr lang="en-US" i="1" noProof="0" smtClean="0">
                                      <a:latin typeface="Cambria Math" panose="02040503050406030204" pitchFamily="18" charset="0"/>
                                    </a:rPr>
                                  </m:ctrlPr>
                                </m:sSubPr>
                                <m:e>
                                  <m:acc>
                                    <m:accPr>
                                      <m:chr m:val="̂"/>
                                      <m:ctrlPr>
                                        <a:rPr lang="en-US" i="1" noProof="0" smtClean="0">
                                          <a:latin typeface="Cambria Math" panose="02040503050406030204" pitchFamily="18" charset="0"/>
                                        </a:rPr>
                                      </m:ctrlPr>
                                    </m:accPr>
                                    <m:e>
                                      <m:r>
                                        <a:rPr lang="en-US" b="0" i="1" noProof="0" smtClean="0">
                                          <a:latin typeface="Cambria Math" panose="02040503050406030204" pitchFamily="18" charset="0"/>
                                        </a:rPr>
                                        <m:t>𝑦</m:t>
                                      </m:r>
                                    </m:e>
                                  </m:acc>
                                </m:e>
                                <m:sub>
                                  <m:r>
                                    <a:rPr lang="en-US" b="0" i="1" noProof="0" smtClean="0">
                                      <a:latin typeface="Cambria Math" panose="02040503050406030204" pitchFamily="18" charset="0"/>
                                    </a:rPr>
                                    <m:t> </m:t>
                                  </m:r>
                                </m:sub>
                              </m:sSub>
                            </m:oMath>
                          </a14:m>
                          <a:r>
                            <a:rPr lang="en-US" baseline="0" dirty="0"/>
                            <a:t>) </a:t>
                          </a:r>
                          <a:endParaRPr lang="en-US" dirty="0"/>
                        </a:p>
                      </a:txBody>
                      <a:tcPr/>
                    </a:tc>
                    <a:extLst>
                      <a:ext uri="{0D108BD9-81ED-4DB2-BD59-A6C34878D82A}">
                        <a16:rowId xmlns:a16="http://schemas.microsoft.com/office/drawing/2014/main" val="2412908279"/>
                      </a:ext>
                    </a:extLst>
                  </a:tr>
                  <a:tr h="450993">
                    <a:tc>
                      <a:txBody>
                        <a:bodyPr/>
                        <a:lstStyle/>
                        <a:p>
                          <a:pPr marL="0" algn="l" defTabSz="844083" rtl="0" eaLnBrk="1" latinLnBrk="0" hangingPunct="1"/>
                          <a:r>
                            <a:rPr lang="en-US" sz="1662" b="1" kern="1200" dirty="0">
                              <a:solidFill>
                                <a:schemeClr val="tx1"/>
                              </a:solidFill>
                              <a:latin typeface="+mn-lt"/>
                              <a:ea typeface="+mn-ea"/>
                              <a:cs typeface="+mn-cs"/>
                            </a:rPr>
                            <a:t>Overall</a:t>
                          </a:r>
                          <a:r>
                            <a:rPr lang="en-US" sz="1662" b="1" kern="1200" baseline="0" dirty="0">
                              <a:solidFill>
                                <a:schemeClr val="tx1"/>
                              </a:solidFill>
                              <a:latin typeface="+mn-lt"/>
                              <a:ea typeface="+mn-ea"/>
                              <a:cs typeface="+mn-cs"/>
                            </a:rPr>
                            <a:t> performance</a:t>
                          </a:r>
                        </a:p>
                        <a:p>
                          <a:pPr marL="0" algn="l" defTabSz="844083" rtl="0" eaLnBrk="1" latinLnBrk="0" hangingPunct="1"/>
                          <a:r>
                            <a:rPr lang="en-US" sz="1662" b="1" kern="1200" baseline="0" dirty="0">
                              <a:solidFill>
                                <a:schemeClr val="tx1"/>
                              </a:solidFill>
                              <a:latin typeface="+mn-lt"/>
                              <a:ea typeface="+mn-ea"/>
                              <a:cs typeface="+mn-cs"/>
                            </a:rPr>
                            <a:t>( Prediction error ) </a:t>
                          </a:r>
                          <a:endParaRPr lang="en-US" sz="1662" b="1" kern="1200" dirty="0">
                            <a:solidFill>
                              <a:schemeClr val="tx1"/>
                            </a:solidFill>
                            <a:latin typeface="+mn-lt"/>
                            <a:ea typeface="+mn-ea"/>
                            <a:cs typeface="+mn-cs"/>
                          </a:endParaRPr>
                        </a:p>
                        <a:p>
                          <a:pPr marL="0" algn="l" defTabSz="844083" rtl="0" eaLnBrk="1" latinLnBrk="0" hangingPunct="1"/>
                          <a:endParaRPr lang="en-US" sz="1662" b="1" kern="1200" dirty="0">
                            <a:solidFill>
                              <a:schemeClr val="tx1"/>
                            </a:solidFill>
                            <a:latin typeface="+mn-lt"/>
                            <a:ea typeface="+mn-ea"/>
                            <a:cs typeface="+mn-cs"/>
                          </a:endParaRPr>
                        </a:p>
                      </a:txBody>
                      <a:tcPr/>
                    </a:tc>
                    <a:tc>
                      <a:txBody>
                        <a:bodyPr/>
                        <a:lstStyle/>
                        <a:p>
                          <a:r>
                            <a:rPr lang="en-US" sz="1662" i="1" dirty="0"/>
                            <a:t>Brier</a:t>
                          </a:r>
                        </a:p>
                        <a:p>
                          <a:r>
                            <a:rPr lang="en-US" sz="1662" i="1" dirty="0"/>
                            <a:t>MSPE</a:t>
                          </a:r>
                        </a:p>
                        <a:p>
                          <a:r>
                            <a:rPr lang="en-US" sz="1662" i="1" dirty="0"/>
                            <a:t>MAPE</a:t>
                          </a:r>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Better</a:t>
                          </a:r>
                          <a:r>
                            <a:rPr lang="en-US" baseline="0" dirty="0"/>
                            <a:t> with lower distance between </a:t>
                          </a:r>
                          <a:r>
                            <a:rPr lang="en-US" sz="1662" i="1" kern="1200" dirty="0">
                              <a:solidFill>
                                <a:schemeClr val="dk1"/>
                              </a:solidFill>
                              <a:latin typeface="Cambria Math" panose="02040503050406030204" pitchFamily="18" charset="0"/>
                              <a:ea typeface="+mn-ea"/>
                              <a:cs typeface="+mn-cs"/>
                            </a:rPr>
                            <a:t>Y </a:t>
                          </a:r>
                          <a:r>
                            <a:rPr lang="en-US" baseline="0" dirty="0"/>
                            <a:t>and </a:t>
                          </a:r>
                          <a14:m>
                            <m:oMath xmlns:m="http://schemas.openxmlformats.org/officeDocument/2006/math">
                              <m:sSub>
                                <m:sSubPr>
                                  <m:ctrlPr>
                                    <a:rPr lang="en-US" i="1" noProof="0" smtClean="0">
                                      <a:latin typeface="Cambria Math" panose="02040503050406030204" pitchFamily="18" charset="0"/>
                                    </a:rPr>
                                  </m:ctrlPr>
                                </m:sSubPr>
                                <m:e>
                                  <m:acc>
                                    <m:accPr>
                                      <m:chr m:val="̂"/>
                                      <m:ctrlPr>
                                        <a:rPr lang="en-US" i="1" noProof="0" smtClean="0">
                                          <a:latin typeface="Cambria Math" panose="02040503050406030204" pitchFamily="18" charset="0"/>
                                        </a:rPr>
                                      </m:ctrlPr>
                                    </m:accPr>
                                    <m:e>
                                      <m:r>
                                        <a:rPr lang="en-US" b="0" i="1" noProof="0" smtClean="0">
                                          <a:latin typeface="Cambria Math" panose="02040503050406030204" pitchFamily="18" charset="0"/>
                                        </a:rPr>
                                        <m:t>𝑌</m:t>
                                      </m:r>
                                    </m:e>
                                  </m:acc>
                                </m:e>
                                <m:sub>
                                  <m:r>
                                    <a:rPr lang="en-US" b="0" i="1" noProof="0" smtClean="0">
                                      <a:latin typeface="Cambria Math" panose="02040503050406030204" pitchFamily="18" charset="0"/>
                                    </a:rPr>
                                    <m:t> </m:t>
                                  </m:r>
                                </m:sub>
                              </m:sSub>
                            </m:oMath>
                          </a14:m>
                          <a:endParaRPr lang="en-US" b="0" noProof="0" dirty="0"/>
                        </a:p>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Capture both</a:t>
                          </a:r>
                          <a:r>
                            <a:rPr lang="en-US" baseline="0" dirty="0"/>
                            <a:t> calibration and discrimination aspects</a:t>
                          </a:r>
                          <a:endParaRPr lang="en-US" dirty="0"/>
                        </a:p>
                      </a:txBody>
                      <a:tcPr/>
                    </a:tc>
                    <a:extLst>
                      <a:ext uri="{0D108BD9-81ED-4DB2-BD59-A6C34878D82A}">
                        <a16:rowId xmlns:a16="http://schemas.microsoft.com/office/drawing/2014/main" val="237640140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876156501"/>
                  </p:ext>
                </p:extLst>
              </p:nvPr>
            </p:nvGraphicFramePr>
            <p:xfrm>
              <a:off x="492371" y="1107283"/>
              <a:ext cx="11055351" cy="2434638"/>
            </p:xfrm>
            <a:graphic>
              <a:graphicData uri="http://schemas.openxmlformats.org/drawingml/2006/table">
                <a:tbl>
                  <a:tblPr firstRow="1" bandRow="1">
                    <a:tableStyleId>{93296810-A885-4BE3-A3E7-6D5BEEA58F35}</a:tableStyleId>
                  </a:tblPr>
                  <a:tblGrid>
                    <a:gridCol w="2971800">
                      <a:extLst>
                        <a:ext uri="{9D8B030D-6E8A-4147-A177-3AD203B41FA5}">
                          <a16:colId xmlns:a16="http://schemas.microsoft.com/office/drawing/2014/main" val="4096595595"/>
                        </a:ext>
                      </a:extLst>
                    </a:gridCol>
                    <a:gridCol w="3239842">
                      <a:extLst>
                        <a:ext uri="{9D8B030D-6E8A-4147-A177-3AD203B41FA5}">
                          <a16:colId xmlns:a16="http://schemas.microsoft.com/office/drawing/2014/main" val="413720463"/>
                        </a:ext>
                      </a:extLst>
                    </a:gridCol>
                    <a:gridCol w="4843709">
                      <a:extLst>
                        <a:ext uri="{9D8B030D-6E8A-4147-A177-3AD203B41FA5}">
                          <a16:colId xmlns:a16="http://schemas.microsoft.com/office/drawing/2014/main" val="1094602718"/>
                        </a:ext>
                      </a:extLst>
                    </a:gridCol>
                  </a:tblGrid>
                  <a:tr h="387207">
                    <a:tc>
                      <a:txBody>
                        <a:bodyPr/>
                        <a:lstStyle/>
                        <a:p>
                          <a:pPr marL="0" algn="l" defTabSz="844083" rtl="0" eaLnBrk="1" latinLnBrk="0" hangingPunct="1"/>
                          <a:r>
                            <a:rPr lang="en-US" sz="1662" b="1" kern="1200" dirty="0" smtClean="0">
                              <a:solidFill>
                                <a:schemeClr val="bg1"/>
                              </a:solidFill>
                              <a:latin typeface="+mn-lt"/>
                              <a:ea typeface="+mn-ea"/>
                              <a:cs typeface="+mn-cs"/>
                            </a:rPr>
                            <a:t>Aspect</a:t>
                          </a:r>
                          <a:endParaRPr lang="en-US" sz="1662" b="1" kern="1200" dirty="0">
                            <a:solidFill>
                              <a:schemeClr val="bg1"/>
                            </a:solidFill>
                            <a:latin typeface="+mn-lt"/>
                            <a:ea typeface="+mn-ea"/>
                            <a:cs typeface="+mn-cs"/>
                          </a:endParaRPr>
                        </a:p>
                      </a:txBody>
                      <a:tcPr/>
                    </a:tc>
                    <a:tc>
                      <a:txBody>
                        <a:bodyPr/>
                        <a:lstStyle/>
                        <a:p>
                          <a:pPr marL="0" algn="l" defTabSz="844083" rtl="0" eaLnBrk="1" latinLnBrk="0" hangingPunct="1"/>
                          <a:r>
                            <a:rPr lang="en-US" sz="1662" b="1" kern="1200" dirty="0" smtClean="0">
                              <a:solidFill>
                                <a:schemeClr val="bg1"/>
                              </a:solidFill>
                              <a:latin typeface="+mn-lt"/>
                              <a:ea typeface="+mn-ea"/>
                              <a:cs typeface="+mn-cs"/>
                            </a:rPr>
                            <a:t>Measure</a:t>
                          </a:r>
                          <a:endParaRPr lang="en-US" sz="1662" b="1" kern="1200" dirty="0">
                            <a:solidFill>
                              <a:schemeClr val="bg1"/>
                            </a:solidFill>
                            <a:latin typeface="+mn-lt"/>
                            <a:ea typeface="+mn-ea"/>
                            <a:cs typeface="+mn-cs"/>
                          </a:endParaRPr>
                        </a:p>
                      </a:txBody>
                      <a:tcPr/>
                    </a:tc>
                    <a:tc>
                      <a:txBody>
                        <a:bodyPr/>
                        <a:lstStyle/>
                        <a:p>
                          <a:pPr marL="0" algn="l" defTabSz="844083" rtl="0" eaLnBrk="1" latinLnBrk="0" hangingPunct="1"/>
                          <a:r>
                            <a:rPr lang="en-US" sz="1662" b="1" kern="1200" dirty="0" smtClean="0">
                              <a:solidFill>
                                <a:schemeClr val="bg1"/>
                              </a:solidFill>
                              <a:latin typeface="+mn-lt"/>
                              <a:ea typeface="+mn-ea"/>
                              <a:cs typeface="+mn-cs"/>
                            </a:rPr>
                            <a:t>Characteristics</a:t>
                          </a:r>
                          <a:endParaRPr lang="en-US" sz="1662" b="1" kern="1200" dirty="0">
                            <a:solidFill>
                              <a:schemeClr val="bg1"/>
                            </a:solidFill>
                            <a:latin typeface="+mn-lt"/>
                            <a:ea typeface="+mn-ea"/>
                            <a:cs typeface="+mn-cs"/>
                          </a:endParaRPr>
                        </a:p>
                      </a:txBody>
                      <a:tcPr/>
                    </a:tc>
                    <a:extLst>
                      <a:ext uri="{0D108BD9-81ED-4DB2-BD59-A6C34878D82A}">
                        <a16:rowId xmlns:a16="http://schemas.microsoft.com/office/drawing/2014/main" val="268344462"/>
                      </a:ext>
                    </a:extLst>
                  </a:tr>
                  <a:tr h="598043">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662" b="1" kern="1200" noProof="0" dirty="0" smtClean="0">
                              <a:solidFill>
                                <a:schemeClr val="tx1"/>
                              </a:solidFill>
                              <a:latin typeface="+mn-lt"/>
                              <a:ea typeface="+mn-ea"/>
                              <a:cs typeface="+mn-cs"/>
                            </a:rPr>
                            <a:t>Discrimination</a:t>
                          </a:r>
                          <a:endParaRPr lang="en-US" sz="1662" b="1" kern="1200" noProof="0" dirty="0" smtClean="0">
                            <a:solidFill>
                              <a:schemeClr val="tx1"/>
                            </a:solidFill>
                            <a:latin typeface="+mn-lt"/>
                            <a:ea typeface="+mn-ea"/>
                            <a:cs typeface="+mn-cs"/>
                          </a:endParaRPr>
                        </a:p>
                        <a:p>
                          <a:pPr marL="0" marR="0" lvl="0" indent="0" algn="l" defTabSz="844083" rtl="0" eaLnBrk="1" fontAlgn="auto" latinLnBrk="0" hangingPunct="1">
                            <a:lnSpc>
                              <a:spcPct val="100000"/>
                            </a:lnSpc>
                            <a:spcBef>
                              <a:spcPts val="0"/>
                            </a:spcBef>
                            <a:spcAft>
                              <a:spcPts val="0"/>
                            </a:spcAft>
                            <a:buClrTx/>
                            <a:buSzTx/>
                            <a:buFontTx/>
                            <a:buNone/>
                            <a:tabLst/>
                            <a:defRPr/>
                          </a:pPr>
                          <a:endParaRPr lang="en-US" sz="1662" b="1" kern="1200" dirty="0" smtClean="0">
                            <a:solidFill>
                              <a:schemeClr val="tx1"/>
                            </a:solidFill>
                            <a:latin typeface="+mn-lt"/>
                            <a:ea typeface="+mn-ea"/>
                            <a:cs typeface="+mn-cs"/>
                          </a:endParaRPr>
                        </a:p>
                      </a:txBody>
                      <a:tcPr/>
                    </a:tc>
                    <a:tc>
                      <a:txBody>
                        <a:bodyPr/>
                        <a:lstStyle/>
                        <a:p>
                          <a:r>
                            <a:rPr lang="en-US" altLang="zh-CN" sz="1662" i="1" dirty="0" smtClean="0"/>
                            <a:t>ΔAUC  </a:t>
                          </a:r>
                          <a:endParaRPr lang="en-US" sz="1662" i="1" dirty="0"/>
                        </a:p>
                      </a:txBody>
                      <a:tcPr/>
                    </a:tc>
                    <a:tc>
                      <a:txBody>
                        <a:bodyPr/>
                        <a:lstStyle/>
                        <a:p>
                          <a:pPr marL="0" indent="0">
                            <a:buNone/>
                          </a:pPr>
                          <a:r>
                            <a:rPr lang="en-US" dirty="0" smtClean="0"/>
                            <a:t>Average difference between the AUCs estimated on the model development and validation data</a:t>
                          </a:r>
                          <a:r>
                            <a:rPr lang="en-US" baseline="0" dirty="0" smtClean="0"/>
                            <a:t> set</a:t>
                          </a:r>
                          <a:endParaRPr lang="en-US" dirty="0"/>
                        </a:p>
                      </a:txBody>
                      <a:tcPr/>
                    </a:tc>
                    <a:extLst>
                      <a:ext uri="{0D108BD9-81ED-4DB2-BD59-A6C34878D82A}">
                        <a16:rowId xmlns:a16="http://schemas.microsoft.com/office/drawing/2014/main" val="2883515286"/>
                      </a:ext>
                    </a:extLst>
                  </a:tr>
                  <a:tr h="598043">
                    <a:tc>
                      <a:txBody>
                        <a:bodyPr/>
                        <a:lstStyle/>
                        <a:p>
                          <a:pPr marL="0" algn="l" defTabSz="844083" rtl="0" eaLnBrk="1" latinLnBrk="0" hangingPunct="1"/>
                          <a:r>
                            <a:rPr lang="en-US" sz="1662" b="1" kern="1200" baseline="0" dirty="0" smtClean="0">
                              <a:solidFill>
                                <a:schemeClr val="tx1"/>
                              </a:solidFill>
                              <a:latin typeface="+mn-lt"/>
                              <a:ea typeface="+mn-ea"/>
                              <a:cs typeface="+mn-cs"/>
                            </a:rPr>
                            <a:t>Calibration</a:t>
                          </a:r>
                          <a:endParaRPr lang="en-US" sz="1662" b="1" kern="1200" dirty="0" smtClean="0">
                            <a:solidFill>
                              <a:schemeClr val="tx1"/>
                            </a:solidFill>
                            <a:latin typeface="+mn-lt"/>
                            <a:ea typeface="+mn-ea"/>
                            <a:cs typeface="+mn-cs"/>
                          </a:endParaRPr>
                        </a:p>
                      </a:txBody>
                      <a:tcPr/>
                    </a:tc>
                    <a:tc>
                      <a:txBody>
                        <a:bodyPr/>
                        <a:lstStyle/>
                        <a:p>
                          <a:r>
                            <a:rPr lang="en-US" sz="1662" b="0" i="1" baseline="0" dirty="0" smtClean="0"/>
                            <a:t>Calibration in the large (CIL)</a:t>
                          </a:r>
                        </a:p>
                        <a:p>
                          <a:pPr marL="0" marR="0" lvl="0" indent="0" algn="l" defTabSz="844083" rtl="0" eaLnBrk="1" fontAlgn="auto" latinLnBrk="0" hangingPunct="1">
                            <a:lnSpc>
                              <a:spcPct val="100000"/>
                            </a:lnSpc>
                            <a:spcBef>
                              <a:spcPts val="0"/>
                            </a:spcBef>
                            <a:spcAft>
                              <a:spcPts val="0"/>
                            </a:spcAft>
                            <a:buClrTx/>
                            <a:buSzTx/>
                            <a:buFontTx/>
                            <a:buNone/>
                            <a:tabLst/>
                            <a:defRPr/>
                          </a:pPr>
                          <a:r>
                            <a:rPr lang="en-US" sz="1662" i="1" dirty="0" smtClean="0"/>
                            <a:t>C</a:t>
                          </a:r>
                          <a:r>
                            <a:rPr lang="en-US" altLang="zh-CN" sz="1662" i="1" dirty="0" smtClean="0"/>
                            <a:t>alibration slope</a:t>
                          </a:r>
                        </a:p>
                      </a:txBody>
                      <a:tcPr/>
                    </a:tc>
                    <a:tc>
                      <a:txBody>
                        <a:bodyPr/>
                        <a:lstStyle/>
                        <a:p>
                          <a:endParaRPr lang="en-US"/>
                        </a:p>
                      </a:txBody>
                      <a:tcPr>
                        <a:blipFill>
                          <a:blip r:embed="rId2"/>
                          <a:stretch>
                            <a:fillRect l="-128428" t="-166667" r="-503" b="-154545"/>
                          </a:stretch>
                        </a:blipFill>
                      </a:tcPr>
                    </a:tc>
                    <a:extLst>
                      <a:ext uri="{0D108BD9-81ED-4DB2-BD59-A6C34878D82A}">
                        <a16:rowId xmlns:a16="http://schemas.microsoft.com/office/drawing/2014/main" val="2412908279"/>
                      </a:ext>
                    </a:extLst>
                  </a:tr>
                  <a:tr h="851345">
                    <a:tc>
                      <a:txBody>
                        <a:bodyPr/>
                        <a:lstStyle/>
                        <a:p>
                          <a:pPr marL="0" algn="l" defTabSz="844083" rtl="0" eaLnBrk="1" latinLnBrk="0" hangingPunct="1"/>
                          <a:r>
                            <a:rPr lang="en-US" sz="1662" b="1" kern="1200" dirty="0" smtClean="0">
                              <a:solidFill>
                                <a:schemeClr val="tx1"/>
                              </a:solidFill>
                              <a:latin typeface="+mn-lt"/>
                              <a:ea typeface="+mn-ea"/>
                              <a:cs typeface="+mn-cs"/>
                            </a:rPr>
                            <a:t>Overall</a:t>
                          </a:r>
                          <a:r>
                            <a:rPr lang="en-US" sz="1662" b="1" kern="1200" baseline="0" dirty="0" smtClean="0">
                              <a:solidFill>
                                <a:schemeClr val="tx1"/>
                              </a:solidFill>
                              <a:latin typeface="+mn-lt"/>
                              <a:ea typeface="+mn-ea"/>
                              <a:cs typeface="+mn-cs"/>
                            </a:rPr>
                            <a:t> performance</a:t>
                          </a:r>
                        </a:p>
                        <a:p>
                          <a:pPr marL="0" algn="l" defTabSz="844083" rtl="0" eaLnBrk="1" latinLnBrk="0" hangingPunct="1"/>
                          <a:r>
                            <a:rPr lang="en-US" sz="1662" b="1" kern="1200" baseline="0" dirty="0" smtClean="0">
                              <a:solidFill>
                                <a:schemeClr val="tx1"/>
                              </a:solidFill>
                              <a:latin typeface="+mn-lt"/>
                              <a:ea typeface="+mn-ea"/>
                              <a:cs typeface="+mn-cs"/>
                            </a:rPr>
                            <a:t>( Prediction error ) </a:t>
                          </a:r>
                          <a:endParaRPr lang="en-US" sz="1662" b="1" kern="1200" dirty="0" smtClean="0">
                            <a:solidFill>
                              <a:schemeClr val="tx1"/>
                            </a:solidFill>
                            <a:latin typeface="+mn-lt"/>
                            <a:ea typeface="+mn-ea"/>
                            <a:cs typeface="+mn-cs"/>
                          </a:endParaRPr>
                        </a:p>
                        <a:p>
                          <a:pPr marL="0" algn="l" defTabSz="844083" rtl="0" eaLnBrk="1" latinLnBrk="0" hangingPunct="1"/>
                          <a:endParaRPr lang="en-US" sz="1662" b="1" kern="1200" dirty="0" smtClean="0">
                            <a:solidFill>
                              <a:schemeClr val="tx1"/>
                            </a:solidFill>
                            <a:latin typeface="+mn-lt"/>
                            <a:ea typeface="+mn-ea"/>
                            <a:cs typeface="+mn-cs"/>
                          </a:endParaRPr>
                        </a:p>
                      </a:txBody>
                      <a:tcPr/>
                    </a:tc>
                    <a:tc>
                      <a:txBody>
                        <a:bodyPr/>
                        <a:lstStyle/>
                        <a:p>
                          <a:r>
                            <a:rPr lang="en-US" sz="1662" i="1" dirty="0" smtClean="0"/>
                            <a:t>Brier</a:t>
                          </a:r>
                        </a:p>
                        <a:p>
                          <a:r>
                            <a:rPr lang="en-US" sz="1662" i="1" dirty="0" smtClean="0"/>
                            <a:t>MSPE</a:t>
                          </a:r>
                        </a:p>
                        <a:p>
                          <a:r>
                            <a:rPr lang="en-US" sz="1662" i="1" dirty="0" smtClean="0"/>
                            <a:t>MAPE</a:t>
                          </a:r>
                          <a:endParaRPr lang="en-US" sz="1662" i="1" dirty="0"/>
                        </a:p>
                      </a:txBody>
                      <a:tcPr/>
                    </a:tc>
                    <a:tc>
                      <a:txBody>
                        <a:bodyPr/>
                        <a:lstStyle/>
                        <a:p>
                          <a:endParaRPr lang="en-US"/>
                        </a:p>
                      </a:txBody>
                      <a:tcPr>
                        <a:blipFill>
                          <a:blip r:embed="rId2"/>
                          <a:stretch>
                            <a:fillRect l="-128428" t="-188571" r="-503" b="-9286"/>
                          </a:stretch>
                        </a:blipFill>
                      </a:tcPr>
                    </a:tc>
                    <a:extLst>
                      <a:ext uri="{0D108BD9-81ED-4DB2-BD59-A6C34878D82A}">
                        <a16:rowId xmlns:a16="http://schemas.microsoft.com/office/drawing/2014/main" val="2376401408"/>
                      </a:ext>
                    </a:extLst>
                  </a:tr>
                </a:tbl>
              </a:graphicData>
            </a:graphic>
          </p:graphicFrame>
        </mc:Fallback>
      </mc:AlternateContent>
      <p:sp>
        <p:nvSpPr>
          <p:cNvPr id="5" name="TextBox 4"/>
          <p:cNvSpPr txBox="1"/>
          <p:nvPr/>
        </p:nvSpPr>
        <p:spPr>
          <a:xfrm>
            <a:off x="456085" y="3725728"/>
            <a:ext cx="11293229" cy="369332"/>
          </a:xfrm>
          <a:prstGeom prst="rect">
            <a:avLst/>
          </a:prstGeom>
          <a:noFill/>
        </p:spPr>
        <p:txBody>
          <a:bodyPr wrap="square" rtlCol="0">
            <a:spAutoFit/>
          </a:bodyPr>
          <a:lstStyle/>
          <a:p>
            <a:r>
              <a:rPr lang="en-US" dirty="0"/>
              <a:t>Validation data sets to get predictive performance metrics: </a:t>
            </a:r>
            <a:r>
              <a:rPr lang="en-US" i="1" dirty="0"/>
              <a:t>N* = 5000/</a:t>
            </a:r>
            <a:r>
              <a:rPr lang="en-US" i="1" dirty="0" err="1"/>
              <a:t>Pr</a:t>
            </a:r>
            <a:r>
              <a:rPr lang="en-US" i="1" dirty="0"/>
              <a:t>(Y=1)</a:t>
            </a:r>
          </a:p>
        </p:txBody>
      </p:sp>
      <p:sp>
        <p:nvSpPr>
          <p:cNvPr id="8" name="TextBox 7"/>
          <p:cNvSpPr txBox="1"/>
          <p:nvPr/>
        </p:nvSpPr>
        <p:spPr>
          <a:xfrm>
            <a:off x="492371" y="4525504"/>
            <a:ext cx="10734467" cy="2031325"/>
          </a:xfrm>
          <a:prstGeom prst="rect">
            <a:avLst/>
          </a:prstGeom>
          <a:noFill/>
        </p:spPr>
        <p:txBody>
          <a:bodyPr wrap="square" rtlCol="0">
            <a:spAutoFit/>
          </a:bodyPr>
          <a:lstStyle/>
          <a:p>
            <a:r>
              <a:rPr lang="en-US" dirty="0"/>
              <a:t>Meta-models for prediction of model performance (linear model with respect to some design factors)</a:t>
            </a:r>
          </a:p>
          <a:p>
            <a:r>
              <a:rPr lang="en-US" dirty="0"/>
              <a:t>1. Model performance  = </a:t>
            </a:r>
            <a:r>
              <a:rPr lang="en-US" i="1" dirty="0"/>
              <a:t>EPV </a:t>
            </a:r>
          </a:p>
          <a:p>
            <a:r>
              <a:rPr lang="en-US" dirty="0"/>
              <a:t>2. Model performance  = </a:t>
            </a:r>
            <a:r>
              <a:rPr lang="en-US" i="1" dirty="0"/>
              <a:t>N + Events fraction +P</a:t>
            </a:r>
          </a:p>
          <a:p>
            <a:r>
              <a:rPr lang="en-US" dirty="0"/>
              <a:t>3. Model performance  = </a:t>
            </a:r>
            <a:r>
              <a:rPr lang="en-US" i="1" dirty="0"/>
              <a:t>N + Events fraction +P + AUC + </a:t>
            </a:r>
            <a:r>
              <a:rPr lang="en-US" i="1" dirty="0" err="1"/>
              <a:t>Cor</a:t>
            </a:r>
            <a:r>
              <a:rPr lang="en-US" i="1" dirty="0"/>
              <a:t> + Bin </a:t>
            </a:r>
          </a:p>
          <a:p>
            <a:r>
              <a:rPr lang="en-US" dirty="0"/>
              <a:t>Models developed separately for each of the shrinkage and predictor selection strategies.</a:t>
            </a:r>
          </a:p>
        </p:txBody>
      </p:sp>
    </p:spTree>
    <p:extLst>
      <p:ext uri="{BB962C8B-B14F-4D97-AF65-F5344CB8AC3E}">
        <p14:creationId xmlns:p14="http://schemas.microsoft.com/office/powerpoint/2010/main" val="2268174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452440"/>
            <a:ext cx="10683629" cy="1309687"/>
          </a:xfrm>
        </p:spPr>
        <p:txBody>
          <a:bodyPr/>
          <a:lstStyle/>
          <a:p>
            <a:r>
              <a:rPr lang="en-US" dirty="0"/>
              <a:t>Brier</a:t>
            </a:r>
          </a:p>
        </p:txBody>
      </p:sp>
      <p:pic>
        <p:nvPicPr>
          <p:cNvPr id="4" name="Content Placeholder 3"/>
          <p:cNvPicPr>
            <a:picLocks noGrp="1" noChangeAspect="1"/>
          </p:cNvPicPr>
          <p:nvPr>
            <p:ph idx="1"/>
          </p:nvPr>
        </p:nvPicPr>
        <p:blipFill>
          <a:blip r:embed="rId3"/>
          <a:stretch>
            <a:fillRect/>
          </a:stretch>
        </p:blipFill>
        <p:spPr>
          <a:xfrm>
            <a:off x="5334000" y="1683264"/>
            <a:ext cx="6281423" cy="4471988"/>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17770" y="990600"/>
                <a:ext cx="10874086" cy="2500236"/>
              </a:xfrm>
              <a:prstGeom prst="rect">
                <a:avLst/>
              </a:prstGeom>
              <a:noFill/>
            </p:spPr>
            <p:txBody>
              <a:bodyPr wrap="square" rtlCol="0">
                <a:spAutoFit/>
              </a:bodyPr>
              <a:lstStyle/>
              <a:p>
                <a:r>
                  <a:rPr lang="en-US" dirty="0"/>
                  <a:t>The Brier score is a proper scoring rule that measures the accuracy of probabilistic predictions.</a:t>
                </a:r>
              </a:p>
              <a:p>
                <a:r>
                  <a:rPr lang="en-US" dirty="0"/>
                  <a:t>Brier score originally comes from weather forecast </a:t>
                </a:r>
              </a:p>
              <a:p>
                <a:endParaRPr lang="en-US" dirty="0"/>
              </a:p>
              <a:p>
                <a:endParaRPr lang="en-US" dirty="0"/>
              </a:p>
              <a:p>
                <a:endParaRPr lang="en-US" dirty="0"/>
              </a:p>
              <a:p>
                <a:r>
                  <a:rPr lang="en-US" i="1" dirty="0"/>
                  <a:t>Brier =y </a:t>
                </a:r>
                <a:r>
                  <a:rPr lang="zh-CN" altLang="en-US" i="1" dirty="0"/>
                  <a:t>✖</a:t>
                </a:r>
                <a:r>
                  <a:rPr lang="en-US" i="1" dirty="0"/>
                  <a:t> (1-p)</a:t>
                </a:r>
                <a:r>
                  <a:rPr lang="en-US" i="1" baseline="30000" dirty="0"/>
                  <a:t>2 </a:t>
                </a:r>
                <a:r>
                  <a:rPr lang="en-US" i="1" dirty="0"/>
                  <a:t>+ (1-y) </a:t>
                </a:r>
                <a:r>
                  <a:rPr lang="zh-CN" altLang="en-US" i="1" dirty="0"/>
                  <a:t>✖</a:t>
                </a:r>
                <a:r>
                  <a:rPr lang="en-US" i="1" dirty="0"/>
                  <a:t> p</a:t>
                </a:r>
                <a:r>
                  <a:rPr lang="en-US" i="1" baseline="30000" dirty="0"/>
                  <a:t>2 </a:t>
                </a:r>
                <a:r>
                  <a:rPr lang="en-US" i="1" dirty="0"/>
                  <a:t>= </a:t>
                </a:r>
                <a14:m>
                  <m:oMath xmlns:m="http://schemas.openxmlformats.org/officeDocument/2006/math">
                    <m:r>
                      <a:rPr lang="en-US" altLang="zh-CN" i="1">
                        <a:latin typeface="Cambria Math" panose="02040503050406030204" pitchFamily="18" charset="0"/>
                        <a:ea typeface="Cambria Math" panose="02040503050406030204" pitchFamily="18" charset="0"/>
                      </a:rPr>
                      <m:t>1</m:t>
                    </m:r>
                  </m:oMath>
                </a14:m>
                <a:r>
                  <a:rPr lang="en-US" altLang="zh-CN" i="1" dirty="0"/>
                  <a:t>/n</a:t>
                </a:r>
                <a14:m>
                  <m:oMath xmlns:m="http://schemas.openxmlformats.org/officeDocument/2006/math">
                    <m:sSup>
                      <m:sSupPr>
                        <m:ctrlPr>
                          <a:rPr lang="en-US" altLang="zh-CN" i="1" dirty="0">
                            <a:latin typeface="Cambria Math" panose="02040503050406030204" pitchFamily="18" charset="0"/>
                          </a:rPr>
                        </m:ctrlPr>
                      </m:sSupPr>
                      <m:e>
                        <m:nary>
                          <m:naryPr>
                            <m:chr m:val="∑"/>
                            <m:subHide m:val="on"/>
                            <m:supHide m:val="on"/>
                            <m:ctrlPr>
                              <a:rPr lang="en-US" altLang="zh-CN" i="1" dirty="0">
                                <a:latin typeface="Cambria Math" panose="02040503050406030204" pitchFamily="18" charset="0"/>
                              </a:rPr>
                            </m:ctrlPr>
                          </m:naryPr>
                          <m:sub/>
                          <m:sup/>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𝑦</m:t>
                                </m:r>
                                <m:r>
                                  <a:rPr lang="en-US" altLang="zh-CN" i="1" dirty="0">
                                    <a:latin typeface="Cambria Math" panose="02040503050406030204" pitchFamily="18" charset="0"/>
                                  </a:rPr>
                                  <m:t>−</m:t>
                                </m:r>
                                <m:r>
                                  <a:rPr lang="en-US" altLang="zh-CN" i="1" dirty="0">
                                    <a:latin typeface="Cambria Math" panose="02040503050406030204" pitchFamily="18" charset="0"/>
                                  </a:rPr>
                                  <m:t>𝑝</m:t>
                                </m:r>
                              </m:e>
                            </m:d>
                          </m:e>
                        </m:nary>
                      </m:e>
                      <m:sup>
                        <m:r>
                          <a:rPr lang="en-US" altLang="zh-CN" i="1" dirty="0">
                            <a:latin typeface="Cambria Math" panose="02040503050406030204" pitchFamily="18" charset="0"/>
                          </a:rPr>
                          <m:t>2</m:t>
                        </m:r>
                      </m:sup>
                    </m:sSup>
                  </m:oMath>
                </a14:m>
                <a:endParaRPr lang="en-US" i="1" dirty="0"/>
              </a:p>
            </p:txBody>
          </p:sp>
        </mc:Choice>
        <mc:Fallback xmlns="">
          <p:sp>
            <p:nvSpPr>
              <p:cNvPr id="5" name="TextBox 4"/>
              <p:cNvSpPr txBox="1">
                <a:spLocks noRot="1" noChangeAspect="1" noMove="1" noResize="1" noEditPoints="1" noAdjustHandles="1" noChangeArrowheads="1" noChangeShapeType="1" noTextEdit="1"/>
              </p:cNvSpPr>
              <p:nvPr/>
            </p:nvSpPr>
            <p:spPr>
              <a:xfrm>
                <a:off x="517770" y="990600"/>
                <a:ext cx="10874086" cy="2500236"/>
              </a:xfrm>
              <a:prstGeom prst="rect">
                <a:avLst/>
              </a:prstGeom>
              <a:blipFill>
                <a:blip r:embed="rId4"/>
                <a:stretch>
                  <a:fillRect l="-504" t="-1463" b="-26585"/>
                </a:stretch>
              </a:blipFill>
            </p:spPr>
            <p:txBody>
              <a:bodyPr/>
              <a:lstStyle/>
              <a:p>
                <a:r>
                  <a:rPr lang="en-US">
                    <a:noFill/>
                  </a:rPr>
                  <a:t> </a:t>
                </a:r>
              </a:p>
            </p:txBody>
          </p:sp>
        </mc:Fallback>
      </mc:AlternateContent>
      <p:sp>
        <p:nvSpPr>
          <p:cNvPr id="6" name="TextBox 5"/>
          <p:cNvSpPr txBox="1"/>
          <p:nvPr/>
        </p:nvSpPr>
        <p:spPr>
          <a:xfrm>
            <a:off x="5181600" y="6183868"/>
            <a:ext cx="10874086" cy="369332"/>
          </a:xfrm>
          <a:prstGeom prst="rect">
            <a:avLst/>
          </a:prstGeom>
          <a:noFill/>
        </p:spPr>
        <p:txBody>
          <a:bodyPr wrap="square" rtlCol="0">
            <a:spAutoFit/>
          </a:bodyPr>
          <a:lstStyle/>
          <a:p>
            <a:r>
              <a:rPr lang="en-US" dirty="0"/>
              <a:t>A prediction of 50% has a score of 0.25 both when the outcome is 0 or 1</a:t>
            </a:r>
          </a:p>
        </p:txBody>
      </p:sp>
    </p:spTree>
    <p:extLst>
      <p:ext uri="{BB962C8B-B14F-4D97-AF65-F5344CB8AC3E}">
        <p14:creationId xmlns:p14="http://schemas.microsoft.com/office/powerpoint/2010/main" val="92408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performance by relative size of development data</a:t>
            </a:r>
            <a:br>
              <a:rPr lang="en-US" dirty="0"/>
            </a:br>
            <a:r>
              <a:rPr lang="en-US" dirty="0"/>
              <a:t>	impact of </a:t>
            </a:r>
            <a:r>
              <a:rPr lang="en-US" dirty="0">
                <a:solidFill>
                  <a:srgbClr val="FF0000"/>
                </a:solidFill>
              </a:rPr>
              <a:t>EPV</a:t>
            </a:r>
            <a:r>
              <a:rPr lang="en-US" dirty="0"/>
              <a:t> and </a:t>
            </a:r>
            <a:r>
              <a:rPr lang="en-US" dirty="0">
                <a:solidFill>
                  <a:srgbClr val="FF0000"/>
                </a:solidFill>
              </a:rPr>
              <a:t>events fraction </a:t>
            </a:r>
          </a:p>
        </p:txBody>
      </p:sp>
      <p:sp>
        <p:nvSpPr>
          <p:cNvPr id="5" name="Content Placeholder 4"/>
          <p:cNvSpPr txBox="1">
            <a:spLocks/>
          </p:cNvSpPr>
          <p:nvPr/>
        </p:nvSpPr>
        <p:spPr bwMode="auto">
          <a:xfrm>
            <a:off x="381000" y="1733096"/>
            <a:ext cx="510540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1" fontAlgn="base" hangingPunct="1">
              <a:spcBef>
                <a:spcPct val="30000"/>
              </a:spcBef>
              <a:spcAft>
                <a:spcPct val="0"/>
              </a:spcAft>
              <a:buChar char="–"/>
              <a:defRPr sz="2000">
                <a:solidFill>
                  <a:schemeClr val="tx1"/>
                </a:solidFill>
                <a:latin typeface="+mn-lt"/>
              </a:defRPr>
            </a:lvl2pPr>
            <a:lvl3pPr marL="1241425" indent="-287338" algn="l" rtl="0" eaLnBrk="1" fontAlgn="base" hangingPunct="1">
              <a:spcBef>
                <a:spcPct val="20000"/>
              </a:spcBef>
              <a:spcAft>
                <a:spcPct val="0"/>
              </a:spcAft>
              <a:buChar char="•"/>
              <a:defRPr sz="2000">
                <a:solidFill>
                  <a:schemeClr val="tx1"/>
                </a:solidFill>
                <a:latin typeface="+mn-lt"/>
              </a:defRPr>
            </a:lvl3pPr>
            <a:lvl4pPr marL="1719263" indent="-287338" algn="l" rtl="0" eaLnBrk="1" fontAlgn="base" hangingPunct="1">
              <a:spcBef>
                <a:spcPct val="20000"/>
              </a:spcBef>
              <a:spcAft>
                <a:spcPct val="0"/>
              </a:spcAft>
              <a:buChar char="–"/>
              <a:defRPr sz="2000">
                <a:solidFill>
                  <a:schemeClr val="tx1"/>
                </a:solidFill>
                <a:latin typeface="+mn-lt"/>
              </a:defRPr>
            </a:lvl4pPr>
            <a:lvl5pPr marL="2195513" indent="-285750" algn="l" rtl="0" eaLnBrk="1" fontAlgn="base" hangingPunct="1">
              <a:spcBef>
                <a:spcPct val="20000"/>
              </a:spcBef>
              <a:spcAft>
                <a:spcPct val="0"/>
              </a:spcAft>
              <a:buChar char="»"/>
              <a:defRPr sz="2000">
                <a:solidFill>
                  <a:schemeClr val="tx1"/>
                </a:solidFill>
                <a:latin typeface="+mn-lt"/>
              </a:defRPr>
            </a:lvl5pPr>
            <a:lvl6pPr marL="2448719" indent="-263776" algn="l" rtl="0" eaLnBrk="1" fontAlgn="base" hangingPunct="1">
              <a:spcBef>
                <a:spcPct val="20000"/>
              </a:spcBef>
              <a:spcAft>
                <a:spcPct val="0"/>
              </a:spcAft>
              <a:buChar char="»"/>
              <a:defRPr sz="1846">
                <a:solidFill>
                  <a:schemeClr val="tx1"/>
                </a:solidFill>
                <a:latin typeface="+mn-lt"/>
              </a:defRPr>
            </a:lvl6pPr>
            <a:lvl7pPr marL="2870761" indent="-263776" algn="l" rtl="0" eaLnBrk="1" fontAlgn="base" hangingPunct="1">
              <a:spcBef>
                <a:spcPct val="20000"/>
              </a:spcBef>
              <a:spcAft>
                <a:spcPct val="0"/>
              </a:spcAft>
              <a:buChar char="»"/>
              <a:defRPr sz="1846">
                <a:solidFill>
                  <a:schemeClr val="tx1"/>
                </a:solidFill>
                <a:latin typeface="+mn-lt"/>
              </a:defRPr>
            </a:lvl7pPr>
            <a:lvl8pPr marL="3292802" indent="-263776" algn="l" rtl="0" eaLnBrk="1" fontAlgn="base" hangingPunct="1">
              <a:spcBef>
                <a:spcPct val="20000"/>
              </a:spcBef>
              <a:spcAft>
                <a:spcPct val="0"/>
              </a:spcAft>
              <a:buChar char="»"/>
              <a:defRPr sz="1846">
                <a:solidFill>
                  <a:schemeClr val="tx1"/>
                </a:solidFill>
                <a:latin typeface="+mn-lt"/>
              </a:defRPr>
            </a:lvl8pPr>
            <a:lvl9pPr marL="3714843" indent="-263776" algn="l" rtl="0" eaLnBrk="1" fontAlgn="base" hangingPunct="1">
              <a:spcBef>
                <a:spcPct val="20000"/>
              </a:spcBef>
              <a:spcAft>
                <a:spcPct val="0"/>
              </a:spcAft>
              <a:buChar char="»"/>
              <a:defRPr sz="1846">
                <a:solidFill>
                  <a:schemeClr val="tx1"/>
                </a:solidFill>
                <a:latin typeface="+mn-lt"/>
              </a:defRPr>
            </a:lvl9pPr>
          </a:lstStyle>
          <a:p>
            <a:r>
              <a:rPr lang="en-US" kern="0" dirty="0"/>
              <a:t>Larger EPV</a:t>
            </a:r>
            <a:r>
              <a:rPr lang="zh-CN" altLang="en-US" kern="0" dirty="0"/>
              <a:t>：</a:t>
            </a:r>
            <a:endParaRPr lang="en-US" altLang="zh-CN" kern="0" dirty="0"/>
          </a:p>
          <a:p>
            <a:pPr lvl="1"/>
            <a:r>
              <a:rPr lang="en-US" altLang="zh-CN" kern="0" dirty="0"/>
              <a:t>Smaller </a:t>
            </a:r>
            <a:r>
              <a:rPr lang="en-US" altLang="zh-CN" i="1" kern="0" dirty="0"/>
              <a:t>MSPE</a:t>
            </a:r>
            <a:r>
              <a:rPr lang="en-US" altLang="zh-CN" kern="0" dirty="0"/>
              <a:t> and </a:t>
            </a:r>
            <a:r>
              <a:rPr lang="en-US" altLang="zh-CN" i="1" kern="0" dirty="0"/>
              <a:t>MAPE</a:t>
            </a:r>
          </a:p>
          <a:p>
            <a:pPr lvl="1"/>
            <a:r>
              <a:rPr lang="en-US" altLang="zh-CN" i="1" kern="0" dirty="0"/>
              <a:t>ΔAUC </a:t>
            </a:r>
            <a:r>
              <a:rPr lang="en-US" altLang="zh-CN" kern="0" dirty="0"/>
              <a:t>close to 0</a:t>
            </a:r>
          </a:p>
          <a:p>
            <a:pPr lvl="1"/>
            <a:r>
              <a:rPr lang="en-US" altLang="zh-CN" kern="0" dirty="0"/>
              <a:t>Little association with </a:t>
            </a:r>
            <a:r>
              <a:rPr lang="en-US" altLang="zh-CN" i="1" kern="0" dirty="0"/>
              <a:t>Brier</a:t>
            </a:r>
            <a:r>
              <a:rPr lang="en-US" altLang="zh-CN" kern="0" dirty="0"/>
              <a:t> </a:t>
            </a:r>
          </a:p>
          <a:p>
            <a:pPr marL="476250" lvl="1" indent="0">
              <a:buNone/>
            </a:pPr>
            <a:endParaRPr lang="en-US" altLang="zh-CN" kern="0" dirty="0"/>
          </a:p>
          <a:p>
            <a:pPr lvl="1"/>
            <a:endParaRPr lang="en-US" kern="0" dirty="0"/>
          </a:p>
          <a:p>
            <a:pPr marL="0" indent="0">
              <a:buNone/>
            </a:pPr>
            <a:endParaRPr lang="en-US" kern="0" dirty="0"/>
          </a:p>
        </p:txBody>
      </p:sp>
      <p:sp>
        <p:nvSpPr>
          <p:cNvPr id="6" name="Content Placeholder 4"/>
          <p:cNvSpPr txBox="1">
            <a:spLocks/>
          </p:cNvSpPr>
          <p:nvPr/>
        </p:nvSpPr>
        <p:spPr bwMode="auto">
          <a:xfrm>
            <a:off x="6248400" y="1747612"/>
            <a:ext cx="510540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75000"/>
              </a:spcBef>
              <a:spcAft>
                <a:spcPct val="0"/>
              </a:spcAft>
              <a:buSzPct val="100000"/>
              <a:buFont typeface="Arial" pitchFamily="34" charset="0"/>
              <a:buChar char="•"/>
              <a:defRPr sz="2000">
                <a:solidFill>
                  <a:schemeClr val="tx1"/>
                </a:solidFill>
                <a:latin typeface="+mn-lt"/>
                <a:ea typeface="+mn-ea"/>
                <a:cs typeface="+mn-cs"/>
              </a:defRPr>
            </a:lvl1pPr>
            <a:lvl2pPr marL="763588" indent="-287338" algn="l" rtl="0" eaLnBrk="1" fontAlgn="base" hangingPunct="1">
              <a:spcBef>
                <a:spcPct val="30000"/>
              </a:spcBef>
              <a:spcAft>
                <a:spcPct val="0"/>
              </a:spcAft>
              <a:buChar char="–"/>
              <a:defRPr sz="2000">
                <a:solidFill>
                  <a:schemeClr val="tx1"/>
                </a:solidFill>
                <a:latin typeface="+mn-lt"/>
              </a:defRPr>
            </a:lvl2pPr>
            <a:lvl3pPr marL="1241425" indent="-287338" algn="l" rtl="0" eaLnBrk="1" fontAlgn="base" hangingPunct="1">
              <a:spcBef>
                <a:spcPct val="20000"/>
              </a:spcBef>
              <a:spcAft>
                <a:spcPct val="0"/>
              </a:spcAft>
              <a:buChar char="•"/>
              <a:defRPr sz="2000">
                <a:solidFill>
                  <a:schemeClr val="tx1"/>
                </a:solidFill>
                <a:latin typeface="+mn-lt"/>
              </a:defRPr>
            </a:lvl3pPr>
            <a:lvl4pPr marL="1719263" indent="-287338" algn="l" rtl="0" eaLnBrk="1" fontAlgn="base" hangingPunct="1">
              <a:spcBef>
                <a:spcPct val="20000"/>
              </a:spcBef>
              <a:spcAft>
                <a:spcPct val="0"/>
              </a:spcAft>
              <a:buChar char="–"/>
              <a:defRPr sz="2000">
                <a:solidFill>
                  <a:schemeClr val="tx1"/>
                </a:solidFill>
                <a:latin typeface="+mn-lt"/>
              </a:defRPr>
            </a:lvl4pPr>
            <a:lvl5pPr marL="2195513" indent="-285750" algn="l" rtl="0" eaLnBrk="1" fontAlgn="base" hangingPunct="1">
              <a:spcBef>
                <a:spcPct val="20000"/>
              </a:spcBef>
              <a:spcAft>
                <a:spcPct val="0"/>
              </a:spcAft>
              <a:buChar char="»"/>
              <a:defRPr sz="2000">
                <a:solidFill>
                  <a:schemeClr val="tx1"/>
                </a:solidFill>
                <a:latin typeface="+mn-lt"/>
              </a:defRPr>
            </a:lvl5pPr>
            <a:lvl6pPr marL="2448719" indent="-263776" algn="l" rtl="0" eaLnBrk="1" fontAlgn="base" hangingPunct="1">
              <a:spcBef>
                <a:spcPct val="20000"/>
              </a:spcBef>
              <a:spcAft>
                <a:spcPct val="0"/>
              </a:spcAft>
              <a:buChar char="»"/>
              <a:defRPr sz="1846">
                <a:solidFill>
                  <a:schemeClr val="tx1"/>
                </a:solidFill>
                <a:latin typeface="+mn-lt"/>
              </a:defRPr>
            </a:lvl6pPr>
            <a:lvl7pPr marL="2870761" indent="-263776" algn="l" rtl="0" eaLnBrk="1" fontAlgn="base" hangingPunct="1">
              <a:spcBef>
                <a:spcPct val="20000"/>
              </a:spcBef>
              <a:spcAft>
                <a:spcPct val="0"/>
              </a:spcAft>
              <a:buChar char="»"/>
              <a:defRPr sz="1846">
                <a:solidFill>
                  <a:schemeClr val="tx1"/>
                </a:solidFill>
                <a:latin typeface="+mn-lt"/>
              </a:defRPr>
            </a:lvl7pPr>
            <a:lvl8pPr marL="3292802" indent="-263776" algn="l" rtl="0" eaLnBrk="1" fontAlgn="base" hangingPunct="1">
              <a:spcBef>
                <a:spcPct val="20000"/>
              </a:spcBef>
              <a:spcAft>
                <a:spcPct val="0"/>
              </a:spcAft>
              <a:buChar char="»"/>
              <a:defRPr sz="1846">
                <a:solidFill>
                  <a:schemeClr val="tx1"/>
                </a:solidFill>
                <a:latin typeface="+mn-lt"/>
              </a:defRPr>
            </a:lvl8pPr>
            <a:lvl9pPr marL="3714843" indent="-263776" algn="l" rtl="0" eaLnBrk="1" fontAlgn="base" hangingPunct="1">
              <a:spcBef>
                <a:spcPct val="20000"/>
              </a:spcBef>
              <a:spcAft>
                <a:spcPct val="0"/>
              </a:spcAft>
              <a:buChar char="»"/>
              <a:defRPr sz="1846">
                <a:solidFill>
                  <a:schemeClr val="tx1"/>
                </a:solidFill>
                <a:latin typeface="+mn-lt"/>
              </a:defRPr>
            </a:lvl9pPr>
          </a:lstStyle>
          <a:p>
            <a:r>
              <a:rPr lang="en-US" dirty="0"/>
              <a:t>Smaller</a:t>
            </a:r>
            <a:r>
              <a:rPr lang="en-US" altLang="zh-CN" dirty="0"/>
              <a:t> events fraction</a:t>
            </a:r>
          </a:p>
          <a:p>
            <a:pPr lvl="1"/>
            <a:r>
              <a:rPr lang="en-US" altLang="zh-CN" dirty="0"/>
              <a:t>Lower </a:t>
            </a:r>
            <a:r>
              <a:rPr lang="en-US" altLang="zh-CN" i="1" dirty="0"/>
              <a:t>Brier</a:t>
            </a:r>
            <a:r>
              <a:rPr lang="en-US" altLang="zh-CN" dirty="0"/>
              <a:t> values</a:t>
            </a:r>
          </a:p>
          <a:p>
            <a:pPr lvl="1"/>
            <a:endParaRPr lang="en-US" dirty="0"/>
          </a:p>
        </p:txBody>
      </p:sp>
    </p:spTree>
    <p:extLst>
      <p:ext uri="{BB962C8B-B14F-4D97-AF65-F5344CB8AC3E}">
        <p14:creationId xmlns:p14="http://schemas.microsoft.com/office/powerpoint/2010/main" val="1629012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452441"/>
            <a:ext cx="9817100" cy="1223960"/>
          </a:xfrm>
        </p:spPr>
        <p:txBody>
          <a:bodyPr>
            <a:noAutofit/>
          </a:bodyPr>
          <a:lstStyle/>
          <a:p>
            <a:r>
              <a:rPr lang="en-US" dirty="0" err="1"/>
              <a:t>Metamodels</a:t>
            </a:r>
            <a:r>
              <a:rPr lang="en-US" dirty="0"/>
              <a:t> results</a:t>
            </a:r>
          </a:p>
        </p:txBody>
      </p:sp>
      <p:sp>
        <p:nvSpPr>
          <p:cNvPr id="4" name="TextBox 3"/>
          <p:cNvSpPr txBox="1"/>
          <p:nvPr/>
        </p:nvSpPr>
        <p:spPr>
          <a:xfrm>
            <a:off x="532284" y="1092875"/>
            <a:ext cx="10728325" cy="2446824"/>
          </a:xfrm>
          <a:prstGeom prst="rect">
            <a:avLst/>
          </a:prstGeom>
          <a:noFill/>
        </p:spPr>
        <p:txBody>
          <a:bodyPr wrap="square" rtlCol="0">
            <a:spAutoFit/>
          </a:bodyPr>
          <a:lstStyle/>
          <a:p>
            <a:pPr marL="285750" indent="-285750">
              <a:buFont typeface="Arial" panose="020B0604020202020204" pitchFamily="34" charset="0"/>
              <a:buChar char="•"/>
            </a:pPr>
            <a:r>
              <a:rPr lang="en-US" dirty="0"/>
              <a:t>Each model performance metric has 3*9=39 corresponding </a:t>
            </a:r>
            <a:r>
              <a:rPr lang="en-US" dirty="0" err="1"/>
              <a:t>metamodels</a:t>
            </a:r>
            <a:r>
              <a:rPr lang="en-US" dirty="0"/>
              <a:t> </a:t>
            </a:r>
          </a:p>
          <a:p>
            <a:pPr marL="285750" indent="-285750">
              <a:buFont typeface="Arial" panose="020B0604020202020204" pitchFamily="34" charset="0"/>
              <a:buChar char="•"/>
            </a:pPr>
            <a:r>
              <a:rPr lang="en-US" dirty="0"/>
              <a:t>Based on </a:t>
            </a:r>
            <a:r>
              <a:rPr lang="en-US" i="1" dirty="0"/>
              <a:t>OLS R</a:t>
            </a:r>
            <a:r>
              <a:rPr lang="en-US" i="1" baseline="30000" dirty="0"/>
              <a:t>2</a:t>
            </a:r>
            <a:r>
              <a:rPr lang="en-US" i="1" dirty="0"/>
              <a:t> </a:t>
            </a:r>
            <a:r>
              <a:rPr lang="en-US" dirty="0"/>
              <a:t>of those linear models and get valuable ones for estimation</a:t>
            </a:r>
          </a:p>
          <a:p>
            <a:pPr marL="742950" lvl="1" indent="-285750">
              <a:buFontTx/>
              <a:buChar char="-"/>
            </a:pPr>
            <a:r>
              <a:rPr lang="en-US" u="sng" dirty="0"/>
              <a:t>EPV only model </a:t>
            </a:r>
            <a:r>
              <a:rPr lang="en-US" dirty="0"/>
              <a:t>not have good performance (lower values for R</a:t>
            </a:r>
            <a:r>
              <a:rPr lang="en-US" baseline="30000" dirty="0"/>
              <a:t>2</a:t>
            </a:r>
            <a:r>
              <a:rPr lang="en-US" dirty="0"/>
              <a:t>)</a:t>
            </a:r>
          </a:p>
          <a:p>
            <a:pPr marL="742950" lvl="1" indent="-285750">
              <a:buFontTx/>
              <a:buChar char="-"/>
            </a:pPr>
            <a:r>
              <a:rPr lang="en-US" u="sng" dirty="0"/>
              <a:t>Simplified model</a:t>
            </a:r>
            <a:r>
              <a:rPr lang="en-US" dirty="0"/>
              <a:t> with 3 covariates have good performance with some </a:t>
            </a:r>
            <a:r>
              <a:rPr lang="en-US" u="sng" dirty="0"/>
              <a:t>predictive performance metrics</a:t>
            </a:r>
          </a:p>
          <a:p>
            <a:pPr marL="742950" lvl="1" indent="-285750">
              <a:buFontTx/>
              <a:buChar char="-"/>
            </a:pPr>
            <a:r>
              <a:rPr lang="en-US" u="sng" dirty="0"/>
              <a:t>Full model </a:t>
            </a:r>
            <a:r>
              <a:rPr lang="en-US" dirty="0"/>
              <a:t>with all covariates is not needed (only small increase of performance with simplified one)</a:t>
            </a:r>
          </a:p>
          <a:p>
            <a:pPr marL="742950" lvl="1" indent="-285750">
              <a:buFontTx/>
              <a:buChar char="-"/>
            </a:pPr>
            <a:endParaRPr lang="en-US" dirty="0"/>
          </a:p>
        </p:txBody>
      </p:sp>
      <p:sp>
        <p:nvSpPr>
          <p:cNvPr id="5" name="TextBox 4"/>
          <p:cNvSpPr txBox="1"/>
          <p:nvPr/>
        </p:nvSpPr>
        <p:spPr>
          <a:xfrm>
            <a:off x="517770" y="3124200"/>
            <a:ext cx="10271125" cy="784830"/>
          </a:xfrm>
          <a:prstGeom prst="rect">
            <a:avLst/>
          </a:prstGeom>
          <a:noFill/>
        </p:spPr>
        <p:txBody>
          <a:bodyPr wrap="square" rtlCol="0">
            <a:spAutoFit/>
          </a:bodyPr>
          <a:lstStyle/>
          <a:p>
            <a:r>
              <a:rPr lang="en-US" dirty="0"/>
              <a:t>Examples for the well fitted model:</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82801448"/>
              </p:ext>
            </p:extLst>
          </p:nvPr>
        </p:nvGraphicFramePr>
        <p:xfrm>
          <a:off x="609599" y="3643488"/>
          <a:ext cx="11125202" cy="2645474"/>
        </p:xfrm>
        <a:graphic>
          <a:graphicData uri="http://schemas.openxmlformats.org/drawingml/2006/table">
            <a:tbl>
              <a:tblPr firstRow="1" bandRow="1">
                <a:tableStyleId>{93296810-A885-4BE3-A3E7-6D5BEEA58F35}</a:tableStyleId>
              </a:tblPr>
              <a:tblGrid>
                <a:gridCol w="2514601">
                  <a:extLst>
                    <a:ext uri="{9D8B030D-6E8A-4147-A177-3AD203B41FA5}">
                      <a16:colId xmlns:a16="http://schemas.microsoft.com/office/drawing/2014/main" val="4096595595"/>
                    </a:ext>
                  </a:extLst>
                </a:gridCol>
                <a:gridCol w="2362200">
                  <a:extLst>
                    <a:ext uri="{9D8B030D-6E8A-4147-A177-3AD203B41FA5}">
                      <a16:colId xmlns:a16="http://schemas.microsoft.com/office/drawing/2014/main" val="413720463"/>
                    </a:ext>
                  </a:extLst>
                </a:gridCol>
                <a:gridCol w="4945940">
                  <a:extLst>
                    <a:ext uri="{9D8B030D-6E8A-4147-A177-3AD203B41FA5}">
                      <a16:colId xmlns:a16="http://schemas.microsoft.com/office/drawing/2014/main" val="1094602718"/>
                    </a:ext>
                  </a:extLst>
                </a:gridCol>
                <a:gridCol w="1302461">
                  <a:extLst>
                    <a:ext uri="{9D8B030D-6E8A-4147-A177-3AD203B41FA5}">
                      <a16:colId xmlns:a16="http://schemas.microsoft.com/office/drawing/2014/main" val="1085810119"/>
                    </a:ext>
                  </a:extLst>
                </a:gridCol>
              </a:tblGrid>
              <a:tr h="387207">
                <a:tc>
                  <a:txBody>
                    <a:bodyPr/>
                    <a:lstStyle/>
                    <a:p>
                      <a:pPr marL="0" algn="l" defTabSz="844083" rtl="0" eaLnBrk="1" latinLnBrk="0" hangingPunct="1"/>
                      <a:r>
                        <a:rPr lang="en-US" sz="1662" b="1" kern="1200" dirty="0">
                          <a:solidFill>
                            <a:schemeClr val="bg1"/>
                          </a:solidFill>
                          <a:latin typeface="+mn-lt"/>
                          <a:ea typeface="+mn-ea"/>
                          <a:cs typeface="+mn-cs"/>
                        </a:rPr>
                        <a:t>Predictive</a:t>
                      </a:r>
                      <a:r>
                        <a:rPr lang="en-US" sz="1662" b="1" kern="1200" baseline="0" dirty="0">
                          <a:solidFill>
                            <a:schemeClr val="bg1"/>
                          </a:solidFill>
                          <a:latin typeface="+mn-lt"/>
                          <a:ea typeface="+mn-ea"/>
                          <a:cs typeface="+mn-cs"/>
                        </a:rPr>
                        <a:t> performance</a:t>
                      </a:r>
                    </a:p>
                    <a:p>
                      <a:pPr marL="0" algn="l" defTabSz="844083" rtl="0" eaLnBrk="1" latinLnBrk="0" hangingPunct="1"/>
                      <a:r>
                        <a:rPr lang="en-US" sz="1662" b="1" kern="1200" baseline="0" dirty="0">
                          <a:solidFill>
                            <a:schemeClr val="bg1"/>
                          </a:solidFill>
                          <a:latin typeface="+mn-lt"/>
                          <a:ea typeface="+mn-ea"/>
                          <a:cs typeface="+mn-cs"/>
                        </a:rPr>
                        <a:t>metrics</a:t>
                      </a:r>
                      <a:endParaRPr lang="en-US" sz="1662" b="1" kern="1200" dirty="0">
                        <a:solidFill>
                          <a:schemeClr val="bg1"/>
                        </a:solidFill>
                        <a:latin typeface="+mn-lt"/>
                        <a:ea typeface="+mn-ea"/>
                        <a:cs typeface="+mn-cs"/>
                      </a:endParaRPr>
                    </a:p>
                  </a:txBody>
                  <a:tcPr/>
                </a:tc>
                <a:tc>
                  <a:txBody>
                    <a:bodyPr/>
                    <a:lstStyle/>
                    <a:p>
                      <a:pPr marL="0" algn="l" defTabSz="844083" rtl="0" eaLnBrk="1" latinLnBrk="0" hangingPunct="1"/>
                      <a:r>
                        <a:rPr lang="en-US" sz="1662" b="1" kern="1200" dirty="0">
                          <a:solidFill>
                            <a:schemeClr val="bg1"/>
                          </a:solidFill>
                          <a:latin typeface="+mn-lt"/>
                          <a:ea typeface="+mn-ea"/>
                          <a:cs typeface="+mn-cs"/>
                        </a:rPr>
                        <a:t>Modeling</a:t>
                      </a:r>
                      <a:r>
                        <a:rPr lang="en-US" sz="1662" b="1" kern="1200" baseline="0" dirty="0">
                          <a:solidFill>
                            <a:schemeClr val="bg1"/>
                          </a:solidFill>
                          <a:latin typeface="+mn-lt"/>
                          <a:ea typeface="+mn-ea"/>
                          <a:cs typeface="+mn-cs"/>
                        </a:rPr>
                        <a:t> strategy</a:t>
                      </a:r>
                      <a:endParaRPr lang="en-US" sz="1662" b="1" kern="1200" dirty="0">
                        <a:solidFill>
                          <a:schemeClr val="bg1"/>
                        </a:solidFill>
                        <a:latin typeface="+mn-lt"/>
                        <a:ea typeface="+mn-ea"/>
                        <a:cs typeface="+mn-cs"/>
                      </a:endParaRPr>
                    </a:p>
                  </a:txBody>
                  <a:tcPr/>
                </a:tc>
                <a:tc>
                  <a:txBody>
                    <a:bodyPr/>
                    <a:lstStyle/>
                    <a:p>
                      <a:pPr marL="0" algn="l" defTabSz="844083" rtl="0" eaLnBrk="1" latinLnBrk="0" hangingPunct="1"/>
                      <a:r>
                        <a:rPr lang="en-US" sz="1662" b="1" kern="1200" dirty="0">
                          <a:solidFill>
                            <a:schemeClr val="bg1"/>
                          </a:solidFill>
                          <a:latin typeface="+mn-lt"/>
                          <a:ea typeface="+mn-ea"/>
                          <a:cs typeface="+mn-cs"/>
                        </a:rPr>
                        <a:t>Meta model</a:t>
                      </a:r>
                    </a:p>
                  </a:txBody>
                  <a:tcPr/>
                </a:tc>
                <a:tc>
                  <a:txBody>
                    <a:bodyPr/>
                    <a:lstStyle/>
                    <a:p>
                      <a:pPr marL="0" algn="l" defTabSz="844083" rtl="0" eaLnBrk="1" latinLnBrk="0" hangingPunct="1"/>
                      <a:r>
                        <a:rPr lang="en-US" sz="1662" b="1" kern="1200" dirty="0">
                          <a:solidFill>
                            <a:schemeClr val="bg1"/>
                          </a:solidFill>
                          <a:latin typeface="+mn-lt"/>
                          <a:ea typeface="+mn-ea"/>
                          <a:cs typeface="+mn-cs"/>
                        </a:rPr>
                        <a:t>OLS</a:t>
                      </a:r>
                      <a:r>
                        <a:rPr lang="en-US" sz="1662" b="1" kern="1200" baseline="0" dirty="0">
                          <a:solidFill>
                            <a:schemeClr val="bg1"/>
                          </a:solidFill>
                          <a:latin typeface="+mn-lt"/>
                          <a:ea typeface="+mn-ea"/>
                          <a:cs typeface="+mn-cs"/>
                        </a:rPr>
                        <a:t> R</a:t>
                      </a:r>
                      <a:r>
                        <a:rPr lang="en-US" sz="1662" b="1" kern="1200" baseline="30000" dirty="0">
                          <a:solidFill>
                            <a:schemeClr val="bg1"/>
                          </a:solidFill>
                          <a:latin typeface="+mn-lt"/>
                          <a:ea typeface="+mn-ea"/>
                          <a:cs typeface="+mn-cs"/>
                        </a:rPr>
                        <a:t>2</a:t>
                      </a:r>
                      <a:endParaRPr lang="en-US" sz="1662" b="1" kern="1200" dirty="0">
                        <a:solidFill>
                          <a:schemeClr val="bg1"/>
                        </a:solidFill>
                        <a:latin typeface="+mn-lt"/>
                        <a:ea typeface="+mn-ea"/>
                        <a:cs typeface="+mn-cs"/>
                      </a:endParaRPr>
                    </a:p>
                  </a:txBody>
                  <a:tcPr/>
                </a:tc>
                <a:extLst>
                  <a:ext uri="{0D108BD9-81ED-4DB2-BD59-A6C34878D82A}">
                    <a16:rowId xmlns:a16="http://schemas.microsoft.com/office/drawing/2014/main" val="268344462"/>
                  </a:ext>
                </a:extLst>
              </a:tr>
              <a:tr h="450993">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662" b="1" u="sng" kern="1200" noProof="0" dirty="0">
                          <a:solidFill>
                            <a:schemeClr val="tx1"/>
                          </a:solidFill>
                          <a:latin typeface="+mn-lt"/>
                          <a:ea typeface="+mn-ea"/>
                          <a:cs typeface="+mn-cs"/>
                        </a:rPr>
                        <a:t>Brier</a:t>
                      </a:r>
                    </a:p>
                  </a:txBody>
                  <a:tcPr/>
                </a:tc>
                <a:tc>
                  <a:txBody>
                    <a:bodyPr/>
                    <a:lstStyle/>
                    <a:p>
                      <a:r>
                        <a:rPr lang="en-US" dirty="0"/>
                        <a:t>ML </a:t>
                      </a:r>
                    </a:p>
                    <a:p>
                      <a:r>
                        <a:rPr lang="en-US" dirty="0"/>
                        <a:t>(or</a:t>
                      </a:r>
                      <a:r>
                        <a:rPr lang="en-US" baseline="0" dirty="0"/>
                        <a:t> other 8 strategies</a:t>
                      </a:r>
                      <a:r>
                        <a:rPr lang="en-US" dirty="0"/>
                        <a:t>)</a:t>
                      </a:r>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b="0" noProof="0" dirty="0"/>
                        <a:t>ln(Brier) = -0.91</a:t>
                      </a:r>
                      <a:r>
                        <a:rPr lang="en-US" b="0" baseline="0" noProof="0" dirty="0"/>
                        <a:t> + </a:t>
                      </a:r>
                    </a:p>
                    <a:p>
                      <a:pPr marL="0" marR="0" lvl="0" indent="0" algn="l" defTabSz="844083" rtl="0" eaLnBrk="1" fontAlgn="auto" latinLnBrk="0" hangingPunct="1">
                        <a:lnSpc>
                          <a:spcPct val="100000"/>
                        </a:lnSpc>
                        <a:spcBef>
                          <a:spcPts val="0"/>
                        </a:spcBef>
                        <a:spcAft>
                          <a:spcPts val="0"/>
                        </a:spcAft>
                        <a:buClrTx/>
                        <a:buSzTx/>
                        <a:buFontTx/>
                        <a:buNone/>
                        <a:tabLst/>
                        <a:defRPr/>
                      </a:pPr>
                      <a:r>
                        <a:rPr lang="en-US" b="0" baseline="0" noProof="0" dirty="0"/>
                        <a:t>- 0.04*ln(N) + 0.62*ln(Events fraction) + 0.04*ln(P)</a:t>
                      </a:r>
                      <a:r>
                        <a:rPr lang="en-US" baseline="0" dirty="0"/>
                        <a:t> </a:t>
                      </a:r>
                      <a:endParaRPr lang="en-US" dirty="0"/>
                    </a:p>
                  </a:txBody>
                  <a:tcPr/>
                </a:tc>
                <a:tc>
                  <a:txBody>
                    <a:bodyPr/>
                    <a:lstStyle/>
                    <a:p>
                      <a:pPr marL="0" indent="0">
                        <a:buNone/>
                      </a:pPr>
                      <a:r>
                        <a:rPr lang="en-US" dirty="0"/>
                        <a:t>0.925</a:t>
                      </a:r>
                    </a:p>
                  </a:txBody>
                  <a:tcPr/>
                </a:tc>
                <a:extLst>
                  <a:ext uri="{0D108BD9-81ED-4DB2-BD59-A6C34878D82A}">
                    <a16:rowId xmlns:a16="http://schemas.microsoft.com/office/drawing/2014/main" val="2883515286"/>
                  </a:ext>
                </a:extLst>
              </a:tr>
              <a:tr h="450993">
                <a:tc>
                  <a:txBody>
                    <a:bodyPr/>
                    <a:lstStyle/>
                    <a:p>
                      <a:pPr marL="0" algn="l" defTabSz="844083" rtl="0" eaLnBrk="1" latinLnBrk="0" hangingPunct="1"/>
                      <a:r>
                        <a:rPr lang="en-US" sz="1662" b="1" u="sng" kern="1200" baseline="0" dirty="0">
                          <a:solidFill>
                            <a:schemeClr val="tx1"/>
                          </a:solidFill>
                          <a:latin typeface="+mn-lt"/>
                          <a:ea typeface="+mn-ea"/>
                          <a:cs typeface="+mn-cs"/>
                        </a:rPr>
                        <a:t>MAPE</a:t>
                      </a:r>
                      <a:endParaRPr lang="en-US" sz="1662" b="1" u="sng" kern="1200" dirty="0">
                        <a:solidFill>
                          <a:schemeClr val="tx1"/>
                        </a:solidFill>
                        <a:latin typeface="+mn-lt"/>
                        <a:ea typeface="+mn-ea"/>
                        <a:cs typeface="+mn-cs"/>
                      </a:endParaRPr>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Firth </a:t>
                      </a:r>
                    </a:p>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(or</a:t>
                      </a:r>
                      <a:r>
                        <a:rPr lang="en-US" baseline="0" dirty="0"/>
                        <a:t> other 8 strategies</a:t>
                      </a:r>
                      <a:r>
                        <a:rPr lang="en-US" dirty="0"/>
                        <a:t>)</a:t>
                      </a:r>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b="0" noProof="0" dirty="0"/>
                        <a:t>ln(MAPE) = -0.49</a:t>
                      </a:r>
                      <a:r>
                        <a:rPr lang="en-US" b="0" baseline="0" noProof="0" dirty="0"/>
                        <a:t> + </a:t>
                      </a:r>
                    </a:p>
                    <a:p>
                      <a:pPr marL="0" marR="0" lvl="0" indent="0" algn="l" defTabSz="844083" rtl="0" eaLnBrk="1" fontAlgn="auto" latinLnBrk="0" hangingPunct="1">
                        <a:lnSpc>
                          <a:spcPct val="100000"/>
                        </a:lnSpc>
                        <a:spcBef>
                          <a:spcPts val="0"/>
                        </a:spcBef>
                        <a:spcAft>
                          <a:spcPts val="0"/>
                        </a:spcAft>
                        <a:buClrTx/>
                        <a:buSzTx/>
                        <a:buFontTx/>
                        <a:buNone/>
                        <a:tabLst/>
                        <a:defRPr/>
                      </a:pPr>
                      <a:r>
                        <a:rPr lang="en-US" b="0" baseline="0" noProof="0" dirty="0"/>
                        <a:t>- 0.52*ln(N) + 0.3*ln(Events fraction) + 0.5*ln(P)</a:t>
                      </a:r>
                      <a:r>
                        <a:rPr lang="en-US" baseline="0" dirty="0"/>
                        <a:t> </a:t>
                      </a:r>
                      <a:endParaRPr lang="en-US" dirty="0"/>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0.938</a:t>
                      </a:r>
                    </a:p>
                  </a:txBody>
                  <a:tcPr/>
                </a:tc>
                <a:extLst>
                  <a:ext uri="{0D108BD9-81ED-4DB2-BD59-A6C34878D82A}">
                    <a16:rowId xmlns:a16="http://schemas.microsoft.com/office/drawing/2014/main" val="2412908279"/>
                  </a:ext>
                </a:extLst>
              </a:tr>
              <a:tr h="450993">
                <a:tc>
                  <a:txBody>
                    <a:bodyPr/>
                    <a:lstStyle/>
                    <a:p>
                      <a:pPr marL="0" algn="l" defTabSz="844083" rtl="0" eaLnBrk="1" latinLnBrk="0" hangingPunct="1"/>
                      <a:r>
                        <a:rPr lang="en-US" sz="1662" b="1" u="sng" kern="1200" dirty="0">
                          <a:solidFill>
                            <a:schemeClr val="tx1"/>
                          </a:solidFill>
                          <a:latin typeface="+mn-lt"/>
                          <a:ea typeface="+mn-ea"/>
                          <a:cs typeface="+mn-cs"/>
                        </a:rPr>
                        <a:t>MSPE</a:t>
                      </a:r>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Ridge </a:t>
                      </a:r>
                    </a:p>
                    <a:p>
                      <a:pPr marL="0" marR="0" lvl="0" indent="0" algn="l" defTabSz="844083" rtl="0" eaLnBrk="1" fontAlgn="auto" latinLnBrk="0" hangingPunct="1">
                        <a:lnSpc>
                          <a:spcPct val="100000"/>
                        </a:lnSpc>
                        <a:spcBef>
                          <a:spcPts val="0"/>
                        </a:spcBef>
                        <a:spcAft>
                          <a:spcPts val="0"/>
                        </a:spcAft>
                        <a:buClrTx/>
                        <a:buSzTx/>
                        <a:buFontTx/>
                        <a:buNone/>
                        <a:tabLst/>
                        <a:defRPr/>
                      </a:pPr>
                      <a:r>
                        <a:rPr lang="en-US" dirty="0"/>
                        <a:t>(or</a:t>
                      </a:r>
                      <a:r>
                        <a:rPr lang="en-US" baseline="0" dirty="0"/>
                        <a:t> other 8 strategies</a:t>
                      </a:r>
                      <a:r>
                        <a:rPr lang="en-US" dirty="0"/>
                        <a:t>)</a:t>
                      </a:r>
                    </a:p>
                    <a:p>
                      <a:endParaRPr lang="en-US" dirty="0"/>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b="0" noProof="0" dirty="0"/>
                        <a:t>ln(MSPE) = -0.93</a:t>
                      </a:r>
                      <a:r>
                        <a:rPr lang="en-US" b="0" baseline="0" noProof="0" dirty="0"/>
                        <a:t> + </a:t>
                      </a:r>
                    </a:p>
                    <a:p>
                      <a:pPr marL="0" marR="0" lvl="0" indent="0" algn="l" defTabSz="844083" rtl="0" eaLnBrk="1" fontAlgn="auto" latinLnBrk="0" hangingPunct="1">
                        <a:lnSpc>
                          <a:spcPct val="100000"/>
                        </a:lnSpc>
                        <a:spcBef>
                          <a:spcPts val="0"/>
                        </a:spcBef>
                        <a:spcAft>
                          <a:spcPts val="0"/>
                        </a:spcAft>
                        <a:buClrTx/>
                        <a:buSzTx/>
                        <a:buFontTx/>
                        <a:buNone/>
                        <a:tabLst/>
                        <a:defRPr/>
                      </a:pPr>
                      <a:r>
                        <a:rPr lang="en-US" b="0" baseline="0" noProof="0" dirty="0"/>
                        <a:t>- 0.88*ln(N) + 0.5*ln(Events fraction) + 0.49*ln(P)</a:t>
                      </a:r>
                      <a:endParaRPr lang="en-US" b="0" noProof="0" dirty="0"/>
                    </a:p>
                  </a:txBody>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b="0" noProof="0" dirty="0"/>
                        <a:t>0.952</a:t>
                      </a:r>
                    </a:p>
                  </a:txBody>
                  <a:tcPr/>
                </a:tc>
                <a:extLst>
                  <a:ext uri="{0D108BD9-81ED-4DB2-BD59-A6C34878D82A}">
                    <a16:rowId xmlns:a16="http://schemas.microsoft.com/office/drawing/2014/main" val="2376401408"/>
                  </a:ext>
                </a:extLst>
              </a:tr>
            </a:tbl>
          </a:graphicData>
        </a:graphic>
      </p:graphicFrame>
      <p:sp>
        <p:nvSpPr>
          <p:cNvPr id="7" name="TextBox 6"/>
          <p:cNvSpPr txBox="1"/>
          <p:nvPr/>
        </p:nvSpPr>
        <p:spPr>
          <a:xfrm>
            <a:off x="5506925" y="4572000"/>
            <a:ext cx="665275" cy="1447800"/>
          </a:xfrm>
          <a:prstGeom prst="rect">
            <a:avLst/>
          </a:prstGeom>
          <a:noFill/>
          <a:ln>
            <a:solidFill>
              <a:srgbClr val="FF0000"/>
            </a:solidFill>
          </a:ln>
        </p:spPr>
        <p:txBody>
          <a:bodyPr wrap="square" rtlCol="0">
            <a:spAutoFit/>
          </a:bodyPr>
          <a:lstStyle/>
          <a:p>
            <a:endParaRPr lang="en-US" dirty="0"/>
          </a:p>
        </p:txBody>
      </p:sp>
      <p:sp>
        <p:nvSpPr>
          <p:cNvPr id="8" name="TextBox 7"/>
          <p:cNvSpPr txBox="1"/>
          <p:nvPr/>
        </p:nvSpPr>
        <p:spPr>
          <a:xfrm>
            <a:off x="6629400" y="4492555"/>
            <a:ext cx="665275" cy="1447800"/>
          </a:xfrm>
          <a:prstGeom prst="rect">
            <a:avLst/>
          </a:prstGeom>
          <a:noFill/>
          <a:ln>
            <a:solidFill>
              <a:srgbClr val="FF0000"/>
            </a:solidFill>
          </a:ln>
        </p:spPr>
        <p:txBody>
          <a:bodyPr wrap="square" rtlCol="0">
            <a:spAutoFit/>
          </a:bodyPr>
          <a:lstStyle/>
          <a:p>
            <a:endParaRPr lang="en-US" dirty="0"/>
          </a:p>
        </p:txBody>
      </p:sp>
      <p:sp>
        <p:nvSpPr>
          <p:cNvPr id="9" name="TextBox 8"/>
          <p:cNvSpPr txBox="1"/>
          <p:nvPr/>
        </p:nvSpPr>
        <p:spPr>
          <a:xfrm>
            <a:off x="8991600" y="4572000"/>
            <a:ext cx="665275" cy="144780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153497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452440"/>
            <a:ext cx="11674229" cy="1309687"/>
          </a:xfrm>
        </p:spPr>
        <p:txBody>
          <a:bodyPr/>
          <a:lstStyle/>
          <a:p>
            <a:r>
              <a:rPr lang="en-US" sz="2800" i="1" dirty="0"/>
              <a:t>Prediction error </a:t>
            </a:r>
            <a:r>
              <a:rPr lang="en-US" altLang="zh-CN" sz="2800" i="1" dirty="0"/>
              <a:t>=  N + </a:t>
            </a:r>
            <a:r>
              <a:rPr lang="en-US" altLang="zh-CN" sz="2800" i="1" dirty="0" err="1"/>
              <a:t>Ef</a:t>
            </a:r>
            <a:r>
              <a:rPr lang="en-US" altLang="zh-CN" sz="2800" i="1" dirty="0"/>
              <a:t> + P</a:t>
            </a:r>
            <a:br>
              <a:rPr lang="en-US" altLang="zh-CN" sz="2800" i="1" dirty="0"/>
            </a:br>
            <a:r>
              <a:rPr lang="en-US" altLang="zh-CN" sz="2800" i="1" dirty="0"/>
              <a:t>        </a:t>
            </a:r>
            <a:r>
              <a:rPr lang="en-US" sz="2800" i="1" dirty="0"/>
              <a:t> </a:t>
            </a:r>
            <a:r>
              <a:rPr lang="en-US" sz="1600" i="1" dirty="0">
                <a:solidFill>
                  <a:srgbClr val="FF0000"/>
                </a:solidFill>
              </a:rPr>
              <a:t> (negative relation)    </a:t>
            </a:r>
            <a:r>
              <a:rPr lang="en-US" sz="1600" i="1" dirty="0"/>
              <a:t>(positive relation) </a:t>
            </a:r>
            <a:r>
              <a:rPr lang="en-US" sz="1600" i="1" dirty="0">
                <a:solidFill>
                  <a:srgbClr val="FF0000"/>
                </a:solidFill>
              </a:rPr>
              <a:t>    (positive relation)</a:t>
            </a:r>
            <a:r>
              <a:rPr lang="en-US" sz="2800" i="1" dirty="0">
                <a:solidFill>
                  <a:srgbClr val="FF0000"/>
                </a:solidFill>
              </a:rPr>
              <a:t/>
            </a:r>
            <a:br>
              <a:rPr lang="en-US" sz="2800" i="1" dirty="0">
                <a:solidFill>
                  <a:srgbClr val="FF0000"/>
                </a:solidFill>
              </a:rPr>
            </a:br>
            <a:endParaRPr lang="en-US" sz="2800" i="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8786" y="1908234"/>
            <a:ext cx="7360371" cy="4113811"/>
          </a:xfrm>
          <a:prstGeom prst="rect">
            <a:avLst/>
          </a:prstGeom>
        </p:spPr>
      </p:pic>
      <p:sp>
        <p:nvSpPr>
          <p:cNvPr id="5" name="TextBox 4"/>
          <p:cNvSpPr txBox="1"/>
          <p:nvPr/>
        </p:nvSpPr>
        <p:spPr>
          <a:xfrm>
            <a:off x="-98786" y="1818146"/>
            <a:ext cx="7696200" cy="630942"/>
          </a:xfrm>
          <a:prstGeom prst="rect">
            <a:avLst/>
          </a:prstGeom>
          <a:solidFill>
            <a:schemeClr val="bg1"/>
          </a:solidFill>
        </p:spPr>
        <p:txBody>
          <a:bodyPr wrap="square" rtlCol="0">
            <a:spAutoFit/>
          </a:bodyPr>
          <a:lstStyle/>
          <a:p>
            <a:pPr algn="ctr"/>
            <a:r>
              <a:rPr lang="en-US" sz="1400" b="1" dirty="0"/>
              <a:t>Positive relationships between </a:t>
            </a:r>
            <a:r>
              <a:rPr lang="en-US" sz="1400" b="1" u="sng" dirty="0"/>
              <a:t>events fraction</a:t>
            </a:r>
            <a:r>
              <a:rPr lang="en-US" sz="1400" b="1" dirty="0"/>
              <a:t> and predictive error of ML regression</a:t>
            </a:r>
          </a:p>
          <a:p>
            <a:pPr algn="ctr"/>
            <a:r>
              <a:rPr lang="en-US" sz="1400" b="1" dirty="0"/>
              <a:t>(based on 4032 simulations)</a:t>
            </a:r>
          </a:p>
        </p:txBody>
      </p:sp>
      <p:sp>
        <p:nvSpPr>
          <p:cNvPr id="6" name="Rectangle 5"/>
          <p:cNvSpPr/>
          <p:nvPr/>
        </p:nvSpPr>
        <p:spPr>
          <a:xfrm>
            <a:off x="838200" y="4371356"/>
            <a:ext cx="1053318" cy="338554"/>
          </a:xfrm>
          <a:prstGeom prst="rect">
            <a:avLst/>
          </a:prstGeom>
        </p:spPr>
        <p:txBody>
          <a:bodyPr wrap="square">
            <a:spAutoFit/>
          </a:bodyPr>
          <a:lstStyle/>
          <a:p>
            <a:pPr lvl="1"/>
            <a:r>
              <a:rPr lang="en-US" sz="1600" dirty="0"/>
              <a:t>1/16</a:t>
            </a:r>
            <a:endParaRPr lang="en-US" dirty="0"/>
          </a:p>
        </p:txBody>
      </p:sp>
      <p:sp>
        <p:nvSpPr>
          <p:cNvPr id="7" name="Rectangle 6"/>
          <p:cNvSpPr/>
          <p:nvPr/>
        </p:nvSpPr>
        <p:spPr>
          <a:xfrm>
            <a:off x="1600200" y="3965140"/>
            <a:ext cx="940159" cy="338554"/>
          </a:xfrm>
          <a:prstGeom prst="rect">
            <a:avLst/>
          </a:prstGeom>
        </p:spPr>
        <p:txBody>
          <a:bodyPr wrap="square">
            <a:spAutoFit/>
          </a:bodyPr>
          <a:lstStyle/>
          <a:p>
            <a:pPr lvl="1"/>
            <a:r>
              <a:rPr lang="en-US" sz="1600" dirty="0"/>
              <a:t>1/8</a:t>
            </a:r>
            <a:endParaRPr lang="en-US" dirty="0"/>
          </a:p>
        </p:txBody>
      </p:sp>
      <p:sp>
        <p:nvSpPr>
          <p:cNvPr id="8" name="Rectangle 7"/>
          <p:cNvSpPr/>
          <p:nvPr/>
        </p:nvSpPr>
        <p:spPr>
          <a:xfrm>
            <a:off x="2641241" y="3271373"/>
            <a:ext cx="940159" cy="338554"/>
          </a:xfrm>
          <a:prstGeom prst="rect">
            <a:avLst/>
          </a:prstGeom>
        </p:spPr>
        <p:txBody>
          <a:bodyPr wrap="square">
            <a:spAutoFit/>
          </a:bodyPr>
          <a:lstStyle/>
          <a:p>
            <a:pPr lvl="1"/>
            <a:r>
              <a:rPr lang="en-US" sz="1600" dirty="0"/>
              <a:t>1/4</a:t>
            </a:r>
            <a:endParaRPr lang="en-US" dirty="0"/>
          </a:p>
        </p:txBody>
      </p:sp>
      <p:sp>
        <p:nvSpPr>
          <p:cNvPr id="9" name="Rectangle 8"/>
          <p:cNvSpPr/>
          <p:nvPr/>
        </p:nvSpPr>
        <p:spPr>
          <a:xfrm>
            <a:off x="4953000" y="2569741"/>
            <a:ext cx="940159" cy="338554"/>
          </a:xfrm>
          <a:prstGeom prst="rect">
            <a:avLst/>
          </a:prstGeom>
        </p:spPr>
        <p:txBody>
          <a:bodyPr wrap="square">
            <a:spAutoFit/>
          </a:bodyPr>
          <a:lstStyle/>
          <a:p>
            <a:pPr lvl="1"/>
            <a:r>
              <a:rPr lang="en-US" sz="1600" dirty="0"/>
              <a:t>1/2</a:t>
            </a:r>
            <a:endParaRPr lang="en-US" dirty="0"/>
          </a:p>
        </p:txBody>
      </p:sp>
      <p:cxnSp>
        <p:nvCxnSpPr>
          <p:cNvPr id="10" name="Straight Arrow Connector 9"/>
          <p:cNvCxnSpPr/>
          <p:nvPr/>
        </p:nvCxnSpPr>
        <p:spPr bwMode="auto">
          <a:xfrm flipH="1">
            <a:off x="3154485" y="801220"/>
            <a:ext cx="503115" cy="260555"/>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12" name="Straight Arrow Connector 11"/>
          <p:cNvCxnSpPr/>
          <p:nvPr/>
        </p:nvCxnSpPr>
        <p:spPr bwMode="auto">
          <a:xfrm>
            <a:off x="5283559" y="855687"/>
            <a:ext cx="812441" cy="206088"/>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16" name="Straight Arrow Connector 15"/>
          <p:cNvCxnSpPr/>
          <p:nvPr/>
        </p:nvCxnSpPr>
        <p:spPr bwMode="auto">
          <a:xfrm>
            <a:off x="4419600" y="832933"/>
            <a:ext cx="152400" cy="186214"/>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sp>
        <p:nvSpPr>
          <p:cNvPr id="18" name="Rectangle 17"/>
          <p:cNvSpPr/>
          <p:nvPr/>
        </p:nvSpPr>
        <p:spPr>
          <a:xfrm>
            <a:off x="6350902" y="3810000"/>
            <a:ext cx="6096000" cy="1200329"/>
          </a:xfrm>
          <a:prstGeom prst="rect">
            <a:avLst/>
          </a:prstGeom>
        </p:spPr>
        <p:txBody>
          <a:bodyPr>
            <a:spAutoFit/>
          </a:bodyPr>
          <a:lstStyle/>
          <a:p>
            <a:pPr marL="476250" lvl="1" indent="0">
              <a:buNone/>
            </a:pPr>
            <a:r>
              <a:rPr lang="en-US" sz="1600" dirty="0"/>
              <a:t>Development sample size (N) and number of predictors (P) have an influence on the outcome of prediction error </a:t>
            </a:r>
          </a:p>
          <a:p>
            <a:pPr marL="476250" lvl="1" indent="0">
              <a:buNone/>
            </a:pPr>
            <a:r>
              <a:rPr lang="en-US" sz="1600" dirty="0"/>
              <a:t>With fixed events fraction, larger sample size and smaller number of predictors could get better model performance</a:t>
            </a:r>
          </a:p>
        </p:txBody>
      </p:sp>
    </p:spTree>
    <p:extLst>
      <p:ext uri="{BB962C8B-B14F-4D97-AF65-F5344CB8AC3E}">
        <p14:creationId xmlns:p14="http://schemas.microsoft.com/office/powerpoint/2010/main" val="3350656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452440"/>
            <a:ext cx="10759829" cy="1309687"/>
          </a:xfrm>
        </p:spPr>
        <p:txBody>
          <a:bodyPr/>
          <a:lstStyle/>
          <a:p>
            <a:r>
              <a:rPr lang="en-US" sz="2000" dirty="0"/>
              <a:t>Comparison between simulation results and </a:t>
            </a:r>
            <a:r>
              <a:rPr lang="en-US" sz="2000" dirty="0" err="1"/>
              <a:t>metamodel</a:t>
            </a:r>
            <a:r>
              <a:rPr lang="en-US" sz="2000" dirty="0"/>
              <a:t> results</a:t>
            </a:r>
            <a:br>
              <a:rPr lang="en-US" sz="2000" dirty="0"/>
            </a:br>
            <a:r>
              <a:rPr lang="en-US" sz="2000" dirty="0"/>
              <a:t>(1000 simulations based on ML)</a:t>
            </a:r>
          </a:p>
        </p:txBody>
      </p:sp>
      <p:pic>
        <p:nvPicPr>
          <p:cNvPr id="4" name="Content Placeholder 3"/>
          <p:cNvPicPr>
            <a:picLocks noGrp="1" noChangeAspect="1"/>
          </p:cNvPicPr>
          <p:nvPr>
            <p:ph idx="1"/>
          </p:nvPr>
        </p:nvPicPr>
        <p:blipFill>
          <a:blip r:embed="rId2"/>
          <a:stretch>
            <a:fillRect/>
          </a:stretch>
        </p:blipFill>
        <p:spPr>
          <a:xfrm>
            <a:off x="25400" y="1524000"/>
            <a:ext cx="5372100" cy="4572000"/>
          </a:xfrm>
          <a:prstGeom prst="rect">
            <a:avLst/>
          </a:prstGeom>
        </p:spPr>
      </p:pic>
      <p:pic>
        <p:nvPicPr>
          <p:cNvPr id="5" name="Picture 4"/>
          <p:cNvPicPr>
            <a:picLocks noChangeAspect="1"/>
          </p:cNvPicPr>
          <p:nvPr/>
        </p:nvPicPr>
        <p:blipFill>
          <a:blip r:embed="rId3"/>
          <a:stretch>
            <a:fillRect/>
          </a:stretch>
        </p:blipFill>
        <p:spPr>
          <a:xfrm>
            <a:off x="5562600" y="1556657"/>
            <a:ext cx="5715000" cy="4709288"/>
          </a:xfrm>
          <a:prstGeom prst="rect">
            <a:avLst/>
          </a:prstGeom>
        </p:spPr>
      </p:pic>
      <p:sp>
        <p:nvSpPr>
          <p:cNvPr id="3" name="TextBox 2"/>
          <p:cNvSpPr txBox="1"/>
          <p:nvPr/>
        </p:nvSpPr>
        <p:spPr>
          <a:xfrm>
            <a:off x="25400" y="3314700"/>
            <a:ext cx="365370" cy="990600"/>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7086600" y="5867400"/>
            <a:ext cx="3581400" cy="307777"/>
          </a:xfrm>
          <a:prstGeom prst="rect">
            <a:avLst/>
          </a:prstGeom>
          <a:solidFill>
            <a:schemeClr val="bg1"/>
          </a:solidFill>
        </p:spPr>
        <p:txBody>
          <a:bodyPr wrap="square" rtlCol="0">
            <a:spAutoFit/>
          </a:bodyPr>
          <a:lstStyle/>
          <a:p>
            <a:r>
              <a:rPr lang="en-US" sz="1400" b="1" dirty="0"/>
              <a:t>Difference of prediction error metrics</a:t>
            </a:r>
          </a:p>
        </p:txBody>
      </p:sp>
      <p:sp>
        <p:nvSpPr>
          <p:cNvPr id="7" name="TextBox 6"/>
          <p:cNvSpPr txBox="1"/>
          <p:nvPr/>
        </p:nvSpPr>
        <p:spPr>
          <a:xfrm>
            <a:off x="5714999" y="3314700"/>
            <a:ext cx="365370" cy="9906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59313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239555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pEndCoverShape"/>
          <p:cNvSpPr txBox="1">
            <a:spLocks noChangeArrowheads="1"/>
          </p:cNvSpPr>
          <p:nvPr/>
        </p:nvSpPr>
        <p:spPr bwMode="white">
          <a:xfrm>
            <a:off x="-3175" y="6843713"/>
            <a:ext cx="57150" cy="460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a:spcBef>
                <a:spcPct val="75000"/>
              </a:spcBef>
              <a:buSzPct val="100000"/>
              <a:buFont typeface="Arial" panose="020B0604020202020204" pitchFamily="34" charset="0"/>
              <a:buChar char="•"/>
              <a:defRPr sz="2000">
                <a:solidFill>
                  <a:schemeClr val="tx1"/>
                </a:solidFill>
                <a:latin typeface="Imago" panose="02000500060000020004" pitchFamily="2" charset="0"/>
              </a:defRPr>
            </a:lvl1pPr>
            <a:lvl2pPr marL="742950" indent="-285750">
              <a:spcBef>
                <a:spcPct val="30000"/>
              </a:spcBef>
              <a:buChar char="–"/>
              <a:defRPr sz="2000">
                <a:solidFill>
                  <a:schemeClr val="tx1"/>
                </a:solidFill>
                <a:latin typeface="Imago" panose="02000500060000020004" pitchFamily="2" charset="0"/>
              </a:defRPr>
            </a:lvl2pPr>
            <a:lvl3pPr marL="1143000" indent="-228600">
              <a:spcBef>
                <a:spcPct val="20000"/>
              </a:spcBef>
              <a:buChar char="•"/>
              <a:defRPr sz="2000">
                <a:solidFill>
                  <a:schemeClr val="tx1"/>
                </a:solidFill>
                <a:latin typeface="Imago" panose="02000500060000020004" pitchFamily="2" charset="0"/>
              </a:defRPr>
            </a:lvl3pPr>
            <a:lvl4pPr marL="1600200" indent="-228600">
              <a:spcBef>
                <a:spcPct val="20000"/>
              </a:spcBef>
              <a:buChar char="–"/>
              <a:defRPr sz="2000">
                <a:solidFill>
                  <a:schemeClr val="tx1"/>
                </a:solidFill>
                <a:latin typeface="Imago" panose="02000500060000020004" pitchFamily="2" charset="0"/>
              </a:defRPr>
            </a:lvl4pPr>
            <a:lvl5pPr marL="2057400" indent="-228600">
              <a:spcBef>
                <a:spcPct val="20000"/>
              </a:spcBef>
              <a:buChar char="»"/>
              <a:defRPr sz="2000">
                <a:solidFill>
                  <a:schemeClr val="tx1"/>
                </a:solidFill>
                <a:latin typeface="Imago" panose="02000500060000020004" pitchFamily="2" charset="0"/>
              </a:defRPr>
            </a:lvl5pPr>
            <a:lvl6pPr marL="2514600" indent="-228600" eaLnBrk="0" fontAlgn="base" hangingPunct="0">
              <a:spcBef>
                <a:spcPct val="20000"/>
              </a:spcBef>
              <a:spcAft>
                <a:spcPct val="0"/>
              </a:spcAft>
              <a:buChar char="»"/>
              <a:defRPr sz="2000">
                <a:solidFill>
                  <a:schemeClr val="tx1"/>
                </a:solidFill>
                <a:latin typeface="Imago" panose="02000500060000020004" pitchFamily="2" charset="0"/>
              </a:defRPr>
            </a:lvl6pPr>
            <a:lvl7pPr marL="2971800" indent="-228600" eaLnBrk="0" fontAlgn="base" hangingPunct="0">
              <a:spcBef>
                <a:spcPct val="20000"/>
              </a:spcBef>
              <a:spcAft>
                <a:spcPct val="0"/>
              </a:spcAft>
              <a:buChar char="»"/>
              <a:defRPr sz="2000">
                <a:solidFill>
                  <a:schemeClr val="tx1"/>
                </a:solidFill>
                <a:latin typeface="Imago" panose="02000500060000020004" pitchFamily="2" charset="0"/>
              </a:defRPr>
            </a:lvl7pPr>
            <a:lvl8pPr marL="3429000" indent="-228600" eaLnBrk="0" fontAlgn="base" hangingPunct="0">
              <a:spcBef>
                <a:spcPct val="20000"/>
              </a:spcBef>
              <a:spcAft>
                <a:spcPct val="0"/>
              </a:spcAft>
              <a:buChar char="»"/>
              <a:defRPr sz="2000">
                <a:solidFill>
                  <a:schemeClr val="tx1"/>
                </a:solidFill>
                <a:latin typeface="Imago" panose="02000500060000020004" pitchFamily="2" charset="0"/>
              </a:defRPr>
            </a:lvl8pPr>
            <a:lvl9pPr marL="3886200" indent="-228600" eaLnBrk="0" fontAlgn="base" hangingPunct="0">
              <a:spcBef>
                <a:spcPct val="20000"/>
              </a:spcBef>
              <a:spcAft>
                <a:spcPct val="0"/>
              </a:spcAft>
              <a:buChar char="»"/>
              <a:defRPr sz="2000">
                <a:solidFill>
                  <a:schemeClr val="tx1"/>
                </a:solidFill>
                <a:latin typeface="Imago" panose="02000500060000020004" pitchFamily="2" charset="0"/>
              </a:defRPr>
            </a:lvl9pPr>
          </a:lstStyle>
          <a:p>
            <a:pPr eaLnBrk="1" hangingPunct="1">
              <a:spcBef>
                <a:spcPct val="50000"/>
              </a:spcBef>
              <a:buSzTx/>
              <a:buFontTx/>
              <a:buNone/>
            </a:pPr>
            <a:endParaRPr lang="en-US" altLang="en-US" sz="1800" dirty="0"/>
          </a:p>
        </p:txBody>
      </p:sp>
      <p:sp>
        <p:nvSpPr>
          <p:cNvPr id="25603" name="Content Placeholder 2"/>
          <p:cNvSpPr>
            <a:spLocks noGrp="1"/>
          </p:cNvSpPr>
          <p:nvPr>
            <p:ph idx="1"/>
          </p:nvPr>
        </p:nvSpPr>
        <p:spPr>
          <a:xfrm>
            <a:off x="530225" y="2924175"/>
            <a:ext cx="11137900" cy="1009650"/>
          </a:xfrm>
        </p:spPr>
        <p:txBody>
          <a:bodyPr anchor="ctr">
            <a:noAutofit/>
          </a:bodyPr>
          <a:lstStyle/>
          <a:p>
            <a:pPr marL="0" indent="0" algn="ctr">
              <a:buFont typeface="Arial" panose="020B0604020202020204" pitchFamily="34" charset="0"/>
              <a:buNone/>
            </a:pPr>
            <a:r>
              <a:rPr lang="en-US" altLang="en-US" sz="6100" b="1" i="1">
                <a:solidFill>
                  <a:srgbClr val="0082DA"/>
                </a:solidFill>
                <a:latin typeface="Minion" panose="02040503050201020203" pitchFamily="18" charset="0"/>
              </a:rPr>
              <a:t>Doing now what patients need next</a:t>
            </a:r>
            <a:endParaRPr lang="en-US" altLang="en-US" sz="6100" b="1" dirty="0">
              <a:solidFill>
                <a:srgbClr val="0082DA"/>
              </a:solidFill>
            </a:endParaRPr>
          </a:p>
        </p:txBody>
      </p:sp>
      <p:sp>
        <p:nvSpPr>
          <p:cNvPr id="25604" name="shpEndTranslation" hidden="1"/>
          <p:cNvSpPr>
            <a:spLocks noChangeArrowheads="1"/>
          </p:cNvSpPr>
          <p:nvPr/>
        </p:nvSpPr>
        <p:spPr bwMode="auto">
          <a:xfrm>
            <a:off x="401638" y="6092825"/>
            <a:ext cx="56261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buSzPct val="100000"/>
              <a:buFont typeface="Arial" panose="020B0604020202020204" pitchFamily="34" charset="0"/>
              <a:buChar char="•"/>
              <a:defRPr sz="2000">
                <a:solidFill>
                  <a:schemeClr val="tx1"/>
                </a:solidFill>
                <a:latin typeface="Imago" panose="02000500060000020004" pitchFamily="2" charset="0"/>
              </a:defRPr>
            </a:lvl1pPr>
            <a:lvl2pPr marL="742950" indent="-285750">
              <a:spcBef>
                <a:spcPct val="30000"/>
              </a:spcBef>
              <a:buChar char="–"/>
              <a:defRPr sz="2000">
                <a:solidFill>
                  <a:schemeClr val="tx1"/>
                </a:solidFill>
                <a:latin typeface="Imago" panose="02000500060000020004" pitchFamily="2" charset="0"/>
              </a:defRPr>
            </a:lvl2pPr>
            <a:lvl3pPr marL="1143000" indent="-228600">
              <a:spcBef>
                <a:spcPct val="20000"/>
              </a:spcBef>
              <a:buChar char="•"/>
              <a:defRPr sz="2000">
                <a:solidFill>
                  <a:schemeClr val="tx1"/>
                </a:solidFill>
                <a:latin typeface="Imago" panose="02000500060000020004" pitchFamily="2" charset="0"/>
              </a:defRPr>
            </a:lvl3pPr>
            <a:lvl4pPr marL="1600200" indent="-228600">
              <a:spcBef>
                <a:spcPct val="20000"/>
              </a:spcBef>
              <a:buChar char="–"/>
              <a:defRPr sz="2000">
                <a:solidFill>
                  <a:schemeClr val="tx1"/>
                </a:solidFill>
                <a:latin typeface="Imago" panose="02000500060000020004" pitchFamily="2" charset="0"/>
              </a:defRPr>
            </a:lvl4pPr>
            <a:lvl5pPr marL="2057400" indent="-228600">
              <a:spcBef>
                <a:spcPct val="20000"/>
              </a:spcBef>
              <a:buChar char="»"/>
              <a:defRPr sz="2000">
                <a:solidFill>
                  <a:schemeClr val="tx1"/>
                </a:solidFill>
                <a:latin typeface="Imago" panose="02000500060000020004" pitchFamily="2" charset="0"/>
              </a:defRPr>
            </a:lvl5pPr>
            <a:lvl6pPr marL="2514600" indent="-228600" eaLnBrk="0" fontAlgn="base" hangingPunct="0">
              <a:spcBef>
                <a:spcPct val="20000"/>
              </a:spcBef>
              <a:spcAft>
                <a:spcPct val="0"/>
              </a:spcAft>
              <a:buChar char="»"/>
              <a:defRPr sz="2000">
                <a:solidFill>
                  <a:schemeClr val="tx1"/>
                </a:solidFill>
                <a:latin typeface="Imago" panose="02000500060000020004" pitchFamily="2" charset="0"/>
              </a:defRPr>
            </a:lvl6pPr>
            <a:lvl7pPr marL="2971800" indent="-228600" eaLnBrk="0" fontAlgn="base" hangingPunct="0">
              <a:spcBef>
                <a:spcPct val="20000"/>
              </a:spcBef>
              <a:spcAft>
                <a:spcPct val="0"/>
              </a:spcAft>
              <a:buChar char="»"/>
              <a:defRPr sz="2000">
                <a:solidFill>
                  <a:schemeClr val="tx1"/>
                </a:solidFill>
                <a:latin typeface="Imago" panose="02000500060000020004" pitchFamily="2" charset="0"/>
              </a:defRPr>
            </a:lvl7pPr>
            <a:lvl8pPr marL="3429000" indent="-228600" eaLnBrk="0" fontAlgn="base" hangingPunct="0">
              <a:spcBef>
                <a:spcPct val="20000"/>
              </a:spcBef>
              <a:spcAft>
                <a:spcPct val="0"/>
              </a:spcAft>
              <a:buChar char="»"/>
              <a:defRPr sz="2000">
                <a:solidFill>
                  <a:schemeClr val="tx1"/>
                </a:solidFill>
                <a:latin typeface="Imago" panose="02000500060000020004" pitchFamily="2" charset="0"/>
              </a:defRPr>
            </a:lvl8pPr>
            <a:lvl9pPr marL="3886200" indent="-228600" eaLnBrk="0" fontAlgn="base" hangingPunct="0">
              <a:spcBef>
                <a:spcPct val="20000"/>
              </a:spcBef>
              <a:spcAft>
                <a:spcPct val="0"/>
              </a:spcAft>
              <a:buChar char="»"/>
              <a:defRPr sz="2000">
                <a:solidFill>
                  <a:schemeClr val="tx1"/>
                </a:solidFill>
                <a:latin typeface="Imago" panose="02000500060000020004" pitchFamily="2" charset="0"/>
              </a:defRPr>
            </a:lvl9pPr>
          </a:lstStyle>
          <a:p>
            <a:pPr>
              <a:spcBef>
                <a:spcPct val="50000"/>
              </a:spcBef>
              <a:buSzTx/>
              <a:buFontTx/>
              <a:buNone/>
            </a:pPr>
            <a:endParaRPr lang="en-US" alt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sample size: moving beyond EPV criteria</a:t>
            </a:r>
          </a:p>
        </p:txBody>
      </p:sp>
      <p:sp>
        <p:nvSpPr>
          <p:cNvPr id="3" name="Content Placeholder 2"/>
          <p:cNvSpPr>
            <a:spLocks noGrp="1"/>
          </p:cNvSpPr>
          <p:nvPr>
            <p:ph idx="1"/>
          </p:nvPr>
        </p:nvSpPr>
        <p:spPr>
          <a:xfrm>
            <a:off x="336062" y="1107283"/>
            <a:ext cx="11138876" cy="1331547"/>
          </a:xfrm>
        </p:spPr>
        <p:txBody>
          <a:bodyPr/>
          <a:lstStyle/>
          <a:p>
            <a:r>
              <a:rPr lang="en-US" sz="1800" b="1" dirty="0"/>
              <a:t>EPV</a:t>
            </a:r>
            <a:r>
              <a:rPr lang="en-US" sz="1800" dirty="0"/>
              <a:t> is typically-expressed sample size in logistic regression, low values are frequently been associated with poorer associated with predictive performance upon validation,  </a:t>
            </a:r>
            <a:r>
              <a:rPr lang="en-US" sz="1800" b="1" dirty="0"/>
              <a:t>10 EPV </a:t>
            </a:r>
            <a:r>
              <a:rPr lang="en-US" sz="1800" dirty="0"/>
              <a:t>is taken as a ‘rule of thumb’, but was proved to be too simplistic by some simulation studies.</a:t>
            </a:r>
          </a:p>
          <a:p>
            <a:pPr marL="476250" lvl="1" indent="0">
              <a:buNone/>
            </a:pPr>
            <a:r>
              <a:rPr lang="en-US" sz="1800" dirty="0"/>
              <a:t>“There is no single rule based on EPP that would guarantee an accurate estimation of logistic regression parameters”</a:t>
            </a:r>
            <a:endParaRPr lang="en-US" sz="1800" b="1" dirty="0"/>
          </a:p>
          <a:p>
            <a:r>
              <a:rPr lang="en-US" b="1" dirty="0"/>
              <a:t>Sample size guidance from Riley Richard and van </a:t>
            </a:r>
            <a:r>
              <a:rPr lang="en-US" b="1" dirty="0" err="1"/>
              <a:t>Smeden</a:t>
            </a:r>
            <a:endParaRPr lang="en-US" b="1" dirty="0"/>
          </a:p>
          <a:p>
            <a:endParaRPr lang="en-US" dirty="0"/>
          </a:p>
          <a:p>
            <a:endParaRPr lang="en-US"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endParaRPr lang="en-US" dirty="0"/>
          </a:p>
          <a:p>
            <a:endParaRPr lang="en-US" dirty="0"/>
          </a:p>
          <a:p>
            <a:endParaRPr lang="en-US" dirty="0"/>
          </a:p>
          <a:p>
            <a:endParaRPr lang="en-US" dirty="0"/>
          </a:p>
        </p:txBody>
      </p:sp>
      <p:sp>
        <p:nvSpPr>
          <p:cNvPr id="4" name="Rectangle 3"/>
          <p:cNvSpPr/>
          <p:nvPr/>
        </p:nvSpPr>
        <p:spPr>
          <a:xfrm>
            <a:off x="762000" y="3276600"/>
            <a:ext cx="10287000" cy="1615827"/>
          </a:xfrm>
          <a:prstGeom prst="rect">
            <a:avLst/>
          </a:prstGeom>
          <a:ln>
            <a:solidFill>
              <a:schemeClr val="tx1"/>
            </a:solidFill>
          </a:ln>
        </p:spPr>
        <p:txBody>
          <a:bodyPr wrap="square">
            <a:spAutoFit/>
          </a:bodyPr>
          <a:lstStyle/>
          <a:p>
            <a:r>
              <a:rPr lang="en-US" b="1" i="1" dirty="0"/>
              <a:t>Riley Richard</a:t>
            </a:r>
          </a:p>
          <a:p>
            <a:pPr marL="171450" indent="-171450">
              <a:buFont typeface="Arial" panose="020B0604020202020204" pitchFamily="34" charset="0"/>
              <a:buChar char="•"/>
            </a:pPr>
            <a:r>
              <a:rPr lang="en-US" dirty="0"/>
              <a:t>(</a:t>
            </a:r>
            <a:r>
              <a:rPr lang="en-US" dirty="0" err="1"/>
              <a:t>i</a:t>
            </a:r>
            <a:r>
              <a:rPr lang="en-US" dirty="0"/>
              <a:t>) Shrinkage factor </a:t>
            </a:r>
            <a:r>
              <a:rPr lang="zh-CN" altLang="en-US" dirty="0"/>
              <a:t>≤ </a:t>
            </a:r>
            <a:r>
              <a:rPr lang="en-US" altLang="zh-CN" dirty="0"/>
              <a:t>0.9</a:t>
            </a:r>
            <a:endParaRPr lang="en-US" dirty="0"/>
          </a:p>
          <a:p>
            <a:pPr marL="171450" indent="-171450">
              <a:buFont typeface="Arial" panose="020B0604020202020204" pitchFamily="34" charset="0"/>
              <a:buChar char="•"/>
            </a:pPr>
            <a:r>
              <a:rPr lang="en-US" dirty="0"/>
              <a:t>(ii) Absolute different between R</a:t>
            </a:r>
            <a:r>
              <a:rPr lang="en-US" baseline="30000" dirty="0"/>
              <a:t>2</a:t>
            </a:r>
            <a:r>
              <a:rPr lang="en-US" baseline="-25000" dirty="0"/>
              <a:t>Nagelkerke </a:t>
            </a:r>
            <a:r>
              <a:rPr lang="zh-CN" altLang="en-US" dirty="0"/>
              <a:t>≤ </a:t>
            </a:r>
            <a:r>
              <a:rPr lang="en-US" altLang="zh-CN" dirty="0"/>
              <a:t>0.05</a:t>
            </a:r>
            <a:endParaRPr lang="en-US" dirty="0"/>
          </a:p>
          <a:p>
            <a:pPr marL="171450" indent="-171450">
              <a:buFont typeface="Arial" panose="020B0604020202020204" pitchFamily="34" charset="0"/>
              <a:buChar char="•"/>
            </a:pPr>
            <a:r>
              <a:rPr lang="en-US" dirty="0"/>
              <a:t>(iii) M</a:t>
            </a:r>
            <a:r>
              <a:rPr lang="en-US" altLang="zh-CN" dirty="0"/>
              <a:t>argin of error </a:t>
            </a:r>
            <a:r>
              <a:rPr lang="zh-CN" altLang="en-US" dirty="0"/>
              <a:t>≤ </a:t>
            </a:r>
            <a:r>
              <a:rPr lang="en-US" altLang="zh-CN" dirty="0"/>
              <a:t>0.05</a:t>
            </a:r>
            <a:endParaRPr lang="en-US" dirty="0"/>
          </a:p>
        </p:txBody>
      </p:sp>
      <p:sp>
        <p:nvSpPr>
          <p:cNvPr id="6" name="Rectangle 5"/>
          <p:cNvSpPr/>
          <p:nvPr/>
        </p:nvSpPr>
        <p:spPr>
          <a:xfrm>
            <a:off x="762000" y="5102231"/>
            <a:ext cx="10287000" cy="1647900"/>
          </a:xfrm>
          <a:prstGeom prst="rect">
            <a:avLst/>
          </a:prstGeom>
          <a:ln>
            <a:solidFill>
              <a:schemeClr val="tx1"/>
            </a:solidFill>
          </a:ln>
        </p:spPr>
        <p:txBody>
          <a:bodyPr wrap="square">
            <a:spAutoFit/>
          </a:bodyPr>
          <a:lstStyle/>
          <a:p>
            <a:r>
              <a:rPr lang="en-US" b="1" i="1" dirty="0"/>
              <a:t>Van </a:t>
            </a:r>
            <a:r>
              <a:rPr lang="en-US" b="1" i="1" dirty="0" err="1"/>
              <a:t>Smeden</a:t>
            </a:r>
            <a:endParaRPr lang="en-US" b="1" i="1" dirty="0"/>
          </a:p>
          <a:p>
            <a:pPr marL="171450" indent="-171450">
              <a:buFont typeface="Arial" panose="020B0604020202020204" pitchFamily="34" charset="0"/>
              <a:buChar char="•"/>
            </a:pPr>
            <a:r>
              <a:rPr lang="en-US" altLang="zh-CN" dirty="0"/>
              <a:t>Simulation Results</a:t>
            </a:r>
          </a:p>
          <a:p>
            <a:pPr marL="171450" indent="-171450">
              <a:buFont typeface="Arial" panose="020B0604020202020204" pitchFamily="34" charset="0"/>
              <a:buChar char="•"/>
            </a:pPr>
            <a:r>
              <a:rPr lang="en-US" altLang="zh-CN" dirty="0"/>
              <a:t>Meta model</a:t>
            </a:r>
          </a:p>
          <a:p>
            <a:r>
              <a:rPr lang="en-US" i="1" dirty="0"/>
              <a:t>Predictive error = predictor numbers (P) + development dataset (N) + Events fraction (</a:t>
            </a:r>
            <a:r>
              <a:rPr lang="en-US" i="1" dirty="0" err="1"/>
              <a:t>Ef</a:t>
            </a:r>
            <a:r>
              <a:rPr lang="en-US" i="1" dirty="0"/>
              <a:t>) </a:t>
            </a:r>
          </a:p>
        </p:txBody>
      </p:sp>
      <p:sp>
        <p:nvSpPr>
          <p:cNvPr id="7" name="Right Brace 6"/>
          <p:cNvSpPr/>
          <p:nvPr/>
        </p:nvSpPr>
        <p:spPr bwMode="auto">
          <a:xfrm>
            <a:off x="6019800" y="3719513"/>
            <a:ext cx="76200" cy="609600"/>
          </a:xfrm>
          <a:prstGeom prst="rightBrac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Imago" pitchFamily="2" charset="0"/>
            </a:endParaRPr>
          </a:p>
        </p:txBody>
      </p:sp>
      <p:sp>
        <p:nvSpPr>
          <p:cNvPr id="8" name="TextBox 7"/>
          <p:cNvSpPr txBox="1"/>
          <p:nvPr/>
        </p:nvSpPr>
        <p:spPr>
          <a:xfrm>
            <a:off x="6287642" y="3904661"/>
            <a:ext cx="5273429" cy="307777"/>
          </a:xfrm>
          <a:prstGeom prst="rect">
            <a:avLst/>
          </a:prstGeom>
          <a:noFill/>
        </p:spPr>
        <p:txBody>
          <a:bodyPr wrap="square" rtlCol="0">
            <a:spAutoFit/>
          </a:bodyPr>
          <a:lstStyle/>
          <a:p>
            <a:r>
              <a:rPr lang="en-US" sz="1400" dirty="0"/>
              <a:t>Minimization of overfitting</a:t>
            </a:r>
          </a:p>
        </p:txBody>
      </p:sp>
      <p:sp>
        <p:nvSpPr>
          <p:cNvPr id="9" name="Right Brace 8"/>
          <p:cNvSpPr/>
          <p:nvPr/>
        </p:nvSpPr>
        <p:spPr bwMode="auto">
          <a:xfrm>
            <a:off x="6031231" y="4466184"/>
            <a:ext cx="45719" cy="304800"/>
          </a:xfrm>
          <a:prstGeom prst="rightBrac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Imago" pitchFamily="2" charset="0"/>
            </a:endParaRPr>
          </a:p>
        </p:txBody>
      </p:sp>
      <p:sp>
        <p:nvSpPr>
          <p:cNvPr id="10" name="TextBox 9"/>
          <p:cNvSpPr txBox="1"/>
          <p:nvPr/>
        </p:nvSpPr>
        <p:spPr>
          <a:xfrm>
            <a:off x="6316217" y="4464249"/>
            <a:ext cx="3284983" cy="307777"/>
          </a:xfrm>
          <a:prstGeom prst="rect">
            <a:avLst/>
          </a:prstGeom>
          <a:noFill/>
        </p:spPr>
        <p:txBody>
          <a:bodyPr wrap="square" rtlCol="0">
            <a:spAutoFit/>
          </a:bodyPr>
          <a:lstStyle/>
          <a:p>
            <a:r>
              <a:rPr lang="en-US" sz="1400" dirty="0"/>
              <a:t>Precise estimation of outcome proportion</a:t>
            </a:r>
          </a:p>
        </p:txBody>
      </p:sp>
      <p:sp>
        <p:nvSpPr>
          <p:cNvPr id="11" name="Right Brace 10"/>
          <p:cNvSpPr/>
          <p:nvPr/>
        </p:nvSpPr>
        <p:spPr bwMode="auto">
          <a:xfrm>
            <a:off x="6019800" y="5460501"/>
            <a:ext cx="76200" cy="849812"/>
          </a:xfrm>
          <a:prstGeom prst="rightBrac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Imago" pitchFamily="2" charset="0"/>
            </a:endParaRPr>
          </a:p>
        </p:txBody>
      </p:sp>
      <p:sp>
        <p:nvSpPr>
          <p:cNvPr id="12" name="TextBox 11"/>
          <p:cNvSpPr txBox="1"/>
          <p:nvPr/>
        </p:nvSpPr>
        <p:spPr>
          <a:xfrm>
            <a:off x="6287642" y="5678894"/>
            <a:ext cx="4732783" cy="523220"/>
          </a:xfrm>
          <a:prstGeom prst="rect">
            <a:avLst/>
          </a:prstGeom>
          <a:noFill/>
        </p:spPr>
        <p:txBody>
          <a:bodyPr wrap="square" rtlCol="0">
            <a:spAutoFit/>
          </a:bodyPr>
          <a:lstStyle/>
          <a:p>
            <a:r>
              <a:rPr lang="en-US" sz="1400" dirty="0"/>
              <a:t>Explore influence of </a:t>
            </a:r>
            <a:r>
              <a:rPr lang="en-US" sz="1400" u="sng" dirty="0"/>
              <a:t>relative sample size </a:t>
            </a:r>
            <a:r>
              <a:rPr lang="en-US" sz="1400" dirty="0"/>
              <a:t>and </a:t>
            </a:r>
            <a:r>
              <a:rPr lang="en-US" sz="1400" u="sng" dirty="0"/>
              <a:t>other data characteristics </a:t>
            </a:r>
            <a:r>
              <a:rPr lang="en-US" sz="1400" dirty="0"/>
              <a:t> on predictive performance</a:t>
            </a:r>
          </a:p>
        </p:txBody>
      </p:sp>
    </p:spTree>
    <p:extLst>
      <p:ext uri="{BB962C8B-B14F-4D97-AF65-F5344CB8AC3E}">
        <p14:creationId xmlns:p14="http://schemas.microsoft.com/office/powerpoint/2010/main" val="237173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41340363"/>
              </p:ext>
            </p:extLst>
          </p:nvPr>
        </p:nvGraphicFramePr>
        <p:xfrm>
          <a:off x="457200" y="1743077"/>
          <a:ext cx="11055351" cy="2849801"/>
        </p:xfrm>
        <a:graphic>
          <a:graphicData uri="http://schemas.openxmlformats.org/drawingml/2006/table">
            <a:tbl>
              <a:tblPr firstRow="1" bandRow="1">
                <a:tableStyleId>{93296810-A885-4BE3-A3E7-6D5BEEA58F35}</a:tableStyleId>
              </a:tblPr>
              <a:tblGrid>
                <a:gridCol w="2971800">
                  <a:extLst>
                    <a:ext uri="{9D8B030D-6E8A-4147-A177-3AD203B41FA5}">
                      <a16:colId xmlns:a16="http://schemas.microsoft.com/office/drawing/2014/main" val="4096595595"/>
                    </a:ext>
                  </a:extLst>
                </a:gridCol>
                <a:gridCol w="3970697">
                  <a:extLst>
                    <a:ext uri="{9D8B030D-6E8A-4147-A177-3AD203B41FA5}">
                      <a16:colId xmlns:a16="http://schemas.microsoft.com/office/drawing/2014/main" val="413720463"/>
                    </a:ext>
                  </a:extLst>
                </a:gridCol>
                <a:gridCol w="4112854">
                  <a:extLst>
                    <a:ext uri="{9D8B030D-6E8A-4147-A177-3AD203B41FA5}">
                      <a16:colId xmlns:a16="http://schemas.microsoft.com/office/drawing/2014/main" val="1094602718"/>
                    </a:ext>
                  </a:extLst>
                </a:gridCol>
              </a:tblGrid>
              <a:tr h="387207">
                <a:tc>
                  <a:txBody>
                    <a:bodyPr/>
                    <a:lstStyle/>
                    <a:p>
                      <a:pPr marL="0" algn="l" defTabSz="844083" rtl="0" eaLnBrk="1" latinLnBrk="0" hangingPunct="1"/>
                      <a:endParaRPr lang="en-US" sz="1662" b="1" kern="1200" dirty="0">
                        <a:solidFill>
                          <a:schemeClr val="bg1"/>
                        </a:solidFill>
                        <a:latin typeface="+mn-lt"/>
                        <a:ea typeface="+mn-ea"/>
                        <a:cs typeface="+mn-cs"/>
                      </a:endParaRPr>
                    </a:p>
                  </a:txBody>
                  <a:tcPr/>
                </a:tc>
                <a:tc>
                  <a:txBody>
                    <a:bodyPr/>
                    <a:lstStyle/>
                    <a:p>
                      <a:pPr marL="0" algn="l" defTabSz="844083" rtl="0" eaLnBrk="1" latinLnBrk="0" hangingPunct="1"/>
                      <a:r>
                        <a:rPr lang="en-US" sz="1662" b="1" kern="1200" dirty="0">
                          <a:solidFill>
                            <a:schemeClr val="bg1"/>
                          </a:solidFill>
                          <a:latin typeface="+mn-lt"/>
                          <a:ea typeface="+mn-ea"/>
                          <a:cs typeface="+mn-cs"/>
                        </a:rPr>
                        <a:t>Riley Richard</a:t>
                      </a:r>
                    </a:p>
                  </a:txBody>
                  <a:tcPr/>
                </a:tc>
                <a:tc>
                  <a:txBody>
                    <a:bodyPr/>
                    <a:lstStyle/>
                    <a:p>
                      <a:pPr marL="0" algn="l" defTabSz="844083" rtl="0" eaLnBrk="1" latinLnBrk="0" hangingPunct="1"/>
                      <a:r>
                        <a:rPr lang="en-US" sz="1662" b="1" kern="1200" dirty="0">
                          <a:solidFill>
                            <a:schemeClr val="bg1"/>
                          </a:solidFill>
                          <a:latin typeface="+mn-lt"/>
                          <a:ea typeface="+mn-ea"/>
                          <a:cs typeface="+mn-cs"/>
                        </a:rPr>
                        <a:t>van </a:t>
                      </a:r>
                      <a:r>
                        <a:rPr lang="en-US" sz="1662" b="1" kern="1200" dirty="0" err="1">
                          <a:solidFill>
                            <a:schemeClr val="bg1"/>
                          </a:solidFill>
                          <a:latin typeface="+mn-lt"/>
                          <a:ea typeface="+mn-ea"/>
                          <a:cs typeface="+mn-cs"/>
                        </a:rPr>
                        <a:t>Smeden</a:t>
                      </a:r>
                      <a:endParaRPr lang="en-US" sz="1662" b="1" kern="1200" dirty="0">
                        <a:solidFill>
                          <a:schemeClr val="bg1"/>
                        </a:solidFill>
                        <a:latin typeface="+mn-lt"/>
                        <a:ea typeface="+mn-ea"/>
                        <a:cs typeface="+mn-cs"/>
                      </a:endParaRPr>
                    </a:p>
                  </a:txBody>
                  <a:tcPr/>
                </a:tc>
                <a:extLst>
                  <a:ext uri="{0D108BD9-81ED-4DB2-BD59-A6C34878D82A}">
                    <a16:rowId xmlns:a16="http://schemas.microsoft.com/office/drawing/2014/main" val="268344462"/>
                  </a:ext>
                </a:extLst>
              </a:tr>
              <a:tr h="450993">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662" b="1" kern="1200" noProof="0" dirty="0">
                          <a:solidFill>
                            <a:schemeClr val="tx1"/>
                          </a:solidFill>
                          <a:latin typeface="+mn-lt"/>
                          <a:ea typeface="+mn-ea"/>
                          <a:cs typeface="+mn-cs"/>
                        </a:rPr>
                        <a:t>Adjustment for</a:t>
                      </a:r>
                      <a:r>
                        <a:rPr lang="en-US" sz="1662" b="1" kern="1200" baseline="0" noProof="0" dirty="0">
                          <a:solidFill>
                            <a:schemeClr val="tx1"/>
                          </a:solidFill>
                          <a:latin typeface="+mn-lt"/>
                          <a:ea typeface="+mn-ea"/>
                          <a:cs typeface="+mn-cs"/>
                        </a:rPr>
                        <a:t> overfitting</a:t>
                      </a:r>
                      <a:endParaRPr lang="en-US" sz="1662" b="1" kern="1200" noProof="0" dirty="0">
                        <a:solidFill>
                          <a:schemeClr val="tx1"/>
                        </a:solidFill>
                        <a:latin typeface="+mn-lt"/>
                        <a:ea typeface="+mn-ea"/>
                        <a:cs typeface="+mn-cs"/>
                      </a:endParaRPr>
                    </a:p>
                    <a:p>
                      <a:pPr marL="0" marR="0" lvl="0" indent="0" algn="l" defTabSz="844083" rtl="0" eaLnBrk="1" fontAlgn="auto" latinLnBrk="0" hangingPunct="1">
                        <a:lnSpc>
                          <a:spcPct val="100000"/>
                        </a:lnSpc>
                        <a:spcBef>
                          <a:spcPts val="0"/>
                        </a:spcBef>
                        <a:spcAft>
                          <a:spcPts val="0"/>
                        </a:spcAft>
                        <a:buClrTx/>
                        <a:buSzTx/>
                        <a:buFontTx/>
                        <a:buNone/>
                        <a:tabLst/>
                        <a:defRPr/>
                      </a:pPr>
                      <a:endParaRPr lang="en-US" sz="1662" b="1" kern="1200" dirty="0">
                        <a:solidFill>
                          <a:schemeClr val="tx1"/>
                        </a:solidFill>
                        <a:latin typeface="+mn-lt"/>
                        <a:ea typeface="+mn-ea"/>
                        <a:cs typeface="+mn-cs"/>
                      </a:endParaRPr>
                    </a:p>
                  </a:txBody>
                  <a:tcPr/>
                </a:tc>
                <a:tc>
                  <a:txBody>
                    <a:bodyPr/>
                    <a:lstStyle/>
                    <a:p>
                      <a:r>
                        <a:rPr lang="en-US" sz="1662" dirty="0"/>
                        <a:t>Uniform</a:t>
                      </a:r>
                      <a:r>
                        <a:rPr lang="en-US" sz="1662" baseline="0" dirty="0"/>
                        <a:t> shrinkage factor</a:t>
                      </a:r>
                      <a:endParaRPr lang="en-US" sz="1662" dirty="0"/>
                    </a:p>
                  </a:txBody>
                  <a:tcPr/>
                </a:tc>
                <a:tc>
                  <a:txBody>
                    <a:bodyPr/>
                    <a:lstStyle/>
                    <a:p>
                      <a:r>
                        <a:rPr lang="en-US" dirty="0"/>
                        <a:t>Different</a:t>
                      </a:r>
                      <a:r>
                        <a:rPr lang="en-US" baseline="0" dirty="0"/>
                        <a:t> modelling strategies w.r.t.</a:t>
                      </a:r>
                    </a:p>
                    <a:p>
                      <a:pPr marL="342900" indent="-342900">
                        <a:buAutoNum type="arabicPeriod"/>
                      </a:pPr>
                      <a:r>
                        <a:rPr lang="en-US" baseline="0" dirty="0"/>
                        <a:t>Uniform shrinkage</a:t>
                      </a:r>
                    </a:p>
                    <a:p>
                      <a:pPr marL="342900" indent="-342900">
                        <a:buAutoNum type="arabicPeriod"/>
                      </a:pPr>
                      <a:r>
                        <a:rPr lang="en-US" baseline="0" dirty="0"/>
                        <a:t>Penalized maximum likelihood</a:t>
                      </a:r>
                    </a:p>
                    <a:p>
                      <a:pPr marL="342900" indent="-342900">
                        <a:buAutoNum type="arabicPeriod"/>
                      </a:pPr>
                      <a:r>
                        <a:rPr lang="en-US" baseline="0" dirty="0"/>
                        <a:t>Variables selection</a:t>
                      </a:r>
                    </a:p>
                    <a:p>
                      <a:pPr marL="342900" indent="-342900">
                        <a:buAutoNum type="arabicPeriod"/>
                      </a:pPr>
                      <a:endParaRPr lang="en-US" dirty="0"/>
                    </a:p>
                  </a:txBody>
                  <a:tcPr/>
                </a:tc>
                <a:extLst>
                  <a:ext uri="{0D108BD9-81ED-4DB2-BD59-A6C34878D82A}">
                    <a16:rowId xmlns:a16="http://schemas.microsoft.com/office/drawing/2014/main" val="2883515286"/>
                  </a:ext>
                </a:extLst>
              </a:tr>
              <a:tr h="450993">
                <a:tc>
                  <a:txBody>
                    <a:bodyPr/>
                    <a:lstStyle/>
                    <a:p>
                      <a:pPr marL="0" algn="l" defTabSz="844083" rtl="0" eaLnBrk="1" latinLnBrk="0" hangingPunct="1"/>
                      <a:r>
                        <a:rPr lang="en-US" sz="1662" b="1" kern="1200" dirty="0">
                          <a:solidFill>
                            <a:schemeClr val="tx1"/>
                          </a:solidFill>
                          <a:latin typeface="+mn-lt"/>
                          <a:ea typeface="+mn-ea"/>
                          <a:cs typeface="+mn-cs"/>
                        </a:rPr>
                        <a:t>Quantification of model</a:t>
                      </a:r>
                      <a:r>
                        <a:rPr lang="en-US" sz="1662" b="1" kern="1200" baseline="0" dirty="0">
                          <a:solidFill>
                            <a:schemeClr val="tx1"/>
                          </a:solidFill>
                          <a:latin typeface="+mn-lt"/>
                          <a:ea typeface="+mn-ea"/>
                          <a:cs typeface="+mn-cs"/>
                        </a:rPr>
                        <a:t> </a:t>
                      </a:r>
                      <a:r>
                        <a:rPr lang="en-US" sz="1662" b="1" kern="1200" dirty="0">
                          <a:solidFill>
                            <a:schemeClr val="tx1"/>
                          </a:solidFill>
                          <a:latin typeface="+mn-lt"/>
                          <a:ea typeface="+mn-ea"/>
                          <a:cs typeface="+mn-cs"/>
                        </a:rPr>
                        <a:t>performance</a:t>
                      </a:r>
                    </a:p>
                    <a:p>
                      <a:pPr marL="0" algn="l" defTabSz="844083" rtl="0" eaLnBrk="1" latinLnBrk="0" hangingPunct="1"/>
                      <a:endParaRPr lang="en-US" sz="1662" b="1" kern="1200" dirty="0">
                        <a:solidFill>
                          <a:schemeClr val="tx1"/>
                        </a:solidFill>
                        <a:latin typeface="+mn-lt"/>
                        <a:ea typeface="+mn-ea"/>
                        <a:cs typeface="+mn-cs"/>
                      </a:endParaRPr>
                    </a:p>
                  </a:txBody>
                  <a:tcPr/>
                </a:tc>
                <a:tc>
                  <a:txBody>
                    <a:bodyPr/>
                    <a:lstStyle/>
                    <a:p>
                      <a:r>
                        <a:rPr lang="en-US" sz="1662" i="1" dirty="0"/>
                        <a:t>Pseudo</a:t>
                      </a:r>
                      <a:r>
                        <a:rPr lang="en-US" sz="1662" i="1" baseline="0" dirty="0"/>
                        <a:t> R</a:t>
                      </a:r>
                      <a:r>
                        <a:rPr lang="en-US" sz="1662" i="1" baseline="30000" dirty="0"/>
                        <a:t>2</a:t>
                      </a:r>
                      <a:r>
                        <a:rPr lang="en-US" sz="1662" i="1" baseline="0" dirty="0"/>
                        <a:t>  </a:t>
                      </a:r>
                      <a:r>
                        <a:rPr lang="en-US" sz="1662" baseline="0" dirty="0"/>
                        <a:t>(</a:t>
                      </a:r>
                      <a:r>
                        <a:rPr lang="en-US" sz="1662" i="1" baseline="0" dirty="0"/>
                        <a:t>R</a:t>
                      </a:r>
                      <a:r>
                        <a:rPr lang="en-US" sz="1662" i="1" baseline="30000" dirty="0"/>
                        <a:t>2</a:t>
                      </a:r>
                      <a:r>
                        <a:rPr lang="en-US" sz="1662" i="1" baseline="-25000" dirty="0"/>
                        <a:t>CS </a:t>
                      </a:r>
                      <a:r>
                        <a:rPr lang="en-US" sz="1662" baseline="0" dirty="0"/>
                        <a:t>and </a:t>
                      </a:r>
                      <a:r>
                        <a:rPr lang="en-US" sz="1662" i="1" baseline="0" dirty="0"/>
                        <a:t>R</a:t>
                      </a:r>
                      <a:r>
                        <a:rPr lang="en-US" sz="1662" i="1" baseline="30000" dirty="0"/>
                        <a:t>2</a:t>
                      </a:r>
                      <a:r>
                        <a:rPr lang="en-US" sz="1662" i="1" baseline="-25000" dirty="0"/>
                        <a:t>Nagelkerke</a:t>
                      </a:r>
                      <a:r>
                        <a:rPr lang="en-US" sz="1662" baseline="0" dirty="0"/>
                        <a:t>) </a:t>
                      </a:r>
                      <a:endParaRPr lang="en-US" sz="1662" baseline="30000" dirty="0"/>
                    </a:p>
                    <a:p>
                      <a:r>
                        <a:rPr lang="en-US" sz="1662" b="0" baseline="0" dirty="0"/>
                        <a:t>(Signal-to-noise ratio)</a:t>
                      </a:r>
                    </a:p>
                    <a:p>
                      <a:r>
                        <a:rPr lang="en-US" sz="1662" b="0" baseline="0" dirty="0"/>
                        <a:t>(Coefficient of determination)</a:t>
                      </a:r>
                    </a:p>
                    <a:p>
                      <a:endParaRPr lang="en-US" sz="1662" dirty="0"/>
                    </a:p>
                  </a:txBody>
                  <a:tcPr/>
                </a:tc>
                <a:tc>
                  <a:txBody>
                    <a:bodyPr/>
                    <a:lstStyle/>
                    <a:p>
                      <a:r>
                        <a:rPr lang="en-US" i="1" dirty="0"/>
                        <a:t>Brier</a:t>
                      </a:r>
                      <a:r>
                        <a:rPr lang="en-US" i="1" baseline="0" dirty="0"/>
                        <a:t>, MAPE, MSPE</a:t>
                      </a:r>
                    </a:p>
                    <a:p>
                      <a:r>
                        <a:rPr lang="en-US" baseline="0" dirty="0"/>
                        <a:t>(</a:t>
                      </a:r>
                      <a:r>
                        <a:rPr lang="en-US" dirty="0"/>
                        <a:t>Prediction error</a:t>
                      </a:r>
                      <a:r>
                        <a:rPr lang="en-US" baseline="0" dirty="0"/>
                        <a:t>)</a:t>
                      </a:r>
                    </a:p>
                    <a:p>
                      <a:pPr marL="0" marR="0" lvl="0" indent="0" algn="l" defTabSz="84408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412908279"/>
                  </a:ext>
                </a:extLst>
              </a:tr>
            </a:tbl>
          </a:graphicData>
        </a:graphic>
      </p:graphicFrame>
      <p:sp>
        <p:nvSpPr>
          <p:cNvPr id="3" name="Title 1"/>
          <p:cNvSpPr>
            <a:spLocks noGrp="1"/>
          </p:cNvSpPr>
          <p:nvPr>
            <p:ph type="title"/>
          </p:nvPr>
        </p:nvSpPr>
        <p:spPr>
          <a:xfrm>
            <a:off x="517771" y="452440"/>
            <a:ext cx="9817100" cy="1309687"/>
          </a:xfrm>
        </p:spPr>
        <p:txBody>
          <a:bodyPr/>
          <a:lstStyle/>
          <a:p>
            <a:r>
              <a:rPr lang="en-US" dirty="0"/>
              <a:t>Overview of modern methods for sample size calculation</a:t>
            </a:r>
          </a:p>
        </p:txBody>
      </p:sp>
    </p:spTree>
    <p:extLst>
      <p:ext uri="{BB962C8B-B14F-4D97-AF65-F5344CB8AC3E}">
        <p14:creationId xmlns:p14="http://schemas.microsoft.com/office/powerpoint/2010/main" val="347241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770" y="452441"/>
            <a:ext cx="9817100" cy="1223960"/>
          </a:xfrm>
        </p:spPr>
        <p:txBody>
          <a:bodyPr>
            <a:noAutofit/>
          </a:bodyPr>
          <a:lstStyle/>
          <a:p>
            <a:r>
              <a:rPr lang="en-US" sz="2400" dirty="0"/>
              <a:t>Simulation </a:t>
            </a:r>
            <a:r>
              <a:rPr lang="en-US" altLang="zh-CN" sz="2400" dirty="0"/>
              <a:t>settings in the slides </a:t>
            </a:r>
            <a:r>
              <a:rPr lang="en-US" altLang="zh-CN" sz="2400" i="1" dirty="0"/>
              <a:t>(7*4*3*3*4*4 = 4032)</a:t>
            </a:r>
            <a:r>
              <a:rPr lang="en-US" sz="2800" i="1" dirty="0"/>
              <a:t/>
            </a:r>
            <a:br>
              <a:rPr lang="en-US" sz="2800" i="1" dirty="0"/>
            </a:br>
            <a:r>
              <a:rPr lang="en-US" sz="2400" dirty="0"/>
              <a:t/>
            </a:r>
            <a:br>
              <a:rPr lang="en-US" sz="2400" dirty="0"/>
            </a:br>
            <a:r>
              <a:rPr lang="en-US" sz="2400" dirty="0"/>
              <a:t/>
            </a:r>
            <a:br>
              <a:rPr lang="en-US" sz="2400" dirty="0"/>
            </a:br>
            <a:endParaRPr lang="en-US" sz="2400" dirty="0">
              <a:latin typeface="+mn-lt"/>
              <a:ea typeface="+mn-ea"/>
              <a:cs typeface="+mn-cs"/>
            </a:endParaRPr>
          </a:p>
        </p:txBody>
      </p:sp>
      <p:sp>
        <p:nvSpPr>
          <p:cNvPr id="5" name="Content Placeholder 4"/>
          <p:cNvSpPr>
            <a:spLocks noGrp="1"/>
          </p:cNvSpPr>
          <p:nvPr>
            <p:ph idx="1"/>
          </p:nvPr>
        </p:nvSpPr>
        <p:spPr/>
        <p:txBody>
          <a:bodyPr/>
          <a:lstStyle/>
          <a:p>
            <a:r>
              <a:rPr lang="en-US" dirty="0"/>
              <a:t>Relative sample size</a:t>
            </a:r>
          </a:p>
          <a:p>
            <a:pPr lvl="1"/>
            <a:r>
              <a:rPr lang="en-US" i="1" dirty="0"/>
              <a:t>Events per variable </a:t>
            </a:r>
            <a:r>
              <a:rPr lang="en-US" dirty="0"/>
              <a:t>(EPV):  3, 5, 10, 15, 20, 30, 50 (7)</a:t>
            </a:r>
          </a:p>
          <a:p>
            <a:pPr lvl="1"/>
            <a:r>
              <a:rPr lang="en-US" i="1" dirty="0"/>
              <a:t>Events fraction</a:t>
            </a:r>
            <a:r>
              <a:rPr lang="en-US" dirty="0"/>
              <a:t>: 1/2, 1/4, 1/8, 1/16 (4)</a:t>
            </a:r>
          </a:p>
          <a:p>
            <a:pPr lvl="1"/>
            <a:r>
              <a:rPr lang="en-US" i="1" dirty="0"/>
              <a:t>Number of candidate predictors </a:t>
            </a:r>
            <a:r>
              <a:rPr lang="en-US" dirty="0"/>
              <a:t>(P): 4, 8, 12 (3)</a:t>
            </a:r>
          </a:p>
          <a:p>
            <a:r>
              <a:rPr lang="en-US" dirty="0"/>
              <a:t>Other development data characteristics</a:t>
            </a:r>
          </a:p>
          <a:p>
            <a:pPr lvl="1"/>
            <a:r>
              <a:rPr lang="en-US" i="1" dirty="0"/>
              <a:t>Model discrimination </a:t>
            </a:r>
            <a:r>
              <a:rPr lang="en-US" dirty="0"/>
              <a:t>(AUC): 0.65, 0.75, 0.85 (3)</a:t>
            </a:r>
          </a:p>
          <a:p>
            <a:pPr lvl="1"/>
            <a:r>
              <a:rPr lang="en-US" i="1" dirty="0"/>
              <a:t>Distribution of predictor variables</a:t>
            </a:r>
            <a:r>
              <a:rPr lang="en-US" dirty="0"/>
              <a:t>: Binomial, Multivariable (4)</a:t>
            </a:r>
          </a:p>
          <a:p>
            <a:pPr lvl="1"/>
            <a:r>
              <a:rPr lang="en-US" i="1" dirty="0"/>
              <a:t>Predictor effects</a:t>
            </a:r>
            <a:r>
              <a:rPr lang="en-US" dirty="0"/>
              <a:t>: Equal effect; one strong; one noise; ½ noise (4)</a:t>
            </a:r>
          </a:p>
        </p:txBody>
      </p:sp>
    </p:spTree>
    <p:extLst>
      <p:ext uri="{BB962C8B-B14F-4D97-AF65-F5344CB8AC3E}">
        <p14:creationId xmlns:p14="http://schemas.microsoft.com/office/powerpoint/2010/main" val="184646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400800" y="2574454"/>
            <a:ext cx="5151970" cy="3005755"/>
          </a:xfrm>
          <a:prstGeom prst="rect">
            <a:avLst/>
          </a:prstGeom>
        </p:spPr>
      </p:pic>
      <p:sp>
        <p:nvSpPr>
          <p:cNvPr id="2" name="Title 1"/>
          <p:cNvSpPr>
            <a:spLocks noGrp="1"/>
          </p:cNvSpPr>
          <p:nvPr>
            <p:ph type="title"/>
          </p:nvPr>
        </p:nvSpPr>
        <p:spPr/>
        <p:txBody>
          <a:bodyPr/>
          <a:lstStyle/>
          <a:p>
            <a:r>
              <a:rPr lang="en-US" dirty="0"/>
              <a:t>Riley Richard: three-criteria method</a:t>
            </a:r>
          </a:p>
        </p:txBody>
      </p:sp>
      <p:sp>
        <p:nvSpPr>
          <p:cNvPr id="8" name="TextBox 7"/>
          <p:cNvSpPr txBox="1"/>
          <p:nvPr/>
        </p:nvSpPr>
        <p:spPr>
          <a:xfrm>
            <a:off x="7022869" y="1973986"/>
            <a:ext cx="5000111" cy="861774"/>
          </a:xfrm>
          <a:prstGeom prst="rect">
            <a:avLst/>
          </a:prstGeom>
          <a:solidFill>
            <a:schemeClr val="bg1"/>
          </a:solidFill>
        </p:spPr>
        <p:txBody>
          <a:bodyPr wrap="square" rtlCol="0">
            <a:spAutoFit/>
          </a:bodyPr>
          <a:lstStyle/>
          <a:p>
            <a:r>
              <a:rPr lang="en-US" sz="2000" b="1" dirty="0"/>
              <a:t>Minimization of Overfitting by </a:t>
            </a:r>
          </a:p>
          <a:p>
            <a:r>
              <a:rPr lang="en-US" sz="2000" b="1" dirty="0"/>
              <a:t>Shrinkage Factor </a:t>
            </a:r>
            <a:r>
              <a:rPr lang="en-US" sz="2000" b="1" i="1" dirty="0"/>
              <a:t>S</a:t>
            </a:r>
            <a:endParaRPr lang="en-US" sz="2000" b="1" dirty="0"/>
          </a:p>
        </p:txBody>
      </p:sp>
      <p:sp>
        <p:nvSpPr>
          <p:cNvPr id="27" name="TextBox 26"/>
          <p:cNvSpPr txBox="1"/>
          <p:nvPr/>
        </p:nvSpPr>
        <p:spPr>
          <a:xfrm>
            <a:off x="2362200" y="1264767"/>
            <a:ext cx="5867400" cy="369332"/>
          </a:xfrm>
          <a:prstGeom prst="rect">
            <a:avLst/>
          </a:prstGeom>
          <a:noFill/>
          <a:ln>
            <a:solidFill>
              <a:schemeClr val="bg1"/>
            </a:solidFill>
          </a:ln>
        </p:spPr>
        <p:txBody>
          <a:bodyPr wrap="square" rtlCol="0">
            <a:spAutoFit/>
          </a:bodyPr>
          <a:lstStyle/>
          <a:p>
            <a:r>
              <a:rPr lang="en-US" b="1" i="1" dirty="0"/>
              <a:t>Logit(outcome </a:t>
            </a:r>
            <a:r>
              <a:rPr lang="en-US" b="1" i="1" dirty="0" err="1" smtClean="0"/>
              <a:t>propo</a:t>
            </a:r>
            <a:r>
              <a:rPr lang="en-US" b="1" i="1" dirty="0" smtClean="0"/>
              <a:t> </a:t>
            </a:r>
            <a:r>
              <a:rPr lang="en-US" b="1" i="1" dirty="0" err="1" smtClean="0"/>
              <a:t>rtion</a:t>
            </a:r>
            <a:r>
              <a:rPr lang="en-US" b="1" i="1" dirty="0"/>
              <a:t>) = intercept + X</a:t>
            </a:r>
            <a:r>
              <a:rPr lang="en-US" altLang="zh-CN" b="1" i="1" dirty="0"/>
              <a:t>β</a:t>
            </a:r>
            <a:endParaRPr lang="en-US" b="1" i="1" dirty="0"/>
          </a:p>
        </p:txBody>
      </p:sp>
      <p:cxnSp>
        <p:nvCxnSpPr>
          <p:cNvPr id="28" name="Straight Arrow Connector 27"/>
          <p:cNvCxnSpPr/>
          <p:nvPr/>
        </p:nvCxnSpPr>
        <p:spPr bwMode="auto">
          <a:xfrm>
            <a:off x="7010400" y="1619048"/>
            <a:ext cx="914400" cy="324191"/>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cxnSp>
        <p:nvCxnSpPr>
          <p:cNvPr id="30" name="Straight Arrow Connector 29"/>
          <p:cNvCxnSpPr/>
          <p:nvPr/>
        </p:nvCxnSpPr>
        <p:spPr bwMode="auto">
          <a:xfrm flipH="1">
            <a:off x="3367760" y="1623103"/>
            <a:ext cx="2286000" cy="330189"/>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sp>
        <p:nvSpPr>
          <p:cNvPr id="32" name="TextBox 31"/>
          <p:cNvSpPr txBox="1"/>
          <p:nvPr/>
        </p:nvSpPr>
        <p:spPr>
          <a:xfrm>
            <a:off x="1219424" y="1982452"/>
            <a:ext cx="2895600" cy="861774"/>
          </a:xfrm>
          <a:prstGeom prst="rect">
            <a:avLst/>
          </a:prstGeom>
          <a:noFill/>
        </p:spPr>
        <p:txBody>
          <a:bodyPr wrap="square" rtlCol="0">
            <a:spAutoFit/>
          </a:bodyPr>
          <a:lstStyle/>
          <a:p>
            <a:r>
              <a:rPr lang="en-US" sz="2000" b="1" dirty="0"/>
              <a:t>Precise Estimate for</a:t>
            </a:r>
          </a:p>
          <a:p>
            <a:r>
              <a:rPr lang="en-US" sz="2000" b="1" dirty="0"/>
              <a:t>Outcome Proportion </a:t>
            </a:r>
            <a:r>
              <a:rPr lang="en-US" altLang="zh-CN" sz="2000" b="1" i="1" dirty="0"/>
              <a:t>Φ</a:t>
            </a:r>
            <a:r>
              <a:rPr lang="en-US" sz="2000" b="1" dirty="0"/>
              <a:t> </a:t>
            </a:r>
          </a:p>
        </p:txBody>
      </p:sp>
      <p:pic>
        <p:nvPicPr>
          <p:cNvPr id="38" name="Picture 37"/>
          <p:cNvPicPr>
            <a:picLocks noChangeAspect="1"/>
          </p:cNvPicPr>
          <p:nvPr/>
        </p:nvPicPr>
        <p:blipFill>
          <a:blip r:embed="rId3"/>
          <a:stretch>
            <a:fillRect/>
          </a:stretch>
        </p:blipFill>
        <p:spPr>
          <a:xfrm>
            <a:off x="567892" y="2896367"/>
            <a:ext cx="3942868" cy="2626743"/>
          </a:xfrm>
          <a:prstGeom prst="rect">
            <a:avLst/>
          </a:prstGeom>
        </p:spPr>
      </p:pic>
      <p:sp>
        <p:nvSpPr>
          <p:cNvPr id="39" name="TextBox 38"/>
          <p:cNvSpPr txBox="1"/>
          <p:nvPr/>
        </p:nvSpPr>
        <p:spPr>
          <a:xfrm>
            <a:off x="741911" y="5580685"/>
            <a:ext cx="5029200" cy="276999"/>
          </a:xfrm>
          <a:prstGeom prst="rect">
            <a:avLst/>
          </a:prstGeom>
          <a:noFill/>
        </p:spPr>
        <p:txBody>
          <a:bodyPr wrap="square" rtlCol="0">
            <a:spAutoFit/>
          </a:bodyPr>
          <a:lstStyle/>
          <a:p>
            <a:r>
              <a:rPr lang="en-US" sz="1200" dirty="0"/>
              <a:t>Large </a:t>
            </a:r>
            <a:r>
              <a:rPr lang="en-US" sz="1200" b="1" dirty="0"/>
              <a:t>sample size </a:t>
            </a:r>
            <a:r>
              <a:rPr lang="en-US" sz="1200" dirty="0"/>
              <a:t>to ensure small </a:t>
            </a:r>
            <a:r>
              <a:rPr lang="en-US" sz="1200" b="1" dirty="0"/>
              <a:t>margin of error</a:t>
            </a:r>
          </a:p>
        </p:txBody>
      </p:sp>
      <p:sp>
        <p:nvSpPr>
          <p:cNvPr id="40" name="TextBox 39"/>
          <p:cNvSpPr txBox="1"/>
          <p:nvPr/>
        </p:nvSpPr>
        <p:spPr>
          <a:xfrm>
            <a:off x="6501938" y="5441709"/>
            <a:ext cx="5715000" cy="1200329"/>
          </a:xfrm>
          <a:prstGeom prst="rect">
            <a:avLst/>
          </a:prstGeom>
          <a:noFill/>
        </p:spPr>
        <p:txBody>
          <a:bodyPr wrap="square" rtlCol="0">
            <a:spAutoFit/>
          </a:bodyPr>
          <a:lstStyle/>
          <a:p>
            <a:r>
              <a:rPr lang="en-US" sz="1200" dirty="0"/>
              <a:t>‘</a:t>
            </a:r>
            <a:r>
              <a:rPr lang="en-US" sz="1200" b="1" dirty="0"/>
              <a:t>Overfitting</a:t>
            </a:r>
            <a:r>
              <a:rPr lang="en-US" sz="1200" dirty="0"/>
              <a:t>’ usually happened when the sample size is small or candidate variables being to large relative to the sample size.</a:t>
            </a:r>
          </a:p>
          <a:p>
            <a:r>
              <a:rPr lang="en-US" sz="1200" dirty="0"/>
              <a:t>This is also what we call </a:t>
            </a:r>
            <a:r>
              <a:rPr lang="en-US" sz="1200" b="1" dirty="0"/>
              <a:t>‘regression to the mean</a:t>
            </a:r>
            <a:r>
              <a:rPr lang="en-US" sz="1200" dirty="0"/>
              <a:t>’, which is regarded as the motivation of </a:t>
            </a:r>
            <a:r>
              <a:rPr lang="en-US" sz="1200" b="1" dirty="0"/>
              <a:t>shrinkage</a:t>
            </a:r>
            <a:endParaRPr lang="en-US" sz="1200" dirty="0"/>
          </a:p>
          <a:p>
            <a:endParaRPr lang="en-US" sz="1200" dirty="0"/>
          </a:p>
        </p:txBody>
      </p:sp>
    </p:spTree>
    <p:extLst>
      <p:ext uri="{BB962C8B-B14F-4D97-AF65-F5344CB8AC3E}">
        <p14:creationId xmlns:p14="http://schemas.microsoft.com/office/powerpoint/2010/main" val="235503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Shrinkage factor: measure of degree of overfitting</a:t>
            </a:r>
          </a:p>
        </p:txBody>
      </p:sp>
      <p:pic>
        <p:nvPicPr>
          <p:cNvPr id="4" name="Picture 3"/>
          <p:cNvPicPr>
            <a:picLocks noChangeAspect="1"/>
          </p:cNvPicPr>
          <p:nvPr/>
        </p:nvPicPr>
        <p:blipFill>
          <a:blip r:embed="rId2"/>
          <a:stretch>
            <a:fillRect/>
          </a:stretch>
        </p:blipFill>
        <p:spPr>
          <a:xfrm>
            <a:off x="5779011" y="2150855"/>
            <a:ext cx="5627618" cy="3231825"/>
          </a:xfrm>
          <a:prstGeom prst="rect">
            <a:avLst/>
          </a:prstGeom>
        </p:spPr>
      </p:pic>
      <p:pic>
        <p:nvPicPr>
          <p:cNvPr id="5" name="Picture 4"/>
          <p:cNvPicPr>
            <a:picLocks noChangeAspect="1"/>
          </p:cNvPicPr>
          <p:nvPr/>
        </p:nvPicPr>
        <p:blipFill>
          <a:blip r:embed="rId3"/>
          <a:stretch>
            <a:fillRect/>
          </a:stretch>
        </p:blipFill>
        <p:spPr>
          <a:xfrm>
            <a:off x="8305059" y="2883960"/>
            <a:ext cx="2068284" cy="762000"/>
          </a:xfrm>
          <a:prstGeom prst="rect">
            <a:avLst/>
          </a:prstGeom>
        </p:spPr>
      </p:pic>
      <p:sp>
        <p:nvSpPr>
          <p:cNvPr id="6" name="TextBox 5"/>
          <p:cNvSpPr txBox="1"/>
          <p:nvPr/>
        </p:nvSpPr>
        <p:spPr>
          <a:xfrm>
            <a:off x="228600" y="1781523"/>
            <a:ext cx="5392420" cy="646331"/>
          </a:xfrm>
          <a:prstGeom prst="rect">
            <a:avLst/>
          </a:prstGeom>
          <a:noFill/>
        </p:spPr>
        <p:txBody>
          <a:bodyPr wrap="square" rtlCol="0">
            <a:spAutoFit/>
          </a:bodyPr>
          <a:lstStyle/>
          <a:p>
            <a:r>
              <a:rPr lang="en-US" b="1" dirty="0"/>
              <a:t>Bootstrap</a:t>
            </a:r>
            <a:r>
              <a:rPr lang="en-US" dirty="0"/>
              <a:t> is a central technique to </a:t>
            </a:r>
            <a:r>
              <a:rPr lang="en-US" u="sng" dirty="0"/>
              <a:t>quantify optimism </a:t>
            </a:r>
            <a:r>
              <a:rPr lang="en-US" dirty="0"/>
              <a:t>and </a:t>
            </a:r>
            <a:r>
              <a:rPr lang="en-US" u="sng" dirty="0"/>
              <a:t>correct overfitting </a:t>
            </a:r>
            <a:r>
              <a:rPr lang="en-US" dirty="0"/>
              <a:t>in model performance</a:t>
            </a:r>
          </a:p>
        </p:txBody>
      </p:sp>
      <p:pic>
        <p:nvPicPr>
          <p:cNvPr id="7" name="Picture 6"/>
          <p:cNvPicPr>
            <a:picLocks noChangeAspect="1"/>
          </p:cNvPicPr>
          <p:nvPr/>
        </p:nvPicPr>
        <p:blipFill>
          <a:blip r:embed="rId4"/>
          <a:stretch>
            <a:fillRect/>
          </a:stretch>
        </p:blipFill>
        <p:spPr>
          <a:xfrm>
            <a:off x="1405360" y="2577002"/>
            <a:ext cx="3038899" cy="1829055"/>
          </a:xfrm>
          <a:prstGeom prst="rect">
            <a:avLst/>
          </a:prstGeom>
        </p:spPr>
      </p:pic>
      <p:sp>
        <p:nvSpPr>
          <p:cNvPr id="9" name="TextBox 8"/>
          <p:cNvSpPr txBox="1"/>
          <p:nvPr/>
        </p:nvSpPr>
        <p:spPr>
          <a:xfrm>
            <a:off x="5755094" y="1781523"/>
            <a:ext cx="5392420" cy="369332"/>
          </a:xfrm>
          <a:prstGeom prst="rect">
            <a:avLst/>
          </a:prstGeom>
          <a:noFill/>
        </p:spPr>
        <p:txBody>
          <a:bodyPr wrap="square" rtlCol="0">
            <a:spAutoFit/>
          </a:bodyPr>
          <a:lstStyle/>
          <a:p>
            <a:r>
              <a:rPr lang="en-US" b="1" dirty="0"/>
              <a:t>Heuristic shrinkage factor </a:t>
            </a:r>
            <a:r>
              <a:rPr lang="en-US" dirty="0"/>
              <a:t>by Van </a:t>
            </a:r>
            <a:r>
              <a:rPr lang="en-US" dirty="0" err="1"/>
              <a:t>Houwelingen</a:t>
            </a:r>
            <a:endParaRPr lang="en-US" dirty="0"/>
          </a:p>
        </p:txBody>
      </p:sp>
      <p:sp>
        <p:nvSpPr>
          <p:cNvPr id="11" name="TextBox 10"/>
          <p:cNvSpPr txBox="1"/>
          <p:nvPr/>
        </p:nvSpPr>
        <p:spPr>
          <a:xfrm>
            <a:off x="216877" y="4621500"/>
            <a:ext cx="6075288" cy="307777"/>
          </a:xfrm>
          <a:prstGeom prst="rect">
            <a:avLst/>
          </a:prstGeom>
          <a:noFill/>
        </p:spPr>
        <p:txBody>
          <a:bodyPr wrap="square" rtlCol="0">
            <a:spAutoFit/>
          </a:bodyPr>
          <a:lstStyle/>
          <a:p>
            <a:r>
              <a:rPr lang="en-US" sz="1400" dirty="0"/>
              <a:t>Decrease performance in bootstrap samples and in original sample</a:t>
            </a:r>
          </a:p>
        </p:txBody>
      </p:sp>
      <p:sp>
        <p:nvSpPr>
          <p:cNvPr id="12" name="Rectangle 11"/>
          <p:cNvSpPr/>
          <p:nvPr/>
        </p:nvSpPr>
        <p:spPr>
          <a:xfrm>
            <a:off x="5755094" y="5344557"/>
            <a:ext cx="6096000" cy="307777"/>
          </a:xfrm>
          <a:prstGeom prst="rect">
            <a:avLst/>
          </a:prstGeom>
        </p:spPr>
        <p:txBody>
          <a:bodyPr>
            <a:spAutoFit/>
          </a:bodyPr>
          <a:lstStyle/>
          <a:p>
            <a:r>
              <a:rPr lang="en-US" sz="1400" dirty="0"/>
              <a:t>Closer to 1 shrinkage factor denotes better performance of a model (larger </a:t>
            </a:r>
            <a:r>
              <a:rPr lang="en-US" sz="1400" b="1" dirty="0"/>
              <a:t>LR</a:t>
            </a:r>
            <a:r>
              <a:rPr lang="en-US" sz="1400" dirty="0"/>
              <a:t>)</a:t>
            </a:r>
          </a:p>
        </p:txBody>
      </p:sp>
    </p:spTree>
    <p:extLst>
      <p:ext uri="{BB962C8B-B14F-4D97-AF65-F5344CB8AC3E}">
        <p14:creationId xmlns:p14="http://schemas.microsoft.com/office/powerpoint/2010/main" val="180322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heuristic shrinkage factor to pseudo R</a:t>
            </a:r>
            <a:r>
              <a:rPr lang="en-US" baseline="30000" dirty="0"/>
              <a:t>2</a:t>
            </a:r>
            <a:endParaRPr lang="en-US" dirty="0"/>
          </a:p>
        </p:txBody>
      </p:sp>
      <p:sp>
        <p:nvSpPr>
          <p:cNvPr id="5" name="TextBox 4"/>
          <p:cNvSpPr txBox="1"/>
          <p:nvPr/>
        </p:nvSpPr>
        <p:spPr>
          <a:xfrm>
            <a:off x="821575" y="5344214"/>
            <a:ext cx="4155082" cy="1600438"/>
          </a:xfrm>
          <a:prstGeom prst="rect">
            <a:avLst/>
          </a:prstGeom>
          <a:noFill/>
        </p:spPr>
        <p:txBody>
          <a:bodyPr wrap="square" rtlCol="0">
            <a:spAutoFit/>
          </a:bodyPr>
          <a:lstStyle/>
          <a:p>
            <a:r>
              <a:rPr lang="en-US" sz="1400" b="1" dirty="0"/>
              <a:t>Likelihood Ratio (LR):</a:t>
            </a:r>
          </a:p>
          <a:p>
            <a:r>
              <a:rPr lang="en-US" sz="1400" dirty="0"/>
              <a:t>Depends on sample size n;</a:t>
            </a:r>
          </a:p>
          <a:p>
            <a:r>
              <a:rPr lang="en-US" sz="1400" dirty="0"/>
              <a:t>Unknown before development of a model;</a:t>
            </a:r>
          </a:p>
          <a:p>
            <a:r>
              <a:rPr lang="en-US" sz="1400" dirty="0"/>
              <a:t>Only works for nested model.</a:t>
            </a:r>
          </a:p>
          <a:p>
            <a:endParaRPr lang="en-US" sz="1400" b="1" dirty="0"/>
          </a:p>
        </p:txBody>
      </p:sp>
      <p:pic>
        <p:nvPicPr>
          <p:cNvPr id="17" name="Picture 16"/>
          <p:cNvPicPr>
            <a:picLocks noChangeAspect="1"/>
          </p:cNvPicPr>
          <p:nvPr/>
        </p:nvPicPr>
        <p:blipFill>
          <a:blip r:embed="rId2"/>
          <a:stretch>
            <a:fillRect/>
          </a:stretch>
        </p:blipFill>
        <p:spPr>
          <a:xfrm>
            <a:off x="423360" y="2396314"/>
            <a:ext cx="4533900" cy="2914649"/>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821575" y="1366241"/>
                <a:ext cx="4419600" cy="540148"/>
              </a:xfrm>
              <a:prstGeom prst="rect">
                <a:avLst/>
              </a:prstGeom>
              <a:noFill/>
              <a:ln>
                <a:solidFill>
                  <a:schemeClr val="tx1"/>
                </a:solidFill>
              </a:ln>
            </p:spPr>
            <p:txBody>
              <a:bodyPr wrap="square" rtlCol="0">
                <a:spAutoFit/>
              </a:bodyPr>
              <a:lstStyle/>
              <a:p>
                <a:r>
                  <a:rPr lang="en-US" sz="2000" i="1" dirty="0"/>
                  <a:t>S</a:t>
                </a:r>
                <a:r>
                  <a:rPr lang="en-US" sz="2000" i="1" baseline="-25000" dirty="0"/>
                  <a:t>VH</a:t>
                </a:r>
                <a:r>
                  <a:rPr lang="en-US" sz="2000" i="1" dirty="0"/>
                  <a:t>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𝐿𝑖𝑘𝑒𝑙𝑖h𝑜𝑜𝑑</m:t>
                        </m:r>
                        <m:r>
                          <a:rPr lang="en-US" sz="2000" b="0" i="1" smtClean="0">
                            <a:latin typeface="Cambria Math" panose="02040503050406030204" pitchFamily="18" charset="0"/>
                          </a:rPr>
                          <m:t> </m:t>
                        </m:r>
                        <m:r>
                          <a:rPr lang="en-US" sz="2000" b="0" i="1" smtClean="0">
                            <a:latin typeface="Cambria Math" panose="02040503050406030204" pitchFamily="18" charset="0"/>
                          </a:rPr>
                          <m:t>𝑟𝑎𝑡𝑖𝑜</m:t>
                        </m:r>
                        <m:r>
                          <a:rPr lang="en-US" sz="2000" b="0" i="1" smtClean="0">
                            <a:latin typeface="Cambria Math" panose="02040503050406030204" pitchFamily="18" charset="0"/>
                          </a:rPr>
                          <m:t> </m:t>
                        </m:r>
                        <m:r>
                          <a:rPr lang="en-US" sz="2000" i="1">
                            <a:latin typeface="Cambria Math" panose="02040503050406030204" pitchFamily="18" charset="0"/>
                          </a:rPr>
                          <m:t>𝐿𝑅</m:t>
                        </m:r>
                        <m:r>
                          <a:rPr lang="en-US" sz="2000" b="0" i="1" smtClean="0">
                            <a:latin typeface="Cambria Math" panose="02040503050406030204" pitchFamily="18" charset="0"/>
                          </a:rPr>
                          <m:t> − </m:t>
                        </m:r>
                        <m:r>
                          <a:rPr lang="en-US" sz="2000" i="1">
                            <a:latin typeface="Cambria Math"/>
                          </a:rPr>
                          <m:t># </m:t>
                        </m:r>
                        <m:r>
                          <a:rPr lang="en-US" sz="2000" b="0" i="1" smtClean="0">
                            <a:latin typeface="Cambria Math" panose="02040503050406030204" pitchFamily="18" charset="0"/>
                          </a:rPr>
                          <m:t>𝑝𝑟𝑒𝑑𝑖𝑐𝑡𝑜𝑟𝑠</m:t>
                        </m:r>
                        <m:r>
                          <a:rPr lang="en-US" sz="2000" b="0" i="1" smtClean="0">
                            <a:latin typeface="Cambria Math" panose="02040503050406030204" pitchFamily="18" charset="0"/>
                          </a:rPr>
                          <m:t> </m:t>
                        </m:r>
                        <m:r>
                          <a:rPr lang="en-US" sz="2000" b="0" i="1" smtClean="0">
                            <a:latin typeface="Cambria Math" panose="02040503050406030204" pitchFamily="18" charset="0"/>
                          </a:rPr>
                          <m:t>𝑃</m:t>
                        </m:r>
                      </m:num>
                      <m:den>
                        <m:r>
                          <a:rPr lang="en-US" sz="2000" i="1">
                            <a:latin typeface="Cambria Math" panose="02040503050406030204" pitchFamily="18" charset="0"/>
                          </a:rPr>
                          <m:t>𝐿𝑖𝑘𝑒𝑙𝑖h𝑜𝑜𝑑</m:t>
                        </m:r>
                        <m:r>
                          <a:rPr lang="en-US" sz="2000" i="1">
                            <a:latin typeface="Cambria Math" panose="02040503050406030204" pitchFamily="18" charset="0"/>
                          </a:rPr>
                          <m:t> </m:t>
                        </m:r>
                        <m:r>
                          <a:rPr lang="en-US" sz="2000" i="1">
                            <a:latin typeface="Cambria Math" panose="02040503050406030204" pitchFamily="18" charset="0"/>
                          </a:rPr>
                          <m:t>𝑟𝑎𝑡𝑖𝑜</m:t>
                        </m:r>
                        <m:r>
                          <a:rPr lang="en-US" sz="2000" b="0" i="1" smtClean="0">
                            <a:latin typeface="Cambria Math" panose="02040503050406030204" pitchFamily="18" charset="0"/>
                          </a:rPr>
                          <m:t> </m:t>
                        </m:r>
                        <m:r>
                          <a:rPr lang="en-US" sz="2000" i="1">
                            <a:latin typeface="Cambria Math" panose="02040503050406030204" pitchFamily="18" charset="0"/>
                          </a:rPr>
                          <m:t>𝐿𝑅</m:t>
                        </m:r>
                      </m:den>
                    </m:f>
                  </m:oMath>
                </a14:m>
                <a:endParaRPr lang="en-US" sz="2000" i="1" dirty="0"/>
              </a:p>
            </p:txBody>
          </p:sp>
        </mc:Choice>
        <mc:Fallback xmlns="">
          <p:sp>
            <p:nvSpPr>
              <p:cNvPr id="21" name="TextBox 20"/>
              <p:cNvSpPr txBox="1">
                <a:spLocks noRot="1" noChangeAspect="1" noMove="1" noResize="1" noEditPoints="1" noAdjustHandles="1" noChangeArrowheads="1" noChangeShapeType="1" noTextEdit="1"/>
              </p:cNvSpPr>
              <p:nvPr/>
            </p:nvSpPr>
            <p:spPr>
              <a:xfrm>
                <a:off x="821575" y="1366241"/>
                <a:ext cx="4419600" cy="540148"/>
              </a:xfrm>
              <a:prstGeom prst="rect">
                <a:avLst/>
              </a:prstGeom>
              <a:blipFill>
                <a:blip r:embed="rId3"/>
                <a:stretch>
                  <a:fillRect l="-1376" b="-659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797156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heuristic shrinkage factor to pseudo R</a:t>
            </a:r>
            <a:r>
              <a:rPr lang="en-US" baseline="30000" dirty="0"/>
              <a:t>2</a:t>
            </a:r>
            <a:endParaRPr lang="en-US" dirty="0"/>
          </a:p>
        </p:txBody>
      </p:sp>
      <p:sp>
        <p:nvSpPr>
          <p:cNvPr id="5" name="TextBox 4"/>
          <p:cNvSpPr txBox="1"/>
          <p:nvPr/>
        </p:nvSpPr>
        <p:spPr>
          <a:xfrm>
            <a:off x="609600" y="5535214"/>
            <a:ext cx="4155082" cy="1923604"/>
          </a:xfrm>
          <a:prstGeom prst="rect">
            <a:avLst/>
          </a:prstGeom>
          <a:noFill/>
        </p:spPr>
        <p:txBody>
          <a:bodyPr wrap="square" rtlCol="0">
            <a:spAutoFit/>
          </a:bodyPr>
          <a:lstStyle/>
          <a:p>
            <a:r>
              <a:rPr lang="en-US" sz="1400" b="1" dirty="0"/>
              <a:t>Likelihood Ratio (LR):</a:t>
            </a:r>
          </a:p>
          <a:p>
            <a:r>
              <a:rPr lang="en-US" sz="1400" dirty="0"/>
              <a:t>Depends on sample size n;</a:t>
            </a:r>
          </a:p>
          <a:p>
            <a:r>
              <a:rPr lang="en-US" sz="1400" dirty="0"/>
              <a:t>Unknown before development of a model;</a:t>
            </a:r>
          </a:p>
          <a:p>
            <a:r>
              <a:rPr lang="en-US" sz="1400" dirty="0"/>
              <a:t>Only works for nested model.</a:t>
            </a:r>
          </a:p>
          <a:p>
            <a:endParaRPr lang="en-US" sz="1400" dirty="0"/>
          </a:p>
          <a:p>
            <a:endParaRPr lang="en-US" sz="1400" b="1" dirty="0"/>
          </a:p>
        </p:txBody>
      </p:sp>
      <mc:AlternateContent xmlns:mc="http://schemas.openxmlformats.org/markup-compatibility/2006" xmlns:a14="http://schemas.microsoft.com/office/drawing/2010/main">
        <mc:Choice Requires="a14">
          <p:sp>
            <p:nvSpPr>
              <p:cNvPr id="22" name="TextBox 21"/>
              <p:cNvSpPr txBox="1"/>
              <p:nvPr/>
            </p:nvSpPr>
            <p:spPr>
              <a:xfrm>
                <a:off x="6019800" y="1575338"/>
                <a:ext cx="3609206" cy="563231"/>
              </a:xfrm>
              <a:prstGeom prst="rect">
                <a:avLst/>
              </a:prstGeom>
              <a:noFill/>
              <a:ln>
                <a:solidFill>
                  <a:schemeClr val="tx1"/>
                </a:solidFill>
              </a:ln>
            </p:spPr>
            <p:txBody>
              <a:bodyPr wrap="square" rtlCol="0">
                <a:spAutoFit/>
              </a:bodyPr>
              <a:lstStyle/>
              <a:p>
                <a:r>
                  <a:rPr lang="en-US" sz="2000" i="1" dirty="0"/>
                  <a:t>R</a:t>
                </a:r>
                <a:r>
                  <a:rPr lang="en-US" sz="2000" i="1" baseline="30000" dirty="0"/>
                  <a:t>2</a:t>
                </a:r>
                <a:r>
                  <a:rPr lang="en-US" sz="2000" i="1" baseline="-25000" dirty="0"/>
                  <a:t>CS</a:t>
                </a:r>
                <a:r>
                  <a:rPr lang="en-US" sz="2000" i="1" dirty="0"/>
                  <a:t> = 1 – </a:t>
                </a:r>
                <a:r>
                  <a:rPr lang="en-US" sz="2000" i="1" dirty="0" err="1"/>
                  <a:t>exp</a:t>
                </a:r>
                <a:r>
                  <a:rPr lang="en-US" sz="2000" i="1" dirty="0"/>
                  <a:t>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𝐿𝑅</m:t>
                        </m:r>
                      </m:num>
                      <m:den>
                        <m:r>
                          <a:rPr lang="en-US" sz="2000" b="0" i="1" smtClean="0">
                            <a:latin typeface="Cambria Math" panose="02040503050406030204" pitchFamily="18" charset="0"/>
                          </a:rPr>
                          <m:t>𝑠𝑎𝑚𝑝𝑙𝑒</m:t>
                        </m:r>
                        <m:r>
                          <a:rPr lang="en-US" sz="2000" b="0" i="1" smtClean="0">
                            <a:latin typeface="Cambria Math" panose="02040503050406030204" pitchFamily="18" charset="0"/>
                          </a:rPr>
                          <m:t> </m:t>
                        </m:r>
                        <m:r>
                          <a:rPr lang="en-US" sz="2000" b="0" i="1" smtClean="0">
                            <a:latin typeface="Cambria Math" panose="02040503050406030204" pitchFamily="18" charset="0"/>
                          </a:rPr>
                          <m:t>𝑠𝑖𝑧𝑒</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 </m:t>
                        </m:r>
                      </m:den>
                    </m:f>
                  </m:oMath>
                </a14:m>
                <a:r>
                  <a:rPr lang="en-US" sz="2000" i="1" dirty="0"/>
                  <a:t>) </a:t>
                </a:r>
              </a:p>
            </p:txBody>
          </p:sp>
        </mc:Choice>
        <mc:Fallback xmlns="">
          <p:sp>
            <p:nvSpPr>
              <p:cNvPr id="22" name="TextBox 21"/>
              <p:cNvSpPr txBox="1">
                <a:spLocks noRot="1" noChangeAspect="1" noMove="1" noResize="1" noEditPoints="1" noAdjustHandles="1" noChangeArrowheads="1" noChangeShapeType="1" noTextEdit="1"/>
              </p:cNvSpPr>
              <p:nvPr/>
            </p:nvSpPr>
            <p:spPr>
              <a:xfrm>
                <a:off x="6019800" y="1575338"/>
                <a:ext cx="3609206" cy="563231"/>
              </a:xfrm>
              <a:prstGeom prst="rect">
                <a:avLst/>
              </a:prstGeom>
              <a:blipFill>
                <a:blip r:embed="rId2"/>
                <a:stretch>
                  <a:fillRect l="-1684" b="-5263"/>
                </a:stretch>
              </a:blipFill>
              <a:ln>
                <a:solidFill>
                  <a:schemeClr val="tx1"/>
                </a:solidFill>
              </a:ln>
            </p:spPr>
            <p:txBody>
              <a:bodyPr/>
              <a:lstStyle/>
              <a:p>
                <a:r>
                  <a:rPr lang="en-US">
                    <a:noFill/>
                  </a:rPr>
                  <a:t> </a:t>
                </a:r>
              </a:p>
            </p:txBody>
          </p:sp>
        </mc:Fallback>
      </mc:AlternateContent>
      <p:sp>
        <p:nvSpPr>
          <p:cNvPr id="24" name="TextBox 23"/>
          <p:cNvSpPr txBox="1"/>
          <p:nvPr/>
        </p:nvSpPr>
        <p:spPr>
          <a:xfrm>
            <a:off x="592975" y="1722058"/>
            <a:ext cx="457200" cy="336311"/>
          </a:xfrm>
          <a:prstGeom prst="rect">
            <a:avLst/>
          </a:prstGeom>
          <a:noFill/>
          <a:ln>
            <a:solidFill>
              <a:srgbClr val="FF0000"/>
            </a:solidFill>
          </a:ln>
        </p:spPr>
        <p:txBody>
          <a:bodyPr wrap="square" rtlCol="0">
            <a:spAutoFit/>
          </a:bodyPr>
          <a:lstStyle/>
          <a:p>
            <a:endParaRPr lang="en-US" dirty="0"/>
          </a:p>
        </p:txBody>
      </p:sp>
      <p:sp>
        <p:nvSpPr>
          <p:cNvPr id="26" name="TextBox 25"/>
          <p:cNvSpPr txBox="1"/>
          <p:nvPr/>
        </p:nvSpPr>
        <p:spPr>
          <a:xfrm>
            <a:off x="6096000" y="1710654"/>
            <a:ext cx="546687" cy="319224"/>
          </a:xfrm>
          <a:prstGeom prst="rect">
            <a:avLst/>
          </a:prstGeom>
          <a:noFill/>
          <a:ln>
            <a:solidFill>
              <a:srgbClr val="FF0000"/>
            </a:solidFill>
          </a:ln>
        </p:spPr>
        <p:txBody>
          <a:bodyPr wrap="square" rtlCol="0">
            <a:spAutoFit/>
          </a:bodyPr>
          <a:lstStyle/>
          <a:p>
            <a:endParaRPr lang="en-US" dirty="0"/>
          </a:p>
        </p:txBody>
      </p:sp>
      <p:cxnSp>
        <p:nvCxnSpPr>
          <p:cNvPr id="27" name="Elbow Connector 26"/>
          <p:cNvCxnSpPr>
            <a:stCxn id="19" idx="1"/>
            <a:endCxn id="26" idx="2"/>
          </p:cNvCxnSpPr>
          <p:nvPr/>
        </p:nvCxnSpPr>
        <p:spPr bwMode="auto">
          <a:xfrm rot="10800000" flipH="1" flipV="1">
            <a:off x="516386" y="1870266"/>
            <a:ext cx="5852958" cy="159612"/>
          </a:xfrm>
          <a:prstGeom prst="bentConnector4">
            <a:avLst>
              <a:gd name="adj1" fmla="val -3906"/>
              <a:gd name="adj2" fmla="val 312429"/>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tx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5405539" y="3017920"/>
            <a:ext cx="3961725" cy="2695782"/>
          </a:xfrm>
          <a:prstGeom prst="rect">
            <a:avLst/>
          </a:prstGeom>
        </p:spPr>
      </p:pic>
      <p:sp>
        <p:nvSpPr>
          <p:cNvPr id="28" name="TextBox 27"/>
          <p:cNvSpPr txBox="1"/>
          <p:nvPr/>
        </p:nvSpPr>
        <p:spPr>
          <a:xfrm>
            <a:off x="5867400" y="5685387"/>
            <a:ext cx="4155082" cy="1277273"/>
          </a:xfrm>
          <a:prstGeom prst="rect">
            <a:avLst/>
          </a:prstGeom>
          <a:noFill/>
        </p:spPr>
        <p:txBody>
          <a:bodyPr wrap="square" rtlCol="0">
            <a:spAutoFit/>
          </a:bodyPr>
          <a:lstStyle/>
          <a:p>
            <a:r>
              <a:rPr lang="en-US" sz="1400" b="1" dirty="0"/>
              <a:t>Cox-Snell R</a:t>
            </a:r>
            <a:r>
              <a:rPr lang="en-US" sz="1400" b="1" baseline="30000" dirty="0"/>
              <a:t>2</a:t>
            </a:r>
            <a:endParaRPr lang="en-US" sz="1400" b="1" dirty="0"/>
          </a:p>
          <a:p>
            <a:r>
              <a:rPr lang="en-US" sz="1400" dirty="0"/>
              <a:t>Independent of sample size n;</a:t>
            </a:r>
          </a:p>
          <a:p>
            <a:r>
              <a:rPr lang="en-US" sz="1400" dirty="0"/>
              <a:t>Direct comparison across predictors. </a:t>
            </a:r>
          </a:p>
          <a:p>
            <a:endParaRPr lang="en-US" sz="1400" b="1" dirty="0"/>
          </a:p>
        </p:txBody>
      </p:sp>
      <p:sp>
        <p:nvSpPr>
          <p:cNvPr id="33" name="TextBox 32"/>
          <p:cNvSpPr txBox="1"/>
          <p:nvPr/>
        </p:nvSpPr>
        <p:spPr>
          <a:xfrm>
            <a:off x="5538612" y="2766466"/>
            <a:ext cx="4812657" cy="276999"/>
          </a:xfrm>
          <a:prstGeom prst="rect">
            <a:avLst/>
          </a:prstGeom>
          <a:noFill/>
        </p:spPr>
        <p:txBody>
          <a:bodyPr wrap="square" rtlCol="0">
            <a:spAutoFit/>
          </a:bodyPr>
          <a:lstStyle/>
          <a:p>
            <a:r>
              <a:rPr lang="en-US" sz="1200" b="1" dirty="0"/>
              <a:t>Values of Cox-Snell R</a:t>
            </a:r>
            <a:r>
              <a:rPr lang="en-US" sz="1200" b="1" baseline="30000" dirty="0"/>
              <a:t>2 </a:t>
            </a:r>
            <a:r>
              <a:rPr lang="en-US" sz="1200" b="1" dirty="0"/>
              <a:t> </a:t>
            </a:r>
            <a:r>
              <a:rPr lang="en-US" sz="1000" b="1" dirty="0"/>
              <a:t>(based on 4032 simulations)</a:t>
            </a:r>
          </a:p>
        </p:txBody>
      </p:sp>
      <p:grpSp>
        <p:nvGrpSpPr>
          <p:cNvPr id="34" name="Group 7"/>
          <p:cNvGrpSpPr>
            <a:grpSpLocks/>
          </p:cNvGrpSpPr>
          <p:nvPr/>
        </p:nvGrpSpPr>
        <p:grpSpPr bwMode="auto">
          <a:xfrm>
            <a:off x="9733209" y="5756538"/>
            <a:ext cx="2783982" cy="744478"/>
            <a:chOff x="6473791" y="5311490"/>
            <a:chExt cx="1844646" cy="810046"/>
          </a:xfrm>
        </p:grpSpPr>
        <p:sp>
          <p:nvSpPr>
            <p:cNvPr id="35" name="Terminator 67"/>
            <p:cNvSpPr>
              <a:spLocks noChangeArrowheads="1"/>
            </p:cNvSpPr>
            <p:nvPr/>
          </p:nvSpPr>
          <p:spPr bwMode="auto">
            <a:xfrm>
              <a:off x="6545700" y="5311490"/>
              <a:ext cx="1604753" cy="810046"/>
            </a:xfrm>
            <a:prstGeom prst="flowChartTerminator">
              <a:avLst/>
            </a:prstGeom>
            <a:solidFill>
              <a:srgbClr val="99BA82"/>
            </a:solidFill>
            <a:ln w="9525">
              <a:solidFill>
                <a:srgbClr val="FFFFFF"/>
              </a:solidFill>
              <a:miter lim="800000"/>
              <a:headEnd/>
              <a:tailEnd/>
            </a:ln>
            <a:effectLst>
              <a:outerShdw blurRad="41275" dist="25400" dir="5400000" algn="tl" rotWithShape="0">
                <a:srgbClr val="68686D">
                  <a:alpha val="34998"/>
                </a:srgbClr>
              </a:outerShdw>
            </a:effectLst>
          </p:spPr>
          <p:txBody>
            <a:bodyPr anchor="ctr">
              <a:noAutofit/>
            </a:bodyPr>
            <a:lstStyle/>
            <a:p>
              <a:pPr algn="ctr" fontAlgn="auto">
                <a:spcBef>
                  <a:spcPts val="0"/>
                </a:spcBef>
                <a:spcAft>
                  <a:spcPts val="0"/>
                </a:spcAft>
                <a:defRPr/>
              </a:pPr>
              <a:endParaRPr lang="en-US" sz="2000" kern="1000" spc="50" dirty="0">
                <a:solidFill>
                  <a:schemeClr val="bg2">
                    <a:lumMod val="25000"/>
                  </a:schemeClr>
                </a:solidFill>
                <a:latin typeface="+mn-lt"/>
              </a:endParaRPr>
            </a:p>
          </p:txBody>
        </p:sp>
        <mc:AlternateContent xmlns:mc="http://schemas.openxmlformats.org/markup-compatibility/2006" xmlns:a14="http://schemas.microsoft.com/office/drawing/2010/main">
          <mc:Choice Requires="a14">
            <p:sp>
              <p:nvSpPr>
                <p:cNvPr id="36" name="TextBox 35"/>
                <p:cNvSpPr txBox="1"/>
                <p:nvPr/>
              </p:nvSpPr>
              <p:spPr bwMode="auto">
                <a:xfrm>
                  <a:off x="6473791" y="5434830"/>
                  <a:ext cx="1844646" cy="562617"/>
                </a:xfrm>
                <a:prstGeom prst="rect">
                  <a:avLst/>
                </a:prstGeom>
                <a:noFill/>
              </p:spPr>
              <p:txBody>
                <a:bodyPr wrap="square">
                  <a:noAutofit/>
                </a:bodyPr>
                <a:lstStyle/>
                <a:p>
                  <a:pPr algn="ctr" fontAlgn="auto">
                    <a:spcBef>
                      <a:spcPts val="0"/>
                    </a:spcBef>
                    <a:spcAft>
                      <a:spcPts val="0"/>
                    </a:spcAft>
                    <a:defRPr/>
                  </a:pPr>
                  <a:r>
                    <a:rPr lang="en-US" sz="2000" dirty="0">
                      <a:solidFill>
                        <a:schemeClr val="tx1">
                          <a:lumMod val="75000"/>
                          <a:lumOff val="25000"/>
                        </a:schemeClr>
                      </a:solidFill>
                      <a:latin typeface="+mn-lt"/>
                      <a:cs typeface="Arial"/>
                    </a:rPr>
                    <a:t>n =</a:t>
                  </a:r>
                  <a:r>
                    <a:rPr lang="en-US" sz="2000" dirty="0">
                      <a:solidFill>
                        <a:srgbClr val="343437"/>
                      </a:solidFill>
                      <a:cs typeface="Arial"/>
                    </a:rPr>
                    <a:t> </a:t>
                  </a:r>
                  <a14:m>
                    <m:oMath xmlns:m="http://schemas.openxmlformats.org/officeDocument/2006/math">
                      <m:f>
                        <m:fPr>
                          <m:ctrlPr>
                            <a:rPr lang="en-US" sz="2000" i="1">
                              <a:solidFill>
                                <a:srgbClr val="343437"/>
                              </a:solidFill>
                              <a:latin typeface="Cambria Math" panose="02040503050406030204" pitchFamily="18" charset="0"/>
                              <a:cs typeface="Arial"/>
                            </a:rPr>
                          </m:ctrlPr>
                        </m:fPr>
                        <m:num>
                          <m:r>
                            <a:rPr lang="en-US" sz="2000" b="0" i="1" smtClean="0">
                              <a:solidFill>
                                <a:srgbClr val="343437"/>
                              </a:solidFill>
                              <a:latin typeface="Cambria Math" panose="02040503050406030204" pitchFamily="18" charset="0"/>
                              <a:cs typeface="Arial"/>
                            </a:rPr>
                            <m:t>𝑝</m:t>
                          </m:r>
                        </m:num>
                        <m:den>
                          <m:d>
                            <m:dPr>
                              <m:ctrlPr>
                                <a:rPr lang="en-US" altLang="zh-CN" sz="2000" b="0" i="1" smtClean="0">
                                  <a:solidFill>
                                    <a:srgbClr val="343437"/>
                                  </a:solidFill>
                                  <a:latin typeface="Cambria Math" panose="02040503050406030204" pitchFamily="18" charset="0"/>
                                  <a:cs typeface="Arial"/>
                                </a:rPr>
                              </m:ctrlPr>
                            </m:dPr>
                            <m:e>
                              <m:r>
                                <a:rPr lang="zh-CN" altLang="en-US" sz="2000" b="0" i="1" smtClean="0">
                                  <a:solidFill>
                                    <a:srgbClr val="343437"/>
                                  </a:solidFill>
                                  <a:latin typeface="Cambria Math" panose="02040503050406030204" pitchFamily="18" charset="0"/>
                                  <a:cs typeface="Arial"/>
                                </a:rPr>
                                <m:t>𝑆</m:t>
                              </m:r>
                              <m:r>
                                <a:rPr lang="zh-CN" altLang="en-US" sz="2000" b="0" i="1" baseline="-25000" smtClean="0">
                                  <a:solidFill>
                                    <a:srgbClr val="343437"/>
                                  </a:solidFill>
                                  <a:latin typeface="Cambria Math" panose="02040503050406030204" pitchFamily="18" charset="0"/>
                                  <a:cs typeface="Arial"/>
                                </a:rPr>
                                <m:t>𝑉𝐻</m:t>
                              </m:r>
                              <m:r>
                                <a:rPr lang="en-US" altLang="zh-CN" sz="2000" b="0" i="1" smtClean="0">
                                  <a:solidFill>
                                    <a:srgbClr val="343437"/>
                                  </a:solidFill>
                                  <a:latin typeface="Cambria Math" panose="02040503050406030204" pitchFamily="18" charset="0"/>
                                  <a:cs typeface="Arial"/>
                                </a:rPr>
                                <m:t>−1</m:t>
                              </m:r>
                            </m:e>
                          </m:d>
                          <m:r>
                            <a:rPr lang="zh-CN" altLang="en-US" sz="2000" b="0" i="1" smtClean="0">
                              <a:solidFill>
                                <a:srgbClr val="343437"/>
                              </a:solidFill>
                              <a:latin typeface="Cambria Math" panose="02040503050406030204" pitchFamily="18" charset="0"/>
                              <a:cs typeface="Arial"/>
                            </a:rPr>
                            <m:t>𝑙𝑛</m:t>
                          </m:r>
                          <m:r>
                            <a:rPr lang="en-US" altLang="zh-CN" sz="2000" b="0" i="1" smtClean="0">
                              <a:solidFill>
                                <a:srgbClr val="343437"/>
                              </a:solidFill>
                              <a:latin typeface="Cambria Math" panose="02040503050406030204" pitchFamily="18" charset="0"/>
                              <a:cs typeface="Arial"/>
                            </a:rPr>
                            <m:t>(</m:t>
                          </m:r>
                          <m:r>
                            <m:rPr>
                              <m:nor/>
                            </m:rPr>
                            <a:rPr lang="en-US" sz="2000" dirty="0">
                              <a:solidFill>
                                <a:srgbClr val="343437"/>
                              </a:solidFill>
                              <a:cs typeface="Arial"/>
                            </a:rPr>
                            <m:t>1− </m:t>
                          </m:r>
                          <m:r>
                            <a:rPr lang="en-US" sz="2000" b="0" i="1" smtClean="0">
                              <a:solidFill>
                                <a:srgbClr val="343437"/>
                              </a:solidFill>
                              <a:latin typeface="Cambria Math" panose="02040503050406030204" pitchFamily="18" charset="0"/>
                              <a:cs typeface="Arial"/>
                            </a:rPr>
                            <m:t>𝑅</m:t>
                          </m:r>
                          <m:r>
                            <a:rPr lang="en-US" sz="2000" b="0" i="1" baseline="30000" smtClean="0">
                              <a:solidFill>
                                <a:srgbClr val="343437"/>
                              </a:solidFill>
                              <a:latin typeface="Cambria Math" panose="02040503050406030204" pitchFamily="18" charset="0"/>
                              <a:cs typeface="Arial"/>
                            </a:rPr>
                            <m:t>2</m:t>
                          </m:r>
                          <m:r>
                            <a:rPr lang="en-US" sz="2000" b="0" i="1" baseline="-25000" smtClean="0">
                              <a:solidFill>
                                <a:srgbClr val="343437"/>
                              </a:solidFill>
                              <a:latin typeface="Cambria Math" panose="02040503050406030204" pitchFamily="18" charset="0"/>
                              <a:cs typeface="Arial"/>
                            </a:rPr>
                            <m:t>𝐶𝑆</m:t>
                          </m:r>
                          <m:r>
                            <a:rPr lang="en-US" altLang="zh-CN" sz="2000" b="0" i="1" smtClean="0">
                              <a:solidFill>
                                <a:srgbClr val="343437"/>
                              </a:solidFill>
                              <a:latin typeface="Cambria Math" panose="02040503050406030204" pitchFamily="18" charset="0"/>
                              <a:cs typeface="Arial"/>
                            </a:rPr>
                            <m:t>)</m:t>
                          </m:r>
                        </m:den>
                      </m:f>
                    </m:oMath>
                  </a14:m>
                  <a:r>
                    <a:rPr lang="en-US" sz="2000" dirty="0">
                      <a:solidFill>
                        <a:schemeClr val="tx1">
                          <a:lumMod val="75000"/>
                          <a:lumOff val="25000"/>
                        </a:schemeClr>
                      </a:solidFill>
                      <a:latin typeface="+mn-lt"/>
                      <a:cs typeface="Arial"/>
                    </a:rPr>
                    <a:t> </a:t>
                  </a:r>
                </a:p>
              </p:txBody>
            </p:sp>
          </mc:Choice>
          <mc:Fallback xmlns="">
            <p:sp>
              <p:nvSpPr>
                <p:cNvPr id="38" name="TextBox 37"/>
                <p:cNvSpPr txBox="1">
                  <a:spLocks noRot="1" noChangeAspect="1" noMove="1" noResize="1" noEditPoints="1" noAdjustHandles="1" noChangeArrowheads="1" noChangeShapeType="1" noTextEdit="1"/>
                </p:cNvSpPr>
                <p:nvPr/>
              </p:nvSpPr>
              <p:spPr bwMode="auto">
                <a:xfrm>
                  <a:off x="6473791" y="5434830"/>
                  <a:ext cx="1844646" cy="562617"/>
                </a:xfrm>
                <a:prstGeom prst="rect">
                  <a:avLst/>
                </a:prstGeom>
                <a:blipFill>
                  <a:blip r:embed="rId6"/>
                  <a:stretch>
                    <a:fillRect b="-14118"/>
                  </a:stretch>
                </a:blipFill>
              </p:spPr>
              <p:txBody>
                <a:bodyPr/>
                <a:lstStyle/>
                <a:p>
                  <a:r>
                    <a:rPr lang="en-US">
                      <a:noFill/>
                    </a:rPr>
                    <a:t> </a:t>
                  </a:r>
                </a:p>
              </p:txBody>
            </p:sp>
          </mc:Fallback>
        </mc:AlternateContent>
      </p:grpSp>
      <p:sp>
        <p:nvSpPr>
          <p:cNvPr id="38" name="TextBox 37"/>
          <p:cNvSpPr txBox="1"/>
          <p:nvPr/>
        </p:nvSpPr>
        <p:spPr>
          <a:xfrm>
            <a:off x="9929674" y="5956488"/>
            <a:ext cx="250154" cy="319224"/>
          </a:xfrm>
          <a:prstGeom prst="rect">
            <a:avLst/>
          </a:prstGeom>
          <a:noFill/>
          <a:ln>
            <a:solidFill>
              <a:srgbClr val="FF0000"/>
            </a:solidFill>
          </a:ln>
        </p:spPr>
        <p:txBody>
          <a:bodyPr wrap="square" rtlCol="0">
            <a:spAutoFit/>
          </a:bodyPr>
          <a:lstStyle/>
          <a:p>
            <a:endParaRPr lang="en-US" dirty="0"/>
          </a:p>
        </p:txBody>
      </p:sp>
      <p:sp>
        <p:nvSpPr>
          <p:cNvPr id="39" name="TextBox 38"/>
          <p:cNvSpPr txBox="1"/>
          <p:nvPr/>
        </p:nvSpPr>
        <p:spPr>
          <a:xfrm>
            <a:off x="10535394" y="6121666"/>
            <a:ext cx="352671" cy="284562"/>
          </a:xfrm>
          <a:prstGeom prst="rect">
            <a:avLst/>
          </a:prstGeom>
          <a:noFill/>
          <a:ln>
            <a:solidFill>
              <a:srgbClr val="FF0000"/>
            </a:solidFill>
          </a:ln>
        </p:spPr>
        <p:txBody>
          <a:bodyPr wrap="square" rtlCol="0">
            <a:spAutoFit/>
          </a:bodyPr>
          <a:lstStyle/>
          <a:p>
            <a:endParaRPr lang="en-US" dirty="0"/>
          </a:p>
        </p:txBody>
      </p:sp>
      <p:sp>
        <p:nvSpPr>
          <p:cNvPr id="40" name="TextBox 39"/>
          <p:cNvSpPr txBox="1"/>
          <p:nvPr/>
        </p:nvSpPr>
        <p:spPr>
          <a:xfrm>
            <a:off x="11834504" y="6133431"/>
            <a:ext cx="352671" cy="284562"/>
          </a:xfrm>
          <a:prstGeom prst="rect">
            <a:avLst/>
          </a:prstGeom>
          <a:noFill/>
          <a:ln>
            <a:solidFill>
              <a:srgbClr val="FF0000"/>
            </a:solidFill>
          </a:ln>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516386" y="1600192"/>
                <a:ext cx="4419600" cy="540148"/>
              </a:xfrm>
              <a:prstGeom prst="rect">
                <a:avLst/>
              </a:prstGeom>
              <a:noFill/>
              <a:ln>
                <a:solidFill>
                  <a:schemeClr val="tx1"/>
                </a:solidFill>
              </a:ln>
            </p:spPr>
            <p:txBody>
              <a:bodyPr wrap="square" rtlCol="0">
                <a:spAutoFit/>
              </a:bodyPr>
              <a:lstStyle/>
              <a:p>
                <a:r>
                  <a:rPr lang="en-US" sz="2000" i="1" dirty="0"/>
                  <a:t>S</a:t>
                </a:r>
                <a:r>
                  <a:rPr lang="en-US" sz="2000" i="1" baseline="-25000" dirty="0"/>
                  <a:t>VH</a:t>
                </a:r>
                <a:r>
                  <a:rPr lang="en-US" sz="2000" i="1" dirty="0"/>
                  <a:t>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𝐿𝑖𝑘𝑒𝑙𝑖h𝑜𝑜𝑑</m:t>
                        </m:r>
                        <m:r>
                          <a:rPr lang="en-US" sz="2000" b="0" i="1" smtClean="0">
                            <a:latin typeface="Cambria Math" panose="02040503050406030204" pitchFamily="18" charset="0"/>
                          </a:rPr>
                          <m:t> </m:t>
                        </m:r>
                        <m:r>
                          <a:rPr lang="en-US" sz="2000" b="0" i="1" smtClean="0">
                            <a:latin typeface="Cambria Math" panose="02040503050406030204" pitchFamily="18" charset="0"/>
                          </a:rPr>
                          <m:t>𝑟𝑎𝑡𝑖𝑜</m:t>
                        </m:r>
                        <m:r>
                          <a:rPr lang="en-US" sz="2000" b="0" i="1" smtClean="0">
                            <a:latin typeface="Cambria Math" panose="02040503050406030204" pitchFamily="18" charset="0"/>
                          </a:rPr>
                          <m:t> </m:t>
                        </m:r>
                        <m:r>
                          <a:rPr lang="en-US" sz="2000" i="1">
                            <a:latin typeface="Cambria Math" panose="02040503050406030204" pitchFamily="18" charset="0"/>
                          </a:rPr>
                          <m:t>𝐿𝑅</m:t>
                        </m:r>
                        <m:r>
                          <a:rPr lang="en-US" sz="2000" b="0" i="1" smtClean="0">
                            <a:latin typeface="Cambria Math" panose="02040503050406030204" pitchFamily="18" charset="0"/>
                          </a:rPr>
                          <m:t> − </m:t>
                        </m:r>
                        <m:r>
                          <a:rPr lang="en-US" sz="2000" i="1">
                            <a:latin typeface="Cambria Math"/>
                          </a:rPr>
                          <m:t># </m:t>
                        </m:r>
                        <m:r>
                          <a:rPr lang="en-US" sz="2000" b="0" i="1" smtClean="0">
                            <a:latin typeface="Cambria Math" panose="02040503050406030204" pitchFamily="18" charset="0"/>
                          </a:rPr>
                          <m:t>𝑝𝑟𝑒𝑑𝑖𝑐𝑡𝑜𝑟𝑠</m:t>
                        </m:r>
                        <m:r>
                          <a:rPr lang="en-US" sz="2000" b="0" i="1" smtClean="0">
                            <a:latin typeface="Cambria Math" panose="02040503050406030204" pitchFamily="18" charset="0"/>
                          </a:rPr>
                          <m:t> </m:t>
                        </m:r>
                        <m:r>
                          <a:rPr lang="en-US" sz="2000" b="0" i="1" smtClean="0">
                            <a:latin typeface="Cambria Math" panose="02040503050406030204" pitchFamily="18" charset="0"/>
                          </a:rPr>
                          <m:t>𝑃</m:t>
                        </m:r>
                      </m:num>
                      <m:den>
                        <m:r>
                          <a:rPr lang="en-US" sz="2000" i="1">
                            <a:latin typeface="Cambria Math" panose="02040503050406030204" pitchFamily="18" charset="0"/>
                          </a:rPr>
                          <m:t>𝐿𝑖𝑘𝑒𝑙𝑖h𝑜𝑜𝑑</m:t>
                        </m:r>
                        <m:r>
                          <a:rPr lang="en-US" sz="2000" i="1">
                            <a:latin typeface="Cambria Math" panose="02040503050406030204" pitchFamily="18" charset="0"/>
                          </a:rPr>
                          <m:t> </m:t>
                        </m:r>
                        <m:r>
                          <a:rPr lang="en-US" sz="2000" i="1">
                            <a:latin typeface="Cambria Math" panose="02040503050406030204" pitchFamily="18" charset="0"/>
                          </a:rPr>
                          <m:t>𝑟𝑎𝑡𝑖𝑜</m:t>
                        </m:r>
                        <m:r>
                          <a:rPr lang="en-US" sz="2000" b="0" i="1" smtClean="0">
                            <a:latin typeface="Cambria Math" panose="02040503050406030204" pitchFamily="18" charset="0"/>
                          </a:rPr>
                          <m:t> </m:t>
                        </m:r>
                        <m:r>
                          <a:rPr lang="en-US" sz="2000" i="1">
                            <a:latin typeface="Cambria Math" panose="02040503050406030204" pitchFamily="18" charset="0"/>
                          </a:rPr>
                          <m:t>𝐿𝑅</m:t>
                        </m:r>
                      </m:den>
                    </m:f>
                  </m:oMath>
                </a14:m>
                <a:endParaRPr lang="en-US" sz="2000"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516386" y="1600192"/>
                <a:ext cx="4419600" cy="540148"/>
              </a:xfrm>
              <a:prstGeom prst="rect">
                <a:avLst/>
              </a:prstGeom>
              <a:blipFill>
                <a:blip r:embed="rId7"/>
                <a:stretch>
                  <a:fillRect l="-1376" b="-6593"/>
                </a:stretch>
              </a:blipFill>
              <a:ln>
                <a:solidFill>
                  <a:schemeClr val="tx1"/>
                </a:solidFill>
              </a:ln>
            </p:spPr>
            <p:txBody>
              <a:bodyPr/>
              <a:lstStyle/>
              <a:p>
                <a:r>
                  <a:rPr lang="en-US">
                    <a:noFill/>
                  </a:rPr>
                  <a:t> </a:t>
                </a:r>
              </a:p>
            </p:txBody>
          </p:sp>
        </mc:Fallback>
      </mc:AlternateContent>
      <p:pic>
        <p:nvPicPr>
          <p:cNvPr id="29" name="Picture 28"/>
          <p:cNvPicPr>
            <a:picLocks noChangeAspect="1"/>
          </p:cNvPicPr>
          <p:nvPr/>
        </p:nvPicPr>
        <p:blipFill>
          <a:blip r:embed="rId8"/>
          <a:stretch>
            <a:fillRect/>
          </a:stretch>
        </p:blipFill>
        <p:spPr>
          <a:xfrm>
            <a:off x="420191" y="2584543"/>
            <a:ext cx="4533900" cy="2914649"/>
          </a:xfrm>
          <a:prstGeom prst="rect">
            <a:avLst/>
          </a:prstGeom>
        </p:spPr>
      </p:pic>
    </p:spTree>
    <p:extLst>
      <p:ext uri="{BB962C8B-B14F-4D97-AF65-F5344CB8AC3E}">
        <p14:creationId xmlns:p14="http://schemas.microsoft.com/office/powerpoint/2010/main" val="4228293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SLIDEFORMATR" val="RXPStandard Screen"/>
  <p:tag name="VARDIVISION" val="RXPDivCorp"/>
  <p:tag name="VARPALETTE" val="RXPpalette_standard_value"/>
  <p:tag name="VARBACKGROUND" val="RXPbackground_dark_value"/>
  <p:tag name="VARPPTPAPER" val="RXPRXP"/>
  <p:tag name="VARPPTGRIDMODE" val="RXPRocheGrid"/>
  <p:tag name="VARPPTTYPE" val="RXPpotRXPP"/>
  <p:tag name="VARPOTVERSION" val="RXP8.8"/>
  <p:tag name="VARPPTLANGSEL" val="RXPEnglish"/>
  <p:tag name="VARPPTCOMPATIBLE4" val="RXPFALSE"/>
  <p:tag name="VARPPTCOMPATIBLE7" val="RXPFALSE"/>
  <p:tag name="VARPPTCOMPATIBLERD03" val="RXPTRUE"/>
  <p:tag name="VARCOLOR" val="RXPcolor_white_colored"/>
  <p:tag name="VAREMBEDFONTSENABLED" val="RXPFALSE"/>
  <p:tag name="VARTOC" val="RXP"/>
  <p:tag name="VARFOOTERAPPLYTOALLPRESSED" val="RXPFALSE"/>
  <p:tag name="VARTITLE" val="RXP"/>
  <p:tag name="VARUNIT" val="RXPRoche"/>
  <p:tag name="VARPPTSETUPPERFORMED" val="RXPTRUE"/>
  <p:tag name="VARPPTSLIDEFORMAT" val="RXPWide Screen (16:9)"/>
  <p:tag name="VARPPTLANG" val="RXPEnglish"/>
  <p:tag name="VARGRIDMODE" val="RXPgrid_none_value"/>
  <p:tag name="VARSAVEMESSAGETIMESTAMP" val="RXP10/28/2019"/>
</p:tagLst>
</file>

<file path=ppt/tags/tag2.xml><?xml version="1.0" encoding="utf-8"?>
<p:tagLst xmlns:a="http://schemas.openxmlformats.org/drawingml/2006/main" xmlns:r="http://schemas.openxmlformats.org/officeDocument/2006/relationships" xmlns:p="http://schemas.openxmlformats.org/presentationml/2006/main">
  <p:tag name="VARTITLESLIDEMODE" val="RXP1"/>
</p:tagLst>
</file>

<file path=ppt/theme/theme1.xml><?xml version="1.0" encoding="utf-8"?>
<a:theme xmlns:a="http://schemas.openxmlformats.org/drawingml/2006/main" name="Roche">
  <a:themeElements>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fontScheme name="Roche">
      <a:majorFont>
        <a:latin typeface="Imago"/>
        <a:ea typeface=""/>
        <a:cs typeface=""/>
      </a:majorFont>
      <a:minorFont>
        <a:latin typeface="Imag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Imago" pitchFamily="2"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Imago" pitchFamily="2" charset="0"/>
          </a:defRPr>
        </a:defPPr>
      </a:lstStyle>
      <a:style>
        <a:lnRef idx="1">
          <a:schemeClr val="tx1"/>
        </a:lnRef>
        <a:fillRef idx="0">
          <a:schemeClr val="accent1"/>
        </a:fillRef>
        <a:effectRef idx="0">
          <a:schemeClr val="accent1"/>
        </a:effectRef>
        <a:fontRef idx="minor">
          <a:schemeClr val="tx1"/>
        </a:fontRef>
      </a:style>
    </a:lnDef>
  </a:objectDefaults>
  <a:extraClrSchemeLst>
    <a:extraClrScheme>
      <a:clrScheme name="Roche 1">
        <a:dk1>
          <a:srgbClr val="FF7F00"/>
        </a:dk1>
        <a:lt1>
          <a:srgbClr val="FFFFFF"/>
        </a:lt1>
        <a:dk2>
          <a:srgbClr val="0028A0"/>
        </a:dk2>
        <a:lt2>
          <a:srgbClr val="969696"/>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dk2" tx1="lt1" bg2="dk1" tx2="lt2" accent1="accent1" accent2="accent2" accent3="accent3" accent4="accent4" accent5="accent5" accent6="accent6" hlink="hlink" folHlink="folHlink"/>
    </a:extraClrScheme>
    <a:extraClrScheme>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lt1" tx1="dk1" bg2="lt2" tx2="dk2" accent1="accent1" accent2="accent2" accent3="accent3" accent4="accent4" accent5="accent5" accent6="accent6" hlink="hlink" folHlink="folHlink"/>
    </a:extraClrScheme>
    <a:extraClrScheme>
      <a:clrScheme name="Roche 3">
        <a:dk1>
          <a:srgbClr val="000000"/>
        </a:dk1>
        <a:lt1>
          <a:srgbClr val="FFFFFF"/>
        </a:lt1>
        <a:dk2>
          <a:srgbClr val="959595"/>
        </a:dk2>
        <a:lt2>
          <a:srgbClr val="676767"/>
        </a:lt2>
        <a:accent1>
          <a:srgbClr val="B2B2B2"/>
        </a:accent1>
        <a:accent2>
          <a:srgbClr val="4D4D4D"/>
        </a:accent2>
        <a:accent3>
          <a:srgbClr val="FFFFFF"/>
        </a:accent3>
        <a:accent4>
          <a:srgbClr val="000000"/>
        </a:accent4>
        <a:accent5>
          <a:srgbClr val="D5D5D5"/>
        </a:accent5>
        <a:accent6>
          <a:srgbClr val="454545"/>
        </a:accent6>
        <a:hlink>
          <a:srgbClr val="EAEAEA"/>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themeOverride>
</file>

<file path=docProps/app.xml><?xml version="1.0" encoding="utf-8"?>
<Properties xmlns="http://schemas.openxmlformats.org/officeDocument/2006/extended-properties" xmlns:vt="http://schemas.openxmlformats.org/officeDocument/2006/docPropsVTypes">
  <Template>Roche</Template>
  <TotalTime>7244</TotalTime>
  <Pages>16</Pages>
  <Words>1901</Words>
  <Application>Microsoft Office PowerPoint</Application>
  <PresentationFormat>Widescreen</PresentationFormat>
  <Paragraphs>278</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Cambria Math</vt:lpstr>
      <vt:lpstr>Imago</vt:lpstr>
      <vt:lpstr>Minion</vt:lpstr>
      <vt:lpstr>Roche</vt:lpstr>
      <vt:lpstr>Sample size calculation for prediction model</vt:lpstr>
      <vt:lpstr>Motivation</vt:lpstr>
      <vt:lpstr>Required sample size: moving beyond EPV criteria</vt:lpstr>
      <vt:lpstr>Overview of modern methods for sample size calculation</vt:lpstr>
      <vt:lpstr>Simulation settings in the slides (7*4*3*3*4*4 = 4032)   </vt:lpstr>
      <vt:lpstr>Riley Richard: three-criteria method</vt:lpstr>
      <vt:lpstr>Shrinkage factor: measure of degree of overfitting</vt:lpstr>
      <vt:lpstr>From heuristic shrinkage factor to pseudo R2</vt:lpstr>
      <vt:lpstr>From heuristic shrinkage factor to pseudo R2</vt:lpstr>
      <vt:lpstr>Cox-Snell R2: predictive strength in logistic regression</vt:lpstr>
      <vt:lpstr>Nagelkerke R2 – normalized version of R2CS</vt:lpstr>
      <vt:lpstr>Nagelkerke R2: base rate problem and base rate sensitivity </vt:lpstr>
      <vt:lpstr>Nagelkerke R2: base rate problem and base rate sensitivity </vt:lpstr>
      <vt:lpstr>PowerPoint Presentation</vt:lpstr>
      <vt:lpstr>Riley Richard – Criterion 1 &amp; 2</vt:lpstr>
      <vt:lpstr>Riley Richard – Criterion 3 </vt:lpstr>
      <vt:lpstr>Three criteria methods by Riley Richard</vt:lpstr>
      <vt:lpstr>PowerPoint Presentation</vt:lpstr>
      <vt:lpstr>PowerPoint Presentation</vt:lpstr>
      <vt:lpstr>Characteristics of the development data (6 design factors)  (7*4*3*3*4*4 = 4032)   </vt:lpstr>
      <vt:lpstr>Predictive performance (simulation results and meta model results) </vt:lpstr>
      <vt:lpstr>Brier</vt:lpstr>
      <vt:lpstr>Predictive performance by relative size of development data  impact of EPV and events fraction </vt:lpstr>
      <vt:lpstr>Metamodels results</vt:lpstr>
      <vt:lpstr>Prediction error =  N + Ef + P           (negative relation)    (positive relation)     (positive relation) </vt:lpstr>
      <vt:lpstr>Comparison between simulation results and metamodel results (1000 simulations based on ML)</vt:lpstr>
      <vt:lpstr>Thank you !</vt:lpstr>
      <vt:lpstr>PowerPoint Presentation</vt:lpstr>
    </vt:vector>
  </TitlesOfParts>
  <Company>F. Hoffmann-La Roche,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Slides7</dc:title>
  <dc:subject/>
  <dc:creator>Chen, Xijin {MDBA~Basel}</dc:creator>
  <cp:keywords/>
  <dc:description/>
  <cp:lastModifiedBy>Chen, Xijin {MDBA~Basel}</cp:lastModifiedBy>
  <cp:revision>907</cp:revision>
  <cp:lastPrinted>1998-09-09T08:32:30Z</cp:lastPrinted>
  <dcterms:created xsi:type="dcterms:W3CDTF">2019-10-15T07:51:20Z</dcterms:created>
  <dcterms:modified xsi:type="dcterms:W3CDTF">2019-10-28T10:15:37Z</dcterms:modified>
</cp:coreProperties>
</file>