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3" r:id="rId11"/>
    <p:sldId id="272" r:id="rId12"/>
    <p:sldId id="274" r:id="rId13"/>
    <p:sldId id="275" r:id="rId14"/>
    <p:sldId id="295" r:id="rId15"/>
    <p:sldId id="276" r:id="rId16"/>
    <p:sldId id="296" r:id="rId17"/>
    <p:sldId id="277" r:id="rId18"/>
    <p:sldId id="297" r:id="rId19"/>
    <p:sldId id="279" r:id="rId20"/>
    <p:sldId id="298" r:id="rId21"/>
    <p:sldId id="299" r:id="rId22"/>
    <p:sldId id="280" r:id="rId23"/>
    <p:sldId id="281" r:id="rId24"/>
    <p:sldId id="30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00B1-7D7E-4E7F-B6CE-ACB66B67EC9B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B071-2F82-4F96-8362-0F3CC54AF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2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4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68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09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9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8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20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B071-2F82-4F96-8362-0F3CC54AF6C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7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C874-B040-41BA-88B0-D62357E2CA8D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CA34-CB81-4E74-899B-43B633C61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24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084168" y="1213892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6" name="Oval 5"/>
          <p:cNvSpPr/>
          <p:nvPr/>
        </p:nvSpPr>
        <p:spPr>
          <a:xfrm>
            <a:off x="2123728" y="1220341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15" name="Oval 14"/>
          <p:cNvSpPr/>
          <p:nvPr/>
        </p:nvSpPr>
        <p:spPr>
          <a:xfrm>
            <a:off x="6012160" y="4142631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16" name="Oval 15"/>
          <p:cNvSpPr/>
          <p:nvPr/>
        </p:nvSpPr>
        <p:spPr>
          <a:xfrm>
            <a:off x="2051720" y="4149080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" name="Rectangle 2"/>
          <p:cNvSpPr/>
          <p:nvPr/>
        </p:nvSpPr>
        <p:spPr>
          <a:xfrm>
            <a:off x="2159063" y="3645024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α/2</a:t>
            </a:r>
            <a:endParaRPr lang="en-GB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119503" y="3645024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α/2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49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1114738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738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334210" y="27489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38666" y="27489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5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1114738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738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03848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08304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8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1114738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738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500414" y="1403484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</a:t>
            </a:r>
            <a:r>
              <a:rPr lang="en-GB" b="1" baseline="-25000" dirty="0" smtClean="0"/>
              <a:t>1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059832" y="274899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1 - γ</a:t>
            </a:r>
            <a:r>
              <a:rPr lang="en-GB" b="1" baseline="-25000" dirty="0" smtClean="0"/>
              <a:t>1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08304" y="274899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1 - γ</a:t>
            </a:r>
            <a:r>
              <a:rPr lang="en-GB" b="1" baseline="-25000" dirty="0"/>
              <a:t>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281506" y="1277715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γ</a:t>
            </a:r>
            <a:r>
              <a:rPr lang="en-GB" b="1" baseline="-25000" dirty="0" smtClean="0"/>
              <a:t>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5292080" y="2204864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γ</a:t>
            </a:r>
            <a:r>
              <a:rPr lang="en-GB" b="1" baseline="-25000" dirty="0"/>
              <a:t>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7092280" y="140348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α</a:t>
            </a:r>
            <a:r>
              <a:rPr lang="en-GB" b="1" baseline="-25000" dirty="0"/>
              <a:t>2</a:t>
            </a:r>
            <a:r>
              <a:rPr lang="en-GB" b="1" dirty="0"/>
              <a:t> = α - α</a:t>
            </a:r>
            <a:r>
              <a:rPr lang="en-GB" b="1" baseline="-25000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593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03848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89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275856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cs typeface="Times New Roman"/>
              </a:rPr>
              <a:t>0.0125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876256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0.0125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03848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770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03848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66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309275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0.0125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876256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0.0125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03848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204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134076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89813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702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774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309275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0.0125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876256" y="134076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0.0125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89813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17829" y="274702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400041" y="18847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/>
              <a:t> </a:t>
            </a:r>
            <a:r>
              <a:rPr lang="en-GB" b="1" dirty="0" smtClean="0"/>
              <a:t>= 0.01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681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948264" y="134076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3α/4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419872" y="414908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α/4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89813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32687" y="274702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7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934222" y="933957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16" name="Oval 15"/>
          <p:cNvSpPr/>
          <p:nvPr/>
        </p:nvSpPr>
        <p:spPr>
          <a:xfrm>
            <a:off x="1973782" y="940406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" name="Rectangle 2"/>
          <p:cNvSpPr/>
          <p:nvPr/>
        </p:nvSpPr>
        <p:spPr>
          <a:xfrm>
            <a:off x="2081125" y="436350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α/2</a:t>
            </a:r>
            <a:endParaRPr lang="en-GB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041565" y="436350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α/2</a:t>
            </a:r>
            <a:endParaRPr lang="en-GB" sz="2000" b="1" dirty="0"/>
          </a:p>
        </p:txBody>
      </p:sp>
      <p:sp>
        <p:nvSpPr>
          <p:cNvPr id="32" name="Freeform 31"/>
          <p:cNvSpPr/>
          <p:nvPr/>
        </p:nvSpPr>
        <p:spPr>
          <a:xfrm rot="20885940">
            <a:off x="2601109" y="539425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 rot="10107460">
            <a:off x="2600862" y="1376518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257490" y="18864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81867" y="215809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5868144" y="4608838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38" name="Oval 37"/>
          <p:cNvSpPr/>
          <p:nvPr/>
        </p:nvSpPr>
        <p:spPr>
          <a:xfrm>
            <a:off x="1907704" y="4615287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1304604" y="414485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α/2 = 0.025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5975487" y="41112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α/2 = 0.025</a:t>
            </a:r>
            <a:endParaRPr lang="en-GB" b="1" dirty="0"/>
          </a:p>
        </p:txBody>
      </p:sp>
      <p:sp>
        <p:nvSpPr>
          <p:cNvPr id="41" name="Freeform 40"/>
          <p:cNvSpPr/>
          <p:nvPr/>
        </p:nvSpPr>
        <p:spPr>
          <a:xfrm rot="20885940">
            <a:off x="2535031" y="4214306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 rot="10107460">
            <a:off x="2534784" y="5051399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191412" y="386352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15789" y="583297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31640" y="55757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 smtClean="0"/>
              <a:t> = 0.07</a:t>
            </a:r>
            <a:endParaRPr lang="en-GB" b="1" dirty="0"/>
          </a:p>
        </p:txBody>
      </p:sp>
      <p:sp>
        <p:nvSpPr>
          <p:cNvPr id="47" name="Rectangle 46"/>
          <p:cNvSpPr/>
          <p:nvPr/>
        </p:nvSpPr>
        <p:spPr>
          <a:xfrm>
            <a:off x="6000441" y="55757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49" name="Rectangle 48"/>
          <p:cNvSpPr/>
          <p:nvPr/>
        </p:nvSpPr>
        <p:spPr>
          <a:xfrm>
            <a:off x="911598" y="3430606"/>
            <a:ext cx="21941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Test H</a:t>
            </a:r>
            <a:r>
              <a:rPr lang="en-GB" sz="20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at level α/2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36988" y="3429000"/>
            <a:ext cx="21941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at level α/2</a:t>
            </a:r>
          </a:p>
        </p:txBody>
      </p:sp>
    </p:spTree>
    <p:extLst>
      <p:ext uri="{BB962C8B-B14F-4D97-AF65-F5344CB8AC3E}">
        <p14:creationId xmlns:p14="http://schemas.microsoft.com/office/powerpoint/2010/main" val="24871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1740878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804248" y="1340768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0.01875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264265" y="4211796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0.00625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9638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717922" y="2336977"/>
            <a:ext cx="0" cy="125607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005943" y="2177053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89813" y="274899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332687" y="274702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211960" y="3757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0554" y="37478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20885940">
            <a:off x="4025829" y="1577574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1777298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27354" y="22846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196839" y="127771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43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948264" y="134076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3α/4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419872" y="414908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α/4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294269" y="277163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2/3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414330" y="3645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15801687">
            <a:off x="6399942" y="2872227"/>
            <a:ext cx="1350954" cy="31168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3793522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96839" y="21544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1/3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37" name="Freeform 36"/>
          <p:cNvSpPr/>
          <p:nvPr/>
        </p:nvSpPr>
        <p:spPr>
          <a:xfrm rot="10800000" flipH="1">
            <a:off x="3978979" y="2017609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444208" y="33477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5886066" y="41929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59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804248" y="1340768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0.01875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264265" y="4211796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0.00625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9638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294269" y="277163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2/3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414330" y="3645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15801687">
            <a:off x="6399942" y="2872227"/>
            <a:ext cx="1350954" cy="31168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3793522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96839" y="21544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1/3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37" name="Freeform 36"/>
          <p:cNvSpPr/>
          <p:nvPr/>
        </p:nvSpPr>
        <p:spPr>
          <a:xfrm rot="10800000" flipH="1">
            <a:off x="3978979" y="2017609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444208" y="33477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5886066" y="41929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5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948264" y="134076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3α/4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419872" y="4149080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α/4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4908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294269" y="277163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2/3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414330" y="3645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15801687">
            <a:off x="6399942" y="2872227"/>
            <a:ext cx="1350954" cy="31168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3793522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96839" y="21544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1/3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37" name="Freeform 36"/>
          <p:cNvSpPr/>
          <p:nvPr/>
        </p:nvSpPr>
        <p:spPr>
          <a:xfrm rot="10800000" flipH="1">
            <a:off x="3978979" y="2017609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444208" y="33477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5886066" y="41929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794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1600" y="1844824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733421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3593051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4797152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4797152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1740878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3593051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6804248" y="1340768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0.01875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3264265" y="4211796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cs typeface="Times New Roman"/>
              </a:rPr>
              <a:t>0.00625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419803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265324" y="2331456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037426" y="2188996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294269" y="277163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2/3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4414330" y="3645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29" name="Freeform 28"/>
          <p:cNvSpPr/>
          <p:nvPr/>
        </p:nvSpPr>
        <p:spPr>
          <a:xfrm rot="15801687">
            <a:off x="6399942" y="2872227"/>
            <a:ext cx="1350954" cy="31168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4014691" y="3793522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196839" y="21544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1/3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7170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3</a:t>
            </a:r>
            <a:r>
              <a:rPr lang="en-GB" b="1" dirty="0" smtClean="0"/>
              <a:t> = 0.06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7596336" y="18355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0.03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7657876" y="370643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4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37" name="Freeform 36"/>
          <p:cNvSpPr/>
          <p:nvPr/>
        </p:nvSpPr>
        <p:spPr>
          <a:xfrm rot="10800000" flipH="1">
            <a:off x="3978979" y="2017609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444208" y="33477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5886066" y="41929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021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04726" y="1057135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11</a:t>
            </a:r>
            <a:endParaRPr lang="en-GB" sz="700" b="1" dirty="0"/>
          </a:p>
        </p:txBody>
      </p:sp>
      <p:sp>
        <p:nvSpPr>
          <p:cNvPr id="11" name="Rectangle 10"/>
          <p:cNvSpPr/>
          <p:nvPr/>
        </p:nvSpPr>
        <p:spPr>
          <a:xfrm>
            <a:off x="899592" y="1161081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9592" y="3049678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4726" y="290930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12</a:t>
            </a:r>
            <a:endParaRPr lang="en-GB" sz="7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5828247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1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5837202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2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4352" y="1057135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21</a:t>
            </a:r>
            <a:endParaRPr lang="en-GB" sz="700" b="1" dirty="0"/>
          </a:p>
        </p:txBody>
      </p:sp>
      <p:sp>
        <p:nvSpPr>
          <p:cNvPr id="21" name="Oval 20"/>
          <p:cNvSpPr/>
          <p:nvPr/>
        </p:nvSpPr>
        <p:spPr>
          <a:xfrm>
            <a:off x="6764352" y="290930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22</a:t>
            </a:r>
            <a:endParaRPr lang="en-GB" sz="700" b="1" dirty="0"/>
          </a:p>
        </p:txBody>
      </p:sp>
      <p:sp>
        <p:nvSpPr>
          <p:cNvPr id="15" name="Rectangle 14"/>
          <p:cNvSpPr/>
          <p:nvPr/>
        </p:nvSpPr>
        <p:spPr>
          <a:xfrm>
            <a:off x="3217561" y="65702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6803788" y="65702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2831032" y="30422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453198" y="30422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502776" y="1653234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50178" y="1647713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18186" y="2065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093158" y="2065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31" name="Oval 30"/>
          <p:cNvSpPr/>
          <p:nvPr/>
        </p:nvSpPr>
        <p:spPr>
          <a:xfrm>
            <a:off x="3204726" y="476846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13</a:t>
            </a:r>
            <a:endParaRPr lang="en-GB" sz="700" b="1" dirty="0"/>
          </a:p>
        </p:txBody>
      </p:sp>
      <p:sp>
        <p:nvSpPr>
          <p:cNvPr id="34" name="Rectangle 33"/>
          <p:cNvSpPr/>
          <p:nvPr/>
        </p:nvSpPr>
        <p:spPr>
          <a:xfrm>
            <a:off x="3348742" y="53244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3502776" y="3512392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18186" y="39244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37" name="Rectangle 36"/>
          <p:cNvSpPr/>
          <p:nvPr/>
        </p:nvSpPr>
        <p:spPr>
          <a:xfrm>
            <a:off x="6949142" y="53639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76656" y="3514362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19636" y="3963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40" name="Oval 39"/>
          <p:cNvSpPr/>
          <p:nvPr/>
        </p:nvSpPr>
        <p:spPr>
          <a:xfrm>
            <a:off x="6785091" y="477043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23</a:t>
            </a:r>
            <a:endParaRPr lang="en-GB" sz="700" b="1" dirty="0"/>
          </a:p>
        </p:txBody>
      </p:sp>
      <p:sp>
        <p:nvSpPr>
          <p:cNvPr id="41" name="Rectangle 40"/>
          <p:cNvSpPr/>
          <p:nvPr/>
        </p:nvSpPr>
        <p:spPr>
          <a:xfrm>
            <a:off x="978584" y="4946390"/>
            <a:ext cx="1002006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Tertiary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3800825" y="1361136"/>
            <a:ext cx="2963527" cy="3707349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/>
          <p:cNvSpPr/>
          <p:nvPr/>
        </p:nvSpPr>
        <p:spPr>
          <a:xfrm>
            <a:off x="3800824" y="1355185"/>
            <a:ext cx="3003423" cy="3865700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355976" y="46756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  <p:sp>
        <p:nvSpPr>
          <p:cNvPr id="49" name="Rectangle 48"/>
          <p:cNvSpPr/>
          <p:nvPr/>
        </p:nvSpPr>
        <p:spPr>
          <a:xfrm>
            <a:off x="5710474" y="468727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35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04726" y="1057135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11</a:t>
            </a:r>
            <a:endParaRPr lang="en-GB" sz="700" b="1" dirty="0"/>
          </a:p>
        </p:txBody>
      </p:sp>
      <p:sp>
        <p:nvSpPr>
          <p:cNvPr id="11" name="Rectangle 10"/>
          <p:cNvSpPr/>
          <p:nvPr/>
        </p:nvSpPr>
        <p:spPr>
          <a:xfrm>
            <a:off x="899592" y="1161081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9592" y="3049678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4726" y="290930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12</a:t>
            </a:r>
            <a:endParaRPr lang="en-GB" sz="7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5828247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1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5837202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2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4352" y="1057135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21</a:t>
            </a:r>
            <a:endParaRPr lang="en-GB" sz="700" b="1" dirty="0"/>
          </a:p>
        </p:txBody>
      </p:sp>
      <p:sp>
        <p:nvSpPr>
          <p:cNvPr id="21" name="Oval 20"/>
          <p:cNvSpPr/>
          <p:nvPr/>
        </p:nvSpPr>
        <p:spPr>
          <a:xfrm>
            <a:off x="6764352" y="2909308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22</a:t>
            </a:r>
            <a:endParaRPr lang="en-GB" sz="700" b="1" dirty="0"/>
          </a:p>
        </p:txBody>
      </p:sp>
      <p:sp>
        <p:nvSpPr>
          <p:cNvPr id="15" name="Rectangle 14"/>
          <p:cNvSpPr/>
          <p:nvPr/>
        </p:nvSpPr>
        <p:spPr>
          <a:xfrm>
            <a:off x="3217561" y="65702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6803788" y="65702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α/2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2831032" y="30422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7453198" y="30422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0" idx="4"/>
            <a:endCxn id="14" idx="0"/>
          </p:cNvCxnSpPr>
          <p:nvPr/>
        </p:nvCxnSpPr>
        <p:spPr>
          <a:xfrm>
            <a:off x="3502776" y="1653234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50178" y="1647713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790797" y="1493310"/>
            <a:ext cx="2960914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3822280" y="1505253"/>
            <a:ext cx="2956585" cy="1640114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988702" y="206524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7093158" y="206524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996814" y="307335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6215408" y="306406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29" name="Freeform 28"/>
          <p:cNvSpPr/>
          <p:nvPr/>
        </p:nvSpPr>
        <p:spPr>
          <a:xfrm rot="20885940">
            <a:off x="3810683" y="893831"/>
            <a:ext cx="2979779" cy="68747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 rot="10107460">
            <a:off x="3799545" y="1093555"/>
            <a:ext cx="2982835" cy="584196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012208" y="1600933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4981693" y="59397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1" name="Oval 30"/>
          <p:cNvSpPr/>
          <p:nvPr/>
        </p:nvSpPr>
        <p:spPr>
          <a:xfrm>
            <a:off x="3204726" y="476846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13</a:t>
            </a:r>
            <a:endParaRPr lang="en-GB" sz="700" b="1" dirty="0"/>
          </a:p>
        </p:txBody>
      </p:sp>
      <p:sp>
        <p:nvSpPr>
          <p:cNvPr id="34" name="Rectangle 33"/>
          <p:cNvSpPr/>
          <p:nvPr/>
        </p:nvSpPr>
        <p:spPr>
          <a:xfrm>
            <a:off x="3348742" y="53244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3502776" y="3512392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88702" y="392440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37" name="Rectangle 36"/>
          <p:cNvSpPr/>
          <p:nvPr/>
        </p:nvSpPr>
        <p:spPr>
          <a:xfrm>
            <a:off x="6949142" y="53639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ea typeface="Calibri"/>
                <a:cs typeface="Times New Roman"/>
              </a:rPr>
              <a:t>0</a:t>
            </a:r>
            <a:endParaRPr lang="en-GB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76656" y="3514362"/>
            <a:ext cx="0" cy="1256074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19636" y="396383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1/2</a:t>
            </a:r>
            <a:endParaRPr lang="en-GB" b="1" dirty="0"/>
          </a:p>
        </p:txBody>
      </p:sp>
      <p:sp>
        <p:nvSpPr>
          <p:cNvPr id="40" name="Oval 39"/>
          <p:cNvSpPr/>
          <p:nvPr/>
        </p:nvSpPr>
        <p:spPr>
          <a:xfrm>
            <a:off x="6785091" y="477043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H</a:t>
            </a:r>
            <a:r>
              <a:rPr lang="en-GB" sz="1400" b="1" baseline="-25000" dirty="0" smtClean="0"/>
              <a:t>23</a:t>
            </a:r>
            <a:endParaRPr lang="en-GB" sz="700" b="1" dirty="0"/>
          </a:p>
        </p:txBody>
      </p:sp>
      <p:sp>
        <p:nvSpPr>
          <p:cNvPr id="41" name="Rectangle 40"/>
          <p:cNvSpPr/>
          <p:nvPr/>
        </p:nvSpPr>
        <p:spPr>
          <a:xfrm>
            <a:off x="978584" y="4946390"/>
            <a:ext cx="1002006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Tertiary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 flipH="1">
            <a:off x="3848540" y="1625673"/>
            <a:ext cx="3099113" cy="3504803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/>
          <p:cNvSpPr/>
          <p:nvPr/>
        </p:nvSpPr>
        <p:spPr>
          <a:xfrm>
            <a:off x="3708782" y="1674092"/>
            <a:ext cx="3101348" cy="3504803"/>
          </a:xfrm>
          <a:custGeom>
            <a:avLst/>
            <a:gdLst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5" fmla="*/ 2092997 w 2920311"/>
              <a:gd name="connsiteY5" fmla="*/ 672686 h 1949943"/>
              <a:gd name="connsiteX0" fmla="*/ 2920311 w 2920311"/>
              <a:gd name="connsiteY0" fmla="*/ 1949943 h 1949943"/>
              <a:gd name="connsiteX1" fmla="*/ 1251168 w 2920311"/>
              <a:gd name="connsiteY1" fmla="*/ 1340343 h 1949943"/>
              <a:gd name="connsiteX2" fmla="*/ 17454 w 2920311"/>
              <a:gd name="connsiteY2" fmla="*/ 193714 h 1949943"/>
              <a:gd name="connsiteX3" fmla="*/ 525454 w 2920311"/>
              <a:gd name="connsiteY3" fmla="*/ 34057 h 1949943"/>
              <a:gd name="connsiteX4" fmla="*/ 525454 w 2920311"/>
              <a:gd name="connsiteY4" fmla="*/ 63086 h 1949943"/>
              <a:gd name="connsiteX0" fmla="*/ 2920311 w 2920311"/>
              <a:gd name="connsiteY0" fmla="*/ 1915886 h 1915886"/>
              <a:gd name="connsiteX1" fmla="*/ 1251168 w 2920311"/>
              <a:gd name="connsiteY1" fmla="*/ 1306286 h 1915886"/>
              <a:gd name="connsiteX2" fmla="*/ 17454 w 2920311"/>
              <a:gd name="connsiteY2" fmla="*/ 159657 h 1915886"/>
              <a:gd name="connsiteX3" fmla="*/ 525454 w 2920311"/>
              <a:gd name="connsiteY3" fmla="*/ 0 h 1915886"/>
              <a:gd name="connsiteX0" fmla="*/ 2902857 w 2902857"/>
              <a:gd name="connsiteY0" fmla="*/ 1756229 h 1756229"/>
              <a:gd name="connsiteX1" fmla="*/ 1233714 w 2902857"/>
              <a:gd name="connsiteY1" fmla="*/ 1146629 h 1756229"/>
              <a:gd name="connsiteX2" fmla="*/ 0 w 2902857"/>
              <a:gd name="connsiteY2" fmla="*/ 0 h 1756229"/>
              <a:gd name="connsiteX0" fmla="*/ 2960914 w 2960914"/>
              <a:gd name="connsiteY0" fmla="*/ 1640114 h 1640114"/>
              <a:gd name="connsiteX1" fmla="*/ 1291771 w 2960914"/>
              <a:gd name="connsiteY1" fmla="*/ 1030514 h 1640114"/>
              <a:gd name="connsiteX2" fmla="*/ 0 w 2960914"/>
              <a:gd name="connsiteY2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4" h="1640114">
                <a:moveTo>
                  <a:pt x="2960914" y="1640114"/>
                </a:moveTo>
                <a:cubicBezTo>
                  <a:pt x="2368247" y="1481666"/>
                  <a:pt x="1785257" y="1303866"/>
                  <a:pt x="1291771" y="1030514"/>
                </a:cubicBezTo>
                <a:cubicBezTo>
                  <a:pt x="798285" y="757162"/>
                  <a:pt x="120952" y="217714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996814" y="49864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43400" y="49771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09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04726" y="908720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11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899592" y="1012666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9592" y="2901263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4726" y="2760893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12</a:t>
            </a:r>
            <a:endParaRPr lang="en-GB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5828247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1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5837202"/>
            <a:ext cx="90441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Dose 2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4352" y="908720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21</a:t>
            </a:r>
            <a:endParaRPr lang="en-GB" sz="1000" b="1" dirty="0"/>
          </a:p>
        </p:txBody>
      </p:sp>
      <p:sp>
        <p:nvSpPr>
          <p:cNvPr id="21" name="Oval 20"/>
          <p:cNvSpPr/>
          <p:nvPr/>
        </p:nvSpPr>
        <p:spPr>
          <a:xfrm>
            <a:off x="6764352" y="2760893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22</a:t>
            </a:r>
            <a:endParaRPr lang="en-GB" sz="1000" b="1" dirty="0"/>
          </a:p>
        </p:txBody>
      </p:sp>
      <p:sp>
        <p:nvSpPr>
          <p:cNvPr id="31" name="Oval 30"/>
          <p:cNvSpPr/>
          <p:nvPr/>
        </p:nvSpPr>
        <p:spPr>
          <a:xfrm>
            <a:off x="3204726" y="4620051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13</a:t>
            </a:r>
            <a:endParaRPr lang="en-GB" sz="1000" b="1" dirty="0"/>
          </a:p>
        </p:txBody>
      </p:sp>
      <p:sp>
        <p:nvSpPr>
          <p:cNvPr id="40" name="Oval 39"/>
          <p:cNvSpPr/>
          <p:nvPr/>
        </p:nvSpPr>
        <p:spPr>
          <a:xfrm>
            <a:off x="6785091" y="4622021"/>
            <a:ext cx="779556" cy="7795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</a:t>
            </a:r>
            <a:r>
              <a:rPr lang="en-GB" sz="2000" b="1" baseline="-25000" dirty="0" smtClean="0"/>
              <a:t>23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899592" y="4797975"/>
            <a:ext cx="1002006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Tertiary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868144" y="1474185"/>
            <a:ext cx="792088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38" name="Oval 37"/>
          <p:cNvSpPr/>
          <p:nvPr/>
        </p:nvSpPr>
        <p:spPr>
          <a:xfrm>
            <a:off x="1907704" y="1480634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1304604" y="101019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α/2 = 0.025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5975487" y="97657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α/2 = 0.025</a:t>
            </a:r>
            <a:endParaRPr lang="en-GB" b="1" dirty="0"/>
          </a:p>
        </p:txBody>
      </p:sp>
      <p:sp>
        <p:nvSpPr>
          <p:cNvPr id="41" name="Freeform 40"/>
          <p:cNvSpPr/>
          <p:nvPr/>
        </p:nvSpPr>
        <p:spPr>
          <a:xfrm rot="20885940">
            <a:off x="2535031" y="1079653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 rot="10107460">
            <a:off x="2534784" y="1916746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412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3" name="Rectangle 42"/>
          <p:cNvSpPr/>
          <p:nvPr/>
        </p:nvSpPr>
        <p:spPr>
          <a:xfrm>
            <a:off x="4191412" y="7288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15789" y="269832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31640" y="2441067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 smtClean="0"/>
              <a:t> = 0.07</a:t>
            </a:r>
            <a:endParaRPr lang="en-GB" b="1" dirty="0"/>
          </a:p>
        </p:txBody>
      </p:sp>
      <p:sp>
        <p:nvSpPr>
          <p:cNvPr id="47" name="Rectangle 46"/>
          <p:cNvSpPr/>
          <p:nvPr/>
        </p:nvSpPr>
        <p:spPr>
          <a:xfrm>
            <a:off x="6000441" y="2441067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/>
              <a:t>2</a:t>
            </a:r>
            <a:r>
              <a:rPr lang="en-GB" b="1" dirty="0" smtClean="0"/>
              <a:t> = 0.02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5488840" y="332656"/>
            <a:ext cx="230896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2"/>
                </a:solidFill>
              </a:rPr>
              <a:t>≤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000" b="1" dirty="0" smtClean="0">
                <a:solidFill>
                  <a:schemeClr val="tx2">
                    <a:lumMod val="75000"/>
                  </a:schemeClr>
                </a:solidFill>
              </a:rPr>
              <a:t>α/2 →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reject 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GB" sz="2000" b="1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20544" y="4757082"/>
            <a:ext cx="792088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24" name="Oval 23"/>
          <p:cNvSpPr/>
          <p:nvPr/>
        </p:nvSpPr>
        <p:spPr>
          <a:xfrm>
            <a:off x="2060104" y="4763531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25" name="Rectangle 24"/>
          <p:cNvSpPr/>
          <p:nvPr/>
        </p:nvSpPr>
        <p:spPr>
          <a:xfrm>
            <a:off x="1457004" y="429309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 = 0.05</a:t>
            </a:r>
            <a:endParaRPr lang="en-GB" b="1" dirty="0"/>
          </a:p>
        </p:txBody>
      </p:sp>
      <p:sp>
        <p:nvSpPr>
          <p:cNvPr id="27" name="Freeform 26"/>
          <p:cNvSpPr/>
          <p:nvPr/>
        </p:nvSpPr>
        <p:spPr>
          <a:xfrm rot="20885940">
            <a:off x="2687431" y="4362550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 rot="10107460">
            <a:off x="2687184" y="5199643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 w="41275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Rectangle 28"/>
          <p:cNvSpPr/>
          <p:nvPr/>
        </p:nvSpPr>
        <p:spPr>
          <a:xfrm>
            <a:off x="4343812" y="401176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68189" y="598121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84040" y="57239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 smtClean="0"/>
              <a:t> = 0.07</a:t>
            </a:r>
            <a:endParaRPr lang="en-GB" b="1" dirty="0"/>
          </a:p>
        </p:txBody>
      </p:sp>
      <p:sp>
        <p:nvSpPr>
          <p:cNvPr id="45" name="Rectangle 44"/>
          <p:cNvSpPr/>
          <p:nvPr/>
        </p:nvSpPr>
        <p:spPr>
          <a:xfrm>
            <a:off x="5949797" y="3615553"/>
            <a:ext cx="17185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Propagate </a:t>
            </a:r>
            <a:r>
              <a:rPr lang="el-GR" sz="2000" b="1" dirty="0" smtClean="0">
                <a:solidFill>
                  <a:schemeClr val="tx2">
                    <a:lumMod val="75000"/>
                  </a:schemeClr>
                </a:solidFill>
              </a:rPr>
              <a:t>α/2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907704" y="1480634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1304604" y="1010199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 = 0.05</a:t>
            </a:r>
            <a:endParaRPr lang="en-GB" b="1" dirty="0"/>
          </a:p>
        </p:txBody>
      </p:sp>
      <p:sp>
        <p:nvSpPr>
          <p:cNvPr id="46" name="Rectangle 45"/>
          <p:cNvSpPr/>
          <p:nvPr/>
        </p:nvSpPr>
        <p:spPr>
          <a:xfrm>
            <a:off x="1331640" y="2441067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 smtClean="0"/>
              <a:t> = 0.07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5462468" y="332656"/>
            <a:ext cx="232185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Remove node for 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902523" y="5267587"/>
            <a:ext cx="792088" cy="7920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49" name="Rectangle 48"/>
          <p:cNvSpPr/>
          <p:nvPr/>
        </p:nvSpPr>
        <p:spPr>
          <a:xfrm>
            <a:off x="1299423" y="479715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α = 0.05</a:t>
            </a:r>
            <a:endParaRPr lang="en-GB" b="1" dirty="0"/>
          </a:p>
        </p:txBody>
      </p:sp>
      <p:sp>
        <p:nvSpPr>
          <p:cNvPr id="50" name="Rectangle 49"/>
          <p:cNvSpPr/>
          <p:nvPr/>
        </p:nvSpPr>
        <p:spPr>
          <a:xfrm>
            <a:off x="1326459" y="6228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</a:t>
            </a:r>
            <a:r>
              <a:rPr lang="en-GB" b="1" baseline="-25000" dirty="0" smtClean="0"/>
              <a:t>1</a:t>
            </a:r>
            <a:r>
              <a:rPr lang="en-GB" b="1" dirty="0" smtClean="0"/>
              <a:t> = 0.07</a:t>
            </a:r>
            <a:endParaRPr lang="en-GB" b="1" dirty="0"/>
          </a:p>
        </p:txBody>
      </p:sp>
      <p:sp>
        <p:nvSpPr>
          <p:cNvPr id="51" name="Rectangle 50"/>
          <p:cNvSpPr/>
          <p:nvPr/>
        </p:nvSpPr>
        <p:spPr>
          <a:xfrm>
            <a:off x="1259632" y="3861048"/>
            <a:ext cx="28235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Test H</a:t>
            </a:r>
            <a:r>
              <a:rPr lang="en-GB" sz="20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at level α</a:t>
            </a:r>
          </a:p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&gt; α → do not reject 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GB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821799" y="3899396"/>
            <a:ext cx="91855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6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934222" y="933957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H</a:t>
            </a:r>
            <a:r>
              <a:rPr lang="en-GB" sz="2400" b="1" baseline="-25000" dirty="0"/>
              <a:t>2</a:t>
            </a:r>
            <a:endParaRPr lang="en-GB" sz="1050" b="1" dirty="0"/>
          </a:p>
        </p:txBody>
      </p:sp>
      <p:sp>
        <p:nvSpPr>
          <p:cNvPr id="16" name="Oval 15"/>
          <p:cNvSpPr/>
          <p:nvPr/>
        </p:nvSpPr>
        <p:spPr>
          <a:xfrm>
            <a:off x="1973782" y="940406"/>
            <a:ext cx="79208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</a:t>
            </a:r>
            <a:r>
              <a:rPr lang="en-GB" sz="2400" b="1" baseline="-25000" dirty="0"/>
              <a:t>1</a:t>
            </a:r>
            <a:endParaRPr lang="en-GB" sz="1050" b="1" dirty="0"/>
          </a:p>
        </p:txBody>
      </p:sp>
      <p:sp>
        <p:nvSpPr>
          <p:cNvPr id="3" name="Rectangle 2"/>
          <p:cNvSpPr/>
          <p:nvPr/>
        </p:nvSpPr>
        <p:spPr>
          <a:xfrm>
            <a:off x="2081125" y="436350"/>
            <a:ext cx="42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ea typeface="Calibri"/>
                <a:cs typeface="Times New Roman"/>
              </a:rPr>
              <a:t>α</a:t>
            </a:r>
            <a:r>
              <a:rPr lang="en-GB" sz="2000" b="1" baseline="-25000" dirty="0">
                <a:ea typeface="Calibri"/>
                <a:cs typeface="Times New Roman"/>
              </a:rPr>
              <a:t>1</a:t>
            </a:r>
            <a:endParaRPr lang="en-GB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041565" y="436350"/>
            <a:ext cx="42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α</a:t>
            </a:r>
            <a:r>
              <a:rPr lang="en-GB" sz="2000" b="1" baseline="-25000" dirty="0" smtClean="0"/>
              <a:t>2</a:t>
            </a:r>
            <a:endParaRPr lang="en-GB" sz="2000" b="1" dirty="0"/>
          </a:p>
        </p:txBody>
      </p:sp>
      <p:sp>
        <p:nvSpPr>
          <p:cNvPr id="32" name="Freeform 31"/>
          <p:cNvSpPr/>
          <p:nvPr/>
        </p:nvSpPr>
        <p:spPr>
          <a:xfrm rot="20885940">
            <a:off x="2601109" y="539425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 rot="10107460">
            <a:off x="2600862" y="1376518"/>
            <a:ext cx="3476026" cy="801961"/>
          </a:xfrm>
          <a:custGeom>
            <a:avLst/>
            <a:gdLst>
              <a:gd name="connsiteX0" fmla="*/ 0 w 2533650"/>
              <a:gd name="connsiteY0" fmla="*/ 63773 h 801961"/>
              <a:gd name="connsiteX1" fmla="*/ 1285875 w 2533650"/>
              <a:gd name="connsiteY1" fmla="*/ 73298 h 801961"/>
              <a:gd name="connsiteX2" fmla="*/ 2533650 w 2533650"/>
              <a:gd name="connsiteY2" fmla="*/ 801961 h 80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801961">
                <a:moveTo>
                  <a:pt x="0" y="63773"/>
                </a:moveTo>
                <a:cubicBezTo>
                  <a:pt x="431800" y="7020"/>
                  <a:pt x="863600" y="-49733"/>
                  <a:pt x="1285875" y="73298"/>
                </a:cubicBezTo>
                <a:cubicBezTo>
                  <a:pt x="1708150" y="196329"/>
                  <a:pt x="2120900" y="499145"/>
                  <a:pt x="2533650" y="8019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257490" y="18864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81867" y="215809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58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3419872" y="692696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49" name="Rectangle 48"/>
          <p:cNvSpPr/>
          <p:nvPr/>
        </p:nvSpPr>
        <p:spPr>
          <a:xfrm>
            <a:off x="295508" y="764704"/>
            <a:ext cx="240559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α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8011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3" name="Oval 22"/>
          <p:cNvSpPr/>
          <p:nvPr/>
        </p:nvSpPr>
        <p:spPr>
          <a:xfrm>
            <a:off x="774035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cxnSp>
        <p:nvCxnSpPr>
          <p:cNvPr id="4" name="Straight Arrow Connector 3"/>
          <p:cNvCxnSpPr>
            <a:stCxn id="38" idx="6"/>
            <a:endCxn id="22" idx="2"/>
          </p:cNvCxnSpPr>
          <p:nvPr/>
        </p:nvCxnSpPr>
        <p:spPr>
          <a:xfrm>
            <a:off x="4015971" y="990746"/>
            <a:ext cx="156414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76211" y="980728"/>
            <a:ext cx="156414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80112" y="1896797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8" name="Oval 27"/>
          <p:cNvSpPr/>
          <p:nvPr/>
        </p:nvSpPr>
        <p:spPr>
          <a:xfrm>
            <a:off x="7740352" y="1896797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76211" y="2184829"/>
            <a:ext cx="156414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528" y="2020778"/>
            <a:ext cx="240559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α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40352" y="3120933"/>
            <a:ext cx="596099" cy="5960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366205" y="3244914"/>
            <a:ext cx="350628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not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α (stop)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84700" y="6240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90594" y="6113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91548" y="1810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49445" y="314291"/>
            <a:ext cx="336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</a:t>
            </a:r>
            <a:endParaRPr lang="en-GB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5709685" y="1536583"/>
            <a:ext cx="336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</a:t>
            </a:r>
            <a:endParaRPr lang="en-GB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5709685" y="29258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cs typeface="Times New Roman"/>
              </a:rPr>
              <a:t>0</a:t>
            </a:r>
            <a:endParaRPr lang="en-GB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7881146" y="29258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cs typeface="Times New Roman"/>
              </a:rPr>
              <a:t>0</a:t>
            </a:r>
            <a:endParaRPr lang="en-GB" sz="2000" b="1" dirty="0"/>
          </a:p>
        </p:txBody>
      </p:sp>
      <p:sp>
        <p:nvSpPr>
          <p:cNvPr id="58" name="Rectangle 57"/>
          <p:cNvSpPr/>
          <p:nvPr/>
        </p:nvSpPr>
        <p:spPr>
          <a:xfrm>
            <a:off x="7884368" y="145087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cs typeface="Times New Roman"/>
              </a:rPr>
              <a:t>0</a:t>
            </a:r>
            <a:endParaRPr lang="en-GB" sz="2000" b="1" dirty="0"/>
          </a:p>
        </p:txBody>
      </p:sp>
      <p:sp>
        <p:nvSpPr>
          <p:cNvPr id="59" name="Rectangle 58"/>
          <p:cNvSpPr/>
          <p:nvPr/>
        </p:nvSpPr>
        <p:spPr>
          <a:xfrm>
            <a:off x="7884368" y="2780928"/>
            <a:ext cx="336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45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341987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22" name="Oval 21"/>
          <p:cNvSpPr/>
          <p:nvPr/>
        </p:nvSpPr>
        <p:spPr>
          <a:xfrm>
            <a:off x="5580112" y="692696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3" name="Oval 22"/>
          <p:cNvSpPr/>
          <p:nvPr/>
        </p:nvSpPr>
        <p:spPr>
          <a:xfrm>
            <a:off x="774035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cxnSp>
        <p:nvCxnSpPr>
          <p:cNvPr id="4" name="Straight Arrow Connector 3"/>
          <p:cNvCxnSpPr>
            <a:stCxn id="38" idx="6"/>
            <a:endCxn id="22" idx="2"/>
          </p:cNvCxnSpPr>
          <p:nvPr/>
        </p:nvCxnSpPr>
        <p:spPr>
          <a:xfrm>
            <a:off x="4015971" y="990746"/>
            <a:ext cx="156414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76211" y="980728"/>
            <a:ext cx="156414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520" y="796642"/>
            <a:ext cx="264604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α/3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3636" y="3244914"/>
            <a:ext cx="2726196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α/3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84700" y="6240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90594" y="6113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19872" y="314291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α/3</a:t>
            </a:r>
            <a:endParaRPr lang="en-GB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5578774" y="292586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α/3</a:t>
            </a:r>
            <a:endParaRPr lang="en-GB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7740352" y="292586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α/3</a:t>
            </a:r>
            <a:endParaRPr lang="en-GB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264355" y="2060848"/>
            <a:ext cx="2775888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GB" sz="2000" b="1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 rejected at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2α/3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32707" y="2040813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36" name="Oval 35"/>
          <p:cNvSpPr/>
          <p:nvPr/>
        </p:nvSpPr>
        <p:spPr>
          <a:xfrm>
            <a:off x="7753187" y="2040813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cxnSp>
        <p:nvCxnSpPr>
          <p:cNvPr id="37" name="Straight Arrow Connector 36"/>
          <p:cNvCxnSpPr>
            <a:stCxn id="34" idx="6"/>
            <a:endCxn id="36" idx="2"/>
          </p:cNvCxnSpPr>
          <p:nvPr/>
        </p:nvCxnSpPr>
        <p:spPr>
          <a:xfrm>
            <a:off x="4028806" y="2338863"/>
            <a:ext cx="372438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40153" y="19722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32707" y="1662408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α/3</a:t>
            </a:r>
            <a:endParaRPr lang="en-GB" sz="2000" b="1" dirty="0"/>
          </a:p>
        </p:txBody>
      </p:sp>
      <p:sp>
        <p:nvSpPr>
          <p:cNvPr id="44" name="Rectangle 43"/>
          <p:cNvSpPr/>
          <p:nvPr/>
        </p:nvSpPr>
        <p:spPr>
          <a:xfrm>
            <a:off x="7753187" y="1640703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2α/3</a:t>
            </a:r>
            <a:endParaRPr lang="en-GB" sz="2000" b="1" dirty="0"/>
          </a:p>
        </p:txBody>
      </p:sp>
      <p:sp>
        <p:nvSpPr>
          <p:cNvPr id="46" name="Oval 45"/>
          <p:cNvSpPr/>
          <p:nvPr/>
        </p:nvSpPr>
        <p:spPr>
          <a:xfrm>
            <a:off x="3419872" y="3264949"/>
            <a:ext cx="596099" cy="5960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47" name="Rectangle 46"/>
          <p:cNvSpPr/>
          <p:nvPr/>
        </p:nvSpPr>
        <p:spPr>
          <a:xfrm>
            <a:off x="3419872" y="2886544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α/3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550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1114738" y="796642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738" y="2685239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2544869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3748970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3748970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2544869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2161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19872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1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1114738" y="796642"/>
            <a:ext cx="10241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738" y="2685239"/>
            <a:ext cx="129702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9872" y="2544869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3</a:t>
            </a:r>
            <a:endParaRPr lang="en-GB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3124104" y="3748970"/>
            <a:ext cx="1187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Low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0232" y="3748970"/>
            <a:ext cx="123463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</a:rPr>
              <a:t>High dose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79498" y="692696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 smtClean="0"/>
              <a:t>2</a:t>
            </a:r>
            <a:endParaRPr lang="en-GB" sz="900" b="1" dirty="0"/>
          </a:p>
        </p:txBody>
      </p:sp>
      <p:sp>
        <p:nvSpPr>
          <p:cNvPr id="21" name="Oval 20"/>
          <p:cNvSpPr/>
          <p:nvPr/>
        </p:nvSpPr>
        <p:spPr>
          <a:xfrm>
            <a:off x="6979498" y="2544869"/>
            <a:ext cx="596099" cy="5960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</a:t>
            </a:r>
            <a:r>
              <a:rPr lang="en-GB" b="1" baseline="-25000" dirty="0"/>
              <a:t>4</a:t>
            </a:r>
            <a:endParaRPr lang="en-GB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3432707" y="292586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α/2</a:t>
            </a:r>
            <a:endParaRPr lang="en-GB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7018934" y="292586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α/2</a:t>
            </a:r>
            <a:endParaRPr lang="en-GB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563888" y="310089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cs typeface="Times New Roman"/>
              </a:rPr>
              <a:t>0</a:t>
            </a:r>
            <a:endParaRPr lang="en-GB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137810" y="310089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ea typeface="Calibri"/>
                <a:cs typeface="Times New Roman"/>
              </a:rPr>
              <a:t>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162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28302</TotalTime>
  <Words>709</Words>
  <Application>Microsoft Office PowerPoint</Application>
  <PresentationFormat>On-screen Show (4:3)</PresentationFormat>
  <Paragraphs>493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Robertson</dc:creator>
  <cp:lastModifiedBy>Robertson, David</cp:lastModifiedBy>
  <cp:revision>94</cp:revision>
  <dcterms:created xsi:type="dcterms:W3CDTF">2015-02-19T16:19:46Z</dcterms:created>
  <dcterms:modified xsi:type="dcterms:W3CDTF">2021-02-03T11:36:31Z</dcterms:modified>
</cp:coreProperties>
</file>