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A404-D34C-475C-B98A-223EC45DF13E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2A84-045A-4521-A3C1-03A808533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62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A404-D34C-475C-B98A-223EC45DF13E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2A84-045A-4521-A3C1-03A808533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31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A404-D34C-475C-B98A-223EC45DF13E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2A84-045A-4521-A3C1-03A808533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2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A404-D34C-475C-B98A-223EC45DF13E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2A84-045A-4521-A3C1-03A808533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65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A404-D34C-475C-B98A-223EC45DF13E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2A84-045A-4521-A3C1-03A808533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03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A404-D34C-475C-B98A-223EC45DF13E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2A84-045A-4521-A3C1-03A808533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3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A404-D34C-475C-B98A-223EC45DF13E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2A84-045A-4521-A3C1-03A808533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15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A404-D34C-475C-B98A-223EC45DF13E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2A84-045A-4521-A3C1-03A808533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91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A404-D34C-475C-B98A-223EC45DF13E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2A84-045A-4521-A3C1-03A808533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94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A404-D34C-475C-B98A-223EC45DF13E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2A84-045A-4521-A3C1-03A808533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99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A404-D34C-475C-B98A-223EC45DF13E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2A84-045A-4521-A3C1-03A808533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62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3A404-D34C-475C-B98A-223EC45DF13E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32A84-045A-4521-A3C1-03A808533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58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1033669"/>
            <a:ext cx="2928730" cy="1802295"/>
          </a:xfrm>
          <a:prstGeom prst="round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2574" y="1537252"/>
            <a:ext cx="874643" cy="848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8748" y="3034748"/>
            <a:ext cx="3299791" cy="22131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</a:t>
            </a:r>
            <a:endParaRPr lang="en-GB" sz="2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44748" y="4240696"/>
            <a:ext cx="874643" cy="848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50904" y="4260574"/>
            <a:ext cx="874643" cy="848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44748" y="3167270"/>
            <a:ext cx="874643" cy="848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37652" y="3187148"/>
            <a:ext cx="874643" cy="848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27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/>
          <p:nvPr/>
        </p:nvCxnSpPr>
        <p:spPr>
          <a:xfrm>
            <a:off x="850503" y="4650397"/>
            <a:ext cx="1157776" cy="1"/>
          </a:xfrm>
          <a:prstGeom prst="line">
            <a:avLst/>
          </a:prstGeom>
          <a:ln w="16192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2001549" y="3865339"/>
            <a:ext cx="713729" cy="811648"/>
          </a:xfrm>
          <a:prstGeom prst="line">
            <a:avLst/>
          </a:prstGeom>
          <a:ln w="16192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839583" y="3887577"/>
            <a:ext cx="692648" cy="666307"/>
          </a:xfrm>
          <a:prstGeom prst="line">
            <a:avLst/>
          </a:prstGeom>
          <a:ln w="16192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497630" y="4553886"/>
            <a:ext cx="1157776" cy="1"/>
          </a:xfrm>
          <a:prstGeom prst="line">
            <a:avLst/>
          </a:prstGeom>
          <a:ln w="16192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404231" y="1175144"/>
            <a:ext cx="1157776" cy="1"/>
          </a:xfrm>
          <a:prstGeom prst="line">
            <a:avLst/>
          </a:prstGeom>
          <a:ln w="16192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57233" y="1163052"/>
            <a:ext cx="1157776" cy="1"/>
          </a:xfrm>
          <a:prstGeom prst="line">
            <a:avLst/>
          </a:prstGeom>
          <a:ln w="16192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734577" y="4193237"/>
            <a:ext cx="1082084" cy="303424"/>
          </a:xfrm>
          <a:prstGeom prst="rect">
            <a:avLst/>
          </a:prstGeom>
          <a:solidFill>
            <a:srgbClr val="00B0F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2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34577" y="3701533"/>
            <a:ext cx="1082084" cy="3034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1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57233" y="4648373"/>
            <a:ext cx="1157776" cy="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734577" y="4693510"/>
            <a:ext cx="1082084" cy="303424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3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734577" y="5200111"/>
            <a:ext cx="1082084" cy="303424"/>
          </a:xfrm>
          <a:prstGeom prst="rect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4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456539" y="4553888"/>
            <a:ext cx="1157776" cy="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870693" y="1023432"/>
            <a:ext cx="6660871" cy="303425"/>
            <a:chOff x="885915" y="3614232"/>
            <a:chExt cx="6660871" cy="303425"/>
          </a:xfrm>
        </p:grpSpPr>
        <p:sp>
          <p:nvSpPr>
            <p:cNvPr id="57" name="Rectangle 56"/>
            <p:cNvSpPr/>
            <p:nvPr/>
          </p:nvSpPr>
          <p:spPr>
            <a:xfrm>
              <a:off x="3112315" y="3614233"/>
              <a:ext cx="1082084" cy="303424"/>
            </a:xfrm>
            <a:prstGeom prst="rect">
              <a:avLst/>
            </a:prstGeom>
            <a:solidFill>
              <a:srgbClr val="00B0F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2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30231" y="3614234"/>
              <a:ext cx="1082084" cy="3034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1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885915" y="3753850"/>
              <a:ext cx="1157776" cy="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4194399" y="3614232"/>
              <a:ext cx="1082084" cy="303424"/>
            </a:xfrm>
            <a:prstGeom prst="rect">
              <a:avLst/>
            </a:prstGeom>
            <a:solidFill>
              <a:schemeClr val="accent6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3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06926" y="3614232"/>
              <a:ext cx="1082084" cy="303424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 4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389010" y="3765944"/>
              <a:ext cx="1157776" cy="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/>
          <p:cNvCxnSpPr/>
          <p:nvPr/>
        </p:nvCxnSpPr>
        <p:spPr>
          <a:xfrm flipV="1">
            <a:off x="2015009" y="3847099"/>
            <a:ext cx="706108" cy="813367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826123" y="3865338"/>
            <a:ext cx="683186" cy="68855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41344" y="4357043"/>
            <a:ext cx="667965" cy="196846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816661" y="4553890"/>
            <a:ext cx="692648" cy="321664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803201" y="4553891"/>
            <a:ext cx="706108" cy="813367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2001549" y="4322590"/>
            <a:ext cx="733028" cy="337876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028469" y="4660466"/>
            <a:ext cx="706108" cy="19685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53" idx="1"/>
          </p:cNvCxnSpPr>
          <p:nvPr/>
        </p:nvCxnSpPr>
        <p:spPr>
          <a:xfrm>
            <a:off x="2041929" y="4660466"/>
            <a:ext cx="692648" cy="691357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314048" y="3792117"/>
            <a:ext cx="1954766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2400" dirty="0" smtClean="0"/>
              <a:t>master thread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02779" y="3808038"/>
            <a:ext cx="1954766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2400" dirty="0" smtClean="0"/>
              <a:t>master thread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68814" y="1347289"/>
            <a:ext cx="1954766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2400" dirty="0" smtClean="0"/>
              <a:t>master thread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8770" y="1347289"/>
            <a:ext cx="1954766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2400" dirty="0" smtClean="0"/>
              <a:t>master thread</a:t>
            </a:r>
          </a:p>
        </p:txBody>
      </p:sp>
    </p:spTree>
    <p:extLst>
      <p:ext uri="{BB962C8B-B14F-4D97-AF65-F5344CB8AC3E}">
        <p14:creationId xmlns:p14="http://schemas.microsoft.com/office/powerpoint/2010/main" val="388000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664868" y="702263"/>
            <a:ext cx="1562641" cy="822960"/>
            <a:chOff x="1540588" y="866255"/>
            <a:chExt cx="1562641" cy="822960"/>
          </a:xfrm>
        </p:grpSpPr>
        <p:sp>
          <p:nvSpPr>
            <p:cNvPr id="4" name="Rectangle 3"/>
            <p:cNvSpPr/>
            <p:nvPr/>
          </p:nvSpPr>
          <p:spPr>
            <a:xfrm>
              <a:off x="1540588" y="949347"/>
              <a:ext cx="548452" cy="593777"/>
            </a:xfrm>
            <a:prstGeom prst="rect">
              <a:avLst/>
            </a:prstGeom>
            <a:solidFill>
              <a:srgbClr val="FF0000"/>
            </a:solidFill>
            <a:ln w="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80269" y="866255"/>
              <a:ext cx="822960" cy="822960"/>
            </a:xfrm>
            <a:prstGeom prst="ellipse">
              <a:avLst/>
            </a:prstGeom>
            <a:noFill/>
            <a:ln w="101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92888" y="982600"/>
              <a:ext cx="37954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39847" y="3285860"/>
            <a:ext cx="1562641" cy="822960"/>
            <a:chOff x="1540588" y="866255"/>
            <a:chExt cx="1562641" cy="822960"/>
          </a:xfrm>
        </p:grpSpPr>
        <p:sp>
          <p:nvSpPr>
            <p:cNvPr id="12" name="Rectangle 11"/>
            <p:cNvSpPr/>
            <p:nvPr/>
          </p:nvSpPr>
          <p:spPr>
            <a:xfrm>
              <a:off x="1540588" y="949347"/>
              <a:ext cx="548452" cy="593777"/>
            </a:xfrm>
            <a:prstGeom prst="rect">
              <a:avLst/>
            </a:prstGeom>
            <a:solidFill>
              <a:srgbClr val="FF0000"/>
            </a:solidFill>
            <a:ln w="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280269" y="866255"/>
              <a:ext cx="822960" cy="822960"/>
            </a:xfrm>
            <a:prstGeom prst="ellipse">
              <a:avLst/>
            </a:prstGeom>
            <a:noFill/>
            <a:ln w="101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92888" y="982600"/>
              <a:ext cx="37954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85248" y="3285860"/>
            <a:ext cx="1562641" cy="822960"/>
            <a:chOff x="1540588" y="866255"/>
            <a:chExt cx="1562641" cy="822960"/>
          </a:xfrm>
        </p:grpSpPr>
        <p:sp>
          <p:nvSpPr>
            <p:cNvPr id="16" name="Rectangle 15"/>
            <p:cNvSpPr/>
            <p:nvPr/>
          </p:nvSpPr>
          <p:spPr>
            <a:xfrm>
              <a:off x="1540588" y="949347"/>
              <a:ext cx="548452" cy="593777"/>
            </a:xfrm>
            <a:prstGeom prst="rect">
              <a:avLst/>
            </a:prstGeom>
            <a:solidFill>
              <a:srgbClr val="FF0000"/>
            </a:solidFill>
            <a:ln w="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80269" y="866255"/>
              <a:ext cx="822960" cy="822960"/>
            </a:xfrm>
            <a:prstGeom prst="ellipse">
              <a:avLst/>
            </a:prstGeom>
            <a:noFill/>
            <a:ln w="101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92888" y="982600"/>
              <a:ext cx="37954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69244" y="3285860"/>
            <a:ext cx="1562641" cy="822960"/>
            <a:chOff x="1540588" y="866255"/>
            <a:chExt cx="1562641" cy="822960"/>
          </a:xfrm>
        </p:grpSpPr>
        <p:sp>
          <p:nvSpPr>
            <p:cNvPr id="20" name="Rectangle 19"/>
            <p:cNvSpPr/>
            <p:nvPr/>
          </p:nvSpPr>
          <p:spPr>
            <a:xfrm>
              <a:off x="1540588" y="949347"/>
              <a:ext cx="548452" cy="593777"/>
            </a:xfrm>
            <a:prstGeom prst="rect">
              <a:avLst/>
            </a:prstGeom>
            <a:solidFill>
              <a:srgbClr val="FF0000"/>
            </a:solidFill>
            <a:ln w="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280269" y="866255"/>
              <a:ext cx="822960" cy="822960"/>
            </a:xfrm>
            <a:prstGeom prst="ellipse">
              <a:avLst/>
            </a:prstGeom>
            <a:noFill/>
            <a:ln w="101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92888" y="982600"/>
              <a:ext cx="37954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546414" y="3285860"/>
            <a:ext cx="1562641" cy="822960"/>
            <a:chOff x="1540588" y="866255"/>
            <a:chExt cx="1562641" cy="822960"/>
          </a:xfrm>
        </p:grpSpPr>
        <p:sp>
          <p:nvSpPr>
            <p:cNvPr id="24" name="Rectangle 23"/>
            <p:cNvSpPr/>
            <p:nvPr/>
          </p:nvSpPr>
          <p:spPr>
            <a:xfrm>
              <a:off x="1540588" y="949347"/>
              <a:ext cx="548452" cy="593777"/>
            </a:xfrm>
            <a:prstGeom prst="rect">
              <a:avLst/>
            </a:prstGeom>
            <a:solidFill>
              <a:srgbClr val="FF0000"/>
            </a:solidFill>
            <a:ln w="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280269" y="866255"/>
              <a:ext cx="822960" cy="822960"/>
            </a:xfrm>
            <a:prstGeom prst="ellipse">
              <a:avLst/>
            </a:prstGeom>
            <a:noFill/>
            <a:ln w="101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92888" y="982600"/>
              <a:ext cx="37954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H="1">
            <a:off x="3102650" y="1780529"/>
            <a:ext cx="3366595" cy="131759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464689" y="1780529"/>
            <a:ext cx="1004554" cy="131759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69244" y="1780529"/>
            <a:ext cx="1155703" cy="131759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469244" y="1780529"/>
            <a:ext cx="3232873" cy="131759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86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076956" y="702263"/>
            <a:ext cx="3150553" cy="822960"/>
            <a:chOff x="-47324" y="866255"/>
            <a:chExt cx="3150553" cy="822960"/>
          </a:xfrm>
        </p:grpSpPr>
        <p:sp>
          <p:nvSpPr>
            <p:cNvPr id="4" name="Rectangle 3"/>
            <p:cNvSpPr/>
            <p:nvPr/>
          </p:nvSpPr>
          <p:spPr>
            <a:xfrm>
              <a:off x="-47324" y="939400"/>
              <a:ext cx="548452" cy="599631"/>
            </a:xfrm>
            <a:prstGeom prst="rect">
              <a:avLst/>
            </a:prstGeom>
            <a:solidFill>
              <a:srgbClr val="FF0000"/>
            </a:solidFill>
            <a:ln w="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80269" y="866255"/>
              <a:ext cx="822960" cy="822960"/>
            </a:xfrm>
            <a:prstGeom prst="ellipse">
              <a:avLst/>
            </a:prstGeom>
            <a:noFill/>
            <a:ln w="101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92888" y="982600"/>
              <a:ext cx="37954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39847" y="3285860"/>
            <a:ext cx="1562641" cy="822960"/>
            <a:chOff x="1540588" y="866255"/>
            <a:chExt cx="1562641" cy="822960"/>
          </a:xfrm>
        </p:grpSpPr>
        <p:sp>
          <p:nvSpPr>
            <p:cNvPr id="12" name="Rectangle 11"/>
            <p:cNvSpPr/>
            <p:nvPr/>
          </p:nvSpPr>
          <p:spPr>
            <a:xfrm>
              <a:off x="1540588" y="949347"/>
              <a:ext cx="548452" cy="593777"/>
            </a:xfrm>
            <a:prstGeom prst="rect">
              <a:avLst/>
            </a:prstGeom>
            <a:solidFill>
              <a:srgbClr val="FF0000"/>
            </a:solidFill>
            <a:ln w="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280269" y="866255"/>
              <a:ext cx="822960" cy="822960"/>
            </a:xfrm>
            <a:prstGeom prst="ellipse">
              <a:avLst/>
            </a:prstGeom>
            <a:noFill/>
            <a:ln w="101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92888" y="982600"/>
              <a:ext cx="37954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85248" y="3285860"/>
            <a:ext cx="1562641" cy="822960"/>
            <a:chOff x="1540588" y="866255"/>
            <a:chExt cx="1562641" cy="822960"/>
          </a:xfrm>
        </p:grpSpPr>
        <p:sp>
          <p:nvSpPr>
            <p:cNvPr id="16" name="Rectangle 15"/>
            <p:cNvSpPr/>
            <p:nvPr/>
          </p:nvSpPr>
          <p:spPr>
            <a:xfrm>
              <a:off x="1540588" y="949347"/>
              <a:ext cx="548452" cy="593777"/>
            </a:xfrm>
            <a:prstGeom prst="rect">
              <a:avLst/>
            </a:prstGeom>
            <a:solidFill>
              <a:srgbClr val="008000"/>
            </a:solidFill>
            <a:ln w="0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80269" y="866255"/>
              <a:ext cx="822960" cy="822960"/>
            </a:xfrm>
            <a:prstGeom prst="ellipse">
              <a:avLst/>
            </a:prstGeom>
            <a:noFill/>
            <a:ln w="101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92888" y="982600"/>
              <a:ext cx="37954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69244" y="3285860"/>
            <a:ext cx="1562641" cy="822960"/>
            <a:chOff x="1540588" y="866255"/>
            <a:chExt cx="1562641" cy="822960"/>
          </a:xfrm>
        </p:grpSpPr>
        <p:sp>
          <p:nvSpPr>
            <p:cNvPr id="20" name="Rectangle 19"/>
            <p:cNvSpPr/>
            <p:nvPr/>
          </p:nvSpPr>
          <p:spPr>
            <a:xfrm>
              <a:off x="1540588" y="949347"/>
              <a:ext cx="548452" cy="593777"/>
            </a:xfrm>
            <a:prstGeom prst="rect">
              <a:avLst/>
            </a:prstGeom>
            <a:solidFill>
              <a:srgbClr val="3366FF"/>
            </a:solidFill>
            <a:ln w="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280269" y="866255"/>
              <a:ext cx="822960" cy="822960"/>
            </a:xfrm>
            <a:prstGeom prst="ellipse">
              <a:avLst/>
            </a:prstGeom>
            <a:noFill/>
            <a:ln w="101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92888" y="982600"/>
              <a:ext cx="37954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546414" y="3285860"/>
            <a:ext cx="1562641" cy="822960"/>
            <a:chOff x="1540588" y="866255"/>
            <a:chExt cx="1562641" cy="822960"/>
          </a:xfrm>
        </p:grpSpPr>
        <p:sp>
          <p:nvSpPr>
            <p:cNvPr id="24" name="Rectangle 23"/>
            <p:cNvSpPr/>
            <p:nvPr/>
          </p:nvSpPr>
          <p:spPr>
            <a:xfrm>
              <a:off x="1540588" y="949347"/>
              <a:ext cx="548452" cy="593777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280269" y="866255"/>
              <a:ext cx="822960" cy="822960"/>
            </a:xfrm>
            <a:prstGeom prst="ellipse">
              <a:avLst/>
            </a:prstGeom>
            <a:noFill/>
            <a:ln w="101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92888" y="982600"/>
              <a:ext cx="37954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H="1">
            <a:off x="3102650" y="1780529"/>
            <a:ext cx="3366595" cy="131759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464689" y="1780529"/>
            <a:ext cx="1004554" cy="131759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69244" y="1780529"/>
            <a:ext cx="1155703" cy="131759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469244" y="1780529"/>
            <a:ext cx="3232873" cy="131759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24215" y="775409"/>
            <a:ext cx="548452" cy="593777"/>
          </a:xfrm>
          <a:prstGeom prst="rect">
            <a:avLst/>
          </a:prstGeom>
          <a:solidFill>
            <a:srgbClr val="FFFF00"/>
          </a:solidFill>
          <a:ln w="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173859" y="781263"/>
            <a:ext cx="548452" cy="593777"/>
          </a:xfrm>
          <a:prstGeom prst="rect">
            <a:avLst/>
          </a:prstGeom>
          <a:solidFill>
            <a:srgbClr val="3366FF"/>
          </a:solidFill>
          <a:ln w="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25407" y="781263"/>
            <a:ext cx="548452" cy="593777"/>
          </a:xfrm>
          <a:prstGeom prst="rect">
            <a:avLst/>
          </a:prstGeom>
          <a:solidFill>
            <a:srgbClr val="008000"/>
          </a:solidFill>
          <a:ln w="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8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70411" y="816861"/>
            <a:ext cx="8069208" cy="822960"/>
            <a:chOff x="515846" y="3285860"/>
            <a:chExt cx="8069208" cy="822960"/>
          </a:xfrm>
        </p:grpSpPr>
        <p:grpSp>
          <p:nvGrpSpPr>
            <p:cNvPr id="11" name="Group 10"/>
            <p:cNvGrpSpPr/>
            <p:nvPr/>
          </p:nvGrpSpPr>
          <p:grpSpPr>
            <a:xfrm>
              <a:off x="515846" y="3285860"/>
              <a:ext cx="1562641" cy="822960"/>
              <a:chOff x="1540588" y="866255"/>
              <a:chExt cx="1562641" cy="82296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40588" y="949347"/>
                <a:ext cx="548452" cy="593777"/>
              </a:xfrm>
              <a:prstGeom prst="rect">
                <a:avLst/>
              </a:prstGeom>
              <a:solidFill>
                <a:srgbClr val="FF0000"/>
              </a:solidFill>
              <a:ln w="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280269" y="866255"/>
                <a:ext cx="822960" cy="822960"/>
              </a:xfrm>
              <a:prstGeom prst="ellipse">
                <a:avLst/>
              </a:prstGeom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492888" y="982600"/>
                <a:ext cx="379543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</a:t>
                </a:r>
                <a:endPara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761247" y="3285860"/>
              <a:ext cx="1562641" cy="822960"/>
              <a:chOff x="1540588" y="866255"/>
              <a:chExt cx="1562641" cy="82296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540588" y="949347"/>
                <a:ext cx="548452" cy="593777"/>
              </a:xfrm>
              <a:prstGeom prst="rect">
                <a:avLst/>
              </a:prstGeom>
              <a:solidFill>
                <a:srgbClr val="008000"/>
              </a:solidFill>
              <a:ln w="0"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280269" y="866255"/>
                <a:ext cx="822960" cy="822960"/>
              </a:xfrm>
              <a:prstGeom prst="ellipse">
                <a:avLst/>
              </a:prstGeom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492888" y="982600"/>
                <a:ext cx="379543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endPara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945243" y="3285860"/>
              <a:ext cx="1562641" cy="822960"/>
              <a:chOff x="1540588" y="866255"/>
              <a:chExt cx="1562641" cy="82296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540588" y="949347"/>
                <a:ext cx="548452" cy="593777"/>
              </a:xfrm>
              <a:prstGeom prst="rect">
                <a:avLst/>
              </a:prstGeom>
              <a:solidFill>
                <a:srgbClr val="3366FF"/>
              </a:solidFill>
              <a:ln w="0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280269" y="866255"/>
                <a:ext cx="822960" cy="822960"/>
              </a:xfrm>
              <a:prstGeom prst="ellipse">
                <a:avLst/>
              </a:prstGeom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492888" y="982600"/>
                <a:ext cx="379543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022413" y="3285860"/>
              <a:ext cx="1562641" cy="822960"/>
              <a:chOff x="1540588" y="866255"/>
              <a:chExt cx="1562641" cy="82296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540588" y="949347"/>
                <a:ext cx="548452" cy="593777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280269" y="866255"/>
                <a:ext cx="822960" cy="822960"/>
              </a:xfrm>
              <a:prstGeom prst="ellipse">
                <a:avLst/>
              </a:prstGeom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492888" y="982600"/>
                <a:ext cx="379543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</a:p>
            </p:txBody>
          </p:sp>
        </p:grpSp>
      </p:grpSp>
      <p:cxnSp>
        <p:nvCxnSpPr>
          <p:cNvPr id="29" name="Straight Arrow Connector 28"/>
          <p:cNvCxnSpPr/>
          <p:nvPr/>
        </p:nvCxnSpPr>
        <p:spPr>
          <a:xfrm>
            <a:off x="3328171" y="1946711"/>
            <a:ext cx="3141072" cy="132946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71516" y="1946711"/>
            <a:ext cx="897729" cy="132946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378645" y="1946711"/>
            <a:ext cx="1341259" cy="132946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378645" y="1946711"/>
            <a:ext cx="3442167" cy="132946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93968" y="3408665"/>
            <a:ext cx="3150553" cy="822960"/>
            <a:chOff x="2552955" y="702263"/>
            <a:chExt cx="3150553" cy="822960"/>
          </a:xfrm>
        </p:grpSpPr>
        <p:grpSp>
          <p:nvGrpSpPr>
            <p:cNvPr id="10" name="Group 9"/>
            <p:cNvGrpSpPr/>
            <p:nvPr/>
          </p:nvGrpSpPr>
          <p:grpSpPr>
            <a:xfrm>
              <a:off x="2552955" y="702263"/>
              <a:ext cx="3150553" cy="822960"/>
              <a:chOff x="-47324" y="866255"/>
              <a:chExt cx="3150553" cy="82296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-47324" y="939400"/>
                <a:ext cx="548452" cy="599631"/>
              </a:xfrm>
              <a:prstGeom prst="rect">
                <a:avLst/>
              </a:prstGeom>
              <a:solidFill>
                <a:srgbClr val="FF0000"/>
              </a:solidFill>
              <a:ln w="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80269" y="866255"/>
                <a:ext cx="822960" cy="822960"/>
              </a:xfrm>
              <a:prstGeom prst="ellipse">
                <a:avLst/>
              </a:prstGeom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492888" y="982600"/>
                <a:ext cx="379543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</a:t>
                </a:r>
                <a:endPara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4200215" y="775408"/>
              <a:ext cx="548452" cy="593777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49859" y="781262"/>
              <a:ext cx="548452" cy="593777"/>
            </a:xfrm>
            <a:prstGeom prst="rect">
              <a:avLst/>
            </a:prstGeom>
            <a:solidFill>
              <a:srgbClr val="3366FF"/>
            </a:solidFill>
            <a:ln w="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01407" y="781262"/>
              <a:ext cx="548452" cy="593777"/>
            </a:xfrm>
            <a:prstGeom prst="rect">
              <a:avLst/>
            </a:prstGeom>
            <a:solidFill>
              <a:srgbClr val="008000"/>
            </a:solidFill>
            <a:ln w="0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93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91555" y="2472266"/>
            <a:ext cx="2070773" cy="1324479"/>
            <a:chOff x="934278" y="1583634"/>
            <a:chExt cx="3299791" cy="2213113"/>
          </a:xfrm>
        </p:grpSpPr>
        <p:sp>
          <p:nvSpPr>
            <p:cNvPr id="6" name="Rectangle 5"/>
            <p:cNvSpPr/>
            <p:nvPr/>
          </p:nvSpPr>
          <p:spPr>
            <a:xfrm>
              <a:off x="934278" y="1583634"/>
              <a:ext cx="3299791" cy="22131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CPU</a:t>
              </a:r>
              <a:endParaRPr lang="en-GB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2117" y="2802832"/>
              <a:ext cx="1129431" cy="8481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73425" y="2802834"/>
              <a:ext cx="1123040" cy="8481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117" y="1769166"/>
              <a:ext cx="1129433" cy="8481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73425" y="1769166"/>
              <a:ext cx="1122809" cy="8481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H="1" flipV="1">
            <a:off x="5069470" y="3106499"/>
            <a:ext cx="450578" cy="4431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5069470" y="4874595"/>
            <a:ext cx="450578" cy="1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2"/>
            <a:endCxn id="71" idx="0"/>
          </p:cNvCxnSpPr>
          <p:nvPr/>
        </p:nvCxnSpPr>
        <p:spPr>
          <a:xfrm>
            <a:off x="4026942" y="3796745"/>
            <a:ext cx="7142" cy="43991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555950" y="3808594"/>
            <a:ext cx="6626" cy="45057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8182609" y="2549066"/>
            <a:ext cx="1585353" cy="1170880"/>
          </a:xfrm>
          <a:prstGeom prst="round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Connector 43"/>
          <p:cNvCxnSpPr>
            <a:stCxn id="62" idx="3"/>
            <a:endCxn id="41" idx="1"/>
          </p:cNvCxnSpPr>
          <p:nvPr/>
        </p:nvCxnSpPr>
        <p:spPr>
          <a:xfrm>
            <a:off x="7597963" y="3134506"/>
            <a:ext cx="584646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88" idx="1"/>
          </p:cNvCxnSpPr>
          <p:nvPr/>
        </p:nvCxnSpPr>
        <p:spPr>
          <a:xfrm flipH="1">
            <a:off x="7594262" y="4894462"/>
            <a:ext cx="588346" cy="1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527190" y="2472266"/>
            <a:ext cx="2070773" cy="1324479"/>
            <a:chOff x="934278" y="1583634"/>
            <a:chExt cx="3299791" cy="2213113"/>
          </a:xfrm>
        </p:grpSpPr>
        <p:sp>
          <p:nvSpPr>
            <p:cNvPr id="62" name="Rectangle 61"/>
            <p:cNvSpPr/>
            <p:nvPr/>
          </p:nvSpPr>
          <p:spPr>
            <a:xfrm>
              <a:off x="934278" y="1583634"/>
              <a:ext cx="3299791" cy="22131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CPU</a:t>
              </a:r>
              <a:endParaRPr lang="en-GB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972117" y="2802832"/>
              <a:ext cx="1129431" cy="8481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73425" y="2802834"/>
              <a:ext cx="1123040" cy="8481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972117" y="1769166"/>
              <a:ext cx="1129433" cy="8481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73425" y="1769166"/>
              <a:ext cx="1122809" cy="8481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998697" y="4236655"/>
            <a:ext cx="2070773" cy="1324479"/>
            <a:chOff x="934278" y="1583634"/>
            <a:chExt cx="3299791" cy="2213113"/>
          </a:xfrm>
        </p:grpSpPr>
        <p:sp>
          <p:nvSpPr>
            <p:cNvPr id="71" name="Rectangle 70"/>
            <p:cNvSpPr/>
            <p:nvPr/>
          </p:nvSpPr>
          <p:spPr>
            <a:xfrm>
              <a:off x="934278" y="1583634"/>
              <a:ext cx="3299791" cy="22131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CPU</a:t>
              </a:r>
              <a:endParaRPr lang="en-GB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972117" y="2802832"/>
              <a:ext cx="1129431" cy="8481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73425" y="2802834"/>
              <a:ext cx="1123040" cy="8481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72117" y="1769166"/>
              <a:ext cx="1129433" cy="8481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73425" y="1769166"/>
              <a:ext cx="1122809" cy="8481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521752" y="4236654"/>
            <a:ext cx="2070773" cy="1324479"/>
            <a:chOff x="934278" y="1583634"/>
            <a:chExt cx="3299791" cy="2213113"/>
          </a:xfrm>
        </p:grpSpPr>
        <p:sp>
          <p:nvSpPr>
            <p:cNvPr id="77" name="Rectangle 76"/>
            <p:cNvSpPr/>
            <p:nvPr/>
          </p:nvSpPr>
          <p:spPr>
            <a:xfrm>
              <a:off x="934278" y="1583634"/>
              <a:ext cx="3299791" cy="22131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CPU</a:t>
              </a:r>
              <a:endParaRPr lang="en-GB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972117" y="2802832"/>
              <a:ext cx="1129431" cy="8481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73425" y="2802834"/>
              <a:ext cx="1123040" cy="8481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972117" y="1769166"/>
              <a:ext cx="1129433" cy="8481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73425" y="1769166"/>
              <a:ext cx="1122809" cy="8481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8" name="Rounded Rectangle 87"/>
          <p:cNvSpPr/>
          <p:nvPr/>
        </p:nvSpPr>
        <p:spPr>
          <a:xfrm>
            <a:off x="8182608" y="4309022"/>
            <a:ext cx="1585353" cy="1170880"/>
          </a:xfrm>
          <a:prstGeom prst="round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25127" y="2527333"/>
            <a:ext cx="1585353" cy="1170880"/>
          </a:xfrm>
          <a:prstGeom prst="round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2414051" y="3137879"/>
            <a:ext cx="584646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406909" y="4874595"/>
            <a:ext cx="584646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828698" y="4303011"/>
            <a:ext cx="1585353" cy="1170880"/>
          </a:xfrm>
          <a:prstGeom prst="round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10231" y="2030136"/>
            <a:ext cx="4924338" cy="2046914"/>
          </a:xfrm>
          <a:prstGeom prst="round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099780" y="158600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NUMA node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0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8182609" y="2549066"/>
            <a:ext cx="1585353" cy="1170880"/>
          </a:xfrm>
          <a:prstGeom prst="round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Connector 43"/>
          <p:cNvCxnSpPr>
            <a:stCxn id="62" idx="3"/>
            <a:endCxn id="41" idx="1"/>
          </p:cNvCxnSpPr>
          <p:nvPr/>
        </p:nvCxnSpPr>
        <p:spPr>
          <a:xfrm>
            <a:off x="7597963" y="3134506"/>
            <a:ext cx="584646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527190" y="2472266"/>
            <a:ext cx="2070773" cy="1324479"/>
            <a:chOff x="934278" y="1583634"/>
            <a:chExt cx="3299791" cy="2213113"/>
          </a:xfrm>
        </p:grpSpPr>
        <p:sp>
          <p:nvSpPr>
            <p:cNvPr id="62" name="Rectangle 61"/>
            <p:cNvSpPr/>
            <p:nvPr/>
          </p:nvSpPr>
          <p:spPr>
            <a:xfrm>
              <a:off x="934278" y="1583634"/>
              <a:ext cx="3299791" cy="22131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CPU</a:t>
              </a:r>
              <a:endParaRPr lang="en-GB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972117" y="2802832"/>
              <a:ext cx="1129431" cy="8481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73425" y="2802834"/>
              <a:ext cx="1123040" cy="8481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972117" y="1769166"/>
              <a:ext cx="1129433" cy="8481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73425" y="1769166"/>
              <a:ext cx="1122809" cy="8481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54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90222" y="846667"/>
            <a:ext cx="3138311" cy="11289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314221" y="846667"/>
            <a:ext cx="17560" cy="302429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348740" y="857956"/>
            <a:ext cx="965481" cy="223292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196340" y="3090884"/>
            <a:ext cx="228600" cy="22381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/>
          <p:cNvSpPr/>
          <p:nvPr/>
        </p:nvSpPr>
        <p:spPr>
          <a:xfrm rot="9848522">
            <a:off x="1936824" y="1361343"/>
            <a:ext cx="683112" cy="439614"/>
          </a:xfrm>
          <a:prstGeom prst="arc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127760" y="857956"/>
            <a:ext cx="1013460" cy="2174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32760" y="2651760"/>
            <a:ext cx="1048173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153904" y="1760220"/>
            <a:ext cx="31256" cy="104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85160" y="166116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y</a:t>
            </a:r>
            <a:endParaRPr lang="en-GB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69806" y="2355711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x</a:t>
            </a:r>
            <a:endParaRPr lang="en-GB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318321" y="1762690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Monotype Corsiva" panose="03010101010201010101" pitchFamily="66" charset="0"/>
              </a:rPr>
              <a:t>l</a:t>
            </a:r>
            <a:endParaRPr lang="en-GB" sz="1200" dirty="0">
              <a:latin typeface="Monotype Corsiva" panose="03010101010201010101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32022" y="1835920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ᶱ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251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0036" y="502028"/>
            <a:ext cx="1569160" cy="1015168"/>
            <a:chOff x="490036" y="502028"/>
            <a:chExt cx="1569160" cy="1015168"/>
          </a:xfrm>
        </p:grpSpPr>
        <p:sp>
          <p:nvSpPr>
            <p:cNvPr id="10" name="Rectangle 9"/>
            <p:cNvSpPr/>
            <p:nvPr/>
          </p:nvSpPr>
          <p:spPr>
            <a:xfrm>
              <a:off x="490036" y="502028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3091" y="505119"/>
              <a:ext cx="523053" cy="507583"/>
            </a:xfrm>
            <a:prstGeom prst="rect">
              <a:avLst/>
            </a:prstGeom>
            <a:solidFill>
              <a:srgbClr val="00B0F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36142" y="502028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36143" y="1009612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13090" y="1009613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0037" y="1009612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4474" y="2106139"/>
            <a:ext cx="3135822" cy="507585"/>
            <a:chOff x="474474" y="2006749"/>
            <a:chExt cx="3135822" cy="507585"/>
          </a:xfrm>
        </p:grpSpPr>
        <p:sp>
          <p:nvSpPr>
            <p:cNvPr id="16" name="Rectangle 15"/>
            <p:cNvSpPr/>
            <p:nvPr/>
          </p:nvSpPr>
          <p:spPr>
            <a:xfrm>
              <a:off x="474474" y="2006751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07874" y="2006751"/>
              <a:ext cx="523053" cy="507583"/>
            </a:xfrm>
            <a:prstGeom prst="rect">
              <a:avLst/>
            </a:prstGeom>
            <a:solidFill>
              <a:srgbClr val="00B0F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30095" y="2006750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63495" y="2006750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5369" y="2006750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87243" y="2006749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4474" y="3257678"/>
            <a:ext cx="3135822" cy="507585"/>
            <a:chOff x="474474" y="2006749"/>
            <a:chExt cx="3135822" cy="507585"/>
          </a:xfrm>
        </p:grpSpPr>
        <p:sp>
          <p:nvSpPr>
            <p:cNvPr id="24" name="Rectangle 23"/>
            <p:cNvSpPr/>
            <p:nvPr/>
          </p:nvSpPr>
          <p:spPr>
            <a:xfrm>
              <a:off x="474474" y="2006751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07874" y="2006751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30095" y="2006750"/>
              <a:ext cx="523053" cy="507583"/>
            </a:xfrm>
            <a:prstGeom prst="rect">
              <a:avLst/>
            </a:prstGeom>
            <a:solidFill>
              <a:srgbClr val="00B0F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063495" y="2006750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75369" y="2006750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87243" y="2006749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74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0035" y="502028"/>
            <a:ext cx="3138319" cy="2027244"/>
            <a:chOff x="490035" y="502028"/>
            <a:chExt cx="3138319" cy="2027244"/>
          </a:xfrm>
        </p:grpSpPr>
        <p:sp>
          <p:nvSpPr>
            <p:cNvPr id="10" name="Rectangle 9"/>
            <p:cNvSpPr/>
            <p:nvPr/>
          </p:nvSpPr>
          <p:spPr>
            <a:xfrm>
              <a:off x="490036" y="502028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3091" y="505119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36142" y="502028"/>
              <a:ext cx="523053" cy="507583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536143" y="1009612"/>
                  <a:ext cx="523053" cy="507583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,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GB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143" y="1009612"/>
                  <a:ext cx="523053" cy="5075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5715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/>
            <p:cNvSpPr/>
            <p:nvPr/>
          </p:nvSpPr>
          <p:spPr>
            <a:xfrm>
              <a:off x="1013090" y="1009613"/>
              <a:ext cx="523053" cy="507583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0037" y="1009612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0035" y="1514104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13090" y="1508806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36141" y="1514104"/>
              <a:ext cx="523053" cy="507583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36142" y="2021688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13089" y="2021689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0036" y="2021688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59194" y="502028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82249" y="505119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05300" y="502028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05301" y="1009612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82248" y="1009613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9195" y="1009612"/>
              <a:ext cx="523053" cy="507583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059191" y="1514104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82246" y="1508806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105297" y="1514104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05298" y="2021688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82245" y="2021689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59192" y="2021688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90035" y="3439573"/>
            <a:ext cx="3138319" cy="2027244"/>
            <a:chOff x="490035" y="502028"/>
            <a:chExt cx="3138319" cy="2027244"/>
          </a:xfrm>
        </p:grpSpPr>
        <p:sp>
          <p:nvSpPr>
            <p:cNvPr id="52" name="Rectangle 51"/>
            <p:cNvSpPr/>
            <p:nvPr/>
          </p:nvSpPr>
          <p:spPr>
            <a:xfrm>
              <a:off x="490036" y="502028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13091" y="505119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536142" y="502028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536143" y="1009612"/>
              <a:ext cx="523053" cy="507583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13090" y="1009613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0037" y="1009612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90035" y="1514104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13090" y="1508806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536141" y="1514104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536142" y="2021688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13089" y="2021689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90036" y="2021688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59194" y="502028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82249" y="505119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105300" y="502028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105301" y="1009612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582248" y="1009613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059195" y="1009612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059191" y="1514104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82246" y="1508806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05297" y="1514104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105298" y="2021688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582245" y="2021689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059192" y="2021688"/>
              <a:ext cx="523053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58123" y="1065366"/>
                <a:ext cx="734047" cy="367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</m:t>
                          </m:r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𝑗</m:t>
                          </m:r>
                          <m:r>
                            <a:rPr lang="en-GB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−1</m:t>
                          </m:r>
                        </m:sub>
                        <m:sup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23" y="1065366"/>
                <a:ext cx="734047" cy="367280"/>
              </a:xfrm>
              <a:prstGeom prst="rect">
                <a:avLst/>
              </a:prstGeom>
              <a:blipFill rotWithShape="0"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1478481" y="1558366"/>
                <a:ext cx="734047" cy="367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</m:t>
                          </m:r>
                          <m:r>
                            <a:rPr lang="en-GB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+1</m:t>
                          </m:r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481" y="1558366"/>
                <a:ext cx="734047" cy="367280"/>
              </a:xfrm>
              <a:prstGeom prst="rect">
                <a:avLst/>
              </a:prstGeom>
              <a:blipFill rotWithShape="0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1975831" y="1063667"/>
                <a:ext cx="734047" cy="367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</m:t>
                          </m:r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𝑗</m:t>
                          </m:r>
                          <m:r>
                            <a:rPr lang="en-GB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+1</m:t>
                          </m:r>
                        </m:sub>
                        <m:sup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831" y="1063667"/>
                <a:ext cx="734047" cy="367280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1478481" y="566172"/>
                <a:ext cx="734047" cy="367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</m:t>
                          </m:r>
                          <m:r>
                            <a:rPr lang="en-GB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−1</m:t>
                          </m:r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481" y="566172"/>
                <a:ext cx="734047" cy="367280"/>
              </a:xfrm>
              <a:prstGeom prst="rect">
                <a:avLst/>
              </a:prstGeom>
              <a:blipFill rotWithShape="0"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1507783" y="3996172"/>
                <a:ext cx="675441" cy="380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</m:t>
                          </m:r>
                          <m:r>
                            <a:rPr lang="en-GB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  <m:r>
                            <a:rPr lang="en-GB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83" y="3996172"/>
                <a:ext cx="675441" cy="380553"/>
              </a:xfrm>
              <a:prstGeom prst="rect">
                <a:avLst/>
              </a:prstGeom>
              <a:blipFill rotWithShape="0">
                <a:blip r:embed="rId7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76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0035" y="502028"/>
            <a:ext cx="1569161" cy="2027244"/>
            <a:chOff x="490035" y="502028"/>
            <a:chExt cx="1569161" cy="2027244"/>
          </a:xfrm>
        </p:grpSpPr>
        <p:grpSp>
          <p:nvGrpSpPr>
            <p:cNvPr id="4" name="Group 3"/>
            <p:cNvGrpSpPr/>
            <p:nvPr/>
          </p:nvGrpSpPr>
          <p:grpSpPr>
            <a:xfrm>
              <a:off x="490035" y="502028"/>
              <a:ext cx="1569161" cy="2027244"/>
              <a:chOff x="490035" y="502028"/>
              <a:chExt cx="1569161" cy="202724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Rectangle 9"/>
              <p:cNvSpPr/>
              <p:nvPr/>
            </p:nvSpPr>
            <p:spPr>
              <a:xfrm>
                <a:off x="490036" y="502028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13091" y="505119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36142" y="502028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36143" y="1009612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013090" y="1009613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90037" y="1009612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90035" y="1514104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13090" y="1508806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536141" y="1514104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536142" y="2021688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013089" y="2021689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90036" y="2021688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592008" y="5814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</a:t>
              </a:r>
              <a:endParaRPr lang="en-GB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00718" y="10690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</a:t>
              </a:r>
              <a:endParaRPr lang="en-GB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15059" y="5803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640094" y="5803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646820" y="10917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5</a:t>
              </a:r>
              <a:endParaRPr lang="en-GB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22147" y="15711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588314" y="21090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11</a:t>
              </a:r>
              <a:endParaRPr lang="en-GB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90185" y="15657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6</a:t>
              </a:r>
              <a:endParaRPr lang="en-GB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115059" y="15485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7</a:t>
              </a:r>
              <a:endParaRPr lang="en-GB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1056" y="2082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54173" y="21022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112682" y="10992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</a:t>
              </a:r>
              <a:endParaRPr lang="en-GB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74520" y="505119"/>
            <a:ext cx="1569161" cy="2027244"/>
            <a:chOff x="3998157" y="427184"/>
            <a:chExt cx="1569161" cy="2027244"/>
          </a:xfrm>
        </p:grpSpPr>
        <p:grpSp>
          <p:nvGrpSpPr>
            <p:cNvPr id="76" name="Group 75"/>
            <p:cNvGrpSpPr/>
            <p:nvPr/>
          </p:nvGrpSpPr>
          <p:grpSpPr>
            <a:xfrm>
              <a:off x="3998157" y="427184"/>
              <a:ext cx="1569161" cy="2027244"/>
              <a:chOff x="490035" y="502028"/>
              <a:chExt cx="1569161" cy="202724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80" name="Rectangle 79"/>
              <p:cNvSpPr/>
              <p:nvPr/>
            </p:nvSpPr>
            <p:spPr>
              <a:xfrm>
                <a:off x="1536143" y="1009612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13090" y="1009613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90037" y="1009612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90035" y="1514104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13090" y="1508806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536141" y="1514104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536142" y="2021688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013089" y="2021689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90036" y="2021688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13091" y="502029"/>
                <a:ext cx="523053" cy="510674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90036" y="502028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536142" y="502028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4051974" y="49630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573386" y="50287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20</a:t>
              </a:r>
              <a:endParaRPr lang="en-GB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070351" y="49630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30</a:t>
              </a:r>
              <a:endParaRPr lang="en-GB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909011" y="495184"/>
            <a:ext cx="1569161" cy="2027244"/>
            <a:chOff x="490035" y="502028"/>
            <a:chExt cx="1569161" cy="2027244"/>
          </a:xfrm>
        </p:grpSpPr>
        <p:grpSp>
          <p:nvGrpSpPr>
            <p:cNvPr id="131" name="Group 130"/>
            <p:cNvGrpSpPr/>
            <p:nvPr/>
          </p:nvGrpSpPr>
          <p:grpSpPr>
            <a:xfrm>
              <a:off x="490035" y="502028"/>
              <a:ext cx="1569161" cy="2027244"/>
              <a:chOff x="490035" y="502028"/>
              <a:chExt cx="1569161" cy="202724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44" name="Rectangle 143"/>
              <p:cNvSpPr/>
              <p:nvPr/>
            </p:nvSpPr>
            <p:spPr>
              <a:xfrm>
                <a:off x="490036" y="502028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013091" y="505119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536142" y="502028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536143" y="1009612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013090" y="1009613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490037" y="1009612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490035" y="1514104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13090" y="1508806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536141" y="1514104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536142" y="2021688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013089" y="2021689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90036" y="2021688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592008" y="58146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00718" y="10690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13</a:t>
              </a:r>
              <a:endParaRPr lang="en-GB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91352" y="5727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21</a:t>
              </a:r>
              <a:endParaRPr lang="en-GB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588317" y="58038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581783" y="107454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35</a:t>
              </a:r>
              <a:endParaRPr lang="en-GB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81783" y="15560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38</a:t>
              </a:r>
              <a:endParaRPr lang="en-GB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70555" y="20820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90185" y="15657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71797" y="15657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27</a:t>
              </a:r>
              <a:endParaRPr lang="en-GB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01056" y="20820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4173" y="21022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  <a:r>
                <a:rPr lang="en-GB" dirty="0" smtClean="0"/>
                <a:t>0</a:t>
              </a:r>
              <a:endParaRPr lang="en-GB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054173" y="107454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24</a:t>
              </a:r>
              <a:endParaRPr lang="en-GB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306888" y="1053048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/>
              <a:t>+</a:t>
            </a:r>
            <a:endParaRPr lang="en-GB" sz="4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895116" y="1049083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=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114940" y="964961"/>
            <a:ext cx="553998" cy="9578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2400" dirty="0" smtClean="0"/>
              <a:t>stretch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96929" y="498709"/>
            <a:ext cx="20419" cy="20996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490035" y="3733188"/>
            <a:ext cx="1569161" cy="2027244"/>
            <a:chOff x="490035" y="502028"/>
            <a:chExt cx="1569161" cy="2027244"/>
          </a:xfrm>
        </p:grpSpPr>
        <p:grpSp>
          <p:nvGrpSpPr>
            <p:cNvPr id="159" name="Group 158"/>
            <p:cNvGrpSpPr/>
            <p:nvPr/>
          </p:nvGrpSpPr>
          <p:grpSpPr>
            <a:xfrm>
              <a:off x="490035" y="502028"/>
              <a:ext cx="1569161" cy="2027244"/>
              <a:chOff x="490035" y="502028"/>
              <a:chExt cx="1569161" cy="202724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3" name="Rectangle 172"/>
              <p:cNvSpPr/>
              <p:nvPr/>
            </p:nvSpPr>
            <p:spPr>
              <a:xfrm>
                <a:off x="1013091" y="505119"/>
                <a:ext cx="523053" cy="50758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36142" y="502028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536143" y="1009612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013090" y="1009613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490037" y="1009612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013090" y="1508806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1536141" y="1514104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1536142" y="2021688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013089" y="2021689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490036" y="2021688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490035" y="1514104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490036" y="502028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592008" y="5814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</a:t>
              </a:r>
              <a:endParaRPr lang="en-GB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00718" y="10690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90185" y="15657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01056" y="2082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</a:t>
              </a:r>
              <a:endParaRPr lang="en-GB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3989746" y="3733188"/>
            <a:ext cx="1569161" cy="2027244"/>
            <a:chOff x="3998157" y="427184"/>
            <a:chExt cx="1569161" cy="2027244"/>
          </a:xfrm>
        </p:grpSpPr>
        <p:grpSp>
          <p:nvGrpSpPr>
            <p:cNvPr id="185" name="Group 184"/>
            <p:cNvGrpSpPr/>
            <p:nvPr/>
          </p:nvGrpSpPr>
          <p:grpSpPr>
            <a:xfrm>
              <a:off x="3998157" y="427184"/>
              <a:ext cx="1569161" cy="2027244"/>
              <a:chOff x="490035" y="502028"/>
              <a:chExt cx="1569161" cy="202724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89" name="Rectangle 188"/>
              <p:cNvSpPr/>
              <p:nvPr/>
            </p:nvSpPr>
            <p:spPr>
              <a:xfrm>
                <a:off x="1536143" y="1009612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1013090" y="1009613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490037" y="1009612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490035" y="1514104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013090" y="1508806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1536141" y="1514104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1536142" y="2021688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013089" y="2021689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490036" y="2021688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013091" y="502029"/>
                <a:ext cx="523053" cy="510674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490036" y="502028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536142" y="502028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86" name="TextBox 185"/>
            <p:cNvSpPr txBox="1"/>
            <p:nvPr/>
          </p:nvSpPr>
          <p:spPr>
            <a:xfrm>
              <a:off x="4051974" y="49630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573386" y="50287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20</a:t>
              </a:r>
              <a:endParaRPr lang="en-GB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070351" y="49630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30</a:t>
              </a:r>
              <a:endParaRPr lang="en-GB" dirty="0"/>
            </a:p>
          </p:txBody>
        </p:sp>
      </p:grpSp>
      <p:cxnSp>
        <p:nvCxnSpPr>
          <p:cNvPr id="201" name="Straight Arrow Connector 200"/>
          <p:cNvCxnSpPr/>
          <p:nvPr/>
        </p:nvCxnSpPr>
        <p:spPr>
          <a:xfrm flipH="1">
            <a:off x="3599080" y="3696970"/>
            <a:ext cx="20419" cy="20996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3023659" y="4233927"/>
            <a:ext cx="553998" cy="9578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2400" dirty="0" smtClean="0"/>
              <a:t>stretch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751561" y="5897515"/>
            <a:ext cx="1050159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2400" dirty="0" smtClean="0"/>
              <a:t>stretch</a:t>
            </a:r>
          </a:p>
        </p:txBody>
      </p:sp>
      <p:cxnSp>
        <p:nvCxnSpPr>
          <p:cNvPr id="205" name="Straight Arrow Connector 204"/>
          <p:cNvCxnSpPr/>
          <p:nvPr/>
        </p:nvCxnSpPr>
        <p:spPr>
          <a:xfrm>
            <a:off x="490032" y="6359180"/>
            <a:ext cx="15691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326060" y="4416552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/>
              <a:t>*</a:t>
            </a:r>
            <a:endParaRPr lang="en-GB" sz="48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909163" y="4300244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=</a:t>
            </a:r>
          </a:p>
        </p:txBody>
      </p:sp>
      <p:grpSp>
        <p:nvGrpSpPr>
          <p:cNvPr id="209" name="Group 208"/>
          <p:cNvGrpSpPr/>
          <p:nvPr/>
        </p:nvGrpSpPr>
        <p:grpSpPr>
          <a:xfrm>
            <a:off x="6897920" y="3740495"/>
            <a:ext cx="1569161" cy="2027244"/>
            <a:chOff x="490035" y="502028"/>
            <a:chExt cx="1569161" cy="2027244"/>
          </a:xfrm>
        </p:grpSpPr>
        <p:grpSp>
          <p:nvGrpSpPr>
            <p:cNvPr id="210" name="Group 209"/>
            <p:cNvGrpSpPr/>
            <p:nvPr/>
          </p:nvGrpSpPr>
          <p:grpSpPr>
            <a:xfrm>
              <a:off x="490035" y="502028"/>
              <a:ext cx="1569161" cy="2027244"/>
              <a:chOff x="490035" y="502028"/>
              <a:chExt cx="1569161" cy="202724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23" name="Rectangle 222"/>
              <p:cNvSpPr/>
              <p:nvPr/>
            </p:nvSpPr>
            <p:spPr>
              <a:xfrm>
                <a:off x="490036" y="502028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1013091" y="505119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1536142" y="502028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1536143" y="1009612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1013090" y="1009613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490037" y="1009612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490035" y="1514104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1013090" y="1508806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36141" y="1514104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536142" y="2021688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013089" y="2021689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490036" y="2021688"/>
                <a:ext cx="523053" cy="507583"/>
              </a:xfrm>
              <a:prstGeom prst="rect">
                <a:avLst/>
              </a:prstGeom>
              <a:grpFill/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11" name="TextBox 210"/>
            <p:cNvSpPr txBox="1"/>
            <p:nvPr/>
          </p:nvSpPr>
          <p:spPr>
            <a:xfrm>
              <a:off x="592008" y="5814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</a:t>
              </a:r>
              <a:endParaRPr lang="en-GB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00718" y="10690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091352" y="5727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</a:t>
              </a:r>
              <a:endParaRPr lang="en-GB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588317" y="5803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</a:t>
              </a:r>
              <a:endParaRPr lang="en-GB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581783" y="107454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30</a:t>
              </a:r>
              <a:endParaRPr lang="en-GB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581783" y="15560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60</a:t>
              </a:r>
              <a:endParaRPr lang="en-GB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570555" y="20820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90</a:t>
              </a:r>
              <a:endParaRPr lang="en-GB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90185" y="15657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20</a:t>
              </a:r>
              <a:endParaRPr lang="en-GB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071797" y="15657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40</a:t>
              </a:r>
              <a:endParaRPr lang="en-GB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01056" y="20820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30</a:t>
              </a:r>
              <a:endParaRPr lang="en-GB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054173" y="21022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60</a:t>
              </a:r>
              <a:endParaRPr lang="en-GB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1054173" y="107454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20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5145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58123" y="1065366"/>
                <a:ext cx="734047" cy="367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</m:t>
                          </m:r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𝑗</m:t>
                          </m:r>
                          <m:r>
                            <a:rPr lang="en-GB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−1</m:t>
                          </m:r>
                        </m:sub>
                        <m:sup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23" y="1065366"/>
                <a:ext cx="734047" cy="367280"/>
              </a:xfrm>
              <a:prstGeom prst="rect">
                <a:avLst/>
              </a:prstGeom>
              <a:blipFill rotWithShape="0"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1478481" y="1558366"/>
                <a:ext cx="734047" cy="367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</m:t>
                          </m:r>
                          <m:r>
                            <a:rPr lang="en-GB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+1</m:t>
                          </m:r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481" y="1558366"/>
                <a:ext cx="734047" cy="367280"/>
              </a:xfrm>
              <a:prstGeom prst="rect">
                <a:avLst/>
              </a:prstGeom>
              <a:blipFill rotWithShape="0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1975831" y="1063667"/>
                <a:ext cx="734047" cy="367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</m:t>
                          </m:r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𝑗</m:t>
                          </m:r>
                          <m:r>
                            <a:rPr lang="en-GB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+1</m:t>
                          </m:r>
                        </m:sub>
                        <m:sup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831" y="1063667"/>
                <a:ext cx="734047" cy="367280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1478481" y="566172"/>
                <a:ext cx="734047" cy="367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</m:t>
                          </m:r>
                          <m:r>
                            <a:rPr lang="en-GB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−1</m:t>
                          </m:r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481" y="566172"/>
                <a:ext cx="734047" cy="367280"/>
              </a:xfrm>
              <a:prstGeom prst="rect">
                <a:avLst/>
              </a:prstGeom>
              <a:blipFill rotWithShape="0"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1507783" y="3996172"/>
                <a:ext cx="675441" cy="380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</m:t>
                          </m:r>
                          <m:r>
                            <a:rPr lang="en-GB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  <m:r>
                            <a:rPr lang="en-GB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83" y="3996172"/>
                <a:ext cx="675441" cy="380553"/>
              </a:xfrm>
              <a:prstGeom prst="rect">
                <a:avLst/>
              </a:prstGeom>
              <a:blipFill rotWithShape="0">
                <a:blip r:embed="rId7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12815" y="548013"/>
            <a:ext cx="2184807" cy="2308707"/>
            <a:chOff x="5197504" y="1063667"/>
            <a:chExt cx="2184807" cy="2308707"/>
          </a:xfrm>
        </p:grpSpPr>
        <p:sp>
          <p:nvSpPr>
            <p:cNvPr id="76" name="Rectangle 75"/>
            <p:cNvSpPr/>
            <p:nvPr/>
          </p:nvSpPr>
          <p:spPr>
            <a:xfrm>
              <a:off x="5197505" y="1063667"/>
              <a:ext cx="2184806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5205513" y="1148181"/>
                  <a:ext cx="123142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𝑷𝒚𝑶𝒃𝒋𝒆𝒄𝒕</m:t>
                        </m:r>
                      </m:oMath>
                    </m:oMathPara>
                  </a14:m>
                  <a:endParaRPr lang="en-GB" sz="1600" b="1" i="1" dirty="0">
                    <a:solidFill>
                      <a:schemeClr val="bg1"/>
                    </a:solidFill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513" y="1148181"/>
                  <a:ext cx="1231427" cy="3385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ectangle 77"/>
            <p:cNvSpPr/>
            <p:nvPr/>
          </p:nvSpPr>
          <p:spPr>
            <a:xfrm>
              <a:off x="5197504" y="1568597"/>
              <a:ext cx="2184807" cy="1803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5205513" y="1653111"/>
                  <a:ext cx="172194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𝐭𝐲𝐩𝐞</m:t>
                      </m:r>
                    </m:oMath>
                  </a14:m>
                  <a:r>
                    <a:rPr lang="en-GB" sz="1600" b="1" dirty="0" smtClean="0">
                      <a:latin typeface="Courier New" panose="02070309020205020404" pitchFamily="49" charset="0"/>
                      <a:ea typeface="Tahoma" panose="020B0604030504040204" pitchFamily="34" charset="0"/>
                      <a:cs typeface="Courier New" panose="02070309020205020404" pitchFamily="49" charset="0"/>
                    </a:rPr>
                    <a:t>: </a:t>
                  </a:r>
                  <a:r>
                    <a:rPr lang="en-GB" sz="1600" b="1" dirty="0" smtClean="0">
                      <a:solidFill>
                        <a:schemeClr val="accent5"/>
                      </a:solidFill>
                      <a:latin typeface="Courier New" panose="02070309020205020404" pitchFamily="49" charset="0"/>
                      <a:ea typeface="Tahoma" panose="020B0604030504040204" pitchFamily="34" charset="0"/>
                      <a:cs typeface="Courier New" panose="02070309020205020404" pitchFamily="49" charset="0"/>
                    </a:rPr>
                    <a:t>integer</a:t>
                  </a:r>
                  <a:endParaRPr lang="en-GB" sz="1600" b="1" dirty="0">
                    <a:solidFill>
                      <a:schemeClr val="accent5"/>
                    </a:solidFill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513" y="1653111"/>
                  <a:ext cx="1721946" cy="33855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3636" r="-707" b="-2545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5214391" y="2977945"/>
                  <a:ext cx="154612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𝐨𝐭𝐡𝐞𝐫</m:t>
                        </m:r>
                        <m:r>
                          <a:rPr lang="en-GB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a:rPr lang="en-GB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𝐬𝐭𝐮𝐟𝐟</m:t>
                        </m:r>
                        <m:r>
                          <a:rPr lang="en-GB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GB" sz="1600" b="1" dirty="0">
                    <a:solidFill>
                      <a:schemeClr val="accent5"/>
                    </a:solidFill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391" y="2977945"/>
                  <a:ext cx="1546129" cy="33855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5313402" y="2049446"/>
              <a:ext cx="701504" cy="837309"/>
              <a:chOff x="5108315" y="3449466"/>
              <a:chExt cx="701504" cy="837309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5108315" y="3869143"/>
                <a:ext cx="511522" cy="417632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 smtClean="0"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rPr>
                  <a:t>1</a:t>
                </a:r>
                <a:endParaRPr lang="en-GB" sz="1600" b="1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108315" y="3449466"/>
                <a:ext cx="701504" cy="419677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 err="1" smtClean="0"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rPr>
                  <a:t>int</a:t>
                </a:r>
                <a:endParaRPr lang="en-GB" sz="1600" b="1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12816" y="3585847"/>
            <a:ext cx="3560006" cy="2308707"/>
            <a:chOff x="5197504" y="1063667"/>
            <a:chExt cx="2184807" cy="2308707"/>
          </a:xfrm>
        </p:grpSpPr>
        <p:sp>
          <p:nvSpPr>
            <p:cNvPr id="130" name="Rectangle 129"/>
            <p:cNvSpPr/>
            <p:nvPr/>
          </p:nvSpPr>
          <p:spPr>
            <a:xfrm>
              <a:off x="5197505" y="1063667"/>
              <a:ext cx="2184806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5224372" y="1156971"/>
                  <a:ext cx="75573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𝑷𝒚𝑶𝒃𝒋𝒆𝒄𝒕</m:t>
                        </m:r>
                      </m:oMath>
                    </m:oMathPara>
                  </a14:m>
                  <a:endParaRPr lang="en-GB" sz="1600" b="1" i="1" dirty="0">
                    <a:solidFill>
                      <a:schemeClr val="bg1"/>
                    </a:solidFill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372" y="1156971"/>
                  <a:ext cx="755738" cy="33855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95"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Rectangle 131"/>
            <p:cNvSpPr/>
            <p:nvPr/>
          </p:nvSpPr>
          <p:spPr>
            <a:xfrm>
              <a:off x="5197504" y="1568597"/>
              <a:ext cx="2184807" cy="1803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5205513" y="1653111"/>
                  <a:ext cx="172194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𝐭𝐲𝐩𝐞</m:t>
                      </m:r>
                    </m:oMath>
                  </a14:m>
                  <a:r>
                    <a:rPr lang="en-GB" sz="1600" b="1" dirty="0" smtClean="0">
                      <a:latin typeface="Courier New" panose="02070309020205020404" pitchFamily="49" charset="0"/>
                      <a:ea typeface="Tahoma" panose="020B0604030504040204" pitchFamily="34" charset="0"/>
                      <a:cs typeface="Courier New" panose="02070309020205020404" pitchFamily="49" charset="0"/>
                    </a:rPr>
                    <a:t>: </a:t>
                  </a:r>
                  <a:r>
                    <a:rPr lang="en-GB" sz="1600" b="1" dirty="0" smtClean="0">
                      <a:solidFill>
                        <a:schemeClr val="accent5"/>
                      </a:solidFill>
                      <a:latin typeface="Courier New" panose="02070309020205020404" pitchFamily="49" charset="0"/>
                      <a:ea typeface="Tahoma" panose="020B0604030504040204" pitchFamily="34" charset="0"/>
                      <a:cs typeface="Courier New" panose="02070309020205020404" pitchFamily="49" charset="0"/>
                    </a:rPr>
                    <a:t>integer</a:t>
                  </a:r>
                  <a:endParaRPr lang="en-GB" sz="1600" b="1" dirty="0">
                    <a:solidFill>
                      <a:schemeClr val="accent5"/>
                    </a:solidFill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513" y="1653111"/>
                  <a:ext cx="1721946" cy="33855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3636" b="-2545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5214391" y="2977945"/>
                  <a:ext cx="154612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𝐨𝐭𝐡𝐞𝐫</m:t>
                        </m:r>
                        <m:r>
                          <a:rPr lang="en-GB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a:rPr lang="en-GB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𝐬𝐭𝐮𝐟𝐟</m:t>
                        </m:r>
                        <m:r>
                          <a:rPr lang="en-GB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GB" sz="1600" b="1" dirty="0">
                    <a:solidFill>
                      <a:schemeClr val="accent5"/>
                    </a:solidFill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391" y="2977945"/>
                  <a:ext cx="1546129" cy="33855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541043" y="4575337"/>
            <a:ext cx="3060114" cy="837309"/>
            <a:chOff x="5709265" y="2113744"/>
            <a:chExt cx="3060114" cy="837309"/>
          </a:xfrm>
        </p:grpSpPr>
        <p:sp>
          <p:nvSpPr>
            <p:cNvPr id="122" name="Rectangle 121"/>
            <p:cNvSpPr/>
            <p:nvPr/>
          </p:nvSpPr>
          <p:spPr>
            <a:xfrm>
              <a:off x="5709265" y="2113744"/>
              <a:ext cx="701504" cy="419677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 smtClean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int</a:t>
              </a:r>
              <a:endParaRPr lang="en-GB" sz="16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205565" y="2533421"/>
              <a:ext cx="511522" cy="417632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1</a:t>
              </a:r>
              <a:endParaRPr lang="en-GB" sz="16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709265" y="2533421"/>
              <a:ext cx="511522" cy="417632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3</a:t>
              </a:r>
              <a:endParaRPr lang="en-GB" sz="16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23291" y="2533421"/>
              <a:ext cx="511522" cy="417632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-4</a:t>
              </a:r>
              <a:endParaRPr lang="en-GB" sz="16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234813" y="2533421"/>
              <a:ext cx="511522" cy="417632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0</a:t>
              </a:r>
              <a:endParaRPr lang="en-GB" sz="16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746335" y="2533421"/>
              <a:ext cx="511522" cy="417632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2</a:t>
              </a:r>
              <a:endParaRPr lang="en-GB" sz="16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8257857" y="2533421"/>
              <a:ext cx="511522" cy="417632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…</a:t>
              </a:r>
              <a:endParaRPr lang="en-GB" sz="16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345396" y="548013"/>
            <a:ext cx="2184807" cy="2308707"/>
            <a:chOff x="5197504" y="1063667"/>
            <a:chExt cx="2184807" cy="2308707"/>
          </a:xfrm>
        </p:grpSpPr>
        <p:sp>
          <p:nvSpPr>
            <p:cNvPr id="140" name="Rectangle 139"/>
            <p:cNvSpPr/>
            <p:nvPr/>
          </p:nvSpPr>
          <p:spPr>
            <a:xfrm>
              <a:off x="5197505" y="1063667"/>
              <a:ext cx="2184806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5205513" y="1148181"/>
                  <a:ext cx="123142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𝑷𝒚𝑶𝒃𝒋𝒆𝒄𝒕</m:t>
                        </m:r>
                      </m:oMath>
                    </m:oMathPara>
                  </a14:m>
                  <a:endParaRPr lang="en-GB" sz="1600" b="1" i="1" dirty="0">
                    <a:solidFill>
                      <a:schemeClr val="bg1"/>
                    </a:solidFill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513" y="1148181"/>
                  <a:ext cx="1231427" cy="33855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Rectangle 141"/>
            <p:cNvSpPr/>
            <p:nvPr/>
          </p:nvSpPr>
          <p:spPr>
            <a:xfrm>
              <a:off x="5197504" y="1568597"/>
              <a:ext cx="2184807" cy="1803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5205513" y="1653111"/>
                  <a:ext cx="172194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𝐭𝐲𝐩𝐞</m:t>
                      </m:r>
                    </m:oMath>
                  </a14:m>
                  <a:r>
                    <a:rPr lang="en-GB" sz="1600" b="1" dirty="0" smtClean="0">
                      <a:latin typeface="Courier New" panose="02070309020205020404" pitchFamily="49" charset="0"/>
                      <a:ea typeface="Tahoma" panose="020B0604030504040204" pitchFamily="34" charset="0"/>
                      <a:cs typeface="Courier New" panose="02070309020205020404" pitchFamily="49" charset="0"/>
                    </a:rPr>
                    <a:t>: </a:t>
                  </a:r>
                  <a:r>
                    <a:rPr lang="en-GB" sz="1600" b="1" dirty="0" smtClean="0">
                      <a:solidFill>
                        <a:schemeClr val="accent5"/>
                      </a:solidFill>
                      <a:latin typeface="Courier New" panose="02070309020205020404" pitchFamily="49" charset="0"/>
                      <a:ea typeface="Tahoma" panose="020B0604030504040204" pitchFamily="34" charset="0"/>
                      <a:cs typeface="Courier New" panose="02070309020205020404" pitchFamily="49" charset="0"/>
                    </a:rPr>
                    <a:t>integer</a:t>
                  </a:r>
                  <a:endParaRPr lang="en-GB" sz="1600" b="1" dirty="0">
                    <a:solidFill>
                      <a:schemeClr val="accent5"/>
                    </a:solidFill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513" y="1653111"/>
                  <a:ext cx="1721946" cy="33855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3636" r="-707" b="-2545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5214391" y="2977945"/>
                  <a:ext cx="154612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𝐨𝐭𝐡𝐞𝐫</m:t>
                        </m:r>
                        <m:r>
                          <a:rPr lang="en-GB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a:rPr lang="en-GB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𝐬𝐭𝐮𝐟𝐟</m:t>
                        </m:r>
                        <m:r>
                          <a:rPr lang="en-GB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GB" sz="1600" b="1" dirty="0">
                    <a:solidFill>
                      <a:schemeClr val="accent5"/>
                    </a:solidFill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391" y="2977945"/>
                  <a:ext cx="1546129" cy="33855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5" name="Group 144"/>
            <p:cNvGrpSpPr/>
            <p:nvPr/>
          </p:nvGrpSpPr>
          <p:grpSpPr>
            <a:xfrm>
              <a:off x="5313402" y="2049446"/>
              <a:ext cx="701504" cy="837309"/>
              <a:chOff x="5108315" y="3449466"/>
              <a:chExt cx="701504" cy="837309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5108315" y="3869143"/>
                <a:ext cx="511522" cy="417632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smtClean="0"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rPr>
                  <a:t>2</a:t>
                </a:r>
                <a:endParaRPr lang="en-GB" sz="1600" b="1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5108315" y="3449466"/>
                <a:ext cx="701504" cy="419677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 err="1" smtClean="0"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rPr>
                  <a:t>int</a:t>
                </a:r>
                <a:endParaRPr lang="en-GB" sz="1600" b="1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48" name="Group 147"/>
          <p:cNvGrpSpPr/>
          <p:nvPr/>
        </p:nvGrpSpPr>
        <p:grpSpPr>
          <a:xfrm>
            <a:off x="6501195" y="566172"/>
            <a:ext cx="2184807" cy="2308707"/>
            <a:chOff x="5197504" y="1063667"/>
            <a:chExt cx="2184807" cy="2308707"/>
          </a:xfrm>
        </p:grpSpPr>
        <p:sp>
          <p:nvSpPr>
            <p:cNvPr id="149" name="Rectangle 148"/>
            <p:cNvSpPr/>
            <p:nvPr/>
          </p:nvSpPr>
          <p:spPr>
            <a:xfrm>
              <a:off x="5197505" y="1063667"/>
              <a:ext cx="2184806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5205513" y="1148181"/>
                  <a:ext cx="123142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𝑷𝒚𝑶𝒃𝒋𝒆𝒄𝒕</m:t>
                        </m:r>
                      </m:oMath>
                    </m:oMathPara>
                  </a14:m>
                  <a:endParaRPr lang="en-GB" sz="1600" b="1" i="1" dirty="0">
                    <a:solidFill>
                      <a:schemeClr val="bg1"/>
                    </a:solidFill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513" y="1148181"/>
                  <a:ext cx="1231427" cy="33855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Rectangle 150"/>
            <p:cNvSpPr/>
            <p:nvPr/>
          </p:nvSpPr>
          <p:spPr>
            <a:xfrm>
              <a:off x="5197504" y="1568597"/>
              <a:ext cx="2184807" cy="1803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>
                  <a:off x="5205513" y="1653111"/>
                  <a:ext cx="172194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𝐭𝐲𝐩𝐞</m:t>
                      </m:r>
                    </m:oMath>
                  </a14:m>
                  <a:r>
                    <a:rPr lang="en-GB" sz="1600" b="1" dirty="0" smtClean="0">
                      <a:latin typeface="Courier New" panose="02070309020205020404" pitchFamily="49" charset="0"/>
                      <a:ea typeface="Tahoma" panose="020B0604030504040204" pitchFamily="34" charset="0"/>
                      <a:cs typeface="Courier New" panose="02070309020205020404" pitchFamily="49" charset="0"/>
                    </a:rPr>
                    <a:t>: </a:t>
                  </a:r>
                  <a:r>
                    <a:rPr lang="en-GB" sz="1600" b="1" dirty="0" smtClean="0">
                      <a:solidFill>
                        <a:schemeClr val="accent5"/>
                      </a:solidFill>
                      <a:latin typeface="Courier New" panose="02070309020205020404" pitchFamily="49" charset="0"/>
                      <a:ea typeface="Tahoma" panose="020B0604030504040204" pitchFamily="34" charset="0"/>
                      <a:cs typeface="Courier New" panose="02070309020205020404" pitchFamily="49" charset="0"/>
                    </a:rPr>
                    <a:t>integer</a:t>
                  </a:r>
                  <a:endParaRPr lang="en-GB" sz="1600" b="1" dirty="0">
                    <a:solidFill>
                      <a:schemeClr val="accent5"/>
                    </a:solidFill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513" y="1653111"/>
                  <a:ext cx="1721946" cy="33855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t="-3636" r="-709" b="-2545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5214391" y="2977945"/>
                  <a:ext cx="154612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𝐨𝐭𝐡𝐞𝐫</m:t>
                        </m:r>
                        <m:r>
                          <a:rPr lang="en-GB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a:rPr lang="en-GB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𝐬𝐭𝐮𝐟𝐟</m:t>
                        </m:r>
                        <m:r>
                          <a:rPr lang="en-GB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GB" sz="1600" b="1" dirty="0">
                    <a:solidFill>
                      <a:schemeClr val="accent5"/>
                    </a:solidFill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391" y="2977945"/>
                  <a:ext cx="1546129" cy="33855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4" name="Group 153"/>
            <p:cNvGrpSpPr/>
            <p:nvPr/>
          </p:nvGrpSpPr>
          <p:grpSpPr>
            <a:xfrm>
              <a:off x="5313402" y="2049446"/>
              <a:ext cx="701504" cy="837309"/>
              <a:chOff x="5108315" y="3449466"/>
              <a:chExt cx="701504" cy="837309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5108315" y="3869143"/>
                <a:ext cx="511522" cy="417632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 smtClean="0"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rPr>
                  <a:t>3</a:t>
                </a:r>
                <a:endParaRPr lang="en-GB" sz="1600" b="1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5108315" y="3449466"/>
                <a:ext cx="701504" cy="419677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 err="1" smtClean="0"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rPr>
                  <a:t>int</a:t>
                </a:r>
                <a:endParaRPr lang="en-GB" sz="1600" b="1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6501194" y="3529972"/>
            <a:ext cx="2184807" cy="2308707"/>
            <a:chOff x="5197504" y="1063667"/>
            <a:chExt cx="2184807" cy="2308707"/>
          </a:xfrm>
        </p:grpSpPr>
        <p:sp>
          <p:nvSpPr>
            <p:cNvPr id="49" name="Rectangle 48"/>
            <p:cNvSpPr/>
            <p:nvPr/>
          </p:nvSpPr>
          <p:spPr>
            <a:xfrm>
              <a:off x="5197505" y="1063667"/>
              <a:ext cx="2184806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5205513" y="1148181"/>
                  <a:ext cx="123142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𝑷𝒚𝑶𝒃𝒋𝒆𝒄𝒕</m:t>
                        </m:r>
                      </m:oMath>
                    </m:oMathPara>
                  </a14:m>
                  <a:endParaRPr lang="en-GB" sz="1600" b="1" i="1" dirty="0">
                    <a:solidFill>
                      <a:schemeClr val="bg1"/>
                    </a:solidFill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513" y="1148181"/>
                  <a:ext cx="1231427" cy="33855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197504" y="1568597"/>
              <a:ext cx="2184807" cy="1803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5205513" y="1653111"/>
                  <a:ext cx="18453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𝐭𝐲𝐩𝐞</m:t>
                      </m:r>
                    </m:oMath>
                  </a14:m>
                  <a:r>
                    <a:rPr lang="en-GB" sz="1600" b="1" dirty="0" smtClean="0">
                      <a:latin typeface="Courier New" panose="02070309020205020404" pitchFamily="49" charset="0"/>
                      <a:ea typeface="Tahoma" panose="020B0604030504040204" pitchFamily="34" charset="0"/>
                      <a:cs typeface="Courier New" panose="02070309020205020404" pitchFamily="49" charset="0"/>
                    </a:rPr>
                    <a:t>: </a:t>
                  </a:r>
                  <a:r>
                    <a:rPr lang="en-GB" sz="1600" b="1" dirty="0" smtClean="0">
                      <a:solidFill>
                        <a:schemeClr val="accent5"/>
                      </a:solidFill>
                      <a:latin typeface="Courier New" panose="02070309020205020404" pitchFamily="49" charset="0"/>
                      <a:ea typeface="Tahoma" panose="020B0604030504040204" pitchFamily="34" charset="0"/>
                      <a:cs typeface="Courier New" panose="02070309020205020404" pitchFamily="49" charset="0"/>
                    </a:rPr>
                    <a:t>function</a:t>
                  </a:r>
                  <a:endParaRPr lang="en-GB" sz="1600" b="1" dirty="0">
                    <a:solidFill>
                      <a:schemeClr val="accent5"/>
                    </a:solidFill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513" y="1653111"/>
                  <a:ext cx="1845377" cy="33855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t="-3636" r="-660" b="-2545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5214391" y="2977945"/>
                  <a:ext cx="154612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𝐨𝐭𝐡𝐞𝐫</m:t>
                        </m:r>
                        <m:r>
                          <a:rPr lang="en-GB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a:rPr lang="en-GB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𝐬𝐭𝐮𝐟𝐟</m:t>
                        </m:r>
                        <m:r>
                          <a:rPr lang="en-GB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GB" sz="1600" b="1" dirty="0">
                    <a:solidFill>
                      <a:schemeClr val="accent5"/>
                    </a:solidFill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391" y="2977945"/>
                  <a:ext cx="1546129" cy="33855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>
              <a:off x="5313402" y="2049446"/>
              <a:ext cx="701504" cy="837309"/>
              <a:chOff x="5108315" y="3449466"/>
              <a:chExt cx="701504" cy="83730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108315" y="3869143"/>
                <a:ext cx="511522" cy="417632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 smtClean="0"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rPr>
                  <a:t>…</a:t>
                </a:r>
                <a:endParaRPr lang="en-GB" sz="1600" b="1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108315" y="3449466"/>
                <a:ext cx="701504" cy="419677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 smtClean="0"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rPr>
                  <a:t>code</a:t>
                </a:r>
                <a:endParaRPr lang="en-GB" sz="1600" b="1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9466065" y="3529972"/>
            <a:ext cx="2184807" cy="2308707"/>
            <a:chOff x="5197504" y="1063667"/>
            <a:chExt cx="2184807" cy="2308707"/>
          </a:xfrm>
        </p:grpSpPr>
        <p:sp>
          <p:nvSpPr>
            <p:cNvPr id="58" name="Rectangle 57"/>
            <p:cNvSpPr/>
            <p:nvPr/>
          </p:nvSpPr>
          <p:spPr>
            <a:xfrm>
              <a:off x="5197505" y="1063667"/>
              <a:ext cx="2184806" cy="5075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5205513" y="1148181"/>
                  <a:ext cx="123142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𝑷𝒚𝑶𝒃𝒋𝒆𝒄𝒕</m:t>
                        </m:r>
                      </m:oMath>
                    </m:oMathPara>
                  </a14:m>
                  <a:endParaRPr lang="en-GB" sz="1600" b="1" i="1" dirty="0">
                    <a:solidFill>
                      <a:schemeClr val="bg1"/>
                    </a:solidFill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513" y="1148181"/>
                  <a:ext cx="1231427" cy="33855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angle 59"/>
            <p:cNvSpPr/>
            <p:nvPr/>
          </p:nvSpPr>
          <p:spPr>
            <a:xfrm>
              <a:off x="5197504" y="1568597"/>
              <a:ext cx="2184807" cy="1803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5205513" y="1653111"/>
                  <a:ext cx="147508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𝐭𝐲𝐩𝐞</m:t>
                      </m:r>
                    </m:oMath>
                  </a14:m>
                  <a:r>
                    <a:rPr lang="en-GB" sz="1600" b="1" dirty="0" smtClean="0">
                      <a:latin typeface="Courier New" panose="02070309020205020404" pitchFamily="49" charset="0"/>
                      <a:ea typeface="Tahoma" panose="020B0604030504040204" pitchFamily="34" charset="0"/>
                      <a:cs typeface="Courier New" panose="02070309020205020404" pitchFamily="49" charset="0"/>
                    </a:rPr>
                    <a:t>: </a:t>
                  </a:r>
                  <a:r>
                    <a:rPr lang="en-GB" sz="1600" b="1" dirty="0" smtClean="0">
                      <a:solidFill>
                        <a:schemeClr val="accent5"/>
                      </a:solidFill>
                      <a:latin typeface="Courier New" panose="02070309020205020404" pitchFamily="49" charset="0"/>
                      <a:ea typeface="Tahoma" panose="020B0604030504040204" pitchFamily="34" charset="0"/>
                      <a:cs typeface="Courier New" panose="02070309020205020404" pitchFamily="49" charset="0"/>
                    </a:rPr>
                    <a:t>tuple</a:t>
                  </a:r>
                  <a:endParaRPr lang="en-GB" sz="1600" b="1" dirty="0">
                    <a:solidFill>
                      <a:schemeClr val="accent5"/>
                    </a:solidFill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513" y="1653111"/>
                  <a:ext cx="1475084" cy="33855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t="-3636" r="-1240" b="-2545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5214391" y="2977945"/>
                  <a:ext cx="154612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𝐨𝐭𝐡𝐞𝐫</m:t>
                        </m:r>
                        <m:r>
                          <a:rPr lang="en-GB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a:rPr lang="en-GB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𝐬𝐭𝐮𝐟𝐟</m:t>
                        </m:r>
                        <m:r>
                          <a:rPr lang="en-GB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GB" sz="1600" b="1" dirty="0">
                    <a:solidFill>
                      <a:schemeClr val="accent5"/>
                    </a:solidFill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391" y="2977945"/>
                  <a:ext cx="1546129" cy="33855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/>
            <p:cNvGrpSpPr/>
            <p:nvPr/>
          </p:nvGrpSpPr>
          <p:grpSpPr>
            <a:xfrm>
              <a:off x="5313402" y="2049446"/>
              <a:ext cx="701504" cy="837309"/>
              <a:chOff x="5108315" y="3449466"/>
              <a:chExt cx="701504" cy="837309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5108315" y="3869143"/>
                <a:ext cx="511522" cy="417632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 smtClean="0"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rPr>
                  <a:t>1</a:t>
                </a:r>
                <a:endParaRPr lang="en-GB" sz="1600" b="1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108315" y="3449466"/>
                <a:ext cx="701504" cy="419677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 err="1" smtClean="0">
                    <a:latin typeface="Courier New" panose="02070309020205020404" pitchFamily="49" charset="0"/>
                    <a:ea typeface="Tahoma" panose="020B0604030504040204" pitchFamily="34" charset="0"/>
                    <a:cs typeface="Courier New" panose="02070309020205020404" pitchFamily="49" charset="0"/>
                  </a:rPr>
                  <a:t>int</a:t>
                </a:r>
                <a:endParaRPr lang="en-GB" sz="1600" b="1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66" name="Rectangle 65"/>
          <p:cNvSpPr/>
          <p:nvPr/>
        </p:nvSpPr>
        <p:spPr>
          <a:xfrm>
            <a:off x="10283467" y="4515751"/>
            <a:ext cx="701504" cy="41967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endParaRPr lang="en-GB" sz="16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283467" y="4942103"/>
            <a:ext cx="511522" cy="417632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</a:t>
            </a:r>
            <a:endParaRPr lang="en-GB" sz="16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31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25556" y="994955"/>
            <a:ext cx="1082084" cy="1513353"/>
            <a:chOff x="1325556" y="994955"/>
            <a:chExt cx="1082084" cy="1513353"/>
          </a:xfrm>
        </p:grpSpPr>
        <p:sp>
          <p:nvSpPr>
            <p:cNvPr id="11" name="Rectangle 10"/>
            <p:cNvSpPr/>
            <p:nvPr/>
          </p:nvSpPr>
          <p:spPr>
            <a:xfrm>
              <a:off x="1325556" y="1901460"/>
              <a:ext cx="1082084" cy="606848"/>
            </a:xfrm>
            <a:prstGeom prst="rect">
              <a:avLst/>
            </a:prstGeom>
            <a:solidFill>
              <a:srgbClr val="00B0F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Memory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25556" y="994955"/>
              <a:ext cx="1082084" cy="6408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Process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" name="Straight Connector 4"/>
            <p:cNvCxnSpPr>
              <a:stCxn id="21" idx="2"/>
              <a:endCxn id="11" idx="0"/>
            </p:cNvCxnSpPr>
            <p:nvPr/>
          </p:nvCxnSpPr>
          <p:spPr>
            <a:xfrm>
              <a:off x="1866598" y="1635853"/>
              <a:ext cx="0" cy="265607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>
            <a:off x="1866598" y="729348"/>
            <a:ext cx="0" cy="265607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828584" y="994955"/>
            <a:ext cx="1082084" cy="1513353"/>
            <a:chOff x="1325556" y="994955"/>
            <a:chExt cx="1082084" cy="1513353"/>
          </a:xfrm>
        </p:grpSpPr>
        <p:sp>
          <p:nvSpPr>
            <p:cNvPr id="32" name="Rectangle 31"/>
            <p:cNvSpPr/>
            <p:nvPr/>
          </p:nvSpPr>
          <p:spPr>
            <a:xfrm>
              <a:off x="1325556" y="1901460"/>
              <a:ext cx="1082084" cy="606848"/>
            </a:xfrm>
            <a:prstGeom prst="rect">
              <a:avLst/>
            </a:prstGeom>
            <a:solidFill>
              <a:srgbClr val="00B0F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Memory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25556" y="994955"/>
              <a:ext cx="1082084" cy="6408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Process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4" name="Straight Connector 33"/>
            <p:cNvCxnSpPr>
              <a:stCxn id="33" idx="2"/>
              <a:endCxn id="32" idx="0"/>
            </p:cNvCxnSpPr>
            <p:nvPr/>
          </p:nvCxnSpPr>
          <p:spPr>
            <a:xfrm>
              <a:off x="1866598" y="1635853"/>
              <a:ext cx="0" cy="265607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847968" y="995258"/>
            <a:ext cx="1082084" cy="1513353"/>
            <a:chOff x="1325556" y="994955"/>
            <a:chExt cx="1082084" cy="1513353"/>
          </a:xfrm>
        </p:grpSpPr>
        <p:sp>
          <p:nvSpPr>
            <p:cNvPr id="36" name="Rectangle 35"/>
            <p:cNvSpPr/>
            <p:nvPr/>
          </p:nvSpPr>
          <p:spPr>
            <a:xfrm>
              <a:off x="1325556" y="1901460"/>
              <a:ext cx="1082084" cy="606848"/>
            </a:xfrm>
            <a:prstGeom prst="rect">
              <a:avLst/>
            </a:prstGeom>
            <a:solidFill>
              <a:srgbClr val="00B0F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Memory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25556" y="994955"/>
              <a:ext cx="1082084" cy="6408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Process</a:t>
              </a:r>
              <a:endPara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8" name="Straight Connector 37"/>
            <p:cNvCxnSpPr>
              <a:stCxn id="37" idx="2"/>
              <a:endCxn id="36" idx="0"/>
            </p:cNvCxnSpPr>
            <p:nvPr/>
          </p:nvCxnSpPr>
          <p:spPr>
            <a:xfrm>
              <a:off x="1866598" y="1635853"/>
              <a:ext cx="0" cy="265607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3369626" y="725873"/>
            <a:ext cx="0" cy="265607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89010" y="729348"/>
            <a:ext cx="0" cy="265607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866598" y="725570"/>
            <a:ext cx="4522412" cy="9578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37711" y="296099"/>
            <a:ext cx="13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Interconnect</a:t>
            </a:r>
            <a:endParaRPr lang="en-GB" dirty="0">
              <a:solidFill>
                <a:schemeClr val="accent5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1866598" y="5031078"/>
            <a:ext cx="0" cy="265607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14300" y="1635853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…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77383" y="5328545"/>
            <a:ext cx="5552669" cy="606848"/>
          </a:xfrm>
          <a:prstGeom prst="rect">
            <a:avLst/>
          </a:prstGeom>
          <a:solidFill>
            <a:srgbClr val="00B0F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46576" y="4390180"/>
            <a:ext cx="1082084" cy="640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828584" y="4390180"/>
            <a:ext cx="1082084" cy="640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847968" y="4390180"/>
            <a:ext cx="1082084" cy="640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07636" y="4525963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…</a:t>
            </a:r>
            <a:endParaRPr lang="en-GB" dirty="0">
              <a:solidFill>
                <a:schemeClr val="accent5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6389010" y="5037127"/>
            <a:ext cx="0" cy="265607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369626" y="5031077"/>
            <a:ext cx="0" cy="265607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74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32494</TotalTime>
  <Words>210</Words>
  <Application>Microsoft Office PowerPoint</Application>
  <PresentationFormat>Widescreen</PresentationFormat>
  <Paragraphs>183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Monotype Corsiva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</dc:creator>
  <cp:lastModifiedBy>mihai</cp:lastModifiedBy>
  <cp:revision>33</cp:revision>
  <dcterms:created xsi:type="dcterms:W3CDTF">2017-01-03T14:31:30Z</dcterms:created>
  <dcterms:modified xsi:type="dcterms:W3CDTF">2017-04-12T14:09:28Z</dcterms:modified>
</cp:coreProperties>
</file>