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16"/>
  </p:notesMasterIdLst>
  <p:handoutMasterIdLst>
    <p:handoutMasterId r:id="rId33"/>
  </p:handoutMasterIdLst>
  <p:sldIdLst>
    <p:sldId id="299" r:id="rId4"/>
    <p:sldId id="384" r:id="rId5"/>
    <p:sldId id="365" r:id="rId6"/>
    <p:sldId id="357" r:id="rId7"/>
    <p:sldId id="358" r:id="rId8"/>
    <p:sldId id="359" r:id="rId9"/>
    <p:sldId id="360" r:id="rId10"/>
    <p:sldId id="361" r:id="rId11"/>
    <p:sldId id="371" r:id="rId12"/>
    <p:sldId id="372" r:id="rId13"/>
    <p:sldId id="382" r:id="rId14"/>
    <p:sldId id="362" r:id="rId15"/>
    <p:sldId id="345" r:id="rId17"/>
    <p:sldId id="373" r:id="rId18"/>
    <p:sldId id="374" r:id="rId19"/>
    <p:sldId id="376" r:id="rId20"/>
    <p:sldId id="379" r:id="rId21"/>
    <p:sldId id="380" r:id="rId22"/>
    <p:sldId id="363" r:id="rId23"/>
    <p:sldId id="364" r:id="rId24"/>
    <p:sldId id="381" r:id="rId25"/>
    <p:sldId id="418" r:id="rId26"/>
    <p:sldId id="419" r:id="rId27"/>
    <p:sldId id="420" r:id="rId28"/>
    <p:sldId id="421" r:id="rId29"/>
    <p:sldId id="422" r:id="rId30"/>
    <p:sldId id="423" r:id="rId31"/>
    <p:sldId id="38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26A"/>
    <a:srgbClr val="7AC259"/>
    <a:srgbClr val="58AD54"/>
    <a:srgbClr val="60BF54"/>
    <a:srgbClr val="60C26A"/>
    <a:srgbClr val="7AAF59"/>
    <a:srgbClr val="3CA652"/>
    <a:srgbClr val="4BB752"/>
    <a:srgbClr val="8BD1CD"/>
    <a:srgbClr val="1BA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2030" autoAdjust="0"/>
  </p:normalViewPr>
  <p:slideViewPr>
    <p:cSldViewPr snapToGrid="0" snapToObjects="1" showGuides="1">
      <p:cViewPr varScale="1">
        <p:scale>
          <a:sx n="93" d="100"/>
          <a:sy n="93" d="100"/>
        </p:scale>
        <p:origin x="1352" y="200"/>
      </p:cViewPr>
      <p:guideLst>
        <p:guide pos="3840"/>
        <p:guide orient="horz" pos="21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AD844-6B87-4943-9D53-626DC277B1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1813F-FBC0-6545-AF4D-3686558B60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369C3-EF0A-EB4F-AAA0-361080FEBD8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369C3-EF0A-EB4F-AAA0-361080FEBD8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369C3-EF0A-EB4F-AAA0-361080FEBD8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 userDrawn="1"/>
        </p:nvSpPr>
        <p:spPr>
          <a:xfrm>
            <a:off x="0" y="2556398"/>
            <a:ext cx="4134309" cy="1555373"/>
          </a:xfrm>
          <a:custGeom>
            <a:avLst/>
            <a:gdLst>
              <a:gd name="connsiteX0" fmla="*/ 0 w 4134309"/>
              <a:gd name="connsiteY0" fmla="*/ 0 h 1551198"/>
              <a:gd name="connsiteX1" fmla="*/ 4134309 w 4134309"/>
              <a:gd name="connsiteY1" fmla="*/ 0 h 1551198"/>
              <a:gd name="connsiteX2" fmla="*/ 4134309 w 4134309"/>
              <a:gd name="connsiteY2" fmla="*/ 1551198 h 1551198"/>
              <a:gd name="connsiteX3" fmla="*/ 0 w 4134309"/>
              <a:gd name="connsiteY3" fmla="*/ 1551198 h 1551198"/>
              <a:gd name="connsiteX4" fmla="*/ 0 w 4134309"/>
              <a:gd name="connsiteY4" fmla="*/ 0 h 1551198"/>
              <a:gd name="connsiteX0-1" fmla="*/ 0 w 4134309"/>
              <a:gd name="connsiteY0-2" fmla="*/ 4175 h 1555373"/>
              <a:gd name="connsiteX1-3" fmla="*/ 3645794 w 4134309"/>
              <a:gd name="connsiteY1-4" fmla="*/ 0 h 1555373"/>
              <a:gd name="connsiteX2-5" fmla="*/ 4134309 w 4134309"/>
              <a:gd name="connsiteY2-6" fmla="*/ 1555373 h 1555373"/>
              <a:gd name="connsiteX3-7" fmla="*/ 0 w 4134309"/>
              <a:gd name="connsiteY3-8" fmla="*/ 1555373 h 1555373"/>
              <a:gd name="connsiteX4-9" fmla="*/ 0 w 4134309"/>
              <a:gd name="connsiteY4-10" fmla="*/ 4175 h 15553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34309" h="1555373">
                <a:moveTo>
                  <a:pt x="0" y="4175"/>
                </a:moveTo>
                <a:lnTo>
                  <a:pt x="3645794" y="0"/>
                </a:lnTo>
                <a:lnTo>
                  <a:pt x="4134309" y="1555373"/>
                </a:lnTo>
                <a:lnTo>
                  <a:pt x="0" y="1555373"/>
                </a:lnTo>
                <a:lnTo>
                  <a:pt x="0" y="4175"/>
                </a:lnTo>
                <a:close/>
              </a:path>
            </a:pathLst>
          </a:custGeom>
          <a:gradFill>
            <a:gsLst>
              <a:gs pos="28000">
                <a:srgbClr val="7AC259"/>
              </a:gs>
              <a:gs pos="10000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1"/>
          <p:cNvSpPr/>
          <p:nvPr userDrawn="1"/>
        </p:nvSpPr>
        <p:spPr>
          <a:xfrm rot="10800000">
            <a:off x="9741840" y="2556398"/>
            <a:ext cx="2451505" cy="1555373"/>
          </a:xfrm>
          <a:custGeom>
            <a:avLst/>
            <a:gdLst>
              <a:gd name="connsiteX0" fmla="*/ 0 w 4134309"/>
              <a:gd name="connsiteY0" fmla="*/ 0 h 1551198"/>
              <a:gd name="connsiteX1" fmla="*/ 4134309 w 4134309"/>
              <a:gd name="connsiteY1" fmla="*/ 0 h 1551198"/>
              <a:gd name="connsiteX2" fmla="*/ 4134309 w 4134309"/>
              <a:gd name="connsiteY2" fmla="*/ 1551198 h 1551198"/>
              <a:gd name="connsiteX3" fmla="*/ 0 w 4134309"/>
              <a:gd name="connsiteY3" fmla="*/ 1551198 h 1551198"/>
              <a:gd name="connsiteX4" fmla="*/ 0 w 4134309"/>
              <a:gd name="connsiteY4" fmla="*/ 0 h 1551198"/>
              <a:gd name="connsiteX0-1" fmla="*/ 0 w 4134309"/>
              <a:gd name="connsiteY0-2" fmla="*/ 4175 h 1555373"/>
              <a:gd name="connsiteX1-3" fmla="*/ 3645794 w 4134309"/>
              <a:gd name="connsiteY1-4" fmla="*/ 0 h 1555373"/>
              <a:gd name="connsiteX2-5" fmla="*/ 4134309 w 4134309"/>
              <a:gd name="connsiteY2-6" fmla="*/ 1555373 h 1555373"/>
              <a:gd name="connsiteX3-7" fmla="*/ 0 w 4134309"/>
              <a:gd name="connsiteY3-8" fmla="*/ 1555373 h 1555373"/>
              <a:gd name="connsiteX4-9" fmla="*/ 0 w 4134309"/>
              <a:gd name="connsiteY4-10" fmla="*/ 4175 h 1555373"/>
              <a:gd name="connsiteX0-11" fmla="*/ 1684149 w 4134309"/>
              <a:gd name="connsiteY0-12" fmla="*/ 4175 h 1555373"/>
              <a:gd name="connsiteX1-13" fmla="*/ 3645794 w 4134309"/>
              <a:gd name="connsiteY1-14" fmla="*/ 0 h 1555373"/>
              <a:gd name="connsiteX2-15" fmla="*/ 4134309 w 4134309"/>
              <a:gd name="connsiteY2-16" fmla="*/ 1555373 h 1555373"/>
              <a:gd name="connsiteX3-17" fmla="*/ 0 w 4134309"/>
              <a:gd name="connsiteY3-18" fmla="*/ 1555373 h 1555373"/>
              <a:gd name="connsiteX4-19" fmla="*/ 1684149 w 4134309"/>
              <a:gd name="connsiteY4-20" fmla="*/ 4175 h 1555373"/>
              <a:gd name="connsiteX0-21" fmla="*/ 0 w 2450160"/>
              <a:gd name="connsiteY0-22" fmla="*/ 4175 h 1555373"/>
              <a:gd name="connsiteX1-23" fmla="*/ 1961645 w 2450160"/>
              <a:gd name="connsiteY1-24" fmla="*/ 0 h 1555373"/>
              <a:gd name="connsiteX2-25" fmla="*/ 2450160 w 2450160"/>
              <a:gd name="connsiteY2-26" fmla="*/ 1555373 h 1555373"/>
              <a:gd name="connsiteX3-27" fmla="*/ 12303 w 2450160"/>
              <a:gd name="connsiteY3-28" fmla="*/ 1555373 h 1555373"/>
              <a:gd name="connsiteX4-29" fmla="*/ 0 w 2450160"/>
              <a:gd name="connsiteY4-30" fmla="*/ 4175 h 1555373"/>
              <a:gd name="connsiteX0-31" fmla="*/ 0 w 2450160"/>
              <a:gd name="connsiteY0-32" fmla="*/ 4175 h 1555373"/>
              <a:gd name="connsiteX1-33" fmla="*/ 1961645 w 2450160"/>
              <a:gd name="connsiteY1-34" fmla="*/ 0 h 1555373"/>
              <a:gd name="connsiteX2-35" fmla="*/ 2450160 w 2450160"/>
              <a:gd name="connsiteY2-36" fmla="*/ 1555373 h 1555373"/>
              <a:gd name="connsiteX3-37" fmla="*/ 3204 w 2450160"/>
              <a:gd name="connsiteY3-38" fmla="*/ 1555373 h 1555373"/>
              <a:gd name="connsiteX4-39" fmla="*/ 0 w 2450160"/>
              <a:gd name="connsiteY4-40" fmla="*/ 4175 h 1555373"/>
              <a:gd name="connsiteX0-41" fmla="*/ 1345 w 2451505"/>
              <a:gd name="connsiteY0-42" fmla="*/ 4175 h 1555373"/>
              <a:gd name="connsiteX1-43" fmla="*/ 1962990 w 2451505"/>
              <a:gd name="connsiteY1-44" fmla="*/ 0 h 1555373"/>
              <a:gd name="connsiteX2-45" fmla="*/ 2451505 w 2451505"/>
              <a:gd name="connsiteY2-46" fmla="*/ 1555373 h 1555373"/>
              <a:gd name="connsiteX3-47" fmla="*/ 0 w 2451505"/>
              <a:gd name="connsiteY3-48" fmla="*/ 1555373 h 1555373"/>
              <a:gd name="connsiteX4-49" fmla="*/ 1345 w 2451505"/>
              <a:gd name="connsiteY4-50" fmla="*/ 4175 h 15553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51505" h="1555373">
                <a:moveTo>
                  <a:pt x="1345" y="4175"/>
                </a:moveTo>
                <a:lnTo>
                  <a:pt x="1962990" y="0"/>
                </a:lnTo>
                <a:lnTo>
                  <a:pt x="2451505" y="1555373"/>
                </a:lnTo>
                <a:lnTo>
                  <a:pt x="0" y="1555373"/>
                </a:lnTo>
                <a:cubicBezTo>
                  <a:pt x="448" y="1038307"/>
                  <a:pt x="897" y="521241"/>
                  <a:pt x="1345" y="4175"/>
                </a:cubicBez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721100" y="3162296"/>
            <a:ext cx="8470900" cy="64128"/>
          </a:xfrm>
          <a:prstGeom prst="rect">
            <a:avLst/>
          </a:pr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平行四边形 2"/>
          <p:cNvSpPr/>
          <p:nvPr userDrawn="1"/>
        </p:nvSpPr>
        <p:spPr>
          <a:xfrm flipH="1">
            <a:off x="642386" y="-5510"/>
            <a:ext cx="2800935" cy="4066237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3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平行四边形 2"/>
          <p:cNvSpPr/>
          <p:nvPr userDrawn="1"/>
        </p:nvSpPr>
        <p:spPr>
          <a:xfrm flipH="1">
            <a:off x="510957" y="902475"/>
            <a:ext cx="1350236" cy="3955275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68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2"/>
          <p:cNvSpPr/>
          <p:nvPr userDrawn="1"/>
        </p:nvSpPr>
        <p:spPr>
          <a:xfrm flipH="1">
            <a:off x="848996" y="-5509"/>
            <a:ext cx="724403" cy="1051646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平行四边形 2"/>
          <p:cNvSpPr/>
          <p:nvPr userDrawn="1"/>
        </p:nvSpPr>
        <p:spPr>
          <a:xfrm flipH="1">
            <a:off x="804676" y="283009"/>
            <a:ext cx="349210" cy="102294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 userDrawn="1"/>
        </p:nvSpPr>
        <p:spPr>
          <a:xfrm rot="10800000">
            <a:off x="1404748" y="3410080"/>
            <a:ext cx="1478107" cy="2986197"/>
          </a:xfrm>
          <a:custGeom>
            <a:avLst/>
            <a:gdLst>
              <a:gd name="connsiteX0" fmla="*/ 0 w 2687782"/>
              <a:gd name="connsiteY0" fmla="*/ 0 h 4813583"/>
              <a:gd name="connsiteX1" fmla="*/ 2687782 w 2687782"/>
              <a:gd name="connsiteY1" fmla="*/ 0 h 4813583"/>
              <a:gd name="connsiteX2" fmla="*/ 2687782 w 2687782"/>
              <a:gd name="connsiteY2" fmla="*/ 4813583 h 4813583"/>
              <a:gd name="connsiteX3" fmla="*/ 0 w 2687782"/>
              <a:gd name="connsiteY3" fmla="*/ 4813583 h 4813583"/>
              <a:gd name="connsiteX4" fmla="*/ 0 w 2687782"/>
              <a:gd name="connsiteY4" fmla="*/ 0 h 4813583"/>
              <a:gd name="connsiteX0-1" fmla="*/ 0 w 2687782"/>
              <a:gd name="connsiteY0-2" fmla="*/ 0 h 4813583"/>
              <a:gd name="connsiteX1-3" fmla="*/ 1454727 w 2687782"/>
              <a:gd name="connsiteY1-4" fmla="*/ 0 h 4813583"/>
              <a:gd name="connsiteX2-5" fmla="*/ 2687782 w 2687782"/>
              <a:gd name="connsiteY2-6" fmla="*/ 4813583 h 4813583"/>
              <a:gd name="connsiteX3-7" fmla="*/ 0 w 2687782"/>
              <a:gd name="connsiteY3-8" fmla="*/ 4813583 h 4813583"/>
              <a:gd name="connsiteX4-9" fmla="*/ 0 w 2687782"/>
              <a:gd name="connsiteY4-10" fmla="*/ 0 h 4813583"/>
              <a:gd name="connsiteX0-11" fmla="*/ 0 w 2687782"/>
              <a:gd name="connsiteY0-12" fmla="*/ 0 h 4813583"/>
              <a:gd name="connsiteX1-13" fmla="*/ 1011381 w 2687782"/>
              <a:gd name="connsiteY1-14" fmla="*/ 0 h 4813583"/>
              <a:gd name="connsiteX2-15" fmla="*/ 2687782 w 2687782"/>
              <a:gd name="connsiteY2-16" fmla="*/ 4813583 h 4813583"/>
              <a:gd name="connsiteX3-17" fmla="*/ 0 w 2687782"/>
              <a:gd name="connsiteY3-18" fmla="*/ 4813583 h 4813583"/>
              <a:gd name="connsiteX4-19" fmla="*/ 0 w 2687782"/>
              <a:gd name="connsiteY4-20" fmla="*/ 0 h 4813583"/>
              <a:gd name="connsiteX0-21" fmla="*/ 0 w 2687782"/>
              <a:gd name="connsiteY0-22" fmla="*/ 0 h 4813583"/>
              <a:gd name="connsiteX1-23" fmla="*/ 1205345 w 2687782"/>
              <a:gd name="connsiteY1-24" fmla="*/ 13855 h 4813583"/>
              <a:gd name="connsiteX2-25" fmla="*/ 2687782 w 2687782"/>
              <a:gd name="connsiteY2-26" fmla="*/ 4813583 h 4813583"/>
              <a:gd name="connsiteX3-27" fmla="*/ 0 w 2687782"/>
              <a:gd name="connsiteY3-28" fmla="*/ 4813583 h 4813583"/>
              <a:gd name="connsiteX4-29" fmla="*/ 0 w 2687782"/>
              <a:gd name="connsiteY4-30" fmla="*/ 0 h 4813583"/>
              <a:gd name="connsiteX0-31" fmla="*/ 0 w 2687782"/>
              <a:gd name="connsiteY0-32" fmla="*/ 7287 h 4799728"/>
              <a:gd name="connsiteX1-33" fmla="*/ 1205345 w 2687782"/>
              <a:gd name="connsiteY1-34" fmla="*/ 0 h 4799728"/>
              <a:gd name="connsiteX2-35" fmla="*/ 2687782 w 2687782"/>
              <a:gd name="connsiteY2-36" fmla="*/ 4799728 h 4799728"/>
              <a:gd name="connsiteX3-37" fmla="*/ 0 w 2687782"/>
              <a:gd name="connsiteY3-38" fmla="*/ 4799728 h 4799728"/>
              <a:gd name="connsiteX4-39" fmla="*/ 0 w 2687782"/>
              <a:gd name="connsiteY4-40" fmla="*/ 7287 h 4799728"/>
              <a:gd name="connsiteX0-41" fmla="*/ 0 w 2687782"/>
              <a:gd name="connsiteY0-42" fmla="*/ 7287 h 4799728"/>
              <a:gd name="connsiteX1-43" fmla="*/ 1205345 w 2687782"/>
              <a:gd name="connsiteY1-44" fmla="*/ 0 h 4799728"/>
              <a:gd name="connsiteX2-45" fmla="*/ 2687782 w 2687782"/>
              <a:gd name="connsiteY2-46" fmla="*/ 4799728 h 4799728"/>
              <a:gd name="connsiteX3-47" fmla="*/ 516629 w 2687782"/>
              <a:gd name="connsiteY3-48" fmla="*/ 4799728 h 4799728"/>
              <a:gd name="connsiteX4-49" fmla="*/ 0 w 2687782"/>
              <a:gd name="connsiteY4-50" fmla="*/ 7287 h 4799728"/>
              <a:gd name="connsiteX0-51" fmla="*/ 0 w 2687782"/>
              <a:gd name="connsiteY0-52" fmla="*/ 7287 h 4799728"/>
              <a:gd name="connsiteX1-53" fmla="*/ 1205345 w 2687782"/>
              <a:gd name="connsiteY1-54" fmla="*/ 0 h 4799728"/>
              <a:gd name="connsiteX2-55" fmla="*/ 2687782 w 2687782"/>
              <a:gd name="connsiteY2-56" fmla="*/ 4799728 h 4799728"/>
              <a:gd name="connsiteX3-57" fmla="*/ 306150 w 2687782"/>
              <a:gd name="connsiteY3-58" fmla="*/ 4780594 h 4799728"/>
              <a:gd name="connsiteX4-59" fmla="*/ 0 w 2687782"/>
              <a:gd name="connsiteY4-60" fmla="*/ 7287 h 4799728"/>
              <a:gd name="connsiteX0-61" fmla="*/ 363553 w 2381632"/>
              <a:gd name="connsiteY0-62" fmla="*/ 0 h 4830710"/>
              <a:gd name="connsiteX1-63" fmla="*/ 899195 w 2381632"/>
              <a:gd name="connsiteY1-64" fmla="*/ 30982 h 4830710"/>
              <a:gd name="connsiteX2-65" fmla="*/ 2381632 w 2381632"/>
              <a:gd name="connsiteY2-66" fmla="*/ 4830710 h 4830710"/>
              <a:gd name="connsiteX3-67" fmla="*/ 0 w 2381632"/>
              <a:gd name="connsiteY3-68" fmla="*/ 4811576 h 4830710"/>
              <a:gd name="connsiteX4-69" fmla="*/ 363553 w 2381632"/>
              <a:gd name="connsiteY4-70" fmla="*/ 0 h 4830710"/>
              <a:gd name="connsiteX0-71" fmla="*/ 19134 w 2381632"/>
              <a:gd name="connsiteY0-72" fmla="*/ 0 h 4811576"/>
              <a:gd name="connsiteX1-73" fmla="*/ 899195 w 2381632"/>
              <a:gd name="connsiteY1-74" fmla="*/ 11848 h 4811576"/>
              <a:gd name="connsiteX2-75" fmla="*/ 2381632 w 2381632"/>
              <a:gd name="connsiteY2-76" fmla="*/ 4811576 h 4811576"/>
              <a:gd name="connsiteX3-77" fmla="*/ 0 w 2381632"/>
              <a:gd name="connsiteY3-78" fmla="*/ 4792442 h 4811576"/>
              <a:gd name="connsiteX4-79" fmla="*/ 19134 w 2381632"/>
              <a:gd name="connsiteY4-80" fmla="*/ 0 h 48115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81632" h="4811576">
                <a:moveTo>
                  <a:pt x="19134" y="0"/>
                </a:moveTo>
                <a:lnTo>
                  <a:pt x="899195" y="11848"/>
                </a:lnTo>
                <a:lnTo>
                  <a:pt x="2381632" y="4811576"/>
                </a:lnTo>
                <a:lnTo>
                  <a:pt x="0" y="4792442"/>
                </a:lnTo>
                <a:lnTo>
                  <a:pt x="19134" y="0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2"/>
          <p:cNvSpPr/>
          <p:nvPr userDrawn="1"/>
        </p:nvSpPr>
        <p:spPr>
          <a:xfrm>
            <a:off x="0" y="2058272"/>
            <a:ext cx="2687782" cy="4799728"/>
          </a:xfrm>
          <a:custGeom>
            <a:avLst/>
            <a:gdLst>
              <a:gd name="connsiteX0" fmla="*/ 0 w 2687782"/>
              <a:gd name="connsiteY0" fmla="*/ 0 h 4813583"/>
              <a:gd name="connsiteX1" fmla="*/ 2687782 w 2687782"/>
              <a:gd name="connsiteY1" fmla="*/ 0 h 4813583"/>
              <a:gd name="connsiteX2" fmla="*/ 2687782 w 2687782"/>
              <a:gd name="connsiteY2" fmla="*/ 4813583 h 4813583"/>
              <a:gd name="connsiteX3" fmla="*/ 0 w 2687782"/>
              <a:gd name="connsiteY3" fmla="*/ 4813583 h 4813583"/>
              <a:gd name="connsiteX4" fmla="*/ 0 w 2687782"/>
              <a:gd name="connsiteY4" fmla="*/ 0 h 4813583"/>
              <a:gd name="connsiteX0-1" fmla="*/ 0 w 2687782"/>
              <a:gd name="connsiteY0-2" fmla="*/ 0 h 4813583"/>
              <a:gd name="connsiteX1-3" fmla="*/ 1454727 w 2687782"/>
              <a:gd name="connsiteY1-4" fmla="*/ 0 h 4813583"/>
              <a:gd name="connsiteX2-5" fmla="*/ 2687782 w 2687782"/>
              <a:gd name="connsiteY2-6" fmla="*/ 4813583 h 4813583"/>
              <a:gd name="connsiteX3-7" fmla="*/ 0 w 2687782"/>
              <a:gd name="connsiteY3-8" fmla="*/ 4813583 h 4813583"/>
              <a:gd name="connsiteX4-9" fmla="*/ 0 w 2687782"/>
              <a:gd name="connsiteY4-10" fmla="*/ 0 h 4813583"/>
              <a:gd name="connsiteX0-11" fmla="*/ 0 w 2687782"/>
              <a:gd name="connsiteY0-12" fmla="*/ 0 h 4813583"/>
              <a:gd name="connsiteX1-13" fmla="*/ 1011381 w 2687782"/>
              <a:gd name="connsiteY1-14" fmla="*/ 0 h 4813583"/>
              <a:gd name="connsiteX2-15" fmla="*/ 2687782 w 2687782"/>
              <a:gd name="connsiteY2-16" fmla="*/ 4813583 h 4813583"/>
              <a:gd name="connsiteX3-17" fmla="*/ 0 w 2687782"/>
              <a:gd name="connsiteY3-18" fmla="*/ 4813583 h 4813583"/>
              <a:gd name="connsiteX4-19" fmla="*/ 0 w 2687782"/>
              <a:gd name="connsiteY4-20" fmla="*/ 0 h 4813583"/>
              <a:gd name="connsiteX0-21" fmla="*/ 0 w 2687782"/>
              <a:gd name="connsiteY0-22" fmla="*/ 0 h 4813583"/>
              <a:gd name="connsiteX1-23" fmla="*/ 1205345 w 2687782"/>
              <a:gd name="connsiteY1-24" fmla="*/ 13855 h 4813583"/>
              <a:gd name="connsiteX2-25" fmla="*/ 2687782 w 2687782"/>
              <a:gd name="connsiteY2-26" fmla="*/ 4813583 h 4813583"/>
              <a:gd name="connsiteX3-27" fmla="*/ 0 w 2687782"/>
              <a:gd name="connsiteY3-28" fmla="*/ 4813583 h 4813583"/>
              <a:gd name="connsiteX4-29" fmla="*/ 0 w 2687782"/>
              <a:gd name="connsiteY4-30" fmla="*/ 0 h 4813583"/>
              <a:gd name="connsiteX0-31" fmla="*/ 0 w 2687782"/>
              <a:gd name="connsiteY0-32" fmla="*/ 7287 h 4799728"/>
              <a:gd name="connsiteX1-33" fmla="*/ 1205345 w 2687782"/>
              <a:gd name="connsiteY1-34" fmla="*/ 0 h 4799728"/>
              <a:gd name="connsiteX2-35" fmla="*/ 2687782 w 2687782"/>
              <a:gd name="connsiteY2-36" fmla="*/ 4799728 h 4799728"/>
              <a:gd name="connsiteX3-37" fmla="*/ 0 w 2687782"/>
              <a:gd name="connsiteY3-38" fmla="*/ 4799728 h 4799728"/>
              <a:gd name="connsiteX4-39" fmla="*/ 0 w 2687782"/>
              <a:gd name="connsiteY4-40" fmla="*/ 7287 h 47997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87782" h="4799728">
                <a:moveTo>
                  <a:pt x="0" y="7287"/>
                </a:moveTo>
                <a:lnTo>
                  <a:pt x="1205345" y="0"/>
                </a:lnTo>
                <a:lnTo>
                  <a:pt x="2687782" y="4799728"/>
                </a:lnTo>
                <a:lnTo>
                  <a:pt x="0" y="4799728"/>
                </a:lnTo>
                <a:lnTo>
                  <a:pt x="0" y="7287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平行四边形 2"/>
          <p:cNvSpPr/>
          <p:nvPr userDrawn="1"/>
        </p:nvSpPr>
        <p:spPr>
          <a:xfrm flipH="1">
            <a:off x="9504218" y="0"/>
            <a:ext cx="1765393" cy="2562896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67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平行四边形 2"/>
          <p:cNvSpPr/>
          <p:nvPr userDrawn="1"/>
        </p:nvSpPr>
        <p:spPr>
          <a:xfrm flipH="1">
            <a:off x="11035560" y="907985"/>
            <a:ext cx="851036" cy="249295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67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平行四边形 2"/>
          <p:cNvSpPr/>
          <p:nvPr userDrawn="1"/>
        </p:nvSpPr>
        <p:spPr>
          <a:xfrm flipH="1">
            <a:off x="313724" y="1142752"/>
            <a:ext cx="1216040" cy="3562172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平行四边形 2"/>
          <p:cNvSpPr/>
          <p:nvPr userDrawn="1"/>
        </p:nvSpPr>
        <p:spPr>
          <a:xfrm flipH="1">
            <a:off x="864116" y="3507472"/>
            <a:ext cx="665647" cy="1918471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  <a:gd name="connsiteX0-231" fmla="*/ 0 w 1391564"/>
              <a:gd name="connsiteY0-232" fmla="*/ 4076017 h 4076017"/>
              <a:gd name="connsiteX1-233" fmla="*/ 1338050 w 1391564"/>
              <a:gd name="connsiteY1-234" fmla="*/ 6498 h 4076017"/>
              <a:gd name="connsiteX2-235" fmla="*/ 1391564 w 1391564"/>
              <a:gd name="connsiteY2-236" fmla="*/ -1 h 4076017"/>
              <a:gd name="connsiteX3-237" fmla="*/ 105002 w 1391564"/>
              <a:gd name="connsiteY3-238" fmla="*/ 4075008 h 4076017"/>
              <a:gd name="connsiteX4-239" fmla="*/ 0 w 1391564"/>
              <a:gd name="connsiteY4-240" fmla="*/ 4076017 h 4076017"/>
              <a:gd name="connsiteX0-241" fmla="*/ 0 w 1350657"/>
              <a:gd name="connsiteY0-242" fmla="*/ 4082835 h 4082835"/>
              <a:gd name="connsiteX1-243" fmla="*/ 1297143 w 1350657"/>
              <a:gd name="connsiteY1-244" fmla="*/ 6498 h 4082835"/>
              <a:gd name="connsiteX2-245" fmla="*/ 1350657 w 1350657"/>
              <a:gd name="connsiteY2-246" fmla="*/ -1 h 4082835"/>
              <a:gd name="connsiteX3-247" fmla="*/ 64095 w 1350657"/>
              <a:gd name="connsiteY3-248" fmla="*/ 4075008 h 4082835"/>
              <a:gd name="connsiteX4-249" fmla="*/ 0 w 1350657"/>
              <a:gd name="connsiteY4-250" fmla="*/ 4082835 h 40828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0657" h="4082835">
                <a:moveTo>
                  <a:pt x="0" y="4082835"/>
                </a:moveTo>
                <a:lnTo>
                  <a:pt x="1297143" y="6498"/>
                </a:lnTo>
                <a:lnTo>
                  <a:pt x="1350657" y="-1"/>
                </a:lnTo>
                <a:lnTo>
                  <a:pt x="64095" y="4075008"/>
                </a:lnTo>
                <a:lnTo>
                  <a:pt x="0" y="4082835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 userDrawn="1"/>
        </p:nvSpPr>
        <p:spPr>
          <a:xfrm>
            <a:off x="9399449" y="1368647"/>
            <a:ext cx="2807065" cy="5490457"/>
          </a:xfrm>
          <a:custGeom>
            <a:avLst/>
            <a:gdLst>
              <a:gd name="connsiteX0" fmla="*/ 0 w 2807065"/>
              <a:gd name="connsiteY0" fmla="*/ 0 h 5489353"/>
              <a:gd name="connsiteX1" fmla="*/ 2807065 w 2807065"/>
              <a:gd name="connsiteY1" fmla="*/ 0 h 5489353"/>
              <a:gd name="connsiteX2" fmla="*/ 2807065 w 2807065"/>
              <a:gd name="connsiteY2" fmla="*/ 5489353 h 5489353"/>
              <a:gd name="connsiteX3" fmla="*/ 0 w 2807065"/>
              <a:gd name="connsiteY3" fmla="*/ 5489353 h 5489353"/>
              <a:gd name="connsiteX4" fmla="*/ 0 w 2807065"/>
              <a:gd name="connsiteY4" fmla="*/ 0 h 5489353"/>
              <a:gd name="connsiteX0-1" fmla="*/ 0 w 2807065"/>
              <a:gd name="connsiteY0-2" fmla="*/ 0 h 5489353"/>
              <a:gd name="connsiteX1-3" fmla="*/ 2807065 w 2807065"/>
              <a:gd name="connsiteY1-4" fmla="*/ 0 h 5489353"/>
              <a:gd name="connsiteX2-5" fmla="*/ 2807065 w 2807065"/>
              <a:gd name="connsiteY2-6" fmla="*/ 5489353 h 5489353"/>
              <a:gd name="connsiteX3-7" fmla="*/ 1126435 w 2807065"/>
              <a:gd name="connsiteY3-8" fmla="*/ 5489353 h 5489353"/>
              <a:gd name="connsiteX4-9" fmla="*/ 0 w 2807065"/>
              <a:gd name="connsiteY4-10" fmla="*/ 0 h 5489353"/>
              <a:gd name="connsiteX0-11" fmla="*/ 0 w 2807065"/>
              <a:gd name="connsiteY0-12" fmla="*/ 0 h 5502605"/>
              <a:gd name="connsiteX1-13" fmla="*/ 2807065 w 2807065"/>
              <a:gd name="connsiteY1-14" fmla="*/ 0 h 5502605"/>
              <a:gd name="connsiteX2-15" fmla="*/ 2807065 w 2807065"/>
              <a:gd name="connsiteY2-16" fmla="*/ 5489353 h 5502605"/>
              <a:gd name="connsiteX3-17" fmla="*/ 1696279 w 2807065"/>
              <a:gd name="connsiteY3-18" fmla="*/ 5502605 h 5502605"/>
              <a:gd name="connsiteX4-19" fmla="*/ 0 w 2807065"/>
              <a:gd name="connsiteY4-20" fmla="*/ 0 h 5502605"/>
              <a:gd name="connsiteX0-21" fmla="*/ 0 w 2807065"/>
              <a:gd name="connsiteY0-22" fmla="*/ 0 h 5502605"/>
              <a:gd name="connsiteX1-23" fmla="*/ 2807065 w 2807065"/>
              <a:gd name="connsiteY1-24" fmla="*/ 0 h 5502605"/>
              <a:gd name="connsiteX2-25" fmla="*/ 2807065 w 2807065"/>
              <a:gd name="connsiteY2-26" fmla="*/ 5489353 h 5502605"/>
              <a:gd name="connsiteX3-27" fmla="*/ 2027584 w 2807065"/>
              <a:gd name="connsiteY3-28" fmla="*/ 5502605 h 5502605"/>
              <a:gd name="connsiteX4-29" fmla="*/ 0 w 2807065"/>
              <a:gd name="connsiteY4-30" fmla="*/ 0 h 5502605"/>
              <a:gd name="connsiteX0-31" fmla="*/ 0 w 2807065"/>
              <a:gd name="connsiteY0-32" fmla="*/ 0 h 5515857"/>
              <a:gd name="connsiteX1-33" fmla="*/ 2807065 w 2807065"/>
              <a:gd name="connsiteY1-34" fmla="*/ 0 h 5515857"/>
              <a:gd name="connsiteX2-35" fmla="*/ 2807065 w 2807065"/>
              <a:gd name="connsiteY2-36" fmla="*/ 5489353 h 5515857"/>
              <a:gd name="connsiteX3-37" fmla="*/ 1709532 w 2807065"/>
              <a:gd name="connsiteY3-38" fmla="*/ 5515857 h 5515857"/>
              <a:gd name="connsiteX4-39" fmla="*/ 0 w 2807065"/>
              <a:gd name="connsiteY4-40" fmla="*/ 0 h 5515857"/>
              <a:gd name="connsiteX0-41" fmla="*/ 0 w 2807065"/>
              <a:gd name="connsiteY0-42" fmla="*/ 0 h 5490457"/>
              <a:gd name="connsiteX1-43" fmla="*/ 2807065 w 2807065"/>
              <a:gd name="connsiteY1-44" fmla="*/ 0 h 5490457"/>
              <a:gd name="connsiteX2-45" fmla="*/ 2807065 w 2807065"/>
              <a:gd name="connsiteY2-46" fmla="*/ 5489353 h 5490457"/>
              <a:gd name="connsiteX3-47" fmla="*/ 1700007 w 2807065"/>
              <a:gd name="connsiteY3-48" fmla="*/ 5490457 h 5490457"/>
              <a:gd name="connsiteX4-49" fmla="*/ 0 w 2807065"/>
              <a:gd name="connsiteY4-50" fmla="*/ 0 h 54904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07065" h="5490457">
                <a:moveTo>
                  <a:pt x="0" y="0"/>
                </a:moveTo>
                <a:lnTo>
                  <a:pt x="2807065" y="0"/>
                </a:lnTo>
                <a:lnTo>
                  <a:pt x="2807065" y="5489353"/>
                </a:lnTo>
                <a:lnTo>
                  <a:pt x="1700007" y="549045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平行四边形 2"/>
          <p:cNvSpPr/>
          <p:nvPr userDrawn="1"/>
        </p:nvSpPr>
        <p:spPr>
          <a:xfrm flipH="1">
            <a:off x="8592208" y="0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平行四边形 2"/>
          <p:cNvSpPr/>
          <p:nvPr userDrawn="1"/>
        </p:nvSpPr>
        <p:spPr>
          <a:xfrm flipH="1">
            <a:off x="1204347" y="2783453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矩形 4"/>
          <p:cNvSpPr/>
          <p:nvPr userDrawn="1"/>
        </p:nvSpPr>
        <p:spPr>
          <a:xfrm>
            <a:off x="-4605" y="1847396"/>
            <a:ext cx="2317865" cy="5010604"/>
          </a:xfrm>
          <a:custGeom>
            <a:avLst/>
            <a:gdLst>
              <a:gd name="connsiteX0" fmla="*/ 0 w 2460740"/>
              <a:gd name="connsiteY0" fmla="*/ 0 h 5007429"/>
              <a:gd name="connsiteX1" fmla="*/ 2460740 w 2460740"/>
              <a:gd name="connsiteY1" fmla="*/ 0 h 5007429"/>
              <a:gd name="connsiteX2" fmla="*/ 2460740 w 2460740"/>
              <a:gd name="connsiteY2" fmla="*/ 5007429 h 5007429"/>
              <a:gd name="connsiteX3" fmla="*/ 0 w 2460740"/>
              <a:gd name="connsiteY3" fmla="*/ 5007429 h 5007429"/>
              <a:gd name="connsiteX4" fmla="*/ 0 w 2460740"/>
              <a:gd name="connsiteY4" fmla="*/ 0 h 5007429"/>
              <a:gd name="connsiteX0-1" fmla="*/ 0 w 2460740"/>
              <a:gd name="connsiteY0-2" fmla="*/ 0 h 5007429"/>
              <a:gd name="connsiteX1-3" fmla="*/ 751683 w 2460740"/>
              <a:gd name="connsiteY1-4" fmla="*/ 0 h 5007429"/>
              <a:gd name="connsiteX2-5" fmla="*/ 2460740 w 2460740"/>
              <a:gd name="connsiteY2-6" fmla="*/ 5007429 h 5007429"/>
              <a:gd name="connsiteX3-7" fmla="*/ 0 w 2460740"/>
              <a:gd name="connsiteY3-8" fmla="*/ 5007429 h 5007429"/>
              <a:gd name="connsiteX4-9" fmla="*/ 0 w 2460740"/>
              <a:gd name="connsiteY4-10" fmla="*/ 0 h 5007429"/>
              <a:gd name="connsiteX0-11" fmla="*/ 0 w 2460740"/>
              <a:gd name="connsiteY0-12" fmla="*/ 3175 h 5010604"/>
              <a:gd name="connsiteX1-13" fmla="*/ 878683 w 2460740"/>
              <a:gd name="connsiteY1-14" fmla="*/ 0 h 5010604"/>
              <a:gd name="connsiteX2-15" fmla="*/ 2460740 w 2460740"/>
              <a:gd name="connsiteY2-16" fmla="*/ 5010604 h 5010604"/>
              <a:gd name="connsiteX3-17" fmla="*/ 0 w 2460740"/>
              <a:gd name="connsiteY3-18" fmla="*/ 5010604 h 5010604"/>
              <a:gd name="connsiteX4-19" fmla="*/ 0 w 2460740"/>
              <a:gd name="connsiteY4-20" fmla="*/ 3175 h 5010604"/>
              <a:gd name="connsiteX0-21" fmla="*/ 146050 w 2460740"/>
              <a:gd name="connsiteY0-22" fmla="*/ 0 h 5010604"/>
              <a:gd name="connsiteX1-23" fmla="*/ 878683 w 2460740"/>
              <a:gd name="connsiteY1-24" fmla="*/ 0 h 5010604"/>
              <a:gd name="connsiteX2-25" fmla="*/ 2460740 w 2460740"/>
              <a:gd name="connsiteY2-26" fmla="*/ 5010604 h 5010604"/>
              <a:gd name="connsiteX3-27" fmla="*/ 0 w 2460740"/>
              <a:gd name="connsiteY3-28" fmla="*/ 5010604 h 5010604"/>
              <a:gd name="connsiteX4-29" fmla="*/ 146050 w 2460740"/>
              <a:gd name="connsiteY4-30" fmla="*/ 0 h 5010604"/>
              <a:gd name="connsiteX0-31" fmla="*/ 3175 w 2317865"/>
              <a:gd name="connsiteY0-32" fmla="*/ 0 h 5010604"/>
              <a:gd name="connsiteX1-33" fmla="*/ 735808 w 2317865"/>
              <a:gd name="connsiteY1-34" fmla="*/ 0 h 5010604"/>
              <a:gd name="connsiteX2-35" fmla="*/ 2317865 w 2317865"/>
              <a:gd name="connsiteY2-36" fmla="*/ 5010604 h 5010604"/>
              <a:gd name="connsiteX3-37" fmla="*/ 0 w 2317865"/>
              <a:gd name="connsiteY3-38" fmla="*/ 5004254 h 5010604"/>
              <a:gd name="connsiteX4-39" fmla="*/ 3175 w 2317865"/>
              <a:gd name="connsiteY4-40" fmla="*/ 0 h 5010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17865" h="5010604">
                <a:moveTo>
                  <a:pt x="3175" y="0"/>
                </a:moveTo>
                <a:lnTo>
                  <a:pt x="735808" y="0"/>
                </a:lnTo>
                <a:lnTo>
                  <a:pt x="2317865" y="5010604"/>
                </a:lnTo>
                <a:lnTo>
                  <a:pt x="0" y="5004254"/>
                </a:lnTo>
                <a:cubicBezTo>
                  <a:pt x="1058" y="3336169"/>
                  <a:pt x="2117" y="1668085"/>
                  <a:pt x="317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文本框 55"/>
          <p:cNvSpPr txBox="1"/>
          <p:nvPr userDrawn="1"/>
        </p:nvSpPr>
        <p:spPr>
          <a:xfrm>
            <a:off x="11918731" y="-7725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40321" y="2801736"/>
            <a:ext cx="294860" cy="3629043"/>
          </a:xfrm>
          <a:prstGeom prst="rect">
            <a:avLst/>
          </a:prstGeom>
        </p:spPr>
      </p:pic>
      <p:sp>
        <p:nvSpPr>
          <p:cNvPr id="16" name="平行四边形 2"/>
          <p:cNvSpPr/>
          <p:nvPr userDrawn="1"/>
        </p:nvSpPr>
        <p:spPr>
          <a:xfrm flipH="1">
            <a:off x="1188537" y="2783453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4"/>
          <p:cNvSpPr/>
          <p:nvPr userDrawn="1"/>
        </p:nvSpPr>
        <p:spPr>
          <a:xfrm>
            <a:off x="-1709" y="1846898"/>
            <a:ext cx="2299159" cy="5011102"/>
          </a:xfrm>
          <a:custGeom>
            <a:avLst/>
            <a:gdLst>
              <a:gd name="connsiteX0" fmla="*/ 0 w 2460740"/>
              <a:gd name="connsiteY0" fmla="*/ 0 h 5007429"/>
              <a:gd name="connsiteX1" fmla="*/ 2460740 w 2460740"/>
              <a:gd name="connsiteY1" fmla="*/ 0 h 5007429"/>
              <a:gd name="connsiteX2" fmla="*/ 2460740 w 2460740"/>
              <a:gd name="connsiteY2" fmla="*/ 5007429 h 5007429"/>
              <a:gd name="connsiteX3" fmla="*/ 0 w 2460740"/>
              <a:gd name="connsiteY3" fmla="*/ 5007429 h 5007429"/>
              <a:gd name="connsiteX4" fmla="*/ 0 w 2460740"/>
              <a:gd name="connsiteY4" fmla="*/ 0 h 5007429"/>
              <a:gd name="connsiteX0-1" fmla="*/ 0 w 2460740"/>
              <a:gd name="connsiteY0-2" fmla="*/ 0 h 5007429"/>
              <a:gd name="connsiteX1-3" fmla="*/ 751683 w 2460740"/>
              <a:gd name="connsiteY1-4" fmla="*/ 0 h 5007429"/>
              <a:gd name="connsiteX2-5" fmla="*/ 2460740 w 2460740"/>
              <a:gd name="connsiteY2-6" fmla="*/ 5007429 h 5007429"/>
              <a:gd name="connsiteX3-7" fmla="*/ 0 w 2460740"/>
              <a:gd name="connsiteY3-8" fmla="*/ 5007429 h 5007429"/>
              <a:gd name="connsiteX4-9" fmla="*/ 0 w 2460740"/>
              <a:gd name="connsiteY4-10" fmla="*/ 0 h 5007429"/>
              <a:gd name="connsiteX0-11" fmla="*/ 0 w 2460740"/>
              <a:gd name="connsiteY0-12" fmla="*/ 3175 h 5010604"/>
              <a:gd name="connsiteX1-13" fmla="*/ 878683 w 2460740"/>
              <a:gd name="connsiteY1-14" fmla="*/ 0 h 5010604"/>
              <a:gd name="connsiteX2-15" fmla="*/ 2460740 w 2460740"/>
              <a:gd name="connsiteY2-16" fmla="*/ 5010604 h 5010604"/>
              <a:gd name="connsiteX3-17" fmla="*/ 0 w 2460740"/>
              <a:gd name="connsiteY3-18" fmla="*/ 5010604 h 5010604"/>
              <a:gd name="connsiteX4-19" fmla="*/ 0 w 2460740"/>
              <a:gd name="connsiteY4-20" fmla="*/ 3175 h 5010604"/>
              <a:gd name="connsiteX0-21" fmla="*/ 154236 w 2460740"/>
              <a:gd name="connsiteY0-22" fmla="*/ 0 h 5014774"/>
              <a:gd name="connsiteX1-23" fmla="*/ 878683 w 2460740"/>
              <a:gd name="connsiteY1-24" fmla="*/ 4170 h 5014774"/>
              <a:gd name="connsiteX2-25" fmla="*/ 2460740 w 2460740"/>
              <a:gd name="connsiteY2-26" fmla="*/ 5014774 h 5014774"/>
              <a:gd name="connsiteX3-27" fmla="*/ 0 w 2460740"/>
              <a:gd name="connsiteY3-28" fmla="*/ 5014774 h 5014774"/>
              <a:gd name="connsiteX4-29" fmla="*/ 154236 w 2460740"/>
              <a:gd name="connsiteY4-30" fmla="*/ 0 h 5014774"/>
              <a:gd name="connsiteX0-31" fmla="*/ 150564 w 2460740"/>
              <a:gd name="connsiteY0-32" fmla="*/ 0 h 5014774"/>
              <a:gd name="connsiteX1-33" fmla="*/ 878683 w 2460740"/>
              <a:gd name="connsiteY1-34" fmla="*/ 4170 h 5014774"/>
              <a:gd name="connsiteX2-35" fmla="*/ 2460740 w 2460740"/>
              <a:gd name="connsiteY2-36" fmla="*/ 5014774 h 5014774"/>
              <a:gd name="connsiteX3-37" fmla="*/ 0 w 2460740"/>
              <a:gd name="connsiteY3-38" fmla="*/ 5014774 h 5014774"/>
              <a:gd name="connsiteX4-39" fmla="*/ 150564 w 2460740"/>
              <a:gd name="connsiteY4-40" fmla="*/ 0 h 5014774"/>
              <a:gd name="connsiteX0-41" fmla="*/ 150564 w 2460740"/>
              <a:gd name="connsiteY0-42" fmla="*/ 0 h 5011102"/>
              <a:gd name="connsiteX1-43" fmla="*/ 878683 w 2460740"/>
              <a:gd name="connsiteY1-44" fmla="*/ 498 h 5011102"/>
              <a:gd name="connsiteX2-45" fmla="*/ 2460740 w 2460740"/>
              <a:gd name="connsiteY2-46" fmla="*/ 5011102 h 5011102"/>
              <a:gd name="connsiteX3-47" fmla="*/ 0 w 2460740"/>
              <a:gd name="connsiteY3-48" fmla="*/ 5011102 h 5011102"/>
              <a:gd name="connsiteX4-49" fmla="*/ 150564 w 2460740"/>
              <a:gd name="connsiteY4-50" fmla="*/ 0 h 5011102"/>
              <a:gd name="connsiteX0-51" fmla="*/ 176270 w 2460740"/>
              <a:gd name="connsiteY0-52" fmla="*/ 98654 h 5010604"/>
              <a:gd name="connsiteX1-53" fmla="*/ 878683 w 2460740"/>
              <a:gd name="connsiteY1-54" fmla="*/ 0 h 5010604"/>
              <a:gd name="connsiteX2-55" fmla="*/ 2460740 w 2460740"/>
              <a:gd name="connsiteY2-56" fmla="*/ 5010604 h 5010604"/>
              <a:gd name="connsiteX3-57" fmla="*/ 0 w 2460740"/>
              <a:gd name="connsiteY3-58" fmla="*/ 5010604 h 5010604"/>
              <a:gd name="connsiteX4-59" fmla="*/ 176270 w 2460740"/>
              <a:gd name="connsiteY4-60" fmla="*/ 98654 h 5010604"/>
              <a:gd name="connsiteX0-61" fmla="*/ 165253 w 2460740"/>
              <a:gd name="connsiteY0-62" fmla="*/ 6847 h 5010604"/>
              <a:gd name="connsiteX1-63" fmla="*/ 878683 w 2460740"/>
              <a:gd name="connsiteY1-64" fmla="*/ 0 h 5010604"/>
              <a:gd name="connsiteX2-65" fmla="*/ 2460740 w 2460740"/>
              <a:gd name="connsiteY2-66" fmla="*/ 5010604 h 5010604"/>
              <a:gd name="connsiteX3-67" fmla="*/ 0 w 2460740"/>
              <a:gd name="connsiteY3-68" fmla="*/ 5010604 h 5010604"/>
              <a:gd name="connsiteX4-69" fmla="*/ 165253 w 2460740"/>
              <a:gd name="connsiteY4-70" fmla="*/ 6847 h 5010604"/>
              <a:gd name="connsiteX0-71" fmla="*/ 165253 w 2460740"/>
              <a:gd name="connsiteY0-72" fmla="*/ 0 h 5011102"/>
              <a:gd name="connsiteX1-73" fmla="*/ 878683 w 2460740"/>
              <a:gd name="connsiteY1-74" fmla="*/ 498 h 5011102"/>
              <a:gd name="connsiteX2-75" fmla="*/ 2460740 w 2460740"/>
              <a:gd name="connsiteY2-76" fmla="*/ 5011102 h 5011102"/>
              <a:gd name="connsiteX3-77" fmla="*/ 0 w 2460740"/>
              <a:gd name="connsiteY3-78" fmla="*/ 5011102 h 5011102"/>
              <a:gd name="connsiteX4-79" fmla="*/ 165253 w 2460740"/>
              <a:gd name="connsiteY4-80" fmla="*/ 0 h 5011102"/>
              <a:gd name="connsiteX0-81" fmla="*/ 161581 w 2460740"/>
              <a:gd name="connsiteY0-82" fmla="*/ 0 h 5011102"/>
              <a:gd name="connsiteX1-83" fmla="*/ 878683 w 2460740"/>
              <a:gd name="connsiteY1-84" fmla="*/ 498 h 5011102"/>
              <a:gd name="connsiteX2-85" fmla="*/ 2460740 w 2460740"/>
              <a:gd name="connsiteY2-86" fmla="*/ 5011102 h 5011102"/>
              <a:gd name="connsiteX3-87" fmla="*/ 0 w 2460740"/>
              <a:gd name="connsiteY3-88" fmla="*/ 5011102 h 5011102"/>
              <a:gd name="connsiteX4-89" fmla="*/ 161581 w 2460740"/>
              <a:gd name="connsiteY4-90" fmla="*/ 0 h 5011102"/>
              <a:gd name="connsiteX0-91" fmla="*/ 0 w 2299159"/>
              <a:gd name="connsiteY0-92" fmla="*/ 0 h 5011102"/>
              <a:gd name="connsiteX1-93" fmla="*/ 717102 w 2299159"/>
              <a:gd name="connsiteY1-94" fmla="*/ 498 h 5011102"/>
              <a:gd name="connsiteX2-95" fmla="*/ 2299159 w 2299159"/>
              <a:gd name="connsiteY2-96" fmla="*/ 5011102 h 5011102"/>
              <a:gd name="connsiteX3-97" fmla="*/ 0 w 2299159"/>
              <a:gd name="connsiteY3-98" fmla="*/ 5011102 h 5011102"/>
              <a:gd name="connsiteX4-99" fmla="*/ 0 w 2299159"/>
              <a:gd name="connsiteY4-100" fmla="*/ 0 h 50111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99159" h="5011102">
                <a:moveTo>
                  <a:pt x="0" y="0"/>
                </a:moveTo>
                <a:lnTo>
                  <a:pt x="717102" y="498"/>
                </a:lnTo>
                <a:lnTo>
                  <a:pt x="2299159" y="5011102"/>
                </a:lnTo>
                <a:lnTo>
                  <a:pt x="0" y="50111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1052" y="505345"/>
            <a:ext cx="1684421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www.baidu.com/link?url=Th_xvGDZu53ErL36Hp9iBkCMxEMqD0hjdyVyMJxCg9sTkQCNjH3QhYPkFpFJktnJjwze8kzmgOirD_Of6Y6KxuwrCPFbsgDSz7x2EzReddOdmzg6Kp0z_rdFS2FuVi-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341507" y="4066467"/>
            <a:ext cx="6636633" cy="1325563"/>
          </a:xfrm>
          <a:prstGeom prst="rect">
            <a:avLst/>
          </a:prstGeom>
        </p:spPr>
        <p:txBody>
          <a:bodyPr/>
          <a:lstStyle/>
          <a:p>
            <a:pPr algn="ctr"/>
            <a:br>
              <a:rPr kumimoji="1" lang="en-US" altLang="zh-CN" sz="3200" dirty="0"/>
            </a:br>
            <a:r>
              <a:rPr kumimoji="1" lang="zh-CN" altLang="en-US" sz="3200" dirty="0"/>
              <a:t>北京长亭科技有限公司 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822960" y="1670152"/>
            <a:ext cx="887571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kumimoji="1" lang="zh-CN" altLang="en-US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未知攻，焉知防</a:t>
            </a:r>
            <a:r>
              <a:rPr kumimoji="1" lang="en-US" altLang="zh-CN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”——</a:t>
            </a:r>
            <a:endParaRPr kumimoji="1" lang="en-US" altLang="zh-CN" sz="4000" b="1" dirty="0">
              <a:solidFill>
                <a:srgbClr val="7AC2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          </a:t>
            </a:r>
            <a:r>
              <a:rPr kumimoji="1" lang="zh-CN" altLang="en-US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攻击战术剖析</a:t>
            </a:r>
            <a:endParaRPr kumimoji="1" lang="zh-CN" altLang="en-US" sz="4000" b="1" dirty="0">
              <a:solidFill>
                <a:srgbClr val="7AC2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8345" y="3393000"/>
            <a:ext cx="216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rot="16200000">
            <a:off x="9757273" y="2294021"/>
            <a:ext cx="3236063" cy="1385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600"/>
              </a:lnSpc>
            </a:pPr>
            <a:r>
              <a:rPr kumimoji="1" lang="en-US" altLang="zh-CN" sz="9600" b="1" dirty="0">
                <a:solidFill>
                  <a:schemeClr val="bg1">
                    <a:alpha val="2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2019</a:t>
            </a:r>
            <a:endParaRPr kumimoji="1" lang="zh-CN" altLang="en-US" sz="9600" b="1" dirty="0">
              <a:solidFill>
                <a:schemeClr val="bg1">
                  <a:alpha val="2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9"/>
          <p:cNvSpPr/>
          <p:nvPr/>
        </p:nvSpPr>
        <p:spPr>
          <a:xfrm>
            <a:off x="1468755" y="3432572"/>
            <a:ext cx="1492163" cy="546701"/>
          </a:xfrm>
          <a:prstGeom prst="roundRect">
            <a:avLst>
              <a:gd name="adj" fmla="val 16667"/>
            </a:avLst>
          </a:prstGeom>
          <a:solidFill>
            <a:srgbClr val="6CC26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chemeClr val="l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子域名</a:t>
            </a:r>
            <a:r>
              <a:rPr lang="zh-CN" altLang="en-US" sz="1400" b="0" i="0" u="none" strike="noStrike" cap="none" dirty="0">
                <a:solidFill>
                  <a:schemeClr val="l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资产收集</a:t>
            </a:r>
            <a:endParaRPr sz="1400" b="0" i="0" u="none" strike="noStrike" cap="none" dirty="0">
              <a:solidFill>
                <a:schemeClr val="l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145;p19"/>
          <p:cNvSpPr/>
          <p:nvPr/>
        </p:nvSpPr>
        <p:spPr>
          <a:xfrm>
            <a:off x="3825214" y="1602885"/>
            <a:ext cx="2041742" cy="450937"/>
          </a:xfrm>
          <a:prstGeom prst="roundRect">
            <a:avLst>
              <a:gd name="adj" fmla="val 16667"/>
            </a:avLst>
          </a:prstGeom>
          <a:solidFill>
            <a:srgbClr val="6CC26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>
                <a:solidFill>
                  <a:schemeClr val="l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暴力破解/搜索引擎</a:t>
            </a:r>
            <a:endParaRPr sz="1400" b="0" i="0" u="none" strike="noStrike" cap="none">
              <a:solidFill>
                <a:schemeClr val="l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46;p19"/>
          <p:cNvSpPr/>
          <p:nvPr/>
        </p:nvSpPr>
        <p:spPr>
          <a:xfrm>
            <a:off x="3825214" y="5154897"/>
            <a:ext cx="2041742" cy="450937"/>
          </a:xfrm>
          <a:prstGeom prst="roundRect">
            <a:avLst>
              <a:gd name="adj" fmla="val 16667"/>
            </a:avLst>
          </a:prstGeom>
          <a:solidFill>
            <a:srgbClr val="6CC26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>
                <a:solidFill>
                  <a:schemeClr val="l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其他</a:t>
            </a:r>
            <a:endParaRPr sz="1400" b="0" i="0" u="none" strike="noStrike" cap="none">
              <a:solidFill>
                <a:schemeClr val="l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47;p19"/>
          <p:cNvSpPr/>
          <p:nvPr/>
        </p:nvSpPr>
        <p:spPr>
          <a:xfrm>
            <a:off x="3825214" y="3378892"/>
            <a:ext cx="2041742" cy="450937"/>
          </a:xfrm>
          <a:prstGeom prst="roundRect">
            <a:avLst>
              <a:gd name="adj" fmla="val 16667"/>
            </a:avLst>
          </a:prstGeom>
          <a:solidFill>
            <a:srgbClr val="6CC26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chemeClr val="l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DNS解析记录</a:t>
            </a:r>
            <a:endParaRPr sz="1400" b="0" i="0" u="none" strike="noStrike" cap="none" dirty="0">
              <a:solidFill>
                <a:schemeClr val="l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148;p19"/>
          <p:cNvSpPr/>
          <p:nvPr/>
        </p:nvSpPr>
        <p:spPr>
          <a:xfrm>
            <a:off x="5967164" y="1095580"/>
            <a:ext cx="388306" cy="146554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51;p19"/>
          <p:cNvSpPr/>
          <p:nvPr/>
        </p:nvSpPr>
        <p:spPr>
          <a:xfrm>
            <a:off x="5954639" y="4647594"/>
            <a:ext cx="388306" cy="169387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155;p19"/>
          <p:cNvSpPr/>
          <p:nvPr/>
        </p:nvSpPr>
        <p:spPr>
          <a:xfrm>
            <a:off x="5917061" y="2871587"/>
            <a:ext cx="388306" cy="146554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156;p19"/>
          <p:cNvSpPr/>
          <p:nvPr/>
        </p:nvSpPr>
        <p:spPr>
          <a:xfrm>
            <a:off x="6496113" y="4647594"/>
            <a:ext cx="3599062" cy="169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微信公众号</a:t>
            </a:r>
            <a:endParaRPr lang="en-US" altLang="zh-CN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通过</a:t>
            </a:r>
            <a:r>
              <a:rPr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HTTPS</a:t>
            </a:r>
            <a:r>
              <a:rPr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证书收集相关域名</a:t>
            </a:r>
            <a:endParaRPr lang="en-US" altLang="zh-CN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通过域传送漏洞查询所有记录</a:t>
            </a:r>
            <a:endParaRPr lang="en-US" altLang="zh-CN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通过读</a:t>
            </a:r>
            <a:r>
              <a:rPr lang="en-US" altLang="zh-CN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js</a:t>
            </a:r>
            <a:r>
              <a:rPr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文件或注释信息等</a:t>
            </a:r>
            <a:endParaRPr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。。。</a:t>
            </a:r>
            <a:endParaRPr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157;p19"/>
          <p:cNvSpPr/>
          <p:nvPr/>
        </p:nvSpPr>
        <p:spPr>
          <a:xfrm>
            <a:off x="3186387" y="1840123"/>
            <a:ext cx="325676" cy="3698466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5"/>
              </a:solidFill>
              <a:highlight>
                <a:srgbClr val="00FF00"/>
              </a:highlight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49;p19"/>
          <p:cNvSpPr txBox="1"/>
          <p:nvPr/>
        </p:nvSpPr>
        <p:spPr>
          <a:xfrm>
            <a:off x="6555887" y="959377"/>
            <a:ext cx="19290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Layer子域名挖掘机</a:t>
            </a:r>
            <a:endParaRPr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50;p19"/>
          <p:cNvSpPr txBox="1"/>
          <p:nvPr/>
        </p:nvSpPr>
        <p:spPr>
          <a:xfrm>
            <a:off x="6555887" y="2377875"/>
            <a:ext cx="19290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subDomainsBrute</a:t>
            </a:r>
            <a:endParaRPr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52;p19"/>
          <p:cNvSpPr txBox="1"/>
          <p:nvPr/>
        </p:nvSpPr>
        <p:spPr>
          <a:xfrm>
            <a:off x="6555887" y="1454658"/>
            <a:ext cx="22296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cap="none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搜索引擎</a:t>
            </a:r>
            <a:r>
              <a:rPr lang="zh-CN" sz="1400" b="0" i="0" u="none" strike="noStrike" cap="none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Google、百度等</a:t>
            </a:r>
            <a:endParaRPr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53;p19"/>
          <p:cNvSpPr txBox="1"/>
          <p:nvPr/>
        </p:nvSpPr>
        <p:spPr>
          <a:xfrm>
            <a:off x="6555887" y="1906639"/>
            <a:ext cx="19290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Sublist3r</a:t>
            </a:r>
            <a:endParaRPr sz="1400" b="0" i="0" u="none" strike="noStrike" cap="none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4;p19"/>
          <p:cNvSpPr/>
          <p:nvPr/>
        </p:nvSpPr>
        <p:spPr>
          <a:xfrm>
            <a:off x="6555887" y="2952137"/>
            <a:ext cx="359906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https://community.riskiq.com</a:t>
            </a:r>
            <a:endParaRPr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https://toolbar.netcraft.com</a:t>
            </a:r>
            <a:r>
              <a:rPr lang="en-GB" altLang="zh-CN" sz="1400" b="0" i="0" u="none" strike="noStrike" cap="none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/</a:t>
            </a:r>
            <a:r>
              <a:rPr lang="en-GB" altLang="zh-CN" sz="1400" b="0" i="0" u="none" strike="noStrike" cap="none" dirty="0" err="1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site_report?url</a:t>
            </a:r>
            <a:r>
              <a:rPr lang="en-GB" altLang="zh-CN" sz="1400" b="0" i="0" u="none" strike="noStrike" cap="none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=</a:t>
            </a:r>
            <a:endParaRPr lang="en-GB"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http://viewdns.info/</a:t>
            </a:r>
            <a:endParaRPr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73399" y="59004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子域名资产收集方法</a:t>
            </a:r>
            <a:endParaRPr kumimoji="1" lang="en-US" altLang="zh-CN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内网信息收集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1419" y="1547647"/>
            <a:ext cx="52900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信息收集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bash_history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查看历史命令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netstat –</a:t>
            </a: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ano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查看连接</a:t>
            </a: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ip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Ifconfig / ipconfig 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查看网卡信息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arp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查看</a:t>
            </a: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arp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记录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last 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发现管理人员网段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查看登录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windows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日志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配置文件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.</a:t>
            </a: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ssh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ps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</a:t>
            </a: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ef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查看进程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邮箱系统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419" y="5197627"/>
            <a:ext cx="5290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密码收集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配置文件密码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Windows 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登录密码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28739" y="1547646"/>
            <a:ext cx="5290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查找域控制器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net time /domain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net view /domain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net config Workstation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…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91448" y="3757446"/>
            <a:ext cx="5290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查看域管理员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net group “domain admins” /domain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1447" y="5025522"/>
            <a:ext cx="5290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查找域控制器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端口扫描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资产识别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查找域和管理员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APT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攻击中的漏洞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50" y="2385507"/>
            <a:ext cx="1871515" cy="9349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初始信息收集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6181" y="2385507"/>
            <a:ext cx="1218811" cy="93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初始入侵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4279" y="2385507"/>
            <a:ext cx="1175847" cy="9349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站稳脚跟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9413" y="2389663"/>
            <a:ext cx="1197725" cy="93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提升权限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80340" y="2385507"/>
            <a:ext cx="1756763" cy="9349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内部信息收集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60305" y="2385507"/>
            <a:ext cx="1528354" cy="9349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完成目标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424065" y="2852961"/>
            <a:ext cx="40211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044992" y="2852961"/>
            <a:ext cx="41928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640126" y="2852961"/>
            <a:ext cx="419287" cy="415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 flipV="1">
            <a:off x="7257138" y="2852961"/>
            <a:ext cx="423202" cy="415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9437103" y="2852961"/>
            <a:ext cx="4232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941192" y="1113265"/>
            <a:ext cx="1235060" cy="93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横向移动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59414" y="1113265"/>
            <a:ext cx="1197725" cy="9349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维持权限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56" name="直接箭头连接符 55"/>
          <p:cNvCxnSpPr>
            <a:stCxn id="8" idx="0"/>
            <a:endCxn id="30" idx="2"/>
          </p:cNvCxnSpPr>
          <p:nvPr/>
        </p:nvCxnSpPr>
        <p:spPr>
          <a:xfrm flipV="1">
            <a:off x="8558722" y="2048172"/>
            <a:ext cx="0" cy="33733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0" idx="1"/>
            <a:endCxn id="31" idx="3"/>
          </p:cNvCxnSpPr>
          <p:nvPr/>
        </p:nvCxnSpPr>
        <p:spPr>
          <a:xfrm flipH="1">
            <a:off x="7257139" y="1580719"/>
            <a:ext cx="68405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1" idx="2"/>
            <a:endCxn id="7" idx="0"/>
          </p:cNvCxnSpPr>
          <p:nvPr/>
        </p:nvCxnSpPr>
        <p:spPr>
          <a:xfrm flipH="1">
            <a:off x="6658276" y="2048172"/>
            <a:ext cx="1" cy="34149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64069" y="3419693"/>
            <a:ext cx="96697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人的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安全意识漏洞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永远是最先尝试的，一本万利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弱口令、撞库、泄露账号、钓鱼、物理入侵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00000"/>
              </a:lnSpc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已知漏洞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未必无效，内网已成重灾区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积累漏洞利用库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00000"/>
              </a:lnSpc>
              <a:buClr>
                <a:srgbClr val="73C058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00000"/>
              </a:lnSpc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未公开</a:t>
            </a: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0day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漏洞是超级武器，考虑得失比</a:t>
            </a:r>
            <a:endParaRPr lang="zh-CN" alt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方程式小组武器库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APT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攻击中的漏洞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50" y="2385508"/>
            <a:ext cx="1871515" cy="87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初始信息收集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6181" y="2385508"/>
            <a:ext cx="1218811" cy="8731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初始入侵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4279" y="2385508"/>
            <a:ext cx="1175847" cy="87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站稳脚跟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9413" y="2389664"/>
            <a:ext cx="1197725" cy="8731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提升权限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80340" y="2385508"/>
            <a:ext cx="1756763" cy="87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内部信息收集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60305" y="2385508"/>
            <a:ext cx="1528354" cy="87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完成目标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424065" y="2822088"/>
            <a:ext cx="40211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044992" y="2822088"/>
            <a:ext cx="41928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640126" y="2822088"/>
            <a:ext cx="419287" cy="415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 flipV="1">
            <a:off x="7257138" y="2822088"/>
            <a:ext cx="423202" cy="415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9437103" y="2822088"/>
            <a:ext cx="4232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941192" y="1113266"/>
            <a:ext cx="1235060" cy="8731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横向移动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59414" y="1113266"/>
            <a:ext cx="1197725" cy="87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维持权限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56" name="直接箭头连接符 55"/>
          <p:cNvCxnSpPr>
            <a:stCxn id="8" idx="0"/>
            <a:endCxn id="30" idx="2"/>
          </p:cNvCxnSpPr>
          <p:nvPr/>
        </p:nvCxnSpPr>
        <p:spPr>
          <a:xfrm flipV="1">
            <a:off x="8558722" y="1986426"/>
            <a:ext cx="0" cy="39908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0" idx="1"/>
            <a:endCxn id="31" idx="3"/>
          </p:cNvCxnSpPr>
          <p:nvPr/>
        </p:nvCxnSpPr>
        <p:spPr>
          <a:xfrm flipH="1">
            <a:off x="7257139" y="1549846"/>
            <a:ext cx="68405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1" idx="2"/>
            <a:endCxn id="7" idx="0"/>
          </p:cNvCxnSpPr>
          <p:nvPr/>
        </p:nvCxnSpPr>
        <p:spPr>
          <a:xfrm flipH="1">
            <a:off x="6658276" y="1986426"/>
            <a:ext cx="1" cy="40323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61464" y="3599332"/>
            <a:ext cx="5290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钓鱼攻击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口令钓鱼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WiFi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钓鱼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Drive-by download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利用漏洞：文档、压缩包、恶意网页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89593" y="3599332"/>
            <a:ext cx="4545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远程入侵与本地权限提升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应用漏洞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通用组件与框架漏洞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网络设备漏洞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供应链漏洞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内核漏洞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不安全的服务提权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2368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常见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组件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9" name="Google Shape;144;p19"/>
          <p:cNvSpPr/>
          <p:nvPr/>
        </p:nvSpPr>
        <p:spPr>
          <a:xfrm>
            <a:off x="800100" y="3580799"/>
            <a:ext cx="1492163" cy="546701"/>
          </a:xfrm>
          <a:prstGeom prst="roundRect">
            <a:avLst>
              <a:gd name="adj" fmla="val 16667"/>
            </a:avLst>
          </a:prstGeom>
          <a:solidFill>
            <a:srgbClr val="6CC26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hlinkClick r:id="rId1"/>
              </a:rPr>
              <a:t>web</a:t>
            </a:r>
            <a:r>
              <a:rPr lang="zh-CN" altLang="en-US" dirty="0">
                <a:solidFill>
                  <a:schemeClr val="bg1"/>
                </a:solidFill>
                <a:hlinkClick r:id="rId1"/>
              </a:rPr>
              <a:t>开发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Google Shape;145;p19"/>
          <p:cNvSpPr/>
          <p:nvPr/>
        </p:nvSpPr>
        <p:spPr>
          <a:xfrm>
            <a:off x="3256767" y="1965509"/>
            <a:ext cx="2041742" cy="450937"/>
          </a:xfrm>
          <a:prstGeom prst="roundRect">
            <a:avLst>
              <a:gd name="adj" fmla="val 16667"/>
            </a:avLst>
          </a:prstGeom>
          <a:solidFill>
            <a:srgbClr val="6CC26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JSP</a:t>
            </a:r>
            <a:endParaRPr sz="14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146;p19"/>
          <p:cNvSpPr/>
          <p:nvPr/>
        </p:nvSpPr>
        <p:spPr>
          <a:xfrm>
            <a:off x="3256767" y="5367912"/>
            <a:ext cx="2041742" cy="450937"/>
          </a:xfrm>
          <a:prstGeom prst="roundRect">
            <a:avLst>
              <a:gd name="adj" fmla="val 16667"/>
            </a:avLst>
          </a:prstGeom>
          <a:solidFill>
            <a:srgbClr val="6CC26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ASP/ASPX</a:t>
            </a:r>
            <a:endParaRPr sz="14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" name="Google Shape;147;p19"/>
          <p:cNvSpPr/>
          <p:nvPr/>
        </p:nvSpPr>
        <p:spPr>
          <a:xfrm>
            <a:off x="3256767" y="3854149"/>
            <a:ext cx="2041742" cy="450937"/>
          </a:xfrm>
          <a:prstGeom prst="roundRect">
            <a:avLst>
              <a:gd name="adj" fmla="val 16667"/>
            </a:avLst>
          </a:prstGeom>
          <a:solidFill>
            <a:srgbClr val="6CC26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PHP</a:t>
            </a:r>
            <a:endParaRPr sz="14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" name="Google Shape;148;p19"/>
          <p:cNvSpPr/>
          <p:nvPr/>
        </p:nvSpPr>
        <p:spPr>
          <a:xfrm>
            <a:off x="5372244" y="1196950"/>
            <a:ext cx="388306" cy="177879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" name="Google Shape;151;p19"/>
          <p:cNvSpPr/>
          <p:nvPr/>
        </p:nvSpPr>
        <p:spPr>
          <a:xfrm>
            <a:off x="5372244" y="5303803"/>
            <a:ext cx="388306" cy="50730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Google Shape;155;p19"/>
          <p:cNvSpPr/>
          <p:nvPr/>
        </p:nvSpPr>
        <p:spPr>
          <a:xfrm>
            <a:off x="5398717" y="3210471"/>
            <a:ext cx="388306" cy="177879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" name="Google Shape;156;p19"/>
          <p:cNvSpPr/>
          <p:nvPr/>
        </p:nvSpPr>
        <p:spPr>
          <a:xfrm>
            <a:off x="6012806" y="5219167"/>
            <a:ext cx="2085193" cy="65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老系统老版本</a:t>
            </a:r>
            <a:endParaRPr lang="en-US" altLang="zh-CN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cap="none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IIS6+</a:t>
            </a:r>
            <a:endParaRPr lang="en-US" altLang="zh-CN"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157;p19"/>
          <p:cNvSpPr/>
          <p:nvPr/>
        </p:nvSpPr>
        <p:spPr>
          <a:xfrm>
            <a:off x="2517732" y="1988350"/>
            <a:ext cx="325676" cy="3698466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5"/>
              </a:solidFill>
              <a:highlight>
                <a:srgbClr val="00FF00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150;p19"/>
          <p:cNvSpPr txBox="1"/>
          <p:nvPr/>
        </p:nvSpPr>
        <p:spPr>
          <a:xfrm>
            <a:off x="5893594" y="2341563"/>
            <a:ext cx="5099844" cy="41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zh-CN" altLang="en-US" dirty="0" err="1">
                <a:latin typeface="Microsoft YaHei Light" charset="0"/>
                <a:ea typeface="Microsoft YaHei Light" charset="0"/>
              </a:rPr>
              <a:t>天擎、堡垒机、</a:t>
            </a:r>
            <a:r>
              <a:rPr lang="en-US" altLang="zh-CN" dirty="0" err="1">
                <a:latin typeface="Microsoft YaHei Light" charset="0"/>
                <a:ea typeface="Microsoft YaHei Light" charset="0"/>
              </a:rPr>
              <a:t>coremail</a:t>
            </a:r>
            <a:r>
              <a:rPr lang="zh-CN" altLang="en-US" dirty="0" err="1">
                <a:latin typeface="Microsoft YaHei Light" charset="0"/>
                <a:ea typeface="Microsoft YaHei Light" charset="0"/>
              </a:rPr>
              <a:t>等高级利用</a:t>
            </a:r>
            <a:endParaRPr lang="en-US" altLang="zh-CN" dirty="0" err="1">
              <a:latin typeface="Microsoft YaHei Light" charset="0"/>
              <a:ea typeface="Microsoft YaHei Light" charset="0"/>
            </a:endParaRPr>
          </a:p>
          <a:p>
            <a:pPr lvl="0"/>
            <a:endParaRPr lang="en-US" altLang="zh-CN" dirty="0" err="1">
              <a:latin typeface="Microsoft YaHei Light" charset="0"/>
              <a:ea typeface="Microsoft YaHei Light" charset="0"/>
            </a:endParaRPr>
          </a:p>
          <a:p>
            <a:pPr lvl="0"/>
            <a:endParaRPr lang="en-US" altLang="zh-CN" dirty="0" err="1">
              <a:latin typeface="Microsoft YaHei Light" charset="0"/>
              <a:ea typeface="Microsoft YaHei Light" charset="0"/>
            </a:endParaRPr>
          </a:p>
          <a:p>
            <a:pPr lvl="0"/>
            <a:endParaRPr lang="en-US" altLang="zh-CN" dirty="0" err="1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0"/>
            <a:endParaRPr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Google Shape;152;p19"/>
          <p:cNvSpPr txBox="1"/>
          <p:nvPr/>
        </p:nvSpPr>
        <p:spPr>
          <a:xfrm>
            <a:off x="5887232" y="1043061"/>
            <a:ext cx="22296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Weblogic </a:t>
            </a:r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0day</a:t>
            </a:r>
            <a:endParaRPr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153;p19"/>
          <p:cNvSpPr txBox="1"/>
          <p:nvPr/>
        </p:nvSpPr>
        <p:spPr>
          <a:xfrm>
            <a:off x="5893594" y="2004219"/>
            <a:ext cx="2897188" cy="25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dirty="0">
                <a:latin typeface="Microsoft YaHei Light" charset="0"/>
                <a:ea typeface="Microsoft YaHei Light" charset="0"/>
              </a:rPr>
              <a:t>fastjson</a:t>
            </a:r>
            <a:r>
              <a:rPr lang="zh-CN" altLang="en-US" dirty="0">
                <a:latin typeface="Microsoft YaHei Light" charset="0"/>
                <a:ea typeface="Microsoft YaHei Light" charset="0"/>
              </a:rPr>
              <a:t>任意文件写入</a:t>
            </a:r>
            <a:endParaRPr lang="en-GB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1" name="Google Shape;154;p19"/>
          <p:cNvSpPr/>
          <p:nvPr/>
        </p:nvSpPr>
        <p:spPr>
          <a:xfrm>
            <a:off x="5887232" y="3182315"/>
            <a:ext cx="3599062" cy="160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GB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ThinkPHP</a:t>
            </a:r>
            <a:endParaRPr lang="en-GB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0"/>
            <a:endParaRPr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  <a:p>
            <a:pPr lvl="0"/>
            <a:r>
              <a:rPr lang="en-GB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Yii</a:t>
            </a:r>
            <a:endParaRPr lang="en-GB"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  <a:p>
            <a:pPr lvl="0"/>
            <a:endParaRPr lang="en-GB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0"/>
            <a:r>
              <a:rPr lang="en-GB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CodeIgniter</a:t>
            </a:r>
            <a:endParaRPr lang="en-GB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0"/>
            <a:endParaRPr lang="en-GB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0"/>
            <a:r>
              <a:rPr lang="en-GB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Laravel</a:t>
            </a:r>
            <a:endParaRPr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153;p19"/>
          <p:cNvSpPr txBox="1"/>
          <p:nvPr/>
        </p:nvSpPr>
        <p:spPr>
          <a:xfrm>
            <a:off x="5887232" y="1570760"/>
            <a:ext cx="19290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trike="noStrike" cap="none" dirty="0">
                <a:solidFill>
                  <a:srgbClr val="000000"/>
                </a:solidFill>
                <a:latin typeface="Microsoft YaHei Light" charset="0"/>
                <a:ea typeface="Microsoft YaHei Light" charset="0"/>
                <a:cs typeface="Arial" panose="020B0604020202020204"/>
                <a:sym typeface="Arial" panose="020B0604020202020204"/>
              </a:rPr>
              <a:t>shiro 721</a:t>
            </a:r>
            <a:endParaRPr lang="en-US" altLang="zh-CN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3" name="Google Shape;150;p19"/>
          <p:cNvSpPr txBox="1"/>
          <p:nvPr/>
        </p:nvSpPr>
        <p:spPr>
          <a:xfrm>
            <a:off x="5887232" y="2789902"/>
            <a:ext cx="19290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zh-CN" altLang="en-US" b="0" i="0" u="none" strike="noStrike" cap="none" dirty="0">
                <a:solidFill>
                  <a:srgbClr val="000000"/>
                </a:solidFill>
                <a:latin typeface="Microsoft YaHei Light" charset="0"/>
                <a:ea typeface="Microsoft YaHei Light" charset="0"/>
                <a:cs typeface="Arial" panose="020B0604020202020204"/>
                <a:sym typeface="Arial" panose="020B0604020202020204"/>
              </a:rPr>
              <a:t>蓝凌</a:t>
            </a:r>
            <a:r>
              <a:rPr lang="en-US" altLang="zh-CN" b="0" i="0" u="none" strike="noStrike" cap="none" dirty="0">
                <a:solidFill>
                  <a:srgbClr val="000000"/>
                </a:solidFill>
                <a:latin typeface="Microsoft YaHei Light" charset="0"/>
                <a:ea typeface="Microsoft YaHei Light" charset="0"/>
                <a:cs typeface="Arial" panose="020B0604020202020204"/>
                <a:sym typeface="Arial" panose="020B0604020202020204"/>
              </a:rPr>
              <a:t>oa rce</a:t>
            </a:r>
            <a:endParaRPr sz="1400" b="0" i="0" u="none" strike="noStrike" cap="none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573399" y="590046"/>
            <a:ext cx="3086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常见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组件漏洞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aphicFrame>
        <p:nvGraphicFramePr>
          <p:cNvPr id="15" name="Google Shape;131;p17"/>
          <p:cNvGraphicFramePr/>
          <p:nvPr/>
        </p:nvGraphicFramePr>
        <p:xfrm>
          <a:off x="1503272" y="1356803"/>
          <a:ext cx="8012688" cy="51483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45868"/>
                <a:gridCol w="3966820"/>
              </a:tblGrid>
              <a:tr h="2512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名称</a:t>
                      </a:r>
                      <a:endParaRPr lang="en-US" altLang="zh-CN" sz="1400" u="none" strike="noStrike" cap="none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漏洞</a:t>
                      </a:r>
                      <a:endParaRPr sz="1400" u="none" strike="noStrike" cap="none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759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WebLogic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反序列化</a:t>
                      </a:r>
                      <a:endParaRPr lang="en-US" altLang="zh-CN" sz="1400" u="none" strike="noStrike" cap="none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文件上传</a:t>
                      </a:r>
                      <a:endParaRPr sz="1400" u="none" strike="noStrike" cap="none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328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>
                          <a:solidFill>
                            <a:srgbClr val="000000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Arial" panose="020B0604020202020204"/>
                          <a:sym typeface="Arial" panose="020B0604020202020204"/>
                        </a:rPr>
                        <a:t>Spring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命令执行</a:t>
                      </a:r>
                      <a:endParaRPr lang="en-US" altLang="zh-CN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3482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Struts2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命令执行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08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zh-CN" sz="1400" dirty="0" err="1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websphere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弱口令</a:t>
                      </a:r>
                      <a:r>
                        <a:rPr lang="en-US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/</a:t>
                      </a: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反序列化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4908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zh-CN" sz="1400" dirty="0" err="1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ThinkPHP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命令执行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4908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iis6</a:t>
                      </a: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 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栈溢出</a:t>
                      </a:r>
                      <a:endParaRPr lang="zh-CN" alt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4908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管理后台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弱口令</a:t>
                      </a:r>
                      <a:endParaRPr lang="zh-CN" alt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4908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VPN</a:t>
                      </a: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，邮箱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弱口令</a:t>
                      </a:r>
                      <a:endParaRPr lang="zh-CN" alt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4908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图片上传组件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任意文件上传</a:t>
                      </a:r>
                      <a:endParaRPr lang="zh-CN" alt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4908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SSRF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探测内网，盲打</a:t>
                      </a:r>
                      <a:r>
                        <a:rPr lang="en-US" altLang="zh-C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redis</a:t>
                      </a:r>
                      <a:endParaRPr lang="zh-CN" alt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31;p17"/>
          <p:cNvGraphicFramePr/>
          <p:nvPr/>
        </p:nvGraphicFramePr>
        <p:xfrm>
          <a:off x="1334985" y="2148075"/>
          <a:ext cx="9159498" cy="28742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51265"/>
                <a:gridCol w="6208233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名称</a:t>
                      </a:r>
                      <a:endParaRPr lang="en-US" altLang="zh-CN" sz="1400" u="none" strike="noStrike" cap="none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漏洞</a:t>
                      </a:r>
                      <a:endParaRPr sz="1400" u="none" strike="noStrike" cap="none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347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DirtyCow</a:t>
                      </a: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 脏牛漏洞</a:t>
                      </a:r>
                      <a:endParaRPr lang="en-GB" altLang="zh-CN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CVE-2016–5195</a:t>
                      </a: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 影响范围</a:t>
                      </a:r>
                      <a:r>
                        <a:rPr lang="en-GB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Linux kernel  2.6.22</a:t>
                      </a:r>
                      <a:r>
                        <a:rPr lang="en-US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+</a:t>
                      </a:r>
                      <a:endParaRPr sz="1400" u="none" strike="noStrike" cap="none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69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zh-C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Churraskito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iis6</a:t>
                      </a:r>
                      <a:r>
                        <a:rPr lang="zh-CN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 提权</a:t>
                      </a:r>
                      <a:endParaRPr lang="en-US" altLang="zh-CN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35307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CVE-2015-1701(</a:t>
                      </a:r>
                      <a:r>
                        <a:rPr lang="en-GB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MS15-051</a:t>
                      </a:r>
                      <a:r>
                        <a:rPr lang="en-GB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)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2003/2008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195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ms15-010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08 r2/2012/12 r2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4195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ms16-032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08 r2 / win7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4195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……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……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73399" y="5900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常见提权漏洞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常见端口与漏洞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aphicFrame>
        <p:nvGraphicFramePr>
          <p:cNvPr id="3" name="Google Shape;169;p21"/>
          <p:cNvGraphicFramePr/>
          <p:nvPr/>
        </p:nvGraphicFramePr>
        <p:xfrm>
          <a:off x="1795145" y="1295332"/>
          <a:ext cx="8139225" cy="494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7326"/>
                <a:gridCol w="3265499"/>
                <a:gridCol w="3486400"/>
              </a:tblGrid>
              <a:tr h="41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端口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服务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攻击点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1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389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zh-CN" sz="1400" u="none" strike="noStrike" cap="none" dirty="0" err="1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ldap</a:t>
                      </a:r>
                      <a:endParaRPr lang="en-GB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未授权访问</a:t>
                      </a:r>
                      <a:endParaRPr lang="zh-CN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1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512/513/514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linux r</a:t>
                      </a:r>
                      <a:r>
                        <a:rPr lang="en-US" alt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login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直接使用rlogin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41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873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rsync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未授权访问</a:t>
                      </a: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，可同步下载等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1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1080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socks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代理可进入内网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41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1099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dirty="0" err="1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rmi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反序列化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41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1352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lotus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弱口令</a:t>
                      </a: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、</a:t>
                      </a: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信息泄漏：源代码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1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1433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mssql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弱口令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41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1521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oracle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弱口令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1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2049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nfs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可查看共享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41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2181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zookeeper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未授权访问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1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3306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mysql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弱口令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40300" marR="140300" marT="64750" marB="647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75;p22"/>
          <p:cNvGraphicFramePr/>
          <p:nvPr/>
        </p:nvGraphicFramePr>
        <p:xfrm>
          <a:off x="1410345" y="1239433"/>
          <a:ext cx="8757654" cy="54263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37482"/>
                <a:gridCol w="3510086"/>
                <a:gridCol w="3510086"/>
              </a:tblGrid>
              <a:tr h="3118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3389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rdp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弱口令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118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4848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glassfish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弱口令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3118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5000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sybase/DB2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弱口令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118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5432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postgresql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弱口令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3118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5900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vnc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弱口令\认证绕过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3118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6379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redis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未授权访问</a:t>
                      </a: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、</a:t>
                      </a: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弱口令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4935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7001</a:t>
                      </a:r>
                      <a:endParaRPr sz="140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weblogic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Java反序列化\控制台弱口令\控制台部署webshell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3206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80/</a:t>
                      </a:r>
                      <a:r>
                        <a:rPr lang="en-US" alt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81/82/</a:t>
                      </a: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443/8080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W</a:t>
                      </a: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eb</a:t>
                      </a: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、</a:t>
                      </a:r>
                      <a:r>
                        <a:rPr lang="zh-CN" alt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zabbix</a:t>
                      </a: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、</a:t>
                      </a:r>
                      <a:r>
                        <a:rPr lang="en-US" alt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….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常见web攻击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58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8161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 err="1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activeMQ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未授权访问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258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10050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Zabbix</a:t>
                      </a: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</a:t>
                      </a:r>
                      <a:r>
                        <a:rPr lang="en-US" altLang="zh-CN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agent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37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9090,9080,9443</a:t>
                      </a:r>
                      <a:endParaRPr lang="zh-CN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400" u="none" strike="noStrike" cap="none" dirty="0" err="1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websphere</a:t>
                      </a:r>
                      <a:r>
                        <a:rPr lang="en-US" alt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console</a:t>
                      </a:r>
                      <a:endParaRPr lang="zh-CN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未授权访问、弱口令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325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9200/9300</a:t>
                      </a:r>
                      <a:endParaRPr lang="zh-CN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elasticsearch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远程代码执行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325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11211</a:t>
                      </a:r>
                      <a:endParaRPr lang="zh-CN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memcacache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未授权访问</a:t>
                      </a:r>
                      <a:endParaRPr lang="zh-CN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325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27017</a:t>
                      </a:r>
                      <a:endParaRPr lang="zh-CN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mongodb</a:t>
                      </a:r>
                      <a:endParaRPr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4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未授权访问</a:t>
                      </a:r>
                      <a:endParaRPr lang="zh-CN" altLang="en-US" sz="14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53950" marR="153950" marT="71050" marB="71050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73399" y="590046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常见端口与漏洞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4498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长亭发现的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APT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级</a:t>
            </a:r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0day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漏洞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56447" y="1860179"/>
            <a:ext cx="5290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浏览器漏洞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微信远程代码执行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macOS safari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远程代码执行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Firefox 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远程代码执行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22359" y="1792944"/>
            <a:ext cx="4545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远程入侵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思科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ASA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防火墙远程代码执行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大量</a:t>
            </a: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cms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远程命令执行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大量路由器摄像头远程代码执行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邮箱系统、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OA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系统、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VPN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远程代码执行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56447" y="3995678"/>
            <a:ext cx="4545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本地提权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VMware </a:t>
            </a: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ESXi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虚拟机逃逸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Ubuntu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本地提权漏洞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Windows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本地提权漏洞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macOS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本地提权漏洞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Android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本地提权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关于长亭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3638" y="1289153"/>
            <a:ext cx="10609262" cy="5208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安全服务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红蓝对抗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攻防演练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渗透测试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代码审计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应急响应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漏洞扫描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基线检查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能力提升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…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安全产品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雷池：下一代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应用防火墙，全球首发基于语义分析攻击检测技术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谛听：内网威胁感知系统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洞鉴：漏洞扫描器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安全研究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移动安全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物联网安全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区块链安全等多方向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0day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漏洞研究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73C058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多次参与国内外黑客大赛，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GeekPwn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/Pwn2Own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，累计获得奖金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300w+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APT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攻击中的工具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50" y="2385507"/>
            <a:ext cx="1871515" cy="763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初始信息收集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6181" y="2385507"/>
            <a:ext cx="1218811" cy="763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初始入侵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4279" y="2385507"/>
            <a:ext cx="1175847" cy="763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站稳脚跟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9413" y="2389663"/>
            <a:ext cx="1197725" cy="763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提升权限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80340" y="2385507"/>
            <a:ext cx="1756763" cy="763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内部信息收集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60305" y="2385507"/>
            <a:ext cx="1528354" cy="763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完成目标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424065" y="2767236"/>
            <a:ext cx="40211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044992" y="2767236"/>
            <a:ext cx="41928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640126" y="2767236"/>
            <a:ext cx="419287" cy="415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 flipV="1">
            <a:off x="7257138" y="2767236"/>
            <a:ext cx="423202" cy="415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9437103" y="2767236"/>
            <a:ext cx="4232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941192" y="1113265"/>
            <a:ext cx="1235060" cy="763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横向移动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59414" y="1113265"/>
            <a:ext cx="1197725" cy="763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维持权限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56" name="直接箭头连接符 55"/>
          <p:cNvCxnSpPr>
            <a:stCxn id="8" idx="0"/>
            <a:endCxn id="30" idx="2"/>
          </p:cNvCxnSpPr>
          <p:nvPr/>
        </p:nvCxnSpPr>
        <p:spPr>
          <a:xfrm flipV="1">
            <a:off x="8558722" y="1876722"/>
            <a:ext cx="0" cy="50878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0" idx="1"/>
            <a:endCxn id="31" idx="3"/>
          </p:cNvCxnSpPr>
          <p:nvPr/>
        </p:nvCxnSpPr>
        <p:spPr>
          <a:xfrm flipH="1">
            <a:off x="7257139" y="1494994"/>
            <a:ext cx="68405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1" idx="2"/>
            <a:endCxn id="7" idx="0"/>
          </p:cNvCxnSpPr>
          <p:nvPr/>
        </p:nvCxnSpPr>
        <p:spPr>
          <a:xfrm flipH="1">
            <a:off x="6658276" y="1876722"/>
            <a:ext cx="1" cy="5129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64069" y="3419693"/>
            <a:ext cx="966977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大多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APT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都有定制化</a:t>
            </a:r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恶意软件</a:t>
            </a:r>
            <a:endParaRPr lang="en-US" altLang="zh-CN" sz="24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远控功能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敏感信息收集功能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漏洞利用能力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蠕虫特性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目标业务实现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免杀与流量加密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攻防演练中，大多使用公开远控工具软件，不排除出现定制软件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73399" y="5900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常用工具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6447" y="1860179"/>
            <a:ext cx="52900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远控类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Cobalt Strike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Metasploit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EvilOSX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Koadic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Avet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Powersploit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webshell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06677" y="1860179"/>
            <a:ext cx="5290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内网代理类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nc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lcx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socat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冰蝎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reGeorg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ew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sSocks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proxychains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06676" y="3918252"/>
            <a:ext cx="5290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密码获取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Mimikatz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lazagne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Xmanager_decrypt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星号查看器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GetPassword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pwdump7</a:t>
            </a:r>
            <a:endParaRPr lang="en-US" altLang="zh-CN" sz="2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10706" y="3432193"/>
            <a:ext cx="538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攻防演练案例</a:t>
            </a:r>
            <a:endParaRPr kumimoji="1" lang="zh-CN" altLang="en-US" sz="4000" b="1" dirty="0">
              <a:solidFill>
                <a:srgbClr val="7AC2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10610" y="2237740"/>
            <a:ext cx="3399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PART 2</a:t>
            </a:r>
            <a:endParaRPr lang="zh-CN" altLang="en-US" sz="4800" b="1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3398" y="590046"/>
            <a:ext cx="63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攻防演练案例分析：某政府单位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5366" y="2043951"/>
            <a:ext cx="2026024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子域名探测</a:t>
            </a:r>
            <a:endParaRPr lang="en-US" altLang="zh-CN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发现国产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OA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endParaRPr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49102" y="2043950"/>
            <a:ext cx="2637182" cy="1053354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漏洞挖掘</a:t>
            </a:r>
            <a:endParaRPr lang="en-US" altLang="zh-CN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注入获取</a:t>
            </a:r>
            <a:r>
              <a:rPr lang="en-US" altLang="zh-CN" b="1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Webshell</a:t>
            </a:r>
            <a:endParaRPr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44727" y="2043950"/>
            <a:ext cx="2902268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内部信息收集</a:t>
            </a:r>
            <a:endParaRPr lang="en-US" altLang="zh-CN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OA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系统邮件包含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VPN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账号</a:t>
            </a:r>
            <a:endParaRPr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2" idx="3"/>
            <a:endCxn id="6" idx="1"/>
          </p:cNvCxnSpPr>
          <p:nvPr/>
        </p:nvCxnSpPr>
        <p:spPr>
          <a:xfrm flipV="1">
            <a:off x="3711390" y="2570627"/>
            <a:ext cx="437712" cy="1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6786284" y="2570627"/>
            <a:ext cx="558443" cy="0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244113" y="4054879"/>
            <a:ext cx="5103495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内网扫描与横向扩展</a:t>
            </a:r>
            <a:endParaRPr lang="en-US" altLang="zh-CN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利用永恒之蓝、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struts2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Weblogic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等已知漏洞</a:t>
            </a:r>
            <a:endParaRPr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7" idx="2"/>
            <a:endCxn id="13" idx="0"/>
          </p:cNvCxnSpPr>
          <p:nvPr/>
        </p:nvCxnSpPr>
        <p:spPr>
          <a:xfrm>
            <a:off x="8795861" y="3097303"/>
            <a:ext cx="0" cy="957576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337310" y="4054879"/>
            <a:ext cx="4032549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纵向扩展</a:t>
            </a:r>
            <a:endParaRPr lang="en-US" altLang="zh-CN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多网卡机器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监控摄像头</a:t>
            </a:r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核心专网</a:t>
            </a:r>
            <a:endParaRPr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3" idx="1"/>
            <a:endCxn id="17" idx="3"/>
          </p:cNvCxnSpPr>
          <p:nvPr/>
        </p:nvCxnSpPr>
        <p:spPr>
          <a:xfrm flipH="1">
            <a:off x="5369859" y="4581556"/>
            <a:ext cx="874254" cy="0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73398" y="590046"/>
            <a:ext cx="832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攻防演练案例分析：某重点网络设施运营机构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3030" y="2042844"/>
            <a:ext cx="2408214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信息搜集</a:t>
            </a:r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发现运维人员邮箱</a:t>
            </a:r>
            <a:endParaRPr lang="zh-CN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61745" y="2042845"/>
            <a:ext cx="5127079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撞库攻击</a:t>
            </a:r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找到运维人员历史密码，成功登录邮箱</a:t>
            </a:r>
            <a:endParaRPr lang="zh-CN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4281244" y="2569521"/>
            <a:ext cx="1480501" cy="1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097555" y="4054879"/>
            <a:ext cx="4455460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内部信息收集</a:t>
            </a:r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邮箱中找到内部系统和数据库密码</a:t>
            </a:r>
            <a:endParaRPr lang="zh-CN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>
            <a:off x="8325285" y="3096198"/>
            <a:ext cx="0" cy="958681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85367" y="4054879"/>
            <a:ext cx="2783540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内网漫游</a:t>
            </a:r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获取多个内网系统权限</a:t>
            </a:r>
            <a:endParaRPr lang="zh-CN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9" idx="1"/>
            <a:endCxn id="11" idx="3"/>
          </p:cNvCxnSpPr>
          <p:nvPr/>
        </p:nvCxnSpPr>
        <p:spPr>
          <a:xfrm flipH="1">
            <a:off x="4468907" y="4581556"/>
            <a:ext cx="1628648" cy="0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3398" y="590046"/>
            <a:ext cx="63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攻防演练案例分析：某国家基础设施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64024" y="2043951"/>
            <a:ext cx="2026024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资产收集</a:t>
            </a:r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获取资产列表</a:t>
            </a:r>
            <a:endParaRPr lang="zh-CN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17645" y="2043950"/>
            <a:ext cx="2768639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漏洞挖掘</a:t>
            </a:r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某系统存在已知漏洞</a:t>
            </a:r>
            <a:endParaRPr lang="zh-CN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85530" y="2043951"/>
            <a:ext cx="3544420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内网扫描与横向扩展</a:t>
            </a:r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利用已知漏洞入侵</a:t>
            </a:r>
            <a:r>
              <a:rPr lang="en-US" altLang="zh-CN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OA</a:t>
            </a:r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endParaRPr lang="zh-CN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2" idx="3"/>
            <a:endCxn id="6" idx="1"/>
          </p:cNvCxnSpPr>
          <p:nvPr/>
        </p:nvCxnSpPr>
        <p:spPr>
          <a:xfrm flipV="1">
            <a:off x="3290048" y="2570627"/>
            <a:ext cx="727597" cy="1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6786284" y="2570627"/>
            <a:ext cx="699246" cy="1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720728" y="4027987"/>
            <a:ext cx="5074024" cy="1572710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下载钓鱼</a:t>
            </a:r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伪造</a:t>
            </a:r>
            <a:r>
              <a:rPr lang="en-US" altLang="zh-CN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OA</a:t>
            </a:r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系统组件种马，提示用户下载，感染用户主机</a:t>
            </a:r>
            <a:endParaRPr lang="zh-CN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7" idx="2"/>
            <a:endCxn id="13" idx="0"/>
          </p:cNvCxnSpPr>
          <p:nvPr/>
        </p:nvCxnSpPr>
        <p:spPr>
          <a:xfrm>
            <a:off x="9257740" y="3097304"/>
            <a:ext cx="0" cy="930683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753747" y="4287665"/>
            <a:ext cx="2211929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内部信息收集</a:t>
            </a:r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大量信息获取</a:t>
            </a:r>
            <a:endParaRPr lang="zh-CN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3" idx="1"/>
            <a:endCxn id="17" idx="3"/>
          </p:cNvCxnSpPr>
          <p:nvPr/>
        </p:nvCxnSpPr>
        <p:spPr>
          <a:xfrm flipH="1">
            <a:off x="5965676" y="4814342"/>
            <a:ext cx="755052" cy="0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376083" y="4287665"/>
            <a:ext cx="1801906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纵向扩展</a:t>
            </a:r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控制单向网闸</a:t>
            </a:r>
            <a:endParaRPr lang="zh-CN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17" idx="1"/>
            <a:endCxn id="18" idx="3"/>
          </p:cNvCxnSpPr>
          <p:nvPr/>
        </p:nvCxnSpPr>
        <p:spPr>
          <a:xfrm flipH="1">
            <a:off x="3177989" y="4814342"/>
            <a:ext cx="575758" cy="0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3398" y="590046"/>
            <a:ext cx="639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攻防演练案例分析：某播出系统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8251" y="1879227"/>
            <a:ext cx="2026024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信息收集</a:t>
            </a:r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获取机顶盒固件</a:t>
            </a:r>
            <a:endParaRPr lang="zh-CN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39755" y="1714504"/>
            <a:ext cx="4918820" cy="1382800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漏洞挖掘</a:t>
            </a:r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逆向发现溢出漏洞，获取机顶盒</a:t>
            </a:r>
            <a:r>
              <a:rPr lang="en-US" altLang="zh-CN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权限</a:t>
            </a:r>
            <a:endParaRPr lang="zh-CN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2" idx="3"/>
            <a:endCxn id="6" idx="1"/>
          </p:cNvCxnSpPr>
          <p:nvPr/>
        </p:nvCxnSpPr>
        <p:spPr>
          <a:xfrm>
            <a:off x="3934275" y="2405904"/>
            <a:ext cx="2605480" cy="0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098647" y="4053231"/>
            <a:ext cx="3801035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内部信息收集</a:t>
            </a:r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机顶盒输出内容从内网主机获取</a:t>
            </a:r>
            <a:endParaRPr lang="zh-CN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>
            <a:off x="8999165" y="3097304"/>
            <a:ext cx="0" cy="955927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773414" y="4054880"/>
            <a:ext cx="2605480" cy="1053352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内网漫游</a:t>
            </a:r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获取多台内网服务器</a:t>
            </a:r>
            <a:endParaRPr lang="zh-CN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3" idx="1"/>
            <a:endCxn id="17" idx="3"/>
          </p:cNvCxnSpPr>
          <p:nvPr/>
        </p:nvCxnSpPr>
        <p:spPr>
          <a:xfrm flipH="1">
            <a:off x="6378894" y="4579908"/>
            <a:ext cx="719753" cy="1648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05975" y="4053232"/>
            <a:ext cx="2415988" cy="1053353"/>
          </a:xfrm>
          <a:prstGeom prst="rect">
            <a:avLst/>
          </a:prstGeom>
          <a:noFill/>
          <a:ln>
            <a:solidFill>
              <a:srgbClr val="73C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实现目标</a:t>
            </a:r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劫持播出系统画面</a:t>
            </a:r>
            <a:endParaRPr lang="zh-CN" altLang="en-US" sz="20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stCxn id="17" idx="1"/>
            <a:endCxn id="24" idx="3"/>
          </p:cNvCxnSpPr>
          <p:nvPr/>
        </p:nvCxnSpPr>
        <p:spPr>
          <a:xfrm flipH="1" flipV="1">
            <a:off x="3121963" y="4579909"/>
            <a:ext cx="651451" cy="1647"/>
          </a:xfrm>
          <a:prstGeom prst="straightConnector1">
            <a:avLst/>
          </a:prstGeom>
          <a:ln w="19050">
            <a:solidFill>
              <a:srgbClr val="73C05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文本框 3"/>
          <p:cNvSpPr txBox="1"/>
          <p:nvPr/>
        </p:nvSpPr>
        <p:spPr>
          <a:xfrm>
            <a:off x="1573397" y="590046"/>
            <a:ext cx="6391745" cy="5232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7AC2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lvl1pPr>
          </a:lstStyle>
          <a:p>
            <a:r>
              <a:rPr b="1" dirty="0" err="1"/>
              <a:t>攻防演练案例分析：某金融机构</a:t>
            </a:r>
            <a:endParaRPr b="1" dirty="0"/>
          </a:p>
        </p:txBody>
      </p:sp>
      <p:grpSp>
        <p:nvGrpSpPr>
          <p:cNvPr id="199" name="矩形 1"/>
          <p:cNvGrpSpPr/>
          <p:nvPr/>
        </p:nvGrpSpPr>
        <p:grpSpPr>
          <a:xfrm>
            <a:off x="1032453" y="1898648"/>
            <a:ext cx="2152996" cy="1325300"/>
            <a:chOff x="0" y="-102965"/>
            <a:chExt cx="2152995" cy="1325298"/>
          </a:xfrm>
        </p:grpSpPr>
        <p:sp>
          <p:nvSpPr>
            <p:cNvPr id="197" name="矩形"/>
            <p:cNvSpPr/>
            <p:nvPr/>
          </p:nvSpPr>
          <p:spPr>
            <a:xfrm>
              <a:off x="-1" y="0"/>
              <a:ext cx="2152997" cy="1119368"/>
            </a:xfrm>
            <a:prstGeom prst="rect">
              <a:avLst/>
            </a:prstGeom>
            <a:noFill/>
            <a:ln w="12700" cap="flat">
              <a:solidFill>
                <a:srgbClr val="73C05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8" name="漏洞发掘…"/>
            <p:cNvSpPr txBox="1"/>
            <p:nvPr/>
          </p:nvSpPr>
          <p:spPr>
            <a:xfrm>
              <a:off x="-1" y="-102966"/>
              <a:ext cx="2152997" cy="1325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Microsoft YaHei Light"/>
                  <a:ea typeface="Microsoft YaHei Light"/>
                  <a:cs typeface="Microsoft YaHei Light"/>
                  <a:sym typeface="Microsoft YaHei Light"/>
                </a:defRPr>
              </a:pPr>
              <a:r>
                <a:rPr sz="2400" b="1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漏洞发掘</a:t>
              </a:r>
              <a:endParaRPr sz="2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>
                <a:defRPr sz="1600">
                  <a:latin typeface="Microsoft YaHei Light"/>
                  <a:ea typeface="Microsoft YaHei Light"/>
                  <a:cs typeface="Microsoft YaHei Light"/>
                  <a:sym typeface="Microsoft YaHei Light"/>
                </a:defRPr>
              </a:pPr>
              <a:r>
                <a:rPr sz="1800" b="1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发现存在邮件伪造漏洞</a:t>
              </a:r>
              <a:endParaRPr sz="1800" b="1" dirty="0" err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02" name="矩形 5"/>
          <p:cNvGrpSpPr/>
          <p:nvPr/>
        </p:nvGrpSpPr>
        <p:grpSpPr>
          <a:xfrm>
            <a:off x="4479454" y="1886615"/>
            <a:ext cx="4941893" cy="1349365"/>
            <a:chOff x="-1" y="-104836"/>
            <a:chExt cx="4941891" cy="1349363"/>
          </a:xfrm>
        </p:grpSpPr>
        <p:sp>
          <p:nvSpPr>
            <p:cNvPr id="200" name="矩形"/>
            <p:cNvSpPr/>
            <p:nvPr/>
          </p:nvSpPr>
          <p:spPr>
            <a:xfrm>
              <a:off x="-1" y="0"/>
              <a:ext cx="4941891" cy="1139692"/>
            </a:xfrm>
            <a:prstGeom prst="rect">
              <a:avLst/>
            </a:prstGeom>
            <a:noFill/>
            <a:ln w="12700" cap="flat">
              <a:solidFill>
                <a:srgbClr val="73C05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1" name="鱼叉攻击…"/>
            <p:cNvSpPr txBox="1"/>
            <p:nvPr/>
          </p:nvSpPr>
          <p:spPr>
            <a:xfrm>
              <a:off x="-1" y="-104836"/>
              <a:ext cx="4941891" cy="1349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Microsoft YaHei Light"/>
                  <a:ea typeface="Microsoft YaHei Light"/>
                  <a:cs typeface="Microsoft YaHei Light"/>
                  <a:sym typeface="Microsoft YaHei Light"/>
                </a:defRPr>
              </a:pPr>
              <a:r>
                <a:rPr sz="2400" b="1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鱼叉攻击</a:t>
              </a:r>
              <a:endParaRPr sz="2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>
                <a:defRPr sz="1600">
                  <a:latin typeface="Microsoft YaHei Light"/>
                  <a:ea typeface="Microsoft YaHei Light"/>
                  <a:cs typeface="Microsoft YaHei Light"/>
                  <a:sym typeface="Microsoft YaHei Light"/>
                </a:defRPr>
              </a:pPr>
              <a:r>
                <a:rPr sz="1800" b="1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尝试对企业客服、人力资源等人员进行邮件钓鱼</a:t>
              </a:r>
              <a:r>
                <a:rPr sz="1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。（</a:t>
              </a:r>
              <a:r>
                <a:rPr sz="1800" b="1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伪造VPN页面，诱使人员进行登录</a:t>
              </a:r>
              <a:r>
                <a:rPr sz="1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）</a:t>
              </a:r>
              <a:endParaRPr sz="18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15" name="直接箭头连接符 7"/>
          <p:cNvSpPr/>
          <p:nvPr/>
        </p:nvSpPr>
        <p:spPr>
          <a:xfrm>
            <a:off x="3182598" y="2580414"/>
            <a:ext cx="1290508" cy="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73C058"/>
            </a:solidFill>
            <a:miter/>
            <a:tailEnd type="triangle"/>
          </a:ln>
        </p:spPr>
        <p:txBody>
          <a:bodyPr/>
          <a:lstStyle/>
          <a:p>
            <a:endParaRPr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06" name="矩形 12"/>
          <p:cNvGrpSpPr/>
          <p:nvPr/>
        </p:nvGrpSpPr>
        <p:grpSpPr>
          <a:xfrm>
            <a:off x="7659387" y="3924717"/>
            <a:ext cx="4450281" cy="1270982"/>
            <a:chOff x="-1" y="-51872"/>
            <a:chExt cx="4450279" cy="1189216"/>
          </a:xfrm>
        </p:grpSpPr>
        <p:sp>
          <p:nvSpPr>
            <p:cNvPr id="204" name="矩形"/>
            <p:cNvSpPr/>
            <p:nvPr/>
          </p:nvSpPr>
          <p:spPr>
            <a:xfrm>
              <a:off x="-1" y="0"/>
              <a:ext cx="4104116" cy="1137344"/>
            </a:xfrm>
            <a:prstGeom prst="rect">
              <a:avLst/>
            </a:prstGeom>
            <a:noFill/>
            <a:ln w="12700" cap="flat">
              <a:solidFill>
                <a:srgbClr val="73C05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5" name="内网漫游…"/>
            <p:cNvSpPr txBox="1"/>
            <p:nvPr/>
          </p:nvSpPr>
          <p:spPr>
            <a:xfrm>
              <a:off x="346162" y="-51872"/>
              <a:ext cx="4104116" cy="1189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Microsoft YaHei Light"/>
                  <a:ea typeface="Microsoft YaHei Light"/>
                  <a:cs typeface="Microsoft YaHei Light"/>
                  <a:sym typeface="Microsoft YaHei Light"/>
                </a:defRPr>
              </a:pPr>
              <a:r>
                <a:rPr sz="2400" b="1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内网漫游</a:t>
              </a:r>
              <a:endParaRPr sz="2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>
                <a:defRPr>
                  <a:latin typeface="Microsoft YaHei Light"/>
                  <a:ea typeface="Microsoft YaHei Light"/>
                  <a:cs typeface="Microsoft YaHei Light"/>
                  <a:sym typeface="Microsoft YaHei Light"/>
                </a:defRPr>
              </a:pPr>
              <a:endParaRPr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>
                <a:defRPr sz="1600">
                  <a:latin typeface="Microsoft YaHei Light"/>
                  <a:ea typeface="Microsoft YaHei Light"/>
                  <a:cs typeface="Microsoft YaHei Light"/>
                  <a:sym typeface="Microsoft YaHei Light"/>
                </a:defRPr>
              </a:pPr>
              <a:r>
                <a:rPr sz="1800" b="1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使用获取到的密码，成功进入内网</a:t>
              </a:r>
              <a:endParaRPr sz="1800" b="1" dirty="0" err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09" name="矩形 16"/>
          <p:cNvGrpSpPr/>
          <p:nvPr/>
        </p:nvGrpSpPr>
        <p:grpSpPr>
          <a:xfrm>
            <a:off x="4227521" y="3687074"/>
            <a:ext cx="3170555" cy="1870710"/>
            <a:chOff x="-148590" y="-277838"/>
            <a:chExt cx="3170554" cy="1870708"/>
          </a:xfrm>
        </p:grpSpPr>
        <p:sp>
          <p:nvSpPr>
            <p:cNvPr id="207" name="矩形"/>
            <p:cNvSpPr/>
            <p:nvPr/>
          </p:nvSpPr>
          <p:spPr>
            <a:xfrm>
              <a:off x="0" y="0"/>
              <a:ext cx="2837164" cy="1236983"/>
            </a:xfrm>
            <a:prstGeom prst="rect">
              <a:avLst/>
            </a:prstGeom>
            <a:noFill/>
            <a:ln w="12700" cap="flat">
              <a:solidFill>
                <a:srgbClr val="73C05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8" name="钓鱼攻击…"/>
            <p:cNvSpPr txBox="1"/>
            <p:nvPr/>
          </p:nvSpPr>
          <p:spPr>
            <a:xfrm>
              <a:off x="-148590" y="-277838"/>
              <a:ext cx="3170554" cy="1870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Microsoft YaHei Light"/>
                  <a:ea typeface="Microsoft YaHei Light"/>
                  <a:cs typeface="Microsoft YaHei Light"/>
                  <a:sym typeface="Microsoft YaHei Light"/>
                </a:defRPr>
              </a:pPr>
              <a:r>
                <a:rPr sz="2400" b="1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钓鱼攻击</a:t>
              </a:r>
              <a:endParaRPr sz="2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>
                <a:defRPr sz="1600">
                  <a:latin typeface="Microsoft YaHei Light"/>
                  <a:ea typeface="Microsoft YaHei Light"/>
                  <a:cs typeface="Microsoft YaHei Light"/>
                  <a:sym typeface="Microsoft YaHei Light"/>
                </a:defRPr>
              </a:pPr>
              <a:r>
                <a:rPr sz="1800" b="1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使用获取到的人力资源帐号，尝试对运维人员进行攻击</a:t>
              </a:r>
              <a:r>
                <a:rPr sz="18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sz="18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13" name="矩形 23"/>
          <p:cNvGrpSpPr/>
          <p:nvPr/>
        </p:nvGrpSpPr>
        <p:grpSpPr>
          <a:xfrm>
            <a:off x="457597" y="3659310"/>
            <a:ext cx="2959735" cy="1898650"/>
            <a:chOff x="-506730" y="-286444"/>
            <a:chExt cx="2959734" cy="1898648"/>
          </a:xfrm>
        </p:grpSpPr>
        <p:sp>
          <p:nvSpPr>
            <p:cNvPr id="211" name="矩形"/>
            <p:cNvSpPr/>
            <p:nvPr/>
          </p:nvSpPr>
          <p:spPr>
            <a:xfrm>
              <a:off x="-1" y="0"/>
              <a:ext cx="2452916" cy="1275299"/>
            </a:xfrm>
            <a:prstGeom prst="rect">
              <a:avLst/>
            </a:prstGeom>
            <a:noFill/>
            <a:ln w="12700" cap="flat">
              <a:solidFill>
                <a:srgbClr val="73C05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400"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2" name="内网漫游…"/>
            <p:cNvSpPr txBox="1"/>
            <p:nvPr/>
          </p:nvSpPr>
          <p:spPr>
            <a:xfrm>
              <a:off x="-506730" y="-286444"/>
              <a:ext cx="2959734" cy="1898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Microsoft YaHei Light"/>
                  <a:ea typeface="Microsoft YaHei Light"/>
                  <a:cs typeface="Microsoft YaHei Light"/>
                  <a:sym typeface="Microsoft YaHei Light"/>
                </a:defRPr>
              </a:pPr>
              <a:r>
                <a:rPr sz="2400" b="1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内网漫游</a:t>
              </a:r>
              <a:endParaRPr sz="24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>
                <a:defRPr sz="1600">
                  <a:latin typeface="Microsoft YaHei Light"/>
                  <a:ea typeface="Microsoft YaHei Light"/>
                  <a:cs typeface="Microsoft YaHei Light"/>
                  <a:sym typeface="Microsoft YaHei Light"/>
                </a:defRPr>
              </a:pPr>
              <a:r>
                <a:rPr sz="1800" b="1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使用运维人员个人PC收集的信息，在内网进行漫游</a:t>
              </a:r>
              <a:endParaRPr sz="1800" b="1" dirty="0" err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17" name="直接箭头连接符 26"/>
          <p:cNvSpPr/>
          <p:nvPr/>
        </p:nvSpPr>
        <p:spPr>
          <a:xfrm>
            <a:off x="3423761" y="4583404"/>
            <a:ext cx="9460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73C058"/>
            </a:solidFill>
            <a:miter/>
            <a:tailEnd type="triangle"/>
          </a:ln>
        </p:spPr>
        <p:txBody>
          <a:bodyPr/>
          <a:lstStyle/>
          <a:p>
            <a:endParaRPr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连接符: 肘形 4"/>
          <p:cNvCxnSpPr>
            <a:stCxn id="201" idx="3"/>
            <a:endCxn id="205" idx="0"/>
          </p:cNvCxnSpPr>
          <p:nvPr/>
        </p:nvCxnSpPr>
        <p:spPr>
          <a:xfrm>
            <a:off x="9421347" y="2561298"/>
            <a:ext cx="636262" cy="1363419"/>
          </a:xfrm>
          <a:prstGeom prst="bentConnector2">
            <a:avLst/>
          </a:prstGeom>
          <a:noFill/>
          <a:ln w="12700" cap="flat">
            <a:solidFill>
              <a:srgbClr val="AAD99A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>
            <a:stCxn id="204" idx="1"/>
            <a:endCxn id="208" idx="3"/>
          </p:cNvCxnSpPr>
          <p:nvPr/>
        </p:nvCxnSpPr>
        <p:spPr>
          <a:xfrm flipH="1">
            <a:off x="7398402" y="4587928"/>
            <a:ext cx="260985" cy="34290"/>
          </a:xfrm>
          <a:prstGeom prst="straightConnector1">
            <a:avLst/>
          </a:prstGeom>
          <a:noFill/>
          <a:ln w="12700" cap="flat">
            <a:solidFill>
              <a:srgbClr val="AAD99A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5262" y="1898752"/>
            <a:ext cx="3224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感谢聆听 </a:t>
            </a:r>
            <a:endParaRPr kumimoji="1" lang="zh-CN" altLang="en-US" sz="4000" b="1" dirty="0">
              <a:solidFill>
                <a:srgbClr val="7AC2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10706" y="3432193"/>
            <a:ext cx="5380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4000" b="1" dirty="0">
                <a:solidFill>
                  <a:srgbClr val="7AC2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攻击流程剖析</a:t>
            </a:r>
            <a:endParaRPr kumimoji="1" lang="zh-CN" altLang="en-US" sz="4000" b="1" dirty="0">
              <a:solidFill>
                <a:srgbClr val="7AC2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10610" y="2237740"/>
            <a:ext cx="3299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PART 1</a:t>
            </a:r>
            <a:endParaRPr lang="zh-CN" altLang="en-US" sz="4800" b="1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APT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攻击流程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7196" y="3237152"/>
            <a:ext cx="2006870" cy="831928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初始信息收集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6181" y="3237152"/>
            <a:ext cx="1307355" cy="831928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初始入侵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4279" y="3237152"/>
            <a:ext cx="1264505" cy="831928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站稳脚跟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9413" y="3241308"/>
            <a:ext cx="1197726" cy="827772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提升权限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05771" y="3219227"/>
            <a:ext cx="1756763" cy="871933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内部信息收集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11740" y="3333076"/>
            <a:ext cx="1528354" cy="640080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完成目标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424066" y="3653116"/>
            <a:ext cx="40211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133536" y="3653116"/>
            <a:ext cx="33074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728784" y="3653116"/>
            <a:ext cx="330629" cy="207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>
            <a:off x="7257139" y="3655194"/>
            <a:ext cx="44863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 flipV="1">
            <a:off x="9462534" y="3653116"/>
            <a:ext cx="449206" cy="207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750214" y="1821003"/>
            <a:ext cx="1617013" cy="783985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横向移动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51726" y="1821004"/>
            <a:ext cx="1617013" cy="783985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维持权限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56" name="直接箭头连接符 55"/>
          <p:cNvCxnSpPr>
            <a:stCxn id="8" idx="0"/>
            <a:endCxn id="30" idx="2"/>
          </p:cNvCxnSpPr>
          <p:nvPr/>
        </p:nvCxnSpPr>
        <p:spPr>
          <a:xfrm flipH="1" flipV="1">
            <a:off x="8558721" y="2604988"/>
            <a:ext cx="25432" cy="61423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0" idx="1"/>
            <a:endCxn id="31" idx="3"/>
          </p:cNvCxnSpPr>
          <p:nvPr/>
        </p:nvCxnSpPr>
        <p:spPr>
          <a:xfrm flipH="1">
            <a:off x="7468739" y="2212996"/>
            <a:ext cx="281475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1" idx="2"/>
            <a:endCxn id="7" idx="0"/>
          </p:cNvCxnSpPr>
          <p:nvPr/>
        </p:nvCxnSpPr>
        <p:spPr>
          <a:xfrm flipH="1">
            <a:off x="6658276" y="2604989"/>
            <a:ext cx="1957" cy="63631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5920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APT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攻击的核心：信息、漏洞、工具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54" y="3237151"/>
            <a:ext cx="2138312" cy="803353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初始信息收集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6181" y="3237152"/>
            <a:ext cx="1218811" cy="803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初始入侵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4279" y="3237152"/>
            <a:ext cx="1175847" cy="803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站稳脚跟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18640" y="3247925"/>
            <a:ext cx="1197725" cy="7991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提升权限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02445" y="3243769"/>
            <a:ext cx="1756763" cy="803352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内部信息收集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69905" y="3268706"/>
            <a:ext cx="1528354" cy="757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完成目标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424066" y="3638828"/>
            <a:ext cx="40211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044992" y="3638828"/>
            <a:ext cx="41928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640126" y="3638828"/>
            <a:ext cx="278514" cy="869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 flipV="1">
            <a:off x="7116365" y="3645445"/>
            <a:ext cx="686080" cy="207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9559208" y="3645445"/>
            <a:ext cx="610697" cy="207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941191" y="1805794"/>
            <a:ext cx="1479273" cy="7991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横向移动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77866" y="1805794"/>
            <a:ext cx="1479274" cy="799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维持权限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56" name="直接箭头连接符 55"/>
          <p:cNvCxnSpPr>
            <a:stCxn id="8" idx="0"/>
            <a:endCxn id="30" idx="2"/>
          </p:cNvCxnSpPr>
          <p:nvPr/>
        </p:nvCxnSpPr>
        <p:spPr>
          <a:xfrm flipV="1">
            <a:off x="8680827" y="2604990"/>
            <a:ext cx="1" cy="63877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0" idx="1"/>
            <a:endCxn id="31" idx="3"/>
          </p:cNvCxnSpPr>
          <p:nvPr/>
        </p:nvCxnSpPr>
        <p:spPr>
          <a:xfrm flipH="1">
            <a:off x="7257140" y="2205392"/>
            <a:ext cx="68405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1" idx="2"/>
            <a:endCxn id="7" idx="0"/>
          </p:cNvCxnSpPr>
          <p:nvPr/>
        </p:nvCxnSpPr>
        <p:spPr>
          <a:xfrm>
            <a:off x="6517503" y="2604990"/>
            <a:ext cx="0" cy="64293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64558" y="4509395"/>
            <a:ext cx="96737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信息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是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APT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攻击的第一生产力，优秀的情报能力可以事半功倍，贯穿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APT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攻击的整个生命周期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漏洞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是撕开防线的武器，需要依靠信息精确制导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工具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是潜伏敌线、刺探情报的间谍：主要包括远控，日志、流量、密码窃取等后渗透工具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00000"/>
              </a:lnSpc>
              <a:buClr>
                <a:srgbClr val="73C058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3711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APT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攻击中的信息收集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50" y="2385508"/>
            <a:ext cx="1871515" cy="803462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初始信息收集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6181" y="2385508"/>
            <a:ext cx="1218811" cy="803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初始入侵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4279" y="2385508"/>
            <a:ext cx="1175847" cy="8034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站稳脚跟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9413" y="2389664"/>
            <a:ext cx="1197725" cy="79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提升权限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80340" y="2385508"/>
            <a:ext cx="1756763" cy="799306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内部信息收集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60305" y="2385508"/>
            <a:ext cx="1528354" cy="799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完成目标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424065" y="2787239"/>
            <a:ext cx="40211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044992" y="2787239"/>
            <a:ext cx="41928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640126" y="2787239"/>
            <a:ext cx="419287" cy="207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 flipV="1">
            <a:off x="7257138" y="2785161"/>
            <a:ext cx="423202" cy="415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9437103" y="2785161"/>
            <a:ext cx="4232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941192" y="1005840"/>
            <a:ext cx="1235060" cy="747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横向移动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59414" y="1005840"/>
            <a:ext cx="1197725" cy="747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维持权限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56" name="直接箭头连接符 55"/>
          <p:cNvCxnSpPr>
            <a:stCxn id="8" idx="0"/>
            <a:endCxn id="30" idx="2"/>
          </p:cNvCxnSpPr>
          <p:nvPr/>
        </p:nvCxnSpPr>
        <p:spPr>
          <a:xfrm flipV="1">
            <a:off x="8558722" y="1753346"/>
            <a:ext cx="0" cy="6321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0" idx="1"/>
            <a:endCxn id="31" idx="3"/>
          </p:cNvCxnSpPr>
          <p:nvPr/>
        </p:nvCxnSpPr>
        <p:spPr>
          <a:xfrm flipH="1">
            <a:off x="7257139" y="1379593"/>
            <a:ext cx="68405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1" idx="2"/>
            <a:endCxn id="7" idx="0"/>
          </p:cNvCxnSpPr>
          <p:nvPr/>
        </p:nvCxnSpPr>
        <p:spPr>
          <a:xfrm flipH="1">
            <a:off x="6658276" y="1753346"/>
            <a:ext cx="1" cy="63631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64069" y="3419693"/>
            <a:ext cx="966977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网络安全防护符合木桶原理，信息收集能找出短板，降低攻击成本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高防护下的系统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0day </a:t>
            </a:r>
            <a:r>
              <a:rPr lang="en-US" altLang="zh-CN" sz="2000" dirty="0">
                <a:solidFill>
                  <a:srgbClr val="73C05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vs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系统存在未修复已知漏洞 </a:t>
            </a:r>
            <a:r>
              <a:rPr lang="en-US" altLang="zh-CN" sz="2000" dirty="0">
                <a:solidFill>
                  <a:srgbClr val="73C05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vs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VPN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账号泄露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主站 </a:t>
            </a:r>
            <a:r>
              <a:rPr lang="en-US" altLang="zh-CN" sz="2000" dirty="0">
                <a:solidFill>
                  <a:srgbClr val="73C058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vs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分站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00000"/>
              </a:lnSpc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攻击策略依赖信息收集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如何接近内部目标？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00000"/>
              </a:lnSpc>
              <a:buClr>
                <a:srgbClr val="73C058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00000"/>
              </a:lnSpc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要实现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APT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攻击的最终目标，通常需要深入理解业务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例如银行金额窃取，工控设备关停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3711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APT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攻击中的信息收集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50" y="2385507"/>
            <a:ext cx="1871515" cy="832037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初始信息收集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6181" y="2385507"/>
            <a:ext cx="1218811" cy="832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初始入侵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4279" y="2385507"/>
            <a:ext cx="1175847" cy="832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站稳脚跟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9413" y="2389663"/>
            <a:ext cx="1197725" cy="832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提升权限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80340" y="2385507"/>
            <a:ext cx="1756763" cy="832037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内部信息收集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60305" y="2385507"/>
            <a:ext cx="1528354" cy="832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完成目标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424065" y="2801526"/>
            <a:ext cx="40211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044992" y="2801526"/>
            <a:ext cx="41928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640126" y="2801526"/>
            <a:ext cx="419287" cy="415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 flipV="1">
            <a:off x="7257138" y="2801526"/>
            <a:ext cx="423202" cy="415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9437103" y="2801526"/>
            <a:ext cx="4232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941192" y="1113265"/>
            <a:ext cx="1235060" cy="832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横向移动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59414" y="1113265"/>
            <a:ext cx="1197725" cy="832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维持权限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56" name="直接箭头连接符 55"/>
          <p:cNvCxnSpPr>
            <a:stCxn id="8" idx="0"/>
            <a:endCxn id="30" idx="2"/>
          </p:cNvCxnSpPr>
          <p:nvPr/>
        </p:nvCxnSpPr>
        <p:spPr>
          <a:xfrm flipV="1">
            <a:off x="8558722" y="1945302"/>
            <a:ext cx="0" cy="44020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0" idx="1"/>
            <a:endCxn id="31" idx="3"/>
          </p:cNvCxnSpPr>
          <p:nvPr/>
        </p:nvCxnSpPr>
        <p:spPr>
          <a:xfrm flipH="1">
            <a:off x="7257139" y="1529284"/>
            <a:ext cx="68405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1" idx="2"/>
            <a:endCxn id="7" idx="0"/>
          </p:cNvCxnSpPr>
          <p:nvPr/>
        </p:nvCxnSpPr>
        <p:spPr>
          <a:xfrm flipH="1">
            <a:off x="6658276" y="1945302"/>
            <a:ext cx="1" cy="44436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61464" y="3599332"/>
            <a:ext cx="52900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人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个人基础信息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员工通讯录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社交账号：邮箱、手机、账号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社交关系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互联网泄露信息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角色关系：客户、员工、供应商、合作方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89592" y="3599332"/>
            <a:ext cx="4640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信息资产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域名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/IP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内外网拓扑结构</a:t>
            </a:r>
            <a:endParaRPr lang="zh-CN" alt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端口</a:t>
            </a:r>
            <a:endParaRPr lang="zh-CN" alt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使用软件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使用网络设备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关键系统：邮箱、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OA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VPN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、域控</a:t>
            </a:r>
            <a:endParaRPr lang="zh-CN" alt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关联合作方资产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lnSpc>
                <a:spcPct val="100000"/>
              </a:lnSpc>
              <a:buClr>
                <a:srgbClr val="73C058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3711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APT</a:t>
            </a:r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攻击中的信息收集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50" y="2385507"/>
            <a:ext cx="1871515" cy="820607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初始信息收集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6181" y="2385507"/>
            <a:ext cx="1218811" cy="82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初始入侵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4279" y="2385507"/>
            <a:ext cx="1175847" cy="82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站稳脚跟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9413" y="2389663"/>
            <a:ext cx="1197725" cy="82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提升权限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80340" y="2385507"/>
            <a:ext cx="1756763" cy="820607"/>
          </a:xfrm>
          <a:prstGeom prst="rect">
            <a:avLst/>
          </a:prstGeom>
          <a:solidFill>
            <a:srgbClr val="73C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内部信息收集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60305" y="2385507"/>
            <a:ext cx="1528354" cy="82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完成目标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424065" y="2795811"/>
            <a:ext cx="40211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044992" y="2795811"/>
            <a:ext cx="419287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640126" y="2795811"/>
            <a:ext cx="419287" cy="415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  <a:endCxn id="8" idx="1"/>
          </p:cNvCxnSpPr>
          <p:nvPr/>
        </p:nvCxnSpPr>
        <p:spPr>
          <a:xfrm flipV="1">
            <a:off x="7257138" y="2795811"/>
            <a:ext cx="423202" cy="415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/>
        </p:nvCxnSpPr>
        <p:spPr>
          <a:xfrm>
            <a:off x="9437103" y="2795811"/>
            <a:ext cx="423202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941192" y="1113265"/>
            <a:ext cx="1235060" cy="82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横向移动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59414" y="1113265"/>
            <a:ext cx="1197725" cy="820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维持权限</a:t>
            </a:r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56" name="直接箭头连接符 55"/>
          <p:cNvCxnSpPr>
            <a:stCxn id="8" idx="0"/>
            <a:endCxn id="30" idx="2"/>
          </p:cNvCxnSpPr>
          <p:nvPr/>
        </p:nvCxnSpPr>
        <p:spPr>
          <a:xfrm flipV="1">
            <a:off x="8558722" y="1933872"/>
            <a:ext cx="0" cy="45163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0" idx="1"/>
            <a:endCxn id="31" idx="3"/>
          </p:cNvCxnSpPr>
          <p:nvPr/>
        </p:nvCxnSpPr>
        <p:spPr>
          <a:xfrm flipH="1">
            <a:off x="7257139" y="1523569"/>
            <a:ext cx="68405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1" idx="2"/>
            <a:endCxn id="7" idx="0"/>
          </p:cNvCxnSpPr>
          <p:nvPr/>
        </p:nvCxnSpPr>
        <p:spPr>
          <a:xfrm flipH="1">
            <a:off x="6658276" y="1933872"/>
            <a:ext cx="1" cy="45579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61464" y="3599332"/>
            <a:ext cx="5290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直接渠道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官方平台和接口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搜索引擎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用户数据平台：</a:t>
            </a: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Github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、网盘、文库等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信息收集平台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89593" y="3599332"/>
            <a:ext cx="4545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Clr>
                <a:srgbClr val="73C058"/>
              </a:buClr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间接渠道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  <a:buClr>
                <a:srgbClr val="73C058"/>
              </a:buClr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攻击个人主机、手机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攻击内网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攻击关键系统：邮箱、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OA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VPN</a:t>
            </a:r>
            <a:endParaRPr lang="zh-CN" alt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攻击第三方接入平台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撞库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欺骗的艺术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742950" lvl="1" indent="-285750">
              <a:buClr>
                <a:srgbClr val="73C05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瞄准掌握信息的人或组织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3399" y="59004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7AC259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外网信息收集工具</a:t>
            </a:r>
            <a:endParaRPr kumimoji="1" lang="zh-CN" altLang="en-US" sz="2800" b="1" dirty="0">
              <a:solidFill>
                <a:srgbClr val="7AC259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Google Shape;118;p16"/>
          <p:cNvSpPr/>
          <p:nvPr/>
        </p:nvSpPr>
        <p:spPr>
          <a:xfrm>
            <a:off x="789140" y="3464489"/>
            <a:ext cx="1603331" cy="513567"/>
          </a:xfrm>
          <a:prstGeom prst="roundRect">
            <a:avLst>
              <a:gd name="adj" fmla="val 16667"/>
            </a:avLst>
          </a:prstGeom>
          <a:solidFill>
            <a:srgbClr val="6CC26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 dirty="0">
                <a:solidFill>
                  <a:schemeClr val="l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信息平台的使用</a:t>
            </a:r>
            <a:endParaRPr sz="1400" b="0" i="0" u="none" strike="noStrike" cap="none" dirty="0">
              <a:solidFill>
                <a:schemeClr val="l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19;p16"/>
          <p:cNvSpPr/>
          <p:nvPr/>
        </p:nvSpPr>
        <p:spPr>
          <a:xfrm>
            <a:off x="3336212" y="1790777"/>
            <a:ext cx="1766171" cy="438411"/>
          </a:xfrm>
          <a:prstGeom prst="roundRect">
            <a:avLst>
              <a:gd name="adj" fmla="val 16667"/>
            </a:avLst>
          </a:prstGeom>
          <a:solidFill>
            <a:srgbClr val="6CC26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 err="1">
                <a:ln>
                  <a:solidFill>
                    <a:schemeClr val="bg1"/>
                  </a:solidFill>
                </a:ln>
                <a:solidFill>
                  <a:schemeClr val="l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zoomeye</a:t>
            </a:r>
            <a:endParaRPr sz="1200" i="0" u="none" strike="noStrike" cap="none" dirty="0">
              <a:ln>
                <a:solidFill>
                  <a:schemeClr val="bg1"/>
                </a:solidFill>
              </a:ln>
              <a:solidFill>
                <a:schemeClr val="l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20;p16"/>
          <p:cNvSpPr/>
          <p:nvPr/>
        </p:nvSpPr>
        <p:spPr>
          <a:xfrm>
            <a:off x="3336211" y="2429788"/>
            <a:ext cx="1766171" cy="438411"/>
          </a:xfrm>
          <a:prstGeom prst="roundRect">
            <a:avLst>
              <a:gd name="adj" fmla="val 16667"/>
            </a:avLst>
          </a:prstGeom>
          <a:solidFill>
            <a:srgbClr val="6CC26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cap="none" dirty="0" err="1">
                <a:solidFill>
                  <a:schemeClr val="l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shodan</a:t>
            </a:r>
            <a:endParaRPr sz="1200" b="0" i="0" u="none" strike="noStrike" cap="none" dirty="0">
              <a:solidFill>
                <a:schemeClr val="l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121;p16"/>
          <p:cNvSpPr/>
          <p:nvPr/>
        </p:nvSpPr>
        <p:spPr>
          <a:xfrm>
            <a:off x="3336210" y="3065227"/>
            <a:ext cx="1766171" cy="438411"/>
          </a:xfrm>
          <a:prstGeom prst="roundRect">
            <a:avLst>
              <a:gd name="adj" fmla="val 16667"/>
            </a:avLst>
          </a:prstGeom>
          <a:solidFill>
            <a:srgbClr val="6CC26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0" i="0" u="none" strike="noStrike" cap="none">
                <a:solidFill>
                  <a:schemeClr val="l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fofa</a:t>
            </a:r>
            <a:endParaRPr sz="1200" b="0" i="0" u="none" strike="noStrike" cap="none">
              <a:solidFill>
                <a:schemeClr val="l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22;p16"/>
          <p:cNvSpPr/>
          <p:nvPr/>
        </p:nvSpPr>
        <p:spPr>
          <a:xfrm>
            <a:off x="3336210" y="4336105"/>
            <a:ext cx="1766171" cy="438411"/>
          </a:xfrm>
          <a:prstGeom prst="roundRect">
            <a:avLst>
              <a:gd name="adj" fmla="val 16667"/>
            </a:avLst>
          </a:prstGeom>
          <a:solidFill>
            <a:srgbClr val="6CC26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0" i="0" u="none" strike="noStrike" cap="none" dirty="0">
                <a:solidFill>
                  <a:schemeClr val="l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天眼查</a:t>
            </a:r>
            <a:endParaRPr sz="1200" b="0" i="0" u="none" strike="noStrike" cap="none" dirty="0">
              <a:solidFill>
                <a:schemeClr val="l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123;p16"/>
          <p:cNvSpPr/>
          <p:nvPr/>
        </p:nvSpPr>
        <p:spPr>
          <a:xfrm>
            <a:off x="3336210" y="3700666"/>
            <a:ext cx="1766171" cy="438411"/>
          </a:xfrm>
          <a:prstGeom prst="roundRect">
            <a:avLst>
              <a:gd name="adj" fmla="val 16667"/>
            </a:avLst>
          </a:prstGeom>
          <a:solidFill>
            <a:srgbClr val="6CC26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0" i="0" u="none" strike="noStrike" cap="none">
                <a:solidFill>
                  <a:schemeClr val="l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微步在线</a:t>
            </a:r>
            <a:endParaRPr sz="1200" b="0" i="0" u="none" strike="noStrike" cap="none">
              <a:solidFill>
                <a:schemeClr val="l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124;p16"/>
          <p:cNvSpPr/>
          <p:nvPr/>
        </p:nvSpPr>
        <p:spPr>
          <a:xfrm>
            <a:off x="3336210" y="4933088"/>
            <a:ext cx="1766171" cy="438411"/>
          </a:xfrm>
          <a:prstGeom prst="roundRect">
            <a:avLst>
              <a:gd name="adj" fmla="val 16667"/>
            </a:avLst>
          </a:prstGeom>
          <a:solidFill>
            <a:srgbClr val="6CC26A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0" i="0" u="none" strike="noStrike" cap="none" dirty="0">
                <a:solidFill>
                  <a:schemeClr val="l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/>
                <a:sym typeface="Arial" panose="020B0604020202020204"/>
              </a:rPr>
              <a:t>Whois</a:t>
            </a:r>
            <a:endParaRPr sz="1200" b="0" i="0" u="none" strike="noStrike" cap="none" dirty="0">
              <a:solidFill>
                <a:schemeClr val="l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125;p16"/>
          <p:cNvSpPr/>
          <p:nvPr/>
        </p:nvSpPr>
        <p:spPr>
          <a:xfrm>
            <a:off x="2476033" y="1790777"/>
            <a:ext cx="388306" cy="358072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9" name="Google Shape;131;p17"/>
          <p:cNvGraphicFramePr/>
          <p:nvPr/>
        </p:nvGraphicFramePr>
        <p:xfrm>
          <a:off x="5399313" y="590046"/>
          <a:ext cx="6559678" cy="39339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4070"/>
                <a:gridCol w="3403477"/>
                <a:gridCol w="2172131"/>
              </a:tblGrid>
              <a:tr h="2942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平台名称</a:t>
                      </a:r>
                      <a:endParaRPr sz="1200" u="none" strike="noStrike" cap="none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33134" marR="133134" marT="61443" marB="6144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简介</a:t>
                      </a:r>
                      <a:endParaRPr sz="1200" u="none" strike="noStrike" cap="none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33134" marR="133134" marT="61443" marB="6144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作用</a:t>
                      </a:r>
                      <a:endParaRPr sz="1200" u="none" strike="noStrike" cap="none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33134" marR="133134" marT="61443" marB="6144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2299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天眼查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33134" marR="133134" marT="61443" marB="6144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主要提供专业的企业信息查询、企业关系挖掘服务。天眼查为用户提供搜索查询功能，主要信息包括：工商信息、涉诉信息、商标专利、失信信息、企业变更与企业年报、以及企业关联关系查询等。</a:t>
                      </a:r>
                      <a:endParaRPr sz="1200" u="none" strike="noStrike" cap="none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33134" marR="133134" marT="61443" marB="61443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收集和目标相关子公司，分公司以及相关联的公司，以及相关公司负责人（</a:t>
                      </a:r>
                      <a:r>
                        <a:rPr lang="zh-CN" altLang="zh-CN" sz="1200" b="0" i="0" u="none" strike="noStrike" cap="none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Arial" panose="020B0604020202020204"/>
                          <a:sym typeface="Arial" panose="020B0604020202020204"/>
                        </a:rPr>
                        <a:t>手机号码、邮箱、姓名）</a:t>
                      </a:r>
                      <a:r>
                        <a:rPr lang="zh-CN" altLang="en-US" sz="1200" b="0" i="0" u="none" strike="noStrike" cap="none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Arial" panose="020B0604020202020204"/>
                          <a:sym typeface="Arial" panose="020B0604020202020204"/>
                        </a:rPr>
                        <a:t>等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33134" marR="133134" marT="61443" marB="61443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6764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ZoomEye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33134" marR="133134" marT="61443" marB="6144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一款针对网络空间的搜索引擎，收录了互联网空间中的设备、网站及其使用的服务或组件等信息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33134" marR="133134" marT="61443" marB="6144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收集目标信息，包括应用名、版本、开放端口、操作系统、服务名、地理位置等等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33134" marR="133134" marT="61443" marB="6144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  <a:tr h="6764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Shodan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33134" marR="133134" marT="61443" marB="6144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一款针对网络空间的搜索引擎，收录了互联网空间中的设备、网站及其使用的服务或组件等信息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33134" marR="133134" marT="61443" marB="61443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收集目标信息，包括应用名、版本、开放端口、操作系统、服务名、地理位置等等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33134" marR="133134" marT="61443" marB="61443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10454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fofa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33134" marR="133134" marT="61443" marB="6144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FOFA</a:t>
                      </a:r>
                      <a:r>
                        <a:rPr lang="zh-CN" alt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是白帽汇推出的一款网络空间资产搜索引擎。 它能够帮助企业客户迅速进行网络资产匹配、加快后续工作进程。 例如进行漏洞影响范围分析、应用分布统计、应用流行度排名统计等。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33134" marR="133134" marT="61443" marB="6144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收集目标相关的网络资产，包括子域名收集、</a:t>
                      </a:r>
                      <a:r>
                        <a:rPr lang="en-US" altLang="zh-C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IP</a:t>
                      </a:r>
                      <a:r>
                        <a:rPr lang="zh-CN" alt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  <a:sym typeface="Arial" panose="020B0604020202020204"/>
                        </a:rPr>
                        <a:t>地址确认、根据域名收集企业相关的其他网络资产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  <a:sym typeface="Arial" panose="020B0604020202020204"/>
                      </a:endParaRPr>
                    </a:p>
                  </a:txBody>
                  <a:tcPr marL="133134" marR="133134" marT="61443" marB="6144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oogle Shape;138;p18"/>
          <p:cNvGraphicFramePr/>
          <p:nvPr/>
        </p:nvGraphicFramePr>
        <p:xfrm>
          <a:off x="5399313" y="4765794"/>
          <a:ext cx="6559679" cy="19531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4070"/>
                <a:gridCol w="3409507"/>
                <a:gridCol w="2166102"/>
              </a:tblGrid>
              <a:tr h="2352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平台名称</a:t>
                      </a:r>
                      <a:endParaRPr sz="1200" u="none" strike="noStrike" cap="none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06460" marR="106460" marT="49133" marB="4913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简介</a:t>
                      </a:r>
                      <a:endParaRPr sz="1200" u="none" strike="noStrike" cap="none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06460" marR="106460" marT="49133" marB="4913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作用</a:t>
                      </a:r>
                      <a:endParaRPr sz="1200" u="none" strike="noStrike" cap="none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06460" marR="106460" marT="49133" marB="4913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6884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i="0" u="none" strike="noStrike" cap="none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Arial" panose="020B0604020202020204"/>
                          <a:sym typeface="Arial" panose="020B0604020202020204"/>
                        </a:rPr>
                        <a:t>微步在线</a:t>
                      </a:r>
                      <a:endParaRPr sz="1200" u="none" strike="noStrike" cap="none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06460" marR="106460" marT="49133" marB="4913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i="0" u="none" strike="noStrike" cap="none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Arial" panose="020B0604020202020204"/>
                          <a:sym typeface="Arial" panose="020B0604020202020204"/>
                        </a:rPr>
                        <a:t>它是国内第一个综合性的威胁分析平台</a:t>
                      </a:r>
                      <a:r>
                        <a:rPr lang="zh-CN" altLang="en-US" sz="1200" b="0" i="0" u="none" strike="noStrike" cap="none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Arial" panose="020B0604020202020204"/>
                          <a:sym typeface="Arial" panose="020B0604020202020204"/>
                        </a:rPr>
                        <a:t>，</a:t>
                      </a:r>
                      <a:r>
                        <a:rPr lang="zh-CN" sz="1200" b="0" i="0" u="none" strike="noStrike" cap="none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Arial" panose="020B0604020202020204"/>
                          <a:sym typeface="Arial" panose="020B0604020202020204"/>
                        </a:rPr>
                        <a:t>用来进行事件响应。包括：事件确认、危险程度和影响分析、关联及溯源分析等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06460" marR="106460" marT="49133" marB="49133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i="0" u="none" strike="noStrike" cap="none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Arial" panose="020B0604020202020204"/>
                          <a:sym typeface="Arial" panose="020B0604020202020204"/>
                        </a:rPr>
                        <a:t>收集子域名、whois信息、威胁情报、Ip地址分析等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06460" marR="106460" marT="49133" marB="49133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9835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strike="noStrike" cap="none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Whois</a:t>
                      </a:r>
                      <a:endParaRPr sz="1200" u="none" strike="noStrike" cap="none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06460" marR="106460" marT="49133" marB="4913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i="0" u="none" strike="noStrike" cap="none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Arial" panose="020B0604020202020204"/>
                          <a:sym typeface="Arial" panose="020B0604020202020204"/>
                        </a:rPr>
                        <a:t>可以用Whois来查看域名的当前信息状态，包括域名是否已被注册、域名当前所有者、所有者联系方式、注册日期、过期日期、域名状态、DNS解析服务器等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106460" marR="106460" marT="49133" marB="4913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strike="noStrike" cap="none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收集相关邮箱、人员、联系方式等信息</a:t>
                      </a:r>
                      <a:endParaRPr sz="1200" u="none" strike="noStrike" cap="none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106460" marR="106460" marT="49133" marB="49133" anchor="ctr">
                    <a:lnL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4367</Words>
  <Application>WWO_aliyun_20201019112421-9bb9c296e6</Application>
  <PresentationFormat>Widescreen</PresentationFormat>
  <Paragraphs>831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Microsoft YaHei</vt:lpstr>
      <vt:lpstr>汉仪旗黑KW 55S</vt:lpstr>
      <vt:lpstr>Source Han Sans CN</vt:lpstr>
      <vt:lpstr>Microsoft YaHei Light</vt:lpstr>
      <vt:lpstr>汉仪书宋二KW</vt:lpstr>
      <vt:lpstr>Source Han Sans CN Medium</vt:lpstr>
      <vt:lpstr>Arial</vt:lpstr>
      <vt:lpstr>Microsoft YaHei Light</vt:lpstr>
      <vt:lpstr>Microsoft YaHei Light</vt:lpstr>
      <vt:lpstr>Kingsoft Confetti</vt:lpstr>
      <vt:lpstr>webwppDefTheme</vt:lpstr>
      <vt:lpstr>Office 主题​​</vt:lpstr>
      <vt:lpstr> 北京长亭科技有限公司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_x000B_北京长亭科技有限公司 </dc:title>
  <dc:creator>Microsoft Office 用户</dc:creator>
  <cp:lastModifiedBy>gongjie</cp:lastModifiedBy>
  <dcterms:created xsi:type="dcterms:W3CDTF">2021-07-19T08:24:11Z</dcterms:created>
  <dcterms:modified xsi:type="dcterms:W3CDTF">2021-07-19T08:24:11Z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