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46"/>
  </p:notesMasterIdLst>
  <p:handoutMasterIdLst>
    <p:handoutMasterId r:id="rId47"/>
  </p:handoutMasterIdLst>
  <p:sldIdLst>
    <p:sldId id="299" r:id="rId3"/>
    <p:sldId id="384" r:id="rId4"/>
    <p:sldId id="365" r:id="rId5"/>
    <p:sldId id="357" r:id="rId6"/>
    <p:sldId id="358" r:id="rId7"/>
    <p:sldId id="359" r:id="rId8"/>
    <p:sldId id="424" r:id="rId9"/>
    <p:sldId id="425" r:id="rId10"/>
    <p:sldId id="428" r:id="rId11"/>
    <p:sldId id="429" r:id="rId12"/>
    <p:sldId id="426" r:id="rId13"/>
    <p:sldId id="430" r:id="rId14"/>
    <p:sldId id="431" r:id="rId15"/>
    <p:sldId id="432" r:id="rId16"/>
    <p:sldId id="427" r:id="rId17"/>
    <p:sldId id="433" r:id="rId18"/>
    <p:sldId id="434" r:id="rId19"/>
    <p:sldId id="435" r:id="rId20"/>
    <p:sldId id="436" r:id="rId21"/>
    <p:sldId id="437" r:id="rId22"/>
    <p:sldId id="438" r:id="rId23"/>
    <p:sldId id="439" r:id="rId24"/>
    <p:sldId id="441" r:id="rId25"/>
    <p:sldId id="446" r:id="rId26"/>
    <p:sldId id="447" r:id="rId27"/>
    <p:sldId id="448" r:id="rId28"/>
    <p:sldId id="442" r:id="rId29"/>
    <p:sldId id="443" r:id="rId30"/>
    <p:sldId id="444" r:id="rId31"/>
    <p:sldId id="445"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38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汐白 丶绘月" initials="汐白" lastIdx="1" clrIdx="0">
    <p:extLst>
      <p:ext uri="{19B8F6BF-5375-455C-9EA6-DF929625EA0E}">
        <p15:presenceInfo xmlns:p15="http://schemas.microsoft.com/office/powerpoint/2012/main" userId="be209827c5dda5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AEA9"/>
    <a:srgbClr val="7AC259"/>
    <a:srgbClr val="6CC26A"/>
    <a:srgbClr val="58AD54"/>
    <a:srgbClr val="60BF54"/>
    <a:srgbClr val="60C26A"/>
    <a:srgbClr val="7AAF59"/>
    <a:srgbClr val="3CA652"/>
    <a:srgbClr val="4BB752"/>
    <a:srgbClr val="8BD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2030" autoAdjust="0"/>
  </p:normalViewPr>
  <p:slideViewPr>
    <p:cSldViewPr snapToGrid="0" snapToObjects="1" showGuides="1">
      <p:cViewPr varScale="1">
        <p:scale>
          <a:sx n="93" d="100"/>
          <a:sy n="93" d="100"/>
        </p:scale>
        <p:origin x="1428" y="84"/>
      </p:cViewPr>
      <p:guideLst>
        <p:guide pos="3840"/>
        <p:guide orient="horz" pos="213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9" d="100"/>
          <a:sy n="89" d="100"/>
        </p:scale>
        <p:origin x="380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AD844-6B87-4943-9D53-626DC277B195}"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813F-FBC0-6545-AF4D-3686558B6007}" type="datetimeFigureOut">
              <a:rPr kumimoji="1" lang="zh-CN" altLang="en-US" smtClean="0"/>
              <a:t>2021/8/13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69C3-EF0A-EB4F-AAA0-361080FEBD8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矩形 1"/>
          <p:cNvSpPr/>
          <p:nvPr userDrawn="1"/>
        </p:nvSpPr>
        <p:spPr>
          <a:xfrm>
            <a:off x="0" y="2556398"/>
            <a:ext cx="4134309"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34309" h="1555373">
                <a:moveTo>
                  <a:pt x="0" y="4175"/>
                </a:moveTo>
                <a:lnTo>
                  <a:pt x="3645794" y="0"/>
                </a:lnTo>
                <a:lnTo>
                  <a:pt x="4134309" y="1555373"/>
                </a:lnTo>
                <a:lnTo>
                  <a:pt x="0" y="1555373"/>
                </a:lnTo>
                <a:lnTo>
                  <a:pt x="0" y="4175"/>
                </a:lnTo>
                <a:close/>
              </a:path>
            </a:pathLst>
          </a:custGeom>
          <a:gradFill>
            <a:gsLst>
              <a:gs pos="2800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1"/>
          <p:cNvSpPr/>
          <p:nvPr userDrawn="1"/>
        </p:nvSpPr>
        <p:spPr>
          <a:xfrm rot="10800000">
            <a:off x="9741840" y="2556398"/>
            <a:ext cx="2451505"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 name="connsiteX0-11" fmla="*/ 1684149 w 4134309"/>
              <a:gd name="connsiteY0-12" fmla="*/ 4175 h 1555373"/>
              <a:gd name="connsiteX1-13" fmla="*/ 3645794 w 4134309"/>
              <a:gd name="connsiteY1-14" fmla="*/ 0 h 1555373"/>
              <a:gd name="connsiteX2-15" fmla="*/ 4134309 w 4134309"/>
              <a:gd name="connsiteY2-16" fmla="*/ 1555373 h 1555373"/>
              <a:gd name="connsiteX3-17" fmla="*/ 0 w 4134309"/>
              <a:gd name="connsiteY3-18" fmla="*/ 1555373 h 1555373"/>
              <a:gd name="connsiteX4-19" fmla="*/ 1684149 w 4134309"/>
              <a:gd name="connsiteY4-20" fmla="*/ 4175 h 1555373"/>
              <a:gd name="connsiteX0-21" fmla="*/ 0 w 2450160"/>
              <a:gd name="connsiteY0-22" fmla="*/ 4175 h 1555373"/>
              <a:gd name="connsiteX1-23" fmla="*/ 1961645 w 2450160"/>
              <a:gd name="connsiteY1-24" fmla="*/ 0 h 1555373"/>
              <a:gd name="connsiteX2-25" fmla="*/ 2450160 w 2450160"/>
              <a:gd name="connsiteY2-26" fmla="*/ 1555373 h 1555373"/>
              <a:gd name="connsiteX3-27" fmla="*/ 12303 w 2450160"/>
              <a:gd name="connsiteY3-28" fmla="*/ 1555373 h 1555373"/>
              <a:gd name="connsiteX4-29" fmla="*/ 0 w 2450160"/>
              <a:gd name="connsiteY4-30" fmla="*/ 4175 h 1555373"/>
              <a:gd name="connsiteX0-31" fmla="*/ 0 w 2450160"/>
              <a:gd name="connsiteY0-32" fmla="*/ 4175 h 1555373"/>
              <a:gd name="connsiteX1-33" fmla="*/ 1961645 w 2450160"/>
              <a:gd name="connsiteY1-34" fmla="*/ 0 h 1555373"/>
              <a:gd name="connsiteX2-35" fmla="*/ 2450160 w 2450160"/>
              <a:gd name="connsiteY2-36" fmla="*/ 1555373 h 1555373"/>
              <a:gd name="connsiteX3-37" fmla="*/ 3204 w 2450160"/>
              <a:gd name="connsiteY3-38" fmla="*/ 1555373 h 1555373"/>
              <a:gd name="connsiteX4-39" fmla="*/ 0 w 2450160"/>
              <a:gd name="connsiteY4-40" fmla="*/ 4175 h 1555373"/>
              <a:gd name="connsiteX0-41" fmla="*/ 1345 w 2451505"/>
              <a:gd name="connsiteY0-42" fmla="*/ 4175 h 1555373"/>
              <a:gd name="connsiteX1-43" fmla="*/ 1962990 w 2451505"/>
              <a:gd name="connsiteY1-44" fmla="*/ 0 h 1555373"/>
              <a:gd name="connsiteX2-45" fmla="*/ 2451505 w 2451505"/>
              <a:gd name="connsiteY2-46" fmla="*/ 1555373 h 1555373"/>
              <a:gd name="connsiteX3-47" fmla="*/ 0 w 2451505"/>
              <a:gd name="connsiteY3-48" fmla="*/ 1555373 h 1555373"/>
              <a:gd name="connsiteX4-49" fmla="*/ 1345 w 2451505"/>
              <a:gd name="connsiteY4-5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1505" h="1555373">
                <a:moveTo>
                  <a:pt x="1345" y="4175"/>
                </a:moveTo>
                <a:lnTo>
                  <a:pt x="1962990" y="0"/>
                </a:lnTo>
                <a:lnTo>
                  <a:pt x="2451505" y="1555373"/>
                </a:lnTo>
                <a:lnTo>
                  <a:pt x="0" y="1555373"/>
                </a:lnTo>
                <a:cubicBezTo>
                  <a:pt x="448" y="1038307"/>
                  <a:pt x="897" y="521241"/>
                  <a:pt x="1345" y="4175"/>
                </a:cubicBezTo>
                <a:close/>
              </a:path>
            </a:pathLst>
          </a:custGeom>
          <a:gradFill>
            <a:gsLst>
              <a:gs pos="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5" name="矩形 4"/>
          <p:cNvSpPr/>
          <p:nvPr userDrawn="1"/>
        </p:nvSpPr>
        <p:spPr>
          <a:xfrm>
            <a:off x="3721100" y="3162296"/>
            <a:ext cx="8470900" cy="64128"/>
          </a:xfrm>
          <a:prstGeom prst="rect">
            <a:avLst/>
          </a:prstGeom>
          <a:gradFill>
            <a:gsLst>
              <a:gs pos="100000">
                <a:srgbClr val="7AC259"/>
              </a:gs>
              <a:gs pos="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2"/>
          <p:cNvSpPr/>
          <p:nvPr userDrawn="1"/>
        </p:nvSpPr>
        <p:spPr>
          <a:xfrm flipH="1">
            <a:off x="642386" y="-5510"/>
            <a:ext cx="2800935" cy="4066237"/>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3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2"/>
          <p:cNvSpPr/>
          <p:nvPr userDrawn="1"/>
        </p:nvSpPr>
        <p:spPr>
          <a:xfrm flipH="1">
            <a:off x="510957" y="902475"/>
            <a:ext cx="1350236" cy="3955275"/>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8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4" name="平行四边形 2"/>
          <p:cNvSpPr/>
          <p:nvPr userDrawn="1"/>
        </p:nvSpPr>
        <p:spPr>
          <a:xfrm flipH="1">
            <a:off x="848996" y="-5509"/>
            <a:ext cx="724403" cy="105164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2"/>
          <p:cNvSpPr/>
          <p:nvPr userDrawn="1"/>
        </p:nvSpPr>
        <p:spPr>
          <a:xfrm flipH="1">
            <a:off x="804676" y="283009"/>
            <a:ext cx="349210" cy="102294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9" name="矩形 2"/>
          <p:cNvSpPr/>
          <p:nvPr userDrawn="1"/>
        </p:nvSpPr>
        <p:spPr>
          <a:xfrm rot="10800000">
            <a:off x="1404748" y="3410080"/>
            <a:ext cx="1478107" cy="2986197"/>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 name="connsiteX0-41" fmla="*/ 0 w 2687782"/>
              <a:gd name="connsiteY0-42" fmla="*/ 7287 h 4799728"/>
              <a:gd name="connsiteX1-43" fmla="*/ 1205345 w 2687782"/>
              <a:gd name="connsiteY1-44" fmla="*/ 0 h 4799728"/>
              <a:gd name="connsiteX2-45" fmla="*/ 2687782 w 2687782"/>
              <a:gd name="connsiteY2-46" fmla="*/ 4799728 h 4799728"/>
              <a:gd name="connsiteX3-47" fmla="*/ 516629 w 2687782"/>
              <a:gd name="connsiteY3-48" fmla="*/ 4799728 h 4799728"/>
              <a:gd name="connsiteX4-49" fmla="*/ 0 w 2687782"/>
              <a:gd name="connsiteY4-50" fmla="*/ 7287 h 4799728"/>
              <a:gd name="connsiteX0-51" fmla="*/ 0 w 2687782"/>
              <a:gd name="connsiteY0-52" fmla="*/ 7287 h 4799728"/>
              <a:gd name="connsiteX1-53" fmla="*/ 1205345 w 2687782"/>
              <a:gd name="connsiteY1-54" fmla="*/ 0 h 4799728"/>
              <a:gd name="connsiteX2-55" fmla="*/ 2687782 w 2687782"/>
              <a:gd name="connsiteY2-56" fmla="*/ 4799728 h 4799728"/>
              <a:gd name="connsiteX3-57" fmla="*/ 306150 w 2687782"/>
              <a:gd name="connsiteY3-58" fmla="*/ 4780594 h 4799728"/>
              <a:gd name="connsiteX4-59" fmla="*/ 0 w 2687782"/>
              <a:gd name="connsiteY4-60" fmla="*/ 7287 h 4799728"/>
              <a:gd name="connsiteX0-61" fmla="*/ 363553 w 2381632"/>
              <a:gd name="connsiteY0-62" fmla="*/ 0 h 4830710"/>
              <a:gd name="connsiteX1-63" fmla="*/ 899195 w 2381632"/>
              <a:gd name="connsiteY1-64" fmla="*/ 30982 h 4830710"/>
              <a:gd name="connsiteX2-65" fmla="*/ 2381632 w 2381632"/>
              <a:gd name="connsiteY2-66" fmla="*/ 4830710 h 4830710"/>
              <a:gd name="connsiteX3-67" fmla="*/ 0 w 2381632"/>
              <a:gd name="connsiteY3-68" fmla="*/ 4811576 h 4830710"/>
              <a:gd name="connsiteX4-69" fmla="*/ 363553 w 2381632"/>
              <a:gd name="connsiteY4-70" fmla="*/ 0 h 4830710"/>
              <a:gd name="connsiteX0-71" fmla="*/ 19134 w 2381632"/>
              <a:gd name="connsiteY0-72" fmla="*/ 0 h 4811576"/>
              <a:gd name="connsiteX1-73" fmla="*/ 899195 w 2381632"/>
              <a:gd name="connsiteY1-74" fmla="*/ 11848 h 4811576"/>
              <a:gd name="connsiteX2-75" fmla="*/ 2381632 w 2381632"/>
              <a:gd name="connsiteY2-76" fmla="*/ 4811576 h 4811576"/>
              <a:gd name="connsiteX3-77" fmla="*/ 0 w 2381632"/>
              <a:gd name="connsiteY3-78" fmla="*/ 4792442 h 4811576"/>
              <a:gd name="connsiteX4-79" fmla="*/ 19134 w 2381632"/>
              <a:gd name="connsiteY4-80" fmla="*/ 0 h 4811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1632" h="4811576">
                <a:moveTo>
                  <a:pt x="19134" y="0"/>
                </a:moveTo>
                <a:lnTo>
                  <a:pt x="899195" y="11848"/>
                </a:lnTo>
                <a:lnTo>
                  <a:pt x="2381632" y="4811576"/>
                </a:lnTo>
                <a:lnTo>
                  <a:pt x="0" y="4792442"/>
                </a:lnTo>
                <a:lnTo>
                  <a:pt x="19134" y="0"/>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2"/>
          <p:cNvSpPr/>
          <p:nvPr userDrawn="1"/>
        </p:nvSpPr>
        <p:spPr>
          <a:xfrm>
            <a:off x="0" y="2058272"/>
            <a:ext cx="2687782" cy="4799728"/>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7782" h="4799728">
                <a:moveTo>
                  <a:pt x="0" y="7287"/>
                </a:moveTo>
                <a:lnTo>
                  <a:pt x="1205345" y="0"/>
                </a:lnTo>
                <a:lnTo>
                  <a:pt x="2687782" y="4799728"/>
                </a:lnTo>
                <a:lnTo>
                  <a:pt x="0" y="4799728"/>
                </a:lnTo>
                <a:lnTo>
                  <a:pt x="0" y="7287"/>
                </a:lnTo>
                <a:close/>
              </a:path>
            </a:pathLst>
          </a:custGeom>
          <a:solidFill>
            <a:schemeClr val="tx1">
              <a:lumMod val="50000"/>
              <a:lumOff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平行四边形 2"/>
          <p:cNvSpPr/>
          <p:nvPr userDrawn="1"/>
        </p:nvSpPr>
        <p:spPr>
          <a:xfrm flipH="1">
            <a:off x="9504218" y="0"/>
            <a:ext cx="1765393" cy="256289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平行四边形 2"/>
          <p:cNvSpPr/>
          <p:nvPr userDrawn="1"/>
        </p:nvSpPr>
        <p:spPr>
          <a:xfrm flipH="1">
            <a:off x="11035560" y="907985"/>
            <a:ext cx="851036" cy="249295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313724" y="1142752"/>
            <a:ext cx="1216040" cy="3562172"/>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平行四边形 2"/>
          <p:cNvSpPr/>
          <p:nvPr userDrawn="1"/>
        </p:nvSpPr>
        <p:spPr>
          <a:xfrm flipH="1">
            <a:off x="864116" y="3507472"/>
            <a:ext cx="665647" cy="1918471"/>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 name="connsiteX0-231" fmla="*/ 0 w 1391564"/>
              <a:gd name="connsiteY0-232" fmla="*/ 4076017 h 4076017"/>
              <a:gd name="connsiteX1-233" fmla="*/ 1338050 w 1391564"/>
              <a:gd name="connsiteY1-234" fmla="*/ 6498 h 4076017"/>
              <a:gd name="connsiteX2-235" fmla="*/ 1391564 w 1391564"/>
              <a:gd name="connsiteY2-236" fmla="*/ -1 h 4076017"/>
              <a:gd name="connsiteX3-237" fmla="*/ 105002 w 1391564"/>
              <a:gd name="connsiteY3-238" fmla="*/ 4075008 h 4076017"/>
              <a:gd name="connsiteX4-239" fmla="*/ 0 w 1391564"/>
              <a:gd name="connsiteY4-240" fmla="*/ 4076017 h 4076017"/>
              <a:gd name="connsiteX0-241" fmla="*/ 0 w 1350657"/>
              <a:gd name="connsiteY0-242" fmla="*/ 4082835 h 4082835"/>
              <a:gd name="connsiteX1-243" fmla="*/ 1297143 w 1350657"/>
              <a:gd name="connsiteY1-244" fmla="*/ 6498 h 4082835"/>
              <a:gd name="connsiteX2-245" fmla="*/ 1350657 w 1350657"/>
              <a:gd name="connsiteY2-246" fmla="*/ -1 h 4082835"/>
              <a:gd name="connsiteX3-247" fmla="*/ 64095 w 1350657"/>
              <a:gd name="connsiteY3-248" fmla="*/ 4075008 h 4082835"/>
              <a:gd name="connsiteX4-249" fmla="*/ 0 w 1350657"/>
              <a:gd name="connsiteY4-250" fmla="*/ 4082835 h 40828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50657" h="4082835">
                <a:moveTo>
                  <a:pt x="0" y="4082835"/>
                </a:moveTo>
                <a:lnTo>
                  <a:pt x="1297143" y="6498"/>
                </a:lnTo>
                <a:lnTo>
                  <a:pt x="1350657" y="-1"/>
                </a:lnTo>
                <a:lnTo>
                  <a:pt x="64095" y="4075008"/>
                </a:lnTo>
                <a:lnTo>
                  <a:pt x="0" y="408283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3" name="矩形 7"/>
          <p:cNvSpPr/>
          <p:nvPr userDrawn="1"/>
        </p:nvSpPr>
        <p:spPr>
          <a:xfrm>
            <a:off x="9399449" y="1368647"/>
            <a:ext cx="2807065" cy="5490457"/>
          </a:xfrm>
          <a:custGeom>
            <a:avLst/>
            <a:gdLst>
              <a:gd name="connsiteX0" fmla="*/ 0 w 2807065"/>
              <a:gd name="connsiteY0" fmla="*/ 0 h 5489353"/>
              <a:gd name="connsiteX1" fmla="*/ 2807065 w 2807065"/>
              <a:gd name="connsiteY1" fmla="*/ 0 h 5489353"/>
              <a:gd name="connsiteX2" fmla="*/ 2807065 w 2807065"/>
              <a:gd name="connsiteY2" fmla="*/ 5489353 h 5489353"/>
              <a:gd name="connsiteX3" fmla="*/ 0 w 2807065"/>
              <a:gd name="connsiteY3" fmla="*/ 5489353 h 5489353"/>
              <a:gd name="connsiteX4" fmla="*/ 0 w 2807065"/>
              <a:gd name="connsiteY4" fmla="*/ 0 h 5489353"/>
              <a:gd name="connsiteX0-1" fmla="*/ 0 w 2807065"/>
              <a:gd name="connsiteY0-2" fmla="*/ 0 h 5489353"/>
              <a:gd name="connsiteX1-3" fmla="*/ 2807065 w 2807065"/>
              <a:gd name="connsiteY1-4" fmla="*/ 0 h 5489353"/>
              <a:gd name="connsiteX2-5" fmla="*/ 2807065 w 2807065"/>
              <a:gd name="connsiteY2-6" fmla="*/ 5489353 h 5489353"/>
              <a:gd name="connsiteX3-7" fmla="*/ 1126435 w 2807065"/>
              <a:gd name="connsiteY3-8" fmla="*/ 5489353 h 5489353"/>
              <a:gd name="connsiteX4-9" fmla="*/ 0 w 2807065"/>
              <a:gd name="connsiteY4-10" fmla="*/ 0 h 5489353"/>
              <a:gd name="connsiteX0-11" fmla="*/ 0 w 2807065"/>
              <a:gd name="connsiteY0-12" fmla="*/ 0 h 5502605"/>
              <a:gd name="connsiteX1-13" fmla="*/ 2807065 w 2807065"/>
              <a:gd name="connsiteY1-14" fmla="*/ 0 h 5502605"/>
              <a:gd name="connsiteX2-15" fmla="*/ 2807065 w 2807065"/>
              <a:gd name="connsiteY2-16" fmla="*/ 5489353 h 5502605"/>
              <a:gd name="connsiteX3-17" fmla="*/ 1696279 w 2807065"/>
              <a:gd name="connsiteY3-18" fmla="*/ 5502605 h 5502605"/>
              <a:gd name="connsiteX4-19" fmla="*/ 0 w 2807065"/>
              <a:gd name="connsiteY4-20" fmla="*/ 0 h 5502605"/>
              <a:gd name="connsiteX0-21" fmla="*/ 0 w 2807065"/>
              <a:gd name="connsiteY0-22" fmla="*/ 0 h 5502605"/>
              <a:gd name="connsiteX1-23" fmla="*/ 2807065 w 2807065"/>
              <a:gd name="connsiteY1-24" fmla="*/ 0 h 5502605"/>
              <a:gd name="connsiteX2-25" fmla="*/ 2807065 w 2807065"/>
              <a:gd name="connsiteY2-26" fmla="*/ 5489353 h 5502605"/>
              <a:gd name="connsiteX3-27" fmla="*/ 2027584 w 2807065"/>
              <a:gd name="connsiteY3-28" fmla="*/ 5502605 h 5502605"/>
              <a:gd name="connsiteX4-29" fmla="*/ 0 w 2807065"/>
              <a:gd name="connsiteY4-30" fmla="*/ 0 h 5502605"/>
              <a:gd name="connsiteX0-31" fmla="*/ 0 w 2807065"/>
              <a:gd name="connsiteY0-32" fmla="*/ 0 h 5515857"/>
              <a:gd name="connsiteX1-33" fmla="*/ 2807065 w 2807065"/>
              <a:gd name="connsiteY1-34" fmla="*/ 0 h 5515857"/>
              <a:gd name="connsiteX2-35" fmla="*/ 2807065 w 2807065"/>
              <a:gd name="connsiteY2-36" fmla="*/ 5489353 h 5515857"/>
              <a:gd name="connsiteX3-37" fmla="*/ 1709532 w 2807065"/>
              <a:gd name="connsiteY3-38" fmla="*/ 5515857 h 5515857"/>
              <a:gd name="connsiteX4-39" fmla="*/ 0 w 2807065"/>
              <a:gd name="connsiteY4-40" fmla="*/ 0 h 5515857"/>
              <a:gd name="connsiteX0-41" fmla="*/ 0 w 2807065"/>
              <a:gd name="connsiteY0-42" fmla="*/ 0 h 5490457"/>
              <a:gd name="connsiteX1-43" fmla="*/ 2807065 w 2807065"/>
              <a:gd name="connsiteY1-44" fmla="*/ 0 h 5490457"/>
              <a:gd name="connsiteX2-45" fmla="*/ 2807065 w 2807065"/>
              <a:gd name="connsiteY2-46" fmla="*/ 5489353 h 5490457"/>
              <a:gd name="connsiteX3-47" fmla="*/ 1700007 w 2807065"/>
              <a:gd name="connsiteY3-48" fmla="*/ 5490457 h 5490457"/>
              <a:gd name="connsiteX4-49" fmla="*/ 0 w 2807065"/>
              <a:gd name="connsiteY4-50" fmla="*/ 0 h 5490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7065" h="5490457">
                <a:moveTo>
                  <a:pt x="0" y="0"/>
                </a:moveTo>
                <a:lnTo>
                  <a:pt x="2807065" y="0"/>
                </a:lnTo>
                <a:lnTo>
                  <a:pt x="2807065" y="5489353"/>
                </a:lnTo>
                <a:lnTo>
                  <a:pt x="1700007" y="5490457"/>
                </a:lnTo>
                <a:lnTo>
                  <a:pt x="0" y="0"/>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8592208" y="0"/>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0" name="平行四边形 2"/>
          <p:cNvSpPr/>
          <p:nvPr userDrawn="1"/>
        </p:nvSpPr>
        <p:spPr>
          <a:xfrm flipH="1">
            <a:off x="120434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4"/>
          <p:cNvSpPr/>
          <p:nvPr userDrawn="1"/>
        </p:nvSpPr>
        <p:spPr>
          <a:xfrm>
            <a:off x="-4605" y="1847396"/>
            <a:ext cx="2317865" cy="5010604"/>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46050 w 2460740"/>
              <a:gd name="connsiteY0-22" fmla="*/ 0 h 5010604"/>
              <a:gd name="connsiteX1-23" fmla="*/ 878683 w 2460740"/>
              <a:gd name="connsiteY1-24" fmla="*/ 0 h 5010604"/>
              <a:gd name="connsiteX2-25" fmla="*/ 2460740 w 2460740"/>
              <a:gd name="connsiteY2-26" fmla="*/ 5010604 h 5010604"/>
              <a:gd name="connsiteX3-27" fmla="*/ 0 w 2460740"/>
              <a:gd name="connsiteY3-28" fmla="*/ 5010604 h 5010604"/>
              <a:gd name="connsiteX4-29" fmla="*/ 146050 w 2460740"/>
              <a:gd name="connsiteY4-30" fmla="*/ 0 h 5010604"/>
              <a:gd name="connsiteX0-31" fmla="*/ 3175 w 2317865"/>
              <a:gd name="connsiteY0-32" fmla="*/ 0 h 5010604"/>
              <a:gd name="connsiteX1-33" fmla="*/ 735808 w 2317865"/>
              <a:gd name="connsiteY1-34" fmla="*/ 0 h 5010604"/>
              <a:gd name="connsiteX2-35" fmla="*/ 2317865 w 2317865"/>
              <a:gd name="connsiteY2-36" fmla="*/ 5010604 h 5010604"/>
              <a:gd name="connsiteX3-37" fmla="*/ 0 w 2317865"/>
              <a:gd name="connsiteY3-38" fmla="*/ 5004254 h 5010604"/>
              <a:gd name="connsiteX4-39" fmla="*/ 3175 w 2317865"/>
              <a:gd name="connsiteY4-40" fmla="*/ 0 h 50106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7865" h="5010604">
                <a:moveTo>
                  <a:pt x="3175" y="0"/>
                </a:moveTo>
                <a:lnTo>
                  <a:pt x="735808" y="0"/>
                </a:lnTo>
                <a:lnTo>
                  <a:pt x="2317865" y="5010604"/>
                </a:lnTo>
                <a:lnTo>
                  <a:pt x="0" y="5004254"/>
                </a:lnTo>
                <a:cubicBezTo>
                  <a:pt x="1058" y="3336169"/>
                  <a:pt x="2117" y="1668085"/>
                  <a:pt x="317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文本框 55"/>
          <p:cNvSpPr txBox="1"/>
          <p:nvPr userDrawn="1"/>
        </p:nvSpPr>
        <p:spPr>
          <a:xfrm>
            <a:off x="11918731" y="-772510"/>
            <a:ext cx="184731" cy="369332"/>
          </a:xfrm>
          <a:prstGeom prst="rect">
            <a:avLst/>
          </a:prstGeom>
          <a:noFill/>
        </p:spPr>
        <p:txBody>
          <a:bodyPr wrap="none" rtlCol="0">
            <a:spAutoFit/>
          </a:bodyPr>
          <a:lstStyle/>
          <a:p>
            <a:endParaRPr kumimoji="1" lang="zh-CN" altLang="en-US" dirty="0"/>
          </a:p>
        </p:txBody>
      </p:sp>
      <p:pic>
        <p:nvPicPr>
          <p:cNvPr id="55" name="图片 54"/>
          <p:cNvPicPr>
            <a:picLocks noChangeAspect="1"/>
          </p:cNvPicPr>
          <p:nvPr userDrawn="1"/>
        </p:nvPicPr>
        <p:blipFill>
          <a:blip r:embed="rId2"/>
          <a:stretch>
            <a:fillRect/>
          </a:stretch>
        </p:blipFill>
        <p:spPr>
          <a:xfrm>
            <a:off x="11540321" y="2801736"/>
            <a:ext cx="294860" cy="3629043"/>
          </a:xfrm>
          <a:prstGeom prst="rect">
            <a:avLst/>
          </a:prstGeom>
        </p:spPr>
      </p:pic>
      <p:sp>
        <p:nvSpPr>
          <p:cNvPr id="16" name="平行四边形 2"/>
          <p:cNvSpPr/>
          <p:nvPr userDrawn="1"/>
        </p:nvSpPr>
        <p:spPr>
          <a:xfrm flipH="1">
            <a:off x="118853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4"/>
          <p:cNvSpPr/>
          <p:nvPr userDrawn="1"/>
        </p:nvSpPr>
        <p:spPr>
          <a:xfrm>
            <a:off x="-1709" y="1846898"/>
            <a:ext cx="2299159" cy="5011102"/>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54236 w 2460740"/>
              <a:gd name="connsiteY0-22" fmla="*/ 0 h 5014774"/>
              <a:gd name="connsiteX1-23" fmla="*/ 878683 w 2460740"/>
              <a:gd name="connsiteY1-24" fmla="*/ 4170 h 5014774"/>
              <a:gd name="connsiteX2-25" fmla="*/ 2460740 w 2460740"/>
              <a:gd name="connsiteY2-26" fmla="*/ 5014774 h 5014774"/>
              <a:gd name="connsiteX3-27" fmla="*/ 0 w 2460740"/>
              <a:gd name="connsiteY3-28" fmla="*/ 5014774 h 5014774"/>
              <a:gd name="connsiteX4-29" fmla="*/ 154236 w 2460740"/>
              <a:gd name="connsiteY4-30" fmla="*/ 0 h 5014774"/>
              <a:gd name="connsiteX0-31" fmla="*/ 150564 w 2460740"/>
              <a:gd name="connsiteY0-32" fmla="*/ 0 h 5014774"/>
              <a:gd name="connsiteX1-33" fmla="*/ 878683 w 2460740"/>
              <a:gd name="connsiteY1-34" fmla="*/ 4170 h 5014774"/>
              <a:gd name="connsiteX2-35" fmla="*/ 2460740 w 2460740"/>
              <a:gd name="connsiteY2-36" fmla="*/ 5014774 h 5014774"/>
              <a:gd name="connsiteX3-37" fmla="*/ 0 w 2460740"/>
              <a:gd name="connsiteY3-38" fmla="*/ 5014774 h 5014774"/>
              <a:gd name="connsiteX4-39" fmla="*/ 150564 w 2460740"/>
              <a:gd name="connsiteY4-40" fmla="*/ 0 h 5014774"/>
              <a:gd name="connsiteX0-41" fmla="*/ 150564 w 2460740"/>
              <a:gd name="connsiteY0-42" fmla="*/ 0 h 5011102"/>
              <a:gd name="connsiteX1-43" fmla="*/ 878683 w 2460740"/>
              <a:gd name="connsiteY1-44" fmla="*/ 498 h 5011102"/>
              <a:gd name="connsiteX2-45" fmla="*/ 2460740 w 2460740"/>
              <a:gd name="connsiteY2-46" fmla="*/ 5011102 h 5011102"/>
              <a:gd name="connsiteX3-47" fmla="*/ 0 w 2460740"/>
              <a:gd name="connsiteY3-48" fmla="*/ 5011102 h 5011102"/>
              <a:gd name="connsiteX4-49" fmla="*/ 150564 w 2460740"/>
              <a:gd name="connsiteY4-50" fmla="*/ 0 h 5011102"/>
              <a:gd name="connsiteX0-51" fmla="*/ 176270 w 2460740"/>
              <a:gd name="connsiteY0-52" fmla="*/ 98654 h 5010604"/>
              <a:gd name="connsiteX1-53" fmla="*/ 878683 w 2460740"/>
              <a:gd name="connsiteY1-54" fmla="*/ 0 h 5010604"/>
              <a:gd name="connsiteX2-55" fmla="*/ 2460740 w 2460740"/>
              <a:gd name="connsiteY2-56" fmla="*/ 5010604 h 5010604"/>
              <a:gd name="connsiteX3-57" fmla="*/ 0 w 2460740"/>
              <a:gd name="connsiteY3-58" fmla="*/ 5010604 h 5010604"/>
              <a:gd name="connsiteX4-59" fmla="*/ 176270 w 2460740"/>
              <a:gd name="connsiteY4-60" fmla="*/ 98654 h 5010604"/>
              <a:gd name="connsiteX0-61" fmla="*/ 165253 w 2460740"/>
              <a:gd name="connsiteY0-62" fmla="*/ 6847 h 5010604"/>
              <a:gd name="connsiteX1-63" fmla="*/ 878683 w 2460740"/>
              <a:gd name="connsiteY1-64" fmla="*/ 0 h 5010604"/>
              <a:gd name="connsiteX2-65" fmla="*/ 2460740 w 2460740"/>
              <a:gd name="connsiteY2-66" fmla="*/ 5010604 h 5010604"/>
              <a:gd name="connsiteX3-67" fmla="*/ 0 w 2460740"/>
              <a:gd name="connsiteY3-68" fmla="*/ 5010604 h 5010604"/>
              <a:gd name="connsiteX4-69" fmla="*/ 165253 w 2460740"/>
              <a:gd name="connsiteY4-70" fmla="*/ 6847 h 5010604"/>
              <a:gd name="connsiteX0-71" fmla="*/ 165253 w 2460740"/>
              <a:gd name="connsiteY0-72" fmla="*/ 0 h 5011102"/>
              <a:gd name="connsiteX1-73" fmla="*/ 878683 w 2460740"/>
              <a:gd name="connsiteY1-74" fmla="*/ 498 h 5011102"/>
              <a:gd name="connsiteX2-75" fmla="*/ 2460740 w 2460740"/>
              <a:gd name="connsiteY2-76" fmla="*/ 5011102 h 5011102"/>
              <a:gd name="connsiteX3-77" fmla="*/ 0 w 2460740"/>
              <a:gd name="connsiteY3-78" fmla="*/ 5011102 h 5011102"/>
              <a:gd name="connsiteX4-79" fmla="*/ 165253 w 2460740"/>
              <a:gd name="connsiteY4-80" fmla="*/ 0 h 5011102"/>
              <a:gd name="connsiteX0-81" fmla="*/ 161581 w 2460740"/>
              <a:gd name="connsiteY0-82" fmla="*/ 0 h 5011102"/>
              <a:gd name="connsiteX1-83" fmla="*/ 878683 w 2460740"/>
              <a:gd name="connsiteY1-84" fmla="*/ 498 h 5011102"/>
              <a:gd name="connsiteX2-85" fmla="*/ 2460740 w 2460740"/>
              <a:gd name="connsiteY2-86" fmla="*/ 5011102 h 5011102"/>
              <a:gd name="connsiteX3-87" fmla="*/ 0 w 2460740"/>
              <a:gd name="connsiteY3-88" fmla="*/ 5011102 h 5011102"/>
              <a:gd name="connsiteX4-89" fmla="*/ 161581 w 2460740"/>
              <a:gd name="connsiteY4-90" fmla="*/ 0 h 5011102"/>
              <a:gd name="connsiteX0-91" fmla="*/ 0 w 2299159"/>
              <a:gd name="connsiteY0-92" fmla="*/ 0 h 5011102"/>
              <a:gd name="connsiteX1-93" fmla="*/ 717102 w 2299159"/>
              <a:gd name="connsiteY1-94" fmla="*/ 498 h 5011102"/>
              <a:gd name="connsiteX2-95" fmla="*/ 2299159 w 2299159"/>
              <a:gd name="connsiteY2-96" fmla="*/ 5011102 h 5011102"/>
              <a:gd name="connsiteX3-97" fmla="*/ 0 w 2299159"/>
              <a:gd name="connsiteY3-98" fmla="*/ 5011102 h 5011102"/>
              <a:gd name="connsiteX4-99" fmla="*/ 0 w 2299159"/>
              <a:gd name="connsiteY4-100" fmla="*/ 0 h 50111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9159" h="5011102">
                <a:moveTo>
                  <a:pt x="0" y="0"/>
                </a:moveTo>
                <a:lnTo>
                  <a:pt x="717102" y="498"/>
                </a:lnTo>
                <a:lnTo>
                  <a:pt x="2299159" y="5011102"/>
                </a:lnTo>
                <a:lnTo>
                  <a:pt x="0" y="501110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3"/>
          <a:stretch>
            <a:fillRect/>
          </a:stretch>
        </p:blipFill>
        <p:spPr>
          <a:xfrm>
            <a:off x="531052" y="505345"/>
            <a:ext cx="1684421"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2021/8/13</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41507" y="4066467"/>
            <a:ext cx="6636633" cy="1325563"/>
          </a:xfrm>
          <a:prstGeom prst="rect">
            <a:avLst/>
          </a:prstGeom>
        </p:spPr>
        <p:txBody>
          <a:bodyPr/>
          <a:lstStyle/>
          <a:p>
            <a:pPr algn="ctr"/>
            <a:br>
              <a:rPr kumimoji="1" lang="en-US" altLang="zh-CN" sz="3200"/>
            </a:br>
            <a:r>
              <a:rPr kumimoji="1" lang="zh-CN" altLang="en-US" sz="3200"/>
              <a:t>北京长亭科技有限公司 </a:t>
            </a:r>
            <a:endParaRPr kumimoji="1" lang="zh-CN" altLang="en-US" sz="3200" dirty="0"/>
          </a:p>
        </p:txBody>
      </p:sp>
      <p:sp>
        <p:nvSpPr>
          <p:cNvPr id="5" name="文本框 4"/>
          <p:cNvSpPr txBox="1"/>
          <p:nvPr/>
        </p:nvSpPr>
        <p:spPr>
          <a:xfrm>
            <a:off x="822960" y="1670152"/>
            <a:ext cx="8875718" cy="1323439"/>
          </a:xfrm>
          <a:prstGeom prst="rect">
            <a:avLst/>
          </a:prstGeom>
          <a:noFill/>
        </p:spPr>
        <p:txBody>
          <a:bodyPr wrap="square" rtlCol="0">
            <a:spAutoFit/>
          </a:bodyPr>
          <a:lstStyle/>
          <a:p>
            <a:r>
              <a:rPr kumimoji="1" lang="en-US" altLang="zh-CN" sz="4000" b="1">
                <a:solidFill>
                  <a:srgbClr val="7AC259"/>
                </a:solidFill>
                <a:latin typeface="Microsoft YaHei" panose="020B0503020204020204" pitchFamily="34" charset="-122"/>
                <a:ea typeface="Microsoft YaHei" panose="020B0503020204020204" pitchFamily="34" charset="-122"/>
              </a:rPr>
              <a:t>    DNS Tunnel</a:t>
            </a:r>
            <a:endParaRPr kumimoji="1" lang="en-US" altLang="zh-CN" sz="4000" b="1" dirty="0">
              <a:solidFill>
                <a:srgbClr val="7AC259"/>
              </a:solidFill>
              <a:latin typeface="Microsoft YaHei" panose="020B0503020204020204" pitchFamily="34" charset="-122"/>
              <a:ea typeface="Microsoft YaHei" panose="020B0503020204020204" pitchFamily="34" charset="-122"/>
            </a:endParaRPr>
          </a:p>
          <a:p>
            <a:r>
              <a:rPr kumimoji="1" lang="en-US" altLang="zh-CN" sz="4000" b="1">
                <a:solidFill>
                  <a:srgbClr val="7AC259"/>
                </a:solidFill>
                <a:latin typeface="Microsoft YaHei" panose="020B0503020204020204" pitchFamily="34" charset="-122"/>
                <a:ea typeface="Microsoft YaHei" panose="020B0503020204020204" pitchFamily="34" charset="-122"/>
              </a:rPr>
              <a:t>               ——</a:t>
            </a:r>
            <a:r>
              <a:rPr kumimoji="1" lang="en-US" altLang="zh-CN" sz="4000" b="1" dirty="0">
                <a:solidFill>
                  <a:srgbClr val="7AC259"/>
                </a:solidFill>
                <a:latin typeface="Microsoft YaHei" panose="020B0503020204020204" pitchFamily="34" charset="-122"/>
                <a:ea typeface="Microsoft YaHei" panose="020B0503020204020204" pitchFamily="34" charset="-122"/>
              </a:rPr>
              <a:t>DNS</a:t>
            </a:r>
            <a:r>
              <a:rPr kumimoji="1" lang="zh-CN" altLang="en-US" sz="4000" b="1" dirty="0">
                <a:solidFill>
                  <a:srgbClr val="7AC259"/>
                </a:solidFill>
                <a:latin typeface="Microsoft YaHei" panose="020B0503020204020204" pitchFamily="34" charset="-122"/>
                <a:ea typeface="Microsoft YaHei" panose="020B0503020204020204" pitchFamily="34" charset="-122"/>
              </a:rPr>
              <a:t>隧道分析</a:t>
            </a:r>
          </a:p>
        </p:txBody>
      </p:sp>
      <p:sp>
        <p:nvSpPr>
          <p:cNvPr id="7" name="矩形 6"/>
          <p:cNvSpPr/>
          <p:nvPr/>
        </p:nvSpPr>
        <p:spPr>
          <a:xfrm>
            <a:off x="2348345" y="3393000"/>
            <a:ext cx="2160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8" name="文本框 7"/>
          <p:cNvSpPr txBox="1"/>
          <p:nvPr/>
        </p:nvSpPr>
        <p:spPr>
          <a:xfrm rot="16200000">
            <a:off x="9757273" y="2294021"/>
            <a:ext cx="3236063" cy="1385316"/>
          </a:xfrm>
          <a:prstGeom prst="rect">
            <a:avLst/>
          </a:prstGeom>
          <a:noFill/>
        </p:spPr>
        <p:txBody>
          <a:bodyPr wrap="square" rtlCol="0">
            <a:spAutoFit/>
          </a:bodyPr>
          <a:lstStyle/>
          <a:p>
            <a:pPr>
              <a:lnSpc>
                <a:spcPts val="11600"/>
              </a:lnSpc>
            </a:pPr>
            <a:r>
              <a:rPr kumimoji="1" lang="en-US" altLang="zh-CN" sz="9600" b="1" dirty="0">
                <a:solidFill>
                  <a:schemeClr val="bg1">
                    <a:alpha val="20000"/>
                  </a:schemeClr>
                </a:solidFill>
                <a:latin typeface="Source Han Sans CN" panose="020B0500000000000000" pitchFamily="34" charset="-128"/>
                <a:ea typeface="Source Han Sans CN" panose="020B0500000000000000" pitchFamily="34" charset="-128"/>
              </a:rPr>
              <a:t>2019</a:t>
            </a:r>
            <a:endParaRPr kumimoji="1" lang="zh-CN" altLang="en-US" sz="9600" b="1" dirty="0">
              <a:solidFill>
                <a:schemeClr val="bg1">
                  <a:alpha val="20000"/>
                </a:schemeClr>
              </a:solidFill>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F3A9F8-0F38-4693-BBF7-36AC964DE3CC}"/>
              </a:ext>
            </a:extLst>
          </p:cNvPr>
          <p:cNvSpPr txBox="1"/>
          <p:nvPr/>
        </p:nvSpPr>
        <p:spPr>
          <a:xfrm>
            <a:off x="1364751" y="3930354"/>
            <a:ext cx="9462498" cy="1477328"/>
          </a:xfrm>
          <a:prstGeom prst="rect">
            <a:avLst/>
          </a:prstGeom>
          <a:noFill/>
        </p:spPr>
        <p:txBody>
          <a:bodyPr wrap="square" rtlCol="0">
            <a:spAutoFit/>
          </a:bodyPr>
          <a:lstStyle/>
          <a:p>
            <a:r>
              <a:rPr lang="zh-CN" altLang="en-US" sz="1800" i="0" dirty="0">
                <a:solidFill>
                  <a:srgbClr val="333333"/>
                </a:solidFill>
                <a:effectLst/>
                <a:latin typeface="Helvetica Neue"/>
              </a:rPr>
              <a:t>具体过程简单描述为：</a:t>
            </a:r>
          </a:p>
          <a:p>
            <a:endParaRPr lang="zh-CN" altLang="en-US" sz="1800" i="0" dirty="0">
              <a:solidFill>
                <a:srgbClr val="333333"/>
              </a:solidFill>
              <a:effectLst/>
              <a:latin typeface="Helvetica Neue"/>
            </a:endParaRPr>
          </a:p>
          <a:p>
            <a:r>
              <a:rPr lang="zh-CN" altLang="en-US" sz="1800" i="0" dirty="0">
                <a:solidFill>
                  <a:srgbClr val="333333"/>
                </a:solidFill>
                <a:effectLst/>
                <a:latin typeface="Helvetica Neue"/>
              </a:rPr>
              <a:t>客户端程序构造恶意</a:t>
            </a:r>
            <a:r>
              <a:rPr lang="en-US" altLang="zh-CN" sz="1800" i="0" dirty="0">
                <a:solidFill>
                  <a:srgbClr val="333333"/>
                </a:solidFill>
                <a:effectLst/>
                <a:latin typeface="Helvetica Neue"/>
              </a:rPr>
              <a:t>DNS</a:t>
            </a:r>
            <a:r>
              <a:rPr lang="zh-CN" altLang="en-US" sz="1800" i="0" dirty="0">
                <a:solidFill>
                  <a:srgbClr val="333333"/>
                </a:solidFill>
                <a:effectLst/>
                <a:latin typeface="Helvetica Neue"/>
              </a:rPr>
              <a:t>域名查询请求，其数据包根据域名最终被路由到我们架设的恶意</a:t>
            </a:r>
            <a:r>
              <a:rPr lang="en-US" altLang="zh-CN" sz="1800" i="0" dirty="0">
                <a:solidFill>
                  <a:srgbClr val="333333"/>
                </a:solidFill>
                <a:effectLst/>
                <a:latin typeface="Helvetica Neue"/>
              </a:rPr>
              <a:t>DNS</a:t>
            </a:r>
            <a:r>
              <a:rPr lang="zh-CN" altLang="en-US" sz="1800" i="0" dirty="0">
                <a:solidFill>
                  <a:srgbClr val="333333"/>
                </a:solidFill>
                <a:effectLst/>
                <a:latin typeface="Helvetica Neue"/>
              </a:rPr>
              <a:t>服务器，服务端接收到后根据预先设置好的规则解析出其中携带的数据进而执行用户想要执行的操作，最终绕过防御机制实现访问穿透。</a:t>
            </a:r>
            <a:endParaRPr lang="en-US" altLang="zh-CN" sz="1800" dirty="0"/>
          </a:p>
        </p:txBody>
      </p:sp>
      <p:sp>
        <p:nvSpPr>
          <p:cNvPr id="3" name="矩形 2">
            <a:extLst>
              <a:ext uri="{FF2B5EF4-FFF2-40B4-BE49-F238E27FC236}">
                <a16:creationId xmlns:a16="http://schemas.microsoft.com/office/drawing/2014/main" id="{07D4E0C3-C929-4342-807A-50798CCDE3BD}"/>
              </a:ext>
            </a:extLst>
          </p:cNvPr>
          <p:cNvSpPr/>
          <p:nvPr/>
        </p:nvSpPr>
        <p:spPr>
          <a:xfrm>
            <a:off x="1672433" y="1450318"/>
            <a:ext cx="1871515" cy="832037"/>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客户端</a:t>
            </a:r>
            <a:endParaRPr lang="en-US" altLang="zh-CN" b="1" dirty="0">
              <a:latin typeface="Microsoft YaHei Light" panose="020B0502040204020203" pitchFamily="34" charset="-122"/>
              <a:ea typeface="Microsoft YaHei Light" panose="020B0502040204020203" pitchFamily="34" charset="-122"/>
            </a:endParaRPr>
          </a:p>
          <a:p>
            <a:pPr algn="ctr"/>
            <a:r>
              <a:rPr lang="zh-CN" altLang="en-US" b="1" dirty="0">
                <a:latin typeface="Microsoft YaHei Light" panose="020B0502040204020203" pitchFamily="34" charset="-122"/>
                <a:ea typeface="Microsoft YaHei Light" panose="020B0502040204020203" pitchFamily="34" charset="-122"/>
              </a:rPr>
              <a:t>（主机）</a:t>
            </a:r>
          </a:p>
        </p:txBody>
      </p:sp>
      <p:sp>
        <p:nvSpPr>
          <p:cNvPr id="4" name="矩形 3">
            <a:extLst>
              <a:ext uri="{FF2B5EF4-FFF2-40B4-BE49-F238E27FC236}">
                <a16:creationId xmlns:a16="http://schemas.microsoft.com/office/drawing/2014/main" id="{9616CC8E-1880-4882-931E-85506E1E09B1}"/>
              </a:ext>
            </a:extLst>
          </p:cNvPr>
          <p:cNvSpPr/>
          <p:nvPr/>
        </p:nvSpPr>
        <p:spPr>
          <a:xfrm>
            <a:off x="4932828" y="1450318"/>
            <a:ext cx="2109948" cy="820607"/>
          </a:xfrm>
          <a:prstGeom prst="rect">
            <a:avLst/>
          </a:prstGeom>
          <a:solidFill>
            <a:srgbClr val="7AC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局域网</a:t>
            </a:r>
            <a:r>
              <a:rPr lang="en-US" altLang="zh-CN" b="1" dirty="0">
                <a:latin typeface="Microsoft YaHei Light" panose="020B0502040204020203" pitchFamily="34" charset="-122"/>
                <a:ea typeface="Microsoft YaHei Light" panose="020B0502040204020203" pitchFamily="34" charset="-122"/>
              </a:rPr>
              <a:t>DNS</a:t>
            </a:r>
            <a:r>
              <a:rPr lang="zh-CN" altLang="en-US" b="1" dirty="0">
                <a:latin typeface="Microsoft YaHei Light" panose="020B0502040204020203" pitchFamily="34" charset="-122"/>
                <a:ea typeface="Microsoft YaHei Light" panose="020B0502040204020203" pitchFamily="34" charset="-122"/>
              </a:rPr>
              <a:t>服务器</a:t>
            </a:r>
            <a:endParaRPr lang="en-US" altLang="zh-CN" b="1" dirty="0">
              <a:latin typeface="Microsoft YaHei Light" panose="020B0502040204020203" pitchFamily="34" charset="-122"/>
              <a:ea typeface="Microsoft YaHei Light" panose="020B0502040204020203" pitchFamily="34" charset="-122"/>
            </a:endParaRPr>
          </a:p>
          <a:p>
            <a:pPr algn="ctr"/>
            <a:r>
              <a:rPr lang="zh-CN" altLang="en-US" b="1" dirty="0">
                <a:latin typeface="Microsoft YaHei Light" panose="020B0502040204020203" pitchFamily="34" charset="-122"/>
                <a:ea typeface="Microsoft YaHei Light" panose="020B0502040204020203" pitchFamily="34" charset="-122"/>
              </a:rPr>
              <a:t>（可以没有）</a:t>
            </a:r>
          </a:p>
        </p:txBody>
      </p:sp>
      <p:sp>
        <p:nvSpPr>
          <p:cNvPr id="5" name="矩形 4">
            <a:extLst>
              <a:ext uri="{FF2B5EF4-FFF2-40B4-BE49-F238E27FC236}">
                <a16:creationId xmlns:a16="http://schemas.microsoft.com/office/drawing/2014/main" id="{6DAEBD93-A8B2-4FC6-A7B7-84B981E0704C}"/>
              </a:ext>
            </a:extLst>
          </p:cNvPr>
          <p:cNvSpPr/>
          <p:nvPr/>
        </p:nvSpPr>
        <p:spPr>
          <a:xfrm>
            <a:off x="8431657" y="1450317"/>
            <a:ext cx="1585646" cy="820607"/>
          </a:xfrm>
          <a:prstGeom prst="rect">
            <a:avLst/>
          </a:prstGeom>
          <a:solidFill>
            <a:srgbClr val="7AC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域名服务器</a:t>
            </a:r>
            <a:endParaRPr lang="en-US" altLang="zh-CN" b="1" dirty="0">
              <a:latin typeface="Microsoft YaHei Light" panose="020B0502040204020203" pitchFamily="34" charset="-122"/>
              <a:ea typeface="Microsoft YaHei Light" panose="020B0502040204020203" pitchFamily="34" charset="-122"/>
            </a:endParaRPr>
          </a:p>
          <a:p>
            <a:pPr algn="ctr"/>
            <a:r>
              <a:rPr lang="zh-CN" altLang="en-US" b="1" dirty="0">
                <a:latin typeface="Microsoft YaHei Light" panose="020B0502040204020203" pitchFamily="34" charset="-122"/>
                <a:ea typeface="Microsoft YaHei Light" panose="020B0502040204020203" pitchFamily="34" charset="-122"/>
              </a:rPr>
              <a:t>（</a:t>
            </a:r>
            <a:r>
              <a:rPr lang="en-US" altLang="zh-CN" b="1" dirty="0">
                <a:latin typeface="Microsoft YaHei Light" panose="020B0502040204020203" pitchFamily="34" charset="-122"/>
                <a:ea typeface="Microsoft YaHei Light" panose="020B0502040204020203" pitchFamily="34" charset="-122"/>
              </a:rPr>
              <a:t>Internet</a:t>
            </a:r>
            <a:r>
              <a:rPr lang="zh-CN" altLang="en-US" b="1" dirty="0">
                <a:latin typeface="Microsoft YaHei Light" panose="020B0502040204020203" pitchFamily="34" charset="-122"/>
                <a:ea typeface="Microsoft YaHei Light" panose="020B0502040204020203" pitchFamily="34" charset="-122"/>
              </a:rPr>
              <a:t>）</a:t>
            </a:r>
          </a:p>
        </p:txBody>
      </p:sp>
      <p:cxnSp>
        <p:nvCxnSpPr>
          <p:cNvPr id="6" name="直接箭头连接符 5">
            <a:extLst>
              <a:ext uri="{FF2B5EF4-FFF2-40B4-BE49-F238E27FC236}">
                <a16:creationId xmlns:a16="http://schemas.microsoft.com/office/drawing/2014/main" id="{096F587D-C2CF-47C2-B086-9F4B79EC74EE}"/>
              </a:ext>
            </a:extLst>
          </p:cNvPr>
          <p:cNvCxnSpPr>
            <a:cxnSpLocks/>
            <a:stCxn id="3" idx="3"/>
            <a:endCxn id="4" idx="1"/>
          </p:cNvCxnSpPr>
          <p:nvPr/>
        </p:nvCxnSpPr>
        <p:spPr>
          <a:xfrm flipV="1">
            <a:off x="3543948" y="1860622"/>
            <a:ext cx="1388880" cy="5715"/>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9" name="直接箭头连接符 8">
            <a:extLst>
              <a:ext uri="{FF2B5EF4-FFF2-40B4-BE49-F238E27FC236}">
                <a16:creationId xmlns:a16="http://schemas.microsoft.com/office/drawing/2014/main" id="{D48DABD0-57D2-4A3A-BF08-9741CB96F571}"/>
              </a:ext>
            </a:extLst>
          </p:cNvPr>
          <p:cNvCxnSpPr>
            <a:cxnSpLocks/>
            <a:stCxn id="4" idx="3"/>
            <a:endCxn id="5" idx="1"/>
          </p:cNvCxnSpPr>
          <p:nvPr/>
        </p:nvCxnSpPr>
        <p:spPr>
          <a:xfrm flipV="1">
            <a:off x="7042776" y="1860621"/>
            <a:ext cx="1388881" cy="1"/>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2" name="文本框 11">
            <a:extLst>
              <a:ext uri="{FF2B5EF4-FFF2-40B4-BE49-F238E27FC236}">
                <a16:creationId xmlns:a16="http://schemas.microsoft.com/office/drawing/2014/main" id="{847051E3-ABA8-4DDA-A9EF-65FDD0CE64FB}"/>
              </a:ext>
            </a:extLst>
          </p:cNvPr>
          <p:cNvSpPr txBox="1"/>
          <p:nvPr/>
        </p:nvSpPr>
        <p:spPr>
          <a:xfrm>
            <a:off x="1593947" y="590046"/>
            <a:ext cx="2892267" cy="523220"/>
          </a:xfrm>
          <a:prstGeom prst="rect">
            <a:avLst/>
          </a:prstGeom>
          <a:noFill/>
        </p:spPr>
        <p:txBody>
          <a:bodyPr wrap="none" rtlCol="0">
            <a:spAutoFit/>
          </a:bodyPr>
          <a:lstStyle/>
          <a:p>
            <a:r>
              <a:rPr kumimoji="1" lang="en-US" altLang="zh-CN" sz="2800" b="1">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a:solidFill>
                  <a:srgbClr val="7AC259"/>
                </a:solidFill>
                <a:latin typeface="Microsoft YaHei Light" panose="020B0502040204020203" pitchFamily="34" charset="-122"/>
                <a:ea typeface="Microsoft YaHei Light" panose="020B0502040204020203" pitchFamily="34" charset="-122"/>
              </a:rPr>
              <a:t> </a:t>
            </a:r>
            <a:r>
              <a:rPr kumimoji="1" lang="en-US" altLang="zh-CN" sz="2800" b="1">
                <a:solidFill>
                  <a:srgbClr val="7AC259"/>
                </a:solidFill>
                <a:latin typeface="Microsoft YaHei Light" panose="020B0502040204020203" pitchFamily="34" charset="-122"/>
                <a:ea typeface="Microsoft YaHei Light" panose="020B0502040204020203" pitchFamily="34" charset="-122"/>
              </a:rPr>
              <a:t>Tunnel</a:t>
            </a:r>
            <a:r>
              <a:rPr kumimoji="1" lang="zh-CN" altLang="en-US" sz="2800" b="1">
                <a:solidFill>
                  <a:srgbClr val="7AC259"/>
                </a:solidFill>
                <a:latin typeface="Microsoft YaHei Light" panose="020B0502040204020203" pitchFamily="34" charset="-122"/>
                <a:ea typeface="Microsoft YaHei Light" panose="020B0502040204020203" pitchFamily="34" charset="-122"/>
              </a:rPr>
              <a:t> 过程</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3" name="矩形 12">
            <a:extLst>
              <a:ext uri="{FF2B5EF4-FFF2-40B4-BE49-F238E27FC236}">
                <a16:creationId xmlns:a16="http://schemas.microsoft.com/office/drawing/2014/main" id="{0ECE3388-0BC4-45C1-B06A-C6715FBE549C}"/>
              </a:ext>
            </a:extLst>
          </p:cNvPr>
          <p:cNvSpPr/>
          <p:nvPr/>
        </p:nvSpPr>
        <p:spPr>
          <a:xfrm>
            <a:off x="8288722" y="2712275"/>
            <a:ext cx="1871515" cy="832037"/>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服务端</a:t>
            </a:r>
            <a:endParaRPr lang="en-US" altLang="zh-CN" b="1" dirty="0">
              <a:latin typeface="Microsoft YaHei Light" panose="020B0502040204020203" pitchFamily="34" charset="-122"/>
              <a:ea typeface="Microsoft YaHei Light" panose="020B0502040204020203" pitchFamily="34" charset="-122"/>
            </a:endParaRPr>
          </a:p>
          <a:p>
            <a:pPr algn="ctr"/>
            <a:r>
              <a:rPr lang="zh-CN" altLang="en-US" b="1" dirty="0">
                <a:latin typeface="Microsoft YaHei Light" panose="020B0502040204020203" pitchFamily="34" charset="-122"/>
                <a:ea typeface="Microsoft YaHei Light" panose="020B0502040204020203" pitchFamily="34" charset="-122"/>
              </a:rPr>
              <a:t>（服务器）</a:t>
            </a:r>
          </a:p>
        </p:txBody>
      </p:sp>
      <p:cxnSp>
        <p:nvCxnSpPr>
          <p:cNvPr id="14" name="直接箭头连接符 13">
            <a:extLst>
              <a:ext uri="{FF2B5EF4-FFF2-40B4-BE49-F238E27FC236}">
                <a16:creationId xmlns:a16="http://schemas.microsoft.com/office/drawing/2014/main" id="{94CC3941-4A96-442F-AE15-BDFD0A8F142C}"/>
              </a:ext>
            </a:extLst>
          </p:cNvPr>
          <p:cNvCxnSpPr>
            <a:cxnSpLocks/>
            <a:stCxn id="13" idx="0"/>
            <a:endCxn id="5" idx="2"/>
          </p:cNvCxnSpPr>
          <p:nvPr/>
        </p:nvCxnSpPr>
        <p:spPr>
          <a:xfrm flipV="1">
            <a:off x="9224480" y="2270924"/>
            <a:ext cx="0" cy="441351"/>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7" name="直接箭头连接符 16">
            <a:extLst>
              <a:ext uri="{FF2B5EF4-FFF2-40B4-BE49-F238E27FC236}">
                <a16:creationId xmlns:a16="http://schemas.microsoft.com/office/drawing/2014/main" id="{E1B681F9-B3D2-4974-B8BE-6C00B5985119}"/>
              </a:ext>
            </a:extLst>
          </p:cNvPr>
          <p:cNvCxnSpPr>
            <a:cxnSpLocks/>
            <a:stCxn id="3" idx="2"/>
            <a:endCxn id="13" idx="1"/>
          </p:cNvCxnSpPr>
          <p:nvPr/>
        </p:nvCxnSpPr>
        <p:spPr>
          <a:xfrm>
            <a:off x="2608191" y="2282355"/>
            <a:ext cx="5680531" cy="845939"/>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0" name="文本框 19">
            <a:extLst>
              <a:ext uri="{FF2B5EF4-FFF2-40B4-BE49-F238E27FC236}">
                <a16:creationId xmlns:a16="http://schemas.microsoft.com/office/drawing/2014/main" id="{B74E5E32-BDD3-4922-BC8B-FF9FF9776CE0}"/>
              </a:ext>
            </a:extLst>
          </p:cNvPr>
          <p:cNvSpPr txBox="1"/>
          <p:nvPr/>
        </p:nvSpPr>
        <p:spPr>
          <a:xfrm rot="532323">
            <a:off x="4331360" y="2726556"/>
            <a:ext cx="2373967" cy="369332"/>
          </a:xfrm>
          <a:prstGeom prst="rect">
            <a:avLst/>
          </a:prstGeom>
          <a:noFill/>
        </p:spPr>
        <p:txBody>
          <a:bodyPr wrap="square" rtlCol="0">
            <a:spAutoFit/>
          </a:bodyPr>
          <a:lstStyle/>
          <a:p>
            <a:r>
              <a:rPr lang="zh-CN" altLang="en-US" dirty="0">
                <a:solidFill>
                  <a:srgbClr val="1BAEA9"/>
                </a:solidFill>
              </a:rPr>
              <a:t>一般不会轻易直连</a:t>
            </a:r>
          </a:p>
        </p:txBody>
      </p:sp>
    </p:spTree>
    <p:extLst>
      <p:ext uri="{BB962C8B-B14F-4D97-AF65-F5344CB8AC3E}">
        <p14:creationId xmlns:p14="http://schemas.microsoft.com/office/powerpoint/2010/main" val="121389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en-US" altLang="zh-CN" sz="4000" b="1">
                <a:solidFill>
                  <a:srgbClr val="7AC259"/>
                </a:solidFill>
                <a:latin typeface="Microsoft YaHei" panose="020B0503020204020204" pitchFamily="34" charset="-122"/>
                <a:ea typeface="Microsoft YaHei" panose="020B0503020204020204" pitchFamily="34" charset="-122"/>
              </a:rPr>
              <a:t>DNS Tunnel</a:t>
            </a:r>
            <a:r>
              <a:rPr kumimoji="1" lang="zh-CN" altLang="en-US" sz="4000" b="1" dirty="0">
                <a:solidFill>
                  <a:srgbClr val="7AC259"/>
                </a:solidFill>
                <a:latin typeface="Microsoft YaHei" panose="020B0503020204020204" pitchFamily="34" charset="-122"/>
                <a:ea typeface="Microsoft YaHei" panose="020B0503020204020204" pitchFamily="34" charset="-122"/>
              </a:rPr>
              <a:t>常见特征</a:t>
            </a: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3</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50428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10412" cy="523220"/>
          </a:xfrm>
          <a:prstGeom prst="rect">
            <a:avLst/>
          </a:prstGeom>
          <a:noFill/>
        </p:spPr>
        <p:txBody>
          <a:bodyPr wrap="none" rtlCol="0">
            <a:spAutoFit/>
          </a:bodyPr>
          <a:lstStyle/>
          <a:p>
            <a:r>
              <a:rPr kumimoji="1" lang="en-US" altLang="zh-CN" sz="2800" b="1">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a:solidFill>
                  <a:srgbClr val="7AC259"/>
                </a:solidFill>
                <a:latin typeface="Microsoft YaHei Light" panose="020B0502040204020203" pitchFamily="34" charset="-122"/>
                <a:ea typeface="Microsoft YaHei Light" panose="020B0502040204020203" pitchFamily="34" charset="-122"/>
              </a:rPr>
              <a:t> </a:t>
            </a:r>
            <a:r>
              <a:rPr kumimoji="1" lang="en-US" altLang="zh-CN" sz="2800" b="1">
                <a:solidFill>
                  <a:srgbClr val="7AC259"/>
                </a:solidFill>
                <a:latin typeface="Microsoft YaHei Light" panose="020B0502040204020203" pitchFamily="34" charset="-122"/>
                <a:ea typeface="Microsoft YaHei Light" panose="020B0502040204020203" pitchFamily="34" charset="-122"/>
              </a:rPr>
              <a:t>Tunnel </a:t>
            </a:r>
            <a:r>
              <a:rPr kumimoji="1" lang="zh-CN" altLang="en-US" sz="2800" b="1">
                <a:solidFill>
                  <a:srgbClr val="7AC259"/>
                </a:solidFill>
                <a:latin typeface="Microsoft YaHei Light" panose="020B0502040204020203" pitchFamily="34" charset="-122"/>
                <a:ea typeface="Microsoft YaHei Light" panose="020B0502040204020203" pitchFamily="34" charset="-122"/>
              </a:rPr>
              <a:t>常见</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特征</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94544" y="1503382"/>
            <a:ext cx="9822093" cy="4401205"/>
          </a:xfrm>
          <a:prstGeom prst="rect">
            <a:avLst/>
          </a:prstGeom>
          <a:noFill/>
        </p:spPr>
        <p:txBody>
          <a:bodyPr wrap="square" rtlCol="0">
            <a:spAutoFit/>
          </a:bodyPr>
          <a:lstStyle/>
          <a:p>
            <a:r>
              <a:rPr lang="zh-CN" altLang="en-US" sz="2000" b="1" i="0" dirty="0">
                <a:solidFill>
                  <a:srgbClr val="333333"/>
                </a:solidFill>
                <a:effectLst/>
                <a:latin typeface="Helvetica Neue"/>
              </a:rPr>
              <a:t>大批量的不合常理的</a:t>
            </a:r>
            <a:r>
              <a:rPr lang="en-US" altLang="zh-CN" sz="2000" b="1" i="0" dirty="0">
                <a:solidFill>
                  <a:srgbClr val="333333"/>
                </a:solidFill>
                <a:effectLst/>
                <a:latin typeface="Helvetica Neue"/>
              </a:rPr>
              <a:t>DNS</a:t>
            </a:r>
            <a:r>
              <a:rPr lang="zh-CN" altLang="en-US" sz="2000" b="1" i="0" dirty="0">
                <a:solidFill>
                  <a:srgbClr val="333333"/>
                </a:solidFill>
                <a:effectLst/>
                <a:latin typeface="Helvetica Neue"/>
              </a:rPr>
              <a:t>流量包</a:t>
            </a:r>
            <a:r>
              <a:rPr lang="zh-CN" altLang="en-US" sz="2000" i="0" dirty="0">
                <a:solidFill>
                  <a:srgbClr val="333333"/>
                </a:solidFill>
                <a:effectLst/>
                <a:latin typeface="Helvetica Neue"/>
              </a:rPr>
              <a:t>。比如其</a:t>
            </a:r>
            <a:r>
              <a:rPr lang="zh-CN" altLang="en-US" sz="2000" b="1" i="0" dirty="0">
                <a:solidFill>
                  <a:srgbClr val="333333"/>
                </a:solidFill>
                <a:effectLst/>
                <a:latin typeface="Helvetica Neue"/>
              </a:rPr>
              <a:t>请求的域名的根域名不是正确的常见域名</a:t>
            </a:r>
            <a:r>
              <a:rPr lang="zh-CN" altLang="en-US" sz="2000" i="0" dirty="0">
                <a:solidFill>
                  <a:srgbClr val="333333"/>
                </a:solidFill>
                <a:effectLst/>
                <a:latin typeface="Helvetica Neue"/>
              </a:rPr>
              <a:t>，例如：</a:t>
            </a:r>
            <a:r>
              <a:rPr lang="en-US" altLang="zh-CN" sz="2000" i="0" dirty="0">
                <a:solidFill>
                  <a:srgbClr val="333333"/>
                </a:solidFill>
                <a:effectLst/>
                <a:latin typeface="Helvetica Neue"/>
              </a:rPr>
              <a:t>gooogle.com</a:t>
            </a:r>
            <a:r>
              <a:rPr lang="zh-CN" altLang="en-US" sz="2000" i="0" dirty="0">
                <a:solidFill>
                  <a:srgbClr val="333333"/>
                </a:solidFill>
                <a:effectLst/>
                <a:latin typeface="Helvetica Neue"/>
              </a:rPr>
              <a:t>、</a:t>
            </a:r>
            <a:r>
              <a:rPr lang="en-US" altLang="zh-CN" sz="2000" i="0" dirty="0">
                <a:solidFill>
                  <a:srgbClr val="333333"/>
                </a:solidFill>
                <a:effectLst/>
                <a:latin typeface="Helvetica Neue"/>
              </a:rPr>
              <a:t>badu.com</a:t>
            </a:r>
            <a:r>
              <a:rPr lang="zh-CN" altLang="en-US" sz="2000" i="0" dirty="0">
                <a:solidFill>
                  <a:srgbClr val="333333"/>
                </a:solidFill>
                <a:effectLst/>
                <a:latin typeface="Helvetica Neue"/>
              </a:rPr>
              <a:t>、</a:t>
            </a:r>
            <a:r>
              <a:rPr lang="en-US" altLang="zh-CN" sz="2000" i="0" dirty="0">
                <a:solidFill>
                  <a:srgbClr val="333333"/>
                </a:solidFill>
                <a:effectLst/>
                <a:latin typeface="Helvetica Neue"/>
              </a:rPr>
              <a:t>Coogle.com</a:t>
            </a:r>
            <a:r>
              <a:rPr lang="zh-CN" altLang="en-US" sz="2000" i="0" dirty="0">
                <a:solidFill>
                  <a:srgbClr val="333333"/>
                </a:solidFill>
                <a:effectLst/>
                <a:latin typeface="Helvetica Neue"/>
              </a:rPr>
              <a:t>等等。或者，服务器的响应数据是除了</a:t>
            </a:r>
            <a:r>
              <a:rPr lang="en-US" altLang="zh-CN" sz="2000" i="0" dirty="0">
                <a:solidFill>
                  <a:srgbClr val="333333"/>
                </a:solidFill>
                <a:effectLst/>
                <a:latin typeface="Helvetica Neue"/>
              </a:rPr>
              <a:t>IP</a:t>
            </a:r>
            <a:r>
              <a:rPr lang="zh-CN" altLang="en-US" sz="2000" i="0" dirty="0">
                <a:solidFill>
                  <a:srgbClr val="333333"/>
                </a:solidFill>
                <a:effectLst/>
                <a:latin typeface="Helvetica Neue"/>
              </a:rPr>
              <a:t>地址以外的任何数据。</a:t>
            </a:r>
            <a:endParaRPr lang="en-US" altLang="zh-CN" sz="2000" i="0" dirty="0">
              <a:solidFill>
                <a:srgbClr val="333333"/>
              </a:solidFill>
              <a:effectLst/>
              <a:latin typeface="Helvetica Neue"/>
            </a:endParaRP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简单举个例子：我设置了一个</a:t>
            </a:r>
            <a:r>
              <a:rPr lang="en-US" altLang="zh-CN" sz="2000" i="0" dirty="0">
                <a:solidFill>
                  <a:srgbClr val="333333"/>
                </a:solidFill>
                <a:effectLst/>
                <a:latin typeface="Helvetica Neue"/>
              </a:rPr>
              <a:t>DNS</a:t>
            </a:r>
            <a:r>
              <a:rPr lang="zh-CN" altLang="en-US" sz="2000" i="0" dirty="0">
                <a:solidFill>
                  <a:srgbClr val="333333"/>
                </a:solidFill>
                <a:effectLst/>
                <a:latin typeface="Helvetica Neue"/>
              </a:rPr>
              <a:t>隧道服务器，我的恶意请求为：</a:t>
            </a:r>
            <a:r>
              <a:rPr lang="en-US" altLang="zh-CN" sz="2000" i="0" dirty="0" err="1">
                <a:solidFill>
                  <a:srgbClr val="333333"/>
                </a:solidFill>
                <a:effectLst/>
                <a:latin typeface="Helvetica Neue"/>
              </a:rPr>
              <a:t>pingxxxxxxxxxxxx.b.xibai.xyz</a:t>
            </a:r>
            <a:r>
              <a:rPr lang="zh-CN" altLang="en-US" sz="2000" i="0" dirty="0">
                <a:solidFill>
                  <a:srgbClr val="333333"/>
                </a:solidFill>
                <a:effectLst/>
                <a:latin typeface="Helvetica Neue"/>
              </a:rPr>
              <a:t>，直接把想执行的明文命令</a:t>
            </a:r>
            <a:r>
              <a:rPr lang="en-US" altLang="zh-CN" sz="2000" i="0" dirty="0">
                <a:solidFill>
                  <a:srgbClr val="333333"/>
                </a:solidFill>
                <a:effectLst/>
                <a:latin typeface="Helvetica Neue"/>
              </a:rPr>
              <a:t>(</a:t>
            </a:r>
            <a:r>
              <a:rPr lang="en-US" altLang="zh-CN" sz="2000" i="0" dirty="0" err="1">
                <a:solidFill>
                  <a:srgbClr val="333333"/>
                </a:solidFill>
                <a:effectLst/>
                <a:latin typeface="Helvetica Neue"/>
              </a:rPr>
              <a:t>pingxxxxxxxxxxxx</a:t>
            </a:r>
            <a:r>
              <a:rPr lang="en-US" altLang="zh-CN" sz="2000" i="0" dirty="0">
                <a:solidFill>
                  <a:srgbClr val="333333"/>
                </a:solidFill>
                <a:effectLst/>
                <a:latin typeface="Helvetica Neue"/>
              </a:rPr>
              <a:t>)</a:t>
            </a:r>
            <a:r>
              <a:rPr lang="zh-CN" altLang="en-US" sz="2000" i="0" dirty="0">
                <a:solidFill>
                  <a:srgbClr val="333333"/>
                </a:solidFill>
                <a:effectLst/>
                <a:latin typeface="Helvetica Neue"/>
              </a:rPr>
              <a:t>传给服务器；</a:t>
            </a:r>
            <a:endParaRPr lang="en-US" altLang="zh-CN" sz="2000" i="0" dirty="0">
              <a:solidFill>
                <a:srgbClr val="333333"/>
              </a:solidFill>
              <a:effectLst/>
              <a:latin typeface="Helvetica Neue"/>
            </a:endParaRPr>
          </a:p>
          <a:p>
            <a:r>
              <a:rPr lang="zh-CN" altLang="en-US" sz="2000" i="0" dirty="0">
                <a:solidFill>
                  <a:srgbClr val="333333"/>
                </a:solidFill>
                <a:effectLst/>
                <a:latin typeface="Helvetica Neue"/>
              </a:rPr>
              <a:t>或者预先自定义一套编码规则，将明文命令经编码后传输。以</a:t>
            </a:r>
            <a:r>
              <a:rPr lang="en-US" altLang="zh-CN" sz="2000" i="0" dirty="0">
                <a:solidFill>
                  <a:srgbClr val="333333"/>
                </a:solidFill>
                <a:effectLst/>
                <a:latin typeface="Helvetica Neue"/>
              </a:rPr>
              <a:t>base64</a:t>
            </a:r>
            <a:r>
              <a:rPr lang="zh-CN" altLang="en-US" sz="2000" i="0" dirty="0">
                <a:solidFill>
                  <a:srgbClr val="333333"/>
                </a:solidFill>
                <a:effectLst/>
                <a:latin typeface="Helvetica Neue"/>
              </a:rPr>
              <a:t>再次举例：</a:t>
            </a:r>
            <a:r>
              <a:rPr lang="en-US" altLang="zh-CN" sz="2000" i="0" dirty="0" err="1">
                <a:solidFill>
                  <a:srgbClr val="333333"/>
                </a:solidFill>
                <a:effectLst/>
                <a:latin typeface="Helvetica Neue"/>
              </a:rPr>
              <a:t>cgluzwxxxxxxxxxxxxxxxxxx.b.xibai.xyz</a:t>
            </a:r>
            <a:r>
              <a:rPr lang="zh-CN" altLang="en-US" sz="2000" i="0" dirty="0">
                <a:solidFill>
                  <a:srgbClr val="333333"/>
                </a:solidFill>
                <a:effectLst/>
                <a:latin typeface="Helvetica Neue"/>
              </a:rPr>
              <a:t>。只需要这一条请求我就可以把想法告知服务端，然后我对其他一些正常域名进行大量请求掩饰它，普通人往往就会忽略掉这些流量。</a:t>
            </a:r>
          </a:p>
          <a:p>
            <a:endParaRPr lang="zh-CN" altLang="en-US" sz="2000" i="0" dirty="0">
              <a:solidFill>
                <a:srgbClr val="333333"/>
              </a:solidFill>
              <a:effectLst/>
              <a:latin typeface="Helvetica Neue"/>
            </a:endParaRPr>
          </a:p>
          <a:p>
            <a:r>
              <a:rPr lang="zh-CN" altLang="en-US" sz="2000" i="0" dirty="0">
                <a:solidFill>
                  <a:srgbClr val="333333"/>
                </a:solidFill>
                <a:effectLst/>
                <a:latin typeface="Helvetica Neue"/>
              </a:rPr>
              <a:t>随着架设的</a:t>
            </a:r>
            <a:r>
              <a:rPr lang="en-US" altLang="zh-CN" sz="2000" i="0" dirty="0">
                <a:solidFill>
                  <a:srgbClr val="333333"/>
                </a:solidFill>
                <a:effectLst/>
                <a:latin typeface="Helvetica Neue"/>
              </a:rPr>
              <a:t>DNS</a:t>
            </a:r>
            <a:r>
              <a:rPr lang="zh-CN" altLang="en-US" sz="2000" i="0" dirty="0">
                <a:solidFill>
                  <a:srgbClr val="333333"/>
                </a:solidFill>
                <a:effectLst/>
                <a:latin typeface="Helvetica Neue"/>
              </a:rPr>
              <a:t>隧道客户端与服务端支持的功能越强大，其域名一定有越多可能，</a:t>
            </a:r>
            <a:r>
              <a:rPr lang="en-US" altLang="zh-CN" sz="2000" i="0" dirty="0">
                <a:solidFill>
                  <a:srgbClr val="333333"/>
                </a:solidFill>
                <a:effectLst/>
                <a:latin typeface="Helvetica Neue"/>
              </a:rPr>
              <a:t>DNS</a:t>
            </a:r>
            <a:r>
              <a:rPr lang="zh-CN" altLang="en-US" sz="2000" i="0" dirty="0">
                <a:solidFill>
                  <a:srgbClr val="333333"/>
                </a:solidFill>
                <a:effectLst/>
                <a:latin typeface="Helvetica Neue"/>
              </a:rPr>
              <a:t>请求量也会随之加大。但是</a:t>
            </a:r>
            <a:r>
              <a:rPr lang="zh-CN" altLang="en-US" sz="2000" b="1" i="0" dirty="0">
                <a:solidFill>
                  <a:srgbClr val="333333"/>
                </a:solidFill>
                <a:effectLst/>
                <a:latin typeface="Helvetica Neue"/>
              </a:rPr>
              <a:t>一切都只能以</a:t>
            </a:r>
            <a:r>
              <a:rPr lang="en-US" altLang="zh-CN" sz="2000" b="1" i="0" dirty="0">
                <a:solidFill>
                  <a:srgbClr val="333333"/>
                </a:solidFill>
                <a:effectLst/>
                <a:latin typeface="Helvetica Neue"/>
              </a:rPr>
              <a:t>DNS</a:t>
            </a:r>
            <a:r>
              <a:rPr lang="zh-CN" altLang="en-US" sz="2000" b="1" i="0" dirty="0">
                <a:solidFill>
                  <a:srgbClr val="333333"/>
                </a:solidFill>
                <a:effectLst/>
                <a:latin typeface="Helvetica Neue"/>
              </a:rPr>
              <a:t>协议的基本规则为基础</a:t>
            </a:r>
            <a:r>
              <a:rPr lang="zh-CN" altLang="en-US" sz="2000" i="0" dirty="0">
                <a:solidFill>
                  <a:srgbClr val="333333"/>
                </a:solidFill>
                <a:effectLst/>
                <a:latin typeface="Helvetica Neue"/>
              </a:rPr>
              <a:t>才能展开。</a:t>
            </a:r>
            <a:endParaRPr lang="en-US" altLang="zh-CN" sz="2000" dirty="0"/>
          </a:p>
        </p:txBody>
      </p:sp>
    </p:spTree>
    <p:extLst>
      <p:ext uri="{BB962C8B-B14F-4D97-AF65-F5344CB8AC3E}">
        <p14:creationId xmlns:p14="http://schemas.microsoft.com/office/powerpoint/2010/main" val="12794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图形用户界面, 表格, Excel&#10;&#10;描述已自动生成">
            <a:extLst>
              <a:ext uri="{FF2B5EF4-FFF2-40B4-BE49-F238E27FC236}">
                <a16:creationId xmlns:a16="http://schemas.microsoft.com/office/drawing/2014/main" id="{04907437-6862-49BF-820F-BCE5C7E92569}"/>
              </a:ext>
            </a:extLst>
          </p:cNvPr>
          <p:cNvPicPr>
            <a:picLocks noChangeAspect="1"/>
          </p:cNvPicPr>
          <p:nvPr/>
        </p:nvPicPr>
        <p:blipFill>
          <a:blip r:embed="rId2"/>
          <a:stretch>
            <a:fillRect/>
          </a:stretch>
        </p:blipFill>
        <p:spPr>
          <a:xfrm>
            <a:off x="643467" y="1547876"/>
            <a:ext cx="10905066" cy="3762246"/>
          </a:xfrm>
          <a:prstGeom prst="rect">
            <a:avLst/>
          </a:prstGeom>
        </p:spPr>
      </p:pic>
    </p:spTree>
    <p:extLst>
      <p:ext uri="{BB962C8B-B14F-4D97-AF65-F5344CB8AC3E}">
        <p14:creationId xmlns:p14="http://schemas.microsoft.com/office/powerpoint/2010/main" val="290518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a:extLst>
              <a:ext uri="{FF2B5EF4-FFF2-40B4-BE49-F238E27FC236}">
                <a16:creationId xmlns:a16="http://schemas.microsoft.com/office/drawing/2014/main" id="{04907437-6862-49BF-820F-BCE5C7E92569}"/>
              </a:ext>
            </a:extLst>
          </p:cNvPr>
          <p:cNvPicPr>
            <a:picLocks noChangeAspect="1"/>
          </p:cNvPicPr>
          <p:nvPr/>
        </p:nvPicPr>
        <p:blipFill rotWithShape="1">
          <a:blip r:embed="rId2"/>
          <a:srcRect r="2231" b="-1"/>
          <a:stretch/>
        </p:blipFill>
        <p:spPr>
          <a:xfrm>
            <a:off x="20" y="1282"/>
            <a:ext cx="12191980" cy="6856718"/>
          </a:xfrm>
          <a:prstGeom prst="rect">
            <a:avLst/>
          </a:prstGeom>
        </p:spPr>
      </p:pic>
    </p:spTree>
    <p:extLst>
      <p:ext uri="{BB962C8B-B14F-4D97-AF65-F5344CB8AC3E}">
        <p14:creationId xmlns:p14="http://schemas.microsoft.com/office/powerpoint/2010/main" val="392392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常用工具</a:t>
            </a:r>
            <a:r>
              <a:rPr kumimoji="1" lang="en-US" altLang="zh-CN" sz="4000" b="1" dirty="0">
                <a:solidFill>
                  <a:srgbClr val="7AC259"/>
                </a:solidFill>
                <a:latin typeface="Microsoft YaHei" panose="020B0503020204020204" pitchFamily="34" charset="-122"/>
                <a:ea typeface="Microsoft YaHei" panose="020B0503020204020204" pitchFamily="34" charset="-122"/>
              </a:rPr>
              <a:t>iodine</a:t>
            </a:r>
            <a:r>
              <a:rPr kumimoji="1" lang="zh-CN" altLang="en-US" sz="4000" b="1" dirty="0">
                <a:solidFill>
                  <a:srgbClr val="7AC259"/>
                </a:solidFill>
                <a:latin typeface="Microsoft YaHei" panose="020B0503020204020204" pitchFamily="34" charset="-122"/>
                <a:ea typeface="Microsoft YaHei" panose="020B0503020204020204" pitchFamily="34" charset="-122"/>
              </a:rPr>
              <a:t>的分析</a:t>
            </a: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4</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272100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78313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特殊说明</a:t>
            </a: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997839"/>
            <a:ext cx="9363182"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此工具为开源工具，故分析时涉及源码的部分均采用作者源码，方便分析</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en-US" altLang="zh-CN" sz="2000" dirty="0"/>
              <a:t>raw-mode</a:t>
            </a:r>
            <a:r>
              <a:rPr lang="zh-CN" altLang="en-US" sz="2000" dirty="0"/>
              <a:t>模式仅限服务端为</a:t>
            </a:r>
            <a:r>
              <a:rPr lang="en-US" altLang="zh-CN" sz="2000" dirty="0"/>
              <a:t>Linux</a:t>
            </a:r>
            <a:r>
              <a:rPr lang="zh-CN" altLang="en-US" sz="2000" dirty="0"/>
              <a:t>时可用（可在启动参数</a:t>
            </a:r>
            <a:r>
              <a:rPr lang="zh-CN" altLang="en-US" sz="2000"/>
              <a:t>中加 </a:t>
            </a:r>
            <a:r>
              <a:rPr lang="en-US" altLang="zh-CN" sz="2000"/>
              <a:t>-r </a:t>
            </a:r>
            <a:r>
              <a:rPr lang="zh-CN" altLang="en-US" sz="2000"/>
              <a:t>跳过 </a:t>
            </a:r>
            <a:r>
              <a:rPr lang="en-US" altLang="zh-CN" sz="2000"/>
              <a:t>raw-mode</a:t>
            </a:r>
            <a:r>
              <a:rPr lang="zh-CN" altLang="en-US" sz="2000" dirty="0"/>
              <a:t>）</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zh-CN" altLang="en-US" sz="2000" dirty="0"/>
              <a:t>客户端为</a:t>
            </a:r>
            <a:r>
              <a:rPr lang="en-US" altLang="zh-CN" sz="2000" dirty="0"/>
              <a:t>Win10</a:t>
            </a:r>
            <a:r>
              <a:rPr lang="zh-CN" altLang="en-US" sz="2000" dirty="0"/>
              <a:t>时，环境搭建后，可连接成功，但无法</a:t>
            </a:r>
            <a:r>
              <a:rPr lang="en-US" altLang="zh-CN" sz="2000" dirty="0"/>
              <a:t>ping</a:t>
            </a:r>
            <a:r>
              <a:rPr lang="zh-CN" altLang="en-US" sz="2000" dirty="0"/>
              <a:t>通（即不可用！）</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zh-CN" altLang="en-US" sz="2000" dirty="0"/>
              <a:t>国内的域名解析服务设置</a:t>
            </a:r>
            <a:r>
              <a:rPr lang="en-US" altLang="zh-CN" sz="2000" dirty="0"/>
              <a:t>NS</a:t>
            </a:r>
            <a:r>
              <a:rPr lang="zh-CN" altLang="en-US" sz="2000" dirty="0"/>
              <a:t>记录后，经测试，该程序不能正确处理现今公网</a:t>
            </a:r>
            <a:r>
              <a:rPr lang="en-US" altLang="zh-CN" sz="2000" dirty="0"/>
              <a:t>DNS</a:t>
            </a:r>
            <a:r>
              <a:rPr lang="zh-CN" altLang="en-US" sz="2000" dirty="0"/>
              <a:t>返回的数据包，所以中继模式无法成功建立连接，只能使用直接转发模式。（未测试局域网状态下的</a:t>
            </a:r>
            <a:r>
              <a:rPr lang="en-US" altLang="zh-CN" sz="2000" dirty="0"/>
              <a:t>DNS</a:t>
            </a:r>
            <a:r>
              <a:rPr lang="zh-CN" altLang="en-US" sz="2000" dirty="0"/>
              <a:t>中继模式）</a:t>
            </a:r>
          </a:p>
        </p:txBody>
      </p:sp>
    </p:spTree>
    <p:extLst>
      <p:ext uri="{BB962C8B-B14F-4D97-AF65-F5344CB8AC3E}">
        <p14:creationId xmlns:p14="http://schemas.microsoft.com/office/powerpoint/2010/main" val="195330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78313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工作机制</a:t>
            </a: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812904"/>
            <a:ext cx="9363182"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通过</a:t>
            </a:r>
            <a:r>
              <a:rPr lang="en-US" altLang="zh-CN" sz="2000" dirty="0"/>
              <a:t>TAP</a:t>
            </a:r>
            <a:r>
              <a:rPr lang="zh-CN" altLang="en-US" sz="2000" dirty="0"/>
              <a:t>虚拟网卡（即需要单独安装</a:t>
            </a:r>
            <a:r>
              <a:rPr lang="en-US" altLang="zh-CN" sz="2000" dirty="0"/>
              <a:t>tap-driver</a:t>
            </a:r>
            <a:r>
              <a:rPr lang="zh-CN" altLang="en-US" sz="2000" dirty="0"/>
              <a:t>），在服务端机器（相应程序</a:t>
            </a:r>
            <a:r>
              <a:rPr lang="en-US" altLang="zh-CN" sz="2000" dirty="0" err="1"/>
              <a:t>iodined</a:t>
            </a:r>
            <a:r>
              <a:rPr lang="zh-CN" altLang="en-US" sz="2000" dirty="0"/>
              <a:t>）建立一个局域网（如</a:t>
            </a:r>
            <a:r>
              <a:rPr lang="en-US" altLang="zh-CN" sz="2000" dirty="0" err="1"/>
              <a:t>ip</a:t>
            </a:r>
            <a:r>
              <a:rPr lang="zh-CN" altLang="en-US" sz="2000" dirty="0"/>
              <a:t>为</a:t>
            </a:r>
            <a:r>
              <a:rPr lang="en-US" altLang="zh-CN" sz="2000" dirty="0"/>
              <a:t>10.0.0.1</a:t>
            </a:r>
            <a:r>
              <a:rPr lang="zh-CN" altLang="en-US" sz="2000" dirty="0"/>
              <a:t>）</a:t>
            </a:r>
            <a:r>
              <a:rPr lang="en-US" altLang="zh-CN" sz="2000" dirty="0"/>
              <a:t>,</a:t>
            </a:r>
            <a:r>
              <a:rPr lang="zh-CN" altLang="en-US" sz="2000" dirty="0"/>
              <a:t>局域网网段为自定义；</a:t>
            </a:r>
            <a:endParaRPr lang="en-US" altLang="zh-CN" sz="2000" dirty="0"/>
          </a:p>
          <a:p>
            <a:endParaRPr lang="zh-CN" altLang="en-US" sz="2000" dirty="0"/>
          </a:p>
          <a:p>
            <a:pPr marL="285750" indent="-285750">
              <a:buFont typeface="Arial" panose="020B0604020202020204" pitchFamily="34" charset="0"/>
              <a:buChar char="•"/>
            </a:pPr>
            <a:r>
              <a:rPr lang="zh-CN" altLang="en-US" sz="2000" dirty="0"/>
              <a:t>客户端机器（相应程序</a:t>
            </a:r>
            <a:r>
              <a:rPr lang="en-US" altLang="zh-CN" sz="2000" dirty="0"/>
              <a:t>iodine</a:t>
            </a:r>
            <a:r>
              <a:rPr lang="zh-CN" altLang="en-US" sz="2000" dirty="0"/>
              <a:t>）也需要</a:t>
            </a:r>
            <a:r>
              <a:rPr lang="en-US" altLang="zh-CN" sz="2000" dirty="0"/>
              <a:t>TAP</a:t>
            </a:r>
            <a:r>
              <a:rPr lang="zh-CN" altLang="en-US" sz="2000" dirty="0"/>
              <a:t>虚拟网卡；</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en-US" altLang="zh-CN" sz="2000" dirty="0"/>
              <a:t>DNS</a:t>
            </a:r>
            <a:r>
              <a:rPr lang="zh-CN" altLang="en-US" sz="2000" dirty="0"/>
              <a:t>隧道流程：</a:t>
            </a:r>
            <a:r>
              <a:rPr lang="en-US" altLang="zh-CN" sz="2000" dirty="0"/>
              <a:t>iodine</a:t>
            </a:r>
            <a:r>
              <a:rPr lang="zh-CN" altLang="en-US" sz="2000" dirty="0"/>
              <a:t>客户端</a:t>
            </a:r>
            <a:r>
              <a:rPr lang="en-US" altLang="zh-CN" sz="2000" dirty="0"/>
              <a:t>-&gt;DNS</a:t>
            </a:r>
            <a:r>
              <a:rPr lang="zh-CN" altLang="en-US" sz="2000" dirty="0"/>
              <a:t>服务商</a:t>
            </a:r>
            <a:r>
              <a:rPr lang="en-US" altLang="zh-CN" sz="2000" dirty="0"/>
              <a:t>-&gt;</a:t>
            </a:r>
            <a:r>
              <a:rPr lang="en-US" altLang="zh-CN" sz="2000" dirty="0" err="1"/>
              <a:t>iodined</a:t>
            </a:r>
            <a:r>
              <a:rPr lang="zh-CN" altLang="en-US" sz="2000" dirty="0"/>
              <a:t>服务端</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zh-CN" altLang="en-US" sz="2000" dirty="0"/>
              <a:t>服务</a:t>
            </a:r>
            <a:r>
              <a:rPr lang="zh-CN" altLang="en-US" sz="2000"/>
              <a:t>端程序 </a:t>
            </a:r>
            <a:r>
              <a:rPr lang="en-US" altLang="zh-CN" sz="2000"/>
              <a:t>iodined </a:t>
            </a:r>
            <a:r>
              <a:rPr lang="zh-CN" altLang="en-US" sz="2000"/>
              <a:t>提供</a:t>
            </a:r>
            <a:r>
              <a:rPr lang="zh-CN" altLang="en-US" sz="2000" dirty="0"/>
              <a:t>特定域名的</a:t>
            </a:r>
            <a:r>
              <a:rPr lang="en-US" altLang="zh-CN" sz="2000" dirty="0"/>
              <a:t>DNS</a:t>
            </a:r>
            <a:r>
              <a:rPr lang="zh-CN" altLang="en-US" sz="2000" dirty="0"/>
              <a:t>解析服务。当客户端请求该域名的解析，就可以建立通道连接。</a:t>
            </a:r>
            <a:endParaRPr lang="en-US" altLang="zh-CN" sz="2000" dirty="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zh-CN" altLang="en-US" sz="2000" dirty="0"/>
              <a:t>两者通过</a:t>
            </a:r>
            <a:r>
              <a:rPr lang="en-US" altLang="zh-CN" sz="2000" dirty="0"/>
              <a:t>DNS</a:t>
            </a:r>
            <a:r>
              <a:rPr lang="zh-CN" altLang="en-US" sz="2000" dirty="0"/>
              <a:t>隧道，同处于一个局域网（即两张虚拟网卡</a:t>
            </a:r>
            <a:r>
              <a:rPr lang="en-US" altLang="zh-CN" sz="2000" dirty="0"/>
              <a:t>IP</a:t>
            </a:r>
            <a:r>
              <a:rPr lang="zh-CN" altLang="en-US" sz="2000" dirty="0"/>
              <a:t>会在同一个局域网）。</a:t>
            </a:r>
          </a:p>
        </p:txBody>
      </p:sp>
    </p:spTree>
    <p:extLst>
      <p:ext uri="{BB962C8B-B14F-4D97-AF65-F5344CB8AC3E}">
        <p14:creationId xmlns:p14="http://schemas.microsoft.com/office/powerpoint/2010/main" val="187056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79302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流量特征总结</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-1</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558973"/>
            <a:ext cx="9363182" cy="4708981"/>
          </a:xfrm>
          <a:prstGeom prst="rect">
            <a:avLst/>
          </a:prstGeom>
          <a:noFill/>
        </p:spPr>
        <p:txBody>
          <a:bodyPr wrap="square" rtlCol="0">
            <a:spAutoFit/>
          </a:bodyPr>
          <a:lstStyle/>
          <a:p>
            <a:pPr marL="457200" indent="-457200">
              <a:buFont typeface="Arial" panose="020B0604020202020204" pitchFamily="34" charset="0"/>
              <a:buChar char="•"/>
            </a:pPr>
            <a:r>
              <a:rPr lang="zh-CN" altLang="en-US" sz="2000" dirty="0"/>
              <a:t>客户端发起的第一阶段握手包，正常的情况一定是</a:t>
            </a:r>
            <a:r>
              <a:rPr lang="en-US" altLang="zh-CN" sz="2000" dirty="0" err="1"/>
              <a:t>yrbxxx</a:t>
            </a:r>
            <a:r>
              <a:rPr lang="zh-CN" altLang="en-US" sz="2000" dirty="0"/>
              <a:t>的形式</a:t>
            </a:r>
          </a:p>
          <a:p>
            <a:pPr marL="457200" indent="-457200">
              <a:buFont typeface="Arial" panose="020B0604020202020204" pitchFamily="34" charset="0"/>
              <a:buChar char="•"/>
            </a:pPr>
            <a:endParaRPr lang="zh-CN" altLang="en-US" sz="2000" dirty="0"/>
          </a:p>
          <a:p>
            <a:pPr marL="457200" indent="-457200">
              <a:buFont typeface="Arial" panose="020B0604020202020204" pitchFamily="34" charset="0"/>
              <a:buChar char="•"/>
            </a:pPr>
            <a:r>
              <a:rPr lang="zh-CN" altLang="en-US" sz="2000" dirty="0"/>
              <a:t>服务端对于</a:t>
            </a:r>
            <a:r>
              <a:rPr lang="zh-CN" altLang="en-US" sz="2000"/>
              <a:t>第一阶段 </a:t>
            </a:r>
            <a:r>
              <a:rPr lang="en-US" altLang="zh-CN" sz="2000"/>
              <a:t>yrbxxx </a:t>
            </a:r>
            <a:r>
              <a:rPr lang="zh-CN" altLang="en-US" sz="2000"/>
              <a:t>握手</a:t>
            </a:r>
            <a:r>
              <a:rPr lang="zh-CN" altLang="en-US" sz="2000" dirty="0"/>
              <a:t>包的响应数据一定是：</a:t>
            </a:r>
            <a:r>
              <a:rPr lang="en-US" altLang="zh-CN" sz="2000" dirty="0"/>
              <a:t>00000000ffffffff55555555aaaaaaaa8163c8d2c77cb2175f4fcec9492d522161a9712025b30673e6d84430795057bf</a:t>
            </a:r>
          </a:p>
          <a:p>
            <a:pPr marL="457200" indent="-457200">
              <a:buFont typeface="Arial" panose="020B0604020202020204" pitchFamily="34" charset="0"/>
              <a:buChar char="•"/>
            </a:pPr>
            <a:endParaRPr lang="en-US" altLang="zh-CN" sz="2000" dirty="0"/>
          </a:p>
          <a:p>
            <a:pPr marL="457200" indent="-457200">
              <a:buFont typeface="Arial" panose="020B0604020202020204" pitchFamily="34" charset="0"/>
              <a:buChar char="•"/>
            </a:pPr>
            <a:r>
              <a:rPr lang="zh-CN" altLang="en-US" sz="2000" dirty="0"/>
              <a:t>客户端第二阶段握手包的子域名开头根据使用的版本会有不同的固定开头。第一字节固定为</a:t>
            </a:r>
            <a:r>
              <a:rPr lang="en-US" altLang="zh-CN" sz="2000" dirty="0"/>
              <a:t>v</a:t>
            </a:r>
            <a:r>
              <a:rPr lang="zh-CN" altLang="en-US" sz="2000" dirty="0"/>
              <a:t>，而后默认是</a:t>
            </a:r>
            <a:r>
              <a:rPr lang="en-US" altLang="zh-CN" sz="2000" dirty="0"/>
              <a:t>base32</a:t>
            </a:r>
            <a:r>
              <a:rPr lang="zh-CN" altLang="en-US" sz="2000" dirty="0"/>
              <a:t>编码的版本号，若是非魔改的最新官方版，则</a:t>
            </a:r>
            <a:r>
              <a:rPr lang="zh-CN" altLang="en-US" sz="2000"/>
              <a:t>必为 </a:t>
            </a:r>
            <a:r>
              <a:rPr lang="en-US" altLang="zh-CN" sz="2000"/>
              <a:t>vaaaaka </a:t>
            </a:r>
            <a:r>
              <a:rPr lang="zh-CN" altLang="en-US" sz="2000"/>
              <a:t>开头</a:t>
            </a:r>
            <a:endParaRPr lang="zh-CN" altLang="en-US" sz="2000" dirty="0"/>
          </a:p>
          <a:p>
            <a:pPr marL="457200" indent="-457200">
              <a:buFont typeface="Arial" panose="020B0604020202020204" pitchFamily="34" charset="0"/>
              <a:buChar char="•"/>
            </a:pPr>
            <a:endParaRPr lang="zh-CN" altLang="en-US" sz="2000" dirty="0"/>
          </a:p>
          <a:p>
            <a:pPr marL="457200" indent="-457200">
              <a:buFont typeface="Arial" panose="020B0604020202020204" pitchFamily="34" charset="0"/>
              <a:buChar char="•"/>
            </a:pPr>
            <a:r>
              <a:rPr lang="zh-CN" altLang="en-US" sz="2000" dirty="0"/>
              <a:t>服务端对于第二阶段握手包的响应依旧是预设关键字开头。正常的关键字为：</a:t>
            </a:r>
            <a:r>
              <a:rPr lang="en-US" altLang="zh-CN" sz="2000" dirty="0"/>
              <a:t>VACK</a:t>
            </a:r>
            <a:r>
              <a:rPr lang="zh-CN" altLang="en-US" sz="2000" dirty="0"/>
              <a:t>，而后的数据则是服务器返回的四字节的</a:t>
            </a:r>
            <a:r>
              <a:rPr lang="en-US" altLang="zh-CN" sz="2000" dirty="0"/>
              <a:t>seed</a:t>
            </a:r>
            <a:r>
              <a:rPr lang="zh-CN" altLang="en-US" sz="2000" dirty="0"/>
              <a:t>和一字节的</a:t>
            </a:r>
            <a:r>
              <a:rPr lang="en-US" altLang="zh-CN" sz="2000" dirty="0" err="1"/>
              <a:t>userid</a:t>
            </a:r>
            <a:endParaRPr lang="en-US" altLang="zh-CN" sz="2000" dirty="0"/>
          </a:p>
          <a:p>
            <a:pPr marL="457200" indent="-457200">
              <a:buFont typeface="Arial" panose="020B0604020202020204" pitchFamily="34" charset="0"/>
              <a:buChar char="•"/>
            </a:pPr>
            <a:endParaRPr lang="en-US" altLang="zh-CN" sz="2000" dirty="0"/>
          </a:p>
          <a:p>
            <a:pPr marL="457200" indent="-457200">
              <a:buFont typeface="Arial" panose="020B0604020202020204" pitchFamily="34" charset="0"/>
              <a:buChar char="•"/>
            </a:pPr>
            <a:r>
              <a:rPr lang="zh-CN" altLang="en-US" sz="2000" dirty="0"/>
              <a:t>第三阶段是身份验证，此阶段没有固定特征值，但服务端会返回两个明文</a:t>
            </a:r>
            <a:r>
              <a:rPr lang="en-US" altLang="zh-CN" sz="2000" dirty="0" err="1"/>
              <a:t>ip</a:t>
            </a:r>
            <a:r>
              <a:rPr lang="zh-CN" altLang="en-US" sz="2000" dirty="0"/>
              <a:t>地址，一个是隧道的虚拟网关</a:t>
            </a:r>
            <a:r>
              <a:rPr lang="en-US" altLang="zh-CN" sz="2000" dirty="0" err="1"/>
              <a:t>ip</a:t>
            </a:r>
            <a:r>
              <a:rPr lang="zh-CN" altLang="en-US" sz="2000" dirty="0"/>
              <a:t>，一个是分配给客户端的虚拟局域网</a:t>
            </a:r>
            <a:r>
              <a:rPr lang="en-US" altLang="zh-CN" sz="2000" dirty="0" err="1"/>
              <a:t>ip</a:t>
            </a:r>
            <a:endParaRPr lang="en-US" altLang="zh-CN" sz="2000" dirty="0"/>
          </a:p>
        </p:txBody>
      </p:sp>
    </p:spTree>
    <p:extLst>
      <p:ext uri="{BB962C8B-B14F-4D97-AF65-F5344CB8AC3E}">
        <p14:creationId xmlns:p14="http://schemas.microsoft.com/office/powerpoint/2010/main" val="417444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85554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流量特征总结</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-2</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558973"/>
            <a:ext cx="9363182" cy="4708981"/>
          </a:xfrm>
          <a:prstGeom prst="rect">
            <a:avLst/>
          </a:prstGeom>
          <a:noFill/>
        </p:spPr>
        <p:txBody>
          <a:bodyPr wrap="square" rtlCol="0">
            <a:spAutoFit/>
          </a:bodyPr>
          <a:lstStyle/>
          <a:p>
            <a:pPr marL="457200" indent="-457200">
              <a:buFont typeface="Arial" panose="020B0604020202020204" pitchFamily="34" charset="0"/>
              <a:buChar char="•"/>
            </a:pPr>
            <a:r>
              <a:rPr lang="zh-CN" altLang="en-US" sz="2000" dirty="0"/>
              <a:t>接下来可能</a:t>
            </a:r>
            <a:r>
              <a:rPr lang="zh-CN" altLang="en-US" sz="2000"/>
              <a:t>会出现 </a:t>
            </a:r>
            <a:r>
              <a:rPr lang="en-US" altLang="zh-CN" sz="2000"/>
              <a:t>ix0xxx </a:t>
            </a:r>
            <a:r>
              <a:rPr lang="zh-CN" altLang="en-US" sz="2000"/>
              <a:t>开头</a:t>
            </a:r>
            <a:r>
              <a:rPr lang="zh-CN" altLang="en-US" sz="2000" dirty="0"/>
              <a:t>的六字节子域名。</a:t>
            </a:r>
            <a:r>
              <a:rPr lang="zh-CN" altLang="en-US" sz="2000"/>
              <a:t>若为 </a:t>
            </a:r>
            <a:r>
              <a:rPr lang="en-US" altLang="zh-CN" sz="2000"/>
              <a:t>i </a:t>
            </a:r>
            <a:r>
              <a:rPr lang="zh-CN" altLang="en-US" sz="2000"/>
              <a:t>开头</a:t>
            </a:r>
            <a:r>
              <a:rPr lang="zh-CN" altLang="en-US" sz="2000" dirty="0"/>
              <a:t>，握手阶段可能会在这里直接结束</a:t>
            </a:r>
            <a:r>
              <a:rPr lang="zh-CN" altLang="en-US" sz="2000"/>
              <a:t>。其中 </a:t>
            </a:r>
            <a:r>
              <a:rPr lang="en-US" altLang="zh-CN" sz="2000"/>
              <a:t>ix0 </a:t>
            </a:r>
            <a:r>
              <a:rPr lang="zh-CN" altLang="en-US" sz="2000"/>
              <a:t>中间</a:t>
            </a:r>
            <a:r>
              <a:rPr lang="zh-CN" altLang="en-US" sz="2000" dirty="0"/>
              <a:t>的</a:t>
            </a:r>
            <a:r>
              <a:rPr lang="en-US" altLang="zh-CN" sz="2000" dirty="0"/>
              <a:t>x</a:t>
            </a:r>
            <a:r>
              <a:rPr lang="zh-CN" altLang="en-US" sz="2000" dirty="0"/>
              <a:t>取值范围为</a:t>
            </a:r>
            <a:r>
              <a:rPr lang="zh-CN" altLang="en-US" sz="2000"/>
              <a:t>：</a:t>
            </a:r>
            <a:r>
              <a:rPr lang="en-US" altLang="zh-CN" sz="2000"/>
              <a:t>a-z 0-5</a:t>
            </a:r>
            <a:r>
              <a:rPr lang="zh-CN" altLang="en-US" sz="2000" dirty="0"/>
              <a:t>。</a:t>
            </a:r>
            <a:endParaRPr lang="en-US" altLang="zh-CN" sz="2000" dirty="0"/>
          </a:p>
          <a:p>
            <a:r>
              <a:rPr lang="zh-CN" altLang="en-US" sz="2000"/>
              <a:t>    （</a:t>
            </a:r>
            <a:r>
              <a:rPr lang="zh-CN" altLang="en-US" sz="2000" dirty="0"/>
              <a:t>按照源码分析其实此处应该一定</a:t>
            </a:r>
            <a:r>
              <a:rPr lang="zh-CN" altLang="en-US" sz="2000"/>
              <a:t>会有 </a:t>
            </a:r>
            <a:r>
              <a:rPr lang="en-US" altLang="zh-CN" sz="2000"/>
              <a:t>ix0xxx </a:t>
            </a:r>
            <a:r>
              <a:rPr lang="zh-CN" altLang="en-US" sz="2000"/>
              <a:t>开头</a:t>
            </a:r>
            <a:r>
              <a:rPr lang="zh-CN" altLang="en-US" sz="2000" dirty="0"/>
              <a:t>的子域名</a:t>
            </a:r>
            <a:r>
              <a:rPr lang="en-US" altLang="zh-CN" sz="2000" dirty="0"/>
              <a:t>DNS</a:t>
            </a:r>
            <a:r>
              <a:rPr lang="zh-CN" altLang="en-US" sz="2000" dirty="0"/>
              <a:t>数据包，但实测的时候发现有时没有该包，这里暂不深究其原因。）</a:t>
            </a:r>
          </a:p>
          <a:p>
            <a:pPr marL="457200" indent="-457200">
              <a:buFont typeface="Arial" panose="020B0604020202020204" pitchFamily="34" charset="0"/>
              <a:buChar char="•"/>
            </a:pPr>
            <a:endParaRPr lang="zh-CN" altLang="en-US" sz="2000" dirty="0"/>
          </a:p>
          <a:p>
            <a:pPr marL="457200" indent="-457200">
              <a:buFont typeface="Arial" panose="020B0604020202020204" pitchFamily="34" charset="0"/>
              <a:buChar char="•"/>
            </a:pPr>
            <a:r>
              <a:rPr lang="zh-CN" altLang="en-US" sz="2000" dirty="0"/>
              <a:t>针对上一步客户端发送的数据，服务端有两种响应情况，一</a:t>
            </a:r>
            <a:r>
              <a:rPr lang="zh-CN" altLang="en-US" sz="2000"/>
              <a:t>种是 开头为 </a:t>
            </a:r>
            <a:r>
              <a:rPr lang="en-US" altLang="zh-CN" sz="2000"/>
              <a:t>I </a:t>
            </a:r>
            <a:r>
              <a:rPr lang="zh-CN" altLang="en-US" sz="2000"/>
              <a:t>的</a:t>
            </a:r>
            <a:r>
              <a:rPr lang="zh-CN" altLang="en-US" sz="2000" dirty="0"/>
              <a:t>五字节数据，另一种是</a:t>
            </a:r>
            <a:r>
              <a:rPr lang="zh-CN" altLang="en-US" sz="2000"/>
              <a:t>开头为 </a:t>
            </a:r>
            <a:r>
              <a:rPr lang="en-US" altLang="zh-CN" sz="2000"/>
              <a:t>I </a:t>
            </a:r>
            <a:r>
              <a:rPr lang="zh-CN" altLang="en-US" sz="2000"/>
              <a:t>的</a:t>
            </a:r>
            <a:r>
              <a:rPr lang="en-US" altLang="zh-CN" sz="2000" dirty="0"/>
              <a:t>17</a:t>
            </a:r>
            <a:r>
              <a:rPr lang="zh-CN" altLang="en-US" sz="2000" dirty="0"/>
              <a:t>字节数据。</a:t>
            </a:r>
          </a:p>
          <a:p>
            <a:pPr marL="457200" indent="-457200">
              <a:buFont typeface="Arial" panose="020B0604020202020204" pitchFamily="34" charset="0"/>
              <a:buChar char="•"/>
            </a:pPr>
            <a:endParaRPr lang="zh-CN" altLang="en-US" sz="2000" dirty="0"/>
          </a:p>
          <a:p>
            <a:pPr marL="457200" indent="-457200">
              <a:buFont typeface="Arial" panose="020B0604020202020204" pitchFamily="34" charset="0"/>
              <a:buChar char="•"/>
            </a:pPr>
            <a:r>
              <a:rPr lang="zh-CN" altLang="en-US" sz="2000" dirty="0"/>
              <a:t>接下来在源码中存在二次登陆验证，过程同上，不过这次将</a:t>
            </a:r>
            <a:r>
              <a:rPr lang="en-US" altLang="zh-CN" sz="2000" dirty="0"/>
              <a:t>seed</a:t>
            </a:r>
            <a:r>
              <a:rPr lang="zh-CN" altLang="en-US" sz="2000" dirty="0"/>
              <a:t>值加一（注，该过程多数情况下</a:t>
            </a:r>
            <a:r>
              <a:rPr lang="zh-CN" altLang="en-US" sz="2000"/>
              <a:t>会返回 </a:t>
            </a:r>
            <a:r>
              <a:rPr lang="en-US" altLang="zh-CN" sz="2000"/>
              <a:t>failed </a:t>
            </a:r>
            <a:r>
              <a:rPr lang="zh-CN" altLang="en-US" sz="2000"/>
              <a:t>，</a:t>
            </a:r>
            <a:r>
              <a:rPr lang="zh-CN" altLang="en-US" sz="2000" dirty="0"/>
              <a:t>观察流量包发现测试用二进制文件并发送相关数据包，暂未深究）</a:t>
            </a:r>
          </a:p>
          <a:p>
            <a:pPr marL="457200" indent="-457200">
              <a:buFont typeface="Arial" panose="020B0604020202020204" pitchFamily="34" charset="0"/>
              <a:buChar char="•"/>
            </a:pPr>
            <a:endParaRPr lang="zh-CN" altLang="en-US" sz="2000" dirty="0"/>
          </a:p>
          <a:p>
            <a:pPr marL="457200" indent="-457200">
              <a:buFont typeface="Arial" panose="020B0604020202020204" pitchFamily="34" charset="0"/>
              <a:buChar char="•"/>
            </a:pPr>
            <a:r>
              <a:rPr lang="zh-CN" altLang="en-US" sz="2000" dirty="0"/>
              <a:t>若握手阶段没有在上一步结束，则接下来客户端一定会给服务器发一个子域名前五字节与第一个握手包相同的流量包（即：</a:t>
            </a:r>
            <a:r>
              <a:rPr lang="en-US" altLang="zh-CN" sz="2000" dirty="0" err="1"/>
              <a:t>yrbxx</a:t>
            </a:r>
            <a:r>
              <a:rPr lang="zh-CN" altLang="en-US" sz="2000" dirty="0"/>
              <a:t>），且服务端的返回</a:t>
            </a:r>
            <a:r>
              <a:rPr lang="zh-CN" altLang="en-US" sz="2000"/>
              <a:t>值同上 </a:t>
            </a:r>
            <a:r>
              <a:rPr lang="en-US" altLang="zh-CN" sz="2000"/>
              <a:t> </a:t>
            </a:r>
            <a:r>
              <a:rPr lang="zh-CN" altLang="en-US" sz="2000"/>
              <a:t>。</a:t>
            </a:r>
            <a:endParaRPr lang="en-US" altLang="zh-CN" sz="2000" dirty="0"/>
          </a:p>
        </p:txBody>
      </p:sp>
    </p:spTree>
    <p:extLst>
      <p:ext uri="{BB962C8B-B14F-4D97-AF65-F5344CB8AC3E}">
        <p14:creationId xmlns:p14="http://schemas.microsoft.com/office/powerpoint/2010/main" val="26290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关于长亭</a:t>
            </a:r>
          </a:p>
        </p:txBody>
      </p:sp>
      <p:sp>
        <p:nvSpPr>
          <p:cNvPr id="3" name="文本框 2"/>
          <p:cNvSpPr txBox="1"/>
          <p:nvPr/>
        </p:nvSpPr>
        <p:spPr>
          <a:xfrm>
            <a:off x="1163638" y="1289153"/>
            <a:ext cx="10609262" cy="5208605"/>
          </a:xfrm>
          <a:prstGeom prst="rect">
            <a:avLst/>
          </a:prstGeom>
          <a:noFill/>
        </p:spPr>
        <p:txBody>
          <a:bodyPr wrap="square" rtlCol="0">
            <a:spAutoFit/>
          </a:bodyPr>
          <a:lstStyle/>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安全服务</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红蓝对抗</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攻防演练</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渗透测试</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代码审计</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应急响应</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漏洞扫描</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基线检查</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能力</a:t>
            </a:r>
            <a:r>
              <a:rPr lang="zh-CN" altLang="en-US" sz="2000">
                <a:latin typeface="Microsoft YaHei" panose="020B0503020204020204" pitchFamily="34" charset="-122"/>
                <a:ea typeface="Microsoft YaHei" panose="020B0503020204020204" pitchFamily="34" charset="-122"/>
              </a:rPr>
              <a:t>提升</a:t>
            </a:r>
            <a:r>
              <a:rPr lang="en-US" altLang="zh-CN" sz="2000">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安全产品</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雷池：下一代</a:t>
            </a: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应用防火墙，全球首发基于语义分析攻击检测技术</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谛听：内网威胁感知系统</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洞鉴：漏洞扫描器</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安全研究</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移动安全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物联网安全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区块链安全等</a:t>
            </a:r>
            <a:r>
              <a:rPr lang="zh-CN" altLang="en-US" sz="2000">
                <a:latin typeface="Microsoft YaHei" panose="020B0503020204020204" pitchFamily="34" charset="-122"/>
                <a:ea typeface="Microsoft YaHei" panose="020B0503020204020204" pitchFamily="34" charset="-122"/>
              </a:rPr>
              <a:t>多方向 </a:t>
            </a:r>
            <a:r>
              <a:rPr lang="en-US" altLang="zh-CN" sz="2000">
                <a:latin typeface="Microsoft YaHei" panose="020B0503020204020204" pitchFamily="34" charset="-122"/>
                <a:ea typeface="Microsoft YaHei" panose="020B0503020204020204" pitchFamily="34" charset="-122"/>
              </a:rPr>
              <a:t>0day </a:t>
            </a:r>
            <a:r>
              <a:rPr lang="zh-CN" altLang="en-US" sz="2000">
                <a:latin typeface="Microsoft YaHei" panose="020B0503020204020204" pitchFamily="34" charset="-122"/>
                <a:ea typeface="Microsoft YaHei" panose="020B0503020204020204" pitchFamily="34" charset="-122"/>
              </a:rPr>
              <a:t>漏洞</a:t>
            </a:r>
            <a:r>
              <a:rPr lang="zh-CN" altLang="en-US" sz="2000" dirty="0">
                <a:latin typeface="Microsoft YaHei" panose="020B0503020204020204" pitchFamily="34" charset="-122"/>
                <a:ea typeface="Microsoft YaHei" panose="020B0503020204020204" pitchFamily="34" charset="-122"/>
              </a:rPr>
              <a:t>研究</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多次参与国内外黑客大赛，</a:t>
            </a:r>
            <a:r>
              <a:rPr lang="en-US" altLang="zh-CN" sz="2000" dirty="0" err="1">
                <a:latin typeface="Microsoft YaHei" panose="020B0503020204020204" pitchFamily="34" charset="-122"/>
                <a:ea typeface="Microsoft YaHei" panose="020B0503020204020204" pitchFamily="34" charset="-122"/>
              </a:rPr>
              <a:t>GeekPwn</a:t>
            </a:r>
            <a:r>
              <a:rPr lang="en-US" altLang="zh-CN" sz="2000" dirty="0">
                <a:latin typeface="Microsoft YaHei" panose="020B0503020204020204" pitchFamily="34" charset="-122"/>
                <a:ea typeface="Microsoft YaHei" panose="020B0503020204020204" pitchFamily="34" charset="-122"/>
              </a:rPr>
              <a:t>/Pwn2Own</a:t>
            </a:r>
            <a:r>
              <a:rPr lang="zh-CN" altLang="en-US" sz="2000" dirty="0">
                <a:latin typeface="Microsoft YaHei" panose="020B0503020204020204" pitchFamily="34" charset="-122"/>
                <a:ea typeface="Microsoft YaHei" panose="020B0503020204020204" pitchFamily="34" charset="-122"/>
              </a:rPr>
              <a:t>，累计获得奖金</a:t>
            </a:r>
            <a:r>
              <a:rPr lang="en-US" altLang="zh-CN" sz="2000" dirty="0">
                <a:latin typeface="Microsoft YaHei" panose="020B0503020204020204" pitchFamily="34" charset="-122"/>
                <a:ea typeface="Microsoft YaHei" panose="020B0503020204020204" pitchFamily="34" charset="-122"/>
              </a:rPr>
              <a:t>300w+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85554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流量特征总结</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-3</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558973"/>
            <a:ext cx="9620036" cy="4524315"/>
          </a:xfrm>
          <a:prstGeom prst="rect">
            <a:avLst/>
          </a:prstGeom>
          <a:noFill/>
        </p:spPr>
        <p:txBody>
          <a:bodyPr wrap="square" rtlCol="0">
            <a:spAutoFit/>
          </a:bodyPr>
          <a:lstStyle/>
          <a:p>
            <a:pPr algn="l"/>
            <a:r>
              <a:rPr lang="zh-CN" altLang="en-US" sz="2000" b="0" i="0" dirty="0">
                <a:solidFill>
                  <a:srgbClr val="5C5C5C"/>
                </a:solidFill>
                <a:effectLst/>
                <a:latin typeface="Helvetica Neue"/>
              </a:rPr>
              <a:t>客户端会发送</a:t>
            </a:r>
            <a:r>
              <a:rPr lang="zh-CN" altLang="en-US" sz="2000" b="0" i="0">
                <a:solidFill>
                  <a:srgbClr val="5C5C5C"/>
                </a:solidFill>
                <a:effectLst/>
                <a:latin typeface="Helvetica Neue"/>
              </a:rPr>
              <a:t>子域名 </a:t>
            </a:r>
            <a:r>
              <a:rPr lang="en-US" altLang="zh-CN" sz="2000" b="0" i="0">
                <a:solidFill>
                  <a:srgbClr val="5C5C5C"/>
                </a:solidFill>
                <a:effectLst/>
                <a:latin typeface="Helvetica Neue"/>
              </a:rPr>
              <a:t>zxxx </a:t>
            </a:r>
            <a:r>
              <a:rPr lang="zh-CN" altLang="en-US" sz="2000" b="0" i="0">
                <a:solidFill>
                  <a:srgbClr val="5C5C5C"/>
                </a:solidFill>
                <a:effectLst/>
                <a:latin typeface="Helvetica Neue"/>
              </a:rPr>
              <a:t>开头</a:t>
            </a:r>
            <a:r>
              <a:rPr lang="zh-CN" altLang="en-US" sz="2000" b="0" i="0" dirty="0">
                <a:solidFill>
                  <a:srgbClr val="5C5C5C"/>
                </a:solidFill>
                <a:effectLst/>
                <a:latin typeface="Helvetica Neue"/>
              </a:rPr>
              <a:t>的数据包</a:t>
            </a:r>
            <a:r>
              <a:rPr lang="zh-CN" altLang="en-US" sz="2000" b="0" i="0">
                <a:solidFill>
                  <a:srgbClr val="5C5C5C"/>
                </a:solidFill>
                <a:effectLst/>
                <a:latin typeface="Helvetica Neue"/>
              </a:rPr>
              <a:t>，其中 </a:t>
            </a:r>
            <a:r>
              <a:rPr lang="en-US" altLang="zh-CN" sz="2000" b="0" i="0">
                <a:solidFill>
                  <a:srgbClr val="5C5C5C"/>
                </a:solidFill>
                <a:effectLst/>
                <a:latin typeface="Helvetica Neue"/>
              </a:rPr>
              <a:t>xxx </a:t>
            </a:r>
            <a:r>
              <a:rPr lang="zh-CN" altLang="en-US" sz="2000" b="0" i="0">
                <a:solidFill>
                  <a:srgbClr val="5C5C5C"/>
                </a:solidFill>
                <a:effectLst/>
                <a:latin typeface="Helvetica Neue"/>
              </a:rPr>
              <a:t>的</a:t>
            </a:r>
            <a:r>
              <a:rPr lang="zh-CN" altLang="en-US" sz="2000" b="0" i="0" dirty="0">
                <a:solidFill>
                  <a:srgbClr val="5C5C5C"/>
                </a:solidFill>
                <a:effectLst/>
                <a:latin typeface="Helvetica Neue"/>
              </a:rPr>
              <a:t>值可以忽略，后面的明文数据则是程序内置的固定字符串，目的为测试程序内置编码是否可用。这里罗列出来：</a:t>
            </a:r>
            <a:endParaRPr lang="en-US" altLang="zh-CN" sz="2000" b="0" i="0" dirty="0">
              <a:solidFill>
                <a:srgbClr val="5C5C5C"/>
              </a:solidFill>
              <a:effectLst/>
              <a:latin typeface="Helvetica Neue"/>
            </a:endParaRPr>
          </a:p>
          <a:p>
            <a:pPr algn="l"/>
            <a:endParaRPr lang="en-US" altLang="zh-CN" sz="2000" b="0" i="0" dirty="0">
              <a:solidFill>
                <a:srgbClr val="5C5C5C"/>
              </a:solidFill>
              <a:effectLst/>
              <a:latin typeface="Helvetica Neue"/>
            </a:endParaRPr>
          </a:p>
          <a:p>
            <a:pPr algn="l"/>
            <a:r>
              <a:rPr lang="en-US" altLang="zh-CN" sz="1600" b="0" i="0" dirty="0">
                <a:solidFill>
                  <a:srgbClr val="5C5C5C"/>
                </a:solidFill>
                <a:effectLst/>
                <a:latin typeface="Helvetica Neue"/>
              </a:rPr>
              <a:t>"aAbBcCdDeEfFgGhHiIjJkKlLmMnNoOpPqQrRsStTuUvVwWxXyYzZ+0129-“</a:t>
            </a:r>
          </a:p>
          <a:p>
            <a:pPr algn="l"/>
            <a:endParaRPr lang="en-US" altLang="zh-CN" sz="1600" b="0" i="0" dirty="0">
              <a:solidFill>
                <a:srgbClr val="5C5C5C"/>
              </a:solidFill>
              <a:effectLst/>
              <a:latin typeface="Helvetica Neue"/>
            </a:endParaRPr>
          </a:p>
          <a:p>
            <a:pPr algn="l"/>
            <a:r>
              <a:rPr lang="en-US" altLang="zh-CN" sz="1600" b="0" i="0" dirty="0">
                <a:solidFill>
                  <a:srgbClr val="5C5C5C"/>
                </a:solidFill>
                <a:effectLst/>
                <a:latin typeface="Helvetica Neue"/>
              </a:rPr>
              <a:t>"aAbBcCdDeEfFgGhHiIjJkKlLmMnNoOpPqQrRsStTuUvVwWxXyYzZ_0129-“</a:t>
            </a:r>
          </a:p>
          <a:p>
            <a:pPr algn="l"/>
            <a:endParaRPr lang="en-US" altLang="zh-CN" sz="1600" b="0" i="0" dirty="0">
              <a:solidFill>
                <a:srgbClr val="5C5C5C"/>
              </a:solidFill>
              <a:effectLst/>
              <a:latin typeface="Helvetica Neue"/>
            </a:endParaRPr>
          </a:p>
          <a:p>
            <a:pPr algn="l"/>
            <a:r>
              <a:rPr lang="en-US" altLang="zh-CN" sz="1600" b="0" i="0" dirty="0">
                <a:solidFill>
                  <a:srgbClr val="5C5C5C"/>
                </a:solidFill>
                <a:effectLst/>
                <a:latin typeface="Helvetica Neue"/>
              </a:rPr>
              <a:t>"</a:t>
            </a:r>
            <a:r>
              <a:rPr lang="en-US" altLang="zh-CN" sz="1600" b="0" i="0" dirty="0" err="1">
                <a:solidFill>
                  <a:srgbClr val="5C5C5C"/>
                </a:solidFill>
                <a:effectLst/>
                <a:latin typeface="Helvetica Neue"/>
              </a:rPr>
              <a:t>aA</a:t>
            </a:r>
            <a:r>
              <a:rPr lang="en-US" altLang="zh-CN" sz="1600" b="0" i="0" dirty="0">
                <a:solidFill>
                  <a:srgbClr val="5C5C5C"/>
                </a:solidFill>
                <a:effectLst/>
                <a:latin typeface="Helvetica Neue"/>
              </a:rPr>
              <a:t>-</a:t>
            </a:r>
            <a:r>
              <a:rPr lang="en-US" altLang="zh-CN" sz="1600" b="0" i="0" dirty="0" err="1">
                <a:solidFill>
                  <a:srgbClr val="5C5C5C"/>
                </a:solidFill>
                <a:effectLst/>
                <a:latin typeface="Helvetica Neue"/>
              </a:rPr>
              <a:t>Aaahhh</a:t>
            </a:r>
            <a:r>
              <a:rPr lang="en-US" altLang="zh-CN" sz="1600" b="0" i="0" dirty="0">
                <a:solidFill>
                  <a:srgbClr val="5C5C5C"/>
                </a:solidFill>
                <a:effectLst/>
                <a:latin typeface="Helvetica Neue"/>
              </a:rPr>
              <a:t>-Drink-mal-</a:t>
            </a:r>
            <a:r>
              <a:rPr lang="en-US" altLang="zh-CN" sz="1600" b="0" i="0" dirty="0" err="1">
                <a:solidFill>
                  <a:srgbClr val="5C5C5C"/>
                </a:solidFill>
                <a:effectLst/>
                <a:latin typeface="Helvetica Neue"/>
              </a:rPr>
              <a:t>ein</a:t>
            </a:r>
            <a:r>
              <a:rPr lang="en-US" altLang="zh-CN" sz="1600" b="0" i="0" dirty="0">
                <a:solidFill>
                  <a:srgbClr val="5C5C5C"/>
                </a:solidFill>
                <a:effectLst/>
                <a:latin typeface="Helvetica Neue"/>
              </a:rPr>
              <a:t>-J\344germeister-“</a:t>
            </a:r>
          </a:p>
          <a:p>
            <a:pPr algn="l"/>
            <a:endParaRPr lang="en-US" altLang="zh-CN" sz="1600" b="0" i="0" dirty="0">
              <a:solidFill>
                <a:srgbClr val="5C5C5C"/>
              </a:solidFill>
              <a:effectLst/>
              <a:latin typeface="Helvetica Neue"/>
            </a:endParaRPr>
          </a:p>
          <a:p>
            <a:pPr algn="l"/>
            <a:r>
              <a:rPr lang="en-US" altLang="zh-CN" sz="1600" b="0" i="0" dirty="0">
                <a:solidFill>
                  <a:srgbClr val="5C5C5C"/>
                </a:solidFill>
                <a:effectLst/>
                <a:latin typeface="Helvetica Neue"/>
              </a:rPr>
              <a:t>"</a:t>
            </a:r>
            <a:r>
              <a:rPr lang="en-US" altLang="zh-CN" sz="1600" b="0" i="0" dirty="0" err="1">
                <a:solidFill>
                  <a:srgbClr val="5C5C5C"/>
                </a:solidFill>
                <a:effectLst/>
                <a:latin typeface="Helvetica Neue"/>
              </a:rPr>
              <a:t>aA</a:t>
            </a:r>
            <a:r>
              <a:rPr lang="en-US" altLang="zh-CN" sz="1600" b="0" i="0" dirty="0">
                <a:solidFill>
                  <a:srgbClr val="5C5C5C"/>
                </a:solidFill>
                <a:effectLst/>
                <a:latin typeface="Helvetica Neue"/>
              </a:rPr>
              <a:t>-La-</a:t>
            </a:r>
            <a:r>
              <a:rPr lang="en-US" altLang="zh-CN" sz="1600" b="0" i="0" dirty="0" err="1">
                <a:solidFill>
                  <a:srgbClr val="5C5C5C"/>
                </a:solidFill>
                <a:effectLst/>
                <a:latin typeface="Helvetica Neue"/>
              </a:rPr>
              <a:t>fl</a:t>
            </a:r>
            <a:r>
              <a:rPr lang="en-US" altLang="zh-CN" sz="1600" b="0" i="0" dirty="0">
                <a:solidFill>
                  <a:srgbClr val="5C5C5C"/>
                </a:solidFill>
                <a:effectLst/>
                <a:latin typeface="Helvetica Neue"/>
              </a:rPr>
              <a:t>\373te-na\357ve-fran\347aise-est-retir\351-\340-Cr\350te“</a:t>
            </a:r>
          </a:p>
          <a:p>
            <a:pPr algn="l"/>
            <a:endParaRPr lang="en-US" altLang="zh-CN" sz="1600" b="0" i="0" dirty="0">
              <a:solidFill>
                <a:srgbClr val="5C5C5C"/>
              </a:solidFill>
              <a:effectLst/>
              <a:latin typeface="Helvetica Neue"/>
            </a:endParaRPr>
          </a:p>
          <a:p>
            <a:pPr algn="l"/>
            <a:r>
              <a:rPr lang="en-US" altLang="zh-CN" sz="1600" b="0" i="0" dirty="0">
                <a:solidFill>
                  <a:srgbClr val="5C5C5C"/>
                </a:solidFill>
                <a:effectLst/>
                <a:latin typeface="Helvetica Neue"/>
              </a:rPr>
              <a:t>"</a:t>
            </a:r>
            <a:r>
              <a:rPr lang="en-US" altLang="zh-CN" sz="1600" b="0" i="0" dirty="0" err="1">
                <a:solidFill>
                  <a:srgbClr val="5C5C5C"/>
                </a:solidFill>
                <a:effectLst/>
                <a:latin typeface="Helvetica Neue"/>
              </a:rPr>
              <a:t>aAbBcCdDeEfFgGhHiIjJkKlLmMnNoOpPqQrRsStTuUvVwWxXyYzZ</a:t>
            </a:r>
            <a:r>
              <a:rPr lang="en-US" altLang="zh-CN" sz="1600" b="0" i="0" dirty="0">
                <a:solidFill>
                  <a:srgbClr val="5C5C5C"/>
                </a:solidFill>
                <a:effectLst/>
                <a:latin typeface="Helvetica Neue"/>
              </a:rPr>
              <a:t>“</a:t>
            </a:r>
          </a:p>
          <a:p>
            <a:pPr algn="l"/>
            <a:endParaRPr lang="en-US" altLang="zh-CN" sz="1600" b="0" i="0" dirty="0">
              <a:solidFill>
                <a:srgbClr val="5C5C5C"/>
              </a:solidFill>
              <a:effectLst/>
              <a:latin typeface="Helvetica Neue"/>
            </a:endParaRPr>
          </a:p>
          <a:p>
            <a:pPr algn="l"/>
            <a:r>
              <a:rPr lang="en-US" altLang="zh-CN" sz="1600" b="0" i="0" dirty="0">
                <a:solidFill>
                  <a:srgbClr val="5C5C5C"/>
                </a:solidFill>
                <a:effectLst/>
                <a:latin typeface="Helvetica Neue"/>
              </a:rPr>
              <a:t>"aA0123456789\274\275\276\277\300\301\302\303\304\305\306\307\310\311\312\313\314\315\316\317“</a:t>
            </a:r>
          </a:p>
          <a:p>
            <a:pPr algn="l"/>
            <a:endParaRPr lang="en-US" altLang="zh-CN" sz="2000" b="0" i="0" dirty="0">
              <a:solidFill>
                <a:srgbClr val="5C5C5C"/>
              </a:solidFill>
              <a:effectLst/>
              <a:latin typeface="Helvetica Neue"/>
            </a:endParaRPr>
          </a:p>
          <a:p>
            <a:pPr algn="l"/>
            <a:r>
              <a:rPr lang="en-US" altLang="zh-CN" sz="1600" b="0" i="0" dirty="0">
                <a:solidFill>
                  <a:srgbClr val="5C5C5C"/>
                </a:solidFill>
                <a:effectLst/>
                <a:latin typeface="Helvetica Neue"/>
              </a:rPr>
              <a:t>"</a:t>
            </a:r>
            <a:r>
              <a:rPr lang="en-US" altLang="zh-CN" sz="1600" b="0" i="0" dirty="0" err="1">
                <a:solidFill>
                  <a:srgbClr val="5C5C5C"/>
                </a:solidFill>
                <a:effectLst/>
                <a:latin typeface="Helvetica Neue"/>
              </a:rPr>
              <a:t>aA</a:t>
            </a:r>
            <a:r>
              <a:rPr lang="en-US" altLang="zh-CN" sz="1600" b="0" i="0" dirty="0">
                <a:solidFill>
                  <a:srgbClr val="5C5C5C"/>
                </a:solidFill>
                <a:effectLst/>
                <a:latin typeface="Helvetica Neue"/>
              </a:rPr>
              <a:t>\320\321\322\323\324\325\326\327\330\331\332\333\334\335\336\337\340\341\342\343\344\345\346\347\350\351\352\353\354\355\356\357\360\361\362\363\364\365\366\367\370\371\372\373\374\375"</a:t>
            </a:r>
          </a:p>
        </p:txBody>
      </p:sp>
    </p:spTree>
    <p:extLst>
      <p:ext uri="{BB962C8B-B14F-4D97-AF65-F5344CB8AC3E}">
        <p14:creationId xmlns:p14="http://schemas.microsoft.com/office/powerpoint/2010/main" val="237812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861955"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流量特征总结</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-4</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BD449282-EAA0-4053-B062-A288CA367235}"/>
              </a:ext>
            </a:extLst>
          </p:cNvPr>
          <p:cNvSpPr txBox="1"/>
          <p:nvPr/>
        </p:nvSpPr>
        <p:spPr>
          <a:xfrm>
            <a:off x="1414409" y="1558973"/>
            <a:ext cx="9363182" cy="4524315"/>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根据上一步中编码测试的结果，接下来会有</a:t>
            </a:r>
            <a:r>
              <a:rPr lang="zh-CN" altLang="en-US"/>
              <a:t>三种 </a:t>
            </a:r>
            <a:r>
              <a:rPr lang="en-US" altLang="zh-CN"/>
              <a:t>sxxxxx </a:t>
            </a:r>
            <a:r>
              <a:rPr lang="zh-CN" altLang="en-US"/>
              <a:t>的</a:t>
            </a:r>
            <a:r>
              <a:rPr lang="zh-CN" altLang="en-US" dirty="0"/>
              <a:t>子域名</a:t>
            </a:r>
            <a:r>
              <a:rPr lang="en-US" altLang="zh-CN" dirty="0"/>
              <a:t>DNS</a:t>
            </a:r>
            <a:r>
              <a:rPr lang="zh-CN" altLang="en-US" dirty="0"/>
              <a:t>包，</a:t>
            </a:r>
            <a:r>
              <a:rPr lang="zh-CN" altLang="en-US"/>
              <a:t>第一个 </a:t>
            </a:r>
            <a:r>
              <a:rPr lang="en-US" altLang="zh-CN"/>
              <a:t>x </a:t>
            </a:r>
            <a:r>
              <a:rPr lang="zh-CN" altLang="en-US"/>
              <a:t>代表</a:t>
            </a:r>
            <a:r>
              <a:rPr lang="en-US" altLang="zh-CN" dirty="0" err="1"/>
              <a:t>userid</a:t>
            </a:r>
            <a:r>
              <a:rPr lang="zh-CN" altLang="en-US" dirty="0"/>
              <a:t>，</a:t>
            </a:r>
            <a:r>
              <a:rPr lang="zh-CN" altLang="en-US"/>
              <a:t>第二个 </a:t>
            </a:r>
            <a:r>
              <a:rPr lang="en-US" altLang="zh-CN"/>
              <a:t>x </a:t>
            </a:r>
            <a:r>
              <a:rPr lang="zh-CN" altLang="en-US"/>
              <a:t>代表</a:t>
            </a:r>
            <a:r>
              <a:rPr lang="zh-CN" altLang="en-US" dirty="0"/>
              <a:t>使用的编码算法。</a:t>
            </a: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服务端接收到上一步中的流量包后会返回编码算法的明文名称。</a:t>
            </a: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然后客户端会发送</a:t>
            </a:r>
            <a:r>
              <a:rPr lang="zh-CN" altLang="en-US"/>
              <a:t>子域名 </a:t>
            </a:r>
            <a:r>
              <a:rPr lang="en-US" altLang="zh-CN"/>
              <a:t>oxxxxx </a:t>
            </a:r>
            <a:r>
              <a:rPr lang="zh-CN" altLang="en-US"/>
              <a:t>开头</a:t>
            </a:r>
            <a:r>
              <a:rPr lang="zh-CN" altLang="en-US" dirty="0"/>
              <a:t>的请求，</a:t>
            </a:r>
            <a:r>
              <a:rPr lang="zh-CN" altLang="en-US"/>
              <a:t>第一个 </a:t>
            </a:r>
            <a:r>
              <a:rPr lang="en-US" altLang="zh-CN"/>
              <a:t>x </a:t>
            </a:r>
            <a:r>
              <a:rPr lang="zh-CN" altLang="en-US"/>
              <a:t>为</a:t>
            </a:r>
            <a:r>
              <a:rPr lang="en-US" altLang="zh-CN" dirty="0" err="1"/>
              <a:t>userid</a:t>
            </a:r>
            <a:r>
              <a:rPr lang="zh-CN" altLang="en-US" dirty="0"/>
              <a:t>，</a:t>
            </a:r>
            <a:r>
              <a:rPr lang="zh-CN" altLang="en-US"/>
              <a:t>第二个 </a:t>
            </a:r>
            <a:r>
              <a:rPr lang="en-US" altLang="zh-CN"/>
              <a:t>x </a:t>
            </a:r>
            <a:r>
              <a:rPr lang="zh-CN" altLang="en-US"/>
              <a:t>取值</a:t>
            </a:r>
            <a:r>
              <a:rPr lang="zh-CN" altLang="en-US" dirty="0"/>
              <a:t>为</a:t>
            </a:r>
            <a:r>
              <a:rPr lang="zh-CN" altLang="en-US"/>
              <a:t>：</a:t>
            </a:r>
            <a:r>
              <a:rPr lang="en-US" altLang="zh-CN"/>
              <a:t>tsuvrli </a:t>
            </a:r>
            <a:r>
              <a:rPr lang="zh-CN" altLang="en-US"/>
              <a:t>之一</a:t>
            </a:r>
            <a:r>
              <a:rPr lang="en-US" altLang="zh-CN" dirty="0"/>
              <a:t>,</a:t>
            </a:r>
            <a:r>
              <a:rPr lang="zh-CN" altLang="en-US" dirty="0"/>
              <a:t>根据</a:t>
            </a:r>
            <a:r>
              <a:rPr lang="zh-CN" altLang="en-US"/>
              <a:t>第二个 </a:t>
            </a:r>
            <a:r>
              <a:rPr lang="en-US" altLang="zh-CN"/>
              <a:t>x </a:t>
            </a:r>
            <a:r>
              <a:rPr lang="zh-CN" altLang="en-US"/>
              <a:t>的</a:t>
            </a:r>
            <a:r>
              <a:rPr lang="zh-CN" altLang="en-US" dirty="0"/>
              <a:t>取值，服务端会返回对应的明文：</a:t>
            </a:r>
            <a:r>
              <a:rPr lang="en-US" altLang="zh-CN" dirty="0"/>
              <a:t>Base32</a:t>
            </a:r>
            <a:r>
              <a:rPr lang="zh-CN" altLang="en-US" dirty="0"/>
              <a:t>、</a:t>
            </a:r>
            <a:r>
              <a:rPr lang="en-US" altLang="zh-CN" dirty="0"/>
              <a:t>Base64</a:t>
            </a:r>
            <a:r>
              <a:rPr lang="zh-CN" altLang="en-US" dirty="0"/>
              <a:t>、</a:t>
            </a:r>
            <a:r>
              <a:rPr lang="en-US" altLang="zh-CN" dirty="0"/>
              <a:t>Base64u</a:t>
            </a:r>
            <a:r>
              <a:rPr lang="zh-CN" altLang="en-US" dirty="0"/>
              <a:t>、</a:t>
            </a:r>
            <a:r>
              <a:rPr lang="en-US" altLang="zh-CN" dirty="0"/>
              <a:t>Base128</a:t>
            </a:r>
            <a:r>
              <a:rPr lang="zh-CN" altLang="en-US" dirty="0"/>
              <a:t>、</a:t>
            </a:r>
            <a:r>
              <a:rPr lang="en-US" altLang="zh-CN" dirty="0"/>
              <a:t>Raw</a:t>
            </a:r>
            <a:r>
              <a:rPr lang="zh-CN" altLang="en-US" dirty="0"/>
              <a:t>、</a:t>
            </a:r>
            <a:r>
              <a:rPr lang="en-US" altLang="zh-CN" dirty="0"/>
              <a:t>Lazy</a:t>
            </a:r>
            <a:r>
              <a:rPr lang="zh-CN" altLang="en-US" dirty="0"/>
              <a:t>、</a:t>
            </a:r>
            <a:r>
              <a:rPr lang="en-US" altLang="zh-CN" dirty="0"/>
              <a:t>Immediate</a:t>
            </a:r>
            <a:r>
              <a:rPr lang="zh-CN" altLang="en-US" dirty="0"/>
              <a:t>。</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然后客户端</a:t>
            </a:r>
            <a:r>
              <a:rPr lang="zh-CN" altLang="en-US"/>
              <a:t>会发送 </a:t>
            </a:r>
            <a:r>
              <a:rPr lang="en-US" altLang="zh-CN"/>
              <a:t>rxxxd </a:t>
            </a:r>
            <a:r>
              <a:rPr lang="zh-CN" altLang="en-US"/>
              <a:t>开头</a:t>
            </a:r>
            <a:r>
              <a:rPr lang="zh-CN" altLang="en-US" dirty="0"/>
              <a:t>的子域名的请求。</a:t>
            </a:r>
            <a:r>
              <a:rPr lang="zh-CN" altLang="en-US"/>
              <a:t>第一个 </a:t>
            </a:r>
            <a:r>
              <a:rPr lang="en-US" altLang="zh-CN"/>
              <a:t>x </a:t>
            </a:r>
            <a:r>
              <a:rPr lang="zh-CN" altLang="en-US"/>
              <a:t>依旧</a:t>
            </a:r>
            <a:r>
              <a:rPr lang="zh-CN" altLang="en-US" dirty="0"/>
              <a:t>代表</a:t>
            </a:r>
            <a:r>
              <a:rPr lang="en-US" altLang="zh-CN" dirty="0" err="1"/>
              <a:t>userid</a:t>
            </a:r>
            <a:r>
              <a:rPr lang="zh-CN" altLang="en-US" dirty="0"/>
              <a:t>，后两个则与子域名数据的长度相关</a:t>
            </a: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握手阶段最后，客户端</a:t>
            </a:r>
            <a:r>
              <a:rPr lang="zh-CN" altLang="en-US"/>
              <a:t>会发送 </a:t>
            </a:r>
            <a:r>
              <a:rPr lang="en-US" altLang="zh-CN"/>
              <a:t>nxxxxx </a:t>
            </a:r>
            <a:r>
              <a:rPr lang="zh-CN" altLang="en-US"/>
              <a:t>开头</a:t>
            </a:r>
            <a:r>
              <a:rPr lang="zh-CN" altLang="en-US" dirty="0"/>
              <a:t>的子域名请求。</a:t>
            </a:r>
            <a:r>
              <a:rPr lang="zh-CN" altLang="en-US"/>
              <a:t>第一个 </a:t>
            </a:r>
            <a:r>
              <a:rPr lang="en-US" altLang="zh-CN"/>
              <a:t>x </a:t>
            </a:r>
            <a:r>
              <a:rPr lang="zh-CN" altLang="en-US"/>
              <a:t>代表 </a:t>
            </a:r>
            <a:r>
              <a:rPr lang="en-US" altLang="zh-CN"/>
              <a:t>userid </a:t>
            </a:r>
            <a:r>
              <a:rPr lang="zh-CN" altLang="en-US"/>
              <a:t>，</a:t>
            </a:r>
            <a:r>
              <a:rPr lang="zh-CN" altLang="en-US" dirty="0"/>
              <a:t>第二</a:t>
            </a:r>
            <a:r>
              <a:rPr lang="zh-CN" altLang="en-US"/>
              <a:t>第三个 </a:t>
            </a:r>
            <a:r>
              <a:rPr lang="en-US" altLang="zh-CN"/>
              <a:t>x </a:t>
            </a:r>
            <a:r>
              <a:rPr lang="zh-CN" altLang="en-US"/>
              <a:t>与 接下来</a:t>
            </a:r>
            <a:r>
              <a:rPr lang="zh-CN" altLang="en-US" dirty="0"/>
              <a:t>传输数据时每个数据包能携带的数据量相关</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隧道服务</a:t>
            </a:r>
            <a:r>
              <a:rPr lang="zh-CN" altLang="en-US"/>
              <a:t>阶段： 两种数据包。 </a:t>
            </a:r>
            <a:r>
              <a:rPr lang="en-US" altLang="zh-CN"/>
              <a:t>userid + xxx + x(a-z 0-9) </a:t>
            </a:r>
            <a:r>
              <a:rPr lang="zh-CN" altLang="en-US"/>
              <a:t>的</a:t>
            </a:r>
            <a:r>
              <a:rPr lang="zh-CN" altLang="en-US" dirty="0"/>
              <a:t>前缀</a:t>
            </a:r>
            <a:r>
              <a:rPr lang="zh-CN" altLang="en-US"/>
              <a:t>；</a:t>
            </a:r>
            <a:r>
              <a:rPr lang="en-US" altLang="zh-CN"/>
              <a:t>p + xxxxxxx </a:t>
            </a:r>
            <a:r>
              <a:rPr lang="zh-CN" altLang="en-US"/>
              <a:t>的</a:t>
            </a:r>
            <a:r>
              <a:rPr lang="zh-CN" altLang="en-US" dirty="0"/>
              <a:t>前缀</a:t>
            </a:r>
            <a:endParaRPr lang="en-US" altLang="zh-CN" dirty="0"/>
          </a:p>
        </p:txBody>
      </p:sp>
    </p:spTree>
    <p:extLst>
      <p:ext uri="{BB962C8B-B14F-4D97-AF65-F5344CB8AC3E}">
        <p14:creationId xmlns:p14="http://schemas.microsoft.com/office/powerpoint/2010/main" val="215524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pic>
        <p:nvPicPr>
          <p:cNvPr id="5" name="图片 4" descr="图形用户界面, 应用程序, 表格&#10;&#10;描述已自动生成">
            <a:extLst>
              <a:ext uri="{FF2B5EF4-FFF2-40B4-BE49-F238E27FC236}">
                <a16:creationId xmlns:a16="http://schemas.microsoft.com/office/drawing/2014/main" id="{0F68A687-B3A3-4F90-8624-926F0C836F66}"/>
              </a:ext>
            </a:extLst>
          </p:cNvPr>
          <p:cNvPicPr>
            <a:picLocks noChangeAspect="1"/>
          </p:cNvPicPr>
          <p:nvPr/>
        </p:nvPicPr>
        <p:blipFill>
          <a:blip r:embed="rId2"/>
          <a:stretch>
            <a:fillRect/>
          </a:stretch>
        </p:blipFill>
        <p:spPr>
          <a:xfrm>
            <a:off x="0" y="1174413"/>
            <a:ext cx="12192000" cy="4509173"/>
          </a:xfrm>
          <a:prstGeom prst="rect">
            <a:avLst/>
          </a:prstGeom>
        </p:spPr>
      </p:pic>
    </p:spTree>
    <p:extLst>
      <p:ext uri="{BB962C8B-B14F-4D97-AF65-F5344CB8AC3E}">
        <p14:creationId xmlns:p14="http://schemas.microsoft.com/office/powerpoint/2010/main" val="283466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Rectangle 1">
            <a:extLst>
              <a:ext uri="{FF2B5EF4-FFF2-40B4-BE49-F238E27FC236}">
                <a16:creationId xmlns:a16="http://schemas.microsoft.com/office/drawing/2014/main" id="{2369D59D-378E-4767-83D6-B0B5C82E3F84}"/>
              </a:ext>
            </a:extLst>
          </p:cNvPr>
          <p:cNvSpPr>
            <a:spLocks noChangeArrowheads="1"/>
          </p:cNvSpPr>
          <p:nvPr/>
        </p:nvSpPr>
        <p:spPr bwMode="auto">
          <a:xfrm>
            <a:off x="1919841" y="1932295"/>
            <a:ext cx="8352317" cy="453454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a:t>
            </a:r>
            <a:r>
              <a:rPr kumimoji="0" lang="zh-CN" altLang="zh-CN" sz="1600" b="0" i="0" u="none" strike="noStrike" cap="none" normalizeH="0" baseline="0">
                <a:ln>
                  <a:noFill/>
                </a:ln>
                <a:solidFill>
                  <a:srgbClr val="795DA3"/>
                </a:solidFill>
                <a:effectLst/>
                <a:latin typeface="Consolas" panose="020B0609020204030204" pitchFamily="49" charset="0"/>
              </a:rPr>
              <a:t>dig</a:t>
            </a:r>
            <a:r>
              <a:rPr kumimoji="0" lang="zh-CN" altLang="zh-CN" sz="1600" b="0" i="0" u="none" strike="noStrike" cap="none" normalizeH="0" baseline="0">
                <a:ln>
                  <a:noFill/>
                </a:ln>
                <a:solidFill>
                  <a:srgbClr val="333333"/>
                </a:solidFill>
                <a:effectLst/>
                <a:latin typeface="Consolas" panose="020B0609020204030204" pitchFamily="49" charset="0"/>
              </a:rPr>
              <a:t> yrb</a:t>
            </a:r>
            <a:r>
              <a:rPr kumimoji="0" lang="zh-CN" altLang="zh-CN" sz="1600" b="0" i="0" u="none" strike="noStrike" cap="none" normalizeH="0" baseline="0" dirty="0">
                <a:ln>
                  <a:noFill/>
                </a:ln>
                <a:solidFill>
                  <a:srgbClr val="333333"/>
                </a:solidFill>
                <a:effectLst/>
                <a:latin typeface="Consolas" panose="020B0609020204030204" pitchFamily="49" charset="0"/>
              </a:rPr>
              <a:t>123.b.xibai</a:t>
            </a:r>
            <a:r>
              <a:rPr kumimoji="0" lang="zh-CN" altLang="zh-CN" sz="1600" b="0" i="0" u="none" strike="noStrike" cap="none" normalizeH="0" baseline="0">
                <a:ln>
                  <a:noFill/>
                </a:ln>
                <a:solidFill>
                  <a:srgbClr val="333333"/>
                </a:solidFill>
                <a:effectLst/>
                <a:latin typeface="Consolas" panose="020B0609020204030204" pitchFamily="49" charset="0"/>
              </a:rPr>
              <a:t>.xyz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a:t>
            </a:r>
            <a:r>
              <a:rPr kumimoji="0" lang="zh-CN" altLang="zh-CN" sz="1600" b="0" i="0" u="none" strike="noStrike" cap="none" normalizeH="0" baseline="0">
                <a:ln>
                  <a:noFill/>
                </a:ln>
                <a:solidFill>
                  <a:srgbClr val="A71D5D"/>
                </a:solidFill>
                <a:effectLst/>
                <a:latin typeface="Consolas" panose="020B0609020204030204" pitchFamily="49" charset="0"/>
              </a:rPr>
              <a:t>&lt;&lt;&gt;&gt;</a:t>
            </a:r>
            <a:r>
              <a:rPr kumimoji="0" lang="zh-CN" altLang="zh-CN" sz="1600" b="0" i="0" u="none" strike="noStrike" cap="none" normalizeH="0" baseline="0">
                <a:ln>
                  <a:noFill/>
                </a:ln>
                <a:solidFill>
                  <a:srgbClr val="333333"/>
                </a:solidFill>
                <a:effectLst/>
                <a:latin typeface="Consolas" panose="020B0609020204030204" pitchFamily="49" charset="0"/>
              </a:rPr>
              <a:t> DiG </a:t>
            </a:r>
            <a:r>
              <a:rPr kumimoji="0" lang="zh-CN" altLang="zh-CN" sz="1600" b="0" i="0" u="none" strike="noStrike" cap="none" normalizeH="0" baseline="0">
                <a:ln>
                  <a:noFill/>
                </a:ln>
                <a:solidFill>
                  <a:srgbClr val="0086B3"/>
                </a:solidFill>
                <a:effectLst/>
                <a:latin typeface="Consolas" panose="020B0609020204030204" pitchFamily="49" charset="0"/>
              </a:rPr>
              <a:t>9</a:t>
            </a:r>
            <a:r>
              <a:rPr kumimoji="0" lang="zh-CN" altLang="zh-CN" sz="1600" b="0" i="0" u="none" strike="noStrike" cap="none" normalizeH="0" baseline="0" dirty="0">
                <a:ln>
                  <a:noFill/>
                </a:ln>
                <a:solidFill>
                  <a:srgbClr val="0086B3"/>
                </a:solidFill>
                <a:effectLst/>
                <a:latin typeface="Consolas" panose="020B0609020204030204" pitchFamily="49" charset="0"/>
              </a:rPr>
              <a:t>.10</a:t>
            </a:r>
            <a:r>
              <a:rPr kumimoji="0" lang="zh-CN" altLang="zh-CN" sz="1600" b="0" i="0" u="none" strike="noStrike" cap="none" normalizeH="0" baseline="0" dirty="0">
                <a:ln>
                  <a:noFill/>
                </a:ln>
                <a:solidFill>
                  <a:srgbClr val="333333"/>
                </a:solidFill>
                <a:effectLst/>
                <a:latin typeface="Consolas" panose="020B0609020204030204" pitchFamily="49" charset="0"/>
              </a:rPr>
              <a:t>.3-P4</a:t>
            </a:r>
            <a:r>
              <a:rPr kumimoji="0" lang="zh-CN" altLang="zh-CN" sz="1600" b="0" i="0" u="none" strike="noStrike" cap="none" normalizeH="0" baseline="0">
                <a:ln>
                  <a:noFill/>
                </a:ln>
                <a:solidFill>
                  <a:srgbClr val="333333"/>
                </a:solidFill>
                <a:effectLst/>
                <a:latin typeface="Consolas" panose="020B0609020204030204" pitchFamily="49" charset="0"/>
              </a:rPr>
              <a:t>-Ubuntu </a:t>
            </a:r>
            <a:r>
              <a:rPr kumimoji="0" lang="zh-CN" altLang="zh-CN" sz="1600" b="0" i="0" u="none" strike="noStrike" cap="none" normalizeH="0" baseline="0">
                <a:ln>
                  <a:noFill/>
                </a:ln>
                <a:solidFill>
                  <a:srgbClr val="A71D5D"/>
                </a:solidFill>
                <a:effectLst/>
                <a:latin typeface="Consolas" panose="020B0609020204030204" pitchFamily="49" charset="0"/>
              </a:rPr>
              <a:t>&lt;&lt;&gt;&gt;</a:t>
            </a:r>
            <a:r>
              <a:rPr kumimoji="0" lang="zh-CN" altLang="zh-CN" sz="1600" b="0" i="0" u="none" strike="noStrike" cap="none" normalizeH="0" baseline="0">
                <a:ln>
                  <a:noFill/>
                </a:ln>
                <a:solidFill>
                  <a:srgbClr val="333333"/>
                </a:solidFill>
                <a:effectLst/>
                <a:latin typeface="Consolas" panose="020B0609020204030204" pitchFamily="49" charset="0"/>
              </a:rPr>
              <a:t> yrb</a:t>
            </a:r>
            <a:r>
              <a:rPr kumimoji="0" lang="zh-CN" altLang="zh-CN" sz="1600" b="0" i="0" u="none" strike="noStrike" cap="none" normalizeH="0" baseline="0" dirty="0">
                <a:ln>
                  <a:noFill/>
                </a:ln>
                <a:solidFill>
                  <a:srgbClr val="333333"/>
                </a:solidFill>
                <a:effectLst/>
                <a:latin typeface="Consolas" panose="020B0609020204030204" pitchFamily="49" charset="0"/>
              </a:rPr>
              <a:t>123.b.xibai</a:t>
            </a:r>
            <a:r>
              <a:rPr kumimoji="0" lang="zh-CN" altLang="zh-CN" sz="1600" b="0" i="0" u="none" strike="noStrike" cap="none" normalizeH="0" baseline="0">
                <a:ln>
                  <a:noFill/>
                </a:ln>
                <a:solidFill>
                  <a:srgbClr val="333333"/>
                </a:solidFill>
                <a:effectLst/>
                <a:latin typeface="Consolas" panose="020B0609020204030204" pitchFamily="49" charset="0"/>
              </a:rPr>
              <a:t>.xyz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global options: +</a:t>
            </a:r>
            <a:r>
              <a:rPr kumimoji="0" lang="zh-CN" altLang="zh-CN" sz="1600" b="0" i="0" u="none" strike="noStrike" cap="none" normalizeH="0" baseline="0" dirty="0">
                <a:ln>
                  <a:noFill/>
                </a:ln>
                <a:solidFill>
                  <a:srgbClr val="333333"/>
                </a:solidFill>
                <a:effectLst/>
                <a:latin typeface="Consolas" panose="020B0609020204030204" pitchFamily="49" charset="0"/>
              </a:rPr>
              <a:t>cmd</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Got answer</a:t>
            </a:r>
            <a:r>
              <a:rPr kumimoji="0" lang="zh-CN" altLang="zh-CN" sz="1600" b="0" i="0" u="none" strike="noStrike" cap="none" normalizeH="0" baseline="0" dirty="0">
                <a:ln>
                  <a:noFill/>
                </a:ln>
                <a:solidFill>
                  <a:srgbClr val="333333"/>
                </a:solidFill>
                <a:effectLst/>
                <a:latin typeface="Consolas" panose="020B0609020204030204" pitchFamily="49" charset="0"/>
              </a:rPr>
              <a:t>:</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a:t>
            </a:r>
            <a:r>
              <a:rPr kumimoji="0" lang="zh-CN" altLang="zh-CN" sz="1600" b="0" i="0" u="none" strike="noStrike" cap="none" normalizeH="0" baseline="0">
                <a:ln>
                  <a:noFill/>
                </a:ln>
                <a:solidFill>
                  <a:srgbClr val="A71D5D"/>
                </a:solidFill>
                <a:effectLst/>
                <a:latin typeface="Consolas" panose="020B0609020204030204" pitchFamily="49" charset="0"/>
              </a:rPr>
              <a:t>&gt;&gt;</a:t>
            </a:r>
            <a:r>
              <a:rPr kumimoji="0" lang="zh-CN" altLang="zh-CN" sz="1600" b="0" i="0" u="none" strike="noStrike" cap="none" normalizeH="0" baseline="0">
                <a:ln>
                  <a:noFill/>
                </a:ln>
                <a:solidFill>
                  <a:srgbClr val="333333"/>
                </a:solidFill>
                <a:effectLst/>
                <a:latin typeface="Consolas" panose="020B0609020204030204" pitchFamily="49" charset="0"/>
              </a:rPr>
              <a:t>HEADER</a:t>
            </a:r>
            <a:r>
              <a:rPr kumimoji="0" lang="zh-CN" altLang="zh-CN" sz="1600" b="0" i="0" u="none" strike="noStrike" cap="none" normalizeH="0" baseline="0">
                <a:ln>
                  <a:noFill/>
                </a:ln>
                <a:solidFill>
                  <a:srgbClr val="A71D5D"/>
                </a:solidFill>
                <a:effectLst/>
                <a:latin typeface="Consolas" panose="020B0609020204030204" pitchFamily="49" charset="0"/>
              </a:rPr>
              <a:t>&lt;&lt;-</a:t>
            </a:r>
            <a:r>
              <a:rPr kumimoji="0" lang="zh-CN" altLang="zh-CN" sz="1600" b="0" i="0" u="none" strike="noStrike" cap="none" normalizeH="0" baseline="0">
                <a:ln>
                  <a:noFill/>
                </a:ln>
                <a:solidFill>
                  <a:srgbClr val="333333"/>
                </a:solidFill>
                <a:effectLst/>
                <a:latin typeface="Consolas" panose="020B0609020204030204" pitchFamily="49" charset="0"/>
              </a:rPr>
              <a:t> opcode: QUERY, status: NOERROR, id: </a:t>
            </a:r>
            <a:r>
              <a:rPr kumimoji="0" lang="zh-CN" altLang="zh-CN" sz="1600" b="0" i="0" u="none" strike="noStrike" cap="none" normalizeH="0" baseline="0">
                <a:ln>
                  <a:noFill/>
                </a:ln>
                <a:solidFill>
                  <a:srgbClr val="0086B3"/>
                </a:solidFill>
                <a:effectLst/>
                <a:latin typeface="Consolas" panose="020B0609020204030204" pitchFamily="49" charset="0"/>
              </a:rPr>
              <a:t>13418</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flags: qr rd ra; QUERY: </a:t>
            </a:r>
            <a:r>
              <a:rPr kumimoji="0" lang="zh-CN" altLang="zh-CN" sz="1600" b="0" i="0" u="none" strike="noStrike" cap="none" normalizeH="0" baseline="0">
                <a:ln>
                  <a:noFill/>
                </a:ln>
                <a:solidFill>
                  <a:srgbClr val="0086B3"/>
                </a:solidFill>
                <a:effectLst/>
                <a:latin typeface="Consolas" panose="020B0609020204030204" pitchFamily="49" charset="0"/>
              </a:rPr>
              <a:t>1</a:t>
            </a:r>
            <a:r>
              <a:rPr kumimoji="0" lang="zh-CN" altLang="zh-CN" sz="1600" b="0" i="0" u="none" strike="noStrike" cap="none" normalizeH="0" baseline="0">
                <a:ln>
                  <a:noFill/>
                </a:ln>
                <a:solidFill>
                  <a:srgbClr val="333333"/>
                </a:solidFill>
                <a:effectLst/>
                <a:latin typeface="Consolas" panose="020B0609020204030204" pitchFamily="49" charset="0"/>
              </a:rPr>
              <a:t>, ANSWER: </a:t>
            </a:r>
            <a:r>
              <a:rPr kumimoji="0" lang="zh-CN" altLang="zh-CN" sz="1600" b="0" i="0" u="none" strike="noStrike" cap="none" normalizeH="0" baseline="0">
                <a:ln>
                  <a:noFill/>
                </a:ln>
                <a:solidFill>
                  <a:srgbClr val="0086B3"/>
                </a:solidFill>
                <a:effectLst/>
                <a:latin typeface="Consolas" panose="020B0609020204030204" pitchFamily="49" charset="0"/>
              </a:rPr>
              <a:t>1</a:t>
            </a:r>
            <a:r>
              <a:rPr kumimoji="0" lang="zh-CN" altLang="zh-CN" sz="1600" b="0" i="0" u="none" strike="noStrike" cap="none" normalizeH="0" baseline="0">
                <a:ln>
                  <a:noFill/>
                </a:ln>
                <a:solidFill>
                  <a:srgbClr val="333333"/>
                </a:solidFill>
                <a:effectLst/>
                <a:latin typeface="Consolas" panose="020B0609020204030204" pitchFamily="49" charset="0"/>
              </a:rPr>
              <a:t>, AUTHORITY: </a:t>
            </a:r>
            <a:r>
              <a:rPr kumimoji="0" lang="zh-CN" altLang="zh-CN" sz="1600" b="0" i="0" u="none" strike="noStrike" cap="none" normalizeH="0" baseline="0">
                <a:ln>
                  <a:noFill/>
                </a:ln>
                <a:solidFill>
                  <a:srgbClr val="0086B3"/>
                </a:solidFill>
                <a:effectLst/>
                <a:latin typeface="Consolas" panose="020B0609020204030204" pitchFamily="49" charset="0"/>
              </a:rPr>
              <a:t>0</a:t>
            </a:r>
            <a:r>
              <a:rPr kumimoji="0" lang="zh-CN" altLang="zh-CN" sz="1600" b="0" i="0" u="none" strike="noStrike" cap="none" normalizeH="0" baseline="0">
                <a:ln>
                  <a:noFill/>
                </a:ln>
                <a:solidFill>
                  <a:srgbClr val="333333"/>
                </a:solidFill>
                <a:effectLst/>
                <a:latin typeface="Consolas" panose="020B0609020204030204" pitchFamily="49" charset="0"/>
              </a:rPr>
              <a:t>, ADDITIONAL: </a:t>
            </a:r>
            <a:r>
              <a:rPr kumimoji="0" lang="zh-CN" altLang="zh-CN" sz="1600" b="0" i="0" u="none" strike="noStrike" cap="none" normalizeH="0" baseline="0">
                <a:ln>
                  <a:noFill/>
                </a:ln>
                <a:solidFill>
                  <a:srgbClr val="0086B3"/>
                </a:solidFill>
                <a:effectLst/>
                <a:latin typeface="Consolas" panose="020B0609020204030204" pitchFamily="49" charset="0"/>
              </a:rPr>
              <a:t>0</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QUESTION SECTION</a:t>
            </a:r>
            <a:r>
              <a:rPr kumimoji="0" lang="zh-CN" altLang="zh-CN" sz="1600" b="0" i="0" u="none" strike="noStrike" cap="none" normalizeH="0" baseline="0" dirty="0">
                <a:ln>
                  <a:noFill/>
                </a:ln>
                <a:solidFill>
                  <a:srgbClr val="333333"/>
                </a:solidFill>
                <a:effectLst/>
                <a:latin typeface="Consolas" panose="020B0609020204030204" pitchFamily="49" charset="0"/>
              </a:rPr>
              <a:t>:</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;yrb123.b.xibai.</a:t>
            </a:r>
            <a:r>
              <a:rPr kumimoji="0" lang="zh-CN" altLang="zh-CN" sz="1600" b="0" i="0" u="none" strike="noStrike" cap="none" normalizeH="0" baseline="0">
                <a:ln>
                  <a:noFill/>
                </a:ln>
                <a:solidFill>
                  <a:srgbClr val="333333"/>
                </a:solidFill>
                <a:effectLst/>
                <a:latin typeface="Consolas" panose="020B0609020204030204" pitchFamily="49" charset="0"/>
              </a:rPr>
              <a:t>xyz. IN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ANSWER SECTION</a:t>
            </a:r>
            <a:r>
              <a:rPr kumimoji="0" lang="zh-CN" altLang="zh-CN" sz="1600" b="0" i="0" u="none" strike="noStrike" cap="none" normalizeH="0" baseline="0" dirty="0">
                <a:ln>
                  <a:noFill/>
                </a:ln>
                <a:solidFill>
                  <a:srgbClr val="333333"/>
                </a:solidFill>
                <a:effectLst/>
                <a:latin typeface="Consolas" panose="020B0609020204030204" pitchFamily="49" charset="0"/>
              </a:rPr>
              <a:t>:</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yrb123.b.xibai.</a:t>
            </a:r>
            <a:r>
              <a:rPr kumimoji="0" lang="zh-CN" altLang="zh-CN" sz="1600" b="0" i="0" u="none" strike="noStrike" cap="none" normalizeH="0" baseline="0">
                <a:ln>
                  <a:noFill/>
                </a:ln>
                <a:solidFill>
                  <a:srgbClr val="333333"/>
                </a:solidFill>
                <a:effectLst/>
                <a:latin typeface="Consolas" panose="020B0609020204030204" pitchFamily="49" charset="0"/>
              </a:rPr>
              <a:t>xyz. </a:t>
            </a:r>
            <a:r>
              <a:rPr kumimoji="0" lang="zh-CN" altLang="zh-CN" sz="1600" b="0" i="0" u="none" strike="noStrike" cap="none" normalizeH="0" baseline="0">
                <a:ln>
                  <a:noFill/>
                </a:ln>
                <a:solidFill>
                  <a:srgbClr val="0086B3"/>
                </a:solidFill>
                <a:effectLst/>
                <a:latin typeface="Consolas" panose="020B0609020204030204" pitchFamily="49" charset="0"/>
              </a:rPr>
              <a:t>0</a:t>
            </a:r>
            <a:r>
              <a:rPr kumimoji="0" lang="zh-CN" altLang="zh-CN" sz="1600" b="0" i="0" u="none" strike="noStrike" cap="none" normalizeH="0" baseline="0">
                <a:ln>
                  <a:noFill/>
                </a:ln>
                <a:solidFill>
                  <a:srgbClr val="333333"/>
                </a:solidFill>
                <a:effectLst/>
                <a:latin typeface="Consolas" panose="020B0609020204030204" pitchFamily="49" charset="0"/>
              </a:rPr>
              <a:t> IN NULL \# </a:t>
            </a:r>
            <a:r>
              <a:rPr kumimoji="0" lang="zh-CN" altLang="zh-CN" sz="1600" b="0" i="0" u="none" strike="noStrike" cap="none" normalizeH="0" baseline="0">
                <a:ln>
                  <a:noFill/>
                </a:ln>
                <a:solidFill>
                  <a:srgbClr val="0086B3"/>
                </a:solidFill>
                <a:effectLst/>
                <a:latin typeface="Consolas" panose="020B0609020204030204" pitchFamily="49" charset="0"/>
              </a:rPr>
              <a:t>48</a:t>
            </a:r>
            <a:r>
              <a:rPr kumimoji="0" lang="zh-CN" altLang="zh-CN" sz="1600" b="0" i="0" u="none" strike="noStrike" cap="none" normalizeH="0" baseline="0">
                <a:ln>
                  <a:noFill/>
                </a:ln>
                <a:solidFill>
                  <a:srgbClr val="333333"/>
                </a:solidFill>
                <a:effectLst/>
                <a:latin typeface="Consolas" panose="020B0609020204030204" pitchFamily="49" charset="0"/>
              </a:rPr>
              <a:t> 00000000</a:t>
            </a:r>
            <a:r>
              <a:rPr kumimoji="0" lang="zh-CN" altLang="zh-CN" sz="1600" b="0" i="0" u="none" strike="noStrike" cap="none" normalizeH="0" baseline="0" dirty="0">
                <a:ln>
                  <a:noFill/>
                </a:ln>
                <a:solidFill>
                  <a:srgbClr val="333333"/>
                </a:solidFill>
                <a:effectLst/>
                <a:latin typeface="Consolas" panose="020B0609020204030204" pitchFamily="49" charset="0"/>
              </a:rPr>
              <a:t>FFFFFFFF55555555AAAAAAAA8163C8D2C77CB2175F4</a:t>
            </a:r>
            <a:r>
              <a:rPr kumimoji="0" lang="zh-CN" altLang="zh-CN" sz="1600" b="0" i="0" u="none" strike="noStrike" cap="none" normalizeH="0" baseline="0">
                <a:ln>
                  <a:noFill/>
                </a:ln>
                <a:solidFill>
                  <a:srgbClr val="333333"/>
                </a:solidFill>
                <a:effectLst/>
                <a:latin typeface="Consolas" panose="020B0609020204030204" pitchFamily="49" charset="0"/>
              </a:rPr>
              <a:t>FCEC9 492</a:t>
            </a:r>
            <a:r>
              <a:rPr kumimoji="0" lang="zh-CN" altLang="zh-CN" sz="1600" b="0" i="0" u="none" strike="noStrike" cap="none" normalizeH="0" baseline="0" dirty="0">
                <a:ln>
                  <a:noFill/>
                </a:ln>
                <a:solidFill>
                  <a:srgbClr val="333333"/>
                </a:solidFill>
                <a:effectLst/>
                <a:latin typeface="Consolas" panose="020B0609020204030204" pitchFamily="49" charset="0"/>
              </a:rPr>
              <a:t>D522161A9712025B30673E6D84430795057BF</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Query time: </a:t>
            </a:r>
            <a:r>
              <a:rPr kumimoji="0" lang="zh-CN" altLang="zh-CN" sz="1600" b="0" i="0" u="none" strike="noStrike" cap="none" normalizeH="0" baseline="0">
                <a:ln>
                  <a:noFill/>
                </a:ln>
                <a:solidFill>
                  <a:srgbClr val="0086B3"/>
                </a:solidFill>
                <a:effectLst/>
                <a:latin typeface="Consolas" panose="020B0609020204030204" pitchFamily="49" charset="0"/>
              </a:rPr>
              <a:t>78</a:t>
            </a:r>
            <a:r>
              <a:rPr kumimoji="0" lang="zh-CN" altLang="zh-CN" sz="1600" b="0" i="0" u="none" strike="noStrike" cap="none" normalizeH="0" baseline="0">
                <a:ln>
                  <a:noFill/>
                </a:ln>
                <a:solidFill>
                  <a:srgbClr val="333333"/>
                </a:solidFill>
                <a:effectLst/>
                <a:latin typeface="Consolas" panose="020B0609020204030204" pitchFamily="49" charset="0"/>
              </a:rPr>
              <a:t> msec</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SERVER: </a:t>
            </a:r>
            <a:r>
              <a:rPr kumimoji="0" lang="zh-CN" altLang="zh-CN" sz="1600" b="0" i="0" u="none" strike="noStrike" cap="none" normalizeH="0" baseline="0">
                <a:ln>
                  <a:noFill/>
                </a:ln>
                <a:solidFill>
                  <a:srgbClr val="0086B3"/>
                </a:solidFill>
                <a:effectLst/>
                <a:latin typeface="Consolas" panose="020B0609020204030204" pitchFamily="49" charset="0"/>
              </a:rPr>
              <a:t>127</a:t>
            </a:r>
            <a:r>
              <a:rPr kumimoji="0" lang="zh-CN" altLang="zh-CN" sz="1600" b="0" i="0" u="none" strike="noStrike" cap="none" normalizeH="0" baseline="0" dirty="0">
                <a:ln>
                  <a:noFill/>
                </a:ln>
                <a:solidFill>
                  <a:srgbClr val="0086B3"/>
                </a:solidFill>
                <a:effectLst/>
                <a:latin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rPr>
              <a:t>.1.1</a:t>
            </a:r>
            <a:r>
              <a:rPr kumimoji="0" lang="zh-CN" altLang="zh-CN" sz="1600" b="0" i="0" u="none" strike="noStrike" cap="none" normalizeH="0" baseline="0" dirty="0">
                <a:ln>
                  <a:noFill/>
                </a:ln>
                <a:solidFill>
                  <a:srgbClr val="969896"/>
                </a:solidFill>
                <a:effectLst/>
                <a:latin typeface="Consolas" panose="020B0609020204030204" pitchFamily="49" charset="0"/>
              </a:rPr>
              <a:t>#53(127.0.1.1)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WHEN: Fri Aug </a:t>
            </a:r>
            <a:r>
              <a:rPr kumimoji="0" lang="zh-CN" altLang="zh-CN" sz="1600" b="0" i="0" u="none" strike="noStrike" cap="none" normalizeH="0" baseline="0">
                <a:ln>
                  <a:noFill/>
                </a:ln>
                <a:solidFill>
                  <a:srgbClr val="0086B3"/>
                </a:solidFill>
                <a:effectLst/>
                <a:latin typeface="Consolas" panose="020B0609020204030204" pitchFamily="49" charset="0"/>
              </a:rPr>
              <a:t>13</a:t>
            </a:r>
            <a:r>
              <a:rPr kumimoji="0" lang="zh-CN" altLang="zh-CN" sz="1600" b="0" i="0" u="none" strike="noStrike" cap="none" normalizeH="0" baseline="0">
                <a:ln>
                  <a:noFill/>
                </a:ln>
                <a:solidFill>
                  <a:srgbClr val="333333"/>
                </a:solidFill>
                <a:effectLst/>
                <a:latin typeface="Consolas" panose="020B0609020204030204" pitchFamily="49" charset="0"/>
              </a:rPr>
              <a:t> </a:t>
            </a:r>
            <a:r>
              <a:rPr kumimoji="0" lang="zh-CN" altLang="zh-CN" sz="1600" b="0" i="0" u="none" strike="noStrike" cap="none" normalizeH="0" baseline="0">
                <a:ln>
                  <a:noFill/>
                </a:ln>
                <a:solidFill>
                  <a:srgbClr val="0086B3"/>
                </a:solidFill>
                <a:effectLst/>
                <a:latin typeface="Consolas" panose="020B0609020204030204" pitchFamily="49" charset="0"/>
              </a:rPr>
              <a:t>10</a:t>
            </a:r>
            <a:r>
              <a:rPr kumimoji="0" lang="zh-CN" altLang="zh-CN" sz="1600" b="0" i="0" u="none" strike="noStrike" cap="none" normalizeH="0" baseline="0" dirty="0">
                <a:ln>
                  <a:noFill/>
                </a:ln>
                <a:solidFill>
                  <a:srgbClr val="333333"/>
                </a:solidFill>
                <a:effectLst/>
                <a:latin typeface="Consolas" panose="020B0609020204030204" pitchFamily="49" charset="0"/>
              </a:rPr>
              <a:t>:37</a:t>
            </a:r>
            <a:r>
              <a:rPr kumimoji="0" lang="zh-CN" altLang="zh-CN" sz="1600" b="0" i="0" u="none" strike="noStrike" cap="none" normalizeH="0" baseline="0">
                <a:ln>
                  <a:noFill/>
                </a:ln>
                <a:solidFill>
                  <a:srgbClr val="333333"/>
                </a:solidFill>
                <a:effectLst/>
                <a:latin typeface="Consolas" panose="020B0609020204030204" pitchFamily="49" charset="0"/>
              </a:rPr>
              <a:t>:05 CST </a:t>
            </a:r>
            <a:r>
              <a:rPr kumimoji="0" lang="zh-CN" altLang="zh-CN" sz="1600" b="0" i="0" u="none" strike="noStrike" cap="none" normalizeH="0" baseline="0">
                <a:ln>
                  <a:noFill/>
                </a:ln>
                <a:solidFill>
                  <a:srgbClr val="0086B3"/>
                </a:solidFill>
                <a:effectLst/>
                <a:latin typeface="Consolas" panose="020B0609020204030204" pitchFamily="49" charset="0"/>
              </a:rPr>
              <a:t>2021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Consolas" panose="020B0609020204030204" pitchFamily="49" charset="0"/>
              </a:rPr>
              <a:t>;; MSG SIZE rcvd: </a:t>
            </a:r>
            <a:r>
              <a:rPr kumimoji="0" lang="zh-CN" altLang="zh-CN" sz="1600" b="0" i="0" u="none" strike="noStrike" cap="none" normalizeH="0" baseline="0">
                <a:ln>
                  <a:noFill/>
                </a:ln>
                <a:solidFill>
                  <a:srgbClr val="0086B3"/>
                </a:solidFill>
                <a:effectLst/>
                <a:latin typeface="Consolas" panose="020B0609020204030204" pitchFamily="49" charset="0"/>
              </a:rPr>
              <a:t>96</a:t>
            </a:r>
            <a:r>
              <a:rPr kumimoji="0" lang="zh-CN" altLang="zh-CN" sz="1600" b="0" i="0" u="none" strike="noStrike" cap="none" normalizeH="0" baseline="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B511FE2A-57B1-4E33-B12B-EE7ACE22DED4}"/>
              </a:ext>
            </a:extLst>
          </p:cNvPr>
          <p:cNvSpPr txBox="1"/>
          <p:nvPr/>
        </p:nvSpPr>
        <p:spPr>
          <a:xfrm>
            <a:off x="1919841" y="1195392"/>
            <a:ext cx="8352317" cy="646331"/>
          </a:xfrm>
          <a:prstGeom prst="rect">
            <a:avLst/>
          </a:prstGeom>
          <a:noFill/>
        </p:spPr>
        <p:txBody>
          <a:bodyPr wrap="square" rtlCol="0">
            <a:spAutoFit/>
          </a:bodyPr>
          <a:lstStyle/>
          <a:p>
            <a:r>
              <a:rPr lang="en-US" altLang="zh-CN" b="0" i="0" dirty="0">
                <a:solidFill>
                  <a:srgbClr val="333333"/>
                </a:solidFill>
                <a:effectLst/>
                <a:latin typeface="Helvetica Neue"/>
              </a:rPr>
              <a:t>dig </a:t>
            </a:r>
            <a:r>
              <a:rPr lang="zh-CN" altLang="en-US" b="0" i="0" dirty="0">
                <a:solidFill>
                  <a:srgbClr val="333333"/>
                </a:solidFill>
                <a:effectLst/>
                <a:latin typeface="Helvetica Neue"/>
              </a:rPr>
              <a:t>简单测试一下</a:t>
            </a:r>
            <a:r>
              <a:rPr lang="en-US" altLang="zh-CN" b="0" i="0" dirty="0">
                <a:solidFill>
                  <a:srgbClr val="333333"/>
                </a:solidFill>
                <a:effectLst/>
                <a:latin typeface="Helvetica Neue"/>
              </a:rPr>
              <a:t>,</a:t>
            </a:r>
            <a:r>
              <a:rPr lang="zh-CN" altLang="en-US" dirty="0"/>
              <a:t>六字节前缀的后三字节完全不影响结果，只有当前三字节不为</a:t>
            </a:r>
            <a:r>
              <a:rPr lang="en-US" altLang="zh-CN" dirty="0" err="1"/>
              <a:t>yrb</a:t>
            </a:r>
            <a:r>
              <a:rPr lang="zh-CN" altLang="en-US" dirty="0"/>
              <a:t>时才会影响结果。</a:t>
            </a:r>
          </a:p>
        </p:txBody>
      </p:sp>
    </p:spTree>
    <p:extLst>
      <p:ext uri="{BB962C8B-B14F-4D97-AF65-F5344CB8AC3E}">
        <p14:creationId xmlns:p14="http://schemas.microsoft.com/office/powerpoint/2010/main" val="1697032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Rectangle 1">
            <a:extLst>
              <a:ext uri="{FF2B5EF4-FFF2-40B4-BE49-F238E27FC236}">
                <a16:creationId xmlns:a16="http://schemas.microsoft.com/office/drawing/2014/main" id="{44EE3440-5E01-4ADC-81C9-DA7B0767FCCD}"/>
              </a:ext>
            </a:extLst>
          </p:cNvPr>
          <p:cNvSpPr>
            <a:spLocks noChangeArrowheads="1"/>
          </p:cNvSpPr>
          <p:nvPr/>
        </p:nvSpPr>
        <p:spPr bwMode="auto">
          <a:xfrm>
            <a:off x="2188520" y="1407950"/>
            <a:ext cx="7814960" cy="40421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969896"/>
                </a:solidFill>
                <a:effectLst/>
                <a:latin typeface="Consolas" panose="020B0609020204030204" pitchFamily="49" charset="0"/>
              </a:rPr>
              <a:t># root0 @ x1-bai in ~ [10:37:05]</a:t>
            </a:r>
            <a:endParaRPr kumimoji="0" lang="en-US" altLang="zh-CN" sz="16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795DA3"/>
                </a:solidFill>
                <a:effectLst/>
                <a:latin typeface="Consolas" panose="020B0609020204030204" pitchFamily="49" charset="0"/>
              </a:rPr>
              <a:t>dig</a:t>
            </a:r>
            <a:r>
              <a:rPr kumimoji="0" lang="zh-CN" altLang="zh-CN" sz="1600" b="0" i="0" u="none" strike="noStrike" cap="none" normalizeH="0" baseline="0" dirty="0">
                <a:ln>
                  <a:noFill/>
                </a:ln>
                <a:solidFill>
                  <a:srgbClr val="333333"/>
                </a:solidFill>
                <a:effectLst/>
                <a:latin typeface="Consolas" panose="020B0609020204030204" pitchFamily="49" charset="0"/>
              </a:rPr>
              <a:t> yrb.b.xibai.xyz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A71D5D"/>
                </a:solidFill>
                <a:effectLst/>
                <a:latin typeface="Consolas" panose="020B0609020204030204" pitchFamily="49" charset="0"/>
              </a:rPr>
              <a:t>&lt;&lt;&gt;&gt;</a:t>
            </a:r>
            <a:r>
              <a:rPr kumimoji="0" lang="zh-CN" altLang="zh-CN" sz="1600" b="0" i="0" u="none" strike="noStrike" cap="none" normalizeH="0" baseline="0" dirty="0">
                <a:ln>
                  <a:noFill/>
                </a:ln>
                <a:solidFill>
                  <a:srgbClr val="333333"/>
                </a:solidFill>
                <a:effectLst/>
                <a:latin typeface="Consolas" panose="020B0609020204030204" pitchFamily="49" charset="0"/>
              </a:rPr>
              <a:t> DiG </a:t>
            </a:r>
            <a:r>
              <a:rPr kumimoji="0" lang="zh-CN" altLang="zh-CN" sz="1600" b="0" i="0" u="none" strike="noStrike" cap="none" normalizeH="0" baseline="0" dirty="0">
                <a:ln>
                  <a:noFill/>
                </a:ln>
                <a:solidFill>
                  <a:srgbClr val="0086B3"/>
                </a:solidFill>
                <a:effectLst/>
                <a:latin typeface="Consolas" panose="020B0609020204030204" pitchFamily="49" charset="0"/>
              </a:rPr>
              <a:t>9.10</a:t>
            </a:r>
            <a:r>
              <a:rPr kumimoji="0" lang="zh-CN" altLang="zh-CN" sz="1600" b="0" i="0" u="none" strike="noStrike" cap="none" normalizeH="0" baseline="0" dirty="0">
                <a:ln>
                  <a:noFill/>
                </a:ln>
                <a:solidFill>
                  <a:srgbClr val="333333"/>
                </a:solidFill>
                <a:effectLst/>
                <a:latin typeface="Consolas" panose="020B0609020204030204" pitchFamily="49" charset="0"/>
              </a:rPr>
              <a:t>.3-P4-Ubuntu </a:t>
            </a:r>
            <a:r>
              <a:rPr kumimoji="0" lang="zh-CN" altLang="zh-CN" sz="1600" b="0" i="0" u="none" strike="noStrike" cap="none" normalizeH="0" baseline="0" dirty="0">
                <a:ln>
                  <a:noFill/>
                </a:ln>
                <a:solidFill>
                  <a:srgbClr val="A71D5D"/>
                </a:solidFill>
                <a:effectLst/>
                <a:latin typeface="Consolas" panose="020B0609020204030204" pitchFamily="49" charset="0"/>
              </a:rPr>
              <a:t>&lt;&lt;&gt;&gt;</a:t>
            </a:r>
            <a:r>
              <a:rPr kumimoji="0" lang="zh-CN" altLang="zh-CN" sz="1600" b="0" i="0" u="none" strike="noStrike" cap="none" normalizeH="0" baseline="0" dirty="0">
                <a:ln>
                  <a:noFill/>
                </a:ln>
                <a:solidFill>
                  <a:srgbClr val="333333"/>
                </a:solidFill>
                <a:effectLst/>
                <a:latin typeface="Consolas" panose="020B0609020204030204" pitchFamily="49" charset="0"/>
              </a:rPr>
              <a:t> yrb.b.xibai.xyz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global options: +cmd</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Got answer:</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A71D5D"/>
                </a:solidFill>
                <a:effectLst/>
                <a:latin typeface="Consolas" panose="020B0609020204030204" pitchFamily="49" charset="0"/>
              </a:rPr>
              <a:t>&gt;&gt;</a:t>
            </a:r>
            <a:r>
              <a:rPr kumimoji="0" lang="zh-CN" altLang="zh-CN" sz="1600" b="0" i="0" u="none" strike="noStrike" cap="none" normalizeH="0" baseline="0" dirty="0">
                <a:ln>
                  <a:noFill/>
                </a:ln>
                <a:solidFill>
                  <a:srgbClr val="333333"/>
                </a:solidFill>
                <a:effectLst/>
                <a:latin typeface="Consolas" panose="020B0609020204030204" pitchFamily="49" charset="0"/>
              </a:rPr>
              <a:t>HEADER</a:t>
            </a:r>
            <a:r>
              <a:rPr kumimoji="0" lang="zh-CN" altLang="zh-CN" sz="1600" b="0" i="0" u="none" strike="noStrike" cap="none" normalizeH="0" baseline="0" dirty="0">
                <a:ln>
                  <a:noFill/>
                </a:ln>
                <a:solidFill>
                  <a:srgbClr val="A71D5D"/>
                </a:solidFill>
                <a:effectLst/>
                <a:latin typeface="Consolas" panose="020B0609020204030204" pitchFamily="49" charset="0"/>
              </a:rPr>
              <a:t>&lt;&lt;-</a:t>
            </a:r>
            <a:r>
              <a:rPr kumimoji="0" lang="zh-CN" altLang="zh-CN" sz="1600" b="0" i="0" u="none" strike="noStrike" cap="none" normalizeH="0" baseline="0" dirty="0">
                <a:ln>
                  <a:noFill/>
                </a:ln>
                <a:solidFill>
                  <a:srgbClr val="333333"/>
                </a:solidFill>
                <a:effectLst/>
                <a:latin typeface="Consolas" panose="020B0609020204030204" pitchFamily="49" charset="0"/>
              </a:rPr>
              <a:t> opcode: QUERY, status: NOERROR, id: </a:t>
            </a:r>
            <a:r>
              <a:rPr kumimoji="0" lang="zh-CN" altLang="zh-CN" sz="1600" b="0" i="0" u="none" strike="noStrike" cap="none" normalizeH="0" baseline="0" dirty="0">
                <a:ln>
                  <a:noFill/>
                </a:ln>
                <a:solidFill>
                  <a:srgbClr val="0086B3"/>
                </a:solidFill>
                <a:effectLst/>
                <a:latin typeface="Consolas" panose="020B0609020204030204" pitchFamily="49" charset="0"/>
              </a:rPr>
              <a:t>18215</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flags: qr rd ra; QUERY: </a:t>
            </a:r>
            <a:r>
              <a:rPr kumimoji="0" lang="zh-CN" altLang="zh-CN" sz="1600" b="0" i="0" u="none" strike="noStrike" cap="none" normalizeH="0" baseline="0" dirty="0">
                <a:ln>
                  <a:noFill/>
                </a:ln>
                <a:solidFill>
                  <a:srgbClr val="0086B3"/>
                </a:solidFill>
                <a:effectLst/>
                <a:latin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rPr>
              <a:t>, ANSWER: </a:t>
            </a:r>
            <a:r>
              <a:rPr kumimoji="0" lang="zh-CN" altLang="zh-CN" sz="1600" b="0" i="0" u="none" strike="noStrike" cap="none" normalizeH="0" baseline="0" dirty="0">
                <a:ln>
                  <a:noFill/>
                </a:ln>
                <a:solidFill>
                  <a:srgbClr val="0086B3"/>
                </a:solidFill>
                <a:effectLst/>
                <a:latin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rPr>
              <a:t>, AUTHORITY: </a:t>
            </a:r>
            <a:r>
              <a:rPr kumimoji="0" lang="zh-CN" altLang="zh-CN" sz="1600" b="0" i="0" u="none" strike="noStrike" cap="none" normalizeH="0" baseline="0" dirty="0">
                <a:ln>
                  <a:noFill/>
                </a:ln>
                <a:solidFill>
                  <a:srgbClr val="0086B3"/>
                </a:solidFill>
                <a:effectLst/>
                <a:latin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rPr>
              <a:t>, ADDITIONAL: </a:t>
            </a:r>
            <a:r>
              <a:rPr kumimoji="0" lang="zh-CN" altLang="zh-CN" sz="1600" b="0" i="0" u="none" strike="noStrike" cap="none" normalizeH="0" baseline="0" dirty="0">
                <a:ln>
                  <a:noFill/>
                </a:ln>
                <a:solidFill>
                  <a:srgbClr val="0086B3"/>
                </a:solidFill>
                <a:effectLst/>
                <a:latin typeface="Consolas" panose="020B0609020204030204" pitchFamily="49" charset="0"/>
              </a:rPr>
              <a:t>0</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QUESTION SECTION:</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;yrb.b.xibai.xyz. IN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ANSWER SECTION:</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yrb.b.xibai.xyz. </a:t>
            </a:r>
            <a:r>
              <a:rPr kumimoji="0" lang="zh-CN" altLang="zh-CN" sz="1600" b="0" i="0" u="none" strike="noStrike" cap="none" normalizeH="0" baseline="0" dirty="0">
                <a:ln>
                  <a:noFill/>
                </a:ln>
                <a:solidFill>
                  <a:srgbClr val="0086B3"/>
                </a:solidFill>
                <a:effectLst/>
                <a:latin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rPr>
              <a:t> IN NULL \# </a:t>
            </a:r>
            <a:r>
              <a:rPr kumimoji="0" lang="zh-CN" altLang="zh-CN" sz="1600" b="0" i="0" u="none" strike="noStrike" cap="none" normalizeH="0" baseline="0" dirty="0">
                <a:ln>
                  <a:noFill/>
                </a:ln>
                <a:solidFill>
                  <a:srgbClr val="0086B3"/>
                </a:solidFill>
                <a:effectLst/>
                <a:latin typeface="Consolas" panose="020B0609020204030204" pitchFamily="49" charset="0"/>
              </a:rPr>
              <a:t>6</a:t>
            </a:r>
            <a:r>
              <a:rPr kumimoji="0" lang="zh-CN" altLang="zh-CN" sz="1600" b="0" i="0" u="none" strike="noStrike" cap="none" normalizeH="0" baseline="0" dirty="0">
                <a:ln>
                  <a:noFill/>
                </a:ln>
                <a:solidFill>
                  <a:srgbClr val="333333"/>
                </a:solidFill>
                <a:effectLst/>
                <a:latin typeface="Consolas" panose="020B0609020204030204" pitchFamily="49" charset="0"/>
              </a:rPr>
              <a:t> 4241444C454E</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Query time: </a:t>
            </a:r>
            <a:r>
              <a:rPr kumimoji="0" lang="zh-CN" altLang="zh-CN" sz="1600" b="0" i="0" u="none" strike="noStrike" cap="none" normalizeH="0" baseline="0" dirty="0">
                <a:ln>
                  <a:noFill/>
                </a:ln>
                <a:solidFill>
                  <a:srgbClr val="0086B3"/>
                </a:solidFill>
                <a:effectLst/>
                <a:latin typeface="Consolas" panose="020B0609020204030204" pitchFamily="49" charset="0"/>
              </a:rPr>
              <a:t>57</a:t>
            </a:r>
            <a:r>
              <a:rPr kumimoji="0" lang="zh-CN" altLang="zh-CN" sz="1600" b="0" i="0" u="none" strike="noStrike" cap="none" normalizeH="0" baseline="0" dirty="0">
                <a:ln>
                  <a:noFill/>
                </a:ln>
                <a:solidFill>
                  <a:srgbClr val="333333"/>
                </a:solidFill>
                <a:effectLst/>
                <a:latin typeface="Consolas" panose="020B0609020204030204" pitchFamily="49" charset="0"/>
              </a:rPr>
              <a:t> msec ;; SERVER: </a:t>
            </a:r>
            <a:r>
              <a:rPr kumimoji="0" lang="zh-CN" altLang="zh-CN" sz="1600" b="0" i="0" u="none" strike="noStrike" cap="none" normalizeH="0" baseline="0" dirty="0">
                <a:ln>
                  <a:noFill/>
                </a:ln>
                <a:solidFill>
                  <a:srgbClr val="0086B3"/>
                </a:solidFill>
                <a:effectLst/>
                <a:latin typeface="Consolas" panose="020B0609020204030204" pitchFamily="49" charset="0"/>
              </a:rPr>
              <a:t>127.0</a:t>
            </a:r>
            <a:r>
              <a:rPr kumimoji="0" lang="zh-CN" altLang="zh-CN" sz="1600" b="0" i="0" u="none" strike="noStrike" cap="none" normalizeH="0" baseline="0" dirty="0">
                <a:ln>
                  <a:noFill/>
                </a:ln>
                <a:solidFill>
                  <a:srgbClr val="333333"/>
                </a:solidFill>
                <a:effectLst/>
                <a:latin typeface="Consolas" panose="020B0609020204030204" pitchFamily="49" charset="0"/>
              </a:rPr>
              <a:t>.1.1</a:t>
            </a:r>
            <a:r>
              <a:rPr kumimoji="0" lang="zh-CN" altLang="zh-CN" sz="1600" b="0" i="0" u="none" strike="noStrike" cap="none" normalizeH="0" baseline="0" dirty="0">
                <a:ln>
                  <a:noFill/>
                </a:ln>
                <a:solidFill>
                  <a:srgbClr val="969896"/>
                </a:solidFill>
                <a:effectLst/>
                <a:latin typeface="Consolas" panose="020B0609020204030204" pitchFamily="49" charset="0"/>
              </a:rPr>
              <a:t>#53(127.0.1.1)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WHEN: Fri Aug </a:t>
            </a:r>
            <a:r>
              <a:rPr kumimoji="0" lang="zh-CN" altLang="zh-CN" sz="1600" b="0" i="0" u="none" strike="noStrike" cap="none" normalizeH="0" baseline="0" dirty="0">
                <a:ln>
                  <a:noFill/>
                </a:ln>
                <a:solidFill>
                  <a:srgbClr val="0086B3"/>
                </a:solidFill>
                <a:effectLst/>
                <a:latin typeface="Consolas" panose="020B0609020204030204" pitchFamily="49" charset="0"/>
              </a:rPr>
              <a:t>13</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86B3"/>
                </a:solidFill>
                <a:effectLst/>
                <a:latin typeface="Consolas" panose="020B0609020204030204" pitchFamily="49" charset="0"/>
              </a:rPr>
              <a:t>10</a:t>
            </a:r>
            <a:r>
              <a:rPr kumimoji="0" lang="zh-CN" altLang="zh-CN" sz="1600" b="0" i="0" u="none" strike="noStrike" cap="none" normalizeH="0" baseline="0" dirty="0">
                <a:ln>
                  <a:noFill/>
                </a:ln>
                <a:solidFill>
                  <a:srgbClr val="333333"/>
                </a:solidFill>
                <a:effectLst/>
                <a:latin typeface="Consolas" panose="020B0609020204030204" pitchFamily="49" charset="0"/>
              </a:rPr>
              <a:t>:38:25 CST </a:t>
            </a:r>
            <a:r>
              <a:rPr kumimoji="0" lang="zh-CN" altLang="zh-CN" sz="1600" b="0" i="0" u="none" strike="noStrike" cap="none" normalizeH="0" baseline="0" dirty="0">
                <a:ln>
                  <a:noFill/>
                </a:ln>
                <a:solidFill>
                  <a:srgbClr val="0086B3"/>
                </a:solidFill>
                <a:effectLst/>
                <a:latin typeface="Consolas" panose="020B0609020204030204" pitchFamily="49" charset="0"/>
              </a:rPr>
              <a:t>2021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MSG SIZE rcvd: </a:t>
            </a:r>
            <a:r>
              <a:rPr kumimoji="0" lang="zh-CN" altLang="zh-CN" sz="1600" b="0" i="0" u="none" strike="noStrike" cap="none" normalizeH="0" baseline="0" dirty="0">
                <a:ln>
                  <a:noFill/>
                </a:ln>
                <a:solidFill>
                  <a:srgbClr val="0086B3"/>
                </a:solidFill>
                <a:effectLst/>
                <a:latin typeface="Consolas" panose="020B0609020204030204" pitchFamily="49" charset="0"/>
              </a:rPr>
              <a:t>51</a:t>
            </a:r>
            <a:endParaRPr lang="en-US" altLang="zh-CN"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1931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5" name="Rectangle 1">
            <a:extLst>
              <a:ext uri="{FF2B5EF4-FFF2-40B4-BE49-F238E27FC236}">
                <a16:creationId xmlns:a16="http://schemas.microsoft.com/office/drawing/2014/main" id="{8AFC61EC-64EB-48F0-A93B-D4F88FD075A6}"/>
              </a:ext>
            </a:extLst>
          </p:cNvPr>
          <p:cNvSpPr>
            <a:spLocks noChangeArrowheads="1"/>
          </p:cNvSpPr>
          <p:nvPr/>
        </p:nvSpPr>
        <p:spPr bwMode="auto">
          <a:xfrm>
            <a:off x="2188520" y="1686911"/>
            <a:ext cx="7814960" cy="42883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969896"/>
                </a:solidFill>
                <a:effectLst/>
                <a:latin typeface="Consolas" panose="020B0609020204030204" pitchFamily="49" charset="0"/>
              </a:rPr>
              <a:t># root0 @ x1-bai in ~ [10:38:25]</a:t>
            </a:r>
            <a:endParaRPr kumimoji="0" lang="en-US" altLang="zh-CN" sz="16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795DA3"/>
                </a:solidFill>
                <a:effectLst/>
                <a:latin typeface="Consolas" panose="020B0609020204030204" pitchFamily="49" charset="0"/>
              </a:rPr>
              <a:t>dig</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86B3"/>
                </a:solidFill>
                <a:effectLst/>
                <a:latin typeface="Consolas" panose="020B0609020204030204" pitchFamily="49" charset="0"/>
              </a:rPr>
              <a:t>123123</a:t>
            </a:r>
            <a:r>
              <a:rPr kumimoji="0" lang="zh-CN" altLang="zh-CN" sz="1600" b="0" i="0" u="none" strike="noStrike" cap="none" normalizeH="0" baseline="0" dirty="0">
                <a:ln>
                  <a:noFill/>
                </a:ln>
                <a:solidFill>
                  <a:srgbClr val="333333"/>
                </a:solidFill>
                <a:effectLst/>
                <a:latin typeface="Consolas" panose="020B0609020204030204" pitchFamily="49" charset="0"/>
              </a:rPr>
              <a:t>.b.xibai.xyz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A71D5D"/>
                </a:solidFill>
                <a:effectLst/>
                <a:latin typeface="Consolas" panose="020B0609020204030204" pitchFamily="49" charset="0"/>
              </a:rPr>
              <a:t>&lt;&lt;&gt;&gt;</a:t>
            </a:r>
            <a:r>
              <a:rPr kumimoji="0" lang="zh-CN" altLang="zh-CN" sz="1600" b="0" i="0" u="none" strike="noStrike" cap="none" normalizeH="0" baseline="0" dirty="0">
                <a:ln>
                  <a:noFill/>
                </a:ln>
                <a:solidFill>
                  <a:srgbClr val="333333"/>
                </a:solidFill>
                <a:effectLst/>
                <a:latin typeface="Consolas" panose="020B0609020204030204" pitchFamily="49" charset="0"/>
              </a:rPr>
              <a:t> DiG </a:t>
            </a:r>
            <a:r>
              <a:rPr kumimoji="0" lang="zh-CN" altLang="zh-CN" sz="1600" b="0" i="0" u="none" strike="noStrike" cap="none" normalizeH="0" baseline="0" dirty="0">
                <a:ln>
                  <a:noFill/>
                </a:ln>
                <a:solidFill>
                  <a:srgbClr val="0086B3"/>
                </a:solidFill>
                <a:effectLst/>
                <a:latin typeface="Consolas" panose="020B0609020204030204" pitchFamily="49" charset="0"/>
              </a:rPr>
              <a:t>9.10</a:t>
            </a:r>
            <a:r>
              <a:rPr kumimoji="0" lang="zh-CN" altLang="zh-CN" sz="1600" b="0" i="0" u="none" strike="noStrike" cap="none" normalizeH="0" baseline="0" dirty="0">
                <a:ln>
                  <a:noFill/>
                </a:ln>
                <a:solidFill>
                  <a:srgbClr val="333333"/>
                </a:solidFill>
                <a:effectLst/>
                <a:latin typeface="Consolas" panose="020B0609020204030204" pitchFamily="49" charset="0"/>
              </a:rPr>
              <a:t>.3-P4-Ubuntu </a:t>
            </a:r>
            <a:r>
              <a:rPr kumimoji="0" lang="zh-CN" altLang="zh-CN" sz="1600" b="0" i="0" u="none" strike="noStrike" cap="none" normalizeH="0" baseline="0" dirty="0">
                <a:ln>
                  <a:noFill/>
                </a:ln>
                <a:solidFill>
                  <a:srgbClr val="A71D5D"/>
                </a:solidFill>
                <a:effectLst/>
                <a:latin typeface="Consolas" panose="020B0609020204030204" pitchFamily="49" charset="0"/>
              </a:rPr>
              <a:t>&lt;&lt;&gt;&gt;</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86B3"/>
                </a:solidFill>
                <a:effectLst/>
                <a:latin typeface="Consolas" panose="020B0609020204030204" pitchFamily="49" charset="0"/>
              </a:rPr>
              <a:t>123123</a:t>
            </a:r>
            <a:r>
              <a:rPr kumimoji="0" lang="zh-CN" altLang="zh-CN" sz="1600" b="0" i="0" u="none" strike="noStrike" cap="none" normalizeH="0" baseline="0" dirty="0">
                <a:ln>
                  <a:noFill/>
                </a:ln>
                <a:solidFill>
                  <a:srgbClr val="333333"/>
                </a:solidFill>
                <a:effectLst/>
                <a:latin typeface="Consolas" panose="020B0609020204030204" pitchFamily="49" charset="0"/>
              </a:rPr>
              <a:t>.b.xibai.xyz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global options: +cmd</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Got answer:</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A71D5D"/>
                </a:solidFill>
                <a:effectLst/>
                <a:latin typeface="Consolas" panose="020B0609020204030204" pitchFamily="49" charset="0"/>
              </a:rPr>
              <a:t>&gt;&gt;</a:t>
            </a:r>
            <a:r>
              <a:rPr kumimoji="0" lang="zh-CN" altLang="zh-CN" sz="1600" b="0" i="0" u="none" strike="noStrike" cap="none" normalizeH="0" baseline="0" dirty="0">
                <a:ln>
                  <a:noFill/>
                </a:ln>
                <a:solidFill>
                  <a:srgbClr val="333333"/>
                </a:solidFill>
                <a:effectLst/>
                <a:latin typeface="Consolas" panose="020B0609020204030204" pitchFamily="49" charset="0"/>
              </a:rPr>
              <a:t>HEADER</a:t>
            </a:r>
            <a:r>
              <a:rPr kumimoji="0" lang="zh-CN" altLang="zh-CN" sz="1600" b="0" i="0" u="none" strike="noStrike" cap="none" normalizeH="0" baseline="0" dirty="0">
                <a:ln>
                  <a:noFill/>
                </a:ln>
                <a:solidFill>
                  <a:srgbClr val="A71D5D"/>
                </a:solidFill>
                <a:effectLst/>
                <a:latin typeface="Consolas" panose="020B0609020204030204" pitchFamily="49" charset="0"/>
              </a:rPr>
              <a:t>&lt;&lt;-</a:t>
            </a:r>
            <a:r>
              <a:rPr kumimoji="0" lang="zh-CN" altLang="zh-CN" sz="1600" b="0" i="0" u="none" strike="noStrike" cap="none" normalizeH="0" baseline="0" dirty="0">
                <a:ln>
                  <a:noFill/>
                </a:ln>
                <a:solidFill>
                  <a:srgbClr val="333333"/>
                </a:solidFill>
                <a:effectLst/>
                <a:latin typeface="Consolas" panose="020B0609020204030204" pitchFamily="49" charset="0"/>
              </a:rPr>
              <a:t> opcode: QUERY, status: NOERROR, id: </a:t>
            </a:r>
            <a:r>
              <a:rPr kumimoji="0" lang="zh-CN" altLang="zh-CN" sz="1600" b="0" i="0" u="none" strike="noStrike" cap="none" normalizeH="0" baseline="0" dirty="0">
                <a:ln>
                  <a:noFill/>
                </a:ln>
                <a:solidFill>
                  <a:srgbClr val="0086B3"/>
                </a:solidFill>
                <a:effectLst/>
                <a:latin typeface="Consolas" panose="020B0609020204030204" pitchFamily="49" charset="0"/>
              </a:rPr>
              <a:t>60473</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flags: qr rd ra; QUERY: </a:t>
            </a:r>
            <a:r>
              <a:rPr kumimoji="0" lang="zh-CN" altLang="zh-CN" sz="1600" b="0" i="0" u="none" strike="noStrike" cap="none" normalizeH="0" baseline="0" dirty="0">
                <a:ln>
                  <a:noFill/>
                </a:ln>
                <a:solidFill>
                  <a:srgbClr val="0086B3"/>
                </a:solidFill>
                <a:effectLst/>
                <a:latin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rPr>
              <a:t>, ANSWER: </a:t>
            </a:r>
            <a:r>
              <a:rPr kumimoji="0" lang="zh-CN" altLang="zh-CN" sz="1600" b="0" i="0" u="none" strike="noStrike" cap="none" normalizeH="0" baseline="0" dirty="0">
                <a:ln>
                  <a:noFill/>
                </a:ln>
                <a:solidFill>
                  <a:srgbClr val="0086B3"/>
                </a:solidFill>
                <a:effectLst/>
                <a:latin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rPr>
              <a:t>, AUTHORITY: </a:t>
            </a:r>
            <a:r>
              <a:rPr kumimoji="0" lang="zh-CN" altLang="zh-CN" sz="1600" b="0" i="0" u="none" strike="noStrike" cap="none" normalizeH="0" baseline="0" dirty="0">
                <a:ln>
                  <a:noFill/>
                </a:ln>
                <a:solidFill>
                  <a:srgbClr val="0086B3"/>
                </a:solidFill>
                <a:effectLst/>
                <a:latin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rPr>
              <a:t>, ADDITIONAL: </a:t>
            </a:r>
            <a:r>
              <a:rPr kumimoji="0" lang="zh-CN" altLang="zh-CN" sz="1600" b="0" i="0" u="none" strike="noStrike" cap="none" normalizeH="0" baseline="0" dirty="0">
                <a:ln>
                  <a:noFill/>
                </a:ln>
                <a:solidFill>
                  <a:srgbClr val="0086B3"/>
                </a:solidFill>
                <a:effectLst/>
                <a:latin typeface="Consolas" panose="020B0609020204030204" pitchFamily="49" charset="0"/>
              </a:rPr>
              <a:t>0</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QUESTION SECTION:</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a:t>
            </a:r>
            <a:r>
              <a:rPr kumimoji="0" lang="zh-CN" altLang="zh-CN" sz="1600" b="0" i="0" u="none" strike="noStrike" cap="none" normalizeH="0" baseline="0" dirty="0">
                <a:ln>
                  <a:noFill/>
                </a:ln>
                <a:solidFill>
                  <a:srgbClr val="0086B3"/>
                </a:solidFill>
                <a:effectLst/>
                <a:latin typeface="Consolas" panose="020B0609020204030204" pitchFamily="49" charset="0"/>
              </a:rPr>
              <a:t>123123</a:t>
            </a:r>
            <a:r>
              <a:rPr kumimoji="0" lang="zh-CN" altLang="zh-CN" sz="1600" b="0" i="0" u="none" strike="noStrike" cap="none" normalizeH="0" baseline="0" dirty="0">
                <a:ln>
                  <a:noFill/>
                </a:ln>
                <a:solidFill>
                  <a:srgbClr val="333333"/>
                </a:solidFill>
                <a:effectLst/>
                <a:latin typeface="Consolas" panose="020B0609020204030204" pitchFamily="49" charset="0"/>
              </a:rPr>
              <a:t>.b.xibai.xyz. IN NULL</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ANSWER SECTION:</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6B3"/>
                </a:solidFill>
                <a:effectLst/>
                <a:latin typeface="Consolas" panose="020B0609020204030204" pitchFamily="49" charset="0"/>
              </a:rPr>
              <a:t>123123</a:t>
            </a:r>
            <a:r>
              <a:rPr kumimoji="0" lang="zh-CN" altLang="zh-CN" sz="1600" b="0" i="0" u="none" strike="noStrike" cap="none" normalizeH="0" baseline="0" dirty="0">
                <a:ln>
                  <a:noFill/>
                </a:ln>
                <a:solidFill>
                  <a:srgbClr val="333333"/>
                </a:solidFill>
                <a:effectLst/>
                <a:latin typeface="Consolas" panose="020B0609020204030204" pitchFamily="49" charset="0"/>
              </a:rPr>
              <a:t>.b.xibai.xyz. </a:t>
            </a:r>
            <a:r>
              <a:rPr kumimoji="0" lang="zh-CN" altLang="zh-CN" sz="1600" b="0" i="0" u="none" strike="noStrike" cap="none" normalizeH="0" baseline="0" dirty="0">
                <a:ln>
                  <a:noFill/>
                </a:ln>
                <a:solidFill>
                  <a:srgbClr val="0086B3"/>
                </a:solidFill>
                <a:effectLst/>
                <a:latin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rPr>
              <a:t> IN NULL \# </a:t>
            </a:r>
            <a:r>
              <a:rPr kumimoji="0" lang="zh-CN" altLang="zh-CN" sz="1600" b="0" i="0" u="none" strike="noStrike" cap="none" normalizeH="0" baseline="0" dirty="0">
                <a:ln>
                  <a:noFill/>
                </a:ln>
                <a:solidFill>
                  <a:srgbClr val="0086B3"/>
                </a:solidFill>
                <a:effectLst/>
                <a:latin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86B3"/>
                </a:solidFill>
                <a:effectLst/>
                <a:latin typeface="Consolas" panose="020B0609020204030204" pitchFamily="49" charset="0"/>
              </a:rPr>
              <a:t>4241444950</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Query time: </a:t>
            </a:r>
            <a:r>
              <a:rPr kumimoji="0" lang="zh-CN" altLang="zh-CN" sz="1600" b="0" i="0" u="none" strike="noStrike" cap="none" normalizeH="0" baseline="0" dirty="0">
                <a:ln>
                  <a:noFill/>
                </a:ln>
                <a:solidFill>
                  <a:srgbClr val="0086B3"/>
                </a:solidFill>
                <a:effectLst/>
                <a:latin typeface="Consolas" panose="020B0609020204030204" pitchFamily="49" charset="0"/>
              </a:rPr>
              <a:t>39</a:t>
            </a:r>
            <a:r>
              <a:rPr kumimoji="0" lang="zh-CN" altLang="zh-CN" sz="1600" b="0" i="0" u="none" strike="noStrike" cap="none" normalizeH="0" baseline="0" dirty="0">
                <a:ln>
                  <a:noFill/>
                </a:ln>
                <a:solidFill>
                  <a:srgbClr val="333333"/>
                </a:solidFill>
                <a:effectLst/>
                <a:latin typeface="Consolas" panose="020B0609020204030204" pitchFamily="49" charset="0"/>
              </a:rPr>
              <a:t> msec</a:t>
            </a:r>
            <a:endParaRPr kumimoji="0" lang="en-US" altLang="zh-CN"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SERVER: </a:t>
            </a:r>
            <a:r>
              <a:rPr kumimoji="0" lang="zh-CN" altLang="zh-CN" sz="1600" b="0" i="0" u="none" strike="noStrike" cap="none" normalizeH="0" baseline="0" dirty="0">
                <a:ln>
                  <a:noFill/>
                </a:ln>
                <a:solidFill>
                  <a:srgbClr val="0086B3"/>
                </a:solidFill>
                <a:effectLst/>
                <a:latin typeface="Consolas" panose="020B0609020204030204" pitchFamily="49" charset="0"/>
              </a:rPr>
              <a:t>127.0</a:t>
            </a:r>
            <a:r>
              <a:rPr kumimoji="0" lang="zh-CN" altLang="zh-CN" sz="1600" b="0" i="0" u="none" strike="noStrike" cap="none" normalizeH="0" baseline="0" dirty="0">
                <a:ln>
                  <a:noFill/>
                </a:ln>
                <a:solidFill>
                  <a:srgbClr val="333333"/>
                </a:solidFill>
                <a:effectLst/>
                <a:latin typeface="Consolas" panose="020B0609020204030204" pitchFamily="49" charset="0"/>
              </a:rPr>
              <a:t>.1.1</a:t>
            </a:r>
            <a:r>
              <a:rPr kumimoji="0" lang="zh-CN" altLang="zh-CN" sz="1600" b="0" i="0" u="none" strike="noStrike" cap="none" normalizeH="0" baseline="0" dirty="0">
                <a:ln>
                  <a:noFill/>
                </a:ln>
                <a:solidFill>
                  <a:srgbClr val="969896"/>
                </a:solidFill>
                <a:effectLst/>
                <a:latin typeface="Consolas" panose="020B0609020204030204" pitchFamily="49" charset="0"/>
              </a:rPr>
              <a:t>#53(127.0.1.1)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WHEN: Fri Aug </a:t>
            </a:r>
            <a:r>
              <a:rPr kumimoji="0" lang="zh-CN" altLang="zh-CN" sz="1600" b="0" i="0" u="none" strike="noStrike" cap="none" normalizeH="0" baseline="0" dirty="0">
                <a:ln>
                  <a:noFill/>
                </a:ln>
                <a:solidFill>
                  <a:srgbClr val="0086B3"/>
                </a:solidFill>
                <a:effectLst/>
                <a:latin typeface="Consolas" panose="020B0609020204030204" pitchFamily="49" charset="0"/>
              </a:rPr>
              <a:t>13</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86B3"/>
                </a:solidFill>
                <a:effectLst/>
                <a:latin typeface="Consolas" panose="020B0609020204030204" pitchFamily="49" charset="0"/>
              </a:rPr>
              <a:t>10</a:t>
            </a:r>
            <a:r>
              <a:rPr kumimoji="0" lang="zh-CN" altLang="zh-CN" sz="1600" b="0" i="0" u="none" strike="noStrike" cap="none" normalizeH="0" baseline="0" dirty="0">
                <a:ln>
                  <a:noFill/>
                </a:ln>
                <a:solidFill>
                  <a:srgbClr val="333333"/>
                </a:solidFill>
                <a:effectLst/>
                <a:latin typeface="Consolas" panose="020B0609020204030204" pitchFamily="49" charset="0"/>
              </a:rPr>
              <a:t>:39:33 CST </a:t>
            </a:r>
            <a:r>
              <a:rPr kumimoji="0" lang="zh-CN" altLang="zh-CN" sz="1600" b="0" i="0" u="none" strike="noStrike" cap="none" normalizeH="0" baseline="0" dirty="0">
                <a:ln>
                  <a:noFill/>
                </a:ln>
                <a:solidFill>
                  <a:srgbClr val="0086B3"/>
                </a:solidFill>
                <a:effectLst/>
                <a:latin typeface="Consolas" panose="020B0609020204030204" pitchFamily="49" charset="0"/>
              </a:rPr>
              <a:t>2021</a:t>
            </a:r>
            <a:endParaRPr lang="en-US" altLang="zh-CN"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MSG SIZE rcvd: </a:t>
            </a:r>
            <a:r>
              <a:rPr kumimoji="0" lang="zh-CN" altLang="zh-CN" sz="1600" b="0" i="0" u="none" strike="noStrike" cap="none" normalizeH="0" baseline="0" dirty="0">
                <a:ln>
                  <a:noFill/>
                </a:ln>
                <a:solidFill>
                  <a:srgbClr val="0086B3"/>
                </a:solidFill>
                <a:effectLst/>
                <a:latin typeface="Consolas" panose="020B0609020204030204" pitchFamily="49" charset="0"/>
              </a:rPr>
              <a:t>53</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629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4" name="文本框 3">
            <a:extLst>
              <a:ext uri="{FF2B5EF4-FFF2-40B4-BE49-F238E27FC236}">
                <a16:creationId xmlns:a16="http://schemas.microsoft.com/office/drawing/2014/main" id="{F372D660-F220-4A8E-8B15-2CD159793C89}"/>
              </a:ext>
            </a:extLst>
          </p:cNvPr>
          <p:cNvSpPr txBox="1"/>
          <p:nvPr/>
        </p:nvSpPr>
        <p:spPr>
          <a:xfrm>
            <a:off x="1908076" y="1933424"/>
            <a:ext cx="8562654" cy="4524315"/>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2400" b="0" dirty="0">
                <a:solidFill>
                  <a:srgbClr val="569CD6"/>
                </a:solidFill>
                <a:effectLst/>
                <a:latin typeface="Consolas" panose="020B0609020204030204" pitchFamily="49" charset="0"/>
              </a:rPr>
              <a:t>static</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void</a:t>
            </a:r>
            <a:endParaRPr lang="en-US" altLang="zh-CN" sz="2400" b="0" dirty="0">
              <a:solidFill>
                <a:srgbClr val="D4D4D4"/>
              </a:solidFill>
              <a:effectLst/>
              <a:latin typeface="Consolas" panose="020B0609020204030204" pitchFamily="49" charset="0"/>
            </a:endParaRPr>
          </a:p>
          <a:p>
            <a:r>
              <a:rPr lang="en-US" altLang="zh-CN" sz="2400" b="0" dirty="0" err="1">
                <a:solidFill>
                  <a:srgbClr val="DCDCAA"/>
                </a:solidFill>
                <a:effectLst/>
                <a:latin typeface="Consolas" panose="020B0609020204030204" pitchFamily="49" charset="0"/>
              </a:rPr>
              <a:t>send_downenctest</a:t>
            </a:r>
            <a:r>
              <a:rPr lang="en-US" altLang="zh-CN" sz="2400" b="0" dirty="0">
                <a:solidFill>
                  <a:srgbClr val="D4D4D4"/>
                </a:solidFill>
                <a:effectLst/>
                <a:latin typeface="Consolas" panose="020B0609020204030204" pitchFamily="49" charset="0"/>
              </a:rPr>
              <a:t>(</a:t>
            </a: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err="1">
                <a:solidFill>
                  <a:srgbClr val="D4D4D4"/>
                </a:solidFill>
                <a:effectLst/>
                <a:latin typeface="Consolas" panose="020B0609020204030204" pitchFamily="49" charset="0"/>
              </a:rPr>
              <a:t>fd</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char</a:t>
            </a:r>
            <a:r>
              <a:rPr lang="en-US" altLang="zh-CN" sz="2400" b="0" dirty="0">
                <a:solidFill>
                  <a:srgbClr val="D4D4D4"/>
                </a:solidFill>
                <a:effectLst/>
                <a:latin typeface="Consolas" panose="020B0609020204030204" pitchFamily="49" charset="0"/>
              </a:rPr>
              <a:t> </a:t>
            </a:r>
            <a:r>
              <a:rPr lang="en-US" altLang="zh-CN" sz="2400" b="0" dirty="0" err="1">
                <a:solidFill>
                  <a:srgbClr val="D4D4D4"/>
                </a:solidFill>
                <a:effectLst/>
                <a:latin typeface="Consolas" panose="020B0609020204030204" pitchFamily="49" charset="0"/>
              </a:rPr>
              <a:t>downenc</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variant)</a:t>
            </a:r>
          </a:p>
          <a:p>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char</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prefix</a:t>
            </a:r>
            <a:r>
              <a:rPr lang="en-US" altLang="zh-CN" sz="2400" b="0" dirty="0">
                <a:solidFill>
                  <a:srgbClr val="D4D4D4"/>
                </a:solidFill>
                <a:effectLst/>
                <a:latin typeface="Consolas" panose="020B0609020204030204" pitchFamily="49" charset="0"/>
              </a:rPr>
              <a:t>[</a:t>
            </a:r>
            <a:r>
              <a:rPr lang="en-US" altLang="zh-CN" sz="2400" b="0" dirty="0">
                <a:solidFill>
                  <a:srgbClr val="B5CEA8"/>
                </a:solidFill>
                <a:effectLst/>
                <a:latin typeface="Consolas" panose="020B0609020204030204" pitchFamily="49" charset="0"/>
              </a:rPr>
              <a:t>4</a:t>
            </a:r>
            <a:r>
              <a:rPr lang="en-US" altLang="zh-CN" sz="2400" b="0" dirty="0">
                <a:solidFill>
                  <a:srgbClr val="D4D4D4"/>
                </a:solidFill>
                <a:effectLst/>
                <a:latin typeface="Consolas" panose="020B0609020204030204" pitchFamily="49" charset="0"/>
              </a:rPr>
              <a:t>] = </a:t>
            </a:r>
            <a:r>
              <a:rPr lang="en-US" altLang="zh-CN" sz="2400" b="0" dirty="0">
                <a:solidFill>
                  <a:srgbClr val="CE9178"/>
                </a:solidFill>
                <a:effectLst/>
                <a:latin typeface="Consolas" panose="020B0609020204030204" pitchFamily="49" charset="0"/>
              </a:rPr>
              <a:t>"y__"</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prefix</a:t>
            </a:r>
            <a:r>
              <a:rPr lang="en-US" altLang="zh-CN" sz="2400" b="0" dirty="0">
                <a:solidFill>
                  <a:srgbClr val="D4D4D4"/>
                </a:solidFill>
                <a:effectLst/>
                <a:latin typeface="Consolas" panose="020B0609020204030204" pitchFamily="49" charset="0"/>
              </a:rPr>
              <a:t>[</a:t>
            </a:r>
            <a:r>
              <a:rPr lang="en-US" altLang="zh-CN" sz="2400" b="0" dirty="0">
                <a:solidFill>
                  <a:srgbClr val="B5CEA8"/>
                </a:solidFill>
                <a:effectLst/>
                <a:latin typeface="Consolas" panose="020B0609020204030204" pitchFamily="49" charset="0"/>
              </a:rPr>
              <a:t>1</a:t>
            </a:r>
            <a:r>
              <a:rPr lang="en-US" altLang="zh-CN" sz="2400" b="0" dirty="0">
                <a:solidFill>
                  <a:srgbClr val="D4D4D4"/>
                </a:solidFill>
                <a:effectLst/>
                <a:latin typeface="Consolas" panose="020B0609020204030204" pitchFamily="49" charset="0"/>
              </a:rPr>
              <a:t>] = </a:t>
            </a:r>
            <a:r>
              <a:rPr lang="en-US" altLang="zh-CN" sz="2400" b="0" dirty="0" err="1">
                <a:solidFill>
                  <a:srgbClr val="DCDCAA"/>
                </a:solidFill>
                <a:effectLst/>
                <a:latin typeface="Consolas" panose="020B0609020204030204" pitchFamily="49" charset="0"/>
              </a:rPr>
              <a:t>tolower</a:t>
            </a:r>
            <a:r>
              <a:rPr lang="en-US" altLang="zh-CN" sz="2400" b="0" dirty="0">
                <a:solidFill>
                  <a:srgbClr val="D4D4D4"/>
                </a:solidFill>
                <a:effectLst/>
                <a:latin typeface="Consolas" panose="020B0609020204030204" pitchFamily="49" charset="0"/>
              </a:rPr>
              <a:t>(</a:t>
            </a:r>
            <a:r>
              <a:rPr lang="en-US" altLang="zh-CN" sz="2400" b="0" dirty="0" err="1">
                <a:solidFill>
                  <a:srgbClr val="D4D4D4"/>
                </a:solidFill>
                <a:effectLst/>
                <a:latin typeface="Consolas" panose="020B0609020204030204" pitchFamily="49" charset="0"/>
              </a:rPr>
              <a:t>downenc</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prefix</a:t>
            </a:r>
            <a:r>
              <a:rPr lang="en-US" altLang="zh-CN" sz="2400" b="0" dirty="0">
                <a:solidFill>
                  <a:srgbClr val="D4D4D4"/>
                </a:solidFill>
                <a:effectLst/>
                <a:latin typeface="Consolas" panose="020B0609020204030204" pitchFamily="49" charset="0"/>
              </a:rPr>
              <a:t>[</a:t>
            </a:r>
            <a:r>
              <a:rPr lang="en-US" altLang="zh-CN" sz="2400" b="0" dirty="0">
                <a:solidFill>
                  <a:srgbClr val="B5CEA8"/>
                </a:solidFill>
                <a:effectLst/>
                <a:latin typeface="Consolas" panose="020B0609020204030204" pitchFamily="49" charset="0"/>
              </a:rPr>
              <a:t>2</a:t>
            </a:r>
            <a:r>
              <a:rPr lang="en-US" altLang="zh-CN" sz="2400" b="0" dirty="0">
                <a:solidFill>
                  <a:srgbClr val="D4D4D4"/>
                </a:solidFill>
                <a:effectLst/>
                <a:latin typeface="Consolas" panose="020B0609020204030204" pitchFamily="49" charset="0"/>
              </a:rPr>
              <a:t>] = </a:t>
            </a:r>
            <a:r>
              <a:rPr lang="en-US" altLang="zh-CN" sz="2400" b="0" dirty="0">
                <a:solidFill>
                  <a:srgbClr val="DCDCAA"/>
                </a:solidFill>
                <a:effectLst/>
                <a:latin typeface="Consolas" panose="020B0609020204030204" pitchFamily="49" charset="0"/>
              </a:rPr>
              <a:t>b32_5to8</a:t>
            </a:r>
            <a:r>
              <a:rPr lang="en-US" altLang="zh-CN" sz="2400" b="0" dirty="0">
                <a:solidFill>
                  <a:srgbClr val="D4D4D4"/>
                </a:solidFill>
                <a:effectLst/>
                <a:latin typeface="Consolas" panose="020B0609020204030204" pitchFamily="49" charset="0"/>
              </a:rPr>
              <a:t>(variant);</a:t>
            </a:r>
          </a:p>
          <a:p>
            <a:br>
              <a:rPr lang="en-US" altLang="zh-CN" sz="2400" b="0" dirty="0">
                <a:solidFill>
                  <a:srgbClr val="D4D4D4"/>
                </a:solidFill>
                <a:effectLst/>
                <a:latin typeface="Consolas" panose="020B0609020204030204" pitchFamily="49" charset="0"/>
              </a:rPr>
            </a:br>
            <a:r>
              <a:rPr lang="en-US" altLang="zh-CN" sz="2400" b="0" dirty="0">
                <a:solidFill>
                  <a:srgbClr val="6A9955"/>
                </a:solidFill>
                <a:effectLst/>
                <a:latin typeface="Consolas" panose="020B0609020204030204" pitchFamily="49" charset="0"/>
              </a:rPr>
              <a:t>    /* Use </a:t>
            </a:r>
            <a:r>
              <a:rPr lang="en-US" altLang="zh-CN" sz="2400" b="0" dirty="0" err="1">
                <a:solidFill>
                  <a:srgbClr val="6A9955"/>
                </a:solidFill>
                <a:effectLst/>
                <a:latin typeface="Consolas" panose="020B0609020204030204" pitchFamily="49" charset="0"/>
              </a:rPr>
              <a:t>send_query</a:t>
            </a:r>
            <a:r>
              <a:rPr lang="en-US" altLang="zh-CN" sz="2400" b="0" dirty="0">
                <a:solidFill>
                  <a:srgbClr val="6A9955"/>
                </a:solidFill>
                <a:effectLst/>
                <a:latin typeface="Consolas" panose="020B0609020204030204" pitchFamily="49" charset="0"/>
              </a:rPr>
              <a:t> directly if we ever send more data here. */</a:t>
            </a:r>
            <a:endParaRPr lang="en-US" altLang="zh-CN" sz="2400" b="0" dirty="0">
              <a:solidFill>
                <a:srgbClr val="D4D4D4"/>
              </a:solidFill>
              <a:effectLst/>
              <a:latin typeface="Consolas" panose="020B0609020204030204" pitchFamily="49" charset="0"/>
            </a:endParaRPr>
          </a:p>
          <a:p>
            <a:r>
              <a:rPr lang="en-US" altLang="zh-CN" sz="2400" b="0" dirty="0">
                <a:solidFill>
                  <a:srgbClr val="D4D4D4"/>
                </a:solidFill>
                <a:effectLst/>
                <a:latin typeface="Consolas" panose="020B0609020204030204" pitchFamily="49" charset="0"/>
              </a:rPr>
              <a:t>    </a:t>
            </a:r>
            <a:r>
              <a:rPr lang="en-US" altLang="zh-CN" sz="2400" b="0" dirty="0" err="1">
                <a:solidFill>
                  <a:srgbClr val="DCDCAA"/>
                </a:solidFill>
                <a:effectLst/>
                <a:latin typeface="Consolas" panose="020B0609020204030204" pitchFamily="49" charset="0"/>
              </a:rPr>
              <a:t>send_handshake_query</a:t>
            </a:r>
            <a:r>
              <a:rPr lang="en-US" altLang="zh-CN" sz="2400" b="0" dirty="0">
                <a:solidFill>
                  <a:srgbClr val="D4D4D4"/>
                </a:solidFill>
                <a:effectLst/>
                <a:latin typeface="Consolas" panose="020B0609020204030204" pitchFamily="49" charset="0"/>
              </a:rPr>
              <a:t>(</a:t>
            </a:r>
            <a:r>
              <a:rPr lang="en-US" altLang="zh-CN" sz="2400" b="0" dirty="0" err="1">
                <a:solidFill>
                  <a:srgbClr val="D4D4D4"/>
                </a:solidFill>
                <a:effectLst/>
                <a:latin typeface="Consolas" panose="020B0609020204030204" pitchFamily="49" charset="0"/>
              </a:rPr>
              <a:t>fd</a:t>
            </a:r>
            <a:r>
              <a:rPr lang="en-US" altLang="zh-CN" sz="2400" b="0" dirty="0">
                <a:solidFill>
                  <a:srgbClr val="D4D4D4"/>
                </a:solidFill>
                <a:effectLst/>
                <a:latin typeface="Consolas" panose="020B0609020204030204" pitchFamily="49" charset="0"/>
              </a:rPr>
              <a:t>, prefix);</a:t>
            </a:r>
          </a:p>
          <a:p>
            <a:r>
              <a:rPr lang="en-US" altLang="zh-CN" sz="2400" b="0" dirty="0">
                <a:solidFill>
                  <a:srgbClr val="D4D4D4"/>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D0C1736D-0201-43B0-BB5F-857ED2F78395}"/>
              </a:ext>
            </a:extLst>
          </p:cNvPr>
          <p:cNvSpPr txBox="1"/>
          <p:nvPr/>
        </p:nvSpPr>
        <p:spPr>
          <a:xfrm>
            <a:off x="1647334" y="1200179"/>
            <a:ext cx="8897331" cy="646331"/>
          </a:xfrm>
          <a:prstGeom prst="rect">
            <a:avLst/>
          </a:prstGeom>
          <a:noFill/>
        </p:spPr>
        <p:txBody>
          <a:bodyPr wrap="square" rtlCol="0">
            <a:spAutoFit/>
          </a:bodyPr>
          <a:lstStyle/>
          <a:p>
            <a:r>
              <a:rPr lang="zh-CN" altLang="en-US" dirty="0"/>
              <a:t>由此去分析源码，可以发现：第一字节固定为</a:t>
            </a:r>
            <a:r>
              <a:rPr lang="en-US" altLang="zh-CN" dirty="0"/>
              <a:t>y</a:t>
            </a:r>
            <a:r>
              <a:rPr lang="zh-CN" altLang="en-US" dirty="0"/>
              <a:t>、第三字节固定为</a:t>
            </a:r>
            <a:r>
              <a:rPr lang="en-US" altLang="zh-CN" dirty="0"/>
              <a:t>b</a:t>
            </a:r>
            <a:r>
              <a:rPr lang="zh-CN" altLang="en-US" dirty="0"/>
              <a:t>、第二字节用来校验确认</a:t>
            </a:r>
            <a:r>
              <a:rPr lang="en-US" altLang="zh-CN" dirty="0" err="1"/>
              <a:t>dns</a:t>
            </a:r>
            <a:r>
              <a:rPr lang="zh-CN" altLang="en-US" dirty="0"/>
              <a:t>请求的</a:t>
            </a:r>
            <a:r>
              <a:rPr lang="en-US" altLang="zh-CN" dirty="0" err="1"/>
              <a:t>qtype</a:t>
            </a:r>
            <a:r>
              <a:rPr lang="zh-CN" altLang="en-US" dirty="0"/>
              <a:t>。后三字节是一个随机值，但并没有用到，可以不考虑。</a:t>
            </a:r>
          </a:p>
        </p:txBody>
      </p:sp>
    </p:spTree>
    <p:extLst>
      <p:ext uri="{BB962C8B-B14F-4D97-AF65-F5344CB8AC3E}">
        <p14:creationId xmlns:p14="http://schemas.microsoft.com/office/powerpoint/2010/main" val="395378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85AAF9C2-5B63-4CEB-B4A9-0810EDDDB133}"/>
              </a:ext>
            </a:extLst>
          </p:cNvPr>
          <p:cNvSpPr txBox="1"/>
          <p:nvPr/>
        </p:nvSpPr>
        <p:spPr>
          <a:xfrm>
            <a:off x="2537717" y="1109878"/>
            <a:ext cx="6113123" cy="369332"/>
          </a:xfrm>
          <a:prstGeom prst="rect">
            <a:avLst/>
          </a:prstGeom>
          <a:noFill/>
        </p:spPr>
        <p:txBody>
          <a:bodyPr wrap="square" rtlCol="0">
            <a:spAutoFit/>
          </a:bodyPr>
          <a:lstStyle/>
          <a:p>
            <a:r>
              <a:rPr lang="zh-CN" altLang="en-US" dirty="0"/>
              <a:t>其中在</a:t>
            </a:r>
            <a:r>
              <a:rPr lang="en-US" altLang="zh-CN" dirty="0" err="1"/>
              <a:t>handshake_qtypetest</a:t>
            </a:r>
            <a:r>
              <a:rPr lang="zh-CN" altLang="en-US" dirty="0"/>
              <a:t>中调用了</a:t>
            </a:r>
            <a:r>
              <a:rPr lang="en-US" altLang="zh-CN" dirty="0" err="1"/>
              <a:t>send_downenctest</a:t>
            </a:r>
            <a:endParaRPr lang="zh-CN" altLang="en-US" dirty="0"/>
          </a:p>
        </p:txBody>
      </p:sp>
      <p:sp>
        <p:nvSpPr>
          <p:cNvPr id="4" name="文本框 3">
            <a:extLst>
              <a:ext uri="{FF2B5EF4-FFF2-40B4-BE49-F238E27FC236}">
                <a16:creationId xmlns:a16="http://schemas.microsoft.com/office/drawing/2014/main" id="{B5C89563-FCC4-4D95-BB84-56ACBA6F6F7B}"/>
              </a:ext>
            </a:extLst>
          </p:cNvPr>
          <p:cNvSpPr txBox="1"/>
          <p:nvPr/>
        </p:nvSpPr>
        <p:spPr>
          <a:xfrm>
            <a:off x="1814673" y="1576355"/>
            <a:ext cx="8562654" cy="5262979"/>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569CD6"/>
                </a:solidFill>
                <a:effectLst/>
                <a:latin typeface="Consolas" panose="020B0609020204030204" pitchFamily="49" charset="0"/>
              </a:rPr>
              <a:t>static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endParaRPr lang="en-US" altLang="zh-CN" sz="1600" b="0" dirty="0">
              <a:solidFill>
                <a:srgbClr val="D4D4D4"/>
              </a:solidFill>
              <a:effectLst/>
              <a:latin typeface="Consolas" panose="020B0609020204030204" pitchFamily="49" charset="0"/>
            </a:endParaRPr>
          </a:p>
          <a:p>
            <a:r>
              <a:rPr lang="en-US" altLang="zh-CN" sz="1600" b="0" dirty="0" err="1">
                <a:solidFill>
                  <a:srgbClr val="DCDCAA"/>
                </a:solidFill>
                <a:effectLst/>
                <a:latin typeface="Consolas" panose="020B0609020204030204" pitchFamily="49" charset="0"/>
              </a:rPr>
              <a:t>handshake_qtypetest</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timeout)</a:t>
            </a:r>
          </a:p>
          <a:p>
            <a:r>
              <a:rPr lang="en-US" altLang="zh-CN" sz="1600" b="0" dirty="0">
                <a:solidFill>
                  <a:srgbClr val="6A9955"/>
                </a:solidFill>
                <a:effectLst/>
                <a:latin typeface="Consolas" panose="020B0609020204030204" pitchFamily="49" charset="0"/>
              </a:rPr>
              <a:t>/* Returns:</a:t>
            </a:r>
            <a:endParaRPr lang="en-US" altLang="zh-CN" sz="1600" b="0" dirty="0">
              <a:solidFill>
                <a:srgbClr val="D4D4D4"/>
              </a:solidFill>
              <a:effectLst/>
              <a:latin typeface="Consolas" panose="020B0609020204030204" pitchFamily="49" charset="0"/>
            </a:endParaRPr>
          </a:p>
          <a:p>
            <a:r>
              <a:rPr lang="en-US" altLang="zh-CN" sz="1600" b="0" dirty="0">
                <a:solidFill>
                  <a:srgbClr val="6A9955"/>
                </a:solidFill>
                <a:effectLst/>
                <a:latin typeface="Consolas" panose="020B0609020204030204" pitchFamily="49" charset="0"/>
              </a:rPr>
              <a:t>   0: doesn't work with this timeout</a:t>
            </a:r>
            <a:endParaRPr lang="en-US" altLang="zh-CN" sz="1600" b="0" dirty="0">
              <a:solidFill>
                <a:srgbClr val="D4D4D4"/>
              </a:solidFill>
              <a:effectLst/>
              <a:latin typeface="Consolas" panose="020B0609020204030204" pitchFamily="49" charset="0"/>
            </a:endParaRPr>
          </a:p>
          <a:p>
            <a:r>
              <a:rPr lang="en-US" altLang="zh-CN" sz="1600" b="0" dirty="0">
                <a:solidFill>
                  <a:srgbClr val="6A9955"/>
                </a:solidFill>
                <a:effectLst/>
                <a:latin typeface="Consolas" panose="020B0609020204030204" pitchFamily="49" charset="0"/>
              </a:rPr>
              <a:t>   1: works properly</a:t>
            </a:r>
            <a:endParaRPr lang="en-US" altLang="zh-CN" sz="1600" b="0" dirty="0">
              <a:solidFill>
                <a:srgbClr val="D4D4D4"/>
              </a:solidFill>
              <a:effectLst/>
              <a:latin typeface="Consolas" panose="020B0609020204030204" pitchFamily="49" charset="0"/>
            </a:endParaRPr>
          </a:p>
          <a:p>
            <a:r>
              <a:rPr lang="en-US" altLang="zh-CN" sz="1600" b="0" dirty="0">
                <a:solidFill>
                  <a:srgbClr val="6A9955"/>
                </a:solidFill>
                <a:effectLst/>
                <a:latin typeface="Consolas" panose="020B0609020204030204" pitchFamily="49" charset="0"/>
              </a:rPr>
              <a:t>*/</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do_qtype</a:t>
            </a:r>
            <a:r>
              <a:rPr lang="en-US" altLang="zh-CN" sz="1600" b="0" dirty="0">
                <a:solidFill>
                  <a:srgbClr val="D4D4D4"/>
                </a:solidFill>
                <a:effectLst/>
                <a:latin typeface="Consolas" panose="020B0609020204030204" pitchFamily="49" charset="0"/>
              </a:rPr>
              <a:t> == T_NULL || </a:t>
            </a:r>
            <a:r>
              <a:rPr lang="en-US" altLang="zh-CN" sz="1600" b="0" dirty="0" err="1">
                <a:solidFill>
                  <a:srgbClr val="D4D4D4"/>
                </a:solidFill>
                <a:effectLst/>
                <a:latin typeface="Consolas" panose="020B0609020204030204" pitchFamily="49" charset="0"/>
              </a:rPr>
              <a:t>do_qtype</a:t>
            </a:r>
            <a:r>
              <a:rPr lang="en-US" altLang="zh-CN" sz="1600" b="0" dirty="0">
                <a:solidFill>
                  <a:srgbClr val="D4D4D4"/>
                </a:solidFill>
                <a:effectLst/>
                <a:latin typeface="Consolas" panose="020B0609020204030204" pitchFamily="49" charset="0"/>
              </a:rPr>
              <a:t> == T_PRIVATE)</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trycodec</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'R'</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else</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trycodec</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'T'</a:t>
            </a:r>
            <a:r>
              <a:rPr lang="en-US" altLang="zh-CN" sz="1600" b="0" dirty="0">
                <a:solidFill>
                  <a:srgbClr val="D4D4D4"/>
                </a:solidFill>
                <a:effectLst/>
                <a:latin typeface="Consolas" panose="020B0609020204030204" pitchFamily="49" charset="0"/>
              </a:rPr>
              <a:t>;</a:t>
            </a:r>
          </a:p>
          <a:p>
            <a:br>
              <a:rPr lang="en-US" altLang="zh-CN" sz="1600" b="0" dirty="0">
                <a:solidFill>
                  <a:srgbClr val="D4D4D4"/>
                </a:solidFill>
                <a:effectLst/>
                <a:latin typeface="Consolas" panose="020B0609020204030204" pitchFamily="49" charset="0"/>
              </a:rPr>
            </a:br>
            <a:r>
              <a:rPr lang="en-US" altLang="zh-CN" sz="1600" b="0" dirty="0">
                <a:solidFill>
                  <a:srgbClr val="6A9955"/>
                </a:solidFill>
                <a:effectLst/>
                <a:latin typeface="Consolas" panose="020B0609020204030204" pitchFamily="49" charset="0"/>
              </a:rPr>
              <a:t>    /* We could use 'Z' bouncing here, but 'Y' also tests that 0-255</a:t>
            </a:r>
            <a:endParaRPr lang="en-US" altLang="zh-CN" sz="1600" b="0" dirty="0">
              <a:solidFill>
                <a:srgbClr val="D4D4D4"/>
              </a:solidFill>
              <a:effectLst/>
              <a:latin typeface="Consolas" panose="020B0609020204030204" pitchFamily="49" charset="0"/>
            </a:endParaRPr>
          </a:p>
          <a:p>
            <a:r>
              <a:rPr lang="en-US" altLang="zh-CN" sz="1600" b="0" dirty="0">
                <a:solidFill>
                  <a:srgbClr val="6A9955"/>
                </a:solidFill>
                <a:effectLst/>
                <a:latin typeface="Consolas" panose="020B0609020204030204" pitchFamily="49" charset="0"/>
              </a:rPr>
              <a:t>       byte values can be returned, which is needed for NULL/PRIVATE</a:t>
            </a:r>
            <a:endParaRPr lang="en-US" altLang="zh-CN" sz="1600" b="0" dirty="0">
              <a:solidFill>
                <a:srgbClr val="D4D4D4"/>
              </a:solidFill>
              <a:effectLst/>
              <a:latin typeface="Consolas" panose="020B0609020204030204" pitchFamily="49" charset="0"/>
            </a:endParaRPr>
          </a:p>
          <a:p>
            <a:r>
              <a:rPr lang="en-US" altLang="zh-CN" sz="1600" b="0" dirty="0">
                <a:solidFill>
                  <a:srgbClr val="6A9955"/>
                </a:solidFill>
                <a:effectLst/>
                <a:latin typeface="Consolas" panose="020B0609020204030204" pitchFamily="49" charset="0"/>
              </a:rPr>
              <a:t>       to work. */</a:t>
            </a:r>
            <a:endParaRPr lang="en-US" altLang="zh-CN" sz="1600" b="0" dirty="0">
              <a:solidFill>
                <a:srgbClr val="D4D4D4"/>
              </a:solidFill>
              <a:effectLst/>
              <a:latin typeface="Consolas" panose="020B0609020204030204" pitchFamily="49" charset="0"/>
            </a:endParaRP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send_downenctest</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trycodec</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read = </a:t>
            </a:r>
            <a:r>
              <a:rPr lang="en-US" altLang="zh-CN" sz="1600" b="0" dirty="0" err="1">
                <a:solidFill>
                  <a:srgbClr val="DCDCAA"/>
                </a:solidFill>
                <a:effectLst/>
                <a:latin typeface="Consolas" panose="020B0609020204030204" pitchFamily="49" charset="0"/>
              </a:rPr>
              <a:t>handshake_waitdns</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in, </a:t>
            </a:r>
            <a:r>
              <a:rPr lang="en-US" altLang="zh-CN" sz="1600" b="0" dirty="0" err="1">
                <a:solidFill>
                  <a:srgbClr val="569CD6"/>
                </a:solidFill>
                <a:effectLst/>
                <a:latin typeface="Consolas" panose="020B0609020204030204" pitchFamily="49" charset="0"/>
              </a:rPr>
              <a:t>sizeof</a:t>
            </a:r>
            <a:r>
              <a:rPr lang="en-US" altLang="zh-CN" sz="1600" b="0" dirty="0">
                <a:solidFill>
                  <a:srgbClr val="D4D4D4"/>
                </a:solidFill>
                <a:effectLst/>
                <a:latin typeface="Consolas" panose="020B0609020204030204" pitchFamily="49" charset="0"/>
              </a:rPr>
              <a:t>(in), </a:t>
            </a:r>
            <a:r>
              <a:rPr lang="en-US" altLang="zh-CN" sz="1600" b="0" dirty="0">
                <a:solidFill>
                  <a:srgbClr val="CE9178"/>
                </a:solidFill>
                <a:effectLst/>
                <a:latin typeface="Consolas" panose="020B0609020204030204" pitchFamily="49" charset="0"/>
              </a:rPr>
              <a:t>'y'</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'Y'</a:t>
            </a:r>
            <a:r>
              <a:rPr lang="en-US" altLang="zh-CN" sz="1600" b="0" dirty="0">
                <a:solidFill>
                  <a:srgbClr val="D4D4D4"/>
                </a:solidFill>
                <a:effectLst/>
                <a:latin typeface="Consolas" panose="020B0609020204030204" pitchFamily="49" charset="0"/>
              </a:rPr>
              <a:t>, timeout);</a:t>
            </a:r>
          </a:p>
          <a:p>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49816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9FA167CE-55CD-4EAB-B17F-FA3CA80E7756}"/>
              </a:ext>
            </a:extLst>
          </p:cNvPr>
          <p:cNvSpPr txBox="1"/>
          <p:nvPr/>
        </p:nvSpPr>
        <p:spPr>
          <a:xfrm>
            <a:off x="1767155" y="1144089"/>
            <a:ext cx="8352890" cy="369332"/>
          </a:xfrm>
          <a:prstGeom prst="rect">
            <a:avLst/>
          </a:prstGeom>
          <a:noFill/>
        </p:spPr>
        <p:txBody>
          <a:bodyPr wrap="square" rtlCol="0">
            <a:spAutoFit/>
          </a:bodyPr>
          <a:lstStyle/>
          <a:p>
            <a:r>
              <a:rPr lang="zh-CN" altLang="en-US" dirty="0"/>
              <a:t>在源码中可以较为清晰的看到握手阶段的各个细节。</a:t>
            </a:r>
            <a:r>
              <a:rPr lang="en-US" altLang="zh-CN" dirty="0"/>
              <a:t>(</a:t>
            </a:r>
            <a:r>
              <a:rPr lang="zh-CN" altLang="en-US" dirty="0"/>
              <a:t>只放了握手的部分阶段代码</a:t>
            </a:r>
            <a:r>
              <a:rPr lang="en-US" altLang="zh-CN" dirty="0"/>
              <a:t>)</a:t>
            </a:r>
            <a:endParaRPr lang="zh-CN" altLang="en-US" dirty="0"/>
          </a:p>
        </p:txBody>
      </p:sp>
      <p:sp>
        <p:nvSpPr>
          <p:cNvPr id="4" name="文本框 3">
            <a:extLst>
              <a:ext uri="{FF2B5EF4-FFF2-40B4-BE49-F238E27FC236}">
                <a16:creationId xmlns:a16="http://schemas.microsoft.com/office/drawing/2014/main" id="{6C01B0F7-BCDC-41A9-BAA2-3A2114AC13D6}"/>
              </a:ext>
            </a:extLst>
          </p:cNvPr>
          <p:cNvSpPr txBox="1"/>
          <p:nvPr/>
        </p:nvSpPr>
        <p:spPr>
          <a:xfrm>
            <a:off x="1188163" y="1699645"/>
            <a:ext cx="9815674" cy="5016758"/>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569CD6"/>
                </a:solidFill>
                <a:effectLst/>
                <a:latin typeface="Consolas" panose="020B0609020204030204" pitchFamily="49" charset="0"/>
              </a:rPr>
              <a:t>Int</a:t>
            </a:r>
            <a:r>
              <a:rPr lang="en-US" altLang="zh-CN" sz="1600" dirty="0">
                <a:solidFill>
                  <a:srgbClr val="D4D4D4"/>
                </a:solidFill>
                <a:latin typeface="Consolas" panose="020B0609020204030204" pitchFamily="49" charset="0"/>
              </a:rPr>
              <a:t> </a:t>
            </a:r>
            <a:r>
              <a:rPr lang="en-US" altLang="zh-CN" sz="1600" b="0" dirty="0" err="1">
                <a:solidFill>
                  <a:srgbClr val="DCDCAA"/>
                </a:solidFill>
                <a:effectLst/>
                <a:latin typeface="Consolas" panose="020B0609020204030204" pitchFamily="49" charset="0"/>
              </a:rPr>
              <a:t>client_handshake</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raw_mode</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autodetect_frag_size</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fragsize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b="0" dirty="0">
                <a:solidFill>
                  <a:srgbClr val="D4D4D4"/>
                </a:solidFill>
                <a:effectLst/>
                <a:latin typeface="Consolas" panose="020B0609020204030204" pitchFamily="49" charset="0"/>
              </a:rPr>
              <a:t>r = </a:t>
            </a:r>
            <a:r>
              <a:rPr lang="en-US" altLang="zh-CN" sz="1600" b="0" dirty="0" err="1">
                <a:solidFill>
                  <a:srgbClr val="DCDCAA"/>
                </a:solidFill>
                <a:effectLst/>
                <a:latin typeface="Consolas" panose="020B0609020204030204" pitchFamily="49" charset="0"/>
              </a:rPr>
              <a:t>handshake_version</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&amp;seed);</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(r) {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r;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r = </a:t>
            </a:r>
            <a:r>
              <a:rPr lang="en-US" altLang="zh-CN" sz="1600" b="0" dirty="0" err="1">
                <a:solidFill>
                  <a:srgbClr val="DCDCAA"/>
                </a:solidFill>
                <a:effectLst/>
                <a:latin typeface="Consolas" panose="020B0609020204030204" pitchFamily="49" charset="0"/>
              </a:rPr>
              <a:t>handshake_login</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seed);</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(r) {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r;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raw_mode</a:t>
            </a:r>
            <a:r>
              <a:rPr lang="en-US" altLang="zh-CN" sz="1600" b="0" dirty="0">
                <a:solidFill>
                  <a:srgbClr val="D4D4D4"/>
                </a:solidFill>
                <a:effectLst/>
                <a:latin typeface="Consolas" panose="020B0609020204030204" pitchFamily="49" charset="0"/>
              </a:rPr>
              <a:t> &amp;&amp; </a:t>
            </a:r>
            <a:r>
              <a:rPr lang="en-US" altLang="zh-CN" sz="1600" b="0" dirty="0" err="1">
                <a:solidFill>
                  <a:srgbClr val="DCDCAA"/>
                </a:solidFill>
                <a:effectLst/>
                <a:latin typeface="Consolas" panose="020B0609020204030204" pitchFamily="49" charset="0"/>
              </a:rPr>
              <a:t>handshake_raw_udp</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seed)) {</a:t>
            </a:r>
          </a:p>
          <a:p>
            <a:r>
              <a:rPr lang="en-US" altLang="zh-CN" sz="1600" b="0" dirty="0">
                <a:solidFill>
                  <a:srgbClr val="D4D4D4"/>
                </a:solidFill>
                <a:effectLst/>
                <a:latin typeface="Consolas" panose="020B0609020204030204" pitchFamily="49" charset="0"/>
              </a:rPr>
              <a:t>        conn = CONN_RAW_UDP;</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selecttimeout</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20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raw_mode</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 { </a:t>
            </a:r>
            <a:r>
              <a:rPr lang="en-US" altLang="zh-CN" sz="1600" b="0" dirty="0" err="1">
                <a:solidFill>
                  <a:srgbClr val="DCDCAA"/>
                </a:solidFill>
                <a:effectLst/>
                <a:latin typeface="Consolas" panose="020B0609020204030204" pitchFamily="49" charset="0"/>
              </a:rPr>
              <a:t>fprintf</a:t>
            </a:r>
            <a:r>
              <a:rPr lang="en-US" altLang="zh-CN" sz="1600" b="0" dirty="0">
                <a:solidFill>
                  <a:srgbClr val="D4D4D4"/>
                </a:solidFill>
                <a:effectLst/>
                <a:latin typeface="Consolas" panose="020B0609020204030204" pitchFamily="49" charset="0"/>
              </a:rPr>
              <a:t>(stderr, </a:t>
            </a:r>
            <a:r>
              <a:rPr lang="en-US" altLang="zh-CN" sz="1600" b="0" dirty="0">
                <a:solidFill>
                  <a:srgbClr val="CE9178"/>
                </a:solidFill>
                <a:effectLst/>
                <a:latin typeface="Consolas" panose="020B0609020204030204" pitchFamily="49" charset="0"/>
              </a:rPr>
              <a:t>"Skipping raw mode</a:t>
            </a:r>
            <a:r>
              <a:rPr lang="en-US" altLang="zh-CN" sz="1600" b="0" dirty="0">
                <a:solidFill>
                  <a:srgbClr val="D7BA7D"/>
                </a:solidFill>
                <a:effectLst/>
                <a:latin typeface="Consolas" panose="020B0609020204030204" pitchFamily="49" charset="0"/>
              </a:rPr>
              <a:t>\n</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dnsc_use_edns0 =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handshake_edns0_check</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&amp;&amp; running)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fprintf</a:t>
            </a:r>
            <a:r>
              <a:rPr lang="en-US" altLang="zh-CN" sz="1600" b="0" dirty="0">
                <a:solidFill>
                  <a:srgbClr val="D4D4D4"/>
                </a:solidFill>
                <a:effectLst/>
                <a:latin typeface="Consolas" panose="020B0609020204030204" pitchFamily="49" charset="0"/>
              </a:rPr>
              <a:t>(stderr, </a:t>
            </a:r>
            <a:r>
              <a:rPr lang="en-US" altLang="zh-CN" sz="1600" b="0" dirty="0">
                <a:solidFill>
                  <a:srgbClr val="CE9178"/>
                </a:solidFill>
                <a:effectLst/>
                <a:latin typeface="Consolas" panose="020B0609020204030204" pitchFamily="49" charset="0"/>
              </a:rPr>
              <a:t>"Using EDNS0 extension</a:t>
            </a:r>
            <a:r>
              <a:rPr lang="en-US" altLang="zh-CN" sz="1600" b="0" dirty="0">
                <a:solidFill>
                  <a:srgbClr val="D7BA7D"/>
                </a:solidFill>
                <a:effectLst/>
                <a:latin typeface="Consolas" panose="020B0609020204030204" pitchFamily="49" charset="0"/>
              </a:rPr>
              <a:t>\n</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(!running) {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fprintf</a:t>
            </a:r>
            <a:r>
              <a:rPr lang="en-US" altLang="zh-CN" sz="1600" b="0" dirty="0">
                <a:solidFill>
                  <a:srgbClr val="D4D4D4"/>
                </a:solidFill>
                <a:effectLst/>
                <a:latin typeface="Consolas" panose="020B0609020204030204" pitchFamily="49" charset="0"/>
              </a:rPr>
              <a:t>(stderr, </a:t>
            </a:r>
            <a:r>
              <a:rPr lang="en-US" altLang="zh-CN" sz="1600" b="0" dirty="0">
                <a:solidFill>
                  <a:srgbClr val="CE9178"/>
                </a:solidFill>
                <a:effectLst/>
                <a:latin typeface="Consolas" panose="020B0609020204030204" pitchFamily="49" charset="0"/>
              </a:rPr>
              <a:t>"DNS relay does not support EDNS0 extension</a:t>
            </a:r>
            <a:r>
              <a:rPr lang="en-US" altLang="zh-CN" sz="1600" b="0" dirty="0">
                <a:solidFill>
                  <a:srgbClr val="D7BA7D"/>
                </a:solidFill>
                <a:effectLst/>
                <a:latin typeface="Consolas" panose="020B0609020204030204" pitchFamily="49" charset="0"/>
              </a:rPr>
              <a:t>\n</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dnsc_use_edns0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dirty="0">
                <a:solidFill>
                  <a:srgbClr val="D4D4D4"/>
                </a:solidFill>
                <a:latin typeface="Consolas" panose="020B0609020204030204" pitchFamily="49" charset="0"/>
              </a:rPr>
              <a:t>}</a:t>
            </a:r>
            <a:endParaRPr lang="en-US" altLang="zh-C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0014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304A83B3-A89A-4D2F-A817-CFB83DD0318E}"/>
              </a:ext>
            </a:extLst>
          </p:cNvPr>
          <p:cNvSpPr txBox="1"/>
          <p:nvPr/>
        </p:nvSpPr>
        <p:spPr>
          <a:xfrm>
            <a:off x="1674687" y="1504597"/>
            <a:ext cx="8691937" cy="369332"/>
          </a:xfrm>
          <a:prstGeom prst="rect">
            <a:avLst/>
          </a:prstGeom>
          <a:noFill/>
        </p:spPr>
        <p:txBody>
          <a:bodyPr wrap="square" rtlCol="0">
            <a:spAutoFit/>
          </a:bodyPr>
          <a:lstStyle/>
          <a:p>
            <a:r>
              <a:rPr lang="zh-CN" altLang="en-US" dirty="0"/>
              <a:t>当握手成功之后，则通过</a:t>
            </a:r>
            <a:r>
              <a:rPr lang="en-US" altLang="zh-CN" dirty="0" err="1"/>
              <a:t>client_tunnel</a:t>
            </a:r>
            <a:r>
              <a:rPr lang="zh-CN" altLang="en-US" dirty="0"/>
              <a:t>函数建立隧道。客户端</a:t>
            </a:r>
            <a:r>
              <a:rPr lang="en-US" altLang="zh-CN" dirty="0"/>
              <a:t>main</a:t>
            </a:r>
            <a:r>
              <a:rPr lang="zh-CN" altLang="en-US" dirty="0"/>
              <a:t>函数中流程如下：</a:t>
            </a:r>
          </a:p>
        </p:txBody>
      </p:sp>
      <p:sp>
        <p:nvSpPr>
          <p:cNvPr id="5" name="文本框 4">
            <a:extLst>
              <a:ext uri="{FF2B5EF4-FFF2-40B4-BE49-F238E27FC236}">
                <a16:creationId xmlns:a16="http://schemas.microsoft.com/office/drawing/2014/main" id="{22D7C78E-0EC5-41D9-92EC-59C3BEAB0DF1}"/>
              </a:ext>
            </a:extLst>
          </p:cNvPr>
          <p:cNvSpPr txBox="1"/>
          <p:nvPr/>
        </p:nvSpPr>
        <p:spPr>
          <a:xfrm>
            <a:off x="701960" y="2634593"/>
            <a:ext cx="10637392" cy="2800767"/>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C586C0"/>
                </a:solidFill>
                <a:effectLst/>
                <a:latin typeface="Consolas" panose="020B0609020204030204" pitchFamily="49" charset="0"/>
              </a:rPr>
              <a:t>    if</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client_handshake</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raw_mode</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autodetect_frag_size</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max_downstream_frag_size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retval</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C586C0"/>
                </a:solidFill>
                <a:effectLst/>
                <a:latin typeface="Consolas" panose="020B0609020204030204" pitchFamily="49" charset="0"/>
              </a:rPr>
              <a:t>goto</a:t>
            </a:r>
            <a:r>
              <a:rPr lang="en-US" altLang="zh-CN" sz="1600" b="0" dirty="0">
                <a:solidFill>
                  <a:srgbClr val="D4D4D4"/>
                </a:solidFill>
                <a:effectLst/>
                <a:latin typeface="Consolas" panose="020B0609020204030204" pitchFamily="49" charset="0"/>
              </a:rPr>
              <a:t> cleanup2;</a:t>
            </a:r>
          </a:p>
          <a:p>
            <a:r>
              <a:rPr lang="en-US" altLang="zh-CN" sz="1600" b="0" dirty="0">
                <a:solidFill>
                  <a:srgbClr val="D4D4D4"/>
                </a:solidFill>
                <a:effectLst/>
                <a:latin typeface="Consolas" panose="020B0609020204030204" pitchFamily="49" charset="0"/>
              </a:rPr>
              <a:t>    }</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client_get_conn</a:t>
            </a:r>
            <a:r>
              <a:rPr lang="en-US" altLang="zh-CN" sz="1600" b="0" dirty="0">
                <a:solidFill>
                  <a:srgbClr val="D4D4D4"/>
                </a:solidFill>
                <a:effectLst/>
                <a:latin typeface="Consolas" panose="020B0609020204030204" pitchFamily="49" charset="0"/>
              </a:rPr>
              <a:t>() == CONN_RAW_UDP)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fprintf</a:t>
            </a:r>
            <a:r>
              <a:rPr lang="en-US" altLang="zh-CN" sz="1600" b="0" dirty="0">
                <a:solidFill>
                  <a:srgbClr val="D4D4D4"/>
                </a:solidFill>
                <a:effectLst/>
                <a:latin typeface="Consolas" panose="020B0609020204030204" pitchFamily="49" charset="0"/>
              </a:rPr>
              <a:t>(stderr, </a:t>
            </a:r>
            <a:r>
              <a:rPr lang="en-US" altLang="zh-CN" sz="1600" b="0" dirty="0">
                <a:solidFill>
                  <a:srgbClr val="CE9178"/>
                </a:solidFill>
                <a:effectLst/>
                <a:latin typeface="Consolas" panose="020B0609020204030204" pitchFamily="49" charset="0"/>
              </a:rPr>
              <a:t>"Sending raw traffic directly to </a:t>
            </a:r>
            <a:r>
              <a:rPr lang="en-US" altLang="zh-CN" sz="1600" b="0" dirty="0">
                <a:solidFill>
                  <a:srgbClr val="9CDCFE"/>
                </a:solidFill>
                <a:effectLst/>
                <a:latin typeface="Consolas" panose="020B0609020204030204" pitchFamily="49" charset="0"/>
              </a:rPr>
              <a:t>%s</a:t>
            </a:r>
            <a:r>
              <a:rPr lang="en-US" altLang="zh-CN" sz="1600" b="0" dirty="0">
                <a:solidFill>
                  <a:srgbClr val="D7BA7D"/>
                </a:solidFill>
                <a:effectLst/>
                <a:latin typeface="Consolas" panose="020B0609020204030204" pitchFamily="49" charset="0"/>
              </a:rPr>
              <a:t>\n</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client_get_raw_addr</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dirty="0">
                <a:solidFill>
                  <a:srgbClr val="D4D4D4"/>
                </a:solidFill>
                <a:latin typeface="Consolas" panose="020B0609020204030204" pitchFamily="49" charset="0"/>
              </a:rPr>
              <a:t>    ······</a:t>
            </a:r>
          </a:p>
          <a:p>
            <a:r>
              <a:rPr lang="fr-FR" altLang="zh-CN" sz="1600" b="0" dirty="0">
                <a:solidFill>
                  <a:srgbClr val="D4D4D4"/>
                </a:solidFill>
                <a:effectLst/>
                <a:latin typeface="Consolas" panose="020B0609020204030204" pitchFamily="49" charset="0"/>
              </a:rPr>
              <a:t>    </a:t>
            </a:r>
            <a:r>
              <a:rPr lang="fr-FR" altLang="zh-CN" sz="1600" b="0" dirty="0">
                <a:solidFill>
                  <a:srgbClr val="DCDCAA"/>
                </a:solidFill>
                <a:effectLst/>
                <a:latin typeface="Consolas" panose="020B0609020204030204" pitchFamily="49" charset="0"/>
              </a:rPr>
              <a:t>client_tunnel</a:t>
            </a:r>
            <a:r>
              <a:rPr lang="fr-FR" altLang="zh-CN" sz="1600" b="0" dirty="0">
                <a:solidFill>
                  <a:srgbClr val="D4D4D4"/>
                </a:solidFill>
                <a:effectLst/>
                <a:latin typeface="Consolas" panose="020B0609020204030204" pitchFamily="49" charset="0"/>
              </a:rPr>
              <a:t>(tun_fd, dns_fd);</a:t>
            </a:r>
            <a:endParaRPr lang="en-US" altLang="zh-CN" sz="1600" dirty="0">
              <a:solidFill>
                <a:srgbClr val="D4D4D4"/>
              </a:solidFill>
              <a:latin typeface="Consolas" panose="020B0609020204030204" pitchFamily="49" charset="0"/>
            </a:endParaRPr>
          </a:p>
          <a:p>
            <a:endParaRPr lang="en-US" altLang="zh-C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27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6057276"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前置知识</a:t>
            </a:r>
            <a:r>
              <a:rPr kumimoji="1" lang="en-US" altLang="zh-CN" sz="4000" b="1" dirty="0">
                <a:solidFill>
                  <a:srgbClr val="7AC259"/>
                </a:solidFill>
                <a:latin typeface="Microsoft YaHei" panose="020B0503020204020204" pitchFamily="34" charset="-122"/>
                <a:ea typeface="Microsoft YaHei" panose="020B0503020204020204" pitchFamily="34" charset="-122"/>
              </a:rPr>
              <a:t>——DNS</a:t>
            </a:r>
            <a:r>
              <a:rPr kumimoji="1" lang="zh-CN" altLang="en-US" sz="4000" b="1" dirty="0">
                <a:solidFill>
                  <a:srgbClr val="7AC259"/>
                </a:solidFill>
                <a:latin typeface="Microsoft YaHei" panose="020B0503020204020204" pitchFamily="34" charset="-122"/>
                <a:ea typeface="Microsoft YaHei" panose="020B0503020204020204" pitchFamily="34" charset="-122"/>
              </a:rPr>
              <a:t>协议</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1</a:t>
            </a:r>
            <a:endParaRPr lang="zh-CN" altLang="en-US" sz="4800" b="1" dirty="0">
              <a:latin typeface="Source Han Sans CN Medium" panose="020B0500000000000000" pitchFamily="34" charset="-128"/>
              <a:ea typeface="Source Han Sans CN Medium" panose="020B0500000000000000"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1089062" y="1253447"/>
            <a:ext cx="10253608" cy="646331"/>
          </a:xfrm>
          <a:prstGeom prst="rect">
            <a:avLst/>
          </a:prstGeom>
          <a:noFill/>
        </p:spPr>
        <p:txBody>
          <a:bodyPr wrap="square" rtlCol="0">
            <a:spAutoFit/>
          </a:bodyPr>
          <a:lstStyle/>
          <a:p>
            <a:r>
              <a:rPr lang="zh-CN" altLang="en-US" dirty="0"/>
              <a:t>通过</a:t>
            </a:r>
            <a:r>
              <a:rPr lang="en-US" altLang="zh-CN" dirty="0" err="1"/>
              <a:t>send_ping</a:t>
            </a:r>
            <a:r>
              <a:rPr lang="zh-CN" altLang="en-US" dirty="0"/>
              <a:t>函数维持隧道活性，但若一分钟内没有接收到服务端的回应则判断网络超时进而关闭隧道连接。</a:t>
            </a:r>
          </a:p>
        </p:txBody>
      </p:sp>
      <p:sp>
        <p:nvSpPr>
          <p:cNvPr id="4" name="文本框 3">
            <a:extLst>
              <a:ext uri="{FF2B5EF4-FFF2-40B4-BE49-F238E27FC236}">
                <a16:creationId xmlns:a16="http://schemas.microsoft.com/office/drawing/2014/main" id="{ED94974F-A5B3-4E48-BC2B-8EAD7E32A4EC}"/>
              </a:ext>
            </a:extLst>
          </p:cNvPr>
          <p:cNvSpPr txBox="1"/>
          <p:nvPr/>
        </p:nvSpPr>
        <p:spPr>
          <a:xfrm>
            <a:off x="777304" y="1998863"/>
            <a:ext cx="10637392" cy="4770537"/>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 = </a:t>
            </a:r>
            <a:r>
              <a:rPr lang="en-US" altLang="zh-CN" sz="1600" b="0" dirty="0">
                <a:solidFill>
                  <a:srgbClr val="DCDCAA"/>
                </a:solidFill>
                <a:effectLst/>
                <a:latin typeface="Consolas" panose="020B0609020204030204" pitchFamily="49" charset="0"/>
              </a:rPr>
              <a:t>select</a:t>
            </a:r>
            <a:r>
              <a:rPr lang="en-US" altLang="zh-CN" sz="1600" b="0" dirty="0">
                <a:solidFill>
                  <a:srgbClr val="D4D4D4"/>
                </a:solidFill>
                <a:effectLst/>
                <a:latin typeface="Consolas" panose="020B0609020204030204" pitchFamily="49" charset="0"/>
              </a:rPr>
              <a:t>(</a:t>
            </a:r>
            <a:r>
              <a:rPr lang="en-US" altLang="zh-CN" sz="1600" b="0" dirty="0">
                <a:solidFill>
                  <a:srgbClr val="DCDCAA"/>
                </a:solidFill>
                <a:effectLst/>
                <a:latin typeface="Consolas" panose="020B0609020204030204" pitchFamily="49" charset="0"/>
              </a:rPr>
              <a:t>MAX</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 &amp;</a:t>
            </a:r>
            <a:r>
              <a:rPr lang="en-US" altLang="zh-CN" sz="1600" b="0" dirty="0" err="1">
                <a:solidFill>
                  <a:srgbClr val="D4D4D4"/>
                </a:solidFill>
                <a:effectLst/>
                <a:latin typeface="Consolas" panose="020B0609020204030204" pitchFamily="49" charset="0"/>
              </a:rPr>
              <a:t>fds</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NULL</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NULL</a:t>
            </a:r>
            <a:r>
              <a:rPr lang="en-US" altLang="zh-CN" sz="1600" b="0" dirty="0">
                <a:solidFill>
                  <a:srgbClr val="D4D4D4"/>
                </a:solidFill>
                <a:effectLst/>
                <a:latin typeface="Consolas" panose="020B0609020204030204" pitchFamily="49" charset="0"/>
              </a:rPr>
              <a:t>, &amp;tv);</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lastdownstreamtime</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60</a:t>
            </a:r>
            <a:r>
              <a:rPr lang="en-US" altLang="zh-CN" sz="1600" b="0" dirty="0">
                <a:solidFill>
                  <a:srgbClr val="D4D4D4"/>
                </a:solidFill>
                <a:effectLst/>
                <a:latin typeface="Consolas" panose="020B0609020204030204" pitchFamily="49" charset="0"/>
              </a:rPr>
              <a:t> &lt; </a:t>
            </a:r>
            <a:r>
              <a:rPr lang="en-US" altLang="zh-CN" sz="1600" b="0" dirty="0">
                <a:solidFill>
                  <a:srgbClr val="DCDCAA"/>
                </a:solidFill>
                <a:effectLst/>
                <a:latin typeface="Consolas" panose="020B0609020204030204" pitchFamily="49" charset="0"/>
              </a:rPr>
              <a:t>time</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NULL</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warnx</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"No downstream data received in 60 seconds, shutting down."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running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C586C0"/>
                </a:solidFill>
                <a:effectLst/>
                <a:latin typeface="Consolas" panose="020B0609020204030204" pitchFamily="49" charset="0"/>
              </a:rPr>
              <a:t>        if</a:t>
            </a:r>
            <a:r>
              <a:rPr lang="en-US" altLang="zh-CN" sz="1600" b="0" dirty="0">
                <a:solidFill>
                  <a:srgbClr val="D4D4D4"/>
                </a:solidFill>
                <a:effectLst/>
                <a:latin typeface="Consolas" panose="020B0609020204030204" pitchFamily="49" charset="0"/>
              </a:rPr>
              <a:t> (running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break</a:t>
            </a:r>
            <a:r>
              <a:rPr lang="en-US" altLang="zh-CN" sz="1600" b="0" dirty="0">
                <a:solidFill>
                  <a:srgbClr val="D4D4D4"/>
                </a:solidFill>
                <a:effectLst/>
                <a:latin typeface="Consolas" panose="020B0609020204030204" pitchFamily="49" charset="0"/>
              </a:rPr>
              <a:t>;</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 &lt;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err</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"select"</a:t>
            </a:r>
            <a:r>
              <a:rPr lang="en-US" altLang="zh-CN" sz="1600" b="0" dirty="0">
                <a:solidFill>
                  <a:srgbClr val="D4D4D4"/>
                </a:solidFill>
                <a:effectLst/>
                <a:latin typeface="Consolas" panose="020B0609020204030204" pitchFamily="49" charset="0"/>
              </a:rPr>
              <a:t>);</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i</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 {</a:t>
            </a:r>
          </a:p>
          <a:p>
            <a:r>
              <a:rPr lang="en-US" altLang="zh-CN" sz="1600" b="0" dirty="0">
                <a:solidFill>
                  <a:srgbClr val="6A9955"/>
                </a:solidFill>
                <a:effectLst/>
                <a:latin typeface="Consolas" panose="020B0609020204030204" pitchFamily="49" charset="0"/>
              </a:rPr>
              <a:t>            /* timeout */</a:t>
            </a:r>
          </a:p>
          <a:p>
            <a:r>
              <a:rPr lang="en-US" altLang="zh-CN" sz="1600" dirty="0">
                <a:solidFill>
                  <a:srgbClr val="6A9955"/>
                </a:solidFill>
                <a:latin typeface="Consolas" panose="020B0609020204030204" pitchFamily="49" charset="0"/>
              </a:rPr>
              <a:t>            </a:t>
            </a:r>
            <a:r>
              <a:rPr lang="en-US" altLang="zh-CN" sz="1600" dirty="0">
                <a:solidFill>
                  <a:schemeClr val="bg1"/>
                </a:solidFill>
                <a:latin typeface="Consolas" panose="020B0609020204030204" pitchFamily="49" charset="0"/>
              </a:rPr>
              <a:t>······</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send_ping</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send_ping_soon</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p>
          <a:p>
            <a:endParaRPr lang="en-US" altLang="zh-C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143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1089062" y="1253447"/>
            <a:ext cx="10253608" cy="369332"/>
          </a:xfrm>
          <a:prstGeom prst="rect">
            <a:avLst/>
          </a:prstGeom>
          <a:noFill/>
        </p:spPr>
        <p:txBody>
          <a:bodyPr wrap="square" rtlCol="0">
            <a:spAutoFit/>
          </a:bodyPr>
          <a:lstStyle/>
          <a:p>
            <a:r>
              <a:rPr lang="zh-CN" altLang="en-US" dirty="0"/>
              <a:t>而后则是核心功能函数</a:t>
            </a:r>
            <a:r>
              <a:rPr lang="en-US" altLang="zh-CN" dirty="0" err="1"/>
              <a:t>tunnel_tun</a:t>
            </a:r>
            <a:r>
              <a:rPr lang="zh-CN" altLang="en-US" dirty="0"/>
              <a:t>和</a:t>
            </a:r>
            <a:r>
              <a:rPr lang="en-US" altLang="zh-CN" dirty="0" err="1"/>
              <a:t>tunnel_dns</a:t>
            </a:r>
            <a:endParaRPr lang="zh-CN" altLang="en-US" dirty="0"/>
          </a:p>
        </p:txBody>
      </p:sp>
      <p:sp>
        <p:nvSpPr>
          <p:cNvPr id="4" name="文本框 3">
            <a:extLst>
              <a:ext uri="{FF2B5EF4-FFF2-40B4-BE49-F238E27FC236}">
                <a16:creationId xmlns:a16="http://schemas.microsoft.com/office/drawing/2014/main" id="{ED94974F-A5B3-4E48-BC2B-8EAD7E32A4EC}"/>
              </a:ext>
            </a:extLst>
          </p:cNvPr>
          <p:cNvSpPr txBox="1"/>
          <p:nvPr/>
        </p:nvSpPr>
        <p:spPr>
          <a:xfrm>
            <a:off x="777304" y="2151727"/>
            <a:ext cx="10637392" cy="2554545"/>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 {</a:t>
            </a:r>
          </a:p>
          <a:p>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FD_ISSET</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&amp;</a:t>
            </a:r>
            <a:r>
              <a:rPr lang="en-US" altLang="zh-CN" sz="1600" b="0" dirty="0" err="1">
                <a:solidFill>
                  <a:srgbClr val="D4D4D4"/>
                </a:solidFill>
                <a:effectLst/>
                <a:latin typeface="Consolas" panose="020B0609020204030204" pitchFamily="49" charset="0"/>
              </a:rPr>
              <a:t>fds</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tunnel_tun</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&lt;=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continue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FD_ISSET</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&amp;</a:t>
            </a:r>
            <a:r>
              <a:rPr lang="en-US" altLang="zh-CN" sz="1600" b="0" dirty="0" err="1">
                <a:solidFill>
                  <a:srgbClr val="D4D4D4"/>
                </a:solidFill>
                <a:effectLst/>
                <a:latin typeface="Consolas" panose="020B0609020204030204" pitchFamily="49" charset="0"/>
              </a:rPr>
              <a:t>fds</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tunnel_dns</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 &lt;=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continue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05504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1089062" y="1253447"/>
            <a:ext cx="10253608" cy="923330"/>
          </a:xfrm>
          <a:prstGeom prst="rect">
            <a:avLst/>
          </a:prstGeom>
          <a:noFill/>
        </p:spPr>
        <p:txBody>
          <a:bodyPr wrap="square" rtlCol="0">
            <a:spAutoFit/>
          </a:bodyPr>
          <a:lstStyle/>
          <a:p>
            <a:r>
              <a:rPr lang="zh-CN" altLang="en-US" dirty="0"/>
              <a:t>跟进分析可知，</a:t>
            </a:r>
            <a:r>
              <a:rPr lang="en-US" altLang="zh-CN" dirty="0" err="1"/>
              <a:t>tunnel_tun</a:t>
            </a:r>
            <a:r>
              <a:rPr lang="zh-CN" altLang="en-US" dirty="0"/>
              <a:t>为本地指令流量</a:t>
            </a:r>
            <a:r>
              <a:rPr lang="en-US" altLang="zh-CN" dirty="0"/>
              <a:t>-&gt;</a:t>
            </a:r>
            <a:r>
              <a:rPr lang="zh-CN" altLang="en-US" dirty="0"/>
              <a:t>本地恶意</a:t>
            </a:r>
            <a:r>
              <a:rPr lang="en-US" altLang="zh-CN" dirty="0"/>
              <a:t>DNS</a:t>
            </a:r>
            <a:r>
              <a:rPr lang="zh-CN" altLang="en-US" dirty="0"/>
              <a:t>流量；</a:t>
            </a:r>
            <a:r>
              <a:rPr lang="en-US" altLang="zh-CN" dirty="0" err="1"/>
              <a:t>tunnel_dns</a:t>
            </a:r>
            <a:r>
              <a:rPr lang="zh-CN" altLang="en-US" dirty="0"/>
              <a:t>为本地恶意</a:t>
            </a:r>
            <a:r>
              <a:rPr lang="en-US" altLang="zh-CN" dirty="0"/>
              <a:t>DNS</a:t>
            </a:r>
            <a:r>
              <a:rPr lang="zh-CN" altLang="en-US" dirty="0"/>
              <a:t>流量</a:t>
            </a:r>
            <a:r>
              <a:rPr lang="en-US" altLang="zh-CN" dirty="0"/>
              <a:t>-&gt;</a:t>
            </a:r>
            <a:r>
              <a:rPr lang="zh-CN" altLang="en-US" dirty="0"/>
              <a:t>本地指令流量。</a:t>
            </a:r>
          </a:p>
          <a:p>
            <a:r>
              <a:rPr lang="zh-CN" altLang="en-US" dirty="0"/>
              <a:t>本地指令流量</a:t>
            </a:r>
            <a:r>
              <a:rPr lang="en-US" altLang="zh-CN" dirty="0"/>
              <a:t>-&gt;</a:t>
            </a:r>
            <a:r>
              <a:rPr lang="zh-CN" altLang="en-US" dirty="0"/>
              <a:t>本地恶意</a:t>
            </a:r>
            <a:r>
              <a:rPr lang="en-US" altLang="zh-CN" dirty="0"/>
              <a:t>DNS</a:t>
            </a:r>
            <a:r>
              <a:rPr lang="zh-CN" altLang="en-US" dirty="0"/>
              <a:t>流量 时会先进行一次</a:t>
            </a:r>
            <a:r>
              <a:rPr lang="en-US" altLang="zh-CN" dirty="0"/>
              <a:t>zlib.compress2()</a:t>
            </a:r>
            <a:r>
              <a:rPr lang="zh-CN" altLang="en-US" dirty="0"/>
              <a:t>的压缩，然后发送出去。</a:t>
            </a:r>
          </a:p>
        </p:txBody>
      </p:sp>
      <p:sp>
        <p:nvSpPr>
          <p:cNvPr id="4" name="文本框 3">
            <a:extLst>
              <a:ext uri="{FF2B5EF4-FFF2-40B4-BE49-F238E27FC236}">
                <a16:creationId xmlns:a16="http://schemas.microsoft.com/office/drawing/2014/main" id="{ED94974F-A5B3-4E48-BC2B-8EAD7E32A4EC}"/>
              </a:ext>
            </a:extLst>
          </p:cNvPr>
          <p:cNvSpPr txBox="1"/>
          <p:nvPr/>
        </p:nvSpPr>
        <p:spPr>
          <a:xfrm>
            <a:off x="777304" y="2851618"/>
            <a:ext cx="10637392" cy="3046988"/>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569CD6"/>
                </a:solidFill>
                <a:effectLst/>
                <a:latin typeface="Consolas" panose="020B0609020204030204" pitchFamily="49" charset="0"/>
              </a:rPr>
              <a:t>static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dirty="0">
                <a:solidFill>
                  <a:srgbClr val="D4D4D4"/>
                </a:solidFill>
                <a:latin typeface="Consolas" panose="020B0609020204030204" pitchFamily="49" charset="0"/>
              </a:rPr>
              <a:t> </a:t>
            </a:r>
            <a:r>
              <a:rPr lang="en-US" altLang="zh-CN" sz="1600" b="0" dirty="0" err="1">
                <a:solidFill>
                  <a:srgbClr val="DCDCAA"/>
                </a:solidFill>
                <a:effectLst/>
                <a:latin typeface="Consolas" panose="020B0609020204030204" pitchFamily="49" charset="0"/>
              </a:rPr>
              <a:t>tunnel_tun</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((read = </a:t>
            </a:r>
            <a:r>
              <a:rPr lang="en-US" altLang="zh-CN" sz="1600" b="0" dirty="0" err="1">
                <a:solidFill>
                  <a:srgbClr val="DCDCAA"/>
                </a:solidFill>
                <a:effectLst/>
                <a:latin typeface="Consolas" panose="020B0609020204030204" pitchFamily="49" charset="0"/>
              </a:rPr>
              <a:t>read_tun</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tun_fd</a:t>
            </a:r>
            <a:r>
              <a:rPr lang="en-US" altLang="zh-CN" sz="1600" b="0" dirty="0">
                <a:solidFill>
                  <a:srgbClr val="D4D4D4"/>
                </a:solidFill>
                <a:effectLst/>
                <a:latin typeface="Consolas" panose="020B0609020204030204" pitchFamily="49" charset="0"/>
              </a:rPr>
              <a:t>, in, </a:t>
            </a:r>
            <a:r>
              <a:rPr lang="en-US" altLang="zh-CN" sz="1600" b="0" dirty="0" err="1">
                <a:solidFill>
                  <a:srgbClr val="569CD6"/>
                </a:solidFill>
                <a:effectLst/>
                <a:latin typeface="Consolas" panose="020B0609020204030204" pitchFamily="49" charset="0"/>
              </a:rPr>
              <a:t>sizeof</a:t>
            </a:r>
            <a:r>
              <a:rPr lang="en-US" altLang="zh-CN" sz="1600" b="0" dirty="0">
                <a:solidFill>
                  <a:srgbClr val="D4D4D4"/>
                </a:solidFill>
                <a:effectLst/>
                <a:latin typeface="Consolas" panose="020B0609020204030204" pitchFamily="49" charset="0"/>
              </a:rPr>
              <a:t>(in))) &lt;=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compress2</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uint8_t</a:t>
            </a:r>
            <a:r>
              <a:rPr lang="en-US" altLang="zh-CN" sz="1600" b="0" dirty="0">
                <a:solidFill>
                  <a:srgbClr val="D4D4D4"/>
                </a:solidFill>
                <a:effectLst/>
                <a:latin typeface="Consolas" panose="020B0609020204030204" pitchFamily="49" charset="0"/>
              </a:rPr>
              <a:t>*)out, &amp;</a:t>
            </a:r>
            <a:r>
              <a:rPr lang="en-US" altLang="zh-CN" sz="1600" b="0" dirty="0" err="1">
                <a:solidFill>
                  <a:srgbClr val="D4D4D4"/>
                </a:solidFill>
                <a:effectLst/>
                <a:latin typeface="Consolas" panose="020B0609020204030204" pitchFamily="49" charset="0"/>
              </a:rPr>
              <a:t>outlen</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uint8_t</a:t>
            </a:r>
            <a:r>
              <a:rPr lang="en-US" altLang="zh-CN" sz="1600" b="0" dirty="0">
                <a:solidFill>
                  <a:srgbClr val="D4D4D4"/>
                </a:solidFill>
                <a:effectLst/>
                <a:latin typeface="Consolas" panose="020B0609020204030204" pitchFamily="49" charset="0"/>
              </a:rPr>
              <a:t>*)in, </a:t>
            </a:r>
            <a:r>
              <a:rPr lang="en-US" altLang="zh-CN" sz="1600" b="0" dirty="0" err="1">
                <a:solidFill>
                  <a:srgbClr val="D4D4D4"/>
                </a:solidFill>
                <a:effectLst/>
                <a:latin typeface="Consolas" panose="020B0609020204030204" pitchFamily="49" charset="0"/>
              </a:rPr>
              <a:t>inlen</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9</a:t>
            </a:r>
            <a:r>
              <a:rPr lang="en-US" altLang="zh-CN" sz="1600" b="0" dirty="0">
                <a:solidFill>
                  <a:srgbClr val="D4D4D4"/>
                </a:solidFill>
                <a:effectLst/>
                <a:latin typeface="Consolas" panose="020B0609020204030204" pitchFamily="49" charset="0"/>
              </a:rPr>
              <a:t>);</a:t>
            </a:r>
          </a:p>
          <a:p>
            <a:r>
              <a:rPr lang="en-US" altLang="zh-CN" sz="1600" dirty="0">
                <a:solidFill>
                  <a:srgbClr val="D4D4D4"/>
                </a:solidFill>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send_chunk</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dns_fd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read;</a:t>
            </a:r>
          </a:p>
          <a:p>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32915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69196" y="1263721"/>
            <a:ext cx="10253608" cy="923330"/>
          </a:xfrm>
          <a:prstGeom prst="rect">
            <a:avLst/>
          </a:prstGeom>
          <a:noFill/>
        </p:spPr>
        <p:txBody>
          <a:bodyPr wrap="square" rtlCol="0">
            <a:spAutoFit/>
          </a:bodyPr>
          <a:lstStyle/>
          <a:p>
            <a:r>
              <a:rPr lang="zh-CN" altLang="en-US" dirty="0"/>
              <a:t>在</a:t>
            </a:r>
            <a:r>
              <a:rPr lang="en-US" altLang="zh-CN" dirty="0" err="1"/>
              <a:t>send_chunk</a:t>
            </a:r>
            <a:r>
              <a:rPr lang="zh-CN" altLang="en-US" dirty="0"/>
              <a:t>中，会对要发送的数据加上五字节前缀。第一字节为</a:t>
            </a:r>
            <a:r>
              <a:rPr lang="en-US" altLang="zh-CN" dirty="0" err="1"/>
              <a:t>userid</a:t>
            </a:r>
            <a:r>
              <a:rPr lang="zh-CN" altLang="en-US" dirty="0"/>
              <a:t>的字符形式，即：</a:t>
            </a:r>
            <a:r>
              <a:rPr lang="en-US" altLang="zh-CN" dirty="0" err="1"/>
              <a:t>userid</a:t>
            </a:r>
            <a:r>
              <a:rPr lang="zh-CN" altLang="en-US" dirty="0"/>
              <a:t>：</a:t>
            </a:r>
            <a:r>
              <a:rPr lang="en-US" altLang="zh-CN" dirty="0"/>
              <a:t>1</a:t>
            </a:r>
            <a:r>
              <a:rPr lang="zh-CN" altLang="en-US" dirty="0"/>
              <a:t>，则该字节为：</a:t>
            </a:r>
            <a:r>
              <a:rPr lang="en-US" altLang="zh-CN" dirty="0"/>
              <a:t>0x31('1')</a:t>
            </a:r>
            <a:r>
              <a:rPr lang="zh-CN" altLang="en-US" dirty="0"/>
              <a:t>；第二三四字节是</a:t>
            </a:r>
            <a:r>
              <a:rPr lang="en-US" altLang="zh-CN" dirty="0"/>
              <a:t>DNS</a:t>
            </a:r>
            <a:r>
              <a:rPr lang="zh-CN" altLang="en-US" dirty="0"/>
              <a:t>报文的三个属性值，可以暂时忽略；第五字节是一个自定义</a:t>
            </a:r>
            <a:r>
              <a:rPr lang="en-US" altLang="zh-CN" dirty="0"/>
              <a:t>CRC</a:t>
            </a:r>
            <a:r>
              <a:rPr lang="zh-CN" altLang="en-US" dirty="0"/>
              <a:t>校验。</a:t>
            </a:r>
          </a:p>
        </p:txBody>
      </p:sp>
      <p:sp>
        <p:nvSpPr>
          <p:cNvPr id="4" name="文本框 3">
            <a:extLst>
              <a:ext uri="{FF2B5EF4-FFF2-40B4-BE49-F238E27FC236}">
                <a16:creationId xmlns:a16="http://schemas.microsoft.com/office/drawing/2014/main" id="{ED94974F-A5B3-4E48-BC2B-8EAD7E32A4EC}"/>
              </a:ext>
            </a:extLst>
          </p:cNvPr>
          <p:cNvSpPr txBox="1"/>
          <p:nvPr/>
        </p:nvSpPr>
        <p:spPr>
          <a:xfrm>
            <a:off x="777304" y="2176777"/>
            <a:ext cx="10637392" cy="4278094"/>
          </a:xfrm>
          <a:prstGeom prst="rect">
            <a:avLst/>
          </a:prstGeom>
          <a:gradFill flip="none" rotWithShape="1">
            <a:gsLst>
              <a:gs pos="0">
                <a:schemeClr val="tx1">
                  <a:lumMod val="95000"/>
                  <a:lumOff val="5000"/>
                </a:schemeClr>
              </a:gs>
              <a:gs pos="23000">
                <a:schemeClr val="tx1">
                  <a:lumMod val="95000"/>
                  <a:lumOff val="5000"/>
                </a:schemeClr>
              </a:gs>
              <a:gs pos="69000">
                <a:schemeClr val="tx1">
                  <a:lumMod val="85000"/>
                  <a:lumOff val="15000"/>
                </a:schemeClr>
              </a:gs>
              <a:gs pos="97000">
                <a:schemeClr val="tx1">
                  <a:lumMod val="65000"/>
                  <a:lumOff val="35000"/>
                </a:schemeClr>
              </a:gs>
            </a:gsLst>
            <a:path path="circle">
              <a:fillToRect l="50000" t="50000" r="50000" b="50000"/>
            </a:path>
            <a:tileRect/>
          </a:gradFill>
          <a:effectLst>
            <a:softEdge rad="38100"/>
          </a:effectLst>
        </p:spPr>
        <p:txBody>
          <a:bodyPr wrap="square">
            <a:spAutoFit/>
          </a:bodyPr>
          <a:lstStyle/>
          <a:p>
            <a:r>
              <a:rPr lang="en-US" altLang="zh-CN" sz="1600" b="0" dirty="0">
                <a:solidFill>
                  <a:srgbClr val="569CD6"/>
                </a:solidFill>
                <a:effectLst/>
                <a:latin typeface="Consolas" panose="020B0609020204030204" pitchFamily="49" charset="0"/>
              </a:rPr>
              <a:t>static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void</a:t>
            </a:r>
            <a:endParaRPr lang="en-US" altLang="zh-CN" sz="1600" b="0" dirty="0">
              <a:solidFill>
                <a:srgbClr val="D4D4D4"/>
              </a:solidFill>
              <a:effectLst/>
              <a:latin typeface="Consolas" panose="020B0609020204030204" pitchFamily="49" charset="0"/>
            </a:endParaRPr>
          </a:p>
          <a:p>
            <a:r>
              <a:rPr lang="en-US" altLang="zh-CN" sz="1600" b="0" dirty="0" err="1">
                <a:solidFill>
                  <a:srgbClr val="DCDCAA"/>
                </a:solidFill>
                <a:effectLst/>
                <a:latin typeface="Consolas" panose="020B0609020204030204" pitchFamily="49" charset="0"/>
              </a:rPr>
              <a:t>send_chunk</a:t>
            </a:r>
            <a:r>
              <a:rPr lang="en-US" altLang="zh-CN" sz="1600" b="0" dirty="0">
                <a:solidFill>
                  <a:srgbClr val="D4D4D4"/>
                </a:solidFill>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fd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a:p>
            <a:r>
              <a:rPr lang="en-US" altLang="zh-CN" sz="1600" dirty="0">
                <a:solidFill>
                  <a:srgbClr val="D4D4D4"/>
                </a:solidFill>
                <a:latin typeface="Consolas" panose="020B0609020204030204" pitchFamily="49" charset="0"/>
              </a:rPr>
              <a:t>    ···</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char</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datacmcchars</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"abcdefghijklmnopqrstuvwxyz0123456789"</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outpkt</a:t>
            </a:r>
            <a:r>
              <a:rPr lang="en-US" altLang="zh-CN" sz="1600" b="0" dirty="0" err="1">
                <a:solidFill>
                  <a:srgbClr val="D4D4D4"/>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sentlen</a:t>
            </a:r>
            <a:r>
              <a:rPr lang="en-US" altLang="zh-CN" sz="1600" b="0" dirty="0">
                <a:solidFill>
                  <a:srgbClr val="D4D4D4"/>
                </a:solidFill>
                <a:effectLst/>
                <a:latin typeface="Consolas" panose="020B0609020204030204" pitchFamily="49" charset="0"/>
              </a:rPr>
              <a:t> = </a:t>
            </a:r>
            <a:r>
              <a:rPr lang="en-US" altLang="zh-CN" sz="1600" b="0" dirty="0" err="1">
                <a:solidFill>
                  <a:srgbClr val="DCDCAA"/>
                </a:solidFill>
                <a:effectLst/>
                <a:latin typeface="Consolas" panose="020B0609020204030204" pitchFamily="49" charset="0"/>
              </a:rPr>
              <a:t>build_hostname</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buf</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5</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sizeof</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buf</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5</a:t>
            </a:r>
            <a:r>
              <a:rPr lang="en-US" altLang="zh-CN" sz="1600" b="0" dirty="0">
                <a:solidFill>
                  <a:srgbClr val="D4D4D4"/>
                </a:solidFill>
                <a:effectLst/>
                <a:latin typeface="Consolas" panose="020B0609020204030204" pitchFamily="49" charset="0"/>
              </a:rPr>
              <a:t>, p, avail,</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topdomain</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dataenc</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hostname_maxlen</a:t>
            </a:r>
            <a:r>
              <a:rPr lang="en-US" altLang="zh-CN" sz="1600" b="0" dirty="0">
                <a:solidFill>
                  <a:srgbClr val="D4D4D4"/>
                </a:solidFill>
                <a:effectLst/>
                <a:latin typeface="Consolas" panose="020B0609020204030204" pitchFamily="49" charset="0"/>
              </a:rPr>
              <a:t>);</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buf</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 = </a:t>
            </a:r>
            <a:r>
              <a:rPr lang="en-US" altLang="zh-CN" sz="1600" b="0" dirty="0" err="1">
                <a:solidFill>
                  <a:srgbClr val="D4D4D4"/>
                </a:solidFill>
                <a:effectLst/>
                <a:latin typeface="Consolas" panose="020B0609020204030204" pitchFamily="49" charset="0"/>
              </a:rPr>
              <a:t>userid_char</a:t>
            </a:r>
            <a:r>
              <a:rPr lang="en-US" altLang="zh-CN" sz="1600" b="0" dirty="0">
                <a:solidFill>
                  <a:srgbClr val="D4D4D4"/>
                </a:solidFill>
                <a:effectLst/>
                <a:latin typeface="Consolas" panose="020B0609020204030204" pitchFamily="49" charset="0"/>
              </a:rPr>
              <a:t>;</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buf</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 </a:t>
            </a:r>
            <a:r>
              <a:rPr lang="en-US" altLang="zh-CN" sz="1600" b="0" dirty="0" err="1">
                <a:solidFill>
                  <a:srgbClr val="9CDCFE"/>
                </a:solidFill>
                <a:effectLst/>
                <a:latin typeface="Consolas" panose="020B0609020204030204" pitchFamily="49" charset="0"/>
              </a:rPr>
              <a:t>datacmcchars</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datacmc</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 Fifth byte is data-CMC */</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datacmc</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datacmc</a:t>
            </a:r>
            <a:r>
              <a:rPr lang="en-US" altLang="zh-CN" sz="1600" b="0" dirty="0">
                <a:solidFill>
                  <a:srgbClr val="D4D4D4"/>
                </a:solidFill>
                <a:effectLst/>
                <a:latin typeface="Consolas" panose="020B0609020204030204" pitchFamily="49" charset="0"/>
              </a:rPr>
              <a:t> &gt;= </a:t>
            </a:r>
            <a:r>
              <a:rPr lang="en-US" altLang="zh-CN" sz="1600" b="0" dirty="0">
                <a:solidFill>
                  <a:srgbClr val="B5CEA8"/>
                </a:solidFill>
                <a:effectLst/>
                <a:latin typeface="Consolas" panose="020B0609020204030204" pitchFamily="49" charset="0"/>
              </a:rPr>
              <a:t>36</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datacmc</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send_query</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fd</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buf</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70236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865269"/>
            <a:ext cx="10234047" cy="1938992"/>
          </a:xfrm>
          <a:prstGeom prst="rect">
            <a:avLst/>
          </a:prstGeom>
          <a:noFill/>
        </p:spPr>
        <p:txBody>
          <a:bodyPr wrap="square" rtlCol="0">
            <a:spAutoFit/>
          </a:bodyPr>
          <a:lstStyle/>
          <a:p>
            <a:r>
              <a:rPr lang="zh-CN" altLang="en-US" sz="2400" dirty="0"/>
              <a:t>关于</a:t>
            </a:r>
            <a:r>
              <a:rPr lang="en-US" altLang="zh-CN" sz="2400" dirty="0" err="1"/>
              <a:t>send_chunk</a:t>
            </a:r>
            <a:r>
              <a:rPr lang="en-US" altLang="zh-CN" sz="2400" dirty="0"/>
              <a:t> </a:t>
            </a:r>
            <a:r>
              <a:rPr lang="zh-CN" altLang="en-US" sz="2400" dirty="0"/>
              <a:t>中的一字节</a:t>
            </a:r>
            <a:r>
              <a:rPr lang="en-US" altLang="zh-CN" sz="2400" dirty="0"/>
              <a:t>CRC</a:t>
            </a:r>
            <a:r>
              <a:rPr lang="zh-CN" altLang="en-US" sz="2400" dirty="0"/>
              <a:t>校验：</a:t>
            </a:r>
            <a:endParaRPr lang="en-US" altLang="zh-CN" sz="2400" dirty="0"/>
          </a:p>
          <a:p>
            <a:endParaRPr lang="en-US" altLang="zh-CN" sz="2400" dirty="0"/>
          </a:p>
          <a:p>
            <a:r>
              <a:rPr lang="zh-CN" altLang="en-US" sz="2400" dirty="0"/>
              <a:t>      该程序预先设置了一组字符：</a:t>
            </a:r>
            <a:r>
              <a:rPr lang="en-US" altLang="zh-CN" sz="2400" dirty="0"/>
              <a:t>abcdefghijklmnopqrstuvwxyz0123456789</a:t>
            </a:r>
            <a:r>
              <a:rPr lang="zh-CN" altLang="en-US" sz="2400" dirty="0"/>
              <a:t>，发送数据包时会按顺序选取该字符串的字符设置为</a:t>
            </a:r>
            <a:r>
              <a:rPr lang="en-US" altLang="zh-CN" sz="2400" dirty="0"/>
              <a:t>CRC</a:t>
            </a:r>
            <a:r>
              <a:rPr lang="zh-CN" altLang="en-US" sz="2400" dirty="0"/>
              <a:t>校验字节，</a:t>
            </a:r>
            <a:r>
              <a:rPr lang="zh-CN" altLang="en-US" sz="2400" b="1" dirty="0"/>
              <a:t>主要目的为让服务器能用来判断数据包顺序，而非常规的</a:t>
            </a:r>
            <a:r>
              <a:rPr lang="en-US" altLang="zh-CN" sz="2400" b="1" dirty="0"/>
              <a:t>CRC</a:t>
            </a:r>
            <a:r>
              <a:rPr lang="zh-CN" altLang="en-US" sz="2400" b="1" dirty="0"/>
              <a:t>数据校验。</a:t>
            </a:r>
          </a:p>
        </p:txBody>
      </p:sp>
    </p:spTree>
    <p:extLst>
      <p:ext uri="{BB962C8B-B14F-4D97-AF65-F5344CB8AC3E}">
        <p14:creationId xmlns:p14="http://schemas.microsoft.com/office/powerpoint/2010/main" val="3592596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pic>
        <p:nvPicPr>
          <p:cNvPr id="6" name="图片 5" descr="表格&#10;&#10;描述已自动生成">
            <a:extLst>
              <a:ext uri="{FF2B5EF4-FFF2-40B4-BE49-F238E27FC236}">
                <a16:creationId xmlns:a16="http://schemas.microsoft.com/office/drawing/2014/main" id="{8E0905E1-16A9-4292-B1B1-43FA17E45AB0}"/>
              </a:ext>
            </a:extLst>
          </p:cNvPr>
          <p:cNvPicPr>
            <a:picLocks noChangeAspect="1"/>
          </p:cNvPicPr>
          <p:nvPr/>
        </p:nvPicPr>
        <p:blipFill>
          <a:blip r:embed="rId2"/>
          <a:stretch>
            <a:fillRect/>
          </a:stretch>
        </p:blipFill>
        <p:spPr>
          <a:xfrm>
            <a:off x="0" y="1544140"/>
            <a:ext cx="12192000" cy="2434079"/>
          </a:xfrm>
          <a:prstGeom prst="rect">
            <a:avLst/>
          </a:prstGeom>
        </p:spPr>
      </p:pic>
      <p:sp>
        <p:nvSpPr>
          <p:cNvPr id="7" name="文本框 6">
            <a:extLst>
              <a:ext uri="{FF2B5EF4-FFF2-40B4-BE49-F238E27FC236}">
                <a16:creationId xmlns:a16="http://schemas.microsoft.com/office/drawing/2014/main" id="{DBCA54D0-049F-42B3-82C0-AD92D40CA866}"/>
              </a:ext>
            </a:extLst>
          </p:cNvPr>
          <p:cNvSpPr txBox="1"/>
          <p:nvPr/>
        </p:nvSpPr>
        <p:spPr>
          <a:xfrm>
            <a:off x="1232899" y="4436697"/>
            <a:ext cx="9726202" cy="1754326"/>
          </a:xfrm>
          <a:prstGeom prst="rect">
            <a:avLst/>
          </a:prstGeom>
          <a:noFill/>
        </p:spPr>
        <p:txBody>
          <a:bodyPr wrap="square" rtlCol="0">
            <a:spAutoFit/>
          </a:bodyPr>
          <a:lstStyle/>
          <a:p>
            <a:r>
              <a:rPr lang="zh-CN" altLang="en-US" dirty="0"/>
              <a:t>此时选中的即是建立隧道之后客户端发送的第一个本地指令流量</a:t>
            </a:r>
            <a:r>
              <a:rPr lang="en-US" altLang="zh-CN" dirty="0"/>
              <a:t>-&gt;</a:t>
            </a:r>
            <a:r>
              <a:rPr lang="zh-CN" altLang="en-US" dirty="0"/>
              <a:t>本地</a:t>
            </a:r>
            <a:r>
              <a:rPr lang="en-US" altLang="zh-CN" dirty="0"/>
              <a:t>DNS</a:t>
            </a:r>
            <a:r>
              <a:rPr lang="zh-CN" altLang="en-US" dirty="0"/>
              <a:t>流量，它的前五个字节：</a:t>
            </a:r>
            <a:r>
              <a:rPr lang="en-US" altLang="zh-CN" dirty="0"/>
              <a:t>1eaba</a:t>
            </a:r>
            <a:r>
              <a:rPr lang="zh-CN" altLang="en-US" dirty="0"/>
              <a:t>，第一位代表</a:t>
            </a:r>
            <a:r>
              <a:rPr lang="en-US" altLang="zh-CN" dirty="0" err="1"/>
              <a:t>userid</a:t>
            </a:r>
            <a:r>
              <a:rPr lang="en-US" altLang="zh-CN" dirty="0"/>
              <a:t>: 1</a:t>
            </a:r>
            <a:r>
              <a:rPr lang="zh-CN" altLang="en-US" dirty="0"/>
              <a:t>，中间三位忽略，最后一位 </a:t>
            </a:r>
            <a:r>
              <a:rPr lang="en-US" altLang="zh-CN" dirty="0"/>
              <a:t>a </a:t>
            </a:r>
            <a:r>
              <a:rPr lang="zh-CN" altLang="en-US" dirty="0"/>
              <a:t>：第一个发送的流量包数据。</a:t>
            </a:r>
          </a:p>
          <a:p>
            <a:endParaRPr lang="zh-CN" altLang="en-US" dirty="0"/>
          </a:p>
          <a:p>
            <a:r>
              <a:rPr lang="zh-CN" altLang="en-US" dirty="0"/>
              <a:t>后面的子域名即为要传输给服务器的数据。利用</a:t>
            </a:r>
            <a:r>
              <a:rPr lang="en-US" altLang="zh-CN" dirty="0"/>
              <a:t>python</a:t>
            </a:r>
            <a:r>
              <a:rPr lang="zh-CN" altLang="en-US" dirty="0"/>
              <a:t>脚本进行解码（该例中通信采用了程序内置的</a:t>
            </a:r>
            <a:r>
              <a:rPr lang="en-US" altLang="zh-CN" dirty="0"/>
              <a:t>Base128</a:t>
            </a:r>
            <a:r>
              <a:rPr lang="zh-CN" altLang="en-US" dirty="0"/>
              <a:t>编码</a:t>
            </a:r>
            <a:r>
              <a:rPr lang="en-US" altLang="zh-CN" dirty="0"/>
              <a:t>,</a:t>
            </a:r>
            <a:r>
              <a:rPr lang="zh-CN" altLang="en-US" dirty="0"/>
              <a:t>实战场景中可以通过查看握手阶段数据包中的明文得知编码格式）即可看到发送的流量内容（依旧用第一条流量为例）：</a:t>
            </a:r>
          </a:p>
        </p:txBody>
      </p:sp>
    </p:spTree>
    <p:extLst>
      <p:ext uri="{BB962C8B-B14F-4D97-AF65-F5344CB8AC3E}">
        <p14:creationId xmlns:p14="http://schemas.microsoft.com/office/powerpoint/2010/main" val="2289871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402932"/>
            <a:ext cx="10234047" cy="5262979"/>
          </a:xfrm>
          <a:prstGeom prst="rect">
            <a:avLst/>
          </a:prstGeom>
          <a:noFill/>
        </p:spPr>
        <p:txBody>
          <a:bodyPr wrap="square" rtlCol="0">
            <a:spAutoFit/>
          </a:bodyPr>
          <a:lstStyle/>
          <a:p>
            <a:r>
              <a:rPr lang="zh-CN" altLang="en-US" sz="2400" dirty="0"/>
              <a:t>受限篇幅限制，这里直接给出</a:t>
            </a:r>
            <a:r>
              <a:rPr lang="en-US" altLang="zh-CN" sz="2400" dirty="0"/>
              <a:t>python</a:t>
            </a:r>
            <a:r>
              <a:rPr lang="zh-CN" altLang="en-US" sz="2400" dirty="0"/>
              <a:t>脚本的输出：</a:t>
            </a:r>
            <a:endParaRPr lang="en-US" altLang="zh-CN" sz="2400" dirty="0"/>
          </a:p>
          <a:p>
            <a:endParaRPr lang="en-US" altLang="zh-CN" sz="2400" dirty="0"/>
          </a:p>
          <a:p>
            <a:r>
              <a:rPr lang="en-US" altLang="zh-CN" sz="2400" b="1" dirty="0"/>
              <a:t>&gt;78:da:63:60:68:bb:9b:c0:00:04:1c:56:ff:ff:35:30:80:41:66:89:db:56:37:ae:8a:dd:ff:99:18:90:01:53:2b:03:9f:07:88:01:00:42:b5:09:bc</a:t>
            </a:r>
          </a:p>
          <a:p>
            <a:endParaRPr lang="en-US" altLang="zh-CN" sz="2400" b="1" dirty="0"/>
          </a:p>
          <a:p>
            <a:r>
              <a:rPr lang="en-US" altLang="zh-CN" sz="2400" b="1" dirty="0"/>
              <a:t>&gt;b'\x00\x00\x86\</a:t>
            </a:r>
            <a:r>
              <a:rPr lang="en-US" altLang="zh-CN" sz="2400" b="1" dirty="0" err="1"/>
              <a:t>xdd</a:t>
            </a:r>
            <a:r>
              <a:rPr lang="en-US" altLang="zh-CN" sz="2400" b="1" dirty="0"/>
              <a:t>`\x00\x00\x00\x00\x08:\</a:t>
            </a:r>
            <a:r>
              <a:rPr lang="en-US" altLang="zh-CN" sz="2400" b="1" dirty="0" err="1"/>
              <a:t>xff</a:t>
            </a:r>
            <a:r>
              <a:rPr lang="en-US" altLang="zh-CN" sz="2400" b="1" dirty="0"/>
              <a:t>\</a:t>
            </a:r>
            <a:r>
              <a:rPr lang="en-US" altLang="zh-CN" sz="2400" b="1" dirty="0" err="1"/>
              <a:t>xfe</a:t>
            </a:r>
            <a:r>
              <a:rPr lang="en-US" altLang="zh-CN" sz="2400" b="1" dirty="0"/>
              <a:t>\x80\x00\x00\x00\x00\x00\x00itF\xb5F\</a:t>
            </a:r>
            <a:r>
              <a:rPr lang="en-US" altLang="zh-CN" sz="2400" b="1" dirty="0" err="1"/>
              <a:t>nx</a:t>
            </a:r>
            <a:r>
              <a:rPr lang="en-US" altLang="zh-CN" sz="2400" b="1" dirty="0"/>
              <a:t>\</a:t>
            </a:r>
            <a:r>
              <a:rPr lang="en-US" altLang="zh-CN" sz="2400" b="1" dirty="0" err="1"/>
              <a:t>xbb</a:t>
            </a:r>
            <a:r>
              <a:rPr lang="en-US" altLang="zh-CN" sz="2400" b="1" dirty="0"/>
              <a:t>\</a:t>
            </a:r>
            <a:r>
              <a:rPr lang="en-US" altLang="zh-CN" sz="2400" b="1" dirty="0" err="1"/>
              <a:t>xff</a:t>
            </a:r>
            <a:r>
              <a:rPr lang="en-US" altLang="zh-CN" sz="2400" b="1" dirty="0"/>
              <a:t>\x02\x00\x00\x00\x00\x00\x00\x00\x00\x00\x00\x00\x00\x00\x02\x85\x00\x0eH\x00\x00\x00\x00’</a:t>
            </a:r>
          </a:p>
          <a:p>
            <a:endParaRPr lang="en-US" altLang="zh-CN" sz="2400" b="1" dirty="0"/>
          </a:p>
          <a:p>
            <a:r>
              <a:rPr lang="zh-CN" altLang="en-US" sz="2400" b="1" dirty="0"/>
              <a:t>这里指出一点，正常的 </a:t>
            </a:r>
            <a:r>
              <a:rPr lang="en-US" altLang="zh-CN" sz="2400" b="1" dirty="0" err="1"/>
              <a:t>wireshark</a:t>
            </a:r>
            <a:r>
              <a:rPr lang="en-US" altLang="zh-CN" sz="2400" b="1" dirty="0"/>
              <a:t> </a:t>
            </a:r>
            <a:r>
              <a:rPr lang="zh-CN" altLang="en-US" sz="2400" b="1" dirty="0"/>
              <a:t>在抓包时，如下图，前</a:t>
            </a:r>
            <a:r>
              <a:rPr lang="en-US" altLang="zh-CN" sz="2400" b="1" dirty="0"/>
              <a:t>12</a:t>
            </a:r>
            <a:r>
              <a:rPr lang="zh-CN" altLang="en-US" sz="2400" b="1" dirty="0"/>
              <a:t>字节是两个硬件地址，然后两字节一般是</a:t>
            </a:r>
            <a:r>
              <a:rPr lang="en-US" altLang="zh-CN" sz="2400" b="1" dirty="0"/>
              <a:t>08 00</a:t>
            </a:r>
            <a:r>
              <a:rPr lang="zh-CN" altLang="en-US" sz="2400" b="1" dirty="0"/>
              <a:t>，代表</a:t>
            </a:r>
            <a:r>
              <a:rPr lang="en-US" altLang="zh-CN" sz="2400" b="1" dirty="0"/>
              <a:t>IPv4</a:t>
            </a:r>
            <a:r>
              <a:rPr lang="zh-CN" altLang="en-US" sz="2400" b="1" dirty="0"/>
              <a:t>协议。上面解析出的该工具所传输的流量明文我们可以看到，它并没有</a:t>
            </a:r>
            <a:r>
              <a:rPr lang="en-US" altLang="zh-CN" sz="2400" b="1" dirty="0"/>
              <a:t>12</a:t>
            </a:r>
            <a:r>
              <a:rPr lang="zh-CN" altLang="en-US" sz="2400" b="1" dirty="0"/>
              <a:t>字节的硬件地址，转而用两个</a:t>
            </a:r>
            <a:r>
              <a:rPr lang="en-US" altLang="zh-CN" sz="2400" b="1" dirty="0"/>
              <a:t>0</a:t>
            </a:r>
            <a:r>
              <a:rPr lang="zh-CN" altLang="en-US" sz="2400" b="1" dirty="0"/>
              <a:t>字节填充，至于</a:t>
            </a:r>
            <a:r>
              <a:rPr lang="en-US" altLang="zh-CN" sz="2400" b="1" dirty="0"/>
              <a:t>08 dd</a:t>
            </a:r>
            <a:r>
              <a:rPr lang="zh-CN" altLang="en-US" sz="2400" b="1" dirty="0"/>
              <a:t>则代表</a:t>
            </a:r>
            <a:r>
              <a:rPr lang="en-US" altLang="zh-CN" sz="2400" b="1" dirty="0"/>
              <a:t>IPv6</a:t>
            </a:r>
            <a:r>
              <a:rPr lang="zh-CN" altLang="en-US" sz="2400" b="1" dirty="0"/>
              <a:t>协议。其中前两字节一般都为</a:t>
            </a:r>
            <a:r>
              <a:rPr lang="en-US" altLang="zh-CN" sz="2400" b="1" dirty="0"/>
              <a:t>00 00,</a:t>
            </a:r>
            <a:r>
              <a:rPr lang="zh-CN" altLang="en-US" sz="2400" b="1" dirty="0"/>
              <a:t>代表协议的两字节则视发送的流量而定。</a:t>
            </a:r>
          </a:p>
        </p:txBody>
      </p:sp>
    </p:spTree>
    <p:extLst>
      <p:ext uri="{BB962C8B-B14F-4D97-AF65-F5344CB8AC3E}">
        <p14:creationId xmlns:p14="http://schemas.microsoft.com/office/powerpoint/2010/main" val="324629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pic>
        <p:nvPicPr>
          <p:cNvPr id="5" name="图片 4" descr="文本&#10;&#10;描述已自动生成">
            <a:extLst>
              <a:ext uri="{FF2B5EF4-FFF2-40B4-BE49-F238E27FC236}">
                <a16:creationId xmlns:a16="http://schemas.microsoft.com/office/drawing/2014/main" id="{D8C4B491-D2DE-4609-883F-4FF9282682DB}"/>
              </a:ext>
            </a:extLst>
          </p:cNvPr>
          <p:cNvPicPr>
            <a:picLocks noChangeAspect="1"/>
          </p:cNvPicPr>
          <p:nvPr/>
        </p:nvPicPr>
        <p:blipFill>
          <a:blip r:embed="rId2"/>
          <a:stretch>
            <a:fillRect/>
          </a:stretch>
        </p:blipFill>
        <p:spPr>
          <a:xfrm>
            <a:off x="1344938" y="1689028"/>
            <a:ext cx="9502124" cy="4229604"/>
          </a:xfrm>
          <a:prstGeom prst="rect">
            <a:avLst/>
          </a:prstGeom>
        </p:spPr>
      </p:pic>
    </p:spTree>
    <p:extLst>
      <p:ext uri="{BB962C8B-B14F-4D97-AF65-F5344CB8AC3E}">
        <p14:creationId xmlns:p14="http://schemas.microsoft.com/office/powerpoint/2010/main" val="1742135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0" y="1274023"/>
            <a:ext cx="12192000" cy="1200329"/>
          </a:xfrm>
          <a:prstGeom prst="rect">
            <a:avLst/>
          </a:prstGeom>
          <a:noFill/>
        </p:spPr>
        <p:txBody>
          <a:bodyPr wrap="square" rtlCol="0">
            <a:spAutoFit/>
          </a:bodyPr>
          <a:lstStyle/>
          <a:p>
            <a:r>
              <a:rPr lang="zh-CN" altLang="en-US" sz="2400" dirty="0"/>
              <a:t>客户端发送数据主要通过将数据编码为子域名处理。服务端处理完相关操作向客户端返回数据时则是通过</a:t>
            </a:r>
            <a:r>
              <a:rPr lang="en-US" altLang="zh-CN" sz="2400" dirty="0" err="1"/>
              <a:t>send_ping</a:t>
            </a:r>
            <a:r>
              <a:rPr lang="zh-CN" altLang="en-US" sz="2400" dirty="0"/>
              <a:t>的响应包，利用</a:t>
            </a:r>
            <a:r>
              <a:rPr lang="en-US" altLang="zh-CN" sz="2400" dirty="0"/>
              <a:t>answer</a:t>
            </a:r>
            <a:r>
              <a:rPr lang="zh-CN" altLang="en-US" sz="2400" dirty="0"/>
              <a:t>可以携带返回数据将数据返回给客户端，举例如下：</a:t>
            </a:r>
            <a:endParaRPr lang="zh-CN" altLang="en-US" sz="2400" b="1" dirty="0"/>
          </a:p>
        </p:txBody>
      </p:sp>
      <p:pic>
        <p:nvPicPr>
          <p:cNvPr id="5" name="图片 4" descr="图形用户界面, 应用程序&#10;&#10;描述已自动生成">
            <a:extLst>
              <a:ext uri="{FF2B5EF4-FFF2-40B4-BE49-F238E27FC236}">
                <a16:creationId xmlns:a16="http://schemas.microsoft.com/office/drawing/2014/main" id="{EEAFB9FF-6213-47CD-BF3D-5D6B42839270}"/>
              </a:ext>
            </a:extLst>
          </p:cNvPr>
          <p:cNvPicPr>
            <a:picLocks noChangeAspect="1"/>
          </p:cNvPicPr>
          <p:nvPr/>
        </p:nvPicPr>
        <p:blipFill>
          <a:blip r:embed="rId2"/>
          <a:stretch>
            <a:fillRect/>
          </a:stretch>
        </p:blipFill>
        <p:spPr>
          <a:xfrm>
            <a:off x="0" y="2474352"/>
            <a:ext cx="12192000" cy="4379650"/>
          </a:xfrm>
          <a:prstGeom prst="rect">
            <a:avLst/>
          </a:prstGeom>
        </p:spPr>
      </p:pic>
    </p:spTree>
    <p:extLst>
      <p:ext uri="{BB962C8B-B14F-4D97-AF65-F5344CB8AC3E}">
        <p14:creationId xmlns:p14="http://schemas.microsoft.com/office/powerpoint/2010/main" val="2646357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865269"/>
            <a:ext cx="10234047" cy="3785652"/>
          </a:xfrm>
          <a:prstGeom prst="rect">
            <a:avLst/>
          </a:prstGeom>
          <a:noFill/>
        </p:spPr>
        <p:txBody>
          <a:bodyPr wrap="square" rtlCol="0">
            <a:spAutoFit/>
          </a:bodyPr>
          <a:lstStyle/>
          <a:p>
            <a:r>
              <a:rPr lang="zh-CN" altLang="en-US" sz="2400" dirty="0"/>
              <a:t>结果：</a:t>
            </a:r>
          </a:p>
          <a:p>
            <a:r>
              <a:rPr lang="en-US" altLang="zh-CN" sz="2400" dirty="0"/>
              <a:t>&gt;00:00:08:00:45:00:00:54:a1:5f:00:00:40:01:91:f4:c0:a8:63:01:c0:a8:63:03:00:00:11:34:ac:3f:00:01:a0:a6:0c:61:00:00:00:00:d4:b0:02:00:00:00:00:00:10:11:12:13:14:15:16:17:18:19:1a:1b:1c:1d:1e:1f:20:21:22:23:24:25:26:27:28:29:2a:2b:2c:2d:2e:2f:30:31:32:33:34:35:36:37</a:t>
            </a:r>
          </a:p>
          <a:p>
            <a:endParaRPr lang="en-US" altLang="zh-CN" sz="2400" dirty="0"/>
          </a:p>
          <a:p>
            <a:r>
              <a:rPr lang="en-US" altLang="zh-CN" sz="2400" dirty="0"/>
              <a:t>&gt;b'\x00\x00\x08\x00E\x00\x00T\xa1_\x00\x00@\x01\x91\xf4\xc0\xa8c\x01\xc0\xa8c\x03\x00\x00\x114\</a:t>
            </a:r>
            <a:r>
              <a:rPr lang="en-US" altLang="zh-CN" sz="2400" dirty="0" err="1"/>
              <a:t>xac</a:t>
            </a:r>
            <a:r>
              <a:rPr lang="en-US" altLang="zh-CN" sz="2400" dirty="0"/>
              <a:t>?\x00\x01\xa0\xa6\x0ca\x00\x00\x00\x00\xd4\xb0\x02\x00\x00\x00\x00\x00\x10\x11\x12\x13\x14\x15\x16\x17\x18\x19\x1a\x1b\x1c\x1d\x1e\x1f !"#$%&amp;\'()*+,-./01234567'</a:t>
            </a:r>
            <a:endParaRPr lang="zh-CN" altLang="en-US" sz="2400" b="1" dirty="0"/>
          </a:p>
        </p:txBody>
      </p:sp>
    </p:spTree>
    <p:extLst>
      <p:ext uri="{BB962C8B-B14F-4D97-AF65-F5344CB8AC3E}">
        <p14:creationId xmlns:p14="http://schemas.microsoft.com/office/powerpoint/2010/main" val="335900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63084"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协议</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919555" y="1587827"/>
            <a:ext cx="8352890" cy="4093428"/>
          </a:xfrm>
          <a:prstGeom prst="rect">
            <a:avLst/>
          </a:prstGeom>
          <a:noFill/>
        </p:spPr>
        <p:txBody>
          <a:bodyPr wrap="square" rtlCol="0">
            <a:spAutoFit/>
          </a:bodyPr>
          <a:lstStyle/>
          <a:p>
            <a:r>
              <a:rPr lang="zh-CN" altLang="en-US" sz="2000" b="1" i="0" dirty="0">
                <a:solidFill>
                  <a:srgbClr val="333333"/>
                </a:solidFill>
                <a:effectLst/>
                <a:latin typeface="Helvetica Neue"/>
              </a:rPr>
              <a:t>域名系统</a:t>
            </a:r>
            <a:r>
              <a:rPr lang="zh-CN" altLang="en-US" sz="2000" b="1" i="0">
                <a:solidFill>
                  <a:srgbClr val="333333"/>
                </a:solidFill>
                <a:effectLst/>
                <a:latin typeface="Helvetica Neue"/>
              </a:rPr>
              <a:t>（</a:t>
            </a:r>
            <a:r>
              <a:rPr lang="en-US" altLang="zh-CN" sz="2000" b="1" i="0">
                <a:solidFill>
                  <a:srgbClr val="333333"/>
                </a:solidFill>
                <a:effectLst/>
                <a:latin typeface="Helvetica Neue"/>
              </a:rPr>
              <a:t>Domain Name System</a:t>
            </a:r>
            <a:r>
              <a:rPr lang="zh-CN" altLang="en-US" sz="2000" b="1" i="0" dirty="0">
                <a:solidFill>
                  <a:srgbClr val="333333"/>
                </a:solidFill>
                <a:effectLst/>
                <a:latin typeface="Helvetica Neue"/>
              </a:rPr>
              <a:t>，缩写：</a:t>
            </a:r>
            <a:r>
              <a:rPr lang="en-US" altLang="zh-CN" sz="2000" b="1" i="0" dirty="0">
                <a:solidFill>
                  <a:srgbClr val="333333"/>
                </a:solidFill>
                <a:effectLst/>
                <a:latin typeface="Helvetica Neue"/>
              </a:rPr>
              <a:t>DNS</a:t>
            </a:r>
            <a:r>
              <a:rPr lang="zh-CN" altLang="en-US" sz="2000" b="1" i="0" dirty="0">
                <a:solidFill>
                  <a:srgbClr val="333333"/>
                </a:solidFill>
                <a:effectLst/>
                <a:latin typeface="Helvetica Neue"/>
              </a:rPr>
              <a:t>）</a:t>
            </a:r>
            <a:r>
              <a:rPr lang="zh-CN" altLang="en-US" sz="2000" b="0" i="0" dirty="0">
                <a:solidFill>
                  <a:srgbClr val="333333"/>
                </a:solidFill>
                <a:effectLst/>
                <a:latin typeface="Helvetica Neue"/>
              </a:rPr>
              <a:t>是互联网的一项服务。它作为将域名和</a:t>
            </a:r>
            <a:r>
              <a:rPr lang="en-US" altLang="zh-CN" sz="2000" b="0" i="0" dirty="0">
                <a:solidFill>
                  <a:srgbClr val="333333"/>
                </a:solidFill>
                <a:effectLst/>
                <a:latin typeface="Helvetica Neue"/>
              </a:rPr>
              <a:t>IP</a:t>
            </a:r>
            <a:r>
              <a:rPr lang="zh-CN" altLang="en-US" sz="2000" b="0" i="0" dirty="0">
                <a:solidFill>
                  <a:srgbClr val="333333"/>
                </a:solidFill>
                <a:effectLst/>
                <a:latin typeface="Helvetica Neue"/>
              </a:rPr>
              <a:t>地址相互映射的一个分布式数据库，能够使人更方便地访问互联网。</a:t>
            </a:r>
            <a:endParaRPr lang="en-US" altLang="zh-CN" sz="2000" b="0" i="0" dirty="0">
              <a:solidFill>
                <a:srgbClr val="333333"/>
              </a:solidFill>
              <a:effectLst/>
              <a:latin typeface="Helvetica Neue"/>
            </a:endParaRPr>
          </a:p>
          <a:p>
            <a:endParaRPr lang="en-US" altLang="zh-CN" sz="2000" dirty="0">
              <a:solidFill>
                <a:srgbClr val="333333"/>
              </a:solidFill>
              <a:latin typeface="Helvetica Neue"/>
            </a:endParaRPr>
          </a:p>
          <a:p>
            <a:endParaRPr lang="en-US" altLang="zh-CN" sz="2000" dirty="0">
              <a:solidFill>
                <a:srgbClr val="333333"/>
              </a:solidFill>
              <a:latin typeface="Helvetica Neue"/>
            </a:endParaRPr>
          </a:p>
          <a:p>
            <a:r>
              <a:rPr lang="en-US" altLang="zh-CN" sz="2000" b="1" dirty="0"/>
              <a:t>DNS</a:t>
            </a:r>
            <a:r>
              <a:rPr lang="zh-CN" altLang="en-US" sz="2000" b="1" dirty="0"/>
              <a:t>协议</a:t>
            </a:r>
            <a:r>
              <a:rPr lang="zh-CN" altLang="en-US" sz="2000" dirty="0"/>
              <a:t>是用来将域名转换为</a:t>
            </a:r>
            <a:r>
              <a:rPr lang="en-US" altLang="zh-CN" sz="2000" dirty="0"/>
              <a:t>IP</a:t>
            </a:r>
            <a:r>
              <a:rPr lang="zh-CN" altLang="en-US" sz="2000" dirty="0"/>
              <a:t>地址（也可以将</a:t>
            </a:r>
            <a:r>
              <a:rPr lang="en-US" altLang="zh-CN" sz="2000" dirty="0"/>
              <a:t>IP</a:t>
            </a:r>
            <a:r>
              <a:rPr lang="zh-CN" altLang="en-US" sz="2000" dirty="0"/>
              <a:t>地址转换为相应的域名地址）。</a:t>
            </a:r>
            <a:endParaRPr lang="en-US" altLang="zh-CN" sz="2000" dirty="0"/>
          </a:p>
          <a:p>
            <a:endParaRPr lang="en-US" altLang="zh-CN" sz="2000" dirty="0">
              <a:solidFill>
                <a:srgbClr val="333333"/>
              </a:solidFill>
              <a:latin typeface="Helvetica Neue"/>
            </a:endParaRPr>
          </a:p>
          <a:p>
            <a:pPr marL="285750" indent="-285750">
              <a:buFont typeface="Arial" panose="020B0604020202020204" pitchFamily="34" charset="0"/>
              <a:buChar char="•"/>
            </a:pPr>
            <a:r>
              <a:rPr lang="zh-CN" altLang="en-US" sz="2000" b="1" i="0" dirty="0">
                <a:solidFill>
                  <a:srgbClr val="000000"/>
                </a:solidFill>
                <a:effectLst/>
                <a:latin typeface="Menlo"/>
              </a:rPr>
              <a:t>递归</a:t>
            </a:r>
            <a:r>
              <a:rPr lang="zh-CN" altLang="en-US" sz="2000" b="0" i="0" dirty="0">
                <a:solidFill>
                  <a:srgbClr val="000000"/>
                </a:solidFill>
                <a:effectLst/>
                <a:latin typeface="Menlo"/>
              </a:rPr>
              <a:t>查询</a:t>
            </a:r>
            <a:endParaRPr lang="en-US" altLang="zh-CN" sz="2000" dirty="0">
              <a:solidFill>
                <a:srgbClr val="333333"/>
              </a:solidFill>
              <a:latin typeface="Helvetica Neue"/>
            </a:endParaRPr>
          </a:p>
          <a:p>
            <a:pPr marL="285750" indent="-285750">
              <a:buFont typeface="Arial" panose="020B0604020202020204" pitchFamily="34" charset="0"/>
              <a:buChar char="•"/>
            </a:pPr>
            <a:r>
              <a:rPr lang="zh-CN" altLang="en-US" sz="2000" dirty="0"/>
              <a:t>使用</a:t>
            </a:r>
            <a:r>
              <a:rPr lang="en-US" altLang="zh-CN" sz="2000" dirty="0"/>
              <a:t>TCP</a:t>
            </a:r>
            <a:r>
              <a:rPr lang="zh-CN" altLang="en-US" sz="2000" dirty="0"/>
              <a:t>和</a:t>
            </a:r>
            <a:r>
              <a:rPr lang="en-US" altLang="zh-CN" sz="2000" b="1" dirty="0"/>
              <a:t>UDP</a:t>
            </a:r>
            <a:r>
              <a:rPr lang="zh-CN" altLang="en-US" sz="2000" b="1" dirty="0"/>
              <a:t>端口</a:t>
            </a:r>
            <a:r>
              <a:rPr lang="en-US" altLang="zh-CN" sz="2000" b="1" dirty="0"/>
              <a:t>53</a:t>
            </a:r>
            <a:endParaRPr lang="en-US" altLang="zh-CN" sz="2000" dirty="0"/>
          </a:p>
          <a:p>
            <a:pPr marL="285750" indent="-285750">
              <a:buFont typeface="Arial" panose="020B0604020202020204" pitchFamily="34" charset="0"/>
              <a:buChar char="•"/>
            </a:pPr>
            <a:r>
              <a:rPr lang="zh-CN" altLang="en-US" sz="2000" dirty="0"/>
              <a:t>对于</a:t>
            </a:r>
            <a:r>
              <a:rPr lang="zh-CN" altLang="en-US" sz="2000" b="1" dirty="0"/>
              <a:t>每一级域名</a:t>
            </a:r>
            <a:r>
              <a:rPr lang="zh-CN" altLang="en-US" sz="2000" dirty="0"/>
              <a:t>长度的限制是</a:t>
            </a:r>
            <a:r>
              <a:rPr lang="en-US" altLang="zh-CN" sz="2000" b="1" dirty="0"/>
              <a:t>63</a:t>
            </a:r>
            <a:r>
              <a:rPr lang="zh-CN" altLang="en-US" sz="2000" b="1" dirty="0"/>
              <a:t>个字符</a:t>
            </a:r>
            <a:r>
              <a:rPr lang="zh-CN" altLang="en-US" sz="2000" dirty="0"/>
              <a:t>，域名总长度则不能超过</a:t>
            </a:r>
            <a:r>
              <a:rPr lang="en-US" altLang="zh-CN" sz="2000" dirty="0"/>
              <a:t>253</a:t>
            </a:r>
            <a:r>
              <a:rPr lang="zh-CN" altLang="en-US" sz="2000" dirty="0"/>
              <a:t>个字符</a:t>
            </a:r>
            <a:endParaRPr lang="en-US" altLang="zh-CN" sz="2000" dirty="0"/>
          </a:p>
          <a:p>
            <a:pPr marL="285750" indent="-285750">
              <a:buFont typeface="Arial" panose="020B0604020202020204" pitchFamily="34" charset="0"/>
              <a:buChar char="•"/>
            </a:pPr>
            <a:r>
              <a:rPr lang="zh-CN" altLang="en-US" sz="2000" b="1" i="0" dirty="0">
                <a:solidFill>
                  <a:srgbClr val="000000"/>
                </a:solidFill>
                <a:effectLst/>
                <a:latin typeface="Helvetica Neue"/>
              </a:rPr>
              <a:t>大多数的防火墙和网络都会开放</a:t>
            </a:r>
            <a:r>
              <a:rPr lang="en-US" altLang="zh-CN" sz="2000" b="1" i="0" dirty="0">
                <a:solidFill>
                  <a:srgbClr val="000000"/>
                </a:solidFill>
                <a:effectLst/>
                <a:latin typeface="Helvetica Neue"/>
              </a:rPr>
              <a:t>DNS</a:t>
            </a:r>
            <a:r>
              <a:rPr lang="zh-CN" altLang="en-US" sz="2000" b="1" i="0" dirty="0">
                <a:solidFill>
                  <a:srgbClr val="000000"/>
                </a:solidFill>
                <a:effectLst/>
                <a:latin typeface="Helvetica Neue"/>
              </a:rPr>
              <a:t>服务</a:t>
            </a:r>
            <a:r>
              <a:rPr lang="zh-CN" altLang="en-US" sz="2000" b="1" i="0" dirty="0">
                <a:solidFill>
                  <a:srgbClr val="333333"/>
                </a:solidFill>
                <a:effectLst/>
                <a:latin typeface="Helvetica Neue"/>
              </a:rPr>
              <a:t>，</a:t>
            </a:r>
            <a:r>
              <a:rPr lang="en-US" altLang="zh-CN" sz="2000" b="1" i="0" dirty="0">
                <a:solidFill>
                  <a:srgbClr val="000000"/>
                </a:solidFill>
                <a:effectLst/>
                <a:latin typeface="Helvetica Neue"/>
              </a:rPr>
              <a:t>DNS</a:t>
            </a:r>
            <a:r>
              <a:rPr lang="zh-CN" altLang="en-US" sz="2000" b="1" i="0" dirty="0">
                <a:solidFill>
                  <a:srgbClr val="000000"/>
                </a:solidFill>
                <a:effectLst/>
                <a:latin typeface="Helvetica Neue"/>
              </a:rPr>
              <a:t>数据包不会被拦截</a:t>
            </a:r>
            <a:endParaRPr lang="en-US" altLang="zh-CN"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591496"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过程流量分析</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865269"/>
            <a:ext cx="10234047" cy="3046988"/>
          </a:xfrm>
          <a:prstGeom prst="rect">
            <a:avLst/>
          </a:prstGeom>
          <a:noFill/>
        </p:spPr>
        <p:txBody>
          <a:bodyPr wrap="square" rtlCol="0">
            <a:spAutoFit/>
          </a:bodyPr>
          <a:lstStyle/>
          <a:p>
            <a:r>
              <a:rPr lang="zh-CN" altLang="en-US" sz="2400" dirty="0"/>
              <a:t>对流量这块比较熟悉应该一眼就看出来了，刚刚那段明文数据就是是</a:t>
            </a:r>
            <a:r>
              <a:rPr lang="en-US" altLang="zh-CN" sz="2400" dirty="0"/>
              <a:t>ping</a:t>
            </a:r>
            <a:r>
              <a:rPr lang="zh-CN" altLang="en-US" sz="2400" dirty="0"/>
              <a:t>命令的数据包，这里客户端本地执行的命令为</a:t>
            </a:r>
            <a:r>
              <a:rPr lang="en-US" altLang="zh-CN" sz="2400" dirty="0"/>
              <a:t>:ping 192.168.99.1</a:t>
            </a:r>
            <a:r>
              <a:rPr lang="zh-CN" altLang="en-US" sz="2400" dirty="0"/>
              <a:t>。</a:t>
            </a:r>
          </a:p>
          <a:p>
            <a:endParaRPr lang="zh-CN" altLang="en-US" sz="2400" dirty="0"/>
          </a:p>
          <a:p>
            <a:r>
              <a:rPr lang="zh-CN" altLang="en-US" sz="2400" dirty="0"/>
              <a:t>根据数据包的结构来看这段明文流量。上面已经说了前四字节的意义。从第五字节到第十三字节是普通的数据报文结构，我们先忽略，往后看第十四字节，该字节代表此流量包数据报文的协议，</a:t>
            </a:r>
            <a:r>
              <a:rPr lang="en-US" altLang="zh-CN" sz="2400" dirty="0"/>
              <a:t>01</a:t>
            </a:r>
            <a:r>
              <a:rPr lang="zh-CN" altLang="en-US" sz="2400" dirty="0"/>
              <a:t>代表</a:t>
            </a:r>
            <a:r>
              <a:rPr lang="en-US" altLang="zh-CN" sz="2400" dirty="0"/>
              <a:t>ICMP</a:t>
            </a:r>
            <a:r>
              <a:rPr lang="zh-CN" altLang="en-US" sz="2400" dirty="0"/>
              <a:t>协议，即：</a:t>
            </a:r>
            <a:r>
              <a:rPr lang="en-US" altLang="zh-CN" sz="2400" dirty="0"/>
              <a:t>ping</a:t>
            </a:r>
            <a:r>
              <a:rPr lang="zh-CN" altLang="en-US" sz="2400" dirty="0"/>
              <a:t>命令对应的数据报文。然后第十七字节到第二十字节代表源</a:t>
            </a:r>
            <a:r>
              <a:rPr lang="en-US" altLang="zh-CN" sz="2400" dirty="0"/>
              <a:t>IP</a:t>
            </a:r>
            <a:r>
              <a:rPr lang="zh-CN" altLang="en-US" sz="2400" dirty="0"/>
              <a:t>：</a:t>
            </a:r>
            <a:r>
              <a:rPr lang="en-US" altLang="zh-CN" sz="2400" dirty="0"/>
              <a:t>192.168.99.1</a:t>
            </a:r>
            <a:r>
              <a:rPr lang="zh-CN" altLang="en-US" sz="2400" dirty="0"/>
              <a:t>，第二十一字节到第二十四字节代表目的</a:t>
            </a:r>
            <a:r>
              <a:rPr lang="en-US" altLang="zh-CN" sz="2400" dirty="0"/>
              <a:t>IP</a:t>
            </a:r>
            <a:r>
              <a:rPr lang="zh-CN" altLang="en-US" sz="2400" dirty="0"/>
              <a:t>：</a:t>
            </a:r>
            <a:r>
              <a:rPr lang="en-US" altLang="zh-CN" sz="2400" dirty="0"/>
              <a:t>192.168.99.3</a:t>
            </a:r>
            <a:endParaRPr lang="zh-CN" altLang="en-US" sz="2400" b="1" dirty="0"/>
          </a:p>
        </p:txBody>
      </p:sp>
    </p:spTree>
    <p:extLst>
      <p:ext uri="{BB962C8B-B14F-4D97-AF65-F5344CB8AC3E}">
        <p14:creationId xmlns:p14="http://schemas.microsoft.com/office/powerpoint/2010/main" val="231415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06498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检测</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361835"/>
            <a:ext cx="10234047" cy="4401205"/>
          </a:xfrm>
          <a:prstGeom prst="rect">
            <a:avLst/>
          </a:prstGeom>
          <a:noFill/>
        </p:spPr>
        <p:txBody>
          <a:bodyPr wrap="square" rtlCol="0">
            <a:spAutoFit/>
          </a:bodyPr>
          <a:lstStyle/>
          <a:p>
            <a:r>
              <a:rPr lang="zh-CN" altLang="en-US" sz="2000" dirty="0"/>
              <a:t>根据</a:t>
            </a:r>
            <a:r>
              <a:rPr lang="en-US" altLang="zh-CN" sz="2000" dirty="0"/>
              <a:t>iodine</a:t>
            </a:r>
            <a:r>
              <a:rPr lang="zh-CN" altLang="en-US" sz="2000" dirty="0"/>
              <a:t>的特征总结，直接在公网层面上对其服务器进行探测属于大海捞针的行为，因为其服务器属于被动连接，需要客户端先给出固定格式的域名请求才会产生响应，即：</a:t>
            </a:r>
            <a:r>
              <a:rPr lang="en-US" altLang="zh-CN" sz="2000" dirty="0" err="1"/>
              <a:t>yrbxxx.NS_host</a:t>
            </a:r>
            <a:r>
              <a:rPr lang="zh-CN" altLang="en-US" sz="2000" dirty="0"/>
              <a:t>。</a:t>
            </a:r>
            <a:r>
              <a:rPr lang="en-US" altLang="zh-CN" sz="2000" dirty="0"/>
              <a:t>(</a:t>
            </a:r>
            <a:r>
              <a:rPr lang="en-US" altLang="zh-CN" sz="2000" dirty="0" err="1"/>
              <a:t>NS_host</a:t>
            </a:r>
            <a:r>
              <a:rPr lang="zh-CN" altLang="en-US" sz="2000" dirty="0"/>
              <a:t>指代其设置的根域名</a:t>
            </a:r>
            <a:r>
              <a:rPr lang="en-US" altLang="zh-CN" sz="2000" dirty="0"/>
              <a:t>)</a:t>
            </a:r>
          </a:p>
          <a:p>
            <a:endParaRPr lang="en-US" altLang="zh-CN" sz="2000" dirty="0"/>
          </a:p>
          <a:p>
            <a:r>
              <a:rPr lang="zh-CN" altLang="en-US" sz="2000" dirty="0"/>
              <a:t>但是排查内网场景中的</a:t>
            </a:r>
            <a:r>
              <a:rPr lang="en-US" altLang="zh-CN" sz="2000" dirty="0"/>
              <a:t>iodine</a:t>
            </a:r>
            <a:r>
              <a:rPr lang="zh-CN" altLang="en-US" sz="2000" dirty="0"/>
              <a:t>还是相对容易的。</a:t>
            </a:r>
          </a:p>
          <a:p>
            <a:r>
              <a:rPr lang="zh-CN" altLang="en-US" sz="2000" dirty="0"/>
              <a:t>这里简述两种可以自动化的方式：</a:t>
            </a:r>
            <a:endParaRPr lang="en-US" altLang="zh-CN" sz="2000" dirty="0"/>
          </a:p>
          <a:p>
            <a:r>
              <a:rPr lang="en-US" altLang="zh-CN" sz="2000" dirty="0"/>
              <a:t>       </a:t>
            </a:r>
            <a:r>
              <a:rPr lang="zh-CN" altLang="en-US" sz="2000" dirty="0"/>
              <a:t>一种是收集内网中各主机的</a:t>
            </a:r>
            <a:r>
              <a:rPr lang="en-US" altLang="zh-CN" sz="2000" dirty="0"/>
              <a:t>hosts</a:t>
            </a:r>
            <a:r>
              <a:rPr lang="zh-CN" altLang="en-US" sz="2000" dirty="0"/>
              <a:t>文件设置以及内网</a:t>
            </a:r>
            <a:r>
              <a:rPr lang="en-US" altLang="zh-CN" sz="2000" dirty="0"/>
              <a:t>DNS</a:t>
            </a:r>
            <a:r>
              <a:rPr lang="zh-CN" altLang="en-US" sz="2000" dirty="0"/>
              <a:t>服务器的</a:t>
            </a:r>
            <a:r>
              <a:rPr lang="en-US" altLang="zh-CN" sz="2000" dirty="0"/>
              <a:t>NS</a:t>
            </a:r>
            <a:r>
              <a:rPr lang="zh-CN" altLang="en-US" sz="2000" dirty="0"/>
              <a:t>记录，然后用</a:t>
            </a:r>
            <a:r>
              <a:rPr lang="en-US" altLang="zh-CN" sz="2000" dirty="0" err="1"/>
              <a:t>yrbxxx</a:t>
            </a:r>
            <a:r>
              <a:rPr lang="zh-CN" altLang="en-US" sz="2000" dirty="0"/>
              <a:t>特征前缀对其进行</a:t>
            </a:r>
            <a:r>
              <a:rPr lang="en-US" altLang="zh-CN" sz="2000" dirty="0" err="1"/>
              <a:t>dns</a:t>
            </a:r>
            <a:r>
              <a:rPr lang="zh-CN" altLang="en-US" sz="2000" dirty="0"/>
              <a:t>检测即可。该方式相对简易，但对于能出网的内网主机而言无法判断其是否搭建了</a:t>
            </a:r>
            <a:r>
              <a:rPr lang="en-US" altLang="zh-CN" sz="2000" dirty="0"/>
              <a:t>iodine</a:t>
            </a:r>
            <a:r>
              <a:rPr lang="zh-CN" altLang="en-US" sz="2000" dirty="0"/>
              <a:t>服务。</a:t>
            </a:r>
          </a:p>
          <a:p>
            <a:r>
              <a:rPr lang="zh-CN" altLang="en-US" sz="2000" dirty="0"/>
              <a:t>       另一种是通过检查内网的全局</a:t>
            </a:r>
            <a:r>
              <a:rPr lang="en-US" altLang="zh-CN" sz="2000" dirty="0"/>
              <a:t>DNS</a:t>
            </a:r>
            <a:r>
              <a:rPr lang="zh-CN" altLang="en-US" sz="2000" dirty="0"/>
              <a:t>流量，检索</a:t>
            </a:r>
            <a:r>
              <a:rPr lang="en-US" altLang="zh-CN" sz="2000" dirty="0"/>
              <a:t>DNS</a:t>
            </a:r>
            <a:r>
              <a:rPr lang="zh-CN" altLang="en-US" sz="2000" dirty="0"/>
              <a:t>流量中域名开头为</a:t>
            </a:r>
            <a:r>
              <a:rPr lang="en-US" altLang="zh-CN" sz="2000" dirty="0" err="1"/>
              <a:t>yrbxxx</a:t>
            </a:r>
            <a:r>
              <a:rPr lang="zh-CN" altLang="en-US" sz="2000" dirty="0"/>
              <a:t>的相关流量从而定位相关主机</a:t>
            </a:r>
            <a:r>
              <a:rPr lang="en-US" altLang="zh-CN" sz="2000" dirty="0" err="1"/>
              <a:t>ip</a:t>
            </a:r>
            <a:r>
              <a:rPr lang="zh-CN" altLang="en-US" sz="2000" dirty="0"/>
              <a:t>，比上一种方法麻烦了点但只会错杀不会放过。结合上面特征总结的服务端一定会响应的数据</a:t>
            </a:r>
            <a:r>
              <a:rPr lang="en-US" altLang="zh-CN" sz="2000" dirty="0"/>
              <a:t>00000000ffffffff55555555aaaaaaaa8163c8d2c77cb2175f4fcec9492d522161a9712025b30673e6d84430795057bf</a:t>
            </a:r>
            <a:r>
              <a:rPr lang="zh-CN" altLang="en-US" sz="2000" dirty="0"/>
              <a:t>，可以防止误杀。</a:t>
            </a:r>
            <a:endParaRPr lang="zh-CN" altLang="en-US" sz="2000" b="1" dirty="0"/>
          </a:p>
        </p:txBody>
      </p:sp>
    </p:spTree>
    <p:extLst>
      <p:ext uri="{BB962C8B-B14F-4D97-AF65-F5344CB8AC3E}">
        <p14:creationId xmlns:p14="http://schemas.microsoft.com/office/powerpoint/2010/main" val="3655224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06498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Iodine-</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防御</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865269"/>
            <a:ext cx="10234047" cy="2308324"/>
          </a:xfrm>
          <a:prstGeom prst="rect">
            <a:avLst/>
          </a:prstGeom>
          <a:noFill/>
        </p:spPr>
        <p:txBody>
          <a:bodyPr wrap="square" rtlCol="0">
            <a:spAutoFit/>
          </a:bodyPr>
          <a:lstStyle/>
          <a:p>
            <a:r>
              <a:rPr lang="zh-CN" altLang="en-US" sz="2400" dirty="0"/>
              <a:t>优化针对源码中各种静态写死的起到信号作用的常量，将其改为随某些随机动态值变化的信号量，即可消除流量中的特征值。</a:t>
            </a:r>
            <a:endParaRPr lang="en-US" altLang="zh-CN" sz="2400" dirty="0"/>
          </a:p>
          <a:p>
            <a:endParaRPr lang="en-US" altLang="zh-CN" sz="2400" dirty="0"/>
          </a:p>
          <a:p>
            <a:r>
              <a:rPr lang="zh-CN" altLang="en-US" sz="2400"/>
              <a:t>同时</a:t>
            </a:r>
            <a:r>
              <a:rPr lang="zh-CN" altLang="en-US" sz="2400" dirty="0"/>
              <a:t>针对上述检测方法，可以将登录过程放在第一步，第二步才开始进行握手。如此一来不知道预设密码的人盲目检测扫描也无法获取带有关键值的响应流量</a:t>
            </a:r>
            <a:endParaRPr lang="zh-CN" altLang="en-US" sz="2400" b="1" dirty="0"/>
          </a:p>
        </p:txBody>
      </p:sp>
    </p:spTree>
    <p:extLst>
      <p:ext uri="{BB962C8B-B14F-4D97-AF65-F5344CB8AC3E}">
        <p14:creationId xmlns:p14="http://schemas.microsoft.com/office/powerpoint/2010/main" val="1811623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5262" y="1898752"/>
            <a:ext cx="3224605" cy="707886"/>
          </a:xfrm>
          <a:prstGeom prst="rect">
            <a:avLst/>
          </a:prstGeom>
          <a:noFill/>
        </p:spPr>
        <p:txBody>
          <a:bodyPr wrap="square" rtlCol="0">
            <a:spAutoFit/>
          </a:bodyPr>
          <a:lstStyle/>
          <a:p>
            <a:r>
              <a:rPr kumimoji="1" lang="zh-CN" altLang="en-US" sz="4000" b="1">
                <a:solidFill>
                  <a:srgbClr val="7AC259"/>
                </a:solidFill>
                <a:latin typeface="Microsoft YaHei" panose="020B0503020204020204" pitchFamily="34" charset="-122"/>
                <a:ea typeface="Microsoft YaHei" panose="020B0503020204020204" pitchFamily="34" charset="-122"/>
              </a:rPr>
              <a:t>感谢聆听 </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27541"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协议的报文格式</a:t>
            </a:r>
          </a:p>
        </p:txBody>
      </p:sp>
      <p:sp>
        <p:nvSpPr>
          <p:cNvPr id="19" name="文本框 18"/>
          <p:cNvSpPr txBox="1"/>
          <p:nvPr/>
        </p:nvSpPr>
        <p:spPr>
          <a:xfrm>
            <a:off x="1164558" y="1226200"/>
            <a:ext cx="9673771" cy="1200329"/>
          </a:xfrm>
          <a:prstGeom prst="rect">
            <a:avLst/>
          </a:prstGeom>
          <a:noFill/>
        </p:spPr>
        <p:txBody>
          <a:bodyPr wrap="square" rtlCol="0">
            <a:spAutoFit/>
          </a:bodyPr>
          <a:lstStyle/>
          <a:p>
            <a:pPr>
              <a:lnSpc>
                <a:spcPct val="100000"/>
              </a:lnSpc>
              <a:buClr>
                <a:srgbClr val="73C058"/>
              </a:buClr>
            </a:pPr>
            <a:r>
              <a:rPr lang="en-US" altLang="zh-CN">
                <a:latin typeface="YaHei Consolas Hybrid" panose="020B0509020204020204" pitchFamily="49" charset="-122"/>
                <a:ea typeface="YaHei Consolas Hybrid" panose="020B0509020204020204" pitchFamily="49" charset="-122"/>
              </a:rPr>
              <a:t>DNS </a:t>
            </a:r>
            <a:r>
              <a:rPr lang="zh-CN" altLang="en-US">
                <a:latin typeface="YaHei Consolas Hybrid" panose="020B0509020204020204" pitchFamily="49" charset="-122"/>
                <a:ea typeface="YaHei Consolas Hybrid" panose="020B0509020204020204" pitchFamily="49" charset="-122"/>
              </a:rPr>
              <a:t>定义</a:t>
            </a:r>
            <a:r>
              <a:rPr lang="zh-CN" altLang="en-US" dirty="0">
                <a:latin typeface="YaHei Consolas Hybrid" panose="020B0509020204020204" pitchFamily="49" charset="-122"/>
                <a:ea typeface="YaHei Consolas Hybrid" panose="020B0509020204020204" pitchFamily="49" charset="-122"/>
              </a:rPr>
              <a:t>了</a:t>
            </a:r>
            <a:r>
              <a:rPr lang="zh-CN" altLang="en-US">
                <a:latin typeface="YaHei Consolas Hybrid" panose="020B0509020204020204" pitchFamily="49" charset="-122"/>
                <a:ea typeface="YaHei Consolas Hybrid" panose="020B0509020204020204" pitchFamily="49" charset="-122"/>
              </a:rPr>
              <a:t>两种报文 ，</a:t>
            </a:r>
            <a:r>
              <a:rPr lang="zh-CN" altLang="en-US" dirty="0">
                <a:latin typeface="YaHei Consolas Hybrid" panose="020B0509020204020204" pitchFamily="49" charset="-122"/>
                <a:ea typeface="YaHei Consolas Hybrid" panose="020B0509020204020204" pitchFamily="49" charset="-122"/>
              </a:rPr>
              <a:t>一种为</a:t>
            </a:r>
            <a:r>
              <a:rPr lang="zh-CN" altLang="en-US" b="1" dirty="0">
                <a:latin typeface="YaHei Consolas Hybrid" panose="020B0509020204020204" pitchFamily="49" charset="-122"/>
                <a:ea typeface="YaHei Consolas Hybrid" panose="020B0509020204020204" pitchFamily="49" charset="-122"/>
              </a:rPr>
              <a:t>查询报文</a:t>
            </a:r>
            <a:r>
              <a:rPr lang="zh-CN" altLang="en-US" dirty="0">
                <a:latin typeface="YaHei Consolas Hybrid" panose="020B0509020204020204" pitchFamily="49" charset="-122"/>
                <a:ea typeface="YaHei Consolas Hybrid" panose="020B0509020204020204" pitchFamily="49" charset="-122"/>
              </a:rPr>
              <a:t>；另一种是对查询报文的响应，称为</a:t>
            </a:r>
            <a:r>
              <a:rPr lang="zh-CN" altLang="en-US" b="1" dirty="0">
                <a:latin typeface="YaHei Consolas Hybrid" panose="020B0509020204020204" pitchFamily="49" charset="-122"/>
                <a:ea typeface="YaHei Consolas Hybrid" panose="020B0509020204020204" pitchFamily="49" charset="-122"/>
              </a:rPr>
              <a:t>响应报文</a:t>
            </a:r>
            <a:r>
              <a:rPr lang="zh-CN" altLang="en-US" dirty="0">
                <a:latin typeface="YaHei Consolas Hybrid" panose="020B0509020204020204" pitchFamily="49" charset="-122"/>
                <a:ea typeface="YaHei Consolas Hybrid" panose="020B0509020204020204" pitchFamily="49" charset="-122"/>
              </a:rPr>
              <a:t>。无论是查询报文还是响应报文，其报文的格式都是相同的：</a:t>
            </a:r>
          </a:p>
          <a:p>
            <a:pPr>
              <a:lnSpc>
                <a:spcPct val="100000"/>
              </a:lnSpc>
              <a:buClr>
                <a:srgbClr val="73C058"/>
              </a:buClr>
            </a:pPr>
            <a:endParaRPr lang="zh-CN" altLang="en-US" dirty="0">
              <a:latin typeface="YaHei Consolas Hybrid" panose="020B0509020204020204" pitchFamily="49" charset="-122"/>
              <a:ea typeface="YaHei Consolas Hybrid" panose="020B0509020204020204" pitchFamily="49" charset="-122"/>
            </a:endParaRPr>
          </a:p>
          <a:p>
            <a:pPr>
              <a:lnSpc>
                <a:spcPct val="100000"/>
              </a:lnSpc>
              <a:buClr>
                <a:srgbClr val="73C058"/>
              </a:buClr>
            </a:pPr>
            <a:r>
              <a:rPr lang="zh-CN" altLang="en-US">
                <a:latin typeface="YaHei Consolas Hybrid" panose="020B0509020204020204" pitchFamily="49" charset="-122"/>
                <a:ea typeface="YaHei Consolas Hybrid" panose="020B0509020204020204" pitchFamily="49" charset="-122"/>
              </a:rPr>
              <a:t>一个 </a:t>
            </a:r>
            <a:r>
              <a:rPr lang="en-US" altLang="zh-CN">
                <a:latin typeface="YaHei Consolas Hybrid" panose="020B0509020204020204" pitchFamily="49" charset="-122"/>
                <a:ea typeface="YaHei Consolas Hybrid" panose="020B0509020204020204" pitchFamily="49" charset="-122"/>
              </a:rPr>
              <a:t>header </a:t>
            </a:r>
            <a:r>
              <a:rPr lang="zh-CN" altLang="en-US">
                <a:latin typeface="YaHei Consolas Hybrid" panose="020B0509020204020204" pitchFamily="49" charset="-122"/>
                <a:ea typeface="YaHei Consolas Hybrid" panose="020B0509020204020204" pitchFamily="49" charset="-122"/>
              </a:rPr>
              <a:t>和 四</a:t>
            </a:r>
            <a:r>
              <a:rPr lang="zh-CN" altLang="en-US" dirty="0">
                <a:latin typeface="YaHei Consolas Hybrid" panose="020B0509020204020204" pitchFamily="49" charset="-122"/>
                <a:ea typeface="YaHei Consolas Hybrid" panose="020B0509020204020204" pitchFamily="49" charset="-122"/>
              </a:rPr>
              <a:t>个数据块：</a:t>
            </a:r>
            <a:r>
              <a:rPr lang="en-US" altLang="zh-CN">
                <a:latin typeface="YaHei Consolas Hybrid" panose="020B0509020204020204" pitchFamily="49" charset="-122"/>
                <a:ea typeface="YaHei Consolas Hybrid" panose="020B0509020204020204" pitchFamily="49" charset="-122"/>
              </a:rPr>
              <a:t>question, answer, authority, additional space</a:t>
            </a:r>
            <a:r>
              <a:rPr lang="en-US" altLang="zh-CN" dirty="0">
                <a:latin typeface="YaHei Consolas Hybrid" panose="020B0509020204020204" pitchFamily="49" charset="-122"/>
                <a:ea typeface="YaHei Consolas Hybrid" panose="020B0509020204020204" pitchFamily="49" charset="-122"/>
              </a:rPr>
              <a:t>.</a:t>
            </a:r>
          </a:p>
        </p:txBody>
      </p:sp>
      <p:sp>
        <p:nvSpPr>
          <p:cNvPr id="3" name="文本框 2">
            <a:extLst>
              <a:ext uri="{FF2B5EF4-FFF2-40B4-BE49-F238E27FC236}">
                <a16:creationId xmlns:a16="http://schemas.microsoft.com/office/drawing/2014/main" id="{2FDE9BC3-61AB-444D-8D3F-312B23C3EAD8}"/>
              </a:ext>
            </a:extLst>
          </p:cNvPr>
          <p:cNvSpPr txBox="1"/>
          <p:nvPr/>
        </p:nvSpPr>
        <p:spPr>
          <a:xfrm>
            <a:off x="1150782" y="3739793"/>
            <a:ext cx="9890435" cy="2862322"/>
          </a:xfrm>
          <a:prstGeom prst="rect">
            <a:avLst/>
          </a:prstGeom>
          <a:noFill/>
        </p:spPr>
        <p:txBody>
          <a:bodyPr wrap="square" rtlCol="0">
            <a:spAutoFit/>
          </a:bodyPr>
          <a:lstStyle/>
          <a:p>
            <a:pPr algn="l"/>
            <a:r>
              <a:rPr lang="zh-CN" altLang="en-US" b="0" i="0" dirty="0">
                <a:solidFill>
                  <a:srgbClr val="333333"/>
                </a:solidFill>
                <a:effectLst/>
                <a:latin typeface="Helvetica Neue"/>
              </a:rPr>
              <a:t>注：</a:t>
            </a:r>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DNS</a:t>
            </a:r>
            <a:r>
              <a:rPr lang="zh-CN" altLang="en-US" b="0" i="0" dirty="0">
                <a:solidFill>
                  <a:srgbClr val="333333"/>
                </a:solidFill>
                <a:effectLst/>
                <a:latin typeface="Helvetica Neue"/>
              </a:rPr>
              <a:t>作为一个协议，它</a:t>
            </a:r>
            <a:r>
              <a:rPr lang="zh-CN" altLang="en-US" b="1" i="0" dirty="0">
                <a:solidFill>
                  <a:srgbClr val="000000"/>
                </a:solidFill>
                <a:effectLst/>
                <a:latin typeface="Helvetica Neue"/>
              </a:rPr>
              <a:t>本身只包含只对数据报文的组成结构和服务原理的要求</a:t>
            </a:r>
            <a:r>
              <a:rPr lang="zh-CN" altLang="en-US" b="0" i="0" dirty="0">
                <a:solidFill>
                  <a:srgbClr val="333333"/>
                </a:solidFill>
                <a:effectLst/>
                <a:latin typeface="Helvetica Neue"/>
              </a:rPr>
              <a:t>。</a:t>
            </a:r>
            <a:br>
              <a:rPr lang="zh-CN" altLang="en-US" b="0" i="0" dirty="0">
                <a:solidFill>
                  <a:srgbClr val="333333"/>
                </a:solidFill>
                <a:effectLst/>
                <a:latin typeface="Helvetica Neue"/>
              </a:rPr>
            </a:br>
            <a:r>
              <a:rPr lang="zh-CN" altLang="en-US" b="0" i="0" dirty="0">
                <a:solidFill>
                  <a:srgbClr val="333333"/>
                </a:solidFill>
                <a:effectLst/>
                <a:latin typeface="Helvetica Neue"/>
              </a:rPr>
              <a:t>其它诸如：</a:t>
            </a:r>
            <a:br>
              <a:rPr lang="zh-CN" altLang="en-US" b="0" i="0" dirty="0">
                <a:solidFill>
                  <a:srgbClr val="333333"/>
                </a:solidFill>
                <a:effectLst/>
                <a:latin typeface="Helvetica Neue"/>
              </a:rPr>
            </a:br>
            <a:r>
              <a:rPr lang="en-US" altLang="zh-CN" b="0" i="0" dirty="0">
                <a:solidFill>
                  <a:srgbClr val="333333"/>
                </a:solidFill>
                <a:effectLst/>
                <a:latin typeface="Helvetica Neue"/>
              </a:rPr>
              <a:t>	</a:t>
            </a:r>
            <a:r>
              <a:rPr lang="zh-CN" altLang="en-US" b="0" i="0" dirty="0">
                <a:solidFill>
                  <a:srgbClr val="333333"/>
                </a:solidFill>
                <a:effectLst/>
                <a:latin typeface="Helvetica Neue"/>
              </a:rPr>
              <a:t>用户请求了一个域名，</a:t>
            </a:r>
            <a:r>
              <a:rPr lang="en-US" altLang="zh-CN" b="0" i="0" dirty="0">
                <a:solidFill>
                  <a:srgbClr val="333333"/>
                </a:solidFill>
                <a:effectLst/>
                <a:latin typeface="Helvetica Neue"/>
              </a:rPr>
              <a:t>DNS</a:t>
            </a:r>
            <a:r>
              <a:rPr lang="zh-CN" altLang="en-US" b="0" i="0" dirty="0">
                <a:solidFill>
                  <a:srgbClr val="333333"/>
                </a:solidFill>
                <a:effectLst/>
                <a:latin typeface="Helvetica Neue"/>
              </a:rPr>
              <a:t>协议完全不管该域名的内容是怎样的，</a:t>
            </a:r>
            <a:r>
              <a:rPr lang="zh-CN" altLang="en-US" b="1" i="0" dirty="0">
                <a:solidFill>
                  <a:srgbClr val="000000"/>
                </a:solidFill>
                <a:effectLst/>
                <a:latin typeface="Helvetica Neue"/>
              </a:rPr>
              <a:t>用户想要请求什么内容就能请求什么内容，只是正常响应结果有或没有的区别</a:t>
            </a:r>
            <a:r>
              <a:rPr lang="zh-CN" altLang="en-US" b="0" i="0" dirty="0">
                <a:solidFill>
                  <a:srgbClr val="333333"/>
                </a:solidFill>
                <a:effectLst/>
                <a:latin typeface="Helvetica Neue"/>
              </a:rPr>
              <a:t>（正常响应结果无的话会响应无，有的话响应请求内容对应的</a:t>
            </a:r>
            <a:r>
              <a:rPr lang="en-US" altLang="zh-CN" b="0" i="0" dirty="0" err="1">
                <a:solidFill>
                  <a:srgbClr val="333333"/>
                </a:solidFill>
                <a:effectLst/>
                <a:latin typeface="Helvetica Neue"/>
              </a:rPr>
              <a:t>ip</a:t>
            </a:r>
            <a:r>
              <a:rPr lang="zh-CN" altLang="en-US" b="0" i="0" dirty="0">
                <a:solidFill>
                  <a:srgbClr val="333333"/>
                </a:solidFill>
                <a:effectLst/>
                <a:latin typeface="Helvetica Neue"/>
              </a:rPr>
              <a:t>）；</a:t>
            </a:r>
            <a:br>
              <a:rPr lang="zh-CN" altLang="en-US" b="0" i="0" dirty="0">
                <a:solidFill>
                  <a:srgbClr val="333333"/>
                </a:solidFill>
                <a:effectLst/>
                <a:latin typeface="Helvetica Neue"/>
              </a:rPr>
            </a:br>
            <a:r>
              <a:rPr lang="en-US" altLang="zh-CN" b="0" i="0" dirty="0">
                <a:solidFill>
                  <a:srgbClr val="333333"/>
                </a:solidFill>
                <a:effectLst/>
                <a:latin typeface="Helvetica Neue"/>
              </a:rPr>
              <a:t>	</a:t>
            </a:r>
            <a:r>
              <a:rPr lang="zh-CN" altLang="en-US" b="0" i="0" dirty="0">
                <a:solidFill>
                  <a:srgbClr val="333333"/>
                </a:solidFill>
                <a:effectLst/>
                <a:latin typeface="Helvetica Neue"/>
              </a:rPr>
              <a:t>或者服务器接收到了一个域名解析请求，</a:t>
            </a:r>
            <a:r>
              <a:rPr lang="zh-CN" altLang="en-US" b="1" i="0" dirty="0">
                <a:solidFill>
                  <a:srgbClr val="000000"/>
                </a:solidFill>
                <a:effectLst/>
                <a:latin typeface="Helvetica Neue"/>
              </a:rPr>
              <a:t>服务器的响应内容除了协议要求的必须内容外，在规定长度内可以任意返回其他数据</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algn="l"/>
            <a:endParaRPr lang="zh-CN" altLang="en-US" b="0" i="0" dirty="0">
              <a:solidFill>
                <a:srgbClr val="333333"/>
              </a:solidFill>
              <a:effectLst/>
              <a:latin typeface="Helvetica Neue"/>
            </a:endParaRPr>
          </a:p>
          <a:p>
            <a:pPr algn="l"/>
            <a:r>
              <a:rPr lang="zh-CN" altLang="en-US" b="1" i="0" dirty="0">
                <a:solidFill>
                  <a:srgbClr val="000000"/>
                </a:solidFill>
                <a:effectLst/>
                <a:latin typeface="Helvetica Neue"/>
              </a:rPr>
              <a:t>即用户可以在</a:t>
            </a:r>
            <a:r>
              <a:rPr lang="en-US" altLang="zh-CN" b="1" i="0" dirty="0">
                <a:solidFill>
                  <a:srgbClr val="000000"/>
                </a:solidFill>
                <a:effectLst/>
                <a:latin typeface="Helvetica Neue"/>
              </a:rPr>
              <a:t>DNS</a:t>
            </a:r>
            <a:r>
              <a:rPr lang="zh-CN" altLang="en-US" b="1" i="0" dirty="0">
                <a:solidFill>
                  <a:srgbClr val="000000"/>
                </a:solidFill>
                <a:effectLst/>
                <a:latin typeface="Helvetica Neue"/>
              </a:rPr>
              <a:t>协议数据包的基础内容之外，根据自己的目的完全自定义的添加冗余内容</a:t>
            </a:r>
            <a:r>
              <a:rPr lang="en-US" altLang="zh-CN" b="0" i="0" dirty="0">
                <a:solidFill>
                  <a:srgbClr val="333333"/>
                </a:solidFill>
                <a:effectLst/>
                <a:latin typeface="Helvetica Neue"/>
              </a:rPr>
              <a:t>.</a:t>
            </a:r>
          </a:p>
        </p:txBody>
      </p:sp>
      <p:sp>
        <p:nvSpPr>
          <p:cNvPr id="21" name="矩形 20">
            <a:extLst>
              <a:ext uri="{FF2B5EF4-FFF2-40B4-BE49-F238E27FC236}">
                <a16:creationId xmlns:a16="http://schemas.microsoft.com/office/drawing/2014/main" id="{526CC177-EFF4-4B5E-89D1-003CEDE8FF0F}"/>
              </a:ext>
            </a:extLst>
          </p:cNvPr>
          <p:cNvSpPr/>
          <p:nvPr/>
        </p:nvSpPr>
        <p:spPr>
          <a:xfrm>
            <a:off x="2294792" y="2667140"/>
            <a:ext cx="1871515" cy="832037"/>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Light" panose="020B0502040204020203" pitchFamily="34" charset="-122"/>
                <a:ea typeface="Microsoft YaHei Light" panose="020B0502040204020203" pitchFamily="34" charset="-122"/>
              </a:rPr>
              <a:t>header</a:t>
            </a:r>
            <a:endParaRPr lang="zh-CN" altLang="en-US" b="1" dirty="0">
              <a:latin typeface="Microsoft YaHei Light" panose="020B0502040204020203" pitchFamily="34" charset="-122"/>
              <a:ea typeface="Microsoft YaHei Light" panose="020B0502040204020203" pitchFamily="34" charset="-122"/>
            </a:endParaRPr>
          </a:p>
        </p:txBody>
      </p:sp>
      <p:sp>
        <p:nvSpPr>
          <p:cNvPr id="22" name="矩形 21">
            <a:extLst>
              <a:ext uri="{FF2B5EF4-FFF2-40B4-BE49-F238E27FC236}">
                <a16:creationId xmlns:a16="http://schemas.microsoft.com/office/drawing/2014/main" id="{32D3BC35-D2B7-41D4-AE62-6E9772AE49DD}"/>
              </a:ext>
            </a:extLst>
          </p:cNvPr>
          <p:cNvSpPr/>
          <p:nvPr/>
        </p:nvSpPr>
        <p:spPr>
          <a:xfrm>
            <a:off x="4166307" y="2667139"/>
            <a:ext cx="1218811" cy="832037"/>
          </a:xfrm>
          <a:prstGeom prst="rect">
            <a:avLst/>
          </a:prstGeom>
          <a:solidFill>
            <a:srgbClr val="1BA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Light" panose="020B0502040204020203" pitchFamily="34" charset="-122"/>
                <a:ea typeface="Microsoft YaHei Light" panose="020B0502040204020203" pitchFamily="34" charset="-122"/>
              </a:rPr>
              <a:t>question</a:t>
            </a:r>
            <a:endParaRPr lang="zh-CN" altLang="en-US" b="1" dirty="0">
              <a:latin typeface="Microsoft YaHei Light" panose="020B0502040204020203" pitchFamily="34" charset="-122"/>
              <a:ea typeface="Microsoft YaHei Light" panose="020B0502040204020203" pitchFamily="34" charset="-122"/>
            </a:endParaRPr>
          </a:p>
        </p:txBody>
      </p:sp>
      <p:sp>
        <p:nvSpPr>
          <p:cNvPr id="23" name="矩形 22">
            <a:extLst>
              <a:ext uri="{FF2B5EF4-FFF2-40B4-BE49-F238E27FC236}">
                <a16:creationId xmlns:a16="http://schemas.microsoft.com/office/drawing/2014/main" id="{3DD9D122-F64F-4EE6-9BFB-77942B5C73A5}"/>
              </a:ext>
            </a:extLst>
          </p:cNvPr>
          <p:cNvSpPr/>
          <p:nvPr/>
        </p:nvSpPr>
        <p:spPr>
          <a:xfrm>
            <a:off x="5385118" y="2667138"/>
            <a:ext cx="1218811" cy="832037"/>
          </a:xfrm>
          <a:prstGeom prst="rect">
            <a:avLst/>
          </a:prstGeom>
          <a:solidFill>
            <a:srgbClr val="1BA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Light" panose="020B0502040204020203" pitchFamily="34" charset="-122"/>
                <a:ea typeface="Microsoft YaHei Light" panose="020B0502040204020203" pitchFamily="34" charset="-122"/>
              </a:rPr>
              <a:t>answer</a:t>
            </a:r>
            <a:endParaRPr lang="zh-CN" altLang="en-US" b="1" dirty="0">
              <a:latin typeface="Microsoft YaHei Light" panose="020B0502040204020203" pitchFamily="34" charset="-122"/>
              <a:ea typeface="Microsoft YaHei Light" panose="020B0502040204020203" pitchFamily="34" charset="-122"/>
            </a:endParaRPr>
          </a:p>
        </p:txBody>
      </p:sp>
      <p:sp>
        <p:nvSpPr>
          <p:cNvPr id="24" name="矩形 23">
            <a:extLst>
              <a:ext uri="{FF2B5EF4-FFF2-40B4-BE49-F238E27FC236}">
                <a16:creationId xmlns:a16="http://schemas.microsoft.com/office/drawing/2014/main" id="{4B63E6C9-BF7C-4B1B-8252-EA189388FC72}"/>
              </a:ext>
            </a:extLst>
          </p:cNvPr>
          <p:cNvSpPr/>
          <p:nvPr/>
        </p:nvSpPr>
        <p:spPr>
          <a:xfrm>
            <a:off x="6603929" y="2667137"/>
            <a:ext cx="1218811" cy="832037"/>
          </a:xfrm>
          <a:prstGeom prst="rect">
            <a:avLst/>
          </a:prstGeom>
          <a:solidFill>
            <a:srgbClr val="1BA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Light" panose="020B0502040204020203" pitchFamily="34" charset="-122"/>
                <a:ea typeface="Microsoft YaHei Light" panose="020B0502040204020203" pitchFamily="34" charset="-122"/>
              </a:rPr>
              <a:t>authority</a:t>
            </a:r>
            <a:endParaRPr lang="zh-CN" altLang="en-US" b="1" dirty="0">
              <a:latin typeface="Microsoft YaHei Light" panose="020B0502040204020203" pitchFamily="34" charset="-122"/>
              <a:ea typeface="Microsoft YaHei Light" panose="020B0502040204020203" pitchFamily="34" charset="-122"/>
            </a:endParaRPr>
          </a:p>
        </p:txBody>
      </p:sp>
      <p:sp>
        <p:nvSpPr>
          <p:cNvPr id="25" name="矩形 24">
            <a:extLst>
              <a:ext uri="{FF2B5EF4-FFF2-40B4-BE49-F238E27FC236}">
                <a16:creationId xmlns:a16="http://schemas.microsoft.com/office/drawing/2014/main" id="{5B461C85-5E06-41C6-85DC-6B8BA1CCE88D}"/>
              </a:ext>
            </a:extLst>
          </p:cNvPr>
          <p:cNvSpPr/>
          <p:nvPr/>
        </p:nvSpPr>
        <p:spPr>
          <a:xfrm>
            <a:off x="7822740" y="2667140"/>
            <a:ext cx="1871515" cy="832037"/>
          </a:xfrm>
          <a:prstGeom prst="rect">
            <a:avLst/>
          </a:prstGeom>
          <a:solidFill>
            <a:srgbClr val="1BA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Microsoft YaHei Light" panose="020B0502040204020203" pitchFamily="34" charset="-122"/>
                <a:ea typeface="Microsoft YaHei Light" panose="020B0502040204020203" pitchFamily="34" charset="-122"/>
              </a:rPr>
              <a:t>additional space</a:t>
            </a:r>
            <a:endParaRPr lang="zh-CN" altLang="en-US" b="1" dirty="0">
              <a:latin typeface="Microsoft YaHei Light" panose="020B0502040204020203" pitchFamily="34" charset="-122"/>
              <a:ea typeface="Microsoft YaHei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4990918"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协议报文格式</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——header</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graphicFrame>
        <p:nvGraphicFramePr>
          <p:cNvPr id="23" name="Google Shape;131;p17">
            <a:extLst>
              <a:ext uri="{FF2B5EF4-FFF2-40B4-BE49-F238E27FC236}">
                <a16:creationId xmlns:a16="http://schemas.microsoft.com/office/drawing/2014/main" id="{D6C26F6F-90FC-4E01-93AE-D623EFAE1F7C}"/>
              </a:ext>
            </a:extLst>
          </p:cNvPr>
          <p:cNvGraphicFramePr/>
          <p:nvPr>
            <p:extLst>
              <p:ext uri="{D42A27DB-BD31-4B8C-83A1-F6EECF244321}">
                <p14:modId xmlns:p14="http://schemas.microsoft.com/office/powerpoint/2010/main" val="1094345362"/>
              </p:ext>
            </p:extLst>
          </p:nvPr>
        </p:nvGraphicFramePr>
        <p:xfrm>
          <a:off x="1179817" y="1202690"/>
          <a:ext cx="9832366" cy="5881643"/>
        </p:xfrm>
        <a:graphic>
          <a:graphicData uri="http://schemas.openxmlformats.org/drawingml/2006/table">
            <a:tbl>
              <a:tblPr>
                <a:noFill/>
              </a:tblPr>
              <a:tblGrid>
                <a:gridCol w="1284269">
                  <a:extLst>
                    <a:ext uri="{9D8B030D-6E8A-4147-A177-3AD203B41FA5}">
                      <a16:colId xmlns:a16="http://schemas.microsoft.com/office/drawing/2014/main" val="20000"/>
                    </a:ext>
                  </a:extLst>
                </a:gridCol>
                <a:gridCol w="7376845">
                  <a:extLst>
                    <a:ext uri="{9D8B030D-6E8A-4147-A177-3AD203B41FA5}">
                      <a16:colId xmlns:a16="http://schemas.microsoft.com/office/drawing/2014/main" val="20001"/>
                    </a:ext>
                  </a:extLst>
                </a:gridCol>
                <a:gridCol w="1171252">
                  <a:extLst>
                    <a:ext uri="{9D8B030D-6E8A-4147-A177-3AD203B41FA5}">
                      <a16:colId xmlns:a16="http://schemas.microsoft.com/office/drawing/2014/main" val="3965596221"/>
                    </a:ext>
                  </a:extLst>
                </a:gridCol>
              </a:tblGrid>
              <a:tr h="251245">
                <a:tc>
                  <a:txBody>
                    <a:bodyPr/>
                    <a:lstStyle/>
                    <a:p>
                      <a:pPr algn="ctr"/>
                      <a:r>
                        <a:rPr lang="en-US" b="1" dirty="0">
                          <a:solidFill>
                            <a:srgbClr val="000000"/>
                          </a:solidFill>
                          <a:effectLst/>
                        </a:rPr>
                        <a:t>Field</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dirty="0">
                          <a:solidFill>
                            <a:srgbClr val="000000"/>
                          </a:solidFill>
                          <a:effectLst/>
                        </a:rPr>
                        <a:t>Description</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a:solidFill>
                            <a:srgbClr val="000000"/>
                          </a:solidFill>
                          <a:effectLst/>
                        </a:rPr>
                        <a:t>Length (</a:t>
                      </a:r>
                      <a:r>
                        <a:rPr lang="en-US" b="1" dirty="0">
                          <a:solidFill>
                            <a:srgbClr val="000000"/>
                          </a:solidFill>
                          <a:effectLst/>
                        </a:rPr>
                        <a:t>bits)</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75922">
                <a:tc>
                  <a:txBody>
                    <a:bodyPr/>
                    <a:lstStyle/>
                    <a:p>
                      <a:pPr algn="ctr"/>
                      <a:r>
                        <a:rPr lang="en-US">
                          <a:effectLst/>
                        </a:rPr>
                        <a:t>QR</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l"/>
                      <a:r>
                        <a:rPr lang="en-US">
                          <a:effectLst/>
                        </a:rPr>
                        <a:t>Indicates if the message is a query (0) or a reply (</a:t>
                      </a:r>
                      <a:r>
                        <a:rPr lang="en-US" dirty="0">
                          <a:effectLst/>
                        </a:rPr>
                        <a:t>1)</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altLang="zh-CN">
                          <a:effectLst/>
                        </a:rPr>
                        <a:t>1</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32845">
                <a:tc>
                  <a:txBody>
                    <a:bodyPr/>
                    <a:lstStyle/>
                    <a:p>
                      <a:pPr algn="ctr"/>
                      <a:r>
                        <a:rPr lang="en-US">
                          <a:effectLst/>
                        </a:rPr>
                        <a:t>OPCODE</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The type can be QUERY (standard query, 0), IQUERY (inverse query, 1), or STATUS (server status request, 2</a:t>
                      </a:r>
                      <a:r>
                        <a:rPr lang="en-US" dirty="0">
                          <a:effectLst/>
                        </a:rPr>
                        <a:t>)</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4</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2"/>
                  </a:ext>
                </a:extLst>
              </a:tr>
              <a:tr h="348201">
                <a:tc>
                  <a:txBody>
                    <a:bodyPr/>
                    <a:lstStyle/>
                    <a:p>
                      <a:pPr algn="ctr"/>
                      <a:r>
                        <a:rPr lang="en-US">
                          <a:effectLst/>
                        </a:rPr>
                        <a:t>AA</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l"/>
                      <a:r>
                        <a:rPr lang="en-US">
                          <a:effectLst/>
                        </a:rPr>
                        <a:t>Authoritative Answer, in a response, indicates if the DNS server is authoritative for the queried hostname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altLang="zh-CN">
                          <a:effectLst/>
                        </a:rPr>
                        <a:t>1</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90821">
                <a:tc>
                  <a:txBody>
                    <a:bodyPr/>
                    <a:lstStyle/>
                    <a:p>
                      <a:pPr algn="ctr"/>
                      <a:r>
                        <a:rPr lang="en-US">
                          <a:effectLst/>
                        </a:rPr>
                        <a:t>TC</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err="1">
                          <a:effectLst/>
                        </a:rPr>
                        <a:t>TrunCation</a:t>
                      </a:r>
                      <a:r>
                        <a:rPr lang="en-US">
                          <a:effectLst/>
                        </a:rPr>
                        <a:t>, indicates that this message was truncated due to excessive length</a:t>
                      </a:r>
                      <a:endParaRPr lang="en-US" dirty="0">
                        <a:effectLst/>
                      </a:endParaRP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1</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4"/>
                  </a:ext>
                </a:extLst>
              </a:tr>
              <a:tr h="490821">
                <a:tc>
                  <a:txBody>
                    <a:bodyPr/>
                    <a:lstStyle/>
                    <a:p>
                      <a:pPr algn="ctr"/>
                      <a:r>
                        <a:rPr lang="en-US">
                          <a:effectLst/>
                        </a:rPr>
                        <a:t>RD</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Recursion Desired, indicates if the client means a recursive query</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1</a:t>
                      </a:r>
                    </a:p>
                  </a:txBody>
                  <a:tcPr marL="123825" marR="123825" marT="57150" marB="57150" anchor="ctr">
                    <a:lnL w="12700" cap="flat" cmpd="sng" algn="ctr">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5"/>
                  </a:ext>
                </a:extLst>
              </a:tr>
              <a:tr h="490821">
                <a:tc>
                  <a:txBody>
                    <a:bodyPr/>
                    <a:lstStyle/>
                    <a:p>
                      <a:pPr algn="ctr"/>
                      <a:r>
                        <a:rPr lang="en-US">
                          <a:effectLst/>
                        </a:rPr>
                        <a:t>RA</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Recursion Available, in a response, indicates if the replying DNS server supports recursion</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1</a:t>
                      </a:r>
                    </a:p>
                  </a:txBody>
                  <a:tcPr marL="123825" marR="123825" marT="57150" marB="57150" anchor="ctr">
                    <a:lnL w="12700" cap="flat" cmpd="sng" algn="ctr">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6"/>
                  </a:ext>
                </a:extLst>
              </a:tr>
              <a:tr h="490821">
                <a:tc>
                  <a:txBody>
                    <a:bodyPr/>
                    <a:lstStyle/>
                    <a:p>
                      <a:pPr algn="ctr"/>
                      <a:r>
                        <a:rPr lang="en-US">
                          <a:effectLst/>
                        </a:rPr>
                        <a:t>Z</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Zero, reserved for future use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3</a:t>
                      </a:r>
                    </a:p>
                  </a:txBody>
                  <a:tcPr marL="123825" marR="123825" marT="57150" marB="57150" anchor="ctr">
                    <a:lnL w="12700" cap="flat" cmpd="sng" algn="ctr">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7"/>
                  </a:ext>
                </a:extLst>
              </a:tr>
              <a:tr h="490821">
                <a:tc>
                  <a:txBody>
                    <a:bodyPr/>
                    <a:lstStyle/>
                    <a:p>
                      <a:pPr algn="ctr"/>
                      <a:r>
                        <a:rPr lang="en-US">
                          <a:effectLst/>
                        </a:rPr>
                        <a:t>RCODE</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Response code, can be NOERROR (0), FORMERR (1, Format error), SERVFAIL (2), NXDOMAIN (3, Nonexistent domain), etc</a:t>
                      </a:r>
                      <a:r>
                        <a:rPr lang="en-US" dirty="0">
                          <a:effectLst/>
                        </a:rPr>
                        <a:t>.[33]</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dirty="0">
                          <a:effectLst/>
                        </a:rPr>
                        <a:t>4</a:t>
                      </a:r>
                    </a:p>
                  </a:txBody>
                  <a:tcPr marL="123825" marR="123825" marT="57150" marB="57150" anchor="ctr">
                    <a:lnL w="12700" cap="flat" cmpd="sng" algn="ctr">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6736139"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协议报文格式</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——question</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answer</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graphicFrame>
        <p:nvGraphicFramePr>
          <p:cNvPr id="23" name="Google Shape;131;p17">
            <a:extLst>
              <a:ext uri="{FF2B5EF4-FFF2-40B4-BE49-F238E27FC236}">
                <a16:creationId xmlns:a16="http://schemas.microsoft.com/office/drawing/2014/main" id="{D6C26F6F-90FC-4E01-93AE-D623EFAE1F7C}"/>
              </a:ext>
            </a:extLst>
          </p:cNvPr>
          <p:cNvGraphicFramePr/>
          <p:nvPr>
            <p:extLst>
              <p:ext uri="{D42A27DB-BD31-4B8C-83A1-F6EECF244321}">
                <p14:modId xmlns:p14="http://schemas.microsoft.com/office/powerpoint/2010/main" val="1783658445"/>
              </p:ext>
            </p:extLst>
          </p:nvPr>
        </p:nvGraphicFramePr>
        <p:xfrm>
          <a:off x="491450" y="1362673"/>
          <a:ext cx="5345128" cy="4206196"/>
        </p:xfrm>
        <a:graphic>
          <a:graphicData uri="http://schemas.openxmlformats.org/drawingml/2006/table">
            <a:tbl>
              <a:tblPr>
                <a:noFill/>
              </a:tblPr>
              <a:tblGrid>
                <a:gridCol w="1144044">
                  <a:extLst>
                    <a:ext uri="{9D8B030D-6E8A-4147-A177-3AD203B41FA5}">
                      <a16:colId xmlns:a16="http://schemas.microsoft.com/office/drawing/2014/main" val="20000"/>
                    </a:ext>
                  </a:extLst>
                </a:gridCol>
                <a:gridCol w="3023384">
                  <a:extLst>
                    <a:ext uri="{9D8B030D-6E8A-4147-A177-3AD203B41FA5}">
                      <a16:colId xmlns:a16="http://schemas.microsoft.com/office/drawing/2014/main" val="20001"/>
                    </a:ext>
                  </a:extLst>
                </a:gridCol>
                <a:gridCol w="1177700">
                  <a:extLst>
                    <a:ext uri="{9D8B030D-6E8A-4147-A177-3AD203B41FA5}">
                      <a16:colId xmlns:a16="http://schemas.microsoft.com/office/drawing/2014/main" val="3965596221"/>
                    </a:ext>
                  </a:extLst>
                </a:gridCol>
              </a:tblGrid>
              <a:tr h="578009">
                <a:tc>
                  <a:txBody>
                    <a:bodyPr/>
                    <a:lstStyle/>
                    <a:p>
                      <a:pPr algn="ctr"/>
                      <a:r>
                        <a:rPr lang="en-US" b="1" dirty="0">
                          <a:solidFill>
                            <a:srgbClr val="000000"/>
                          </a:solidFill>
                          <a:effectLst/>
                        </a:rPr>
                        <a:t>Field</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dirty="0">
                          <a:solidFill>
                            <a:srgbClr val="000000"/>
                          </a:solidFill>
                          <a:effectLst/>
                        </a:rPr>
                        <a:t>Description</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a:solidFill>
                            <a:srgbClr val="000000"/>
                          </a:solidFill>
                          <a:effectLst/>
                        </a:rPr>
                        <a:t>Length (</a:t>
                      </a:r>
                      <a:r>
                        <a:rPr lang="en-US" b="1" dirty="0">
                          <a:solidFill>
                            <a:srgbClr val="000000"/>
                          </a:solidFill>
                          <a:effectLst/>
                        </a:rPr>
                        <a:t>octets)</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75140">
                <a:tc>
                  <a:txBody>
                    <a:bodyPr/>
                    <a:lstStyle/>
                    <a:p>
                      <a:pPr algn="ctr"/>
                      <a:r>
                        <a:rPr lang="en-US">
                          <a:effectLst/>
                        </a:rPr>
                        <a:t>NAME</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r>
                        <a:rPr lang="en-US">
                          <a:effectLst/>
                        </a:rPr>
                        <a:t>Name of the requested resource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dirty="0">
                          <a:effectLst/>
                        </a:rPr>
                        <a:t>Variable</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14031">
                <a:tc>
                  <a:txBody>
                    <a:bodyPr/>
                    <a:lstStyle/>
                    <a:p>
                      <a:pPr algn="ctr"/>
                      <a:r>
                        <a:rPr lang="en-US">
                          <a:effectLst/>
                        </a:rPr>
                        <a:t>TYPE</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r>
                        <a:rPr lang="en-US">
                          <a:effectLst/>
                        </a:rPr>
                        <a:t>Type of RR (A, AAAA, MX, TXT, etc</a:t>
                      </a:r>
                      <a:r>
                        <a:rPr lang="en-US" dirty="0">
                          <a:effectLst/>
                        </a:rPr>
                        <a:t>.)</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dirty="0">
                          <a:effectLst/>
                        </a:rPr>
                        <a:t>2</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2"/>
                  </a:ext>
                </a:extLst>
              </a:tr>
              <a:tr h="551294">
                <a:tc>
                  <a:txBody>
                    <a:bodyPr/>
                    <a:lstStyle/>
                    <a:p>
                      <a:pPr algn="ctr"/>
                      <a:r>
                        <a:rPr lang="en-US" dirty="0">
                          <a:effectLst/>
                        </a:rPr>
                        <a:t>CLASS</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r>
                        <a:rPr lang="en-US">
                          <a:effectLst/>
                        </a:rPr>
                        <a:t>Class code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r>
                        <a:rPr lang="en-US" altLang="zh-CN" dirty="0">
                          <a:effectLst/>
                        </a:rPr>
                        <a:t>2</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51294">
                <a:tc>
                  <a:txBody>
                    <a:bodyPr/>
                    <a:lstStyle/>
                    <a:p>
                      <a:pPr algn="ctr"/>
                      <a:endParaRPr lang="en-US" dirty="0">
                        <a:effectLst/>
                      </a:endParaRP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endParaRPr lang="en-US" altLang="zh-CN"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3478331022"/>
                  </a:ext>
                </a:extLst>
              </a:tr>
              <a:tr h="551294">
                <a:tc>
                  <a:txBody>
                    <a:bodyPr/>
                    <a:lstStyle/>
                    <a:p>
                      <a:pPr algn="ctr"/>
                      <a:endParaRPr lang="en-US" dirty="0">
                        <a:effectLst/>
                      </a:endParaRP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endParaRPr lang="en-US" altLang="zh-CN"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2937456793"/>
                  </a:ext>
                </a:extLst>
              </a:tr>
              <a:tr h="551294">
                <a:tc>
                  <a:txBody>
                    <a:bodyPr/>
                    <a:lstStyle/>
                    <a:p>
                      <a:pPr algn="ctr"/>
                      <a:endParaRPr lang="en-US" dirty="0">
                        <a:effectLst/>
                      </a:endParaRP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endParaRPr lang="en-US" altLang="zh-CN"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534945896"/>
                  </a:ext>
                </a:extLst>
              </a:tr>
            </a:tbl>
          </a:graphicData>
        </a:graphic>
      </p:graphicFrame>
      <p:graphicFrame>
        <p:nvGraphicFramePr>
          <p:cNvPr id="3" name="表格 2">
            <a:extLst>
              <a:ext uri="{FF2B5EF4-FFF2-40B4-BE49-F238E27FC236}">
                <a16:creationId xmlns:a16="http://schemas.microsoft.com/office/drawing/2014/main" id="{0C215966-E2C0-4BA0-9FD0-443B4372EECC}"/>
              </a:ext>
            </a:extLst>
          </p:cNvPr>
          <p:cNvGraphicFramePr>
            <a:graphicFrameLocks noGrp="1"/>
          </p:cNvGraphicFramePr>
          <p:nvPr>
            <p:extLst>
              <p:ext uri="{D42A27DB-BD31-4B8C-83A1-F6EECF244321}">
                <p14:modId xmlns:p14="http://schemas.microsoft.com/office/powerpoint/2010/main" val="327822235"/>
              </p:ext>
            </p:extLst>
          </p:nvPr>
        </p:nvGraphicFramePr>
        <p:xfrm>
          <a:off x="6355422" y="1374842"/>
          <a:ext cx="5345128" cy="4200340"/>
        </p:xfrm>
        <a:graphic>
          <a:graphicData uri="http://schemas.openxmlformats.org/drawingml/2006/table">
            <a:tbl>
              <a:tblPr>
                <a:noFill/>
              </a:tblPr>
              <a:tblGrid>
                <a:gridCol w="1144044">
                  <a:extLst>
                    <a:ext uri="{9D8B030D-6E8A-4147-A177-3AD203B41FA5}">
                      <a16:colId xmlns:a16="http://schemas.microsoft.com/office/drawing/2014/main" val="3019632660"/>
                    </a:ext>
                  </a:extLst>
                </a:gridCol>
                <a:gridCol w="3023384">
                  <a:extLst>
                    <a:ext uri="{9D8B030D-6E8A-4147-A177-3AD203B41FA5}">
                      <a16:colId xmlns:a16="http://schemas.microsoft.com/office/drawing/2014/main" val="458512136"/>
                    </a:ext>
                  </a:extLst>
                </a:gridCol>
                <a:gridCol w="1177700">
                  <a:extLst>
                    <a:ext uri="{9D8B030D-6E8A-4147-A177-3AD203B41FA5}">
                      <a16:colId xmlns:a16="http://schemas.microsoft.com/office/drawing/2014/main" val="3283426641"/>
                    </a:ext>
                  </a:extLst>
                </a:gridCol>
              </a:tblGrid>
              <a:tr h="659783">
                <a:tc>
                  <a:txBody>
                    <a:bodyPr/>
                    <a:lstStyle/>
                    <a:p>
                      <a:pPr algn="ctr"/>
                      <a:r>
                        <a:rPr lang="en-US" b="1" dirty="0">
                          <a:solidFill>
                            <a:srgbClr val="000000"/>
                          </a:solidFill>
                          <a:effectLst/>
                        </a:rPr>
                        <a:t>Field</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a:solidFill>
                            <a:srgbClr val="000000"/>
                          </a:solidFill>
                          <a:effectLst/>
                        </a:rPr>
                        <a:t>Description</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b="1">
                          <a:solidFill>
                            <a:srgbClr val="000000"/>
                          </a:solidFill>
                          <a:effectLst/>
                        </a:rPr>
                        <a:t>Length (</a:t>
                      </a:r>
                      <a:r>
                        <a:rPr lang="en-US" b="1" dirty="0">
                          <a:solidFill>
                            <a:srgbClr val="000000"/>
                          </a:solidFill>
                          <a:effectLst/>
                        </a:rPr>
                        <a:t>octets)</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38649996"/>
                  </a:ext>
                </a:extLst>
              </a:tr>
              <a:tr h="673768">
                <a:tc>
                  <a:txBody>
                    <a:bodyPr/>
                    <a:lstStyle/>
                    <a:p>
                      <a:pPr algn="ctr"/>
                      <a:r>
                        <a:rPr lang="en-US" dirty="0">
                          <a:effectLst/>
                        </a:rPr>
                        <a:t>NAME</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l"/>
                      <a:r>
                        <a:rPr lang="en-US">
                          <a:effectLst/>
                        </a:rPr>
                        <a:t>Name of the requested resource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a:effectLst/>
                        </a:rPr>
                        <a:t>Variable</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3084676268"/>
                  </a:ext>
                </a:extLst>
              </a:tr>
              <a:tr h="659783">
                <a:tc>
                  <a:txBody>
                    <a:bodyPr/>
                    <a:lstStyle/>
                    <a:p>
                      <a:pPr algn="ctr"/>
                      <a:r>
                        <a:rPr lang="en-US">
                          <a:effectLst/>
                        </a:rPr>
                        <a:t>TYPE</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l"/>
                      <a:r>
                        <a:rPr lang="en-US">
                          <a:effectLst/>
                        </a:rPr>
                        <a:t>Type of RR (A, AAAA, MX, TXT, etc</a:t>
                      </a:r>
                      <a:r>
                        <a:rPr lang="en-US" dirty="0">
                          <a:effectLst/>
                        </a:rPr>
                        <a:t>.)</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tc>
                  <a:txBody>
                    <a:bodyPr/>
                    <a:lstStyle/>
                    <a:p>
                      <a:pPr algn="ctr"/>
                      <a:r>
                        <a:rPr lang="en-US" altLang="zh-CN">
                          <a:effectLst/>
                        </a:rPr>
                        <a:t>2</a:t>
                      </a:r>
                    </a:p>
                  </a:txBody>
                  <a:tcPr marL="123825" marR="123825" marT="57150" marB="57150" anchor="ctr">
                    <a:lnL w="12700" cap="flat" cmpd="sng">
                      <a:solidFill>
                        <a:srgbClr val="DFE2E5"/>
                      </a:solidFill>
                      <a:prstDash val="solid"/>
                      <a:round/>
                      <a:headEnd type="none" w="sm" len="sm"/>
                      <a:tailEnd type="none" w="sm" len="sm"/>
                    </a:lnL>
                    <a:lnR w="12700" cap="flat" cmpd="sng">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3925842358"/>
                  </a:ext>
                </a:extLst>
              </a:tr>
              <a:tr h="550173">
                <a:tc>
                  <a:txBody>
                    <a:bodyPr/>
                    <a:lstStyle/>
                    <a:p>
                      <a:pPr algn="ctr"/>
                      <a:r>
                        <a:rPr lang="en-US">
                          <a:effectLst/>
                        </a:rPr>
                        <a:t>CLASS</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l"/>
                      <a:r>
                        <a:rPr lang="en-US">
                          <a:effectLst/>
                        </a:rPr>
                        <a:t>Class code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r>
                        <a:rPr lang="en-US" altLang="zh-CN">
                          <a:effectLst/>
                        </a:rPr>
                        <a:t>2</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2933265516"/>
                  </a:ext>
                </a:extLst>
              </a:tr>
              <a:tr h="550173">
                <a:tc>
                  <a:txBody>
                    <a:bodyPr/>
                    <a:lstStyle/>
                    <a:p>
                      <a:pPr algn="ctr"/>
                      <a:r>
                        <a:rPr lang="en-US">
                          <a:effectLst/>
                        </a:rPr>
                        <a:t>TTL</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l"/>
                      <a:r>
                        <a:rPr lang="en-US">
                          <a:effectLst/>
                        </a:rPr>
                        <a:t>Time to live</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r>
                        <a:rPr lang="en-US" altLang="zh-CN">
                          <a:effectLst/>
                        </a:rPr>
                        <a:t>4</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477752395"/>
                  </a:ext>
                </a:extLst>
              </a:tr>
              <a:tr h="550173">
                <a:tc>
                  <a:txBody>
                    <a:bodyPr/>
                    <a:lstStyle/>
                    <a:p>
                      <a:pPr algn="ctr"/>
                      <a:r>
                        <a:rPr lang="en-US">
                          <a:effectLst/>
                        </a:rPr>
                        <a:t>LEN</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l"/>
                      <a:r>
                        <a:rPr lang="en-US">
                          <a:effectLst/>
                        </a:rPr>
                        <a:t>DATA's length</a:t>
                      </a:r>
                      <a:endParaRPr 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tc>
                  <a:txBody>
                    <a:bodyPr/>
                    <a:lstStyle/>
                    <a:p>
                      <a:pPr algn="ctr"/>
                      <a:r>
                        <a:rPr lang="en-US" altLang="zh-CN" dirty="0">
                          <a:effectLst/>
                        </a:rPr>
                        <a:t>2</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4202346428"/>
                  </a:ext>
                </a:extLst>
              </a:tr>
              <a:tr h="550173">
                <a:tc>
                  <a:txBody>
                    <a:bodyPr/>
                    <a:lstStyle/>
                    <a:p>
                      <a:pPr algn="ctr"/>
                      <a:r>
                        <a:rPr lang="en-US">
                          <a:effectLst/>
                        </a:rPr>
                        <a:t>DATA</a:t>
                      </a:r>
                    </a:p>
                  </a:txBody>
                  <a:tcPr marL="123825" marR="123825" marT="57150" marB="57150" anchor="ctr">
                    <a:lnL w="12700" cap="flat" cmpd="sng">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endParaRPr lang="zh-CN" altLang="en-US" dirty="0">
                        <a:effectLst/>
                      </a:endParaRP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solidFill>
                        <a:srgbClr val="DFE2E5"/>
                      </a:solidFill>
                      <a:prstDash val="solid"/>
                      <a:round/>
                      <a:headEnd type="none" w="sm" len="sm"/>
                      <a:tailEnd type="none" w="sm" len="sm"/>
                    </a:lnB>
                    <a:solidFill>
                      <a:srgbClr val="FFFFFF"/>
                    </a:solidFill>
                  </a:tcPr>
                </a:tc>
                <a:tc>
                  <a:txBody>
                    <a:bodyPr/>
                    <a:lstStyle/>
                    <a:p>
                      <a:pPr algn="ctr"/>
                      <a:r>
                        <a:rPr lang="en-US" dirty="0">
                          <a:effectLst/>
                        </a:rPr>
                        <a:t>Variable</a:t>
                      </a:r>
                    </a:p>
                  </a:txBody>
                  <a:tcPr marL="123825" marR="123825" marT="57150" marB="57150" anchor="ctr">
                    <a:lnL w="12700" cap="flat" cmpd="sng" algn="ctr">
                      <a:solidFill>
                        <a:srgbClr val="DFE2E5"/>
                      </a:solidFill>
                      <a:prstDash val="solid"/>
                      <a:round/>
                      <a:headEnd type="none" w="sm" len="sm"/>
                      <a:tailEnd type="none" w="sm" len="sm"/>
                    </a:lnL>
                    <a:lnR w="12700" cap="flat" cmpd="sng" algn="ctr">
                      <a:solidFill>
                        <a:srgbClr val="DFE2E5"/>
                      </a:solidFill>
                      <a:prstDash val="solid"/>
                      <a:round/>
                      <a:headEnd type="none" w="sm" len="sm"/>
                      <a:tailEnd type="none" w="sm" len="sm"/>
                    </a:lnR>
                    <a:lnT w="12700" cap="flat" cmpd="sng" algn="ctr">
                      <a:solidFill>
                        <a:srgbClr val="DFE2E5"/>
                      </a:solidFill>
                      <a:prstDash val="solid"/>
                      <a:round/>
                      <a:headEnd type="none" w="sm" len="sm"/>
                      <a:tailEnd type="none" w="sm" len="sm"/>
                    </a:lnT>
                    <a:lnB w="12700" cap="flat" cmpd="sng" algn="ctr">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394672464"/>
                  </a:ext>
                </a:extLst>
              </a:tr>
            </a:tbl>
          </a:graphicData>
        </a:graphic>
      </p:graphicFrame>
      <p:sp>
        <p:nvSpPr>
          <p:cNvPr id="5" name="文本框 4">
            <a:extLst>
              <a:ext uri="{FF2B5EF4-FFF2-40B4-BE49-F238E27FC236}">
                <a16:creationId xmlns:a16="http://schemas.microsoft.com/office/drawing/2014/main" id="{520E6D54-887C-4EC8-98C1-928ED3A4CEC5}"/>
              </a:ext>
            </a:extLst>
          </p:cNvPr>
          <p:cNvSpPr txBox="1"/>
          <p:nvPr/>
        </p:nvSpPr>
        <p:spPr>
          <a:xfrm>
            <a:off x="1551698" y="5710988"/>
            <a:ext cx="3224632" cy="369332"/>
          </a:xfrm>
          <a:prstGeom prst="rect">
            <a:avLst/>
          </a:prstGeom>
          <a:noFill/>
        </p:spPr>
        <p:txBody>
          <a:bodyPr wrap="square" rtlCol="0">
            <a:spAutoFit/>
          </a:bodyPr>
          <a:lstStyle/>
          <a:p>
            <a:pPr algn="ctr"/>
            <a:r>
              <a:rPr lang="en-US" altLang="zh-CN" dirty="0"/>
              <a:t>question</a:t>
            </a:r>
            <a:endParaRPr lang="zh-CN" altLang="en-US" dirty="0"/>
          </a:p>
        </p:txBody>
      </p:sp>
      <p:sp>
        <p:nvSpPr>
          <p:cNvPr id="7" name="文本框 6">
            <a:extLst>
              <a:ext uri="{FF2B5EF4-FFF2-40B4-BE49-F238E27FC236}">
                <a16:creationId xmlns:a16="http://schemas.microsoft.com/office/drawing/2014/main" id="{4A9D11F3-A2CF-411C-94FD-2869FF6B0970}"/>
              </a:ext>
            </a:extLst>
          </p:cNvPr>
          <p:cNvSpPr txBox="1"/>
          <p:nvPr/>
        </p:nvSpPr>
        <p:spPr>
          <a:xfrm>
            <a:off x="7415670" y="5710988"/>
            <a:ext cx="3224632" cy="369332"/>
          </a:xfrm>
          <a:prstGeom prst="rect">
            <a:avLst/>
          </a:prstGeom>
          <a:noFill/>
        </p:spPr>
        <p:txBody>
          <a:bodyPr wrap="square" rtlCol="0">
            <a:spAutoFit/>
          </a:bodyPr>
          <a:lstStyle/>
          <a:p>
            <a:pPr algn="ctr"/>
            <a:r>
              <a:rPr lang="en-US" altLang="zh-CN" dirty="0"/>
              <a:t>answer</a:t>
            </a:r>
            <a:endParaRPr lang="zh-CN" altLang="en-US" dirty="0"/>
          </a:p>
        </p:txBody>
      </p:sp>
    </p:spTree>
    <p:extLst>
      <p:ext uri="{BB962C8B-B14F-4D97-AF65-F5344CB8AC3E}">
        <p14:creationId xmlns:p14="http://schemas.microsoft.com/office/powerpoint/2010/main" val="184080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en-US" altLang="zh-CN" sz="4000" b="1">
                <a:solidFill>
                  <a:srgbClr val="7AC259"/>
                </a:solidFill>
                <a:latin typeface="Microsoft YaHei" panose="020B0503020204020204" pitchFamily="34" charset="-122"/>
                <a:ea typeface="Microsoft YaHei" panose="020B0503020204020204" pitchFamily="34" charset="-122"/>
              </a:rPr>
              <a:t>DNS Tunnel</a:t>
            </a:r>
            <a:r>
              <a:rPr kumimoji="1" lang="zh-CN" altLang="en-US" sz="4000" b="1" dirty="0">
                <a:solidFill>
                  <a:srgbClr val="7AC259"/>
                </a:solidFill>
                <a:latin typeface="Microsoft YaHei" panose="020B0503020204020204" pitchFamily="34" charset="-122"/>
                <a:ea typeface="Microsoft YaHei" panose="020B0503020204020204" pitchFamily="34" charset="-122"/>
              </a:rPr>
              <a:t>原理</a:t>
            </a: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328459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3947" y="590046"/>
            <a:ext cx="2914709" cy="523220"/>
          </a:xfrm>
          <a:prstGeom prst="rect">
            <a:avLst/>
          </a:prstGeom>
          <a:noFill/>
        </p:spPr>
        <p:txBody>
          <a:bodyPr wrap="none" rtlCol="0">
            <a:spAutoFit/>
          </a:bodyPr>
          <a:lstStyle/>
          <a:p>
            <a:r>
              <a:rPr kumimoji="1" lang="en-US" altLang="zh-CN" sz="2800" b="1">
                <a:solidFill>
                  <a:srgbClr val="7AC259"/>
                </a:solidFill>
                <a:latin typeface="Microsoft YaHei Light" panose="020B0502040204020203" pitchFamily="34" charset="-122"/>
                <a:ea typeface="Microsoft YaHei Light" panose="020B0502040204020203" pitchFamily="34" charset="-122"/>
              </a:rPr>
              <a:t>DNS</a:t>
            </a:r>
            <a:r>
              <a:rPr kumimoji="1" lang="zh-CN" altLang="en-US" sz="2800" b="1">
                <a:solidFill>
                  <a:srgbClr val="7AC259"/>
                </a:solidFill>
                <a:latin typeface="Microsoft YaHei Light" panose="020B0502040204020203" pitchFamily="34" charset="-122"/>
                <a:ea typeface="Microsoft YaHei Light" panose="020B0502040204020203" pitchFamily="34" charset="-122"/>
              </a:rPr>
              <a:t> </a:t>
            </a:r>
            <a:r>
              <a:rPr kumimoji="1" lang="en-US" altLang="zh-CN" sz="2800" b="1">
                <a:solidFill>
                  <a:srgbClr val="7AC259"/>
                </a:solidFill>
                <a:latin typeface="Microsoft YaHei Light" panose="020B0502040204020203" pitchFamily="34" charset="-122"/>
                <a:ea typeface="Microsoft YaHei Light" panose="020B0502040204020203" pitchFamily="34" charset="-122"/>
              </a:rPr>
              <a:t>Tunnel</a:t>
            </a:r>
            <a:r>
              <a:rPr kumimoji="1" lang="zh-CN" altLang="en-US" sz="2800" b="1">
                <a:solidFill>
                  <a:srgbClr val="7AC259"/>
                </a:solidFill>
                <a:latin typeface="Microsoft YaHei Light" panose="020B0502040204020203" pitchFamily="34" charset="-122"/>
                <a:ea typeface="Microsoft YaHei Light" panose="020B0502040204020203" pitchFamily="34" charset="-122"/>
              </a:rPr>
              <a:t> 原理</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
        <p:nvSpPr>
          <p:cNvPr id="18" name="文本框 17">
            <a:extLst>
              <a:ext uri="{FF2B5EF4-FFF2-40B4-BE49-F238E27FC236}">
                <a16:creationId xmlns:a16="http://schemas.microsoft.com/office/drawing/2014/main" id="{68B86223-812D-46C8-8080-A0ACB7FBC75B}"/>
              </a:ext>
            </a:extLst>
          </p:cNvPr>
          <p:cNvSpPr txBox="1"/>
          <p:nvPr/>
        </p:nvSpPr>
        <p:spPr>
          <a:xfrm>
            <a:off x="1919555" y="1587827"/>
            <a:ext cx="8352890" cy="3785652"/>
          </a:xfrm>
          <a:prstGeom prst="rect">
            <a:avLst/>
          </a:prstGeom>
          <a:noFill/>
        </p:spPr>
        <p:txBody>
          <a:bodyPr wrap="square" rtlCol="0">
            <a:spAutoFit/>
          </a:bodyPr>
          <a:lstStyle/>
          <a:p>
            <a:r>
              <a:rPr lang="zh-CN" altLang="en-US" sz="2400" i="0" dirty="0">
                <a:solidFill>
                  <a:srgbClr val="333333"/>
                </a:solidFill>
                <a:effectLst/>
                <a:latin typeface="Helvetica Neue"/>
              </a:rPr>
              <a:t>根据</a:t>
            </a:r>
            <a:r>
              <a:rPr lang="en-US" altLang="zh-CN" sz="2400" i="0" dirty="0">
                <a:solidFill>
                  <a:srgbClr val="333333"/>
                </a:solidFill>
                <a:effectLst/>
                <a:latin typeface="Helvetica Neue"/>
              </a:rPr>
              <a:t>DNS</a:t>
            </a:r>
            <a:r>
              <a:rPr lang="zh-CN" altLang="en-US" sz="2400" i="0" dirty="0">
                <a:solidFill>
                  <a:srgbClr val="333333"/>
                </a:solidFill>
                <a:effectLst/>
                <a:latin typeface="Helvetica Neue"/>
              </a:rPr>
              <a:t>的原理机制，我们可以知道，当防火墙或者说</a:t>
            </a:r>
            <a:r>
              <a:rPr lang="en-US" altLang="zh-CN" sz="2400" i="0" dirty="0" err="1">
                <a:solidFill>
                  <a:srgbClr val="333333"/>
                </a:solidFill>
                <a:effectLst/>
                <a:latin typeface="Helvetica Neue"/>
              </a:rPr>
              <a:t>waf</a:t>
            </a:r>
            <a:r>
              <a:rPr lang="zh-CN" altLang="en-US" sz="2400" i="0" dirty="0">
                <a:solidFill>
                  <a:srgbClr val="333333"/>
                </a:solidFill>
                <a:effectLst/>
                <a:latin typeface="Helvetica Neue"/>
              </a:rPr>
              <a:t>没有去专门设置针对</a:t>
            </a:r>
            <a:r>
              <a:rPr lang="en-US" altLang="zh-CN" sz="2400" i="0" dirty="0">
                <a:solidFill>
                  <a:srgbClr val="333333"/>
                </a:solidFill>
                <a:effectLst/>
                <a:latin typeface="Helvetica Neue"/>
              </a:rPr>
              <a:t>DNS</a:t>
            </a:r>
            <a:r>
              <a:rPr lang="zh-CN" altLang="en-US" sz="2400" i="0" dirty="0">
                <a:solidFill>
                  <a:srgbClr val="333333"/>
                </a:solidFill>
                <a:effectLst/>
                <a:latin typeface="Helvetica Neue"/>
              </a:rPr>
              <a:t>流量的拦截检测时，</a:t>
            </a:r>
            <a:r>
              <a:rPr lang="zh-CN" altLang="en-US" sz="2400" b="1" i="0" dirty="0">
                <a:solidFill>
                  <a:srgbClr val="333333"/>
                </a:solidFill>
                <a:effectLst/>
                <a:latin typeface="Helvetica Neue"/>
              </a:rPr>
              <a:t>默认是对</a:t>
            </a:r>
            <a:r>
              <a:rPr lang="en-US" altLang="zh-CN" sz="2400" b="1" i="0" dirty="0">
                <a:solidFill>
                  <a:srgbClr val="333333"/>
                </a:solidFill>
                <a:effectLst/>
                <a:latin typeface="Helvetica Neue"/>
              </a:rPr>
              <a:t>DNS</a:t>
            </a:r>
            <a:r>
              <a:rPr lang="zh-CN" altLang="en-US" sz="2400" b="1" i="0" dirty="0">
                <a:solidFill>
                  <a:srgbClr val="333333"/>
                </a:solidFill>
                <a:effectLst/>
                <a:latin typeface="Helvetica Neue"/>
              </a:rPr>
              <a:t>流量不管不顾</a:t>
            </a:r>
            <a:r>
              <a:rPr lang="zh-CN" altLang="en-US" sz="2400" i="0" dirty="0">
                <a:solidFill>
                  <a:srgbClr val="333333"/>
                </a:solidFill>
                <a:effectLst/>
                <a:latin typeface="Helvetica Neue"/>
              </a:rPr>
              <a:t>的。即：</a:t>
            </a:r>
            <a:endParaRPr lang="en-US" altLang="zh-CN" sz="2400" i="0" dirty="0">
              <a:solidFill>
                <a:srgbClr val="333333"/>
              </a:solidFill>
              <a:effectLst/>
              <a:latin typeface="Helvetica Neue"/>
            </a:endParaRPr>
          </a:p>
          <a:p>
            <a:endParaRPr lang="en-US" altLang="zh-CN" sz="2400" dirty="0">
              <a:solidFill>
                <a:srgbClr val="333333"/>
              </a:solidFill>
              <a:latin typeface="Helvetica Neue"/>
            </a:endParaRPr>
          </a:p>
          <a:p>
            <a:r>
              <a:rPr lang="en-US" altLang="zh-CN" sz="2400" b="1">
                <a:solidFill>
                  <a:srgbClr val="333333"/>
                </a:solidFill>
                <a:latin typeface="Helvetica Neue"/>
              </a:rPr>
              <a:t>        </a:t>
            </a:r>
            <a:r>
              <a:rPr lang="en-US" altLang="zh-CN" sz="2400" b="1" i="0">
                <a:solidFill>
                  <a:srgbClr val="333333"/>
                </a:solidFill>
                <a:effectLst/>
                <a:latin typeface="Helvetica Neue"/>
              </a:rPr>
              <a:t>DNS</a:t>
            </a:r>
            <a:r>
              <a:rPr lang="zh-CN" altLang="en-US" sz="2400" b="1" i="0" dirty="0">
                <a:solidFill>
                  <a:srgbClr val="333333"/>
                </a:solidFill>
                <a:effectLst/>
                <a:latin typeface="Helvetica Neue"/>
              </a:rPr>
              <a:t>本身就可以穿透大多数情况下的防火墙和</a:t>
            </a:r>
            <a:r>
              <a:rPr lang="en-US" altLang="zh-CN" sz="2400" b="1" i="0" dirty="0" err="1">
                <a:solidFill>
                  <a:srgbClr val="333333"/>
                </a:solidFill>
                <a:effectLst/>
                <a:latin typeface="Helvetica Neue"/>
              </a:rPr>
              <a:t>waf</a:t>
            </a:r>
            <a:r>
              <a:rPr lang="zh-CN" altLang="en-US" sz="2400" i="0" dirty="0">
                <a:solidFill>
                  <a:srgbClr val="333333"/>
                </a:solidFill>
                <a:effectLst/>
                <a:latin typeface="Helvetica Neue"/>
              </a:rPr>
              <a:t>。</a:t>
            </a:r>
          </a:p>
          <a:p>
            <a:endParaRPr lang="zh-CN" altLang="en-US" sz="2400" i="0" dirty="0">
              <a:solidFill>
                <a:srgbClr val="333333"/>
              </a:solidFill>
              <a:effectLst/>
              <a:latin typeface="Helvetica Neue"/>
            </a:endParaRPr>
          </a:p>
          <a:p>
            <a:r>
              <a:rPr lang="zh-CN" altLang="en-US" sz="2400" i="0" dirty="0">
                <a:solidFill>
                  <a:srgbClr val="333333"/>
                </a:solidFill>
                <a:effectLst/>
                <a:latin typeface="Helvetica Neue"/>
              </a:rPr>
              <a:t>这种情况下，我们通过自己手中控制的域名和具有公网</a:t>
            </a:r>
            <a:r>
              <a:rPr lang="en-US" altLang="zh-CN" sz="2400" i="0" dirty="0">
                <a:solidFill>
                  <a:srgbClr val="333333"/>
                </a:solidFill>
                <a:effectLst/>
                <a:latin typeface="Helvetica Neue"/>
              </a:rPr>
              <a:t>IP</a:t>
            </a:r>
            <a:r>
              <a:rPr lang="zh-CN" altLang="en-US" sz="2400" i="0" dirty="0">
                <a:solidFill>
                  <a:srgbClr val="333333"/>
                </a:solidFill>
                <a:effectLst/>
                <a:latin typeface="Helvetica Neue"/>
              </a:rPr>
              <a:t>的服务器，就可以构建一台恶意</a:t>
            </a:r>
            <a:r>
              <a:rPr lang="en-US" altLang="zh-CN" sz="2400" i="0" dirty="0">
                <a:solidFill>
                  <a:srgbClr val="333333"/>
                </a:solidFill>
                <a:effectLst/>
                <a:latin typeface="Helvetica Neue"/>
              </a:rPr>
              <a:t>DNS</a:t>
            </a:r>
            <a:r>
              <a:rPr lang="zh-CN" altLang="en-US" sz="2400" i="0" dirty="0">
                <a:solidFill>
                  <a:srgbClr val="333333"/>
                </a:solidFill>
                <a:effectLst/>
                <a:latin typeface="Helvetica Neue"/>
              </a:rPr>
              <a:t>服务器，为我们提供基于</a:t>
            </a:r>
            <a:r>
              <a:rPr lang="en-US" altLang="zh-CN" sz="2400" i="0" dirty="0">
                <a:solidFill>
                  <a:srgbClr val="333333"/>
                </a:solidFill>
                <a:effectLst/>
                <a:latin typeface="Helvetica Neue"/>
              </a:rPr>
              <a:t>DNS</a:t>
            </a:r>
            <a:r>
              <a:rPr lang="zh-CN" altLang="en-US" sz="2400" i="0" dirty="0">
                <a:solidFill>
                  <a:srgbClr val="333333"/>
                </a:solidFill>
                <a:effectLst/>
                <a:latin typeface="Helvetica Neue"/>
              </a:rPr>
              <a:t>流量的交互行为支持。即：</a:t>
            </a:r>
            <a:r>
              <a:rPr lang="en-US" altLang="zh-CN" sz="2400" i="0" dirty="0">
                <a:solidFill>
                  <a:srgbClr val="333333"/>
                </a:solidFill>
                <a:effectLst/>
                <a:latin typeface="Helvetica Neue"/>
              </a:rPr>
              <a:t>DNS</a:t>
            </a:r>
            <a:r>
              <a:rPr lang="zh-CN" altLang="en-US" sz="2400" i="0" dirty="0">
                <a:solidFill>
                  <a:srgbClr val="333333"/>
                </a:solidFill>
                <a:effectLst/>
                <a:latin typeface="Helvetica Neue"/>
              </a:rPr>
              <a:t>隧道</a:t>
            </a:r>
            <a:r>
              <a:rPr lang="en-US" altLang="zh-CN" sz="2400" i="0">
                <a:solidFill>
                  <a:srgbClr val="333333"/>
                </a:solidFill>
                <a:effectLst/>
                <a:latin typeface="Helvetica Neue"/>
              </a:rPr>
              <a:t>(DNS Tunnel</a:t>
            </a:r>
            <a:r>
              <a:rPr lang="en-US" altLang="zh-CN" sz="2400" i="0" dirty="0">
                <a:solidFill>
                  <a:srgbClr val="333333"/>
                </a:solidFill>
                <a:effectLst/>
                <a:latin typeface="Helvetica Neue"/>
              </a:rPr>
              <a:t>)</a:t>
            </a:r>
            <a:r>
              <a:rPr lang="zh-CN" altLang="en-US" sz="2400" i="0" dirty="0">
                <a:solidFill>
                  <a:srgbClr val="333333"/>
                </a:solidFill>
                <a:effectLst/>
                <a:latin typeface="Helvetica Neue"/>
              </a:rPr>
              <a:t>。</a:t>
            </a:r>
          </a:p>
          <a:p>
            <a:endParaRPr lang="zh-CN" altLang="en-US" sz="2400" i="0" dirty="0">
              <a:solidFill>
                <a:srgbClr val="333333"/>
              </a:solidFill>
              <a:effectLst/>
              <a:latin typeface="Helvetica Neue"/>
            </a:endParaRPr>
          </a:p>
        </p:txBody>
      </p:sp>
    </p:spTree>
    <p:extLst>
      <p:ext uri="{BB962C8B-B14F-4D97-AF65-F5344CB8AC3E}">
        <p14:creationId xmlns:p14="http://schemas.microsoft.com/office/powerpoint/2010/main" val="1534394580"/>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5487</Words>
  <Application>Microsoft Office PowerPoint</Application>
  <PresentationFormat>宽屏</PresentationFormat>
  <Paragraphs>408</Paragraphs>
  <Slides>43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43</vt:i4>
      </vt:variant>
    </vt:vector>
  </HeadingPairs>
  <TitlesOfParts>
    <vt:vector size="58" baseType="lpstr">
      <vt:lpstr>Helvetica Neue</vt:lpstr>
      <vt:lpstr>Menlo</vt:lpstr>
      <vt:lpstr>Microsoft YaHei Light</vt:lpstr>
      <vt:lpstr>Source Han Sans CN</vt:lpstr>
      <vt:lpstr>Source Han Sans CN Medium</vt:lpstr>
      <vt:lpstr>YaHei Consolas Hybrid</vt:lpstr>
      <vt:lpstr>等线</vt:lpstr>
      <vt:lpstr>等线 Light</vt:lpstr>
      <vt:lpstr>微软雅黑</vt:lpstr>
      <vt:lpstr>微软雅黑</vt:lpstr>
      <vt:lpstr>Arial</vt:lpstr>
      <vt:lpstr>Consolas</vt:lpstr>
      <vt:lpstr>Wingdings</vt:lpstr>
      <vt:lpstr>webwppDefTheme</vt:lpstr>
      <vt:lpstr>Office 主题​​</vt:lpstr>
      <vt:lpstr> 北京长亭科技有限公司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_x000b_北京长亭科技有限公司 </dc:title>
  <dc:creator>Microsoft Office 用户</dc:creator>
  <cp:lastModifiedBy>汐白 丶绘月</cp:lastModifiedBy>
  <cp:revision>37</cp:revision>
  <dcterms:created xsi:type="dcterms:W3CDTF">2021-07-19T08:24:11Z</dcterms:created>
  <dcterms:modified xsi:type="dcterms:W3CDTF">2021-08-13T08:19:54Z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