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26"/>
  </p:notesMasterIdLst>
  <p:handoutMasterIdLst>
    <p:handoutMasterId r:id="rId27"/>
  </p:handoutMasterIdLst>
  <p:sldIdLst>
    <p:sldId id="299" r:id="rId3"/>
    <p:sldId id="384" r:id="rId4"/>
    <p:sldId id="365" r:id="rId5"/>
    <p:sldId id="357" r:id="rId6"/>
    <p:sldId id="461" r:id="rId7"/>
    <p:sldId id="425" r:id="rId8"/>
    <p:sldId id="428" r:id="rId9"/>
    <p:sldId id="429" r:id="rId10"/>
    <p:sldId id="430" r:id="rId11"/>
    <p:sldId id="462" r:id="rId12"/>
    <p:sldId id="463" r:id="rId13"/>
    <p:sldId id="464" r:id="rId14"/>
    <p:sldId id="465" r:id="rId15"/>
    <p:sldId id="466" r:id="rId16"/>
    <p:sldId id="467" r:id="rId17"/>
    <p:sldId id="468" r:id="rId18"/>
    <p:sldId id="469" r:id="rId19"/>
    <p:sldId id="470" r:id="rId20"/>
    <p:sldId id="471" r:id="rId21"/>
    <p:sldId id="472" r:id="rId22"/>
    <p:sldId id="459" r:id="rId23"/>
    <p:sldId id="460" r:id="rId24"/>
    <p:sldId id="3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汐白 丶绘月" initials="汐白" lastIdx="1" clrIdx="0">
    <p:extLst>
      <p:ext uri="{19B8F6BF-5375-455C-9EA6-DF929625EA0E}">
        <p15:presenceInfo xmlns:p15="http://schemas.microsoft.com/office/powerpoint/2012/main" userId="be209827c5dda5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AEA9"/>
    <a:srgbClr val="7AC259"/>
    <a:srgbClr val="6CC26A"/>
    <a:srgbClr val="58AD54"/>
    <a:srgbClr val="60BF54"/>
    <a:srgbClr val="60C26A"/>
    <a:srgbClr val="7AAF59"/>
    <a:srgbClr val="3CA652"/>
    <a:srgbClr val="4BB752"/>
    <a:srgbClr val="8BD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2030" autoAdjust="0"/>
  </p:normalViewPr>
  <p:slideViewPr>
    <p:cSldViewPr snapToGrid="0" snapToObjects="1" showGuides="1">
      <p:cViewPr varScale="1">
        <p:scale>
          <a:sx n="93" d="100"/>
          <a:sy n="93" d="100"/>
        </p:scale>
        <p:origin x="1428" y="96"/>
      </p:cViewPr>
      <p:guideLst>
        <p:guide pos="3840"/>
        <p:guide orient="horz" pos="213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89" d="100"/>
          <a:sy n="89" d="100"/>
        </p:scale>
        <p:origin x="38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AD844-6B87-4943-9D53-626DC277B195}"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813F-FBC0-6545-AF4D-3686558B6007}" type="datetimeFigureOut">
              <a:rPr kumimoji="1" lang="zh-CN" altLang="en-US" smtClean="0"/>
              <a:t>2021/8/30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69C3-EF0A-EB4F-AAA0-361080FEBD8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4" name="矩形 1"/>
          <p:cNvSpPr/>
          <p:nvPr userDrawn="1"/>
        </p:nvSpPr>
        <p:spPr>
          <a:xfrm>
            <a:off x="0" y="2556398"/>
            <a:ext cx="4134309"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134309" h="1555373">
                <a:moveTo>
                  <a:pt x="0" y="4175"/>
                </a:moveTo>
                <a:lnTo>
                  <a:pt x="3645794" y="0"/>
                </a:lnTo>
                <a:lnTo>
                  <a:pt x="4134309" y="1555373"/>
                </a:lnTo>
                <a:lnTo>
                  <a:pt x="0" y="1555373"/>
                </a:lnTo>
                <a:lnTo>
                  <a:pt x="0" y="4175"/>
                </a:lnTo>
                <a:close/>
              </a:path>
            </a:pathLst>
          </a:custGeom>
          <a:gradFill>
            <a:gsLst>
              <a:gs pos="2800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1"/>
          <p:cNvSpPr/>
          <p:nvPr userDrawn="1"/>
        </p:nvSpPr>
        <p:spPr>
          <a:xfrm rot="10800000">
            <a:off x="9741840" y="2556398"/>
            <a:ext cx="2451505" cy="1555373"/>
          </a:xfrm>
          <a:custGeom>
            <a:avLst/>
            <a:gdLst>
              <a:gd name="connsiteX0" fmla="*/ 0 w 4134309"/>
              <a:gd name="connsiteY0" fmla="*/ 0 h 1551198"/>
              <a:gd name="connsiteX1" fmla="*/ 4134309 w 4134309"/>
              <a:gd name="connsiteY1" fmla="*/ 0 h 1551198"/>
              <a:gd name="connsiteX2" fmla="*/ 4134309 w 4134309"/>
              <a:gd name="connsiteY2" fmla="*/ 1551198 h 1551198"/>
              <a:gd name="connsiteX3" fmla="*/ 0 w 4134309"/>
              <a:gd name="connsiteY3" fmla="*/ 1551198 h 1551198"/>
              <a:gd name="connsiteX4" fmla="*/ 0 w 4134309"/>
              <a:gd name="connsiteY4" fmla="*/ 0 h 1551198"/>
              <a:gd name="connsiteX0-1" fmla="*/ 0 w 4134309"/>
              <a:gd name="connsiteY0-2" fmla="*/ 4175 h 1555373"/>
              <a:gd name="connsiteX1-3" fmla="*/ 3645794 w 4134309"/>
              <a:gd name="connsiteY1-4" fmla="*/ 0 h 1555373"/>
              <a:gd name="connsiteX2-5" fmla="*/ 4134309 w 4134309"/>
              <a:gd name="connsiteY2-6" fmla="*/ 1555373 h 1555373"/>
              <a:gd name="connsiteX3-7" fmla="*/ 0 w 4134309"/>
              <a:gd name="connsiteY3-8" fmla="*/ 1555373 h 1555373"/>
              <a:gd name="connsiteX4-9" fmla="*/ 0 w 4134309"/>
              <a:gd name="connsiteY4-10" fmla="*/ 4175 h 1555373"/>
              <a:gd name="connsiteX0-11" fmla="*/ 1684149 w 4134309"/>
              <a:gd name="connsiteY0-12" fmla="*/ 4175 h 1555373"/>
              <a:gd name="connsiteX1-13" fmla="*/ 3645794 w 4134309"/>
              <a:gd name="connsiteY1-14" fmla="*/ 0 h 1555373"/>
              <a:gd name="connsiteX2-15" fmla="*/ 4134309 w 4134309"/>
              <a:gd name="connsiteY2-16" fmla="*/ 1555373 h 1555373"/>
              <a:gd name="connsiteX3-17" fmla="*/ 0 w 4134309"/>
              <a:gd name="connsiteY3-18" fmla="*/ 1555373 h 1555373"/>
              <a:gd name="connsiteX4-19" fmla="*/ 1684149 w 4134309"/>
              <a:gd name="connsiteY4-20" fmla="*/ 4175 h 1555373"/>
              <a:gd name="connsiteX0-21" fmla="*/ 0 w 2450160"/>
              <a:gd name="connsiteY0-22" fmla="*/ 4175 h 1555373"/>
              <a:gd name="connsiteX1-23" fmla="*/ 1961645 w 2450160"/>
              <a:gd name="connsiteY1-24" fmla="*/ 0 h 1555373"/>
              <a:gd name="connsiteX2-25" fmla="*/ 2450160 w 2450160"/>
              <a:gd name="connsiteY2-26" fmla="*/ 1555373 h 1555373"/>
              <a:gd name="connsiteX3-27" fmla="*/ 12303 w 2450160"/>
              <a:gd name="connsiteY3-28" fmla="*/ 1555373 h 1555373"/>
              <a:gd name="connsiteX4-29" fmla="*/ 0 w 2450160"/>
              <a:gd name="connsiteY4-30" fmla="*/ 4175 h 1555373"/>
              <a:gd name="connsiteX0-31" fmla="*/ 0 w 2450160"/>
              <a:gd name="connsiteY0-32" fmla="*/ 4175 h 1555373"/>
              <a:gd name="connsiteX1-33" fmla="*/ 1961645 w 2450160"/>
              <a:gd name="connsiteY1-34" fmla="*/ 0 h 1555373"/>
              <a:gd name="connsiteX2-35" fmla="*/ 2450160 w 2450160"/>
              <a:gd name="connsiteY2-36" fmla="*/ 1555373 h 1555373"/>
              <a:gd name="connsiteX3-37" fmla="*/ 3204 w 2450160"/>
              <a:gd name="connsiteY3-38" fmla="*/ 1555373 h 1555373"/>
              <a:gd name="connsiteX4-39" fmla="*/ 0 w 2450160"/>
              <a:gd name="connsiteY4-40" fmla="*/ 4175 h 1555373"/>
              <a:gd name="connsiteX0-41" fmla="*/ 1345 w 2451505"/>
              <a:gd name="connsiteY0-42" fmla="*/ 4175 h 1555373"/>
              <a:gd name="connsiteX1-43" fmla="*/ 1962990 w 2451505"/>
              <a:gd name="connsiteY1-44" fmla="*/ 0 h 1555373"/>
              <a:gd name="connsiteX2-45" fmla="*/ 2451505 w 2451505"/>
              <a:gd name="connsiteY2-46" fmla="*/ 1555373 h 1555373"/>
              <a:gd name="connsiteX3-47" fmla="*/ 0 w 2451505"/>
              <a:gd name="connsiteY3-48" fmla="*/ 1555373 h 1555373"/>
              <a:gd name="connsiteX4-49" fmla="*/ 1345 w 2451505"/>
              <a:gd name="connsiteY4-50" fmla="*/ 4175 h 15553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1505" h="1555373">
                <a:moveTo>
                  <a:pt x="1345" y="4175"/>
                </a:moveTo>
                <a:lnTo>
                  <a:pt x="1962990" y="0"/>
                </a:lnTo>
                <a:lnTo>
                  <a:pt x="2451505" y="1555373"/>
                </a:lnTo>
                <a:lnTo>
                  <a:pt x="0" y="1555373"/>
                </a:lnTo>
                <a:cubicBezTo>
                  <a:pt x="448" y="1038307"/>
                  <a:pt x="897" y="521241"/>
                  <a:pt x="1345" y="4175"/>
                </a:cubicBezTo>
                <a:close/>
              </a:path>
            </a:pathLst>
          </a:custGeom>
          <a:gradFill>
            <a:gsLst>
              <a:gs pos="0">
                <a:srgbClr val="7AC259"/>
              </a:gs>
              <a:gs pos="10000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5" name="矩形 4"/>
          <p:cNvSpPr/>
          <p:nvPr userDrawn="1"/>
        </p:nvSpPr>
        <p:spPr>
          <a:xfrm>
            <a:off x="3721100" y="3162296"/>
            <a:ext cx="8470900" cy="64128"/>
          </a:xfrm>
          <a:prstGeom prst="rect">
            <a:avLst/>
          </a:prstGeom>
          <a:gradFill>
            <a:gsLst>
              <a:gs pos="100000">
                <a:srgbClr val="7AC259"/>
              </a:gs>
              <a:gs pos="0">
                <a:srgbClr val="4BB7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平行四边形 2"/>
          <p:cNvSpPr/>
          <p:nvPr userDrawn="1"/>
        </p:nvSpPr>
        <p:spPr>
          <a:xfrm flipH="1">
            <a:off x="642386" y="-5510"/>
            <a:ext cx="2800935" cy="4066237"/>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3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平行四边形 2"/>
          <p:cNvSpPr/>
          <p:nvPr userDrawn="1"/>
        </p:nvSpPr>
        <p:spPr>
          <a:xfrm flipH="1">
            <a:off x="510957" y="902475"/>
            <a:ext cx="1350236" cy="3955275"/>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8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4" name="平行四边形 2"/>
          <p:cNvSpPr/>
          <p:nvPr userDrawn="1"/>
        </p:nvSpPr>
        <p:spPr>
          <a:xfrm flipH="1">
            <a:off x="848996" y="-5509"/>
            <a:ext cx="724403" cy="105164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2"/>
          <p:cNvSpPr/>
          <p:nvPr userDrawn="1"/>
        </p:nvSpPr>
        <p:spPr>
          <a:xfrm flipH="1">
            <a:off x="804676" y="283009"/>
            <a:ext cx="349210" cy="102294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9" name="矩形 2"/>
          <p:cNvSpPr/>
          <p:nvPr userDrawn="1"/>
        </p:nvSpPr>
        <p:spPr>
          <a:xfrm rot="10800000">
            <a:off x="1404748" y="3410080"/>
            <a:ext cx="1478107" cy="2986197"/>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 name="connsiteX0-41" fmla="*/ 0 w 2687782"/>
              <a:gd name="connsiteY0-42" fmla="*/ 7287 h 4799728"/>
              <a:gd name="connsiteX1-43" fmla="*/ 1205345 w 2687782"/>
              <a:gd name="connsiteY1-44" fmla="*/ 0 h 4799728"/>
              <a:gd name="connsiteX2-45" fmla="*/ 2687782 w 2687782"/>
              <a:gd name="connsiteY2-46" fmla="*/ 4799728 h 4799728"/>
              <a:gd name="connsiteX3-47" fmla="*/ 516629 w 2687782"/>
              <a:gd name="connsiteY3-48" fmla="*/ 4799728 h 4799728"/>
              <a:gd name="connsiteX4-49" fmla="*/ 0 w 2687782"/>
              <a:gd name="connsiteY4-50" fmla="*/ 7287 h 4799728"/>
              <a:gd name="connsiteX0-51" fmla="*/ 0 w 2687782"/>
              <a:gd name="connsiteY0-52" fmla="*/ 7287 h 4799728"/>
              <a:gd name="connsiteX1-53" fmla="*/ 1205345 w 2687782"/>
              <a:gd name="connsiteY1-54" fmla="*/ 0 h 4799728"/>
              <a:gd name="connsiteX2-55" fmla="*/ 2687782 w 2687782"/>
              <a:gd name="connsiteY2-56" fmla="*/ 4799728 h 4799728"/>
              <a:gd name="connsiteX3-57" fmla="*/ 306150 w 2687782"/>
              <a:gd name="connsiteY3-58" fmla="*/ 4780594 h 4799728"/>
              <a:gd name="connsiteX4-59" fmla="*/ 0 w 2687782"/>
              <a:gd name="connsiteY4-60" fmla="*/ 7287 h 4799728"/>
              <a:gd name="connsiteX0-61" fmla="*/ 363553 w 2381632"/>
              <a:gd name="connsiteY0-62" fmla="*/ 0 h 4830710"/>
              <a:gd name="connsiteX1-63" fmla="*/ 899195 w 2381632"/>
              <a:gd name="connsiteY1-64" fmla="*/ 30982 h 4830710"/>
              <a:gd name="connsiteX2-65" fmla="*/ 2381632 w 2381632"/>
              <a:gd name="connsiteY2-66" fmla="*/ 4830710 h 4830710"/>
              <a:gd name="connsiteX3-67" fmla="*/ 0 w 2381632"/>
              <a:gd name="connsiteY3-68" fmla="*/ 4811576 h 4830710"/>
              <a:gd name="connsiteX4-69" fmla="*/ 363553 w 2381632"/>
              <a:gd name="connsiteY4-70" fmla="*/ 0 h 4830710"/>
              <a:gd name="connsiteX0-71" fmla="*/ 19134 w 2381632"/>
              <a:gd name="connsiteY0-72" fmla="*/ 0 h 4811576"/>
              <a:gd name="connsiteX1-73" fmla="*/ 899195 w 2381632"/>
              <a:gd name="connsiteY1-74" fmla="*/ 11848 h 4811576"/>
              <a:gd name="connsiteX2-75" fmla="*/ 2381632 w 2381632"/>
              <a:gd name="connsiteY2-76" fmla="*/ 4811576 h 4811576"/>
              <a:gd name="connsiteX3-77" fmla="*/ 0 w 2381632"/>
              <a:gd name="connsiteY3-78" fmla="*/ 4792442 h 4811576"/>
              <a:gd name="connsiteX4-79" fmla="*/ 19134 w 2381632"/>
              <a:gd name="connsiteY4-80" fmla="*/ 0 h 4811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1632" h="4811576">
                <a:moveTo>
                  <a:pt x="19134" y="0"/>
                </a:moveTo>
                <a:lnTo>
                  <a:pt x="899195" y="11848"/>
                </a:lnTo>
                <a:lnTo>
                  <a:pt x="2381632" y="4811576"/>
                </a:lnTo>
                <a:lnTo>
                  <a:pt x="0" y="4792442"/>
                </a:lnTo>
                <a:lnTo>
                  <a:pt x="19134" y="0"/>
                </a:lnTo>
                <a:close/>
              </a:path>
            </a:pathLst>
          </a:custGeom>
          <a:gradFill>
            <a:gsLst>
              <a:gs pos="100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2"/>
          <p:cNvSpPr/>
          <p:nvPr userDrawn="1"/>
        </p:nvSpPr>
        <p:spPr>
          <a:xfrm>
            <a:off x="0" y="2058272"/>
            <a:ext cx="2687782" cy="4799728"/>
          </a:xfrm>
          <a:custGeom>
            <a:avLst/>
            <a:gdLst>
              <a:gd name="connsiteX0" fmla="*/ 0 w 2687782"/>
              <a:gd name="connsiteY0" fmla="*/ 0 h 4813583"/>
              <a:gd name="connsiteX1" fmla="*/ 2687782 w 2687782"/>
              <a:gd name="connsiteY1" fmla="*/ 0 h 4813583"/>
              <a:gd name="connsiteX2" fmla="*/ 2687782 w 2687782"/>
              <a:gd name="connsiteY2" fmla="*/ 4813583 h 4813583"/>
              <a:gd name="connsiteX3" fmla="*/ 0 w 2687782"/>
              <a:gd name="connsiteY3" fmla="*/ 4813583 h 4813583"/>
              <a:gd name="connsiteX4" fmla="*/ 0 w 2687782"/>
              <a:gd name="connsiteY4" fmla="*/ 0 h 4813583"/>
              <a:gd name="connsiteX0-1" fmla="*/ 0 w 2687782"/>
              <a:gd name="connsiteY0-2" fmla="*/ 0 h 4813583"/>
              <a:gd name="connsiteX1-3" fmla="*/ 1454727 w 2687782"/>
              <a:gd name="connsiteY1-4" fmla="*/ 0 h 4813583"/>
              <a:gd name="connsiteX2-5" fmla="*/ 2687782 w 2687782"/>
              <a:gd name="connsiteY2-6" fmla="*/ 4813583 h 4813583"/>
              <a:gd name="connsiteX3-7" fmla="*/ 0 w 2687782"/>
              <a:gd name="connsiteY3-8" fmla="*/ 4813583 h 4813583"/>
              <a:gd name="connsiteX4-9" fmla="*/ 0 w 2687782"/>
              <a:gd name="connsiteY4-10" fmla="*/ 0 h 4813583"/>
              <a:gd name="connsiteX0-11" fmla="*/ 0 w 2687782"/>
              <a:gd name="connsiteY0-12" fmla="*/ 0 h 4813583"/>
              <a:gd name="connsiteX1-13" fmla="*/ 1011381 w 2687782"/>
              <a:gd name="connsiteY1-14" fmla="*/ 0 h 4813583"/>
              <a:gd name="connsiteX2-15" fmla="*/ 2687782 w 2687782"/>
              <a:gd name="connsiteY2-16" fmla="*/ 4813583 h 4813583"/>
              <a:gd name="connsiteX3-17" fmla="*/ 0 w 2687782"/>
              <a:gd name="connsiteY3-18" fmla="*/ 4813583 h 4813583"/>
              <a:gd name="connsiteX4-19" fmla="*/ 0 w 2687782"/>
              <a:gd name="connsiteY4-20" fmla="*/ 0 h 4813583"/>
              <a:gd name="connsiteX0-21" fmla="*/ 0 w 2687782"/>
              <a:gd name="connsiteY0-22" fmla="*/ 0 h 4813583"/>
              <a:gd name="connsiteX1-23" fmla="*/ 1205345 w 2687782"/>
              <a:gd name="connsiteY1-24" fmla="*/ 13855 h 4813583"/>
              <a:gd name="connsiteX2-25" fmla="*/ 2687782 w 2687782"/>
              <a:gd name="connsiteY2-26" fmla="*/ 4813583 h 4813583"/>
              <a:gd name="connsiteX3-27" fmla="*/ 0 w 2687782"/>
              <a:gd name="connsiteY3-28" fmla="*/ 4813583 h 4813583"/>
              <a:gd name="connsiteX4-29" fmla="*/ 0 w 2687782"/>
              <a:gd name="connsiteY4-30" fmla="*/ 0 h 4813583"/>
              <a:gd name="connsiteX0-31" fmla="*/ 0 w 2687782"/>
              <a:gd name="connsiteY0-32" fmla="*/ 7287 h 4799728"/>
              <a:gd name="connsiteX1-33" fmla="*/ 1205345 w 2687782"/>
              <a:gd name="connsiteY1-34" fmla="*/ 0 h 4799728"/>
              <a:gd name="connsiteX2-35" fmla="*/ 2687782 w 2687782"/>
              <a:gd name="connsiteY2-36" fmla="*/ 4799728 h 4799728"/>
              <a:gd name="connsiteX3-37" fmla="*/ 0 w 2687782"/>
              <a:gd name="connsiteY3-38" fmla="*/ 4799728 h 4799728"/>
              <a:gd name="connsiteX4-39" fmla="*/ 0 w 2687782"/>
              <a:gd name="connsiteY4-40" fmla="*/ 7287 h 47997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87782" h="4799728">
                <a:moveTo>
                  <a:pt x="0" y="7287"/>
                </a:moveTo>
                <a:lnTo>
                  <a:pt x="1205345" y="0"/>
                </a:lnTo>
                <a:lnTo>
                  <a:pt x="2687782" y="4799728"/>
                </a:lnTo>
                <a:lnTo>
                  <a:pt x="0" y="4799728"/>
                </a:lnTo>
                <a:lnTo>
                  <a:pt x="0" y="7287"/>
                </a:lnTo>
                <a:close/>
              </a:path>
            </a:pathLst>
          </a:custGeom>
          <a:solidFill>
            <a:schemeClr val="tx1">
              <a:lumMod val="50000"/>
              <a:lumOff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平行四边形 2"/>
          <p:cNvSpPr/>
          <p:nvPr userDrawn="1"/>
        </p:nvSpPr>
        <p:spPr>
          <a:xfrm flipH="1">
            <a:off x="9504218" y="0"/>
            <a:ext cx="1765393" cy="2562896"/>
          </a:xfrm>
          <a:custGeom>
            <a:avLst/>
            <a:gdLst>
              <a:gd name="connsiteX0" fmla="*/ 0 w 2020923"/>
              <a:gd name="connsiteY0" fmla="*/ 3959942 h 3959942"/>
              <a:gd name="connsiteX1" fmla="*/ 505231 w 2020923"/>
              <a:gd name="connsiteY1" fmla="*/ 0 h 3959942"/>
              <a:gd name="connsiteX2" fmla="*/ 2020923 w 2020923"/>
              <a:gd name="connsiteY2" fmla="*/ 0 h 3959942"/>
              <a:gd name="connsiteX3" fmla="*/ 1515692 w 2020923"/>
              <a:gd name="connsiteY3" fmla="*/ 3959942 h 3959942"/>
              <a:gd name="connsiteX4" fmla="*/ 0 w 2020923"/>
              <a:gd name="connsiteY4" fmla="*/ 3959942 h 3959942"/>
              <a:gd name="connsiteX0-1" fmla="*/ 0 w 2731511"/>
              <a:gd name="connsiteY0-2" fmla="*/ 3965451 h 3965451"/>
              <a:gd name="connsiteX1-3" fmla="*/ 505231 w 2731511"/>
              <a:gd name="connsiteY1-4" fmla="*/ 5509 h 3965451"/>
              <a:gd name="connsiteX2-5" fmla="*/ 2731511 w 2731511"/>
              <a:gd name="connsiteY2-6" fmla="*/ 0 h 3965451"/>
              <a:gd name="connsiteX3-7" fmla="*/ 1515692 w 2731511"/>
              <a:gd name="connsiteY3-8" fmla="*/ 3965451 h 3965451"/>
              <a:gd name="connsiteX4-9" fmla="*/ 0 w 2731511"/>
              <a:gd name="connsiteY4-10" fmla="*/ 3965451 h 3965451"/>
              <a:gd name="connsiteX0-11" fmla="*/ 0 w 2731511"/>
              <a:gd name="connsiteY0-12" fmla="*/ 3965451 h 3965451"/>
              <a:gd name="connsiteX1-13" fmla="*/ 1287429 w 2731511"/>
              <a:gd name="connsiteY1-14" fmla="*/ 5509 h 3965451"/>
              <a:gd name="connsiteX2-15" fmla="*/ 2731511 w 2731511"/>
              <a:gd name="connsiteY2-16" fmla="*/ 0 h 3965451"/>
              <a:gd name="connsiteX3-17" fmla="*/ 1515692 w 2731511"/>
              <a:gd name="connsiteY3-18" fmla="*/ 3965451 h 3965451"/>
              <a:gd name="connsiteX4-19" fmla="*/ 0 w 2731511"/>
              <a:gd name="connsiteY4-20" fmla="*/ 3965451 h 3965451"/>
              <a:gd name="connsiteX0-21" fmla="*/ 0 w 2731511"/>
              <a:gd name="connsiteY0-22" fmla="*/ 3965451 h 3965451"/>
              <a:gd name="connsiteX1-23" fmla="*/ 1237853 w 2731511"/>
              <a:gd name="connsiteY1-24" fmla="*/ 1 h 3965451"/>
              <a:gd name="connsiteX2-25" fmla="*/ 2731511 w 2731511"/>
              <a:gd name="connsiteY2-26" fmla="*/ 0 h 3965451"/>
              <a:gd name="connsiteX3-27" fmla="*/ 1515692 w 2731511"/>
              <a:gd name="connsiteY3-28" fmla="*/ 3965451 h 3965451"/>
              <a:gd name="connsiteX4-29" fmla="*/ 0 w 2731511"/>
              <a:gd name="connsiteY4-30" fmla="*/ 3965451 h 39654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511" h="3965451">
                <a:moveTo>
                  <a:pt x="0" y="3965451"/>
                </a:moveTo>
                <a:lnTo>
                  <a:pt x="1237853" y="1"/>
                </a:lnTo>
                <a:lnTo>
                  <a:pt x="2731511" y="0"/>
                </a:lnTo>
                <a:lnTo>
                  <a:pt x="1515692" y="3965451"/>
                </a:lnTo>
                <a:lnTo>
                  <a:pt x="0" y="3965451"/>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平行四边形 2"/>
          <p:cNvSpPr/>
          <p:nvPr userDrawn="1"/>
        </p:nvSpPr>
        <p:spPr>
          <a:xfrm flipH="1">
            <a:off x="11035560" y="907985"/>
            <a:ext cx="851036" cy="249295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67000">
                <a:srgbClr val="7AC259"/>
              </a:gs>
              <a:gs pos="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313724" y="1142752"/>
            <a:ext cx="1216040" cy="3562172"/>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91564" h="4076337">
                <a:moveTo>
                  <a:pt x="0" y="4076337"/>
                </a:moveTo>
                <a:lnTo>
                  <a:pt x="1297142" y="0"/>
                </a:lnTo>
                <a:lnTo>
                  <a:pt x="1391564" y="319"/>
                </a:lnTo>
                <a:lnTo>
                  <a:pt x="105002" y="4075328"/>
                </a:lnTo>
                <a:lnTo>
                  <a:pt x="0" y="4076337"/>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平行四边形 2"/>
          <p:cNvSpPr/>
          <p:nvPr userDrawn="1"/>
        </p:nvSpPr>
        <p:spPr>
          <a:xfrm flipH="1">
            <a:off x="864116" y="3507472"/>
            <a:ext cx="665647" cy="1918471"/>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 name="connsiteX0-201" fmla="*/ 0 w 1427975"/>
              <a:gd name="connsiteY0-202" fmla="*/ 4074225 h 4075328"/>
              <a:gd name="connsiteX1-203" fmla="*/ 1333553 w 1427975"/>
              <a:gd name="connsiteY1-204" fmla="*/ 0 h 4075328"/>
              <a:gd name="connsiteX2-205" fmla="*/ 1427975 w 1427975"/>
              <a:gd name="connsiteY2-206" fmla="*/ 319 h 4075328"/>
              <a:gd name="connsiteX3-207" fmla="*/ 141413 w 1427975"/>
              <a:gd name="connsiteY3-208" fmla="*/ 4075328 h 4075328"/>
              <a:gd name="connsiteX4-209" fmla="*/ 0 w 1427975"/>
              <a:gd name="connsiteY4-210" fmla="*/ 4074225 h 4075328"/>
              <a:gd name="connsiteX0-211" fmla="*/ 0 w 1388209"/>
              <a:gd name="connsiteY0-212" fmla="*/ 4066271 h 4075328"/>
              <a:gd name="connsiteX1-213" fmla="*/ 1293787 w 1388209"/>
              <a:gd name="connsiteY1-214" fmla="*/ 0 h 4075328"/>
              <a:gd name="connsiteX2-215" fmla="*/ 1388209 w 1388209"/>
              <a:gd name="connsiteY2-216" fmla="*/ 319 h 4075328"/>
              <a:gd name="connsiteX3-217" fmla="*/ 101647 w 1388209"/>
              <a:gd name="connsiteY3-218" fmla="*/ 4075328 h 4075328"/>
              <a:gd name="connsiteX4-219" fmla="*/ 0 w 1388209"/>
              <a:gd name="connsiteY4-220" fmla="*/ 4066271 h 4075328"/>
              <a:gd name="connsiteX0-221" fmla="*/ 0 w 1391564"/>
              <a:gd name="connsiteY0-222" fmla="*/ 4076337 h 4076337"/>
              <a:gd name="connsiteX1-223" fmla="*/ 1297142 w 1391564"/>
              <a:gd name="connsiteY1-224" fmla="*/ 0 h 4076337"/>
              <a:gd name="connsiteX2-225" fmla="*/ 1391564 w 1391564"/>
              <a:gd name="connsiteY2-226" fmla="*/ 319 h 4076337"/>
              <a:gd name="connsiteX3-227" fmla="*/ 105002 w 1391564"/>
              <a:gd name="connsiteY3-228" fmla="*/ 4075328 h 4076337"/>
              <a:gd name="connsiteX4-229" fmla="*/ 0 w 1391564"/>
              <a:gd name="connsiteY4-230" fmla="*/ 4076337 h 4076337"/>
              <a:gd name="connsiteX0-231" fmla="*/ 0 w 1391564"/>
              <a:gd name="connsiteY0-232" fmla="*/ 4076017 h 4076017"/>
              <a:gd name="connsiteX1-233" fmla="*/ 1338050 w 1391564"/>
              <a:gd name="connsiteY1-234" fmla="*/ 6498 h 4076017"/>
              <a:gd name="connsiteX2-235" fmla="*/ 1391564 w 1391564"/>
              <a:gd name="connsiteY2-236" fmla="*/ -1 h 4076017"/>
              <a:gd name="connsiteX3-237" fmla="*/ 105002 w 1391564"/>
              <a:gd name="connsiteY3-238" fmla="*/ 4075008 h 4076017"/>
              <a:gd name="connsiteX4-239" fmla="*/ 0 w 1391564"/>
              <a:gd name="connsiteY4-240" fmla="*/ 4076017 h 4076017"/>
              <a:gd name="connsiteX0-241" fmla="*/ 0 w 1350657"/>
              <a:gd name="connsiteY0-242" fmla="*/ 4082835 h 4082835"/>
              <a:gd name="connsiteX1-243" fmla="*/ 1297143 w 1350657"/>
              <a:gd name="connsiteY1-244" fmla="*/ 6498 h 4082835"/>
              <a:gd name="connsiteX2-245" fmla="*/ 1350657 w 1350657"/>
              <a:gd name="connsiteY2-246" fmla="*/ -1 h 4082835"/>
              <a:gd name="connsiteX3-247" fmla="*/ 64095 w 1350657"/>
              <a:gd name="connsiteY3-248" fmla="*/ 4075008 h 4082835"/>
              <a:gd name="connsiteX4-249" fmla="*/ 0 w 1350657"/>
              <a:gd name="connsiteY4-250" fmla="*/ 4082835 h 40828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50657" h="4082835">
                <a:moveTo>
                  <a:pt x="0" y="4082835"/>
                </a:moveTo>
                <a:lnTo>
                  <a:pt x="1297143" y="6498"/>
                </a:lnTo>
                <a:lnTo>
                  <a:pt x="1350657" y="-1"/>
                </a:lnTo>
                <a:lnTo>
                  <a:pt x="64095" y="4075008"/>
                </a:lnTo>
                <a:lnTo>
                  <a:pt x="0" y="408283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3" name="矩形 7"/>
          <p:cNvSpPr/>
          <p:nvPr userDrawn="1"/>
        </p:nvSpPr>
        <p:spPr>
          <a:xfrm>
            <a:off x="9399449" y="1368647"/>
            <a:ext cx="2807065" cy="5490457"/>
          </a:xfrm>
          <a:custGeom>
            <a:avLst/>
            <a:gdLst>
              <a:gd name="connsiteX0" fmla="*/ 0 w 2807065"/>
              <a:gd name="connsiteY0" fmla="*/ 0 h 5489353"/>
              <a:gd name="connsiteX1" fmla="*/ 2807065 w 2807065"/>
              <a:gd name="connsiteY1" fmla="*/ 0 h 5489353"/>
              <a:gd name="connsiteX2" fmla="*/ 2807065 w 2807065"/>
              <a:gd name="connsiteY2" fmla="*/ 5489353 h 5489353"/>
              <a:gd name="connsiteX3" fmla="*/ 0 w 2807065"/>
              <a:gd name="connsiteY3" fmla="*/ 5489353 h 5489353"/>
              <a:gd name="connsiteX4" fmla="*/ 0 w 2807065"/>
              <a:gd name="connsiteY4" fmla="*/ 0 h 5489353"/>
              <a:gd name="connsiteX0-1" fmla="*/ 0 w 2807065"/>
              <a:gd name="connsiteY0-2" fmla="*/ 0 h 5489353"/>
              <a:gd name="connsiteX1-3" fmla="*/ 2807065 w 2807065"/>
              <a:gd name="connsiteY1-4" fmla="*/ 0 h 5489353"/>
              <a:gd name="connsiteX2-5" fmla="*/ 2807065 w 2807065"/>
              <a:gd name="connsiteY2-6" fmla="*/ 5489353 h 5489353"/>
              <a:gd name="connsiteX3-7" fmla="*/ 1126435 w 2807065"/>
              <a:gd name="connsiteY3-8" fmla="*/ 5489353 h 5489353"/>
              <a:gd name="connsiteX4-9" fmla="*/ 0 w 2807065"/>
              <a:gd name="connsiteY4-10" fmla="*/ 0 h 5489353"/>
              <a:gd name="connsiteX0-11" fmla="*/ 0 w 2807065"/>
              <a:gd name="connsiteY0-12" fmla="*/ 0 h 5502605"/>
              <a:gd name="connsiteX1-13" fmla="*/ 2807065 w 2807065"/>
              <a:gd name="connsiteY1-14" fmla="*/ 0 h 5502605"/>
              <a:gd name="connsiteX2-15" fmla="*/ 2807065 w 2807065"/>
              <a:gd name="connsiteY2-16" fmla="*/ 5489353 h 5502605"/>
              <a:gd name="connsiteX3-17" fmla="*/ 1696279 w 2807065"/>
              <a:gd name="connsiteY3-18" fmla="*/ 5502605 h 5502605"/>
              <a:gd name="connsiteX4-19" fmla="*/ 0 w 2807065"/>
              <a:gd name="connsiteY4-20" fmla="*/ 0 h 5502605"/>
              <a:gd name="connsiteX0-21" fmla="*/ 0 w 2807065"/>
              <a:gd name="connsiteY0-22" fmla="*/ 0 h 5502605"/>
              <a:gd name="connsiteX1-23" fmla="*/ 2807065 w 2807065"/>
              <a:gd name="connsiteY1-24" fmla="*/ 0 h 5502605"/>
              <a:gd name="connsiteX2-25" fmla="*/ 2807065 w 2807065"/>
              <a:gd name="connsiteY2-26" fmla="*/ 5489353 h 5502605"/>
              <a:gd name="connsiteX3-27" fmla="*/ 2027584 w 2807065"/>
              <a:gd name="connsiteY3-28" fmla="*/ 5502605 h 5502605"/>
              <a:gd name="connsiteX4-29" fmla="*/ 0 w 2807065"/>
              <a:gd name="connsiteY4-30" fmla="*/ 0 h 5502605"/>
              <a:gd name="connsiteX0-31" fmla="*/ 0 w 2807065"/>
              <a:gd name="connsiteY0-32" fmla="*/ 0 h 5515857"/>
              <a:gd name="connsiteX1-33" fmla="*/ 2807065 w 2807065"/>
              <a:gd name="connsiteY1-34" fmla="*/ 0 h 5515857"/>
              <a:gd name="connsiteX2-35" fmla="*/ 2807065 w 2807065"/>
              <a:gd name="connsiteY2-36" fmla="*/ 5489353 h 5515857"/>
              <a:gd name="connsiteX3-37" fmla="*/ 1709532 w 2807065"/>
              <a:gd name="connsiteY3-38" fmla="*/ 5515857 h 5515857"/>
              <a:gd name="connsiteX4-39" fmla="*/ 0 w 2807065"/>
              <a:gd name="connsiteY4-40" fmla="*/ 0 h 5515857"/>
              <a:gd name="connsiteX0-41" fmla="*/ 0 w 2807065"/>
              <a:gd name="connsiteY0-42" fmla="*/ 0 h 5490457"/>
              <a:gd name="connsiteX1-43" fmla="*/ 2807065 w 2807065"/>
              <a:gd name="connsiteY1-44" fmla="*/ 0 h 5490457"/>
              <a:gd name="connsiteX2-45" fmla="*/ 2807065 w 2807065"/>
              <a:gd name="connsiteY2-46" fmla="*/ 5489353 h 5490457"/>
              <a:gd name="connsiteX3-47" fmla="*/ 1700007 w 2807065"/>
              <a:gd name="connsiteY3-48" fmla="*/ 5490457 h 5490457"/>
              <a:gd name="connsiteX4-49" fmla="*/ 0 w 2807065"/>
              <a:gd name="connsiteY4-50" fmla="*/ 0 h 54904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7065" h="5490457">
                <a:moveTo>
                  <a:pt x="0" y="0"/>
                </a:moveTo>
                <a:lnTo>
                  <a:pt x="2807065" y="0"/>
                </a:lnTo>
                <a:lnTo>
                  <a:pt x="2807065" y="5489353"/>
                </a:lnTo>
                <a:lnTo>
                  <a:pt x="1700007" y="5490457"/>
                </a:lnTo>
                <a:lnTo>
                  <a:pt x="0" y="0"/>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平行四边形 2"/>
          <p:cNvSpPr/>
          <p:nvPr userDrawn="1"/>
        </p:nvSpPr>
        <p:spPr>
          <a:xfrm flipH="1">
            <a:off x="8592208" y="0"/>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gradFill>
            <a:gsLst>
              <a:gs pos="0">
                <a:srgbClr val="7AC259"/>
              </a:gs>
              <a:gs pos="100000">
                <a:srgbClr val="4BB75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0" name="平行四边形 2"/>
          <p:cNvSpPr/>
          <p:nvPr userDrawn="1"/>
        </p:nvSpPr>
        <p:spPr>
          <a:xfrm flipH="1">
            <a:off x="120434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4"/>
          <p:cNvSpPr/>
          <p:nvPr userDrawn="1"/>
        </p:nvSpPr>
        <p:spPr>
          <a:xfrm>
            <a:off x="-4605" y="1847396"/>
            <a:ext cx="2317865" cy="5010604"/>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46050 w 2460740"/>
              <a:gd name="connsiteY0-22" fmla="*/ 0 h 5010604"/>
              <a:gd name="connsiteX1-23" fmla="*/ 878683 w 2460740"/>
              <a:gd name="connsiteY1-24" fmla="*/ 0 h 5010604"/>
              <a:gd name="connsiteX2-25" fmla="*/ 2460740 w 2460740"/>
              <a:gd name="connsiteY2-26" fmla="*/ 5010604 h 5010604"/>
              <a:gd name="connsiteX3-27" fmla="*/ 0 w 2460740"/>
              <a:gd name="connsiteY3-28" fmla="*/ 5010604 h 5010604"/>
              <a:gd name="connsiteX4-29" fmla="*/ 146050 w 2460740"/>
              <a:gd name="connsiteY4-30" fmla="*/ 0 h 5010604"/>
              <a:gd name="connsiteX0-31" fmla="*/ 3175 w 2317865"/>
              <a:gd name="connsiteY0-32" fmla="*/ 0 h 5010604"/>
              <a:gd name="connsiteX1-33" fmla="*/ 735808 w 2317865"/>
              <a:gd name="connsiteY1-34" fmla="*/ 0 h 5010604"/>
              <a:gd name="connsiteX2-35" fmla="*/ 2317865 w 2317865"/>
              <a:gd name="connsiteY2-36" fmla="*/ 5010604 h 5010604"/>
              <a:gd name="connsiteX3-37" fmla="*/ 0 w 2317865"/>
              <a:gd name="connsiteY3-38" fmla="*/ 5004254 h 5010604"/>
              <a:gd name="connsiteX4-39" fmla="*/ 3175 w 2317865"/>
              <a:gd name="connsiteY4-40" fmla="*/ 0 h 50106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7865" h="5010604">
                <a:moveTo>
                  <a:pt x="3175" y="0"/>
                </a:moveTo>
                <a:lnTo>
                  <a:pt x="735808" y="0"/>
                </a:lnTo>
                <a:lnTo>
                  <a:pt x="2317865" y="5010604"/>
                </a:lnTo>
                <a:lnTo>
                  <a:pt x="0" y="5004254"/>
                </a:lnTo>
                <a:cubicBezTo>
                  <a:pt x="1058" y="3336169"/>
                  <a:pt x="2117" y="1668085"/>
                  <a:pt x="317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文本框 55"/>
          <p:cNvSpPr txBox="1"/>
          <p:nvPr userDrawn="1"/>
        </p:nvSpPr>
        <p:spPr>
          <a:xfrm>
            <a:off x="11918731" y="-772510"/>
            <a:ext cx="184731" cy="369332"/>
          </a:xfrm>
          <a:prstGeom prst="rect">
            <a:avLst/>
          </a:prstGeom>
          <a:noFill/>
        </p:spPr>
        <p:txBody>
          <a:bodyPr wrap="none" rtlCol="0">
            <a:spAutoFit/>
          </a:bodyPr>
          <a:lstStyle/>
          <a:p>
            <a:endParaRPr kumimoji="1" lang="zh-CN" altLang="en-US" dirty="0"/>
          </a:p>
        </p:txBody>
      </p:sp>
      <p:pic>
        <p:nvPicPr>
          <p:cNvPr id="55" name="图片 54"/>
          <p:cNvPicPr>
            <a:picLocks noChangeAspect="1"/>
          </p:cNvPicPr>
          <p:nvPr userDrawn="1"/>
        </p:nvPicPr>
        <p:blipFill>
          <a:blip r:embed="rId2"/>
          <a:stretch>
            <a:fillRect/>
          </a:stretch>
        </p:blipFill>
        <p:spPr>
          <a:xfrm>
            <a:off x="11540321" y="2801736"/>
            <a:ext cx="294860" cy="3629043"/>
          </a:xfrm>
          <a:prstGeom prst="rect">
            <a:avLst/>
          </a:prstGeom>
        </p:spPr>
      </p:pic>
      <p:sp>
        <p:nvSpPr>
          <p:cNvPr id="16" name="平行四边形 2"/>
          <p:cNvSpPr/>
          <p:nvPr userDrawn="1"/>
        </p:nvSpPr>
        <p:spPr>
          <a:xfrm flipH="1">
            <a:off x="1188537" y="2783453"/>
            <a:ext cx="1427975" cy="4075328"/>
          </a:xfrm>
          <a:custGeom>
            <a:avLst/>
            <a:gdLst>
              <a:gd name="connsiteX0" fmla="*/ 0 w 2166257"/>
              <a:gd name="connsiteY0" fmla="*/ 4517572 h 4517572"/>
              <a:gd name="connsiteX1" fmla="*/ 541564 w 2166257"/>
              <a:gd name="connsiteY1" fmla="*/ 0 h 4517572"/>
              <a:gd name="connsiteX2" fmla="*/ 2166257 w 2166257"/>
              <a:gd name="connsiteY2" fmla="*/ 0 h 4517572"/>
              <a:gd name="connsiteX3" fmla="*/ 1624693 w 2166257"/>
              <a:gd name="connsiteY3" fmla="*/ 4517572 h 4517572"/>
              <a:gd name="connsiteX4" fmla="*/ 0 w 2166257"/>
              <a:gd name="connsiteY4" fmla="*/ 4517572 h 4517572"/>
              <a:gd name="connsiteX0-1" fmla="*/ 0 w 2166257"/>
              <a:gd name="connsiteY0-2" fmla="*/ 4517572 h 4517572"/>
              <a:gd name="connsiteX1-3" fmla="*/ 1807656 w 2166257"/>
              <a:gd name="connsiteY1-4" fmla="*/ 28136 h 4517572"/>
              <a:gd name="connsiteX2-5" fmla="*/ 2166257 w 2166257"/>
              <a:gd name="connsiteY2-6" fmla="*/ 0 h 4517572"/>
              <a:gd name="connsiteX3-7" fmla="*/ 1624693 w 2166257"/>
              <a:gd name="connsiteY3-8" fmla="*/ 4517572 h 4517572"/>
              <a:gd name="connsiteX4-9" fmla="*/ 0 w 2166257"/>
              <a:gd name="connsiteY4-10" fmla="*/ 4517572 h 4517572"/>
              <a:gd name="connsiteX0-11" fmla="*/ 0 w 886097"/>
              <a:gd name="connsiteY0-12" fmla="*/ 4531640 h 4531640"/>
              <a:gd name="connsiteX1-13" fmla="*/ 527496 w 886097"/>
              <a:gd name="connsiteY1-14" fmla="*/ 28136 h 4531640"/>
              <a:gd name="connsiteX2-15" fmla="*/ 886097 w 886097"/>
              <a:gd name="connsiteY2-16" fmla="*/ 0 h 4531640"/>
              <a:gd name="connsiteX3-17" fmla="*/ 344533 w 886097"/>
              <a:gd name="connsiteY3-18" fmla="*/ 4517572 h 4531640"/>
              <a:gd name="connsiteX4-19" fmla="*/ 0 w 886097"/>
              <a:gd name="connsiteY4-20" fmla="*/ 4531640 h 4531640"/>
              <a:gd name="connsiteX0-21" fmla="*/ 0 w 1601820"/>
              <a:gd name="connsiteY0-22" fmla="*/ 4503504 h 4503504"/>
              <a:gd name="connsiteX1-23" fmla="*/ 527496 w 1601820"/>
              <a:gd name="connsiteY1-24" fmla="*/ 0 h 4503504"/>
              <a:gd name="connsiteX2-25" fmla="*/ 1601820 w 1601820"/>
              <a:gd name="connsiteY2-26" fmla="*/ 381716 h 4503504"/>
              <a:gd name="connsiteX3-27" fmla="*/ 344533 w 1601820"/>
              <a:gd name="connsiteY3-28" fmla="*/ 4489436 h 4503504"/>
              <a:gd name="connsiteX4-29" fmla="*/ 0 w 1601820"/>
              <a:gd name="connsiteY4-30" fmla="*/ 4503504 h 4503504"/>
              <a:gd name="connsiteX0-31" fmla="*/ 0 w 1601820"/>
              <a:gd name="connsiteY0-32" fmla="*/ 4503504 h 4503504"/>
              <a:gd name="connsiteX1-33" fmla="*/ 527496 w 1601820"/>
              <a:gd name="connsiteY1-34" fmla="*/ 0 h 4503504"/>
              <a:gd name="connsiteX2-35" fmla="*/ 1601820 w 1601820"/>
              <a:gd name="connsiteY2-36" fmla="*/ 381716 h 4503504"/>
              <a:gd name="connsiteX3-37" fmla="*/ 250099 w 1601820"/>
              <a:gd name="connsiteY3-38" fmla="*/ 4166537 h 4503504"/>
              <a:gd name="connsiteX4-39" fmla="*/ 0 w 1601820"/>
              <a:gd name="connsiteY4-40" fmla="*/ 4503504 h 4503504"/>
              <a:gd name="connsiteX0-41" fmla="*/ 0 w 1601820"/>
              <a:gd name="connsiteY0-42" fmla="*/ 4503504 h 4503504"/>
              <a:gd name="connsiteX1-43" fmla="*/ 527496 w 1601820"/>
              <a:gd name="connsiteY1-44" fmla="*/ 0 h 4503504"/>
              <a:gd name="connsiteX2-45" fmla="*/ 1601820 w 1601820"/>
              <a:gd name="connsiteY2-46" fmla="*/ 381716 h 4503504"/>
              <a:gd name="connsiteX3-47" fmla="*/ 345514 w 1601820"/>
              <a:gd name="connsiteY3-48" fmla="*/ 4452784 h 4503504"/>
              <a:gd name="connsiteX4-49" fmla="*/ 0 w 1601820"/>
              <a:gd name="connsiteY4-50" fmla="*/ 4503504 h 4503504"/>
              <a:gd name="connsiteX0-51" fmla="*/ 0 w 1431235"/>
              <a:gd name="connsiteY0-52" fmla="*/ 4444833 h 4452784"/>
              <a:gd name="connsiteX1-53" fmla="*/ 356911 w 1431235"/>
              <a:gd name="connsiteY1-54" fmla="*/ 0 h 4452784"/>
              <a:gd name="connsiteX2-55" fmla="*/ 1431235 w 1431235"/>
              <a:gd name="connsiteY2-56" fmla="*/ 381716 h 4452784"/>
              <a:gd name="connsiteX3-57" fmla="*/ 174929 w 1431235"/>
              <a:gd name="connsiteY3-58" fmla="*/ 4452784 h 4452784"/>
              <a:gd name="connsiteX4-59" fmla="*/ 0 w 1431235"/>
              <a:gd name="connsiteY4-60" fmla="*/ 4444833 h 4452784"/>
              <a:gd name="connsiteX0-61" fmla="*/ 0 w 1431235"/>
              <a:gd name="connsiteY0-62" fmla="*/ 4063117 h 4071068"/>
              <a:gd name="connsiteX1-63" fmla="*/ 1144987 w 1431235"/>
              <a:gd name="connsiteY1-64" fmla="*/ 294199 h 4071068"/>
              <a:gd name="connsiteX2-65" fmla="*/ 1431235 w 1431235"/>
              <a:gd name="connsiteY2-66" fmla="*/ 0 h 4071068"/>
              <a:gd name="connsiteX3-67" fmla="*/ 174929 w 1431235"/>
              <a:gd name="connsiteY3-68" fmla="*/ 4071068 h 4071068"/>
              <a:gd name="connsiteX4-69" fmla="*/ 0 w 1431235"/>
              <a:gd name="connsiteY4-70" fmla="*/ 4063117 h 4071068"/>
              <a:gd name="connsiteX0-71" fmla="*/ 0 w 1431235"/>
              <a:gd name="connsiteY0-72" fmla="*/ 4063117 h 4071068"/>
              <a:gd name="connsiteX1-73" fmla="*/ 1280159 w 1431235"/>
              <a:gd name="connsiteY1-74" fmla="*/ 45719 h 4071068"/>
              <a:gd name="connsiteX2-75" fmla="*/ 1431235 w 1431235"/>
              <a:gd name="connsiteY2-76" fmla="*/ 0 h 4071068"/>
              <a:gd name="connsiteX3-77" fmla="*/ 174929 w 1431235"/>
              <a:gd name="connsiteY3-78" fmla="*/ 4071068 h 4071068"/>
              <a:gd name="connsiteX4-79" fmla="*/ 0 w 1431235"/>
              <a:gd name="connsiteY4-80" fmla="*/ 4063117 h 4071068"/>
              <a:gd name="connsiteX0-81" fmla="*/ 0 w 1431235"/>
              <a:gd name="connsiteY0-82" fmla="*/ 4069786 h 4077737"/>
              <a:gd name="connsiteX1-83" fmla="*/ 1327784 w 1431235"/>
              <a:gd name="connsiteY1-84" fmla="*/ 0 h 4077737"/>
              <a:gd name="connsiteX2-85" fmla="*/ 1431235 w 1431235"/>
              <a:gd name="connsiteY2-86" fmla="*/ 6669 h 4077737"/>
              <a:gd name="connsiteX3-87" fmla="*/ 174929 w 1431235"/>
              <a:gd name="connsiteY3-88" fmla="*/ 4077737 h 4077737"/>
              <a:gd name="connsiteX4-89" fmla="*/ 0 w 1431235"/>
              <a:gd name="connsiteY4-90" fmla="*/ 4069786 h 4077737"/>
              <a:gd name="connsiteX0-91" fmla="*/ 0 w 1374085"/>
              <a:gd name="connsiteY0-92" fmla="*/ 4084073 h 4084073"/>
              <a:gd name="connsiteX1-93" fmla="*/ 1270634 w 1374085"/>
              <a:gd name="connsiteY1-94" fmla="*/ 0 h 4084073"/>
              <a:gd name="connsiteX2-95" fmla="*/ 1374085 w 1374085"/>
              <a:gd name="connsiteY2-96" fmla="*/ 6669 h 4084073"/>
              <a:gd name="connsiteX3-97" fmla="*/ 117779 w 1374085"/>
              <a:gd name="connsiteY3-98" fmla="*/ 4077737 h 4084073"/>
              <a:gd name="connsiteX4-99" fmla="*/ 0 w 1374085"/>
              <a:gd name="connsiteY4-100" fmla="*/ 4084073 h 4084073"/>
              <a:gd name="connsiteX0-101" fmla="*/ 0 w 1377260"/>
              <a:gd name="connsiteY0-102" fmla="*/ 4086929 h 4086929"/>
              <a:gd name="connsiteX1-103" fmla="*/ 1270634 w 1377260"/>
              <a:gd name="connsiteY1-104" fmla="*/ 2856 h 4086929"/>
              <a:gd name="connsiteX2-105" fmla="*/ 1377260 w 1377260"/>
              <a:gd name="connsiteY2-106" fmla="*/ 0 h 4086929"/>
              <a:gd name="connsiteX3-107" fmla="*/ 117779 w 1377260"/>
              <a:gd name="connsiteY3-108" fmla="*/ 4080593 h 4086929"/>
              <a:gd name="connsiteX4-109" fmla="*/ 0 w 1377260"/>
              <a:gd name="connsiteY4-110" fmla="*/ 4086929 h 4086929"/>
              <a:gd name="connsiteX0-111" fmla="*/ 0 w 1374085"/>
              <a:gd name="connsiteY0-112" fmla="*/ 4084073 h 4084073"/>
              <a:gd name="connsiteX1-113" fmla="*/ 1270634 w 1374085"/>
              <a:gd name="connsiteY1-114" fmla="*/ 0 h 4084073"/>
              <a:gd name="connsiteX2-115" fmla="*/ 1374085 w 1374085"/>
              <a:gd name="connsiteY2-116" fmla="*/ 3494 h 4084073"/>
              <a:gd name="connsiteX3-117" fmla="*/ 117779 w 1374085"/>
              <a:gd name="connsiteY3-118" fmla="*/ 4077737 h 4084073"/>
              <a:gd name="connsiteX4-119" fmla="*/ 0 w 1374085"/>
              <a:gd name="connsiteY4-120" fmla="*/ 4084073 h 4084073"/>
              <a:gd name="connsiteX0-121" fmla="*/ 0 w 1374085"/>
              <a:gd name="connsiteY0-122" fmla="*/ 4080579 h 4080579"/>
              <a:gd name="connsiteX1-123" fmla="*/ 1270634 w 1374085"/>
              <a:gd name="connsiteY1-124" fmla="*/ 6031 h 4080579"/>
              <a:gd name="connsiteX2-125" fmla="*/ 1374085 w 1374085"/>
              <a:gd name="connsiteY2-126" fmla="*/ 0 h 4080579"/>
              <a:gd name="connsiteX3-127" fmla="*/ 117779 w 1374085"/>
              <a:gd name="connsiteY3-128" fmla="*/ 4074243 h 4080579"/>
              <a:gd name="connsiteX4-129" fmla="*/ 0 w 1374085"/>
              <a:gd name="connsiteY4-130" fmla="*/ 4080579 h 4080579"/>
              <a:gd name="connsiteX0-131" fmla="*/ 0 w 1374085"/>
              <a:gd name="connsiteY0-132" fmla="*/ 4074548 h 4074548"/>
              <a:gd name="connsiteX1-133" fmla="*/ 1270634 w 1374085"/>
              <a:gd name="connsiteY1-134" fmla="*/ 0 h 4074548"/>
              <a:gd name="connsiteX2-135" fmla="*/ 1374085 w 1374085"/>
              <a:gd name="connsiteY2-136" fmla="*/ 319 h 4074548"/>
              <a:gd name="connsiteX3-137" fmla="*/ 117779 w 1374085"/>
              <a:gd name="connsiteY3-138" fmla="*/ 4068212 h 4074548"/>
              <a:gd name="connsiteX4-139" fmla="*/ 0 w 1374085"/>
              <a:gd name="connsiteY4-140" fmla="*/ 4074548 h 4074548"/>
              <a:gd name="connsiteX0-141" fmla="*/ 0 w 1374085"/>
              <a:gd name="connsiteY0-142" fmla="*/ 4074548 h 4075328"/>
              <a:gd name="connsiteX1-143" fmla="*/ 1270634 w 1374085"/>
              <a:gd name="connsiteY1-144" fmla="*/ 0 h 4075328"/>
              <a:gd name="connsiteX2-145" fmla="*/ 1374085 w 1374085"/>
              <a:gd name="connsiteY2-146" fmla="*/ 319 h 4075328"/>
              <a:gd name="connsiteX3-147" fmla="*/ 114221 w 1374085"/>
              <a:gd name="connsiteY3-148" fmla="*/ 4075328 h 4075328"/>
              <a:gd name="connsiteX4-149" fmla="*/ 0 w 1374085"/>
              <a:gd name="connsiteY4-150" fmla="*/ 4074548 h 4075328"/>
              <a:gd name="connsiteX0-151" fmla="*/ 0 w 1374085"/>
              <a:gd name="connsiteY0-152" fmla="*/ 4074548 h 4075328"/>
              <a:gd name="connsiteX1-153" fmla="*/ 1243872 w 1374085"/>
              <a:gd name="connsiteY1-154" fmla="*/ 0 h 4075328"/>
              <a:gd name="connsiteX2-155" fmla="*/ 1374085 w 1374085"/>
              <a:gd name="connsiteY2-156" fmla="*/ 319 h 4075328"/>
              <a:gd name="connsiteX3-157" fmla="*/ 114221 w 1374085"/>
              <a:gd name="connsiteY3-158" fmla="*/ 4075328 h 4075328"/>
              <a:gd name="connsiteX4-159" fmla="*/ 0 w 1374085"/>
              <a:gd name="connsiteY4-160" fmla="*/ 4074548 h 4075328"/>
              <a:gd name="connsiteX0-161" fmla="*/ 0 w 1407951"/>
              <a:gd name="connsiteY0-162" fmla="*/ 4080192 h 4080192"/>
              <a:gd name="connsiteX1-163" fmla="*/ 1277738 w 1407951"/>
              <a:gd name="connsiteY1-164" fmla="*/ 0 h 4080192"/>
              <a:gd name="connsiteX2-165" fmla="*/ 1407951 w 1407951"/>
              <a:gd name="connsiteY2-166" fmla="*/ 319 h 4080192"/>
              <a:gd name="connsiteX3-167" fmla="*/ 148087 w 1407951"/>
              <a:gd name="connsiteY3-168" fmla="*/ 4075328 h 4080192"/>
              <a:gd name="connsiteX4-169" fmla="*/ 0 w 1407951"/>
              <a:gd name="connsiteY4-170" fmla="*/ 4080192 h 4080192"/>
              <a:gd name="connsiteX0-171" fmla="*/ 0 w 1407951"/>
              <a:gd name="connsiteY0-172" fmla="*/ 4080192 h 4080192"/>
              <a:gd name="connsiteX1-173" fmla="*/ 1277738 w 1407951"/>
              <a:gd name="connsiteY1-174" fmla="*/ 0 h 4080192"/>
              <a:gd name="connsiteX2-175" fmla="*/ 1407951 w 1407951"/>
              <a:gd name="connsiteY2-176" fmla="*/ 319 h 4080192"/>
              <a:gd name="connsiteX3-177" fmla="*/ 121389 w 1407951"/>
              <a:gd name="connsiteY3-178" fmla="*/ 4075328 h 4080192"/>
              <a:gd name="connsiteX4-179" fmla="*/ 0 w 1407951"/>
              <a:gd name="connsiteY4-180" fmla="*/ 4080192 h 4080192"/>
              <a:gd name="connsiteX0-181" fmla="*/ 0 w 1427975"/>
              <a:gd name="connsiteY0-182" fmla="*/ 4086867 h 4086867"/>
              <a:gd name="connsiteX1-183" fmla="*/ 1297762 w 1427975"/>
              <a:gd name="connsiteY1-184" fmla="*/ 0 h 4086867"/>
              <a:gd name="connsiteX2-185" fmla="*/ 1427975 w 1427975"/>
              <a:gd name="connsiteY2-186" fmla="*/ 319 h 4086867"/>
              <a:gd name="connsiteX3-187" fmla="*/ 141413 w 1427975"/>
              <a:gd name="connsiteY3-188" fmla="*/ 4075328 h 4086867"/>
              <a:gd name="connsiteX4-189" fmla="*/ 0 w 1427975"/>
              <a:gd name="connsiteY4-190" fmla="*/ 4086867 h 4086867"/>
              <a:gd name="connsiteX0-191" fmla="*/ 0 w 1427975"/>
              <a:gd name="connsiteY0-192" fmla="*/ 4074225 h 4075328"/>
              <a:gd name="connsiteX1-193" fmla="*/ 1297762 w 1427975"/>
              <a:gd name="connsiteY1-194" fmla="*/ 0 h 4075328"/>
              <a:gd name="connsiteX2-195" fmla="*/ 1427975 w 1427975"/>
              <a:gd name="connsiteY2-196" fmla="*/ 319 h 4075328"/>
              <a:gd name="connsiteX3-197" fmla="*/ 141413 w 1427975"/>
              <a:gd name="connsiteY3-198" fmla="*/ 4075328 h 4075328"/>
              <a:gd name="connsiteX4-199" fmla="*/ 0 w 1427975"/>
              <a:gd name="connsiteY4-200" fmla="*/ 4074225 h 4075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7975" h="4075328">
                <a:moveTo>
                  <a:pt x="0" y="4074225"/>
                </a:moveTo>
                <a:lnTo>
                  <a:pt x="1297762" y="0"/>
                </a:lnTo>
                <a:lnTo>
                  <a:pt x="1427975" y="319"/>
                </a:lnTo>
                <a:lnTo>
                  <a:pt x="141413" y="4075328"/>
                </a:lnTo>
                <a:lnTo>
                  <a:pt x="0" y="40742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4"/>
          <p:cNvSpPr/>
          <p:nvPr userDrawn="1"/>
        </p:nvSpPr>
        <p:spPr>
          <a:xfrm>
            <a:off x="-1709" y="1846898"/>
            <a:ext cx="2299159" cy="5011102"/>
          </a:xfrm>
          <a:custGeom>
            <a:avLst/>
            <a:gdLst>
              <a:gd name="connsiteX0" fmla="*/ 0 w 2460740"/>
              <a:gd name="connsiteY0" fmla="*/ 0 h 5007429"/>
              <a:gd name="connsiteX1" fmla="*/ 2460740 w 2460740"/>
              <a:gd name="connsiteY1" fmla="*/ 0 h 5007429"/>
              <a:gd name="connsiteX2" fmla="*/ 2460740 w 2460740"/>
              <a:gd name="connsiteY2" fmla="*/ 5007429 h 5007429"/>
              <a:gd name="connsiteX3" fmla="*/ 0 w 2460740"/>
              <a:gd name="connsiteY3" fmla="*/ 5007429 h 5007429"/>
              <a:gd name="connsiteX4" fmla="*/ 0 w 2460740"/>
              <a:gd name="connsiteY4" fmla="*/ 0 h 5007429"/>
              <a:gd name="connsiteX0-1" fmla="*/ 0 w 2460740"/>
              <a:gd name="connsiteY0-2" fmla="*/ 0 h 5007429"/>
              <a:gd name="connsiteX1-3" fmla="*/ 751683 w 2460740"/>
              <a:gd name="connsiteY1-4" fmla="*/ 0 h 5007429"/>
              <a:gd name="connsiteX2-5" fmla="*/ 2460740 w 2460740"/>
              <a:gd name="connsiteY2-6" fmla="*/ 5007429 h 5007429"/>
              <a:gd name="connsiteX3-7" fmla="*/ 0 w 2460740"/>
              <a:gd name="connsiteY3-8" fmla="*/ 5007429 h 5007429"/>
              <a:gd name="connsiteX4-9" fmla="*/ 0 w 2460740"/>
              <a:gd name="connsiteY4-10" fmla="*/ 0 h 5007429"/>
              <a:gd name="connsiteX0-11" fmla="*/ 0 w 2460740"/>
              <a:gd name="connsiteY0-12" fmla="*/ 3175 h 5010604"/>
              <a:gd name="connsiteX1-13" fmla="*/ 878683 w 2460740"/>
              <a:gd name="connsiteY1-14" fmla="*/ 0 h 5010604"/>
              <a:gd name="connsiteX2-15" fmla="*/ 2460740 w 2460740"/>
              <a:gd name="connsiteY2-16" fmla="*/ 5010604 h 5010604"/>
              <a:gd name="connsiteX3-17" fmla="*/ 0 w 2460740"/>
              <a:gd name="connsiteY3-18" fmla="*/ 5010604 h 5010604"/>
              <a:gd name="connsiteX4-19" fmla="*/ 0 w 2460740"/>
              <a:gd name="connsiteY4-20" fmla="*/ 3175 h 5010604"/>
              <a:gd name="connsiteX0-21" fmla="*/ 154236 w 2460740"/>
              <a:gd name="connsiteY0-22" fmla="*/ 0 h 5014774"/>
              <a:gd name="connsiteX1-23" fmla="*/ 878683 w 2460740"/>
              <a:gd name="connsiteY1-24" fmla="*/ 4170 h 5014774"/>
              <a:gd name="connsiteX2-25" fmla="*/ 2460740 w 2460740"/>
              <a:gd name="connsiteY2-26" fmla="*/ 5014774 h 5014774"/>
              <a:gd name="connsiteX3-27" fmla="*/ 0 w 2460740"/>
              <a:gd name="connsiteY3-28" fmla="*/ 5014774 h 5014774"/>
              <a:gd name="connsiteX4-29" fmla="*/ 154236 w 2460740"/>
              <a:gd name="connsiteY4-30" fmla="*/ 0 h 5014774"/>
              <a:gd name="connsiteX0-31" fmla="*/ 150564 w 2460740"/>
              <a:gd name="connsiteY0-32" fmla="*/ 0 h 5014774"/>
              <a:gd name="connsiteX1-33" fmla="*/ 878683 w 2460740"/>
              <a:gd name="connsiteY1-34" fmla="*/ 4170 h 5014774"/>
              <a:gd name="connsiteX2-35" fmla="*/ 2460740 w 2460740"/>
              <a:gd name="connsiteY2-36" fmla="*/ 5014774 h 5014774"/>
              <a:gd name="connsiteX3-37" fmla="*/ 0 w 2460740"/>
              <a:gd name="connsiteY3-38" fmla="*/ 5014774 h 5014774"/>
              <a:gd name="connsiteX4-39" fmla="*/ 150564 w 2460740"/>
              <a:gd name="connsiteY4-40" fmla="*/ 0 h 5014774"/>
              <a:gd name="connsiteX0-41" fmla="*/ 150564 w 2460740"/>
              <a:gd name="connsiteY0-42" fmla="*/ 0 h 5011102"/>
              <a:gd name="connsiteX1-43" fmla="*/ 878683 w 2460740"/>
              <a:gd name="connsiteY1-44" fmla="*/ 498 h 5011102"/>
              <a:gd name="connsiteX2-45" fmla="*/ 2460740 w 2460740"/>
              <a:gd name="connsiteY2-46" fmla="*/ 5011102 h 5011102"/>
              <a:gd name="connsiteX3-47" fmla="*/ 0 w 2460740"/>
              <a:gd name="connsiteY3-48" fmla="*/ 5011102 h 5011102"/>
              <a:gd name="connsiteX4-49" fmla="*/ 150564 w 2460740"/>
              <a:gd name="connsiteY4-50" fmla="*/ 0 h 5011102"/>
              <a:gd name="connsiteX0-51" fmla="*/ 176270 w 2460740"/>
              <a:gd name="connsiteY0-52" fmla="*/ 98654 h 5010604"/>
              <a:gd name="connsiteX1-53" fmla="*/ 878683 w 2460740"/>
              <a:gd name="connsiteY1-54" fmla="*/ 0 h 5010604"/>
              <a:gd name="connsiteX2-55" fmla="*/ 2460740 w 2460740"/>
              <a:gd name="connsiteY2-56" fmla="*/ 5010604 h 5010604"/>
              <a:gd name="connsiteX3-57" fmla="*/ 0 w 2460740"/>
              <a:gd name="connsiteY3-58" fmla="*/ 5010604 h 5010604"/>
              <a:gd name="connsiteX4-59" fmla="*/ 176270 w 2460740"/>
              <a:gd name="connsiteY4-60" fmla="*/ 98654 h 5010604"/>
              <a:gd name="connsiteX0-61" fmla="*/ 165253 w 2460740"/>
              <a:gd name="connsiteY0-62" fmla="*/ 6847 h 5010604"/>
              <a:gd name="connsiteX1-63" fmla="*/ 878683 w 2460740"/>
              <a:gd name="connsiteY1-64" fmla="*/ 0 h 5010604"/>
              <a:gd name="connsiteX2-65" fmla="*/ 2460740 w 2460740"/>
              <a:gd name="connsiteY2-66" fmla="*/ 5010604 h 5010604"/>
              <a:gd name="connsiteX3-67" fmla="*/ 0 w 2460740"/>
              <a:gd name="connsiteY3-68" fmla="*/ 5010604 h 5010604"/>
              <a:gd name="connsiteX4-69" fmla="*/ 165253 w 2460740"/>
              <a:gd name="connsiteY4-70" fmla="*/ 6847 h 5010604"/>
              <a:gd name="connsiteX0-71" fmla="*/ 165253 w 2460740"/>
              <a:gd name="connsiteY0-72" fmla="*/ 0 h 5011102"/>
              <a:gd name="connsiteX1-73" fmla="*/ 878683 w 2460740"/>
              <a:gd name="connsiteY1-74" fmla="*/ 498 h 5011102"/>
              <a:gd name="connsiteX2-75" fmla="*/ 2460740 w 2460740"/>
              <a:gd name="connsiteY2-76" fmla="*/ 5011102 h 5011102"/>
              <a:gd name="connsiteX3-77" fmla="*/ 0 w 2460740"/>
              <a:gd name="connsiteY3-78" fmla="*/ 5011102 h 5011102"/>
              <a:gd name="connsiteX4-79" fmla="*/ 165253 w 2460740"/>
              <a:gd name="connsiteY4-80" fmla="*/ 0 h 5011102"/>
              <a:gd name="connsiteX0-81" fmla="*/ 161581 w 2460740"/>
              <a:gd name="connsiteY0-82" fmla="*/ 0 h 5011102"/>
              <a:gd name="connsiteX1-83" fmla="*/ 878683 w 2460740"/>
              <a:gd name="connsiteY1-84" fmla="*/ 498 h 5011102"/>
              <a:gd name="connsiteX2-85" fmla="*/ 2460740 w 2460740"/>
              <a:gd name="connsiteY2-86" fmla="*/ 5011102 h 5011102"/>
              <a:gd name="connsiteX3-87" fmla="*/ 0 w 2460740"/>
              <a:gd name="connsiteY3-88" fmla="*/ 5011102 h 5011102"/>
              <a:gd name="connsiteX4-89" fmla="*/ 161581 w 2460740"/>
              <a:gd name="connsiteY4-90" fmla="*/ 0 h 5011102"/>
              <a:gd name="connsiteX0-91" fmla="*/ 0 w 2299159"/>
              <a:gd name="connsiteY0-92" fmla="*/ 0 h 5011102"/>
              <a:gd name="connsiteX1-93" fmla="*/ 717102 w 2299159"/>
              <a:gd name="connsiteY1-94" fmla="*/ 498 h 5011102"/>
              <a:gd name="connsiteX2-95" fmla="*/ 2299159 w 2299159"/>
              <a:gd name="connsiteY2-96" fmla="*/ 5011102 h 5011102"/>
              <a:gd name="connsiteX3-97" fmla="*/ 0 w 2299159"/>
              <a:gd name="connsiteY3-98" fmla="*/ 5011102 h 5011102"/>
              <a:gd name="connsiteX4-99" fmla="*/ 0 w 2299159"/>
              <a:gd name="connsiteY4-100" fmla="*/ 0 h 50111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99159" h="5011102">
                <a:moveTo>
                  <a:pt x="0" y="0"/>
                </a:moveTo>
                <a:lnTo>
                  <a:pt x="717102" y="498"/>
                </a:lnTo>
                <a:lnTo>
                  <a:pt x="2299159" y="5011102"/>
                </a:lnTo>
                <a:lnTo>
                  <a:pt x="0" y="501110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3"/>
          <a:stretch>
            <a:fillRect/>
          </a:stretch>
        </p:blipFill>
        <p:spPr>
          <a:xfrm>
            <a:off x="531052" y="505345"/>
            <a:ext cx="1684421"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2021/8/30</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41507" y="4066467"/>
            <a:ext cx="6636633" cy="1325563"/>
          </a:xfrm>
          <a:prstGeom prst="rect">
            <a:avLst/>
          </a:prstGeom>
        </p:spPr>
        <p:txBody>
          <a:bodyPr/>
          <a:lstStyle/>
          <a:p>
            <a:pPr algn="ctr"/>
            <a:br>
              <a:rPr kumimoji="1" lang="en-US" altLang="zh-CN" sz="3200"/>
            </a:br>
            <a:r>
              <a:rPr kumimoji="1" lang="zh-CN" altLang="en-US" sz="3200"/>
              <a:t>北京长亭科技有限公司 </a:t>
            </a:r>
            <a:endParaRPr kumimoji="1" lang="zh-CN" altLang="en-US" sz="3200" dirty="0"/>
          </a:p>
        </p:txBody>
      </p:sp>
      <p:sp>
        <p:nvSpPr>
          <p:cNvPr id="5" name="文本框 4"/>
          <p:cNvSpPr txBox="1"/>
          <p:nvPr/>
        </p:nvSpPr>
        <p:spPr>
          <a:xfrm>
            <a:off x="1007895" y="2437590"/>
            <a:ext cx="8875718" cy="707886"/>
          </a:xfrm>
          <a:prstGeom prst="rect">
            <a:avLst/>
          </a:prstGeom>
          <a:noFill/>
        </p:spPr>
        <p:txBody>
          <a:bodyPr wrap="square" rtlCol="0">
            <a:spAutoFit/>
          </a:bodyPr>
          <a:lstStyle/>
          <a:p>
            <a:r>
              <a:rPr kumimoji="1" lang="en-US" altLang="zh-CN" sz="4000" b="1" dirty="0">
                <a:solidFill>
                  <a:srgbClr val="7AC259"/>
                </a:solidFill>
                <a:latin typeface="Microsoft YaHei" panose="020B0503020204020204" pitchFamily="34" charset="-122"/>
                <a:ea typeface="Microsoft YaHei" panose="020B0503020204020204" pitchFamily="34" charset="-122"/>
              </a:rPr>
              <a:t>    C2</a:t>
            </a:r>
            <a:r>
              <a:rPr kumimoji="1" lang="zh-CN" altLang="en-US" sz="4000" b="1" dirty="0">
                <a:solidFill>
                  <a:srgbClr val="7AC259"/>
                </a:solidFill>
                <a:latin typeface="Microsoft YaHei" panose="020B0503020204020204" pitchFamily="34" charset="-122"/>
                <a:ea typeface="Microsoft YaHei" panose="020B0503020204020204" pitchFamily="34" charset="-122"/>
              </a:rPr>
              <a:t>服务器隧道代理分析</a:t>
            </a:r>
          </a:p>
        </p:txBody>
      </p:sp>
      <p:sp>
        <p:nvSpPr>
          <p:cNvPr id="7" name="矩形 6"/>
          <p:cNvSpPr/>
          <p:nvPr/>
        </p:nvSpPr>
        <p:spPr>
          <a:xfrm>
            <a:off x="2348345" y="3393000"/>
            <a:ext cx="2160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8" name="文本框 7"/>
          <p:cNvSpPr txBox="1"/>
          <p:nvPr/>
        </p:nvSpPr>
        <p:spPr>
          <a:xfrm rot="16200000">
            <a:off x="9757273" y="2294021"/>
            <a:ext cx="3236063" cy="1385316"/>
          </a:xfrm>
          <a:prstGeom prst="rect">
            <a:avLst/>
          </a:prstGeom>
          <a:noFill/>
        </p:spPr>
        <p:txBody>
          <a:bodyPr wrap="square" rtlCol="0">
            <a:spAutoFit/>
          </a:bodyPr>
          <a:lstStyle/>
          <a:p>
            <a:pPr>
              <a:lnSpc>
                <a:spcPts val="11600"/>
              </a:lnSpc>
            </a:pPr>
            <a:r>
              <a:rPr kumimoji="1" lang="en-US" altLang="zh-CN" sz="9600" b="1" dirty="0">
                <a:solidFill>
                  <a:schemeClr val="bg1">
                    <a:alpha val="20000"/>
                  </a:schemeClr>
                </a:solidFill>
                <a:latin typeface="Source Han Sans CN" panose="020B0500000000000000" pitchFamily="34" charset="-128"/>
                <a:ea typeface="Source Han Sans CN" panose="020B0500000000000000" pitchFamily="34" charset="-128"/>
              </a:rPr>
              <a:t>2019</a:t>
            </a:r>
            <a:endParaRPr kumimoji="1" lang="zh-CN" altLang="en-US" sz="9600" b="1" dirty="0">
              <a:solidFill>
                <a:schemeClr val="bg1">
                  <a:alpha val="20000"/>
                </a:schemeClr>
              </a:solidFill>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3" y="1297932"/>
            <a:ext cx="10101211" cy="369332"/>
          </a:xfrm>
          <a:prstGeom prst="rect">
            <a:avLst/>
          </a:prstGeom>
          <a:noFill/>
        </p:spPr>
        <p:txBody>
          <a:bodyPr wrap="square" rtlCol="0">
            <a:spAutoFit/>
          </a:bodyPr>
          <a:lstStyle/>
          <a:p>
            <a:r>
              <a:rPr lang="en-US" altLang="zh-CN" dirty="0">
                <a:solidFill>
                  <a:srgbClr val="333333"/>
                </a:solidFill>
                <a:latin typeface="Helvetica Neue"/>
              </a:rPr>
              <a:t>2. </a:t>
            </a:r>
            <a:r>
              <a:rPr lang="zh-CN" altLang="en-US" dirty="0">
                <a:solidFill>
                  <a:srgbClr val="333333"/>
                </a:solidFill>
                <a:latin typeface="Helvetica Neue"/>
              </a:rPr>
              <a:t>将流量代理到指定的本地端口                           </a:t>
            </a:r>
            <a:r>
              <a:rPr lang="en-US" altLang="zh-CN" dirty="0">
                <a:solidFill>
                  <a:srgbClr val="333333"/>
                </a:solidFill>
                <a:latin typeface="Helvetica Neue"/>
              </a:rPr>
              <a:t>3. </a:t>
            </a:r>
            <a:r>
              <a:rPr lang="zh-CN" altLang="en-US" dirty="0">
                <a:solidFill>
                  <a:srgbClr val="333333"/>
                </a:solidFill>
                <a:latin typeface="Helvetica Neue"/>
              </a:rPr>
              <a:t>询问服务端状态，查看是否可以正常提供服务</a:t>
            </a:r>
            <a:endParaRPr lang="en-US" altLang="zh-CN" dirty="0"/>
          </a:p>
        </p:txBody>
      </p:sp>
      <p:sp>
        <p:nvSpPr>
          <p:cNvPr id="6" name="文本框 5">
            <a:extLst>
              <a:ext uri="{FF2B5EF4-FFF2-40B4-BE49-F238E27FC236}">
                <a16:creationId xmlns:a16="http://schemas.microsoft.com/office/drawing/2014/main" id="{B3131F92-51F7-41C8-B628-B75018C336EC}"/>
              </a:ext>
            </a:extLst>
          </p:cNvPr>
          <p:cNvSpPr txBox="1"/>
          <p:nvPr/>
        </p:nvSpPr>
        <p:spPr>
          <a:xfrm>
            <a:off x="1611329" y="1723205"/>
            <a:ext cx="8969338" cy="5016758"/>
          </a:xfrm>
          <a:prstGeom prst="rect">
            <a:avLst/>
          </a:prstGeom>
          <a:solidFill>
            <a:schemeClr val="tx1"/>
          </a:solidFill>
        </p:spPr>
        <p:txBody>
          <a:bodyPr wrap="square">
            <a:spAutoFit/>
          </a:bodyPr>
          <a:lstStyle/>
          <a:p>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def</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askGeorg</a:t>
            </a:r>
            <a:r>
              <a:rPr lang="en-US" altLang="zh-CN" sz="1600" b="0" dirty="0">
                <a:solidFill>
                  <a:srgbClr val="D4D4D4"/>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connectString</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connectString</a:t>
            </a:r>
            <a:r>
              <a:rPr lang="en-US" altLang="zh-CN" sz="1600" b="0" dirty="0">
                <a:solidFill>
                  <a:srgbClr val="D4D4D4"/>
                </a:solidFill>
                <a:effectLst/>
                <a:latin typeface="Consolas" panose="020B0609020204030204" pitchFamily="49" charset="0"/>
              </a:rPr>
              <a:t> = </a:t>
            </a:r>
            <a:r>
              <a:rPr lang="en-US" altLang="zh-CN" sz="1600" b="0" dirty="0" err="1">
                <a:solidFill>
                  <a:srgbClr val="D4D4D4"/>
                </a:solidFill>
                <a:effectLst/>
                <a:latin typeface="Consolas" panose="020B0609020204030204" pitchFamily="49" charset="0"/>
              </a:rPr>
              <a:t>connectString</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o = </a:t>
            </a:r>
            <a:r>
              <a:rPr lang="en-US" altLang="zh-CN" sz="1600" b="0" dirty="0" err="1">
                <a:solidFill>
                  <a:srgbClr val="D4D4D4"/>
                </a:solidFill>
                <a:effectLst/>
                <a:latin typeface="Consolas" panose="020B0609020204030204" pitchFamily="49" charset="0"/>
              </a:rPr>
              <a:t>urlparse</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connectString</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httpScheme</a:t>
            </a:r>
            <a:r>
              <a:rPr lang="en-US" altLang="zh-CN" sz="1600" b="0" dirty="0">
                <a:solidFill>
                  <a:srgbClr val="D4D4D4"/>
                </a:solidFill>
                <a:effectLst/>
                <a:latin typeface="Consolas" panose="020B0609020204030204" pitchFamily="49" charset="0"/>
              </a:rPr>
              <a:t> = </a:t>
            </a:r>
            <a:r>
              <a:rPr lang="en-US" altLang="zh-CN" sz="1600" b="0" dirty="0" err="1">
                <a:solidFill>
                  <a:srgbClr val="D4D4D4"/>
                </a:solidFill>
                <a:effectLst/>
                <a:latin typeface="Consolas" panose="020B0609020204030204" pitchFamily="49" charset="0"/>
              </a:rPr>
              <a:t>o.scheme</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httpHost</a:t>
            </a:r>
            <a:r>
              <a:rPr lang="en-US" altLang="zh-CN" sz="1600" b="0" dirty="0">
                <a:solidFill>
                  <a:srgbClr val="D4D4D4"/>
                </a:solidFill>
                <a:effectLst/>
                <a:latin typeface="Consolas" panose="020B0609020204030204" pitchFamily="49" charset="0"/>
              </a:rPr>
              <a:t> = </a:t>
            </a:r>
            <a:r>
              <a:rPr lang="en-US" altLang="zh-CN" sz="1600" b="0" dirty="0" err="1">
                <a:solidFill>
                  <a:srgbClr val="D4D4D4"/>
                </a:solidFill>
                <a:effectLst/>
                <a:latin typeface="Consolas" panose="020B0609020204030204" pitchFamily="49" charset="0"/>
              </a:rPr>
              <a:t>o.netloc.split</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httpPath</a:t>
            </a:r>
            <a:r>
              <a:rPr lang="en-US" altLang="zh-CN" sz="1600" b="0" dirty="0">
                <a:solidFill>
                  <a:srgbClr val="D4D4D4"/>
                </a:solidFill>
                <a:effectLst/>
                <a:latin typeface="Consolas" panose="020B0609020204030204" pitchFamily="49" charset="0"/>
              </a:rPr>
              <a:t> = </a:t>
            </a:r>
            <a:r>
              <a:rPr lang="en-US" altLang="zh-CN" sz="1600" b="0" dirty="0" err="1">
                <a:solidFill>
                  <a:srgbClr val="D4D4D4"/>
                </a:solidFill>
                <a:effectLst/>
                <a:latin typeface="Consolas" panose="020B0609020204030204" pitchFamily="49" charset="0"/>
              </a:rPr>
              <a:t>o.path</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o.scheme</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"http"</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httpScheme</a:t>
            </a:r>
            <a:r>
              <a:rPr lang="en-US" altLang="zh-CN" sz="1600" b="0" dirty="0">
                <a:solidFill>
                  <a:srgbClr val="D4D4D4"/>
                </a:solidFill>
                <a:effectLst/>
                <a:latin typeface="Consolas" panose="020B0609020204030204" pitchFamily="49" charset="0"/>
              </a:rPr>
              <a:t> = urllib3.HTTPConnectionPool</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httpScheme</a:t>
            </a:r>
            <a:r>
              <a:rPr lang="en-US" altLang="zh-CN" sz="1600" b="0" dirty="0">
                <a:solidFill>
                  <a:srgbClr val="D4D4D4"/>
                </a:solidFill>
                <a:effectLst/>
                <a:latin typeface="Consolas" panose="020B0609020204030204" pitchFamily="49" charset="0"/>
              </a:rPr>
              <a:t> = urllib3.HTTPSConnectionPool</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conn = </a:t>
            </a:r>
            <a:r>
              <a:rPr lang="en-US" altLang="zh-CN" sz="1600" b="0" dirty="0" err="1">
                <a:solidFill>
                  <a:srgbClr val="D4D4D4"/>
                </a:solidFill>
                <a:effectLst/>
                <a:latin typeface="Consolas" panose="020B0609020204030204" pitchFamily="49" charset="0"/>
              </a:rPr>
              <a:t>httpScheme</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host</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httpHost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port</a:t>
            </a:r>
            <a:r>
              <a:rPr lang="en-US" altLang="zh-CN" sz="1600" b="0" dirty="0">
                <a:solidFill>
                  <a:srgbClr val="D4D4D4"/>
                </a:solidFill>
                <a:effectLst/>
                <a:latin typeface="Consolas" panose="020B0609020204030204" pitchFamily="49" charset="0"/>
              </a:rPr>
              <a:t>=</a:t>
            </a:r>
            <a:r>
              <a:rPr lang="en-US" altLang="zh-CN" sz="1600" b="0" dirty="0" err="1">
                <a:solidFill>
                  <a:srgbClr val="D4D4D4"/>
                </a:solidFill>
                <a:effectLst/>
                <a:latin typeface="Consolas" panose="020B0609020204030204" pitchFamily="49" charset="0"/>
              </a:rPr>
              <a:t>httpPort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response = </a:t>
            </a:r>
            <a:r>
              <a:rPr lang="en-US" altLang="zh-CN" sz="1600" b="0" dirty="0" err="1">
                <a:solidFill>
                  <a:srgbClr val="D4D4D4"/>
                </a:solidFill>
                <a:effectLst/>
                <a:latin typeface="Consolas" panose="020B0609020204030204" pitchFamily="49" charset="0"/>
              </a:rPr>
              <a:t>conn.request</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"GET"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httpPath</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response.status</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200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BASICCHECKSTRING == </a:t>
            </a:r>
            <a:r>
              <a:rPr lang="en-US" altLang="zh-CN" sz="1600" b="0" dirty="0" err="1">
                <a:solidFill>
                  <a:srgbClr val="D4D4D4"/>
                </a:solidFill>
                <a:effectLst/>
                <a:latin typeface="Consolas" panose="020B0609020204030204" pitchFamily="49" charset="0"/>
              </a:rPr>
              <a:t>response.data.strip</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log.info(BASICCHECKSTRING)</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True</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conn.close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False</a:t>
            </a:r>
            <a:br>
              <a:rPr lang="en-US" altLang="zh-CN" sz="1600" b="0" dirty="0">
                <a:solidFill>
                  <a:srgbClr val="D4D4D4"/>
                </a:solidFill>
                <a:effectLst/>
                <a:latin typeface="Consolas" panose="020B0609020204030204" pitchFamily="49" charset="0"/>
              </a:rPr>
            </a:br>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not</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askGeorg</a:t>
            </a:r>
            <a:r>
              <a:rPr lang="en-US" altLang="zh-CN" sz="1600" b="0" dirty="0">
                <a:solidFill>
                  <a:srgbClr val="D4D4D4"/>
                </a:solidFill>
                <a:effectLst/>
                <a:latin typeface="Consolas" panose="020B0609020204030204" pitchFamily="49" charset="0"/>
              </a:rPr>
              <a:t>(args.url):</a:t>
            </a:r>
          </a:p>
          <a:p>
            <a:r>
              <a:rPr lang="en-US" altLang="zh-CN" sz="1600" b="0" dirty="0">
                <a:solidFill>
                  <a:srgbClr val="D4D4D4"/>
                </a:solidFill>
                <a:effectLst/>
                <a:latin typeface="Consolas" panose="020B0609020204030204" pitchFamily="49" charset="0"/>
              </a:rPr>
              <a:t>        log.info(</a:t>
            </a:r>
            <a:r>
              <a:rPr lang="en-US" altLang="zh-CN" sz="1600" b="0" dirty="0">
                <a:solidFill>
                  <a:srgbClr val="CE9178"/>
                </a:solidFill>
                <a:effectLst/>
                <a:latin typeface="Consolas" panose="020B0609020204030204" pitchFamily="49" charset="0"/>
              </a:rPr>
              <a:t>"Georg is not ready, please check </a:t>
            </a:r>
            <a:r>
              <a:rPr lang="en-US" altLang="zh-CN" sz="1600" b="0" dirty="0" err="1">
                <a:solidFill>
                  <a:srgbClr val="CE9178"/>
                </a:solidFill>
                <a:effectLst/>
                <a:latin typeface="Consolas" panose="020B0609020204030204" pitchFamily="49" charset="0"/>
              </a:rPr>
              <a:t>url</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exit</a:t>
            </a:r>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7040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3" y="1297932"/>
            <a:ext cx="10101211" cy="369332"/>
          </a:xfrm>
          <a:prstGeom prst="rect">
            <a:avLst/>
          </a:prstGeom>
          <a:noFill/>
        </p:spPr>
        <p:txBody>
          <a:bodyPr wrap="square" rtlCol="0">
            <a:spAutoFit/>
          </a:bodyPr>
          <a:lstStyle/>
          <a:p>
            <a:r>
              <a:rPr lang="en-US" altLang="zh-CN" i="0" dirty="0">
                <a:solidFill>
                  <a:srgbClr val="333333"/>
                </a:solidFill>
                <a:effectLst/>
                <a:latin typeface="Helvetica Neue"/>
              </a:rPr>
              <a:t>4. </a:t>
            </a:r>
            <a:r>
              <a:rPr lang="zh-CN" altLang="en-US" i="0" dirty="0">
                <a:solidFill>
                  <a:srgbClr val="333333"/>
                </a:solidFill>
                <a:effectLst/>
                <a:latin typeface="Helvetica Neue"/>
              </a:rPr>
              <a:t>有流量进入后，判断是</a:t>
            </a:r>
            <a:r>
              <a:rPr lang="en-US" altLang="zh-CN" i="0" dirty="0">
                <a:solidFill>
                  <a:srgbClr val="333333"/>
                </a:solidFill>
                <a:effectLst/>
                <a:latin typeface="Helvetica Neue"/>
              </a:rPr>
              <a:t>socks</a:t>
            </a:r>
            <a:r>
              <a:rPr lang="zh-CN" altLang="en-US" i="0" dirty="0">
                <a:solidFill>
                  <a:srgbClr val="333333"/>
                </a:solidFill>
                <a:effectLst/>
                <a:latin typeface="Helvetica Neue"/>
              </a:rPr>
              <a:t>的哪个版本</a:t>
            </a:r>
            <a:r>
              <a:rPr lang="zh-CN" altLang="en-US" dirty="0">
                <a:solidFill>
                  <a:srgbClr val="333333"/>
                </a:solidFill>
                <a:latin typeface="Helvetica Neue"/>
              </a:rPr>
              <a:t>，获取请求的</a:t>
            </a:r>
            <a:r>
              <a:rPr lang="en-US" altLang="zh-CN" dirty="0" err="1">
                <a:solidFill>
                  <a:srgbClr val="333333"/>
                </a:solidFill>
                <a:latin typeface="Helvetica Neue"/>
              </a:rPr>
              <a:t>targetIP+Port</a:t>
            </a:r>
            <a:endParaRPr lang="en-US" altLang="zh-CN" dirty="0"/>
          </a:p>
        </p:txBody>
      </p:sp>
      <p:sp>
        <p:nvSpPr>
          <p:cNvPr id="6" name="文本框 5">
            <a:extLst>
              <a:ext uri="{FF2B5EF4-FFF2-40B4-BE49-F238E27FC236}">
                <a16:creationId xmlns:a16="http://schemas.microsoft.com/office/drawing/2014/main" id="{25CBE4DB-953B-4081-8C8D-8F268EBDA888}"/>
              </a:ext>
            </a:extLst>
          </p:cNvPr>
          <p:cNvSpPr txBox="1"/>
          <p:nvPr/>
        </p:nvSpPr>
        <p:spPr>
          <a:xfrm>
            <a:off x="608745" y="2410794"/>
            <a:ext cx="4747516" cy="3416320"/>
          </a:xfrm>
          <a:prstGeom prst="rect">
            <a:avLst/>
          </a:prstGeom>
          <a:solidFill>
            <a:schemeClr val="tx1"/>
          </a:solidFill>
        </p:spPr>
        <p:txBody>
          <a:bodyPr wrap="square">
            <a:spAutoFit/>
          </a:bodyPr>
          <a:lstStyle/>
          <a:p>
            <a:r>
              <a:rPr lang="en-US" altLang="zh-CN" b="0" dirty="0">
                <a:solidFill>
                  <a:srgbClr val="569CD6"/>
                </a:solidFill>
                <a:effectLst/>
                <a:latin typeface="Consolas" panose="020B0609020204030204" pitchFamily="49" charset="0"/>
              </a:rPr>
              <a:t>def</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handleSocks</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self</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sock</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ver</a:t>
            </a:r>
            <a:r>
              <a:rPr lang="en-US" altLang="zh-CN" b="0" dirty="0">
                <a:solidFill>
                  <a:srgbClr val="D4D4D4"/>
                </a:solidFill>
                <a:effectLst/>
                <a:latin typeface="Consolas" panose="020B0609020204030204" pitchFamily="49" charset="0"/>
              </a:rPr>
              <a:t> = </a:t>
            </a:r>
            <a:r>
              <a:rPr lang="en-US" altLang="zh-CN" b="0" dirty="0" err="1">
                <a:solidFill>
                  <a:srgbClr val="D4D4D4"/>
                </a:solidFill>
                <a:effectLst/>
                <a:latin typeface="Consolas" panose="020B0609020204030204" pitchFamily="49" charset="0"/>
              </a:rPr>
              <a:t>sock.recv</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ver</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a:t>
            </a:r>
            <a:r>
              <a:rPr lang="en-US" altLang="zh-CN" b="0" dirty="0">
                <a:solidFill>
                  <a:srgbClr val="D7BA7D"/>
                </a:solidFill>
                <a:effectLst/>
                <a:latin typeface="Consolas" panose="020B0609020204030204" pitchFamily="49" charset="0"/>
              </a:rPr>
              <a:t>\x05</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self</a:t>
            </a:r>
            <a:r>
              <a:rPr lang="en-US" altLang="zh-CN" b="0" dirty="0">
                <a:solidFill>
                  <a:srgbClr val="D4D4D4"/>
                </a:solidFill>
                <a:effectLst/>
                <a:latin typeface="Consolas" panose="020B0609020204030204" pitchFamily="49" charset="0"/>
              </a:rPr>
              <a:t>.parseSocks5(sock)</a:t>
            </a:r>
          </a:p>
          <a:p>
            <a:r>
              <a:rPr lang="en-US" altLang="zh-CN" b="0" dirty="0">
                <a:solidFill>
                  <a:srgbClr val="D4D4D4"/>
                </a:solidFill>
                <a:effectLst/>
                <a:latin typeface="Consolas" panose="020B0609020204030204" pitchFamily="49" charset="0"/>
              </a:rPr>
              <a:t>    </a:t>
            </a:r>
            <a:r>
              <a:rPr lang="en-US" altLang="zh-CN" b="0" dirty="0" err="1">
                <a:solidFill>
                  <a:srgbClr val="C586C0"/>
                </a:solidFill>
                <a:effectLst/>
                <a:latin typeface="Consolas" panose="020B0609020204030204" pitchFamily="49" charset="0"/>
              </a:rPr>
              <a:t>elif</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ver</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a:t>
            </a:r>
            <a:r>
              <a:rPr lang="en-US" altLang="zh-CN" b="0" dirty="0">
                <a:solidFill>
                  <a:srgbClr val="D7BA7D"/>
                </a:solidFill>
                <a:effectLst/>
                <a:latin typeface="Consolas" panose="020B0609020204030204" pitchFamily="49" charset="0"/>
              </a:rPr>
              <a:t>\x04</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self</a:t>
            </a:r>
            <a:r>
              <a:rPr lang="en-US" altLang="zh-CN" b="0" dirty="0">
                <a:solidFill>
                  <a:srgbClr val="D4D4D4"/>
                </a:solidFill>
                <a:effectLst/>
                <a:latin typeface="Consolas" panose="020B0609020204030204" pitchFamily="49" charset="0"/>
              </a:rPr>
              <a:t>.parseSocks4(sock)</a:t>
            </a:r>
          </a:p>
          <a:p>
            <a:endParaRPr lang="en-US" altLang="zh-CN" b="0" dirty="0">
              <a:solidFill>
                <a:srgbClr val="D4D4D4"/>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def</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run</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self</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try</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.handleSocks</a:t>
            </a:r>
            <a:r>
              <a:rPr lang="en-US" altLang="zh-CN" b="0" dirty="0">
                <a:solidFill>
                  <a:srgbClr val="D4D4D4"/>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.pSocket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p:txBody>
      </p:sp>
      <p:sp>
        <p:nvSpPr>
          <p:cNvPr id="8" name="文本框 7">
            <a:extLst>
              <a:ext uri="{FF2B5EF4-FFF2-40B4-BE49-F238E27FC236}">
                <a16:creationId xmlns:a16="http://schemas.microsoft.com/office/drawing/2014/main" id="{CB447F21-37A0-4DDA-96B2-47303C904C01}"/>
              </a:ext>
            </a:extLst>
          </p:cNvPr>
          <p:cNvSpPr txBox="1"/>
          <p:nvPr/>
        </p:nvSpPr>
        <p:spPr>
          <a:xfrm>
            <a:off x="5654211" y="1880061"/>
            <a:ext cx="6096000" cy="4708981"/>
          </a:xfrm>
          <a:prstGeom prst="rect">
            <a:avLst/>
          </a:prstGeom>
          <a:solidFill>
            <a:schemeClr val="tx1"/>
          </a:solidFill>
        </p:spPr>
        <p:txBody>
          <a:bodyPr wrap="square">
            <a:spAutoFit/>
          </a:bodyPr>
          <a:lstStyle/>
          <a:p>
            <a:r>
              <a:rPr lang="en-US" altLang="zh-CN" sz="1200" b="0" dirty="0">
                <a:solidFill>
                  <a:srgbClr val="569CD6"/>
                </a:solidFill>
                <a:effectLst/>
                <a:latin typeface="Consolas" panose="020B0609020204030204" pitchFamily="49" charset="0"/>
              </a:rPr>
              <a:t>def</a:t>
            </a:r>
            <a:r>
              <a:rPr lang="en-US" altLang="zh-CN" sz="1200" b="0" dirty="0">
                <a:solidFill>
                  <a:srgbClr val="D4D4D4"/>
                </a:solidFill>
                <a:effectLst/>
                <a:latin typeface="Consolas" panose="020B0609020204030204" pitchFamily="49" charset="0"/>
              </a:rPr>
              <a:t> </a:t>
            </a:r>
            <a:r>
              <a:rPr lang="en-US" altLang="zh-CN" sz="1200" b="0" dirty="0">
                <a:solidFill>
                  <a:srgbClr val="DCDCAA"/>
                </a:solidFill>
                <a:effectLst/>
                <a:latin typeface="Consolas" panose="020B0609020204030204" pitchFamily="49" charset="0"/>
              </a:rPr>
              <a:t>parseSocks5</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self</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sock</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dirty="0">
                <a:solidFill>
                  <a:srgbClr val="D4D4D4"/>
                </a:solidFill>
                <a:latin typeface="Consolas" panose="020B0609020204030204" pitchFamily="49" charset="0"/>
              </a:rPr>
              <a:t>······</a:t>
            </a:r>
          </a:p>
          <a:p>
            <a:r>
              <a:rPr lang="en-US" altLang="zh-CN" sz="1200" b="0" dirty="0">
                <a:solidFill>
                  <a:srgbClr val="D4D4D4"/>
                </a:solidFill>
                <a:effectLst/>
                <a:latin typeface="Consolas" panose="020B0609020204030204" pitchFamily="49" charset="0"/>
              </a:rPr>
              <a:t>    target = </a:t>
            </a:r>
            <a:r>
              <a:rPr lang="en-US" altLang="zh-CN" sz="1200" b="0" dirty="0">
                <a:solidFill>
                  <a:srgbClr val="569CD6"/>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atyp</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\x01</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IPv4</a:t>
            </a:r>
          </a:p>
          <a:p>
            <a:r>
              <a:rPr lang="en-US" altLang="zh-CN" sz="1200" b="0" dirty="0">
                <a:solidFill>
                  <a:srgbClr val="D4D4D4"/>
                </a:solidFill>
                <a:effectLst/>
                <a:latin typeface="Consolas" panose="020B0609020204030204" pitchFamily="49" charset="0"/>
              </a:rPr>
              <a:t>        target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4</a:t>
            </a:r>
            <a:r>
              <a:rPr lang="en-US" altLang="zh-CN" sz="1200" b="0" dirty="0">
                <a:solidFill>
                  <a:srgbClr val="D4D4D4"/>
                </a:solidFill>
                <a:effectLst/>
                <a:latin typeface="Consolas" panose="020B0609020204030204" pitchFamily="49" charset="0"/>
              </a:rPr>
              <a:t>) </a:t>
            </a:r>
            <a:r>
              <a:rPr lang="en-US" altLang="zh-CN" sz="1200" dirty="0">
                <a:solidFill>
                  <a:srgbClr val="D4D4D4"/>
                </a:solidFill>
                <a:latin typeface="Consolas" panose="020B0609020204030204" pitchFamily="49" charset="0"/>
              </a:rPr>
              <a:t>;</a:t>
            </a:r>
            <a:r>
              <a:rPr lang="zh-CN" altLang="en-US" sz="1200" dirty="0">
                <a:solidFill>
                  <a:srgbClr val="D4D4D4"/>
                </a:solidFill>
                <a:latin typeface="Consolas" panose="020B0609020204030204" pitchFamily="49" charset="0"/>
              </a:rPr>
              <a:t> </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target = </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.join([</a:t>
            </a:r>
            <a:r>
              <a:rPr lang="en-US" altLang="zh-CN" sz="1200" b="0" dirty="0">
                <a:solidFill>
                  <a:srgbClr val="4EC9B0"/>
                </a:solidFill>
                <a:effectLst/>
                <a:latin typeface="Consolas" panose="020B0609020204030204" pitchFamily="49" charset="0"/>
              </a:rPr>
              <a:t>str</a:t>
            </a:r>
            <a:r>
              <a:rPr lang="en-US" altLang="zh-CN" sz="1200" b="0" dirty="0">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ord</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for</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in</a:t>
            </a:r>
            <a:r>
              <a:rPr lang="en-US" altLang="zh-CN" sz="1200" b="0" dirty="0">
                <a:solidFill>
                  <a:srgbClr val="D4D4D4"/>
                </a:solidFill>
                <a:effectLst/>
                <a:latin typeface="Consolas" panose="020B0609020204030204" pitchFamily="49" charset="0"/>
              </a:rPr>
              <a:t> target])</a:t>
            </a:r>
          </a:p>
          <a:p>
            <a:r>
              <a:rPr lang="en-US" altLang="zh-CN" sz="1200" b="0" dirty="0">
                <a:solidFill>
                  <a:srgbClr val="D4D4D4"/>
                </a:solidFill>
                <a:effectLst/>
                <a:latin typeface="Consolas" panose="020B0609020204030204" pitchFamily="49" charset="0"/>
              </a:rPr>
              <a:t>    </a:t>
            </a:r>
            <a:r>
              <a:rPr lang="en-US" altLang="zh-CN" sz="1200" b="0" dirty="0" err="1">
                <a:solidFill>
                  <a:srgbClr val="C586C0"/>
                </a:solidFill>
                <a:effectLst/>
                <a:latin typeface="Consolas" panose="020B0609020204030204" pitchFamily="49" charset="0"/>
              </a:rPr>
              <a:t>elif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atyp</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\x03</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Hostname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targetLen</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ord</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a:t>
            </a: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hostname length (1 byte)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target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targetLen</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target = </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.join([</a:t>
            </a:r>
            <a:r>
              <a:rPr lang="en-US" altLang="zh-CN" sz="1200" b="0" dirty="0" err="1">
                <a:solidFill>
                  <a:srgbClr val="D4D4D4"/>
                </a:solidFill>
                <a:effectLst/>
                <a:latin typeface="Consolas" panose="020B0609020204030204" pitchFamily="49" charset="0"/>
              </a:rPr>
              <a:t>unichr</a:t>
            </a:r>
            <a:r>
              <a:rPr lang="en-US" altLang="zh-CN" sz="1200" b="0" dirty="0">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ord</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for</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in</a:t>
            </a:r>
            <a:r>
              <a:rPr lang="en-US" altLang="zh-CN" sz="1200" b="0" dirty="0">
                <a:solidFill>
                  <a:srgbClr val="D4D4D4"/>
                </a:solidFill>
                <a:effectLst/>
                <a:latin typeface="Consolas" panose="020B0609020204030204" pitchFamily="49" charset="0"/>
              </a:rPr>
              <a:t> target])</a:t>
            </a:r>
          </a:p>
          <a:p>
            <a:r>
              <a:rPr lang="en-US" altLang="zh-CN" sz="1200" b="0" dirty="0">
                <a:solidFill>
                  <a:srgbClr val="D4D4D4"/>
                </a:solidFill>
                <a:effectLst/>
                <a:latin typeface="Consolas" panose="020B0609020204030204" pitchFamily="49" charset="0"/>
              </a:rPr>
              <a:t>    </a:t>
            </a:r>
            <a:r>
              <a:rPr lang="en-US" altLang="zh-CN" sz="1200" b="0" dirty="0" err="1">
                <a:solidFill>
                  <a:srgbClr val="C586C0"/>
                </a:solidFill>
                <a:effectLst/>
                <a:latin typeface="Consolas" panose="020B0609020204030204" pitchFamily="49" charset="0"/>
              </a:rPr>
              <a:t>elif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atyp</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\x04</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IPv6</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target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16</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sock.recv</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2</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tmp_addr</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target = </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.join(</a:t>
            </a:r>
            <a:r>
              <a:rPr lang="en-US" altLang="zh-CN" sz="1200" b="0" dirty="0" err="1">
                <a:solidFill>
                  <a:srgbClr val="D4D4D4"/>
                </a:solidFill>
                <a:effectLst/>
                <a:latin typeface="Consolas" panose="020B0609020204030204" pitchFamily="49" charset="0"/>
              </a:rPr>
              <a:t>tmp_addr</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ord</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a:t>
            </a:r>
            <a:r>
              <a:rPr lang="en-US" altLang="zh-CN" sz="1200" b="0" dirty="0">
                <a:solidFill>
                  <a:srgbClr val="D4D4D4"/>
                </a:solidFill>
                <a:effectLst/>
                <a:latin typeface="Consolas" panose="020B0609020204030204" pitchFamily="49" charset="0"/>
              </a:rPr>
              <a:t>]) * </a:t>
            </a:r>
            <a:r>
              <a:rPr lang="en-US" altLang="zh-CN" sz="1200" b="0" dirty="0">
                <a:solidFill>
                  <a:srgbClr val="B5CEA8"/>
                </a:solidFill>
                <a:effectLst/>
                <a:latin typeface="Consolas" panose="020B0609020204030204" pitchFamily="49" charset="0"/>
              </a:rPr>
              <a:t>256</a:t>
            </a:r>
            <a:r>
              <a:rPr lang="en-US" altLang="zh-CN" sz="1200" b="0" dirty="0">
                <a:solidFill>
                  <a:srgbClr val="D4D4D4"/>
                </a:solidFill>
                <a:effectLst/>
                <a:latin typeface="Consolas" panose="020B0609020204030204" pitchFamily="49" charset="0"/>
              </a:rPr>
              <a:t> + </a:t>
            </a:r>
            <a:r>
              <a:rPr lang="en-US" altLang="zh-CN" sz="1200" b="0" dirty="0" err="1">
                <a:solidFill>
                  <a:srgbClr val="DCDCAA"/>
                </a:solidFill>
                <a:effectLst/>
                <a:latin typeface="Consolas" panose="020B0609020204030204" pitchFamily="49" charset="0"/>
              </a:rPr>
              <a:t>ord</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targetPort</a:t>
            </a:r>
            <a:r>
              <a:rPr lang="en-US" altLang="zh-CN" sz="1200" b="0" dirty="0">
                <a:solidFill>
                  <a:srgbClr val="D4D4D4"/>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cmd</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r>
              <a:rPr lang="en-US" altLang="zh-CN" sz="1200" b="0" dirty="0">
                <a:solidFill>
                  <a:srgbClr val="D7BA7D"/>
                </a:solidFill>
                <a:effectLst/>
                <a:latin typeface="Consolas" panose="020B0609020204030204" pitchFamily="49" charset="0"/>
              </a:rPr>
              <a:t>\x01</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CONNECT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serverIp</a:t>
            </a:r>
            <a:r>
              <a:rPr lang="en-US" altLang="zh-CN" sz="1200" b="0" dirty="0">
                <a:solidFill>
                  <a:srgbClr val="D4D4D4"/>
                </a:solidFill>
                <a:effectLst/>
                <a:latin typeface="Consolas" panose="020B0609020204030204" pitchFamily="49" charset="0"/>
              </a:rPr>
              <a:t> = target</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try</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serverIp</a:t>
            </a:r>
            <a:r>
              <a:rPr lang="en-US" altLang="zh-CN" sz="1200" b="0" dirty="0">
                <a:solidFill>
                  <a:srgbClr val="D4D4D4"/>
                </a:solidFill>
                <a:effectLst/>
                <a:latin typeface="Consolas" panose="020B0609020204030204" pitchFamily="49" charset="0"/>
              </a:rPr>
              <a:t> = </a:t>
            </a:r>
            <a:r>
              <a:rPr lang="en-US" altLang="zh-CN" sz="1200" b="0" dirty="0" err="1">
                <a:solidFill>
                  <a:srgbClr val="D4D4D4"/>
                </a:solidFill>
                <a:effectLst/>
                <a:latin typeface="Consolas" panose="020B0609020204030204" pitchFamily="49" charset="0"/>
              </a:rPr>
              <a:t>gethostbyname</a:t>
            </a:r>
            <a:r>
              <a:rPr lang="en-US" altLang="zh-CN" sz="1200" b="0" dirty="0">
                <a:solidFill>
                  <a:srgbClr val="D4D4D4"/>
                </a:solidFill>
                <a:effectLst/>
                <a:latin typeface="Consolas" panose="020B0609020204030204" pitchFamily="49" charset="0"/>
              </a:rPr>
              <a:t>(target)</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except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log.error</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oeps</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serverIp</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.join([</a:t>
            </a:r>
            <a:r>
              <a:rPr lang="en-US" altLang="zh-CN" sz="1200" b="0" dirty="0" err="1">
                <a:solidFill>
                  <a:srgbClr val="DCDCAA"/>
                </a:solidFill>
                <a:effectLst/>
                <a:latin typeface="Consolas" panose="020B0609020204030204" pitchFamily="49" charset="0"/>
              </a:rPr>
              <a:t>chr</a:t>
            </a:r>
            <a:r>
              <a:rPr lang="en-US" altLang="zh-CN" sz="1200" b="0" dirty="0">
                <a:solidFill>
                  <a:srgbClr val="D4D4D4"/>
                </a:solidFill>
                <a:effectLst/>
                <a:latin typeface="Consolas" panose="020B0609020204030204" pitchFamily="49" charset="0"/>
              </a:rPr>
              <a:t>(</a:t>
            </a:r>
            <a:r>
              <a:rPr lang="en-US" altLang="zh-CN" sz="1200" b="0" dirty="0">
                <a:solidFill>
                  <a:srgbClr val="4EC9B0"/>
                </a:solidFill>
                <a:effectLst/>
                <a:latin typeface="Consolas" panose="020B0609020204030204" pitchFamily="49" charset="0"/>
              </a:rPr>
              <a:t>int</a:t>
            </a:r>
            <a:r>
              <a:rPr lang="en-US" altLang="zh-CN" sz="1200" b="0" dirty="0">
                <a:solidFill>
                  <a:srgbClr val="D4D4D4"/>
                </a:solidFill>
                <a:effectLst/>
                <a:latin typeface="Consolas" panose="020B0609020204030204" pitchFamily="49" charset="0"/>
              </a:rPr>
              <a:t>(</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for</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i</a:t>
            </a:r>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in</a:t>
            </a:r>
            <a:r>
              <a:rPr lang="en-US" altLang="zh-CN" sz="1200" b="0" dirty="0">
                <a:solidFill>
                  <a:srgbClr val="D4D4D4"/>
                </a:solidFill>
                <a:effectLst/>
                <a:latin typeface="Consolas" panose="020B0609020204030204" pitchFamily="49" charset="0"/>
              </a:rPr>
              <a:t> </a:t>
            </a:r>
            <a:r>
              <a:rPr lang="en-US" altLang="zh-CN" sz="1200" b="0" dirty="0" err="1">
                <a:solidFill>
                  <a:srgbClr val="D4D4D4"/>
                </a:solidFill>
                <a:effectLst/>
                <a:latin typeface="Consolas" panose="020B0609020204030204" pitchFamily="49" charset="0"/>
              </a:rPr>
              <a:t>serverIp.split</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7778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322367" y="1106380"/>
            <a:ext cx="9547263" cy="646331"/>
          </a:xfrm>
          <a:prstGeom prst="rect">
            <a:avLst/>
          </a:prstGeom>
          <a:noFill/>
        </p:spPr>
        <p:txBody>
          <a:bodyPr wrap="square" rtlCol="0">
            <a:spAutoFit/>
          </a:bodyPr>
          <a:lstStyle/>
          <a:p>
            <a:r>
              <a:rPr lang="en-US" altLang="zh-CN" i="0" dirty="0">
                <a:solidFill>
                  <a:srgbClr val="333333"/>
                </a:solidFill>
                <a:effectLst/>
                <a:latin typeface="Helvetica Neue"/>
              </a:rPr>
              <a:t>5. </a:t>
            </a:r>
            <a:r>
              <a:rPr lang="zh-CN" altLang="en-US" i="0" dirty="0">
                <a:solidFill>
                  <a:srgbClr val="333333"/>
                </a:solidFill>
                <a:effectLst/>
                <a:latin typeface="Helvetica Neue"/>
              </a:rPr>
              <a:t>调用功能</a:t>
            </a:r>
            <a:r>
              <a:rPr lang="en-US" altLang="zh-CN" i="0" dirty="0">
                <a:solidFill>
                  <a:srgbClr val="333333"/>
                </a:solidFill>
                <a:effectLst/>
                <a:latin typeface="Helvetica Neue"/>
              </a:rPr>
              <a:t>CONNECT</a:t>
            </a:r>
            <a:r>
              <a:rPr lang="zh-CN" altLang="en-US" i="0" dirty="0">
                <a:solidFill>
                  <a:srgbClr val="333333"/>
                </a:solidFill>
                <a:effectLst/>
                <a:latin typeface="Helvetica Neue"/>
              </a:rPr>
              <a:t>向服务端发起访问请求。参数是</a:t>
            </a:r>
            <a:r>
              <a:rPr lang="en-US" altLang="zh-CN" i="0" dirty="0" err="1">
                <a:solidFill>
                  <a:srgbClr val="333333"/>
                </a:solidFill>
                <a:effectLst/>
                <a:latin typeface="Helvetica Neue"/>
              </a:rPr>
              <a:t>tagetIP+Port</a:t>
            </a:r>
            <a:r>
              <a:rPr lang="zh-CN" altLang="en-US" i="0" dirty="0">
                <a:solidFill>
                  <a:srgbClr val="333333"/>
                </a:solidFill>
                <a:effectLst/>
                <a:latin typeface="Helvetica Neue"/>
              </a:rPr>
              <a:t>如果请求成功，会将生成的</a:t>
            </a:r>
            <a:r>
              <a:rPr lang="en-US" altLang="zh-CN" i="0" dirty="0" err="1">
                <a:solidFill>
                  <a:srgbClr val="333333"/>
                </a:solidFill>
                <a:effectLst/>
                <a:latin typeface="Helvetica Neue"/>
              </a:rPr>
              <a:t>sessionID</a:t>
            </a:r>
            <a:r>
              <a:rPr lang="zh-CN" altLang="en-US" i="0" dirty="0">
                <a:solidFill>
                  <a:srgbClr val="333333"/>
                </a:solidFill>
                <a:effectLst/>
                <a:latin typeface="Helvetica Neue"/>
              </a:rPr>
              <a:t>保存下来</a:t>
            </a:r>
            <a:r>
              <a:rPr lang="en-US" altLang="zh-CN" i="0" dirty="0">
                <a:solidFill>
                  <a:srgbClr val="333333"/>
                </a:solidFill>
                <a:effectLst/>
                <a:latin typeface="Helvetica Neue"/>
              </a:rPr>
              <a:t>(</a:t>
            </a:r>
            <a:r>
              <a:rPr lang="zh-CN" altLang="en-US" i="0" dirty="0">
                <a:solidFill>
                  <a:srgbClr val="333333"/>
                </a:solidFill>
                <a:effectLst/>
                <a:latin typeface="Helvetica Neue"/>
              </a:rPr>
              <a:t>很重要用来保存整个服务端和</a:t>
            </a:r>
            <a:r>
              <a:rPr lang="en-US" altLang="zh-CN" i="0" dirty="0">
                <a:solidFill>
                  <a:srgbClr val="333333"/>
                </a:solidFill>
                <a:effectLst/>
                <a:latin typeface="Helvetica Neue"/>
              </a:rPr>
              <a:t>Target</a:t>
            </a:r>
            <a:r>
              <a:rPr lang="zh-CN" altLang="en-US" i="0" dirty="0">
                <a:solidFill>
                  <a:srgbClr val="333333"/>
                </a:solidFill>
                <a:effectLst/>
                <a:latin typeface="Helvetica Neue"/>
              </a:rPr>
              <a:t>的</a:t>
            </a:r>
            <a:r>
              <a:rPr lang="en-US" altLang="zh-CN" i="0" dirty="0">
                <a:solidFill>
                  <a:srgbClr val="333333"/>
                </a:solidFill>
                <a:effectLst/>
                <a:latin typeface="Helvetica Neue"/>
              </a:rPr>
              <a:t>Socket</a:t>
            </a:r>
            <a:r>
              <a:rPr lang="zh-CN" altLang="en-US" i="0" dirty="0">
                <a:solidFill>
                  <a:srgbClr val="333333"/>
                </a:solidFill>
                <a:effectLst/>
                <a:latin typeface="Helvetica Neue"/>
              </a:rPr>
              <a:t>会话状态</a:t>
            </a:r>
            <a:r>
              <a:rPr lang="en-US" altLang="zh-CN" i="0" dirty="0">
                <a:solidFill>
                  <a:srgbClr val="333333"/>
                </a:solidFill>
                <a:effectLst/>
                <a:latin typeface="Helvetica Neue"/>
              </a:rPr>
              <a:t>)</a:t>
            </a:r>
            <a:endParaRPr lang="en-US" altLang="zh-CN" dirty="0"/>
          </a:p>
        </p:txBody>
      </p:sp>
      <p:sp>
        <p:nvSpPr>
          <p:cNvPr id="6" name="文本框 5">
            <a:extLst>
              <a:ext uri="{FF2B5EF4-FFF2-40B4-BE49-F238E27FC236}">
                <a16:creationId xmlns:a16="http://schemas.microsoft.com/office/drawing/2014/main" id="{337E95B5-6C54-4D8D-B6A4-0730B992C721}"/>
              </a:ext>
            </a:extLst>
          </p:cNvPr>
          <p:cNvSpPr txBox="1"/>
          <p:nvPr/>
        </p:nvSpPr>
        <p:spPr>
          <a:xfrm>
            <a:off x="1033963" y="1844899"/>
            <a:ext cx="10124069" cy="4832092"/>
          </a:xfrm>
          <a:prstGeom prst="rect">
            <a:avLst/>
          </a:prstGeom>
          <a:solidFill>
            <a:schemeClr val="tx1"/>
          </a:solidFill>
        </p:spPr>
        <p:txBody>
          <a:bodyPr wrap="square">
            <a:spAutoFit/>
          </a:bodyPr>
          <a:lstStyle/>
          <a:p>
            <a:r>
              <a:rPr lang="en-US" altLang="zh-CN" sz="1400" b="0" dirty="0">
                <a:solidFill>
                  <a:srgbClr val="569CD6"/>
                </a:solidFill>
                <a:effectLst/>
                <a:latin typeface="Consolas" panose="020B0609020204030204" pitchFamily="49" charset="0"/>
              </a:rPr>
              <a:t>def</a:t>
            </a: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setupRemoteSession</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self</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target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headers = {</a:t>
            </a:r>
            <a:r>
              <a:rPr lang="en-US" altLang="zh-CN" sz="1400" b="0" dirty="0">
                <a:solidFill>
                  <a:srgbClr val="CE9178"/>
                </a:solidFill>
                <a:effectLst/>
                <a:latin typeface="Consolas" panose="020B0609020204030204" pitchFamily="49" charset="0"/>
              </a:rPr>
              <a:t>"X-CMD"</a:t>
            </a:r>
            <a:r>
              <a:rPr lang="en-US" altLang="zh-CN" sz="1400" b="0" dirty="0">
                <a:solidFill>
                  <a:srgbClr val="D4D4D4"/>
                </a:solidFill>
                <a:effectLst/>
                <a:latin typeface="Consolas" panose="020B0609020204030204" pitchFamily="49" charset="0"/>
              </a:rPr>
              <a:t>: </a:t>
            </a:r>
            <a:r>
              <a:rPr lang="en-US" altLang="zh-CN" sz="1400" b="0" dirty="0">
                <a:solidFill>
                  <a:srgbClr val="CE9178"/>
                </a:solidFill>
                <a:effectLst/>
                <a:latin typeface="Consolas" panose="020B0609020204030204" pitchFamily="49" charset="0"/>
              </a:rPr>
              <a:t>"CONNECT"</a:t>
            </a:r>
            <a:r>
              <a:rPr lang="en-US" altLang="zh-CN" sz="1400" b="0" dirty="0">
                <a:solidFill>
                  <a:srgbClr val="D4D4D4"/>
                </a:solidFill>
                <a:effectLst/>
                <a:latin typeface="Consolas" panose="020B0609020204030204" pitchFamily="49" charset="0"/>
              </a:rPr>
              <a:t>, </a:t>
            </a:r>
            <a:r>
              <a:rPr lang="en-US" altLang="zh-CN" sz="1400" b="0" dirty="0">
                <a:solidFill>
                  <a:srgbClr val="CE9178"/>
                </a:solidFill>
                <a:effectLst/>
                <a:latin typeface="Consolas" panose="020B0609020204030204" pitchFamily="49" charset="0"/>
              </a:rPr>
              <a:t>"X-TARGET"</a:t>
            </a:r>
            <a:r>
              <a:rPr lang="en-US" altLang="zh-CN" sz="1400" b="0" dirty="0">
                <a:solidFill>
                  <a:srgbClr val="D4D4D4"/>
                </a:solidFill>
                <a:effectLst/>
                <a:latin typeface="Consolas" panose="020B0609020204030204" pitchFamily="49" charset="0"/>
              </a:rPr>
              <a:t>: target, </a:t>
            </a:r>
            <a:r>
              <a:rPr lang="en-US" altLang="zh-CN" sz="1400" b="0" dirty="0">
                <a:solidFill>
                  <a:srgbClr val="CE9178"/>
                </a:solidFill>
                <a:effectLst/>
                <a:latin typeface="Consolas" panose="020B0609020204030204" pitchFamily="49" charset="0"/>
              </a:rPr>
              <a:t>"X-PORT"</a:t>
            </a:r>
            <a:r>
              <a:rPr lang="en-US" altLang="zh-CN" sz="1400" b="0" dirty="0">
                <a:solidFill>
                  <a:srgbClr val="D4D4D4"/>
                </a:solidFill>
                <a:effectLst/>
                <a:latin typeface="Consolas" panose="020B0609020204030204" pitchFamily="49" charset="0"/>
              </a:rPr>
              <a:t>: port}</a:t>
            </a:r>
          </a:p>
          <a:p>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.target</a:t>
            </a:r>
            <a:r>
              <a:rPr lang="en-US" altLang="zh-CN" sz="1400" b="0" dirty="0">
                <a:solidFill>
                  <a:srgbClr val="D4D4D4"/>
                </a:solidFill>
                <a:effectLst/>
                <a:latin typeface="Consolas" panose="020B0609020204030204" pitchFamily="49" charset="0"/>
              </a:rPr>
              <a:t> = target</a:t>
            </a:r>
          </a:p>
          <a:p>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 = port</a:t>
            </a:r>
          </a:p>
          <a:p>
            <a:r>
              <a:rPr lang="en-US" altLang="zh-CN" sz="1400" b="0" dirty="0">
                <a:solidFill>
                  <a:srgbClr val="D4D4D4"/>
                </a:solidFill>
                <a:effectLst/>
                <a:latin typeface="Consolas" panose="020B0609020204030204" pitchFamily="49" charset="0"/>
              </a:rPr>
              <a:t>    cookie = </a:t>
            </a:r>
            <a:r>
              <a:rPr lang="en-US" altLang="zh-CN" sz="1400" b="0" dirty="0">
                <a:solidFill>
                  <a:srgbClr val="569CD6"/>
                </a:solidFill>
                <a:effectLst/>
                <a:latin typeface="Consolas" panose="020B0609020204030204" pitchFamily="49" charset="0"/>
              </a:rPr>
              <a:t>None</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conn =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.httpScheme</a:t>
            </a:r>
            <a:r>
              <a:rPr lang="en-US" altLang="zh-CN" sz="1400" b="0" dirty="0">
                <a:solidFill>
                  <a:srgbClr val="D4D4D4"/>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host</a:t>
            </a:r>
            <a:r>
              <a:rPr lang="en-US" altLang="zh-CN" sz="1400" b="0" dirty="0">
                <a:solidFill>
                  <a:srgbClr val="D4D4D4"/>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.httpHost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.httpPort</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response = </a:t>
            </a:r>
            <a:r>
              <a:rPr lang="en-US" altLang="zh-CN" sz="1400" b="0" dirty="0" err="1">
                <a:solidFill>
                  <a:srgbClr val="D4D4D4"/>
                </a:solidFill>
                <a:effectLst/>
                <a:latin typeface="Consolas" panose="020B0609020204030204" pitchFamily="49" charset="0"/>
              </a:rPr>
              <a:t>conn.urlopen</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'POST'</a:t>
            </a:r>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.connectString</a:t>
            </a:r>
            <a:r>
              <a:rPr lang="en-US" altLang="zh-CN" sz="1400" b="0" dirty="0">
                <a:solidFill>
                  <a:srgbClr val="D4D4D4"/>
                </a:solidFill>
                <a:effectLst/>
                <a:latin typeface="Consolas" panose="020B0609020204030204" pitchFamily="49" charset="0"/>
              </a:rPr>
              <a:t> + </a:t>
            </a:r>
            <a:r>
              <a:rPr lang="en-US" altLang="zh-CN" sz="1400" b="0" dirty="0">
                <a:solidFill>
                  <a:srgbClr val="CE9178"/>
                </a:solidFill>
                <a:effectLst/>
                <a:latin typeface="Consolas" panose="020B0609020204030204" pitchFamily="49" charset="0"/>
              </a:rPr>
              <a:t>"?</a:t>
            </a:r>
            <a:r>
              <a:rPr lang="en-US" altLang="zh-CN" sz="1400" b="0" dirty="0" err="1">
                <a:solidFill>
                  <a:srgbClr val="CE9178"/>
                </a:solidFill>
                <a:effectLst/>
                <a:latin typeface="Consolas" panose="020B0609020204030204" pitchFamily="49" charset="0"/>
              </a:rPr>
              <a:t>cmd</a:t>
            </a:r>
            <a:r>
              <a:rPr lang="en-US" altLang="zh-CN" sz="1400" b="0" dirty="0">
                <a:solidFill>
                  <a:srgbClr val="CE9178"/>
                </a:solidFill>
                <a:effectLst/>
                <a:latin typeface="Consolas" panose="020B0609020204030204" pitchFamily="49" charset="0"/>
              </a:rPr>
              <a:t>=</a:t>
            </a:r>
            <a:r>
              <a:rPr lang="en-US" altLang="zh-CN" sz="1400" b="0" dirty="0" err="1">
                <a:solidFill>
                  <a:srgbClr val="CE9178"/>
                </a:solidFill>
                <a:effectLst/>
                <a:latin typeface="Consolas" panose="020B0609020204030204" pitchFamily="49" charset="0"/>
              </a:rPr>
              <a:t>connect&amp;target</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s</a:t>
            </a:r>
            <a:r>
              <a:rPr lang="en-US" altLang="zh-CN" sz="1400" b="0" dirty="0" err="1">
                <a:solidFill>
                  <a:srgbClr val="CE9178"/>
                </a:solidFill>
                <a:effectLst/>
                <a:latin typeface="Consolas" panose="020B0609020204030204" pitchFamily="49" charset="0"/>
              </a:rPr>
              <a:t>&amp;port</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%d</a:t>
            </a:r>
            <a:r>
              <a:rPr lang="en-US" altLang="zh-CN" sz="1400" b="0" dirty="0">
                <a:solidFill>
                  <a:srgbClr val="CE9178"/>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 % (target, port), </a:t>
            </a:r>
            <a:r>
              <a:rPr lang="en-US" altLang="zh-CN" sz="1400" b="0" dirty="0">
                <a:solidFill>
                  <a:srgbClr val="9CDCFE"/>
                </a:solidFill>
                <a:effectLst/>
                <a:latin typeface="Consolas" panose="020B0609020204030204" pitchFamily="49" charset="0"/>
              </a:rPr>
              <a:t>headers</a:t>
            </a:r>
            <a:r>
              <a:rPr lang="en-US" altLang="zh-CN" sz="1400" b="0" dirty="0">
                <a:solidFill>
                  <a:srgbClr val="D4D4D4"/>
                </a:solidFill>
                <a:effectLst/>
                <a:latin typeface="Consolas" panose="020B0609020204030204" pitchFamily="49" charset="0"/>
              </a:rPr>
              <a:t>=headers, </a:t>
            </a:r>
            <a:r>
              <a:rPr lang="en-US" altLang="zh-CN" sz="1400" b="0" dirty="0">
                <a:solidFill>
                  <a:srgbClr val="9CDCFE"/>
                </a:solidFill>
                <a:effectLst/>
                <a:latin typeface="Consolas" panose="020B0609020204030204" pitchFamily="49" charset="0"/>
              </a:rPr>
              <a:t>body</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if</a:t>
            </a:r>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response.status</a:t>
            </a:r>
            <a:r>
              <a:rPr lang="en-US" altLang="zh-CN" sz="1400" b="0" dirty="0">
                <a:solidFill>
                  <a:srgbClr val="D4D4D4"/>
                </a:solidFill>
                <a:effectLst/>
                <a:latin typeface="Consolas" panose="020B0609020204030204" pitchFamily="49" charset="0"/>
              </a:rPr>
              <a:t> == </a:t>
            </a:r>
            <a:r>
              <a:rPr lang="en-US" altLang="zh-CN" sz="1400" b="0" dirty="0">
                <a:solidFill>
                  <a:srgbClr val="B5CEA8"/>
                </a:solidFill>
                <a:effectLst/>
                <a:latin typeface="Consolas" panose="020B0609020204030204" pitchFamily="49" charset="0"/>
              </a:rPr>
              <a:t>200</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status = </a:t>
            </a:r>
            <a:r>
              <a:rPr lang="en-US" altLang="zh-CN" sz="1400" b="0" dirty="0" err="1">
                <a:solidFill>
                  <a:srgbClr val="D4D4D4"/>
                </a:solidFill>
                <a:effectLst/>
                <a:latin typeface="Consolas" panose="020B0609020204030204" pitchFamily="49" charset="0"/>
              </a:rPr>
              <a:t>response.getheader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"x-status"</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if</a:t>
            </a:r>
            <a:r>
              <a:rPr lang="en-US" altLang="zh-CN" sz="1400" b="0" dirty="0">
                <a:solidFill>
                  <a:srgbClr val="D4D4D4"/>
                </a:solidFill>
                <a:effectLst/>
                <a:latin typeface="Consolas" panose="020B0609020204030204" pitchFamily="49" charset="0"/>
              </a:rPr>
              <a:t> status == </a:t>
            </a:r>
            <a:r>
              <a:rPr lang="en-US" altLang="zh-CN" sz="1400" b="0" dirty="0">
                <a:solidFill>
                  <a:srgbClr val="CE9178"/>
                </a:solidFill>
                <a:effectLst/>
                <a:latin typeface="Consolas" panose="020B0609020204030204" pitchFamily="49" charset="0"/>
              </a:rPr>
              <a:t>"OK"</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cookie = </a:t>
            </a:r>
            <a:r>
              <a:rPr lang="en-US" altLang="zh-CN" sz="1400" b="0" dirty="0" err="1">
                <a:solidFill>
                  <a:srgbClr val="D4D4D4"/>
                </a:solidFill>
                <a:effectLst/>
                <a:latin typeface="Consolas" panose="020B0609020204030204" pitchFamily="49" charset="0"/>
              </a:rPr>
              <a:t>response.getheader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"set-cookie"</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log.info(</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%d</a:t>
            </a:r>
            <a:r>
              <a:rPr lang="en-US" altLang="zh-CN" sz="1400" b="0" dirty="0">
                <a:solidFill>
                  <a:srgbClr val="CE9178"/>
                </a:solidFill>
                <a:effectLst/>
                <a:latin typeface="Consolas" panose="020B0609020204030204" pitchFamily="49" charset="0"/>
              </a:rPr>
              <a:t>] HTTP [200]: cookie [</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 %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.target</a:t>
            </a:r>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 cookie))</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else</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if</a:t>
            </a:r>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response.getheader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"X-ERROR"</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is</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not</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None</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log.error</a:t>
            </a:r>
            <a:r>
              <a:rPr lang="en-US" altLang="zh-CN" sz="1400" b="0" dirty="0">
                <a:solidFill>
                  <a:srgbClr val="D4D4D4"/>
                </a:solidFill>
                <a:effectLst/>
                <a:latin typeface="Consolas" panose="020B0609020204030204" pitchFamily="49" charset="0"/>
              </a:rPr>
              <a:t>(</a:t>
            </a:r>
            <a:r>
              <a:rPr lang="en-US" altLang="zh-CN" sz="1400" b="0" dirty="0" err="1">
                <a:solidFill>
                  <a:srgbClr val="D4D4D4"/>
                </a:solidFill>
                <a:effectLst/>
                <a:latin typeface="Consolas" panose="020B0609020204030204" pitchFamily="49" charset="0"/>
              </a:rPr>
              <a:t>response.getheader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"X-ERROR"</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else</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log.error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%d</a:t>
            </a:r>
            <a:r>
              <a:rPr lang="en-US" altLang="zh-CN" sz="1400" b="0" dirty="0">
                <a:solidFill>
                  <a:srgbClr val="CE9178"/>
                </a:solidFill>
                <a:effectLst/>
                <a:latin typeface="Consolas" panose="020B0609020204030204" pitchFamily="49" charset="0"/>
              </a:rPr>
              <a:t>] HTTP [</a:t>
            </a:r>
            <a:r>
              <a:rPr lang="en-US" altLang="zh-CN" sz="1400" b="0" dirty="0">
                <a:solidFill>
                  <a:srgbClr val="569CD6"/>
                </a:solidFill>
                <a:effectLst/>
                <a:latin typeface="Consolas" panose="020B0609020204030204" pitchFamily="49" charset="0"/>
              </a:rPr>
              <a:t>%d</a:t>
            </a:r>
            <a:r>
              <a:rPr lang="en-US" altLang="zh-CN" sz="1400" b="0" dirty="0">
                <a:solidFill>
                  <a:srgbClr val="CE9178"/>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 %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.target</a:t>
            </a:r>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response.status</a:t>
            </a:r>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response.getheader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"X-ERROR"</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log.error</a:t>
            </a:r>
            <a:r>
              <a:rPr lang="en-US" altLang="zh-CN" sz="1400" b="0" dirty="0">
                <a:solidFill>
                  <a:srgbClr val="D4D4D4"/>
                </a:solidFill>
                <a:effectLst/>
                <a:latin typeface="Consolas" panose="020B0609020204030204" pitchFamily="49" charset="0"/>
              </a:rPr>
              <a:t>(</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%d</a:t>
            </a:r>
            <a:r>
              <a:rPr lang="en-US" altLang="zh-CN" sz="1400" b="0" dirty="0">
                <a:solidFill>
                  <a:srgbClr val="CE9178"/>
                </a:solidFill>
                <a:effectLst/>
                <a:latin typeface="Consolas" panose="020B0609020204030204" pitchFamily="49" charset="0"/>
              </a:rPr>
              <a:t>] </a:t>
            </a:r>
            <a:r>
              <a:rPr lang="en-US" altLang="zh-CN" sz="1400" b="0" dirty="0" err="1">
                <a:solidFill>
                  <a:srgbClr val="CE9178"/>
                </a:solidFill>
                <a:effectLst/>
                <a:latin typeface="Consolas" panose="020B0609020204030204" pitchFamily="49" charset="0"/>
              </a:rPr>
              <a:t>RemoteError</a:t>
            </a:r>
            <a:r>
              <a:rPr lang="en-US" altLang="zh-CN" sz="1400" b="0" dirty="0">
                <a:solidFill>
                  <a:srgbClr val="CE9178"/>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%s</a:t>
            </a:r>
            <a:r>
              <a:rPr lang="en-US" altLang="zh-CN" sz="1400" b="0" dirty="0">
                <a:solidFill>
                  <a:srgbClr val="CE9178"/>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 %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.target</a:t>
            </a:r>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self</a:t>
            </a:r>
            <a:r>
              <a:rPr lang="en-US" altLang="zh-CN" sz="1400" b="0" dirty="0" err="1">
                <a:solidFill>
                  <a:srgbClr val="D4D4D4"/>
                </a:solidFill>
                <a:effectLst/>
                <a:latin typeface="Consolas" panose="020B0609020204030204" pitchFamily="49" charset="0"/>
              </a:rPr>
              <a:t>.port</a:t>
            </a:r>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response.data</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err="1">
                <a:solidFill>
                  <a:srgbClr val="D4D4D4"/>
                </a:solidFill>
                <a:effectLst/>
                <a:latin typeface="Consolas" panose="020B0609020204030204" pitchFamily="49" charset="0"/>
              </a:rPr>
              <a:t>conn.close</a:t>
            </a:r>
            <a:r>
              <a:rPr lang="en-US" altLang="zh-CN" sz="1400" b="0" dirty="0">
                <a:solidFill>
                  <a:srgbClr val="D4D4D4"/>
                </a:solidFill>
                <a:effectLst/>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return</a:t>
            </a:r>
            <a:r>
              <a:rPr lang="en-US" altLang="zh-CN" sz="1400" b="0" dirty="0">
                <a:solidFill>
                  <a:srgbClr val="D4D4D4"/>
                </a:solidFill>
                <a:effectLst/>
                <a:latin typeface="Consolas" panose="020B0609020204030204" pitchFamily="49" charset="0"/>
              </a:rPr>
              <a:t> cookie</a:t>
            </a:r>
          </a:p>
        </p:txBody>
      </p:sp>
    </p:spTree>
    <p:extLst>
      <p:ext uri="{BB962C8B-B14F-4D97-AF65-F5344CB8AC3E}">
        <p14:creationId xmlns:p14="http://schemas.microsoft.com/office/powerpoint/2010/main" val="14080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3" y="1297932"/>
            <a:ext cx="10101211" cy="369332"/>
          </a:xfrm>
          <a:prstGeom prst="rect">
            <a:avLst/>
          </a:prstGeom>
          <a:noFill/>
        </p:spPr>
        <p:txBody>
          <a:bodyPr wrap="square" rtlCol="0">
            <a:spAutoFit/>
          </a:bodyPr>
          <a:lstStyle/>
          <a:p>
            <a:r>
              <a:rPr lang="en-US" altLang="zh-CN" i="0" dirty="0">
                <a:solidFill>
                  <a:srgbClr val="333333"/>
                </a:solidFill>
                <a:effectLst/>
                <a:latin typeface="Helvetica Neue"/>
              </a:rPr>
              <a:t>6. </a:t>
            </a:r>
            <a:r>
              <a:rPr lang="zh-CN" altLang="en-US" i="0" dirty="0">
                <a:solidFill>
                  <a:srgbClr val="333333"/>
                </a:solidFill>
                <a:effectLst/>
                <a:latin typeface="Helvetica Neue"/>
              </a:rPr>
              <a:t>调用功能</a:t>
            </a:r>
            <a:r>
              <a:rPr lang="en-US" altLang="zh-CN" i="0" dirty="0">
                <a:solidFill>
                  <a:srgbClr val="333333"/>
                </a:solidFill>
                <a:effectLst/>
                <a:latin typeface="Helvetica Neue"/>
              </a:rPr>
              <a:t>READ</a:t>
            </a:r>
            <a:r>
              <a:rPr lang="zh-CN" altLang="en-US" i="0" dirty="0">
                <a:solidFill>
                  <a:srgbClr val="333333"/>
                </a:solidFill>
                <a:effectLst/>
                <a:latin typeface="Helvetica Neue"/>
              </a:rPr>
              <a:t>向服务端发起读数据请求</a:t>
            </a:r>
            <a:r>
              <a:rPr lang="en-US" altLang="zh-CN" i="0" dirty="0">
                <a:solidFill>
                  <a:srgbClr val="333333"/>
                </a:solidFill>
                <a:effectLst/>
                <a:latin typeface="Helvetica Neue"/>
              </a:rPr>
              <a:t>,</a:t>
            </a:r>
            <a:r>
              <a:rPr lang="zh-CN" altLang="en-US" i="0" dirty="0">
                <a:solidFill>
                  <a:srgbClr val="333333"/>
                </a:solidFill>
                <a:effectLst/>
                <a:latin typeface="Helvetica Neue"/>
              </a:rPr>
              <a:t>并将读取到的数据发送给相应的本地程序。</a:t>
            </a:r>
            <a:endParaRPr lang="en-US" altLang="zh-CN" dirty="0"/>
          </a:p>
        </p:txBody>
      </p:sp>
      <p:sp>
        <p:nvSpPr>
          <p:cNvPr id="6" name="文本框 5">
            <a:extLst>
              <a:ext uri="{FF2B5EF4-FFF2-40B4-BE49-F238E27FC236}">
                <a16:creationId xmlns:a16="http://schemas.microsoft.com/office/drawing/2014/main" id="{29C39F95-A5BA-42E8-A26C-6E654B53355E}"/>
              </a:ext>
            </a:extLst>
          </p:cNvPr>
          <p:cNvSpPr txBox="1"/>
          <p:nvPr/>
        </p:nvSpPr>
        <p:spPr>
          <a:xfrm>
            <a:off x="1003867" y="1843914"/>
            <a:ext cx="10184261" cy="4770537"/>
          </a:xfrm>
          <a:prstGeom prst="rect">
            <a:avLst/>
          </a:prstGeom>
          <a:solidFill>
            <a:schemeClr val="tx1"/>
          </a:solidFill>
        </p:spPr>
        <p:txBody>
          <a:bodyPr wrap="square">
            <a:spAutoFit/>
          </a:bodyPr>
          <a:lstStyle/>
          <a:p>
            <a:r>
              <a:rPr lang="en-US" altLang="zh-CN" sz="1600" b="0" dirty="0">
                <a:solidFill>
                  <a:srgbClr val="569CD6"/>
                </a:solidFill>
                <a:effectLst/>
                <a:latin typeface="Consolas" panose="020B0609020204030204" pitchFamily="49" charset="0"/>
              </a:rPr>
              <a:t>def</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reader</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self</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conn = urllib3.PoolManager()</a:t>
            </a:r>
          </a:p>
          <a:p>
            <a:r>
              <a:rPr lang="en-US" altLang="zh-CN" sz="1600" b="0" dirty="0">
                <a:solidFill>
                  <a:srgbClr val="C586C0"/>
                </a:solidFill>
                <a:effectLst/>
                <a:latin typeface="Consolas" panose="020B0609020204030204" pitchFamily="49" charset="0"/>
              </a:rPr>
              <a:t>    while</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True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try</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not</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.pSocket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break</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data = </a:t>
            </a:r>
            <a:r>
              <a:rPr lang="en-US" altLang="zh-CN" sz="1600" b="0" dirty="0">
                <a:solidFill>
                  <a:srgbClr val="CE9178"/>
                </a:solidFill>
                <a:effectLst/>
                <a:latin typeface="Consolas" panose="020B0609020204030204" pitchFamily="49" charset="0"/>
              </a:rPr>
              <a:t>""</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headers = {</a:t>
            </a:r>
            <a:r>
              <a:rPr lang="en-US" altLang="zh-CN" sz="1600" b="0" dirty="0">
                <a:solidFill>
                  <a:srgbClr val="CE9178"/>
                </a:solidFill>
                <a:effectLst/>
                <a:latin typeface="Consolas" panose="020B0609020204030204" pitchFamily="49" charset="0"/>
              </a:rPr>
              <a:t>"X-CMD"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"READ"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"Cookie"</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.cookie</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"Connection"</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"Keep-Alive"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response = </a:t>
            </a:r>
            <a:r>
              <a:rPr lang="en-US" altLang="zh-CN" sz="1600" b="0" dirty="0" err="1">
                <a:solidFill>
                  <a:srgbClr val="D4D4D4"/>
                </a:solidFill>
                <a:effectLst/>
                <a:latin typeface="Consolas" panose="020B0609020204030204" pitchFamily="49" charset="0"/>
              </a:rPr>
              <a:t>conn.urlopen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'POST'</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.connectString</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cmd</a:t>
            </a:r>
            <a:r>
              <a:rPr lang="en-US" altLang="zh-CN" sz="1600" b="0" dirty="0">
                <a:solidFill>
                  <a:srgbClr val="CE9178"/>
                </a:solidFill>
                <a:effectLst/>
                <a:latin typeface="Consolas" panose="020B0609020204030204" pitchFamily="49" charset="0"/>
              </a:rPr>
              <a:t>=read"</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headers</a:t>
            </a:r>
            <a:r>
              <a:rPr lang="en-US" altLang="zh-CN" sz="1600" b="0" dirty="0">
                <a:solidFill>
                  <a:srgbClr val="D4D4D4"/>
                </a:solidFill>
                <a:effectLst/>
                <a:latin typeface="Consolas" panose="020B0609020204030204" pitchFamily="49" charset="0"/>
              </a:rPr>
              <a:t>=headers, </a:t>
            </a:r>
            <a:r>
              <a:rPr lang="en-US" altLang="zh-CN" sz="1600" b="0" dirty="0">
                <a:solidFill>
                  <a:srgbClr val="9CDCFE"/>
                </a:solidFill>
                <a:effectLst/>
                <a:latin typeface="Consolas" panose="020B0609020204030204" pitchFamily="49" charset="0"/>
              </a:rPr>
              <a:t>body</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data = </a:t>
            </a:r>
            <a:r>
              <a:rPr lang="en-US" altLang="zh-CN" sz="1600" b="0" dirty="0">
                <a:solidFill>
                  <a:srgbClr val="569CD6"/>
                </a:solidFill>
                <a:effectLst/>
                <a:latin typeface="Consolas" panose="020B0609020204030204" pitchFamily="49" charset="0"/>
              </a:rPr>
              <a:t>None</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response.status</a:t>
            </a:r>
            <a:r>
              <a:rPr lang="en-US" altLang="zh-CN" sz="1600" b="0" dirty="0">
                <a:solidFill>
                  <a:srgbClr val="D4D4D4"/>
                </a:solidFill>
                <a:effectLst/>
                <a:latin typeface="Consolas" panose="020B0609020204030204" pitchFamily="49" charset="0"/>
              </a:rPr>
              <a:t> == </a:t>
            </a:r>
            <a:r>
              <a:rPr lang="en-US" altLang="zh-CN" sz="1600" b="0" dirty="0">
                <a:solidFill>
                  <a:srgbClr val="B5CEA8"/>
                </a:solidFill>
                <a:effectLst/>
                <a:latin typeface="Consolas" panose="020B0609020204030204" pitchFamily="49" charset="0"/>
              </a:rPr>
              <a:t>200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status = </a:t>
            </a:r>
            <a:r>
              <a:rPr lang="en-US" altLang="zh-CN" sz="1600" b="0" dirty="0" err="1">
                <a:solidFill>
                  <a:srgbClr val="D4D4D4"/>
                </a:solidFill>
                <a:effectLst/>
                <a:latin typeface="Consolas" panose="020B0609020204030204" pitchFamily="49" charset="0"/>
              </a:rPr>
              <a:t>response.getheader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status == </a:t>
            </a:r>
            <a:r>
              <a:rPr lang="en-US" altLang="zh-CN" sz="1600" b="0" dirty="0">
                <a:solidFill>
                  <a:srgbClr val="CE9178"/>
                </a:solidFill>
                <a:effectLst/>
                <a:latin typeface="Consolas" panose="020B0609020204030204" pitchFamily="49" charset="0"/>
              </a:rPr>
              <a:t>"OK"</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err="1">
                <a:solidFill>
                  <a:srgbClr val="D4D4D4"/>
                </a:solidFill>
                <a:effectLst/>
                <a:latin typeface="Consolas" panose="020B0609020204030204" pitchFamily="49" charset="0"/>
              </a:rPr>
              <a:t>response.getheader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"set-cookie"</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is</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not</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None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cookie = </a:t>
            </a:r>
            <a:r>
              <a:rPr lang="en-US" altLang="zh-CN" sz="1600" b="0" dirty="0" err="1">
                <a:solidFill>
                  <a:srgbClr val="D4D4D4"/>
                </a:solidFill>
                <a:effectLst/>
                <a:latin typeface="Consolas" panose="020B0609020204030204" pitchFamily="49" charset="0"/>
              </a:rPr>
              <a:t>response.getheader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"set-cookie"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data = </a:t>
            </a:r>
            <a:r>
              <a:rPr lang="en-US" altLang="zh-CN" sz="1600" b="0" dirty="0" err="1">
                <a:solidFill>
                  <a:srgbClr val="D4D4D4"/>
                </a:solidFill>
                <a:effectLst/>
                <a:latin typeface="Consolas" panose="020B0609020204030204" pitchFamily="49" charset="0"/>
              </a:rPr>
              <a:t>response.data</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.pSocket.send</a:t>
            </a:r>
            <a:r>
              <a:rPr lang="en-US" altLang="zh-CN" sz="1600" b="0" dirty="0">
                <a:solidFill>
                  <a:srgbClr val="D4D4D4"/>
                </a:solidFill>
                <a:effectLst/>
                <a:latin typeface="Consolas" panose="020B0609020204030204" pitchFamily="49" charset="0"/>
              </a:rPr>
              <a:t>(data)</a:t>
            </a:r>
          </a:p>
        </p:txBody>
      </p:sp>
    </p:spTree>
    <p:extLst>
      <p:ext uri="{BB962C8B-B14F-4D97-AF65-F5344CB8AC3E}">
        <p14:creationId xmlns:p14="http://schemas.microsoft.com/office/powerpoint/2010/main" val="240825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14489" y="1113266"/>
            <a:ext cx="9763020" cy="646331"/>
          </a:xfrm>
          <a:prstGeom prst="rect">
            <a:avLst/>
          </a:prstGeom>
          <a:noFill/>
        </p:spPr>
        <p:txBody>
          <a:bodyPr wrap="square" rtlCol="0">
            <a:spAutoFit/>
          </a:bodyPr>
          <a:lstStyle/>
          <a:p>
            <a:r>
              <a:rPr lang="en-US" altLang="zh-CN" i="0" dirty="0">
                <a:solidFill>
                  <a:srgbClr val="333333"/>
                </a:solidFill>
                <a:effectLst/>
                <a:latin typeface="Helvetica Neue"/>
              </a:rPr>
              <a:t>7. </a:t>
            </a:r>
            <a:r>
              <a:rPr lang="zh-CN" altLang="en-US" i="0" dirty="0">
                <a:solidFill>
                  <a:srgbClr val="333333"/>
                </a:solidFill>
                <a:effectLst/>
                <a:latin typeface="Helvetica Neue"/>
              </a:rPr>
              <a:t>本地程序接收到到读取的数据后进行自己的处理，并将自己解析处理后的响应数据放到</a:t>
            </a:r>
            <a:r>
              <a:rPr lang="en-US" altLang="zh-CN" i="0" dirty="0">
                <a:solidFill>
                  <a:srgbClr val="333333"/>
                </a:solidFill>
                <a:effectLst/>
                <a:latin typeface="Helvetica Neue"/>
              </a:rPr>
              <a:t>http</a:t>
            </a:r>
            <a:r>
              <a:rPr lang="zh-CN" altLang="en-US" i="0" dirty="0">
                <a:solidFill>
                  <a:srgbClr val="333333"/>
                </a:solidFill>
                <a:effectLst/>
                <a:latin typeface="Helvetica Neue"/>
              </a:rPr>
              <a:t>的</a:t>
            </a:r>
            <a:r>
              <a:rPr lang="en-US" altLang="zh-CN" i="0" dirty="0">
                <a:solidFill>
                  <a:srgbClr val="333333"/>
                </a:solidFill>
                <a:effectLst/>
                <a:latin typeface="Helvetica Neue"/>
              </a:rPr>
              <a:t>data</a:t>
            </a:r>
            <a:r>
              <a:rPr lang="zh-CN" altLang="en-US" i="0" dirty="0">
                <a:solidFill>
                  <a:srgbClr val="333333"/>
                </a:solidFill>
                <a:effectLst/>
                <a:latin typeface="Helvetica Neue"/>
              </a:rPr>
              <a:t>里，并将标识符设置成</a:t>
            </a:r>
            <a:r>
              <a:rPr lang="en-US" altLang="zh-CN" i="0" dirty="0">
                <a:solidFill>
                  <a:srgbClr val="333333"/>
                </a:solidFill>
                <a:effectLst/>
                <a:latin typeface="Helvetica Neue"/>
              </a:rPr>
              <a:t>FORWARD</a:t>
            </a:r>
            <a:r>
              <a:rPr lang="zh-CN" altLang="en-US" i="0" dirty="0">
                <a:solidFill>
                  <a:srgbClr val="333333"/>
                </a:solidFill>
                <a:effectLst/>
                <a:latin typeface="Helvetica Neue"/>
              </a:rPr>
              <a:t>，发送给服务端。</a:t>
            </a:r>
            <a:endParaRPr lang="en-US" altLang="zh-CN" dirty="0"/>
          </a:p>
        </p:txBody>
      </p:sp>
      <p:sp>
        <p:nvSpPr>
          <p:cNvPr id="6" name="文本框 5">
            <a:extLst>
              <a:ext uri="{FF2B5EF4-FFF2-40B4-BE49-F238E27FC236}">
                <a16:creationId xmlns:a16="http://schemas.microsoft.com/office/drawing/2014/main" id="{E0E44EEF-43B6-499C-AEF0-94DB53AB24F8}"/>
              </a:ext>
            </a:extLst>
          </p:cNvPr>
          <p:cNvSpPr txBox="1"/>
          <p:nvPr/>
        </p:nvSpPr>
        <p:spPr>
          <a:xfrm>
            <a:off x="1350407" y="2282817"/>
            <a:ext cx="9491183" cy="3293209"/>
          </a:xfrm>
          <a:prstGeom prst="rect">
            <a:avLst/>
          </a:prstGeom>
          <a:solidFill>
            <a:schemeClr val="tx1"/>
          </a:solidFill>
        </p:spPr>
        <p:txBody>
          <a:bodyPr wrap="square">
            <a:spAutoFit/>
          </a:bodyPr>
          <a:lstStyle/>
          <a:p>
            <a:r>
              <a:rPr lang="en-US" altLang="zh-CN" sz="1600" b="0" dirty="0">
                <a:solidFill>
                  <a:srgbClr val="569CD6"/>
                </a:solidFill>
                <a:effectLst/>
                <a:latin typeface="Consolas" panose="020B0609020204030204" pitchFamily="49" charset="0"/>
              </a:rPr>
              <a:t>def</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writer</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self</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global</a:t>
            </a:r>
            <a:r>
              <a:rPr lang="en-US" altLang="zh-CN" sz="1600" b="0" dirty="0">
                <a:solidFill>
                  <a:srgbClr val="D4D4D4"/>
                </a:solidFill>
                <a:effectLst/>
                <a:latin typeface="Consolas" panose="020B0609020204030204" pitchFamily="49" charset="0"/>
              </a:rPr>
              <a:t> READBUFSIZE</a:t>
            </a:r>
          </a:p>
          <a:p>
            <a:r>
              <a:rPr lang="en-US" altLang="zh-CN" sz="1600" b="0" dirty="0">
                <a:solidFill>
                  <a:srgbClr val="D4D4D4"/>
                </a:solidFill>
                <a:effectLst/>
                <a:latin typeface="Consolas" panose="020B0609020204030204" pitchFamily="49" charset="0"/>
              </a:rPr>
              <a:t>    conn = urllib3.PoolManager()</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while</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True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try</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.pSocket.settimeout</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1</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data =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.pSocket.recv</a:t>
            </a:r>
            <a:r>
              <a:rPr lang="en-US" altLang="zh-CN" sz="1600" b="0" dirty="0">
                <a:solidFill>
                  <a:srgbClr val="D4D4D4"/>
                </a:solidFill>
                <a:effectLst/>
                <a:latin typeface="Consolas" panose="020B0609020204030204" pitchFamily="49" charset="0"/>
              </a:rPr>
              <a:t>(READBUFSIZE)</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not</a:t>
            </a:r>
            <a:r>
              <a:rPr lang="en-US" altLang="zh-CN" sz="1600" b="0" dirty="0">
                <a:solidFill>
                  <a:srgbClr val="D4D4D4"/>
                </a:solidFill>
                <a:effectLst/>
                <a:latin typeface="Consolas" panose="020B0609020204030204" pitchFamily="49" charset="0"/>
              </a:rPr>
              <a:t> data:</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break</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headers = {</a:t>
            </a:r>
            <a:r>
              <a:rPr lang="en-US" altLang="zh-CN" sz="1600" b="0" dirty="0">
                <a:solidFill>
                  <a:srgbClr val="CE9178"/>
                </a:solidFill>
                <a:effectLst/>
                <a:latin typeface="Consolas" panose="020B0609020204030204" pitchFamily="49" charset="0"/>
              </a:rPr>
              <a:t>"X-CMD"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"FORWARD"</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"Cookie"</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.cookie</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"Content-Type"</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"application/octet-stream"</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"Connection"</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"Keep-Alive"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response = </a:t>
            </a:r>
            <a:r>
              <a:rPr lang="en-US" altLang="zh-CN" sz="1600" b="0" dirty="0" err="1">
                <a:solidFill>
                  <a:srgbClr val="D4D4D4"/>
                </a:solidFill>
                <a:effectLst/>
                <a:latin typeface="Consolas" panose="020B0609020204030204" pitchFamily="49" charset="0"/>
              </a:rPr>
              <a:t>conn.urlopen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'POST'</a:t>
            </a:r>
            <a:r>
              <a:rPr lang="en-US" altLang="zh-CN" sz="1600" b="0" dirty="0">
                <a:solidFill>
                  <a:srgbClr val="D4D4D4"/>
                </a:solidFill>
                <a:effectLst/>
                <a:latin typeface="Consolas" panose="020B0609020204030204" pitchFamily="49" charset="0"/>
              </a:rPr>
              <a:t>, </a:t>
            </a:r>
            <a:r>
              <a:rPr lang="en-US" altLang="zh-CN" sz="1600" b="0" dirty="0" err="1">
                <a:solidFill>
                  <a:srgbClr val="569CD6"/>
                </a:solidFill>
                <a:effectLst/>
                <a:latin typeface="Consolas" panose="020B0609020204030204" pitchFamily="49" charset="0"/>
              </a:rPr>
              <a:t>self</a:t>
            </a:r>
            <a:r>
              <a:rPr lang="en-US" altLang="zh-CN" sz="1600" b="0" dirty="0" err="1">
                <a:solidFill>
                  <a:srgbClr val="D4D4D4"/>
                </a:solidFill>
                <a:effectLst/>
                <a:latin typeface="Consolas" panose="020B0609020204030204" pitchFamily="49" charset="0"/>
              </a:rPr>
              <a:t>.connectString</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cmd</a:t>
            </a:r>
            <a:r>
              <a:rPr lang="en-US" altLang="zh-CN" sz="1600" b="0" dirty="0">
                <a:solidFill>
                  <a:srgbClr val="CE9178"/>
                </a:solidFill>
                <a:effectLst/>
                <a:latin typeface="Consolas" panose="020B0609020204030204" pitchFamily="49" charset="0"/>
              </a:rPr>
              <a:t>=forward"</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headers</a:t>
            </a:r>
            <a:r>
              <a:rPr lang="en-US" altLang="zh-CN" sz="1600" b="0" dirty="0">
                <a:solidFill>
                  <a:srgbClr val="D4D4D4"/>
                </a:solidFill>
                <a:effectLst/>
                <a:latin typeface="Consolas" panose="020B0609020204030204" pitchFamily="49" charset="0"/>
              </a:rPr>
              <a:t>=headers, </a:t>
            </a:r>
            <a:r>
              <a:rPr lang="en-US" altLang="zh-CN" sz="1600" b="0" dirty="0">
                <a:solidFill>
                  <a:srgbClr val="9CDCFE"/>
                </a:solidFill>
                <a:effectLst/>
                <a:latin typeface="Consolas" panose="020B0609020204030204" pitchFamily="49" charset="0"/>
              </a:rPr>
              <a:t>body</a:t>
            </a:r>
            <a:r>
              <a:rPr lang="en-US" altLang="zh-CN" sz="1600" b="0" dirty="0">
                <a:solidFill>
                  <a:srgbClr val="D4D4D4"/>
                </a:solidFill>
                <a:effectLst/>
                <a:latin typeface="Consolas" panose="020B0609020204030204" pitchFamily="49" charset="0"/>
              </a:rPr>
              <a:t>=data)</a:t>
            </a:r>
          </a:p>
        </p:txBody>
      </p:sp>
    </p:spTree>
    <p:extLst>
      <p:ext uri="{BB962C8B-B14F-4D97-AF65-F5344CB8AC3E}">
        <p14:creationId xmlns:p14="http://schemas.microsoft.com/office/powerpoint/2010/main" val="56793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19107" y="1113266"/>
            <a:ext cx="9753783" cy="646331"/>
          </a:xfrm>
          <a:prstGeom prst="rect">
            <a:avLst/>
          </a:prstGeom>
          <a:noFill/>
        </p:spPr>
        <p:txBody>
          <a:bodyPr wrap="square" rtlCol="0">
            <a:spAutoFit/>
          </a:bodyPr>
          <a:lstStyle/>
          <a:p>
            <a:r>
              <a:rPr lang="en-US" altLang="zh-CN" i="0" dirty="0">
                <a:solidFill>
                  <a:srgbClr val="333333"/>
                </a:solidFill>
                <a:effectLst/>
                <a:latin typeface="Helvetica Neue"/>
              </a:rPr>
              <a:t>8. </a:t>
            </a:r>
            <a:r>
              <a:rPr lang="zh-CN" altLang="en-US" i="0" dirty="0">
                <a:solidFill>
                  <a:srgbClr val="333333"/>
                </a:solidFill>
                <a:effectLst/>
                <a:latin typeface="Helvetica Neue"/>
              </a:rPr>
              <a:t>之后会根据本地程序的操作是否结束而进入读写循环，若数据交互结束则通过</a:t>
            </a:r>
            <a:r>
              <a:rPr lang="en-US" altLang="zh-CN" i="0" dirty="0">
                <a:solidFill>
                  <a:srgbClr val="333333"/>
                </a:solidFill>
                <a:effectLst/>
                <a:latin typeface="Helvetica Neue"/>
              </a:rPr>
              <a:t>DISCONNECT</a:t>
            </a:r>
            <a:r>
              <a:rPr lang="zh-CN" altLang="en-US" i="0" dirty="0">
                <a:solidFill>
                  <a:srgbClr val="333333"/>
                </a:solidFill>
                <a:effectLst/>
                <a:latin typeface="Helvetica Neue"/>
              </a:rPr>
              <a:t>结束代理连接。</a:t>
            </a:r>
            <a:endParaRPr lang="en-US" altLang="zh-CN" dirty="0"/>
          </a:p>
        </p:txBody>
      </p:sp>
      <p:sp>
        <p:nvSpPr>
          <p:cNvPr id="6" name="文本框 5">
            <a:extLst>
              <a:ext uri="{FF2B5EF4-FFF2-40B4-BE49-F238E27FC236}">
                <a16:creationId xmlns:a16="http://schemas.microsoft.com/office/drawing/2014/main" id="{E5D9E8BD-5DAB-4282-BEBC-79E31FBF85AF}"/>
              </a:ext>
            </a:extLst>
          </p:cNvPr>
          <p:cNvSpPr txBox="1"/>
          <p:nvPr/>
        </p:nvSpPr>
        <p:spPr>
          <a:xfrm>
            <a:off x="1425109" y="2755962"/>
            <a:ext cx="9341778" cy="2862322"/>
          </a:xfrm>
          <a:prstGeom prst="rect">
            <a:avLst/>
          </a:prstGeom>
          <a:solidFill>
            <a:schemeClr val="tx1"/>
          </a:solidFill>
        </p:spPr>
        <p:txBody>
          <a:bodyPr wrap="square">
            <a:spAutoFit/>
          </a:bodyPr>
          <a:lstStyle/>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def</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closeRemoteSession</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self</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headers = {</a:t>
            </a:r>
            <a:r>
              <a:rPr lang="en-US" altLang="zh-CN" b="0" dirty="0">
                <a:solidFill>
                  <a:srgbClr val="CE9178"/>
                </a:solidFill>
                <a:effectLst/>
                <a:latin typeface="Consolas" panose="020B0609020204030204" pitchFamily="49" charset="0"/>
              </a:rPr>
              <a:t>"X-CMD"</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"DISCONNECT"</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"Cookie"</a:t>
            </a:r>
            <a:r>
              <a:rPr lang="en-US" altLang="zh-CN" b="0" dirty="0">
                <a:solidFill>
                  <a:srgbClr val="D4D4D4"/>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.cookie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params = </a:t>
            </a:r>
            <a:r>
              <a:rPr lang="en-US" altLang="zh-CN" b="0" dirty="0">
                <a:solidFill>
                  <a:srgbClr val="CE9178"/>
                </a:solidFill>
                <a:effectLst/>
                <a:latin typeface="Consolas" panose="020B0609020204030204" pitchFamily="49" charset="0"/>
              </a:rPr>
              <a:t>""</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conn =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.httpScheme</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host</a:t>
            </a:r>
            <a:r>
              <a:rPr lang="en-US" altLang="zh-CN" b="0" dirty="0">
                <a:solidFill>
                  <a:srgbClr val="D4D4D4"/>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.httpHost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port</a:t>
            </a:r>
            <a:r>
              <a:rPr lang="en-US" altLang="zh-CN" b="0" dirty="0">
                <a:solidFill>
                  <a:srgbClr val="D4D4D4"/>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.httpPort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response = </a:t>
            </a:r>
            <a:r>
              <a:rPr lang="en-US" altLang="zh-CN" b="0" dirty="0" err="1">
                <a:solidFill>
                  <a:srgbClr val="D4D4D4"/>
                </a:solidFill>
                <a:effectLst/>
                <a:latin typeface="Consolas" panose="020B0609020204030204" pitchFamily="49" charset="0"/>
              </a:rPr>
              <a:t>conn.request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"POST"</a:t>
            </a:r>
            <a:r>
              <a:rPr lang="en-US" altLang="zh-CN" b="0" dirty="0">
                <a:solidFill>
                  <a:srgbClr val="D4D4D4"/>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.httpPath</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cmd</a:t>
            </a:r>
            <a:r>
              <a:rPr lang="en-US" altLang="zh-CN" b="0" dirty="0">
                <a:solidFill>
                  <a:srgbClr val="CE9178"/>
                </a:solidFill>
                <a:effectLst/>
                <a:latin typeface="Consolas" panose="020B0609020204030204" pitchFamily="49" charset="0"/>
              </a:rPr>
              <a:t>=disconnect"</a:t>
            </a:r>
            <a:r>
              <a:rPr lang="en-US" altLang="zh-CN" b="0" dirty="0">
                <a:solidFill>
                  <a:srgbClr val="D4D4D4"/>
                </a:solidFill>
                <a:effectLst/>
                <a:latin typeface="Consolas" panose="020B0609020204030204" pitchFamily="49" charset="0"/>
              </a:rPr>
              <a:t>, params, headers)</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response.status</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200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log.info(</a:t>
            </a:r>
            <a:r>
              <a:rPr lang="en-US" altLang="zh-CN" b="0" dirty="0">
                <a:solidFill>
                  <a:srgbClr val="CE9178"/>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%s</a:t>
            </a:r>
            <a:r>
              <a:rPr lang="en-US" altLang="zh-CN" b="0" dirty="0">
                <a:solidFill>
                  <a:srgbClr val="CE9178"/>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%d</a:t>
            </a:r>
            <a:r>
              <a:rPr lang="en-US" altLang="zh-CN" b="0" dirty="0">
                <a:solidFill>
                  <a:srgbClr val="CE9178"/>
                </a:solidFill>
                <a:effectLst/>
                <a:latin typeface="Consolas" panose="020B0609020204030204" pitchFamily="49" charset="0"/>
              </a:rPr>
              <a:t>] Connection Terminated"</a:t>
            </a:r>
            <a:r>
              <a:rPr lang="en-US" altLang="zh-CN" b="0" dirty="0">
                <a:solidFill>
                  <a:srgbClr val="D4D4D4"/>
                </a:solidFill>
                <a:effectLst/>
                <a:latin typeface="Consolas" panose="020B0609020204030204" pitchFamily="49" charset="0"/>
              </a:rPr>
              <a:t> %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.target</a:t>
            </a:r>
            <a:r>
              <a:rPr lang="en-US" altLang="zh-CN" b="0" dirty="0">
                <a:solidFill>
                  <a:srgbClr val="D4D4D4"/>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self</a:t>
            </a:r>
            <a:r>
              <a:rPr lang="en-US" altLang="zh-CN" b="0" dirty="0" err="1">
                <a:solidFill>
                  <a:srgbClr val="D4D4D4"/>
                </a:solidFill>
                <a:effectLst/>
                <a:latin typeface="Consolas" panose="020B0609020204030204" pitchFamily="49" charset="0"/>
              </a:rPr>
              <a:t>.port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conn.close</a:t>
            </a: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4632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0739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服务端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4" y="1400942"/>
            <a:ext cx="10101211" cy="1323439"/>
          </a:xfrm>
          <a:prstGeom prst="rect">
            <a:avLst/>
          </a:prstGeom>
          <a:noFill/>
        </p:spPr>
        <p:txBody>
          <a:bodyPr wrap="square" rtlCol="0">
            <a:spAutoFit/>
          </a:bodyPr>
          <a:lstStyle/>
          <a:p>
            <a:r>
              <a:rPr lang="zh-CN" altLang="en-US" sz="2000" i="0" dirty="0">
                <a:solidFill>
                  <a:srgbClr val="333333"/>
                </a:solidFill>
                <a:effectLst/>
                <a:latin typeface="Helvetica Neue"/>
              </a:rPr>
              <a:t>官方原生代码脚本中根据可能的服务端环境给出了多个版本的服务端脚本。这里以</a:t>
            </a:r>
            <a:r>
              <a:rPr lang="en-US" altLang="zh-CN" sz="2000" i="0" dirty="0">
                <a:solidFill>
                  <a:srgbClr val="333333"/>
                </a:solidFill>
                <a:effectLst/>
                <a:latin typeface="Helvetica Neue"/>
              </a:rPr>
              <a:t>PHP</a:t>
            </a:r>
            <a:r>
              <a:rPr lang="zh-CN" altLang="en-US" sz="2000" i="0" dirty="0">
                <a:solidFill>
                  <a:srgbClr val="333333"/>
                </a:solidFill>
                <a:effectLst/>
                <a:latin typeface="Helvetica Neue"/>
              </a:rPr>
              <a:t>脚本为例：</a:t>
            </a:r>
            <a:endParaRPr lang="en-US" altLang="zh-CN" sz="2000" i="0" dirty="0">
              <a:solidFill>
                <a:srgbClr val="333333"/>
              </a:solidFill>
              <a:effectLst/>
              <a:latin typeface="Helvetica Neue"/>
            </a:endParaRPr>
          </a:p>
          <a:p>
            <a:endParaRPr lang="en-US" altLang="zh-CN" sz="2000" i="0" dirty="0">
              <a:solidFill>
                <a:srgbClr val="333333"/>
              </a:solidFill>
              <a:effectLst/>
              <a:latin typeface="Helvetica Neue"/>
            </a:endParaRPr>
          </a:p>
          <a:p>
            <a:r>
              <a:rPr lang="en-US" altLang="zh-CN" sz="2000" i="0" dirty="0">
                <a:solidFill>
                  <a:srgbClr val="333333"/>
                </a:solidFill>
                <a:effectLst/>
                <a:latin typeface="Helvetica Neue"/>
              </a:rPr>
              <a:t>1. </a:t>
            </a:r>
            <a:r>
              <a:rPr lang="zh-CN" altLang="en-US" sz="2000" i="0" dirty="0">
                <a:solidFill>
                  <a:srgbClr val="333333"/>
                </a:solidFill>
                <a:effectLst/>
                <a:latin typeface="Helvetica Neue"/>
              </a:rPr>
              <a:t>首先设置相关功能需要的环境条件，如开启文件包含文件引用</a:t>
            </a:r>
            <a:r>
              <a:rPr lang="en-US" altLang="zh-CN" sz="2000" i="0" dirty="0">
                <a:solidFill>
                  <a:srgbClr val="333333"/>
                </a:solidFill>
                <a:effectLst/>
                <a:latin typeface="Helvetica Neue"/>
              </a:rPr>
              <a:t>,</a:t>
            </a:r>
            <a:r>
              <a:rPr lang="zh-CN" altLang="en-US" sz="2000" i="0" dirty="0">
                <a:solidFill>
                  <a:srgbClr val="333333"/>
                </a:solidFill>
                <a:effectLst/>
                <a:latin typeface="Helvetica Neue"/>
              </a:rPr>
              <a:t>导入</a:t>
            </a:r>
            <a:r>
              <a:rPr lang="en-US" altLang="zh-CN" sz="2000" i="0" dirty="0">
                <a:solidFill>
                  <a:srgbClr val="333333"/>
                </a:solidFill>
                <a:effectLst/>
                <a:latin typeface="Helvetica Neue"/>
              </a:rPr>
              <a:t>socket</a:t>
            </a:r>
            <a:r>
              <a:rPr lang="zh-CN" altLang="en-US" sz="2000" i="0" dirty="0">
                <a:solidFill>
                  <a:srgbClr val="333333"/>
                </a:solidFill>
                <a:effectLst/>
                <a:latin typeface="Helvetica Neue"/>
              </a:rPr>
              <a:t>：</a:t>
            </a:r>
            <a:endParaRPr lang="en-US" altLang="zh-CN" sz="2000" dirty="0"/>
          </a:p>
        </p:txBody>
      </p:sp>
      <p:sp>
        <p:nvSpPr>
          <p:cNvPr id="6" name="文本框 5">
            <a:extLst>
              <a:ext uri="{FF2B5EF4-FFF2-40B4-BE49-F238E27FC236}">
                <a16:creationId xmlns:a16="http://schemas.microsoft.com/office/drawing/2014/main" id="{4DF8A267-4A04-4066-BFFD-E1D9CE45551E}"/>
              </a:ext>
            </a:extLst>
          </p:cNvPr>
          <p:cNvSpPr txBox="1"/>
          <p:nvPr/>
        </p:nvSpPr>
        <p:spPr>
          <a:xfrm>
            <a:off x="3047144" y="3671955"/>
            <a:ext cx="6097712" cy="923330"/>
          </a:xfrm>
          <a:prstGeom prst="rect">
            <a:avLst/>
          </a:prstGeom>
          <a:solidFill>
            <a:schemeClr val="tx1"/>
          </a:solidFill>
        </p:spPr>
        <p:txBody>
          <a:bodyPr wrap="square">
            <a:spAutoFit/>
          </a:bodyPr>
          <a:lstStyle/>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ini_set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allow_url_fopen</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true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ini_set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allow_url_include</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true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dl</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"php_sockets.dll"</a:t>
            </a: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5858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0739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服务端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3" y="1439819"/>
            <a:ext cx="10101211" cy="646331"/>
          </a:xfrm>
          <a:prstGeom prst="rect">
            <a:avLst/>
          </a:prstGeom>
          <a:noFill/>
        </p:spPr>
        <p:txBody>
          <a:bodyPr wrap="square" rtlCol="0">
            <a:spAutoFit/>
          </a:bodyPr>
          <a:lstStyle/>
          <a:p>
            <a:r>
              <a:rPr lang="en-US" altLang="zh-CN" i="0" dirty="0">
                <a:solidFill>
                  <a:srgbClr val="333333"/>
                </a:solidFill>
                <a:effectLst/>
                <a:latin typeface="Helvetica Neue"/>
              </a:rPr>
              <a:t> 2. </a:t>
            </a:r>
            <a:r>
              <a:rPr lang="zh-CN" altLang="en-US" i="0" dirty="0">
                <a:solidFill>
                  <a:srgbClr val="333333"/>
                </a:solidFill>
                <a:effectLst/>
                <a:latin typeface="Helvetica Neue"/>
              </a:rPr>
              <a:t>接收到请求后根据</a:t>
            </a:r>
            <a:r>
              <a:rPr lang="en-US" altLang="zh-CN" i="0" dirty="0">
                <a:solidFill>
                  <a:srgbClr val="333333"/>
                </a:solidFill>
                <a:effectLst/>
                <a:latin typeface="Helvetica Neue"/>
              </a:rPr>
              <a:t>GET</a:t>
            </a:r>
            <a:r>
              <a:rPr lang="zh-CN" altLang="en-US" i="0" dirty="0">
                <a:solidFill>
                  <a:srgbClr val="333333"/>
                </a:solidFill>
                <a:effectLst/>
                <a:latin typeface="Helvetica Neue"/>
              </a:rPr>
              <a:t>类型和</a:t>
            </a:r>
            <a:r>
              <a:rPr lang="en-US" altLang="zh-CN" i="0" dirty="0">
                <a:solidFill>
                  <a:srgbClr val="333333"/>
                </a:solidFill>
                <a:effectLst/>
                <a:latin typeface="Helvetica Neue"/>
              </a:rPr>
              <a:t>POST</a:t>
            </a:r>
            <a:r>
              <a:rPr lang="zh-CN" altLang="en-US" i="0" dirty="0">
                <a:solidFill>
                  <a:srgbClr val="333333"/>
                </a:solidFill>
                <a:effectLst/>
                <a:latin typeface="Helvetica Neue"/>
              </a:rPr>
              <a:t>类型判断是否为新客户端请求询问服务端是否正常，并返回消息。</a:t>
            </a:r>
            <a:endParaRPr lang="en-US" altLang="zh-CN" dirty="0"/>
          </a:p>
        </p:txBody>
      </p:sp>
      <p:sp>
        <p:nvSpPr>
          <p:cNvPr id="5" name="文本框 4">
            <a:extLst>
              <a:ext uri="{FF2B5EF4-FFF2-40B4-BE49-F238E27FC236}">
                <a16:creationId xmlns:a16="http://schemas.microsoft.com/office/drawing/2014/main" id="{21C0F170-0A98-4CC5-AD64-CBBD0E94C68D}"/>
              </a:ext>
            </a:extLst>
          </p:cNvPr>
          <p:cNvSpPr txBox="1"/>
          <p:nvPr/>
        </p:nvSpPr>
        <p:spPr>
          <a:xfrm>
            <a:off x="2920000" y="2828835"/>
            <a:ext cx="6351998" cy="1200329"/>
          </a:xfrm>
          <a:prstGeom prst="rect">
            <a:avLst/>
          </a:prstGeom>
          <a:solidFill>
            <a:schemeClr val="tx1"/>
          </a:solidFill>
        </p:spPr>
        <p:txBody>
          <a:bodyPr wrap="square">
            <a:spAutoFit/>
          </a:bodyPr>
          <a:lstStyle/>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$_SERVER</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'REQUEST_METHOD'</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'GET'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exit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"Georg says, 'All seems fine'"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6121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0739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服务端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09780" y="1116654"/>
            <a:ext cx="7173933" cy="369332"/>
          </a:xfrm>
          <a:prstGeom prst="rect">
            <a:avLst/>
          </a:prstGeom>
          <a:noFill/>
        </p:spPr>
        <p:txBody>
          <a:bodyPr wrap="square" rtlCol="0">
            <a:spAutoFit/>
          </a:bodyPr>
          <a:lstStyle/>
          <a:p>
            <a:r>
              <a:rPr lang="en-US" altLang="zh-CN" i="0" dirty="0">
                <a:solidFill>
                  <a:srgbClr val="333333"/>
                </a:solidFill>
                <a:effectLst/>
                <a:latin typeface="Helvetica Neue"/>
              </a:rPr>
              <a:t>3. </a:t>
            </a:r>
            <a:r>
              <a:rPr lang="zh-CN" altLang="en-US" i="0" dirty="0">
                <a:solidFill>
                  <a:srgbClr val="333333"/>
                </a:solidFill>
                <a:effectLst/>
                <a:latin typeface="Helvetica Neue"/>
              </a:rPr>
              <a:t>根据</a:t>
            </a:r>
            <a:r>
              <a:rPr lang="en-US" altLang="zh-CN" i="0" dirty="0">
                <a:solidFill>
                  <a:srgbClr val="333333"/>
                </a:solidFill>
                <a:effectLst/>
                <a:latin typeface="Helvetica Neue"/>
              </a:rPr>
              <a:t>CONNECT</a:t>
            </a:r>
            <a:r>
              <a:rPr lang="zh-CN" altLang="en-US" i="0" dirty="0">
                <a:solidFill>
                  <a:srgbClr val="333333"/>
                </a:solidFill>
                <a:effectLst/>
                <a:latin typeface="Helvetica Neue"/>
              </a:rPr>
              <a:t>请求中的</a:t>
            </a:r>
            <a:r>
              <a:rPr lang="en-US" altLang="zh-CN" i="0" dirty="0" err="1">
                <a:solidFill>
                  <a:srgbClr val="333333"/>
                </a:solidFill>
                <a:effectLst/>
                <a:latin typeface="Helvetica Neue"/>
              </a:rPr>
              <a:t>targetIP</a:t>
            </a:r>
            <a:r>
              <a:rPr lang="zh-CN" altLang="en-US" i="0" dirty="0">
                <a:solidFill>
                  <a:srgbClr val="333333"/>
                </a:solidFill>
                <a:effectLst/>
                <a:latin typeface="Helvetica Neue"/>
              </a:rPr>
              <a:t>和</a:t>
            </a:r>
            <a:r>
              <a:rPr lang="en-US" altLang="zh-CN" i="0" dirty="0">
                <a:solidFill>
                  <a:srgbClr val="333333"/>
                </a:solidFill>
                <a:effectLst/>
                <a:latin typeface="Helvetica Neue"/>
              </a:rPr>
              <a:t>port</a:t>
            </a:r>
            <a:r>
              <a:rPr lang="zh-CN" altLang="en-US" i="0" dirty="0">
                <a:solidFill>
                  <a:srgbClr val="333333"/>
                </a:solidFill>
                <a:effectLst/>
                <a:latin typeface="Helvetica Neue"/>
              </a:rPr>
              <a:t>参数与其建立</a:t>
            </a:r>
            <a:r>
              <a:rPr lang="en-US" altLang="zh-CN" i="0" dirty="0">
                <a:solidFill>
                  <a:srgbClr val="333333"/>
                </a:solidFill>
                <a:effectLst/>
                <a:latin typeface="Helvetica Neue"/>
              </a:rPr>
              <a:t>socket</a:t>
            </a:r>
            <a:r>
              <a:rPr lang="zh-CN" altLang="en-US" i="0" dirty="0">
                <a:solidFill>
                  <a:srgbClr val="333333"/>
                </a:solidFill>
                <a:effectLst/>
                <a:latin typeface="Helvetica Neue"/>
              </a:rPr>
              <a:t>连接。</a:t>
            </a:r>
            <a:endParaRPr lang="en-US" altLang="zh-CN" dirty="0"/>
          </a:p>
        </p:txBody>
      </p:sp>
      <p:sp>
        <p:nvSpPr>
          <p:cNvPr id="5" name="文本框 4">
            <a:extLst>
              <a:ext uri="{FF2B5EF4-FFF2-40B4-BE49-F238E27FC236}">
                <a16:creationId xmlns:a16="http://schemas.microsoft.com/office/drawing/2014/main" id="{7A469F21-9593-4319-BBCF-82B7408D73D6}"/>
              </a:ext>
            </a:extLst>
          </p:cNvPr>
          <p:cNvSpPr txBox="1"/>
          <p:nvPr/>
        </p:nvSpPr>
        <p:spPr>
          <a:xfrm>
            <a:off x="1604908" y="1593274"/>
            <a:ext cx="8982184" cy="5016758"/>
          </a:xfrm>
          <a:prstGeom prst="rect">
            <a:avLst/>
          </a:prstGeom>
          <a:solidFill>
            <a:schemeClr val="tx1"/>
          </a:solidFill>
        </p:spPr>
        <p:txBody>
          <a:bodyPr wrap="square">
            <a:spAutoFit/>
          </a:bodyPr>
          <a:lstStyle/>
          <a:p>
            <a:r>
              <a:rPr lang="en-US" altLang="zh-CN" sz="1600" b="0" dirty="0">
                <a:solidFill>
                  <a:srgbClr val="C586C0"/>
                </a:solidFill>
                <a:effectLst/>
                <a:latin typeface="Consolas" panose="020B0609020204030204" pitchFamily="49" charset="0"/>
              </a:rPr>
              <a:t>switch</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cmd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case</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"CONNECT"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$target</a:t>
            </a:r>
            <a:r>
              <a:rPr lang="en-US" altLang="zh-CN" sz="1600" b="0" dirty="0">
                <a:solidFill>
                  <a:srgbClr val="D4D4D4"/>
                </a:solidFill>
                <a:effectLst/>
                <a:latin typeface="Consolas" panose="020B0609020204030204" pitchFamily="49" charset="0"/>
              </a:rPr>
              <a:t> = </a:t>
            </a:r>
            <a:r>
              <a:rPr lang="en-US" altLang="zh-CN" sz="1600" b="0" dirty="0">
                <a:solidFill>
                  <a:srgbClr val="9CDCFE"/>
                </a:solidFill>
                <a:effectLst/>
                <a:latin typeface="Consolas" panose="020B0609020204030204" pitchFamily="49" charset="0"/>
              </a:rPr>
              <a:t>$headers</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"X-TARGET"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$port</a:t>
            </a:r>
            <a:r>
              <a:rPr lang="en-US" altLang="zh-CN" sz="1600" b="0" dirty="0">
                <a:solidFill>
                  <a:srgbClr val="D4D4D4"/>
                </a:solidFill>
                <a:effectLst/>
                <a:latin typeface="Consolas" panose="020B0609020204030204" pitchFamily="49" charset="0"/>
              </a:rPr>
              <a:t> =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$headers</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"X-PORT"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$sock</a:t>
            </a:r>
            <a:r>
              <a:rPr lang="en-US" altLang="zh-CN" sz="1600" b="0" dirty="0">
                <a:solidFill>
                  <a:srgbClr val="D4D4D4"/>
                </a:solidFill>
                <a:effectLst/>
                <a:latin typeface="Consolas" panose="020B0609020204030204" pitchFamily="49" charset="0"/>
              </a:rPr>
              <a:t> = </a:t>
            </a:r>
            <a:r>
              <a:rPr lang="en-US" altLang="zh-CN" sz="1600" b="0" dirty="0" err="1">
                <a:solidFill>
                  <a:srgbClr val="DCDCAA"/>
                </a:solidFill>
                <a:effectLst/>
                <a:latin typeface="Consolas" panose="020B0609020204030204" pitchFamily="49" charset="0"/>
              </a:rPr>
              <a:t>socket_create</a:t>
            </a:r>
            <a:r>
              <a:rPr lang="en-US" altLang="zh-CN" sz="1600" b="0" dirty="0">
                <a:solidFill>
                  <a:srgbClr val="D4D4D4"/>
                </a:solidFill>
                <a:effectLst/>
                <a:latin typeface="Consolas" panose="020B0609020204030204" pitchFamily="49" charset="0"/>
              </a:rPr>
              <a:t>(AF_INET, SOCK_STREAM, SOL_TCP);</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$sock</a:t>
            </a:r>
            <a:r>
              <a:rPr lang="en-US" altLang="zh-CN" sz="1600" b="0" dirty="0">
                <a:solidFill>
                  <a:srgbClr val="D4D4D4"/>
                </a:solidFill>
                <a:effectLst/>
                <a:latin typeface="Consolas" panose="020B0609020204030204" pitchFamily="49" charset="0"/>
              </a:rPr>
              <a:t> === </a:t>
            </a:r>
            <a:r>
              <a:rPr lang="en-US" altLang="zh-CN" sz="1600" b="0" dirty="0">
                <a:solidFill>
                  <a:srgbClr val="569CD6"/>
                </a:solidFill>
                <a:effectLst/>
                <a:latin typeface="Consolas" panose="020B0609020204030204" pitchFamily="49" charset="0"/>
              </a:rPr>
              <a:t>false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 FAIL'</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'X-ERROR: Failed creating socket'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$res</a:t>
            </a:r>
            <a:r>
              <a:rPr lang="en-US" altLang="zh-CN" sz="1600" b="0" dirty="0">
                <a:solidFill>
                  <a:srgbClr val="D4D4D4"/>
                </a:solidFill>
                <a:effectLst/>
                <a:latin typeface="Consolas" panose="020B0609020204030204" pitchFamily="49" charset="0"/>
              </a:rPr>
              <a:t> = @</a:t>
            </a:r>
            <a:r>
              <a:rPr lang="en-US" altLang="zh-CN" sz="1600" b="0" dirty="0">
                <a:solidFill>
                  <a:srgbClr val="DCDCAA"/>
                </a:solidFill>
                <a:effectLst/>
                <a:latin typeface="Consolas" panose="020B0609020204030204" pitchFamily="49" charset="0"/>
              </a:rPr>
              <a:t>socket_connect</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$sock</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$target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$port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$res</a:t>
            </a:r>
            <a:r>
              <a:rPr lang="en-US" altLang="zh-CN" sz="1600" b="0" dirty="0">
                <a:solidFill>
                  <a:srgbClr val="D4D4D4"/>
                </a:solidFill>
                <a:effectLst/>
                <a:latin typeface="Consolas" panose="020B0609020204030204" pitchFamily="49" charset="0"/>
              </a:rPr>
              <a:t> === </a:t>
            </a:r>
            <a:r>
              <a:rPr lang="en-US" altLang="zh-CN" sz="1600" b="0" dirty="0">
                <a:solidFill>
                  <a:srgbClr val="569CD6"/>
                </a:solidFill>
                <a:effectLst/>
                <a:latin typeface="Consolas" panose="020B0609020204030204" pitchFamily="49" charset="0"/>
              </a:rPr>
              <a:t>false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 FAIL'</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'X-ERROR: Failed connecting to target'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socket_set_nonblock</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$sock</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session_start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$_SESSION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"run"</a:t>
            </a:r>
            <a:r>
              <a:rPr lang="en-US" altLang="zh-CN" sz="1600" b="0" dirty="0">
                <a:solidFill>
                  <a:srgbClr val="D4D4D4"/>
                </a:solidFill>
                <a:effectLst/>
                <a:latin typeface="Consolas" panose="020B0609020204030204" pitchFamily="49" charset="0"/>
              </a:rPr>
              <a:t>] = </a:t>
            </a:r>
            <a:r>
              <a:rPr lang="en-US" altLang="zh-CN" sz="1600" b="0" dirty="0">
                <a:solidFill>
                  <a:srgbClr val="569CD6"/>
                </a:solidFill>
                <a:effectLst/>
                <a:latin typeface="Consolas" panose="020B0609020204030204" pitchFamily="49" charset="0"/>
              </a:rPr>
              <a:t>true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$_SESSION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writebuf</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$_SESSION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readbuf</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65434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0739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服务端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20054" y="1113266"/>
            <a:ext cx="6639677" cy="369332"/>
          </a:xfrm>
          <a:prstGeom prst="rect">
            <a:avLst/>
          </a:prstGeom>
          <a:noFill/>
        </p:spPr>
        <p:txBody>
          <a:bodyPr wrap="square" rtlCol="0">
            <a:spAutoFit/>
          </a:bodyPr>
          <a:lstStyle/>
          <a:p>
            <a:r>
              <a:rPr lang="en-US" altLang="zh-CN" i="0" dirty="0">
                <a:solidFill>
                  <a:srgbClr val="333333"/>
                </a:solidFill>
                <a:effectLst/>
                <a:latin typeface="Helvetica Neue"/>
              </a:rPr>
              <a:t>4. </a:t>
            </a:r>
            <a:r>
              <a:rPr lang="zh-CN" altLang="en-US" i="0" dirty="0">
                <a:solidFill>
                  <a:srgbClr val="333333"/>
                </a:solidFill>
                <a:effectLst/>
                <a:latin typeface="Helvetica Neue"/>
              </a:rPr>
              <a:t>服务端得到客户端发送的</a:t>
            </a:r>
            <a:r>
              <a:rPr lang="en-US" altLang="zh-CN" i="0" dirty="0">
                <a:solidFill>
                  <a:srgbClr val="333333"/>
                </a:solidFill>
                <a:effectLst/>
                <a:latin typeface="Helvetica Neue"/>
              </a:rPr>
              <a:t>READ</a:t>
            </a:r>
            <a:r>
              <a:rPr lang="zh-CN" altLang="en-US" i="0" dirty="0">
                <a:solidFill>
                  <a:srgbClr val="333333"/>
                </a:solidFill>
                <a:effectLst/>
                <a:latin typeface="Helvetica Neue"/>
              </a:rPr>
              <a:t>读取指令后，读取</a:t>
            </a:r>
            <a:r>
              <a:rPr lang="en-US" altLang="zh-CN" i="0" dirty="0">
                <a:solidFill>
                  <a:srgbClr val="333333"/>
                </a:solidFill>
                <a:effectLst/>
                <a:latin typeface="Helvetica Neue"/>
              </a:rPr>
              <a:t>socket</a:t>
            </a:r>
            <a:r>
              <a:rPr lang="zh-CN" altLang="en-US" i="0" dirty="0">
                <a:solidFill>
                  <a:srgbClr val="333333"/>
                </a:solidFill>
                <a:effectLst/>
                <a:latin typeface="Helvetica Neue"/>
              </a:rPr>
              <a:t>数据。</a:t>
            </a:r>
            <a:endParaRPr lang="en-US" altLang="zh-CN" dirty="0"/>
          </a:p>
        </p:txBody>
      </p:sp>
      <p:sp>
        <p:nvSpPr>
          <p:cNvPr id="5" name="文本框 4">
            <a:extLst>
              <a:ext uri="{FF2B5EF4-FFF2-40B4-BE49-F238E27FC236}">
                <a16:creationId xmlns:a16="http://schemas.microsoft.com/office/drawing/2014/main" id="{8D3B761B-46DC-44F4-B8D6-00CEFCA90ED6}"/>
              </a:ext>
            </a:extLst>
          </p:cNvPr>
          <p:cNvSpPr txBox="1"/>
          <p:nvPr/>
        </p:nvSpPr>
        <p:spPr>
          <a:xfrm>
            <a:off x="2684979" y="1482598"/>
            <a:ext cx="6822041" cy="5078313"/>
          </a:xfrm>
          <a:prstGeom prst="rect">
            <a:avLst/>
          </a:prstGeom>
          <a:solidFill>
            <a:schemeClr val="tx1"/>
          </a:solidFill>
        </p:spPr>
        <p:txBody>
          <a:bodyPr wrap="square">
            <a:spAutoFit/>
          </a:bodyPr>
          <a:lstStyle/>
          <a:p>
            <a:r>
              <a:rPr lang="en-US" altLang="zh-CN" b="0" dirty="0">
                <a:solidFill>
                  <a:srgbClr val="C586C0"/>
                </a:solidFill>
                <a:effectLst/>
                <a:latin typeface="Consolas" panose="020B0609020204030204" pitchFamily="49" charset="0"/>
              </a:rPr>
              <a:t>case</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"READ"</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session_start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readBuffer</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$_SESSION</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readbuf</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$_SESSION</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readbuf</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$running</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$_SESSION</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"run"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session_write_close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$running</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header</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'X-STATUS: OK'</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header</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"Connection: Keep-Alive"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echo</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readBuffer</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header</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'X-STATUS: FAIL'</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header</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'X-ERROR: </a:t>
            </a:r>
            <a:r>
              <a:rPr lang="en-US" altLang="zh-CN" b="0" dirty="0" err="1">
                <a:solidFill>
                  <a:srgbClr val="CE9178"/>
                </a:solidFill>
                <a:effectLst/>
                <a:latin typeface="Consolas" panose="020B0609020204030204" pitchFamily="49" charset="0"/>
              </a:rPr>
              <a:t>RemoteSocket</a:t>
            </a:r>
            <a:r>
              <a:rPr lang="en-US" altLang="zh-CN" b="0" dirty="0">
                <a:solidFill>
                  <a:srgbClr val="CE9178"/>
                </a:solidFill>
                <a:effectLst/>
                <a:latin typeface="Consolas" panose="020B0609020204030204" pitchFamily="49" charset="0"/>
              </a:rPr>
              <a:t> read filed'</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a:t>
            </a:r>
          </a:p>
          <a:p>
            <a:r>
              <a:rPr lang="en-US" altLang="zh-CN" b="0" dirty="0">
                <a:solidFill>
                  <a:srgbClr val="C586C0"/>
                </a:solidFill>
                <a:effectLst/>
                <a:latin typeface="Consolas" panose="020B0609020204030204" pitchFamily="49" charset="0"/>
              </a:rPr>
              <a:t>break</a:t>
            </a: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703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1620957"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关于长亭</a:t>
            </a:r>
          </a:p>
        </p:txBody>
      </p:sp>
      <p:sp>
        <p:nvSpPr>
          <p:cNvPr id="3" name="文本框 2"/>
          <p:cNvSpPr txBox="1"/>
          <p:nvPr/>
        </p:nvSpPr>
        <p:spPr>
          <a:xfrm>
            <a:off x="1163638" y="1289153"/>
            <a:ext cx="10609262" cy="5208605"/>
          </a:xfrm>
          <a:prstGeom prst="rect">
            <a:avLst/>
          </a:prstGeom>
          <a:noFill/>
        </p:spPr>
        <p:txBody>
          <a:bodyPr wrap="square" rtlCol="0">
            <a:spAutoFit/>
          </a:bodyPr>
          <a:lstStyle/>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安全服务</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红蓝对抗</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攻防演练</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渗透测试</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代码审计</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应急响应</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漏洞扫描</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基线检查</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能力</a:t>
            </a:r>
            <a:r>
              <a:rPr lang="zh-CN" altLang="en-US" sz="2000">
                <a:latin typeface="Microsoft YaHei" panose="020B0503020204020204" pitchFamily="34" charset="-122"/>
                <a:ea typeface="Microsoft YaHei" panose="020B0503020204020204" pitchFamily="34" charset="-122"/>
              </a:rPr>
              <a:t>提升</a:t>
            </a:r>
            <a:r>
              <a:rPr lang="en-US" altLang="zh-CN" sz="2000">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安全产品</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雷池：下一代</a:t>
            </a: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应用防火墙，全球首发基于语义分析攻击检测技术</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谛听：内网威胁感知系统</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洞鉴：漏洞扫描器</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Clr>
                <a:srgbClr val="73C058"/>
              </a:buClr>
              <a:buFont typeface="Wingdings" panose="05000000000000000000" pitchFamily="2" charset="2"/>
              <a:buChar char="l"/>
            </a:pPr>
            <a:r>
              <a:rPr lang="zh-CN" altLang="en-US" sz="2800" dirty="0">
                <a:latin typeface="Microsoft YaHei" panose="020B0503020204020204" pitchFamily="34" charset="-122"/>
                <a:ea typeface="Microsoft YaHei" panose="020B0503020204020204" pitchFamily="34" charset="-122"/>
              </a:rPr>
              <a:t>安全研究</a:t>
            </a:r>
            <a:endParaRPr lang="en-US" altLang="zh-CN" sz="28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Web</a:t>
            </a:r>
            <a:r>
              <a:rPr lang="zh-CN" altLang="en-US" sz="2000" dirty="0">
                <a:latin typeface="Microsoft YaHei" panose="020B0503020204020204" pitchFamily="34" charset="-122"/>
                <a:ea typeface="Microsoft YaHei" panose="020B0503020204020204" pitchFamily="34" charset="-122"/>
              </a:rPr>
              <a:t>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移动安全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物联网安全</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区块链安全等</a:t>
            </a:r>
            <a:r>
              <a:rPr lang="zh-CN" altLang="en-US" sz="2000">
                <a:latin typeface="Microsoft YaHei" panose="020B0503020204020204" pitchFamily="34" charset="-122"/>
                <a:ea typeface="Microsoft YaHei" panose="020B0503020204020204" pitchFamily="34" charset="-122"/>
              </a:rPr>
              <a:t>多方向 </a:t>
            </a:r>
            <a:r>
              <a:rPr lang="en-US" altLang="zh-CN" sz="2000">
                <a:latin typeface="Microsoft YaHei" panose="020B0503020204020204" pitchFamily="34" charset="-122"/>
                <a:ea typeface="Microsoft YaHei" panose="020B0503020204020204" pitchFamily="34" charset="-122"/>
              </a:rPr>
              <a:t>0day </a:t>
            </a:r>
            <a:r>
              <a:rPr lang="zh-CN" altLang="en-US" sz="2000">
                <a:latin typeface="Microsoft YaHei" panose="020B0503020204020204" pitchFamily="34" charset="-122"/>
                <a:ea typeface="Microsoft YaHei" panose="020B0503020204020204" pitchFamily="34" charset="-122"/>
              </a:rPr>
              <a:t>漏洞</a:t>
            </a:r>
            <a:r>
              <a:rPr lang="zh-CN" altLang="en-US" sz="2000" dirty="0">
                <a:latin typeface="Microsoft YaHei" panose="020B0503020204020204" pitchFamily="34" charset="-122"/>
                <a:ea typeface="Microsoft YaHei" panose="020B0503020204020204" pitchFamily="34" charset="-122"/>
              </a:rPr>
              <a:t>研究</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Clr>
                <a:srgbClr val="73C058"/>
              </a:buCl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多次参与国内外黑客大赛，</a:t>
            </a:r>
            <a:r>
              <a:rPr lang="en-US" altLang="zh-CN" sz="2000" dirty="0" err="1">
                <a:latin typeface="Microsoft YaHei" panose="020B0503020204020204" pitchFamily="34" charset="-122"/>
                <a:ea typeface="Microsoft YaHei" panose="020B0503020204020204" pitchFamily="34" charset="-122"/>
              </a:rPr>
              <a:t>GeekPwn</a:t>
            </a:r>
            <a:r>
              <a:rPr lang="en-US" altLang="zh-CN" sz="2000" dirty="0">
                <a:latin typeface="Microsoft YaHei" panose="020B0503020204020204" pitchFamily="34" charset="-122"/>
                <a:ea typeface="Microsoft YaHei" panose="020B0503020204020204" pitchFamily="34" charset="-122"/>
              </a:rPr>
              <a:t>/Pwn2Own</a:t>
            </a:r>
            <a:r>
              <a:rPr lang="zh-CN" altLang="en-US" sz="2000" dirty="0">
                <a:latin typeface="Microsoft YaHei" panose="020B0503020204020204" pitchFamily="34" charset="-122"/>
                <a:ea typeface="Microsoft YaHei" panose="020B0503020204020204" pitchFamily="34" charset="-122"/>
              </a:rPr>
              <a:t>，累计获得奖金</a:t>
            </a:r>
            <a:r>
              <a:rPr lang="en-US" altLang="zh-CN" sz="2000" dirty="0">
                <a:latin typeface="Microsoft YaHei" panose="020B0503020204020204" pitchFamily="34" charset="-122"/>
                <a:ea typeface="Microsoft YaHei" panose="020B0503020204020204" pitchFamily="34" charset="-122"/>
              </a:rPr>
              <a:t>300w+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60739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服务端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209780" y="1113266"/>
            <a:ext cx="10389744" cy="369332"/>
          </a:xfrm>
          <a:prstGeom prst="rect">
            <a:avLst/>
          </a:prstGeom>
          <a:noFill/>
        </p:spPr>
        <p:txBody>
          <a:bodyPr wrap="square" rtlCol="0">
            <a:spAutoFit/>
          </a:bodyPr>
          <a:lstStyle/>
          <a:p>
            <a:r>
              <a:rPr lang="en-US" altLang="zh-CN" i="0" dirty="0">
                <a:solidFill>
                  <a:srgbClr val="333333"/>
                </a:solidFill>
                <a:effectLst/>
                <a:latin typeface="Helvetica Neue"/>
              </a:rPr>
              <a:t>5. </a:t>
            </a:r>
            <a:r>
              <a:rPr lang="zh-CN" altLang="en-US" i="0" dirty="0">
                <a:solidFill>
                  <a:srgbClr val="333333"/>
                </a:solidFill>
                <a:effectLst/>
                <a:latin typeface="Helvetica Neue"/>
              </a:rPr>
              <a:t>服务器接收到</a:t>
            </a:r>
            <a:r>
              <a:rPr lang="en-US" altLang="zh-CN" i="0" dirty="0">
                <a:solidFill>
                  <a:srgbClr val="333333"/>
                </a:solidFill>
                <a:effectLst/>
                <a:latin typeface="Helvetica Neue"/>
              </a:rPr>
              <a:t>FORWARD</a:t>
            </a:r>
            <a:r>
              <a:rPr lang="zh-CN" altLang="en-US" i="0" dirty="0">
                <a:solidFill>
                  <a:srgbClr val="333333"/>
                </a:solidFill>
                <a:effectLst/>
                <a:latin typeface="Helvetica Neue"/>
              </a:rPr>
              <a:t>数据后，从客户端请求中获取到响应数据发送给前面建立好的</a:t>
            </a:r>
            <a:r>
              <a:rPr lang="en-US" altLang="zh-CN" i="0" dirty="0">
                <a:solidFill>
                  <a:srgbClr val="333333"/>
                </a:solidFill>
                <a:effectLst/>
                <a:latin typeface="Helvetica Neue"/>
              </a:rPr>
              <a:t>Socket</a:t>
            </a:r>
            <a:r>
              <a:rPr lang="zh-CN" altLang="en-US" i="0" dirty="0">
                <a:solidFill>
                  <a:srgbClr val="333333"/>
                </a:solidFill>
                <a:effectLst/>
                <a:latin typeface="Helvetica Neue"/>
              </a:rPr>
              <a:t>服务。</a:t>
            </a:r>
            <a:endParaRPr lang="en-US" altLang="zh-CN" dirty="0"/>
          </a:p>
        </p:txBody>
      </p:sp>
      <p:sp>
        <p:nvSpPr>
          <p:cNvPr id="5" name="文本框 4">
            <a:extLst>
              <a:ext uri="{FF2B5EF4-FFF2-40B4-BE49-F238E27FC236}">
                <a16:creationId xmlns:a16="http://schemas.microsoft.com/office/drawing/2014/main" id="{80A2CDBA-695E-4122-A4A5-FEFAD9E498CD}"/>
              </a:ext>
            </a:extLst>
          </p:cNvPr>
          <p:cNvSpPr txBox="1"/>
          <p:nvPr/>
        </p:nvSpPr>
        <p:spPr>
          <a:xfrm>
            <a:off x="1142571" y="1636486"/>
            <a:ext cx="9906858" cy="5016758"/>
          </a:xfrm>
          <a:prstGeom prst="rect">
            <a:avLst/>
          </a:prstGeom>
          <a:solidFill>
            <a:schemeClr val="tx1"/>
          </a:solidFill>
        </p:spPr>
        <p:txBody>
          <a:bodyPr wrap="square">
            <a:spAutoFit/>
          </a:bodyPr>
          <a:lstStyle/>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case</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"FORWARD"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session_start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$running</a:t>
            </a:r>
            <a:r>
              <a:rPr lang="en-US" altLang="zh-CN" sz="1600" b="0" dirty="0">
                <a:solidFill>
                  <a:srgbClr val="D4D4D4"/>
                </a:solidFill>
                <a:effectLst/>
                <a:latin typeface="Consolas" panose="020B0609020204030204" pitchFamily="49" charset="0"/>
              </a:rPr>
              <a:t> = </a:t>
            </a:r>
            <a:r>
              <a:rPr lang="en-US" altLang="zh-CN" sz="1600" b="0" dirty="0">
                <a:solidFill>
                  <a:srgbClr val="9CDCFE"/>
                </a:solidFill>
                <a:effectLst/>
                <a:latin typeface="Consolas" panose="020B0609020204030204" pitchFamily="49" charset="0"/>
              </a:rPr>
              <a:t>$_SESSION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"run"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session_write_close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$running</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 FAIL'</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'X-ERROR: No more running, close now'</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'Content-Type: application/octet-stream'</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rawPostData</a:t>
            </a:r>
            <a:r>
              <a:rPr lang="en-US" altLang="zh-CN" sz="1600" b="0" dirty="0">
                <a:solidFill>
                  <a:srgbClr val="D4D4D4"/>
                </a:solidFill>
                <a:effectLst/>
                <a:latin typeface="Consolas" panose="020B0609020204030204" pitchFamily="49" charset="0"/>
              </a:rPr>
              <a:t> = </a:t>
            </a:r>
            <a:r>
              <a:rPr lang="en-US" altLang="zh-CN" sz="1600" b="0" dirty="0" err="1">
                <a:solidFill>
                  <a:srgbClr val="DCDCAA"/>
                </a:solidFill>
                <a:effectLst/>
                <a:latin typeface="Consolas" panose="020B0609020204030204" pitchFamily="49" charset="0"/>
              </a:rPr>
              <a:t>file_get_contents</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"php://input"</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if</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rawPostData</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session_start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$_SESSION</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writebuf</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 </a:t>
            </a:r>
            <a:r>
              <a:rPr lang="en-US" altLang="zh-CN" sz="1600" b="0" dirty="0">
                <a:solidFill>
                  <a:srgbClr val="9CDCFE"/>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rawPostData</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session_write_close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 OK'</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"Connection: Keep-Alive"</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 </a:t>
            </a:r>
            <a:r>
              <a:rPr lang="en-US" altLang="zh-CN" sz="1600" b="0" dirty="0">
                <a:solidFill>
                  <a:srgbClr val="C586C0"/>
                </a:solidFill>
                <a:effectLst/>
                <a:latin typeface="Consolas" panose="020B0609020204030204" pitchFamily="49" charset="0"/>
              </a:rPr>
              <a:t>else</a:t>
            </a:r>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'X-STATUS: FAIL'</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header</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'X-ERROR: POST request read filed'</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break</a:t>
            </a:r>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96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437975" cy="523220"/>
          </a:xfrm>
          <a:prstGeom prst="rect">
            <a:avLst/>
          </a:prstGeom>
          <a:noFill/>
        </p:spPr>
        <p:txBody>
          <a:bodyPr wrap="none" rtlCol="0">
            <a:spAutoFit/>
          </a:bodyPr>
          <a:lstStyle/>
          <a:p>
            <a:r>
              <a:rPr kumimoji="1" lang="en-US" altLang="zh-CN" sz="2800" b="1" dirty="0" err="1">
                <a:solidFill>
                  <a:srgbClr val="7AC259"/>
                </a:solidFill>
                <a:latin typeface="Microsoft YaHei Light" panose="020B0502040204020203" pitchFamily="34" charset="-122"/>
                <a:ea typeface="Microsoft YaHei Light" panose="020B0502040204020203" pitchFamily="34" charset="-122"/>
              </a:rPr>
              <a:t>reGeorg</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检测</a:t>
            </a:r>
          </a:p>
        </p:txBody>
      </p:sp>
      <p:sp>
        <p:nvSpPr>
          <p:cNvPr id="3" name="文本框 2">
            <a:extLst>
              <a:ext uri="{FF2B5EF4-FFF2-40B4-BE49-F238E27FC236}">
                <a16:creationId xmlns:a16="http://schemas.microsoft.com/office/drawing/2014/main" id="{00AA33A0-8D6E-4A11-9106-36737094AC3F}"/>
              </a:ext>
            </a:extLst>
          </p:cNvPr>
          <p:cNvSpPr txBox="1"/>
          <p:nvPr/>
        </p:nvSpPr>
        <p:spPr>
          <a:xfrm>
            <a:off x="1546014" y="1905506"/>
            <a:ext cx="9099972" cy="3046988"/>
          </a:xfrm>
          <a:prstGeom prst="rect">
            <a:avLst/>
          </a:prstGeom>
          <a:noFill/>
        </p:spPr>
        <p:txBody>
          <a:bodyPr wrap="square" rtlCol="0">
            <a:spAutoFit/>
          </a:bodyPr>
          <a:lstStyle/>
          <a:p>
            <a:r>
              <a:rPr lang="zh-CN" altLang="en-US" sz="2400" dirty="0"/>
              <a:t>由对该工具的流量特征总结我们可以知道</a:t>
            </a:r>
            <a:r>
              <a:rPr lang="zh-CN" altLang="en-US" sz="2400" b="1" dirty="0"/>
              <a:t>原生版本的固定特征值</a:t>
            </a:r>
            <a:r>
              <a:rPr lang="zh-CN" altLang="en-US" sz="2400" dirty="0"/>
              <a:t>，以</a:t>
            </a:r>
            <a:r>
              <a:rPr lang="zh-CN" altLang="en-US" sz="2400" b="1" dirty="0"/>
              <a:t>及其工具完全建立在</a:t>
            </a:r>
            <a:r>
              <a:rPr lang="en-US" altLang="zh-CN" sz="2400" b="1" dirty="0"/>
              <a:t>http</a:t>
            </a:r>
            <a:r>
              <a:rPr lang="zh-CN" altLang="en-US" sz="2400" b="1" dirty="0"/>
              <a:t>协议下</a:t>
            </a:r>
            <a:r>
              <a:rPr lang="zh-CN" altLang="en-US" sz="2400" dirty="0"/>
              <a:t>，只需要</a:t>
            </a:r>
            <a:r>
              <a:rPr lang="zh-CN" altLang="en-US" sz="2400" b="1" dirty="0"/>
              <a:t>针对</a:t>
            </a:r>
            <a:r>
              <a:rPr lang="en-US" altLang="zh-CN" sz="2400" b="1" dirty="0"/>
              <a:t>http</a:t>
            </a:r>
            <a:r>
              <a:rPr lang="zh-CN" altLang="en-US" sz="2400" b="1" dirty="0"/>
              <a:t>的流量进行相关特征值的检测即可判断是否为原生版本</a:t>
            </a:r>
            <a:r>
              <a:rPr lang="en-US" altLang="zh-CN" sz="2400" b="1" dirty="0" err="1"/>
              <a:t>reGeorg</a:t>
            </a:r>
            <a:r>
              <a:rPr lang="zh-CN" altLang="en-US" sz="2400" dirty="0"/>
              <a:t>。</a:t>
            </a:r>
            <a:endParaRPr lang="en-US" altLang="zh-CN" sz="2400" dirty="0"/>
          </a:p>
          <a:p>
            <a:endParaRPr lang="en-US" altLang="zh-CN" sz="2400" dirty="0"/>
          </a:p>
          <a:p>
            <a:r>
              <a:rPr lang="zh-CN" altLang="en-US" sz="2400" dirty="0"/>
              <a:t>其次，由于</a:t>
            </a:r>
            <a:r>
              <a:rPr lang="zh-CN" altLang="en-US" sz="2400" b="1" dirty="0"/>
              <a:t>该工具对代理的数据是纯明文传输</a:t>
            </a:r>
            <a:r>
              <a:rPr lang="zh-CN" altLang="en-US" sz="2400" dirty="0"/>
              <a:t>。且</a:t>
            </a:r>
            <a:r>
              <a:rPr lang="zh-CN" altLang="en-US" sz="2400" b="1" dirty="0"/>
              <a:t>最终的目的</a:t>
            </a:r>
            <a:r>
              <a:rPr lang="en-US" altLang="zh-CN" sz="2400" b="1" dirty="0"/>
              <a:t>IP</a:t>
            </a:r>
            <a:r>
              <a:rPr lang="zh-CN" altLang="en-US" sz="2400" b="1" dirty="0"/>
              <a:t>和</a:t>
            </a:r>
            <a:r>
              <a:rPr lang="en-US" altLang="zh-CN" sz="2400" b="1" dirty="0"/>
              <a:t>port</a:t>
            </a:r>
            <a:r>
              <a:rPr lang="zh-CN" altLang="en-US" sz="2400" b="1" dirty="0"/>
              <a:t>会被放到参数</a:t>
            </a:r>
            <a:r>
              <a:rPr lang="zh-CN" altLang="en-US" sz="2400" dirty="0"/>
              <a:t>中，我们</a:t>
            </a:r>
            <a:r>
              <a:rPr lang="zh-CN" altLang="en-US" sz="2400" b="1" dirty="0"/>
              <a:t>可以检测参数中是否存在连续的明文</a:t>
            </a:r>
            <a:r>
              <a:rPr lang="en-US" altLang="zh-CN" sz="2400" b="1" dirty="0"/>
              <a:t>IP</a:t>
            </a:r>
            <a:r>
              <a:rPr lang="zh-CN" altLang="en-US" sz="2400" b="1" dirty="0"/>
              <a:t>和</a:t>
            </a:r>
            <a:r>
              <a:rPr lang="en-US" altLang="zh-CN" sz="2400" b="1" dirty="0"/>
              <a:t>port</a:t>
            </a:r>
            <a:r>
              <a:rPr lang="zh-CN" altLang="en-US" sz="2400" b="1" dirty="0"/>
              <a:t>以及可能存在的明文形式的协议格式数据或者攻击</a:t>
            </a:r>
            <a:r>
              <a:rPr lang="en-US" altLang="zh-CN" sz="2400" b="1" dirty="0"/>
              <a:t>payload</a:t>
            </a:r>
            <a:r>
              <a:rPr lang="zh-CN" altLang="en-US" sz="2400" b="1" dirty="0"/>
              <a:t>来检测</a:t>
            </a:r>
            <a:r>
              <a:rPr lang="zh-CN" altLang="en-US" sz="2400" dirty="0"/>
              <a:t>判断</a:t>
            </a:r>
            <a:endParaRPr lang="zh-CN" altLang="en-US" sz="2400" b="1" dirty="0"/>
          </a:p>
        </p:txBody>
      </p:sp>
    </p:spTree>
    <p:extLst>
      <p:ext uri="{BB962C8B-B14F-4D97-AF65-F5344CB8AC3E}">
        <p14:creationId xmlns:p14="http://schemas.microsoft.com/office/powerpoint/2010/main" val="3655224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2437975" cy="523220"/>
          </a:xfrm>
          <a:prstGeom prst="rect">
            <a:avLst/>
          </a:prstGeom>
          <a:noFill/>
        </p:spPr>
        <p:txBody>
          <a:bodyPr wrap="none" rtlCol="0">
            <a:spAutoFit/>
          </a:bodyPr>
          <a:lstStyle/>
          <a:p>
            <a:r>
              <a:rPr kumimoji="1" lang="en-US" altLang="zh-CN" sz="2800" b="1" dirty="0" err="1">
                <a:solidFill>
                  <a:srgbClr val="7AC259"/>
                </a:solidFill>
                <a:latin typeface="Microsoft YaHei Light" panose="020B0502040204020203" pitchFamily="34" charset="-122"/>
                <a:ea typeface="Microsoft YaHei Light" panose="020B0502040204020203" pitchFamily="34" charset="-122"/>
              </a:rPr>
              <a:t>reGeorg</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防御</a:t>
            </a:r>
          </a:p>
        </p:txBody>
      </p:sp>
      <p:sp>
        <p:nvSpPr>
          <p:cNvPr id="3" name="文本框 2">
            <a:extLst>
              <a:ext uri="{FF2B5EF4-FFF2-40B4-BE49-F238E27FC236}">
                <a16:creationId xmlns:a16="http://schemas.microsoft.com/office/drawing/2014/main" id="{00AA33A0-8D6E-4A11-9106-36737094AC3F}"/>
              </a:ext>
            </a:extLst>
          </p:cNvPr>
          <p:cNvSpPr txBox="1"/>
          <p:nvPr/>
        </p:nvSpPr>
        <p:spPr>
          <a:xfrm>
            <a:off x="978976" y="1840093"/>
            <a:ext cx="10234047" cy="3046988"/>
          </a:xfrm>
          <a:prstGeom prst="rect">
            <a:avLst/>
          </a:prstGeom>
          <a:noFill/>
        </p:spPr>
        <p:txBody>
          <a:bodyPr wrap="square" rtlCol="0">
            <a:spAutoFit/>
          </a:bodyPr>
          <a:lstStyle/>
          <a:p>
            <a:r>
              <a:rPr lang="zh-CN" altLang="en-US" sz="2400" dirty="0"/>
              <a:t>首先是固定的特征值，考虑到</a:t>
            </a:r>
            <a:r>
              <a:rPr lang="zh-CN" altLang="en-US" sz="2400" b="1" dirty="0"/>
              <a:t>特征值数量很少且长度不长</a:t>
            </a:r>
            <a:r>
              <a:rPr lang="zh-CN" altLang="en-US" sz="2400" dirty="0"/>
              <a:t>，可以</a:t>
            </a:r>
            <a:r>
              <a:rPr lang="zh-CN" altLang="en-US" sz="2400" b="1" dirty="0"/>
              <a:t>用</a:t>
            </a:r>
            <a:r>
              <a:rPr lang="en-US" altLang="zh-CN" sz="2400" b="1" dirty="0"/>
              <a:t>password</a:t>
            </a:r>
            <a:r>
              <a:rPr lang="zh-CN" altLang="en-US" sz="2400" b="1" dirty="0"/>
              <a:t>设置</a:t>
            </a:r>
            <a:r>
              <a:rPr lang="en-US" altLang="zh-CN" sz="2400" b="1" dirty="0" err="1"/>
              <a:t>randseed</a:t>
            </a:r>
            <a:r>
              <a:rPr lang="zh-CN" altLang="en-US" sz="2400" b="1" dirty="0"/>
              <a:t>的方式</a:t>
            </a:r>
            <a:r>
              <a:rPr lang="zh-CN" altLang="en-US" sz="2400" dirty="0"/>
              <a:t>，让</a:t>
            </a:r>
            <a:r>
              <a:rPr lang="zh-CN" altLang="en-US" sz="2400" b="1" dirty="0"/>
              <a:t>服务端和客户端分别在本地生成相同的随机数序列，然后将特征值与随机数异或的结果作为传输数据</a:t>
            </a:r>
            <a:r>
              <a:rPr lang="zh-CN" altLang="en-US" sz="2400" dirty="0"/>
              <a:t>，即</a:t>
            </a:r>
            <a:r>
              <a:rPr lang="zh-CN" altLang="en-US" sz="2400" b="1" i="1" u="sng" dirty="0"/>
              <a:t>不影响传输效率，也可混淆特征值的存在</a:t>
            </a:r>
            <a:r>
              <a:rPr lang="zh-CN" altLang="en-US" sz="2400" dirty="0"/>
              <a:t>。</a:t>
            </a:r>
            <a:endParaRPr lang="en-US" altLang="zh-CN" sz="2400" dirty="0"/>
          </a:p>
          <a:p>
            <a:endParaRPr lang="en-US" altLang="zh-CN" sz="2400" dirty="0"/>
          </a:p>
          <a:p>
            <a:r>
              <a:rPr lang="zh-CN" altLang="en-US" sz="2400" dirty="0"/>
              <a:t>其次，关于目标代理数据明文传输的问题，我们可以自行设置数据处理算法对其进行混淆判断即可。也可以</a:t>
            </a:r>
            <a:r>
              <a:rPr lang="zh-CN" altLang="en-US" sz="2400" i="1" dirty="0"/>
              <a:t>考虑添加脏数据的方式，不过考虑到工具的传输效率问题，不推荐使用脏数据的方式</a:t>
            </a:r>
            <a:r>
              <a:rPr lang="zh-CN" altLang="en-US" sz="2400" dirty="0"/>
              <a:t>。</a:t>
            </a:r>
            <a:endParaRPr lang="zh-CN" altLang="en-US" sz="2400" b="1" dirty="0"/>
          </a:p>
        </p:txBody>
      </p:sp>
    </p:spTree>
    <p:extLst>
      <p:ext uri="{BB962C8B-B14F-4D97-AF65-F5344CB8AC3E}">
        <p14:creationId xmlns:p14="http://schemas.microsoft.com/office/powerpoint/2010/main" val="1811623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5262" y="1898752"/>
            <a:ext cx="3224605" cy="707886"/>
          </a:xfrm>
          <a:prstGeom prst="rect">
            <a:avLst/>
          </a:prstGeom>
          <a:noFill/>
        </p:spPr>
        <p:txBody>
          <a:bodyPr wrap="square" rtlCol="0">
            <a:spAutoFit/>
          </a:bodyPr>
          <a:lstStyle/>
          <a:p>
            <a:r>
              <a:rPr kumimoji="1" lang="zh-CN" altLang="en-US" sz="4000" b="1">
                <a:solidFill>
                  <a:srgbClr val="7AC259"/>
                </a:solidFill>
                <a:latin typeface="Microsoft YaHei" panose="020B0503020204020204" pitchFamily="34" charset="-122"/>
                <a:ea typeface="Microsoft YaHei" panose="020B0503020204020204" pitchFamily="34" charset="-122"/>
              </a:rPr>
              <a:t>感谢聆听 </a:t>
            </a:r>
            <a:endParaRPr kumimoji="1" lang="zh-CN" altLang="en-US" sz="4000" b="1" dirty="0">
              <a:solidFill>
                <a:srgbClr val="7AC259"/>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6057276" cy="707886"/>
          </a:xfrm>
          <a:prstGeom prst="rect">
            <a:avLst/>
          </a:prstGeom>
          <a:noFill/>
        </p:spPr>
        <p:txBody>
          <a:bodyPr wrap="square" rtlCol="0">
            <a:spAutoFit/>
          </a:bodyPr>
          <a:lstStyle/>
          <a:p>
            <a:pPr algn="just"/>
            <a:r>
              <a:rPr kumimoji="1" lang="zh-CN" altLang="en-US" sz="4000" b="1" dirty="0">
                <a:solidFill>
                  <a:srgbClr val="7AC259"/>
                </a:solidFill>
                <a:latin typeface="Microsoft YaHei" panose="020B0503020204020204" pitchFamily="34" charset="-122"/>
                <a:ea typeface="Microsoft YaHei" panose="020B0503020204020204" pitchFamily="34" charset="-122"/>
              </a:rPr>
              <a:t>介绍</a:t>
            </a:r>
          </a:p>
        </p:txBody>
      </p:sp>
      <p:sp>
        <p:nvSpPr>
          <p:cNvPr id="9" name="文本框 8"/>
          <p:cNvSpPr txBox="1"/>
          <p:nvPr/>
        </p:nvSpPr>
        <p:spPr>
          <a:xfrm>
            <a:off x="3610610" y="2237740"/>
            <a:ext cx="3299460"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1</a:t>
            </a:r>
            <a:endParaRPr lang="zh-CN" altLang="en-US" sz="4800" b="1" dirty="0">
              <a:latin typeface="Source Han Sans CN Medium" panose="020B0500000000000000" pitchFamily="34" charset="-128"/>
              <a:ea typeface="Source Han Sans CN Medium" panose="020B0500000000000000"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130985"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隧道代理</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919555" y="1947423"/>
            <a:ext cx="8352890" cy="3416320"/>
          </a:xfrm>
          <a:prstGeom prst="rect">
            <a:avLst/>
          </a:prstGeom>
          <a:noFill/>
        </p:spPr>
        <p:txBody>
          <a:bodyPr wrap="square" rtlCol="0">
            <a:spAutoFit/>
          </a:bodyPr>
          <a:lstStyle/>
          <a:p>
            <a:r>
              <a:rPr lang="zh-CN" altLang="en-US" sz="2400" b="1" i="0" dirty="0">
                <a:solidFill>
                  <a:srgbClr val="333333"/>
                </a:solidFill>
                <a:effectLst/>
                <a:latin typeface="Helvetica Neue"/>
              </a:rPr>
              <a:t>代理是委托一个人找目标，隧道是通过特定的通讯方法，直接找到这个目标</a:t>
            </a:r>
            <a:r>
              <a:rPr lang="zh-CN" altLang="en-US" sz="2400" i="0" dirty="0">
                <a:solidFill>
                  <a:srgbClr val="333333"/>
                </a:solidFill>
                <a:effectLst/>
                <a:latin typeface="Helvetica Neue"/>
              </a:rPr>
              <a:t>；代理最主要的特征是，</a:t>
            </a:r>
            <a:r>
              <a:rPr lang="zh-CN" altLang="en-US" sz="2400" b="1" i="0" dirty="0">
                <a:solidFill>
                  <a:srgbClr val="333333"/>
                </a:solidFill>
                <a:effectLst/>
                <a:latin typeface="Helvetica Neue"/>
              </a:rPr>
              <a:t>无论代理后面挂了几个设备，代理对外只表现为一个设备。</a:t>
            </a:r>
            <a:r>
              <a:rPr lang="zh-CN" altLang="en-US" sz="2400" i="0" dirty="0">
                <a:solidFill>
                  <a:srgbClr val="333333"/>
                </a:solidFill>
                <a:effectLst/>
                <a:latin typeface="Helvetica Neue"/>
              </a:rPr>
              <a:t>外部设备以为自己是在和代理交互，而不能感知代理内部的设备。</a:t>
            </a:r>
            <a:r>
              <a:rPr lang="zh-CN" altLang="en-US" sz="2400" b="1" i="0" dirty="0">
                <a:solidFill>
                  <a:srgbClr val="333333"/>
                </a:solidFill>
                <a:effectLst/>
                <a:latin typeface="Helvetica Neue"/>
              </a:rPr>
              <a:t>隧道是一个虚拟的路径，用来使到达隧道入口的数据，穿越原本不方便穿越的网络，到达另一侧出口。</a:t>
            </a:r>
          </a:p>
          <a:p>
            <a:endParaRPr lang="zh-CN" altLang="en-US" sz="2400" b="1" i="0" dirty="0">
              <a:solidFill>
                <a:srgbClr val="333333"/>
              </a:solidFill>
              <a:effectLst/>
              <a:latin typeface="Helvetica Neue"/>
            </a:endParaRPr>
          </a:p>
          <a:p>
            <a:r>
              <a:rPr lang="zh-CN" altLang="en-US" sz="2400" b="1" i="0" dirty="0">
                <a:solidFill>
                  <a:srgbClr val="333333"/>
                </a:solidFill>
                <a:effectLst/>
                <a:latin typeface="Helvetica Neue"/>
              </a:rPr>
              <a:t>代理和隧道概念上虽然有区别，但它们的区别不是本质冲突，可以同时实现，也就是隧道代理，即通过隧道进行代理。</a:t>
            </a: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114955"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介绍</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适用场景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919555" y="1947423"/>
            <a:ext cx="8352890" cy="2308324"/>
          </a:xfrm>
          <a:prstGeom prst="rect">
            <a:avLst/>
          </a:prstGeom>
          <a:noFill/>
        </p:spPr>
        <p:txBody>
          <a:bodyPr wrap="square" rtlCol="0">
            <a:spAutoFit/>
          </a:bodyPr>
          <a:lstStyle/>
          <a:p>
            <a:r>
              <a:rPr lang="zh-CN" altLang="en-US" sz="2400" i="0" dirty="0">
                <a:solidFill>
                  <a:srgbClr val="333333"/>
                </a:solidFill>
                <a:effectLst/>
                <a:latin typeface="Helvetica Neue"/>
              </a:rPr>
              <a:t>一般用在服务器已被</a:t>
            </a:r>
            <a:r>
              <a:rPr lang="en-US" altLang="zh-CN" sz="2400" i="0" dirty="0" err="1">
                <a:solidFill>
                  <a:srgbClr val="333333"/>
                </a:solidFill>
                <a:effectLst/>
                <a:latin typeface="Helvetica Neue"/>
              </a:rPr>
              <a:t>getshell</a:t>
            </a:r>
            <a:r>
              <a:rPr lang="zh-CN" altLang="en-US" sz="2400" i="0" dirty="0">
                <a:solidFill>
                  <a:srgbClr val="333333"/>
                </a:solidFill>
                <a:effectLst/>
                <a:latin typeface="Helvetica Neue"/>
              </a:rPr>
              <a:t>，想横向渗透但是因为</a:t>
            </a:r>
            <a:r>
              <a:rPr lang="en-US" altLang="zh-CN" sz="2400" i="0" dirty="0">
                <a:solidFill>
                  <a:srgbClr val="333333"/>
                </a:solidFill>
                <a:effectLst/>
                <a:latin typeface="Helvetica Neue"/>
              </a:rPr>
              <a:t>ACL</a:t>
            </a:r>
            <a:r>
              <a:rPr lang="zh-CN" altLang="en-US" sz="2400" i="0" dirty="0">
                <a:solidFill>
                  <a:srgbClr val="333333"/>
                </a:solidFill>
                <a:effectLst/>
                <a:latin typeface="Helvetica Neue"/>
              </a:rPr>
              <a:t>策略较为严格，只允许某个别协议进出（如</a:t>
            </a:r>
            <a:r>
              <a:rPr lang="en-US" altLang="zh-CN" sz="2400" i="0" dirty="0">
                <a:solidFill>
                  <a:srgbClr val="333333"/>
                </a:solidFill>
                <a:effectLst/>
                <a:latin typeface="Helvetica Neue"/>
              </a:rPr>
              <a:t>http</a:t>
            </a:r>
            <a:r>
              <a:rPr lang="zh-CN" altLang="en-US" sz="2400" i="0" dirty="0">
                <a:solidFill>
                  <a:srgbClr val="333333"/>
                </a:solidFill>
                <a:effectLst/>
                <a:latin typeface="Helvetica Neue"/>
              </a:rPr>
              <a:t>协议），无法直接将端口转发或者反弹</a:t>
            </a:r>
            <a:r>
              <a:rPr lang="en-US" altLang="zh-CN" sz="2400" i="0" dirty="0">
                <a:solidFill>
                  <a:srgbClr val="333333"/>
                </a:solidFill>
                <a:effectLst/>
                <a:latin typeface="Helvetica Neue"/>
              </a:rPr>
              <a:t>shell</a:t>
            </a:r>
            <a:r>
              <a:rPr lang="zh-CN" altLang="en-US" sz="2400" i="0" dirty="0">
                <a:solidFill>
                  <a:srgbClr val="333333"/>
                </a:solidFill>
                <a:effectLst/>
                <a:latin typeface="Helvetica Neue"/>
              </a:rPr>
              <a:t>。此时可利用允许通行的网络协议构建相关代理隧道，使其成为跳板机。</a:t>
            </a:r>
          </a:p>
          <a:p>
            <a:endParaRPr lang="zh-CN" altLang="en-US" sz="2400" i="0" dirty="0">
              <a:solidFill>
                <a:srgbClr val="333333"/>
              </a:solidFill>
              <a:effectLst/>
              <a:latin typeface="Helvetica Neue"/>
            </a:endParaRPr>
          </a:p>
          <a:p>
            <a:r>
              <a:rPr lang="zh-CN" altLang="en-US" sz="2400" i="0" dirty="0">
                <a:solidFill>
                  <a:srgbClr val="333333"/>
                </a:solidFill>
                <a:effectLst/>
                <a:latin typeface="Helvetica Neue"/>
              </a:rPr>
              <a:t>这里以工具</a:t>
            </a:r>
            <a:r>
              <a:rPr lang="en-US" altLang="zh-CN" sz="2400" i="0" dirty="0">
                <a:solidFill>
                  <a:srgbClr val="333333"/>
                </a:solidFill>
                <a:effectLst/>
                <a:latin typeface="Helvetica Neue"/>
              </a:rPr>
              <a:t>`</a:t>
            </a:r>
            <a:r>
              <a:rPr lang="en-US" altLang="zh-CN" sz="2400" i="0" dirty="0" err="1">
                <a:solidFill>
                  <a:srgbClr val="333333"/>
                </a:solidFill>
                <a:effectLst/>
                <a:latin typeface="Helvetica Neue"/>
              </a:rPr>
              <a:t>reGeorg</a:t>
            </a:r>
            <a:r>
              <a:rPr lang="en-US" altLang="zh-CN" sz="2400" i="0" dirty="0">
                <a:solidFill>
                  <a:srgbClr val="333333"/>
                </a:solidFill>
                <a:effectLst/>
                <a:latin typeface="Helvetica Neue"/>
              </a:rPr>
              <a:t>`</a:t>
            </a:r>
            <a:r>
              <a:rPr lang="zh-CN" altLang="en-US" sz="2400" i="0" dirty="0">
                <a:solidFill>
                  <a:srgbClr val="333333"/>
                </a:solidFill>
                <a:effectLst/>
                <a:latin typeface="Helvetica Neue"/>
              </a:rPr>
              <a:t>为例进行分析。</a:t>
            </a:r>
            <a:endParaRPr lang="en-US" altLang="zh-CN" sz="2400" dirty="0"/>
          </a:p>
        </p:txBody>
      </p:sp>
    </p:spTree>
    <p:extLst>
      <p:ext uri="{BB962C8B-B14F-4D97-AF65-F5344CB8AC3E}">
        <p14:creationId xmlns:p14="http://schemas.microsoft.com/office/powerpoint/2010/main" val="429398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0706" y="3432193"/>
            <a:ext cx="5380894" cy="707886"/>
          </a:xfrm>
          <a:prstGeom prst="rect">
            <a:avLst/>
          </a:prstGeom>
          <a:noFill/>
        </p:spPr>
        <p:txBody>
          <a:bodyPr wrap="square" rtlCol="0">
            <a:spAutoFit/>
          </a:bodyPr>
          <a:lstStyle/>
          <a:p>
            <a:pPr algn="just"/>
            <a:r>
              <a:rPr kumimoji="1" lang="en-US" altLang="zh-CN" sz="4000" b="1" dirty="0" err="1">
                <a:solidFill>
                  <a:srgbClr val="7AC259"/>
                </a:solidFill>
                <a:latin typeface="Microsoft YaHei" panose="020B0503020204020204" pitchFamily="34" charset="-122"/>
                <a:ea typeface="Microsoft YaHei" panose="020B0503020204020204" pitchFamily="34" charset="-122"/>
              </a:rPr>
              <a:t>reGeorg</a:t>
            </a:r>
            <a:r>
              <a:rPr kumimoji="1" lang="zh-CN" altLang="en-US" sz="4000" b="1" dirty="0">
                <a:solidFill>
                  <a:srgbClr val="7AC259"/>
                </a:solidFill>
                <a:latin typeface="Microsoft YaHei" panose="020B0503020204020204" pitchFamily="34" charset="-122"/>
                <a:ea typeface="Microsoft YaHei" panose="020B0503020204020204" pitchFamily="34" charset="-122"/>
              </a:rPr>
              <a:t>工具分析</a:t>
            </a:r>
          </a:p>
        </p:txBody>
      </p:sp>
      <p:sp>
        <p:nvSpPr>
          <p:cNvPr id="9" name="文本框 8"/>
          <p:cNvSpPr txBox="1"/>
          <p:nvPr/>
        </p:nvSpPr>
        <p:spPr>
          <a:xfrm>
            <a:off x="3610610" y="2237740"/>
            <a:ext cx="3399155" cy="829945"/>
          </a:xfrm>
          <a:prstGeom prst="rect">
            <a:avLst/>
          </a:prstGeom>
          <a:noFill/>
        </p:spPr>
        <p:txBody>
          <a:bodyPr wrap="square" rtlCol="0">
            <a:spAutoFit/>
          </a:bodyPr>
          <a:lstStyle/>
          <a:p>
            <a:r>
              <a:rPr lang="en-US" altLang="zh-CN" sz="4800" b="1">
                <a:latin typeface="Source Han Sans CN Medium" panose="020B0500000000000000" pitchFamily="34" charset="-128"/>
                <a:ea typeface="Source Han Sans CN Medium" panose="020B0500000000000000" pitchFamily="34" charset="-128"/>
              </a:rPr>
              <a:t>PART 2</a:t>
            </a:r>
            <a:endParaRPr lang="zh-CN" altLang="en-US" sz="4800" b="1" dirty="0">
              <a:latin typeface="Source Han Sans CN Medium" panose="020B0500000000000000" pitchFamily="34" charset="-128"/>
              <a:ea typeface="Source Han Sans CN Medium" panose="020B0500000000000000" pitchFamily="34" charset="-128"/>
            </a:endParaRPr>
          </a:p>
        </p:txBody>
      </p:sp>
    </p:spTree>
    <p:extLst>
      <p:ext uri="{BB962C8B-B14F-4D97-AF65-F5344CB8AC3E}">
        <p14:creationId xmlns:p14="http://schemas.microsoft.com/office/powerpoint/2010/main" val="328459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3947" y="590046"/>
            <a:ext cx="2339102"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工作原理流程</a:t>
            </a:r>
          </a:p>
        </p:txBody>
      </p:sp>
      <p:pic>
        <p:nvPicPr>
          <p:cNvPr id="4" name="图片 3" descr="图示&#10;&#10;描述已自动生成">
            <a:extLst>
              <a:ext uri="{FF2B5EF4-FFF2-40B4-BE49-F238E27FC236}">
                <a16:creationId xmlns:a16="http://schemas.microsoft.com/office/drawing/2014/main" id="{5C21C13A-0B76-4D0F-B4C7-3D6FAE40A9ED}"/>
              </a:ext>
            </a:extLst>
          </p:cNvPr>
          <p:cNvPicPr>
            <a:picLocks noChangeAspect="1"/>
          </p:cNvPicPr>
          <p:nvPr/>
        </p:nvPicPr>
        <p:blipFill>
          <a:blip r:embed="rId2"/>
          <a:stretch>
            <a:fillRect/>
          </a:stretch>
        </p:blipFill>
        <p:spPr>
          <a:xfrm>
            <a:off x="1129851" y="1409829"/>
            <a:ext cx="9932298" cy="5448171"/>
          </a:xfrm>
          <a:prstGeom prst="rect">
            <a:avLst/>
          </a:prstGeom>
        </p:spPr>
      </p:pic>
    </p:spTree>
    <p:extLst>
      <p:ext uri="{BB962C8B-B14F-4D97-AF65-F5344CB8AC3E}">
        <p14:creationId xmlns:p14="http://schemas.microsoft.com/office/powerpoint/2010/main" val="153439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F3A9F8-0F38-4693-BBF7-36AC964DE3CC}"/>
              </a:ext>
            </a:extLst>
          </p:cNvPr>
          <p:cNvSpPr txBox="1"/>
          <p:nvPr/>
        </p:nvSpPr>
        <p:spPr>
          <a:xfrm>
            <a:off x="1364751" y="1560680"/>
            <a:ext cx="9462498"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i="0" dirty="0">
                <a:solidFill>
                  <a:srgbClr val="333333"/>
                </a:solidFill>
                <a:effectLst/>
                <a:latin typeface="Helvetica Neue"/>
              </a:rPr>
              <a:t>原生代码中客户端与服务端连接时会先发送一个</a:t>
            </a:r>
            <a:r>
              <a:rPr lang="en-US" altLang="zh-CN" i="0" dirty="0">
                <a:solidFill>
                  <a:srgbClr val="333333"/>
                </a:solidFill>
                <a:effectLst/>
                <a:latin typeface="Helvetica Neue"/>
              </a:rPr>
              <a:t>GET</a:t>
            </a:r>
            <a:r>
              <a:rPr lang="zh-CN" altLang="en-US" i="0" dirty="0">
                <a:solidFill>
                  <a:srgbClr val="333333"/>
                </a:solidFill>
                <a:effectLst/>
                <a:latin typeface="Helvetica Neue"/>
              </a:rPr>
              <a:t>请求确认服务端运行是否正常，服务端服务正常则会返回字符串</a:t>
            </a:r>
            <a:r>
              <a:rPr lang="en-US" altLang="zh-CN" i="0" dirty="0">
                <a:solidFill>
                  <a:srgbClr val="333333"/>
                </a:solidFill>
                <a:effectLst/>
                <a:latin typeface="Helvetica Neue"/>
              </a:rPr>
              <a:t>Georg says, 'All seems fine</a:t>
            </a:r>
            <a:r>
              <a:rPr lang="zh-CN" altLang="en-US" i="0" dirty="0">
                <a:solidFill>
                  <a:srgbClr val="333333"/>
                </a:solidFill>
                <a:effectLst/>
                <a:latin typeface="Helvetica Neue"/>
              </a:rPr>
              <a:t>告知客户端一切就绪。</a:t>
            </a:r>
            <a:endParaRPr lang="en-US" altLang="zh-CN" i="0" dirty="0">
              <a:solidFill>
                <a:srgbClr val="333333"/>
              </a:solidFill>
              <a:effectLst/>
              <a:latin typeface="Helvetica Neue"/>
            </a:endParaRPr>
          </a:p>
          <a:p>
            <a:pPr marL="285750" indent="-285750">
              <a:buFont typeface="Arial" panose="020B0604020202020204" pitchFamily="34" charset="0"/>
              <a:buChar char="•"/>
            </a:pPr>
            <a:r>
              <a:rPr lang="zh-CN" altLang="en-US" i="0" dirty="0">
                <a:solidFill>
                  <a:srgbClr val="333333"/>
                </a:solidFill>
                <a:effectLst/>
                <a:latin typeface="Helvetica Neue"/>
              </a:rPr>
              <a:t>建立连接之后，客户端仅代理</a:t>
            </a:r>
            <a:r>
              <a:rPr lang="en-US" altLang="zh-CN" i="0" dirty="0">
                <a:solidFill>
                  <a:srgbClr val="333333"/>
                </a:solidFill>
                <a:effectLst/>
                <a:latin typeface="Helvetica Neue"/>
              </a:rPr>
              <a:t>socks</a:t>
            </a:r>
            <a:r>
              <a:rPr lang="zh-CN" altLang="en-US" i="0" dirty="0">
                <a:solidFill>
                  <a:srgbClr val="333333"/>
                </a:solidFill>
                <a:effectLst/>
                <a:latin typeface="Helvetica Neue"/>
              </a:rPr>
              <a:t>的流量，且仅限采用</a:t>
            </a:r>
            <a:r>
              <a:rPr lang="en-US" altLang="zh-CN" i="0" dirty="0">
                <a:solidFill>
                  <a:srgbClr val="333333"/>
                </a:solidFill>
                <a:effectLst/>
                <a:latin typeface="Helvetica Neue"/>
              </a:rPr>
              <a:t>POST</a:t>
            </a:r>
            <a:r>
              <a:rPr lang="zh-CN" altLang="en-US" i="0" dirty="0">
                <a:solidFill>
                  <a:srgbClr val="333333"/>
                </a:solidFill>
                <a:effectLst/>
                <a:latin typeface="Helvetica Neue"/>
              </a:rPr>
              <a:t>请求对服务端进行访问。</a:t>
            </a:r>
            <a:endParaRPr lang="en-US" altLang="zh-CN" i="0" dirty="0">
              <a:solidFill>
                <a:srgbClr val="333333"/>
              </a:solidFill>
              <a:effectLst/>
              <a:latin typeface="Helvetica Neue"/>
            </a:endParaRPr>
          </a:p>
          <a:p>
            <a:pPr marL="742950" lvl="1" indent="-285750">
              <a:buFont typeface="Arial" panose="020B0604020202020204" pitchFamily="34" charset="0"/>
              <a:buChar char="•"/>
            </a:pPr>
            <a:r>
              <a:rPr lang="zh-CN" altLang="en-US" i="0" dirty="0">
                <a:solidFill>
                  <a:srgbClr val="333333"/>
                </a:solidFill>
                <a:effectLst/>
                <a:latin typeface="Helvetica Neue"/>
              </a:rPr>
              <a:t>原生代码中，根据此请求对应的功能请求会带有</a:t>
            </a:r>
            <a:r>
              <a:rPr lang="en-US" altLang="zh-CN" i="0" dirty="0">
                <a:solidFill>
                  <a:srgbClr val="333333"/>
                </a:solidFill>
                <a:effectLst/>
                <a:latin typeface="Helvetica Neue"/>
              </a:rPr>
              <a:t>GET</a:t>
            </a:r>
            <a:r>
              <a:rPr lang="zh-CN" altLang="en-US" i="0" dirty="0">
                <a:solidFill>
                  <a:srgbClr val="333333"/>
                </a:solidFill>
                <a:effectLst/>
                <a:latin typeface="Helvetica Neue"/>
              </a:rPr>
              <a:t>和</a:t>
            </a:r>
            <a:r>
              <a:rPr lang="en-US" altLang="zh-CN" i="0" dirty="0">
                <a:solidFill>
                  <a:srgbClr val="333333"/>
                </a:solidFill>
                <a:effectLst/>
                <a:latin typeface="Helvetica Neue"/>
              </a:rPr>
              <a:t>POST</a:t>
            </a:r>
            <a:r>
              <a:rPr lang="zh-CN" altLang="en-US" i="0" dirty="0">
                <a:solidFill>
                  <a:srgbClr val="333333"/>
                </a:solidFill>
                <a:effectLst/>
                <a:latin typeface="Helvetica Neue"/>
              </a:rPr>
              <a:t>参数，形式如：</a:t>
            </a:r>
            <a:r>
              <a:rPr lang="en-US" altLang="zh-CN" i="0" dirty="0" err="1">
                <a:solidFill>
                  <a:srgbClr val="333333"/>
                </a:solidFill>
                <a:effectLst/>
                <a:latin typeface="Helvetica Neue"/>
              </a:rPr>
              <a:t>xxx?cmd</a:t>
            </a:r>
            <a:r>
              <a:rPr lang="en-US" altLang="zh-CN" i="0" dirty="0">
                <a:solidFill>
                  <a:srgbClr val="333333"/>
                </a:solidFill>
                <a:effectLst/>
                <a:latin typeface="Helvetica Neue"/>
              </a:rPr>
              <a:t>=xx</a:t>
            </a:r>
            <a:r>
              <a:rPr lang="zh-CN" altLang="en-US" i="0" dirty="0">
                <a:solidFill>
                  <a:srgbClr val="333333"/>
                </a:solidFill>
                <a:effectLst/>
                <a:latin typeface="Helvetica Neue"/>
              </a:rPr>
              <a:t>、</a:t>
            </a:r>
            <a:r>
              <a:rPr lang="en-US" altLang="zh-CN" i="0" dirty="0">
                <a:solidFill>
                  <a:srgbClr val="333333"/>
                </a:solidFill>
                <a:effectLst/>
                <a:latin typeface="Helvetica Neue"/>
              </a:rPr>
              <a:t>X-CMD=xx</a:t>
            </a:r>
          </a:p>
          <a:p>
            <a:pPr marL="742950" lvl="1" indent="-285750">
              <a:buFont typeface="Arial" panose="020B0604020202020204" pitchFamily="34" charset="0"/>
              <a:buChar char="•"/>
            </a:pPr>
            <a:r>
              <a:rPr lang="zh-CN" altLang="en-US" i="0" dirty="0">
                <a:solidFill>
                  <a:srgbClr val="333333"/>
                </a:solidFill>
                <a:effectLst/>
                <a:latin typeface="Helvetica Neue"/>
              </a:rPr>
              <a:t>原生代码中服务端的响应会根据请求中的内容是否成功实现带有如下关键字</a:t>
            </a:r>
            <a:r>
              <a:rPr lang="en-US" altLang="zh-CN" i="0" dirty="0">
                <a:solidFill>
                  <a:srgbClr val="333333"/>
                </a:solidFill>
                <a:effectLst/>
                <a:latin typeface="Helvetica Neue"/>
              </a:rPr>
              <a:t>:X-STATUS</a:t>
            </a:r>
            <a:r>
              <a:rPr lang="zh-CN" altLang="en-US" i="0" dirty="0">
                <a:solidFill>
                  <a:srgbClr val="333333"/>
                </a:solidFill>
                <a:effectLst/>
                <a:latin typeface="Helvetica Neue"/>
              </a:rPr>
              <a:t>、</a:t>
            </a:r>
            <a:r>
              <a:rPr lang="en-US" altLang="zh-CN" i="0" dirty="0">
                <a:solidFill>
                  <a:srgbClr val="333333"/>
                </a:solidFill>
                <a:effectLst/>
                <a:latin typeface="Helvetica Neue"/>
              </a:rPr>
              <a:t>X-ERROR(</a:t>
            </a:r>
            <a:r>
              <a:rPr lang="zh-CN" altLang="en-US" i="0" dirty="0">
                <a:solidFill>
                  <a:srgbClr val="333333"/>
                </a:solidFill>
                <a:effectLst/>
                <a:latin typeface="Helvetica Neue"/>
              </a:rPr>
              <a:t>仅当遭遇错误失败时返回</a:t>
            </a:r>
            <a:r>
              <a:rPr lang="en-US" altLang="zh-CN" i="0" dirty="0">
                <a:solidFill>
                  <a:srgbClr val="333333"/>
                </a:solidFill>
                <a:effectLst/>
                <a:latin typeface="Helvetica Neue"/>
              </a:rPr>
              <a:t>X-ERROR)</a:t>
            </a:r>
          </a:p>
          <a:p>
            <a:pPr marL="742950" lvl="1" indent="-285750">
              <a:buFont typeface="Arial" panose="020B0604020202020204" pitchFamily="34" charset="0"/>
              <a:buChar char="•"/>
            </a:pPr>
            <a:r>
              <a:rPr lang="zh-CN" altLang="en-US" i="0" dirty="0">
                <a:solidFill>
                  <a:srgbClr val="333333"/>
                </a:solidFill>
                <a:effectLst/>
                <a:latin typeface="Helvetica Neue"/>
              </a:rPr>
              <a:t>当</a:t>
            </a:r>
            <a:r>
              <a:rPr lang="en-US" altLang="zh-CN" i="0" dirty="0" err="1">
                <a:solidFill>
                  <a:srgbClr val="333333"/>
                </a:solidFill>
                <a:effectLst/>
                <a:latin typeface="Helvetica Neue"/>
              </a:rPr>
              <a:t>cmd|X-CMD</a:t>
            </a:r>
            <a:r>
              <a:rPr lang="zh-CN" altLang="en-US" i="0" dirty="0">
                <a:solidFill>
                  <a:srgbClr val="333333"/>
                </a:solidFill>
                <a:effectLst/>
                <a:latin typeface="Helvetica Neue"/>
              </a:rPr>
              <a:t>对应的功能为</a:t>
            </a:r>
            <a:r>
              <a:rPr lang="en-US" altLang="zh-CN" i="0" dirty="0">
                <a:solidFill>
                  <a:srgbClr val="333333"/>
                </a:solidFill>
                <a:effectLst/>
                <a:latin typeface="Helvetica Neue"/>
              </a:rPr>
              <a:t>connect</a:t>
            </a:r>
            <a:r>
              <a:rPr lang="zh-CN" altLang="en-US" i="0" dirty="0">
                <a:solidFill>
                  <a:srgbClr val="333333"/>
                </a:solidFill>
                <a:effectLst/>
                <a:latin typeface="Helvetica Neue"/>
              </a:rPr>
              <a:t>时，会通过</a:t>
            </a:r>
            <a:r>
              <a:rPr lang="en-US" altLang="zh-CN" i="0" dirty="0">
                <a:solidFill>
                  <a:srgbClr val="333333"/>
                </a:solidFill>
                <a:effectLst/>
                <a:latin typeface="Helvetica Neue"/>
              </a:rPr>
              <a:t>target</a:t>
            </a:r>
            <a:r>
              <a:rPr lang="zh-CN" altLang="en-US" i="0" dirty="0">
                <a:solidFill>
                  <a:srgbClr val="333333"/>
                </a:solidFill>
                <a:effectLst/>
                <a:latin typeface="Helvetica Neue"/>
              </a:rPr>
              <a:t>和</a:t>
            </a:r>
            <a:r>
              <a:rPr lang="en-US" altLang="zh-CN" i="0" dirty="0">
                <a:solidFill>
                  <a:srgbClr val="333333"/>
                </a:solidFill>
                <a:effectLst/>
                <a:latin typeface="Helvetica Neue"/>
              </a:rPr>
              <a:t>port</a:t>
            </a:r>
            <a:r>
              <a:rPr lang="zh-CN" altLang="en-US" i="0" dirty="0">
                <a:solidFill>
                  <a:srgbClr val="333333"/>
                </a:solidFill>
                <a:effectLst/>
                <a:latin typeface="Helvetica Neue"/>
              </a:rPr>
              <a:t>两个</a:t>
            </a:r>
            <a:r>
              <a:rPr lang="en-US" altLang="zh-CN" i="0" dirty="0">
                <a:solidFill>
                  <a:srgbClr val="333333"/>
                </a:solidFill>
                <a:effectLst/>
                <a:latin typeface="Helvetica Neue"/>
              </a:rPr>
              <a:t>GET</a:t>
            </a:r>
            <a:r>
              <a:rPr lang="zh-CN" altLang="en-US" i="0" dirty="0">
                <a:solidFill>
                  <a:srgbClr val="333333"/>
                </a:solidFill>
                <a:effectLst/>
                <a:latin typeface="Helvetica Neue"/>
              </a:rPr>
              <a:t>关键字与</a:t>
            </a:r>
            <a:r>
              <a:rPr lang="en-US" altLang="zh-CN" i="0" dirty="0">
                <a:solidFill>
                  <a:srgbClr val="333333"/>
                </a:solidFill>
                <a:effectLst/>
                <a:latin typeface="Helvetica Neue"/>
              </a:rPr>
              <a:t>X-TARGET</a:t>
            </a:r>
            <a:r>
              <a:rPr lang="zh-CN" altLang="en-US" i="0" dirty="0">
                <a:solidFill>
                  <a:srgbClr val="333333"/>
                </a:solidFill>
                <a:effectLst/>
                <a:latin typeface="Helvetica Neue"/>
              </a:rPr>
              <a:t>和</a:t>
            </a:r>
            <a:r>
              <a:rPr lang="en-US" altLang="zh-CN" i="0" dirty="0">
                <a:solidFill>
                  <a:srgbClr val="333333"/>
                </a:solidFill>
                <a:effectLst/>
                <a:latin typeface="Helvetica Neue"/>
              </a:rPr>
              <a:t>X-PORT</a:t>
            </a:r>
            <a:r>
              <a:rPr lang="zh-CN" altLang="en-US" i="0" dirty="0">
                <a:solidFill>
                  <a:srgbClr val="333333"/>
                </a:solidFill>
                <a:effectLst/>
                <a:latin typeface="Helvetica Neue"/>
              </a:rPr>
              <a:t>两个</a:t>
            </a:r>
            <a:r>
              <a:rPr lang="en-US" altLang="zh-CN" i="0" dirty="0">
                <a:solidFill>
                  <a:srgbClr val="333333"/>
                </a:solidFill>
                <a:effectLst/>
                <a:latin typeface="Helvetica Neue"/>
              </a:rPr>
              <a:t>POST</a:t>
            </a:r>
            <a:r>
              <a:rPr lang="zh-CN" altLang="en-US" i="0" dirty="0">
                <a:solidFill>
                  <a:srgbClr val="333333"/>
                </a:solidFill>
                <a:effectLst/>
                <a:latin typeface="Helvetica Neue"/>
              </a:rPr>
              <a:t>关键字传递要请求的</a:t>
            </a:r>
            <a:r>
              <a:rPr lang="en-US" altLang="zh-CN" i="0" dirty="0" err="1">
                <a:solidFill>
                  <a:srgbClr val="333333"/>
                </a:solidFill>
                <a:effectLst/>
                <a:latin typeface="Helvetica Neue"/>
              </a:rPr>
              <a:t>ip</a:t>
            </a:r>
            <a:r>
              <a:rPr lang="zh-CN" altLang="en-US" i="0" dirty="0">
                <a:solidFill>
                  <a:srgbClr val="333333"/>
                </a:solidFill>
                <a:effectLst/>
                <a:latin typeface="Helvetica Neue"/>
              </a:rPr>
              <a:t>和端口</a:t>
            </a:r>
            <a:endParaRPr lang="en-US" altLang="zh-CN" i="0" dirty="0">
              <a:solidFill>
                <a:srgbClr val="333333"/>
              </a:solidFill>
              <a:effectLst/>
              <a:latin typeface="Helvetica Neue"/>
            </a:endParaRPr>
          </a:p>
          <a:p>
            <a:pPr marL="742950" lvl="1" indent="-285750">
              <a:buFont typeface="Arial" panose="020B0604020202020204" pitchFamily="34" charset="0"/>
              <a:buChar char="•"/>
            </a:pPr>
            <a:r>
              <a:rPr lang="zh-CN" altLang="en-US" i="0" dirty="0">
                <a:solidFill>
                  <a:srgbClr val="333333"/>
                </a:solidFill>
                <a:effectLst/>
                <a:latin typeface="Helvetica Neue"/>
              </a:rPr>
              <a:t>当</a:t>
            </a:r>
            <a:r>
              <a:rPr lang="en-US" altLang="zh-CN" i="0" dirty="0" err="1">
                <a:solidFill>
                  <a:srgbClr val="333333"/>
                </a:solidFill>
                <a:effectLst/>
                <a:latin typeface="Helvetica Neue"/>
              </a:rPr>
              <a:t>cmd|X-CMD</a:t>
            </a:r>
            <a:r>
              <a:rPr lang="zh-CN" altLang="en-US" i="0" dirty="0">
                <a:solidFill>
                  <a:srgbClr val="333333"/>
                </a:solidFill>
                <a:effectLst/>
                <a:latin typeface="Helvetica Neue"/>
              </a:rPr>
              <a:t>对应的功能为</a:t>
            </a:r>
            <a:r>
              <a:rPr lang="en-US" altLang="zh-CN" i="0" dirty="0">
                <a:solidFill>
                  <a:srgbClr val="333333"/>
                </a:solidFill>
                <a:effectLst/>
                <a:latin typeface="Helvetica Neue"/>
              </a:rPr>
              <a:t>reader</a:t>
            </a:r>
            <a:r>
              <a:rPr lang="zh-CN" altLang="en-US" i="0" dirty="0">
                <a:solidFill>
                  <a:srgbClr val="333333"/>
                </a:solidFill>
                <a:effectLst/>
                <a:latin typeface="Helvetica Neue"/>
              </a:rPr>
              <a:t>时，</a:t>
            </a:r>
            <a:r>
              <a:rPr lang="en-US" altLang="zh-CN" i="0" dirty="0">
                <a:solidFill>
                  <a:srgbClr val="333333"/>
                </a:solidFill>
                <a:effectLst/>
                <a:latin typeface="Helvetica Neue"/>
              </a:rPr>
              <a:t>GET</a:t>
            </a:r>
            <a:r>
              <a:rPr lang="zh-CN" altLang="en-US" i="0" dirty="0">
                <a:solidFill>
                  <a:srgbClr val="333333"/>
                </a:solidFill>
                <a:effectLst/>
                <a:latin typeface="Helvetica Neue"/>
              </a:rPr>
              <a:t>关键字为</a:t>
            </a:r>
            <a:r>
              <a:rPr lang="en-US" altLang="zh-CN" i="0" dirty="0" err="1">
                <a:solidFill>
                  <a:srgbClr val="333333"/>
                </a:solidFill>
                <a:effectLst/>
                <a:latin typeface="Helvetica Neue"/>
              </a:rPr>
              <a:t>cmd</a:t>
            </a:r>
            <a:r>
              <a:rPr lang="en-US" altLang="zh-CN" i="0" dirty="0">
                <a:solidFill>
                  <a:srgbClr val="333333"/>
                </a:solidFill>
                <a:effectLst/>
                <a:latin typeface="Helvetica Neue"/>
              </a:rPr>
              <a:t>=read</a:t>
            </a:r>
            <a:r>
              <a:rPr lang="zh-CN" altLang="en-US" i="0" dirty="0">
                <a:solidFill>
                  <a:srgbClr val="333333"/>
                </a:solidFill>
                <a:effectLst/>
                <a:latin typeface="Helvetica Neue"/>
              </a:rPr>
              <a:t>，</a:t>
            </a:r>
            <a:r>
              <a:rPr lang="en-US" altLang="zh-CN" i="0" dirty="0">
                <a:solidFill>
                  <a:srgbClr val="333333"/>
                </a:solidFill>
                <a:effectLst/>
                <a:latin typeface="Helvetica Neue"/>
              </a:rPr>
              <a:t>POST</a:t>
            </a:r>
            <a:r>
              <a:rPr lang="zh-CN" altLang="en-US" i="0" dirty="0">
                <a:solidFill>
                  <a:srgbClr val="333333"/>
                </a:solidFill>
                <a:effectLst/>
                <a:latin typeface="Helvetica Neue"/>
              </a:rPr>
              <a:t>关键字为</a:t>
            </a:r>
            <a:r>
              <a:rPr lang="en-US" altLang="zh-CN" i="0" dirty="0">
                <a:solidFill>
                  <a:srgbClr val="333333"/>
                </a:solidFill>
                <a:effectLst/>
                <a:latin typeface="Helvetica Neue"/>
              </a:rPr>
              <a:t>X-CMD=READ</a:t>
            </a:r>
          </a:p>
          <a:p>
            <a:pPr marL="742950" lvl="1" indent="-285750">
              <a:buFont typeface="Arial" panose="020B0604020202020204" pitchFamily="34" charset="0"/>
              <a:buChar char="•"/>
            </a:pPr>
            <a:r>
              <a:rPr lang="zh-CN" altLang="en-US" i="0" dirty="0">
                <a:solidFill>
                  <a:srgbClr val="333333"/>
                </a:solidFill>
                <a:effectLst/>
                <a:latin typeface="Helvetica Neue"/>
              </a:rPr>
              <a:t>当</a:t>
            </a:r>
            <a:r>
              <a:rPr lang="en-US" altLang="zh-CN" i="0" dirty="0" err="1">
                <a:solidFill>
                  <a:srgbClr val="333333"/>
                </a:solidFill>
                <a:effectLst/>
                <a:latin typeface="Helvetica Neue"/>
              </a:rPr>
              <a:t>cmd|X-CMD</a:t>
            </a:r>
            <a:r>
              <a:rPr lang="zh-CN" altLang="en-US" i="0" dirty="0">
                <a:solidFill>
                  <a:srgbClr val="333333"/>
                </a:solidFill>
                <a:effectLst/>
                <a:latin typeface="Helvetica Neue"/>
              </a:rPr>
              <a:t>对应的功能为</a:t>
            </a:r>
            <a:r>
              <a:rPr lang="en-US" altLang="zh-CN" i="0" dirty="0">
                <a:solidFill>
                  <a:srgbClr val="333333"/>
                </a:solidFill>
                <a:effectLst/>
                <a:latin typeface="Helvetica Neue"/>
              </a:rPr>
              <a:t>writer</a:t>
            </a:r>
            <a:r>
              <a:rPr lang="zh-CN" altLang="en-US" i="0" dirty="0">
                <a:solidFill>
                  <a:srgbClr val="333333"/>
                </a:solidFill>
                <a:effectLst/>
                <a:latin typeface="Helvetica Neue"/>
              </a:rPr>
              <a:t>时，</a:t>
            </a:r>
            <a:r>
              <a:rPr lang="en-US" altLang="zh-CN" i="0" dirty="0">
                <a:solidFill>
                  <a:srgbClr val="333333"/>
                </a:solidFill>
                <a:effectLst/>
                <a:latin typeface="Helvetica Neue"/>
              </a:rPr>
              <a:t>GET</a:t>
            </a:r>
            <a:r>
              <a:rPr lang="zh-CN" altLang="en-US" i="0" dirty="0">
                <a:solidFill>
                  <a:srgbClr val="333333"/>
                </a:solidFill>
                <a:effectLst/>
                <a:latin typeface="Helvetica Neue"/>
              </a:rPr>
              <a:t>关键字为</a:t>
            </a:r>
            <a:r>
              <a:rPr lang="en-US" altLang="zh-CN" i="0" dirty="0" err="1">
                <a:solidFill>
                  <a:srgbClr val="333333"/>
                </a:solidFill>
                <a:effectLst/>
                <a:latin typeface="Helvetica Neue"/>
              </a:rPr>
              <a:t>cmd</a:t>
            </a:r>
            <a:r>
              <a:rPr lang="en-US" altLang="zh-CN" i="0" dirty="0">
                <a:solidFill>
                  <a:srgbClr val="333333"/>
                </a:solidFill>
                <a:effectLst/>
                <a:latin typeface="Helvetica Neue"/>
              </a:rPr>
              <a:t>=forward</a:t>
            </a:r>
            <a:r>
              <a:rPr lang="zh-CN" altLang="en-US" i="0" dirty="0">
                <a:solidFill>
                  <a:srgbClr val="333333"/>
                </a:solidFill>
                <a:effectLst/>
                <a:latin typeface="Helvetica Neue"/>
              </a:rPr>
              <a:t>，</a:t>
            </a:r>
            <a:r>
              <a:rPr lang="en-US" altLang="zh-CN" i="0" dirty="0">
                <a:solidFill>
                  <a:srgbClr val="333333"/>
                </a:solidFill>
                <a:effectLst/>
                <a:latin typeface="Helvetica Neue"/>
              </a:rPr>
              <a:t>POST</a:t>
            </a:r>
            <a:r>
              <a:rPr lang="zh-CN" altLang="en-US" i="0" dirty="0">
                <a:solidFill>
                  <a:srgbClr val="333333"/>
                </a:solidFill>
                <a:effectLst/>
                <a:latin typeface="Helvetica Neue"/>
              </a:rPr>
              <a:t>关键字为</a:t>
            </a:r>
            <a:r>
              <a:rPr lang="en-US" altLang="zh-CN" i="0" dirty="0">
                <a:solidFill>
                  <a:srgbClr val="333333"/>
                </a:solidFill>
                <a:effectLst/>
                <a:latin typeface="Helvetica Neue"/>
              </a:rPr>
              <a:t>X-CMD=FORWARD</a:t>
            </a:r>
            <a:r>
              <a:rPr lang="zh-CN" altLang="en-US" i="0" dirty="0">
                <a:solidFill>
                  <a:srgbClr val="333333"/>
                </a:solidFill>
                <a:effectLst/>
                <a:latin typeface="Helvetica Neue"/>
              </a:rPr>
              <a:t>，且此时</a:t>
            </a:r>
            <a:r>
              <a:rPr lang="en-US" altLang="zh-CN" i="0" dirty="0">
                <a:solidFill>
                  <a:srgbClr val="333333"/>
                </a:solidFill>
                <a:effectLst/>
                <a:latin typeface="Helvetica Neue"/>
              </a:rPr>
              <a:t>http</a:t>
            </a:r>
            <a:r>
              <a:rPr lang="zh-CN" altLang="en-US" i="0" dirty="0">
                <a:solidFill>
                  <a:srgbClr val="333333"/>
                </a:solidFill>
                <a:effectLst/>
                <a:latin typeface="Helvetica Neue"/>
              </a:rPr>
              <a:t>流量报文中</a:t>
            </a:r>
            <a:r>
              <a:rPr lang="en-US" altLang="zh-CN" i="0" dirty="0">
                <a:solidFill>
                  <a:srgbClr val="333333"/>
                </a:solidFill>
                <a:effectLst/>
                <a:latin typeface="Helvetica Neue"/>
              </a:rPr>
              <a:t>header</a:t>
            </a:r>
            <a:r>
              <a:rPr lang="zh-CN" altLang="en-US" i="0" dirty="0">
                <a:solidFill>
                  <a:srgbClr val="333333"/>
                </a:solidFill>
                <a:effectLst/>
                <a:latin typeface="Helvetica Neue"/>
              </a:rPr>
              <a:t>里</a:t>
            </a:r>
            <a:r>
              <a:rPr lang="en-US" altLang="zh-CN" i="0" dirty="0">
                <a:solidFill>
                  <a:srgbClr val="333333"/>
                </a:solidFill>
                <a:effectLst/>
                <a:latin typeface="Helvetica Neue"/>
              </a:rPr>
              <a:t>Content-Type</a:t>
            </a:r>
            <a:r>
              <a:rPr lang="zh-CN" altLang="en-US" i="0" dirty="0">
                <a:solidFill>
                  <a:srgbClr val="333333"/>
                </a:solidFill>
                <a:effectLst/>
                <a:latin typeface="Helvetica Neue"/>
              </a:rPr>
              <a:t>属性为且仅为</a:t>
            </a:r>
            <a:r>
              <a:rPr lang="en-US" altLang="zh-CN" i="0" dirty="0">
                <a:solidFill>
                  <a:srgbClr val="333333"/>
                </a:solidFill>
                <a:effectLst/>
                <a:latin typeface="Helvetica Neue"/>
              </a:rPr>
              <a:t>application/octet-stream</a:t>
            </a:r>
          </a:p>
          <a:p>
            <a:pPr marL="285750" indent="-285750">
              <a:buFont typeface="Arial" panose="020B0604020202020204" pitchFamily="34" charset="0"/>
              <a:buChar char="•"/>
            </a:pPr>
            <a:r>
              <a:rPr lang="zh-CN" altLang="en-US" i="0" dirty="0">
                <a:solidFill>
                  <a:srgbClr val="333333"/>
                </a:solidFill>
                <a:effectLst/>
                <a:latin typeface="Helvetica Neue"/>
              </a:rPr>
              <a:t>原生代码中未对数据做任何加密或混淆操作，纯明文传输。（意味着无论是对敏感数据的访问，还是</a:t>
            </a:r>
            <a:r>
              <a:rPr lang="en-US" altLang="zh-CN" i="0" dirty="0">
                <a:solidFill>
                  <a:srgbClr val="333333"/>
                </a:solidFill>
                <a:effectLst/>
                <a:latin typeface="Helvetica Neue"/>
              </a:rPr>
              <a:t>payload</a:t>
            </a:r>
            <a:r>
              <a:rPr lang="zh-CN" altLang="en-US" i="0" dirty="0">
                <a:solidFill>
                  <a:srgbClr val="333333"/>
                </a:solidFill>
                <a:effectLst/>
                <a:latin typeface="Helvetica Neue"/>
              </a:rPr>
              <a:t>的发送，任何操作的数据都可以被清晰看到）</a:t>
            </a:r>
            <a:endParaRPr lang="en-US" altLang="zh-CN" dirty="0"/>
          </a:p>
        </p:txBody>
      </p:sp>
      <p:sp>
        <p:nvSpPr>
          <p:cNvPr id="12" name="文本框 11">
            <a:extLst>
              <a:ext uri="{FF2B5EF4-FFF2-40B4-BE49-F238E27FC236}">
                <a16:creationId xmlns:a16="http://schemas.microsoft.com/office/drawing/2014/main" id="{847051E3-ABA8-4DDA-A9EF-65FDD0CE64FB}"/>
              </a:ext>
            </a:extLst>
          </p:cNvPr>
          <p:cNvSpPr txBox="1"/>
          <p:nvPr/>
        </p:nvSpPr>
        <p:spPr>
          <a:xfrm>
            <a:off x="1593947" y="590046"/>
            <a:ext cx="2339102"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流量特征总结</a:t>
            </a:r>
          </a:p>
        </p:txBody>
      </p:sp>
    </p:spTree>
    <p:extLst>
      <p:ext uri="{BB962C8B-B14F-4D97-AF65-F5344CB8AC3E}">
        <p14:creationId xmlns:p14="http://schemas.microsoft.com/office/powerpoint/2010/main" val="121389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3399" y="590046"/>
            <a:ext cx="3474028" cy="523220"/>
          </a:xfrm>
          <a:prstGeom prst="rect">
            <a:avLst/>
          </a:prstGeom>
          <a:noFill/>
        </p:spPr>
        <p:txBody>
          <a:bodyPr wrap="none" rtlCol="0">
            <a:spAutoFit/>
          </a:bodyPr>
          <a:lstStyle/>
          <a:p>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功能分析</a:t>
            </a:r>
            <a:r>
              <a:rPr kumimoji="1" lang="en-US" altLang="zh-CN" sz="2800" b="1" dirty="0">
                <a:solidFill>
                  <a:srgbClr val="7AC259"/>
                </a:solidFill>
                <a:latin typeface="Microsoft YaHei Light" panose="020B0502040204020203" pitchFamily="34" charset="-122"/>
                <a:ea typeface="Microsoft YaHei Light" panose="020B0502040204020203" pitchFamily="34" charset="-122"/>
              </a:rPr>
              <a:t>——</a:t>
            </a:r>
            <a:r>
              <a:rPr kumimoji="1" lang="zh-CN" altLang="en-US" sz="2800" b="1" dirty="0">
                <a:solidFill>
                  <a:srgbClr val="7AC259"/>
                </a:solidFill>
                <a:latin typeface="Microsoft YaHei Light" panose="020B0502040204020203" pitchFamily="34" charset="-122"/>
                <a:ea typeface="Microsoft YaHei Light" panose="020B0502040204020203" pitchFamily="34" charset="-122"/>
              </a:rPr>
              <a:t>客户端</a:t>
            </a:r>
          </a:p>
        </p:txBody>
      </p:sp>
      <p:sp>
        <p:nvSpPr>
          <p:cNvPr id="18" name="文本框 17">
            <a:extLst>
              <a:ext uri="{FF2B5EF4-FFF2-40B4-BE49-F238E27FC236}">
                <a16:creationId xmlns:a16="http://schemas.microsoft.com/office/drawing/2014/main" id="{68B86223-812D-46C8-8080-A0ACB7FBC75B}"/>
              </a:ext>
            </a:extLst>
          </p:cNvPr>
          <p:cNvSpPr txBox="1"/>
          <p:nvPr/>
        </p:nvSpPr>
        <p:spPr>
          <a:xfrm>
            <a:off x="1045393" y="1297932"/>
            <a:ext cx="10101211" cy="369332"/>
          </a:xfrm>
          <a:prstGeom prst="rect">
            <a:avLst/>
          </a:prstGeom>
          <a:noFill/>
        </p:spPr>
        <p:txBody>
          <a:bodyPr wrap="square" rtlCol="0">
            <a:spAutoFit/>
          </a:bodyPr>
          <a:lstStyle/>
          <a:p>
            <a:r>
              <a:rPr lang="en-US" altLang="zh-CN" i="0" dirty="0">
                <a:solidFill>
                  <a:srgbClr val="333333"/>
                </a:solidFill>
                <a:effectLst/>
                <a:latin typeface="Helvetica Neue"/>
              </a:rPr>
              <a:t>1.</a:t>
            </a:r>
            <a:r>
              <a:rPr lang="zh-CN" altLang="en-US" i="0" dirty="0">
                <a:solidFill>
                  <a:srgbClr val="333333"/>
                </a:solidFill>
                <a:effectLst/>
                <a:latin typeface="Helvetica Neue"/>
              </a:rPr>
              <a:t>绑定本地指定端口</a:t>
            </a:r>
            <a:r>
              <a:rPr lang="en-US" altLang="zh-CN" i="0" dirty="0">
                <a:solidFill>
                  <a:srgbClr val="333333"/>
                </a:solidFill>
                <a:effectLst/>
                <a:latin typeface="Helvetica Neue"/>
              </a:rPr>
              <a:t>,</a:t>
            </a:r>
            <a:r>
              <a:rPr lang="zh-CN" altLang="en-US" i="0" dirty="0">
                <a:solidFill>
                  <a:srgbClr val="333333"/>
                </a:solidFill>
                <a:effectLst/>
                <a:latin typeface="Helvetica Neue"/>
              </a:rPr>
              <a:t>端口默认情况为</a:t>
            </a:r>
            <a:r>
              <a:rPr lang="en-US" altLang="zh-CN" i="0" dirty="0">
                <a:solidFill>
                  <a:srgbClr val="333333"/>
                </a:solidFill>
                <a:effectLst/>
                <a:latin typeface="Helvetica Neue"/>
              </a:rPr>
              <a:t>8888,</a:t>
            </a:r>
            <a:r>
              <a:rPr lang="zh-CN" altLang="en-US" i="0" dirty="0">
                <a:solidFill>
                  <a:srgbClr val="333333"/>
                </a:solidFill>
                <a:effectLst/>
                <a:latin typeface="Helvetica Neue"/>
              </a:rPr>
              <a:t>起一个</a:t>
            </a:r>
            <a:r>
              <a:rPr lang="en-US" altLang="zh-CN" i="0" dirty="0" err="1">
                <a:solidFill>
                  <a:srgbClr val="333333"/>
                </a:solidFill>
                <a:effectLst/>
                <a:latin typeface="Helvetica Neue"/>
              </a:rPr>
              <a:t>SockerServer</a:t>
            </a:r>
            <a:r>
              <a:rPr lang="zh-CN" altLang="en-US" i="0" dirty="0">
                <a:solidFill>
                  <a:srgbClr val="333333"/>
                </a:solidFill>
                <a:effectLst/>
                <a:latin typeface="Helvetica Neue"/>
              </a:rPr>
              <a:t>服务</a:t>
            </a:r>
            <a:r>
              <a:rPr lang="en-US" altLang="zh-CN" i="0" dirty="0">
                <a:solidFill>
                  <a:srgbClr val="333333"/>
                </a:solidFill>
                <a:effectLst/>
                <a:latin typeface="Helvetica Neue"/>
              </a:rPr>
              <a:t>,</a:t>
            </a:r>
            <a:r>
              <a:rPr lang="zh-CN" altLang="en-US" i="0" dirty="0">
                <a:solidFill>
                  <a:srgbClr val="333333"/>
                </a:solidFill>
                <a:effectLst/>
                <a:latin typeface="Helvetica Neue"/>
              </a:rPr>
              <a:t>用来接收需要转发的本地流量</a:t>
            </a:r>
            <a:endParaRPr lang="en-US" altLang="zh-CN" dirty="0"/>
          </a:p>
        </p:txBody>
      </p:sp>
      <p:sp>
        <p:nvSpPr>
          <p:cNvPr id="5" name="文本框 4">
            <a:extLst>
              <a:ext uri="{FF2B5EF4-FFF2-40B4-BE49-F238E27FC236}">
                <a16:creationId xmlns:a16="http://schemas.microsoft.com/office/drawing/2014/main" id="{C62EFF87-B202-40BC-BF87-896E2184E383}"/>
              </a:ext>
            </a:extLst>
          </p:cNvPr>
          <p:cNvSpPr txBox="1"/>
          <p:nvPr/>
        </p:nvSpPr>
        <p:spPr>
          <a:xfrm>
            <a:off x="2390881" y="1988165"/>
            <a:ext cx="7410236" cy="4247317"/>
          </a:xfrm>
          <a:prstGeom prst="rect">
            <a:avLst/>
          </a:prstGeom>
          <a:solidFill>
            <a:schemeClr val="tx1"/>
          </a:solidFill>
        </p:spPr>
        <p:txBody>
          <a:bodyPr wrap="square">
            <a:spAutoFit/>
          </a:bodyPr>
          <a:lstStyle/>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servSock</a:t>
            </a:r>
            <a:r>
              <a:rPr lang="en-US" altLang="zh-CN" b="0" dirty="0">
                <a:solidFill>
                  <a:srgbClr val="D4D4D4"/>
                </a:solidFill>
                <a:effectLst/>
                <a:latin typeface="Consolas" panose="020B0609020204030204" pitchFamily="49" charset="0"/>
              </a:rPr>
              <a:t> = socket(AF_INET, SOCK_STREAM)</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servSock.setsockopt</a:t>
            </a:r>
            <a:r>
              <a:rPr lang="en-US" altLang="zh-CN" b="0" dirty="0">
                <a:solidFill>
                  <a:srgbClr val="D4D4D4"/>
                </a:solidFill>
                <a:effectLst/>
                <a:latin typeface="Consolas" panose="020B0609020204030204" pitchFamily="49" charset="0"/>
              </a:rPr>
              <a:t>(SOL_SOCKET, SO_REUSEADDR,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servSock.bind</a:t>
            </a:r>
            <a:r>
              <a:rPr lang="en-US" altLang="zh-CN" b="0" dirty="0">
                <a:solidFill>
                  <a:srgbClr val="D4D4D4"/>
                </a:solidFill>
                <a:effectLst/>
                <a:latin typeface="Consolas" panose="020B0609020204030204" pitchFamily="49" charset="0"/>
              </a:rPr>
              <a:t>((</a:t>
            </a:r>
            <a:r>
              <a:rPr lang="en-US" altLang="zh-CN" b="0" dirty="0" err="1">
                <a:solidFill>
                  <a:srgbClr val="D4D4D4"/>
                </a:solidFill>
                <a:effectLst/>
                <a:latin typeface="Consolas" panose="020B0609020204030204" pitchFamily="49" charset="0"/>
              </a:rPr>
              <a:t>args.listen_on</a:t>
            </a:r>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args.listen_port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servSock.listen</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1000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while</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True</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try</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sock, </a:t>
            </a:r>
            <a:r>
              <a:rPr lang="en-US" altLang="zh-CN" b="0" dirty="0" err="1">
                <a:solidFill>
                  <a:srgbClr val="D4D4D4"/>
                </a:solidFill>
                <a:effectLst/>
                <a:latin typeface="Consolas" panose="020B0609020204030204" pitchFamily="49" charset="0"/>
              </a:rPr>
              <a:t>addr_info</a:t>
            </a:r>
            <a:r>
              <a:rPr lang="en-US" altLang="zh-CN" b="0" dirty="0">
                <a:solidFill>
                  <a:srgbClr val="D4D4D4"/>
                </a:solidFill>
                <a:effectLst/>
                <a:latin typeface="Consolas" panose="020B0609020204030204" pitchFamily="49" charset="0"/>
              </a:rPr>
              <a:t> = </a:t>
            </a:r>
            <a:r>
              <a:rPr lang="en-US" altLang="zh-CN" b="0" dirty="0" err="1">
                <a:solidFill>
                  <a:srgbClr val="D4D4D4"/>
                </a:solidFill>
                <a:effectLst/>
                <a:latin typeface="Consolas" panose="020B0609020204030204" pitchFamily="49" charset="0"/>
              </a:rPr>
              <a:t>servSock.accept</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sock.settimeout</a:t>
            </a:r>
            <a:r>
              <a:rPr lang="en-US" altLang="zh-CN" b="0" dirty="0">
                <a:solidFill>
                  <a:srgbClr val="D4D4D4"/>
                </a:solidFill>
                <a:effectLst/>
                <a:latin typeface="Consolas" panose="020B0609020204030204" pitchFamily="49" charset="0"/>
              </a:rPr>
              <a:t>(SOCKTIMEOUT)</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log.debug</a:t>
            </a:r>
            <a:r>
              <a:rPr lang="en-US" altLang="zh-CN" b="0" dirty="0">
                <a:solidFill>
                  <a:srgbClr val="D4D4D4"/>
                </a:solidFill>
                <a:effectLst/>
                <a:latin typeface="Consolas" panose="020B0609020204030204" pitchFamily="49" charset="0"/>
              </a:rPr>
              <a:t>(</a:t>
            </a:r>
            <a:r>
              <a:rPr lang="en-US" altLang="zh-CN" b="0" dirty="0">
                <a:solidFill>
                  <a:srgbClr val="CE9178"/>
                </a:solidFill>
                <a:effectLst/>
                <a:latin typeface="Consolas" panose="020B0609020204030204" pitchFamily="49" charset="0"/>
              </a:rPr>
              <a:t>"</a:t>
            </a:r>
            <a:r>
              <a:rPr lang="en-US" altLang="zh-CN" b="0" dirty="0" err="1">
                <a:solidFill>
                  <a:srgbClr val="CE9178"/>
                </a:solidFill>
                <a:effectLst/>
                <a:latin typeface="Consolas" panose="020B0609020204030204" pitchFamily="49" charset="0"/>
              </a:rPr>
              <a:t>Incomming</a:t>
            </a:r>
            <a:r>
              <a:rPr lang="en-US" altLang="zh-CN" b="0" dirty="0">
                <a:solidFill>
                  <a:srgbClr val="CE9178"/>
                </a:solidFill>
                <a:effectLst/>
                <a:latin typeface="Consolas" panose="020B0609020204030204" pitchFamily="49" charset="0"/>
              </a:rPr>
              <a:t> connection"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session(sock, args.url).start()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except</a:t>
            </a:r>
            <a:r>
              <a:rPr lang="en-US" altLang="zh-CN" b="0" dirty="0">
                <a:solidFill>
                  <a:srgbClr val="D4D4D4"/>
                </a:solidFill>
                <a:effectLst/>
                <a:latin typeface="Consolas" panose="020B0609020204030204" pitchFamily="49" charset="0"/>
              </a:rPr>
              <a:t> </a:t>
            </a:r>
            <a:r>
              <a:rPr lang="en-US" altLang="zh-CN" b="0" dirty="0" err="1">
                <a:solidFill>
                  <a:srgbClr val="4EC9B0"/>
                </a:solidFill>
                <a:effectLst/>
                <a:latin typeface="Consolas" panose="020B0609020204030204" pitchFamily="49" charset="0"/>
              </a:rPr>
              <a:t>KeyboardInterrupt</a:t>
            </a:r>
            <a:r>
              <a:rPr lang="en-US" altLang="zh-CN" b="0" dirty="0">
                <a:solidFill>
                  <a:srgbClr val="D4D4D4"/>
                </a:solidFill>
                <a:effectLst/>
                <a:latin typeface="Consolas" panose="020B0609020204030204" pitchFamily="49" charset="0"/>
              </a:rPr>
              <a:t>, ex:</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break</a:t>
            </a:r>
            <a:endParaRPr lang="en-US" altLang="zh-CN" b="0" dirty="0">
              <a:solidFill>
                <a:srgbClr val="D4D4D4"/>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except</a:t>
            </a:r>
            <a:r>
              <a:rPr lang="en-US" altLang="zh-CN"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Exception</a:t>
            </a:r>
            <a:r>
              <a:rPr lang="en-US" altLang="zh-CN" b="0" dirty="0">
                <a:solidFill>
                  <a:srgbClr val="D4D4D4"/>
                </a:solidFill>
                <a:effectLst/>
                <a:latin typeface="Consolas" panose="020B0609020204030204" pitchFamily="49" charset="0"/>
              </a:rPr>
              <a:t>, e:</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log.error</a:t>
            </a:r>
            <a:r>
              <a:rPr lang="en-US" altLang="zh-CN" b="0" dirty="0">
                <a:solidFill>
                  <a:srgbClr val="D4D4D4"/>
                </a:solidFill>
                <a:effectLst/>
                <a:latin typeface="Consolas" panose="020B0609020204030204" pitchFamily="49" charset="0"/>
              </a:rPr>
              <a:t>(e)</a:t>
            </a:r>
          </a:p>
          <a:p>
            <a:r>
              <a:rPr lang="en-US" altLang="zh-CN" b="0" dirty="0">
                <a:solidFill>
                  <a:srgbClr val="D4D4D4"/>
                </a:solidFill>
                <a:effectLst/>
                <a:latin typeface="Consolas" panose="020B0609020204030204" pitchFamily="49" charset="0"/>
              </a:rPr>
              <a:t>    </a:t>
            </a:r>
            <a:r>
              <a:rPr lang="en-US" altLang="zh-CN" b="0" dirty="0" err="1">
                <a:solidFill>
                  <a:srgbClr val="D4D4D4"/>
                </a:solidFill>
                <a:effectLst/>
                <a:latin typeface="Consolas" panose="020B0609020204030204" pitchFamily="49" charset="0"/>
              </a:rPr>
              <a:t>servSock.close</a:t>
            </a:r>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7945589"/>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4043</Words>
  <Application>Microsoft Office PowerPoint</Application>
  <PresentationFormat>宽屏</PresentationFormat>
  <Paragraphs>262</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Helvetica Neue</vt:lpstr>
      <vt:lpstr>Microsoft YaHei Light</vt:lpstr>
      <vt:lpstr>Source Han Sans CN</vt:lpstr>
      <vt:lpstr>Source Han Sans CN Medium</vt:lpstr>
      <vt:lpstr>等线</vt:lpstr>
      <vt:lpstr>等线 Light</vt:lpstr>
      <vt:lpstr>微软雅黑</vt:lpstr>
      <vt:lpstr>微软雅黑</vt:lpstr>
      <vt:lpstr>Arial</vt:lpstr>
      <vt:lpstr>Consolas</vt:lpstr>
      <vt:lpstr>Wingdings</vt:lpstr>
      <vt:lpstr>webwppDefTheme</vt:lpstr>
      <vt:lpstr>Office 主题​​</vt:lpstr>
      <vt:lpstr> 北京长亭科技有限公司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_x000b_北京长亭科技有限公司 </dc:title>
  <dc:creator>Microsoft Office 用户</dc:creator>
  <cp:lastModifiedBy>汐白 丶绘月</cp:lastModifiedBy>
  <cp:revision>42</cp:revision>
  <dcterms:created xsi:type="dcterms:W3CDTF">2021-07-19T08:24:11Z</dcterms:created>
  <dcterms:modified xsi:type="dcterms:W3CDTF">2021-08-30T06:46:31Z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