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5E6F6-6604-F944-B094-3136ABBB9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逆向工程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D6D3F5-4550-5A44-8206-C7E15AFF30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" altLang="zh-CN" dirty="0"/>
              <a:t>Lecturer</a:t>
            </a:r>
            <a:r>
              <a:rPr kumimoji="1" lang="zh-CN" altLang="en-US" dirty="0"/>
              <a:t>：时钟</a:t>
            </a:r>
          </a:p>
        </p:txBody>
      </p:sp>
    </p:spTree>
    <p:extLst>
      <p:ext uri="{BB962C8B-B14F-4D97-AF65-F5344CB8AC3E}">
        <p14:creationId xmlns:p14="http://schemas.microsoft.com/office/powerpoint/2010/main" val="149338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4074C-5F21-E840-93AE-862E6324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逆向基础</a:t>
            </a:r>
            <a:r>
              <a:rPr kumimoji="1" lang="en-US" altLang="zh-CN" dirty="0"/>
              <a:t>-</a:t>
            </a:r>
            <a:r>
              <a:rPr kumimoji="1" lang="zh-CN" altLang="en-US" dirty="0"/>
              <a:t>逻辑运算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952F8-B049-FC43-A173-C93AA3E1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右移运算符为</a:t>
            </a:r>
            <a:r>
              <a:rPr lang="en-US" altLang="zh-CN" dirty="0"/>
              <a:t>&gt;&gt;</a:t>
            </a:r>
            <a:r>
              <a:rPr lang="zh-CN" altLang="en-US" dirty="0"/>
              <a:t>。将一个数</a:t>
            </a:r>
            <a:r>
              <a:rPr lang="en" altLang="zh-CN" dirty="0"/>
              <a:t>a</a:t>
            </a:r>
            <a:r>
              <a:rPr lang="zh-CN" altLang="en-US" dirty="0"/>
              <a:t>向右移动</a:t>
            </a:r>
            <a:r>
              <a:rPr lang="en" altLang="zh-CN" dirty="0"/>
              <a:t>n</a:t>
            </a:r>
            <a:r>
              <a:rPr lang="zh-CN" altLang="en-US" dirty="0"/>
              <a:t>位记为</a:t>
            </a:r>
            <a:r>
              <a:rPr lang="en-US" altLang="zh-CN" dirty="0"/>
              <a:t>:</a:t>
            </a:r>
            <a:r>
              <a:rPr lang="en" altLang="zh-CN" dirty="0"/>
              <a:t>a&gt;&gt;n</a:t>
            </a:r>
            <a:r>
              <a:rPr lang="zh-CN" altLang="en" dirty="0"/>
              <a:t>。</a:t>
            </a:r>
            <a:r>
              <a:rPr lang="zh-CN" altLang="en-US" dirty="0"/>
              <a:t>比如 将</a:t>
            </a:r>
            <a:r>
              <a:rPr lang="en-US" altLang="zh-CN" dirty="0"/>
              <a:t>12</a:t>
            </a:r>
            <a:r>
              <a:rPr lang="zh-CN" altLang="en-US" dirty="0"/>
              <a:t>向右移动</a:t>
            </a:r>
            <a:r>
              <a:rPr lang="en-US" altLang="zh-CN" dirty="0"/>
              <a:t>2</a:t>
            </a:r>
            <a:r>
              <a:rPr lang="zh-CN" altLang="en-US" dirty="0"/>
              <a:t>位如何计算呢</a:t>
            </a:r>
            <a:r>
              <a:rPr lang="en-US" altLang="zh-CN" dirty="0"/>
              <a:t>?12</a:t>
            </a:r>
            <a:r>
              <a:rPr lang="zh-CN" altLang="en-US" dirty="0"/>
              <a:t>的二进制为</a:t>
            </a:r>
            <a:r>
              <a:rPr lang="en-US" altLang="zh-CN" dirty="0"/>
              <a:t>00001100</a:t>
            </a:r>
            <a:r>
              <a:rPr lang="zh-CN" altLang="en-US" dirty="0"/>
              <a:t>，那么 右移动</a:t>
            </a:r>
            <a:r>
              <a:rPr lang="en-US" altLang="zh-CN" dirty="0"/>
              <a:t>2</a:t>
            </a:r>
            <a:r>
              <a:rPr lang="zh-CN" altLang="en-US" dirty="0"/>
              <a:t>位为</a:t>
            </a:r>
            <a:r>
              <a:rPr lang="en-US" altLang="zh-CN" dirty="0"/>
              <a:t>: </a:t>
            </a:r>
            <a:endParaRPr lang="zh-CN" altLang="en-US" dirty="0"/>
          </a:p>
          <a:p>
            <a:r>
              <a:rPr lang="en-US" altLang="zh-CN" dirty="0"/>
              <a:t>00000011</a:t>
            </a:r>
            <a:r>
              <a:rPr lang="zh-CN" altLang="en-US" dirty="0"/>
              <a:t>，即</a:t>
            </a:r>
            <a:r>
              <a:rPr lang="en-US" altLang="zh-CN" dirty="0"/>
              <a:t>3</a:t>
            </a:r>
            <a:r>
              <a:rPr lang="zh-CN" altLang="en-US" dirty="0"/>
              <a:t>。即</a:t>
            </a:r>
            <a:r>
              <a:rPr lang="en-US" altLang="zh-CN" dirty="0"/>
              <a:t>12 &gt;&gt; 2</a:t>
            </a:r>
            <a:r>
              <a:rPr lang="zh-CN" altLang="en-US" dirty="0"/>
              <a:t>为</a:t>
            </a:r>
            <a:r>
              <a:rPr lang="en-US" altLang="zh-CN" dirty="0"/>
              <a:t>3</a:t>
            </a:r>
            <a:r>
              <a:rPr lang="zh-CN" altLang="en-US" dirty="0"/>
              <a:t>。 如果有余数</a:t>
            </a:r>
            <a:r>
              <a:rPr lang="en-US" altLang="zh-CN" dirty="0"/>
              <a:t>,</a:t>
            </a:r>
            <a:r>
              <a:rPr lang="zh-CN" altLang="en-US" dirty="0"/>
              <a:t>则存放在溢出标志位</a:t>
            </a:r>
            <a:r>
              <a:rPr lang="en" altLang="zh-CN" dirty="0"/>
              <a:t>C</a:t>
            </a:r>
            <a:r>
              <a:rPr lang="zh-CN" altLang="en-US" dirty="0"/>
              <a:t>位中 </a:t>
            </a:r>
          </a:p>
          <a:p>
            <a:r>
              <a:rPr lang="zh-CN" altLang="en-US" dirty="0"/>
              <a:t>在</a:t>
            </a:r>
            <a:r>
              <a:rPr lang="en" altLang="zh-CN" dirty="0"/>
              <a:t>C</a:t>
            </a:r>
            <a:r>
              <a:rPr lang="zh-CN" altLang="en-US" dirty="0"/>
              <a:t>语言中，右移运算符为算术右移运算符，即左边用符号位 来填充。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30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1FD0C-5F87-8341-BD25-6A5310B0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逆向基础</a:t>
            </a:r>
            <a:r>
              <a:rPr kumimoji="1" lang="en-US" altLang="zh-CN" dirty="0"/>
              <a:t>-</a:t>
            </a:r>
            <a:r>
              <a:rPr kumimoji="1" lang="zh-CN" altLang="en-US" dirty="0"/>
              <a:t>逻辑运算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84BFD-38F7-3241-AE25-FA56E2B3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左移运算符为</a:t>
            </a:r>
            <a:r>
              <a:rPr lang="en-US" altLang="zh-CN" dirty="0"/>
              <a:t>&lt;&lt;</a:t>
            </a:r>
            <a:r>
              <a:rPr lang="zh-CN" altLang="en-US" dirty="0"/>
              <a:t>。将一个数</a:t>
            </a:r>
            <a:r>
              <a:rPr lang="en" altLang="zh-CN" dirty="0"/>
              <a:t>a</a:t>
            </a:r>
            <a:r>
              <a:rPr lang="zh-CN" altLang="en-US" dirty="0"/>
              <a:t>向左移动</a:t>
            </a:r>
            <a:r>
              <a:rPr lang="en" altLang="zh-CN" dirty="0"/>
              <a:t>n</a:t>
            </a:r>
            <a:r>
              <a:rPr lang="zh-CN" altLang="en-US" dirty="0"/>
              <a:t>位记为</a:t>
            </a:r>
            <a:r>
              <a:rPr lang="en-US" altLang="zh-CN" dirty="0"/>
              <a:t>:</a:t>
            </a:r>
            <a:r>
              <a:rPr lang="en" altLang="zh-CN" dirty="0"/>
              <a:t>a&lt;&lt;n</a:t>
            </a:r>
            <a:r>
              <a:rPr lang="zh-CN" altLang="en" dirty="0"/>
              <a:t>。</a:t>
            </a:r>
            <a:r>
              <a:rPr lang="zh-CN" altLang="en-US" dirty="0"/>
              <a:t>比如 将</a:t>
            </a:r>
            <a:r>
              <a:rPr lang="en-US" altLang="zh-CN" dirty="0"/>
              <a:t>12</a:t>
            </a:r>
            <a:r>
              <a:rPr lang="zh-CN" altLang="en-US" dirty="0"/>
              <a:t>向左移动</a:t>
            </a:r>
            <a:r>
              <a:rPr lang="en-US" altLang="zh-CN" dirty="0"/>
              <a:t>2</a:t>
            </a:r>
            <a:r>
              <a:rPr lang="zh-CN" altLang="en-US" dirty="0"/>
              <a:t>位如何计算呢</a:t>
            </a:r>
            <a:r>
              <a:rPr lang="en-US" altLang="zh-CN" dirty="0"/>
              <a:t>?12</a:t>
            </a:r>
            <a:r>
              <a:rPr lang="zh-CN" altLang="en-US" dirty="0"/>
              <a:t>的二进制为</a:t>
            </a:r>
            <a:r>
              <a:rPr lang="en-US" altLang="zh-CN" dirty="0"/>
              <a:t>00001100</a:t>
            </a:r>
            <a:r>
              <a:rPr lang="zh-CN" altLang="en-US" dirty="0"/>
              <a:t>，那么 右移动</a:t>
            </a:r>
            <a:r>
              <a:rPr lang="en-US" altLang="zh-CN" dirty="0"/>
              <a:t>2</a:t>
            </a:r>
            <a:r>
              <a:rPr lang="zh-CN" altLang="en-US" dirty="0"/>
              <a:t>位为</a:t>
            </a:r>
            <a:r>
              <a:rPr lang="en-US" altLang="zh-CN" dirty="0"/>
              <a:t>: </a:t>
            </a:r>
            <a:endParaRPr lang="zh-CN" altLang="en-US" dirty="0"/>
          </a:p>
          <a:p>
            <a:r>
              <a:rPr lang="en-US" altLang="zh-CN" dirty="0"/>
              <a:t>00110000</a:t>
            </a:r>
            <a:r>
              <a:rPr lang="zh-CN" altLang="en-US" dirty="0"/>
              <a:t>，即</a:t>
            </a:r>
            <a:r>
              <a:rPr lang="en-US" altLang="zh-CN" dirty="0"/>
              <a:t>48</a:t>
            </a:r>
            <a:r>
              <a:rPr lang="zh-CN" altLang="en-US" dirty="0"/>
              <a:t>。即</a:t>
            </a:r>
            <a:r>
              <a:rPr lang="en-US" altLang="zh-CN" dirty="0"/>
              <a:t>12 &lt;&lt; 2</a:t>
            </a:r>
            <a:r>
              <a:rPr lang="zh-CN" altLang="en-US" dirty="0"/>
              <a:t>为</a:t>
            </a:r>
            <a:r>
              <a:rPr lang="en-US" altLang="zh-CN" dirty="0"/>
              <a:t>48</a:t>
            </a:r>
            <a:r>
              <a:rPr lang="zh-CN" altLang="en-US" dirty="0"/>
              <a:t>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86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C9474-0C76-3D4C-A9B0-AA11F02F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逆向工程简介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F7EE3-C24C-E849-9F8D-DA6F2330F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逆向工程</a:t>
            </a:r>
            <a:r>
              <a:rPr lang="zh-CN" altLang="en-US" dirty="0"/>
              <a:t>（</a:t>
            </a:r>
            <a:r>
              <a:rPr lang="en" altLang="zh-CN" dirty="0"/>
              <a:t>Reverse engineering</a:t>
            </a:r>
            <a:r>
              <a:rPr lang="zh-CN" altLang="en" dirty="0"/>
              <a:t>），</a:t>
            </a:r>
            <a:r>
              <a:rPr lang="zh-CN" altLang="en-US" dirty="0"/>
              <a:t>又称</a:t>
            </a:r>
            <a:r>
              <a:rPr lang="zh-CN" altLang="en-US" b="1" dirty="0"/>
              <a:t>反向工程</a:t>
            </a:r>
            <a:r>
              <a:rPr lang="zh-CN" altLang="en-US" dirty="0"/>
              <a:t>，是一种技术过程，即对一项目标产品进行逆向分析及研究，从而演绎并得出该产品的处理流程、组织结构、功能性能规格等设计要素，以制作出功能相近，但又不完全一样的产品。逆向工程源于商业及军事领域中的硬件分析。其主要目的是，在无法轻易获得必要的生产信息下，直接从成品的分析，推导产品的设计原理。</a:t>
            </a:r>
            <a:endParaRPr lang="en-US" altLang="zh-CN" dirty="0"/>
          </a:p>
          <a:p>
            <a:r>
              <a:rPr kumimoji="1" lang="zh-CN" altLang="en-US" dirty="0"/>
              <a:t>                   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                         </a:t>
            </a:r>
            <a:r>
              <a:rPr kumimoji="1" lang="en-US" altLang="zh-CN" dirty="0"/>
              <a:t>					------</a:t>
            </a:r>
            <a:r>
              <a:rPr kumimoji="1" lang="zh-CN" altLang="en-US" dirty="0"/>
              <a:t>维基百科</a:t>
            </a:r>
          </a:p>
        </p:txBody>
      </p:sp>
    </p:spTree>
    <p:extLst>
      <p:ext uri="{BB962C8B-B14F-4D97-AF65-F5344CB8AC3E}">
        <p14:creationId xmlns:p14="http://schemas.microsoft.com/office/powerpoint/2010/main" val="317959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2AF78-BFFE-D747-9A71-DEBF0863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逆向基础</a:t>
            </a:r>
            <a:r>
              <a:rPr kumimoji="1" lang="en-US" altLang="zh-CN" dirty="0"/>
              <a:t>-</a:t>
            </a:r>
            <a:r>
              <a:rPr kumimoji="1" lang="zh-CN" altLang="en-US" dirty="0"/>
              <a:t>进制转换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FB696-5AB2-CE42-B2FE-CF2618B7A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56790"/>
            <a:ext cx="10620470" cy="4353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二进制</a:t>
            </a:r>
            <a:r>
              <a:rPr lang="en-US" altLang="zh-CN" dirty="0"/>
              <a:t>:</a:t>
            </a:r>
            <a:r>
              <a:rPr lang="zh-CN" altLang="en-US" dirty="0"/>
              <a:t>逢二进一，</a:t>
            </a:r>
            <a:r>
              <a:rPr lang="en-US" altLang="zh-CN" dirty="0"/>
              <a:t>01</a:t>
            </a:r>
          </a:p>
          <a:p>
            <a:pPr marL="0" indent="0">
              <a:buNone/>
            </a:pPr>
            <a:br>
              <a:rPr lang="en-US" altLang="zh-CN" dirty="0"/>
            </a:br>
            <a:r>
              <a:rPr lang="en-US" altLang="zh-CN" dirty="0"/>
              <a:t>• </a:t>
            </a:r>
            <a:r>
              <a:rPr lang="zh-CN" altLang="en-US" dirty="0"/>
              <a:t>八进制</a:t>
            </a:r>
            <a:r>
              <a:rPr lang="en-US" altLang="zh-CN" dirty="0"/>
              <a:t>:</a:t>
            </a:r>
            <a:r>
              <a:rPr lang="zh-CN" altLang="en-US" dirty="0"/>
              <a:t>逢八进一，</a:t>
            </a:r>
            <a:r>
              <a:rPr lang="en-US" altLang="zh-CN" dirty="0"/>
              <a:t>01234567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十进制</a:t>
            </a:r>
            <a:r>
              <a:rPr lang="en-US" altLang="zh-CN" dirty="0"/>
              <a:t>:</a:t>
            </a:r>
            <a:r>
              <a:rPr lang="zh-CN" altLang="en-US" dirty="0"/>
              <a:t>逢十进一，</a:t>
            </a:r>
            <a:r>
              <a:rPr lang="en-US" altLang="zh-CN" dirty="0"/>
              <a:t>0123456789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十六进制</a:t>
            </a:r>
            <a:r>
              <a:rPr lang="en-US" altLang="zh-CN" dirty="0"/>
              <a:t>:</a:t>
            </a:r>
            <a:r>
              <a:rPr lang="zh-CN" altLang="en-US" dirty="0"/>
              <a:t>逢十六进一，</a:t>
            </a:r>
            <a:r>
              <a:rPr lang="en-US" altLang="zh-CN" dirty="0"/>
              <a:t>0123456789</a:t>
            </a:r>
            <a:r>
              <a:rPr lang="en" altLang="zh-CN" dirty="0" err="1"/>
              <a:t>abcdef</a:t>
            </a: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r>
              <a:rPr lang="en" altLang="zh-CN" dirty="0"/>
              <a:t> • N</a:t>
            </a:r>
            <a:r>
              <a:rPr lang="zh-CN" altLang="en-US" dirty="0"/>
              <a:t>进制</a:t>
            </a:r>
            <a:r>
              <a:rPr lang="en-US" altLang="zh-CN" dirty="0"/>
              <a:t>:</a:t>
            </a:r>
            <a:r>
              <a:rPr lang="zh-CN" altLang="en-US" dirty="0"/>
              <a:t>逢</a:t>
            </a:r>
            <a:r>
              <a:rPr lang="en" altLang="zh-CN" dirty="0"/>
              <a:t>N</a:t>
            </a:r>
            <a:r>
              <a:rPr lang="zh-CN" altLang="en-US" dirty="0"/>
              <a:t>进一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13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F43A4-D77E-BF4D-B058-1293A287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逆向基础</a:t>
            </a:r>
            <a:r>
              <a:rPr kumimoji="1" lang="en-US" altLang="zh-CN" dirty="0"/>
              <a:t>-</a:t>
            </a:r>
            <a:r>
              <a:rPr kumimoji="1" lang="zh-CN" altLang="en-US" dirty="0"/>
              <a:t>数据宽度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DAF76C-1059-B94C-9328-9CC70ACEF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&gt;</a:t>
            </a:r>
            <a:r>
              <a:rPr kumimoji="1" lang="zh-CN" altLang="en-US" dirty="0"/>
              <a:t> 计算机对于数据处理是有大小限制的。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在考察</a:t>
            </a:r>
            <a:r>
              <a:rPr lang="zh-CN" altLang="en-US" b="1" dirty="0"/>
              <a:t>计算机性能</a:t>
            </a:r>
            <a:r>
              <a:rPr lang="zh-CN" altLang="en-US" dirty="0"/>
              <a:t>时，一个重要的指标就是</a:t>
            </a:r>
            <a:r>
              <a:rPr lang="zh-CN" altLang="en-US" b="1" dirty="0"/>
              <a:t>机器的</a:t>
            </a:r>
            <a:r>
              <a:rPr lang="en-US" altLang="zh-CN" b="1" dirty="0"/>
              <a:t>"</a:t>
            </a:r>
            <a:r>
              <a:rPr lang="zh-CN" altLang="en-US" b="1" dirty="0"/>
              <a:t>字长</a:t>
            </a:r>
            <a:r>
              <a:rPr lang="en-US" altLang="zh-CN" b="1" dirty="0"/>
              <a:t>"</a:t>
            </a:r>
            <a:r>
              <a:rPr lang="zh-CN" altLang="en-US" dirty="0"/>
              <a:t>。平时所说的</a:t>
            </a:r>
            <a:r>
              <a:rPr lang="en-US" altLang="zh-CN" dirty="0"/>
              <a:t>"</a:t>
            </a:r>
            <a:r>
              <a:rPr lang="zh-CN" altLang="en-US" dirty="0"/>
              <a:t>某种机器是</a:t>
            </a:r>
            <a:r>
              <a:rPr lang="en-US" altLang="zh-CN" dirty="0"/>
              <a:t>32</a:t>
            </a:r>
            <a:r>
              <a:rPr lang="zh-CN" altLang="en-US" dirty="0"/>
              <a:t>位机或是</a:t>
            </a:r>
            <a:r>
              <a:rPr lang="en-US" altLang="zh-CN" dirty="0"/>
              <a:t>64</a:t>
            </a:r>
            <a:r>
              <a:rPr lang="zh-CN" altLang="en-US" dirty="0"/>
              <a:t>位机</a:t>
            </a:r>
            <a:r>
              <a:rPr lang="en-US" altLang="zh-CN" dirty="0"/>
              <a:t>"</a:t>
            </a:r>
            <a:r>
              <a:rPr lang="zh-CN" altLang="en-US" dirty="0"/>
              <a:t>，其中的</a:t>
            </a:r>
            <a:r>
              <a:rPr lang="en-US" altLang="zh-CN" dirty="0"/>
              <a:t>32</a:t>
            </a:r>
            <a:r>
              <a:rPr lang="zh-CN" altLang="en-US" dirty="0"/>
              <a:t>，</a:t>
            </a:r>
            <a:r>
              <a:rPr lang="en-US" altLang="zh-CN" dirty="0"/>
              <a:t>64</a:t>
            </a:r>
            <a:r>
              <a:rPr lang="zh-CN" altLang="en-US" dirty="0"/>
              <a:t>就是指的</a:t>
            </a:r>
            <a:r>
              <a:rPr lang="zh-CN" altLang="en-US" b="1" dirty="0"/>
              <a:t>字长</a:t>
            </a:r>
            <a:r>
              <a:rPr lang="zh-CN" altLang="en-US" dirty="0"/>
              <a:t>。所谓</a:t>
            </a:r>
            <a:r>
              <a:rPr lang="zh-CN" altLang="en-US" b="1" dirty="0"/>
              <a:t>机器字长</a:t>
            </a:r>
            <a:r>
              <a:rPr lang="zh-CN" altLang="en-US" dirty="0"/>
              <a:t>通常指</a:t>
            </a:r>
            <a:r>
              <a:rPr lang="en" altLang="zh-CN" dirty="0"/>
              <a:t>CPU</a:t>
            </a:r>
            <a:r>
              <a:rPr lang="zh-CN" altLang="en-US" dirty="0"/>
              <a:t>内部用于整数运算的数据通路的宽度，也就是说，</a:t>
            </a:r>
            <a:r>
              <a:rPr lang="en-US" altLang="zh-CN" dirty="0"/>
              <a:t>"</a:t>
            </a:r>
            <a:r>
              <a:rPr lang="zh-CN" altLang="en-US" dirty="0"/>
              <a:t>字长</a:t>
            </a:r>
            <a:r>
              <a:rPr lang="en-US" altLang="zh-CN" dirty="0"/>
              <a:t>"</a:t>
            </a:r>
            <a:r>
              <a:rPr lang="zh-CN" altLang="en-US" dirty="0"/>
              <a:t>等于</a:t>
            </a:r>
            <a:r>
              <a:rPr lang="en" altLang="zh-CN" dirty="0"/>
              <a:t>CPU</a:t>
            </a:r>
            <a:r>
              <a:rPr lang="zh-CN" altLang="en-US" dirty="0"/>
              <a:t>内部用于整数运算的运算器位数和通用寄存器宽度。</a:t>
            </a:r>
            <a:endParaRPr lang="en-US" altLang="zh-CN" dirty="0"/>
          </a:p>
          <a:p>
            <a:r>
              <a:rPr lang="zh-CN" altLang="en-US" dirty="0"/>
              <a:t>在逆向工程里面，一般</a:t>
            </a:r>
            <a:r>
              <a:rPr lang="en-US" altLang="zh-CN" dirty="0"/>
              <a:t>Windows</a:t>
            </a:r>
            <a:r>
              <a:rPr lang="zh-CN" altLang="en-US" dirty="0"/>
              <a:t>逆向以</a:t>
            </a:r>
            <a:r>
              <a:rPr lang="en-US" altLang="zh-CN" dirty="0"/>
              <a:t>32</a:t>
            </a:r>
            <a:r>
              <a:rPr lang="zh-CN" altLang="en-US" dirty="0"/>
              <a:t>位居多，</a:t>
            </a:r>
            <a:r>
              <a:rPr lang="en-US" altLang="zh-CN" dirty="0"/>
              <a:t>ELF</a:t>
            </a:r>
            <a:r>
              <a:rPr lang="zh-CN" altLang="en-US" dirty="0"/>
              <a:t>逆向</a:t>
            </a:r>
            <a:r>
              <a:rPr lang="en-US" altLang="zh-CN" dirty="0"/>
              <a:t>32</a:t>
            </a:r>
            <a:r>
              <a:rPr lang="zh-CN" altLang="en-US" dirty="0"/>
              <a:t>位和</a:t>
            </a:r>
            <a:r>
              <a:rPr lang="en-US" altLang="zh-CN" dirty="0"/>
              <a:t>64</a:t>
            </a:r>
            <a:r>
              <a:rPr lang="zh-CN" altLang="en-US" dirty="0"/>
              <a:t>位平半分。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719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7214C-D447-184A-A1A1-A04C36A8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逆向基础</a:t>
            </a:r>
            <a:r>
              <a:rPr kumimoji="1" lang="en-US" altLang="zh-CN" dirty="0"/>
              <a:t>-</a:t>
            </a:r>
            <a:r>
              <a:rPr kumimoji="1" lang="zh-CN" altLang="en-US" dirty="0"/>
              <a:t>大小端序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83FE7-64F1-B746-9472-3C06777A7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1355966" cy="4381979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现代计算机基本都采用字节编址的方式，对存储单元编址，每个地址存放一个字节。</a:t>
            </a:r>
            <a:endParaRPr kumimoji="1" lang="en-US" altLang="zh-CN" dirty="0"/>
          </a:p>
          <a:p>
            <a:r>
              <a:rPr lang="zh-CN" altLang="en-US" b="1" dirty="0"/>
              <a:t>大端模式（</a:t>
            </a:r>
            <a:r>
              <a:rPr lang="en" altLang="zh-CN" b="1" dirty="0"/>
              <a:t>big endian</a:t>
            </a:r>
            <a:r>
              <a:rPr lang="zh-CN" altLang="en" b="1" dirty="0"/>
              <a:t>）</a:t>
            </a:r>
            <a:r>
              <a:rPr lang="en" altLang="zh-CN" dirty="0"/>
              <a:t> : </a:t>
            </a:r>
            <a:r>
              <a:rPr lang="zh-CN" altLang="en-US" dirty="0"/>
              <a:t>将</a:t>
            </a:r>
            <a:r>
              <a:rPr lang="zh-CN" altLang="en-US" b="1" dirty="0"/>
              <a:t>数据的最高有效字节</a:t>
            </a:r>
            <a:r>
              <a:rPr lang="zh-CN" altLang="en-US" dirty="0"/>
              <a:t>存放在</a:t>
            </a:r>
            <a:r>
              <a:rPr lang="zh-CN" altLang="en-US" b="1" dirty="0"/>
              <a:t>低地址单元</a:t>
            </a:r>
            <a:r>
              <a:rPr lang="zh-CN" altLang="en-US" dirty="0"/>
              <a:t>，</a:t>
            </a:r>
            <a:r>
              <a:rPr lang="zh-CN" altLang="en-US" b="1" dirty="0"/>
              <a:t>最低有效字节</a:t>
            </a:r>
            <a:r>
              <a:rPr lang="zh-CN" altLang="en-US" dirty="0"/>
              <a:t>存放在</a:t>
            </a:r>
            <a:r>
              <a:rPr lang="zh-CN" altLang="en-US" b="1" dirty="0"/>
              <a:t>高地址单元</a:t>
            </a:r>
            <a:br>
              <a:rPr lang="zh-CN" altLang="en-US" dirty="0"/>
            </a:br>
            <a:r>
              <a:rPr lang="zh-CN" altLang="en-US" b="1" dirty="0"/>
              <a:t>小端模式（</a:t>
            </a:r>
            <a:r>
              <a:rPr lang="en" altLang="zh-CN" b="1" dirty="0"/>
              <a:t>small endian</a:t>
            </a:r>
            <a:r>
              <a:rPr lang="zh-CN" altLang="en" b="1" dirty="0"/>
              <a:t>）</a:t>
            </a:r>
            <a:r>
              <a:rPr lang="en" altLang="zh-CN" dirty="0"/>
              <a:t> : </a:t>
            </a:r>
            <a:r>
              <a:rPr lang="zh-CN" altLang="en-US" dirty="0"/>
              <a:t>将</a:t>
            </a:r>
            <a:r>
              <a:rPr lang="zh-CN" altLang="en-US" b="1" dirty="0"/>
              <a:t>数据的最高有效字节</a:t>
            </a:r>
            <a:r>
              <a:rPr lang="zh-CN" altLang="en-US" dirty="0"/>
              <a:t>存放在</a:t>
            </a:r>
            <a:r>
              <a:rPr lang="zh-CN" altLang="en-US" b="1" dirty="0"/>
              <a:t>高地址单元</a:t>
            </a:r>
            <a:r>
              <a:rPr lang="zh-CN" altLang="en-US" dirty="0"/>
              <a:t>，</a:t>
            </a:r>
            <a:r>
              <a:rPr lang="zh-CN" altLang="en-US" b="1" dirty="0"/>
              <a:t>最低有效字节</a:t>
            </a:r>
            <a:r>
              <a:rPr lang="zh-CN" altLang="en-US" dirty="0"/>
              <a:t>存放在</a:t>
            </a:r>
            <a:r>
              <a:rPr lang="zh-CN" altLang="en-US" b="1" dirty="0"/>
              <a:t>低地址单元</a:t>
            </a:r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FE600A-49E1-2B49-B886-A74BF5C67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982" y="4851952"/>
            <a:ext cx="8585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3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65637-E051-1641-AEB9-7F1DBC0E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逆向基础</a:t>
            </a:r>
            <a:r>
              <a:rPr kumimoji="1" lang="en-US" altLang="zh-CN" dirty="0"/>
              <a:t>-</a:t>
            </a:r>
            <a:r>
              <a:rPr kumimoji="1" lang="zh-CN" altLang="en-US" dirty="0"/>
              <a:t>逻辑运算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0E9F7E-B9E2-A947-9E94-C6C311DB9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222905" cy="4093744"/>
          </a:xfrm>
        </p:spPr>
        <p:txBody>
          <a:bodyPr/>
          <a:lstStyle/>
          <a:p>
            <a:r>
              <a:rPr lang="zh-CN" altLang="en-US" dirty="0"/>
              <a:t>与运算的操作符为</a:t>
            </a:r>
            <a:r>
              <a:rPr lang="en-US" altLang="zh-CN" dirty="0"/>
              <a:t>&amp;,</a:t>
            </a:r>
            <a:r>
              <a:rPr lang="zh-CN" altLang="en-US" dirty="0"/>
              <a:t> 其运算精髓为：全部为</a:t>
            </a:r>
            <a:r>
              <a:rPr lang="en-US" altLang="zh-CN" dirty="0"/>
              <a:t>1</a:t>
            </a:r>
            <a:r>
              <a:rPr lang="zh-CN" altLang="en-US" dirty="0"/>
              <a:t> ，结果为</a:t>
            </a:r>
            <a:r>
              <a:rPr lang="en-US" altLang="zh-CN" dirty="0"/>
              <a:t>1</a:t>
            </a:r>
            <a:r>
              <a:rPr lang="zh-CN" altLang="en-US" dirty="0"/>
              <a:t>，其他为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zh-CN" altLang="en-US" dirty="0"/>
              <a:t>即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1&amp;1=1;</a:t>
            </a:r>
            <a:br>
              <a:rPr lang="en-US" altLang="zh-CN" dirty="0"/>
            </a:br>
            <a:r>
              <a:rPr lang="en-US" altLang="zh-CN" dirty="0"/>
              <a:t>1&amp;0=0;</a:t>
            </a:r>
            <a:br>
              <a:rPr lang="en-US" altLang="zh-CN" dirty="0"/>
            </a:br>
            <a:r>
              <a:rPr lang="en-US" altLang="zh-CN" dirty="0"/>
              <a:t>0&amp;0=0. </a:t>
            </a:r>
            <a:r>
              <a:rPr lang="zh-CN" altLang="en-US" dirty="0"/>
              <a:t>比如计算</a:t>
            </a:r>
            <a:r>
              <a:rPr lang="en-US" altLang="zh-CN" dirty="0"/>
              <a:t>15&amp;10</a:t>
            </a:r>
            <a:r>
              <a:rPr lang="zh-CN" altLang="en-US" dirty="0"/>
              <a:t>，首先</a:t>
            </a:r>
            <a:r>
              <a:rPr lang="en-US" altLang="zh-CN" dirty="0"/>
              <a:t>15</a:t>
            </a:r>
            <a:r>
              <a:rPr lang="zh-CN" altLang="en-US" dirty="0"/>
              <a:t>的二进制为</a:t>
            </a:r>
            <a:r>
              <a:rPr lang="en-US" altLang="zh-CN" dirty="0"/>
              <a:t>:1111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的二进制 为</a:t>
            </a:r>
            <a:r>
              <a:rPr lang="en-US" altLang="zh-CN" dirty="0"/>
              <a:t>1010 </a:t>
            </a:r>
            <a:endParaRPr lang="zh-CN" altLang="en-US" dirty="0"/>
          </a:p>
          <a:p>
            <a:r>
              <a:rPr lang="zh-CN" altLang="en-US" dirty="0"/>
              <a:t>所以</a:t>
            </a:r>
            <a:r>
              <a:rPr lang="en-US" altLang="zh-CN" dirty="0"/>
              <a:t>15 &amp; 10=10</a:t>
            </a:r>
            <a:r>
              <a:rPr lang="zh-CN" altLang="en-US" dirty="0"/>
              <a:t>。</a:t>
            </a:r>
            <a:r>
              <a:rPr lang="en-US" altLang="zh-CN" dirty="0"/>
              <a:t>(1010) </a:t>
            </a:r>
            <a:endParaRPr lang="zh-CN" altLang="en-US" dirty="0"/>
          </a:p>
          <a:p>
            <a:endParaRPr kumimoji="1" lang="en-US" altLang="zh-CN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1379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D05F9-CAB4-3148-8510-58601B73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逆向基础</a:t>
            </a:r>
            <a:r>
              <a:rPr kumimoji="1" lang="en-US" altLang="zh-CN" dirty="0"/>
              <a:t>-</a:t>
            </a:r>
            <a:r>
              <a:rPr kumimoji="1" lang="zh-CN" altLang="en-US" dirty="0"/>
              <a:t>逻辑运算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57782-5D67-0645-9702-F9624F3D9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或运算的操作符为</a:t>
            </a:r>
            <a:r>
              <a:rPr lang="en-US" altLang="zh-CN" dirty="0"/>
              <a:t>|</a:t>
            </a:r>
            <a:r>
              <a:rPr lang="zh-CN" altLang="en-US" dirty="0"/>
              <a:t>。其运算精髓为：只要一个为</a:t>
            </a:r>
            <a:r>
              <a:rPr lang="en-US" altLang="zh-CN" dirty="0"/>
              <a:t>1</a:t>
            </a:r>
            <a:r>
              <a:rPr lang="zh-CN" altLang="en-US" dirty="0"/>
              <a:t>，结果为</a:t>
            </a:r>
            <a:r>
              <a:rPr lang="en-US" altLang="zh-CN" dirty="0"/>
              <a:t>1</a:t>
            </a:r>
            <a:r>
              <a:rPr lang="zh-CN" altLang="en-US" dirty="0"/>
              <a:t>。全为</a:t>
            </a:r>
            <a:r>
              <a:rPr lang="en-US" altLang="zh-CN" dirty="0"/>
              <a:t>0</a:t>
            </a:r>
            <a:r>
              <a:rPr lang="zh-CN" altLang="en-US" dirty="0"/>
              <a:t>时，结果为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即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1|1=1;</a:t>
            </a:r>
            <a:br>
              <a:rPr lang="en-US" altLang="zh-CN" dirty="0"/>
            </a:br>
            <a:r>
              <a:rPr lang="en-US" altLang="zh-CN" dirty="0"/>
              <a:t>1|0=1;</a:t>
            </a:r>
            <a:br>
              <a:rPr lang="en-US" altLang="zh-CN" dirty="0"/>
            </a:br>
            <a:r>
              <a:rPr lang="en-US" altLang="zh-CN" dirty="0"/>
              <a:t>0|0=0.</a:t>
            </a:r>
            <a:br>
              <a:rPr lang="en-US" altLang="zh-CN" dirty="0"/>
            </a:br>
            <a:r>
              <a:rPr lang="zh-CN" altLang="en-US" dirty="0"/>
              <a:t>比如计算</a:t>
            </a:r>
            <a:r>
              <a:rPr lang="en-US" altLang="zh-CN" dirty="0"/>
              <a:t>15 | 10</a:t>
            </a:r>
            <a:r>
              <a:rPr lang="zh-CN" altLang="en-US" dirty="0"/>
              <a:t>，首先</a:t>
            </a:r>
            <a:r>
              <a:rPr lang="en-US" altLang="zh-CN" dirty="0"/>
              <a:t>15</a:t>
            </a:r>
            <a:r>
              <a:rPr lang="zh-CN" altLang="en-US" dirty="0"/>
              <a:t>的二进制为</a:t>
            </a:r>
            <a:r>
              <a:rPr lang="en-US" altLang="zh-CN" dirty="0"/>
              <a:t>:1111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的二进制为</a:t>
            </a:r>
            <a:r>
              <a:rPr lang="en-US" altLang="zh-CN" dirty="0"/>
              <a:t>1010</a:t>
            </a:r>
            <a:r>
              <a:rPr lang="zh-CN" altLang="en-US" dirty="0"/>
              <a:t>，所以 </a:t>
            </a:r>
            <a:r>
              <a:rPr lang="en-US" altLang="zh-CN" dirty="0"/>
              <a:t>15|10</a:t>
            </a:r>
            <a:r>
              <a:rPr lang="zh-CN" altLang="en-US" dirty="0"/>
              <a:t>为</a:t>
            </a:r>
            <a:r>
              <a:rPr lang="en-US" altLang="zh-CN" dirty="0"/>
              <a:t>: </a:t>
            </a:r>
            <a:endParaRPr lang="zh-CN" altLang="en-US" dirty="0"/>
          </a:p>
          <a:p>
            <a:r>
              <a:rPr lang="zh-CN" altLang="en-US" dirty="0"/>
              <a:t>所以</a:t>
            </a:r>
            <a:r>
              <a:rPr lang="en-US" altLang="zh-CN" dirty="0"/>
              <a:t>15|10=15 (1111)</a:t>
            </a:r>
            <a:r>
              <a:rPr lang="zh-CN" altLang="en-US" dirty="0"/>
              <a:t>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50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E876D-CE57-DF49-9881-1FC8CB24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逆向基础</a:t>
            </a:r>
            <a:r>
              <a:rPr kumimoji="1" lang="en-US" altLang="zh-CN" dirty="0"/>
              <a:t>-</a:t>
            </a:r>
            <a:r>
              <a:rPr kumimoji="1" lang="zh-CN" altLang="en-US" dirty="0"/>
              <a:t>逻辑运算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05CB7-B93A-9041-851C-775D91FA6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取反运算的操作符为</a:t>
            </a:r>
            <a:r>
              <a:rPr lang="en-US" altLang="zh-CN" dirty="0"/>
              <a:t>~</a:t>
            </a:r>
            <a:r>
              <a:rPr lang="zh-CN" altLang="en-US" dirty="0"/>
              <a:t>，为单目运算符。精髓：</a:t>
            </a:r>
            <a:r>
              <a:rPr lang="en-US" altLang="zh-CN" dirty="0"/>
              <a:t>0</a:t>
            </a:r>
            <a:r>
              <a:rPr lang="zh-CN" altLang="en-US" dirty="0"/>
              <a:t>变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变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即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~1=0;</a:t>
            </a:r>
            <a:br>
              <a:rPr lang="en-US" altLang="zh-CN" dirty="0"/>
            </a:br>
            <a:r>
              <a:rPr lang="en-US" altLang="zh-CN" dirty="0"/>
              <a:t>~0=1 </a:t>
            </a:r>
            <a:r>
              <a:rPr lang="zh-CN" altLang="en-US" dirty="0"/>
              <a:t>比如计算</a:t>
            </a:r>
            <a:r>
              <a:rPr lang="en-US" altLang="zh-CN" dirty="0"/>
              <a:t>~10</a:t>
            </a:r>
            <a:r>
              <a:rPr lang="zh-CN" altLang="en-US" dirty="0"/>
              <a:t>，首先</a:t>
            </a:r>
            <a:r>
              <a:rPr lang="en-US" altLang="zh-CN" dirty="0"/>
              <a:t>10</a:t>
            </a:r>
            <a:r>
              <a:rPr lang="zh-CN" altLang="en-US" dirty="0"/>
              <a:t>的二进制为</a:t>
            </a:r>
            <a:r>
              <a:rPr lang="en-US" altLang="zh-CN" dirty="0"/>
              <a:t>:1010</a:t>
            </a:r>
            <a:r>
              <a:rPr lang="zh-CN" altLang="en-US" dirty="0"/>
              <a:t>，</a:t>
            </a:r>
            <a:r>
              <a:rPr lang="en-US" altLang="zh-CN" dirty="0"/>
              <a:t>~10</a:t>
            </a:r>
            <a:r>
              <a:rPr lang="zh-CN" altLang="en-US" dirty="0"/>
              <a:t>为</a:t>
            </a:r>
            <a:r>
              <a:rPr lang="en-US" altLang="zh-CN" dirty="0"/>
              <a:t>: ~10=5 (0101)</a:t>
            </a:r>
            <a:r>
              <a:rPr lang="zh-CN" altLang="en-US" dirty="0"/>
              <a:t>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63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1146F-3CF8-3744-9282-E71D511B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逆向基础</a:t>
            </a:r>
            <a:r>
              <a:rPr kumimoji="1" lang="en-US" altLang="zh-CN" dirty="0"/>
              <a:t>-</a:t>
            </a:r>
            <a:r>
              <a:rPr kumimoji="1" lang="zh-CN" altLang="en-US" dirty="0"/>
              <a:t>逻辑运算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7C4C1-0875-CF43-9CED-70BFC6A22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异或运算的操作符为</a:t>
            </a:r>
            <a:r>
              <a:rPr lang="en-US" altLang="zh-CN" dirty="0"/>
              <a:t>^</a:t>
            </a:r>
            <a:r>
              <a:rPr lang="zh-CN" altLang="en-US" dirty="0"/>
              <a:t>。精髓：相同为</a:t>
            </a:r>
            <a:r>
              <a:rPr lang="en-US" altLang="zh-CN" dirty="0"/>
              <a:t>0</a:t>
            </a:r>
            <a:r>
              <a:rPr lang="zh-CN" altLang="en-US" dirty="0"/>
              <a:t>，不同为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值得注意的是，异或运算是可逆的。</a:t>
            </a:r>
            <a:endParaRPr lang="en-US" altLang="zh-CN" dirty="0"/>
          </a:p>
          <a:p>
            <a:r>
              <a:rPr lang="zh-CN" altLang="en-US" dirty="0"/>
              <a:t>即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1^1=0;</a:t>
            </a:r>
            <a:br>
              <a:rPr lang="en-US" altLang="zh-CN" dirty="0"/>
            </a:br>
            <a:r>
              <a:rPr lang="en-US" altLang="zh-CN" dirty="0"/>
              <a:t>1^0=1;</a:t>
            </a:r>
            <a:br>
              <a:rPr lang="en-US" altLang="zh-CN" dirty="0"/>
            </a:br>
            <a:r>
              <a:rPr lang="en-US" altLang="zh-CN" dirty="0"/>
              <a:t>0^0=0.</a:t>
            </a:r>
            <a:br>
              <a:rPr lang="en-US" altLang="zh-CN" dirty="0"/>
            </a:br>
            <a:r>
              <a:rPr lang="zh-CN" altLang="en-US" dirty="0"/>
              <a:t>比如计算</a:t>
            </a:r>
            <a:r>
              <a:rPr lang="en-US" altLang="zh-CN" dirty="0"/>
              <a:t>15 ^ 10</a:t>
            </a:r>
            <a:r>
              <a:rPr lang="zh-CN" altLang="en-US" dirty="0"/>
              <a:t>，首先</a:t>
            </a:r>
            <a:r>
              <a:rPr lang="en-US" altLang="zh-CN" dirty="0"/>
              <a:t>15</a:t>
            </a:r>
            <a:r>
              <a:rPr lang="zh-CN" altLang="en-US" dirty="0"/>
              <a:t>的二进制为</a:t>
            </a:r>
            <a:r>
              <a:rPr lang="en-US" altLang="zh-CN" dirty="0"/>
              <a:t>:1111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的二进制为</a:t>
            </a:r>
            <a:r>
              <a:rPr lang="en-US" altLang="zh-CN" dirty="0"/>
              <a:t>1010</a:t>
            </a:r>
            <a:r>
              <a:rPr lang="zh-CN" altLang="en-US" dirty="0"/>
              <a:t>，所以 </a:t>
            </a:r>
            <a:r>
              <a:rPr lang="en-US" altLang="zh-CN" dirty="0"/>
              <a:t>15 ^ 10</a:t>
            </a:r>
            <a:r>
              <a:rPr lang="zh-CN" altLang="en-US" dirty="0"/>
              <a:t>为</a:t>
            </a:r>
            <a:r>
              <a:rPr lang="en-US" altLang="zh-CN" dirty="0"/>
              <a:t>: </a:t>
            </a:r>
            <a:endParaRPr lang="zh-CN" altLang="en-US" dirty="0"/>
          </a:p>
          <a:p>
            <a:r>
              <a:rPr lang="zh-CN" altLang="en-US" dirty="0"/>
              <a:t>所以</a:t>
            </a:r>
            <a:r>
              <a:rPr lang="en-US" altLang="zh-CN" dirty="0"/>
              <a:t>15 ^ 10 = 5 (0101)</a:t>
            </a:r>
            <a:r>
              <a:rPr lang="zh-CN" altLang="en-US" dirty="0"/>
              <a:t>。 </a:t>
            </a:r>
            <a:r>
              <a:rPr lang="en-US" altLang="zh-CN" dirty="0"/>
              <a:t>	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1502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39</TotalTime>
  <Words>849</Words>
  <Application>Microsoft Macintosh PowerPoint</Application>
  <PresentationFormat>宽屏</PresentationFormat>
  <Paragraphs>47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柏林</vt:lpstr>
      <vt:lpstr>逆向工程</vt:lpstr>
      <vt:lpstr>逆向工程简介</vt:lpstr>
      <vt:lpstr>逆向基础-进制转换</vt:lpstr>
      <vt:lpstr>逆向基础-数据宽度</vt:lpstr>
      <vt:lpstr>逆向基础-大小端序</vt:lpstr>
      <vt:lpstr>逆向基础-逻辑运算</vt:lpstr>
      <vt:lpstr>逆向基础-逻辑运算</vt:lpstr>
      <vt:lpstr>逆向基础-逻辑运算</vt:lpstr>
      <vt:lpstr>逆向基础-逻辑运算</vt:lpstr>
      <vt:lpstr>逆向基础-逻辑运算</vt:lpstr>
      <vt:lpstr>逆向基础-逻辑运算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逆向工程</dc:title>
  <dc:creator>超 福尔摩斯</dc:creator>
  <cp:lastModifiedBy>超 福尔摩斯</cp:lastModifiedBy>
  <cp:revision>13</cp:revision>
  <dcterms:created xsi:type="dcterms:W3CDTF">2020-10-28T01:05:51Z</dcterms:created>
  <dcterms:modified xsi:type="dcterms:W3CDTF">2020-10-28T01:45:08Z</dcterms:modified>
</cp:coreProperties>
</file>