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93" r:id="rId2"/>
    <p:sldId id="328" r:id="rId3"/>
    <p:sldId id="290" r:id="rId4"/>
    <p:sldId id="2449" r:id="rId5"/>
    <p:sldId id="2484" r:id="rId6"/>
    <p:sldId id="2485" r:id="rId7"/>
    <p:sldId id="2486" r:id="rId8"/>
    <p:sldId id="2487" r:id="rId9"/>
    <p:sldId id="2488" r:id="rId10"/>
    <p:sldId id="2489" r:id="rId11"/>
    <p:sldId id="2490" r:id="rId12"/>
    <p:sldId id="2492" r:id="rId13"/>
    <p:sldId id="2493" r:id="rId14"/>
    <p:sldId id="2491" r:id="rId15"/>
    <p:sldId id="2494" r:id="rId16"/>
    <p:sldId id="2495" r:id="rId17"/>
    <p:sldId id="2497" r:id="rId18"/>
    <p:sldId id="2498" r:id="rId19"/>
    <p:sldId id="2496" r:id="rId20"/>
    <p:sldId id="2499" r:id="rId21"/>
    <p:sldId id="2500" r:id="rId22"/>
    <p:sldId id="2501" r:id="rId23"/>
    <p:sldId id="33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02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orient="horz" pos="4247">
          <p15:clr>
            <a:srgbClr val="A4A3A4"/>
          </p15:clr>
        </p15:guide>
        <p15:guide id="4" pos="7680">
          <p15:clr>
            <a:srgbClr val="A4A3A4"/>
          </p15:clr>
        </p15:guide>
        <p15:guide id="5" pos="98">
          <p15:clr>
            <a:srgbClr val="A4A3A4"/>
          </p15:clr>
        </p15:guide>
        <p15:guide id="6" pos="7491">
          <p15:clr>
            <a:srgbClr val="A4A3A4"/>
          </p15:clr>
        </p15:guide>
        <p15:guide id="7" orient="horz" pos="211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4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5" clrIdx="0"/>
  <p:cmAuthor id="2" name="洪增荣" initials="H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AEEB"/>
    <a:srgbClr val="2C71BA"/>
    <a:srgbClr val="FFFEFF"/>
    <a:srgbClr val="2B70BA"/>
    <a:srgbClr val="4D19FF"/>
    <a:srgbClr val="462AFF"/>
    <a:srgbClr val="61AC3A"/>
    <a:srgbClr val="165E87"/>
    <a:srgbClr val="607695"/>
    <a:srgbClr val="1841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27" autoAdjust="0"/>
    <p:restoredTop sz="97097" autoAdjust="0"/>
  </p:normalViewPr>
  <p:slideViewPr>
    <p:cSldViewPr snapToGrid="0" snapToObjects="1">
      <p:cViewPr varScale="1">
        <p:scale>
          <a:sx n="164" d="100"/>
          <a:sy n="164" d="100"/>
        </p:scale>
        <p:origin x="176" y="184"/>
      </p:cViewPr>
      <p:guideLst>
        <p:guide pos="302"/>
        <p:guide orient="horz" pos="1412"/>
        <p:guide orient="horz" pos="4247"/>
        <p:guide pos="7680"/>
        <p:guide pos="98"/>
        <p:guide pos="7491"/>
        <p:guide orient="horz" pos="21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3016" y="160"/>
      </p:cViewPr>
      <p:guideLst>
        <p:guide orient="horz" pos="2880"/>
        <p:guide pos="21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94D075-7DE3-9447-9DB7-7F931D5D8BF7}" type="datetimeFigureOut">
              <a:rPr kumimoji="1" lang="zh-CN" altLang="en-US" smtClean="0"/>
              <a:t>2021/7/14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91A61-96F8-B54F-89F7-5EB6A54876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2DE23-52E5-3246-AE11-4471105B9A51}" type="datetimeFigureOut">
              <a:rPr kumimoji="1" lang="zh-CN" altLang="en-US" smtClean="0"/>
              <a:t>2021/7/14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1AF82D-1A94-5740-ACE7-59C7B1B975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大家好，我是深信服</a:t>
            </a:r>
            <a:r>
              <a:rPr kumimoji="1" lang="en-US" altLang="zh-CN" dirty="0"/>
              <a:t>XXX</a:t>
            </a:r>
            <a:r>
              <a:rPr kumimoji="1" lang="zh-CN" altLang="en-US" dirty="0"/>
              <a:t>，</a:t>
            </a:r>
            <a:endParaRPr kumimoji="1" lang="en-US" altLang="zh-CN" dirty="0"/>
          </a:p>
          <a:p>
            <a:r>
              <a:rPr kumimoji="1" lang="zh-CN" altLang="en-US" dirty="0"/>
              <a:t>今天要给大家分享的内容是如何采用创新的人机共智架构，帮助用户构建持续有效的安全运营体系。一起思考一下网络安全的目标是什么？怎样才能实现这个目标？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1AF82D-1A94-5740-ACE7-59C7B1B97581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1AF82D-1A94-5740-ACE7-59C7B1B97581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6307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zh-CN" altLang="en-US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A8744-003F-C948-90C1-4847B4790571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0419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zh-CN" altLang="en-US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A8744-003F-C948-90C1-4847B4790571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94404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zh-CN" altLang="en-US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A8744-003F-C948-90C1-4847B4790571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67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zh-CN" altLang="en-US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A8744-003F-C948-90C1-4847B4790571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14087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1AF82D-1A94-5740-ACE7-59C7B1B97581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81406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zh-CN" altLang="en-US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A8744-003F-C948-90C1-4847B4790571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94545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zh-CN" altLang="en-US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A8744-003F-C948-90C1-4847B4790571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26990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zh-CN" altLang="en-US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A8744-003F-C948-90C1-4847B4790571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81129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zh-CN" altLang="en-US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A8744-003F-C948-90C1-4847B4790571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9076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整体内容主要分为四个部分，第一部分，先换个视角从安全效果的角度来看网络安全现状。第二部分，结合需求和网络安全发展趋势，该如何破局。第三部分，一起看下落地方案和效果情况。第四部分，是分享用户案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1AF82D-1A94-5740-ACE7-59C7B1B97581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1AF82D-1A94-5740-ACE7-59C7B1B97581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1763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zh-CN" altLang="en-US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A8744-003F-C948-90C1-4847B4790571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52475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zh-CN" altLang="en-US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A8744-003F-C948-90C1-4847B4790571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59119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1AF82D-1A94-5740-ACE7-59C7B1B97581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1AF82D-1A94-5740-ACE7-59C7B1B97581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3331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effectLst/>
              </a:rPr>
              <a:t>这几年，随着比特币和勒索病毒等新型技术的出现，整个黑产发生了很大的变化</a:t>
            </a:r>
            <a:endParaRPr lang="en-US" altLang="zh-CN" dirty="0">
              <a:effectLst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effectLst/>
              </a:rPr>
              <a:t>勒索病毒，改变了获利模式</a:t>
            </a:r>
            <a:endParaRPr lang="en-US" altLang="zh-CN" dirty="0">
              <a:effectLst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effectLst/>
              </a:rPr>
              <a:t>比特币，改变了交易模式</a:t>
            </a:r>
            <a:endParaRPr lang="en-US" altLang="zh-CN" dirty="0">
              <a:effectLst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effectLst/>
              </a:rPr>
              <a:t>两者结合让安全事件变得高频，让攻防对抗变得更加不对等</a:t>
            </a:r>
            <a:endParaRPr lang="en-US" altLang="zh-CN" dirty="0">
              <a:effectLst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effectLst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勒索和比特币结合之前，黑客的变现手段以变卖数据为主，数据没价值一般不会被攻击</a:t>
            </a:r>
            <a:endParaRPr lang="en-US" altLang="zh-CN" dirty="0">
              <a:effectLst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effectLst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勒索和比特币结合之后，黑客可以直接勒索管理员了，变现手段直接而且隐蔽。导致黑产快速升级，我们可以看下几组数据</a:t>
            </a:r>
            <a:endParaRPr lang="en-US" altLang="zh-CN" dirty="0">
              <a:effectLst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勒索软件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GandCrab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 18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年出现了约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19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个版本，甚至超过了很多网络安全软硬件的迭代速度，攻击工具的快速迭代和产业化，导致用户网络安全的有效性面临极大的挑战。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威瑞森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2018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年发布的数据调查报告中显示，攻击的启动时间和成功时间，越来越短，数分钟甚至几十秒就可以发起或者完成一次成功的攻击；防守方的发现入侵和处置事件的难度缺越来越高，几周、几月甚至几年。攻击方和防守方严重不对等。</a:t>
            </a:r>
            <a:endParaRPr lang="zh-CN" altLang="en-US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A8744-003F-C948-90C1-4847B4790571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effectLst/>
              </a:rPr>
              <a:t>这几年，随着比特币和勒索病毒等新型技术的出现，整个黑产发生了很大的变化</a:t>
            </a:r>
            <a:endParaRPr lang="en-US" altLang="zh-CN" dirty="0">
              <a:effectLst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effectLst/>
              </a:rPr>
              <a:t>勒索病毒，改变了获利模式</a:t>
            </a:r>
            <a:endParaRPr lang="en-US" altLang="zh-CN" dirty="0">
              <a:effectLst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effectLst/>
              </a:rPr>
              <a:t>比特币，改变了交易模式</a:t>
            </a:r>
            <a:endParaRPr lang="en-US" altLang="zh-CN" dirty="0">
              <a:effectLst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effectLst/>
              </a:rPr>
              <a:t>两者结合让安全事件变得高频，让攻防对抗变得更加不对等</a:t>
            </a:r>
            <a:endParaRPr lang="en-US" altLang="zh-CN" dirty="0">
              <a:effectLst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effectLst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勒索和比特币结合之前，黑客的变现手段以变卖数据为主，数据没价值一般不会被攻击</a:t>
            </a:r>
            <a:endParaRPr lang="en-US" altLang="zh-CN" dirty="0">
              <a:effectLst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effectLst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勒索和比特币结合之后，黑客可以直接勒索管理员了，变现手段直接而且隐蔽。导致黑产快速升级，我们可以看下几组数据</a:t>
            </a:r>
            <a:endParaRPr lang="en-US" altLang="zh-CN" dirty="0">
              <a:effectLst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勒索软件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GandCrab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 18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年出现了约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19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个版本，甚至超过了很多网络安全软硬件的迭代速度，攻击工具的快速迭代和产业化，导致用户网络安全的有效性面临极大的挑战。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威瑞森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2018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年发布的数据调查报告中显示，攻击的启动时间和成功时间，越来越短，数分钟甚至几十秒就可以发起或者完成一次成功的攻击；防守方的发现入侵和处置事件的难度缺越来越高，几周、几月甚至几年。攻击方和防守方严重不对等。</a:t>
            </a:r>
            <a:endParaRPr lang="zh-CN" altLang="en-US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A8744-003F-C948-90C1-4847B4790571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8600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effectLst/>
              </a:rPr>
              <a:t>这几年，随着比特币和勒索病毒等新型技术的出现，整个黑产发生了很大的变化</a:t>
            </a:r>
            <a:endParaRPr lang="en-US" altLang="zh-CN" dirty="0">
              <a:effectLst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effectLst/>
              </a:rPr>
              <a:t>勒索病毒，改变了获利模式</a:t>
            </a:r>
            <a:endParaRPr lang="en-US" altLang="zh-CN" dirty="0">
              <a:effectLst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effectLst/>
              </a:rPr>
              <a:t>比特币，改变了交易模式</a:t>
            </a:r>
            <a:endParaRPr lang="en-US" altLang="zh-CN" dirty="0">
              <a:effectLst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effectLst/>
              </a:rPr>
              <a:t>两者结合让安全事件变得高频，让攻防对抗变得更加不对等</a:t>
            </a:r>
            <a:endParaRPr lang="en-US" altLang="zh-CN" dirty="0">
              <a:effectLst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effectLst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勒索和比特币结合之前，黑客的变现手段以变卖数据为主，数据没价值一般不会被攻击</a:t>
            </a:r>
            <a:endParaRPr lang="en-US" altLang="zh-CN" dirty="0">
              <a:effectLst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effectLst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勒索和比特币结合之后，黑客可以直接勒索管理员了，变现手段直接而且隐蔽。导致黑产快速升级，我们可以看下几组数据</a:t>
            </a:r>
            <a:endParaRPr lang="en-US" altLang="zh-CN" dirty="0">
              <a:effectLst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勒索软件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GandCrab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 18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年出现了约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19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个版本，甚至超过了很多网络安全软硬件的迭代速度，攻击工具的快速迭代和产业化，导致用户网络安全的有效性面临极大的挑战。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威瑞森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2018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年发布的数据调查报告中显示，攻击的启动时间和成功时间，越来越短，数分钟甚至几十秒就可以发起或者完成一次成功的攻击；防守方的发现入侵和处置事件的难度缺越来越高，几周、几月甚至几年。攻击方和防守方严重不对等。</a:t>
            </a:r>
            <a:endParaRPr lang="zh-CN" altLang="en-US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A8744-003F-C948-90C1-4847B4790571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3722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effectLst/>
              </a:rPr>
              <a:t>这几年，随着比特币和勒索病毒等新型技术的出现，整个黑产发生了很大的变化</a:t>
            </a:r>
            <a:endParaRPr lang="en-US" altLang="zh-CN" dirty="0">
              <a:effectLst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effectLst/>
              </a:rPr>
              <a:t>勒索病毒，改变了获利模式</a:t>
            </a:r>
            <a:endParaRPr lang="en-US" altLang="zh-CN" dirty="0">
              <a:effectLst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effectLst/>
              </a:rPr>
              <a:t>比特币，改变了交易模式</a:t>
            </a:r>
            <a:endParaRPr lang="en-US" altLang="zh-CN" dirty="0">
              <a:effectLst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effectLst/>
              </a:rPr>
              <a:t>两者结合让安全事件变得高频，让攻防对抗变得更加不对等</a:t>
            </a:r>
            <a:endParaRPr lang="en-US" altLang="zh-CN" dirty="0">
              <a:effectLst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effectLst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勒索和比特币结合之前，黑客的变现手段以变卖数据为主，数据没价值一般不会被攻击</a:t>
            </a:r>
            <a:endParaRPr lang="en-US" altLang="zh-CN" dirty="0">
              <a:effectLst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effectLst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勒索和比特币结合之后，黑客可以直接勒索管理员了，变现手段直接而且隐蔽。导致黑产快速升级，我们可以看下几组数据</a:t>
            </a:r>
            <a:endParaRPr lang="en-US" altLang="zh-CN" dirty="0">
              <a:effectLst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勒索软件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GandCrab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 18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年出现了约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19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个版本，甚至超过了很多网络安全软硬件的迭代速度，攻击工具的快速迭代和产业化，导致用户网络安全的有效性面临极大的挑战。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威瑞森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2018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年发布的数据调查报告中显示，攻击的启动时间和成功时间，越来越短，数分钟甚至几十秒就可以发起或者完成一次成功的攻击；防守方的发现入侵和处置事件的难度缺越来越高，几周、几月甚至几年。攻击方和防守方严重不对等。</a:t>
            </a:r>
            <a:endParaRPr lang="zh-CN" altLang="en-US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A8744-003F-C948-90C1-4847B4790571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4423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zh-CN" altLang="en-US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A8744-003F-C948-90C1-4847B4790571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0240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zh-CN" altLang="en-US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A8744-003F-C948-90C1-4847B4790571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107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 descr="ppt模板背景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4311"/>
          </a:xfrm>
          <a:prstGeom prst="rect">
            <a:avLst/>
          </a:prstGeom>
        </p:spPr>
      </p:pic>
      <p:sp>
        <p:nvSpPr>
          <p:cNvPr id="37" name="文本占位符 36"/>
          <p:cNvSpPr>
            <a:spLocks noGrp="1"/>
          </p:cNvSpPr>
          <p:nvPr>
            <p:ph type="body" sz="quarter" idx="13" hasCustomPrompt="1"/>
          </p:nvPr>
        </p:nvSpPr>
        <p:spPr>
          <a:xfrm>
            <a:off x="4707655" y="2288442"/>
            <a:ext cx="6691838" cy="63489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FontTx/>
              <a:buNone/>
              <a:defRPr sz="4000" b="1">
                <a:solidFill>
                  <a:srgbClr val="18419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标题标题微软雅黑</a:t>
            </a:r>
            <a:r>
              <a:rPr kumimoji="1" lang="en-US" altLang="zh-CN" dirty="0"/>
              <a:t>40</a:t>
            </a:r>
            <a:r>
              <a:rPr kumimoji="1" lang="zh-CN" altLang="en-US" dirty="0"/>
              <a:t>号</a:t>
            </a:r>
          </a:p>
        </p:txBody>
      </p:sp>
      <p:sp>
        <p:nvSpPr>
          <p:cNvPr id="39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7050532" y="2976168"/>
            <a:ext cx="4338454" cy="63489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FontTx/>
              <a:buNone/>
              <a:defRPr sz="32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标题微软雅黑</a:t>
            </a:r>
            <a:r>
              <a:rPr kumimoji="1" lang="en-US" altLang="zh-CN" dirty="0"/>
              <a:t>32</a:t>
            </a:r>
            <a:r>
              <a:rPr kumimoji="1" lang="zh-CN" altLang="en-US" dirty="0"/>
              <a:t>号</a:t>
            </a:r>
          </a:p>
        </p:txBody>
      </p:sp>
      <p:sp>
        <p:nvSpPr>
          <p:cNvPr id="42" name="文本占位符 40"/>
          <p:cNvSpPr>
            <a:spLocks noGrp="1"/>
          </p:cNvSpPr>
          <p:nvPr>
            <p:ph type="body" sz="quarter" idx="15" hasCustomPrompt="1"/>
          </p:nvPr>
        </p:nvSpPr>
        <p:spPr>
          <a:xfrm>
            <a:off x="7586985" y="3756025"/>
            <a:ext cx="3801739" cy="371640"/>
          </a:xfrm>
          <a:prstGeom prst="rect">
            <a:avLst/>
          </a:prstGeom>
          <a:solidFill>
            <a:srgbClr val="184199"/>
          </a:solidFill>
        </p:spPr>
        <p:txBody>
          <a:bodyPr>
            <a:normAutofit/>
          </a:bodyPr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深信服 智安全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849" y="1451259"/>
            <a:ext cx="3609875" cy="8335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75166" y="0"/>
            <a:ext cx="8902148" cy="604011"/>
          </a:xfrm>
          <a:prstGeom prst="rect">
            <a:avLst/>
          </a:prstGeom>
        </p:spPr>
        <p:txBody>
          <a:bodyPr lIns="68580" tIns="34290" rIns="68580" bIns="34290" anchor="ctr"/>
          <a:lstStyle>
            <a:lvl1pPr algn="l"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75166" y="0"/>
            <a:ext cx="8902148" cy="604011"/>
          </a:xfrm>
          <a:prstGeom prst="rect">
            <a:avLst/>
          </a:prstGeom>
        </p:spPr>
        <p:txBody>
          <a:bodyPr lIns="68580" tIns="34290" rIns="68580" bIns="34290" anchor="ctr"/>
          <a:lstStyle>
            <a:lvl1pPr algn="l"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39744"/>
          </a:xfrm>
          <a:prstGeom prst="rect">
            <a:avLst/>
          </a:prstGeom>
        </p:spPr>
      </p:pic>
      <p:sp>
        <p:nvSpPr>
          <p:cNvPr id="34" name="文本占位符 26"/>
          <p:cNvSpPr>
            <a:spLocks noGrp="1"/>
          </p:cNvSpPr>
          <p:nvPr>
            <p:ph type="body" sz="quarter" idx="10" hasCustomPrompt="1"/>
          </p:nvPr>
        </p:nvSpPr>
        <p:spPr>
          <a:xfrm>
            <a:off x="464695" y="232529"/>
            <a:ext cx="7767843" cy="432802"/>
          </a:xfrm>
          <a:prstGeom prst="rect">
            <a:avLst/>
          </a:prstGeom>
        </p:spPr>
        <p:txBody>
          <a:bodyPr wrap="square" lIns="90000" tIns="36000" bIns="36000">
            <a:spAutoFit/>
          </a:bodyPr>
          <a:lstStyle>
            <a:lvl1pPr marL="0" indent="0">
              <a:buFontTx/>
              <a:buNone/>
              <a:defRPr sz="2600" b="1">
                <a:solidFill>
                  <a:srgbClr val="18419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kumimoji="1" lang="zh-CN" altLang="en-US" dirty="0"/>
              <a:t>标题文字微软雅黑</a:t>
            </a:r>
            <a:r>
              <a:rPr kumimoji="1" lang="en-US" altLang="zh-CN" dirty="0"/>
              <a:t>26</a:t>
            </a:r>
            <a:r>
              <a:rPr kumimoji="1" lang="zh-CN" altLang="en-US" dirty="0"/>
              <a:t>号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32539" y="32135"/>
            <a:ext cx="3609875" cy="83359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fld id="{A6061DFB-600E-4B30-9F53-61332D85F729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fld id="{F2965F40-FFEE-4ED5-B0A9-08162C79F9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9D1C8-BA38-46C5-A05C-D0F97634E6AE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5CD1D-5AB0-4BDB-86A6-05C4B4AFBF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398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 descr="ppt模板背景-0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15"/>
            <a:ext cx="12192000" cy="6864615"/>
          </a:xfrm>
          <a:prstGeom prst="rect">
            <a:avLst/>
          </a:prstGeom>
        </p:spPr>
      </p:pic>
      <p:sp>
        <p:nvSpPr>
          <p:cNvPr id="34" name="标题 14"/>
          <p:cNvSpPr txBox="1"/>
          <p:nvPr userDrawn="1"/>
        </p:nvSpPr>
        <p:spPr>
          <a:xfrm>
            <a:off x="7070060" y="1887075"/>
            <a:ext cx="397942" cy="634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18419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8419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6" name="文本占位符 64"/>
          <p:cNvSpPr>
            <a:spLocks noGrp="1"/>
          </p:cNvSpPr>
          <p:nvPr>
            <p:ph type="body" sz="quarter" idx="21" hasCustomPrompt="1"/>
          </p:nvPr>
        </p:nvSpPr>
        <p:spPr>
          <a:xfrm>
            <a:off x="6096000" y="2204102"/>
            <a:ext cx="4397307" cy="2924841"/>
          </a:xfrm>
          <a:prstGeom prst="rect">
            <a:avLst/>
          </a:prstGeom>
        </p:spPr>
        <p:txBody>
          <a:bodyPr>
            <a:normAutofit/>
          </a:bodyPr>
          <a:lstStyle>
            <a:lvl1pPr marL="571500" marR="0" indent="-571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ea"/>
              <a:buAutoNum type="ea1JpnChsDbPeriod"/>
              <a:defRPr kumimoji="1" lang="en-US" altLang="zh-CN" sz="2600" b="1" kern="1200" dirty="0" smtClean="0">
                <a:solidFill>
                  <a:srgbClr val="18419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kumimoji="1" lang="zh-CN" altLang="en-US" dirty="0"/>
              <a:t>微软雅黑</a:t>
            </a:r>
            <a:r>
              <a:rPr kumimoji="1" lang="en-US" altLang="zh-CN" dirty="0"/>
              <a:t>26</a:t>
            </a:r>
            <a:r>
              <a:rPr kumimoji="1" lang="zh-CN" altLang="en-US" dirty="0"/>
              <a:t>号</a:t>
            </a:r>
            <a:endParaRPr kumimoji="1" lang="en-US" altLang="zh-CN" dirty="0"/>
          </a:p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kumimoji="1" lang="zh-CN" altLang="en-US" dirty="0"/>
              <a:t>微软雅黑</a:t>
            </a:r>
            <a:r>
              <a:rPr kumimoji="1" lang="en-US" altLang="zh-CN" dirty="0"/>
              <a:t>26</a:t>
            </a:r>
            <a:r>
              <a:rPr kumimoji="1" lang="zh-CN" altLang="en-US" dirty="0"/>
              <a:t>号</a:t>
            </a:r>
            <a:endParaRPr kumimoji="1" lang="en-US" altLang="zh-CN" dirty="0"/>
          </a:p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kumimoji="1" lang="zh-CN" altLang="en-US" dirty="0"/>
              <a:t>微软雅黑</a:t>
            </a:r>
            <a:r>
              <a:rPr kumimoji="1" lang="en-US" altLang="zh-CN" dirty="0"/>
              <a:t>26</a:t>
            </a:r>
            <a:r>
              <a:rPr kumimoji="1" lang="zh-CN" altLang="en-US" dirty="0"/>
              <a:t>号</a:t>
            </a:r>
            <a:endParaRPr kumimoji="1" lang="en-US" altLang="zh-CN" dirty="0"/>
          </a:p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kumimoji="1" lang="zh-CN" altLang="en-US" dirty="0"/>
              <a:t>微软雅黑</a:t>
            </a:r>
            <a:r>
              <a:rPr kumimoji="1" lang="en-US" altLang="zh-CN" dirty="0"/>
              <a:t>26</a:t>
            </a:r>
            <a:r>
              <a:rPr kumimoji="1" lang="zh-CN" altLang="en-US" dirty="0"/>
              <a:t>号</a:t>
            </a:r>
            <a:endParaRPr kumimoji="1" lang="en-US" altLang="zh-CN" dirty="0"/>
          </a:p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kumimoji="1" lang="en-US" altLang="zh-CN" dirty="0"/>
          </a:p>
          <a:p>
            <a:pPr lvl="0"/>
            <a:endParaRPr kumimoji="1" lang="zh-CN" altLang="en-US" dirty="0"/>
          </a:p>
        </p:txBody>
      </p:sp>
      <p:sp>
        <p:nvSpPr>
          <p:cNvPr id="79" name="文本占位符 24"/>
          <p:cNvSpPr>
            <a:spLocks noGrp="1"/>
          </p:cNvSpPr>
          <p:nvPr>
            <p:ph type="body" sz="quarter" idx="10" hasCustomPrompt="1"/>
          </p:nvPr>
        </p:nvSpPr>
        <p:spPr>
          <a:xfrm>
            <a:off x="4080504" y="3065068"/>
            <a:ext cx="1403114" cy="857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FontTx/>
              <a:buNone/>
              <a:defRPr sz="4800" b="1">
                <a:gradFill flip="none" rotWithShape="1">
                  <a:gsLst>
                    <a:gs pos="100000">
                      <a:srgbClr val="0D5490"/>
                    </a:gs>
                    <a:gs pos="0">
                      <a:srgbClr val="60AC3C"/>
                    </a:gs>
                  </a:gsLst>
                  <a:lin ang="0" scaled="1"/>
                  <a:tileRect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kumimoji="1" lang="zh-CN" altLang="en-US" dirty="0"/>
              <a:t>目录</a:t>
            </a: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538" y="32134"/>
            <a:ext cx="3609875" cy="8335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pt模板背景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4312"/>
          </a:xfrm>
          <a:prstGeom prst="rect">
            <a:avLst/>
          </a:prstGeom>
        </p:spPr>
      </p:pic>
      <p:sp>
        <p:nvSpPr>
          <p:cNvPr id="17" name="文本占位符 24"/>
          <p:cNvSpPr>
            <a:spLocks noGrp="1"/>
          </p:cNvSpPr>
          <p:nvPr>
            <p:ph type="body" sz="quarter" idx="13" hasCustomPrompt="1"/>
          </p:nvPr>
        </p:nvSpPr>
        <p:spPr>
          <a:xfrm>
            <a:off x="6493611" y="2591812"/>
            <a:ext cx="4895113" cy="8572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5400" b="1">
                <a:gradFill flip="none" rotWithShape="1">
                  <a:gsLst>
                    <a:gs pos="100000">
                      <a:srgbClr val="0D5490"/>
                    </a:gs>
                    <a:gs pos="0">
                      <a:srgbClr val="60AC3C"/>
                    </a:gs>
                  </a:gsLst>
                  <a:lin ang="0" scaled="1"/>
                  <a:tileRect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kumimoji="1" lang="en-US" altLang="zh-CN" dirty="0"/>
              <a:t>THANK YOU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849" y="1451259"/>
            <a:ext cx="3609875" cy="833591"/>
          </a:xfrm>
          <a:prstGeom prst="rect">
            <a:avLst/>
          </a:prstGeom>
        </p:spPr>
      </p:pic>
      <p:sp>
        <p:nvSpPr>
          <p:cNvPr id="7" name="文本占位符 40"/>
          <p:cNvSpPr>
            <a:spLocks noGrp="1"/>
          </p:cNvSpPr>
          <p:nvPr>
            <p:ph type="body" sz="quarter" idx="15" hasCustomPrompt="1"/>
          </p:nvPr>
        </p:nvSpPr>
        <p:spPr>
          <a:xfrm>
            <a:off x="7586985" y="3756025"/>
            <a:ext cx="3801739" cy="371640"/>
          </a:xfrm>
          <a:prstGeom prst="rect">
            <a:avLst/>
          </a:prstGeom>
          <a:solidFill>
            <a:srgbClr val="184199"/>
          </a:solidFill>
        </p:spPr>
        <p:txBody>
          <a:bodyPr>
            <a:normAutofit/>
          </a:bodyPr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深信服 智安全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75166" y="0"/>
            <a:ext cx="8902148" cy="604011"/>
          </a:xfrm>
          <a:prstGeom prst="rect">
            <a:avLst/>
          </a:prstGeom>
        </p:spPr>
        <p:txBody>
          <a:bodyPr lIns="68580" tIns="34290" rIns="68580" bIns="34290" anchor="ctr"/>
          <a:lstStyle>
            <a:lvl1pPr algn="l"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75166" y="0"/>
            <a:ext cx="8902148" cy="604011"/>
          </a:xfrm>
          <a:prstGeom prst="rect">
            <a:avLst/>
          </a:prstGeom>
        </p:spPr>
        <p:txBody>
          <a:bodyPr lIns="68580" tIns="34290" rIns="68580" bIns="34290" anchor="ctr"/>
          <a:lstStyle>
            <a:lvl1pPr algn="l"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75166" y="0"/>
            <a:ext cx="8902148" cy="604011"/>
          </a:xfrm>
          <a:prstGeom prst="rect">
            <a:avLst/>
          </a:prstGeom>
        </p:spPr>
        <p:txBody>
          <a:bodyPr lIns="68580" tIns="34290" rIns="68580" bIns="34290" anchor="ctr"/>
          <a:lstStyle>
            <a:lvl1pPr algn="l"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6"/>
          <p:cNvSpPr>
            <a:spLocks noGrp="1"/>
          </p:cNvSpPr>
          <p:nvPr>
            <p:ph type="body" sz="quarter" idx="10" hasCustomPrompt="1"/>
          </p:nvPr>
        </p:nvSpPr>
        <p:spPr>
          <a:xfrm>
            <a:off x="464695" y="232529"/>
            <a:ext cx="7767843" cy="432802"/>
          </a:xfrm>
          <a:prstGeom prst="rect">
            <a:avLst/>
          </a:prstGeom>
        </p:spPr>
        <p:txBody>
          <a:bodyPr wrap="square" lIns="90000" tIns="36000" bIns="36000">
            <a:spAutoFit/>
          </a:bodyPr>
          <a:lstStyle>
            <a:lvl1pPr marL="0" indent="0">
              <a:buFontTx/>
              <a:buNone/>
              <a:defRPr sz="2600" b="1">
                <a:solidFill>
                  <a:srgbClr val="18419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kumimoji="1" lang="zh-CN" altLang="en-US" dirty="0"/>
              <a:t>标题文字微软雅黑</a:t>
            </a:r>
            <a:r>
              <a:rPr kumimoji="1" lang="en-US" altLang="zh-CN" dirty="0"/>
              <a:t>26</a:t>
            </a:r>
            <a:r>
              <a:rPr kumimoji="1"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75166" y="0"/>
            <a:ext cx="8902148" cy="604011"/>
          </a:xfrm>
          <a:prstGeom prst="rect">
            <a:avLst/>
          </a:prstGeom>
        </p:spPr>
        <p:txBody>
          <a:bodyPr lIns="68580" tIns="34290" rIns="68580" bIns="34290" anchor="ctr"/>
          <a:lstStyle>
            <a:lvl1pPr algn="l"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15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834" y="127667"/>
            <a:ext cx="2487056" cy="3608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占位符 18"/>
          <p:cNvSpPr>
            <a:spLocks noGrp="1"/>
          </p:cNvSpPr>
          <p:nvPr>
            <p:ph type="body" sz="quarter" idx="13"/>
          </p:nvPr>
        </p:nvSpPr>
        <p:spPr>
          <a:xfrm>
            <a:off x="3731498" y="2738147"/>
            <a:ext cx="7657226" cy="634890"/>
          </a:xfrm>
        </p:spPr>
        <p:txBody>
          <a:bodyPr anchor="ctr">
            <a:normAutofit/>
          </a:bodyPr>
          <a:lstStyle/>
          <a:p>
            <a:r>
              <a:rPr kumimoji="1" lang="en-US" altLang="zh-CN" sz="3600" dirty="0">
                <a:solidFill>
                  <a:srgbClr val="002060"/>
                </a:solidFill>
              </a:rPr>
              <a:t>CTF</a:t>
            </a:r>
            <a:r>
              <a:rPr kumimoji="1" lang="zh-CN" altLang="en-US" sz="3600" dirty="0">
                <a:solidFill>
                  <a:srgbClr val="002060"/>
                </a:solidFill>
              </a:rPr>
              <a:t>逆向常见算法</a:t>
            </a:r>
            <a:endParaRPr kumimoji="1" lang="en-US" altLang="zh-CN" sz="3600" dirty="0">
              <a:solidFill>
                <a:srgbClr val="002060"/>
              </a:solidFill>
            </a:endParaRP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5"/>
          </p:nvPr>
        </p:nvSpPr>
        <p:spPr>
          <a:xfrm>
            <a:off x="7948706" y="3756025"/>
            <a:ext cx="3440018" cy="371640"/>
          </a:xfrm>
        </p:spPr>
        <p:txBody>
          <a:bodyPr anchor="ctr">
            <a:normAutofit/>
          </a:bodyPr>
          <a:lstStyle/>
          <a:p>
            <a:r>
              <a:rPr kumimoji="1" lang="zh-CN" altLang="en-US" dirty="0"/>
              <a:t>时钟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23"/>
          <p:cNvSpPr txBox="1">
            <a:spLocks noChangeArrowheads="1"/>
          </p:cNvSpPr>
          <p:nvPr/>
        </p:nvSpPr>
        <p:spPr bwMode="auto">
          <a:xfrm>
            <a:off x="5121698" y="2429872"/>
            <a:ext cx="1938672" cy="684803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b="1" dirty="0">
                <a:gradFill>
                  <a:gsLst>
                    <a:gs pos="0">
                      <a:srgbClr val="6FBA2C"/>
                    </a:gs>
                    <a:gs pos="100000">
                      <a:srgbClr val="184199"/>
                    </a:gs>
                  </a:gsLst>
                  <a:lin ang="3600000" scaled="0"/>
                </a:gradFill>
                <a:latin typeface="楷体" panose="02010609060101010101" pitchFamily="49" charset="-122"/>
                <a:ea typeface="微软雅黑" panose="020B0503020204020204" pitchFamily="34" charset="-122"/>
                <a:sym typeface="楷体" panose="02010609060101010101" pitchFamily="49" charset="-122"/>
              </a:rPr>
              <a:t>TEA</a:t>
            </a:r>
            <a:r>
              <a:rPr lang="zh-CN" altLang="en-US" sz="4000" b="1" dirty="0">
                <a:gradFill>
                  <a:gsLst>
                    <a:gs pos="0">
                      <a:srgbClr val="6FBA2C"/>
                    </a:gs>
                    <a:gs pos="100000">
                      <a:srgbClr val="184199"/>
                    </a:gs>
                  </a:gsLst>
                  <a:lin ang="3600000" scaled="0"/>
                </a:gradFill>
                <a:latin typeface="楷体" panose="02010609060101010101" pitchFamily="49" charset="-122"/>
                <a:ea typeface="微软雅黑" panose="020B0503020204020204" pitchFamily="34" charset="-122"/>
                <a:sym typeface="楷体" panose="02010609060101010101" pitchFamily="49" charset="-122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1211297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3"/>
          <p:cNvSpPr txBox="1"/>
          <p:nvPr/>
        </p:nvSpPr>
        <p:spPr>
          <a:xfrm>
            <a:off x="464695" y="232529"/>
            <a:ext cx="7767843" cy="432802"/>
          </a:xfrm>
          <a:prstGeom prst="rect">
            <a:avLst/>
          </a:prstGeom>
        </p:spPr>
        <p:txBody>
          <a:bodyPr wrap="square" lIns="90000" tIns="36000" bIns="36000">
            <a:sp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ts val="1000"/>
              </a:spcBef>
              <a:defRPr kumimoji="1" sz="2600" b="1">
                <a:solidFill>
                  <a:srgbClr val="184199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TEA</a:t>
            </a:r>
            <a:r>
              <a:rPr lang="zh-CN" altLang="en-US" dirty="0"/>
              <a:t>算法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E809CEF-E6FE-BB4A-9853-11C02CFA7C90}"/>
              </a:ext>
            </a:extLst>
          </p:cNvPr>
          <p:cNvSpPr/>
          <p:nvPr/>
        </p:nvSpPr>
        <p:spPr>
          <a:xfrm>
            <a:off x="617451" y="230231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在安全学领域，</a:t>
            </a:r>
            <a:r>
              <a:rPr lang="en" altLang="zh-CN" dirty="0"/>
              <a:t>TEA</a:t>
            </a:r>
            <a:r>
              <a:rPr lang="zh-CN" altLang="en" dirty="0"/>
              <a:t>（</a:t>
            </a:r>
            <a:r>
              <a:rPr lang="en" altLang="zh-CN" dirty="0"/>
              <a:t>Tiny Encryption Algorithm</a:t>
            </a:r>
            <a:r>
              <a:rPr lang="zh-CN" altLang="en" dirty="0"/>
              <a:t>）</a:t>
            </a:r>
            <a:r>
              <a:rPr lang="zh-CN" altLang="en-US" dirty="0"/>
              <a:t>是一种分组加密算法，它的实现非常简单，通常只需要很精短的几行代码。</a:t>
            </a:r>
            <a:r>
              <a:rPr lang="en" altLang="zh-CN" dirty="0"/>
              <a:t>TEA </a:t>
            </a:r>
            <a:r>
              <a:rPr lang="zh-CN" altLang="en-US" dirty="0"/>
              <a:t>算法最初是由剑桥计算机实验室的 </a:t>
            </a:r>
            <a:r>
              <a:rPr lang="en" altLang="zh-CN" dirty="0"/>
              <a:t>David Wheeler </a:t>
            </a:r>
            <a:r>
              <a:rPr lang="zh-CN" altLang="en-US" dirty="0"/>
              <a:t>和 </a:t>
            </a:r>
            <a:r>
              <a:rPr lang="en" altLang="zh-CN" dirty="0"/>
              <a:t>Roger Needham </a:t>
            </a:r>
            <a:r>
              <a:rPr lang="zh-CN" altLang="en-US" dirty="0"/>
              <a:t>在 </a:t>
            </a:r>
            <a:r>
              <a:rPr lang="en-US" altLang="zh-CN" dirty="0"/>
              <a:t>1994 </a:t>
            </a:r>
            <a:r>
              <a:rPr lang="zh-CN" altLang="en-US" dirty="0"/>
              <a:t>年设计的。</a:t>
            </a:r>
            <a:br>
              <a:rPr lang="zh-CN" altLang="en-US" dirty="0"/>
            </a:br>
            <a:endParaRPr lang="en-US" altLang="zh-CN" dirty="0">
              <a:latin typeface="Lato"/>
            </a:endParaRPr>
          </a:p>
          <a:p>
            <a:endParaRPr lang="en-US" altLang="zh-CN" dirty="0">
              <a:latin typeface="Lato"/>
            </a:endParaRPr>
          </a:p>
          <a:p>
            <a:r>
              <a:rPr lang="en" altLang="zh-CN" dirty="0">
                <a:latin typeface="Lato"/>
              </a:rPr>
              <a:t>TEA</a:t>
            </a:r>
            <a:r>
              <a:rPr lang="zh-CN" altLang="en-US" dirty="0">
                <a:latin typeface="Lato"/>
              </a:rPr>
              <a:t>算法也算是微型加密算法</a:t>
            </a:r>
            <a:endParaRPr lang="zh-CN" altLang="en-US" b="0" i="0" dirty="0">
              <a:effectLst/>
              <a:latin typeface="Lato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627DF1-3DF2-3142-8E9D-4B641EA91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851" y="543823"/>
            <a:ext cx="2651341" cy="608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203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3"/>
          <p:cNvSpPr txBox="1"/>
          <p:nvPr/>
        </p:nvSpPr>
        <p:spPr>
          <a:xfrm>
            <a:off x="464695" y="232529"/>
            <a:ext cx="7767843" cy="432802"/>
          </a:xfrm>
          <a:prstGeom prst="rect">
            <a:avLst/>
          </a:prstGeom>
        </p:spPr>
        <p:txBody>
          <a:bodyPr wrap="square" lIns="90000" tIns="36000" bIns="36000">
            <a:sp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ts val="1000"/>
              </a:spcBef>
              <a:defRPr kumimoji="1" sz="2600" b="1">
                <a:solidFill>
                  <a:srgbClr val="184199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TEA</a:t>
            </a:r>
            <a:r>
              <a:rPr lang="zh-CN" altLang="en-US" dirty="0"/>
              <a:t>算法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E809CEF-E6FE-BB4A-9853-11C02CFA7C90}"/>
              </a:ext>
            </a:extLst>
          </p:cNvPr>
          <p:cNvSpPr/>
          <p:nvPr/>
        </p:nvSpPr>
        <p:spPr>
          <a:xfrm>
            <a:off x="2189185" y="86185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/>
              <a:t>TEA</a:t>
            </a:r>
            <a:r>
              <a:rPr lang="zh-CN" altLang="en-US" dirty="0"/>
              <a:t>算法使用</a:t>
            </a:r>
            <a:r>
              <a:rPr lang="en-US" altLang="zh-CN" dirty="0"/>
              <a:t>64</a:t>
            </a:r>
            <a:r>
              <a:rPr lang="zh-CN" altLang="en-US" dirty="0"/>
              <a:t>位的</a:t>
            </a:r>
            <a:endParaRPr lang="en-US" altLang="zh-CN" dirty="0"/>
          </a:p>
          <a:p>
            <a:r>
              <a:rPr lang="zh-CN" altLang="en-US" dirty="0"/>
              <a:t>明文分组和</a:t>
            </a:r>
            <a:r>
              <a:rPr lang="en-US" altLang="zh-CN" dirty="0"/>
              <a:t>128</a:t>
            </a:r>
            <a:r>
              <a:rPr lang="zh-CN" altLang="en-US" dirty="0"/>
              <a:t>位的密钥</a:t>
            </a:r>
            <a:br>
              <a:rPr lang="zh-CN" altLang="en-US" dirty="0"/>
            </a:br>
            <a:r>
              <a:rPr lang="zh-CN" altLang="en-US" dirty="0"/>
              <a:t>该算法使用了一个神秘常数</a:t>
            </a:r>
            <a:r>
              <a:rPr lang="el-GR" altLang="zh-CN" dirty="0"/>
              <a:t>δ</a:t>
            </a:r>
            <a:r>
              <a:rPr lang="zh-CN" altLang="en-US" dirty="0"/>
              <a:t>作为倍数，它来源于黄金比率，以保证每一轮加密都不相同。但</a:t>
            </a:r>
            <a:r>
              <a:rPr lang="el-GR" altLang="zh-CN" dirty="0"/>
              <a:t>δ</a:t>
            </a:r>
            <a:r>
              <a:rPr lang="zh-CN" altLang="en-US" dirty="0"/>
              <a:t>的精确值似乎并不重要，这里 </a:t>
            </a:r>
            <a:r>
              <a:rPr lang="en" altLang="zh-CN" dirty="0"/>
              <a:t>TEA </a:t>
            </a:r>
            <a:r>
              <a:rPr lang="zh-CN" altLang="en-US" dirty="0"/>
              <a:t>把它定义为 </a:t>
            </a:r>
            <a:r>
              <a:rPr lang="el-GR" altLang="zh-CN" dirty="0"/>
              <a:t>δ=</a:t>
            </a:r>
            <a:r>
              <a:rPr lang="zh-CN" altLang="el-GR" dirty="0"/>
              <a:t>「</a:t>
            </a:r>
            <a:r>
              <a:rPr lang="el-GR" altLang="zh-CN" dirty="0"/>
              <a:t>(√5 - 1)231</a:t>
            </a:r>
            <a:r>
              <a:rPr lang="zh-CN" altLang="el-GR" dirty="0"/>
              <a:t>」（</a:t>
            </a:r>
            <a:r>
              <a:rPr lang="zh-CN" altLang="en-US" dirty="0"/>
              <a:t>也就是程序中的 </a:t>
            </a:r>
            <a:r>
              <a:rPr lang="en-US" altLang="zh-CN" dirty="0"/>
              <a:t>0×9</a:t>
            </a:r>
            <a:r>
              <a:rPr lang="en" altLang="zh-CN" dirty="0"/>
              <a:t>E3779B9</a:t>
            </a:r>
            <a:r>
              <a:rPr lang="zh-CN" altLang="en" dirty="0"/>
              <a:t>）。</a:t>
            </a:r>
            <a:endParaRPr lang="en-US" altLang="zh-CN" dirty="0">
              <a:latin typeface="Lato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2A5FA9A-6ADB-1941-A190-872E88448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950" y="2812704"/>
            <a:ext cx="89281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678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3"/>
          <p:cNvSpPr txBox="1"/>
          <p:nvPr/>
        </p:nvSpPr>
        <p:spPr>
          <a:xfrm>
            <a:off x="464695" y="232529"/>
            <a:ext cx="7767843" cy="432802"/>
          </a:xfrm>
          <a:prstGeom prst="rect">
            <a:avLst/>
          </a:prstGeom>
        </p:spPr>
        <p:txBody>
          <a:bodyPr wrap="square" lIns="90000" tIns="36000" bIns="36000">
            <a:sp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ts val="1000"/>
              </a:spcBef>
              <a:defRPr kumimoji="1" sz="2600" b="1">
                <a:solidFill>
                  <a:srgbClr val="184199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TEA</a:t>
            </a:r>
            <a:r>
              <a:rPr lang="zh-CN" altLang="en-US" dirty="0"/>
              <a:t>算法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7F4B655-1268-4F48-829D-0A0A5B86AB35}"/>
              </a:ext>
            </a:extLst>
          </p:cNvPr>
          <p:cNvSpPr txBox="1"/>
          <p:nvPr/>
        </p:nvSpPr>
        <p:spPr>
          <a:xfrm>
            <a:off x="2113617" y="665331"/>
            <a:ext cx="71301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解密思路：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lang="en" altLang="zh-CN" dirty="0"/>
              <a:t>v</a:t>
            </a:r>
            <a:r>
              <a:rPr lang="en-US" altLang="zh-CN" dirty="0"/>
              <a:t>0</a:t>
            </a:r>
            <a:r>
              <a:rPr lang="en" altLang="zh-CN" dirty="0"/>
              <a:t> +=xxx </a:t>
            </a:r>
            <a:r>
              <a:rPr lang="en-US" altLang="zh-CN" dirty="0"/>
              <a:t>v1</a:t>
            </a:r>
            <a:r>
              <a:rPr lang="en" altLang="zh-CN" dirty="0"/>
              <a:t>+=xxx </a:t>
            </a:r>
            <a:r>
              <a:rPr lang="zh-CN" altLang="en-US" dirty="0"/>
              <a:t>这两个公式总共是执行了</a:t>
            </a:r>
            <a:r>
              <a:rPr lang="en-US" altLang="zh-CN" dirty="0"/>
              <a:t>32</a:t>
            </a:r>
            <a:r>
              <a:rPr lang="zh-CN" altLang="en-US" dirty="0"/>
              <a:t>轮</a:t>
            </a:r>
            <a:r>
              <a:rPr lang="en-US" altLang="zh-CN" dirty="0"/>
              <a:t>,</a:t>
            </a:r>
            <a:r>
              <a:rPr lang="zh-CN" altLang="en-US" dirty="0"/>
              <a:t>可以记做为 </a:t>
            </a:r>
            <a:r>
              <a:rPr lang="en-US" altLang="zh-CN" dirty="0"/>
              <a:t>(v0</a:t>
            </a:r>
            <a:r>
              <a:rPr lang="en" altLang="zh-CN" dirty="0"/>
              <a:t>+=xxx)32 (</a:t>
            </a:r>
            <a:r>
              <a:rPr lang="en-US" altLang="zh-CN" dirty="0"/>
              <a:t>v1</a:t>
            </a:r>
            <a:r>
              <a:rPr lang="en" altLang="zh-CN" dirty="0"/>
              <a:t>+=xxx)32 </a:t>
            </a:r>
            <a:r>
              <a:rPr lang="zh-CN" altLang="en-US" dirty="0"/>
              <a:t>那么解密的时候肯定也是执行</a:t>
            </a:r>
            <a:r>
              <a:rPr lang="en-US" altLang="zh-CN" dirty="0"/>
              <a:t>32</a:t>
            </a:r>
            <a:r>
              <a:rPr lang="zh-CN" altLang="en-US" dirty="0"/>
              <a:t>轮</a:t>
            </a:r>
            <a:r>
              <a:rPr lang="en-US" altLang="zh-CN" dirty="0"/>
              <a:t>,</a:t>
            </a:r>
            <a:r>
              <a:rPr lang="zh-CN" altLang="en-US" dirty="0"/>
              <a:t>每次递减</a:t>
            </a:r>
            <a:r>
              <a:rPr lang="en-US" altLang="zh-CN" dirty="0"/>
              <a:t>,</a:t>
            </a:r>
            <a:r>
              <a:rPr lang="zh-CN" altLang="en-US" dirty="0"/>
              <a:t>且顺序变换过来 </a:t>
            </a:r>
            <a:r>
              <a:rPr lang="en-US" altLang="zh-CN" dirty="0"/>
              <a:t>(v1</a:t>
            </a:r>
            <a:r>
              <a:rPr lang="en" altLang="zh-CN" dirty="0"/>
              <a:t>-=xxx) (</a:t>
            </a:r>
            <a:r>
              <a:rPr lang="en-US" altLang="zh-CN" dirty="0"/>
              <a:t>v0</a:t>
            </a:r>
            <a:r>
              <a:rPr lang="en" altLang="zh-CN" dirty="0"/>
              <a:t>-=xxx) </a:t>
            </a:r>
            <a:r>
              <a:rPr lang="zh-CN" altLang="en-US" dirty="0"/>
              <a:t>其中这里的</a:t>
            </a:r>
            <a:r>
              <a:rPr lang="en" altLang="zh-CN" dirty="0"/>
              <a:t>xxx</a:t>
            </a:r>
            <a:r>
              <a:rPr lang="zh-CN" altLang="en-US" dirty="0"/>
              <a:t>就是异或的公式</a:t>
            </a:r>
            <a:r>
              <a:rPr lang="en-US" altLang="zh-CN" dirty="0"/>
              <a:t>,</a:t>
            </a:r>
            <a:r>
              <a:rPr lang="zh-CN" altLang="en-US" dirty="0"/>
              <a:t>根据其特性我们不需要改公式中的内容</a:t>
            </a:r>
            <a:r>
              <a:rPr lang="en-US" altLang="zh-CN" dirty="0"/>
              <a:t>.</a:t>
            </a:r>
            <a:r>
              <a:rPr lang="zh-CN" altLang="en-US" dirty="0"/>
              <a:t>我们可以看做是 </a:t>
            </a:r>
            <a:r>
              <a:rPr lang="en" altLang="zh-CN" dirty="0"/>
              <a:t>a ^ b ^ c </a:t>
            </a:r>
            <a:r>
              <a:rPr lang="zh-CN" altLang="en-US" dirty="0"/>
              <a:t>反过来 </a:t>
            </a:r>
            <a:r>
              <a:rPr lang="en" altLang="zh-CN" dirty="0"/>
              <a:t>c ^ b ^ a </a:t>
            </a:r>
            <a:r>
              <a:rPr lang="zh-CN" altLang="en-US" dirty="0"/>
              <a:t>是一样的</a:t>
            </a:r>
            <a:r>
              <a:rPr lang="en-US" altLang="zh-CN" dirty="0"/>
              <a:t>. </a:t>
            </a:r>
            <a:r>
              <a:rPr lang="zh-CN" altLang="en-US" dirty="0"/>
              <a:t>既然倒过来了</a:t>
            </a:r>
            <a:r>
              <a:rPr lang="en-US" altLang="zh-CN" dirty="0"/>
              <a:t>.</a:t>
            </a:r>
            <a:r>
              <a:rPr lang="zh-CN" altLang="en-US" dirty="0"/>
              <a:t>我们的变量</a:t>
            </a:r>
            <a:r>
              <a:rPr lang="en-US" altLang="zh-CN" dirty="0"/>
              <a:t>(</a:t>
            </a:r>
            <a:r>
              <a:rPr lang="zh-CN" altLang="en-US" dirty="0"/>
              <a:t>黄金分割</a:t>
            </a:r>
            <a:r>
              <a:rPr lang="en-US" altLang="zh-CN" dirty="0"/>
              <a:t>)32</a:t>
            </a:r>
            <a:r>
              <a:rPr lang="zh-CN" altLang="en-US" dirty="0"/>
              <a:t>轮的和也要依次递减来进行解密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2F8C1E8-FDDF-E641-B495-85904FCA8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881" y="3075709"/>
            <a:ext cx="8309605" cy="299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000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3"/>
          <p:cNvSpPr txBox="1"/>
          <p:nvPr/>
        </p:nvSpPr>
        <p:spPr>
          <a:xfrm>
            <a:off x="464695" y="232529"/>
            <a:ext cx="7767843" cy="432802"/>
          </a:xfrm>
          <a:prstGeom prst="rect">
            <a:avLst/>
          </a:prstGeom>
        </p:spPr>
        <p:txBody>
          <a:bodyPr wrap="square" lIns="90000" tIns="36000" bIns="36000">
            <a:sp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ts val="1000"/>
              </a:spcBef>
              <a:defRPr kumimoji="1" sz="2600" b="1">
                <a:solidFill>
                  <a:srgbClr val="184199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TEA</a:t>
            </a:r>
            <a:r>
              <a:rPr lang="zh-CN" altLang="en-US" dirty="0"/>
              <a:t>算法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4D7C211-B4D9-DA4F-A905-121DE7C6EC7A}"/>
              </a:ext>
            </a:extLst>
          </p:cNvPr>
          <p:cNvSpPr txBox="1"/>
          <p:nvPr/>
        </p:nvSpPr>
        <p:spPr>
          <a:xfrm>
            <a:off x="4147233" y="2481054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dirty="0"/>
              <a:t>算法实现</a:t>
            </a:r>
            <a:endParaRPr kumimoji="1"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2454768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23"/>
          <p:cNvSpPr txBox="1">
            <a:spLocks noChangeArrowheads="1"/>
          </p:cNvSpPr>
          <p:nvPr/>
        </p:nvSpPr>
        <p:spPr bwMode="auto">
          <a:xfrm>
            <a:off x="5121698" y="2429872"/>
            <a:ext cx="1938672" cy="684803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b="1" dirty="0">
                <a:gradFill>
                  <a:gsLst>
                    <a:gs pos="0">
                      <a:srgbClr val="6FBA2C"/>
                    </a:gs>
                    <a:gs pos="100000">
                      <a:srgbClr val="184199"/>
                    </a:gs>
                  </a:gsLst>
                  <a:lin ang="3600000" scaled="0"/>
                </a:gradFill>
                <a:latin typeface="楷体" panose="02010609060101010101" pitchFamily="49" charset="-122"/>
                <a:ea typeface="微软雅黑" panose="020B0503020204020204" pitchFamily="34" charset="-122"/>
                <a:sym typeface="楷体" panose="02010609060101010101" pitchFamily="49" charset="-122"/>
              </a:rPr>
              <a:t>RC4</a:t>
            </a:r>
            <a:r>
              <a:rPr lang="zh-CN" altLang="en-US" sz="4000" b="1" dirty="0">
                <a:gradFill>
                  <a:gsLst>
                    <a:gs pos="0">
                      <a:srgbClr val="6FBA2C"/>
                    </a:gs>
                    <a:gs pos="100000">
                      <a:srgbClr val="184199"/>
                    </a:gs>
                  </a:gsLst>
                  <a:lin ang="3600000" scaled="0"/>
                </a:gradFill>
                <a:latin typeface="楷体" panose="02010609060101010101" pitchFamily="49" charset="-122"/>
                <a:ea typeface="微软雅黑" panose="020B0503020204020204" pitchFamily="34" charset="-122"/>
                <a:sym typeface="楷体" panose="02010609060101010101" pitchFamily="49" charset="-122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3826001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3"/>
          <p:cNvSpPr txBox="1"/>
          <p:nvPr/>
        </p:nvSpPr>
        <p:spPr>
          <a:xfrm>
            <a:off x="464695" y="232529"/>
            <a:ext cx="7767843" cy="432802"/>
          </a:xfrm>
          <a:prstGeom prst="rect">
            <a:avLst/>
          </a:prstGeom>
        </p:spPr>
        <p:txBody>
          <a:bodyPr wrap="square" lIns="90000" tIns="36000" bIns="36000">
            <a:sp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ts val="1000"/>
              </a:spcBef>
              <a:defRPr kumimoji="1" sz="2600" b="1">
                <a:solidFill>
                  <a:srgbClr val="184199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RC4</a:t>
            </a:r>
            <a:r>
              <a:rPr lang="zh-CN" altLang="en-US" dirty="0"/>
              <a:t>算法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AD1C29F-9AA8-0441-87BC-710DCE82E4A6}"/>
              </a:ext>
            </a:extLst>
          </p:cNvPr>
          <p:cNvSpPr/>
          <p:nvPr/>
        </p:nvSpPr>
        <p:spPr>
          <a:xfrm>
            <a:off x="803564" y="1166291"/>
            <a:ext cx="93213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在密码学中，</a:t>
            </a:r>
            <a:r>
              <a:rPr lang="en" altLang="zh-CN" b="1" dirty="0">
                <a:solidFill>
                  <a:srgbClr val="4D4D4D"/>
                </a:solidFill>
                <a:latin typeface="-apple-system"/>
              </a:rPr>
              <a:t>RC4</a:t>
            </a:r>
            <a:r>
              <a:rPr lang="zh-CN" altLang="en" dirty="0">
                <a:solidFill>
                  <a:srgbClr val="4D4D4D"/>
                </a:solidFill>
                <a:latin typeface="-apple-system"/>
              </a:rPr>
              <a:t>（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来自</a:t>
            </a:r>
            <a:r>
              <a:rPr lang="en" altLang="zh-CN" dirty="0">
                <a:solidFill>
                  <a:srgbClr val="4D4D4D"/>
                </a:solidFill>
                <a:latin typeface="-apple-system"/>
              </a:rPr>
              <a:t>Rivest Cipher 4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的缩写）是一种流加密算法，密钥长度可变。它加解密使用相同的密钥，因此也属于对称加密算法。</a:t>
            </a:r>
            <a:r>
              <a:rPr lang="en" altLang="zh-CN" dirty="0">
                <a:solidFill>
                  <a:srgbClr val="4D4D4D"/>
                </a:solidFill>
                <a:latin typeface="-apple-system"/>
              </a:rPr>
              <a:t>RC4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是有线等效加密（</a:t>
            </a:r>
            <a:r>
              <a:rPr lang="en" altLang="zh-CN" dirty="0">
                <a:solidFill>
                  <a:srgbClr val="4D4D4D"/>
                </a:solidFill>
                <a:latin typeface="-apple-system"/>
              </a:rPr>
              <a:t>WEP</a:t>
            </a:r>
            <a:r>
              <a:rPr lang="zh-CN" altLang="en" dirty="0">
                <a:solidFill>
                  <a:srgbClr val="4D4D4D"/>
                </a:solidFill>
                <a:latin typeface="-apple-system"/>
              </a:rPr>
              <a:t>）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中采用的加密算法，也曾经是</a:t>
            </a:r>
            <a:r>
              <a:rPr lang="en" altLang="zh-CN" dirty="0">
                <a:solidFill>
                  <a:srgbClr val="4D4D4D"/>
                </a:solidFill>
                <a:latin typeface="-apple-system"/>
              </a:rPr>
              <a:t>TLS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可采用的算法之一。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62AD8D-9EFF-F246-95E3-0B68F24AE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89785"/>
            <a:ext cx="12192000" cy="200451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E247501-7B50-354B-97C1-D4FA108EC56F}"/>
              </a:ext>
            </a:extLst>
          </p:cNvPr>
          <p:cNvSpPr txBox="1"/>
          <p:nvPr/>
        </p:nvSpPr>
        <p:spPr>
          <a:xfrm>
            <a:off x="464695" y="313661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/>
              <a:t>加密过程</a:t>
            </a:r>
          </a:p>
        </p:txBody>
      </p:sp>
    </p:spTree>
    <p:extLst>
      <p:ext uri="{BB962C8B-B14F-4D97-AF65-F5344CB8AC3E}">
        <p14:creationId xmlns:p14="http://schemas.microsoft.com/office/powerpoint/2010/main" val="3088346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3"/>
          <p:cNvSpPr txBox="1"/>
          <p:nvPr/>
        </p:nvSpPr>
        <p:spPr>
          <a:xfrm>
            <a:off x="464695" y="232529"/>
            <a:ext cx="7767843" cy="432802"/>
          </a:xfrm>
          <a:prstGeom prst="rect">
            <a:avLst/>
          </a:prstGeom>
        </p:spPr>
        <p:txBody>
          <a:bodyPr wrap="square" lIns="90000" tIns="36000" bIns="36000">
            <a:sp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ts val="1000"/>
              </a:spcBef>
              <a:defRPr kumimoji="1" sz="2600" b="1">
                <a:solidFill>
                  <a:srgbClr val="184199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RC4</a:t>
            </a:r>
            <a:r>
              <a:rPr lang="zh-CN" altLang="en-US" dirty="0"/>
              <a:t>算法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F18BBCF-4359-934F-90AE-3F6796D39862}"/>
              </a:ext>
            </a:extLst>
          </p:cNvPr>
          <p:cNvSpPr/>
          <p:nvPr/>
        </p:nvSpPr>
        <p:spPr>
          <a:xfrm>
            <a:off x="753688" y="265447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1.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初始化 </a:t>
            </a:r>
            <a:r>
              <a:rPr lang="en" altLang="zh-CN" dirty="0">
                <a:solidFill>
                  <a:srgbClr val="4D4D4D"/>
                </a:solidFill>
                <a:latin typeface="-apple-system"/>
              </a:rPr>
              <a:t>S (256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字节的</a:t>
            </a:r>
            <a:r>
              <a:rPr lang="en" altLang="zh-CN" dirty="0">
                <a:solidFill>
                  <a:srgbClr val="4D4D4D"/>
                </a:solidFill>
                <a:latin typeface="-apple-system"/>
              </a:rPr>
              <a:t>char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型数组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)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，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r>
              <a:rPr lang="en" altLang="zh-CN" dirty="0">
                <a:solidFill>
                  <a:srgbClr val="4D4D4D"/>
                </a:solidFill>
                <a:latin typeface="-apple-system"/>
              </a:rPr>
              <a:t>key 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是我们自定义的密钥，用来打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乱 </a:t>
            </a:r>
            <a:r>
              <a:rPr lang="en" altLang="zh-CN" dirty="0">
                <a:solidFill>
                  <a:srgbClr val="4D4D4D"/>
                </a:solidFill>
                <a:latin typeface="-apple-system"/>
              </a:rPr>
              <a:t>S </a:t>
            </a:r>
            <a:r>
              <a:rPr lang="zh-CN" altLang="en" dirty="0">
                <a:solidFill>
                  <a:srgbClr val="4D4D4D"/>
                </a:solidFill>
                <a:latin typeface="-apple-system"/>
              </a:rPr>
              <a:t>，</a:t>
            </a:r>
            <a:r>
              <a:rPr lang="en" altLang="zh-CN" dirty="0" err="1">
                <a:solidFill>
                  <a:srgbClr val="4D4D4D"/>
                </a:solidFill>
                <a:latin typeface="-apple-system"/>
              </a:rPr>
              <a:t>i</a:t>
            </a:r>
            <a:r>
              <a:rPr lang="en" altLang="zh-CN" dirty="0">
                <a:solidFill>
                  <a:srgbClr val="4D4D4D"/>
                </a:solidFill>
                <a:latin typeface="-apple-system"/>
              </a:rPr>
              <a:t> 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确保 </a:t>
            </a:r>
            <a:r>
              <a:rPr lang="en" altLang="zh-CN" dirty="0">
                <a:solidFill>
                  <a:srgbClr val="4D4D4D"/>
                </a:solidFill>
                <a:latin typeface="-apple-system"/>
              </a:rPr>
              <a:t>S-box 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的每个元素都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得到处理， </a:t>
            </a:r>
            <a:r>
              <a:rPr lang="en" altLang="zh-CN" dirty="0">
                <a:solidFill>
                  <a:srgbClr val="4D4D4D"/>
                </a:solidFill>
                <a:latin typeface="-apple-system"/>
              </a:rPr>
              <a:t>j 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保证 </a:t>
            </a:r>
            <a:r>
              <a:rPr lang="en" altLang="zh-CN" dirty="0">
                <a:solidFill>
                  <a:srgbClr val="4D4D4D"/>
                </a:solidFill>
                <a:latin typeface="-apple-system"/>
              </a:rPr>
              <a:t>S-box 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的搅乱是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随机的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4578A8-1304-814E-A993-4466EE0E5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036" y="1283331"/>
            <a:ext cx="7499003" cy="429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371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3"/>
          <p:cNvSpPr txBox="1"/>
          <p:nvPr/>
        </p:nvSpPr>
        <p:spPr>
          <a:xfrm>
            <a:off x="464695" y="232529"/>
            <a:ext cx="7767843" cy="432802"/>
          </a:xfrm>
          <a:prstGeom prst="rect">
            <a:avLst/>
          </a:prstGeom>
        </p:spPr>
        <p:txBody>
          <a:bodyPr wrap="square" lIns="90000" tIns="36000" bIns="36000">
            <a:sp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ts val="1000"/>
              </a:spcBef>
              <a:defRPr kumimoji="1" sz="2600" b="1">
                <a:solidFill>
                  <a:srgbClr val="184199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RC4</a:t>
            </a:r>
            <a:r>
              <a:rPr lang="zh-CN" altLang="en-US" dirty="0"/>
              <a:t>算法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5248832-B0E6-1B4D-9D2E-2C54062A6EF9}"/>
              </a:ext>
            </a:extLst>
          </p:cNvPr>
          <p:cNvSpPr/>
          <p:nvPr/>
        </p:nvSpPr>
        <p:spPr>
          <a:xfrm>
            <a:off x="845127" y="85308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加密过程将 </a:t>
            </a:r>
            <a:r>
              <a:rPr lang="en" altLang="zh-CN" dirty="0">
                <a:solidFill>
                  <a:srgbClr val="4D4D4D"/>
                </a:solidFill>
                <a:latin typeface="-apple-system"/>
              </a:rPr>
              <a:t>S-box 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和明文进行 </a:t>
            </a:r>
            <a:r>
              <a:rPr lang="en" altLang="zh-CN" dirty="0" err="1">
                <a:solidFill>
                  <a:srgbClr val="4D4D4D"/>
                </a:solidFill>
                <a:latin typeface="-apple-system"/>
              </a:rPr>
              <a:t>xor</a:t>
            </a:r>
            <a:r>
              <a:rPr lang="en" altLang="zh-CN" dirty="0">
                <a:solidFill>
                  <a:srgbClr val="4D4D4D"/>
                </a:solidFill>
                <a:latin typeface="-apple-system"/>
              </a:rPr>
              <a:t> 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运算，得到密文，解密过程也完全相同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3E88E47-42AE-D948-A186-5F1DFE8B0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905" y="1787352"/>
            <a:ext cx="81407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016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3"/>
          <p:cNvSpPr txBox="1"/>
          <p:nvPr/>
        </p:nvSpPr>
        <p:spPr>
          <a:xfrm>
            <a:off x="464695" y="232529"/>
            <a:ext cx="7767843" cy="432802"/>
          </a:xfrm>
          <a:prstGeom prst="rect">
            <a:avLst/>
          </a:prstGeom>
        </p:spPr>
        <p:txBody>
          <a:bodyPr wrap="square" lIns="90000" tIns="36000" bIns="36000">
            <a:sp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ts val="1000"/>
              </a:spcBef>
              <a:defRPr kumimoji="1" sz="2600" b="1">
                <a:solidFill>
                  <a:srgbClr val="184199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RC4</a:t>
            </a:r>
            <a:r>
              <a:rPr lang="zh-CN" altLang="en-US" dirty="0"/>
              <a:t>算法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4D7C211-B4D9-DA4F-A905-121DE7C6EC7A}"/>
              </a:ext>
            </a:extLst>
          </p:cNvPr>
          <p:cNvSpPr txBox="1"/>
          <p:nvPr/>
        </p:nvSpPr>
        <p:spPr>
          <a:xfrm>
            <a:off x="4147233" y="2481054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dirty="0"/>
              <a:t>算法实现</a:t>
            </a:r>
            <a:endParaRPr kumimoji="1"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752259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>
          <a:xfrm>
            <a:off x="6062134" y="1916032"/>
            <a:ext cx="5060491" cy="3155321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Base64</a:t>
            </a:r>
            <a:r>
              <a:rPr lang="zh-CN" altLang="en-US" dirty="0"/>
              <a:t>算法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TEA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算法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RC4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算法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MD5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算法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080504" y="3065068"/>
            <a:ext cx="1403114" cy="857250"/>
          </a:xfrm>
        </p:spPr>
        <p:txBody>
          <a:bodyPr anchor="ctr">
            <a:normAutofit/>
          </a:bodyPr>
          <a:lstStyle/>
          <a:p>
            <a:r>
              <a:rPr kumimoji="1" lang="zh-CN" altLang="en-US" dirty="0"/>
              <a:t>目录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23"/>
          <p:cNvSpPr txBox="1">
            <a:spLocks noChangeArrowheads="1"/>
          </p:cNvSpPr>
          <p:nvPr/>
        </p:nvSpPr>
        <p:spPr bwMode="auto">
          <a:xfrm>
            <a:off x="5121697" y="2429872"/>
            <a:ext cx="1938672" cy="684803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b="1" dirty="0">
                <a:gradFill>
                  <a:gsLst>
                    <a:gs pos="0">
                      <a:srgbClr val="6FBA2C"/>
                    </a:gs>
                    <a:gs pos="100000">
                      <a:srgbClr val="184199"/>
                    </a:gs>
                  </a:gsLst>
                  <a:lin ang="3600000" scaled="0"/>
                </a:gradFill>
                <a:latin typeface="楷体" panose="02010609060101010101" pitchFamily="49" charset="-122"/>
                <a:ea typeface="微软雅黑" panose="020B0503020204020204" pitchFamily="34" charset="-122"/>
                <a:sym typeface="楷体" panose="02010609060101010101" pitchFamily="49" charset="-122"/>
              </a:rPr>
              <a:t>MD5</a:t>
            </a:r>
            <a:r>
              <a:rPr lang="zh-CN" altLang="en-US" sz="4000" b="1" dirty="0">
                <a:gradFill>
                  <a:gsLst>
                    <a:gs pos="0">
                      <a:srgbClr val="6FBA2C"/>
                    </a:gs>
                    <a:gs pos="100000">
                      <a:srgbClr val="184199"/>
                    </a:gs>
                  </a:gsLst>
                  <a:lin ang="3600000" scaled="0"/>
                </a:gradFill>
                <a:latin typeface="楷体" panose="02010609060101010101" pitchFamily="49" charset="-122"/>
                <a:ea typeface="微软雅黑" panose="020B0503020204020204" pitchFamily="34" charset="-122"/>
                <a:sym typeface="楷体" panose="02010609060101010101" pitchFamily="49" charset="-122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4204087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3"/>
          <p:cNvSpPr txBox="1"/>
          <p:nvPr/>
        </p:nvSpPr>
        <p:spPr>
          <a:xfrm>
            <a:off x="464695" y="232529"/>
            <a:ext cx="7767843" cy="432802"/>
          </a:xfrm>
          <a:prstGeom prst="rect">
            <a:avLst/>
          </a:prstGeom>
        </p:spPr>
        <p:txBody>
          <a:bodyPr wrap="square" lIns="90000" tIns="36000" bIns="36000">
            <a:sp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ts val="1000"/>
              </a:spcBef>
              <a:defRPr kumimoji="1" sz="2600" b="1">
                <a:solidFill>
                  <a:srgbClr val="184199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MD5</a:t>
            </a:r>
            <a:r>
              <a:rPr lang="zh-CN" altLang="en-US" dirty="0"/>
              <a:t>算法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74200C6-725F-E24F-A48C-0C535F959D3D}"/>
              </a:ext>
            </a:extLst>
          </p:cNvPr>
          <p:cNvSpPr/>
          <p:nvPr/>
        </p:nvSpPr>
        <p:spPr>
          <a:xfrm>
            <a:off x="3048000" y="25518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4D4D4D"/>
                </a:solidFill>
                <a:latin typeface="-apple-system"/>
              </a:rPr>
              <a:t>MD5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讯息摘要演算法（英语：</a:t>
            </a:r>
            <a:r>
              <a:rPr lang="en" altLang="zh-CN" dirty="0">
                <a:solidFill>
                  <a:srgbClr val="4D4D4D"/>
                </a:solidFill>
                <a:latin typeface="-apple-system"/>
              </a:rPr>
              <a:t>MD5 Message-Digest Algorithm</a:t>
            </a:r>
            <a:r>
              <a:rPr lang="zh-CN" altLang="en" dirty="0">
                <a:solidFill>
                  <a:srgbClr val="4D4D4D"/>
                </a:solidFill>
                <a:latin typeface="-apple-system"/>
              </a:rPr>
              <a:t>），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一种被广泛使用的密码杂凑函数，可以产生出一个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128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位元（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16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位元组）的散列值（</a:t>
            </a:r>
            <a:r>
              <a:rPr lang="en" altLang="zh-CN" dirty="0">
                <a:solidFill>
                  <a:srgbClr val="4D4D4D"/>
                </a:solidFill>
                <a:latin typeface="-apple-system"/>
              </a:rPr>
              <a:t>hash value</a:t>
            </a:r>
            <a:r>
              <a:rPr lang="zh-CN" altLang="en" dirty="0">
                <a:solidFill>
                  <a:srgbClr val="4D4D4D"/>
                </a:solidFill>
                <a:latin typeface="-apple-system"/>
              </a:rPr>
              <a:t>），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用于确保信息传输完整一致。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4DF92E9-6348-7945-8D00-158541121E9B}"/>
              </a:ext>
            </a:extLst>
          </p:cNvPr>
          <p:cNvSpPr txBox="1"/>
          <p:nvPr/>
        </p:nvSpPr>
        <p:spPr>
          <a:xfrm>
            <a:off x="889015" y="1316196"/>
            <a:ext cx="34596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/>
              <a:t>什么是</a:t>
            </a:r>
            <a:r>
              <a:rPr kumimoji="1" lang="en-US" altLang="zh-CN" sz="3200" dirty="0"/>
              <a:t>MD5</a:t>
            </a:r>
            <a:r>
              <a:rPr kumimoji="1" lang="zh-CN" altLang="en-US" sz="3200" dirty="0"/>
              <a:t>算法：</a:t>
            </a:r>
          </a:p>
        </p:txBody>
      </p:sp>
    </p:spTree>
    <p:extLst>
      <p:ext uri="{BB962C8B-B14F-4D97-AF65-F5344CB8AC3E}">
        <p14:creationId xmlns:p14="http://schemas.microsoft.com/office/powerpoint/2010/main" val="848652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3"/>
          <p:cNvSpPr txBox="1"/>
          <p:nvPr/>
        </p:nvSpPr>
        <p:spPr>
          <a:xfrm>
            <a:off x="464695" y="232529"/>
            <a:ext cx="7767843" cy="432802"/>
          </a:xfrm>
          <a:prstGeom prst="rect">
            <a:avLst/>
          </a:prstGeom>
        </p:spPr>
        <p:txBody>
          <a:bodyPr wrap="square" lIns="90000" tIns="36000" bIns="36000">
            <a:sp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ts val="1000"/>
              </a:spcBef>
              <a:defRPr kumimoji="1" sz="2600" b="1">
                <a:solidFill>
                  <a:srgbClr val="184199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MD5</a:t>
            </a:r>
            <a:r>
              <a:rPr lang="zh-CN" altLang="en-US" dirty="0"/>
              <a:t>算法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E4C4F0-D29A-3140-8947-7872553492B2}"/>
              </a:ext>
            </a:extLst>
          </p:cNvPr>
          <p:cNvSpPr txBox="1"/>
          <p:nvPr/>
        </p:nvSpPr>
        <p:spPr>
          <a:xfrm>
            <a:off x="1088968" y="665331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MD5</a:t>
            </a:r>
            <a:r>
              <a:rPr kumimoji="1" lang="zh-CN" altLang="en-US" dirty="0"/>
              <a:t>算法的特点：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66C6FB-289D-DD47-9B05-52FDE0CBE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0" y="1191375"/>
            <a:ext cx="9080500" cy="26797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8617808-B3F6-4B41-A6DA-96A75CDC2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5950" y="5117176"/>
            <a:ext cx="3340100" cy="12319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270154F-CFF4-C744-9B06-F834F8737BF0}"/>
              </a:ext>
            </a:extLst>
          </p:cNvPr>
          <p:cNvSpPr txBox="1"/>
          <p:nvPr/>
        </p:nvSpPr>
        <p:spPr>
          <a:xfrm>
            <a:off x="1088968" y="4472247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MD</a:t>
            </a:r>
            <a:r>
              <a:rPr kumimoji="1" lang="zh-CN" altLang="en-US" dirty="0"/>
              <a:t>算法典型特征：</a:t>
            </a:r>
          </a:p>
        </p:txBody>
      </p:sp>
    </p:spTree>
    <p:extLst>
      <p:ext uri="{BB962C8B-B14F-4D97-AF65-F5344CB8AC3E}">
        <p14:creationId xmlns:p14="http://schemas.microsoft.com/office/powerpoint/2010/main" val="1133486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r"/>
            <a:r>
              <a:rPr kumimoji="1" lang="en-US" altLang="zh-CN" dirty="0"/>
              <a:t>THANK YOU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zh-CN" altLang="en-US" dirty="0"/>
              <a:t>深信服 智安全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23"/>
          <p:cNvSpPr txBox="1">
            <a:spLocks noChangeArrowheads="1"/>
          </p:cNvSpPr>
          <p:nvPr/>
        </p:nvSpPr>
        <p:spPr bwMode="auto">
          <a:xfrm>
            <a:off x="4734574" y="2429872"/>
            <a:ext cx="2712922" cy="684803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b="1" dirty="0">
                <a:gradFill>
                  <a:gsLst>
                    <a:gs pos="0">
                      <a:srgbClr val="6FBA2C"/>
                    </a:gs>
                    <a:gs pos="100000">
                      <a:srgbClr val="184199"/>
                    </a:gs>
                  </a:gsLst>
                  <a:lin ang="3600000" scaled="0"/>
                </a:gradFill>
                <a:latin typeface="楷体" panose="02010609060101010101" pitchFamily="49" charset="-122"/>
                <a:ea typeface="微软雅黑" panose="020B0503020204020204" pitchFamily="34" charset="-122"/>
                <a:sym typeface="楷体" panose="02010609060101010101" pitchFamily="49" charset="-122"/>
              </a:rPr>
              <a:t>Base64</a:t>
            </a:r>
            <a:r>
              <a:rPr lang="zh-CN" altLang="en-US" sz="4000" b="1" dirty="0">
                <a:gradFill>
                  <a:gsLst>
                    <a:gs pos="0">
                      <a:srgbClr val="6FBA2C"/>
                    </a:gs>
                    <a:gs pos="100000">
                      <a:srgbClr val="184199"/>
                    </a:gs>
                  </a:gsLst>
                  <a:lin ang="3600000" scaled="0"/>
                </a:gradFill>
                <a:latin typeface="楷体" panose="02010609060101010101" pitchFamily="49" charset="-122"/>
                <a:ea typeface="微软雅黑" panose="020B0503020204020204" pitchFamily="34" charset="-122"/>
                <a:sym typeface="楷体" panose="02010609060101010101" pitchFamily="49" charset="-122"/>
              </a:rPr>
              <a:t>算法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3"/>
          <p:cNvSpPr txBox="1"/>
          <p:nvPr/>
        </p:nvSpPr>
        <p:spPr>
          <a:xfrm>
            <a:off x="464695" y="232529"/>
            <a:ext cx="7767843" cy="432802"/>
          </a:xfrm>
          <a:prstGeom prst="rect">
            <a:avLst/>
          </a:prstGeom>
        </p:spPr>
        <p:txBody>
          <a:bodyPr wrap="square" lIns="90000" tIns="36000" bIns="36000">
            <a:sp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ts val="1000"/>
              </a:spcBef>
              <a:defRPr kumimoji="1" sz="2600" b="1">
                <a:solidFill>
                  <a:srgbClr val="184199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Base64</a:t>
            </a:r>
            <a:r>
              <a:rPr lang="zh-CN" altLang="en-US" dirty="0"/>
              <a:t>算法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82E0E14-175F-724E-B20D-D86A03CB8608}"/>
              </a:ext>
            </a:extLst>
          </p:cNvPr>
          <p:cNvSpPr txBox="1"/>
          <p:nvPr/>
        </p:nvSpPr>
        <p:spPr>
          <a:xfrm>
            <a:off x="1446414" y="1529542"/>
            <a:ext cx="943880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Base64</a:t>
            </a:r>
            <a:r>
              <a:rPr kumimoji="1" lang="zh-CN" altLang="en-US" sz="2400" dirty="0"/>
              <a:t>算法的由来：</a:t>
            </a:r>
            <a:endParaRPr kumimoji="1" lang="en-US" altLang="zh-CN" sz="2400" dirty="0"/>
          </a:p>
          <a:p>
            <a:endParaRPr kumimoji="1" lang="en-US" altLang="zh-CN" sz="2400" dirty="0"/>
          </a:p>
          <a:p>
            <a:r>
              <a:rPr lang="en" altLang="zh-CN" sz="2400" dirty="0"/>
              <a:t>	Base64</a:t>
            </a:r>
            <a:r>
              <a:rPr lang="zh-CN" altLang="en-US" sz="2400" dirty="0"/>
              <a:t>算法最开始是被用于解决电子邮件数据传输问题。</a:t>
            </a:r>
            <a:endParaRPr lang="en-US" altLang="zh-CN" sz="2400" dirty="0"/>
          </a:p>
          <a:p>
            <a:r>
              <a:rPr lang="zh-CN" altLang="en-US" sz="2400" dirty="0"/>
              <a:t>在早期，由于历史原因问题，电子邮件只允许使用</a:t>
            </a:r>
            <a:r>
              <a:rPr lang="en" altLang="zh-CN" sz="2400" dirty="0"/>
              <a:t>ASCII</a:t>
            </a:r>
            <a:r>
              <a:rPr lang="zh-CN" altLang="en-US" sz="2400" dirty="0"/>
              <a:t>字符，如果</a:t>
            </a:r>
            <a:endParaRPr lang="en-US" altLang="zh-CN" sz="2400" dirty="0"/>
          </a:p>
          <a:p>
            <a:r>
              <a:rPr lang="zh-CN" altLang="en-US" sz="2400" dirty="0"/>
              <a:t>在邮件中出现了非</a:t>
            </a:r>
            <a:r>
              <a:rPr lang="en" altLang="zh-CN" sz="2400" dirty="0"/>
              <a:t>ASCII</a:t>
            </a:r>
            <a:r>
              <a:rPr lang="zh-CN" altLang="en-US" sz="2400" dirty="0"/>
              <a:t>字符，在通过某些网关进行数据转发的时候，</a:t>
            </a:r>
            <a:endParaRPr lang="en-US" altLang="zh-CN" sz="2400" dirty="0"/>
          </a:p>
          <a:p>
            <a:r>
              <a:rPr lang="zh-CN" altLang="en-US" sz="2400" dirty="0"/>
              <a:t>网关会对这些非</a:t>
            </a:r>
            <a:r>
              <a:rPr lang="en" altLang="zh-CN" sz="2400" dirty="0"/>
              <a:t>ASCII</a:t>
            </a:r>
            <a:r>
              <a:rPr lang="zh-CN" altLang="en-US" sz="2400" dirty="0"/>
              <a:t>字符做出调整，例如，把</a:t>
            </a:r>
            <a:r>
              <a:rPr lang="en" altLang="zh-CN" sz="2400" dirty="0"/>
              <a:t>ASCII</a:t>
            </a:r>
            <a:r>
              <a:rPr lang="zh-CN" altLang="en-US" sz="2400" dirty="0"/>
              <a:t>码</a:t>
            </a:r>
            <a:r>
              <a:rPr lang="en-US" altLang="zh-CN" sz="2400" dirty="0"/>
              <a:t>8</a:t>
            </a:r>
            <a:r>
              <a:rPr lang="zh-CN" altLang="en-US" sz="2400" dirty="0"/>
              <a:t>位二进制码</a:t>
            </a:r>
            <a:endParaRPr lang="en-US" altLang="zh-CN" sz="2400" dirty="0"/>
          </a:p>
          <a:p>
            <a:r>
              <a:rPr lang="zh-CN" altLang="en-US" sz="2400" dirty="0"/>
              <a:t>的最高位置为</a:t>
            </a:r>
            <a:r>
              <a:rPr lang="en-US" altLang="zh-CN" sz="2400" dirty="0"/>
              <a:t>0</a:t>
            </a:r>
            <a:r>
              <a:rPr lang="zh-CN" altLang="en-US" sz="2400" dirty="0"/>
              <a:t>。此时接收方在收到邮件时就会出现乱码。</a:t>
            </a:r>
            <a:endParaRPr lang="en-US" altLang="zh-CN" sz="2400" dirty="0"/>
          </a:p>
          <a:p>
            <a:r>
              <a:rPr lang="zh-CN" altLang="en-US" sz="2400" dirty="0"/>
              <a:t>基于这个原因，产生了</a:t>
            </a:r>
            <a:r>
              <a:rPr lang="en" altLang="zh-CN" sz="2400" dirty="0"/>
              <a:t>Base64</a:t>
            </a:r>
            <a:r>
              <a:rPr lang="zh-CN" altLang="en-US" sz="2400" dirty="0"/>
              <a:t>算法。</a:t>
            </a:r>
          </a:p>
          <a:p>
            <a:endParaRPr kumimoji="1" lang="zh-CN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3"/>
          <p:cNvSpPr txBox="1"/>
          <p:nvPr/>
        </p:nvSpPr>
        <p:spPr>
          <a:xfrm>
            <a:off x="464695" y="232529"/>
            <a:ext cx="7767843" cy="432802"/>
          </a:xfrm>
          <a:prstGeom prst="rect">
            <a:avLst/>
          </a:prstGeom>
        </p:spPr>
        <p:txBody>
          <a:bodyPr wrap="square" lIns="90000" tIns="36000" bIns="36000">
            <a:sp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ts val="1000"/>
              </a:spcBef>
              <a:defRPr kumimoji="1" sz="2600" b="1">
                <a:solidFill>
                  <a:srgbClr val="184199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Base64</a:t>
            </a:r>
            <a:r>
              <a:rPr lang="zh-CN" altLang="en-US" dirty="0"/>
              <a:t>算法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2DD5254-0663-A948-977A-3EFD38AE71FE}"/>
              </a:ext>
            </a:extLst>
          </p:cNvPr>
          <p:cNvSpPr txBox="1"/>
          <p:nvPr/>
        </p:nvSpPr>
        <p:spPr>
          <a:xfrm>
            <a:off x="714896" y="1040877"/>
            <a:ext cx="48221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Base64</a:t>
            </a:r>
            <a:r>
              <a:rPr kumimoji="1" lang="zh-CN" altLang="en-US" sz="2400" dirty="0"/>
              <a:t>算法的意义在于把传输数据</a:t>
            </a:r>
            <a:endParaRPr kumimoji="1" lang="en-US" altLang="zh-CN" sz="2400" dirty="0"/>
          </a:p>
          <a:p>
            <a:r>
              <a:rPr kumimoji="1" lang="zh-CN" altLang="en-US" sz="2400" dirty="0"/>
              <a:t>的每个字节都映射成为</a:t>
            </a:r>
            <a:r>
              <a:rPr kumimoji="1" lang="en-US" altLang="zh-CN" sz="2400" dirty="0"/>
              <a:t>ASCII</a:t>
            </a:r>
            <a:r>
              <a:rPr kumimoji="1" lang="zh-CN" altLang="en-US" sz="2400" dirty="0"/>
              <a:t>码表中</a:t>
            </a:r>
            <a:endParaRPr kumimoji="1" lang="en-US" altLang="zh-CN" sz="2400" dirty="0"/>
          </a:p>
          <a:p>
            <a:r>
              <a:rPr kumimoji="1" lang="zh-CN" altLang="en-US" sz="2400" dirty="0"/>
              <a:t>的某些字符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E3BE4EC-CCBA-5C49-9453-D524437D3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071" y="1040877"/>
            <a:ext cx="4518933" cy="429768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CB6FF0B-DBD2-0545-8E49-9AEF1C439B7C}"/>
              </a:ext>
            </a:extLst>
          </p:cNvPr>
          <p:cNvSpPr txBox="1"/>
          <p:nvPr/>
        </p:nvSpPr>
        <p:spPr>
          <a:xfrm>
            <a:off x="714896" y="2830484"/>
            <a:ext cx="495680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2400" dirty="0"/>
              <a:t>Base64</a:t>
            </a:r>
            <a:r>
              <a:rPr lang="zh-CN" altLang="en-US" sz="2400" dirty="0"/>
              <a:t>编码的基本思想：</a:t>
            </a:r>
            <a:r>
              <a:rPr lang="zh-CN" altLang="en-US" sz="2400" b="1" dirty="0"/>
              <a:t>将原数据</a:t>
            </a:r>
            <a:endParaRPr lang="en-US" altLang="zh-CN" sz="2400" b="1" dirty="0"/>
          </a:p>
          <a:p>
            <a:r>
              <a:rPr lang="zh-CN" altLang="en-US" sz="2400" b="1" dirty="0"/>
              <a:t>每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个字节（</a:t>
            </a:r>
            <a:r>
              <a:rPr lang="en-US" altLang="zh-CN" sz="2400" b="1" dirty="0"/>
              <a:t>24</a:t>
            </a:r>
            <a:r>
              <a:rPr lang="en" altLang="zh-CN" sz="2400" b="1" dirty="0"/>
              <a:t>bit</a:t>
            </a:r>
            <a:r>
              <a:rPr lang="zh-CN" altLang="en" sz="2400" b="1" dirty="0"/>
              <a:t>）</a:t>
            </a:r>
            <a:r>
              <a:rPr lang="zh-CN" altLang="en-US" sz="2400" b="1" dirty="0"/>
              <a:t>分为一组，然</a:t>
            </a:r>
            <a:endParaRPr lang="en-US" altLang="zh-CN" sz="2400" b="1" dirty="0"/>
          </a:p>
          <a:p>
            <a:r>
              <a:rPr lang="zh-CN" altLang="en-US" sz="2400" b="1" dirty="0"/>
              <a:t>后将这</a:t>
            </a:r>
            <a:r>
              <a:rPr lang="en-US" altLang="zh-CN" sz="2400" b="1" dirty="0"/>
              <a:t>24</a:t>
            </a:r>
            <a:r>
              <a:rPr lang="en" altLang="zh-CN" sz="2400" b="1" dirty="0"/>
              <a:t>bit</a:t>
            </a:r>
            <a:r>
              <a:rPr lang="zh-CN" altLang="en-US" sz="2400" b="1" dirty="0"/>
              <a:t>数据按照每</a:t>
            </a:r>
            <a:r>
              <a:rPr lang="en-US" altLang="zh-CN" sz="2400" b="1" dirty="0"/>
              <a:t>6</a:t>
            </a:r>
            <a:r>
              <a:rPr lang="en" altLang="zh-CN" sz="2400" b="1" dirty="0"/>
              <a:t>bit</a:t>
            </a:r>
            <a:r>
              <a:rPr lang="zh-CN" altLang="en-US" sz="2400" b="1" dirty="0"/>
              <a:t>一组，</a:t>
            </a:r>
            <a:endParaRPr lang="en-US" altLang="zh-CN" sz="2400" b="1" dirty="0"/>
          </a:p>
          <a:p>
            <a:r>
              <a:rPr lang="zh-CN" altLang="en-US" sz="2400" b="1" dirty="0"/>
              <a:t>重新划分为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组，分组完成之后，再</a:t>
            </a:r>
            <a:endParaRPr lang="en-US" altLang="zh-CN" sz="2400" b="1" dirty="0"/>
          </a:p>
          <a:p>
            <a:r>
              <a:rPr lang="zh-CN" altLang="en-US" sz="2400" b="1" dirty="0"/>
              <a:t>将每每</a:t>
            </a:r>
            <a:r>
              <a:rPr lang="en-US" altLang="zh-CN" sz="2400" b="1" dirty="0"/>
              <a:t>6</a:t>
            </a:r>
            <a:r>
              <a:rPr lang="en" altLang="zh-CN" sz="2400" b="1" dirty="0"/>
              <a:t>bit</a:t>
            </a:r>
            <a:r>
              <a:rPr lang="zh-CN" altLang="en-US" sz="2400" b="1" dirty="0"/>
              <a:t>数据为单元进行映射。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60303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3"/>
          <p:cNvSpPr txBox="1"/>
          <p:nvPr/>
        </p:nvSpPr>
        <p:spPr>
          <a:xfrm>
            <a:off x="464695" y="232529"/>
            <a:ext cx="7767843" cy="432802"/>
          </a:xfrm>
          <a:prstGeom prst="rect">
            <a:avLst/>
          </a:prstGeom>
        </p:spPr>
        <p:txBody>
          <a:bodyPr wrap="square" lIns="90000" tIns="36000" bIns="36000">
            <a:sp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ts val="1000"/>
              </a:spcBef>
              <a:defRPr kumimoji="1" sz="2600" b="1">
                <a:solidFill>
                  <a:srgbClr val="184199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Base64</a:t>
            </a:r>
            <a:r>
              <a:rPr lang="zh-CN" altLang="en-US" dirty="0"/>
              <a:t>算法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4D7C211-B4D9-DA4F-A905-121DE7C6EC7A}"/>
              </a:ext>
            </a:extLst>
          </p:cNvPr>
          <p:cNvSpPr txBox="1"/>
          <p:nvPr/>
        </p:nvSpPr>
        <p:spPr>
          <a:xfrm>
            <a:off x="464695" y="930901"/>
            <a:ext cx="3361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Base64</a:t>
            </a:r>
            <a:r>
              <a:rPr kumimoji="1" lang="zh-CN" altLang="en-US" dirty="0"/>
              <a:t>编码基本流程：</a:t>
            </a:r>
            <a:endParaRPr kumimoji="1" lang="en-US" altLang="zh-CN" dirty="0"/>
          </a:p>
          <a:p>
            <a:r>
              <a:rPr kumimoji="1" lang="zh-CN" altLang="en-US" dirty="0"/>
              <a:t>此时原文字节长度是</a:t>
            </a:r>
            <a:r>
              <a:rPr kumimoji="1" lang="en-US" altLang="zh-CN" dirty="0"/>
              <a:t>3</a:t>
            </a:r>
            <a:r>
              <a:rPr kumimoji="1" lang="zh-CN" altLang="en-US" dirty="0"/>
              <a:t>的整数倍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96F5F22-68BB-5040-AF3E-AE24F8109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032" y="1819333"/>
            <a:ext cx="88900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501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3"/>
          <p:cNvSpPr txBox="1"/>
          <p:nvPr/>
        </p:nvSpPr>
        <p:spPr>
          <a:xfrm>
            <a:off x="464695" y="232529"/>
            <a:ext cx="7767843" cy="432802"/>
          </a:xfrm>
          <a:prstGeom prst="rect">
            <a:avLst/>
          </a:prstGeom>
        </p:spPr>
        <p:txBody>
          <a:bodyPr wrap="square" lIns="90000" tIns="36000" bIns="36000">
            <a:sp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ts val="1000"/>
              </a:spcBef>
              <a:defRPr kumimoji="1" sz="2600" b="1">
                <a:solidFill>
                  <a:srgbClr val="184199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Base64</a:t>
            </a:r>
            <a:r>
              <a:rPr lang="zh-CN" altLang="en-US" dirty="0"/>
              <a:t>算法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4D7C211-B4D9-DA4F-A905-121DE7C6EC7A}"/>
              </a:ext>
            </a:extLst>
          </p:cNvPr>
          <p:cNvSpPr txBox="1"/>
          <p:nvPr/>
        </p:nvSpPr>
        <p:spPr>
          <a:xfrm>
            <a:off x="315066" y="1317273"/>
            <a:ext cx="376417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Base64</a:t>
            </a:r>
            <a:r>
              <a:rPr kumimoji="1" lang="zh-CN" altLang="en-US" dirty="0"/>
              <a:t>编码基本流程：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此时原文字节长度不是</a:t>
            </a:r>
            <a:r>
              <a:rPr kumimoji="1" lang="en-US" altLang="zh-CN" dirty="0"/>
              <a:t>3</a:t>
            </a:r>
            <a:r>
              <a:rPr kumimoji="1" lang="zh-CN" altLang="en-US" dirty="0"/>
              <a:t>的整数倍，</a:t>
            </a:r>
            <a:endParaRPr kumimoji="1" lang="en-US" altLang="zh-CN" dirty="0"/>
          </a:p>
          <a:p>
            <a:r>
              <a:rPr lang="en" altLang="zh-CN" dirty="0"/>
              <a:t>Base64</a:t>
            </a:r>
            <a:r>
              <a:rPr lang="zh-CN" altLang="en-US" dirty="0"/>
              <a:t>算法规定，如果待加密数据</a:t>
            </a:r>
            <a:endParaRPr lang="en-US" altLang="zh-CN" dirty="0"/>
          </a:p>
          <a:p>
            <a:r>
              <a:rPr lang="zh-CN" altLang="en-US" dirty="0"/>
              <a:t>不是</a:t>
            </a:r>
            <a:r>
              <a:rPr lang="en-US" altLang="zh-CN" dirty="0"/>
              <a:t>3</a:t>
            </a:r>
            <a:r>
              <a:rPr lang="zh-CN" altLang="en-US" dirty="0"/>
              <a:t>的整数倍，就在原文数据后</a:t>
            </a:r>
            <a:endParaRPr lang="en-US" altLang="zh-CN" dirty="0"/>
          </a:p>
          <a:p>
            <a:r>
              <a:rPr lang="zh-CN" altLang="en-US" dirty="0"/>
              <a:t>面补</a:t>
            </a:r>
            <a:r>
              <a:rPr lang="en-US" altLang="zh-CN" dirty="0"/>
              <a:t>0</a:t>
            </a:r>
            <a:r>
              <a:rPr lang="zh-CN" altLang="en-US" dirty="0"/>
              <a:t>，直到长度凑够</a:t>
            </a:r>
            <a:r>
              <a:rPr lang="en-US" altLang="zh-CN" dirty="0"/>
              <a:t>3</a:t>
            </a:r>
            <a:r>
              <a:rPr lang="zh-CN" altLang="en-US" dirty="0"/>
              <a:t>的整数倍为</a:t>
            </a:r>
            <a:endParaRPr lang="en-US" altLang="zh-CN" dirty="0"/>
          </a:p>
          <a:p>
            <a:r>
              <a:rPr lang="zh-CN" altLang="en-US" dirty="0"/>
              <a:t>止，然后再进行</a:t>
            </a:r>
            <a:r>
              <a:rPr lang="en" altLang="zh-CN" dirty="0"/>
              <a:t>Base64</a:t>
            </a:r>
            <a:r>
              <a:rPr lang="zh-CN" altLang="en-US" dirty="0"/>
              <a:t>编码转换。</a:t>
            </a:r>
            <a:endParaRPr lang="en-US" altLang="zh-CN" dirty="0"/>
          </a:p>
          <a:p>
            <a:r>
              <a:rPr lang="zh-CN" altLang="en-US" dirty="0"/>
              <a:t>待编码转换完成之后，在结果末尾</a:t>
            </a:r>
            <a:endParaRPr lang="en-US" altLang="zh-CN" dirty="0"/>
          </a:p>
          <a:p>
            <a:r>
              <a:rPr lang="zh-CN" altLang="en-US" dirty="0"/>
              <a:t>补充相同个数的</a:t>
            </a:r>
            <a:r>
              <a:rPr lang="en-US" altLang="zh-CN" dirty="0"/>
              <a:t>"="</a:t>
            </a:r>
            <a:r>
              <a:rPr lang="zh-CN" altLang="en-US" dirty="0"/>
              <a:t>。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C1CC466-A86B-204F-841E-357E0AE7F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777" y="606829"/>
            <a:ext cx="8103147" cy="601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290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3"/>
          <p:cNvSpPr txBox="1"/>
          <p:nvPr/>
        </p:nvSpPr>
        <p:spPr>
          <a:xfrm>
            <a:off x="464695" y="232529"/>
            <a:ext cx="7767843" cy="432802"/>
          </a:xfrm>
          <a:prstGeom prst="rect">
            <a:avLst/>
          </a:prstGeom>
        </p:spPr>
        <p:txBody>
          <a:bodyPr wrap="square" lIns="90000" tIns="36000" bIns="36000">
            <a:sp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ts val="1000"/>
              </a:spcBef>
              <a:defRPr kumimoji="1" sz="2600" b="1">
                <a:solidFill>
                  <a:srgbClr val="184199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Base64</a:t>
            </a:r>
            <a:r>
              <a:rPr lang="zh-CN" altLang="en-US" dirty="0"/>
              <a:t>算法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4D7C211-B4D9-DA4F-A905-121DE7C6EC7A}"/>
              </a:ext>
            </a:extLst>
          </p:cNvPr>
          <p:cNvSpPr txBox="1"/>
          <p:nvPr/>
        </p:nvSpPr>
        <p:spPr>
          <a:xfrm>
            <a:off x="2376622" y="1973978"/>
            <a:ext cx="59827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Base64</a:t>
            </a:r>
            <a:r>
              <a:rPr kumimoji="1" lang="zh-CN" altLang="en-US" dirty="0"/>
              <a:t>编码小</a:t>
            </a:r>
            <a:r>
              <a:rPr kumimoji="1" lang="en-US" altLang="zh-CN" dirty="0"/>
              <a:t>Tips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lang="zh-CN" altLang="en-US" dirty="0"/>
              <a:t>当原文的数据长度除以</a:t>
            </a:r>
            <a:r>
              <a:rPr lang="en-US" altLang="zh-CN" dirty="0"/>
              <a:t>3</a:t>
            </a:r>
            <a:r>
              <a:rPr lang="zh-CN" altLang="en-US" dirty="0"/>
              <a:t>余数为</a:t>
            </a:r>
            <a:r>
              <a:rPr lang="en-US" altLang="zh-CN" dirty="0"/>
              <a:t>0</a:t>
            </a:r>
            <a:r>
              <a:rPr lang="zh-CN" altLang="en-US" dirty="0"/>
              <a:t>时，编码之后后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面没有</a:t>
            </a:r>
            <a:r>
              <a:rPr lang="en-US" altLang="zh-CN" dirty="0"/>
              <a:t>"="</a:t>
            </a:r>
            <a:r>
              <a:rPr lang="zh-CN" altLang="en-US" dirty="0"/>
              <a:t>；当余数为</a:t>
            </a:r>
            <a:r>
              <a:rPr lang="en-US" altLang="zh-CN" dirty="0"/>
              <a:t>1</a:t>
            </a:r>
            <a:r>
              <a:rPr lang="zh-CN" altLang="en-US" dirty="0"/>
              <a:t>时，后面有两个</a:t>
            </a:r>
            <a:r>
              <a:rPr lang="en-US" altLang="zh-CN" dirty="0"/>
              <a:t>"="</a:t>
            </a:r>
            <a:r>
              <a:rPr lang="zh-CN" altLang="en-US" dirty="0"/>
              <a:t>，当余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数是</a:t>
            </a:r>
            <a:r>
              <a:rPr lang="en-US" altLang="zh-CN" dirty="0"/>
              <a:t>2</a:t>
            </a:r>
            <a:r>
              <a:rPr lang="zh-CN" altLang="en-US" dirty="0"/>
              <a:t>时，后面有一个</a:t>
            </a:r>
            <a:r>
              <a:rPr lang="en-US" altLang="zh-CN" dirty="0"/>
              <a:t>"="</a:t>
            </a:r>
            <a:r>
              <a:rPr lang="zh-CN" altLang="en-US" dirty="0"/>
              <a:t>，</a:t>
            </a:r>
            <a:r>
              <a:rPr lang="en-US" altLang="zh-CN" dirty="0"/>
              <a:t>"="</a:t>
            </a:r>
            <a:r>
              <a:rPr lang="zh-CN" altLang="en-US" dirty="0"/>
              <a:t>的个数也就是补充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的字节数。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90158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3"/>
          <p:cNvSpPr txBox="1"/>
          <p:nvPr/>
        </p:nvSpPr>
        <p:spPr>
          <a:xfrm>
            <a:off x="464695" y="232529"/>
            <a:ext cx="7767843" cy="432802"/>
          </a:xfrm>
          <a:prstGeom prst="rect">
            <a:avLst/>
          </a:prstGeom>
        </p:spPr>
        <p:txBody>
          <a:bodyPr wrap="square" lIns="90000" tIns="36000" bIns="36000">
            <a:sp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ts val="1000"/>
              </a:spcBef>
              <a:defRPr kumimoji="1" sz="2600" b="1">
                <a:solidFill>
                  <a:srgbClr val="184199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Base64</a:t>
            </a:r>
            <a:r>
              <a:rPr lang="zh-CN" altLang="en-US" dirty="0"/>
              <a:t>算法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4D7C211-B4D9-DA4F-A905-121DE7C6EC7A}"/>
              </a:ext>
            </a:extLst>
          </p:cNvPr>
          <p:cNvSpPr txBox="1"/>
          <p:nvPr/>
        </p:nvSpPr>
        <p:spPr>
          <a:xfrm>
            <a:off x="4147233" y="2481054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dirty="0"/>
              <a:t>算法实现</a:t>
            </a:r>
            <a:endParaRPr kumimoji="1"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747110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主题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509</TotalTime>
  <Words>1897</Words>
  <Application>Microsoft Macintosh PowerPoint</Application>
  <PresentationFormat>宽屏</PresentationFormat>
  <Paragraphs>143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-apple-system</vt:lpstr>
      <vt:lpstr>等线</vt:lpstr>
      <vt:lpstr>楷体</vt:lpstr>
      <vt:lpstr>微软雅黑</vt:lpstr>
      <vt:lpstr>Lato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深信服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深信服智安全PPT</dc:title>
  <dc:creator>安服BG</dc:creator>
  <cp:lastModifiedBy>超 福尔摩斯</cp:lastModifiedBy>
  <cp:revision>504</cp:revision>
  <dcterms:created xsi:type="dcterms:W3CDTF">2018-08-09T08:21:00Z</dcterms:created>
  <dcterms:modified xsi:type="dcterms:W3CDTF">2021-07-14T00:36:27Z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69293147D4634D2CB1B12C5EC5503897</vt:lpwstr>
  </property>
</Properties>
</file>