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2"/>
  </p:sldMasterIdLst>
  <p:notesMasterIdLst>
    <p:notesMasterId r:id="rId17"/>
  </p:notesMasterIdLst>
  <p:handoutMasterIdLst>
    <p:handoutMasterId r:id="rId18"/>
  </p:handoutMasterIdLst>
  <p:sldIdLst>
    <p:sldId id="299" r:id="rId3"/>
    <p:sldId id="384" r:id="rId4"/>
    <p:sldId id="365" r:id="rId5"/>
    <p:sldId id="424" r:id="rId6"/>
    <p:sldId id="425" r:id="rId7"/>
    <p:sldId id="357" r:id="rId8"/>
    <p:sldId id="426" r:id="rId9"/>
    <p:sldId id="431" r:id="rId10"/>
    <p:sldId id="432" r:id="rId11"/>
    <p:sldId id="427" r:id="rId12"/>
    <p:sldId id="428" r:id="rId13"/>
    <p:sldId id="433" r:id="rId14"/>
    <p:sldId id="429" r:id="rId15"/>
    <p:sldId id="3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3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C26A"/>
    <a:srgbClr val="7AC259"/>
    <a:srgbClr val="58AD54"/>
    <a:srgbClr val="60BF54"/>
    <a:srgbClr val="60C26A"/>
    <a:srgbClr val="7AAF59"/>
    <a:srgbClr val="3CA652"/>
    <a:srgbClr val="4BB752"/>
    <a:srgbClr val="8BD1CD"/>
    <a:srgbClr val="1BAE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82030" autoAdjust="0"/>
  </p:normalViewPr>
  <p:slideViewPr>
    <p:cSldViewPr snapToGrid="0" snapToObjects="1" showGuides="1">
      <p:cViewPr varScale="1">
        <p:scale>
          <a:sx n="93" d="100"/>
          <a:sy n="93" d="100"/>
        </p:scale>
        <p:origin x="1272" y="84"/>
      </p:cViewPr>
      <p:guideLst>
        <p:guide pos="3840"/>
        <p:guide orient="horz" pos="213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9" d="100"/>
          <a:sy n="89" d="100"/>
        </p:scale>
        <p:origin x="380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AD844-6B87-4943-9D53-626DC277B195}"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813F-FBC0-6545-AF4D-3686558B6007}" type="datetimeFigureOut">
              <a:rPr kumimoji="1" lang="zh-CN" altLang="en-US" smtClean="0"/>
              <a:t>2021/9/10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369C3-EF0A-EB4F-AAA0-361080FEBD8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4" name="矩形 1"/>
          <p:cNvSpPr/>
          <p:nvPr userDrawn="1"/>
        </p:nvSpPr>
        <p:spPr>
          <a:xfrm>
            <a:off x="0" y="2556398"/>
            <a:ext cx="4134309"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34309" h="1555373">
                <a:moveTo>
                  <a:pt x="0" y="4175"/>
                </a:moveTo>
                <a:lnTo>
                  <a:pt x="3645794" y="0"/>
                </a:lnTo>
                <a:lnTo>
                  <a:pt x="4134309" y="1555373"/>
                </a:lnTo>
                <a:lnTo>
                  <a:pt x="0" y="1555373"/>
                </a:lnTo>
                <a:lnTo>
                  <a:pt x="0" y="4175"/>
                </a:lnTo>
                <a:close/>
              </a:path>
            </a:pathLst>
          </a:custGeom>
          <a:gradFill>
            <a:gsLst>
              <a:gs pos="2800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1"/>
          <p:cNvSpPr/>
          <p:nvPr userDrawn="1"/>
        </p:nvSpPr>
        <p:spPr>
          <a:xfrm rot="10800000">
            <a:off x="9741840" y="2556398"/>
            <a:ext cx="2451505"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 name="connsiteX0-11" fmla="*/ 1684149 w 4134309"/>
              <a:gd name="connsiteY0-12" fmla="*/ 4175 h 1555373"/>
              <a:gd name="connsiteX1-13" fmla="*/ 3645794 w 4134309"/>
              <a:gd name="connsiteY1-14" fmla="*/ 0 h 1555373"/>
              <a:gd name="connsiteX2-15" fmla="*/ 4134309 w 4134309"/>
              <a:gd name="connsiteY2-16" fmla="*/ 1555373 h 1555373"/>
              <a:gd name="connsiteX3-17" fmla="*/ 0 w 4134309"/>
              <a:gd name="connsiteY3-18" fmla="*/ 1555373 h 1555373"/>
              <a:gd name="connsiteX4-19" fmla="*/ 1684149 w 4134309"/>
              <a:gd name="connsiteY4-20" fmla="*/ 4175 h 1555373"/>
              <a:gd name="connsiteX0-21" fmla="*/ 0 w 2450160"/>
              <a:gd name="connsiteY0-22" fmla="*/ 4175 h 1555373"/>
              <a:gd name="connsiteX1-23" fmla="*/ 1961645 w 2450160"/>
              <a:gd name="connsiteY1-24" fmla="*/ 0 h 1555373"/>
              <a:gd name="connsiteX2-25" fmla="*/ 2450160 w 2450160"/>
              <a:gd name="connsiteY2-26" fmla="*/ 1555373 h 1555373"/>
              <a:gd name="connsiteX3-27" fmla="*/ 12303 w 2450160"/>
              <a:gd name="connsiteY3-28" fmla="*/ 1555373 h 1555373"/>
              <a:gd name="connsiteX4-29" fmla="*/ 0 w 2450160"/>
              <a:gd name="connsiteY4-30" fmla="*/ 4175 h 1555373"/>
              <a:gd name="connsiteX0-31" fmla="*/ 0 w 2450160"/>
              <a:gd name="connsiteY0-32" fmla="*/ 4175 h 1555373"/>
              <a:gd name="connsiteX1-33" fmla="*/ 1961645 w 2450160"/>
              <a:gd name="connsiteY1-34" fmla="*/ 0 h 1555373"/>
              <a:gd name="connsiteX2-35" fmla="*/ 2450160 w 2450160"/>
              <a:gd name="connsiteY2-36" fmla="*/ 1555373 h 1555373"/>
              <a:gd name="connsiteX3-37" fmla="*/ 3204 w 2450160"/>
              <a:gd name="connsiteY3-38" fmla="*/ 1555373 h 1555373"/>
              <a:gd name="connsiteX4-39" fmla="*/ 0 w 2450160"/>
              <a:gd name="connsiteY4-40" fmla="*/ 4175 h 1555373"/>
              <a:gd name="connsiteX0-41" fmla="*/ 1345 w 2451505"/>
              <a:gd name="connsiteY0-42" fmla="*/ 4175 h 1555373"/>
              <a:gd name="connsiteX1-43" fmla="*/ 1962990 w 2451505"/>
              <a:gd name="connsiteY1-44" fmla="*/ 0 h 1555373"/>
              <a:gd name="connsiteX2-45" fmla="*/ 2451505 w 2451505"/>
              <a:gd name="connsiteY2-46" fmla="*/ 1555373 h 1555373"/>
              <a:gd name="connsiteX3-47" fmla="*/ 0 w 2451505"/>
              <a:gd name="connsiteY3-48" fmla="*/ 1555373 h 1555373"/>
              <a:gd name="connsiteX4-49" fmla="*/ 1345 w 2451505"/>
              <a:gd name="connsiteY4-5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1505" h="1555373">
                <a:moveTo>
                  <a:pt x="1345" y="4175"/>
                </a:moveTo>
                <a:lnTo>
                  <a:pt x="1962990" y="0"/>
                </a:lnTo>
                <a:lnTo>
                  <a:pt x="2451505" y="1555373"/>
                </a:lnTo>
                <a:lnTo>
                  <a:pt x="0" y="1555373"/>
                </a:lnTo>
                <a:cubicBezTo>
                  <a:pt x="448" y="1038307"/>
                  <a:pt x="897" y="521241"/>
                  <a:pt x="1345" y="4175"/>
                </a:cubicBezTo>
                <a:close/>
              </a:path>
            </a:pathLst>
          </a:custGeom>
          <a:gradFill>
            <a:gsLst>
              <a:gs pos="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5" name="矩形 4"/>
          <p:cNvSpPr/>
          <p:nvPr userDrawn="1"/>
        </p:nvSpPr>
        <p:spPr>
          <a:xfrm>
            <a:off x="3721100" y="3162296"/>
            <a:ext cx="8470900" cy="64128"/>
          </a:xfrm>
          <a:prstGeom prst="rect">
            <a:avLst/>
          </a:prstGeom>
          <a:gradFill>
            <a:gsLst>
              <a:gs pos="100000">
                <a:srgbClr val="7AC259"/>
              </a:gs>
              <a:gs pos="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平行四边形 2"/>
          <p:cNvSpPr/>
          <p:nvPr userDrawn="1"/>
        </p:nvSpPr>
        <p:spPr>
          <a:xfrm flipH="1">
            <a:off x="642386" y="-5510"/>
            <a:ext cx="2800935" cy="4066237"/>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3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2"/>
          <p:cNvSpPr/>
          <p:nvPr userDrawn="1"/>
        </p:nvSpPr>
        <p:spPr>
          <a:xfrm flipH="1">
            <a:off x="510957" y="902475"/>
            <a:ext cx="1350236" cy="3955275"/>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8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4" name="平行四边形 2"/>
          <p:cNvSpPr/>
          <p:nvPr userDrawn="1"/>
        </p:nvSpPr>
        <p:spPr>
          <a:xfrm flipH="1">
            <a:off x="848996" y="-5509"/>
            <a:ext cx="724403" cy="105164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平行四边形 2"/>
          <p:cNvSpPr/>
          <p:nvPr userDrawn="1"/>
        </p:nvSpPr>
        <p:spPr>
          <a:xfrm flipH="1">
            <a:off x="804676" y="283009"/>
            <a:ext cx="349210" cy="102294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9" name="矩形 2"/>
          <p:cNvSpPr/>
          <p:nvPr userDrawn="1"/>
        </p:nvSpPr>
        <p:spPr>
          <a:xfrm rot="10800000">
            <a:off x="1404748" y="3410080"/>
            <a:ext cx="1478107" cy="2986197"/>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 name="connsiteX0-41" fmla="*/ 0 w 2687782"/>
              <a:gd name="connsiteY0-42" fmla="*/ 7287 h 4799728"/>
              <a:gd name="connsiteX1-43" fmla="*/ 1205345 w 2687782"/>
              <a:gd name="connsiteY1-44" fmla="*/ 0 h 4799728"/>
              <a:gd name="connsiteX2-45" fmla="*/ 2687782 w 2687782"/>
              <a:gd name="connsiteY2-46" fmla="*/ 4799728 h 4799728"/>
              <a:gd name="connsiteX3-47" fmla="*/ 516629 w 2687782"/>
              <a:gd name="connsiteY3-48" fmla="*/ 4799728 h 4799728"/>
              <a:gd name="connsiteX4-49" fmla="*/ 0 w 2687782"/>
              <a:gd name="connsiteY4-50" fmla="*/ 7287 h 4799728"/>
              <a:gd name="connsiteX0-51" fmla="*/ 0 w 2687782"/>
              <a:gd name="connsiteY0-52" fmla="*/ 7287 h 4799728"/>
              <a:gd name="connsiteX1-53" fmla="*/ 1205345 w 2687782"/>
              <a:gd name="connsiteY1-54" fmla="*/ 0 h 4799728"/>
              <a:gd name="connsiteX2-55" fmla="*/ 2687782 w 2687782"/>
              <a:gd name="connsiteY2-56" fmla="*/ 4799728 h 4799728"/>
              <a:gd name="connsiteX3-57" fmla="*/ 306150 w 2687782"/>
              <a:gd name="connsiteY3-58" fmla="*/ 4780594 h 4799728"/>
              <a:gd name="connsiteX4-59" fmla="*/ 0 w 2687782"/>
              <a:gd name="connsiteY4-60" fmla="*/ 7287 h 4799728"/>
              <a:gd name="connsiteX0-61" fmla="*/ 363553 w 2381632"/>
              <a:gd name="connsiteY0-62" fmla="*/ 0 h 4830710"/>
              <a:gd name="connsiteX1-63" fmla="*/ 899195 w 2381632"/>
              <a:gd name="connsiteY1-64" fmla="*/ 30982 h 4830710"/>
              <a:gd name="connsiteX2-65" fmla="*/ 2381632 w 2381632"/>
              <a:gd name="connsiteY2-66" fmla="*/ 4830710 h 4830710"/>
              <a:gd name="connsiteX3-67" fmla="*/ 0 w 2381632"/>
              <a:gd name="connsiteY3-68" fmla="*/ 4811576 h 4830710"/>
              <a:gd name="connsiteX4-69" fmla="*/ 363553 w 2381632"/>
              <a:gd name="connsiteY4-70" fmla="*/ 0 h 4830710"/>
              <a:gd name="connsiteX0-71" fmla="*/ 19134 w 2381632"/>
              <a:gd name="connsiteY0-72" fmla="*/ 0 h 4811576"/>
              <a:gd name="connsiteX1-73" fmla="*/ 899195 w 2381632"/>
              <a:gd name="connsiteY1-74" fmla="*/ 11848 h 4811576"/>
              <a:gd name="connsiteX2-75" fmla="*/ 2381632 w 2381632"/>
              <a:gd name="connsiteY2-76" fmla="*/ 4811576 h 4811576"/>
              <a:gd name="connsiteX3-77" fmla="*/ 0 w 2381632"/>
              <a:gd name="connsiteY3-78" fmla="*/ 4792442 h 4811576"/>
              <a:gd name="connsiteX4-79" fmla="*/ 19134 w 2381632"/>
              <a:gd name="connsiteY4-80" fmla="*/ 0 h 48115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1632" h="4811576">
                <a:moveTo>
                  <a:pt x="19134" y="0"/>
                </a:moveTo>
                <a:lnTo>
                  <a:pt x="899195" y="11848"/>
                </a:lnTo>
                <a:lnTo>
                  <a:pt x="2381632" y="4811576"/>
                </a:lnTo>
                <a:lnTo>
                  <a:pt x="0" y="4792442"/>
                </a:lnTo>
                <a:lnTo>
                  <a:pt x="19134" y="0"/>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2"/>
          <p:cNvSpPr/>
          <p:nvPr userDrawn="1"/>
        </p:nvSpPr>
        <p:spPr>
          <a:xfrm>
            <a:off x="0" y="2058272"/>
            <a:ext cx="2687782" cy="4799728"/>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7782" h="4799728">
                <a:moveTo>
                  <a:pt x="0" y="7287"/>
                </a:moveTo>
                <a:lnTo>
                  <a:pt x="1205345" y="0"/>
                </a:lnTo>
                <a:lnTo>
                  <a:pt x="2687782" y="4799728"/>
                </a:lnTo>
                <a:lnTo>
                  <a:pt x="0" y="4799728"/>
                </a:lnTo>
                <a:lnTo>
                  <a:pt x="0" y="7287"/>
                </a:lnTo>
                <a:close/>
              </a:path>
            </a:pathLst>
          </a:custGeom>
          <a:solidFill>
            <a:schemeClr val="tx1">
              <a:lumMod val="50000"/>
              <a:lumOff val="5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平行四边形 2"/>
          <p:cNvSpPr/>
          <p:nvPr userDrawn="1"/>
        </p:nvSpPr>
        <p:spPr>
          <a:xfrm flipH="1">
            <a:off x="9504218" y="0"/>
            <a:ext cx="1765393" cy="256289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平行四边形 2"/>
          <p:cNvSpPr/>
          <p:nvPr userDrawn="1"/>
        </p:nvSpPr>
        <p:spPr>
          <a:xfrm flipH="1">
            <a:off x="11035560" y="907985"/>
            <a:ext cx="851036" cy="249295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313724" y="1142752"/>
            <a:ext cx="1216040" cy="3562172"/>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平行四边形 2"/>
          <p:cNvSpPr/>
          <p:nvPr userDrawn="1"/>
        </p:nvSpPr>
        <p:spPr>
          <a:xfrm flipH="1">
            <a:off x="864116" y="3507472"/>
            <a:ext cx="665647" cy="1918471"/>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 name="connsiteX0-231" fmla="*/ 0 w 1391564"/>
              <a:gd name="connsiteY0-232" fmla="*/ 4076017 h 4076017"/>
              <a:gd name="connsiteX1-233" fmla="*/ 1338050 w 1391564"/>
              <a:gd name="connsiteY1-234" fmla="*/ 6498 h 4076017"/>
              <a:gd name="connsiteX2-235" fmla="*/ 1391564 w 1391564"/>
              <a:gd name="connsiteY2-236" fmla="*/ -1 h 4076017"/>
              <a:gd name="connsiteX3-237" fmla="*/ 105002 w 1391564"/>
              <a:gd name="connsiteY3-238" fmla="*/ 4075008 h 4076017"/>
              <a:gd name="connsiteX4-239" fmla="*/ 0 w 1391564"/>
              <a:gd name="connsiteY4-240" fmla="*/ 4076017 h 4076017"/>
              <a:gd name="connsiteX0-241" fmla="*/ 0 w 1350657"/>
              <a:gd name="connsiteY0-242" fmla="*/ 4082835 h 4082835"/>
              <a:gd name="connsiteX1-243" fmla="*/ 1297143 w 1350657"/>
              <a:gd name="connsiteY1-244" fmla="*/ 6498 h 4082835"/>
              <a:gd name="connsiteX2-245" fmla="*/ 1350657 w 1350657"/>
              <a:gd name="connsiteY2-246" fmla="*/ -1 h 4082835"/>
              <a:gd name="connsiteX3-247" fmla="*/ 64095 w 1350657"/>
              <a:gd name="connsiteY3-248" fmla="*/ 4075008 h 4082835"/>
              <a:gd name="connsiteX4-249" fmla="*/ 0 w 1350657"/>
              <a:gd name="connsiteY4-250" fmla="*/ 4082835 h 40828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50657" h="4082835">
                <a:moveTo>
                  <a:pt x="0" y="4082835"/>
                </a:moveTo>
                <a:lnTo>
                  <a:pt x="1297143" y="6498"/>
                </a:lnTo>
                <a:lnTo>
                  <a:pt x="1350657" y="-1"/>
                </a:lnTo>
                <a:lnTo>
                  <a:pt x="64095" y="4075008"/>
                </a:lnTo>
                <a:lnTo>
                  <a:pt x="0" y="408283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13" name="矩形 7"/>
          <p:cNvSpPr/>
          <p:nvPr userDrawn="1"/>
        </p:nvSpPr>
        <p:spPr>
          <a:xfrm>
            <a:off x="9399449" y="1368647"/>
            <a:ext cx="2807065" cy="5490457"/>
          </a:xfrm>
          <a:custGeom>
            <a:avLst/>
            <a:gdLst>
              <a:gd name="connsiteX0" fmla="*/ 0 w 2807065"/>
              <a:gd name="connsiteY0" fmla="*/ 0 h 5489353"/>
              <a:gd name="connsiteX1" fmla="*/ 2807065 w 2807065"/>
              <a:gd name="connsiteY1" fmla="*/ 0 h 5489353"/>
              <a:gd name="connsiteX2" fmla="*/ 2807065 w 2807065"/>
              <a:gd name="connsiteY2" fmla="*/ 5489353 h 5489353"/>
              <a:gd name="connsiteX3" fmla="*/ 0 w 2807065"/>
              <a:gd name="connsiteY3" fmla="*/ 5489353 h 5489353"/>
              <a:gd name="connsiteX4" fmla="*/ 0 w 2807065"/>
              <a:gd name="connsiteY4" fmla="*/ 0 h 5489353"/>
              <a:gd name="connsiteX0-1" fmla="*/ 0 w 2807065"/>
              <a:gd name="connsiteY0-2" fmla="*/ 0 h 5489353"/>
              <a:gd name="connsiteX1-3" fmla="*/ 2807065 w 2807065"/>
              <a:gd name="connsiteY1-4" fmla="*/ 0 h 5489353"/>
              <a:gd name="connsiteX2-5" fmla="*/ 2807065 w 2807065"/>
              <a:gd name="connsiteY2-6" fmla="*/ 5489353 h 5489353"/>
              <a:gd name="connsiteX3-7" fmla="*/ 1126435 w 2807065"/>
              <a:gd name="connsiteY3-8" fmla="*/ 5489353 h 5489353"/>
              <a:gd name="connsiteX4-9" fmla="*/ 0 w 2807065"/>
              <a:gd name="connsiteY4-10" fmla="*/ 0 h 5489353"/>
              <a:gd name="connsiteX0-11" fmla="*/ 0 w 2807065"/>
              <a:gd name="connsiteY0-12" fmla="*/ 0 h 5502605"/>
              <a:gd name="connsiteX1-13" fmla="*/ 2807065 w 2807065"/>
              <a:gd name="connsiteY1-14" fmla="*/ 0 h 5502605"/>
              <a:gd name="connsiteX2-15" fmla="*/ 2807065 w 2807065"/>
              <a:gd name="connsiteY2-16" fmla="*/ 5489353 h 5502605"/>
              <a:gd name="connsiteX3-17" fmla="*/ 1696279 w 2807065"/>
              <a:gd name="connsiteY3-18" fmla="*/ 5502605 h 5502605"/>
              <a:gd name="connsiteX4-19" fmla="*/ 0 w 2807065"/>
              <a:gd name="connsiteY4-20" fmla="*/ 0 h 5502605"/>
              <a:gd name="connsiteX0-21" fmla="*/ 0 w 2807065"/>
              <a:gd name="connsiteY0-22" fmla="*/ 0 h 5502605"/>
              <a:gd name="connsiteX1-23" fmla="*/ 2807065 w 2807065"/>
              <a:gd name="connsiteY1-24" fmla="*/ 0 h 5502605"/>
              <a:gd name="connsiteX2-25" fmla="*/ 2807065 w 2807065"/>
              <a:gd name="connsiteY2-26" fmla="*/ 5489353 h 5502605"/>
              <a:gd name="connsiteX3-27" fmla="*/ 2027584 w 2807065"/>
              <a:gd name="connsiteY3-28" fmla="*/ 5502605 h 5502605"/>
              <a:gd name="connsiteX4-29" fmla="*/ 0 w 2807065"/>
              <a:gd name="connsiteY4-30" fmla="*/ 0 h 5502605"/>
              <a:gd name="connsiteX0-31" fmla="*/ 0 w 2807065"/>
              <a:gd name="connsiteY0-32" fmla="*/ 0 h 5515857"/>
              <a:gd name="connsiteX1-33" fmla="*/ 2807065 w 2807065"/>
              <a:gd name="connsiteY1-34" fmla="*/ 0 h 5515857"/>
              <a:gd name="connsiteX2-35" fmla="*/ 2807065 w 2807065"/>
              <a:gd name="connsiteY2-36" fmla="*/ 5489353 h 5515857"/>
              <a:gd name="connsiteX3-37" fmla="*/ 1709532 w 2807065"/>
              <a:gd name="connsiteY3-38" fmla="*/ 5515857 h 5515857"/>
              <a:gd name="connsiteX4-39" fmla="*/ 0 w 2807065"/>
              <a:gd name="connsiteY4-40" fmla="*/ 0 h 5515857"/>
              <a:gd name="connsiteX0-41" fmla="*/ 0 w 2807065"/>
              <a:gd name="connsiteY0-42" fmla="*/ 0 h 5490457"/>
              <a:gd name="connsiteX1-43" fmla="*/ 2807065 w 2807065"/>
              <a:gd name="connsiteY1-44" fmla="*/ 0 h 5490457"/>
              <a:gd name="connsiteX2-45" fmla="*/ 2807065 w 2807065"/>
              <a:gd name="connsiteY2-46" fmla="*/ 5489353 h 5490457"/>
              <a:gd name="connsiteX3-47" fmla="*/ 1700007 w 2807065"/>
              <a:gd name="connsiteY3-48" fmla="*/ 5490457 h 5490457"/>
              <a:gd name="connsiteX4-49" fmla="*/ 0 w 2807065"/>
              <a:gd name="connsiteY4-50" fmla="*/ 0 h 54904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7065" h="5490457">
                <a:moveTo>
                  <a:pt x="0" y="0"/>
                </a:moveTo>
                <a:lnTo>
                  <a:pt x="2807065" y="0"/>
                </a:lnTo>
                <a:lnTo>
                  <a:pt x="2807065" y="5489353"/>
                </a:lnTo>
                <a:lnTo>
                  <a:pt x="1700007" y="5490457"/>
                </a:lnTo>
                <a:lnTo>
                  <a:pt x="0" y="0"/>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8592208" y="0"/>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0" name="平行四边形 2"/>
          <p:cNvSpPr/>
          <p:nvPr userDrawn="1"/>
        </p:nvSpPr>
        <p:spPr>
          <a:xfrm flipH="1">
            <a:off x="120434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4"/>
          <p:cNvSpPr/>
          <p:nvPr userDrawn="1"/>
        </p:nvSpPr>
        <p:spPr>
          <a:xfrm>
            <a:off x="-4605" y="1847396"/>
            <a:ext cx="2317865" cy="5010604"/>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46050 w 2460740"/>
              <a:gd name="connsiteY0-22" fmla="*/ 0 h 5010604"/>
              <a:gd name="connsiteX1-23" fmla="*/ 878683 w 2460740"/>
              <a:gd name="connsiteY1-24" fmla="*/ 0 h 5010604"/>
              <a:gd name="connsiteX2-25" fmla="*/ 2460740 w 2460740"/>
              <a:gd name="connsiteY2-26" fmla="*/ 5010604 h 5010604"/>
              <a:gd name="connsiteX3-27" fmla="*/ 0 w 2460740"/>
              <a:gd name="connsiteY3-28" fmla="*/ 5010604 h 5010604"/>
              <a:gd name="connsiteX4-29" fmla="*/ 146050 w 2460740"/>
              <a:gd name="connsiteY4-30" fmla="*/ 0 h 5010604"/>
              <a:gd name="connsiteX0-31" fmla="*/ 3175 w 2317865"/>
              <a:gd name="connsiteY0-32" fmla="*/ 0 h 5010604"/>
              <a:gd name="connsiteX1-33" fmla="*/ 735808 w 2317865"/>
              <a:gd name="connsiteY1-34" fmla="*/ 0 h 5010604"/>
              <a:gd name="connsiteX2-35" fmla="*/ 2317865 w 2317865"/>
              <a:gd name="connsiteY2-36" fmla="*/ 5010604 h 5010604"/>
              <a:gd name="connsiteX3-37" fmla="*/ 0 w 2317865"/>
              <a:gd name="connsiteY3-38" fmla="*/ 5004254 h 5010604"/>
              <a:gd name="connsiteX4-39" fmla="*/ 3175 w 2317865"/>
              <a:gd name="connsiteY4-40" fmla="*/ 0 h 50106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7865" h="5010604">
                <a:moveTo>
                  <a:pt x="3175" y="0"/>
                </a:moveTo>
                <a:lnTo>
                  <a:pt x="735808" y="0"/>
                </a:lnTo>
                <a:lnTo>
                  <a:pt x="2317865" y="5010604"/>
                </a:lnTo>
                <a:lnTo>
                  <a:pt x="0" y="5004254"/>
                </a:lnTo>
                <a:cubicBezTo>
                  <a:pt x="1058" y="3336169"/>
                  <a:pt x="2117" y="1668085"/>
                  <a:pt x="317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6" name="文本框 55"/>
          <p:cNvSpPr txBox="1"/>
          <p:nvPr userDrawn="1"/>
        </p:nvSpPr>
        <p:spPr>
          <a:xfrm>
            <a:off x="11918731" y="-772510"/>
            <a:ext cx="184731" cy="369332"/>
          </a:xfrm>
          <a:prstGeom prst="rect">
            <a:avLst/>
          </a:prstGeom>
          <a:noFill/>
        </p:spPr>
        <p:txBody>
          <a:bodyPr wrap="none" rtlCol="0">
            <a:spAutoFit/>
          </a:bodyPr>
          <a:lstStyle/>
          <a:p>
            <a:endParaRPr kumimoji="1" lang="zh-CN" altLang="en-US" dirty="0"/>
          </a:p>
        </p:txBody>
      </p:sp>
      <p:pic>
        <p:nvPicPr>
          <p:cNvPr id="55" name="图片 54"/>
          <p:cNvPicPr>
            <a:picLocks noChangeAspect="1"/>
          </p:cNvPicPr>
          <p:nvPr userDrawn="1"/>
        </p:nvPicPr>
        <p:blipFill>
          <a:blip r:embed="rId2"/>
          <a:stretch>
            <a:fillRect/>
          </a:stretch>
        </p:blipFill>
        <p:spPr>
          <a:xfrm>
            <a:off x="11540321" y="2801736"/>
            <a:ext cx="294860" cy="3629043"/>
          </a:xfrm>
          <a:prstGeom prst="rect">
            <a:avLst/>
          </a:prstGeom>
        </p:spPr>
      </p:pic>
      <p:sp>
        <p:nvSpPr>
          <p:cNvPr id="16" name="平行四边形 2"/>
          <p:cNvSpPr/>
          <p:nvPr userDrawn="1"/>
        </p:nvSpPr>
        <p:spPr>
          <a:xfrm flipH="1">
            <a:off x="118853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4"/>
          <p:cNvSpPr/>
          <p:nvPr userDrawn="1"/>
        </p:nvSpPr>
        <p:spPr>
          <a:xfrm>
            <a:off x="-1709" y="1846898"/>
            <a:ext cx="2299159" cy="5011102"/>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54236 w 2460740"/>
              <a:gd name="connsiteY0-22" fmla="*/ 0 h 5014774"/>
              <a:gd name="connsiteX1-23" fmla="*/ 878683 w 2460740"/>
              <a:gd name="connsiteY1-24" fmla="*/ 4170 h 5014774"/>
              <a:gd name="connsiteX2-25" fmla="*/ 2460740 w 2460740"/>
              <a:gd name="connsiteY2-26" fmla="*/ 5014774 h 5014774"/>
              <a:gd name="connsiteX3-27" fmla="*/ 0 w 2460740"/>
              <a:gd name="connsiteY3-28" fmla="*/ 5014774 h 5014774"/>
              <a:gd name="connsiteX4-29" fmla="*/ 154236 w 2460740"/>
              <a:gd name="connsiteY4-30" fmla="*/ 0 h 5014774"/>
              <a:gd name="connsiteX0-31" fmla="*/ 150564 w 2460740"/>
              <a:gd name="connsiteY0-32" fmla="*/ 0 h 5014774"/>
              <a:gd name="connsiteX1-33" fmla="*/ 878683 w 2460740"/>
              <a:gd name="connsiteY1-34" fmla="*/ 4170 h 5014774"/>
              <a:gd name="connsiteX2-35" fmla="*/ 2460740 w 2460740"/>
              <a:gd name="connsiteY2-36" fmla="*/ 5014774 h 5014774"/>
              <a:gd name="connsiteX3-37" fmla="*/ 0 w 2460740"/>
              <a:gd name="connsiteY3-38" fmla="*/ 5014774 h 5014774"/>
              <a:gd name="connsiteX4-39" fmla="*/ 150564 w 2460740"/>
              <a:gd name="connsiteY4-40" fmla="*/ 0 h 5014774"/>
              <a:gd name="connsiteX0-41" fmla="*/ 150564 w 2460740"/>
              <a:gd name="connsiteY0-42" fmla="*/ 0 h 5011102"/>
              <a:gd name="connsiteX1-43" fmla="*/ 878683 w 2460740"/>
              <a:gd name="connsiteY1-44" fmla="*/ 498 h 5011102"/>
              <a:gd name="connsiteX2-45" fmla="*/ 2460740 w 2460740"/>
              <a:gd name="connsiteY2-46" fmla="*/ 5011102 h 5011102"/>
              <a:gd name="connsiteX3-47" fmla="*/ 0 w 2460740"/>
              <a:gd name="connsiteY3-48" fmla="*/ 5011102 h 5011102"/>
              <a:gd name="connsiteX4-49" fmla="*/ 150564 w 2460740"/>
              <a:gd name="connsiteY4-50" fmla="*/ 0 h 5011102"/>
              <a:gd name="connsiteX0-51" fmla="*/ 176270 w 2460740"/>
              <a:gd name="connsiteY0-52" fmla="*/ 98654 h 5010604"/>
              <a:gd name="connsiteX1-53" fmla="*/ 878683 w 2460740"/>
              <a:gd name="connsiteY1-54" fmla="*/ 0 h 5010604"/>
              <a:gd name="connsiteX2-55" fmla="*/ 2460740 w 2460740"/>
              <a:gd name="connsiteY2-56" fmla="*/ 5010604 h 5010604"/>
              <a:gd name="connsiteX3-57" fmla="*/ 0 w 2460740"/>
              <a:gd name="connsiteY3-58" fmla="*/ 5010604 h 5010604"/>
              <a:gd name="connsiteX4-59" fmla="*/ 176270 w 2460740"/>
              <a:gd name="connsiteY4-60" fmla="*/ 98654 h 5010604"/>
              <a:gd name="connsiteX0-61" fmla="*/ 165253 w 2460740"/>
              <a:gd name="connsiteY0-62" fmla="*/ 6847 h 5010604"/>
              <a:gd name="connsiteX1-63" fmla="*/ 878683 w 2460740"/>
              <a:gd name="connsiteY1-64" fmla="*/ 0 h 5010604"/>
              <a:gd name="connsiteX2-65" fmla="*/ 2460740 w 2460740"/>
              <a:gd name="connsiteY2-66" fmla="*/ 5010604 h 5010604"/>
              <a:gd name="connsiteX3-67" fmla="*/ 0 w 2460740"/>
              <a:gd name="connsiteY3-68" fmla="*/ 5010604 h 5010604"/>
              <a:gd name="connsiteX4-69" fmla="*/ 165253 w 2460740"/>
              <a:gd name="connsiteY4-70" fmla="*/ 6847 h 5010604"/>
              <a:gd name="connsiteX0-71" fmla="*/ 165253 w 2460740"/>
              <a:gd name="connsiteY0-72" fmla="*/ 0 h 5011102"/>
              <a:gd name="connsiteX1-73" fmla="*/ 878683 w 2460740"/>
              <a:gd name="connsiteY1-74" fmla="*/ 498 h 5011102"/>
              <a:gd name="connsiteX2-75" fmla="*/ 2460740 w 2460740"/>
              <a:gd name="connsiteY2-76" fmla="*/ 5011102 h 5011102"/>
              <a:gd name="connsiteX3-77" fmla="*/ 0 w 2460740"/>
              <a:gd name="connsiteY3-78" fmla="*/ 5011102 h 5011102"/>
              <a:gd name="connsiteX4-79" fmla="*/ 165253 w 2460740"/>
              <a:gd name="connsiteY4-80" fmla="*/ 0 h 5011102"/>
              <a:gd name="connsiteX0-81" fmla="*/ 161581 w 2460740"/>
              <a:gd name="connsiteY0-82" fmla="*/ 0 h 5011102"/>
              <a:gd name="connsiteX1-83" fmla="*/ 878683 w 2460740"/>
              <a:gd name="connsiteY1-84" fmla="*/ 498 h 5011102"/>
              <a:gd name="connsiteX2-85" fmla="*/ 2460740 w 2460740"/>
              <a:gd name="connsiteY2-86" fmla="*/ 5011102 h 5011102"/>
              <a:gd name="connsiteX3-87" fmla="*/ 0 w 2460740"/>
              <a:gd name="connsiteY3-88" fmla="*/ 5011102 h 5011102"/>
              <a:gd name="connsiteX4-89" fmla="*/ 161581 w 2460740"/>
              <a:gd name="connsiteY4-90" fmla="*/ 0 h 5011102"/>
              <a:gd name="connsiteX0-91" fmla="*/ 0 w 2299159"/>
              <a:gd name="connsiteY0-92" fmla="*/ 0 h 5011102"/>
              <a:gd name="connsiteX1-93" fmla="*/ 717102 w 2299159"/>
              <a:gd name="connsiteY1-94" fmla="*/ 498 h 5011102"/>
              <a:gd name="connsiteX2-95" fmla="*/ 2299159 w 2299159"/>
              <a:gd name="connsiteY2-96" fmla="*/ 5011102 h 5011102"/>
              <a:gd name="connsiteX3-97" fmla="*/ 0 w 2299159"/>
              <a:gd name="connsiteY3-98" fmla="*/ 5011102 h 5011102"/>
              <a:gd name="connsiteX4-99" fmla="*/ 0 w 2299159"/>
              <a:gd name="connsiteY4-100" fmla="*/ 0 h 50111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99159" h="5011102">
                <a:moveTo>
                  <a:pt x="0" y="0"/>
                </a:moveTo>
                <a:lnTo>
                  <a:pt x="717102" y="498"/>
                </a:lnTo>
                <a:lnTo>
                  <a:pt x="2299159" y="5011102"/>
                </a:lnTo>
                <a:lnTo>
                  <a:pt x="0" y="501110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3"/>
          <a:stretch>
            <a:fillRect/>
          </a:stretch>
        </p:blipFill>
        <p:spPr>
          <a:xfrm>
            <a:off x="531052" y="505345"/>
            <a:ext cx="1684421" cy="457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2021/9/10</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41507" y="4066467"/>
            <a:ext cx="6636633" cy="1325563"/>
          </a:xfrm>
          <a:prstGeom prst="rect">
            <a:avLst/>
          </a:prstGeom>
        </p:spPr>
        <p:txBody>
          <a:bodyPr/>
          <a:lstStyle/>
          <a:p>
            <a:pPr algn="ctr"/>
            <a:br>
              <a:rPr kumimoji="1" lang="en-US" altLang="zh-CN" sz="3200" dirty="0"/>
            </a:br>
            <a:r>
              <a:rPr kumimoji="1" lang="zh-CN" altLang="en-US" sz="3200" dirty="0"/>
              <a:t>北京长亭科技有限公司 </a:t>
            </a:r>
          </a:p>
        </p:txBody>
      </p:sp>
      <p:sp>
        <p:nvSpPr>
          <p:cNvPr id="5" name="文本框 4"/>
          <p:cNvSpPr txBox="1"/>
          <p:nvPr/>
        </p:nvSpPr>
        <p:spPr>
          <a:xfrm>
            <a:off x="1806928" y="2445421"/>
            <a:ext cx="8875718" cy="707886"/>
          </a:xfrm>
          <a:prstGeom prst="rect">
            <a:avLst/>
          </a:prstGeom>
          <a:noFill/>
        </p:spPr>
        <p:txBody>
          <a:bodyPr wrap="square" rtlCol="0">
            <a:spAutoFit/>
          </a:bodyPr>
          <a:lstStyle/>
          <a:p>
            <a:r>
              <a:rPr kumimoji="1" lang="zh-CN" altLang="en-US" sz="4000" b="1" dirty="0">
                <a:solidFill>
                  <a:srgbClr val="7AC259"/>
                </a:solidFill>
                <a:latin typeface="Microsoft YaHei" panose="020B0503020204020204" pitchFamily="34" charset="-122"/>
                <a:ea typeface="Microsoft YaHei" panose="020B0503020204020204" pitchFamily="34" charset="-122"/>
              </a:rPr>
              <a:t>域前置技术</a:t>
            </a:r>
          </a:p>
        </p:txBody>
      </p:sp>
      <p:sp>
        <p:nvSpPr>
          <p:cNvPr id="7" name="矩形 6"/>
          <p:cNvSpPr/>
          <p:nvPr/>
        </p:nvSpPr>
        <p:spPr>
          <a:xfrm>
            <a:off x="2348345" y="3393000"/>
            <a:ext cx="2160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8" name="文本框 7"/>
          <p:cNvSpPr txBox="1"/>
          <p:nvPr/>
        </p:nvSpPr>
        <p:spPr>
          <a:xfrm rot="16200000">
            <a:off x="9757273" y="2294021"/>
            <a:ext cx="3236063" cy="1385316"/>
          </a:xfrm>
          <a:prstGeom prst="rect">
            <a:avLst/>
          </a:prstGeom>
          <a:noFill/>
        </p:spPr>
        <p:txBody>
          <a:bodyPr wrap="square" rtlCol="0">
            <a:spAutoFit/>
          </a:bodyPr>
          <a:lstStyle/>
          <a:p>
            <a:pPr>
              <a:lnSpc>
                <a:spcPts val="11600"/>
              </a:lnSpc>
            </a:pPr>
            <a:r>
              <a:rPr kumimoji="1" lang="en-US" altLang="zh-CN" sz="9600" b="1" dirty="0">
                <a:solidFill>
                  <a:schemeClr val="bg1">
                    <a:alpha val="20000"/>
                  </a:schemeClr>
                </a:solidFill>
                <a:latin typeface="Source Han Sans CN" panose="020B0500000000000000" pitchFamily="34" charset="-128"/>
                <a:ea typeface="Source Han Sans CN" panose="020B0500000000000000" pitchFamily="34" charset="-128"/>
              </a:rPr>
              <a:t>2019</a:t>
            </a:r>
            <a:endParaRPr kumimoji="1" lang="zh-CN" altLang="en-US" sz="9600" b="1" dirty="0">
              <a:solidFill>
                <a:schemeClr val="bg1">
                  <a:alpha val="20000"/>
                </a:schemeClr>
              </a:solidFill>
              <a:latin typeface="Source Han Sans CN" panose="020B0500000000000000" pitchFamily="34" charset="-128"/>
              <a:ea typeface="Source Han Sans CN" panose="020B0500000000000000"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536174"/>
            <a:ext cx="9339209" cy="3785652"/>
          </a:xfrm>
          <a:prstGeom prst="rect">
            <a:avLst/>
          </a:prstGeom>
          <a:noFill/>
        </p:spPr>
        <p:txBody>
          <a:bodyPr wrap="square" rtlCol="0">
            <a:spAutoFit/>
          </a:bodyPr>
          <a:lstStyle/>
          <a:p>
            <a:r>
              <a:rPr lang="zh-CN" altLang="en-US" sz="2400" dirty="0"/>
              <a:t>其实域前置技术与</a:t>
            </a:r>
            <a:r>
              <a:rPr lang="en-US" altLang="zh-CN" sz="2400" dirty="0" err="1"/>
              <a:t>cdn</a:t>
            </a:r>
            <a:r>
              <a:rPr lang="zh-CN" altLang="en-US" sz="2400" dirty="0"/>
              <a:t>非常相像。被攻击主机上只会有跟</a:t>
            </a:r>
            <a:r>
              <a:rPr lang="en-US" altLang="zh-CN" sz="2400" dirty="0" err="1"/>
              <a:t>cdn</a:t>
            </a:r>
            <a:r>
              <a:rPr lang="zh-CN" altLang="en-US" sz="2400" dirty="0"/>
              <a:t>的</a:t>
            </a:r>
            <a:r>
              <a:rPr lang="en-US" altLang="zh-CN" sz="2400" dirty="0" err="1"/>
              <a:t>ip</a:t>
            </a:r>
            <a:r>
              <a:rPr lang="zh-CN" altLang="en-US" sz="2400" dirty="0"/>
              <a:t>通信的流量，不会有跟真实</a:t>
            </a:r>
            <a:r>
              <a:rPr lang="en-US" altLang="zh-CN" sz="2400" dirty="0"/>
              <a:t>C2</a:t>
            </a:r>
            <a:r>
              <a:rPr lang="zh-CN" altLang="en-US" sz="2400" dirty="0"/>
              <a:t>服务器通信的流量，可以保护</a:t>
            </a:r>
            <a:r>
              <a:rPr lang="en-US" altLang="zh-CN" sz="2400" dirty="0"/>
              <a:t>C2</a:t>
            </a:r>
            <a:r>
              <a:rPr lang="zh-CN" altLang="en-US" sz="2400" dirty="0"/>
              <a:t>服务器的</a:t>
            </a:r>
            <a:r>
              <a:rPr lang="en-US" altLang="zh-CN" sz="2400" dirty="0" err="1"/>
              <a:t>ip</a:t>
            </a:r>
            <a:r>
              <a:rPr lang="zh-CN" altLang="en-US" sz="2400" dirty="0"/>
              <a:t>，但是域名还是会暴露。</a:t>
            </a:r>
            <a:endParaRPr lang="en-US" altLang="zh-CN" sz="2400" dirty="0"/>
          </a:p>
          <a:p>
            <a:endParaRPr lang="en-US" altLang="zh-CN" sz="2400" dirty="0"/>
          </a:p>
          <a:p>
            <a:endParaRPr lang="en-US" altLang="zh-CN" sz="2400" dirty="0"/>
          </a:p>
          <a:p>
            <a:r>
              <a:rPr lang="zh-CN" altLang="en-US" sz="2400" dirty="0"/>
              <a:t>技术实现重点：</a:t>
            </a:r>
            <a:endParaRPr lang="en-US" altLang="zh-CN" sz="2400" dirty="0"/>
          </a:p>
          <a:p>
            <a:endParaRPr lang="en-US" altLang="zh-CN" sz="2400" dirty="0"/>
          </a:p>
          <a:p>
            <a:pPr marL="342900" indent="-342900">
              <a:buFont typeface="Arial" panose="020B0604020202020204" pitchFamily="34" charset="0"/>
              <a:buChar char="•"/>
            </a:pPr>
            <a:r>
              <a:rPr lang="zh-CN" altLang="en-US" sz="2400" dirty="0"/>
              <a:t>一个不备案的域名，否则这个方式毫无用处</a:t>
            </a:r>
            <a:endParaRPr lang="en-US" altLang="zh-CN" sz="2400" dirty="0"/>
          </a:p>
          <a:p>
            <a:pPr marL="342900" indent="-342900">
              <a:buFont typeface="Arial" panose="020B0604020202020204" pitchFamily="34" charset="0"/>
              <a:buChar char="•"/>
            </a:pPr>
            <a:r>
              <a:rPr lang="zh-CN" altLang="en-US" sz="2400" dirty="0"/>
              <a:t>这种技术对</a:t>
            </a:r>
            <a:r>
              <a:rPr lang="en-US" altLang="zh-CN" sz="2400" dirty="0"/>
              <a:t>http</a:t>
            </a:r>
            <a:r>
              <a:rPr lang="zh-CN" altLang="en-US" sz="2400" dirty="0"/>
              <a:t>与</a:t>
            </a:r>
            <a:r>
              <a:rPr lang="en-US" altLang="zh-CN" sz="2400" dirty="0"/>
              <a:t>https</a:t>
            </a:r>
            <a:r>
              <a:rPr lang="zh-CN" altLang="en-US" sz="2400" dirty="0"/>
              <a:t>没有强制要求，都可以使用，而域前置技术要求是</a:t>
            </a:r>
            <a:r>
              <a:rPr lang="en-US" altLang="zh-CN" sz="2400" dirty="0"/>
              <a:t>https</a:t>
            </a:r>
            <a:endParaRPr lang="zh-CN" altLang="en-US" sz="2400" dirty="0"/>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962123" cy="523220"/>
          </a:xfrm>
          <a:prstGeom prst="rect">
            <a:avLst/>
          </a:prstGeom>
          <a:noFill/>
        </p:spPr>
        <p:txBody>
          <a:bodyPr wrap="none" rtlCol="0">
            <a:spAutoFit/>
          </a:bodyPr>
          <a:lstStyle/>
          <a:p>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CDN</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98357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536174"/>
            <a:ext cx="9339209" cy="4154984"/>
          </a:xfrm>
          <a:prstGeom prst="rect">
            <a:avLst/>
          </a:prstGeom>
          <a:noFill/>
        </p:spPr>
        <p:txBody>
          <a:bodyPr wrap="square" rtlCol="0">
            <a:spAutoFit/>
          </a:bodyPr>
          <a:lstStyle/>
          <a:p>
            <a:r>
              <a:rPr lang="zh-CN" altLang="en-US" sz="2400" b="1" dirty="0"/>
              <a:t>这种技术比较像穷人版本的</a:t>
            </a:r>
            <a:r>
              <a:rPr lang="en-US" altLang="zh-CN" sz="2400" b="1" dirty="0"/>
              <a:t>CDN</a:t>
            </a:r>
            <a:r>
              <a:rPr lang="zh-CN" altLang="en-US" sz="2400" b="1" dirty="0"/>
              <a:t>或者域前置技术</a:t>
            </a:r>
            <a:r>
              <a:rPr lang="zh-CN" altLang="en-US" sz="2400" dirty="0"/>
              <a:t>。</a:t>
            </a:r>
            <a:endParaRPr lang="en-US" altLang="zh-CN" sz="2400" dirty="0"/>
          </a:p>
          <a:p>
            <a:endParaRPr lang="en-US" altLang="zh-CN" sz="2400" dirty="0"/>
          </a:p>
          <a:p>
            <a:r>
              <a:rPr lang="zh-CN" altLang="en-US" sz="2400" dirty="0"/>
              <a:t>需要有两台</a:t>
            </a:r>
            <a:r>
              <a:rPr lang="en-US" altLang="zh-CN" sz="2400" dirty="0" err="1"/>
              <a:t>vps</a:t>
            </a:r>
            <a:r>
              <a:rPr lang="zh-CN" altLang="en-US" sz="2400" dirty="0"/>
              <a:t>，一台做重定向，一台是真正的</a:t>
            </a:r>
            <a:r>
              <a:rPr lang="en-US" altLang="zh-CN" sz="2400" dirty="0"/>
              <a:t>C2</a:t>
            </a:r>
            <a:r>
              <a:rPr lang="zh-CN" altLang="en-US" sz="2400" dirty="0"/>
              <a:t>服务器，而被攻击主机只与那台做重定向的机器通信，重定向机器只会转发来自</a:t>
            </a:r>
            <a:r>
              <a:rPr lang="en-US" altLang="zh-CN" sz="2400" dirty="0"/>
              <a:t>beacon</a:t>
            </a:r>
            <a:r>
              <a:rPr lang="zh-CN" altLang="en-US" sz="2400" dirty="0"/>
              <a:t>的特定流量到</a:t>
            </a:r>
            <a:r>
              <a:rPr lang="en-US" altLang="zh-CN" sz="2400" dirty="0"/>
              <a:t>C2</a:t>
            </a:r>
            <a:r>
              <a:rPr lang="zh-CN" altLang="en-US" sz="2400" dirty="0"/>
              <a:t>服务器，对于其他流量可以自定义设置处理方法，一般是采用重定向到一些高信誉域名上例如百度等。</a:t>
            </a:r>
            <a:endParaRPr lang="en-US" altLang="zh-CN" sz="2400" dirty="0"/>
          </a:p>
          <a:p>
            <a:endParaRPr lang="en-US" altLang="zh-CN" sz="2400" dirty="0"/>
          </a:p>
          <a:p>
            <a:r>
              <a:rPr lang="zh-CN" altLang="en-US" sz="2400" dirty="0"/>
              <a:t>可达到的效果：被攻击主机上只会有与重定向机器之间的流量，不会有与真实</a:t>
            </a:r>
            <a:r>
              <a:rPr lang="en-US" altLang="zh-CN" sz="2400" dirty="0"/>
              <a:t>c2</a:t>
            </a:r>
            <a:r>
              <a:rPr lang="zh-CN" altLang="en-US" sz="2400" dirty="0"/>
              <a:t>服务器通信的流量，重定向服务器会将非</a:t>
            </a:r>
            <a:r>
              <a:rPr lang="en-US" altLang="zh-CN" sz="2400" dirty="0"/>
              <a:t>beacon</a:t>
            </a:r>
            <a:r>
              <a:rPr lang="zh-CN" altLang="en-US" sz="2400" dirty="0"/>
              <a:t>的请求重定向到一些高信誉域名上，达到迷惑的目的，不过如果受害者</a:t>
            </a:r>
            <a:r>
              <a:rPr lang="en-US" altLang="zh-CN" sz="2400" dirty="0"/>
              <a:t>ban</a:t>
            </a:r>
            <a:r>
              <a:rPr lang="zh-CN" altLang="en-US" sz="2400" dirty="0"/>
              <a:t>掉了重定向机器的</a:t>
            </a:r>
            <a:r>
              <a:rPr lang="en-US" altLang="zh-CN" sz="2400" dirty="0" err="1"/>
              <a:t>ip</a:t>
            </a:r>
            <a:r>
              <a:rPr lang="zh-CN" altLang="en-US" sz="2400" dirty="0"/>
              <a:t>，对攻击者的损失也是很大的。</a:t>
            </a:r>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1980029"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重定向技术</a:t>
            </a:r>
          </a:p>
        </p:txBody>
      </p:sp>
    </p:spTree>
    <p:extLst>
      <p:ext uri="{BB962C8B-B14F-4D97-AF65-F5344CB8AC3E}">
        <p14:creationId xmlns:p14="http://schemas.microsoft.com/office/powerpoint/2010/main" val="292180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638915"/>
            <a:ext cx="9339209" cy="2554545"/>
          </a:xfrm>
          <a:prstGeom prst="rect">
            <a:avLst/>
          </a:prstGeom>
          <a:noFill/>
        </p:spPr>
        <p:txBody>
          <a:bodyPr wrap="square" rtlCol="0">
            <a:spAutoFit/>
          </a:bodyPr>
          <a:lstStyle/>
          <a:p>
            <a:r>
              <a:rPr lang="zh-CN" altLang="en-US" sz="3200" dirty="0"/>
              <a:t>技术实现重点：</a:t>
            </a:r>
            <a:endParaRPr lang="en-US" altLang="zh-CN" sz="3200" dirty="0"/>
          </a:p>
          <a:p>
            <a:endParaRPr lang="zh-CN" altLang="en-US" sz="3200" dirty="0"/>
          </a:p>
          <a:p>
            <a:pPr marL="342900" indent="-342900">
              <a:buFont typeface="Arial" panose="020B0604020202020204" pitchFamily="34" charset="0"/>
              <a:buChar char="•"/>
            </a:pPr>
            <a:r>
              <a:rPr lang="zh-CN" altLang="en-US" sz="3200" dirty="0"/>
              <a:t>两台服务器</a:t>
            </a:r>
            <a:endParaRPr lang="en-US" altLang="zh-CN" sz="3200" dirty="0"/>
          </a:p>
          <a:p>
            <a:pPr marL="342900" indent="-342900">
              <a:buFont typeface="Arial" panose="020B0604020202020204" pitchFamily="34" charset="0"/>
              <a:buChar char="•"/>
            </a:pPr>
            <a:r>
              <a:rPr lang="zh-CN" altLang="en-US" sz="3200" dirty="0"/>
              <a:t>配置</a:t>
            </a:r>
            <a:r>
              <a:rPr lang="en-US" altLang="zh-CN" sz="3200" dirty="0" err="1"/>
              <a:t>apache_rewrite</a:t>
            </a:r>
            <a:endParaRPr lang="en-US" altLang="zh-CN" sz="3200" dirty="0"/>
          </a:p>
          <a:p>
            <a:pPr marL="342900" indent="-342900">
              <a:buFont typeface="Arial" panose="020B0604020202020204" pitchFamily="34" charset="0"/>
              <a:buChar char="•"/>
            </a:pPr>
            <a:r>
              <a:rPr lang="zh-CN" altLang="en-US" sz="3200" dirty="0"/>
              <a:t>配置</a:t>
            </a:r>
            <a:r>
              <a:rPr lang="en-US" altLang="zh-CN" sz="3200" dirty="0"/>
              <a:t>malleable profile</a:t>
            </a:r>
            <a:r>
              <a:rPr lang="zh-CN" altLang="en-US" sz="3200" dirty="0"/>
              <a:t>文件</a:t>
            </a:r>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1980029"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重定向技术</a:t>
            </a:r>
          </a:p>
        </p:txBody>
      </p:sp>
    </p:spTree>
    <p:extLst>
      <p:ext uri="{BB962C8B-B14F-4D97-AF65-F5344CB8AC3E}">
        <p14:creationId xmlns:p14="http://schemas.microsoft.com/office/powerpoint/2010/main" val="98855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536174"/>
            <a:ext cx="9339209"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t>cdn</a:t>
            </a:r>
            <a:r>
              <a:rPr lang="zh-CN" altLang="en-US" sz="2400" dirty="0"/>
              <a:t>技术仅仅利用了</a:t>
            </a:r>
            <a:r>
              <a:rPr lang="en-US" altLang="zh-CN" sz="2400" dirty="0" err="1"/>
              <a:t>cdn</a:t>
            </a:r>
            <a:r>
              <a:rPr lang="zh-CN" altLang="en-US" sz="2400" dirty="0"/>
              <a:t>对</a:t>
            </a:r>
            <a:r>
              <a:rPr lang="en-US" altLang="zh-CN" sz="2400" dirty="0"/>
              <a:t>http</a:t>
            </a:r>
            <a:r>
              <a:rPr lang="zh-CN" altLang="en-US" sz="2400" dirty="0"/>
              <a:t>与</a:t>
            </a:r>
            <a:r>
              <a:rPr lang="en-US" altLang="zh-CN" sz="2400" dirty="0"/>
              <a:t>https</a:t>
            </a:r>
            <a:r>
              <a:rPr lang="zh-CN" altLang="en-US" sz="2400" dirty="0"/>
              <a:t>流量进行转发来达到的隐匿效果，可以隐藏</a:t>
            </a:r>
            <a:r>
              <a:rPr lang="en-US" altLang="zh-CN" sz="2400" dirty="0" err="1"/>
              <a:t>ip</a:t>
            </a:r>
            <a:r>
              <a:rPr lang="zh-CN" altLang="en-US" sz="2400" dirty="0"/>
              <a:t>不能隐藏域名。</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域前置技术高级一些，但是却基于</a:t>
            </a:r>
            <a:r>
              <a:rPr lang="en-US" altLang="zh-CN" sz="2400" dirty="0"/>
              <a:t>https</a:t>
            </a:r>
            <a:r>
              <a:rPr lang="zh-CN" altLang="en-US" sz="2400" dirty="0"/>
              <a:t>的，可以隐藏</a:t>
            </a:r>
            <a:r>
              <a:rPr lang="en-US" altLang="zh-CN" sz="2400" dirty="0" err="1"/>
              <a:t>ip</a:t>
            </a:r>
            <a:r>
              <a:rPr lang="zh-CN" altLang="en-US" sz="2400" dirty="0"/>
              <a:t>与域名，效果应该是最好的，只是因为现在不少的厂商已经禁止了域前置技术的存在，想用的话得自己去找还依旧允许域前置技术的厂商。</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重定向技术对运维人员迷惑效果还是不错的，但对于很专业的运维人员可能效果就没有那么好，而且配置也是最复杂的，如果被发现</a:t>
            </a:r>
            <a:r>
              <a:rPr lang="en-US" altLang="zh-CN" sz="2400" dirty="0"/>
              <a:t>ban</a:t>
            </a:r>
            <a:r>
              <a:rPr lang="zh-CN" altLang="en-US" sz="2400" dirty="0"/>
              <a:t>了自己的重定向机器，对于攻击队来说损失也不小，总的来说还是没有</a:t>
            </a:r>
            <a:r>
              <a:rPr lang="en-US" altLang="zh-CN" sz="2400" dirty="0" err="1"/>
              <a:t>cdn</a:t>
            </a:r>
            <a:r>
              <a:rPr lang="zh-CN" altLang="en-US" sz="2400" dirty="0"/>
              <a:t>的方法好用。</a:t>
            </a:r>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4134465"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与域前置技术的区别总结</a:t>
            </a:r>
          </a:p>
        </p:txBody>
      </p:sp>
    </p:spTree>
    <p:extLst>
      <p:ext uri="{BB962C8B-B14F-4D97-AF65-F5344CB8AC3E}">
        <p14:creationId xmlns:p14="http://schemas.microsoft.com/office/powerpoint/2010/main" val="113755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5262" y="1898752"/>
            <a:ext cx="3224605" cy="707886"/>
          </a:xfrm>
          <a:prstGeom prst="rect">
            <a:avLst/>
          </a:prstGeom>
          <a:noFill/>
        </p:spPr>
        <p:txBody>
          <a:bodyPr wrap="square" rtlCol="0">
            <a:spAutoFit/>
          </a:bodyPr>
          <a:lstStyle/>
          <a:p>
            <a:r>
              <a:rPr kumimoji="1" lang="zh-CN" altLang="en-US" sz="4000" b="1">
                <a:solidFill>
                  <a:srgbClr val="7AC259"/>
                </a:solidFill>
                <a:latin typeface="Microsoft YaHei" panose="020B0503020204020204" pitchFamily="34" charset="-122"/>
                <a:ea typeface="Microsoft YaHei" panose="020B0503020204020204" pitchFamily="34" charset="-122"/>
              </a:rPr>
              <a:t>感谢聆听 </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1620957"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关于长亭</a:t>
            </a:r>
          </a:p>
        </p:txBody>
      </p:sp>
      <p:sp>
        <p:nvSpPr>
          <p:cNvPr id="3" name="文本框 2"/>
          <p:cNvSpPr txBox="1"/>
          <p:nvPr/>
        </p:nvSpPr>
        <p:spPr>
          <a:xfrm>
            <a:off x="1163638" y="1289153"/>
            <a:ext cx="10609262" cy="5208605"/>
          </a:xfrm>
          <a:prstGeom prst="rect">
            <a:avLst/>
          </a:prstGeom>
          <a:noFill/>
        </p:spPr>
        <p:txBody>
          <a:bodyPr wrap="square" rtlCol="0">
            <a:spAutoFit/>
          </a:bodyPr>
          <a:lstStyle/>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安全服务</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红蓝对抗</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攻防演练</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渗透测试</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代码审计</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应急响应</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漏洞扫描</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基线检查</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能力提升</a:t>
            </a:r>
            <a:r>
              <a:rPr lang="en-US" altLang="zh-CN" sz="2000" dirty="0">
                <a:latin typeface="Microsoft YaHei" panose="020B0503020204020204" pitchFamily="34" charset="-122"/>
                <a:ea typeface="Microsoft YaHei" panose="020B0503020204020204" pitchFamily="34" charset="-122"/>
              </a:rPr>
              <a:t>/ …</a:t>
            </a: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安全产品</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雷池：下一代</a:t>
            </a: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应用防火墙，全球首发基于语义分析攻击检测技术</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谛听：内网威胁感知系统</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洞鉴：漏洞扫描器</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安全研究</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移动安全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物联网安全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区块链安全等多方向 </a:t>
            </a:r>
            <a:r>
              <a:rPr lang="en-US" altLang="zh-CN" sz="2000" dirty="0">
                <a:latin typeface="Microsoft YaHei" panose="020B0503020204020204" pitchFamily="34" charset="-122"/>
                <a:ea typeface="Microsoft YaHei" panose="020B0503020204020204" pitchFamily="34" charset="-122"/>
              </a:rPr>
              <a:t>0day </a:t>
            </a:r>
            <a:r>
              <a:rPr lang="zh-CN" altLang="en-US" sz="2000" dirty="0">
                <a:latin typeface="Microsoft YaHei" panose="020B0503020204020204" pitchFamily="34" charset="-122"/>
                <a:ea typeface="Microsoft YaHei" panose="020B0503020204020204" pitchFamily="34" charset="-122"/>
              </a:rPr>
              <a:t>漏洞研究</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多次参与国内外黑客大赛，</a:t>
            </a:r>
            <a:r>
              <a:rPr lang="en-US" altLang="zh-CN" sz="2000" dirty="0" err="1">
                <a:latin typeface="Microsoft YaHei" panose="020B0503020204020204" pitchFamily="34" charset="-122"/>
                <a:ea typeface="Microsoft YaHei" panose="020B0503020204020204" pitchFamily="34" charset="-122"/>
              </a:rPr>
              <a:t>GeekPwn</a:t>
            </a:r>
            <a:r>
              <a:rPr lang="en-US" altLang="zh-CN" sz="2000" dirty="0">
                <a:latin typeface="Microsoft YaHei" panose="020B0503020204020204" pitchFamily="34" charset="-122"/>
                <a:ea typeface="Microsoft YaHei" panose="020B0503020204020204" pitchFamily="34" charset="-122"/>
              </a:rPr>
              <a:t>/Pwn2Own</a:t>
            </a:r>
            <a:r>
              <a:rPr lang="zh-CN" altLang="en-US" sz="2000" dirty="0">
                <a:latin typeface="Microsoft YaHei" panose="020B0503020204020204" pitchFamily="34" charset="-122"/>
                <a:ea typeface="Microsoft YaHei" panose="020B0503020204020204" pitchFamily="34" charset="-122"/>
              </a:rPr>
              <a:t>，累计获得奖金</a:t>
            </a:r>
            <a:r>
              <a:rPr lang="en-US" altLang="zh-CN" sz="2000" dirty="0">
                <a:latin typeface="Microsoft YaHei" panose="020B0503020204020204" pitchFamily="34" charset="-122"/>
                <a:ea typeface="Microsoft YaHei" panose="020B0503020204020204" pitchFamily="34" charset="-122"/>
              </a:rPr>
              <a:t>300w+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原理介绍</a:t>
            </a:r>
          </a:p>
        </p:txBody>
      </p:sp>
      <p:sp>
        <p:nvSpPr>
          <p:cNvPr id="9" name="文本框 8"/>
          <p:cNvSpPr txBox="1"/>
          <p:nvPr/>
        </p:nvSpPr>
        <p:spPr>
          <a:xfrm>
            <a:off x="3610610" y="2237740"/>
            <a:ext cx="3299460"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1</a:t>
            </a:r>
            <a:endParaRPr lang="zh-CN" altLang="en-US" sz="4800" b="1" dirty="0">
              <a:latin typeface="Source Han Sans CN Medium" panose="020B0500000000000000" pitchFamily="34" charset="-128"/>
              <a:ea typeface="Source Han Sans CN Medium" panose="020B0500000000000000"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905506"/>
            <a:ext cx="9339209" cy="3046988"/>
          </a:xfrm>
          <a:prstGeom prst="rect">
            <a:avLst/>
          </a:prstGeom>
          <a:noFill/>
        </p:spPr>
        <p:txBody>
          <a:bodyPr wrap="square" rtlCol="0">
            <a:spAutoFit/>
          </a:bodyPr>
          <a:lstStyle/>
          <a:p>
            <a:r>
              <a:rPr lang="zh-CN" altLang="en-US" sz="2400" b="1" dirty="0"/>
              <a:t>域前置，又译为域名幌子，是一种隐藏连接真实端点来规避互联网审查的技术</a:t>
            </a:r>
            <a:r>
              <a:rPr lang="zh-CN" altLang="en-US" sz="2400" dirty="0"/>
              <a:t>。在应用层上运作时，域前置使用户能通过</a:t>
            </a:r>
            <a:r>
              <a:rPr lang="en-US" altLang="zh-CN" sz="2400" dirty="0"/>
              <a:t>HTTPS</a:t>
            </a:r>
            <a:r>
              <a:rPr lang="zh-CN" altLang="en-US" sz="2400" dirty="0"/>
              <a:t>连接到被屏蔽的服务，而表面上像在与另一个完全不同的站点通信。</a:t>
            </a:r>
            <a:endParaRPr lang="en-US" altLang="zh-CN" sz="2400" dirty="0"/>
          </a:p>
          <a:p>
            <a:endParaRPr lang="en-US" altLang="zh-CN" sz="2400" dirty="0"/>
          </a:p>
          <a:p>
            <a:r>
              <a:rPr lang="zh-CN" altLang="en-US" sz="2400" dirty="0"/>
              <a:t>此技术的原理为在不同通信层使用不同的域名。在明文的</a:t>
            </a:r>
            <a:r>
              <a:rPr lang="en-US" altLang="zh-CN" sz="2400" dirty="0"/>
              <a:t>DNS</a:t>
            </a:r>
            <a:r>
              <a:rPr lang="zh-CN" altLang="en-US" sz="2400" dirty="0"/>
              <a:t>请求和</a:t>
            </a:r>
            <a:r>
              <a:rPr lang="en-US" altLang="zh-CN" sz="2400" dirty="0"/>
              <a:t>TLS</a:t>
            </a:r>
            <a:r>
              <a:rPr lang="zh-CN" altLang="en-US" sz="2400" dirty="0"/>
              <a:t>服务器名称指示（</a:t>
            </a:r>
            <a:r>
              <a:rPr lang="en-US" altLang="zh-CN" sz="2400" dirty="0"/>
              <a:t>SNI</a:t>
            </a:r>
            <a:r>
              <a:rPr lang="zh-CN" altLang="en-US" sz="2400" dirty="0"/>
              <a:t>）中使用无害的域名来初始化连接、公布给审查者，而实际要连接的被封锁域名仅在创建加密的</a:t>
            </a:r>
            <a:r>
              <a:rPr lang="en-US" altLang="zh-CN" sz="2400" dirty="0"/>
              <a:t>HTTPS</a:t>
            </a:r>
            <a:r>
              <a:rPr lang="zh-CN" altLang="en-US" sz="2400" dirty="0"/>
              <a:t>连接后发出，使其不以明文暴露给网络审查者。</a:t>
            </a:r>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1620957"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原理介绍</a:t>
            </a:r>
          </a:p>
        </p:txBody>
      </p:sp>
    </p:spTree>
    <p:extLst>
      <p:ext uri="{BB962C8B-B14F-4D97-AF65-F5344CB8AC3E}">
        <p14:creationId xmlns:p14="http://schemas.microsoft.com/office/powerpoint/2010/main" val="603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536174"/>
            <a:ext cx="9339209" cy="3785652"/>
          </a:xfrm>
          <a:prstGeom prst="rect">
            <a:avLst/>
          </a:prstGeom>
          <a:noFill/>
        </p:spPr>
        <p:txBody>
          <a:bodyPr wrap="square" rtlCol="0">
            <a:spAutoFit/>
          </a:bodyPr>
          <a:lstStyle/>
          <a:p>
            <a:r>
              <a:rPr lang="zh-CN" altLang="en-US" sz="2400" b="1" dirty="0"/>
              <a:t>该技术利用审查者通常很难区分被伪装流量与合法流量的特点，迫使审查者选择放行所有看似无害的流量，或者选择彻底封锁此域的流量。而彻底封锁可能带来显著的附加损害。</a:t>
            </a:r>
            <a:r>
              <a:rPr lang="zh-CN" altLang="en-US" sz="2400" dirty="0"/>
              <a:t>这种举动在被封锁的站点与无害站点为同一个大型服务提供商时较为可行，例如由</a:t>
            </a:r>
            <a:r>
              <a:rPr lang="en-US" altLang="zh-CN" sz="2400" dirty="0"/>
              <a:t>Google</a:t>
            </a:r>
            <a:r>
              <a:rPr lang="zh-CN" altLang="en-US" sz="2400" dirty="0"/>
              <a:t>应用服务引擎（</a:t>
            </a:r>
            <a:r>
              <a:rPr lang="en-US" altLang="zh-CN" sz="2400" dirty="0"/>
              <a:t>GAE</a:t>
            </a:r>
            <a:r>
              <a:rPr lang="zh-CN" altLang="en-US" sz="2400" dirty="0"/>
              <a:t>）等提供的服务。 </a:t>
            </a:r>
            <a:r>
              <a:rPr lang="en-US" altLang="zh-CN" sz="2400" dirty="0"/>
              <a:t>Google</a:t>
            </a:r>
            <a:r>
              <a:rPr lang="zh-CN" altLang="en-US" sz="2400" dirty="0"/>
              <a:t>后于</a:t>
            </a:r>
            <a:r>
              <a:rPr lang="en-US" altLang="zh-CN" sz="2400" dirty="0"/>
              <a:t>2018</a:t>
            </a:r>
            <a:r>
              <a:rPr lang="zh-CN" altLang="en-US" sz="2400" dirty="0"/>
              <a:t>年</a:t>
            </a:r>
            <a:r>
              <a:rPr lang="en-US" altLang="zh-CN" sz="2400" dirty="0"/>
              <a:t>4</a:t>
            </a:r>
            <a:r>
              <a:rPr lang="zh-CN" altLang="en-US" sz="2400" dirty="0"/>
              <a:t>月禁用域前置，称这从未是</a:t>
            </a:r>
            <a:r>
              <a:rPr lang="en-US" altLang="zh-CN" sz="2400" dirty="0"/>
              <a:t>Google</a:t>
            </a:r>
            <a:r>
              <a:rPr lang="zh-CN" altLang="en-US" sz="2400" dirty="0"/>
              <a:t>有意支持的一项功能。亚马逊公司也在不久后决定停用</a:t>
            </a:r>
            <a:r>
              <a:rPr lang="en-US" altLang="zh-CN" sz="2400" dirty="0"/>
              <a:t>CloudFront</a:t>
            </a:r>
            <a:r>
              <a:rPr lang="zh-CN" altLang="en-US" sz="2400" dirty="0"/>
              <a:t>上的域前置支持，表示这已被视为违反</a:t>
            </a:r>
            <a:r>
              <a:rPr lang="en-US" altLang="zh-CN" sz="2400" dirty="0"/>
              <a:t>AWS</a:t>
            </a:r>
            <a:r>
              <a:rPr lang="zh-CN" altLang="en-US" sz="2400" dirty="0"/>
              <a:t>服务条款。有报道认为，</a:t>
            </a:r>
            <a:r>
              <a:rPr lang="en-US" altLang="zh-CN" sz="2400" dirty="0"/>
              <a:t>Google</a:t>
            </a:r>
            <a:r>
              <a:rPr lang="zh-CN" altLang="en-US" sz="2400" dirty="0"/>
              <a:t>和亚马逊做此决定的部分原因是来自俄罗斯政府的压力，因</a:t>
            </a:r>
            <a:r>
              <a:rPr lang="en-US" altLang="zh-CN" sz="2400" dirty="0"/>
              <a:t>Telegram</a:t>
            </a:r>
            <a:r>
              <a:rPr lang="zh-CN" altLang="en-US" sz="2400" dirty="0"/>
              <a:t>在当地使用这两家云服务提供商进行域前置活动。</a:t>
            </a:r>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1620957"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原理介绍</a:t>
            </a:r>
          </a:p>
        </p:txBody>
      </p:sp>
    </p:spTree>
    <p:extLst>
      <p:ext uri="{BB962C8B-B14F-4D97-AF65-F5344CB8AC3E}">
        <p14:creationId xmlns:p14="http://schemas.microsoft.com/office/powerpoint/2010/main" val="258039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1620957"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原理解释</a:t>
            </a:r>
          </a:p>
        </p:txBody>
      </p:sp>
      <p:sp>
        <p:nvSpPr>
          <p:cNvPr id="30" name="矩形 29"/>
          <p:cNvSpPr/>
          <p:nvPr/>
        </p:nvSpPr>
        <p:spPr>
          <a:xfrm>
            <a:off x="5287493" y="2376004"/>
            <a:ext cx="1617013" cy="783985"/>
          </a:xfrm>
          <a:prstGeom prst="rect">
            <a:avLst/>
          </a:prstGeom>
          <a:solidFill>
            <a:srgbClr val="73C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Light" panose="020B0502040204020203" pitchFamily="34" charset="-122"/>
                <a:ea typeface="Microsoft YaHei Light" panose="020B0502040204020203" pitchFamily="34" charset="-122"/>
              </a:rPr>
              <a:t>前置服务器</a:t>
            </a:r>
          </a:p>
        </p:txBody>
      </p:sp>
      <p:sp>
        <p:nvSpPr>
          <p:cNvPr id="31" name="矩形 30"/>
          <p:cNvSpPr/>
          <p:nvPr/>
        </p:nvSpPr>
        <p:spPr>
          <a:xfrm>
            <a:off x="2231368" y="2376005"/>
            <a:ext cx="1617013" cy="783985"/>
          </a:xfrm>
          <a:prstGeom prst="rect">
            <a:avLst/>
          </a:prstGeom>
          <a:solidFill>
            <a:srgbClr val="73C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icrosoft YaHei Light" panose="020B0502040204020203" pitchFamily="34" charset="-122"/>
                <a:ea typeface="Microsoft YaHei Light" panose="020B0502040204020203" pitchFamily="34" charset="-122"/>
              </a:rPr>
              <a:t>被攻击主机</a:t>
            </a:r>
          </a:p>
        </p:txBody>
      </p:sp>
      <p:cxnSp>
        <p:nvCxnSpPr>
          <p:cNvPr id="56" name="直接箭头连接符 55"/>
          <p:cNvCxnSpPr>
            <a:cxnSpLocks/>
            <a:stCxn id="27" idx="1"/>
            <a:endCxn id="30" idx="3"/>
          </p:cNvCxnSpPr>
          <p:nvPr/>
        </p:nvCxnSpPr>
        <p:spPr>
          <a:xfrm flipH="1" flipV="1">
            <a:off x="6904506" y="2767997"/>
            <a:ext cx="1439113" cy="1"/>
          </a:xfrm>
          <a:prstGeom prst="straightConnector1">
            <a:avLst/>
          </a:pr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a:stCxn id="30" idx="1"/>
            <a:endCxn id="31" idx="3"/>
          </p:cNvCxnSpPr>
          <p:nvPr/>
        </p:nvCxnSpPr>
        <p:spPr>
          <a:xfrm flipH="1">
            <a:off x="3848381" y="2767997"/>
            <a:ext cx="1439112" cy="1"/>
          </a:xfrm>
          <a:prstGeom prst="straightConnector1">
            <a:avLst/>
          </a:prstGeom>
          <a:ln w="38100">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7" name="矩形 26">
            <a:extLst>
              <a:ext uri="{FF2B5EF4-FFF2-40B4-BE49-F238E27FC236}">
                <a16:creationId xmlns:a16="http://schemas.microsoft.com/office/drawing/2014/main" id="{B4888DFE-B657-4F6A-A1A5-4AE6015D99AB}"/>
              </a:ext>
            </a:extLst>
          </p:cNvPr>
          <p:cNvSpPr/>
          <p:nvPr/>
        </p:nvSpPr>
        <p:spPr>
          <a:xfrm>
            <a:off x="8343619" y="2376005"/>
            <a:ext cx="1617013" cy="783985"/>
          </a:xfrm>
          <a:prstGeom prst="rect">
            <a:avLst/>
          </a:prstGeom>
          <a:solidFill>
            <a:srgbClr val="73C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icrosoft YaHei Light" panose="020B0502040204020203" pitchFamily="34" charset="-122"/>
                <a:ea typeface="Microsoft YaHei Light" panose="020B0502040204020203" pitchFamily="34" charset="-122"/>
              </a:rPr>
              <a:t>C&amp;C</a:t>
            </a:r>
            <a:r>
              <a:rPr lang="zh-CN" altLang="en-US" b="1" dirty="0">
                <a:latin typeface="Microsoft YaHei Light" panose="020B0502040204020203" pitchFamily="34" charset="-122"/>
                <a:ea typeface="Microsoft YaHei Light" panose="020B0502040204020203" pitchFamily="34" charset="-122"/>
              </a:rPr>
              <a:t>服务器</a:t>
            </a:r>
          </a:p>
        </p:txBody>
      </p:sp>
      <p:sp>
        <p:nvSpPr>
          <p:cNvPr id="26" name="文本框 25">
            <a:extLst>
              <a:ext uri="{FF2B5EF4-FFF2-40B4-BE49-F238E27FC236}">
                <a16:creationId xmlns:a16="http://schemas.microsoft.com/office/drawing/2014/main" id="{D0573E06-D6C5-484B-BBBD-96F49F859790}"/>
              </a:ext>
            </a:extLst>
          </p:cNvPr>
          <p:cNvSpPr txBox="1"/>
          <p:nvPr/>
        </p:nvSpPr>
        <p:spPr>
          <a:xfrm>
            <a:off x="3759430" y="1380842"/>
            <a:ext cx="1617013" cy="646331"/>
          </a:xfrm>
          <a:prstGeom prst="rect">
            <a:avLst/>
          </a:prstGeom>
          <a:noFill/>
        </p:spPr>
        <p:txBody>
          <a:bodyPr wrap="square" rtlCol="0">
            <a:spAutoFit/>
          </a:bodyPr>
          <a:lstStyle/>
          <a:p>
            <a:pPr algn="ctr"/>
            <a:r>
              <a:rPr lang="zh-CN" altLang="en-US" dirty="0"/>
              <a:t>通过</a:t>
            </a:r>
            <a:r>
              <a:rPr lang="en-US" altLang="zh-CN" dirty="0"/>
              <a:t>HTTPS</a:t>
            </a:r>
            <a:r>
              <a:rPr lang="zh-CN" altLang="en-US" dirty="0"/>
              <a:t>建立访问连接</a:t>
            </a:r>
          </a:p>
        </p:txBody>
      </p:sp>
      <p:sp>
        <p:nvSpPr>
          <p:cNvPr id="33" name="文本框 32">
            <a:extLst>
              <a:ext uri="{FF2B5EF4-FFF2-40B4-BE49-F238E27FC236}">
                <a16:creationId xmlns:a16="http://schemas.microsoft.com/office/drawing/2014/main" id="{133DA78D-6D2D-4BD6-8AF7-B64E5D58D51B}"/>
              </a:ext>
            </a:extLst>
          </p:cNvPr>
          <p:cNvSpPr txBox="1"/>
          <p:nvPr/>
        </p:nvSpPr>
        <p:spPr>
          <a:xfrm>
            <a:off x="6726606" y="1242342"/>
            <a:ext cx="1617013" cy="923330"/>
          </a:xfrm>
          <a:prstGeom prst="rect">
            <a:avLst/>
          </a:prstGeom>
          <a:noFill/>
        </p:spPr>
        <p:txBody>
          <a:bodyPr wrap="square" rtlCol="0">
            <a:spAutoFit/>
          </a:bodyPr>
          <a:lstStyle/>
          <a:p>
            <a:pPr algn="ctr"/>
            <a:r>
              <a:rPr lang="zh-CN" altLang="en-US" dirty="0"/>
              <a:t>前置服务器转发通信内容到</a:t>
            </a:r>
            <a:r>
              <a:rPr lang="en-US" altLang="zh-CN" dirty="0"/>
              <a:t>C2</a:t>
            </a:r>
            <a:r>
              <a:rPr lang="zh-CN" altLang="en-US" dirty="0"/>
              <a:t>服务器</a:t>
            </a:r>
          </a:p>
        </p:txBody>
      </p:sp>
      <p:sp>
        <p:nvSpPr>
          <p:cNvPr id="35" name="文本框 34">
            <a:extLst>
              <a:ext uri="{FF2B5EF4-FFF2-40B4-BE49-F238E27FC236}">
                <a16:creationId xmlns:a16="http://schemas.microsoft.com/office/drawing/2014/main" id="{1D2C86C6-451D-4BB4-A361-CF7293D0AEF8}"/>
              </a:ext>
            </a:extLst>
          </p:cNvPr>
          <p:cNvSpPr txBox="1"/>
          <p:nvPr/>
        </p:nvSpPr>
        <p:spPr>
          <a:xfrm>
            <a:off x="1387011" y="3551981"/>
            <a:ext cx="9606337" cy="2862322"/>
          </a:xfrm>
          <a:prstGeom prst="rect">
            <a:avLst/>
          </a:prstGeom>
          <a:noFill/>
        </p:spPr>
        <p:txBody>
          <a:bodyPr wrap="square" rtlCol="0">
            <a:spAutoFit/>
          </a:bodyPr>
          <a:lstStyle/>
          <a:p>
            <a:r>
              <a:rPr lang="zh-CN" altLang="en-US" dirty="0"/>
              <a:t>由图中可以看出该技术实现时被攻击主机和服务器的关系</a:t>
            </a:r>
            <a:endParaRPr lang="en-US" altLang="zh-CN" dirty="0"/>
          </a:p>
          <a:p>
            <a:endParaRPr lang="en-US" altLang="zh-CN" dirty="0"/>
          </a:p>
          <a:p>
            <a:r>
              <a:rPr lang="zh-CN" altLang="en-US" dirty="0"/>
              <a:t>被攻击主机和一个前置服务器进行通信，然后前置服务器和</a:t>
            </a:r>
            <a:r>
              <a:rPr lang="en-US" altLang="zh-CN" dirty="0"/>
              <a:t>C2</a:t>
            </a:r>
            <a:r>
              <a:rPr lang="zh-CN" altLang="en-US" dirty="0"/>
              <a:t>服务器通信。很像你在中间设置了一个代理服务器。不过此代理非彼代理。</a:t>
            </a:r>
            <a:r>
              <a:rPr lang="zh-CN" altLang="en-US" b="1" dirty="0"/>
              <a:t>代理服务器的流量转发的目标是所有人都知道的，有没有这个代理，大家都知道这个流量最终是发给谁的</a:t>
            </a:r>
            <a:r>
              <a:rPr lang="zh-CN" altLang="en-US" dirty="0"/>
              <a:t>。</a:t>
            </a:r>
            <a:endParaRPr lang="en-US" altLang="zh-CN" dirty="0"/>
          </a:p>
          <a:p>
            <a:r>
              <a:rPr lang="zh-CN" altLang="en-US" dirty="0"/>
              <a:t>而</a:t>
            </a:r>
            <a:r>
              <a:rPr lang="zh-CN" altLang="en-US" b="1" dirty="0"/>
              <a:t>我们不希望除了我们以及目标前置服务器之外有第三者知道流量最终究竟发送给了谁</a:t>
            </a:r>
            <a:r>
              <a:rPr lang="zh-CN" altLang="en-US" dirty="0"/>
              <a:t>。这也是域前置技术的核心。</a:t>
            </a:r>
            <a:endParaRPr lang="en-US" altLang="zh-CN" dirty="0"/>
          </a:p>
          <a:p>
            <a:endParaRPr lang="en-US" altLang="zh-CN" dirty="0"/>
          </a:p>
          <a:p>
            <a:r>
              <a:rPr lang="zh-CN" altLang="en-US" dirty="0"/>
              <a:t>所以域前置技术一定需要用到</a:t>
            </a:r>
            <a:r>
              <a:rPr lang="en-US" altLang="zh-CN" dirty="0"/>
              <a:t>https</a:t>
            </a:r>
            <a:r>
              <a:rPr lang="zh-CN" altLang="en-US" dirty="0"/>
              <a:t>协议，因为它是安全的加密协议，除了最终与我们建立通信连接的目标前置服务器会解析出加密流量的明文内容，其他人都无法知道我们到底发送了什么。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251196"/>
            <a:ext cx="9339209" cy="5016758"/>
          </a:xfrm>
          <a:prstGeom prst="rect">
            <a:avLst/>
          </a:prstGeom>
          <a:noFill/>
        </p:spPr>
        <p:txBody>
          <a:bodyPr wrap="square" rtlCol="0">
            <a:spAutoFit/>
          </a:bodyPr>
          <a:lstStyle/>
          <a:p>
            <a:r>
              <a:rPr lang="zh-CN" altLang="en-US" sz="2000" dirty="0"/>
              <a:t>这里涉及到</a:t>
            </a:r>
            <a:r>
              <a:rPr lang="en-US" altLang="zh-CN" sz="2000" dirty="0"/>
              <a:t>https</a:t>
            </a:r>
            <a:r>
              <a:rPr lang="zh-CN" altLang="en-US" sz="2000" dirty="0"/>
              <a:t>和</a:t>
            </a:r>
            <a:r>
              <a:rPr lang="en-US" altLang="zh-CN" sz="2000" dirty="0"/>
              <a:t>http</a:t>
            </a:r>
            <a:r>
              <a:rPr lang="zh-CN" altLang="en-US" sz="2000" dirty="0"/>
              <a:t>的区别，我们简单做一个解释。</a:t>
            </a:r>
            <a:endParaRPr lang="en-US" altLang="zh-CN" sz="2000" dirty="0"/>
          </a:p>
          <a:p>
            <a:endParaRPr lang="en-US" altLang="zh-CN" sz="2000" dirty="0"/>
          </a:p>
          <a:p>
            <a:r>
              <a:rPr lang="en-US" altLang="zh-CN" sz="2000" b="1" dirty="0"/>
              <a:t>http</a:t>
            </a:r>
            <a:r>
              <a:rPr lang="zh-CN" altLang="en-US" sz="2000" b="1" dirty="0"/>
              <a:t>协议是基于明文传输的一种通信协议</a:t>
            </a:r>
            <a:r>
              <a:rPr lang="zh-CN" altLang="en-US" sz="2000" dirty="0"/>
              <a:t>。所以它途径的任何设备都知道他传输了什么信息，基于此，它的流量包中涉及目标主机的内容只用被解析一次。因为是明文，所以一次解析就把流量包的底摸清了，不一定知道你从哪来，但一定知道你最终到哪去，而且知道你干了什么。</a:t>
            </a:r>
            <a:endParaRPr lang="en-US" altLang="zh-CN" sz="2000" dirty="0"/>
          </a:p>
          <a:p>
            <a:endParaRPr lang="en-US" altLang="zh-CN" sz="2000" dirty="0"/>
          </a:p>
          <a:p>
            <a:r>
              <a:rPr lang="en-US" altLang="zh-CN" sz="2000" b="1" dirty="0"/>
              <a:t>https</a:t>
            </a:r>
            <a:r>
              <a:rPr lang="zh-CN" altLang="en-US" sz="2000" b="1" dirty="0"/>
              <a:t>协议在</a:t>
            </a:r>
            <a:r>
              <a:rPr lang="en-US" altLang="zh-CN" sz="2000" b="1" dirty="0"/>
              <a:t>http</a:t>
            </a:r>
            <a:r>
              <a:rPr lang="zh-CN" altLang="en-US" sz="2000" b="1" dirty="0"/>
              <a:t>的基础上使用</a:t>
            </a:r>
            <a:r>
              <a:rPr lang="en-US" altLang="zh-CN" sz="2000" b="1" dirty="0"/>
              <a:t>TLS/</a:t>
            </a:r>
            <a:r>
              <a:rPr lang="en-US" altLang="zh-CN" sz="2000" b="1" dirty="0" err="1"/>
              <a:t>SSl</a:t>
            </a:r>
            <a:r>
              <a:rPr lang="zh-CN" altLang="en-US" sz="2000" b="1" dirty="0"/>
              <a:t>协议进行数据加密</a:t>
            </a:r>
            <a:r>
              <a:rPr lang="zh-CN" altLang="en-US" sz="2000" dirty="0"/>
              <a:t>。除了建立起连接后的目标机器，没有人能知道我们的通信内容。于是关于通信目标的信息则相当于需要解析两次。第一次是建立连接时，</a:t>
            </a:r>
            <a:r>
              <a:rPr lang="en-US" altLang="zh-CN" sz="2000" dirty="0"/>
              <a:t>TLS</a:t>
            </a:r>
            <a:r>
              <a:rPr lang="zh-CN" altLang="en-US" sz="2000" dirty="0"/>
              <a:t>协议需要先通过三次握手建立连接，然后才会发送真正要发送的数据包，这时路上途径的机器只能解析出来我们想要建立连接的前置服务器的信息；连接建立之后，会发送加密过的</a:t>
            </a:r>
            <a:r>
              <a:rPr lang="en-US" altLang="zh-CN" sz="2000" dirty="0"/>
              <a:t>http</a:t>
            </a:r>
            <a:r>
              <a:rPr lang="zh-CN" altLang="en-US" sz="2000" dirty="0"/>
              <a:t>数据，此时沿途的机器仍然只能知道这个数据包是发送给前置服务器的，而不知道这个数据包的实际内容，第二次解析则为目标前置服务器对加密数据解密之后解析明文数据，此时我们的目标前置服务器发现它解析出来的明文显示这个数据包其实最终是想发给我们真正的</a:t>
            </a:r>
            <a:r>
              <a:rPr lang="en-US" altLang="zh-CN" sz="2000" dirty="0"/>
              <a:t>C2</a:t>
            </a:r>
            <a:r>
              <a:rPr lang="zh-CN" altLang="en-US" sz="2000" dirty="0"/>
              <a:t>服务器的，于是它就把数据转发给了</a:t>
            </a:r>
            <a:r>
              <a:rPr lang="en-US" altLang="zh-CN" sz="2000" dirty="0"/>
              <a:t>C2</a:t>
            </a:r>
            <a:r>
              <a:rPr lang="zh-CN" altLang="en-US" sz="2000" dirty="0"/>
              <a:t>服务器。</a:t>
            </a:r>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4132863"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为什么一定要使用</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HTTPS</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33038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0F0029-339D-4747-9E60-C5039B8796C6}"/>
              </a:ext>
            </a:extLst>
          </p:cNvPr>
          <p:cNvSpPr txBox="1"/>
          <p:nvPr/>
        </p:nvSpPr>
        <p:spPr>
          <a:xfrm>
            <a:off x="1426395" y="1877920"/>
            <a:ext cx="9339209" cy="2677656"/>
          </a:xfrm>
          <a:prstGeom prst="rect">
            <a:avLst/>
          </a:prstGeom>
          <a:noFill/>
        </p:spPr>
        <p:txBody>
          <a:bodyPr wrap="square" rtlCol="0">
            <a:spAutoFit/>
          </a:bodyPr>
          <a:lstStyle/>
          <a:p>
            <a:r>
              <a:rPr lang="zh-CN" altLang="en-US" sz="2400" b="1" dirty="0"/>
              <a:t>综前所述，我们只能通过</a:t>
            </a:r>
            <a:r>
              <a:rPr lang="en-US" altLang="zh-CN" sz="2400" b="1" dirty="0"/>
              <a:t>https</a:t>
            </a:r>
            <a:r>
              <a:rPr lang="zh-CN" altLang="en-US" sz="2400" b="1" dirty="0"/>
              <a:t>协议来显示域前置，因为域前置的根本目的就是在不让别人知道我们在干什么的基础上让别人不去怀疑我们隐藏自身</a:t>
            </a:r>
            <a:r>
              <a:rPr lang="zh-CN" altLang="en-US" sz="2400" dirty="0"/>
              <a:t>。而通过</a:t>
            </a:r>
            <a:r>
              <a:rPr lang="en-US" altLang="zh-CN" sz="2400" dirty="0"/>
              <a:t>https</a:t>
            </a:r>
            <a:r>
              <a:rPr lang="zh-CN" altLang="en-US" sz="2400" dirty="0"/>
              <a:t>协议去和常见的知名服务器建立连接，就可以轻易达到迷惑他人，混淆自身的目的。如果擅自采用其他的加密方式来实现域前置，虽然是让别人无法知道我们要干什么，但同样也让别人一眼就看出来我们与众不同，比如</a:t>
            </a:r>
            <a:r>
              <a:rPr lang="en-US" altLang="zh-CN" sz="2400" dirty="0"/>
              <a:t>DNS</a:t>
            </a:r>
            <a:r>
              <a:rPr lang="zh-CN" altLang="en-US" sz="2400" dirty="0"/>
              <a:t>加密隧道，虽然我不能解密你的数据，但我知道你有问题。</a:t>
            </a:r>
          </a:p>
        </p:txBody>
      </p:sp>
      <p:sp>
        <p:nvSpPr>
          <p:cNvPr id="4" name="文本框 3">
            <a:extLst>
              <a:ext uri="{FF2B5EF4-FFF2-40B4-BE49-F238E27FC236}">
                <a16:creationId xmlns:a16="http://schemas.microsoft.com/office/drawing/2014/main" id="{665FBB23-52D9-41DB-8D13-5F0EDF6A5562}"/>
              </a:ext>
            </a:extLst>
          </p:cNvPr>
          <p:cNvSpPr txBox="1"/>
          <p:nvPr/>
        </p:nvSpPr>
        <p:spPr>
          <a:xfrm>
            <a:off x="1573399" y="590046"/>
            <a:ext cx="4132863"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为什么一定要使用</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HTTPS</a:t>
            </a:r>
            <a:endParaRPr kumimoji="1" lang="zh-CN" altLang="en-US" sz="2800" b="1" dirty="0">
              <a:solidFill>
                <a:srgbClr val="7AC259"/>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79462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其他隐藏自身的技术</a:t>
            </a:r>
          </a:p>
        </p:txBody>
      </p:sp>
      <p:sp>
        <p:nvSpPr>
          <p:cNvPr id="9" name="文本框 8"/>
          <p:cNvSpPr txBox="1"/>
          <p:nvPr/>
        </p:nvSpPr>
        <p:spPr>
          <a:xfrm>
            <a:off x="3610610" y="2237740"/>
            <a:ext cx="3299460" cy="829945"/>
          </a:xfrm>
          <a:prstGeom prst="rect">
            <a:avLst/>
          </a:prstGeom>
          <a:noFill/>
        </p:spPr>
        <p:txBody>
          <a:bodyPr wrap="square" rtlCol="0">
            <a:spAutoFit/>
          </a:bodyPr>
          <a:lstStyle/>
          <a:p>
            <a:r>
              <a:rPr lang="en-US" altLang="zh-CN" sz="4800" b="1" dirty="0">
                <a:latin typeface="Source Han Sans CN Medium" panose="020B0500000000000000" pitchFamily="34" charset="-128"/>
                <a:ea typeface="Source Han Sans CN Medium" panose="020B0500000000000000" pitchFamily="34" charset="-128"/>
              </a:rPr>
              <a:t>PART 2</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4133659699"/>
      </p:ext>
    </p:extLst>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1452</Words>
  <Application>Microsoft Office PowerPoint</Application>
  <PresentationFormat>宽屏</PresentationFormat>
  <Paragraphs>71</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Microsoft YaHei Light</vt:lpstr>
      <vt:lpstr>Source Han Sans CN</vt:lpstr>
      <vt:lpstr>Source Han Sans CN Medium</vt:lpstr>
      <vt:lpstr>等线</vt:lpstr>
      <vt:lpstr>等线 Light</vt:lpstr>
      <vt:lpstr>微软雅黑</vt:lpstr>
      <vt:lpstr>微软雅黑</vt:lpstr>
      <vt:lpstr>Arial</vt:lpstr>
      <vt:lpstr>Wingdings</vt:lpstr>
      <vt:lpstr>webwppDefTheme</vt:lpstr>
      <vt:lpstr>Office 主题​​</vt:lpstr>
      <vt:lpstr> 北京长亭科技有限公司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_x000b_北京长亭科技有限公司 </dc:title>
  <dc:creator>Microsoft Office 用户</dc:creator>
  <cp:lastModifiedBy>汐白 丶绘月</cp:lastModifiedBy>
  <cp:revision>4</cp:revision>
  <dcterms:created xsi:type="dcterms:W3CDTF">2021-07-19T08:24:11Z</dcterms:created>
  <dcterms:modified xsi:type="dcterms:W3CDTF">2021-09-10T09:29:55Z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