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2"/>
  </p:sldMasterIdLst>
  <p:notesMasterIdLst>
    <p:notesMasterId r:id="rId70"/>
  </p:notesMasterIdLst>
  <p:handoutMasterIdLst>
    <p:handoutMasterId r:id="rId71"/>
  </p:handoutMasterIdLst>
  <p:sldIdLst>
    <p:sldId id="299" r:id="rId3"/>
    <p:sldId id="384" r:id="rId4"/>
    <p:sldId id="365" r:id="rId5"/>
    <p:sldId id="357" r:id="rId6"/>
    <p:sldId id="425" r:id="rId7"/>
    <p:sldId id="463" r:id="rId8"/>
    <p:sldId id="464" r:id="rId9"/>
    <p:sldId id="465" r:id="rId10"/>
    <p:sldId id="466" r:id="rId11"/>
    <p:sldId id="467" r:id="rId12"/>
    <p:sldId id="468" r:id="rId13"/>
    <p:sldId id="485" r:id="rId14"/>
    <p:sldId id="469" r:id="rId15"/>
    <p:sldId id="484" r:id="rId16"/>
    <p:sldId id="470" r:id="rId17"/>
    <p:sldId id="486" r:id="rId18"/>
    <p:sldId id="471" r:id="rId19"/>
    <p:sldId id="472" r:id="rId20"/>
    <p:sldId id="488" r:id="rId21"/>
    <p:sldId id="473" r:id="rId22"/>
    <p:sldId id="358" r:id="rId23"/>
    <p:sldId id="462" r:id="rId24"/>
    <p:sldId id="489" r:id="rId25"/>
    <p:sldId id="474" r:id="rId26"/>
    <p:sldId id="475" r:id="rId27"/>
    <p:sldId id="490" r:id="rId28"/>
    <p:sldId id="476" r:id="rId29"/>
    <p:sldId id="477" r:id="rId30"/>
    <p:sldId id="491" r:id="rId31"/>
    <p:sldId id="493" r:id="rId32"/>
    <p:sldId id="494" r:id="rId33"/>
    <p:sldId id="502" r:id="rId34"/>
    <p:sldId id="495" r:id="rId35"/>
    <p:sldId id="496" r:id="rId36"/>
    <p:sldId id="497" r:id="rId37"/>
    <p:sldId id="498" r:id="rId38"/>
    <p:sldId id="499" r:id="rId39"/>
    <p:sldId id="500" r:id="rId40"/>
    <p:sldId id="492" r:id="rId41"/>
    <p:sldId id="501" r:id="rId42"/>
    <p:sldId id="503" r:id="rId43"/>
    <p:sldId id="461" r:id="rId44"/>
    <p:sldId id="504" r:id="rId45"/>
    <p:sldId id="508" r:id="rId46"/>
    <p:sldId id="505" r:id="rId47"/>
    <p:sldId id="506" r:id="rId48"/>
    <p:sldId id="510" r:id="rId49"/>
    <p:sldId id="516" r:id="rId50"/>
    <p:sldId id="519" r:id="rId51"/>
    <p:sldId id="517" r:id="rId52"/>
    <p:sldId id="518" r:id="rId53"/>
    <p:sldId id="509" r:id="rId54"/>
    <p:sldId id="520" r:id="rId55"/>
    <p:sldId id="521" r:id="rId56"/>
    <p:sldId id="525" r:id="rId57"/>
    <p:sldId id="526" r:id="rId58"/>
    <p:sldId id="522" r:id="rId59"/>
    <p:sldId id="523" r:id="rId60"/>
    <p:sldId id="524" r:id="rId61"/>
    <p:sldId id="527" r:id="rId62"/>
    <p:sldId id="528" r:id="rId63"/>
    <p:sldId id="529" r:id="rId64"/>
    <p:sldId id="530" r:id="rId65"/>
    <p:sldId id="531" r:id="rId66"/>
    <p:sldId id="532" r:id="rId67"/>
    <p:sldId id="533" r:id="rId68"/>
    <p:sldId id="38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汐白 丶绘月" initials="汐白" lastIdx="1" clrIdx="0">
    <p:extLst>
      <p:ext uri="{19B8F6BF-5375-455C-9EA6-DF929625EA0E}">
        <p15:presenceInfo xmlns:p15="http://schemas.microsoft.com/office/powerpoint/2012/main" userId="be209827c5dda5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AEA9"/>
    <a:srgbClr val="7AC259"/>
    <a:srgbClr val="6CC26A"/>
    <a:srgbClr val="58AD54"/>
    <a:srgbClr val="60BF54"/>
    <a:srgbClr val="60C26A"/>
    <a:srgbClr val="7AAF59"/>
    <a:srgbClr val="3CA652"/>
    <a:srgbClr val="4BB752"/>
    <a:srgbClr val="8BD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2030" autoAdjust="0"/>
  </p:normalViewPr>
  <p:slideViewPr>
    <p:cSldViewPr snapToGrid="0" snapToObjects="1" showGuides="1">
      <p:cViewPr varScale="1">
        <p:scale>
          <a:sx n="93" d="100"/>
          <a:sy n="93" d="100"/>
        </p:scale>
        <p:origin x="1428" y="96"/>
      </p:cViewPr>
      <p:guideLst>
        <p:guide pos="3840"/>
        <p:guide orient="horz" pos="213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9" d="100"/>
          <a:sy n="89" d="100"/>
        </p:scale>
        <p:origin x="3808"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AD844-6B87-4943-9D53-626DC277B195}"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813F-FBC0-6545-AF4D-3686558B6007}" type="datetimeFigureOut">
              <a:rPr kumimoji="1" lang="zh-CN" altLang="en-US" smtClean="0"/>
              <a:t>2021/8/24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369C3-EF0A-EB4F-AAA0-361080FEBD8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5369C3-EF0A-EB4F-AAA0-361080FEBD8D}" type="slidenum">
              <a:rPr kumimoji="1" lang="zh-CN" altLang="en-US" smtClean="0"/>
              <a:t>36</a:t>
            </a:fld>
            <a:endParaRPr kumimoji="1" lang="zh-CN" altLang="en-US"/>
          </a:p>
        </p:txBody>
      </p:sp>
    </p:spTree>
    <p:extLst>
      <p:ext uri="{BB962C8B-B14F-4D97-AF65-F5344CB8AC3E}">
        <p14:creationId xmlns:p14="http://schemas.microsoft.com/office/powerpoint/2010/main" val="340828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5369C3-EF0A-EB4F-AAA0-361080FEBD8D}" type="slidenum">
              <a:rPr kumimoji="1" lang="zh-CN" altLang="en-US" smtClean="0"/>
              <a:t>54</a:t>
            </a:fld>
            <a:endParaRPr kumimoji="1" lang="zh-CN" altLang="en-US"/>
          </a:p>
        </p:txBody>
      </p:sp>
    </p:spTree>
    <p:extLst>
      <p:ext uri="{BB962C8B-B14F-4D97-AF65-F5344CB8AC3E}">
        <p14:creationId xmlns:p14="http://schemas.microsoft.com/office/powerpoint/2010/main" val="342749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4" name="矩形 1"/>
          <p:cNvSpPr/>
          <p:nvPr userDrawn="1"/>
        </p:nvSpPr>
        <p:spPr>
          <a:xfrm>
            <a:off x="0" y="2556398"/>
            <a:ext cx="4134309"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34309" h="1555373">
                <a:moveTo>
                  <a:pt x="0" y="4175"/>
                </a:moveTo>
                <a:lnTo>
                  <a:pt x="3645794" y="0"/>
                </a:lnTo>
                <a:lnTo>
                  <a:pt x="4134309" y="1555373"/>
                </a:lnTo>
                <a:lnTo>
                  <a:pt x="0" y="1555373"/>
                </a:lnTo>
                <a:lnTo>
                  <a:pt x="0" y="4175"/>
                </a:lnTo>
                <a:close/>
              </a:path>
            </a:pathLst>
          </a:custGeom>
          <a:gradFill>
            <a:gsLst>
              <a:gs pos="2800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1"/>
          <p:cNvSpPr/>
          <p:nvPr userDrawn="1"/>
        </p:nvSpPr>
        <p:spPr>
          <a:xfrm rot="10800000">
            <a:off x="9741840" y="2556398"/>
            <a:ext cx="2451505"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 name="connsiteX0-11" fmla="*/ 1684149 w 4134309"/>
              <a:gd name="connsiteY0-12" fmla="*/ 4175 h 1555373"/>
              <a:gd name="connsiteX1-13" fmla="*/ 3645794 w 4134309"/>
              <a:gd name="connsiteY1-14" fmla="*/ 0 h 1555373"/>
              <a:gd name="connsiteX2-15" fmla="*/ 4134309 w 4134309"/>
              <a:gd name="connsiteY2-16" fmla="*/ 1555373 h 1555373"/>
              <a:gd name="connsiteX3-17" fmla="*/ 0 w 4134309"/>
              <a:gd name="connsiteY3-18" fmla="*/ 1555373 h 1555373"/>
              <a:gd name="connsiteX4-19" fmla="*/ 1684149 w 4134309"/>
              <a:gd name="connsiteY4-20" fmla="*/ 4175 h 1555373"/>
              <a:gd name="connsiteX0-21" fmla="*/ 0 w 2450160"/>
              <a:gd name="connsiteY0-22" fmla="*/ 4175 h 1555373"/>
              <a:gd name="connsiteX1-23" fmla="*/ 1961645 w 2450160"/>
              <a:gd name="connsiteY1-24" fmla="*/ 0 h 1555373"/>
              <a:gd name="connsiteX2-25" fmla="*/ 2450160 w 2450160"/>
              <a:gd name="connsiteY2-26" fmla="*/ 1555373 h 1555373"/>
              <a:gd name="connsiteX3-27" fmla="*/ 12303 w 2450160"/>
              <a:gd name="connsiteY3-28" fmla="*/ 1555373 h 1555373"/>
              <a:gd name="connsiteX4-29" fmla="*/ 0 w 2450160"/>
              <a:gd name="connsiteY4-30" fmla="*/ 4175 h 1555373"/>
              <a:gd name="connsiteX0-31" fmla="*/ 0 w 2450160"/>
              <a:gd name="connsiteY0-32" fmla="*/ 4175 h 1555373"/>
              <a:gd name="connsiteX1-33" fmla="*/ 1961645 w 2450160"/>
              <a:gd name="connsiteY1-34" fmla="*/ 0 h 1555373"/>
              <a:gd name="connsiteX2-35" fmla="*/ 2450160 w 2450160"/>
              <a:gd name="connsiteY2-36" fmla="*/ 1555373 h 1555373"/>
              <a:gd name="connsiteX3-37" fmla="*/ 3204 w 2450160"/>
              <a:gd name="connsiteY3-38" fmla="*/ 1555373 h 1555373"/>
              <a:gd name="connsiteX4-39" fmla="*/ 0 w 2450160"/>
              <a:gd name="connsiteY4-40" fmla="*/ 4175 h 1555373"/>
              <a:gd name="connsiteX0-41" fmla="*/ 1345 w 2451505"/>
              <a:gd name="connsiteY0-42" fmla="*/ 4175 h 1555373"/>
              <a:gd name="connsiteX1-43" fmla="*/ 1962990 w 2451505"/>
              <a:gd name="connsiteY1-44" fmla="*/ 0 h 1555373"/>
              <a:gd name="connsiteX2-45" fmla="*/ 2451505 w 2451505"/>
              <a:gd name="connsiteY2-46" fmla="*/ 1555373 h 1555373"/>
              <a:gd name="connsiteX3-47" fmla="*/ 0 w 2451505"/>
              <a:gd name="connsiteY3-48" fmla="*/ 1555373 h 1555373"/>
              <a:gd name="connsiteX4-49" fmla="*/ 1345 w 2451505"/>
              <a:gd name="connsiteY4-5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1505" h="1555373">
                <a:moveTo>
                  <a:pt x="1345" y="4175"/>
                </a:moveTo>
                <a:lnTo>
                  <a:pt x="1962990" y="0"/>
                </a:lnTo>
                <a:lnTo>
                  <a:pt x="2451505" y="1555373"/>
                </a:lnTo>
                <a:lnTo>
                  <a:pt x="0" y="1555373"/>
                </a:lnTo>
                <a:cubicBezTo>
                  <a:pt x="448" y="1038307"/>
                  <a:pt x="897" y="521241"/>
                  <a:pt x="1345" y="4175"/>
                </a:cubicBezTo>
                <a:close/>
              </a:path>
            </a:pathLst>
          </a:custGeom>
          <a:gradFill>
            <a:gsLst>
              <a:gs pos="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5" name="矩形 4"/>
          <p:cNvSpPr/>
          <p:nvPr userDrawn="1"/>
        </p:nvSpPr>
        <p:spPr>
          <a:xfrm>
            <a:off x="3721100" y="3162296"/>
            <a:ext cx="8470900" cy="64128"/>
          </a:xfrm>
          <a:prstGeom prst="rect">
            <a:avLst/>
          </a:prstGeom>
          <a:gradFill>
            <a:gsLst>
              <a:gs pos="100000">
                <a:srgbClr val="7AC259"/>
              </a:gs>
              <a:gs pos="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平行四边形 2"/>
          <p:cNvSpPr/>
          <p:nvPr userDrawn="1"/>
        </p:nvSpPr>
        <p:spPr>
          <a:xfrm flipH="1">
            <a:off x="642386" y="-5510"/>
            <a:ext cx="2800935" cy="4066237"/>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3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2"/>
          <p:cNvSpPr/>
          <p:nvPr userDrawn="1"/>
        </p:nvSpPr>
        <p:spPr>
          <a:xfrm flipH="1">
            <a:off x="510957" y="902475"/>
            <a:ext cx="1350236" cy="3955275"/>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8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4" name="平行四边形 2"/>
          <p:cNvSpPr/>
          <p:nvPr userDrawn="1"/>
        </p:nvSpPr>
        <p:spPr>
          <a:xfrm flipH="1">
            <a:off x="848996" y="-5509"/>
            <a:ext cx="724403" cy="105164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平行四边形 2"/>
          <p:cNvSpPr/>
          <p:nvPr userDrawn="1"/>
        </p:nvSpPr>
        <p:spPr>
          <a:xfrm flipH="1">
            <a:off x="804676" y="283009"/>
            <a:ext cx="349210" cy="102294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9" name="矩形 2"/>
          <p:cNvSpPr/>
          <p:nvPr userDrawn="1"/>
        </p:nvSpPr>
        <p:spPr>
          <a:xfrm rot="10800000">
            <a:off x="1404748" y="3410080"/>
            <a:ext cx="1478107" cy="2986197"/>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 name="connsiteX0-41" fmla="*/ 0 w 2687782"/>
              <a:gd name="connsiteY0-42" fmla="*/ 7287 h 4799728"/>
              <a:gd name="connsiteX1-43" fmla="*/ 1205345 w 2687782"/>
              <a:gd name="connsiteY1-44" fmla="*/ 0 h 4799728"/>
              <a:gd name="connsiteX2-45" fmla="*/ 2687782 w 2687782"/>
              <a:gd name="connsiteY2-46" fmla="*/ 4799728 h 4799728"/>
              <a:gd name="connsiteX3-47" fmla="*/ 516629 w 2687782"/>
              <a:gd name="connsiteY3-48" fmla="*/ 4799728 h 4799728"/>
              <a:gd name="connsiteX4-49" fmla="*/ 0 w 2687782"/>
              <a:gd name="connsiteY4-50" fmla="*/ 7287 h 4799728"/>
              <a:gd name="connsiteX0-51" fmla="*/ 0 w 2687782"/>
              <a:gd name="connsiteY0-52" fmla="*/ 7287 h 4799728"/>
              <a:gd name="connsiteX1-53" fmla="*/ 1205345 w 2687782"/>
              <a:gd name="connsiteY1-54" fmla="*/ 0 h 4799728"/>
              <a:gd name="connsiteX2-55" fmla="*/ 2687782 w 2687782"/>
              <a:gd name="connsiteY2-56" fmla="*/ 4799728 h 4799728"/>
              <a:gd name="connsiteX3-57" fmla="*/ 306150 w 2687782"/>
              <a:gd name="connsiteY3-58" fmla="*/ 4780594 h 4799728"/>
              <a:gd name="connsiteX4-59" fmla="*/ 0 w 2687782"/>
              <a:gd name="connsiteY4-60" fmla="*/ 7287 h 4799728"/>
              <a:gd name="connsiteX0-61" fmla="*/ 363553 w 2381632"/>
              <a:gd name="connsiteY0-62" fmla="*/ 0 h 4830710"/>
              <a:gd name="connsiteX1-63" fmla="*/ 899195 w 2381632"/>
              <a:gd name="connsiteY1-64" fmla="*/ 30982 h 4830710"/>
              <a:gd name="connsiteX2-65" fmla="*/ 2381632 w 2381632"/>
              <a:gd name="connsiteY2-66" fmla="*/ 4830710 h 4830710"/>
              <a:gd name="connsiteX3-67" fmla="*/ 0 w 2381632"/>
              <a:gd name="connsiteY3-68" fmla="*/ 4811576 h 4830710"/>
              <a:gd name="connsiteX4-69" fmla="*/ 363553 w 2381632"/>
              <a:gd name="connsiteY4-70" fmla="*/ 0 h 4830710"/>
              <a:gd name="connsiteX0-71" fmla="*/ 19134 w 2381632"/>
              <a:gd name="connsiteY0-72" fmla="*/ 0 h 4811576"/>
              <a:gd name="connsiteX1-73" fmla="*/ 899195 w 2381632"/>
              <a:gd name="connsiteY1-74" fmla="*/ 11848 h 4811576"/>
              <a:gd name="connsiteX2-75" fmla="*/ 2381632 w 2381632"/>
              <a:gd name="connsiteY2-76" fmla="*/ 4811576 h 4811576"/>
              <a:gd name="connsiteX3-77" fmla="*/ 0 w 2381632"/>
              <a:gd name="connsiteY3-78" fmla="*/ 4792442 h 4811576"/>
              <a:gd name="connsiteX4-79" fmla="*/ 19134 w 2381632"/>
              <a:gd name="connsiteY4-80" fmla="*/ 0 h 48115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1632" h="4811576">
                <a:moveTo>
                  <a:pt x="19134" y="0"/>
                </a:moveTo>
                <a:lnTo>
                  <a:pt x="899195" y="11848"/>
                </a:lnTo>
                <a:lnTo>
                  <a:pt x="2381632" y="4811576"/>
                </a:lnTo>
                <a:lnTo>
                  <a:pt x="0" y="4792442"/>
                </a:lnTo>
                <a:lnTo>
                  <a:pt x="19134" y="0"/>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2"/>
          <p:cNvSpPr/>
          <p:nvPr userDrawn="1"/>
        </p:nvSpPr>
        <p:spPr>
          <a:xfrm>
            <a:off x="0" y="2058272"/>
            <a:ext cx="2687782" cy="4799728"/>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7782" h="4799728">
                <a:moveTo>
                  <a:pt x="0" y="7287"/>
                </a:moveTo>
                <a:lnTo>
                  <a:pt x="1205345" y="0"/>
                </a:lnTo>
                <a:lnTo>
                  <a:pt x="2687782" y="4799728"/>
                </a:lnTo>
                <a:lnTo>
                  <a:pt x="0" y="4799728"/>
                </a:lnTo>
                <a:lnTo>
                  <a:pt x="0" y="7287"/>
                </a:lnTo>
                <a:close/>
              </a:path>
            </a:pathLst>
          </a:custGeom>
          <a:solidFill>
            <a:schemeClr val="tx1">
              <a:lumMod val="50000"/>
              <a:lumOff val="5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平行四边形 2"/>
          <p:cNvSpPr/>
          <p:nvPr userDrawn="1"/>
        </p:nvSpPr>
        <p:spPr>
          <a:xfrm flipH="1">
            <a:off x="9504218" y="0"/>
            <a:ext cx="1765393" cy="256289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平行四边形 2"/>
          <p:cNvSpPr/>
          <p:nvPr userDrawn="1"/>
        </p:nvSpPr>
        <p:spPr>
          <a:xfrm flipH="1">
            <a:off x="11035560" y="907985"/>
            <a:ext cx="851036" cy="249295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313724" y="1142752"/>
            <a:ext cx="1216040" cy="3562172"/>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平行四边形 2"/>
          <p:cNvSpPr/>
          <p:nvPr userDrawn="1"/>
        </p:nvSpPr>
        <p:spPr>
          <a:xfrm flipH="1">
            <a:off x="864116" y="3507472"/>
            <a:ext cx="665647" cy="1918471"/>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 name="connsiteX0-231" fmla="*/ 0 w 1391564"/>
              <a:gd name="connsiteY0-232" fmla="*/ 4076017 h 4076017"/>
              <a:gd name="connsiteX1-233" fmla="*/ 1338050 w 1391564"/>
              <a:gd name="connsiteY1-234" fmla="*/ 6498 h 4076017"/>
              <a:gd name="connsiteX2-235" fmla="*/ 1391564 w 1391564"/>
              <a:gd name="connsiteY2-236" fmla="*/ -1 h 4076017"/>
              <a:gd name="connsiteX3-237" fmla="*/ 105002 w 1391564"/>
              <a:gd name="connsiteY3-238" fmla="*/ 4075008 h 4076017"/>
              <a:gd name="connsiteX4-239" fmla="*/ 0 w 1391564"/>
              <a:gd name="connsiteY4-240" fmla="*/ 4076017 h 4076017"/>
              <a:gd name="connsiteX0-241" fmla="*/ 0 w 1350657"/>
              <a:gd name="connsiteY0-242" fmla="*/ 4082835 h 4082835"/>
              <a:gd name="connsiteX1-243" fmla="*/ 1297143 w 1350657"/>
              <a:gd name="connsiteY1-244" fmla="*/ 6498 h 4082835"/>
              <a:gd name="connsiteX2-245" fmla="*/ 1350657 w 1350657"/>
              <a:gd name="connsiteY2-246" fmla="*/ -1 h 4082835"/>
              <a:gd name="connsiteX3-247" fmla="*/ 64095 w 1350657"/>
              <a:gd name="connsiteY3-248" fmla="*/ 4075008 h 4082835"/>
              <a:gd name="connsiteX4-249" fmla="*/ 0 w 1350657"/>
              <a:gd name="connsiteY4-250" fmla="*/ 4082835 h 40828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50657" h="4082835">
                <a:moveTo>
                  <a:pt x="0" y="4082835"/>
                </a:moveTo>
                <a:lnTo>
                  <a:pt x="1297143" y="6498"/>
                </a:lnTo>
                <a:lnTo>
                  <a:pt x="1350657" y="-1"/>
                </a:lnTo>
                <a:lnTo>
                  <a:pt x="64095" y="4075008"/>
                </a:lnTo>
                <a:lnTo>
                  <a:pt x="0" y="408283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13" name="矩形 7"/>
          <p:cNvSpPr/>
          <p:nvPr userDrawn="1"/>
        </p:nvSpPr>
        <p:spPr>
          <a:xfrm>
            <a:off x="9399449" y="1368647"/>
            <a:ext cx="2807065" cy="5490457"/>
          </a:xfrm>
          <a:custGeom>
            <a:avLst/>
            <a:gdLst>
              <a:gd name="connsiteX0" fmla="*/ 0 w 2807065"/>
              <a:gd name="connsiteY0" fmla="*/ 0 h 5489353"/>
              <a:gd name="connsiteX1" fmla="*/ 2807065 w 2807065"/>
              <a:gd name="connsiteY1" fmla="*/ 0 h 5489353"/>
              <a:gd name="connsiteX2" fmla="*/ 2807065 w 2807065"/>
              <a:gd name="connsiteY2" fmla="*/ 5489353 h 5489353"/>
              <a:gd name="connsiteX3" fmla="*/ 0 w 2807065"/>
              <a:gd name="connsiteY3" fmla="*/ 5489353 h 5489353"/>
              <a:gd name="connsiteX4" fmla="*/ 0 w 2807065"/>
              <a:gd name="connsiteY4" fmla="*/ 0 h 5489353"/>
              <a:gd name="connsiteX0-1" fmla="*/ 0 w 2807065"/>
              <a:gd name="connsiteY0-2" fmla="*/ 0 h 5489353"/>
              <a:gd name="connsiteX1-3" fmla="*/ 2807065 w 2807065"/>
              <a:gd name="connsiteY1-4" fmla="*/ 0 h 5489353"/>
              <a:gd name="connsiteX2-5" fmla="*/ 2807065 w 2807065"/>
              <a:gd name="connsiteY2-6" fmla="*/ 5489353 h 5489353"/>
              <a:gd name="connsiteX3-7" fmla="*/ 1126435 w 2807065"/>
              <a:gd name="connsiteY3-8" fmla="*/ 5489353 h 5489353"/>
              <a:gd name="connsiteX4-9" fmla="*/ 0 w 2807065"/>
              <a:gd name="connsiteY4-10" fmla="*/ 0 h 5489353"/>
              <a:gd name="connsiteX0-11" fmla="*/ 0 w 2807065"/>
              <a:gd name="connsiteY0-12" fmla="*/ 0 h 5502605"/>
              <a:gd name="connsiteX1-13" fmla="*/ 2807065 w 2807065"/>
              <a:gd name="connsiteY1-14" fmla="*/ 0 h 5502605"/>
              <a:gd name="connsiteX2-15" fmla="*/ 2807065 w 2807065"/>
              <a:gd name="connsiteY2-16" fmla="*/ 5489353 h 5502605"/>
              <a:gd name="connsiteX3-17" fmla="*/ 1696279 w 2807065"/>
              <a:gd name="connsiteY3-18" fmla="*/ 5502605 h 5502605"/>
              <a:gd name="connsiteX4-19" fmla="*/ 0 w 2807065"/>
              <a:gd name="connsiteY4-20" fmla="*/ 0 h 5502605"/>
              <a:gd name="connsiteX0-21" fmla="*/ 0 w 2807065"/>
              <a:gd name="connsiteY0-22" fmla="*/ 0 h 5502605"/>
              <a:gd name="connsiteX1-23" fmla="*/ 2807065 w 2807065"/>
              <a:gd name="connsiteY1-24" fmla="*/ 0 h 5502605"/>
              <a:gd name="connsiteX2-25" fmla="*/ 2807065 w 2807065"/>
              <a:gd name="connsiteY2-26" fmla="*/ 5489353 h 5502605"/>
              <a:gd name="connsiteX3-27" fmla="*/ 2027584 w 2807065"/>
              <a:gd name="connsiteY3-28" fmla="*/ 5502605 h 5502605"/>
              <a:gd name="connsiteX4-29" fmla="*/ 0 w 2807065"/>
              <a:gd name="connsiteY4-30" fmla="*/ 0 h 5502605"/>
              <a:gd name="connsiteX0-31" fmla="*/ 0 w 2807065"/>
              <a:gd name="connsiteY0-32" fmla="*/ 0 h 5515857"/>
              <a:gd name="connsiteX1-33" fmla="*/ 2807065 w 2807065"/>
              <a:gd name="connsiteY1-34" fmla="*/ 0 h 5515857"/>
              <a:gd name="connsiteX2-35" fmla="*/ 2807065 w 2807065"/>
              <a:gd name="connsiteY2-36" fmla="*/ 5489353 h 5515857"/>
              <a:gd name="connsiteX3-37" fmla="*/ 1709532 w 2807065"/>
              <a:gd name="connsiteY3-38" fmla="*/ 5515857 h 5515857"/>
              <a:gd name="connsiteX4-39" fmla="*/ 0 w 2807065"/>
              <a:gd name="connsiteY4-40" fmla="*/ 0 h 5515857"/>
              <a:gd name="connsiteX0-41" fmla="*/ 0 w 2807065"/>
              <a:gd name="connsiteY0-42" fmla="*/ 0 h 5490457"/>
              <a:gd name="connsiteX1-43" fmla="*/ 2807065 w 2807065"/>
              <a:gd name="connsiteY1-44" fmla="*/ 0 h 5490457"/>
              <a:gd name="connsiteX2-45" fmla="*/ 2807065 w 2807065"/>
              <a:gd name="connsiteY2-46" fmla="*/ 5489353 h 5490457"/>
              <a:gd name="connsiteX3-47" fmla="*/ 1700007 w 2807065"/>
              <a:gd name="connsiteY3-48" fmla="*/ 5490457 h 5490457"/>
              <a:gd name="connsiteX4-49" fmla="*/ 0 w 2807065"/>
              <a:gd name="connsiteY4-50" fmla="*/ 0 h 54904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7065" h="5490457">
                <a:moveTo>
                  <a:pt x="0" y="0"/>
                </a:moveTo>
                <a:lnTo>
                  <a:pt x="2807065" y="0"/>
                </a:lnTo>
                <a:lnTo>
                  <a:pt x="2807065" y="5489353"/>
                </a:lnTo>
                <a:lnTo>
                  <a:pt x="1700007" y="5490457"/>
                </a:lnTo>
                <a:lnTo>
                  <a:pt x="0" y="0"/>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8592208" y="0"/>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0" name="平行四边形 2"/>
          <p:cNvSpPr/>
          <p:nvPr userDrawn="1"/>
        </p:nvSpPr>
        <p:spPr>
          <a:xfrm flipH="1">
            <a:off x="120434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4"/>
          <p:cNvSpPr/>
          <p:nvPr userDrawn="1"/>
        </p:nvSpPr>
        <p:spPr>
          <a:xfrm>
            <a:off x="-4605" y="1847396"/>
            <a:ext cx="2317865" cy="5010604"/>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46050 w 2460740"/>
              <a:gd name="connsiteY0-22" fmla="*/ 0 h 5010604"/>
              <a:gd name="connsiteX1-23" fmla="*/ 878683 w 2460740"/>
              <a:gd name="connsiteY1-24" fmla="*/ 0 h 5010604"/>
              <a:gd name="connsiteX2-25" fmla="*/ 2460740 w 2460740"/>
              <a:gd name="connsiteY2-26" fmla="*/ 5010604 h 5010604"/>
              <a:gd name="connsiteX3-27" fmla="*/ 0 w 2460740"/>
              <a:gd name="connsiteY3-28" fmla="*/ 5010604 h 5010604"/>
              <a:gd name="connsiteX4-29" fmla="*/ 146050 w 2460740"/>
              <a:gd name="connsiteY4-30" fmla="*/ 0 h 5010604"/>
              <a:gd name="connsiteX0-31" fmla="*/ 3175 w 2317865"/>
              <a:gd name="connsiteY0-32" fmla="*/ 0 h 5010604"/>
              <a:gd name="connsiteX1-33" fmla="*/ 735808 w 2317865"/>
              <a:gd name="connsiteY1-34" fmla="*/ 0 h 5010604"/>
              <a:gd name="connsiteX2-35" fmla="*/ 2317865 w 2317865"/>
              <a:gd name="connsiteY2-36" fmla="*/ 5010604 h 5010604"/>
              <a:gd name="connsiteX3-37" fmla="*/ 0 w 2317865"/>
              <a:gd name="connsiteY3-38" fmla="*/ 5004254 h 5010604"/>
              <a:gd name="connsiteX4-39" fmla="*/ 3175 w 2317865"/>
              <a:gd name="connsiteY4-40" fmla="*/ 0 h 50106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7865" h="5010604">
                <a:moveTo>
                  <a:pt x="3175" y="0"/>
                </a:moveTo>
                <a:lnTo>
                  <a:pt x="735808" y="0"/>
                </a:lnTo>
                <a:lnTo>
                  <a:pt x="2317865" y="5010604"/>
                </a:lnTo>
                <a:lnTo>
                  <a:pt x="0" y="5004254"/>
                </a:lnTo>
                <a:cubicBezTo>
                  <a:pt x="1058" y="3336169"/>
                  <a:pt x="2117" y="1668085"/>
                  <a:pt x="317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6" name="文本框 55"/>
          <p:cNvSpPr txBox="1"/>
          <p:nvPr userDrawn="1"/>
        </p:nvSpPr>
        <p:spPr>
          <a:xfrm>
            <a:off x="11918731" y="-772510"/>
            <a:ext cx="184731" cy="369332"/>
          </a:xfrm>
          <a:prstGeom prst="rect">
            <a:avLst/>
          </a:prstGeom>
          <a:noFill/>
        </p:spPr>
        <p:txBody>
          <a:bodyPr wrap="none" rtlCol="0">
            <a:spAutoFit/>
          </a:bodyPr>
          <a:lstStyle/>
          <a:p>
            <a:endParaRPr kumimoji="1" lang="zh-CN" altLang="en-US" dirty="0"/>
          </a:p>
        </p:txBody>
      </p:sp>
      <p:pic>
        <p:nvPicPr>
          <p:cNvPr id="55" name="图片 54"/>
          <p:cNvPicPr>
            <a:picLocks noChangeAspect="1"/>
          </p:cNvPicPr>
          <p:nvPr userDrawn="1"/>
        </p:nvPicPr>
        <p:blipFill>
          <a:blip r:embed="rId2"/>
          <a:stretch>
            <a:fillRect/>
          </a:stretch>
        </p:blipFill>
        <p:spPr>
          <a:xfrm>
            <a:off x="11540321" y="2801736"/>
            <a:ext cx="294860" cy="3629043"/>
          </a:xfrm>
          <a:prstGeom prst="rect">
            <a:avLst/>
          </a:prstGeom>
        </p:spPr>
      </p:pic>
      <p:sp>
        <p:nvSpPr>
          <p:cNvPr id="16" name="平行四边形 2"/>
          <p:cNvSpPr/>
          <p:nvPr userDrawn="1"/>
        </p:nvSpPr>
        <p:spPr>
          <a:xfrm flipH="1">
            <a:off x="118853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4"/>
          <p:cNvSpPr/>
          <p:nvPr userDrawn="1"/>
        </p:nvSpPr>
        <p:spPr>
          <a:xfrm>
            <a:off x="-1709" y="1846898"/>
            <a:ext cx="2299159" cy="5011102"/>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54236 w 2460740"/>
              <a:gd name="connsiteY0-22" fmla="*/ 0 h 5014774"/>
              <a:gd name="connsiteX1-23" fmla="*/ 878683 w 2460740"/>
              <a:gd name="connsiteY1-24" fmla="*/ 4170 h 5014774"/>
              <a:gd name="connsiteX2-25" fmla="*/ 2460740 w 2460740"/>
              <a:gd name="connsiteY2-26" fmla="*/ 5014774 h 5014774"/>
              <a:gd name="connsiteX3-27" fmla="*/ 0 w 2460740"/>
              <a:gd name="connsiteY3-28" fmla="*/ 5014774 h 5014774"/>
              <a:gd name="connsiteX4-29" fmla="*/ 154236 w 2460740"/>
              <a:gd name="connsiteY4-30" fmla="*/ 0 h 5014774"/>
              <a:gd name="connsiteX0-31" fmla="*/ 150564 w 2460740"/>
              <a:gd name="connsiteY0-32" fmla="*/ 0 h 5014774"/>
              <a:gd name="connsiteX1-33" fmla="*/ 878683 w 2460740"/>
              <a:gd name="connsiteY1-34" fmla="*/ 4170 h 5014774"/>
              <a:gd name="connsiteX2-35" fmla="*/ 2460740 w 2460740"/>
              <a:gd name="connsiteY2-36" fmla="*/ 5014774 h 5014774"/>
              <a:gd name="connsiteX3-37" fmla="*/ 0 w 2460740"/>
              <a:gd name="connsiteY3-38" fmla="*/ 5014774 h 5014774"/>
              <a:gd name="connsiteX4-39" fmla="*/ 150564 w 2460740"/>
              <a:gd name="connsiteY4-40" fmla="*/ 0 h 5014774"/>
              <a:gd name="connsiteX0-41" fmla="*/ 150564 w 2460740"/>
              <a:gd name="connsiteY0-42" fmla="*/ 0 h 5011102"/>
              <a:gd name="connsiteX1-43" fmla="*/ 878683 w 2460740"/>
              <a:gd name="connsiteY1-44" fmla="*/ 498 h 5011102"/>
              <a:gd name="connsiteX2-45" fmla="*/ 2460740 w 2460740"/>
              <a:gd name="connsiteY2-46" fmla="*/ 5011102 h 5011102"/>
              <a:gd name="connsiteX3-47" fmla="*/ 0 w 2460740"/>
              <a:gd name="connsiteY3-48" fmla="*/ 5011102 h 5011102"/>
              <a:gd name="connsiteX4-49" fmla="*/ 150564 w 2460740"/>
              <a:gd name="connsiteY4-50" fmla="*/ 0 h 5011102"/>
              <a:gd name="connsiteX0-51" fmla="*/ 176270 w 2460740"/>
              <a:gd name="connsiteY0-52" fmla="*/ 98654 h 5010604"/>
              <a:gd name="connsiteX1-53" fmla="*/ 878683 w 2460740"/>
              <a:gd name="connsiteY1-54" fmla="*/ 0 h 5010604"/>
              <a:gd name="connsiteX2-55" fmla="*/ 2460740 w 2460740"/>
              <a:gd name="connsiteY2-56" fmla="*/ 5010604 h 5010604"/>
              <a:gd name="connsiteX3-57" fmla="*/ 0 w 2460740"/>
              <a:gd name="connsiteY3-58" fmla="*/ 5010604 h 5010604"/>
              <a:gd name="connsiteX4-59" fmla="*/ 176270 w 2460740"/>
              <a:gd name="connsiteY4-60" fmla="*/ 98654 h 5010604"/>
              <a:gd name="connsiteX0-61" fmla="*/ 165253 w 2460740"/>
              <a:gd name="connsiteY0-62" fmla="*/ 6847 h 5010604"/>
              <a:gd name="connsiteX1-63" fmla="*/ 878683 w 2460740"/>
              <a:gd name="connsiteY1-64" fmla="*/ 0 h 5010604"/>
              <a:gd name="connsiteX2-65" fmla="*/ 2460740 w 2460740"/>
              <a:gd name="connsiteY2-66" fmla="*/ 5010604 h 5010604"/>
              <a:gd name="connsiteX3-67" fmla="*/ 0 w 2460740"/>
              <a:gd name="connsiteY3-68" fmla="*/ 5010604 h 5010604"/>
              <a:gd name="connsiteX4-69" fmla="*/ 165253 w 2460740"/>
              <a:gd name="connsiteY4-70" fmla="*/ 6847 h 5010604"/>
              <a:gd name="connsiteX0-71" fmla="*/ 165253 w 2460740"/>
              <a:gd name="connsiteY0-72" fmla="*/ 0 h 5011102"/>
              <a:gd name="connsiteX1-73" fmla="*/ 878683 w 2460740"/>
              <a:gd name="connsiteY1-74" fmla="*/ 498 h 5011102"/>
              <a:gd name="connsiteX2-75" fmla="*/ 2460740 w 2460740"/>
              <a:gd name="connsiteY2-76" fmla="*/ 5011102 h 5011102"/>
              <a:gd name="connsiteX3-77" fmla="*/ 0 w 2460740"/>
              <a:gd name="connsiteY3-78" fmla="*/ 5011102 h 5011102"/>
              <a:gd name="connsiteX4-79" fmla="*/ 165253 w 2460740"/>
              <a:gd name="connsiteY4-80" fmla="*/ 0 h 5011102"/>
              <a:gd name="connsiteX0-81" fmla="*/ 161581 w 2460740"/>
              <a:gd name="connsiteY0-82" fmla="*/ 0 h 5011102"/>
              <a:gd name="connsiteX1-83" fmla="*/ 878683 w 2460740"/>
              <a:gd name="connsiteY1-84" fmla="*/ 498 h 5011102"/>
              <a:gd name="connsiteX2-85" fmla="*/ 2460740 w 2460740"/>
              <a:gd name="connsiteY2-86" fmla="*/ 5011102 h 5011102"/>
              <a:gd name="connsiteX3-87" fmla="*/ 0 w 2460740"/>
              <a:gd name="connsiteY3-88" fmla="*/ 5011102 h 5011102"/>
              <a:gd name="connsiteX4-89" fmla="*/ 161581 w 2460740"/>
              <a:gd name="connsiteY4-90" fmla="*/ 0 h 5011102"/>
              <a:gd name="connsiteX0-91" fmla="*/ 0 w 2299159"/>
              <a:gd name="connsiteY0-92" fmla="*/ 0 h 5011102"/>
              <a:gd name="connsiteX1-93" fmla="*/ 717102 w 2299159"/>
              <a:gd name="connsiteY1-94" fmla="*/ 498 h 5011102"/>
              <a:gd name="connsiteX2-95" fmla="*/ 2299159 w 2299159"/>
              <a:gd name="connsiteY2-96" fmla="*/ 5011102 h 5011102"/>
              <a:gd name="connsiteX3-97" fmla="*/ 0 w 2299159"/>
              <a:gd name="connsiteY3-98" fmla="*/ 5011102 h 5011102"/>
              <a:gd name="connsiteX4-99" fmla="*/ 0 w 2299159"/>
              <a:gd name="connsiteY4-100" fmla="*/ 0 h 50111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99159" h="5011102">
                <a:moveTo>
                  <a:pt x="0" y="0"/>
                </a:moveTo>
                <a:lnTo>
                  <a:pt x="717102" y="498"/>
                </a:lnTo>
                <a:lnTo>
                  <a:pt x="2299159" y="5011102"/>
                </a:lnTo>
                <a:lnTo>
                  <a:pt x="0" y="501110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3"/>
          <a:stretch>
            <a:fillRect/>
          </a:stretch>
        </p:blipFill>
        <p:spPr>
          <a:xfrm>
            <a:off x="531052" y="505345"/>
            <a:ext cx="1684421" cy="457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2021/8/24</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41507" y="4066467"/>
            <a:ext cx="6636633" cy="1325563"/>
          </a:xfrm>
          <a:prstGeom prst="rect">
            <a:avLst/>
          </a:prstGeom>
        </p:spPr>
        <p:txBody>
          <a:bodyPr/>
          <a:lstStyle/>
          <a:p>
            <a:pPr algn="ctr"/>
            <a:br>
              <a:rPr kumimoji="1" lang="en-US" altLang="zh-CN" sz="3200"/>
            </a:br>
            <a:r>
              <a:rPr kumimoji="1" lang="zh-CN" altLang="en-US" sz="3200"/>
              <a:t>北京长亭科技有限公司 </a:t>
            </a:r>
            <a:endParaRPr kumimoji="1" lang="zh-CN" altLang="en-US" sz="3200" dirty="0"/>
          </a:p>
        </p:txBody>
      </p:sp>
      <p:sp>
        <p:nvSpPr>
          <p:cNvPr id="5" name="文本框 4"/>
          <p:cNvSpPr txBox="1"/>
          <p:nvPr/>
        </p:nvSpPr>
        <p:spPr>
          <a:xfrm>
            <a:off x="822960" y="2012438"/>
            <a:ext cx="8875718" cy="707886"/>
          </a:xfrm>
          <a:prstGeom prst="rect">
            <a:avLst/>
          </a:prstGeom>
          <a:noFill/>
        </p:spPr>
        <p:txBody>
          <a:bodyPr wrap="square" rtlCol="0">
            <a:spAutoFit/>
          </a:bodyPr>
          <a:lstStyle/>
          <a:p>
            <a:r>
              <a:rPr kumimoji="1" lang="en-US" altLang="zh-CN" sz="4000" b="1" dirty="0">
                <a:solidFill>
                  <a:srgbClr val="7AC259"/>
                </a:solidFill>
                <a:latin typeface="Microsoft YaHei" panose="020B0503020204020204" pitchFamily="34" charset="-122"/>
                <a:ea typeface="Microsoft YaHei" panose="020B0503020204020204" pitchFamily="34" charset="-122"/>
              </a:rPr>
              <a:t>    CRYPTO</a:t>
            </a:r>
            <a:r>
              <a:rPr kumimoji="1" lang="zh-CN" altLang="en-US" sz="4000" b="1" dirty="0">
                <a:solidFill>
                  <a:srgbClr val="7AC259"/>
                </a:solidFill>
                <a:latin typeface="Microsoft YaHei" panose="020B0503020204020204" pitchFamily="34" charset="-122"/>
                <a:ea typeface="Microsoft YaHei" panose="020B0503020204020204" pitchFamily="34" charset="-122"/>
              </a:rPr>
              <a:t>经典加密算法</a:t>
            </a:r>
            <a:endParaRPr kumimoji="1" lang="en-US" altLang="zh-CN" sz="4000" b="1" dirty="0">
              <a:solidFill>
                <a:srgbClr val="7AC259"/>
              </a:solidFill>
              <a:latin typeface="Microsoft YaHei" panose="020B0503020204020204" pitchFamily="34" charset="-122"/>
              <a:ea typeface="Microsoft YaHei" panose="020B0503020204020204" pitchFamily="34" charset="-122"/>
            </a:endParaRPr>
          </a:p>
        </p:txBody>
      </p:sp>
      <p:sp>
        <p:nvSpPr>
          <p:cNvPr id="7" name="矩形 6"/>
          <p:cNvSpPr/>
          <p:nvPr/>
        </p:nvSpPr>
        <p:spPr>
          <a:xfrm>
            <a:off x="2348345" y="3393000"/>
            <a:ext cx="2160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8" name="文本框 7"/>
          <p:cNvSpPr txBox="1"/>
          <p:nvPr/>
        </p:nvSpPr>
        <p:spPr>
          <a:xfrm rot="16200000">
            <a:off x="9757273" y="2294021"/>
            <a:ext cx="3236063" cy="1385316"/>
          </a:xfrm>
          <a:prstGeom prst="rect">
            <a:avLst/>
          </a:prstGeom>
          <a:noFill/>
        </p:spPr>
        <p:txBody>
          <a:bodyPr wrap="square" rtlCol="0">
            <a:spAutoFit/>
          </a:bodyPr>
          <a:lstStyle/>
          <a:p>
            <a:pPr>
              <a:lnSpc>
                <a:spcPts val="11600"/>
              </a:lnSpc>
            </a:pPr>
            <a:r>
              <a:rPr kumimoji="1" lang="en-US" altLang="zh-CN" sz="9600" b="1" dirty="0">
                <a:solidFill>
                  <a:schemeClr val="bg1">
                    <a:alpha val="20000"/>
                  </a:schemeClr>
                </a:solidFill>
                <a:latin typeface="Source Han Sans CN" panose="020B0500000000000000" pitchFamily="34" charset="-128"/>
                <a:ea typeface="Source Han Sans CN" panose="020B0500000000000000" pitchFamily="34" charset="-128"/>
              </a:rPr>
              <a:t>2019</a:t>
            </a:r>
            <a:endParaRPr kumimoji="1" lang="zh-CN" altLang="en-US" sz="9600" b="1" dirty="0">
              <a:solidFill>
                <a:schemeClr val="bg1">
                  <a:alpha val="20000"/>
                </a:schemeClr>
              </a:solidFill>
              <a:latin typeface="Source Han Sans CN" panose="020B0500000000000000" pitchFamily="34" charset="-128"/>
              <a:ea typeface="Source Han Sans CN" panose="020B0500000000000000"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箱线图&#10;&#10;描述已自动生成">
            <a:extLst>
              <a:ext uri="{FF2B5EF4-FFF2-40B4-BE49-F238E27FC236}">
                <a16:creationId xmlns:a16="http://schemas.microsoft.com/office/drawing/2014/main" id="{628FD8BD-485E-4E1B-AB54-CA1EA7A85613}"/>
              </a:ext>
            </a:extLst>
          </p:cNvPr>
          <p:cNvPicPr>
            <a:picLocks noChangeAspect="1"/>
          </p:cNvPicPr>
          <p:nvPr/>
        </p:nvPicPr>
        <p:blipFill>
          <a:blip r:embed="rId2"/>
          <a:stretch>
            <a:fillRect/>
          </a:stretch>
        </p:blipFill>
        <p:spPr>
          <a:xfrm>
            <a:off x="1479216" y="0"/>
            <a:ext cx="9233567" cy="6858000"/>
          </a:xfrm>
          <a:prstGeom prst="rect">
            <a:avLst/>
          </a:prstGeom>
        </p:spPr>
      </p:pic>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详细结构</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5159920" y="1566121"/>
            <a:ext cx="3976236" cy="2308324"/>
          </a:xfrm>
          <a:prstGeom prst="rect">
            <a:avLst/>
          </a:prstGeom>
          <a:noFill/>
        </p:spPr>
        <p:txBody>
          <a:bodyPr wrap="square" rtlCol="0">
            <a:spAutoFit/>
          </a:bodyPr>
          <a:lstStyle/>
          <a:p>
            <a:r>
              <a:rPr lang="zh-CN" altLang="en-US" sz="1600" b="0" i="0" dirty="0">
                <a:solidFill>
                  <a:srgbClr val="333333"/>
                </a:solidFill>
                <a:effectLst/>
                <a:latin typeface="微软雅黑" panose="020B0503020204020204" pitchFamily="34" charset="-122"/>
                <a:ea typeface="微软雅黑" panose="020B0503020204020204" pitchFamily="34" charset="-122"/>
              </a:rPr>
              <a:t>密钥也是用字节为单位的矩阵表示，</a:t>
            </a:r>
            <a:r>
              <a:rPr lang="en-US" altLang="zh-CN" sz="1600" b="0" i="0" dirty="0">
                <a:solidFill>
                  <a:srgbClr val="333333"/>
                </a:solidFill>
                <a:effectLst/>
                <a:latin typeface="微软雅黑" panose="020B0503020204020204" pitchFamily="34" charset="-122"/>
                <a:ea typeface="微软雅黑" panose="020B0503020204020204" pitchFamily="34" charset="-122"/>
              </a:rPr>
              <a:t>128</a:t>
            </a:r>
            <a:r>
              <a:rPr lang="zh-CN" altLang="en-US" sz="1600" b="0" i="0" dirty="0">
                <a:solidFill>
                  <a:srgbClr val="333333"/>
                </a:solidFill>
                <a:effectLst/>
                <a:latin typeface="微软雅黑" panose="020B0503020204020204" pitchFamily="34" charset="-122"/>
                <a:ea typeface="微软雅黑" panose="020B0503020204020204" pitchFamily="34" charset="-122"/>
              </a:rPr>
              <a:t>位密钥矩阵的每一列被称为</a:t>
            </a:r>
            <a:r>
              <a:rPr lang="en-US" altLang="zh-CN" sz="1600" b="0" i="0" dirty="0">
                <a:solidFill>
                  <a:srgbClr val="333333"/>
                </a:solidFill>
                <a:effectLst/>
                <a:latin typeface="微软雅黑" panose="020B0503020204020204" pitchFamily="34" charset="-122"/>
                <a:ea typeface="微软雅黑" panose="020B0503020204020204" pitchFamily="34" charset="-122"/>
              </a:rPr>
              <a:t>1</a:t>
            </a:r>
            <a:r>
              <a:rPr lang="zh-CN" altLang="en-US" sz="1600" b="0" i="0" dirty="0">
                <a:solidFill>
                  <a:srgbClr val="333333"/>
                </a:solidFill>
                <a:effectLst/>
                <a:latin typeface="微软雅黑" panose="020B0503020204020204" pitchFamily="34" charset="-122"/>
                <a:ea typeface="微软雅黑" panose="020B0503020204020204" pitchFamily="34" charset="-122"/>
              </a:rPr>
              <a:t>个</a:t>
            </a:r>
            <a:r>
              <a:rPr lang="en-US" altLang="zh-CN" sz="1600" b="0" i="0" dirty="0">
                <a:solidFill>
                  <a:srgbClr val="333333"/>
                </a:solidFill>
                <a:effectLst/>
                <a:latin typeface="微软雅黑" panose="020B0503020204020204" pitchFamily="34" charset="-122"/>
                <a:ea typeface="微软雅黑" panose="020B0503020204020204" pitchFamily="34" charset="-122"/>
              </a:rPr>
              <a:t>32</a:t>
            </a:r>
            <a:r>
              <a:rPr lang="zh-CN" altLang="en-US" sz="1600" b="0" i="0" dirty="0">
                <a:solidFill>
                  <a:srgbClr val="333333"/>
                </a:solidFill>
                <a:effectLst/>
                <a:latin typeface="微软雅黑" panose="020B0503020204020204" pitchFamily="34" charset="-122"/>
                <a:ea typeface="微软雅黑" panose="020B0503020204020204" pitchFamily="34" charset="-122"/>
              </a:rPr>
              <a:t>位比特字。通过密钥编排函数该密钥矩阵被扩展成一个</a:t>
            </a:r>
            <a:r>
              <a:rPr lang="en-US" altLang="zh-CN" sz="1600" b="0" i="0" dirty="0">
                <a:solidFill>
                  <a:srgbClr val="333333"/>
                </a:solidFill>
                <a:effectLst/>
                <a:latin typeface="微软雅黑" panose="020B0503020204020204" pitchFamily="34" charset="-122"/>
                <a:ea typeface="微软雅黑" panose="020B0503020204020204" pitchFamily="34" charset="-122"/>
              </a:rPr>
              <a:t>44</a:t>
            </a:r>
            <a:r>
              <a:rPr lang="zh-CN" altLang="en-US" sz="1600" b="0" i="0" dirty="0">
                <a:solidFill>
                  <a:srgbClr val="333333"/>
                </a:solidFill>
                <a:effectLst/>
                <a:latin typeface="微软雅黑" panose="020B0503020204020204" pitchFamily="34" charset="-122"/>
                <a:ea typeface="微软雅黑" panose="020B0503020204020204" pitchFamily="34" charset="-122"/>
              </a:rPr>
              <a:t>个字组成的序列</a:t>
            </a:r>
            <a:r>
              <a:rPr lang="en-US" altLang="zh-CN" sz="1600" b="0" i="0" dirty="0">
                <a:solidFill>
                  <a:srgbClr val="333333"/>
                </a:solidFill>
                <a:effectLst/>
                <a:latin typeface="微软雅黑" panose="020B0503020204020204" pitchFamily="34" charset="-122"/>
                <a:ea typeface="微软雅黑" panose="020B0503020204020204" pitchFamily="34" charset="-122"/>
              </a:rPr>
              <a:t>W[0],W[1], … ,W[43],</a:t>
            </a:r>
            <a:r>
              <a:rPr lang="zh-CN" altLang="en-US" sz="1600" b="0" i="0" dirty="0">
                <a:solidFill>
                  <a:srgbClr val="333333"/>
                </a:solidFill>
                <a:effectLst/>
                <a:latin typeface="微软雅黑" panose="020B0503020204020204" pitchFamily="34" charset="-122"/>
                <a:ea typeface="微软雅黑" panose="020B0503020204020204" pitchFamily="34" charset="-122"/>
              </a:rPr>
              <a:t>该序列的前</a:t>
            </a:r>
            <a:r>
              <a:rPr lang="en-US" altLang="zh-CN" sz="1600" b="0" i="0" dirty="0">
                <a:solidFill>
                  <a:srgbClr val="333333"/>
                </a:solidFill>
                <a:effectLst/>
                <a:latin typeface="微软雅黑" panose="020B0503020204020204" pitchFamily="34" charset="-122"/>
                <a:ea typeface="微软雅黑" panose="020B0503020204020204" pitchFamily="34" charset="-122"/>
              </a:rPr>
              <a:t>4</a:t>
            </a:r>
            <a:r>
              <a:rPr lang="zh-CN" altLang="en-US" sz="1600" b="0" i="0" dirty="0">
                <a:solidFill>
                  <a:srgbClr val="333333"/>
                </a:solidFill>
                <a:effectLst/>
                <a:latin typeface="微软雅黑" panose="020B0503020204020204" pitchFamily="34" charset="-122"/>
                <a:ea typeface="微软雅黑" panose="020B0503020204020204" pitchFamily="34" charset="-122"/>
              </a:rPr>
              <a:t>个元素</a:t>
            </a:r>
            <a:r>
              <a:rPr lang="en-US" altLang="zh-CN" sz="1600" b="0" i="0" dirty="0">
                <a:solidFill>
                  <a:srgbClr val="333333"/>
                </a:solidFill>
                <a:effectLst/>
                <a:latin typeface="微软雅黑" panose="020B0503020204020204" pitchFamily="34" charset="-122"/>
                <a:ea typeface="微软雅黑" panose="020B0503020204020204" pitchFamily="34" charset="-122"/>
              </a:rPr>
              <a:t>W[0],W[1],W[2],W[3]</a:t>
            </a:r>
            <a:r>
              <a:rPr lang="zh-CN" altLang="en-US" sz="1600" b="0" i="0" dirty="0">
                <a:solidFill>
                  <a:srgbClr val="333333"/>
                </a:solidFill>
                <a:effectLst/>
                <a:latin typeface="微软雅黑" panose="020B0503020204020204" pitchFamily="34" charset="-122"/>
                <a:ea typeface="微软雅黑" panose="020B0503020204020204" pitchFamily="34" charset="-122"/>
              </a:rPr>
              <a:t>是原始密钥，用于加密运算中的初始密钥加</a:t>
            </a:r>
            <a:r>
              <a:rPr lang="en-US" altLang="zh-CN" sz="1600" b="0" i="0" dirty="0">
                <a:solidFill>
                  <a:srgbClr val="333333"/>
                </a:solidFill>
                <a:effectLst/>
                <a:latin typeface="微软雅黑" panose="020B0503020204020204" pitchFamily="34" charset="-122"/>
                <a:ea typeface="微软雅黑" panose="020B0503020204020204" pitchFamily="34" charset="-122"/>
              </a:rPr>
              <a:t>;</a:t>
            </a:r>
            <a:r>
              <a:rPr lang="zh-CN" altLang="en-US" sz="1600" b="0" i="0" dirty="0">
                <a:solidFill>
                  <a:srgbClr val="333333"/>
                </a:solidFill>
                <a:effectLst/>
                <a:latin typeface="微软雅黑" panose="020B0503020204020204" pitchFamily="34" charset="-122"/>
                <a:ea typeface="微软雅黑" panose="020B0503020204020204" pitchFamily="34" charset="-122"/>
              </a:rPr>
              <a:t>后面</a:t>
            </a:r>
            <a:r>
              <a:rPr lang="en-US" altLang="zh-CN" sz="1600" b="0" i="0" dirty="0">
                <a:solidFill>
                  <a:srgbClr val="333333"/>
                </a:solidFill>
                <a:effectLst/>
                <a:latin typeface="微软雅黑" panose="020B0503020204020204" pitchFamily="34" charset="-122"/>
                <a:ea typeface="微软雅黑" panose="020B0503020204020204" pitchFamily="34" charset="-122"/>
              </a:rPr>
              <a:t>40</a:t>
            </a:r>
            <a:r>
              <a:rPr lang="zh-CN" altLang="en-US" sz="1600" b="0" i="0" dirty="0">
                <a:solidFill>
                  <a:srgbClr val="333333"/>
                </a:solidFill>
                <a:effectLst/>
                <a:latin typeface="微软雅黑" panose="020B0503020204020204" pitchFamily="34" charset="-122"/>
                <a:ea typeface="微软雅黑" panose="020B0503020204020204" pitchFamily="34" charset="-122"/>
              </a:rPr>
              <a:t>个字分为</a:t>
            </a:r>
            <a:r>
              <a:rPr lang="en-US" altLang="zh-CN" sz="1600" b="0" i="0" dirty="0">
                <a:solidFill>
                  <a:srgbClr val="333333"/>
                </a:solidFill>
                <a:effectLst/>
                <a:latin typeface="微软雅黑" panose="020B0503020204020204" pitchFamily="34" charset="-122"/>
                <a:ea typeface="微软雅黑" panose="020B0503020204020204" pitchFamily="34" charset="-122"/>
              </a:rPr>
              <a:t>10</a:t>
            </a:r>
            <a:r>
              <a:rPr lang="zh-CN" altLang="en-US" sz="1600" b="0" i="0" dirty="0">
                <a:solidFill>
                  <a:srgbClr val="333333"/>
                </a:solidFill>
                <a:effectLst/>
                <a:latin typeface="微软雅黑" panose="020B0503020204020204" pitchFamily="34" charset="-122"/>
                <a:ea typeface="微软雅黑" panose="020B0503020204020204" pitchFamily="34" charset="-122"/>
              </a:rPr>
              <a:t>组，每组</a:t>
            </a:r>
            <a:r>
              <a:rPr lang="en-US" altLang="zh-CN" sz="1600" b="0" i="0" dirty="0">
                <a:solidFill>
                  <a:srgbClr val="333333"/>
                </a:solidFill>
                <a:effectLst/>
                <a:latin typeface="微软雅黑" panose="020B0503020204020204" pitchFamily="34" charset="-122"/>
                <a:ea typeface="微软雅黑" panose="020B0503020204020204" pitchFamily="34" charset="-122"/>
              </a:rPr>
              <a:t>4</a:t>
            </a:r>
            <a:r>
              <a:rPr lang="zh-CN" altLang="en-US" sz="1600" b="0" i="0" dirty="0">
                <a:solidFill>
                  <a:srgbClr val="333333"/>
                </a:solidFill>
                <a:effectLst/>
                <a:latin typeface="微软雅黑" panose="020B0503020204020204" pitchFamily="34" charset="-122"/>
                <a:ea typeface="微软雅黑" panose="020B0503020204020204" pitchFamily="34" charset="-122"/>
              </a:rPr>
              <a:t>个字（</a:t>
            </a:r>
            <a:r>
              <a:rPr lang="en-US" altLang="zh-CN" sz="1600" b="0" i="0" dirty="0">
                <a:solidFill>
                  <a:srgbClr val="333333"/>
                </a:solidFill>
                <a:effectLst/>
                <a:latin typeface="微软雅黑" panose="020B0503020204020204" pitchFamily="34" charset="-122"/>
                <a:ea typeface="微软雅黑" panose="020B0503020204020204" pitchFamily="34" charset="-122"/>
              </a:rPr>
              <a:t>128</a:t>
            </a:r>
            <a:r>
              <a:rPr lang="zh-CN" altLang="en-US" sz="1600" b="0" i="0" dirty="0">
                <a:solidFill>
                  <a:srgbClr val="333333"/>
                </a:solidFill>
                <a:effectLst/>
                <a:latin typeface="微软雅黑" panose="020B0503020204020204" pitchFamily="34" charset="-122"/>
                <a:ea typeface="微软雅黑" panose="020B0503020204020204" pitchFamily="34" charset="-122"/>
              </a:rPr>
              <a:t>比特）分别用于</a:t>
            </a:r>
            <a:r>
              <a:rPr lang="en-US" altLang="zh-CN" sz="1600" b="0" i="0" dirty="0">
                <a:solidFill>
                  <a:srgbClr val="333333"/>
                </a:solidFill>
                <a:effectLst/>
                <a:latin typeface="微软雅黑" panose="020B0503020204020204" pitchFamily="34" charset="-122"/>
                <a:ea typeface="微软雅黑" panose="020B0503020204020204" pitchFamily="34" charset="-122"/>
              </a:rPr>
              <a:t>10</a:t>
            </a:r>
            <a:r>
              <a:rPr lang="zh-CN" altLang="en-US" sz="1600" b="0" i="0" dirty="0">
                <a:solidFill>
                  <a:srgbClr val="333333"/>
                </a:solidFill>
                <a:effectLst/>
                <a:latin typeface="微软雅黑" panose="020B0503020204020204" pitchFamily="34" charset="-122"/>
                <a:ea typeface="微软雅黑" panose="020B0503020204020204" pitchFamily="34" charset="-122"/>
              </a:rPr>
              <a:t>轮加密运算中的轮密钥加。</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5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详细结构</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573399" y="1305341"/>
            <a:ext cx="3833101" cy="4247317"/>
          </a:xfrm>
          <a:prstGeom prst="rect">
            <a:avLst/>
          </a:prstGeom>
          <a:noFill/>
        </p:spPr>
        <p:txBody>
          <a:bodyPr wrap="square" rtlCol="0">
            <a:spAutoFit/>
          </a:bodyPr>
          <a:lstStyle/>
          <a:p>
            <a:r>
              <a:rPr lang="en-US" altLang="zh-CN" b="0" i="0" dirty="0">
                <a:solidFill>
                  <a:srgbClr val="333333"/>
                </a:solidFill>
                <a:effectLst/>
                <a:latin typeface="微软雅黑" panose="020B0503020204020204" pitchFamily="34" charset="-122"/>
                <a:ea typeface="微软雅黑" panose="020B0503020204020204" pitchFamily="34" charset="-122"/>
              </a:rPr>
              <a:t>128</a:t>
            </a:r>
            <a:r>
              <a:rPr lang="zh-CN" altLang="en-US" b="0" i="0" dirty="0">
                <a:solidFill>
                  <a:srgbClr val="333333"/>
                </a:solidFill>
                <a:effectLst/>
                <a:latin typeface="微软雅黑" panose="020B0503020204020204" pitchFamily="34" charset="-122"/>
                <a:ea typeface="微软雅黑" panose="020B0503020204020204" pitchFamily="34" charset="-122"/>
              </a:rPr>
              <a:t>位密钥加密的第</a:t>
            </a:r>
            <a:r>
              <a:rPr lang="en-US" altLang="zh-CN" b="0" i="0" dirty="0">
                <a:solidFill>
                  <a:srgbClr val="333333"/>
                </a:solidFill>
                <a:effectLst/>
                <a:latin typeface="微软雅黑" panose="020B0503020204020204" pitchFamily="34" charset="-122"/>
                <a:ea typeface="微软雅黑" panose="020B0503020204020204" pitchFamily="34" charset="-122"/>
              </a:rPr>
              <a:t>1</a:t>
            </a:r>
            <a:r>
              <a:rPr lang="zh-CN" altLang="en-US" b="0" i="0" dirty="0">
                <a:solidFill>
                  <a:srgbClr val="333333"/>
                </a:solidFill>
                <a:effectLst/>
                <a:latin typeface="微软雅黑" panose="020B0503020204020204" pitchFamily="34" charset="-122"/>
                <a:ea typeface="微软雅黑" panose="020B0503020204020204" pitchFamily="34" charset="-122"/>
              </a:rPr>
              <a:t>轮到第</a:t>
            </a:r>
            <a:r>
              <a:rPr lang="en-US" altLang="zh-CN" b="0" i="0" dirty="0">
                <a:solidFill>
                  <a:srgbClr val="333333"/>
                </a:solidFill>
                <a:effectLst/>
                <a:latin typeface="微软雅黑" panose="020B0503020204020204" pitchFamily="34" charset="-122"/>
                <a:ea typeface="微软雅黑" panose="020B0503020204020204" pitchFamily="34" charset="-122"/>
              </a:rPr>
              <a:t>9</a:t>
            </a:r>
            <a:r>
              <a:rPr lang="zh-CN" altLang="en-US" b="0" i="0" dirty="0">
                <a:solidFill>
                  <a:srgbClr val="333333"/>
                </a:solidFill>
                <a:effectLst/>
                <a:latin typeface="微软雅黑" panose="020B0503020204020204" pitchFamily="34" charset="-122"/>
                <a:ea typeface="微软雅黑" panose="020B0503020204020204" pitchFamily="34" charset="-122"/>
              </a:rPr>
              <a:t>轮的轮函数一样，包括</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个操作：字节代换、行位移、列混合和轮密钥加。最后一轮迭代不执行列混合。另外，在第一轮迭代之前，先将明文和原始密钥进行一次异或加密操作。</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解密过程仍为</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轮，每一轮的操作是加密操作的逆操作。由于</a:t>
            </a:r>
            <a:r>
              <a:rPr lang="en-US" altLang="zh-CN" dirty="0">
                <a:latin typeface="微软雅黑" panose="020B0503020204020204" pitchFamily="34" charset="-122"/>
                <a:ea typeface="微软雅黑" panose="020B0503020204020204" pitchFamily="34" charset="-122"/>
              </a:rPr>
              <a:t>AES</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个轮操作都是可逆的，因此，解密操作的一轮就是顺序执行逆行移位、逆字节代换、轮密钥加和逆列混合。同加密操作类似，最后一轮不执行逆列混合，在第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轮解密之前，要执行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次密钥加操作。</a:t>
            </a:r>
          </a:p>
        </p:txBody>
      </p:sp>
      <p:pic>
        <p:nvPicPr>
          <p:cNvPr id="4" name="图片 3">
            <a:extLst>
              <a:ext uri="{FF2B5EF4-FFF2-40B4-BE49-F238E27FC236}">
                <a16:creationId xmlns:a16="http://schemas.microsoft.com/office/drawing/2014/main" id="{13F5347C-1F9A-4E37-AB07-AAF17C38CF59}"/>
              </a:ext>
            </a:extLst>
          </p:cNvPr>
          <p:cNvPicPr>
            <a:picLocks noChangeAspect="1"/>
          </p:cNvPicPr>
          <p:nvPr/>
        </p:nvPicPr>
        <p:blipFill>
          <a:blip r:embed="rId2"/>
          <a:stretch>
            <a:fillRect/>
          </a:stretch>
        </p:blipFill>
        <p:spPr>
          <a:xfrm>
            <a:off x="6785502" y="0"/>
            <a:ext cx="4114800" cy="6858000"/>
          </a:xfrm>
          <a:prstGeom prst="rect">
            <a:avLst/>
          </a:prstGeom>
        </p:spPr>
      </p:pic>
    </p:spTree>
    <p:extLst>
      <p:ext uri="{BB962C8B-B14F-4D97-AF65-F5344CB8AC3E}">
        <p14:creationId xmlns:p14="http://schemas.microsoft.com/office/powerpoint/2010/main" val="183154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A60016D-6593-4768-9B28-97A5C5E77D71}"/>
              </a:ext>
            </a:extLst>
          </p:cNvPr>
          <p:cNvSpPr txBox="1"/>
          <p:nvPr/>
        </p:nvSpPr>
        <p:spPr>
          <a:xfrm>
            <a:off x="2917111" y="1562046"/>
            <a:ext cx="6357778" cy="4524315"/>
          </a:xfrm>
          <a:prstGeom prst="rect">
            <a:avLst/>
          </a:prstGeom>
          <a:solidFill>
            <a:schemeClr val="tx1"/>
          </a:solidFill>
        </p:spPr>
        <p:txBody>
          <a:bodyPr wrap="square">
            <a:spAutoFit/>
          </a:bodyPr>
          <a:lstStyle/>
          <a:p>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k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k &lt; </a:t>
            </a:r>
            <a:r>
              <a:rPr lang="en-US" altLang="zh-CN" b="0" dirty="0" err="1">
                <a:solidFill>
                  <a:srgbClr val="D4D4D4"/>
                </a:solidFill>
                <a:effectLst/>
                <a:latin typeface="Consolas" panose="020B0609020204030204" pitchFamily="49" charset="0"/>
              </a:rPr>
              <a:t>plen</a:t>
            </a:r>
            <a:r>
              <a:rPr lang="en-US" altLang="zh-CN" b="0" dirty="0">
                <a:solidFill>
                  <a:srgbClr val="D4D4D4"/>
                </a:solidFill>
                <a:effectLst/>
                <a:latin typeface="Consolas" panose="020B0609020204030204" pitchFamily="49" charset="0"/>
              </a:rPr>
              <a:t>; k += </a:t>
            </a:r>
            <a:r>
              <a:rPr lang="en-US" altLang="zh-CN" b="0" dirty="0">
                <a:solidFill>
                  <a:srgbClr val="B5CEA8"/>
                </a:solidFill>
                <a:effectLst/>
                <a:latin typeface="Consolas" panose="020B0609020204030204" pitchFamily="49" charset="0"/>
              </a:rPr>
              <a:t>16</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convertToIntArray</a:t>
            </a:r>
            <a:r>
              <a:rPr lang="en-US" altLang="zh-CN" b="0" dirty="0">
                <a:solidFill>
                  <a:srgbClr val="D4D4D4"/>
                </a:solidFill>
                <a:effectLst/>
                <a:latin typeface="Consolas" panose="020B0609020204030204" pitchFamily="49" charset="0"/>
              </a:rPr>
              <a:t>(p + k, </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addRoundKey</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一开始的轮密钥加</a:t>
            </a:r>
            <a:endParaRPr lang="zh-CN" altLang="en-US" b="0" dirty="0">
              <a:solidFill>
                <a:srgbClr val="D4D4D4"/>
              </a:solidFill>
              <a:effectLst/>
              <a:latin typeface="Consolas" panose="020B0609020204030204" pitchFamily="49" charset="0"/>
            </a:endParaRPr>
          </a:p>
          <a:p>
            <a:br>
              <a:rPr lang="zh-CN" altLang="en-US" b="0" dirty="0">
                <a:solidFill>
                  <a:srgbClr val="D4D4D4"/>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10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前</a:t>
            </a:r>
            <a:r>
              <a:rPr lang="en-US" altLang="zh-CN" b="0" dirty="0">
                <a:solidFill>
                  <a:srgbClr val="6A9955"/>
                </a:solidFill>
                <a:effectLst/>
                <a:latin typeface="Consolas" panose="020B0609020204030204" pitchFamily="49" charset="0"/>
              </a:rPr>
              <a:t>9</a:t>
            </a:r>
            <a:r>
              <a:rPr lang="zh-CN" altLang="en-US" b="0" dirty="0">
                <a:solidFill>
                  <a:srgbClr val="6A9955"/>
                </a:solidFill>
                <a:effectLst/>
                <a:latin typeface="Consolas" panose="020B0609020204030204" pitchFamily="49" charset="0"/>
              </a:rPr>
              <a:t>轮</a:t>
            </a:r>
            <a:br>
              <a:rPr lang="zh-CN" altLang="en-US" b="0" dirty="0">
                <a:solidFill>
                  <a:srgbClr val="D4D4D4"/>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subBytes</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字节代换</a:t>
            </a:r>
            <a:br>
              <a:rPr lang="zh-CN" altLang="en-US" b="0" dirty="0">
                <a:solidFill>
                  <a:srgbClr val="D4D4D4"/>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shiftRows</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行移位</a:t>
            </a:r>
            <a:br>
              <a:rPr lang="zh-CN" altLang="en-US" b="0" dirty="0">
                <a:solidFill>
                  <a:srgbClr val="D4D4D4"/>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mixColumns</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列混合</a:t>
            </a:r>
            <a:br>
              <a:rPr lang="zh-CN" altLang="en-US" b="0" dirty="0">
                <a:solidFill>
                  <a:srgbClr val="D4D4D4"/>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addRoundKey</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br>
              <a:rPr lang="en-US" altLang="zh-CN" b="0" dirty="0">
                <a:solidFill>
                  <a:srgbClr val="D4D4D4"/>
                </a:solidFill>
                <a:effectLst/>
                <a:latin typeface="Consolas" panose="020B0609020204030204" pitchFamily="49" charset="0"/>
              </a:rPr>
            </a:b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第</a:t>
            </a:r>
            <a:r>
              <a:rPr lang="en-US" altLang="zh-CN" b="0" dirty="0">
                <a:solidFill>
                  <a:srgbClr val="6A9955"/>
                </a:solidFill>
                <a:effectLst/>
                <a:latin typeface="Consolas" panose="020B0609020204030204" pitchFamily="49" charset="0"/>
              </a:rPr>
              <a:t>10</a:t>
            </a:r>
            <a:r>
              <a:rPr lang="zh-CN" altLang="en-US" b="0" dirty="0">
                <a:solidFill>
                  <a:srgbClr val="6A9955"/>
                </a:solidFill>
                <a:effectLst/>
                <a:latin typeface="Consolas" panose="020B0609020204030204" pitchFamily="49" charset="0"/>
              </a:rPr>
              <a:t>轮</a:t>
            </a:r>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subBytes</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字节代换</a:t>
            </a:r>
            <a:br>
              <a:rPr lang="zh-CN" altLang="en-US" b="0" dirty="0">
                <a:solidFill>
                  <a:srgbClr val="D4D4D4"/>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shiftRows</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行移位</a:t>
            </a:r>
            <a:br>
              <a:rPr lang="zh-CN" altLang="en-US" b="0" dirty="0">
                <a:solidFill>
                  <a:srgbClr val="D4D4D4"/>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addRoundKey</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10</a:t>
            </a:r>
            <a:r>
              <a:rPr lang="en-US" altLang="zh-CN" b="0" dirty="0">
                <a:solidFill>
                  <a:srgbClr val="D4D4D4"/>
                </a:solidFill>
                <a:effectLst/>
                <a:latin typeface="Consolas" panose="020B0609020204030204" pitchFamily="49" charset="0"/>
              </a:rPr>
              <a:t>);</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convertArrayToStr</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pArray</a:t>
            </a:r>
            <a:r>
              <a:rPr lang="en-US" altLang="zh-CN" b="0" dirty="0">
                <a:solidFill>
                  <a:srgbClr val="D4D4D4"/>
                </a:solidFill>
                <a:effectLst/>
                <a:latin typeface="Consolas" panose="020B0609020204030204" pitchFamily="49" charset="0"/>
              </a:rPr>
              <a:t>, p + k);</a:t>
            </a:r>
          </a:p>
          <a:p>
            <a:r>
              <a:rPr lang="en-US" altLang="zh-C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01037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字节代换</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344469" y="1118111"/>
            <a:ext cx="9503061" cy="830997"/>
          </a:xfrm>
          <a:prstGeom prst="rect">
            <a:avLst/>
          </a:prstGeom>
          <a:noFill/>
        </p:spPr>
        <p:txBody>
          <a:bodyPr wrap="square" rtlCol="0">
            <a:spAutoFit/>
          </a:bodyPr>
          <a:lstStyle/>
          <a:p>
            <a:r>
              <a:rPr lang="en-US" altLang="zh-CN" sz="2400" b="0" i="0" dirty="0">
                <a:solidFill>
                  <a:srgbClr val="333333"/>
                </a:solidFill>
                <a:effectLst/>
                <a:latin typeface="微软雅黑" panose="020B0503020204020204" pitchFamily="34" charset="-122"/>
                <a:ea typeface="微软雅黑" panose="020B0503020204020204" pitchFamily="34" charset="-122"/>
              </a:rPr>
              <a:t>AES</a:t>
            </a:r>
            <a:r>
              <a:rPr lang="zh-CN" altLang="en-US" sz="2400" b="0" i="0" dirty="0">
                <a:solidFill>
                  <a:srgbClr val="333333"/>
                </a:solidFill>
                <a:effectLst/>
                <a:latin typeface="微软雅黑" panose="020B0503020204020204" pitchFamily="34" charset="-122"/>
                <a:ea typeface="微软雅黑" panose="020B0503020204020204" pitchFamily="34" charset="-122"/>
              </a:rPr>
              <a:t>的字节代换其实就是一个简单的查表操作。</a:t>
            </a:r>
            <a:r>
              <a:rPr lang="en-US" altLang="zh-CN" sz="2400" b="0" i="0" dirty="0">
                <a:solidFill>
                  <a:srgbClr val="333333"/>
                </a:solidFill>
                <a:effectLst/>
                <a:latin typeface="微软雅黑" panose="020B0503020204020204" pitchFamily="34" charset="-122"/>
                <a:ea typeface="微软雅黑" panose="020B0503020204020204" pitchFamily="34" charset="-122"/>
              </a:rPr>
              <a:t>AES</a:t>
            </a:r>
            <a:r>
              <a:rPr lang="zh-CN" altLang="en-US" sz="2400" b="0" i="0" dirty="0">
                <a:solidFill>
                  <a:srgbClr val="333333"/>
                </a:solidFill>
                <a:effectLst/>
                <a:latin typeface="微软雅黑" panose="020B0503020204020204" pitchFamily="34" charset="-122"/>
                <a:ea typeface="微软雅黑" panose="020B0503020204020204" pitchFamily="34" charset="-122"/>
              </a:rPr>
              <a:t>定义了一个</a:t>
            </a:r>
            <a:r>
              <a:rPr lang="en-US" altLang="zh-CN" sz="2400" b="0" i="0" dirty="0">
                <a:solidFill>
                  <a:srgbClr val="333333"/>
                </a:solidFill>
                <a:effectLst/>
                <a:latin typeface="微软雅黑" panose="020B0503020204020204" pitchFamily="34" charset="-122"/>
                <a:ea typeface="微软雅黑" panose="020B0503020204020204" pitchFamily="34" charset="-122"/>
              </a:rPr>
              <a:t>S</a:t>
            </a:r>
            <a:r>
              <a:rPr lang="zh-CN" altLang="en-US" sz="2400" b="0" i="0" dirty="0">
                <a:solidFill>
                  <a:srgbClr val="333333"/>
                </a:solidFill>
                <a:effectLst/>
                <a:latin typeface="微软雅黑" panose="020B0503020204020204" pitchFamily="34" charset="-122"/>
                <a:ea typeface="微软雅黑" panose="020B0503020204020204" pitchFamily="34" charset="-122"/>
              </a:rPr>
              <a:t>盒和一个逆</a:t>
            </a:r>
            <a:r>
              <a:rPr lang="en-US" altLang="zh-CN" sz="2400" b="0" i="0" dirty="0">
                <a:solidFill>
                  <a:srgbClr val="333333"/>
                </a:solidFill>
                <a:effectLst/>
                <a:latin typeface="微软雅黑" panose="020B0503020204020204" pitchFamily="34" charset="-122"/>
                <a:ea typeface="微软雅黑" panose="020B0503020204020204" pitchFamily="34" charset="-122"/>
              </a:rPr>
              <a:t>S</a:t>
            </a:r>
            <a:r>
              <a:rPr lang="zh-CN" altLang="en-US" sz="2400" b="0" i="0" dirty="0">
                <a:solidFill>
                  <a:srgbClr val="333333"/>
                </a:solidFill>
                <a:effectLst/>
                <a:latin typeface="微软雅黑" panose="020B0503020204020204" pitchFamily="34" charset="-122"/>
                <a:ea typeface="微软雅黑" panose="020B0503020204020204" pitchFamily="34" charset="-122"/>
              </a:rPr>
              <a:t>盒。</a:t>
            </a:r>
            <a:endParaRPr lang="zh-CN" altLang="en-US" sz="2400" dirty="0">
              <a:latin typeface="微软雅黑" panose="020B0503020204020204" pitchFamily="34" charset="-122"/>
              <a:ea typeface="微软雅黑" panose="020B0503020204020204" pitchFamily="34" charset="-122"/>
            </a:endParaRPr>
          </a:p>
        </p:txBody>
      </p:sp>
      <p:pic>
        <p:nvPicPr>
          <p:cNvPr id="4" name="图片 3" descr="表格&#10;&#10;描述已自动生成">
            <a:extLst>
              <a:ext uri="{FF2B5EF4-FFF2-40B4-BE49-F238E27FC236}">
                <a16:creationId xmlns:a16="http://schemas.microsoft.com/office/drawing/2014/main" id="{40ED5A24-5506-448B-A635-3D4E9DC8E6FF}"/>
              </a:ext>
            </a:extLst>
          </p:cNvPr>
          <p:cNvPicPr>
            <a:picLocks noChangeAspect="1"/>
          </p:cNvPicPr>
          <p:nvPr/>
        </p:nvPicPr>
        <p:blipFill>
          <a:blip r:embed="rId2"/>
          <a:stretch>
            <a:fillRect/>
          </a:stretch>
        </p:blipFill>
        <p:spPr>
          <a:xfrm>
            <a:off x="6572572" y="2344970"/>
            <a:ext cx="4019550" cy="3524250"/>
          </a:xfrm>
          <a:prstGeom prst="rect">
            <a:avLst/>
          </a:prstGeom>
        </p:spPr>
      </p:pic>
      <p:sp>
        <p:nvSpPr>
          <p:cNvPr id="5" name="文本框 4">
            <a:extLst>
              <a:ext uri="{FF2B5EF4-FFF2-40B4-BE49-F238E27FC236}">
                <a16:creationId xmlns:a16="http://schemas.microsoft.com/office/drawing/2014/main" id="{EC9C001F-D067-443B-9012-C443754166AC}"/>
              </a:ext>
            </a:extLst>
          </p:cNvPr>
          <p:cNvSpPr txBox="1"/>
          <p:nvPr/>
        </p:nvSpPr>
        <p:spPr>
          <a:xfrm>
            <a:off x="1910993" y="2344970"/>
            <a:ext cx="3407342" cy="2554545"/>
          </a:xfrm>
          <a:prstGeom prst="rect">
            <a:avLst/>
          </a:prstGeom>
          <a:noFill/>
        </p:spPr>
        <p:txBody>
          <a:bodyPr wrap="square" rtlCol="0">
            <a:spAutoFit/>
          </a:bodyPr>
          <a:lstStyle/>
          <a:p>
            <a:r>
              <a:rPr lang="zh-CN" altLang="en-US" sz="2000" dirty="0">
                <a:latin typeface="YaHei Consolas Hybrid" panose="020B0509020204020204" pitchFamily="49" charset="-122"/>
                <a:ea typeface="YaHei Consolas Hybrid" panose="020B0509020204020204" pitchFamily="49" charset="-122"/>
              </a:rPr>
              <a:t>把该字节的高</a:t>
            </a:r>
            <a:r>
              <a:rPr lang="en-US" altLang="zh-CN" sz="2000" dirty="0">
                <a:latin typeface="YaHei Consolas Hybrid" panose="020B0509020204020204" pitchFamily="49" charset="-122"/>
                <a:ea typeface="YaHei Consolas Hybrid" panose="020B0509020204020204" pitchFamily="49" charset="-122"/>
              </a:rPr>
              <a:t>4</a:t>
            </a:r>
            <a:r>
              <a:rPr lang="zh-CN" altLang="en-US" sz="2000" dirty="0">
                <a:latin typeface="YaHei Consolas Hybrid" panose="020B0509020204020204" pitchFamily="49" charset="-122"/>
                <a:ea typeface="YaHei Consolas Hybrid" panose="020B0509020204020204" pitchFamily="49" charset="-122"/>
              </a:rPr>
              <a:t>位作为行值，低</a:t>
            </a:r>
            <a:r>
              <a:rPr lang="en-US" altLang="zh-CN" sz="2000" dirty="0">
                <a:latin typeface="YaHei Consolas Hybrid" panose="020B0509020204020204" pitchFamily="49" charset="-122"/>
                <a:ea typeface="YaHei Consolas Hybrid" panose="020B0509020204020204" pitchFamily="49" charset="-122"/>
              </a:rPr>
              <a:t>4</a:t>
            </a:r>
            <a:r>
              <a:rPr lang="zh-CN" altLang="en-US" sz="2000" dirty="0">
                <a:latin typeface="YaHei Consolas Hybrid" panose="020B0509020204020204" pitchFamily="49" charset="-122"/>
                <a:ea typeface="YaHei Consolas Hybrid" panose="020B0509020204020204" pitchFamily="49" charset="-122"/>
              </a:rPr>
              <a:t>位作为列值，取出</a:t>
            </a:r>
            <a:r>
              <a:rPr lang="en-US" altLang="zh-CN" sz="2000" dirty="0">
                <a:latin typeface="YaHei Consolas Hybrid" panose="020B0509020204020204" pitchFamily="49" charset="-122"/>
                <a:ea typeface="YaHei Consolas Hybrid" panose="020B0509020204020204" pitchFamily="49" charset="-122"/>
              </a:rPr>
              <a:t>S</a:t>
            </a:r>
            <a:r>
              <a:rPr lang="zh-CN" altLang="en-US" sz="2000" dirty="0">
                <a:latin typeface="YaHei Consolas Hybrid" panose="020B0509020204020204" pitchFamily="49" charset="-122"/>
                <a:ea typeface="YaHei Consolas Hybrid" panose="020B0509020204020204" pitchFamily="49" charset="-122"/>
              </a:rPr>
              <a:t>盒或者逆</a:t>
            </a:r>
            <a:r>
              <a:rPr lang="en-US" altLang="zh-CN" sz="2000" dirty="0">
                <a:latin typeface="YaHei Consolas Hybrid" panose="020B0509020204020204" pitchFamily="49" charset="-122"/>
                <a:ea typeface="YaHei Consolas Hybrid" panose="020B0509020204020204" pitchFamily="49" charset="-122"/>
              </a:rPr>
              <a:t>S</a:t>
            </a:r>
            <a:r>
              <a:rPr lang="zh-CN" altLang="en-US" sz="2000" dirty="0">
                <a:latin typeface="YaHei Consolas Hybrid" panose="020B0509020204020204" pitchFamily="49" charset="-122"/>
                <a:ea typeface="YaHei Consolas Hybrid" panose="020B0509020204020204" pitchFamily="49" charset="-122"/>
              </a:rPr>
              <a:t>盒中对应的行的元素作为输出。例如，加密时，输出的字节</a:t>
            </a:r>
            <a:r>
              <a:rPr lang="en-US" altLang="zh-CN" sz="2000" dirty="0">
                <a:latin typeface="YaHei Consolas Hybrid" panose="020B0509020204020204" pitchFamily="49" charset="-122"/>
                <a:ea typeface="YaHei Consolas Hybrid" panose="020B0509020204020204" pitchFamily="49" charset="-122"/>
              </a:rPr>
              <a:t>S1</a:t>
            </a:r>
            <a:r>
              <a:rPr lang="zh-CN" altLang="en-US" sz="2000" dirty="0">
                <a:latin typeface="YaHei Consolas Hybrid" panose="020B0509020204020204" pitchFamily="49" charset="-122"/>
                <a:ea typeface="YaHei Consolas Hybrid" panose="020B0509020204020204" pitchFamily="49" charset="-122"/>
              </a:rPr>
              <a:t>为</a:t>
            </a:r>
            <a:r>
              <a:rPr lang="en-US" altLang="zh-CN" sz="2000" dirty="0">
                <a:latin typeface="YaHei Consolas Hybrid" panose="020B0509020204020204" pitchFamily="49" charset="-122"/>
                <a:ea typeface="YaHei Consolas Hybrid" panose="020B0509020204020204" pitchFamily="49" charset="-122"/>
              </a:rPr>
              <a:t>0x12,</a:t>
            </a:r>
            <a:r>
              <a:rPr lang="zh-CN" altLang="en-US" sz="2000" dirty="0">
                <a:latin typeface="YaHei Consolas Hybrid" panose="020B0509020204020204" pitchFamily="49" charset="-122"/>
                <a:ea typeface="YaHei Consolas Hybrid" panose="020B0509020204020204" pitchFamily="49" charset="-122"/>
              </a:rPr>
              <a:t>则查</a:t>
            </a:r>
            <a:r>
              <a:rPr lang="en-US" altLang="zh-CN" sz="2000" dirty="0">
                <a:latin typeface="YaHei Consolas Hybrid" panose="020B0509020204020204" pitchFamily="49" charset="-122"/>
                <a:ea typeface="YaHei Consolas Hybrid" panose="020B0509020204020204" pitchFamily="49" charset="-122"/>
              </a:rPr>
              <a:t>S</a:t>
            </a:r>
            <a:r>
              <a:rPr lang="zh-CN" altLang="en-US" sz="2000" dirty="0">
                <a:latin typeface="YaHei Consolas Hybrid" panose="020B0509020204020204" pitchFamily="49" charset="-122"/>
                <a:ea typeface="YaHei Consolas Hybrid" panose="020B0509020204020204" pitchFamily="49" charset="-122"/>
              </a:rPr>
              <a:t>盒的第</a:t>
            </a:r>
            <a:r>
              <a:rPr lang="en-US" altLang="zh-CN" sz="2000" dirty="0">
                <a:latin typeface="YaHei Consolas Hybrid" panose="020B0509020204020204" pitchFamily="49" charset="-122"/>
                <a:ea typeface="YaHei Consolas Hybrid" panose="020B0509020204020204" pitchFamily="49" charset="-122"/>
              </a:rPr>
              <a:t>0x01</a:t>
            </a:r>
            <a:r>
              <a:rPr lang="zh-CN" altLang="en-US" sz="2000" dirty="0">
                <a:latin typeface="YaHei Consolas Hybrid" panose="020B0509020204020204" pitchFamily="49" charset="-122"/>
                <a:ea typeface="YaHei Consolas Hybrid" panose="020B0509020204020204" pitchFamily="49" charset="-122"/>
              </a:rPr>
              <a:t>行和</a:t>
            </a:r>
            <a:r>
              <a:rPr lang="en-US" altLang="zh-CN" sz="2000" dirty="0">
                <a:latin typeface="YaHei Consolas Hybrid" panose="020B0509020204020204" pitchFamily="49" charset="-122"/>
                <a:ea typeface="YaHei Consolas Hybrid" panose="020B0509020204020204" pitchFamily="49" charset="-122"/>
              </a:rPr>
              <a:t>0x02</a:t>
            </a:r>
            <a:r>
              <a:rPr lang="zh-CN" altLang="en-US" sz="2000" dirty="0">
                <a:latin typeface="YaHei Consolas Hybrid" panose="020B0509020204020204" pitchFamily="49" charset="-122"/>
                <a:ea typeface="YaHei Consolas Hybrid" panose="020B0509020204020204" pitchFamily="49" charset="-122"/>
              </a:rPr>
              <a:t>列，得到值</a:t>
            </a:r>
            <a:r>
              <a:rPr lang="en-US" altLang="zh-CN" sz="2000" dirty="0">
                <a:latin typeface="YaHei Consolas Hybrid" panose="020B0509020204020204" pitchFamily="49" charset="-122"/>
                <a:ea typeface="YaHei Consolas Hybrid" panose="020B0509020204020204" pitchFamily="49" charset="-122"/>
              </a:rPr>
              <a:t>0xc9,</a:t>
            </a:r>
            <a:r>
              <a:rPr lang="zh-CN" altLang="en-US" sz="2000" dirty="0">
                <a:latin typeface="YaHei Consolas Hybrid" panose="020B0509020204020204" pitchFamily="49" charset="-122"/>
                <a:ea typeface="YaHei Consolas Hybrid" panose="020B0509020204020204" pitchFamily="49" charset="-122"/>
              </a:rPr>
              <a:t>然后替换</a:t>
            </a:r>
            <a:r>
              <a:rPr lang="en-US" altLang="zh-CN" sz="2000" dirty="0">
                <a:latin typeface="YaHei Consolas Hybrid" panose="020B0509020204020204" pitchFamily="49" charset="-122"/>
                <a:ea typeface="YaHei Consolas Hybrid" panose="020B0509020204020204" pitchFamily="49" charset="-122"/>
              </a:rPr>
              <a:t>S1</a:t>
            </a:r>
            <a:r>
              <a:rPr lang="zh-CN" altLang="en-US" sz="2000" dirty="0">
                <a:latin typeface="YaHei Consolas Hybrid" panose="020B0509020204020204" pitchFamily="49" charset="-122"/>
                <a:ea typeface="YaHei Consolas Hybrid" panose="020B0509020204020204" pitchFamily="49" charset="-122"/>
              </a:rPr>
              <a:t>原有的</a:t>
            </a:r>
            <a:r>
              <a:rPr lang="en-US" altLang="zh-CN" sz="2000" dirty="0">
                <a:latin typeface="YaHei Consolas Hybrid" panose="020B0509020204020204" pitchFamily="49" charset="-122"/>
                <a:ea typeface="YaHei Consolas Hybrid" panose="020B0509020204020204" pitchFamily="49" charset="-122"/>
              </a:rPr>
              <a:t>0x12</a:t>
            </a:r>
            <a:r>
              <a:rPr lang="zh-CN" altLang="en-US" sz="2000" dirty="0">
                <a:latin typeface="YaHei Consolas Hybrid" panose="020B0509020204020204" pitchFamily="49" charset="-122"/>
                <a:ea typeface="YaHei Consolas Hybrid" panose="020B0509020204020204" pitchFamily="49" charset="-122"/>
              </a:rPr>
              <a:t>为</a:t>
            </a:r>
            <a:r>
              <a:rPr lang="en-US" altLang="zh-CN" sz="2000" dirty="0">
                <a:latin typeface="YaHei Consolas Hybrid" panose="020B0509020204020204" pitchFamily="49" charset="-122"/>
                <a:ea typeface="YaHei Consolas Hybrid" panose="020B0509020204020204" pitchFamily="49" charset="-122"/>
              </a:rPr>
              <a:t>0xc9</a:t>
            </a:r>
            <a:r>
              <a:rPr lang="zh-CN" altLang="en-US" sz="2000" dirty="0">
                <a:latin typeface="YaHei Consolas Hybrid" panose="020B0509020204020204" pitchFamily="49" charset="-122"/>
                <a:ea typeface="YaHei Consolas Hybrid" panose="020B0509020204020204" pitchFamily="49" charset="-122"/>
              </a:rPr>
              <a:t>。</a:t>
            </a:r>
          </a:p>
        </p:txBody>
      </p:sp>
      <p:sp>
        <p:nvSpPr>
          <p:cNvPr id="6" name="文本框 5">
            <a:extLst>
              <a:ext uri="{FF2B5EF4-FFF2-40B4-BE49-F238E27FC236}">
                <a16:creationId xmlns:a16="http://schemas.microsoft.com/office/drawing/2014/main" id="{E27EC36E-2BD1-41AB-A2EE-59011C9E5EC8}"/>
              </a:ext>
            </a:extLst>
          </p:cNvPr>
          <p:cNvSpPr txBox="1"/>
          <p:nvPr/>
        </p:nvSpPr>
        <p:spPr>
          <a:xfrm>
            <a:off x="1229616" y="5295377"/>
            <a:ext cx="4715838" cy="369332"/>
          </a:xfrm>
          <a:prstGeom prst="rect">
            <a:avLst/>
          </a:prstGeom>
          <a:noFill/>
        </p:spPr>
        <p:txBody>
          <a:bodyPr wrap="square" rtlCol="0">
            <a:spAutoFit/>
          </a:bodyPr>
          <a:lstStyle/>
          <a:p>
            <a:r>
              <a:rPr lang="zh-CN" altLang="en-US" dirty="0"/>
              <a:t>相应的，逆字节代换也就是查逆</a:t>
            </a:r>
            <a:r>
              <a:rPr lang="en-US" altLang="zh-CN" dirty="0"/>
              <a:t>S</a:t>
            </a:r>
            <a:r>
              <a:rPr lang="zh-CN" altLang="en-US" dirty="0"/>
              <a:t>盒来变换</a:t>
            </a:r>
          </a:p>
        </p:txBody>
      </p:sp>
    </p:spTree>
    <p:extLst>
      <p:ext uri="{BB962C8B-B14F-4D97-AF65-F5344CB8AC3E}">
        <p14:creationId xmlns:p14="http://schemas.microsoft.com/office/powerpoint/2010/main" val="235765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EC813BA-7EEB-4203-A9D0-D42001F06D0B}"/>
              </a:ext>
            </a:extLst>
          </p:cNvPr>
          <p:cNvSpPr txBox="1"/>
          <p:nvPr/>
        </p:nvSpPr>
        <p:spPr>
          <a:xfrm>
            <a:off x="2976508" y="1526077"/>
            <a:ext cx="6238983" cy="4031873"/>
          </a:xfrm>
          <a:prstGeom prst="rect">
            <a:avLst/>
          </a:prstGeom>
          <a:solidFill>
            <a:schemeClr val="tx1"/>
          </a:solidFill>
        </p:spPr>
        <p:txBody>
          <a:bodyPr wrap="square">
            <a:spAutoFit/>
          </a:bodyPr>
          <a:lstStyle/>
          <a:p>
            <a:r>
              <a:rPr lang="en-US" altLang="zh-CN" sz="1600" b="0" dirty="0">
                <a:solidFill>
                  <a:srgbClr val="6A9955"/>
                </a:solidFill>
                <a:effectLst/>
                <a:latin typeface="Consolas" panose="020B0609020204030204" pitchFamily="49" charset="0"/>
              </a:rPr>
              <a:t>/**</a:t>
            </a:r>
            <a:endParaRPr lang="zh-CN" altLang="en-US" sz="1600" b="0" dirty="0">
              <a:solidFill>
                <a:srgbClr val="D4D4D4"/>
              </a:solidFill>
              <a:effectLst/>
              <a:latin typeface="Consolas" panose="020B0609020204030204" pitchFamily="49" charset="0"/>
            </a:endParaRPr>
          </a:p>
          <a:p>
            <a:r>
              <a:rPr lang="zh-CN" altLang="en-US" sz="1600" b="0" dirty="0">
                <a:solidFill>
                  <a:srgbClr val="6A9955"/>
                </a:solidFill>
                <a:effectLst/>
                <a:latin typeface="Consolas" panose="020B0609020204030204" pitchFamily="49" charset="0"/>
              </a:rPr>
              <a:t> * 根据索引，从</a:t>
            </a:r>
            <a:r>
              <a:rPr lang="en-US" altLang="zh-CN" sz="1600" b="0" dirty="0">
                <a:solidFill>
                  <a:srgbClr val="6A9955"/>
                </a:solidFill>
                <a:effectLst/>
                <a:latin typeface="Consolas" panose="020B0609020204030204" pitchFamily="49" charset="0"/>
              </a:rPr>
              <a:t>S</a:t>
            </a:r>
            <a:r>
              <a:rPr lang="zh-CN" altLang="en-US" sz="1600" b="0" dirty="0">
                <a:solidFill>
                  <a:srgbClr val="6A9955"/>
                </a:solidFill>
                <a:effectLst/>
                <a:latin typeface="Consolas" panose="020B0609020204030204" pitchFamily="49" charset="0"/>
              </a:rPr>
              <a:t>盒中获得元素</a:t>
            </a:r>
            <a:endParaRPr lang="zh-CN" altLang="en-US" sz="1600" b="0" dirty="0">
              <a:solidFill>
                <a:srgbClr val="D4D4D4"/>
              </a:solidFill>
              <a:effectLst/>
              <a:latin typeface="Consolas" panose="020B0609020204030204" pitchFamily="49" charset="0"/>
            </a:endParaRPr>
          </a:p>
          <a:p>
            <a:r>
              <a:rPr lang="zh-CN" altLang="en-US" sz="1600" b="0" dirty="0">
                <a:solidFill>
                  <a:srgbClr val="6A9955"/>
                </a:solidFill>
                <a:effectLst/>
                <a:latin typeface="Consolas" panose="020B0609020204030204" pitchFamily="49" charset="0"/>
              </a:rPr>
              <a:t> *</a:t>
            </a:r>
            <a:r>
              <a:rPr lang="en-US" altLang="zh-CN" sz="1600" b="0" dirty="0">
                <a:solidFill>
                  <a:srgbClr val="6A9955"/>
                </a:solidFill>
                <a:effectLst/>
                <a:latin typeface="Consolas" panose="020B0609020204030204" pitchFamily="49" charset="0"/>
              </a:rPr>
              <a:t>/</a:t>
            </a:r>
            <a:endParaRPr lang="en-US" altLang="zh-CN" sz="1600" dirty="0">
              <a:solidFill>
                <a:srgbClr val="569CD6"/>
              </a:solidFill>
              <a:latin typeface="Consolas" panose="020B0609020204030204" pitchFamily="49" charset="0"/>
            </a:endParaRPr>
          </a:p>
          <a:p>
            <a:r>
              <a:rPr lang="en-US" altLang="zh-CN" sz="1600" b="0" dirty="0">
                <a:solidFill>
                  <a:srgbClr val="569CD6"/>
                </a:solidFill>
                <a:effectLst/>
                <a:latin typeface="Consolas" panose="020B0609020204030204" pitchFamily="49" charset="0"/>
              </a:rPr>
              <a:t>static</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getNumFromSBox</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index</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row = </a:t>
            </a:r>
            <a:r>
              <a:rPr lang="en-US" altLang="zh-CN" sz="1600" b="0" dirty="0">
                <a:solidFill>
                  <a:srgbClr val="DCDCAA"/>
                </a:solidFill>
                <a:effectLst/>
                <a:latin typeface="Consolas" panose="020B0609020204030204" pitchFamily="49" charset="0"/>
              </a:rPr>
              <a:t>getLeft4Bit</a:t>
            </a:r>
            <a:r>
              <a:rPr lang="en-US" altLang="zh-CN" sz="1600" b="0" dirty="0">
                <a:solidFill>
                  <a:srgbClr val="D4D4D4"/>
                </a:solidFill>
                <a:effectLst/>
                <a:latin typeface="Consolas" panose="020B0609020204030204" pitchFamily="49" charset="0"/>
              </a:rPr>
              <a:t>(index);</a:t>
            </a:r>
          </a:p>
          <a:p>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col = </a:t>
            </a:r>
            <a:r>
              <a:rPr lang="en-US" altLang="zh-CN" sz="1600" b="0" dirty="0">
                <a:solidFill>
                  <a:srgbClr val="DCDCAA"/>
                </a:solidFill>
                <a:effectLst/>
                <a:latin typeface="Consolas" panose="020B0609020204030204" pitchFamily="49" charset="0"/>
              </a:rPr>
              <a:t>getRight4Bit</a:t>
            </a:r>
            <a:r>
              <a:rPr lang="en-US" altLang="zh-CN" sz="1600" b="0" dirty="0">
                <a:solidFill>
                  <a:srgbClr val="D4D4D4"/>
                </a:solidFill>
                <a:effectLst/>
                <a:latin typeface="Consolas" panose="020B0609020204030204" pitchFamily="49" charset="0"/>
              </a:rPr>
              <a:t>(index);</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a:t>
            </a:r>
            <a:r>
              <a:rPr lang="en-US" altLang="zh-CN" sz="1600" b="0" dirty="0">
                <a:solidFill>
                  <a:srgbClr val="D4D4D4"/>
                </a:solidFill>
                <a:effectLst/>
                <a:latin typeface="Consolas" panose="020B0609020204030204" pitchFamily="49" charset="0"/>
              </a:rPr>
              <a:t>[row][col];</a:t>
            </a:r>
          </a:p>
          <a:p>
            <a:r>
              <a:rPr lang="en-US" altLang="zh-CN" sz="1600" b="0" dirty="0">
                <a:solidFill>
                  <a:srgbClr val="D4D4D4"/>
                </a:solidFill>
                <a:effectLst/>
                <a:latin typeface="Consolas" panose="020B0609020204030204" pitchFamily="49" charset="0"/>
              </a:rPr>
              <a:t>}</a:t>
            </a:r>
          </a:p>
          <a:p>
            <a:r>
              <a:rPr lang="en-US" altLang="zh-CN" sz="1600" b="0" dirty="0">
                <a:solidFill>
                  <a:srgbClr val="6A9955"/>
                </a:solidFill>
                <a:effectLst/>
                <a:latin typeface="Consolas" panose="020B0609020204030204" pitchFamily="49" charset="0"/>
              </a:rPr>
              <a:t>/**</a:t>
            </a:r>
            <a:endParaRPr lang="zh-CN" altLang="en-US" sz="1600" b="0" dirty="0">
              <a:solidFill>
                <a:srgbClr val="D4D4D4"/>
              </a:solidFill>
              <a:effectLst/>
              <a:latin typeface="Consolas" panose="020B0609020204030204" pitchFamily="49" charset="0"/>
            </a:endParaRPr>
          </a:p>
          <a:p>
            <a:r>
              <a:rPr lang="zh-CN" altLang="en-US" sz="1600" b="0" dirty="0">
                <a:solidFill>
                  <a:srgbClr val="6A9955"/>
                </a:solidFill>
                <a:effectLst/>
                <a:latin typeface="Consolas" panose="020B0609020204030204" pitchFamily="49" charset="0"/>
              </a:rPr>
              <a:t> * 字节代换</a:t>
            </a:r>
            <a:endParaRPr lang="zh-CN" altLang="en-US" sz="1600" b="0" dirty="0">
              <a:solidFill>
                <a:srgbClr val="D4D4D4"/>
              </a:solidFill>
              <a:effectLst/>
              <a:latin typeface="Consolas" panose="020B0609020204030204" pitchFamily="49" charset="0"/>
            </a:endParaRPr>
          </a:p>
          <a:p>
            <a:r>
              <a:rPr lang="zh-CN" altLang="en-US" sz="1600" b="0" dirty="0">
                <a:solidFill>
                  <a:srgbClr val="6A9955"/>
                </a:solidFill>
                <a:effectLst/>
                <a:latin typeface="Consolas" panose="020B0609020204030204" pitchFamily="49" charset="0"/>
              </a:rPr>
              <a:t> *</a:t>
            </a:r>
            <a:r>
              <a:rPr lang="en-US" altLang="zh-CN" sz="1600" b="0" dirty="0">
                <a:solidFill>
                  <a:srgbClr val="6A9955"/>
                </a:solidFill>
                <a:effectLst/>
                <a:latin typeface="Consolas" panose="020B0609020204030204" pitchFamily="49" charset="0"/>
              </a:rPr>
              <a:t>/</a:t>
            </a:r>
            <a:endParaRPr lang="zh-CN" altLang="en-US" sz="1600" b="0" dirty="0">
              <a:solidFill>
                <a:srgbClr val="D4D4D4"/>
              </a:solidFill>
              <a:effectLst/>
              <a:latin typeface="Consolas" panose="020B0609020204030204" pitchFamily="49" charset="0"/>
            </a:endParaRPr>
          </a:p>
          <a:p>
            <a:r>
              <a:rPr lang="en-US" altLang="zh-CN" sz="1600" b="0" dirty="0">
                <a:solidFill>
                  <a:srgbClr val="569CD6"/>
                </a:solidFill>
                <a:effectLst/>
                <a:latin typeface="Consolas" panose="020B0609020204030204" pitchFamily="49" charset="0"/>
              </a:rPr>
              <a:t>static</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void</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subBytes</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array</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for</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 &lt;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for</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j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 j &lt;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j++</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array</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][j] = </a:t>
            </a:r>
            <a:r>
              <a:rPr lang="en-US" altLang="zh-CN" sz="1600" b="0" dirty="0" err="1">
                <a:solidFill>
                  <a:srgbClr val="DCDCAA"/>
                </a:solidFill>
                <a:effectLst/>
                <a:latin typeface="Consolas" panose="020B0609020204030204" pitchFamily="49" charset="0"/>
              </a:rPr>
              <a:t>getNumFromSBox</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array</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][j]);</a:t>
            </a:r>
          </a:p>
          <a:p>
            <a:r>
              <a:rPr lang="en-US" altLang="zh-C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2589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表格&#10;&#10;描述已自动生成">
            <a:extLst>
              <a:ext uri="{FF2B5EF4-FFF2-40B4-BE49-F238E27FC236}">
                <a16:creationId xmlns:a16="http://schemas.microsoft.com/office/drawing/2014/main" id="{DD375EE1-F229-4B8A-8423-113AF3A7F1E8}"/>
              </a:ext>
            </a:extLst>
          </p:cNvPr>
          <p:cNvPicPr>
            <a:picLocks noChangeAspect="1"/>
          </p:cNvPicPr>
          <p:nvPr/>
        </p:nvPicPr>
        <p:blipFill>
          <a:blip r:embed="rId2"/>
          <a:stretch>
            <a:fillRect/>
          </a:stretch>
        </p:blipFill>
        <p:spPr>
          <a:xfrm>
            <a:off x="1573399" y="590046"/>
            <a:ext cx="9944977" cy="6858000"/>
          </a:xfrm>
          <a:prstGeom prst="rect">
            <a:avLst/>
          </a:prstGeom>
        </p:spPr>
      </p:pic>
      <p:sp>
        <p:nvSpPr>
          <p:cNvPr id="2" name="文本框 1"/>
          <p:cNvSpPr txBox="1"/>
          <p:nvPr/>
        </p:nvSpPr>
        <p:spPr>
          <a:xfrm>
            <a:off x="1573399" y="590046"/>
            <a:ext cx="338586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行移位</a:t>
            </a:r>
            <a:endParaRPr kumimoji="1" lang="en-US" altLang="zh-CN"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8" name="文本框 17">
            <a:extLst>
              <a:ext uri="{FF2B5EF4-FFF2-40B4-BE49-F238E27FC236}">
                <a16:creationId xmlns:a16="http://schemas.microsoft.com/office/drawing/2014/main" id="{68B86223-812D-46C8-8080-A0ACB7FBC75B}"/>
              </a:ext>
            </a:extLst>
          </p:cNvPr>
          <p:cNvSpPr txBox="1"/>
          <p:nvPr/>
        </p:nvSpPr>
        <p:spPr>
          <a:xfrm>
            <a:off x="1188805" y="1113266"/>
            <a:ext cx="9814389" cy="584775"/>
          </a:xfrm>
          <a:prstGeom prst="rect">
            <a:avLst/>
          </a:prstGeom>
          <a:noFill/>
        </p:spPr>
        <p:txBody>
          <a:bodyPr wrap="square" rtlCol="0">
            <a:spAutoFit/>
          </a:bodyPr>
          <a:lstStyle/>
          <a:p>
            <a:r>
              <a:rPr lang="zh-CN" altLang="en-US" sz="1600" b="0" i="0" dirty="0">
                <a:solidFill>
                  <a:srgbClr val="333333"/>
                </a:solidFill>
                <a:effectLst/>
                <a:latin typeface="微软雅黑" panose="020B0503020204020204" pitchFamily="34" charset="-122"/>
                <a:ea typeface="微软雅黑" panose="020B0503020204020204" pitchFamily="34" charset="-122"/>
              </a:rPr>
              <a:t>行移位是一个简单的左循环移位操作。当密钥长度为</a:t>
            </a:r>
            <a:r>
              <a:rPr lang="en-US" altLang="zh-CN" sz="1600" b="0" i="0" dirty="0">
                <a:solidFill>
                  <a:srgbClr val="333333"/>
                </a:solidFill>
                <a:effectLst/>
                <a:latin typeface="微软雅黑" panose="020B0503020204020204" pitchFamily="34" charset="-122"/>
                <a:ea typeface="微软雅黑" panose="020B0503020204020204" pitchFamily="34" charset="-122"/>
              </a:rPr>
              <a:t>128</a:t>
            </a:r>
            <a:r>
              <a:rPr lang="zh-CN" altLang="en-US" sz="1600" b="0" i="0" dirty="0">
                <a:solidFill>
                  <a:srgbClr val="333333"/>
                </a:solidFill>
                <a:effectLst/>
                <a:latin typeface="微软雅黑" panose="020B0503020204020204" pitchFamily="34" charset="-122"/>
                <a:ea typeface="微软雅黑" panose="020B0503020204020204" pitchFamily="34" charset="-122"/>
              </a:rPr>
              <a:t>比特时，状态矩阵的第</a:t>
            </a:r>
            <a:r>
              <a:rPr lang="en-US" altLang="zh-CN" sz="1600" b="0" i="0" dirty="0">
                <a:solidFill>
                  <a:srgbClr val="333333"/>
                </a:solidFill>
                <a:effectLst/>
                <a:latin typeface="微软雅黑" panose="020B0503020204020204" pitchFamily="34" charset="-122"/>
                <a:ea typeface="微软雅黑" panose="020B0503020204020204" pitchFamily="34" charset="-122"/>
              </a:rPr>
              <a:t>0</a:t>
            </a:r>
            <a:r>
              <a:rPr lang="zh-CN" altLang="en-US" sz="1600" b="0" i="0" dirty="0">
                <a:solidFill>
                  <a:srgbClr val="333333"/>
                </a:solidFill>
                <a:effectLst/>
                <a:latin typeface="微软雅黑" panose="020B0503020204020204" pitchFamily="34" charset="-122"/>
                <a:ea typeface="微软雅黑" panose="020B0503020204020204" pitchFamily="34" charset="-122"/>
              </a:rPr>
              <a:t>行左移</a:t>
            </a:r>
            <a:r>
              <a:rPr lang="en-US" altLang="zh-CN" sz="1600" b="0" i="0" dirty="0">
                <a:solidFill>
                  <a:srgbClr val="333333"/>
                </a:solidFill>
                <a:effectLst/>
                <a:latin typeface="微软雅黑" panose="020B0503020204020204" pitchFamily="34" charset="-122"/>
                <a:ea typeface="微软雅黑" panose="020B0503020204020204" pitchFamily="34" charset="-122"/>
              </a:rPr>
              <a:t>0</a:t>
            </a:r>
            <a:r>
              <a:rPr lang="zh-CN" altLang="en-US" sz="1600" b="0" i="0" dirty="0">
                <a:solidFill>
                  <a:srgbClr val="333333"/>
                </a:solidFill>
                <a:effectLst/>
                <a:latin typeface="微软雅黑" panose="020B0503020204020204" pitchFamily="34" charset="-122"/>
                <a:ea typeface="微软雅黑" panose="020B0503020204020204" pitchFamily="34" charset="-122"/>
              </a:rPr>
              <a:t>字节，第</a:t>
            </a:r>
            <a:r>
              <a:rPr lang="en-US" altLang="zh-CN" sz="1600" b="0" i="0" dirty="0">
                <a:solidFill>
                  <a:srgbClr val="333333"/>
                </a:solidFill>
                <a:effectLst/>
                <a:latin typeface="微软雅黑" panose="020B0503020204020204" pitchFamily="34" charset="-122"/>
                <a:ea typeface="微软雅黑" panose="020B0503020204020204" pitchFamily="34" charset="-122"/>
              </a:rPr>
              <a:t>1</a:t>
            </a:r>
            <a:r>
              <a:rPr lang="zh-CN" altLang="en-US" sz="1600" b="0" i="0" dirty="0">
                <a:solidFill>
                  <a:srgbClr val="333333"/>
                </a:solidFill>
                <a:effectLst/>
                <a:latin typeface="微软雅黑" panose="020B0503020204020204" pitchFamily="34" charset="-122"/>
                <a:ea typeface="微软雅黑" panose="020B0503020204020204" pitchFamily="34" charset="-122"/>
              </a:rPr>
              <a:t>行左移</a:t>
            </a:r>
            <a:r>
              <a:rPr lang="en-US" altLang="zh-CN" sz="1600" b="0" i="0" dirty="0">
                <a:solidFill>
                  <a:srgbClr val="333333"/>
                </a:solidFill>
                <a:effectLst/>
                <a:latin typeface="微软雅黑" panose="020B0503020204020204" pitchFamily="34" charset="-122"/>
                <a:ea typeface="微软雅黑" panose="020B0503020204020204" pitchFamily="34" charset="-122"/>
              </a:rPr>
              <a:t>1</a:t>
            </a:r>
            <a:r>
              <a:rPr lang="zh-CN" altLang="en-US" sz="1600" b="0" i="0" dirty="0">
                <a:solidFill>
                  <a:srgbClr val="333333"/>
                </a:solidFill>
                <a:effectLst/>
                <a:latin typeface="微软雅黑" panose="020B0503020204020204" pitchFamily="34" charset="-122"/>
                <a:ea typeface="微软雅黑" panose="020B0503020204020204" pitchFamily="34" charset="-122"/>
              </a:rPr>
              <a:t>字节，第</a:t>
            </a:r>
            <a:r>
              <a:rPr lang="en-US" altLang="zh-CN" sz="1600" b="0" i="0" dirty="0">
                <a:solidFill>
                  <a:srgbClr val="333333"/>
                </a:solidFill>
                <a:effectLst/>
                <a:latin typeface="微软雅黑" panose="020B0503020204020204" pitchFamily="34" charset="-122"/>
                <a:ea typeface="微软雅黑" panose="020B0503020204020204" pitchFamily="34" charset="-122"/>
              </a:rPr>
              <a:t>2</a:t>
            </a:r>
            <a:r>
              <a:rPr lang="zh-CN" altLang="en-US" sz="1600" b="0" i="0" dirty="0">
                <a:solidFill>
                  <a:srgbClr val="333333"/>
                </a:solidFill>
                <a:effectLst/>
                <a:latin typeface="微软雅黑" panose="020B0503020204020204" pitchFamily="34" charset="-122"/>
                <a:ea typeface="微软雅黑" panose="020B0503020204020204" pitchFamily="34" charset="-122"/>
              </a:rPr>
              <a:t>行左移</a:t>
            </a:r>
            <a:r>
              <a:rPr lang="en-US" altLang="zh-CN" sz="1600" b="0" i="0" dirty="0">
                <a:solidFill>
                  <a:srgbClr val="333333"/>
                </a:solidFill>
                <a:effectLst/>
                <a:latin typeface="微软雅黑" panose="020B0503020204020204" pitchFamily="34" charset="-122"/>
                <a:ea typeface="微软雅黑" panose="020B0503020204020204" pitchFamily="34" charset="-122"/>
              </a:rPr>
              <a:t>2</a:t>
            </a:r>
            <a:r>
              <a:rPr lang="zh-CN" altLang="en-US" sz="1600" b="0" i="0" dirty="0">
                <a:solidFill>
                  <a:srgbClr val="333333"/>
                </a:solidFill>
                <a:effectLst/>
                <a:latin typeface="微软雅黑" panose="020B0503020204020204" pitchFamily="34" charset="-122"/>
                <a:ea typeface="微软雅黑" panose="020B0503020204020204" pitchFamily="34" charset="-122"/>
              </a:rPr>
              <a:t>字节，第</a:t>
            </a:r>
            <a:r>
              <a:rPr lang="en-US" altLang="zh-CN" sz="1600" b="0" i="0" dirty="0">
                <a:solidFill>
                  <a:srgbClr val="333333"/>
                </a:solidFill>
                <a:effectLst/>
                <a:latin typeface="微软雅黑" panose="020B0503020204020204" pitchFamily="34" charset="-122"/>
                <a:ea typeface="微软雅黑" panose="020B0503020204020204" pitchFamily="34" charset="-122"/>
              </a:rPr>
              <a:t>3</a:t>
            </a:r>
            <a:r>
              <a:rPr lang="zh-CN" altLang="en-US" sz="1600" b="0" i="0" dirty="0">
                <a:solidFill>
                  <a:srgbClr val="333333"/>
                </a:solidFill>
                <a:effectLst/>
                <a:latin typeface="微软雅黑" panose="020B0503020204020204" pitchFamily="34" charset="-122"/>
                <a:ea typeface="微软雅黑" panose="020B0503020204020204" pitchFamily="34" charset="-122"/>
              </a:rPr>
              <a:t>行左移</a:t>
            </a:r>
            <a:r>
              <a:rPr lang="en-US" altLang="zh-CN" sz="1600" b="0" i="0" dirty="0">
                <a:solidFill>
                  <a:srgbClr val="333333"/>
                </a:solidFill>
                <a:effectLst/>
                <a:latin typeface="微软雅黑" panose="020B0503020204020204" pitchFamily="34" charset="-122"/>
                <a:ea typeface="微软雅黑" panose="020B0503020204020204" pitchFamily="34" charset="-122"/>
              </a:rPr>
              <a:t>3</a:t>
            </a:r>
            <a:r>
              <a:rPr lang="zh-CN" altLang="en-US" sz="1600" b="0" i="0" dirty="0">
                <a:solidFill>
                  <a:srgbClr val="333333"/>
                </a:solidFill>
                <a:effectLst/>
                <a:latin typeface="微软雅黑" panose="020B0503020204020204" pitchFamily="34" charset="-122"/>
                <a:ea typeface="微软雅黑" panose="020B0503020204020204" pitchFamily="34" charset="-122"/>
              </a:rPr>
              <a:t>字节，如下图所示：</a:t>
            </a:r>
            <a:endParaRPr lang="zh-CN" altLang="en-US"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2B97BE5-F420-4064-9BFD-00F249B281AF}"/>
              </a:ext>
            </a:extLst>
          </p:cNvPr>
          <p:cNvSpPr txBox="1"/>
          <p:nvPr/>
        </p:nvSpPr>
        <p:spPr>
          <a:xfrm>
            <a:off x="2703352" y="5744734"/>
            <a:ext cx="7685070" cy="369332"/>
          </a:xfrm>
          <a:prstGeom prst="rect">
            <a:avLst/>
          </a:prstGeom>
          <a:noFill/>
        </p:spPr>
        <p:txBody>
          <a:bodyPr wrap="square" rtlCol="0">
            <a:spAutoFit/>
          </a:bodyPr>
          <a:lstStyle/>
          <a:p>
            <a:r>
              <a:rPr lang="zh-CN" altLang="en-US" dirty="0"/>
              <a:t>行移位的逆变换是将状态矩阵中的每一行执行相反的移位操作</a:t>
            </a:r>
          </a:p>
        </p:txBody>
      </p:sp>
    </p:spTree>
    <p:extLst>
      <p:ext uri="{BB962C8B-B14F-4D97-AF65-F5344CB8AC3E}">
        <p14:creationId xmlns:p14="http://schemas.microsoft.com/office/powerpoint/2010/main" val="223953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C107AD-4774-4354-A6EC-243CAB4D0770}"/>
              </a:ext>
            </a:extLst>
          </p:cNvPr>
          <p:cNvSpPr txBox="1"/>
          <p:nvPr/>
        </p:nvSpPr>
        <p:spPr>
          <a:xfrm>
            <a:off x="3048856" y="194777"/>
            <a:ext cx="6097712" cy="6463308"/>
          </a:xfrm>
          <a:prstGeom prst="rect">
            <a:avLst/>
          </a:prstGeom>
          <a:solidFill>
            <a:schemeClr val="tx1"/>
          </a:solidFill>
        </p:spPr>
        <p:txBody>
          <a:bodyPr wrap="square">
            <a:spAutoFit/>
          </a:bodyPr>
          <a:lstStyle/>
          <a:p>
            <a:r>
              <a:rPr lang="en-US" altLang="zh-CN" b="0" dirty="0">
                <a:solidFill>
                  <a:srgbClr val="6A9955"/>
                </a:solidFill>
                <a:effectLst/>
                <a:latin typeface="Consolas" panose="020B0609020204030204" pitchFamily="49" charset="0"/>
              </a:rPr>
              <a:t>/**</a:t>
            </a:r>
            <a:endParaRPr lang="zh-CN" altLang="en-US" b="0" dirty="0">
              <a:solidFill>
                <a:srgbClr val="D4D4D4"/>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 * 行移位</a:t>
            </a:r>
            <a:endParaRPr lang="zh-CN" altLang="en-US" b="0" dirty="0">
              <a:solidFill>
                <a:srgbClr val="D4D4D4"/>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a:t>
            </a:r>
            <a:endParaRPr lang="zh-CN" altLang="en-US"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static</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void</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shiftRows</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rowTwo</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rowThree</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rowFour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a:t>
            </a:r>
          </a:p>
          <a:p>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复制状态矩阵的第</a:t>
            </a:r>
            <a:r>
              <a:rPr lang="en-US" altLang="zh-CN" b="0" dirty="0">
                <a:solidFill>
                  <a:srgbClr val="6A9955"/>
                </a:solidFill>
                <a:effectLst/>
                <a:latin typeface="Consolas" panose="020B0609020204030204" pitchFamily="49" charset="0"/>
              </a:rPr>
              <a:t>2,3,4</a:t>
            </a:r>
            <a:r>
              <a:rPr lang="zh-CN" altLang="en-US" b="0" dirty="0">
                <a:solidFill>
                  <a:srgbClr val="6A9955"/>
                </a:solidFill>
                <a:effectLst/>
                <a:latin typeface="Consolas" panose="020B0609020204030204" pitchFamily="49" charset="0"/>
              </a:rPr>
              <a:t>行</a:t>
            </a:r>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rowTwo</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rowThree</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2</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rowFour</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3</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a:p>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循环左移相应的位数</a:t>
            </a:r>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leftLoop4int</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rowTwo</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leftLoop4int</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rowThree</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2</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leftLoop4int</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rowFour</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3</a:t>
            </a:r>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把左移后的行复制回状态矩阵中</a:t>
            </a:r>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err="1">
                <a:solidFill>
                  <a:srgbClr val="9CDCFE"/>
                </a:solidFill>
                <a:effectLst/>
                <a:latin typeface="Consolas" panose="020B0609020204030204" pitchFamily="49" charset="0"/>
              </a:rPr>
              <a:t>rowTwo</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2</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err="1">
                <a:solidFill>
                  <a:srgbClr val="9CDCFE"/>
                </a:solidFill>
                <a:effectLst/>
                <a:latin typeface="Consolas" panose="020B0609020204030204" pitchFamily="49" charset="0"/>
              </a:rPr>
              <a:t>rowThree</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3</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err="1">
                <a:solidFill>
                  <a:srgbClr val="9CDCFE"/>
                </a:solidFill>
                <a:effectLst/>
                <a:latin typeface="Consolas" panose="020B0609020204030204" pitchFamily="49" charset="0"/>
              </a:rPr>
              <a:t>rowFour</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2536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38586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列混合</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71427" y="1113266"/>
            <a:ext cx="9650002" cy="584775"/>
          </a:xfrm>
          <a:prstGeom prst="rect">
            <a:avLst/>
          </a:prstGeom>
          <a:noFill/>
        </p:spPr>
        <p:txBody>
          <a:bodyPr wrap="square" rtlCol="0">
            <a:spAutoFit/>
          </a:bodyPr>
          <a:lstStyle/>
          <a:p>
            <a:r>
              <a:rPr lang="zh-CN" altLang="en-US" sz="1600" b="0" i="0" dirty="0">
                <a:solidFill>
                  <a:srgbClr val="333333"/>
                </a:solidFill>
                <a:effectLst/>
                <a:latin typeface="微软雅黑" panose="020B0503020204020204" pitchFamily="34" charset="-122"/>
                <a:ea typeface="微软雅黑" panose="020B0503020204020204" pitchFamily="34" charset="-122"/>
              </a:rPr>
              <a:t>列混合变换是通过矩阵相乘来实现的，经行移位后的状态矩阵与固定的矩阵相乘，得到混淆后的状态矩阵，如下图的公式所示：</a:t>
            </a:r>
            <a:endParaRPr lang="zh-CN" altLang="en-US" sz="1600" dirty="0">
              <a:latin typeface="微软雅黑" panose="020B0503020204020204" pitchFamily="34" charset="-122"/>
              <a:ea typeface="微软雅黑" panose="020B0503020204020204" pitchFamily="34" charset="-122"/>
            </a:endParaRPr>
          </a:p>
        </p:txBody>
      </p:sp>
      <p:pic>
        <p:nvPicPr>
          <p:cNvPr id="4" name="图片 3" descr="表格&#10;&#10;描述已自动生成">
            <a:extLst>
              <a:ext uri="{FF2B5EF4-FFF2-40B4-BE49-F238E27FC236}">
                <a16:creationId xmlns:a16="http://schemas.microsoft.com/office/drawing/2014/main" id="{D45255D6-FF64-42FF-BBB1-28FBCA534278}"/>
              </a:ext>
            </a:extLst>
          </p:cNvPr>
          <p:cNvPicPr>
            <a:picLocks noChangeAspect="1"/>
          </p:cNvPicPr>
          <p:nvPr/>
        </p:nvPicPr>
        <p:blipFill>
          <a:blip r:embed="rId2"/>
          <a:stretch>
            <a:fillRect/>
          </a:stretch>
        </p:blipFill>
        <p:spPr>
          <a:xfrm>
            <a:off x="1610960" y="1701395"/>
            <a:ext cx="8970080" cy="1825536"/>
          </a:xfrm>
          <a:prstGeom prst="rect">
            <a:avLst/>
          </a:prstGeom>
        </p:spPr>
      </p:pic>
      <p:sp>
        <p:nvSpPr>
          <p:cNvPr id="5" name="文本框 4">
            <a:extLst>
              <a:ext uri="{FF2B5EF4-FFF2-40B4-BE49-F238E27FC236}">
                <a16:creationId xmlns:a16="http://schemas.microsoft.com/office/drawing/2014/main" id="{546E6F7C-6EC8-4FAB-855C-7C6B71CF5142}"/>
              </a:ext>
            </a:extLst>
          </p:cNvPr>
          <p:cNvSpPr txBox="1"/>
          <p:nvPr/>
        </p:nvSpPr>
        <p:spPr>
          <a:xfrm>
            <a:off x="1271427" y="3429000"/>
            <a:ext cx="6268063" cy="369332"/>
          </a:xfrm>
          <a:prstGeom prst="rect">
            <a:avLst/>
          </a:prstGeom>
          <a:noFill/>
        </p:spPr>
        <p:txBody>
          <a:bodyPr wrap="none" rtlCol="0">
            <a:spAutoFit/>
          </a:bodyPr>
          <a:lstStyle/>
          <a:p>
            <a:r>
              <a:rPr lang="zh-CN" altLang="en-US" dirty="0"/>
              <a:t>状态矩阵中的第</a:t>
            </a:r>
            <a:r>
              <a:rPr lang="en-US" altLang="zh-CN" dirty="0"/>
              <a:t>j</a:t>
            </a:r>
            <a:r>
              <a:rPr lang="zh-CN" altLang="en-US" dirty="0"/>
              <a:t>列</a:t>
            </a:r>
            <a:r>
              <a:rPr lang="en-US" altLang="zh-CN" dirty="0"/>
              <a:t>(0 ≤j≤3)</a:t>
            </a:r>
            <a:r>
              <a:rPr lang="zh-CN" altLang="en-US" dirty="0"/>
              <a:t>的列混合可以表示为下图所示：</a:t>
            </a:r>
          </a:p>
        </p:txBody>
      </p:sp>
      <p:pic>
        <p:nvPicPr>
          <p:cNvPr id="7" name="图片 6" descr="文本, 信件&#10;&#10;描述已自动生成">
            <a:extLst>
              <a:ext uri="{FF2B5EF4-FFF2-40B4-BE49-F238E27FC236}">
                <a16:creationId xmlns:a16="http://schemas.microsoft.com/office/drawing/2014/main" id="{016CC3E8-344B-4651-B690-A89731F1CF02}"/>
              </a:ext>
            </a:extLst>
          </p:cNvPr>
          <p:cNvPicPr>
            <a:picLocks noChangeAspect="1"/>
          </p:cNvPicPr>
          <p:nvPr/>
        </p:nvPicPr>
        <p:blipFill>
          <a:blip r:embed="rId3"/>
          <a:stretch>
            <a:fillRect/>
          </a:stretch>
        </p:blipFill>
        <p:spPr>
          <a:xfrm>
            <a:off x="1573399" y="3925164"/>
            <a:ext cx="5829860" cy="2462882"/>
          </a:xfrm>
          <a:prstGeom prst="rect">
            <a:avLst/>
          </a:prstGeom>
        </p:spPr>
      </p:pic>
      <p:sp>
        <p:nvSpPr>
          <p:cNvPr id="8" name="文本框 7">
            <a:extLst>
              <a:ext uri="{FF2B5EF4-FFF2-40B4-BE49-F238E27FC236}">
                <a16:creationId xmlns:a16="http://schemas.microsoft.com/office/drawing/2014/main" id="{AD456C34-8AAD-4958-9A62-0227023734E5}"/>
              </a:ext>
            </a:extLst>
          </p:cNvPr>
          <p:cNvSpPr txBox="1"/>
          <p:nvPr/>
        </p:nvSpPr>
        <p:spPr>
          <a:xfrm>
            <a:off x="8003568" y="4267406"/>
            <a:ext cx="2167848" cy="1477328"/>
          </a:xfrm>
          <a:prstGeom prst="rect">
            <a:avLst/>
          </a:prstGeom>
          <a:noFill/>
        </p:spPr>
        <p:txBody>
          <a:bodyPr wrap="square" rtlCol="0">
            <a:spAutoFit/>
          </a:bodyPr>
          <a:lstStyle/>
          <a:p>
            <a:r>
              <a:rPr lang="zh-CN" altLang="en-US" dirty="0"/>
              <a:t>矩阵元素的乘法和加法都是定义在基于</a:t>
            </a:r>
            <a:r>
              <a:rPr lang="en-US" altLang="zh-CN" dirty="0"/>
              <a:t>GF(2^8)</a:t>
            </a:r>
            <a:r>
              <a:rPr lang="zh-CN" altLang="en-US" dirty="0"/>
              <a:t>上的二元运算</a:t>
            </a:r>
            <a:r>
              <a:rPr lang="en-US" altLang="zh-CN" dirty="0"/>
              <a:t>,</a:t>
            </a:r>
            <a:r>
              <a:rPr lang="zh-CN" altLang="en-US" dirty="0"/>
              <a:t>并不是通常意义上的乘法和加法。</a:t>
            </a:r>
          </a:p>
        </p:txBody>
      </p:sp>
    </p:spTree>
    <p:extLst>
      <p:ext uri="{BB962C8B-B14F-4D97-AF65-F5344CB8AC3E}">
        <p14:creationId xmlns:p14="http://schemas.microsoft.com/office/powerpoint/2010/main" val="172983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B718E46-D801-402B-A3EC-E1C94DDCCC37}"/>
              </a:ext>
            </a:extLst>
          </p:cNvPr>
          <p:cNvPicPr>
            <a:picLocks noChangeAspect="1"/>
          </p:cNvPicPr>
          <p:nvPr/>
        </p:nvPicPr>
        <p:blipFill>
          <a:blip r:embed="rId2"/>
          <a:stretch>
            <a:fillRect/>
          </a:stretch>
        </p:blipFill>
        <p:spPr>
          <a:xfrm>
            <a:off x="2130016" y="5218888"/>
            <a:ext cx="7937908" cy="838243"/>
          </a:xfrm>
          <a:prstGeom prst="rect">
            <a:avLst/>
          </a:prstGeom>
        </p:spPr>
      </p:pic>
      <p:pic>
        <p:nvPicPr>
          <p:cNvPr id="7" name="图片 6">
            <a:extLst>
              <a:ext uri="{FF2B5EF4-FFF2-40B4-BE49-F238E27FC236}">
                <a16:creationId xmlns:a16="http://schemas.microsoft.com/office/drawing/2014/main" id="{55F6F7E1-9E14-4488-AF9B-DADA16AB3FEB}"/>
              </a:ext>
            </a:extLst>
          </p:cNvPr>
          <p:cNvPicPr>
            <a:picLocks noChangeAspect="1"/>
          </p:cNvPicPr>
          <p:nvPr/>
        </p:nvPicPr>
        <p:blipFill>
          <a:blip r:embed="rId3"/>
          <a:stretch>
            <a:fillRect/>
          </a:stretch>
        </p:blipFill>
        <p:spPr>
          <a:xfrm>
            <a:off x="2124074" y="3976151"/>
            <a:ext cx="7943850" cy="885825"/>
          </a:xfrm>
          <a:prstGeom prst="rect">
            <a:avLst/>
          </a:prstGeom>
        </p:spPr>
      </p:pic>
      <p:sp>
        <p:nvSpPr>
          <p:cNvPr id="2" name="文本框 1"/>
          <p:cNvSpPr txBox="1"/>
          <p:nvPr/>
        </p:nvSpPr>
        <p:spPr>
          <a:xfrm>
            <a:off x="1573399" y="590046"/>
            <a:ext cx="338586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列混合</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324380" y="1138659"/>
            <a:ext cx="9543239" cy="830997"/>
          </a:xfrm>
          <a:prstGeom prst="rect">
            <a:avLst/>
          </a:prstGeom>
          <a:noFill/>
        </p:spPr>
        <p:txBody>
          <a:bodyPr wrap="square" rtlCol="0">
            <a:spAutoFit/>
          </a:bodyPr>
          <a:lstStyle/>
          <a:p>
            <a:r>
              <a:rPr lang="zh-CN" altLang="en-US" sz="1600" b="0" i="0" dirty="0">
                <a:solidFill>
                  <a:srgbClr val="333333"/>
                </a:solidFill>
                <a:effectLst/>
                <a:latin typeface="微软雅黑" panose="020B0503020204020204" pitchFamily="34" charset="-122"/>
                <a:ea typeface="微软雅黑" panose="020B0503020204020204" pitchFamily="34" charset="-122"/>
              </a:rPr>
              <a:t>这种二元运算的加法等价于两个字节的异或。</a:t>
            </a:r>
            <a:endParaRPr lang="en-US" altLang="zh-CN" sz="1600" b="0" i="0" dirty="0">
              <a:solidFill>
                <a:srgbClr val="333333"/>
              </a:solidFill>
              <a:effectLst/>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乘法则稍复杂一些。对于一个</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位的二进制数来说，使用域上的乘法乘以</a:t>
            </a:r>
            <a:r>
              <a:rPr lang="en-US" altLang="zh-CN" sz="1600" dirty="0">
                <a:latin typeface="微软雅黑" panose="020B0503020204020204" pitchFamily="34" charset="-122"/>
                <a:ea typeface="微软雅黑" panose="020B0503020204020204" pitchFamily="34" charset="-122"/>
              </a:rPr>
              <a:t>(00000010)</a:t>
            </a:r>
            <a:r>
              <a:rPr lang="zh-CN" altLang="en-US" sz="1600" dirty="0">
                <a:latin typeface="微软雅黑" panose="020B0503020204020204" pitchFamily="34" charset="-122"/>
                <a:ea typeface="微软雅黑" panose="020B0503020204020204" pitchFamily="34" charset="-122"/>
              </a:rPr>
              <a:t>等价于左移</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低位补</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后，再根据情况同</a:t>
            </a:r>
            <a:r>
              <a:rPr lang="en-US" altLang="zh-CN" sz="1600" dirty="0">
                <a:latin typeface="微软雅黑" panose="020B0503020204020204" pitchFamily="34" charset="-122"/>
                <a:ea typeface="微软雅黑" panose="020B0503020204020204" pitchFamily="34" charset="-122"/>
              </a:rPr>
              <a:t>(00011011)</a:t>
            </a:r>
            <a:r>
              <a:rPr lang="zh-CN" altLang="en-US" sz="1600" dirty="0">
                <a:latin typeface="微软雅黑" panose="020B0503020204020204" pitchFamily="34" charset="-122"/>
                <a:ea typeface="微软雅黑" panose="020B0503020204020204" pitchFamily="34" charset="-122"/>
              </a:rPr>
              <a:t>进行异或运算，设</a:t>
            </a:r>
            <a:r>
              <a:rPr lang="en-US" altLang="zh-CN" sz="1600" dirty="0">
                <a:latin typeface="微软雅黑" panose="020B0503020204020204" pitchFamily="34" charset="-122"/>
                <a:ea typeface="微软雅黑" panose="020B0503020204020204" pitchFamily="34" charset="-122"/>
              </a:rPr>
              <a:t>S1 = (a7 a6 a5 a4 a3 a2 a1 a0)</a:t>
            </a:r>
            <a:r>
              <a:rPr lang="zh-CN" altLang="en-US" sz="1600" dirty="0">
                <a:latin typeface="微软雅黑" panose="020B0503020204020204" pitchFamily="34" charset="-122"/>
                <a:ea typeface="微软雅黑" panose="020B0503020204020204" pitchFamily="34" charset="-122"/>
              </a:rPr>
              <a:t>，则</a:t>
            </a:r>
            <a:r>
              <a:rPr lang="en-US" altLang="zh-CN" sz="1600" dirty="0">
                <a:latin typeface="微软雅黑" panose="020B0503020204020204" pitchFamily="34" charset="-122"/>
                <a:ea typeface="微软雅黑" panose="020B0503020204020204" pitchFamily="34" charset="-122"/>
              </a:rPr>
              <a:t>0x02 * S1</a:t>
            </a:r>
            <a:r>
              <a:rPr lang="zh-CN" altLang="en-US" sz="1600" dirty="0">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2BB2BA06-C0B0-4A93-974D-A9E1512C9F36}"/>
              </a:ext>
            </a:extLst>
          </p:cNvPr>
          <p:cNvPicPr>
            <a:picLocks noChangeAspect="1"/>
          </p:cNvPicPr>
          <p:nvPr/>
        </p:nvPicPr>
        <p:blipFill>
          <a:blip r:embed="rId4"/>
          <a:stretch>
            <a:fillRect/>
          </a:stretch>
        </p:blipFill>
        <p:spPr>
          <a:xfrm>
            <a:off x="1170913" y="2238588"/>
            <a:ext cx="9850174" cy="1090238"/>
          </a:xfrm>
          <a:prstGeom prst="rect">
            <a:avLst/>
          </a:prstGeom>
        </p:spPr>
      </p:pic>
      <p:sp>
        <p:nvSpPr>
          <p:cNvPr id="5" name="文本框 4">
            <a:extLst>
              <a:ext uri="{FF2B5EF4-FFF2-40B4-BE49-F238E27FC236}">
                <a16:creationId xmlns:a16="http://schemas.microsoft.com/office/drawing/2014/main" id="{18696DF5-3C85-461A-B0D8-6BCF7F7338D4}"/>
              </a:ext>
            </a:extLst>
          </p:cNvPr>
          <p:cNvSpPr txBox="1"/>
          <p:nvPr/>
        </p:nvSpPr>
        <p:spPr>
          <a:xfrm>
            <a:off x="1448656" y="3328826"/>
            <a:ext cx="9418963" cy="1754326"/>
          </a:xfrm>
          <a:prstGeom prst="rect">
            <a:avLst/>
          </a:prstGeom>
          <a:noFill/>
        </p:spPr>
        <p:txBody>
          <a:bodyPr wrap="square" rtlCol="0">
            <a:spAutoFit/>
          </a:bodyPr>
          <a:lstStyle/>
          <a:p>
            <a:r>
              <a:rPr lang="zh-CN" altLang="en-US" dirty="0"/>
              <a:t>也就是说，如果</a:t>
            </a:r>
            <a:r>
              <a:rPr lang="en-US" altLang="zh-CN" dirty="0"/>
              <a:t>a7</a:t>
            </a:r>
            <a:r>
              <a:rPr lang="zh-CN" altLang="en-US" dirty="0"/>
              <a:t>为</a:t>
            </a:r>
            <a:r>
              <a:rPr lang="en-US" altLang="zh-CN" dirty="0"/>
              <a:t>1</a:t>
            </a:r>
            <a:r>
              <a:rPr lang="zh-CN" altLang="en-US" dirty="0"/>
              <a:t>，则进行异或运算，否则不进行。</a:t>
            </a:r>
          </a:p>
          <a:p>
            <a:r>
              <a:rPr lang="zh-CN" altLang="en-US" dirty="0"/>
              <a:t>类似地，乘以</a:t>
            </a:r>
            <a:r>
              <a:rPr lang="en-US" altLang="zh-CN" dirty="0"/>
              <a:t>(00000100)</a:t>
            </a:r>
            <a:r>
              <a:rPr lang="zh-CN" altLang="en-US" dirty="0"/>
              <a:t>可以拆分成两次乘以</a:t>
            </a:r>
            <a:r>
              <a:rPr lang="en-US" altLang="zh-CN" dirty="0"/>
              <a:t>(00000010)</a:t>
            </a:r>
            <a:r>
              <a:rPr lang="zh-CN" altLang="en-US" dirty="0"/>
              <a:t>的运算：</a:t>
            </a:r>
          </a:p>
          <a:p>
            <a:endParaRPr lang="en-US" altLang="zh-CN" dirty="0"/>
          </a:p>
          <a:p>
            <a:endParaRPr lang="en-US" altLang="zh-CN" dirty="0"/>
          </a:p>
          <a:p>
            <a:endParaRPr lang="en-US" altLang="zh-CN" dirty="0"/>
          </a:p>
          <a:p>
            <a:r>
              <a:rPr lang="zh-CN" altLang="en-US" dirty="0"/>
              <a:t>乘以</a:t>
            </a:r>
            <a:r>
              <a:rPr lang="en-US" altLang="zh-CN" dirty="0"/>
              <a:t>(0000 0011)</a:t>
            </a:r>
            <a:r>
              <a:rPr lang="zh-CN" altLang="en-US" dirty="0"/>
              <a:t>可以拆分成先分别乘以</a:t>
            </a:r>
            <a:r>
              <a:rPr lang="en-US" altLang="zh-CN" dirty="0"/>
              <a:t>(0000 0001)</a:t>
            </a:r>
            <a:r>
              <a:rPr lang="zh-CN" altLang="en-US" dirty="0"/>
              <a:t>和</a:t>
            </a:r>
            <a:r>
              <a:rPr lang="en-US" altLang="zh-CN" dirty="0"/>
              <a:t>(0000 0010)</a:t>
            </a:r>
            <a:r>
              <a:rPr lang="zh-CN" altLang="en-US" dirty="0"/>
              <a:t>，再将两个乘积异或：</a:t>
            </a:r>
          </a:p>
        </p:txBody>
      </p:sp>
    </p:spTree>
    <p:extLst>
      <p:ext uri="{BB962C8B-B14F-4D97-AF65-F5344CB8AC3E}">
        <p14:creationId xmlns:p14="http://schemas.microsoft.com/office/powerpoint/2010/main" val="376098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E02EA4-5A1E-448B-92D8-2923CF4DADC8}"/>
              </a:ext>
            </a:extLst>
          </p:cNvPr>
          <p:cNvSpPr txBox="1"/>
          <p:nvPr/>
        </p:nvSpPr>
        <p:spPr>
          <a:xfrm>
            <a:off x="6336586" y="1806208"/>
            <a:ext cx="5067728" cy="4247317"/>
          </a:xfrm>
          <a:prstGeom prst="rect">
            <a:avLst/>
          </a:prstGeom>
          <a:solidFill>
            <a:schemeClr val="tx1"/>
          </a:solidFill>
        </p:spPr>
        <p:txBody>
          <a:bodyPr wrap="square">
            <a:spAutoFit/>
          </a:bodyPr>
          <a:lstStyle/>
          <a:p>
            <a:r>
              <a:rPr lang="en-US" altLang="zh-CN" b="0" dirty="0">
                <a:solidFill>
                  <a:srgbClr val="569CD6"/>
                </a:solidFill>
                <a:effectLst/>
                <a:latin typeface="Consolas" panose="020B0609020204030204" pitchFamily="49" charset="0"/>
              </a:rPr>
              <a:t>static</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GFMul2</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result = s &lt;&lt;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a7 = result &amp; </a:t>
            </a:r>
            <a:r>
              <a:rPr lang="en-US" altLang="zh-CN" b="0" dirty="0">
                <a:solidFill>
                  <a:srgbClr val="B5CEA8"/>
                </a:solidFill>
                <a:effectLst/>
                <a:latin typeface="Consolas" panose="020B0609020204030204" pitchFamily="49" charset="0"/>
              </a:rPr>
              <a:t>0x00000100</a:t>
            </a:r>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(a7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result = result &amp; </a:t>
            </a:r>
            <a:r>
              <a:rPr lang="en-US" altLang="zh-CN" b="0" dirty="0">
                <a:solidFill>
                  <a:srgbClr val="B5CEA8"/>
                </a:solidFill>
                <a:effectLst/>
                <a:latin typeface="Consolas" panose="020B0609020204030204" pitchFamily="49" charset="0"/>
              </a:rPr>
              <a:t>0x000000ff</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result = result ^ </a:t>
            </a:r>
            <a:r>
              <a:rPr lang="en-US" altLang="zh-CN" b="0" dirty="0">
                <a:solidFill>
                  <a:srgbClr val="B5CEA8"/>
                </a:solidFill>
                <a:effectLst/>
                <a:latin typeface="Consolas" panose="020B0609020204030204" pitchFamily="49" charset="0"/>
              </a:rPr>
              <a:t>0x1b</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a:p>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result;</a:t>
            </a:r>
          </a:p>
          <a:p>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569CD6"/>
                </a:solidFill>
                <a:effectLst/>
                <a:latin typeface="Consolas" panose="020B0609020204030204" pitchFamily="49" charset="0"/>
              </a:rPr>
              <a:t>static</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GFMul3</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GFMul2</a:t>
            </a:r>
            <a:r>
              <a:rPr lang="en-US" altLang="zh-CN" b="0" dirty="0">
                <a:solidFill>
                  <a:srgbClr val="D4D4D4"/>
                </a:solidFill>
                <a:effectLst/>
                <a:latin typeface="Consolas" panose="020B0609020204030204" pitchFamily="49" charset="0"/>
              </a:rPr>
              <a:t>(s) ^ s;</a:t>
            </a:r>
          </a:p>
          <a:p>
            <a:r>
              <a:rPr lang="en-US" altLang="zh-CN" b="0" dirty="0">
                <a:solidFill>
                  <a:srgbClr val="D4D4D4"/>
                </a:solidFill>
                <a:effectLst/>
                <a:latin typeface="Consolas" panose="020B0609020204030204" pitchFamily="49" charset="0"/>
              </a:rPr>
              <a:t>}</a:t>
            </a:r>
          </a:p>
        </p:txBody>
      </p:sp>
      <p:sp>
        <p:nvSpPr>
          <p:cNvPr id="5" name="文本框 4">
            <a:extLst>
              <a:ext uri="{FF2B5EF4-FFF2-40B4-BE49-F238E27FC236}">
                <a16:creationId xmlns:a16="http://schemas.microsoft.com/office/drawing/2014/main" id="{43100526-D47F-4E6E-BB9F-D27EC2D149F3}"/>
              </a:ext>
            </a:extLst>
          </p:cNvPr>
          <p:cNvSpPr txBox="1"/>
          <p:nvPr/>
        </p:nvSpPr>
        <p:spPr>
          <a:xfrm>
            <a:off x="572784" y="1390709"/>
            <a:ext cx="5067728" cy="5078313"/>
          </a:xfrm>
          <a:prstGeom prst="rect">
            <a:avLst/>
          </a:prstGeom>
          <a:solidFill>
            <a:schemeClr val="tx1"/>
          </a:solidFill>
        </p:spPr>
        <p:txBody>
          <a:bodyPr wrap="square">
            <a:spAutoFit/>
          </a:bodyPr>
          <a:lstStyle/>
          <a:p>
            <a:r>
              <a:rPr lang="en-US" altLang="zh-CN" b="0" dirty="0">
                <a:solidFill>
                  <a:srgbClr val="569CD6"/>
                </a:solidFill>
                <a:effectLst/>
                <a:latin typeface="Consolas" panose="020B0609020204030204" pitchFamily="49" charset="0"/>
              </a:rPr>
              <a:t>static</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GFMul</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n</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result;</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(n ==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result = s;</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(n == </a:t>
            </a:r>
            <a:r>
              <a:rPr lang="en-US" altLang="zh-CN" b="0" dirty="0">
                <a:solidFill>
                  <a:srgbClr val="B5CEA8"/>
                </a:solidFill>
                <a:effectLst/>
                <a:latin typeface="Consolas" panose="020B0609020204030204" pitchFamily="49" charset="0"/>
              </a:rPr>
              <a:t>2</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result = </a:t>
            </a:r>
            <a:r>
              <a:rPr lang="en-US" altLang="zh-CN" b="0" dirty="0">
                <a:solidFill>
                  <a:srgbClr val="DCDCAA"/>
                </a:solidFill>
                <a:effectLst/>
                <a:latin typeface="Consolas" panose="020B0609020204030204" pitchFamily="49" charset="0"/>
              </a:rPr>
              <a:t>GFMul2</a:t>
            </a:r>
            <a:r>
              <a:rPr lang="en-US" altLang="zh-CN" b="0" dirty="0">
                <a:solidFill>
                  <a:srgbClr val="D4D4D4"/>
                </a:solidFill>
                <a:effectLst/>
                <a:latin typeface="Consolas" panose="020B0609020204030204" pitchFamily="49" charset="0"/>
              </a:rPr>
              <a:t>(s);</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(n == </a:t>
            </a:r>
            <a:r>
              <a:rPr lang="en-US" altLang="zh-CN" b="0" dirty="0">
                <a:solidFill>
                  <a:srgbClr val="B5CEA8"/>
                </a:solidFill>
                <a:effectLst/>
                <a:latin typeface="Consolas" panose="020B0609020204030204" pitchFamily="49" charset="0"/>
              </a:rPr>
              <a:t>3</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result = </a:t>
            </a:r>
            <a:r>
              <a:rPr lang="en-US" altLang="zh-CN" b="0" dirty="0">
                <a:solidFill>
                  <a:srgbClr val="DCDCAA"/>
                </a:solidFill>
                <a:effectLst/>
                <a:latin typeface="Consolas" panose="020B0609020204030204" pitchFamily="49" charset="0"/>
              </a:rPr>
              <a:t>GFMul3</a:t>
            </a:r>
            <a:r>
              <a:rPr lang="en-US" altLang="zh-CN" b="0" dirty="0">
                <a:solidFill>
                  <a:srgbClr val="D4D4D4"/>
                </a:solidFill>
                <a:effectLst/>
                <a:latin typeface="Consolas" panose="020B0609020204030204" pitchFamily="49" charset="0"/>
              </a:rPr>
              <a:t>(s);</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(n == </a:t>
            </a:r>
            <a:r>
              <a:rPr lang="en-US" altLang="zh-CN" b="0" dirty="0">
                <a:solidFill>
                  <a:srgbClr val="B5CEA8"/>
                </a:solidFill>
                <a:effectLst/>
                <a:latin typeface="Consolas" panose="020B0609020204030204" pitchFamily="49" charset="0"/>
              </a:rPr>
              <a:t>0x9</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result = </a:t>
            </a:r>
            <a:r>
              <a:rPr lang="en-US" altLang="zh-CN" b="0" dirty="0">
                <a:solidFill>
                  <a:srgbClr val="DCDCAA"/>
                </a:solidFill>
                <a:effectLst/>
                <a:latin typeface="Consolas" panose="020B0609020204030204" pitchFamily="49" charset="0"/>
              </a:rPr>
              <a:t>GFMul9</a:t>
            </a:r>
            <a:r>
              <a:rPr lang="en-US" altLang="zh-CN" b="0" dirty="0">
                <a:solidFill>
                  <a:srgbClr val="D4D4D4"/>
                </a:solidFill>
                <a:effectLst/>
                <a:latin typeface="Consolas" panose="020B0609020204030204" pitchFamily="49" charset="0"/>
              </a:rPr>
              <a:t>(s);</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(n == </a:t>
            </a:r>
            <a:r>
              <a:rPr lang="en-US" altLang="zh-CN" b="0" dirty="0">
                <a:solidFill>
                  <a:srgbClr val="B5CEA8"/>
                </a:solidFill>
                <a:effectLst/>
                <a:latin typeface="Consolas" panose="020B0609020204030204" pitchFamily="49" charset="0"/>
              </a:rPr>
              <a:t>0xb</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//11</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result = </a:t>
            </a:r>
            <a:r>
              <a:rPr lang="en-US" altLang="zh-CN" b="0" dirty="0">
                <a:solidFill>
                  <a:srgbClr val="DCDCAA"/>
                </a:solidFill>
                <a:effectLst/>
                <a:latin typeface="Consolas" panose="020B0609020204030204" pitchFamily="49" charset="0"/>
              </a:rPr>
              <a:t>GFMul11</a:t>
            </a:r>
            <a:r>
              <a:rPr lang="en-US" altLang="zh-CN" b="0" dirty="0">
                <a:solidFill>
                  <a:srgbClr val="D4D4D4"/>
                </a:solidFill>
                <a:effectLst/>
                <a:latin typeface="Consolas" panose="020B0609020204030204" pitchFamily="49" charset="0"/>
              </a:rPr>
              <a:t>(s);</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(n == </a:t>
            </a:r>
            <a:r>
              <a:rPr lang="en-US" altLang="zh-CN" b="0" dirty="0">
                <a:solidFill>
                  <a:srgbClr val="B5CEA8"/>
                </a:solidFill>
                <a:effectLst/>
                <a:latin typeface="Consolas" panose="020B0609020204030204" pitchFamily="49" charset="0"/>
              </a:rPr>
              <a:t>0xd</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//13</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result = </a:t>
            </a:r>
            <a:r>
              <a:rPr lang="en-US" altLang="zh-CN" b="0" dirty="0">
                <a:solidFill>
                  <a:srgbClr val="DCDCAA"/>
                </a:solidFill>
                <a:effectLst/>
                <a:latin typeface="Consolas" panose="020B0609020204030204" pitchFamily="49" charset="0"/>
              </a:rPr>
              <a:t>GFMul13</a:t>
            </a:r>
            <a:r>
              <a:rPr lang="en-US" altLang="zh-CN" b="0" dirty="0">
                <a:solidFill>
                  <a:srgbClr val="D4D4D4"/>
                </a:solidFill>
                <a:effectLst/>
                <a:latin typeface="Consolas" panose="020B0609020204030204" pitchFamily="49" charset="0"/>
              </a:rPr>
              <a:t>(s);</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(n == </a:t>
            </a:r>
            <a:r>
              <a:rPr lang="en-US" altLang="zh-CN" b="0" dirty="0">
                <a:solidFill>
                  <a:srgbClr val="B5CEA8"/>
                </a:solidFill>
                <a:effectLst/>
                <a:latin typeface="Consolas" panose="020B0609020204030204" pitchFamily="49" charset="0"/>
              </a:rPr>
              <a:t>0xe</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//14</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result = </a:t>
            </a:r>
            <a:r>
              <a:rPr lang="en-US" altLang="zh-CN" b="0" dirty="0">
                <a:solidFill>
                  <a:srgbClr val="DCDCAA"/>
                </a:solidFill>
                <a:effectLst/>
                <a:latin typeface="Consolas" panose="020B0609020204030204" pitchFamily="49" charset="0"/>
              </a:rPr>
              <a:t>GFMul14</a:t>
            </a:r>
            <a:r>
              <a:rPr lang="en-US" altLang="zh-CN" b="0" dirty="0">
                <a:solidFill>
                  <a:srgbClr val="D4D4D4"/>
                </a:solidFill>
                <a:effectLst/>
                <a:latin typeface="Consolas" panose="020B0609020204030204" pitchFamily="49" charset="0"/>
              </a:rPr>
              <a:t>(s);</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result;</a:t>
            </a:r>
          </a:p>
          <a:p>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1610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1620957"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关于长亭</a:t>
            </a:r>
          </a:p>
        </p:txBody>
      </p:sp>
      <p:sp>
        <p:nvSpPr>
          <p:cNvPr id="3" name="文本框 2"/>
          <p:cNvSpPr txBox="1"/>
          <p:nvPr/>
        </p:nvSpPr>
        <p:spPr>
          <a:xfrm>
            <a:off x="1163638" y="1289153"/>
            <a:ext cx="10609262" cy="5208605"/>
          </a:xfrm>
          <a:prstGeom prst="rect">
            <a:avLst/>
          </a:prstGeom>
          <a:noFill/>
        </p:spPr>
        <p:txBody>
          <a:bodyPr wrap="square" rtlCol="0">
            <a:spAutoFit/>
          </a:bodyPr>
          <a:lstStyle/>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安全服务</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红蓝对抗</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攻防演练</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渗透测试</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代码审计</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应急响应</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漏洞扫描</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基线检查</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能力</a:t>
            </a:r>
            <a:r>
              <a:rPr lang="zh-CN" altLang="en-US" sz="2000">
                <a:latin typeface="Microsoft YaHei" panose="020B0503020204020204" pitchFamily="34" charset="-122"/>
                <a:ea typeface="Microsoft YaHei" panose="020B0503020204020204" pitchFamily="34" charset="-122"/>
              </a:rPr>
              <a:t>提升</a:t>
            </a:r>
            <a:r>
              <a:rPr lang="en-US" altLang="zh-CN" sz="2000">
                <a:latin typeface="Microsoft YaHei" panose="020B0503020204020204" pitchFamily="34" charset="-122"/>
                <a:ea typeface="Microsoft YaHei" panose="020B0503020204020204" pitchFamily="34" charset="-122"/>
              </a:rPr>
              <a:t>/ …</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安全产品</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雷池：下一代</a:t>
            </a: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应用防火墙，全球首发基于语义分析攻击检测技术</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谛听：内网威胁感知系统</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洞鉴：漏洞扫描器</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安全研究</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移动安全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物联网安全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区块链安全等</a:t>
            </a:r>
            <a:r>
              <a:rPr lang="zh-CN" altLang="en-US" sz="2000">
                <a:latin typeface="Microsoft YaHei" panose="020B0503020204020204" pitchFamily="34" charset="-122"/>
                <a:ea typeface="Microsoft YaHei" panose="020B0503020204020204" pitchFamily="34" charset="-122"/>
              </a:rPr>
              <a:t>多方向 </a:t>
            </a:r>
            <a:r>
              <a:rPr lang="en-US" altLang="zh-CN" sz="2000">
                <a:latin typeface="Microsoft YaHei" panose="020B0503020204020204" pitchFamily="34" charset="-122"/>
                <a:ea typeface="Microsoft YaHei" panose="020B0503020204020204" pitchFamily="34" charset="-122"/>
              </a:rPr>
              <a:t>0day </a:t>
            </a:r>
            <a:r>
              <a:rPr lang="zh-CN" altLang="en-US" sz="2000">
                <a:latin typeface="Microsoft YaHei" panose="020B0503020204020204" pitchFamily="34" charset="-122"/>
                <a:ea typeface="Microsoft YaHei" panose="020B0503020204020204" pitchFamily="34" charset="-122"/>
              </a:rPr>
              <a:t>漏洞</a:t>
            </a:r>
            <a:r>
              <a:rPr lang="zh-CN" altLang="en-US" sz="2000" dirty="0">
                <a:latin typeface="Microsoft YaHei" panose="020B0503020204020204" pitchFamily="34" charset="-122"/>
                <a:ea typeface="Microsoft YaHei" panose="020B0503020204020204" pitchFamily="34" charset="-122"/>
              </a:rPr>
              <a:t>研究</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多次参与国内外黑客大赛，</a:t>
            </a:r>
            <a:r>
              <a:rPr lang="en-US" altLang="zh-CN" sz="2000" dirty="0" err="1">
                <a:latin typeface="Microsoft YaHei" panose="020B0503020204020204" pitchFamily="34" charset="-122"/>
                <a:ea typeface="Microsoft YaHei" panose="020B0503020204020204" pitchFamily="34" charset="-122"/>
              </a:rPr>
              <a:t>GeekPwn</a:t>
            </a:r>
            <a:r>
              <a:rPr lang="en-US" altLang="zh-CN" sz="2000" dirty="0">
                <a:latin typeface="Microsoft YaHei" panose="020B0503020204020204" pitchFamily="34" charset="-122"/>
                <a:ea typeface="Microsoft YaHei" panose="020B0503020204020204" pitchFamily="34" charset="-122"/>
              </a:rPr>
              <a:t>/Pwn2Own</a:t>
            </a:r>
            <a:r>
              <a:rPr lang="zh-CN" altLang="en-US" sz="2000" dirty="0">
                <a:latin typeface="Microsoft YaHei" panose="020B0503020204020204" pitchFamily="34" charset="-122"/>
                <a:ea typeface="Microsoft YaHei" panose="020B0503020204020204" pitchFamily="34" charset="-122"/>
              </a:rPr>
              <a:t>，累计获得奖金</a:t>
            </a:r>
            <a:r>
              <a:rPr lang="en-US" altLang="zh-CN" sz="2000" dirty="0">
                <a:latin typeface="Microsoft YaHei" panose="020B0503020204020204" pitchFamily="34" charset="-122"/>
                <a:ea typeface="Microsoft YaHei" panose="020B0503020204020204" pitchFamily="34" charset="-122"/>
              </a:rPr>
              <a:t>300w+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38586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列混合</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91975" y="1217196"/>
            <a:ext cx="8457344" cy="707886"/>
          </a:xfrm>
          <a:prstGeom prst="rect">
            <a:avLst/>
          </a:prstGeom>
          <a:noFill/>
        </p:spPr>
        <p:txBody>
          <a:bodyPr wrap="square" rtlCol="0">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举个具体的例子</a:t>
            </a:r>
            <a:r>
              <a:rPr lang="en-US" altLang="zh-CN" sz="2000" b="0" i="0" dirty="0">
                <a:solidFill>
                  <a:srgbClr val="333333"/>
                </a:solidFill>
                <a:effectLst/>
                <a:latin typeface="微软雅黑" panose="020B0503020204020204" pitchFamily="34" charset="-122"/>
                <a:ea typeface="微软雅黑" panose="020B0503020204020204" pitchFamily="34" charset="-122"/>
              </a:rPr>
              <a:t>,</a:t>
            </a:r>
            <a:r>
              <a:rPr lang="zh-CN" altLang="en-US" sz="2000" b="0" i="0" dirty="0">
                <a:solidFill>
                  <a:srgbClr val="333333"/>
                </a:solidFill>
                <a:effectLst/>
                <a:latin typeface="微软雅黑" panose="020B0503020204020204" pitchFamily="34" charset="-122"/>
                <a:ea typeface="微软雅黑" panose="020B0503020204020204" pitchFamily="34" charset="-122"/>
              </a:rPr>
              <a:t>输入的状态矩阵如下：</a:t>
            </a:r>
            <a:endParaRPr lang="en-US" altLang="zh-CN" sz="2000" b="0" i="0" dirty="0">
              <a:solidFill>
                <a:srgbClr val="333333"/>
              </a:solidFill>
              <a:effectLst/>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BEF3E129-F4D4-4E1B-89BF-A77832BC2F3A}"/>
              </a:ext>
            </a:extLst>
          </p:cNvPr>
          <p:cNvGraphicFramePr>
            <a:graphicFrameLocks noGrp="1"/>
          </p:cNvGraphicFramePr>
          <p:nvPr>
            <p:extLst>
              <p:ext uri="{D42A27DB-BD31-4B8C-83A1-F6EECF244321}">
                <p14:modId xmlns:p14="http://schemas.microsoft.com/office/powerpoint/2010/main" val="2019478832"/>
              </p:ext>
            </p:extLst>
          </p:nvPr>
        </p:nvGraphicFramePr>
        <p:xfrm>
          <a:off x="2552700" y="1765123"/>
          <a:ext cx="7086600" cy="1554480"/>
        </p:xfrm>
        <a:graphic>
          <a:graphicData uri="http://schemas.openxmlformats.org/drawingml/2006/table">
            <a:tbl>
              <a:tblPr/>
              <a:tblGrid>
                <a:gridCol w="1771650">
                  <a:extLst>
                    <a:ext uri="{9D8B030D-6E8A-4147-A177-3AD203B41FA5}">
                      <a16:colId xmlns:a16="http://schemas.microsoft.com/office/drawing/2014/main" val="3117218803"/>
                    </a:ext>
                  </a:extLst>
                </a:gridCol>
                <a:gridCol w="1771650">
                  <a:extLst>
                    <a:ext uri="{9D8B030D-6E8A-4147-A177-3AD203B41FA5}">
                      <a16:colId xmlns:a16="http://schemas.microsoft.com/office/drawing/2014/main" val="651362369"/>
                    </a:ext>
                  </a:extLst>
                </a:gridCol>
                <a:gridCol w="1771650">
                  <a:extLst>
                    <a:ext uri="{9D8B030D-6E8A-4147-A177-3AD203B41FA5}">
                      <a16:colId xmlns:a16="http://schemas.microsoft.com/office/drawing/2014/main" val="2206550880"/>
                    </a:ext>
                  </a:extLst>
                </a:gridCol>
                <a:gridCol w="1771650">
                  <a:extLst>
                    <a:ext uri="{9D8B030D-6E8A-4147-A177-3AD203B41FA5}">
                      <a16:colId xmlns:a16="http://schemas.microsoft.com/office/drawing/2014/main" val="1707387724"/>
                    </a:ext>
                  </a:extLst>
                </a:gridCol>
              </a:tblGrid>
              <a:tr h="0">
                <a:tc>
                  <a:txBody>
                    <a:bodyPr/>
                    <a:lstStyle/>
                    <a:p>
                      <a:r>
                        <a:rPr lang="en-US">
                          <a:effectLst/>
                        </a:rPr>
                        <a:t>C9</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effectLst/>
                        </a:rPr>
                        <a:t>E5</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effectLst/>
                        </a:rPr>
                        <a:t>FD</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effectLst/>
                        </a:rPr>
                        <a:t>2B</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970619647"/>
                  </a:ext>
                </a:extLst>
              </a:tr>
              <a:tr h="0">
                <a:tc>
                  <a:txBody>
                    <a:bodyPr/>
                    <a:lstStyle/>
                    <a:p>
                      <a:r>
                        <a:rPr lang="en-US">
                          <a:effectLst/>
                        </a:rPr>
                        <a:t>7A</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effectLst/>
                        </a:rPr>
                        <a:t>F2</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78</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effectLst/>
                        </a:rPr>
                        <a:t>6E</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955505795"/>
                  </a:ext>
                </a:extLst>
              </a:tr>
              <a:tr h="0">
                <a:tc>
                  <a:txBody>
                    <a:bodyPr/>
                    <a:lstStyle/>
                    <a:p>
                      <a:r>
                        <a:rPr lang="en-US" altLang="zh-CN">
                          <a:effectLst/>
                        </a:rPr>
                        <a:t>63</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dirty="0">
                          <a:effectLst/>
                        </a:rPr>
                        <a:t>9C</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26</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67</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675359453"/>
                  </a:ext>
                </a:extLst>
              </a:tr>
              <a:tr h="0">
                <a:tc>
                  <a:txBody>
                    <a:bodyPr/>
                    <a:lstStyle/>
                    <a:p>
                      <a:r>
                        <a:rPr lang="en-US">
                          <a:effectLst/>
                        </a:rPr>
                        <a:t>B0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effectLst/>
                        </a:rPr>
                        <a:t>A7</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82</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dirty="0">
                          <a:effectLst/>
                        </a:rPr>
                        <a:t>E5</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27215094"/>
                  </a:ext>
                </a:extLst>
              </a:tr>
            </a:tbl>
          </a:graphicData>
        </a:graphic>
      </p:graphicFrame>
      <p:sp>
        <p:nvSpPr>
          <p:cNvPr id="4" name="文本框 3">
            <a:extLst>
              <a:ext uri="{FF2B5EF4-FFF2-40B4-BE49-F238E27FC236}">
                <a16:creationId xmlns:a16="http://schemas.microsoft.com/office/drawing/2014/main" id="{08A00C21-0A55-4673-A981-C5F40AC2CB2E}"/>
              </a:ext>
            </a:extLst>
          </p:cNvPr>
          <p:cNvSpPr txBox="1"/>
          <p:nvPr/>
        </p:nvSpPr>
        <p:spPr>
          <a:xfrm>
            <a:off x="1291975" y="3454533"/>
            <a:ext cx="7086600" cy="369332"/>
          </a:xfrm>
          <a:prstGeom prst="rect">
            <a:avLst/>
          </a:prstGeom>
          <a:noFill/>
        </p:spPr>
        <p:txBody>
          <a:bodyPr wrap="square" rtlCol="0">
            <a:spAutoFit/>
          </a:bodyPr>
          <a:lstStyle/>
          <a:p>
            <a:r>
              <a:rPr lang="zh-CN" altLang="en-US" dirty="0"/>
              <a:t>以第一列的运算为例：</a:t>
            </a:r>
          </a:p>
        </p:txBody>
      </p:sp>
      <p:pic>
        <p:nvPicPr>
          <p:cNvPr id="6" name="图片 5" descr="文本&#10;&#10;描述已自动生成">
            <a:extLst>
              <a:ext uri="{FF2B5EF4-FFF2-40B4-BE49-F238E27FC236}">
                <a16:creationId xmlns:a16="http://schemas.microsoft.com/office/drawing/2014/main" id="{3066D1B8-E2A3-465F-A14F-1C870559C6FC}"/>
              </a:ext>
            </a:extLst>
          </p:cNvPr>
          <p:cNvPicPr>
            <a:picLocks noChangeAspect="1"/>
          </p:cNvPicPr>
          <p:nvPr/>
        </p:nvPicPr>
        <p:blipFill>
          <a:blip r:embed="rId2"/>
          <a:stretch>
            <a:fillRect/>
          </a:stretch>
        </p:blipFill>
        <p:spPr>
          <a:xfrm>
            <a:off x="2190318" y="4146850"/>
            <a:ext cx="7811363" cy="2618334"/>
          </a:xfrm>
          <a:prstGeom prst="rect">
            <a:avLst/>
          </a:prstGeom>
        </p:spPr>
      </p:pic>
    </p:spTree>
    <p:extLst>
      <p:ext uri="{BB962C8B-B14F-4D97-AF65-F5344CB8AC3E}">
        <p14:creationId xmlns:p14="http://schemas.microsoft.com/office/powerpoint/2010/main" val="2076545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463081"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逆列混合运算</a:t>
            </a:r>
          </a:p>
        </p:txBody>
      </p:sp>
      <p:sp>
        <p:nvSpPr>
          <p:cNvPr id="5" name="文本框 4">
            <a:extLst>
              <a:ext uri="{FF2B5EF4-FFF2-40B4-BE49-F238E27FC236}">
                <a16:creationId xmlns:a16="http://schemas.microsoft.com/office/drawing/2014/main" id="{0D9680F0-EAA9-4F96-A8D3-14B0C305EBB5}"/>
              </a:ext>
            </a:extLst>
          </p:cNvPr>
          <p:cNvSpPr txBox="1"/>
          <p:nvPr/>
        </p:nvSpPr>
        <p:spPr>
          <a:xfrm>
            <a:off x="645635" y="1297290"/>
            <a:ext cx="6318607" cy="830997"/>
          </a:xfrm>
          <a:prstGeom prst="rect">
            <a:avLst/>
          </a:prstGeom>
          <a:noFill/>
        </p:spPr>
        <p:txBody>
          <a:bodyPr wrap="square" rtlCol="0">
            <a:spAutoFit/>
          </a:bodyPr>
          <a:lstStyle/>
          <a:p>
            <a:endParaRPr lang="zh-CN" altLang="en-US" sz="2400" dirty="0"/>
          </a:p>
          <a:p>
            <a:r>
              <a:rPr lang="zh-CN" altLang="en-US" sz="2400" dirty="0"/>
              <a:t>逆向列混合变换可由下图的矩阵乘法定义：</a:t>
            </a:r>
          </a:p>
        </p:txBody>
      </p:sp>
      <p:pic>
        <p:nvPicPr>
          <p:cNvPr id="7" name="图片 6" descr="表格&#10;&#10;描述已自动生成">
            <a:extLst>
              <a:ext uri="{FF2B5EF4-FFF2-40B4-BE49-F238E27FC236}">
                <a16:creationId xmlns:a16="http://schemas.microsoft.com/office/drawing/2014/main" id="{4C828AC6-F7E7-464D-8D50-55060E4C4D1C}"/>
              </a:ext>
            </a:extLst>
          </p:cNvPr>
          <p:cNvPicPr>
            <a:picLocks noChangeAspect="1"/>
          </p:cNvPicPr>
          <p:nvPr/>
        </p:nvPicPr>
        <p:blipFill>
          <a:blip r:embed="rId2"/>
          <a:stretch>
            <a:fillRect/>
          </a:stretch>
        </p:blipFill>
        <p:spPr>
          <a:xfrm>
            <a:off x="398016" y="2824810"/>
            <a:ext cx="11395968" cy="28489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示&#10;&#10;中度可信度描述已自动生成">
            <a:extLst>
              <a:ext uri="{FF2B5EF4-FFF2-40B4-BE49-F238E27FC236}">
                <a16:creationId xmlns:a16="http://schemas.microsoft.com/office/drawing/2014/main" id="{704494DB-1413-4F7D-855D-6D8D15291A85}"/>
              </a:ext>
            </a:extLst>
          </p:cNvPr>
          <p:cNvPicPr>
            <a:picLocks noChangeAspect="1"/>
          </p:cNvPicPr>
          <p:nvPr/>
        </p:nvPicPr>
        <p:blipFill>
          <a:blip r:embed="rId2"/>
          <a:stretch>
            <a:fillRect/>
          </a:stretch>
        </p:blipFill>
        <p:spPr>
          <a:xfrm>
            <a:off x="5311923" y="835527"/>
            <a:ext cx="6925175" cy="6858000"/>
          </a:xfrm>
          <a:prstGeom prst="rect">
            <a:avLst/>
          </a:prstGeom>
        </p:spPr>
      </p:pic>
      <p:sp>
        <p:nvSpPr>
          <p:cNvPr id="2" name="文本框 1"/>
          <p:cNvSpPr txBox="1"/>
          <p:nvPr/>
        </p:nvSpPr>
        <p:spPr>
          <a:xfrm>
            <a:off x="1573399" y="590046"/>
            <a:ext cx="373852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轮密钥加</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29902" y="1997839"/>
            <a:ext cx="3738525" cy="2862322"/>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轮密钥加是将</a:t>
            </a:r>
            <a:r>
              <a:rPr lang="en-US" altLang="zh-CN" b="0" i="0" dirty="0">
                <a:solidFill>
                  <a:srgbClr val="333333"/>
                </a:solidFill>
                <a:effectLst/>
                <a:latin typeface="微软雅黑" panose="020B0503020204020204" pitchFamily="34" charset="-122"/>
                <a:ea typeface="微软雅黑" panose="020B0503020204020204" pitchFamily="34" charset="-122"/>
              </a:rPr>
              <a:t>128</a:t>
            </a:r>
            <a:r>
              <a:rPr lang="zh-CN" altLang="en-US" b="0" i="0" dirty="0">
                <a:solidFill>
                  <a:srgbClr val="333333"/>
                </a:solidFill>
                <a:effectLst/>
                <a:latin typeface="微软雅黑" panose="020B0503020204020204" pitchFamily="34" charset="-122"/>
                <a:ea typeface="微软雅黑" panose="020B0503020204020204" pitchFamily="34" charset="-122"/>
              </a:rPr>
              <a:t>位轮密钥</a:t>
            </a:r>
            <a:r>
              <a:rPr lang="en-US" altLang="zh-CN" b="0" i="0" dirty="0">
                <a:solidFill>
                  <a:srgbClr val="333333"/>
                </a:solidFill>
                <a:effectLst/>
                <a:latin typeface="微软雅黑" panose="020B0503020204020204" pitchFamily="34" charset="-122"/>
                <a:ea typeface="微软雅黑" panose="020B0503020204020204" pitchFamily="34" charset="-122"/>
              </a:rPr>
              <a:t>Ki</a:t>
            </a:r>
            <a:r>
              <a:rPr lang="zh-CN" altLang="en-US" b="0" i="0" dirty="0">
                <a:solidFill>
                  <a:srgbClr val="333333"/>
                </a:solidFill>
                <a:effectLst/>
                <a:latin typeface="微软雅黑" panose="020B0503020204020204" pitchFamily="34" charset="-122"/>
                <a:ea typeface="微软雅黑" panose="020B0503020204020204" pitchFamily="34" charset="-122"/>
              </a:rPr>
              <a:t>同状态矩阵中的数据进行逐位异或操作，如下图所示。其中，密钥</a:t>
            </a:r>
            <a:r>
              <a:rPr lang="en-US" altLang="zh-CN" b="0" i="0" dirty="0">
                <a:solidFill>
                  <a:srgbClr val="333333"/>
                </a:solidFill>
                <a:effectLst/>
                <a:latin typeface="微软雅黑" panose="020B0503020204020204" pitchFamily="34" charset="-122"/>
                <a:ea typeface="微软雅黑" panose="020B0503020204020204" pitchFamily="34" charset="-122"/>
              </a:rPr>
              <a:t>Ki</a:t>
            </a:r>
            <a:r>
              <a:rPr lang="zh-CN" altLang="en-US" b="0" i="0" dirty="0">
                <a:solidFill>
                  <a:srgbClr val="333333"/>
                </a:solidFill>
                <a:effectLst/>
                <a:latin typeface="微软雅黑" panose="020B0503020204020204" pitchFamily="34" charset="-122"/>
                <a:ea typeface="微软雅黑" panose="020B0503020204020204" pitchFamily="34" charset="-122"/>
              </a:rPr>
              <a:t>中每个字</a:t>
            </a:r>
            <a:r>
              <a:rPr lang="en-US" altLang="zh-CN" b="0" i="0" dirty="0">
                <a:solidFill>
                  <a:srgbClr val="333333"/>
                </a:solidFill>
                <a:effectLst/>
                <a:latin typeface="微软雅黑" panose="020B0503020204020204" pitchFamily="34" charset="-122"/>
                <a:ea typeface="微软雅黑" panose="020B0503020204020204" pitchFamily="34" charset="-122"/>
              </a:rPr>
              <a:t>W[4i],W[4i+1],W[4i+2],W[4i+3]</a:t>
            </a:r>
            <a:r>
              <a:rPr lang="zh-CN" altLang="en-US" b="0" i="0" dirty="0">
                <a:solidFill>
                  <a:srgbClr val="333333"/>
                </a:solidFill>
                <a:effectLst/>
                <a:latin typeface="微软雅黑" panose="020B0503020204020204" pitchFamily="34" charset="-122"/>
                <a:ea typeface="微软雅黑" panose="020B0503020204020204" pitchFamily="34" charset="-122"/>
              </a:rPr>
              <a:t>为</a:t>
            </a:r>
            <a:r>
              <a:rPr lang="en-US" altLang="zh-CN" b="0" i="0" dirty="0">
                <a:solidFill>
                  <a:srgbClr val="333333"/>
                </a:solidFill>
                <a:effectLst/>
                <a:latin typeface="微软雅黑" panose="020B0503020204020204" pitchFamily="34" charset="-122"/>
                <a:ea typeface="微软雅黑" panose="020B0503020204020204" pitchFamily="34" charset="-122"/>
              </a:rPr>
              <a:t>32</a:t>
            </a:r>
            <a:r>
              <a:rPr lang="zh-CN" altLang="en-US" b="0" i="0" dirty="0">
                <a:solidFill>
                  <a:srgbClr val="333333"/>
                </a:solidFill>
                <a:effectLst/>
                <a:latin typeface="微软雅黑" panose="020B0503020204020204" pitchFamily="34" charset="-122"/>
                <a:ea typeface="微软雅黑" panose="020B0503020204020204" pitchFamily="34" charset="-122"/>
              </a:rPr>
              <a:t>位比特字，包含</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个字节。轮密钥加过程可以看成是字逐位异或的结果，也可以看成字节级别或者位级别的操作。也就是说，可以看成</a:t>
            </a:r>
            <a:r>
              <a:rPr lang="en-US" altLang="zh-CN" b="0" i="0" dirty="0">
                <a:solidFill>
                  <a:srgbClr val="333333"/>
                </a:solidFill>
                <a:effectLst/>
                <a:latin typeface="微软雅黑" panose="020B0503020204020204" pitchFamily="34" charset="-122"/>
                <a:ea typeface="微软雅黑" panose="020B0503020204020204" pitchFamily="34" charset="-122"/>
              </a:rPr>
              <a:t>S0 S1 S2 S3</a:t>
            </a:r>
            <a:r>
              <a:rPr lang="zh-CN" altLang="en-US" b="0" i="0" dirty="0">
                <a:solidFill>
                  <a:srgbClr val="333333"/>
                </a:solidFill>
                <a:effectLst/>
                <a:latin typeface="微软雅黑" panose="020B0503020204020204" pitchFamily="34" charset="-122"/>
                <a:ea typeface="微软雅黑" panose="020B0503020204020204" pitchFamily="34" charset="-122"/>
              </a:rPr>
              <a:t>组成的</a:t>
            </a:r>
            <a:r>
              <a:rPr lang="en-US" altLang="zh-CN" b="0" i="0" dirty="0">
                <a:solidFill>
                  <a:srgbClr val="333333"/>
                </a:solidFill>
                <a:effectLst/>
                <a:latin typeface="微软雅黑" panose="020B0503020204020204" pitchFamily="34" charset="-122"/>
                <a:ea typeface="微软雅黑" panose="020B0503020204020204" pitchFamily="34" charset="-122"/>
              </a:rPr>
              <a:t>32</a:t>
            </a:r>
            <a:r>
              <a:rPr lang="zh-CN" altLang="en-US" b="0" i="0" dirty="0">
                <a:solidFill>
                  <a:srgbClr val="333333"/>
                </a:solidFill>
                <a:effectLst/>
                <a:latin typeface="微软雅黑" panose="020B0503020204020204" pitchFamily="34" charset="-122"/>
                <a:ea typeface="微软雅黑" panose="020B0503020204020204" pitchFamily="34" charset="-122"/>
              </a:rPr>
              <a:t>位字与</a:t>
            </a:r>
            <a:r>
              <a:rPr lang="en-US" altLang="zh-CN" b="0" i="0" dirty="0">
                <a:solidFill>
                  <a:srgbClr val="333333"/>
                </a:solidFill>
                <a:effectLst/>
                <a:latin typeface="微软雅黑" panose="020B0503020204020204" pitchFamily="34" charset="-122"/>
                <a:ea typeface="微软雅黑" panose="020B0503020204020204" pitchFamily="34" charset="-122"/>
              </a:rPr>
              <a:t>W[4i]</a:t>
            </a:r>
            <a:r>
              <a:rPr lang="zh-CN" altLang="en-US" b="0" i="0" dirty="0">
                <a:solidFill>
                  <a:srgbClr val="333333"/>
                </a:solidFill>
                <a:effectLst/>
                <a:latin typeface="微软雅黑" panose="020B0503020204020204" pitchFamily="34" charset="-122"/>
                <a:ea typeface="微软雅黑" panose="020B0503020204020204" pitchFamily="34" charset="-122"/>
              </a:rPr>
              <a:t>的异或运算。</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1014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1A2360C-1D8F-4921-8B55-1D07C2CF16D9}"/>
              </a:ext>
            </a:extLst>
          </p:cNvPr>
          <p:cNvSpPr txBox="1"/>
          <p:nvPr/>
        </p:nvSpPr>
        <p:spPr>
          <a:xfrm>
            <a:off x="2637461" y="1714142"/>
            <a:ext cx="6917077" cy="3970318"/>
          </a:xfrm>
          <a:prstGeom prst="rect">
            <a:avLst/>
          </a:prstGeom>
          <a:solidFill>
            <a:schemeClr val="tx1"/>
          </a:solidFill>
        </p:spPr>
        <p:txBody>
          <a:bodyPr wrap="square">
            <a:spAutoFit/>
          </a:bodyPr>
          <a:lstStyle/>
          <a:p>
            <a:r>
              <a:rPr lang="en-US" altLang="zh-CN" b="0" dirty="0">
                <a:solidFill>
                  <a:srgbClr val="6A9955"/>
                </a:solidFill>
                <a:effectLst/>
                <a:latin typeface="Consolas" panose="020B0609020204030204" pitchFamily="49" charset="0"/>
              </a:rPr>
              <a:t>/**</a:t>
            </a:r>
            <a:endParaRPr lang="zh-CN" altLang="en-US" b="0" dirty="0">
              <a:solidFill>
                <a:srgbClr val="D4D4D4"/>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 * 轮密钥加</a:t>
            </a:r>
            <a:endParaRPr lang="zh-CN" altLang="en-US" b="0" dirty="0">
              <a:solidFill>
                <a:srgbClr val="D4D4D4"/>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a:t>
            </a:r>
            <a:endParaRPr lang="zh-CN" altLang="en-US"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static</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void</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addRoundKey</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round</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warray</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a:t>
            </a:r>
          </a:p>
          <a:p>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splitIntToArray</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 round *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warray</a:t>
            </a:r>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j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j &lt;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j++</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[j][</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array</a:t>
            </a:r>
            <a:r>
              <a:rPr lang="en-US" altLang="zh-CN" b="0" dirty="0">
                <a:solidFill>
                  <a:srgbClr val="D4D4D4"/>
                </a:solidFill>
                <a:effectLst/>
                <a:latin typeface="Consolas" panose="020B0609020204030204" pitchFamily="49" charset="0"/>
              </a:rPr>
              <a:t>[j][</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err="1">
                <a:solidFill>
                  <a:srgbClr val="9CDCFE"/>
                </a:solidFill>
                <a:effectLst/>
                <a:latin typeface="Consolas" panose="020B0609020204030204" pitchFamily="49" charset="0"/>
              </a:rPr>
              <a:t>warray</a:t>
            </a:r>
            <a:r>
              <a:rPr lang="en-US" altLang="zh-CN" b="0" dirty="0">
                <a:solidFill>
                  <a:srgbClr val="D4D4D4"/>
                </a:solidFill>
                <a:effectLst/>
                <a:latin typeface="Consolas" panose="020B0609020204030204" pitchFamily="49" charset="0"/>
              </a:rPr>
              <a:t>[j];</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57239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示&#10;&#10;描述已自动生成">
            <a:extLst>
              <a:ext uri="{FF2B5EF4-FFF2-40B4-BE49-F238E27FC236}">
                <a16:creationId xmlns:a16="http://schemas.microsoft.com/office/drawing/2014/main" id="{7AC0C3D4-580F-4F7C-A4F1-E8B0E7C18B0C}"/>
              </a:ext>
            </a:extLst>
          </p:cNvPr>
          <p:cNvPicPr>
            <a:picLocks noChangeAspect="1"/>
          </p:cNvPicPr>
          <p:nvPr/>
        </p:nvPicPr>
        <p:blipFill>
          <a:blip r:embed="rId2"/>
          <a:stretch>
            <a:fillRect/>
          </a:stretch>
        </p:blipFill>
        <p:spPr>
          <a:xfrm>
            <a:off x="5499902" y="851656"/>
            <a:ext cx="6925175" cy="6858000"/>
          </a:xfrm>
          <a:prstGeom prst="rect">
            <a:avLst/>
          </a:prstGeom>
        </p:spPr>
      </p:pic>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密钥扩展</a:t>
            </a:r>
          </a:p>
        </p:txBody>
      </p:sp>
      <p:sp>
        <p:nvSpPr>
          <p:cNvPr id="5" name="文本框 4">
            <a:extLst>
              <a:ext uri="{FF2B5EF4-FFF2-40B4-BE49-F238E27FC236}">
                <a16:creationId xmlns:a16="http://schemas.microsoft.com/office/drawing/2014/main" id="{5CEE53D3-ED1F-4366-9723-389976AC82D9}"/>
              </a:ext>
            </a:extLst>
          </p:cNvPr>
          <p:cNvSpPr txBox="1"/>
          <p:nvPr/>
        </p:nvSpPr>
        <p:spPr>
          <a:xfrm>
            <a:off x="801384" y="1407560"/>
            <a:ext cx="4859677" cy="4801314"/>
          </a:xfrm>
          <a:prstGeom prst="rect">
            <a:avLst/>
          </a:prstGeom>
          <a:noFill/>
        </p:spPr>
        <p:txBody>
          <a:bodyPr wrap="square" rtlCol="0">
            <a:spAutoFit/>
          </a:bodyPr>
          <a:lstStyle/>
          <a:p>
            <a:r>
              <a:rPr lang="zh-CN" altLang="en-US" dirty="0"/>
              <a:t>这个</a:t>
            </a:r>
            <a:r>
              <a:rPr lang="en-US" altLang="zh-CN" dirty="0"/>
              <a:t>44</a:t>
            </a:r>
            <a:r>
              <a:rPr lang="zh-CN" altLang="en-US" dirty="0"/>
              <a:t>矩阵的每一列的</a:t>
            </a:r>
            <a:r>
              <a:rPr lang="en-US" altLang="zh-CN" dirty="0"/>
              <a:t>4</a:t>
            </a:r>
            <a:r>
              <a:rPr lang="zh-CN" altLang="en-US" dirty="0"/>
              <a:t>个字节组成一个字，矩阵</a:t>
            </a:r>
            <a:r>
              <a:rPr lang="en-US" altLang="zh-CN" dirty="0"/>
              <a:t>4</a:t>
            </a:r>
            <a:r>
              <a:rPr lang="zh-CN" altLang="en-US" dirty="0"/>
              <a:t>列的</a:t>
            </a:r>
            <a:r>
              <a:rPr lang="en-US" altLang="zh-CN" dirty="0"/>
              <a:t>4</a:t>
            </a:r>
            <a:r>
              <a:rPr lang="zh-CN" altLang="en-US" dirty="0"/>
              <a:t>个字依次命名为</a:t>
            </a:r>
            <a:r>
              <a:rPr lang="en-US" altLang="zh-CN" dirty="0"/>
              <a:t>W[0]</a:t>
            </a:r>
            <a:r>
              <a:rPr lang="zh-CN" altLang="en-US" dirty="0"/>
              <a:t>、</a:t>
            </a:r>
            <a:r>
              <a:rPr lang="en-US" altLang="zh-CN" dirty="0"/>
              <a:t>W[1]</a:t>
            </a:r>
            <a:r>
              <a:rPr lang="zh-CN" altLang="en-US" dirty="0"/>
              <a:t>、</a:t>
            </a:r>
            <a:r>
              <a:rPr lang="en-US" altLang="zh-CN" dirty="0"/>
              <a:t>W[2]</a:t>
            </a:r>
            <a:r>
              <a:rPr lang="zh-CN" altLang="en-US" dirty="0"/>
              <a:t>和</a:t>
            </a:r>
            <a:r>
              <a:rPr lang="en-US" altLang="zh-CN" dirty="0"/>
              <a:t>W[3]</a:t>
            </a:r>
            <a:r>
              <a:rPr lang="zh-CN" altLang="en-US" dirty="0"/>
              <a:t>，它们构成一个以字为单位的数组</a:t>
            </a:r>
            <a:r>
              <a:rPr lang="en-US" altLang="zh-CN" dirty="0"/>
              <a:t>W</a:t>
            </a:r>
            <a:r>
              <a:rPr lang="zh-CN" altLang="en-US" dirty="0"/>
              <a:t>。例如，设密钥</a:t>
            </a:r>
            <a:r>
              <a:rPr lang="en-US" altLang="zh-CN" dirty="0"/>
              <a:t>K</a:t>
            </a:r>
            <a:r>
              <a:rPr lang="zh-CN" altLang="en-US" dirty="0"/>
              <a:t>为</a:t>
            </a:r>
            <a:r>
              <a:rPr lang="en-US" altLang="zh-CN" dirty="0"/>
              <a:t>"</a:t>
            </a:r>
            <a:r>
              <a:rPr lang="en-US" altLang="zh-CN" dirty="0" err="1"/>
              <a:t>abcdefghijklmnop</a:t>
            </a:r>
            <a:r>
              <a:rPr lang="en-US" altLang="zh-CN" dirty="0"/>
              <a:t>",</a:t>
            </a:r>
            <a:r>
              <a:rPr lang="zh-CN" altLang="en-US" dirty="0"/>
              <a:t>则</a:t>
            </a:r>
            <a:r>
              <a:rPr lang="en-US" altLang="zh-CN" dirty="0"/>
              <a:t>K0 = ‘a’,K1 = ‘b’, K2 = ‘c’,K3 = ‘</a:t>
            </a:r>
            <a:r>
              <a:rPr lang="en-US" altLang="zh-CN" dirty="0" err="1"/>
              <a:t>d’,W</a:t>
            </a:r>
            <a:r>
              <a:rPr lang="en-US" altLang="zh-CN" dirty="0"/>
              <a:t>[0] = “</a:t>
            </a:r>
            <a:r>
              <a:rPr lang="en-US" altLang="zh-CN" dirty="0" err="1"/>
              <a:t>abcd</a:t>
            </a:r>
            <a:r>
              <a:rPr lang="en-US" altLang="zh-CN" dirty="0"/>
              <a:t>”</a:t>
            </a:r>
            <a:r>
              <a:rPr lang="zh-CN" altLang="en-US" dirty="0"/>
              <a:t>。</a:t>
            </a:r>
            <a:endParaRPr lang="en-US" altLang="zh-CN" dirty="0"/>
          </a:p>
          <a:p>
            <a:r>
              <a:rPr lang="zh-CN" altLang="en-US" dirty="0"/>
              <a:t>接着，对</a:t>
            </a:r>
            <a:r>
              <a:rPr lang="en-US" altLang="zh-CN" dirty="0"/>
              <a:t>W</a:t>
            </a:r>
            <a:r>
              <a:rPr lang="zh-CN" altLang="en-US" dirty="0"/>
              <a:t>数组扩充</a:t>
            </a:r>
            <a:r>
              <a:rPr lang="en-US" altLang="zh-CN" dirty="0"/>
              <a:t>40</a:t>
            </a:r>
            <a:r>
              <a:rPr lang="zh-CN" altLang="en-US" dirty="0"/>
              <a:t>个新列，构成总共</a:t>
            </a:r>
            <a:r>
              <a:rPr lang="en-US" altLang="zh-CN" dirty="0"/>
              <a:t>44</a:t>
            </a:r>
            <a:r>
              <a:rPr lang="zh-CN" altLang="en-US" dirty="0"/>
              <a:t>列的扩展密钥数组。新列以如下的递归方式产生：</a:t>
            </a:r>
          </a:p>
          <a:p>
            <a:endParaRPr lang="zh-CN" altLang="en-US" dirty="0"/>
          </a:p>
          <a:p>
            <a:r>
              <a:rPr lang="zh-CN" altLang="en-US" dirty="0"/>
              <a:t>如果</a:t>
            </a:r>
            <a:r>
              <a:rPr lang="en-US" altLang="zh-CN" dirty="0" err="1"/>
              <a:t>i</a:t>
            </a:r>
            <a:r>
              <a:rPr lang="zh-CN" altLang="en-US" dirty="0"/>
              <a:t>不是</a:t>
            </a:r>
            <a:r>
              <a:rPr lang="en-US" altLang="zh-CN" dirty="0"/>
              <a:t>4</a:t>
            </a:r>
            <a:r>
              <a:rPr lang="zh-CN" altLang="en-US" dirty="0"/>
              <a:t>的倍数，那么第</a:t>
            </a:r>
            <a:r>
              <a:rPr lang="en-US" altLang="zh-CN" dirty="0" err="1"/>
              <a:t>i</a:t>
            </a:r>
            <a:r>
              <a:rPr lang="zh-CN" altLang="en-US" dirty="0"/>
              <a:t>列由如下等式确定：</a:t>
            </a:r>
            <a:endParaRPr lang="en-US" altLang="zh-CN" dirty="0"/>
          </a:p>
          <a:p>
            <a:endParaRPr lang="zh-CN" altLang="en-US" dirty="0"/>
          </a:p>
          <a:p>
            <a:r>
              <a:rPr lang="en-US" altLang="zh-CN" dirty="0"/>
              <a:t>W[</a:t>
            </a:r>
            <a:r>
              <a:rPr lang="en-US" altLang="zh-CN" dirty="0" err="1"/>
              <a:t>i</a:t>
            </a:r>
            <a:r>
              <a:rPr lang="en-US" altLang="zh-CN" dirty="0"/>
              <a:t>]=W[i-4]⨁W[i-1]</a:t>
            </a:r>
          </a:p>
          <a:p>
            <a:endParaRPr lang="en-US" altLang="zh-CN" dirty="0"/>
          </a:p>
          <a:p>
            <a:r>
              <a:rPr lang="zh-CN" altLang="en-US" dirty="0"/>
              <a:t>如果</a:t>
            </a:r>
            <a:r>
              <a:rPr lang="en-US" altLang="zh-CN" dirty="0" err="1"/>
              <a:t>i</a:t>
            </a:r>
            <a:r>
              <a:rPr lang="zh-CN" altLang="en-US" dirty="0"/>
              <a:t>是</a:t>
            </a:r>
            <a:r>
              <a:rPr lang="en-US" altLang="zh-CN" dirty="0"/>
              <a:t>4</a:t>
            </a:r>
            <a:r>
              <a:rPr lang="zh-CN" altLang="en-US" dirty="0"/>
              <a:t>的倍数，那么第</a:t>
            </a:r>
            <a:r>
              <a:rPr lang="en-US" altLang="zh-CN" dirty="0" err="1"/>
              <a:t>i</a:t>
            </a:r>
            <a:r>
              <a:rPr lang="zh-CN" altLang="en-US" dirty="0"/>
              <a:t>列由如下等式确定：</a:t>
            </a:r>
          </a:p>
          <a:p>
            <a:endParaRPr lang="en-US" altLang="zh-CN" dirty="0"/>
          </a:p>
          <a:p>
            <a:r>
              <a:rPr lang="en-US" altLang="zh-CN" dirty="0"/>
              <a:t>W[</a:t>
            </a:r>
            <a:r>
              <a:rPr lang="en-US" altLang="zh-CN" dirty="0" err="1"/>
              <a:t>i</a:t>
            </a:r>
            <a:r>
              <a:rPr lang="en-US" altLang="zh-CN" dirty="0"/>
              <a:t>]=W[i-4]⨁T(W[i-1])</a:t>
            </a:r>
          </a:p>
          <a:p>
            <a:endParaRPr lang="en-US" altLang="zh-CN" dirty="0"/>
          </a:p>
          <a:p>
            <a:r>
              <a:rPr lang="zh-CN" altLang="en-US" dirty="0"/>
              <a:t>其中，</a:t>
            </a:r>
            <a:r>
              <a:rPr lang="en-US" altLang="zh-CN" dirty="0"/>
              <a:t>T</a:t>
            </a:r>
            <a:r>
              <a:rPr lang="zh-CN" altLang="en-US" dirty="0"/>
              <a:t>是一个有点复杂的函数。</a:t>
            </a:r>
          </a:p>
        </p:txBody>
      </p:sp>
    </p:spTree>
    <p:extLst>
      <p:ext uri="{BB962C8B-B14F-4D97-AF65-F5344CB8AC3E}">
        <p14:creationId xmlns:p14="http://schemas.microsoft.com/office/powerpoint/2010/main" val="409965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密钥扩展</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29902" y="1157435"/>
            <a:ext cx="9732195" cy="2031325"/>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函数</a:t>
            </a:r>
            <a:r>
              <a:rPr lang="en-US" altLang="zh-CN" b="0" i="0" dirty="0">
                <a:solidFill>
                  <a:srgbClr val="333333"/>
                </a:solidFill>
                <a:effectLst/>
                <a:latin typeface="微软雅黑" panose="020B0503020204020204" pitchFamily="34" charset="-122"/>
                <a:ea typeface="微软雅黑" panose="020B0503020204020204" pitchFamily="34" charset="-122"/>
              </a:rPr>
              <a:t>T</a:t>
            </a:r>
            <a:r>
              <a:rPr lang="zh-CN" altLang="en-US" b="0" i="0" dirty="0">
                <a:solidFill>
                  <a:srgbClr val="333333"/>
                </a:solidFill>
                <a:effectLst/>
                <a:latin typeface="微软雅黑" panose="020B0503020204020204" pitchFamily="34" charset="-122"/>
                <a:ea typeface="微软雅黑" panose="020B0503020204020204" pitchFamily="34" charset="-122"/>
              </a:rPr>
              <a:t>由</a:t>
            </a:r>
            <a:r>
              <a:rPr lang="en-US" altLang="zh-CN" b="0" i="0" dirty="0">
                <a:solidFill>
                  <a:srgbClr val="333333"/>
                </a:solidFill>
                <a:effectLst/>
                <a:latin typeface="微软雅黑" panose="020B0503020204020204" pitchFamily="34" charset="-122"/>
                <a:ea typeface="微软雅黑" panose="020B0503020204020204" pitchFamily="34" charset="-122"/>
              </a:rPr>
              <a:t>3</a:t>
            </a:r>
            <a:r>
              <a:rPr lang="zh-CN" altLang="en-US" b="0" i="0" dirty="0">
                <a:solidFill>
                  <a:srgbClr val="333333"/>
                </a:solidFill>
                <a:effectLst/>
                <a:latin typeface="微软雅黑" panose="020B0503020204020204" pitchFamily="34" charset="-122"/>
                <a:ea typeface="微软雅黑" panose="020B0503020204020204" pitchFamily="34" charset="-122"/>
              </a:rPr>
              <a:t>部分组成：字循环、字节代换和轮常量异或，这</a:t>
            </a:r>
            <a:r>
              <a:rPr lang="en-US" altLang="zh-CN" b="0" i="0" dirty="0">
                <a:solidFill>
                  <a:srgbClr val="333333"/>
                </a:solidFill>
                <a:effectLst/>
                <a:latin typeface="微软雅黑" panose="020B0503020204020204" pitchFamily="34" charset="-122"/>
                <a:ea typeface="微软雅黑" panose="020B0503020204020204" pitchFamily="34" charset="-122"/>
              </a:rPr>
              <a:t>3</a:t>
            </a:r>
            <a:r>
              <a:rPr lang="zh-CN" altLang="en-US" b="0" i="0" dirty="0">
                <a:solidFill>
                  <a:srgbClr val="333333"/>
                </a:solidFill>
                <a:effectLst/>
                <a:latin typeface="微软雅黑" panose="020B0503020204020204" pitchFamily="34" charset="-122"/>
                <a:ea typeface="微软雅黑" panose="020B0503020204020204" pitchFamily="34" charset="-122"/>
              </a:rPr>
              <a:t>部分的作用分别如下。</a:t>
            </a:r>
          </a:p>
          <a:p>
            <a:endParaRPr lang="zh-CN" altLang="en-US" b="0" i="0" dirty="0">
              <a:solidFill>
                <a:srgbClr val="333333"/>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0" i="0" dirty="0">
                <a:solidFill>
                  <a:srgbClr val="333333"/>
                </a:solidFill>
                <a:effectLst/>
                <a:latin typeface="微软雅黑" panose="020B0503020204020204" pitchFamily="34" charset="-122"/>
                <a:ea typeface="微软雅黑" panose="020B0503020204020204" pitchFamily="34" charset="-122"/>
              </a:rPr>
              <a:t>a. </a:t>
            </a:r>
            <a:r>
              <a:rPr lang="zh-CN" altLang="en-US" b="0" i="0" dirty="0">
                <a:solidFill>
                  <a:srgbClr val="333333"/>
                </a:solidFill>
                <a:effectLst/>
                <a:latin typeface="微软雅黑" panose="020B0503020204020204" pitchFamily="34" charset="-122"/>
                <a:ea typeface="微软雅黑" panose="020B0503020204020204" pitchFamily="34" charset="-122"/>
              </a:rPr>
              <a:t>字循环：将</a:t>
            </a:r>
            <a:r>
              <a:rPr lang="en-US" altLang="zh-CN" b="0" i="0" dirty="0">
                <a:solidFill>
                  <a:srgbClr val="333333"/>
                </a:solidFill>
                <a:effectLst/>
                <a:latin typeface="微软雅黑" panose="020B0503020204020204" pitchFamily="34" charset="-122"/>
                <a:ea typeface="微软雅黑" panose="020B0503020204020204" pitchFamily="34" charset="-122"/>
              </a:rPr>
              <a:t>1</a:t>
            </a:r>
            <a:r>
              <a:rPr lang="zh-CN" altLang="en-US" b="0" i="0" dirty="0">
                <a:solidFill>
                  <a:srgbClr val="333333"/>
                </a:solidFill>
                <a:effectLst/>
                <a:latin typeface="微软雅黑" panose="020B0503020204020204" pitchFamily="34" charset="-122"/>
                <a:ea typeface="微软雅黑" panose="020B0503020204020204" pitchFamily="34" charset="-122"/>
              </a:rPr>
              <a:t>个字中的</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个字节循环左移</a:t>
            </a:r>
            <a:r>
              <a:rPr lang="en-US" altLang="zh-CN" b="0" i="0" dirty="0">
                <a:solidFill>
                  <a:srgbClr val="333333"/>
                </a:solidFill>
                <a:effectLst/>
                <a:latin typeface="微软雅黑" panose="020B0503020204020204" pitchFamily="34" charset="-122"/>
                <a:ea typeface="微软雅黑" panose="020B0503020204020204" pitchFamily="34" charset="-122"/>
              </a:rPr>
              <a:t>1</a:t>
            </a:r>
            <a:r>
              <a:rPr lang="zh-CN" altLang="en-US" b="0" i="0" dirty="0">
                <a:solidFill>
                  <a:srgbClr val="333333"/>
                </a:solidFill>
                <a:effectLst/>
                <a:latin typeface="微软雅黑" panose="020B0503020204020204" pitchFamily="34" charset="-122"/>
                <a:ea typeface="微软雅黑" panose="020B0503020204020204" pitchFamily="34" charset="-122"/>
              </a:rPr>
              <a:t>个字节。即将输入字</a:t>
            </a:r>
            <a:r>
              <a:rPr lang="en-US" altLang="zh-CN" b="0" i="0" dirty="0">
                <a:solidFill>
                  <a:srgbClr val="333333"/>
                </a:solidFill>
                <a:effectLst/>
                <a:latin typeface="微软雅黑" panose="020B0503020204020204" pitchFamily="34" charset="-122"/>
                <a:ea typeface="微软雅黑" panose="020B0503020204020204" pitchFamily="34" charset="-122"/>
              </a:rPr>
              <a:t>[b0, b1, b2, b3]</a:t>
            </a:r>
            <a:r>
              <a:rPr lang="zh-CN" altLang="en-US" b="0" i="0" dirty="0">
                <a:solidFill>
                  <a:srgbClr val="333333"/>
                </a:solidFill>
                <a:effectLst/>
                <a:latin typeface="微软雅黑" panose="020B0503020204020204" pitchFamily="34" charset="-122"/>
                <a:ea typeface="微软雅黑" panose="020B0503020204020204" pitchFamily="34" charset="-122"/>
              </a:rPr>
              <a:t>变换成</a:t>
            </a:r>
            <a:r>
              <a:rPr lang="en-US" altLang="zh-CN" b="0" i="0" dirty="0">
                <a:solidFill>
                  <a:srgbClr val="333333"/>
                </a:solidFill>
                <a:effectLst/>
                <a:latin typeface="微软雅黑" panose="020B0503020204020204" pitchFamily="34" charset="-122"/>
                <a:ea typeface="微软雅黑" panose="020B0503020204020204" pitchFamily="34" charset="-122"/>
              </a:rPr>
              <a:t>[b1,b2,b3,b0]</a:t>
            </a:r>
            <a:r>
              <a:rPr lang="zh-CN" altLang="en-US" b="0" i="0" dirty="0">
                <a:solidFill>
                  <a:srgbClr val="333333"/>
                </a:solidFill>
                <a:effectLst/>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b="0" i="0" dirty="0">
                <a:solidFill>
                  <a:srgbClr val="333333"/>
                </a:solidFill>
                <a:effectLst/>
                <a:latin typeface="微软雅黑" panose="020B0503020204020204" pitchFamily="34" charset="-122"/>
                <a:ea typeface="微软雅黑" panose="020B0503020204020204" pitchFamily="34" charset="-122"/>
              </a:rPr>
              <a:t>b. </a:t>
            </a:r>
            <a:r>
              <a:rPr lang="zh-CN" altLang="en-US" b="0" i="0" dirty="0">
                <a:solidFill>
                  <a:srgbClr val="333333"/>
                </a:solidFill>
                <a:effectLst/>
                <a:latin typeface="微软雅黑" panose="020B0503020204020204" pitchFamily="34" charset="-122"/>
                <a:ea typeface="微软雅黑" panose="020B0503020204020204" pitchFamily="34" charset="-122"/>
              </a:rPr>
              <a:t>字节代换：对字循环的结果使用</a:t>
            </a:r>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盒进行字节代换。</a:t>
            </a:r>
          </a:p>
          <a:p>
            <a:pPr marL="285750" indent="-285750">
              <a:buFont typeface="Arial" panose="020B0604020202020204" pitchFamily="34" charset="0"/>
              <a:buChar char="•"/>
            </a:pPr>
            <a:r>
              <a:rPr lang="en-US" altLang="zh-CN" b="0" i="0" dirty="0">
                <a:solidFill>
                  <a:srgbClr val="333333"/>
                </a:solidFill>
                <a:effectLst/>
                <a:latin typeface="微软雅黑" panose="020B0503020204020204" pitchFamily="34" charset="-122"/>
                <a:ea typeface="微软雅黑" panose="020B0503020204020204" pitchFamily="34" charset="-122"/>
              </a:rPr>
              <a:t>c. </a:t>
            </a:r>
            <a:r>
              <a:rPr lang="zh-CN" altLang="en-US" b="0" i="0" dirty="0">
                <a:solidFill>
                  <a:srgbClr val="333333"/>
                </a:solidFill>
                <a:effectLst/>
                <a:latin typeface="微软雅黑" panose="020B0503020204020204" pitchFamily="34" charset="-122"/>
                <a:ea typeface="微软雅黑" panose="020B0503020204020204" pitchFamily="34" charset="-122"/>
              </a:rPr>
              <a:t>轮常量异或：将前两步的结果同轮常量</a:t>
            </a:r>
            <a:r>
              <a:rPr lang="en-US" altLang="zh-CN" b="0" i="0" dirty="0" err="1">
                <a:solidFill>
                  <a:srgbClr val="333333"/>
                </a:solidFill>
                <a:effectLst/>
                <a:latin typeface="微软雅黑" panose="020B0503020204020204" pitchFamily="34" charset="-122"/>
                <a:ea typeface="微软雅黑" panose="020B0503020204020204" pitchFamily="34" charset="-122"/>
              </a:rPr>
              <a:t>Rcon</a:t>
            </a:r>
            <a:r>
              <a:rPr lang="en-US" altLang="zh-CN" b="0" i="0" dirty="0">
                <a:solidFill>
                  <a:srgbClr val="333333"/>
                </a:solidFill>
                <a:effectLst/>
                <a:latin typeface="微软雅黑" panose="020B0503020204020204" pitchFamily="34" charset="-122"/>
                <a:ea typeface="微软雅黑" panose="020B0503020204020204" pitchFamily="34" charset="-122"/>
              </a:rPr>
              <a:t>[j]</a:t>
            </a:r>
            <a:r>
              <a:rPr lang="zh-CN" altLang="en-US" b="0" i="0" dirty="0">
                <a:solidFill>
                  <a:srgbClr val="333333"/>
                </a:solidFill>
                <a:effectLst/>
                <a:latin typeface="微软雅黑" panose="020B0503020204020204" pitchFamily="34" charset="-122"/>
                <a:ea typeface="微软雅黑" panose="020B0503020204020204" pitchFamily="34" charset="-122"/>
              </a:rPr>
              <a:t>进行异或，其中</a:t>
            </a:r>
            <a:r>
              <a:rPr lang="en-US" altLang="zh-CN" b="0" i="0" dirty="0">
                <a:solidFill>
                  <a:srgbClr val="333333"/>
                </a:solidFill>
                <a:effectLst/>
                <a:latin typeface="微软雅黑" panose="020B0503020204020204" pitchFamily="34" charset="-122"/>
                <a:ea typeface="微软雅黑" panose="020B0503020204020204" pitchFamily="34" charset="-122"/>
              </a:rPr>
              <a:t>j</a:t>
            </a:r>
            <a:r>
              <a:rPr lang="zh-CN" altLang="en-US" b="0" i="0" dirty="0">
                <a:solidFill>
                  <a:srgbClr val="333333"/>
                </a:solidFill>
                <a:effectLst/>
                <a:latin typeface="微软雅黑" panose="020B0503020204020204" pitchFamily="34" charset="-122"/>
                <a:ea typeface="微软雅黑" panose="020B0503020204020204" pitchFamily="34" charset="-122"/>
              </a:rPr>
              <a:t>表示轮数。</a:t>
            </a:r>
          </a:p>
          <a:p>
            <a:pPr marL="285750" indent="-285750">
              <a:buFont typeface="Arial" panose="020B0604020202020204" pitchFamily="34" charset="0"/>
              <a:buChar char="•"/>
            </a:pPr>
            <a:r>
              <a:rPr lang="zh-CN" altLang="en-US" b="0" i="0" dirty="0">
                <a:solidFill>
                  <a:srgbClr val="333333"/>
                </a:solidFill>
                <a:effectLst/>
                <a:latin typeface="微软雅黑" panose="020B0503020204020204" pitchFamily="34" charset="-122"/>
                <a:ea typeface="微软雅黑" panose="020B0503020204020204" pitchFamily="34" charset="-122"/>
              </a:rPr>
              <a:t>轮常量</a:t>
            </a:r>
            <a:r>
              <a:rPr lang="en-US" altLang="zh-CN" b="0" i="0" dirty="0" err="1">
                <a:solidFill>
                  <a:srgbClr val="333333"/>
                </a:solidFill>
                <a:effectLst/>
                <a:latin typeface="微软雅黑" panose="020B0503020204020204" pitchFamily="34" charset="-122"/>
                <a:ea typeface="微软雅黑" panose="020B0503020204020204" pitchFamily="34" charset="-122"/>
              </a:rPr>
              <a:t>Rcon</a:t>
            </a:r>
            <a:r>
              <a:rPr lang="en-US" altLang="zh-CN" b="0" i="0" dirty="0">
                <a:solidFill>
                  <a:srgbClr val="333333"/>
                </a:solidFill>
                <a:effectLst/>
                <a:latin typeface="微软雅黑" panose="020B0503020204020204" pitchFamily="34" charset="-122"/>
                <a:ea typeface="微软雅黑" panose="020B0503020204020204" pitchFamily="34" charset="-122"/>
              </a:rPr>
              <a:t>[j]</a:t>
            </a:r>
            <a:r>
              <a:rPr lang="zh-CN" altLang="en-US" b="0" i="0" dirty="0">
                <a:solidFill>
                  <a:srgbClr val="333333"/>
                </a:solidFill>
                <a:effectLst/>
                <a:latin typeface="微软雅黑" panose="020B0503020204020204" pitchFamily="34" charset="-122"/>
                <a:ea typeface="微软雅黑" panose="020B0503020204020204" pitchFamily="34" charset="-122"/>
              </a:rPr>
              <a:t>是一个字，其值见下表。</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777582A8-D2C2-4E11-9C99-9697202F27D8}"/>
              </a:ext>
            </a:extLst>
          </p:cNvPr>
          <p:cNvGraphicFramePr>
            <a:graphicFrameLocks noGrp="1"/>
          </p:cNvGraphicFramePr>
          <p:nvPr>
            <p:extLst>
              <p:ext uri="{D42A27DB-BD31-4B8C-83A1-F6EECF244321}">
                <p14:modId xmlns:p14="http://schemas.microsoft.com/office/powerpoint/2010/main" val="1264516832"/>
              </p:ext>
            </p:extLst>
          </p:nvPr>
        </p:nvGraphicFramePr>
        <p:xfrm>
          <a:off x="1623959" y="3637012"/>
          <a:ext cx="8944080" cy="777240"/>
        </p:xfrm>
        <a:graphic>
          <a:graphicData uri="http://schemas.openxmlformats.org/drawingml/2006/table">
            <a:tbl>
              <a:tblPr/>
              <a:tblGrid>
                <a:gridCol w="1490680">
                  <a:extLst>
                    <a:ext uri="{9D8B030D-6E8A-4147-A177-3AD203B41FA5}">
                      <a16:colId xmlns:a16="http://schemas.microsoft.com/office/drawing/2014/main" val="262119913"/>
                    </a:ext>
                  </a:extLst>
                </a:gridCol>
                <a:gridCol w="1490680">
                  <a:extLst>
                    <a:ext uri="{9D8B030D-6E8A-4147-A177-3AD203B41FA5}">
                      <a16:colId xmlns:a16="http://schemas.microsoft.com/office/drawing/2014/main" val="1982489203"/>
                    </a:ext>
                  </a:extLst>
                </a:gridCol>
                <a:gridCol w="1490680">
                  <a:extLst>
                    <a:ext uri="{9D8B030D-6E8A-4147-A177-3AD203B41FA5}">
                      <a16:colId xmlns:a16="http://schemas.microsoft.com/office/drawing/2014/main" val="373892601"/>
                    </a:ext>
                  </a:extLst>
                </a:gridCol>
                <a:gridCol w="1490680">
                  <a:extLst>
                    <a:ext uri="{9D8B030D-6E8A-4147-A177-3AD203B41FA5}">
                      <a16:colId xmlns:a16="http://schemas.microsoft.com/office/drawing/2014/main" val="2611513509"/>
                    </a:ext>
                  </a:extLst>
                </a:gridCol>
                <a:gridCol w="1490680">
                  <a:extLst>
                    <a:ext uri="{9D8B030D-6E8A-4147-A177-3AD203B41FA5}">
                      <a16:colId xmlns:a16="http://schemas.microsoft.com/office/drawing/2014/main" val="2371368331"/>
                    </a:ext>
                  </a:extLst>
                </a:gridCol>
                <a:gridCol w="1490680">
                  <a:extLst>
                    <a:ext uri="{9D8B030D-6E8A-4147-A177-3AD203B41FA5}">
                      <a16:colId xmlns:a16="http://schemas.microsoft.com/office/drawing/2014/main" val="566589277"/>
                    </a:ext>
                  </a:extLst>
                </a:gridCol>
              </a:tblGrid>
              <a:tr h="0">
                <a:tc>
                  <a:txBody>
                    <a:bodyPr/>
                    <a:lstStyle/>
                    <a:p>
                      <a:r>
                        <a:rPr lang="en-US" b="1">
                          <a:solidFill>
                            <a:srgbClr val="000000"/>
                          </a:solidFill>
                          <a:effectLst/>
                        </a:rPr>
                        <a:t>j</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1</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2</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dirty="0">
                          <a:solidFill>
                            <a:srgbClr val="000000"/>
                          </a:solidFill>
                          <a:effectLst/>
                        </a:rPr>
                        <a:t>3</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4</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5</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715566619"/>
                  </a:ext>
                </a:extLst>
              </a:tr>
              <a:tr h="0">
                <a:tc>
                  <a:txBody>
                    <a:bodyPr/>
                    <a:lstStyle/>
                    <a:p>
                      <a:r>
                        <a:rPr lang="en-US">
                          <a:effectLst/>
                        </a:rPr>
                        <a:t>Rcon[j]</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01 00 00 00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02 00 00 00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04 00 00 00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08 00 00 00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dirty="0">
                          <a:effectLst/>
                        </a:rPr>
                        <a:t>10 00 00 00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703112152"/>
                  </a:ext>
                </a:extLst>
              </a:tr>
            </a:tbl>
          </a:graphicData>
        </a:graphic>
      </p:graphicFrame>
      <p:graphicFrame>
        <p:nvGraphicFramePr>
          <p:cNvPr id="4" name="表格 3">
            <a:extLst>
              <a:ext uri="{FF2B5EF4-FFF2-40B4-BE49-F238E27FC236}">
                <a16:creationId xmlns:a16="http://schemas.microsoft.com/office/drawing/2014/main" id="{7EC86BB4-A115-42C8-9A31-DCCF2E29F020}"/>
              </a:ext>
            </a:extLst>
          </p:cNvPr>
          <p:cNvGraphicFramePr>
            <a:graphicFrameLocks noGrp="1"/>
          </p:cNvGraphicFramePr>
          <p:nvPr>
            <p:extLst>
              <p:ext uri="{D42A27DB-BD31-4B8C-83A1-F6EECF244321}">
                <p14:modId xmlns:p14="http://schemas.microsoft.com/office/powerpoint/2010/main" val="897814398"/>
              </p:ext>
            </p:extLst>
          </p:nvPr>
        </p:nvGraphicFramePr>
        <p:xfrm>
          <a:off x="1623959" y="4923325"/>
          <a:ext cx="8944080" cy="777240"/>
        </p:xfrm>
        <a:graphic>
          <a:graphicData uri="http://schemas.openxmlformats.org/drawingml/2006/table">
            <a:tbl>
              <a:tblPr/>
              <a:tblGrid>
                <a:gridCol w="1490680">
                  <a:extLst>
                    <a:ext uri="{9D8B030D-6E8A-4147-A177-3AD203B41FA5}">
                      <a16:colId xmlns:a16="http://schemas.microsoft.com/office/drawing/2014/main" val="383960093"/>
                    </a:ext>
                  </a:extLst>
                </a:gridCol>
                <a:gridCol w="1490680">
                  <a:extLst>
                    <a:ext uri="{9D8B030D-6E8A-4147-A177-3AD203B41FA5}">
                      <a16:colId xmlns:a16="http://schemas.microsoft.com/office/drawing/2014/main" val="2128885148"/>
                    </a:ext>
                  </a:extLst>
                </a:gridCol>
                <a:gridCol w="1490680">
                  <a:extLst>
                    <a:ext uri="{9D8B030D-6E8A-4147-A177-3AD203B41FA5}">
                      <a16:colId xmlns:a16="http://schemas.microsoft.com/office/drawing/2014/main" val="1474082457"/>
                    </a:ext>
                  </a:extLst>
                </a:gridCol>
                <a:gridCol w="1490680">
                  <a:extLst>
                    <a:ext uri="{9D8B030D-6E8A-4147-A177-3AD203B41FA5}">
                      <a16:colId xmlns:a16="http://schemas.microsoft.com/office/drawing/2014/main" val="1501460541"/>
                    </a:ext>
                  </a:extLst>
                </a:gridCol>
                <a:gridCol w="1490680">
                  <a:extLst>
                    <a:ext uri="{9D8B030D-6E8A-4147-A177-3AD203B41FA5}">
                      <a16:colId xmlns:a16="http://schemas.microsoft.com/office/drawing/2014/main" val="2326669336"/>
                    </a:ext>
                  </a:extLst>
                </a:gridCol>
                <a:gridCol w="1490680">
                  <a:extLst>
                    <a:ext uri="{9D8B030D-6E8A-4147-A177-3AD203B41FA5}">
                      <a16:colId xmlns:a16="http://schemas.microsoft.com/office/drawing/2014/main" val="1822228164"/>
                    </a:ext>
                  </a:extLst>
                </a:gridCol>
              </a:tblGrid>
              <a:tr h="0">
                <a:tc>
                  <a:txBody>
                    <a:bodyPr/>
                    <a:lstStyle/>
                    <a:p>
                      <a:r>
                        <a:rPr lang="en-US" b="1">
                          <a:solidFill>
                            <a:srgbClr val="000000"/>
                          </a:solidFill>
                          <a:effectLst/>
                        </a:rPr>
                        <a:t>j</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6</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7</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8</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9</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b="1">
                          <a:solidFill>
                            <a:srgbClr val="000000"/>
                          </a:solidFill>
                          <a:effectLst/>
                        </a:rPr>
                        <a:t>10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824585945"/>
                  </a:ext>
                </a:extLst>
              </a:tr>
              <a:tr h="0">
                <a:tc>
                  <a:txBody>
                    <a:bodyPr/>
                    <a:lstStyle/>
                    <a:p>
                      <a:r>
                        <a:rPr lang="en-US">
                          <a:effectLst/>
                        </a:rPr>
                        <a:t>Rcon[j]</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20 00 00 00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40 00 00 00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a:effectLst/>
                        </a:rPr>
                        <a:t>80 00 00 00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effectLst/>
                        </a:rPr>
                        <a:t>1B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dirty="0">
                          <a:effectLst/>
                        </a:rPr>
                        <a:t>36 00 00 00</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068107298"/>
                  </a:ext>
                </a:extLst>
              </a:tr>
            </a:tbl>
          </a:graphicData>
        </a:graphic>
      </p:graphicFrame>
    </p:spTree>
    <p:extLst>
      <p:ext uri="{BB962C8B-B14F-4D97-AF65-F5344CB8AC3E}">
        <p14:creationId xmlns:p14="http://schemas.microsoft.com/office/powerpoint/2010/main" val="267792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5A5088-B86E-422B-81EA-B74EFB5C2EBA}"/>
              </a:ext>
            </a:extLst>
          </p:cNvPr>
          <p:cNvSpPr txBox="1"/>
          <p:nvPr/>
        </p:nvSpPr>
        <p:spPr>
          <a:xfrm>
            <a:off x="3048856" y="1025774"/>
            <a:ext cx="6097712" cy="4801314"/>
          </a:xfrm>
          <a:prstGeom prst="rect">
            <a:avLst/>
          </a:prstGeom>
          <a:solidFill>
            <a:schemeClr val="tx1"/>
          </a:solidFill>
        </p:spPr>
        <p:txBody>
          <a:bodyPr wrap="square">
            <a:spAutoFit/>
          </a:bodyPr>
          <a:lstStyle/>
          <a:p>
            <a:r>
              <a:rPr lang="en-US" altLang="zh-CN" b="0" dirty="0">
                <a:solidFill>
                  <a:srgbClr val="6A9955"/>
                </a:solidFill>
                <a:effectLst/>
                <a:latin typeface="Consolas" panose="020B0609020204030204" pitchFamily="49" charset="0"/>
              </a:rPr>
              <a:t>/**</a:t>
            </a:r>
            <a:endParaRPr lang="zh-CN" altLang="en-US" b="0" dirty="0">
              <a:solidFill>
                <a:srgbClr val="D4D4D4"/>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 * 扩展密钥，结果是把</a:t>
            </a:r>
            <a:r>
              <a:rPr lang="en-US" altLang="zh-CN" b="0" dirty="0">
                <a:solidFill>
                  <a:srgbClr val="6A9955"/>
                </a:solidFill>
                <a:effectLst/>
                <a:latin typeface="Consolas" panose="020B0609020204030204" pitchFamily="49" charset="0"/>
              </a:rPr>
              <a:t>w[44]</a:t>
            </a:r>
            <a:r>
              <a:rPr lang="zh-CN" altLang="en-US" b="0" dirty="0">
                <a:solidFill>
                  <a:srgbClr val="6A9955"/>
                </a:solidFill>
                <a:effectLst/>
                <a:latin typeface="Consolas" panose="020B0609020204030204" pitchFamily="49" charset="0"/>
              </a:rPr>
              <a:t>中的每个元素初始化</a:t>
            </a:r>
            <a:endParaRPr lang="zh-CN" altLang="en-US" b="0" dirty="0">
              <a:solidFill>
                <a:srgbClr val="D4D4D4"/>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a:t>
            </a:r>
            <a:endParaRPr lang="zh-CN" altLang="en-US"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static</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void</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extendKey</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char</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key</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err="1">
                <a:solidFill>
                  <a:srgbClr val="DCDCAA"/>
                </a:solidFill>
                <a:effectLst/>
                <a:latin typeface="Consolas" panose="020B0609020204030204" pitchFamily="49" charset="0"/>
              </a:rPr>
              <a:t>getWordFromStr</a:t>
            </a:r>
            <a:r>
              <a:rPr lang="en-US" altLang="zh-CN" b="0" dirty="0">
                <a:solidFill>
                  <a:srgbClr val="D4D4D4"/>
                </a:solidFill>
                <a:effectLst/>
                <a:latin typeface="Consolas" panose="020B0609020204030204" pitchFamily="49" charset="0"/>
              </a:rPr>
              <a:t>(key +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a:t>
            </a:r>
          </a:p>
          <a:p>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j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44</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 </a:t>
            </a:r>
            <a:r>
              <a:rPr lang="en-US" altLang="zh-CN" b="0" dirty="0">
                <a:solidFill>
                  <a:srgbClr val="DCDCAA"/>
                </a:solidFill>
                <a:effectLst/>
                <a:latin typeface="Consolas" panose="020B0609020204030204" pitchFamily="49" charset="0"/>
              </a:rPr>
              <a:t>T</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 j); </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j++</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下一轮</a:t>
            </a:r>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4</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w</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   </a:t>
            </a:r>
          </a:p>
          <a:p>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1142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密钥扩展</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573399" y="1157435"/>
            <a:ext cx="9732195" cy="5632311"/>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设初始的</a:t>
            </a:r>
            <a:r>
              <a:rPr lang="en-US" altLang="zh-CN" b="0" i="0" dirty="0">
                <a:solidFill>
                  <a:srgbClr val="333333"/>
                </a:solidFill>
                <a:effectLst/>
                <a:latin typeface="微软雅黑" panose="020B0503020204020204" pitchFamily="34" charset="-122"/>
                <a:ea typeface="微软雅黑" panose="020B0503020204020204" pitchFamily="34" charset="-122"/>
              </a:rPr>
              <a:t>128</a:t>
            </a:r>
            <a:r>
              <a:rPr lang="zh-CN" altLang="en-US" b="0" i="0" dirty="0">
                <a:solidFill>
                  <a:srgbClr val="333333"/>
                </a:solidFill>
                <a:effectLst/>
                <a:latin typeface="微软雅黑" panose="020B0503020204020204" pitchFamily="34" charset="-122"/>
                <a:ea typeface="微软雅黑" panose="020B0503020204020204" pitchFamily="34" charset="-122"/>
              </a:rPr>
              <a:t>位密钥为：  </a:t>
            </a:r>
            <a:r>
              <a:rPr lang="en-US" altLang="zh-CN" b="0" i="0" dirty="0">
                <a:solidFill>
                  <a:srgbClr val="333333"/>
                </a:solidFill>
                <a:effectLst/>
                <a:latin typeface="微软雅黑" panose="020B0503020204020204" pitchFamily="34" charset="-122"/>
                <a:ea typeface="微软雅黑" panose="020B0503020204020204" pitchFamily="34" charset="-122"/>
              </a:rPr>
              <a:t>3C A1 0B 21 57 F0 19 16 90 2E 13 80 AC C1 07 BD</a:t>
            </a:r>
          </a:p>
          <a:p>
            <a:r>
              <a:rPr lang="zh-CN" altLang="en-US" b="0" i="0" dirty="0">
                <a:solidFill>
                  <a:srgbClr val="333333"/>
                </a:solidFill>
                <a:effectLst/>
                <a:latin typeface="微软雅黑" panose="020B0503020204020204" pitchFamily="34" charset="-122"/>
                <a:ea typeface="微软雅黑" panose="020B0503020204020204" pitchFamily="34" charset="-122"/>
              </a:rPr>
              <a:t>那么</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个初始值为：</a:t>
            </a:r>
          </a:p>
          <a:p>
            <a:endParaRPr lang="zh-CN" altLang="en-US" b="0" i="0" dirty="0">
              <a:solidFill>
                <a:srgbClr val="333333"/>
              </a:solidFill>
              <a:effectLst/>
              <a:latin typeface="微软雅黑" panose="020B0503020204020204" pitchFamily="34" charset="-122"/>
              <a:ea typeface="微软雅黑" panose="020B0503020204020204" pitchFamily="34" charset="-122"/>
            </a:endParaRPr>
          </a:p>
          <a:p>
            <a:r>
              <a:rPr lang="en-US" altLang="zh-CN" b="0" i="0" dirty="0">
                <a:solidFill>
                  <a:srgbClr val="333333"/>
                </a:solidFill>
                <a:effectLst/>
                <a:latin typeface="微软雅黑" panose="020B0503020204020204" pitchFamily="34" charset="-122"/>
                <a:ea typeface="微软雅黑" panose="020B0503020204020204" pitchFamily="34" charset="-122"/>
              </a:rPr>
              <a:t>W[0] = 3C A1 0B 21  W[1] = 57 F0 19 16  W[2] = 90 2E 13 80  W[3] = AC C1 07 BD</a:t>
            </a: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r>
              <a:rPr lang="zh-CN" altLang="en-US" b="0" i="0" dirty="0">
                <a:solidFill>
                  <a:srgbClr val="333333"/>
                </a:solidFill>
                <a:effectLst/>
                <a:latin typeface="微软雅黑" panose="020B0503020204020204" pitchFamily="34" charset="-122"/>
                <a:ea typeface="微软雅黑" panose="020B0503020204020204" pitchFamily="34" charset="-122"/>
              </a:rPr>
              <a:t>下面求扩展的第</a:t>
            </a:r>
            <a:r>
              <a:rPr lang="en-US" altLang="zh-CN" b="0" i="0" dirty="0">
                <a:solidFill>
                  <a:srgbClr val="333333"/>
                </a:solidFill>
                <a:effectLst/>
                <a:latin typeface="微软雅黑" panose="020B0503020204020204" pitchFamily="34" charset="-122"/>
                <a:ea typeface="微软雅黑" panose="020B0503020204020204" pitchFamily="34" charset="-122"/>
              </a:rPr>
              <a:t>1</a:t>
            </a:r>
            <a:r>
              <a:rPr lang="zh-CN" altLang="en-US" b="0" i="0" dirty="0">
                <a:solidFill>
                  <a:srgbClr val="333333"/>
                </a:solidFill>
                <a:effectLst/>
                <a:latin typeface="微软雅黑" panose="020B0503020204020204" pitchFamily="34" charset="-122"/>
                <a:ea typeface="微软雅黑" panose="020B0503020204020204" pitchFamily="34" charset="-122"/>
              </a:rPr>
              <a:t>轮的子密钥</a:t>
            </a:r>
            <a:r>
              <a:rPr lang="en-US" altLang="zh-CN" b="0" i="0" dirty="0">
                <a:solidFill>
                  <a:srgbClr val="333333"/>
                </a:solidFill>
                <a:effectLst/>
                <a:latin typeface="微软雅黑" panose="020B0503020204020204" pitchFamily="34" charset="-122"/>
                <a:ea typeface="微软雅黑" panose="020B0503020204020204" pitchFamily="34" charset="-122"/>
              </a:rPr>
              <a:t>(W[4],W[5],W[6],W[7])</a:t>
            </a:r>
            <a:r>
              <a:rPr lang="zh-CN" altLang="en-US" b="0" i="0" dirty="0">
                <a:solidFill>
                  <a:srgbClr val="333333"/>
                </a:solidFill>
                <a:effectLst/>
                <a:latin typeface="微软雅黑" panose="020B0503020204020204" pitchFamily="34" charset="-122"/>
                <a:ea typeface="微软雅黑" panose="020B0503020204020204" pitchFamily="34" charset="-122"/>
              </a:rPr>
              <a:t>。</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zh-CN" altLang="en-US" b="0" i="0" dirty="0">
              <a:solidFill>
                <a:srgbClr val="333333"/>
              </a:solidFill>
              <a:effectLst/>
              <a:latin typeface="微软雅黑" panose="020B0503020204020204" pitchFamily="34" charset="-122"/>
              <a:ea typeface="微软雅黑" panose="020B0503020204020204" pitchFamily="34" charset="-122"/>
            </a:endParaRPr>
          </a:p>
          <a:p>
            <a:r>
              <a:rPr lang="zh-CN" altLang="en-US" b="0" i="0" dirty="0">
                <a:solidFill>
                  <a:srgbClr val="333333"/>
                </a:solidFill>
                <a:effectLst/>
                <a:latin typeface="微软雅黑" panose="020B0503020204020204" pitchFamily="34" charset="-122"/>
                <a:ea typeface="微软雅黑" panose="020B0503020204020204" pitchFamily="34" charset="-122"/>
              </a:rPr>
              <a:t>由于</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是</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的倍数，所以：  </a:t>
            </a:r>
            <a:r>
              <a:rPr lang="en-US" altLang="zh-CN" b="0" i="0" dirty="0">
                <a:solidFill>
                  <a:srgbClr val="333333"/>
                </a:solidFill>
                <a:effectLst/>
                <a:latin typeface="微软雅黑" panose="020B0503020204020204" pitchFamily="34" charset="-122"/>
                <a:ea typeface="微软雅黑" panose="020B0503020204020204" pitchFamily="34" charset="-122"/>
              </a:rPr>
              <a:t>W[4] = W[0] ⨁ T(W[3])    T(W[3])</a:t>
            </a:r>
            <a:r>
              <a:rPr lang="zh-CN" altLang="en-US" b="0" i="0" dirty="0">
                <a:solidFill>
                  <a:srgbClr val="333333"/>
                </a:solidFill>
                <a:effectLst/>
                <a:latin typeface="微软雅黑" panose="020B0503020204020204" pitchFamily="34" charset="-122"/>
                <a:ea typeface="微软雅黑" panose="020B0503020204020204" pitchFamily="34" charset="-122"/>
              </a:rPr>
              <a:t>的计算步骤如下：</a:t>
            </a:r>
          </a:p>
          <a:p>
            <a:endParaRPr lang="zh-CN" altLang="en-US" b="0" i="0" dirty="0">
              <a:solidFill>
                <a:srgbClr val="333333"/>
              </a:solidFill>
              <a:effectLst/>
              <a:latin typeface="微软雅黑" panose="020B0503020204020204" pitchFamily="34" charset="-122"/>
              <a:ea typeface="微软雅黑" panose="020B0503020204020204" pitchFamily="34" charset="-122"/>
            </a:endParaRPr>
          </a:p>
          <a:p>
            <a:r>
              <a:rPr lang="zh-CN" altLang="en-US" b="0" i="0" dirty="0">
                <a:solidFill>
                  <a:srgbClr val="333333"/>
                </a:solidFill>
                <a:effectLst/>
                <a:latin typeface="微软雅黑" panose="020B0503020204020204" pitchFamily="34" charset="-122"/>
                <a:ea typeface="微软雅黑" panose="020B0503020204020204" pitchFamily="34" charset="-122"/>
              </a:rPr>
              <a:t>循环地将</a:t>
            </a:r>
            <a:r>
              <a:rPr lang="en-US" altLang="zh-CN" b="0" i="0" dirty="0">
                <a:solidFill>
                  <a:srgbClr val="333333"/>
                </a:solidFill>
                <a:effectLst/>
                <a:latin typeface="微软雅黑" panose="020B0503020204020204" pitchFamily="34" charset="-122"/>
                <a:ea typeface="微软雅黑" panose="020B0503020204020204" pitchFamily="34" charset="-122"/>
              </a:rPr>
              <a:t>W[3]</a:t>
            </a:r>
            <a:r>
              <a:rPr lang="zh-CN" altLang="en-US" b="0" i="0" dirty="0">
                <a:solidFill>
                  <a:srgbClr val="333333"/>
                </a:solidFill>
                <a:effectLst/>
                <a:latin typeface="微软雅黑" panose="020B0503020204020204" pitchFamily="34" charset="-122"/>
                <a:ea typeface="微软雅黑" panose="020B0503020204020204" pitchFamily="34" charset="-122"/>
              </a:rPr>
              <a:t>的元素移位：</a:t>
            </a:r>
            <a:r>
              <a:rPr lang="en-US" altLang="zh-CN" b="0" i="0" dirty="0">
                <a:solidFill>
                  <a:srgbClr val="333333"/>
                </a:solidFill>
                <a:effectLst/>
                <a:latin typeface="微软雅黑" panose="020B0503020204020204" pitchFamily="34" charset="-122"/>
                <a:ea typeface="微软雅黑" panose="020B0503020204020204" pitchFamily="34" charset="-122"/>
              </a:rPr>
              <a:t>AC C1 07 BD</a:t>
            </a:r>
            <a:r>
              <a:rPr lang="zh-CN" altLang="en-US" b="0" i="0" dirty="0">
                <a:solidFill>
                  <a:srgbClr val="333333"/>
                </a:solidFill>
                <a:effectLst/>
                <a:latin typeface="微软雅黑" panose="020B0503020204020204" pitchFamily="34" charset="-122"/>
                <a:ea typeface="微软雅黑" panose="020B0503020204020204" pitchFamily="34" charset="-122"/>
              </a:rPr>
              <a:t>变成</a:t>
            </a:r>
            <a:r>
              <a:rPr lang="en-US" altLang="zh-CN" b="0" i="0" dirty="0">
                <a:solidFill>
                  <a:srgbClr val="333333"/>
                </a:solidFill>
                <a:effectLst/>
                <a:latin typeface="微软雅黑" panose="020B0503020204020204" pitchFamily="34" charset="-122"/>
                <a:ea typeface="微软雅黑" panose="020B0503020204020204" pitchFamily="34" charset="-122"/>
              </a:rPr>
              <a:t>C1 07 BD AC;</a:t>
            </a:r>
          </a:p>
          <a:p>
            <a:r>
              <a:rPr lang="zh-CN" altLang="en-US" b="0" i="0" dirty="0">
                <a:solidFill>
                  <a:srgbClr val="333333"/>
                </a:solidFill>
                <a:effectLst/>
                <a:latin typeface="微软雅黑" panose="020B0503020204020204" pitchFamily="34" charset="-122"/>
                <a:ea typeface="微软雅黑" panose="020B0503020204020204" pitchFamily="34" charset="-122"/>
              </a:rPr>
              <a:t>将 </a:t>
            </a:r>
            <a:r>
              <a:rPr lang="en-US" altLang="zh-CN" b="0" i="0" dirty="0">
                <a:solidFill>
                  <a:srgbClr val="333333"/>
                </a:solidFill>
                <a:effectLst/>
                <a:latin typeface="微软雅黑" panose="020B0503020204020204" pitchFamily="34" charset="-122"/>
                <a:ea typeface="微软雅黑" panose="020B0503020204020204" pitchFamily="34" charset="-122"/>
              </a:rPr>
              <a:t>C1 07 BD AC </a:t>
            </a:r>
            <a:r>
              <a:rPr lang="zh-CN" altLang="en-US" b="0" i="0" dirty="0">
                <a:solidFill>
                  <a:srgbClr val="333333"/>
                </a:solidFill>
                <a:effectLst/>
                <a:latin typeface="微软雅黑" panose="020B0503020204020204" pitchFamily="34" charset="-122"/>
                <a:ea typeface="微软雅黑" panose="020B0503020204020204" pitchFamily="34" charset="-122"/>
              </a:rPr>
              <a:t>作为</a:t>
            </a:r>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盒的输入，输出为</a:t>
            </a:r>
            <a:r>
              <a:rPr lang="en-US" altLang="zh-CN" b="0" i="0" dirty="0">
                <a:solidFill>
                  <a:srgbClr val="333333"/>
                </a:solidFill>
                <a:effectLst/>
                <a:latin typeface="微软雅黑" panose="020B0503020204020204" pitchFamily="34" charset="-122"/>
                <a:ea typeface="微软雅黑" panose="020B0503020204020204" pitchFamily="34" charset="-122"/>
              </a:rPr>
              <a:t>78 C5 7A 91;</a:t>
            </a:r>
          </a:p>
          <a:p>
            <a:r>
              <a:rPr lang="zh-CN" altLang="en-US" b="0" i="0" dirty="0">
                <a:solidFill>
                  <a:srgbClr val="333333"/>
                </a:solidFill>
                <a:effectLst/>
                <a:latin typeface="微软雅黑" panose="020B0503020204020204" pitchFamily="34" charset="-122"/>
                <a:ea typeface="微软雅黑" panose="020B0503020204020204" pitchFamily="34" charset="-122"/>
              </a:rPr>
              <a:t>将</a:t>
            </a:r>
            <a:r>
              <a:rPr lang="en-US" altLang="zh-CN" b="0" i="0" dirty="0">
                <a:solidFill>
                  <a:srgbClr val="333333"/>
                </a:solidFill>
                <a:effectLst/>
                <a:latin typeface="微软雅黑" panose="020B0503020204020204" pitchFamily="34" charset="-122"/>
                <a:ea typeface="微软雅黑" panose="020B0503020204020204" pitchFamily="34" charset="-122"/>
              </a:rPr>
              <a:t>78 C5 7A 91</a:t>
            </a:r>
            <a:r>
              <a:rPr lang="zh-CN" altLang="en-US" b="0" i="0" dirty="0">
                <a:solidFill>
                  <a:srgbClr val="333333"/>
                </a:solidFill>
                <a:effectLst/>
                <a:latin typeface="微软雅黑" panose="020B0503020204020204" pitchFamily="34" charset="-122"/>
                <a:ea typeface="微软雅黑" panose="020B0503020204020204" pitchFamily="34" charset="-122"/>
              </a:rPr>
              <a:t>与第一轮轮常量</a:t>
            </a:r>
            <a:r>
              <a:rPr lang="en-US" altLang="zh-CN" b="0" i="0" dirty="0" err="1">
                <a:solidFill>
                  <a:srgbClr val="333333"/>
                </a:solidFill>
                <a:effectLst/>
                <a:latin typeface="微软雅黑" panose="020B0503020204020204" pitchFamily="34" charset="-122"/>
                <a:ea typeface="微软雅黑" panose="020B0503020204020204" pitchFamily="34" charset="-122"/>
              </a:rPr>
              <a:t>Rcon</a:t>
            </a:r>
            <a:r>
              <a:rPr lang="en-US" altLang="zh-CN" b="0" i="0" dirty="0">
                <a:solidFill>
                  <a:srgbClr val="333333"/>
                </a:solidFill>
                <a:effectLst/>
                <a:latin typeface="微软雅黑" panose="020B0503020204020204" pitchFamily="34" charset="-122"/>
                <a:ea typeface="微软雅黑" panose="020B0503020204020204" pitchFamily="34" charset="-122"/>
              </a:rPr>
              <a:t>[1]</a:t>
            </a:r>
            <a:r>
              <a:rPr lang="zh-CN" altLang="en-US" b="0" i="0" dirty="0">
                <a:solidFill>
                  <a:srgbClr val="333333"/>
                </a:solidFill>
                <a:effectLst/>
                <a:latin typeface="微软雅黑" panose="020B0503020204020204" pitchFamily="34" charset="-122"/>
                <a:ea typeface="微软雅黑" panose="020B0503020204020204" pitchFamily="34" charset="-122"/>
              </a:rPr>
              <a:t>进行异或运算，将得到</a:t>
            </a:r>
            <a:r>
              <a:rPr lang="en-US" altLang="zh-CN" b="0" i="0" dirty="0">
                <a:solidFill>
                  <a:srgbClr val="333333"/>
                </a:solidFill>
                <a:effectLst/>
                <a:latin typeface="微软雅黑" panose="020B0503020204020204" pitchFamily="34" charset="-122"/>
                <a:ea typeface="微软雅黑" panose="020B0503020204020204" pitchFamily="34" charset="-122"/>
              </a:rPr>
              <a:t>79 C5 7A 91</a:t>
            </a:r>
            <a:r>
              <a:rPr lang="zh-CN" altLang="en-US" b="0" i="0" dirty="0">
                <a:solidFill>
                  <a:srgbClr val="333333"/>
                </a:solidFill>
                <a:effectLst/>
                <a:latin typeface="微软雅黑" panose="020B0503020204020204" pitchFamily="34" charset="-122"/>
                <a:ea typeface="微软雅黑" panose="020B0503020204020204" pitchFamily="34" charset="-122"/>
              </a:rPr>
              <a:t>，因此，</a:t>
            </a:r>
            <a:r>
              <a:rPr lang="en-US" altLang="zh-CN" b="0" i="0" dirty="0">
                <a:solidFill>
                  <a:srgbClr val="333333"/>
                </a:solidFill>
                <a:effectLst/>
                <a:latin typeface="微软雅黑" panose="020B0503020204020204" pitchFamily="34" charset="-122"/>
                <a:ea typeface="微软雅黑" panose="020B0503020204020204" pitchFamily="34" charset="-122"/>
              </a:rPr>
              <a:t>T(W[3])=79 C5 7A 91</a:t>
            </a:r>
            <a:r>
              <a:rPr lang="zh-CN" altLang="en-US" b="0" i="0" dirty="0">
                <a:solidFill>
                  <a:srgbClr val="333333"/>
                </a:solidFill>
                <a:effectLst/>
                <a:latin typeface="微软雅黑" panose="020B0503020204020204" pitchFamily="34" charset="-122"/>
                <a:ea typeface="微软雅黑" panose="020B0503020204020204" pitchFamily="34" charset="-122"/>
              </a:rPr>
              <a:t>，故</a:t>
            </a:r>
          </a:p>
          <a:p>
            <a:endParaRPr lang="zh-CN" altLang="en-US" b="0" i="0" dirty="0">
              <a:solidFill>
                <a:srgbClr val="333333"/>
              </a:solidFill>
              <a:effectLst/>
              <a:latin typeface="微软雅黑" panose="020B0503020204020204" pitchFamily="34" charset="-122"/>
              <a:ea typeface="微软雅黑" panose="020B0503020204020204" pitchFamily="34" charset="-122"/>
            </a:endParaRPr>
          </a:p>
          <a:p>
            <a:r>
              <a:rPr lang="en-US" altLang="zh-CN" b="0" i="0" dirty="0">
                <a:solidFill>
                  <a:srgbClr val="333333"/>
                </a:solidFill>
                <a:effectLst/>
                <a:latin typeface="微软雅黑" panose="020B0503020204020204" pitchFamily="34" charset="-122"/>
                <a:ea typeface="微软雅黑" panose="020B0503020204020204" pitchFamily="34" charset="-122"/>
              </a:rPr>
              <a:t>W[4] = 3C A1 0B 21 ⨁ 79 C5 7A 91 = 45 64 71 B0</a:t>
            </a: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r>
              <a:rPr lang="zh-CN" altLang="en-US" b="0" i="0" dirty="0">
                <a:solidFill>
                  <a:srgbClr val="333333"/>
                </a:solidFill>
                <a:effectLst/>
                <a:latin typeface="微软雅黑" panose="020B0503020204020204" pitchFamily="34" charset="-122"/>
                <a:ea typeface="微软雅黑" panose="020B0503020204020204" pitchFamily="34" charset="-122"/>
              </a:rPr>
              <a:t>其余的</a:t>
            </a:r>
            <a:r>
              <a:rPr lang="en-US" altLang="zh-CN" b="0" i="0" dirty="0">
                <a:solidFill>
                  <a:srgbClr val="333333"/>
                </a:solidFill>
                <a:effectLst/>
                <a:latin typeface="微软雅黑" panose="020B0503020204020204" pitchFamily="34" charset="-122"/>
                <a:ea typeface="微软雅黑" panose="020B0503020204020204" pitchFamily="34" charset="-122"/>
              </a:rPr>
              <a:t>3</a:t>
            </a:r>
            <a:r>
              <a:rPr lang="zh-CN" altLang="en-US" b="0" i="0" dirty="0">
                <a:solidFill>
                  <a:srgbClr val="333333"/>
                </a:solidFill>
                <a:effectLst/>
                <a:latin typeface="微软雅黑" panose="020B0503020204020204" pitchFamily="34" charset="-122"/>
                <a:ea typeface="微软雅黑" panose="020B0503020204020204" pitchFamily="34" charset="-122"/>
              </a:rPr>
              <a:t>个子密钥段的计算如下：</a:t>
            </a:r>
          </a:p>
          <a:p>
            <a:r>
              <a:rPr lang="en-US" altLang="zh-CN" b="0" i="0" dirty="0">
                <a:solidFill>
                  <a:srgbClr val="333333"/>
                </a:solidFill>
                <a:effectLst/>
                <a:latin typeface="微软雅黑" panose="020B0503020204020204" pitchFamily="34" charset="-122"/>
                <a:ea typeface="微软雅黑" panose="020B0503020204020204" pitchFamily="34" charset="-122"/>
              </a:rPr>
              <a:t>W[5] = W[1] ⨁ W[4] = 57 F0 19 16 ⨁ 45 64 71 B0 = 12 94 68 A6</a:t>
            </a:r>
          </a:p>
          <a:p>
            <a:r>
              <a:rPr lang="en-US" altLang="zh-CN" b="0" i="0" dirty="0">
                <a:solidFill>
                  <a:srgbClr val="333333"/>
                </a:solidFill>
                <a:effectLst/>
                <a:latin typeface="微软雅黑" panose="020B0503020204020204" pitchFamily="34" charset="-122"/>
                <a:ea typeface="微软雅黑" panose="020B0503020204020204" pitchFamily="34" charset="-122"/>
              </a:rPr>
              <a:t>W[6] = W[2] ⨁ W[5] =90 2E 13 80 ⨁ 12 94 68 A6 = 82 BA 7B 26</a:t>
            </a:r>
          </a:p>
          <a:p>
            <a:r>
              <a:rPr lang="en-US" altLang="zh-CN" b="0" i="0" dirty="0">
                <a:solidFill>
                  <a:srgbClr val="333333"/>
                </a:solidFill>
                <a:effectLst/>
                <a:latin typeface="微软雅黑" panose="020B0503020204020204" pitchFamily="34" charset="-122"/>
                <a:ea typeface="微软雅黑" panose="020B0503020204020204" pitchFamily="34" charset="-122"/>
              </a:rPr>
              <a:t>W[7] = W[3] ⨁ W[6] = AC C1 07 BD ⨁ 82 BA 7B 26 = 2E 7B 7C 9B</a:t>
            </a:r>
          </a:p>
        </p:txBody>
      </p:sp>
    </p:spTree>
    <p:extLst>
      <p:ext uri="{BB962C8B-B14F-4D97-AF65-F5344CB8AC3E}">
        <p14:creationId xmlns:p14="http://schemas.microsoft.com/office/powerpoint/2010/main" val="332603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解密流程</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29903" y="1869330"/>
            <a:ext cx="5119527" cy="2677656"/>
          </a:xfrm>
          <a:prstGeom prst="rect">
            <a:avLst/>
          </a:prstGeom>
          <a:noFill/>
        </p:spPr>
        <p:txBody>
          <a:bodyPr wrap="square" rtlCol="0">
            <a:spAutoFit/>
          </a:bodyPr>
          <a:lstStyle/>
          <a:p>
            <a:r>
              <a:rPr lang="zh-CN" altLang="en-US" sz="2400" b="0" i="0" dirty="0">
                <a:solidFill>
                  <a:srgbClr val="333333"/>
                </a:solidFill>
                <a:effectLst/>
                <a:latin typeface="微软雅黑" panose="020B0503020204020204" pitchFamily="34" charset="-122"/>
                <a:ea typeface="微软雅黑" panose="020B0503020204020204" pitchFamily="34" charset="-122"/>
              </a:rPr>
              <a:t>在开始的图中，有</a:t>
            </a:r>
            <a:r>
              <a:rPr lang="en-US" altLang="zh-CN" sz="2400" b="0" i="0" dirty="0">
                <a:solidFill>
                  <a:srgbClr val="333333"/>
                </a:solidFill>
                <a:effectLst/>
                <a:latin typeface="微软雅黑" panose="020B0503020204020204" pitchFamily="34" charset="-122"/>
                <a:ea typeface="微软雅黑" panose="020B0503020204020204" pitchFamily="34" charset="-122"/>
              </a:rPr>
              <a:t>AES</a:t>
            </a:r>
            <a:r>
              <a:rPr lang="zh-CN" altLang="en-US" sz="2400" b="0" i="0" dirty="0">
                <a:solidFill>
                  <a:srgbClr val="333333"/>
                </a:solidFill>
                <a:effectLst/>
                <a:latin typeface="微软雅黑" panose="020B0503020204020204" pitchFamily="34" charset="-122"/>
                <a:ea typeface="微软雅黑" panose="020B0503020204020204" pitchFamily="34" charset="-122"/>
              </a:rPr>
              <a:t>解密的流程图，可以对应那个流程图来进行解密。下面介绍的是另一种等价的解密模式，流程图如下图所示。这种等价的解密模式使得解密过程各个变换的使用顺序同加密过程的顺序一致，只是用逆变换取代原来的变换。</a:t>
            </a:r>
            <a:endParaRPr lang="zh-CN" altLang="en-US" sz="2400" dirty="0">
              <a:latin typeface="微软雅黑" panose="020B0503020204020204" pitchFamily="34" charset="-122"/>
              <a:ea typeface="微软雅黑" panose="020B0503020204020204" pitchFamily="34" charset="-122"/>
            </a:endParaRPr>
          </a:p>
        </p:txBody>
      </p:sp>
      <p:pic>
        <p:nvPicPr>
          <p:cNvPr id="4" name="图片 3" descr="图示&#10;&#10;描述已自动生成">
            <a:extLst>
              <a:ext uri="{FF2B5EF4-FFF2-40B4-BE49-F238E27FC236}">
                <a16:creationId xmlns:a16="http://schemas.microsoft.com/office/drawing/2014/main" id="{9942C054-3839-41BB-A98E-FA7B9BA381F5}"/>
              </a:ext>
            </a:extLst>
          </p:cNvPr>
          <p:cNvPicPr>
            <a:picLocks noChangeAspect="1"/>
          </p:cNvPicPr>
          <p:nvPr/>
        </p:nvPicPr>
        <p:blipFill>
          <a:blip r:embed="rId2"/>
          <a:stretch>
            <a:fillRect/>
          </a:stretch>
        </p:blipFill>
        <p:spPr>
          <a:xfrm>
            <a:off x="7125581" y="0"/>
            <a:ext cx="3493020" cy="7483158"/>
          </a:xfrm>
          <a:prstGeom prst="rect">
            <a:avLst/>
          </a:prstGeom>
        </p:spPr>
      </p:pic>
    </p:spTree>
    <p:extLst>
      <p:ext uri="{BB962C8B-B14F-4D97-AF65-F5344CB8AC3E}">
        <p14:creationId xmlns:p14="http://schemas.microsoft.com/office/powerpoint/2010/main" val="1479461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对称加密算法</a:t>
            </a:r>
            <a:r>
              <a:rPr kumimoji="1" lang="en-US" altLang="zh-CN" sz="4000" b="1" dirty="0">
                <a:solidFill>
                  <a:srgbClr val="7AC259"/>
                </a:solidFill>
                <a:latin typeface="Microsoft YaHei" panose="020B0503020204020204" pitchFamily="34" charset="-122"/>
                <a:ea typeface="Microsoft YaHei" panose="020B0503020204020204" pitchFamily="34" charset="-122"/>
              </a:rPr>
              <a:t>——DES</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1.2</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133966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5" y="3432193"/>
            <a:ext cx="6540161"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经典算法类型</a:t>
            </a:r>
            <a:r>
              <a:rPr kumimoji="1" lang="en-US" altLang="zh-CN" sz="4000" b="1" dirty="0">
                <a:solidFill>
                  <a:srgbClr val="7AC259"/>
                </a:solidFill>
                <a:latin typeface="Microsoft YaHei" panose="020B0503020204020204" pitchFamily="34" charset="-122"/>
                <a:ea typeface="Microsoft YaHei" panose="020B0503020204020204" pitchFamily="34" charset="-122"/>
              </a:rPr>
              <a:t>——</a:t>
            </a:r>
            <a:r>
              <a:rPr kumimoji="1" lang="zh-CN" altLang="en-US" sz="4000" b="1" dirty="0">
                <a:solidFill>
                  <a:srgbClr val="7AC259"/>
                </a:solidFill>
                <a:latin typeface="Microsoft YaHei" panose="020B0503020204020204" pitchFamily="34" charset="-122"/>
                <a:ea typeface="Microsoft YaHei" panose="020B0503020204020204" pitchFamily="34" charset="-122"/>
              </a:rPr>
              <a:t>对称加密</a:t>
            </a:r>
          </a:p>
        </p:txBody>
      </p:sp>
      <p:sp>
        <p:nvSpPr>
          <p:cNvPr id="9" name="文本框 8"/>
          <p:cNvSpPr txBox="1"/>
          <p:nvPr/>
        </p:nvSpPr>
        <p:spPr>
          <a:xfrm>
            <a:off x="3610610" y="2237740"/>
            <a:ext cx="3299460" cy="829945"/>
          </a:xfrm>
          <a:prstGeom prst="rect">
            <a:avLst/>
          </a:prstGeom>
          <a:noFill/>
        </p:spPr>
        <p:txBody>
          <a:bodyPr wrap="square" rtlCol="0">
            <a:spAutoFit/>
          </a:bodyPr>
          <a:lstStyle/>
          <a:p>
            <a:r>
              <a:rPr lang="en-US" altLang="zh-CN" sz="4800" b="1">
                <a:latin typeface="Source Han Sans CN Medium" panose="020B0500000000000000" pitchFamily="34" charset="-128"/>
                <a:ea typeface="Source Han Sans CN Medium" panose="020B0500000000000000" pitchFamily="34" charset="-128"/>
              </a:rPr>
              <a:t>PART 1</a:t>
            </a:r>
            <a:endParaRPr lang="zh-CN" altLang="en-US" sz="4800" b="1" dirty="0">
              <a:latin typeface="Source Han Sans CN Medium" panose="020B0500000000000000" pitchFamily="34" charset="-128"/>
              <a:ea typeface="Source Han Sans CN Medium" panose="020B0500000000000000"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04442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174516" y="1768866"/>
            <a:ext cx="4640657" cy="3785652"/>
          </a:xfrm>
          <a:prstGeom prst="rect">
            <a:avLst/>
          </a:prstGeom>
          <a:noFill/>
        </p:spPr>
        <p:txBody>
          <a:bodyPr wrap="square" rtlCol="0">
            <a:spAutoFit/>
          </a:bodyPr>
          <a:lstStyle/>
          <a:p>
            <a:r>
              <a:rPr lang="en-US" altLang="zh-CN" sz="2400" b="0" i="0" dirty="0">
                <a:solidFill>
                  <a:srgbClr val="333333"/>
                </a:solidFill>
                <a:effectLst/>
                <a:latin typeface="微软雅黑" panose="020B0503020204020204" pitchFamily="34" charset="-122"/>
                <a:ea typeface="微软雅黑" panose="020B0503020204020204" pitchFamily="34" charset="-122"/>
              </a:rPr>
              <a:t>DES</a:t>
            </a:r>
            <a:r>
              <a:rPr lang="zh-CN" altLang="en-US" sz="2400" b="0" i="0" dirty="0">
                <a:solidFill>
                  <a:srgbClr val="333333"/>
                </a:solidFill>
                <a:effectLst/>
                <a:latin typeface="微软雅黑" panose="020B0503020204020204" pitchFamily="34" charset="-122"/>
                <a:ea typeface="微软雅黑" panose="020B0503020204020204" pitchFamily="34" charset="-122"/>
              </a:rPr>
              <a:t>是一个分组加密算法，典型的</a:t>
            </a:r>
            <a:r>
              <a:rPr lang="en-US" altLang="zh-CN" sz="2400" b="0" i="0" dirty="0">
                <a:solidFill>
                  <a:srgbClr val="333333"/>
                </a:solidFill>
                <a:effectLst/>
                <a:latin typeface="微软雅黑" panose="020B0503020204020204" pitchFamily="34" charset="-122"/>
                <a:ea typeface="微软雅黑" panose="020B0503020204020204" pitchFamily="34" charset="-122"/>
              </a:rPr>
              <a:t>DES</a:t>
            </a:r>
            <a:r>
              <a:rPr lang="zh-CN" altLang="en-US" sz="2400" b="0" i="0" dirty="0">
                <a:solidFill>
                  <a:srgbClr val="333333"/>
                </a:solidFill>
                <a:effectLst/>
                <a:latin typeface="微软雅黑" panose="020B0503020204020204" pitchFamily="34" charset="-122"/>
                <a:ea typeface="微软雅黑" panose="020B0503020204020204" pitchFamily="34" charset="-122"/>
              </a:rPr>
              <a:t>以</a:t>
            </a:r>
            <a:r>
              <a:rPr lang="en-US" altLang="zh-CN" sz="2400" b="0" i="0" dirty="0">
                <a:solidFill>
                  <a:srgbClr val="333333"/>
                </a:solidFill>
                <a:effectLst/>
                <a:latin typeface="微软雅黑" panose="020B0503020204020204" pitchFamily="34" charset="-122"/>
                <a:ea typeface="微软雅黑" panose="020B0503020204020204" pitchFamily="34" charset="-122"/>
              </a:rPr>
              <a:t>64</a:t>
            </a:r>
            <a:r>
              <a:rPr lang="zh-CN" altLang="en-US" sz="2400" b="0" i="0" dirty="0">
                <a:solidFill>
                  <a:srgbClr val="333333"/>
                </a:solidFill>
                <a:effectLst/>
                <a:latin typeface="微软雅黑" panose="020B0503020204020204" pitchFamily="34" charset="-122"/>
                <a:ea typeface="微软雅黑" panose="020B0503020204020204" pitchFamily="34" charset="-122"/>
              </a:rPr>
              <a:t>位为分组对数据加密，加密和解密用的是同一个算法。</a:t>
            </a:r>
          </a:p>
          <a:p>
            <a:pPr marL="285750" indent="-285750">
              <a:buFont typeface="Arial" panose="020B0604020202020204" pitchFamily="34" charset="0"/>
              <a:buChar char="•"/>
            </a:pP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r>
              <a:rPr lang="zh-CN" altLang="en-US" sz="2400" b="0" i="0" dirty="0">
                <a:solidFill>
                  <a:srgbClr val="333333"/>
                </a:solidFill>
                <a:effectLst/>
                <a:latin typeface="微软雅黑" panose="020B0503020204020204" pitchFamily="34" charset="-122"/>
                <a:ea typeface="微软雅黑" panose="020B0503020204020204" pitchFamily="34" charset="-122"/>
              </a:rPr>
              <a:t>密钥长</a:t>
            </a:r>
            <a:r>
              <a:rPr lang="en-US" altLang="zh-CN" sz="2400" b="0" i="0" dirty="0">
                <a:solidFill>
                  <a:srgbClr val="333333"/>
                </a:solidFill>
                <a:effectLst/>
                <a:latin typeface="微软雅黑" panose="020B0503020204020204" pitchFamily="34" charset="-122"/>
                <a:ea typeface="微软雅黑" panose="020B0503020204020204" pitchFamily="34" charset="-122"/>
              </a:rPr>
              <a:t>64</a:t>
            </a:r>
            <a:r>
              <a:rPr lang="zh-CN" altLang="en-US" sz="2400" b="0" i="0" dirty="0">
                <a:solidFill>
                  <a:srgbClr val="333333"/>
                </a:solidFill>
                <a:effectLst/>
                <a:latin typeface="微软雅黑" panose="020B0503020204020204" pitchFamily="34" charset="-122"/>
                <a:ea typeface="微软雅黑" panose="020B0503020204020204" pitchFamily="34" charset="-122"/>
              </a:rPr>
              <a:t>位，密钥事实上是</a:t>
            </a:r>
            <a:r>
              <a:rPr lang="en-US" altLang="zh-CN" sz="2400" b="0" i="0" dirty="0">
                <a:solidFill>
                  <a:srgbClr val="333333"/>
                </a:solidFill>
                <a:effectLst/>
                <a:latin typeface="微软雅黑" panose="020B0503020204020204" pitchFamily="34" charset="-122"/>
                <a:ea typeface="微软雅黑" panose="020B0503020204020204" pitchFamily="34" charset="-122"/>
              </a:rPr>
              <a:t>56</a:t>
            </a:r>
            <a:r>
              <a:rPr lang="zh-CN" altLang="en-US" sz="2400" b="0" i="0" dirty="0">
                <a:solidFill>
                  <a:srgbClr val="333333"/>
                </a:solidFill>
                <a:effectLst/>
                <a:latin typeface="微软雅黑" panose="020B0503020204020204" pitchFamily="34" charset="-122"/>
                <a:ea typeface="微软雅黑" panose="020B0503020204020204" pitchFamily="34" charset="-122"/>
              </a:rPr>
              <a:t>位参与</a:t>
            </a:r>
            <a:r>
              <a:rPr lang="en-US" altLang="zh-CN" sz="2400" b="0" i="0" dirty="0">
                <a:solidFill>
                  <a:srgbClr val="333333"/>
                </a:solidFill>
                <a:effectLst/>
                <a:latin typeface="微软雅黑" panose="020B0503020204020204" pitchFamily="34" charset="-122"/>
                <a:ea typeface="微软雅黑" panose="020B0503020204020204" pitchFamily="34" charset="-122"/>
              </a:rPr>
              <a:t>DES</a:t>
            </a:r>
            <a:r>
              <a:rPr lang="zh-CN" altLang="en-US" sz="2400" b="0" i="0" dirty="0">
                <a:solidFill>
                  <a:srgbClr val="333333"/>
                </a:solidFill>
                <a:effectLst/>
                <a:latin typeface="微软雅黑" panose="020B0503020204020204" pitchFamily="34" charset="-122"/>
                <a:ea typeface="微软雅黑" panose="020B0503020204020204" pitchFamily="34" charset="-122"/>
              </a:rPr>
              <a:t>运算（第</a:t>
            </a:r>
            <a:r>
              <a:rPr lang="en-US" altLang="zh-CN" sz="2400" b="0" i="0" dirty="0">
                <a:solidFill>
                  <a:srgbClr val="333333"/>
                </a:solidFill>
                <a:effectLst/>
                <a:latin typeface="微软雅黑" panose="020B0503020204020204" pitchFamily="34" charset="-122"/>
                <a:ea typeface="微软雅黑" panose="020B0503020204020204" pitchFamily="34" charset="-122"/>
              </a:rPr>
              <a:t>8</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16</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24</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32</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40</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48</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56</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64</a:t>
            </a:r>
            <a:r>
              <a:rPr lang="zh-CN" altLang="en-US" sz="2400" b="0" i="0" dirty="0">
                <a:solidFill>
                  <a:srgbClr val="333333"/>
                </a:solidFill>
                <a:effectLst/>
                <a:latin typeface="微软雅黑" panose="020B0503020204020204" pitchFamily="34" charset="-122"/>
                <a:ea typeface="微软雅黑" panose="020B0503020204020204" pitchFamily="34" charset="-122"/>
              </a:rPr>
              <a:t>位是校验位，使得每个密钥都有奇数个</a:t>
            </a:r>
            <a:r>
              <a:rPr lang="en-US" altLang="zh-CN" sz="2400" b="0" i="0" dirty="0">
                <a:solidFill>
                  <a:srgbClr val="333333"/>
                </a:solidFill>
                <a:effectLst/>
                <a:latin typeface="微软雅黑" panose="020B0503020204020204" pitchFamily="34" charset="-122"/>
                <a:ea typeface="微软雅黑" panose="020B0503020204020204" pitchFamily="34" charset="-122"/>
              </a:rPr>
              <a:t>1</a:t>
            </a:r>
            <a:r>
              <a:rPr lang="zh-CN" altLang="en-US" sz="2400" b="0" i="0" dirty="0">
                <a:solidFill>
                  <a:srgbClr val="333333"/>
                </a:solidFill>
                <a:effectLst/>
                <a:latin typeface="微软雅黑" panose="020B0503020204020204" pitchFamily="34" charset="-122"/>
                <a:ea typeface="微软雅黑" panose="020B0503020204020204" pitchFamily="34" charset="-122"/>
              </a:rPr>
              <a:t>），分组后的明文组和</a:t>
            </a:r>
            <a:r>
              <a:rPr lang="en-US" altLang="zh-CN" sz="2400" b="0" i="0" dirty="0">
                <a:solidFill>
                  <a:srgbClr val="333333"/>
                </a:solidFill>
                <a:effectLst/>
                <a:latin typeface="微软雅黑" panose="020B0503020204020204" pitchFamily="34" charset="-122"/>
                <a:ea typeface="微软雅黑" panose="020B0503020204020204" pitchFamily="34" charset="-122"/>
              </a:rPr>
              <a:t>56</a:t>
            </a:r>
            <a:r>
              <a:rPr lang="zh-CN" altLang="en-US" sz="2400" b="0" i="0" dirty="0">
                <a:solidFill>
                  <a:srgbClr val="333333"/>
                </a:solidFill>
                <a:effectLst/>
                <a:latin typeface="微软雅黑" panose="020B0503020204020204" pitchFamily="34" charset="-122"/>
                <a:ea typeface="微软雅黑" panose="020B0503020204020204" pitchFamily="34" charset="-122"/>
              </a:rPr>
              <a:t>位的密钥按位替代或交换的方法形成密文组。</a:t>
            </a:r>
            <a:endParaRPr lang="zh-CN" altLang="en-US" sz="2400" dirty="0">
              <a:latin typeface="微软雅黑" panose="020B0503020204020204" pitchFamily="34" charset="-122"/>
              <a:ea typeface="微软雅黑" panose="020B0503020204020204" pitchFamily="34" charset="-122"/>
            </a:endParaRPr>
          </a:p>
        </p:txBody>
      </p:sp>
      <p:pic>
        <p:nvPicPr>
          <p:cNvPr id="4" name="图片 3" descr="图示&#10;&#10;描述已自动生成">
            <a:extLst>
              <a:ext uri="{FF2B5EF4-FFF2-40B4-BE49-F238E27FC236}">
                <a16:creationId xmlns:a16="http://schemas.microsoft.com/office/drawing/2014/main" id="{6B77FA8A-B4C1-4022-A5E4-DDF88128597E}"/>
              </a:ext>
            </a:extLst>
          </p:cNvPr>
          <p:cNvPicPr>
            <a:picLocks noChangeAspect="1"/>
          </p:cNvPicPr>
          <p:nvPr/>
        </p:nvPicPr>
        <p:blipFill>
          <a:blip r:embed="rId2"/>
          <a:stretch>
            <a:fillRect/>
          </a:stretch>
        </p:blipFill>
        <p:spPr>
          <a:xfrm>
            <a:off x="6811321" y="672212"/>
            <a:ext cx="4329453" cy="5513576"/>
          </a:xfrm>
          <a:prstGeom prst="rect">
            <a:avLst/>
          </a:prstGeom>
        </p:spPr>
      </p:pic>
    </p:spTree>
    <p:extLst>
      <p:ext uri="{BB962C8B-B14F-4D97-AF65-F5344CB8AC3E}">
        <p14:creationId xmlns:p14="http://schemas.microsoft.com/office/powerpoint/2010/main" val="3265573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344185"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——IP</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置换</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25763" y="1666346"/>
            <a:ext cx="3140754" cy="4247317"/>
          </a:xfrm>
          <a:prstGeom prst="rect">
            <a:avLst/>
          </a:prstGeom>
          <a:noFill/>
        </p:spPr>
        <p:txBody>
          <a:bodyPr wrap="square" rtlCol="0">
            <a:spAutoFit/>
          </a:bodyPr>
          <a:lstStyle/>
          <a:p>
            <a:r>
              <a:rPr lang="en-US" altLang="zh-CN" b="0" i="0" dirty="0">
                <a:solidFill>
                  <a:srgbClr val="333333"/>
                </a:solidFill>
                <a:effectLst/>
                <a:latin typeface="微软雅黑" panose="020B0503020204020204" pitchFamily="34" charset="-122"/>
                <a:ea typeface="微软雅黑" panose="020B0503020204020204" pitchFamily="34" charset="-122"/>
              </a:rPr>
              <a:t>IP</a:t>
            </a:r>
            <a:r>
              <a:rPr lang="zh-CN" altLang="en-US" b="0" i="0" dirty="0">
                <a:solidFill>
                  <a:srgbClr val="333333"/>
                </a:solidFill>
                <a:effectLst/>
                <a:latin typeface="微软雅黑" panose="020B0503020204020204" pitchFamily="34" charset="-122"/>
                <a:ea typeface="微软雅黑" panose="020B0503020204020204" pitchFamily="34" charset="-122"/>
              </a:rPr>
              <a:t>置换目的是将输入的</a:t>
            </a:r>
            <a:r>
              <a:rPr lang="en-US" altLang="zh-CN" b="0" i="0" dirty="0">
                <a:solidFill>
                  <a:srgbClr val="333333"/>
                </a:solidFill>
                <a:effectLst/>
                <a:latin typeface="微软雅黑" panose="020B0503020204020204" pitchFamily="34" charset="-122"/>
                <a:ea typeface="微软雅黑" panose="020B0503020204020204" pitchFamily="34" charset="-122"/>
              </a:rPr>
              <a:t>64</a:t>
            </a:r>
            <a:r>
              <a:rPr lang="zh-CN" altLang="en-US" b="0" i="0" dirty="0">
                <a:solidFill>
                  <a:srgbClr val="333333"/>
                </a:solidFill>
                <a:effectLst/>
                <a:latin typeface="微软雅黑" panose="020B0503020204020204" pitchFamily="34" charset="-122"/>
                <a:ea typeface="微软雅黑" panose="020B0503020204020204" pitchFamily="34" charset="-122"/>
              </a:rPr>
              <a:t>位数据块按位重新组合，并把输出分为</a:t>
            </a:r>
            <a:r>
              <a:rPr lang="en-US" altLang="zh-CN" b="0" i="0" dirty="0">
                <a:solidFill>
                  <a:srgbClr val="333333"/>
                </a:solidFill>
                <a:effectLst/>
                <a:latin typeface="微软雅黑" panose="020B0503020204020204" pitchFamily="34" charset="-122"/>
                <a:ea typeface="微软雅黑" panose="020B0503020204020204" pitchFamily="34" charset="-122"/>
              </a:rPr>
              <a:t>L0</a:t>
            </a:r>
            <a:r>
              <a:rPr lang="zh-CN" altLang="en-US" b="0" i="0" dirty="0">
                <a:solidFill>
                  <a:srgbClr val="333333"/>
                </a:solidFill>
                <a:effectLst/>
                <a:latin typeface="微软雅黑" panose="020B0503020204020204" pitchFamily="34" charset="-122"/>
                <a:ea typeface="微软雅黑" panose="020B0503020204020204" pitchFamily="34" charset="-122"/>
              </a:rPr>
              <a:t>、</a:t>
            </a:r>
            <a:r>
              <a:rPr lang="en-US" altLang="zh-CN" b="0" i="0" dirty="0">
                <a:solidFill>
                  <a:srgbClr val="333333"/>
                </a:solidFill>
                <a:effectLst/>
                <a:latin typeface="微软雅黑" panose="020B0503020204020204" pitchFamily="34" charset="-122"/>
                <a:ea typeface="微软雅黑" panose="020B0503020204020204" pitchFamily="34" charset="-122"/>
              </a:rPr>
              <a:t>R0</a:t>
            </a:r>
            <a:r>
              <a:rPr lang="zh-CN" altLang="en-US" b="0" i="0" dirty="0">
                <a:solidFill>
                  <a:srgbClr val="333333"/>
                </a:solidFill>
                <a:effectLst/>
                <a:latin typeface="微软雅黑" panose="020B0503020204020204" pitchFamily="34" charset="-122"/>
                <a:ea typeface="微软雅黑" panose="020B0503020204020204" pitchFamily="34" charset="-122"/>
              </a:rPr>
              <a:t>两部分，每部分各长</a:t>
            </a:r>
            <a:r>
              <a:rPr lang="en-US" altLang="zh-CN" b="0" i="0" dirty="0">
                <a:solidFill>
                  <a:srgbClr val="333333"/>
                </a:solidFill>
                <a:effectLst/>
                <a:latin typeface="微软雅黑" panose="020B0503020204020204" pitchFamily="34" charset="-122"/>
                <a:ea typeface="微软雅黑" panose="020B0503020204020204" pitchFamily="34" charset="-122"/>
              </a:rPr>
              <a:t>32</a:t>
            </a:r>
            <a:r>
              <a:rPr lang="zh-CN" altLang="en-US" b="0" i="0" dirty="0">
                <a:solidFill>
                  <a:srgbClr val="333333"/>
                </a:solidFill>
                <a:effectLst/>
                <a:latin typeface="微软雅黑" panose="020B0503020204020204" pitchFamily="34" charset="-122"/>
                <a:ea typeface="微软雅黑" panose="020B0503020204020204" pitchFamily="34" charset="-122"/>
              </a:rPr>
              <a:t>位。置换规则如下表所示：</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表中的数字代表新数据中此位置的数据在原数据中的位置，即原数据块的第</a:t>
            </a:r>
            <a:r>
              <a:rPr lang="en-US" altLang="zh-CN" dirty="0">
                <a:latin typeface="微软雅黑" panose="020B0503020204020204" pitchFamily="34" charset="-122"/>
                <a:ea typeface="微软雅黑" panose="020B0503020204020204" pitchFamily="34" charset="-122"/>
              </a:rPr>
              <a:t>58</a:t>
            </a:r>
            <a:r>
              <a:rPr lang="zh-CN" altLang="en-US" dirty="0">
                <a:latin typeface="微软雅黑" panose="020B0503020204020204" pitchFamily="34" charset="-122"/>
                <a:ea typeface="微软雅黑" panose="020B0503020204020204" pitchFamily="34" charset="-122"/>
              </a:rPr>
              <a:t>位放到新数据的第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位，第</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位放到第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依此类推，第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位放到第</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位。置换后的数据分为</a:t>
            </a:r>
            <a:r>
              <a:rPr lang="en-US" altLang="zh-CN" dirty="0">
                <a:latin typeface="微软雅黑" panose="020B0503020204020204" pitchFamily="34" charset="-122"/>
                <a:ea typeface="微软雅黑" panose="020B0503020204020204" pitchFamily="34" charset="-122"/>
              </a:rPr>
              <a:t>L0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两部分，</a:t>
            </a:r>
            <a:r>
              <a:rPr lang="en-US" altLang="zh-CN" dirty="0">
                <a:latin typeface="微软雅黑" panose="020B0503020204020204" pitchFamily="34" charset="-122"/>
                <a:ea typeface="微软雅黑" panose="020B0503020204020204" pitchFamily="34" charset="-122"/>
              </a:rPr>
              <a:t>L0</a:t>
            </a:r>
            <a:r>
              <a:rPr lang="zh-CN" altLang="en-US" dirty="0">
                <a:latin typeface="微软雅黑" panose="020B0503020204020204" pitchFamily="34" charset="-122"/>
                <a:ea typeface="微软雅黑" panose="020B0503020204020204" pitchFamily="34" charset="-122"/>
              </a:rPr>
              <a:t>为新数据的左</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为新数据的右</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a:t>
            </a:r>
          </a:p>
        </p:txBody>
      </p:sp>
      <p:pic>
        <p:nvPicPr>
          <p:cNvPr id="4" name="图片 3" descr="表格&#10;&#10;描述已自动生成">
            <a:extLst>
              <a:ext uri="{FF2B5EF4-FFF2-40B4-BE49-F238E27FC236}">
                <a16:creationId xmlns:a16="http://schemas.microsoft.com/office/drawing/2014/main" id="{B0A5DF2A-A934-4FB6-B3E2-7254FB933BE3}"/>
              </a:ext>
            </a:extLst>
          </p:cNvPr>
          <p:cNvPicPr>
            <a:picLocks noChangeAspect="1"/>
          </p:cNvPicPr>
          <p:nvPr/>
        </p:nvPicPr>
        <p:blipFill>
          <a:blip r:embed="rId2"/>
          <a:stretch>
            <a:fillRect/>
          </a:stretch>
        </p:blipFill>
        <p:spPr>
          <a:xfrm>
            <a:off x="5096137" y="1327194"/>
            <a:ext cx="6928350" cy="4925622"/>
          </a:xfrm>
          <a:prstGeom prst="rect">
            <a:avLst/>
          </a:prstGeom>
        </p:spPr>
      </p:pic>
    </p:spTree>
    <p:extLst>
      <p:ext uri="{BB962C8B-B14F-4D97-AF65-F5344CB8AC3E}">
        <p14:creationId xmlns:p14="http://schemas.microsoft.com/office/powerpoint/2010/main" val="54195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55A4BA-74C8-4CD8-AD36-C2CCF360702B}"/>
              </a:ext>
            </a:extLst>
          </p:cNvPr>
          <p:cNvSpPr txBox="1"/>
          <p:nvPr/>
        </p:nvSpPr>
        <p:spPr>
          <a:xfrm>
            <a:off x="1728198" y="344761"/>
            <a:ext cx="8735604" cy="6463308"/>
          </a:xfrm>
          <a:prstGeom prst="rect">
            <a:avLst/>
          </a:prstGeom>
          <a:solidFill>
            <a:schemeClr val="tx1"/>
          </a:solidFill>
        </p:spPr>
        <p:txBody>
          <a:bodyPr wrap="square">
            <a:spAutoFit/>
          </a:bodyPr>
          <a:lstStyle/>
          <a:p>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初始置换</a:t>
            </a:r>
            <a:r>
              <a:rPr lang="en-US" altLang="zh-CN" b="0" dirty="0">
                <a:solidFill>
                  <a:srgbClr val="6A9955"/>
                </a:solidFill>
                <a:effectLst/>
                <a:latin typeface="Consolas" panose="020B0609020204030204" pitchFamily="49" charset="0"/>
              </a:rPr>
              <a:t>IP</a:t>
            </a:r>
            <a:endParaRPr lang="en-US" altLang="zh-CN"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void</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InitIP</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input</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64</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c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;i&lt;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;i++)</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j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j &lt;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j++</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c++</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input</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][j];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newIP</a:t>
            </a:r>
            <a:r>
              <a:rPr lang="en-US" altLang="zh-CN" b="0" dirty="0">
                <a:solidFill>
                  <a:srgbClr val="D4D4D4"/>
                </a:solidFill>
                <a:effectLst/>
                <a:latin typeface="Consolas" panose="020B0609020204030204" pitchFamily="49" charset="0"/>
              </a:rPr>
              <a:t> = </a:t>
            </a:r>
            <a:r>
              <a:rPr lang="en-US" altLang="zh-CN" b="0" dirty="0">
                <a:solidFill>
                  <a:srgbClr val="C586C0"/>
                </a:solidFill>
                <a:effectLst/>
                <a:latin typeface="Consolas" panose="020B0609020204030204" pitchFamily="49" charset="0"/>
              </a:rPr>
              <a:t>new</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newIP</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C586C0"/>
                </a:solidFill>
                <a:effectLst/>
                <a:latin typeface="Consolas" panose="020B0609020204030204" pitchFamily="49" charset="0"/>
              </a:rPr>
              <a:t>new</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&lt;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j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j &lt;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j++</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loc = </a:t>
            </a:r>
            <a:r>
              <a:rPr lang="en-US" altLang="zh-CN" b="0" dirty="0">
                <a:solidFill>
                  <a:srgbClr val="9CDCFE"/>
                </a:solidFill>
                <a:effectLst/>
                <a:latin typeface="Consolas" panose="020B0609020204030204" pitchFamily="49" charset="0"/>
              </a:rPr>
              <a:t>IP</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][j] -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因为从</a:t>
            </a:r>
            <a:r>
              <a:rPr lang="en-US" altLang="zh-CN" b="0" dirty="0">
                <a:solidFill>
                  <a:srgbClr val="6A9955"/>
                </a:solidFill>
                <a:effectLst/>
                <a:latin typeface="Consolas" panose="020B0609020204030204" pitchFamily="49" charset="0"/>
              </a:rPr>
              <a:t>1</a:t>
            </a:r>
            <a:r>
              <a:rPr lang="zh-CN" altLang="en-US" b="0" dirty="0">
                <a:solidFill>
                  <a:srgbClr val="6A9955"/>
                </a:solidFill>
                <a:effectLst/>
                <a:latin typeface="Consolas" panose="020B0609020204030204" pitchFamily="49" charset="0"/>
              </a:rPr>
              <a:t>开始，这里下标减一</a:t>
            </a:r>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newIP</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][j] =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[loc];</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l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m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;i &lt;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;i++)</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j =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 j &lt;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j++</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 + j &lt; </a:t>
            </a:r>
            <a:r>
              <a:rPr lang="en-US" altLang="zh-CN" b="0" dirty="0">
                <a:solidFill>
                  <a:srgbClr val="B5CEA8"/>
                </a:solidFill>
                <a:effectLst/>
                <a:latin typeface="Consolas" panose="020B0609020204030204" pitchFamily="49" charset="0"/>
              </a:rPr>
              <a:t>32</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L</a:t>
            </a:r>
            <a:r>
              <a:rPr lang="en-US" altLang="zh-CN" b="0" dirty="0">
                <a:solidFill>
                  <a:srgbClr val="D4D4D4"/>
                </a:solidFill>
                <a:effectLst/>
                <a:latin typeface="Consolas" panose="020B0609020204030204" pitchFamily="49" charset="0"/>
              </a:rPr>
              <a:t>[l++] = </a:t>
            </a:r>
            <a:r>
              <a:rPr lang="en-US" altLang="zh-CN" b="0" dirty="0" err="1">
                <a:solidFill>
                  <a:srgbClr val="9CDCFE"/>
                </a:solidFill>
                <a:effectLst/>
                <a:latin typeface="Consolas" panose="020B0609020204030204" pitchFamily="49" charset="0"/>
              </a:rPr>
              <a:t>newIP</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][j];</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a:t>
            </a:r>
            <a:r>
              <a:rPr lang="en-US" altLang="zh-CN" b="0" dirty="0">
                <a:solidFill>
                  <a:srgbClr val="D4D4D4"/>
                </a:solidFill>
                <a:effectLst/>
                <a:latin typeface="Consolas" panose="020B0609020204030204" pitchFamily="49" charset="0"/>
              </a:rPr>
              <a:t>[m++] = </a:t>
            </a:r>
            <a:r>
              <a:rPr lang="en-US" altLang="zh-CN" b="0" dirty="0" err="1">
                <a:solidFill>
                  <a:srgbClr val="9CDCFE"/>
                </a:solidFill>
                <a:effectLst/>
                <a:latin typeface="Consolas" panose="020B0609020204030204" pitchFamily="49" charset="0"/>
              </a:rPr>
              <a:t>newIP</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][j];</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88094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62568"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密钥置换</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534702" y="1113266"/>
            <a:ext cx="9122596" cy="646331"/>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不考虑每个字节的第</a:t>
            </a:r>
            <a:r>
              <a:rPr lang="en-US" altLang="zh-CN" b="0" i="0" dirty="0">
                <a:solidFill>
                  <a:srgbClr val="333333"/>
                </a:solidFill>
                <a:effectLst/>
                <a:latin typeface="微软雅黑" panose="020B0503020204020204" pitchFamily="34" charset="-122"/>
                <a:ea typeface="微软雅黑" panose="020B0503020204020204" pitchFamily="34" charset="-122"/>
              </a:rPr>
              <a:t>8</a:t>
            </a:r>
            <a:r>
              <a:rPr lang="zh-CN" altLang="en-US" b="0" i="0" dirty="0">
                <a:solidFill>
                  <a:srgbClr val="333333"/>
                </a:solidFill>
                <a:effectLst/>
                <a:latin typeface="微软雅黑" panose="020B0503020204020204" pitchFamily="34" charset="-122"/>
                <a:ea typeface="微软雅黑" panose="020B0503020204020204" pitchFamily="34" charset="-122"/>
              </a:rPr>
              <a:t>位，</a:t>
            </a:r>
            <a:r>
              <a:rPr lang="en-US" altLang="zh-CN" b="0" i="0" dirty="0">
                <a:solidFill>
                  <a:srgbClr val="333333"/>
                </a:solidFill>
                <a:effectLst/>
                <a:latin typeface="微软雅黑" panose="020B0503020204020204" pitchFamily="34" charset="-122"/>
                <a:ea typeface="微软雅黑" panose="020B0503020204020204" pitchFamily="34" charset="-122"/>
              </a:rPr>
              <a:t>DES</a:t>
            </a:r>
            <a:r>
              <a:rPr lang="zh-CN" altLang="en-US" b="0" i="0" dirty="0">
                <a:solidFill>
                  <a:srgbClr val="333333"/>
                </a:solidFill>
                <a:effectLst/>
                <a:latin typeface="微软雅黑" panose="020B0503020204020204" pitchFamily="34" charset="-122"/>
                <a:ea typeface="微软雅黑" panose="020B0503020204020204" pitchFamily="34" charset="-122"/>
              </a:rPr>
              <a:t>的密钥由</a:t>
            </a:r>
            <a:r>
              <a:rPr lang="en-US" altLang="zh-CN" b="0" i="0" dirty="0">
                <a:solidFill>
                  <a:srgbClr val="333333"/>
                </a:solidFill>
                <a:effectLst/>
                <a:latin typeface="微软雅黑" panose="020B0503020204020204" pitchFamily="34" charset="-122"/>
                <a:ea typeface="微软雅黑" panose="020B0503020204020204" pitchFamily="34" charset="-122"/>
              </a:rPr>
              <a:t>64</a:t>
            </a:r>
            <a:r>
              <a:rPr lang="zh-CN" altLang="en-US" b="0" i="0" dirty="0">
                <a:solidFill>
                  <a:srgbClr val="333333"/>
                </a:solidFill>
                <a:effectLst/>
                <a:latin typeface="微软雅黑" panose="020B0503020204020204" pitchFamily="34" charset="-122"/>
                <a:ea typeface="微软雅黑" panose="020B0503020204020204" pitchFamily="34" charset="-122"/>
              </a:rPr>
              <a:t>位减至</a:t>
            </a:r>
            <a:r>
              <a:rPr lang="en-US" altLang="zh-CN" b="0" i="0" dirty="0">
                <a:solidFill>
                  <a:srgbClr val="333333"/>
                </a:solidFill>
                <a:effectLst/>
                <a:latin typeface="微软雅黑" panose="020B0503020204020204" pitchFamily="34" charset="-122"/>
                <a:ea typeface="微软雅黑" panose="020B0503020204020204" pitchFamily="34" charset="-122"/>
              </a:rPr>
              <a:t>56</a:t>
            </a:r>
            <a:r>
              <a:rPr lang="zh-CN" altLang="en-US" b="0" i="0" dirty="0">
                <a:solidFill>
                  <a:srgbClr val="333333"/>
                </a:solidFill>
                <a:effectLst/>
                <a:latin typeface="微软雅黑" panose="020B0503020204020204" pitchFamily="34" charset="-122"/>
                <a:ea typeface="微软雅黑" panose="020B0503020204020204" pitchFamily="34" charset="-122"/>
              </a:rPr>
              <a:t>位，每个字节的第</a:t>
            </a:r>
            <a:r>
              <a:rPr lang="en-US" altLang="zh-CN" b="0" i="0" dirty="0">
                <a:solidFill>
                  <a:srgbClr val="333333"/>
                </a:solidFill>
                <a:effectLst/>
                <a:latin typeface="微软雅黑" panose="020B0503020204020204" pitchFamily="34" charset="-122"/>
                <a:ea typeface="微软雅黑" panose="020B0503020204020204" pitchFamily="34" charset="-122"/>
              </a:rPr>
              <a:t>8</a:t>
            </a:r>
            <a:r>
              <a:rPr lang="zh-CN" altLang="en-US" b="0" i="0" dirty="0">
                <a:solidFill>
                  <a:srgbClr val="333333"/>
                </a:solidFill>
                <a:effectLst/>
                <a:latin typeface="微软雅黑" panose="020B0503020204020204" pitchFamily="34" charset="-122"/>
                <a:ea typeface="微软雅黑" panose="020B0503020204020204" pitchFamily="34" charset="-122"/>
              </a:rPr>
              <a:t>位作为奇偶校验位。产生的</a:t>
            </a:r>
            <a:r>
              <a:rPr lang="en-US" altLang="zh-CN" b="0" i="0" dirty="0">
                <a:solidFill>
                  <a:srgbClr val="333333"/>
                </a:solidFill>
                <a:effectLst/>
                <a:latin typeface="微软雅黑" panose="020B0503020204020204" pitchFamily="34" charset="-122"/>
                <a:ea typeface="微软雅黑" panose="020B0503020204020204" pitchFamily="34" charset="-122"/>
              </a:rPr>
              <a:t>56</a:t>
            </a:r>
            <a:r>
              <a:rPr lang="zh-CN" altLang="en-US" b="0" i="0" dirty="0">
                <a:solidFill>
                  <a:srgbClr val="333333"/>
                </a:solidFill>
                <a:effectLst/>
                <a:latin typeface="微软雅黑" panose="020B0503020204020204" pitchFamily="34" charset="-122"/>
                <a:ea typeface="微软雅黑" panose="020B0503020204020204" pitchFamily="34" charset="-122"/>
              </a:rPr>
              <a:t>位密钥由下表生成（注意表中</a:t>
            </a:r>
            <a:r>
              <a:rPr lang="zh-CN" altLang="en-US" b="1" i="0" dirty="0">
                <a:solidFill>
                  <a:srgbClr val="333333"/>
                </a:solidFill>
                <a:effectLst/>
                <a:latin typeface="微软雅黑" panose="020B0503020204020204" pitchFamily="34" charset="-122"/>
                <a:ea typeface="微软雅黑" panose="020B0503020204020204" pitchFamily="34" charset="-122"/>
              </a:rPr>
              <a:t>没有</a:t>
            </a:r>
            <a:r>
              <a:rPr lang="en-US" altLang="zh-CN" b="1" i="0" dirty="0">
                <a:solidFill>
                  <a:srgbClr val="333333"/>
                </a:solidFill>
                <a:effectLst/>
                <a:latin typeface="微软雅黑" panose="020B0503020204020204" pitchFamily="34" charset="-122"/>
                <a:ea typeface="微软雅黑" panose="020B0503020204020204" pitchFamily="34" charset="-122"/>
              </a:rPr>
              <a:t>8,16,24</a:t>
            </a:r>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32,40,48,56</a:t>
            </a:r>
            <a:r>
              <a:rPr lang="zh-CN" altLang="en-US" b="1" i="0" dirty="0">
                <a:solidFill>
                  <a:srgbClr val="333333"/>
                </a:solidFill>
                <a:effectLst/>
                <a:latin typeface="微软雅黑" panose="020B0503020204020204" pitchFamily="34" charset="-122"/>
                <a:ea typeface="微软雅黑" panose="020B0503020204020204" pitchFamily="34" charset="-122"/>
              </a:rPr>
              <a:t>和</a:t>
            </a:r>
            <a:r>
              <a:rPr lang="en-US" altLang="zh-CN" b="1" i="0" dirty="0">
                <a:solidFill>
                  <a:srgbClr val="333333"/>
                </a:solidFill>
                <a:effectLst/>
                <a:latin typeface="微软雅黑" panose="020B0503020204020204" pitchFamily="34" charset="-122"/>
                <a:ea typeface="微软雅黑" panose="020B0503020204020204" pitchFamily="34" charset="-122"/>
              </a:rPr>
              <a:t>64</a:t>
            </a:r>
            <a:r>
              <a:rPr lang="zh-CN" altLang="en-US" b="1" i="0" dirty="0">
                <a:solidFill>
                  <a:srgbClr val="333333"/>
                </a:solidFill>
                <a:effectLst/>
                <a:latin typeface="微软雅黑" panose="020B0503020204020204" pitchFamily="34" charset="-122"/>
                <a:ea typeface="微软雅黑" panose="020B0503020204020204" pitchFamily="34" charset="-122"/>
              </a:rPr>
              <a:t>这</a:t>
            </a:r>
            <a:r>
              <a:rPr lang="en-US" altLang="zh-CN" b="1" i="0" dirty="0">
                <a:solidFill>
                  <a:srgbClr val="333333"/>
                </a:solidFill>
                <a:effectLst/>
                <a:latin typeface="微软雅黑" panose="020B0503020204020204" pitchFamily="34" charset="-122"/>
                <a:ea typeface="微软雅黑" panose="020B0503020204020204" pitchFamily="34" charset="-122"/>
              </a:rPr>
              <a:t>8</a:t>
            </a:r>
            <a:r>
              <a:rPr lang="zh-CN" altLang="en-US" b="1" i="0" dirty="0">
                <a:solidFill>
                  <a:srgbClr val="333333"/>
                </a:solidFill>
                <a:effectLst/>
                <a:latin typeface="微软雅黑" panose="020B0503020204020204" pitchFamily="34" charset="-122"/>
                <a:ea typeface="微软雅黑" panose="020B0503020204020204" pitchFamily="34" charset="-122"/>
              </a:rPr>
              <a:t>位</a:t>
            </a:r>
            <a:r>
              <a:rPr lang="zh-CN" altLang="en-US" b="0" i="0" dirty="0">
                <a:solidFill>
                  <a:srgbClr val="333333"/>
                </a:solidFill>
                <a:effectLst/>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4" name="图片 3" descr="电脑屏幕的照片&#10;&#10;中度可信度描述已自动生成">
            <a:extLst>
              <a:ext uri="{FF2B5EF4-FFF2-40B4-BE49-F238E27FC236}">
                <a16:creationId xmlns:a16="http://schemas.microsoft.com/office/drawing/2014/main" id="{70D426C1-D517-4919-AAE0-F61AD5FE1E8B}"/>
              </a:ext>
            </a:extLst>
          </p:cNvPr>
          <p:cNvPicPr>
            <a:picLocks noChangeAspect="1"/>
          </p:cNvPicPr>
          <p:nvPr/>
        </p:nvPicPr>
        <p:blipFill>
          <a:blip r:embed="rId2"/>
          <a:stretch>
            <a:fillRect/>
          </a:stretch>
        </p:blipFill>
        <p:spPr>
          <a:xfrm>
            <a:off x="1690097" y="1750205"/>
            <a:ext cx="8811802" cy="2062704"/>
          </a:xfrm>
          <a:prstGeom prst="rect">
            <a:avLst/>
          </a:prstGeom>
        </p:spPr>
      </p:pic>
      <p:sp>
        <p:nvSpPr>
          <p:cNvPr id="5" name="文本框 4">
            <a:extLst>
              <a:ext uri="{FF2B5EF4-FFF2-40B4-BE49-F238E27FC236}">
                <a16:creationId xmlns:a16="http://schemas.microsoft.com/office/drawing/2014/main" id="{D8FBDF8F-64A8-41B0-B8C2-4267C51ED317}"/>
              </a:ext>
            </a:extLst>
          </p:cNvPr>
          <p:cNvSpPr txBox="1"/>
          <p:nvPr/>
        </p:nvSpPr>
        <p:spPr>
          <a:xfrm>
            <a:off x="1690097" y="3812909"/>
            <a:ext cx="9143850" cy="923330"/>
          </a:xfrm>
          <a:prstGeom prst="rect">
            <a:avLst/>
          </a:prstGeom>
          <a:noFill/>
        </p:spPr>
        <p:txBody>
          <a:bodyPr wrap="none" rtlCol="0">
            <a:spAutoFit/>
          </a:bodyPr>
          <a:lstStyle/>
          <a:p>
            <a:r>
              <a:rPr lang="zh-CN" altLang="en-US" dirty="0"/>
              <a:t>在</a:t>
            </a:r>
            <a:r>
              <a:rPr lang="en-US" altLang="zh-CN" dirty="0"/>
              <a:t>DES</a:t>
            </a:r>
            <a:r>
              <a:rPr lang="zh-CN" altLang="en-US" dirty="0"/>
              <a:t>的每一轮中，从</a:t>
            </a:r>
            <a:r>
              <a:rPr lang="en-US" altLang="zh-CN" dirty="0"/>
              <a:t>56</a:t>
            </a:r>
            <a:r>
              <a:rPr lang="zh-CN" altLang="en-US" dirty="0"/>
              <a:t>位密钥产生出不同的</a:t>
            </a:r>
            <a:r>
              <a:rPr lang="en-US" altLang="zh-CN" dirty="0"/>
              <a:t>48</a:t>
            </a:r>
            <a:r>
              <a:rPr lang="zh-CN" altLang="en-US" dirty="0"/>
              <a:t>位子密钥，确定这些子密钥的方式如下：</a:t>
            </a:r>
          </a:p>
          <a:p>
            <a:r>
              <a:rPr lang="en-US" altLang="zh-CN" dirty="0"/>
              <a:t>1).</a:t>
            </a:r>
            <a:r>
              <a:rPr lang="zh-CN" altLang="en-US" dirty="0"/>
              <a:t>将</a:t>
            </a:r>
            <a:r>
              <a:rPr lang="en-US" altLang="zh-CN" dirty="0"/>
              <a:t>56</a:t>
            </a:r>
            <a:r>
              <a:rPr lang="zh-CN" altLang="en-US" dirty="0"/>
              <a:t>位的密钥分成两部分，每部分</a:t>
            </a:r>
            <a:r>
              <a:rPr lang="en-US" altLang="zh-CN" dirty="0"/>
              <a:t>28</a:t>
            </a:r>
            <a:r>
              <a:rPr lang="zh-CN" altLang="en-US" dirty="0"/>
              <a:t>位。</a:t>
            </a:r>
          </a:p>
          <a:p>
            <a:r>
              <a:rPr lang="en-US" altLang="zh-CN" dirty="0"/>
              <a:t>2).</a:t>
            </a:r>
            <a:r>
              <a:rPr lang="zh-CN" altLang="en-US" dirty="0"/>
              <a:t>根据轮数，这两部分分别循环左移</a:t>
            </a:r>
            <a:r>
              <a:rPr lang="en-US" altLang="zh-CN" dirty="0"/>
              <a:t>1</a:t>
            </a:r>
            <a:r>
              <a:rPr lang="zh-CN" altLang="en-US" dirty="0"/>
              <a:t>位或</a:t>
            </a:r>
            <a:r>
              <a:rPr lang="en-US" altLang="zh-CN" dirty="0"/>
              <a:t>2</a:t>
            </a:r>
            <a:r>
              <a:rPr lang="zh-CN" altLang="en-US" dirty="0"/>
              <a:t>位。每轮移动的位数如下表：</a:t>
            </a:r>
          </a:p>
        </p:txBody>
      </p:sp>
      <p:pic>
        <p:nvPicPr>
          <p:cNvPr id="7" name="图片 6">
            <a:extLst>
              <a:ext uri="{FF2B5EF4-FFF2-40B4-BE49-F238E27FC236}">
                <a16:creationId xmlns:a16="http://schemas.microsoft.com/office/drawing/2014/main" id="{B8708089-240D-434F-8CFE-3F0E3ABCAAAE}"/>
              </a:ext>
            </a:extLst>
          </p:cNvPr>
          <p:cNvPicPr>
            <a:picLocks noChangeAspect="1"/>
          </p:cNvPicPr>
          <p:nvPr/>
        </p:nvPicPr>
        <p:blipFill>
          <a:blip r:embed="rId3"/>
          <a:stretch>
            <a:fillRect/>
          </a:stretch>
        </p:blipFill>
        <p:spPr>
          <a:xfrm>
            <a:off x="1729514" y="4734448"/>
            <a:ext cx="8732967" cy="1010285"/>
          </a:xfrm>
          <a:prstGeom prst="rect">
            <a:avLst/>
          </a:prstGeom>
        </p:spPr>
      </p:pic>
      <p:sp>
        <p:nvSpPr>
          <p:cNvPr id="8" name="文本框 7">
            <a:extLst>
              <a:ext uri="{FF2B5EF4-FFF2-40B4-BE49-F238E27FC236}">
                <a16:creationId xmlns:a16="http://schemas.microsoft.com/office/drawing/2014/main" id="{7797DC6F-B7C8-41E0-9447-2C14C4D9F041}"/>
              </a:ext>
            </a:extLst>
          </p:cNvPr>
          <p:cNvSpPr txBox="1"/>
          <p:nvPr/>
        </p:nvSpPr>
        <p:spPr>
          <a:xfrm>
            <a:off x="1650679" y="5866221"/>
            <a:ext cx="8811802" cy="646331"/>
          </a:xfrm>
          <a:prstGeom prst="rect">
            <a:avLst/>
          </a:prstGeom>
          <a:noFill/>
        </p:spPr>
        <p:txBody>
          <a:bodyPr wrap="square" rtlCol="0">
            <a:spAutoFit/>
          </a:bodyPr>
          <a:lstStyle/>
          <a:p>
            <a:r>
              <a:rPr lang="zh-CN" altLang="en-US" dirty="0"/>
              <a:t>移动后，从</a:t>
            </a:r>
            <a:r>
              <a:rPr lang="en-US" altLang="zh-CN" dirty="0"/>
              <a:t>56</a:t>
            </a:r>
            <a:r>
              <a:rPr lang="zh-CN" altLang="en-US" dirty="0"/>
              <a:t>位中选出</a:t>
            </a:r>
            <a:r>
              <a:rPr lang="en-US" altLang="zh-CN" dirty="0"/>
              <a:t>48</a:t>
            </a:r>
            <a:r>
              <a:rPr lang="zh-CN" altLang="en-US" dirty="0"/>
              <a:t>位。这个过程中，既置换了每位的顺序，又选择了子密钥，因此称为</a:t>
            </a:r>
            <a:r>
              <a:rPr lang="zh-CN" altLang="en-US" b="1" dirty="0"/>
              <a:t>压缩置换。</a:t>
            </a:r>
            <a:r>
              <a:rPr lang="zh-CN" altLang="en-US" b="1" i="0" dirty="0">
                <a:solidFill>
                  <a:srgbClr val="000000"/>
                </a:solidFill>
                <a:effectLst/>
                <a:latin typeface="Helvetica Neue"/>
              </a:rPr>
              <a:t>没有</a:t>
            </a:r>
            <a:r>
              <a:rPr lang="en-US" altLang="zh-CN" b="1" i="0" dirty="0">
                <a:solidFill>
                  <a:srgbClr val="000000"/>
                </a:solidFill>
                <a:effectLst/>
                <a:latin typeface="Helvetica Neue"/>
              </a:rPr>
              <a:t>9</a:t>
            </a:r>
            <a:r>
              <a:rPr lang="zh-CN" altLang="en-US" b="1" i="0" dirty="0">
                <a:solidFill>
                  <a:srgbClr val="000000"/>
                </a:solidFill>
                <a:effectLst/>
                <a:latin typeface="Helvetica Neue"/>
              </a:rPr>
              <a:t>，</a:t>
            </a:r>
            <a:r>
              <a:rPr lang="en-US" altLang="zh-CN" b="1" i="0" dirty="0">
                <a:solidFill>
                  <a:srgbClr val="000000"/>
                </a:solidFill>
                <a:effectLst/>
                <a:latin typeface="Helvetica Neue"/>
              </a:rPr>
              <a:t>18</a:t>
            </a:r>
            <a:r>
              <a:rPr lang="zh-CN" altLang="en-US" b="1" i="0" dirty="0">
                <a:solidFill>
                  <a:srgbClr val="000000"/>
                </a:solidFill>
                <a:effectLst/>
                <a:latin typeface="Helvetica Neue"/>
              </a:rPr>
              <a:t>，</a:t>
            </a:r>
            <a:r>
              <a:rPr lang="en-US" altLang="zh-CN" b="1" i="0" dirty="0">
                <a:solidFill>
                  <a:srgbClr val="000000"/>
                </a:solidFill>
                <a:effectLst/>
                <a:latin typeface="Helvetica Neue"/>
              </a:rPr>
              <a:t>22</a:t>
            </a:r>
            <a:r>
              <a:rPr lang="zh-CN" altLang="en-US" b="1" i="0" dirty="0">
                <a:solidFill>
                  <a:srgbClr val="000000"/>
                </a:solidFill>
                <a:effectLst/>
                <a:latin typeface="Helvetica Neue"/>
              </a:rPr>
              <a:t>，</a:t>
            </a:r>
            <a:r>
              <a:rPr lang="en-US" altLang="zh-CN" b="1" i="0" dirty="0">
                <a:solidFill>
                  <a:srgbClr val="000000"/>
                </a:solidFill>
                <a:effectLst/>
                <a:latin typeface="Helvetica Neue"/>
              </a:rPr>
              <a:t>25</a:t>
            </a:r>
            <a:r>
              <a:rPr lang="zh-CN" altLang="en-US" b="1" i="0" dirty="0">
                <a:solidFill>
                  <a:srgbClr val="000000"/>
                </a:solidFill>
                <a:effectLst/>
                <a:latin typeface="Helvetica Neue"/>
              </a:rPr>
              <a:t>，</a:t>
            </a:r>
            <a:r>
              <a:rPr lang="en-US" altLang="zh-CN" b="1" i="0" dirty="0">
                <a:solidFill>
                  <a:srgbClr val="000000"/>
                </a:solidFill>
                <a:effectLst/>
                <a:latin typeface="Helvetica Neue"/>
              </a:rPr>
              <a:t>35</a:t>
            </a:r>
            <a:r>
              <a:rPr lang="zh-CN" altLang="en-US" b="1" i="0" dirty="0">
                <a:solidFill>
                  <a:srgbClr val="000000"/>
                </a:solidFill>
                <a:effectLst/>
                <a:latin typeface="Helvetica Neue"/>
              </a:rPr>
              <a:t>，</a:t>
            </a:r>
            <a:r>
              <a:rPr lang="en-US" altLang="zh-CN" b="1" i="0" dirty="0">
                <a:solidFill>
                  <a:srgbClr val="000000"/>
                </a:solidFill>
                <a:effectLst/>
                <a:latin typeface="Helvetica Neue"/>
              </a:rPr>
              <a:t>38</a:t>
            </a:r>
            <a:r>
              <a:rPr lang="zh-CN" altLang="en-US" b="1" i="0" dirty="0">
                <a:solidFill>
                  <a:srgbClr val="000000"/>
                </a:solidFill>
                <a:effectLst/>
                <a:latin typeface="Helvetica Neue"/>
              </a:rPr>
              <a:t>，</a:t>
            </a:r>
            <a:r>
              <a:rPr lang="en-US" altLang="zh-CN" b="1" i="0" dirty="0">
                <a:solidFill>
                  <a:srgbClr val="000000"/>
                </a:solidFill>
                <a:effectLst/>
                <a:latin typeface="Helvetica Neue"/>
              </a:rPr>
              <a:t>43</a:t>
            </a:r>
            <a:r>
              <a:rPr lang="zh-CN" altLang="en-US" b="1" i="0" dirty="0">
                <a:solidFill>
                  <a:srgbClr val="000000"/>
                </a:solidFill>
                <a:effectLst/>
                <a:latin typeface="Helvetica Neue"/>
              </a:rPr>
              <a:t>和</a:t>
            </a:r>
            <a:r>
              <a:rPr lang="en-US" altLang="zh-CN" b="1" i="0" dirty="0">
                <a:solidFill>
                  <a:srgbClr val="000000"/>
                </a:solidFill>
                <a:effectLst/>
                <a:latin typeface="Helvetica Neue"/>
              </a:rPr>
              <a:t>54</a:t>
            </a:r>
            <a:r>
              <a:rPr lang="zh-CN" altLang="en-US" b="1" i="0" dirty="0">
                <a:solidFill>
                  <a:srgbClr val="000000"/>
                </a:solidFill>
                <a:effectLst/>
                <a:latin typeface="Helvetica Neue"/>
              </a:rPr>
              <a:t>这</a:t>
            </a:r>
            <a:r>
              <a:rPr lang="en-US" altLang="zh-CN" b="1" i="0" dirty="0">
                <a:solidFill>
                  <a:srgbClr val="000000"/>
                </a:solidFill>
                <a:effectLst/>
                <a:latin typeface="Helvetica Neue"/>
              </a:rPr>
              <a:t>8</a:t>
            </a:r>
            <a:r>
              <a:rPr lang="zh-CN" altLang="en-US" b="1" i="0" dirty="0">
                <a:solidFill>
                  <a:srgbClr val="000000"/>
                </a:solidFill>
                <a:effectLst/>
                <a:latin typeface="Helvetica Neue"/>
              </a:rPr>
              <a:t>位</a:t>
            </a:r>
            <a:endParaRPr lang="zh-CN" altLang="en-US" b="1" dirty="0"/>
          </a:p>
        </p:txBody>
      </p:sp>
    </p:spTree>
    <p:extLst>
      <p:ext uri="{BB962C8B-B14F-4D97-AF65-F5344CB8AC3E}">
        <p14:creationId xmlns:p14="http://schemas.microsoft.com/office/powerpoint/2010/main" val="2473299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62568"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扩展置换</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636998" y="1399954"/>
            <a:ext cx="4777141" cy="3693319"/>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扩展置置换目标是</a:t>
            </a:r>
            <a:r>
              <a:rPr lang="en-US" altLang="zh-CN" b="0" i="0" dirty="0">
                <a:solidFill>
                  <a:srgbClr val="333333"/>
                </a:solidFill>
                <a:effectLst/>
                <a:latin typeface="微软雅黑" panose="020B0503020204020204" pitchFamily="34" charset="-122"/>
                <a:ea typeface="微软雅黑" panose="020B0503020204020204" pitchFamily="34" charset="-122"/>
              </a:rPr>
              <a:t>IP</a:t>
            </a:r>
            <a:r>
              <a:rPr lang="zh-CN" altLang="en-US" b="0" i="0" dirty="0">
                <a:solidFill>
                  <a:srgbClr val="333333"/>
                </a:solidFill>
                <a:effectLst/>
                <a:latin typeface="微软雅黑" panose="020B0503020204020204" pitchFamily="34" charset="-122"/>
                <a:ea typeface="微软雅黑" panose="020B0503020204020204" pitchFamily="34" charset="-122"/>
              </a:rPr>
              <a:t>置换后获得的右半部分</a:t>
            </a:r>
            <a:r>
              <a:rPr lang="en-US" altLang="zh-CN" b="0" i="0" dirty="0">
                <a:solidFill>
                  <a:srgbClr val="333333"/>
                </a:solidFill>
                <a:effectLst/>
                <a:latin typeface="微软雅黑" panose="020B0503020204020204" pitchFamily="34" charset="-122"/>
                <a:ea typeface="微软雅黑" panose="020B0503020204020204" pitchFamily="34" charset="-122"/>
              </a:rPr>
              <a:t>R0</a:t>
            </a:r>
            <a:r>
              <a:rPr lang="zh-CN" altLang="en-US" b="0" i="0" dirty="0">
                <a:solidFill>
                  <a:srgbClr val="333333"/>
                </a:solidFill>
                <a:effectLst/>
                <a:latin typeface="微软雅黑" panose="020B0503020204020204" pitchFamily="34" charset="-122"/>
                <a:ea typeface="微软雅黑" panose="020B0503020204020204" pitchFamily="34" charset="-122"/>
              </a:rPr>
              <a:t>，将</a:t>
            </a:r>
            <a:r>
              <a:rPr lang="en-US" altLang="zh-CN" b="0" i="0" dirty="0">
                <a:solidFill>
                  <a:srgbClr val="333333"/>
                </a:solidFill>
                <a:effectLst/>
                <a:latin typeface="微软雅黑" panose="020B0503020204020204" pitchFamily="34" charset="-122"/>
                <a:ea typeface="微软雅黑" panose="020B0503020204020204" pitchFamily="34" charset="-122"/>
              </a:rPr>
              <a:t>32</a:t>
            </a:r>
            <a:r>
              <a:rPr lang="zh-CN" altLang="en-US" b="0" i="0" dirty="0">
                <a:solidFill>
                  <a:srgbClr val="333333"/>
                </a:solidFill>
                <a:effectLst/>
                <a:latin typeface="微软雅黑" panose="020B0503020204020204" pitchFamily="34" charset="-122"/>
                <a:ea typeface="微软雅黑" panose="020B0503020204020204" pitchFamily="34" charset="-122"/>
              </a:rPr>
              <a:t>位输入扩展为</a:t>
            </a:r>
            <a:r>
              <a:rPr lang="en-US" altLang="zh-CN" b="0" i="0" dirty="0">
                <a:solidFill>
                  <a:srgbClr val="333333"/>
                </a:solidFill>
                <a:effectLst/>
                <a:latin typeface="微软雅黑" panose="020B0503020204020204" pitchFamily="34" charset="-122"/>
                <a:ea typeface="微软雅黑" panose="020B0503020204020204" pitchFamily="34" charset="-122"/>
              </a:rPr>
              <a:t>48</a:t>
            </a:r>
            <a:r>
              <a:rPr lang="zh-CN" altLang="en-US" b="0" i="0" dirty="0">
                <a:solidFill>
                  <a:srgbClr val="333333"/>
                </a:solidFill>
                <a:effectLst/>
                <a:latin typeface="微软雅黑" panose="020B0503020204020204" pitchFamily="34" charset="-122"/>
                <a:ea typeface="微软雅黑" panose="020B0503020204020204" pitchFamily="34" charset="-122"/>
              </a:rPr>
              <a:t>位</a:t>
            </a:r>
            <a:r>
              <a:rPr lang="en-US" altLang="zh-CN" b="0" i="0" dirty="0">
                <a:solidFill>
                  <a:srgbClr val="333333"/>
                </a:solidFill>
                <a:effectLst/>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分为</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位</a:t>
            </a:r>
            <a:r>
              <a:rPr lang="en-US" altLang="zh-CN" b="0" i="0" dirty="0">
                <a:solidFill>
                  <a:srgbClr val="333333"/>
                </a:solidFill>
                <a:effectLst/>
                <a:latin typeface="微软雅黑" panose="020B0503020204020204" pitchFamily="34" charset="-122"/>
                <a:ea typeface="微软雅黑" panose="020B0503020204020204" pitchFamily="34" charset="-122"/>
              </a:rPr>
              <a:t>×8</a:t>
            </a:r>
            <a:r>
              <a:rPr lang="zh-CN" altLang="en-US" b="0" i="0" dirty="0">
                <a:solidFill>
                  <a:srgbClr val="333333"/>
                </a:solidFill>
                <a:effectLst/>
                <a:latin typeface="微软雅黑" panose="020B0503020204020204" pitchFamily="34" charset="-122"/>
                <a:ea typeface="微软雅黑" panose="020B0503020204020204" pitchFamily="34" charset="-122"/>
              </a:rPr>
              <a:t>组</a:t>
            </a:r>
            <a:r>
              <a:rPr lang="en-US" altLang="zh-CN" b="0" i="0" dirty="0">
                <a:solidFill>
                  <a:srgbClr val="333333"/>
                </a:solidFill>
                <a:effectLst/>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输出。</a:t>
            </a:r>
          </a:p>
          <a:p>
            <a:pPr marL="285750" indent="-285750">
              <a:buFont typeface="Arial" panose="020B0604020202020204" pitchFamily="34" charset="0"/>
              <a:buChar char="•"/>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r>
              <a:rPr lang="zh-CN" altLang="en-US" b="0" i="0" dirty="0">
                <a:solidFill>
                  <a:srgbClr val="333333"/>
                </a:solidFill>
                <a:effectLst/>
                <a:latin typeface="微软雅黑" panose="020B0503020204020204" pitchFamily="34" charset="-122"/>
                <a:ea typeface="微软雅黑" panose="020B0503020204020204" pitchFamily="34" charset="-122"/>
              </a:rPr>
              <a:t>扩展置换目的有两个：生成与密钥相同长度的数据以进行异或运算；提供更长的结果，在后续的替代运算中可以进行压缩。</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表中的数字代表位，两列黄色数据是扩展的数据，可以看出，扩展的数据是从相邻两组分别取靠近的一位，</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位变为</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位。靠近</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位的位为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，靠近</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位的位为</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。表中第二行的</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取自上组中的末位，</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取自下组中的首位。</a:t>
            </a:r>
          </a:p>
        </p:txBody>
      </p:sp>
      <p:pic>
        <p:nvPicPr>
          <p:cNvPr id="4" name="图片 3" descr="表格&#10;&#10;描述已自动生成">
            <a:extLst>
              <a:ext uri="{FF2B5EF4-FFF2-40B4-BE49-F238E27FC236}">
                <a16:creationId xmlns:a16="http://schemas.microsoft.com/office/drawing/2014/main" id="{66B08529-653C-4CF9-AF41-A34346E7BC67}"/>
              </a:ext>
            </a:extLst>
          </p:cNvPr>
          <p:cNvPicPr>
            <a:picLocks noChangeAspect="1"/>
          </p:cNvPicPr>
          <p:nvPr/>
        </p:nvPicPr>
        <p:blipFill>
          <a:blip r:embed="rId2"/>
          <a:stretch>
            <a:fillRect/>
          </a:stretch>
        </p:blipFill>
        <p:spPr>
          <a:xfrm>
            <a:off x="5684378" y="577703"/>
            <a:ext cx="6083613" cy="5702593"/>
          </a:xfrm>
          <a:prstGeom prst="rect">
            <a:avLst/>
          </a:prstGeom>
        </p:spPr>
      </p:pic>
    </p:spTree>
    <p:extLst>
      <p:ext uri="{BB962C8B-B14F-4D97-AF65-F5344CB8AC3E}">
        <p14:creationId xmlns:p14="http://schemas.microsoft.com/office/powerpoint/2010/main" val="2890130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62568"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扩展置换</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598175" y="1484039"/>
            <a:ext cx="4977238" cy="4247317"/>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我们举个例子看一下</a:t>
            </a:r>
            <a:r>
              <a:rPr lang="en-US" altLang="zh-CN" b="0" i="0" dirty="0">
                <a:solidFill>
                  <a:srgbClr val="333333"/>
                </a:solidFill>
                <a:effectLst/>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虽然扩展置换针对的是上步</a:t>
            </a:r>
            <a:r>
              <a:rPr lang="en-US" altLang="zh-CN" b="0" i="0" dirty="0">
                <a:solidFill>
                  <a:srgbClr val="333333"/>
                </a:solidFill>
                <a:effectLst/>
                <a:latin typeface="微软雅黑" panose="020B0503020204020204" pitchFamily="34" charset="-122"/>
                <a:ea typeface="微软雅黑" panose="020B0503020204020204" pitchFamily="34" charset="-122"/>
              </a:rPr>
              <a:t>IP</a:t>
            </a:r>
            <a:r>
              <a:rPr lang="zh-CN" altLang="en-US" b="0" i="0" dirty="0">
                <a:solidFill>
                  <a:srgbClr val="333333"/>
                </a:solidFill>
                <a:effectLst/>
                <a:latin typeface="微软雅黑" panose="020B0503020204020204" pitchFamily="34" charset="-122"/>
                <a:ea typeface="微软雅黑" panose="020B0503020204020204" pitchFamily="34" charset="-122"/>
              </a:rPr>
              <a:t>置换中的</a:t>
            </a:r>
            <a:r>
              <a:rPr lang="en-US" altLang="zh-CN" b="0" i="0" dirty="0">
                <a:solidFill>
                  <a:srgbClr val="333333"/>
                </a:solidFill>
                <a:effectLst/>
                <a:latin typeface="微软雅黑" panose="020B0503020204020204" pitchFamily="34" charset="-122"/>
                <a:ea typeface="微软雅黑" panose="020B0503020204020204" pitchFamily="34" charset="-122"/>
              </a:rPr>
              <a:t>R0</a:t>
            </a:r>
            <a:r>
              <a:rPr lang="zh-CN" altLang="en-US" b="0" i="0" dirty="0">
                <a:solidFill>
                  <a:srgbClr val="333333"/>
                </a:solidFill>
                <a:effectLst/>
                <a:latin typeface="微软雅黑" panose="020B0503020204020204" pitchFamily="34" charset="-122"/>
                <a:ea typeface="微软雅黑" panose="020B0503020204020204" pitchFamily="34" charset="-122"/>
              </a:rPr>
              <a:t>，但为便于观察扩展，这里不取</a:t>
            </a:r>
            <a:r>
              <a:rPr lang="en-US" altLang="zh-CN" b="0" i="0" dirty="0">
                <a:solidFill>
                  <a:srgbClr val="333333"/>
                </a:solidFill>
                <a:effectLst/>
                <a:latin typeface="微软雅黑" panose="020B0503020204020204" pitchFamily="34" charset="-122"/>
                <a:ea typeface="微软雅黑" panose="020B0503020204020204" pitchFamily="34" charset="-122"/>
              </a:rPr>
              <a:t>R0</a:t>
            </a:r>
            <a:r>
              <a:rPr lang="zh-CN" altLang="en-US" b="0" i="0" dirty="0">
                <a:solidFill>
                  <a:srgbClr val="333333"/>
                </a:solidFill>
                <a:effectLst/>
                <a:latin typeface="微软雅黑" panose="020B0503020204020204" pitchFamily="34" charset="-122"/>
                <a:ea typeface="微软雅黑" panose="020B0503020204020204" pitchFamily="34" charset="-122"/>
              </a:rPr>
              <a:t>举例</a:t>
            </a:r>
            <a:r>
              <a:rPr lang="en-US" altLang="zh-CN" b="0" i="0" dirty="0">
                <a:solidFill>
                  <a:srgbClr val="333333"/>
                </a:solidFill>
                <a:effectLst/>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r>
              <a:rPr lang="zh-CN" altLang="en-US" b="0" i="0" dirty="0">
                <a:solidFill>
                  <a:srgbClr val="333333"/>
                </a:solidFill>
                <a:effectLst/>
                <a:latin typeface="微软雅黑" panose="020B0503020204020204" pitchFamily="34" charset="-122"/>
                <a:ea typeface="微软雅黑" panose="020B0503020204020204" pitchFamily="34" charset="-122"/>
              </a:rPr>
              <a:t>输入数据</a:t>
            </a:r>
            <a:r>
              <a:rPr lang="en-US" altLang="zh-CN" b="0" i="0" dirty="0">
                <a:solidFill>
                  <a:srgbClr val="333333"/>
                </a:solidFill>
                <a:effectLst/>
                <a:latin typeface="微软雅黑" panose="020B0503020204020204" pitchFamily="34" charset="-122"/>
                <a:ea typeface="微软雅黑" panose="020B0503020204020204" pitchFamily="34" charset="-122"/>
              </a:rPr>
              <a:t>0x1081 1001</a:t>
            </a:r>
            <a:r>
              <a:rPr lang="zh-CN" altLang="en-US" b="0" i="0" dirty="0">
                <a:solidFill>
                  <a:srgbClr val="333333"/>
                </a:solidFill>
                <a:effectLst/>
                <a:latin typeface="微软雅黑" panose="020B0503020204020204" pitchFamily="34" charset="-122"/>
                <a:ea typeface="微软雅黑" panose="020B0503020204020204" pitchFamily="34" charset="-122"/>
              </a:rPr>
              <a:t>，转换为二进制就是</a:t>
            </a:r>
            <a:r>
              <a:rPr lang="en-US" altLang="zh-CN" b="0" i="0" dirty="0">
                <a:solidFill>
                  <a:srgbClr val="333333"/>
                </a:solidFill>
                <a:effectLst/>
                <a:latin typeface="微软雅黑" panose="020B0503020204020204" pitchFamily="34" charset="-122"/>
                <a:ea typeface="微软雅黑" panose="020B0503020204020204" pitchFamily="34" charset="-122"/>
              </a:rPr>
              <a:t>0001 0000 1000 0001B</a:t>
            </a:r>
            <a:r>
              <a:rPr lang="zh-CN" altLang="en-US" b="0" i="0" dirty="0">
                <a:solidFill>
                  <a:srgbClr val="333333"/>
                </a:solidFill>
                <a:effectLst/>
                <a:latin typeface="微软雅黑" panose="020B0503020204020204" pitchFamily="34" charset="-122"/>
                <a:ea typeface="微软雅黑" panose="020B0503020204020204" pitchFamily="34" charset="-122"/>
              </a:rPr>
              <a:t>，按照上表扩展得右表</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表中的黄色数据是从临近的上下组取得的，二进制为</a:t>
            </a:r>
            <a:r>
              <a:rPr lang="en-US" altLang="zh-CN" dirty="0">
                <a:latin typeface="微软雅黑" panose="020B0503020204020204" pitchFamily="34" charset="-122"/>
                <a:ea typeface="微软雅黑" panose="020B0503020204020204" pitchFamily="34" charset="-122"/>
              </a:rPr>
              <a:t>1000 1010 0001 0100 0000 0010 1000 1010 0000 0000 0000 0010B</a:t>
            </a:r>
            <a:r>
              <a:rPr lang="zh-CN" altLang="en-US" dirty="0">
                <a:latin typeface="微软雅黑" panose="020B0503020204020204" pitchFamily="34" charset="-122"/>
                <a:ea typeface="微软雅黑" panose="020B0503020204020204" pitchFamily="34" charset="-122"/>
              </a:rPr>
              <a:t>，转换为十六进制</a:t>
            </a:r>
            <a:r>
              <a:rPr lang="en-US" altLang="zh-CN" dirty="0">
                <a:latin typeface="微软雅黑" panose="020B0503020204020204" pitchFamily="34" charset="-122"/>
                <a:ea typeface="微软雅黑" panose="020B0503020204020204" pitchFamily="34" charset="-122"/>
              </a:rPr>
              <a:t>0x8A14 028A 0002</a:t>
            </a:r>
            <a:r>
              <a:rPr lang="zh-CN" altLang="en-US"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扩展置换之后，右半部分数据</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变为</a:t>
            </a:r>
            <a:r>
              <a:rPr lang="en-US" altLang="zh-CN" dirty="0">
                <a:latin typeface="微软雅黑" panose="020B0503020204020204" pitchFamily="34" charset="-122"/>
                <a:ea typeface="微软雅黑" panose="020B0503020204020204" pitchFamily="34" charset="-122"/>
              </a:rPr>
              <a:t>48</a:t>
            </a:r>
            <a:r>
              <a:rPr lang="zh-CN" altLang="en-US" dirty="0">
                <a:latin typeface="微软雅黑" panose="020B0503020204020204" pitchFamily="34" charset="-122"/>
                <a:ea typeface="微软雅黑" panose="020B0503020204020204" pitchFamily="34" charset="-122"/>
              </a:rPr>
              <a:t>位，与密钥置换得到的轮密钥进行异或。</a:t>
            </a:r>
          </a:p>
        </p:txBody>
      </p:sp>
      <p:pic>
        <p:nvPicPr>
          <p:cNvPr id="4" name="图片 3" descr="表格&#10;&#10;描述已自动生成">
            <a:extLst>
              <a:ext uri="{FF2B5EF4-FFF2-40B4-BE49-F238E27FC236}">
                <a16:creationId xmlns:a16="http://schemas.microsoft.com/office/drawing/2014/main" id="{FF76E7FC-6F10-4F8C-82AC-452A869F3DB3}"/>
              </a:ext>
            </a:extLst>
          </p:cNvPr>
          <p:cNvPicPr>
            <a:picLocks noChangeAspect="1"/>
          </p:cNvPicPr>
          <p:nvPr/>
        </p:nvPicPr>
        <p:blipFill>
          <a:blip r:embed="rId2"/>
          <a:stretch>
            <a:fillRect/>
          </a:stretch>
        </p:blipFill>
        <p:spPr>
          <a:xfrm>
            <a:off x="5679524" y="565003"/>
            <a:ext cx="6134415" cy="5727994"/>
          </a:xfrm>
          <a:prstGeom prst="rect">
            <a:avLst/>
          </a:prstGeom>
        </p:spPr>
      </p:pic>
    </p:spTree>
    <p:extLst>
      <p:ext uri="{BB962C8B-B14F-4D97-AF65-F5344CB8AC3E}">
        <p14:creationId xmlns:p14="http://schemas.microsoft.com/office/powerpoint/2010/main" val="3494054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47152"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盒代替</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41460" y="1113266"/>
            <a:ext cx="9709079" cy="923330"/>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压缩后的密钥与扩展分组异或以后得到</a:t>
            </a:r>
            <a:r>
              <a:rPr lang="en-US" altLang="zh-CN" b="0" i="0" dirty="0">
                <a:solidFill>
                  <a:srgbClr val="333333"/>
                </a:solidFill>
                <a:effectLst/>
                <a:latin typeface="微软雅黑" panose="020B0503020204020204" pitchFamily="34" charset="-122"/>
                <a:ea typeface="微软雅黑" panose="020B0503020204020204" pitchFamily="34" charset="-122"/>
              </a:rPr>
              <a:t>48</a:t>
            </a:r>
            <a:r>
              <a:rPr lang="zh-CN" altLang="en-US" b="0" i="0" dirty="0">
                <a:solidFill>
                  <a:srgbClr val="333333"/>
                </a:solidFill>
                <a:effectLst/>
                <a:latin typeface="微软雅黑" panose="020B0503020204020204" pitchFamily="34" charset="-122"/>
                <a:ea typeface="微软雅黑" panose="020B0503020204020204" pitchFamily="34" charset="-122"/>
              </a:rPr>
              <a:t>位的数据，将这个数据送入</a:t>
            </a:r>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盒，进行替代运算。替代由</a:t>
            </a:r>
            <a:r>
              <a:rPr lang="en-US" altLang="zh-CN" b="0" i="0" dirty="0">
                <a:solidFill>
                  <a:srgbClr val="333333"/>
                </a:solidFill>
                <a:effectLst/>
                <a:latin typeface="微软雅黑" panose="020B0503020204020204" pitchFamily="34" charset="-122"/>
                <a:ea typeface="微软雅黑" panose="020B0503020204020204" pitchFamily="34" charset="-122"/>
              </a:rPr>
              <a:t>8</a:t>
            </a:r>
            <a:r>
              <a:rPr lang="zh-CN" altLang="en-US" b="0" i="0" dirty="0">
                <a:solidFill>
                  <a:srgbClr val="333333"/>
                </a:solidFill>
                <a:effectLst/>
                <a:latin typeface="微软雅黑" panose="020B0503020204020204" pitchFamily="34" charset="-122"/>
                <a:ea typeface="微软雅黑" panose="020B0503020204020204" pitchFamily="34" charset="-122"/>
              </a:rPr>
              <a:t>个不同的</a:t>
            </a:r>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盒完成，每个</a:t>
            </a:r>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盒有</a:t>
            </a:r>
            <a:r>
              <a:rPr lang="en-US" altLang="zh-CN" b="0" i="0" dirty="0">
                <a:solidFill>
                  <a:srgbClr val="333333"/>
                </a:solidFill>
                <a:effectLst/>
                <a:latin typeface="微软雅黑" panose="020B0503020204020204" pitchFamily="34" charset="-122"/>
                <a:ea typeface="微软雅黑" panose="020B0503020204020204" pitchFamily="34" charset="-122"/>
              </a:rPr>
              <a:t>6</a:t>
            </a:r>
            <a:r>
              <a:rPr lang="zh-CN" altLang="en-US" b="0" i="0" dirty="0">
                <a:solidFill>
                  <a:srgbClr val="333333"/>
                </a:solidFill>
                <a:effectLst/>
                <a:latin typeface="微软雅黑" panose="020B0503020204020204" pitchFamily="34" charset="-122"/>
                <a:ea typeface="微软雅黑" panose="020B0503020204020204" pitchFamily="34" charset="-122"/>
              </a:rPr>
              <a:t>位输入</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位输出。</a:t>
            </a:r>
            <a:r>
              <a:rPr lang="en-US" altLang="zh-CN" b="0" i="0" dirty="0">
                <a:solidFill>
                  <a:srgbClr val="333333"/>
                </a:solidFill>
                <a:effectLst/>
                <a:latin typeface="微软雅黑" panose="020B0503020204020204" pitchFamily="34" charset="-122"/>
                <a:ea typeface="微软雅黑" panose="020B0503020204020204" pitchFamily="34" charset="-122"/>
              </a:rPr>
              <a:t>48</a:t>
            </a:r>
            <a:r>
              <a:rPr lang="zh-CN" altLang="en-US" b="0" i="0" dirty="0">
                <a:solidFill>
                  <a:srgbClr val="333333"/>
                </a:solidFill>
                <a:effectLst/>
                <a:latin typeface="微软雅黑" panose="020B0503020204020204" pitchFamily="34" charset="-122"/>
                <a:ea typeface="微软雅黑" panose="020B0503020204020204" pitchFamily="34" charset="-122"/>
              </a:rPr>
              <a:t>位输入分为</a:t>
            </a:r>
            <a:r>
              <a:rPr lang="en-US" altLang="zh-CN" b="0" i="0" dirty="0">
                <a:solidFill>
                  <a:srgbClr val="333333"/>
                </a:solidFill>
                <a:effectLst/>
                <a:latin typeface="微软雅黑" panose="020B0503020204020204" pitchFamily="34" charset="-122"/>
                <a:ea typeface="微软雅黑" panose="020B0503020204020204" pitchFamily="34" charset="-122"/>
              </a:rPr>
              <a:t>8</a:t>
            </a:r>
            <a:r>
              <a:rPr lang="zh-CN" altLang="en-US" b="0" i="0" dirty="0">
                <a:solidFill>
                  <a:srgbClr val="333333"/>
                </a:solidFill>
                <a:effectLst/>
                <a:latin typeface="微软雅黑" panose="020B0503020204020204" pitchFamily="34" charset="-122"/>
                <a:ea typeface="微软雅黑" panose="020B0503020204020204" pitchFamily="34" charset="-122"/>
              </a:rPr>
              <a:t>个</a:t>
            </a:r>
            <a:r>
              <a:rPr lang="en-US" altLang="zh-CN" b="0" i="0" dirty="0">
                <a:solidFill>
                  <a:srgbClr val="333333"/>
                </a:solidFill>
                <a:effectLst/>
                <a:latin typeface="微软雅黑" panose="020B0503020204020204" pitchFamily="34" charset="-122"/>
                <a:ea typeface="微软雅黑" panose="020B0503020204020204" pitchFamily="34" charset="-122"/>
              </a:rPr>
              <a:t>6</a:t>
            </a:r>
            <a:r>
              <a:rPr lang="zh-CN" altLang="en-US" b="0" i="0" dirty="0">
                <a:solidFill>
                  <a:srgbClr val="333333"/>
                </a:solidFill>
                <a:effectLst/>
                <a:latin typeface="微软雅黑" panose="020B0503020204020204" pitchFamily="34" charset="-122"/>
                <a:ea typeface="微软雅黑" panose="020B0503020204020204" pitchFamily="34" charset="-122"/>
              </a:rPr>
              <a:t>位的分组，一个分组对应一个</a:t>
            </a:r>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盒，对应的</a:t>
            </a:r>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盒对各组进行代替操作。</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ABE3E980-E9A7-4852-844C-7D2778DBAD8D}"/>
              </a:ext>
            </a:extLst>
          </p:cNvPr>
          <p:cNvPicPr>
            <a:picLocks noChangeAspect="1"/>
          </p:cNvPicPr>
          <p:nvPr/>
        </p:nvPicPr>
        <p:blipFill>
          <a:blip r:embed="rId3"/>
          <a:stretch>
            <a:fillRect/>
          </a:stretch>
        </p:blipFill>
        <p:spPr>
          <a:xfrm>
            <a:off x="5750369" y="2613015"/>
            <a:ext cx="5972175" cy="2838450"/>
          </a:xfrm>
          <a:prstGeom prst="rect">
            <a:avLst/>
          </a:prstGeom>
        </p:spPr>
      </p:pic>
      <p:sp>
        <p:nvSpPr>
          <p:cNvPr id="7" name="文本框 6">
            <a:extLst>
              <a:ext uri="{FF2B5EF4-FFF2-40B4-BE49-F238E27FC236}">
                <a16:creationId xmlns:a16="http://schemas.microsoft.com/office/drawing/2014/main" id="{9B40978D-DF69-4677-B40E-05E8AB00DB85}"/>
              </a:ext>
            </a:extLst>
          </p:cNvPr>
          <p:cNvSpPr txBox="1"/>
          <p:nvPr/>
        </p:nvSpPr>
        <p:spPr>
          <a:xfrm>
            <a:off x="1274504" y="2318140"/>
            <a:ext cx="4244941" cy="3416320"/>
          </a:xfrm>
          <a:prstGeom prst="rect">
            <a:avLst/>
          </a:prstGeom>
          <a:noFill/>
        </p:spPr>
        <p:txBody>
          <a:bodyPr wrap="square" rtlCol="0">
            <a:spAutoFit/>
          </a:bodyPr>
          <a:lstStyle/>
          <a:p>
            <a:r>
              <a:rPr lang="zh-CN" altLang="en-US" dirty="0"/>
              <a:t>一个</a:t>
            </a:r>
            <a:r>
              <a:rPr lang="en-US" altLang="zh-CN" dirty="0"/>
              <a:t>S</a:t>
            </a:r>
            <a:r>
              <a:rPr lang="zh-CN" altLang="en-US" dirty="0"/>
              <a:t>盒就是一个</a:t>
            </a:r>
            <a:r>
              <a:rPr lang="en-US" altLang="zh-CN" dirty="0"/>
              <a:t>4</a:t>
            </a:r>
            <a:r>
              <a:rPr lang="zh-CN" altLang="en-US" dirty="0"/>
              <a:t>行</a:t>
            </a:r>
            <a:r>
              <a:rPr lang="en-US" altLang="zh-CN" dirty="0"/>
              <a:t>16</a:t>
            </a:r>
            <a:r>
              <a:rPr lang="zh-CN" altLang="en-US" dirty="0"/>
              <a:t>列的表，盒中的每一项都是一个</a:t>
            </a:r>
            <a:r>
              <a:rPr lang="en-US" altLang="zh-CN" dirty="0"/>
              <a:t>4</a:t>
            </a:r>
            <a:r>
              <a:rPr lang="zh-CN" altLang="en-US" dirty="0"/>
              <a:t>位的数。</a:t>
            </a:r>
            <a:r>
              <a:rPr lang="en-US" altLang="zh-CN" dirty="0"/>
              <a:t>S</a:t>
            </a:r>
            <a:r>
              <a:rPr lang="zh-CN" altLang="en-US" dirty="0"/>
              <a:t>盒的</a:t>
            </a:r>
            <a:r>
              <a:rPr lang="en-US" altLang="zh-CN" dirty="0"/>
              <a:t>6</a:t>
            </a:r>
            <a:r>
              <a:rPr lang="zh-CN" altLang="en-US" dirty="0"/>
              <a:t>个输入确定了其对应的输出在哪一行哪一列，输入的高低两位做为行数</a:t>
            </a:r>
            <a:r>
              <a:rPr lang="en-US" altLang="zh-CN" dirty="0"/>
              <a:t>H</a:t>
            </a:r>
            <a:r>
              <a:rPr lang="zh-CN" altLang="en-US" dirty="0"/>
              <a:t>，中间四位做为列数</a:t>
            </a:r>
            <a:r>
              <a:rPr lang="en-US" altLang="zh-CN" dirty="0"/>
              <a:t>L</a:t>
            </a:r>
            <a:r>
              <a:rPr lang="zh-CN" altLang="en-US" dirty="0"/>
              <a:t>，在</a:t>
            </a:r>
            <a:r>
              <a:rPr lang="en-US" altLang="zh-CN" dirty="0"/>
              <a:t>S-BOX</a:t>
            </a:r>
            <a:r>
              <a:rPr lang="zh-CN" altLang="en-US" dirty="0"/>
              <a:t>中查找第</a:t>
            </a:r>
            <a:r>
              <a:rPr lang="en-US" altLang="zh-CN" dirty="0"/>
              <a:t>H</a:t>
            </a:r>
            <a:r>
              <a:rPr lang="zh-CN" altLang="en-US" dirty="0"/>
              <a:t>行</a:t>
            </a:r>
            <a:r>
              <a:rPr lang="en-US" altLang="zh-CN" dirty="0"/>
              <a:t>L</a:t>
            </a:r>
            <a:r>
              <a:rPr lang="zh-CN" altLang="en-US" dirty="0"/>
              <a:t>列对应的数据</a:t>
            </a:r>
            <a:r>
              <a:rPr lang="en-US" altLang="zh-CN" dirty="0"/>
              <a:t>(&lt;32)</a:t>
            </a:r>
            <a:r>
              <a:rPr lang="zh-CN" altLang="en-US" dirty="0"/>
              <a:t>。</a:t>
            </a:r>
            <a:endParaRPr lang="en-US" altLang="zh-CN" dirty="0"/>
          </a:p>
          <a:p>
            <a:endParaRPr lang="en-US" altLang="zh-CN" dirty="0"/>
          </a:p>
          <a:p>
            <a:r>
              <a:rPr lang="zh-CN" altLang="en-US" dirty="0"/>
              <a:t>例如，假设</a:t>
            </a:r>
            <a:r>
              <a:rPr lang="en-US" altLang="zh-CN" dirty="0"/>
              <a:t>S</a:t>
            </a:r>
            <a:r>
              <a:rPr lang="zh-CN" altLang="en-US" dirty="0"/>
              <a:t>盒</a:t>
            </a:r>
            <a:r>
              <a:rPr lang="en-US" altLang="zh-CN" dirty="0"/>
              <a:t>8</a:t>
            </a:r>
            <a:r>
              <a:rPr lang="zh-CN" altLang="en-US" dirty="0"/>
              <a:t>的输入为</a:t>
            </a:r>
            <a:r>
              <a:rPr lang="en-US" altLang="zh-CN" dirty="0"/>
              <a:t>110011</a:t>
            </a:r>
            <a:r>
              <a:rPr lang="zh-CN" altLang="en-US" dirty="0"/>
              <a:t>，第</a:t>
            </a:r>
            <a:r>
              <a:rPr lang="en-US" altLang="zh-CN" dirty="0"/>
              <a:t>1</a:t>
            </a:r>
            <a:r>
              <a:rPr lang="zh-CN" altLang="en-US" dirty="0"/>
              <a:t>位和第</a:t>
            </a:r>
            <a:r>
              <a:rPr lang="en-US" altLang="zh-CN" dirty="0"/>
              <a:t>6</a:t>
            </a:r>
            <a:r>
              <a:rPr lang="zh-CN" altLang="en-US" dirty="0"/>
              <a:t>位组合为</a:t>
            </a:r>
            <a:r>
              <a:rPr lang="en-US" altLang="zh-CN" dirty="0"/>
              <a:t>11</a:t>
            </a:r>
            <a:r>
              <a:rPr lang="zh-CN" altLang="en-US" dirty="0"/>
              <a:t>，对应于</a:t>
            </a:r>
            <a:r>
              <a:rPr lang="en-US" altLang="zh-CN" dirty="0"/>
              <a:t>S</a:t>
            </a:r>
            <a:r>
              <a:rPr lang="zh-CN" altLang="en-US" dirty="0"/>
              <a:t>盒</a:t>
            </a:r>
            <a:r>
              <a:rPr lang="en-US" altLang="zh-CN" dirty="0"/>
              <a:t>8</a:t>
            </a:r>
            <a:r>
              <a:rPr lang="zh-CN" altLang="en-US" dirty="0"/>
              <a:t>的第</a:t>
            </a:r>
            <a:r>
              <a:rPr lang="en-US" altLang="zh-CN" dirty="0"/>
              <a:t>3</a:t>
            </a:r>
            <a:r>
              <a:rPr lang="zh-CN" altLang="en-US" dirty="0"/>
              <a:t>行；第</a:t>
            </a:r>
            <a:r>
              <a:rPr lang="en-US" altLang="zh-CN" dirty="0"/>
              <a:t>2</a:t>
            </a:r>
            <a:r>
              <a:rPr lang="zh-CN" altLang="en-US" dirty="0"/>
              <a:t>位到第</a:t>
            </a:r>
            <a:r>
              <a:rPr lang="en-US" altLang="zh-CN" dirty="0"/>
              <a:t>5</a:t>
            </a:r>
            <a:r>
              <a:rPr lang="zh-CN" altLang="en-US" dirty="0"/>
              <a:t>位为</a:t>
            </a:r>
            <a:r>
              <a:rPr lang="en-US" altLang="zh-CN" dirty="0"/>
              <a:t>1001</a:t>
            </a:r>
            <a:r>
              <a:rPr lang="zh-CN" altLang="en-US" dirty="0"/>
              <a:t>，对应于</a:t>
            </a:r>
            <a:r>
              <a:rPr lang="en-US" altLang="zh-CN" dirty="0"/>
              <a:t>S</a:t>
            </a:r>
            <a:r>
              <a:rPr lang="zh-CN" altLang="en-US" dirty="0"/>
              <a:t>盒</a:t>
            </a:r>
            <a:r>
              <a:rPr lang="en-US" altLang="zh-CN" dirty="0"/>
              <a:t>8</a:t>
            </a:r>
            <a:r>
              <a:rPr lang="zh-CN" altLang="en-US" dirty="0"/>
              <a:t>的第</a:t>
            </a:r>
            <a:r>
              <a:rPr lang="en-US" altLang="zh-CN" dirty="0"/>
              <a:t>9</a:t>
            </a:r>
            <a:r>
              <a:rPr lang="zh-CN" altLang="en-US" dirty="0"/>
              <a:t>列。</a:t>
            </a:r>
            <a:r>
              <a:rPr lang="en-US" altLang="zh-CN" dirty="0"/>
              <a:t>S</a:t>
            </a:r>
            <a:r>
              <a:rPr lang="zh-CN" altLang="en-US" dirty="0"/>
              <a:t>盒</a:t>
            </a:r>
            <a:r>
              <a:rPr lang="en-US" altLang="zh-CN" dirty="0"/>
              <a:t>8</a:t>
            </a:r>
            <a:r>
              <a:rPr lang="zh-CN" altLang="en-US" dirty="0"/>
              <a:t>的第</a:t>
            </a:r>
            <a:r>
              <a:rPr lang="en-US" altLang="zh-CN" dirty="0"/>
              <a:t>3</a:t>
            </a:r>
            <a:r>
              <a:rPr lang="zh-CN" altLang="en-US" dirty="0"/>
              <a:t>行第</a:t>
            </a:r>
            <a:r>
              <a:rPr lang="en-US" altLang="zh-CN" dirty="0"/>
              <a:t>9</a:t>
            </a:r>
            <a:r>
              <a:rPr lang="zh-CN" altLang="en-US" dirty="0"/>
              <a:t>列的数字为</a:t>
            </a:r>
            <a:r>
              <a:rPr lang="en-US" altLang="zh-CN" dirty="0"/>
              <a:t>12</a:t>
            </a:r>
            <a:r>
              <a:rPr lang="zh-CN" altLang="en-US" dirty="0"/>
              <a:t>，因此用</a:t>
            </a:r>
            <a:r>
              <a:rPr lang="en-US" altLang="zh-CN" dirty="0"/>
              <a:t>1100</a:t>
            </a:r>
            <a:r>
              <a:rPr lang="zh-CN" altLang="en-US" dirty="0"/>
              <a:t>来代替</a:t>
            </a:r>
            <a:r>
              <a:rPr lang="en-US" altLang="zh-CN" dirty="0"/>
              <a:t>110011</a:t>
            </a:r>
            <a:r>
              <a:rPr lang="zh-CN" altLang="en-US" dirty="0"/>
              <a:t>。</a:t>
            </a:r>
          </a:p>
        </p:txBody>
      </p:sp>
      <p:sp>
        <p:nvSpPr>
          <p:cNvPr id="8" name="文本框 7">
            <a:extLst>
              <a:ext uri="{FF2B5EF4-FFF2-40B4-BE49-F238E27FC236}">
                <a16:creationId xmlns:a16="http://schemas.microsoft.com/office/drawing/2014/main" id="{512D2BC9-85B2-436E-9703-BE3EDD72EFE8}"/>
              </a:ext>
            </a:extLst>
          </p:cNvPr>
          <p:cNvSpPr txBox="1"/>
          <p:nvPr/>
        </p:nvSpPr>
        <p:spPr>
          <a:xfrm>
            <a:off x="1479479" y="5944788"/>
            <a:ext cx="9471060" cy="646331"/>
          </a:xfrm>
          <a:prstGeom prst="rect">
            <a:avLst/>
          </a:prstGeom>
          <a:noFill/>
        </p:spPr>
        <p:txBody>
          <a:bodyPr wrap="square" rtlCol="0">
            <a:spAutoFit/>
          </a:bodyPr>
          <a:lstStyle/>
          <a:p>
            <a:r>
              <a:rPr lang="en-US" altLang="zh-CN" b="1" dirty="0"/>
              <a:t>S</a:t>
            </a:r>
            <a:r>
              <a:rPr lang="zh-CN" altLang="en-US" b="1" dirty="0"/>
              <a:t>盒代替是</a:t>
            </a:r>
            <a:r>
              <a:rPr lang="en-US" altLang="zh-CN" b="1" dirty="0"/>
              <a:t>DES</a:t>
            </a:r>
            <a:r>
              <a:rPr lang="zh-CN" altLang="en-US" b="1" dirty="0"/>
              <a:t>算法的关键步骤，所有的其他的运算都是线性的，易于分析，而</a:t>
            </a:r>
            <a:r>
              <a:rPr lang="en-US" altLang="zh-CN" b="1" dirty="0"/>
              <a:t>S</a:t>
            </a:r>
            <a:r>
              <a:rPr lang="zh-CN" altLang="en-US" b="1" dirty="0"/>
              <a:t>盒是非线性的，相比于其他步骤，提供了更好安全性。</a:t>
            </a:r>
          </a:p>
        </p:txBody>
      </p:sp>
    </p:spTree>
    <p:extLst>
      <p:ext uri="{BB962C8B-B14F-4D97-AF65-F5344CB8AC3E}">
        <p14:creationId xmlns:p14="http://schemas.microsoft.com/office/powerpoint/2010/main" val="3246312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15092"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——P</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盒置换</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204356"/>
            <a:ext cx="8457344" cy="4247317"/>
          </a:xfrm>
          <a:prstGeom prst="rect">
            <a:avLst/>
          </a:prstGeom>
          <a:noFill/>
        </p:spPr>
        <p:txBody>
          <a:bodyPr wrap="square" rtlCol="0">
            <a:spAutoFit/>
          </a:bodyPr>
          <a:lstStyle/>
          <a:p>
            <a:r>
              <a:rPr lang="en-US" altLang="zh-CN" b="0" i="0" dirty="0">
                <a:solidFill>
                  <a:srgbClr val="333333"/>
                </a:solidFill>
                <a:effectLst/>
                <a:latin typeface="微软雅黑" panose="020B0503020204020204" pitchFamily="34" charset="-122"/>
                <a:ea typeface="微软雅黑" panose="020B0503020204020204" pitchFamily="34" charset="-122"/>
              </a:rPr>
              <a:t>S</a:t>
            </a:r>
            <a:r>
              <a:rPr lang="zh-CN" altLang="en-US" b="0" i="0" dirty="0">
                <a:solidFill>
                  <a:srgbClr val="333333"/>
                </a:solidFill>
                <a:effectLst/>
                <a:latin typeface="微软雅黑" panose="020B0503020204020204" pitchFamily="34" charset="-122"/>
                <a:ea typeface="微软雅黑" panose="020B0503020204020204" pitchFamily="34" charset="-122"/>
              </a:rPr>
              <a:t>盒代替运算的</a:t>
            </a:r>
            <a:r>
              <a:rPr lang="en-US" altLang="zh-CN" b="0" i="0" dirty="0">
                <a:solidFill>
                  <a:srgbClr val="333333"/>
                </a:solidFill>
                <a:effectLst/>
                <a:latin typeface="微软雅黑" panose="020B0503020204020204" pitchFamily="34" charset="-122"/>
                <a:ea typeface="微软雅黑" panose="020B0503020204020204" pitchFamily="34" charset="-122"/>
              </a:rPr>
              <a:t>32</a:t>
            </a:r>
            <a:r>
              <a:rPr lang="zh-CN" altLang="en-US" b="0" i="0" dirty="0">
                <a:solidFill>
                  <a:srgbClr val="333333"/>
                </a:solidFill>
                <a:effectLst/>
                <a:latin typeface="微软雅黑" panose="020B0503020204020204" pitchFamily="34" charset="-122"/>
                <a:ea typeface="微软雅黑" panose="020B0503020204020204" pitchFamily="34" charset="-122"/>
              </a:rPr>
              <a:t>位输出按照</a:t>
            </a:r>
            <a:r>
              <a:rPr lang="en-US" altLang="zh-CN" b="0" i="0" dirty="0">
                <a:solidFill>
                  <a:srgbClr val="333333"/>
                </a:solidFill>
                <a:effectLst/>
                <a:latin typeface="微软雅黑" panose="020B0503020204020204" pitchFamily="34" charset="-122"/>
                <a:ea typeface="微软雅黑" panose="020B0503020204020204" pitchFamily="34" charset="-122"/>
              </a:rPr>
              <a:t>P</a:t>
            </a:r>
            <a:r>
              <a:rPr lang="zh-CN" altLang="en-US" b="0" i="0" dirty="0">
                <a:solidFill>
                  <a:srgbClr val="333333"/>
                </a:solidFill>
                <a:effectLst/>
                <a:latin typeface="微软雅黑" panose="020B0503020204020204" pitchFamily="34" charset="-122"/>
                <a:ea typeface="微软雅黑" panose="020B0503020204020204" pitchFamily="34" charset="-122"/>
              </a:rPr>
              <a:t>盒进行置换。该置换把输入的每位映射到输出位，任何一位不能被映射两次，也不能被略去，映射规则如下表：</a:t>
            </a: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zh-CN" altLang="en-US" b="0" i="0" dirty="0">
              <a:solidFill>
                <a:srgbClr val="333333"/>
              </a:solidFill>
              <a:effectLst/>
              <a:latin typeface="微软雅黑" panose="020B0503020204020204" pitchFamily="34" charset="-122"/>
              <a:ea typeface="微软雅黑" panose="020B0503020204020204" pitchFamily="34" charset="-122"/>
            </a:endParaRPr>
          </a:p>
          <a:p>
            <a:r>
              <a:rPr lang="zh-CN" altLang="en-US" b="0" i="0" dirty="0">
                <a:solidFill>
                  <a:srgbClr val="333333"/>
                </a:solidFill>
                <a:effectLst/>
                <a:latin typeface="微软雅黑" panose="020B0503020204020204" pitchFamily="34" charset="-122"/>
                <a:ea typeface="微软雅黑" panose="020B0503020204020204" pitchFamily="34" charset="-122"/>
              </a:rPr>
              <a:t>表中的数字代表原数据中此位置的数据在新数据中的位置，即原数据块的第</a:t>
            </a:r>
            <a:r>
              <a:rPr lang="en-US" altLang="zh-CN" b="0" i="0" dirty="0">
                <a:solidFill>
                  <a:srgbClr val="333333"/>
                </a:solidFill>
                <a:effectLst/>
                <a:latin typeface="微软雅黑" panose="020B0503020204020204" pitchFamily="34" charset="-122"/>
                <a:ea typeface="微软雅黑" panose="020B0503020204020204" pitchFamily="34" charset="-122"/>
              </a:rPr>
              <a:t>16</a:t>
            </a:r>
            <a:r>
              <a:rPr lang="zh-CN" altLang="en-US" b="0" i="0" dirty="0">
                <a:solidFill>
                  <a:srgbClr val="333333"/>
                </a:solidFill>
                <a:effectLst/>
                <a:latin typeface="微软雅黑" panose="020B0503020204020204" pitchFamily="34" charset="-122"/>
                <a:ea typeface="微软雅黑" panose="020B0503020204020204" pitchFamily="34" charset="-122"/>
              </a:rPr>
              <a:t>位放到新数据的第</a:t>
            </a:r>
            <a:r>
              <a:rPr lang="en-US" altLang="zh-CN" b="0" i="0" dirty="0">
                <a:solidFill>
                  <a:srgbClr val="333333"/>
                </a:solidFill>
                <a:effectLst/>
                <a:latin typeface="微软雅黑" panose="020B0503020204020204" pitchFamily="34" charset="-122"/>
                <a:ea typeface="微软雅黑" panose="020B0503020204020204" pitchFamily="34" charset="-122"/>
              </a:rPr>
              <a:t>1</a:t>
            </a:r>
            <a:r>
              <a:rPr lang="zh-CN" altLang="en-US" b="0" i="0" dirty="0">
                <a:solidFill>
                  <a:srgbClr val="333333"/>
                </a:solidFill>
                <a:effectLst/>
                <a:latin typeface="微软雅黑" panose="020B0503020204020204" pitchFamily="34" charset="-122"/>
                <a:ea typeface="微软雅黑" panose="020B0503020204020204" pitchFamily="34" charset="-122"/>
              </a:rPr>
              <a:t>位，第</a:t>
            </a:r>
            <a:r>
              <a:rPr lang="en-US" altLang="zh-CN" b="0" i="0" dirty="0">
                <a:solidFill>
                  <a:srgbClr val="333333"/>
                </a:solidFill>
                <a:effectLst/>
                <a:latin typeface="微软雅黑" panose="020B0503020204020204" pitchFamily="34" charset="-122"/>
                <a:ea typeface="微软雅黑" panose="020B0503020204020204" pitchFamily="34" charset="-122"/>
              </a:rPr>
              <a:t>7</a:t>
            </a:r>
            <a:r>
              <a:rPr lang="zh-CN" altLang="en-US" b="0" i="0" dirty="0">
                <a:solidFill>
                  <a:srgbClr val="333333"/>
                </a:solidFill>
                <a:effectLst/>
                <a:latin typeface="微软雅黑" panose="020B0503020204020204" pitchFamily="34" charset="-122"/>
                <a:ea typeface="微软雅黑" panose="020B0503020204020204" pitchFamily="34" charset="-122"/>
              </a:rPr>
              <a:t>位放到第</a:t>
            </a:r>
            <a:r>
              <a:rPr lang="en-US" altLang="zh-CN" b="0" i="0" dirty="0">
                <a:solidFill>
                  <a:srgbClr val="333333"/>
                </a:solidFill>
                <a:effectLst/>
                <a:latin typeface="微软雅黑" panose="020B0503020204020204" pitchFamily="34" charset="-122"/>
                <a:ea typeface="微软雅黑" panose="020B0503020204020204" pitchFamily="34" charset="-122"/>
              </a:rPr>
              <a:t>2</a:t>
            </a:r>
            <a:r>
              <a:rPr lang="zh-CN" altLang="en-US" b="0" i="0" dirty="0">
                <a:solidFill>
                  <a:srgbClr val="333333"/>
                </a:solidFill>
                <a:effectLst/>
                <a:latin typeface="微软雅黑" panose="020B0503020204020204" pitchFamily="34" charset="-122"/>
                <a:ea typeface="微软雅黑" panose="020B0503020204020204" pitchFamily="34" charset="-122"/>
              </a:rPr>
              <a:t>位，</a:t>
            </a:r>
            <a:r>
              <a:rPr lang="en-US" altLang="zh-CN" b="0" i="0" dirty="0">
                <a:solidFill>
                  <a:srgbClr val="333333"/>
                </a:solidFill>
                <a:effectLst/>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依此类推，第</a:t>
            </a:r>
            <a:r>
              <a:rPr lang="en-US" altLang="zh-CN" b="0" i="0" dirty="0">
                <a:solidFill>
                  <a:srgbClr val="333333"/>
                </a:solidFill>
                <a:effectLst/>
                <a:latin typeface="微软雅黑" panose="020B0503020204020204" pitchFamily="34" charset="-122"/>
                <a:ea typeface="微软雅黑" panose="020B0503020204020204" pitchFamily="34" charset="-122"/>
              </a:rPr>
              <a:t>25</a:t>
            </a:r>
            <a:r>
              <a:rPr lang="zh-CN" altLang="en-US" b="0" i="0" dirty="0">
                <a:solidFill>
                  <a:srgbClr val="333333"/>
                </a:solidFill>
                <a:effectLst/>
                <a:latin typeface="微软雅黑" panose="020B0503020204020204" pitchFamily="34" charset="-122"/>
                <a:ea typeface="微软雅黑" panose="020B0503020204020204" pitchFamily="34" charset="-122"/>
              </a:rPr>
              <a:t>位放到第</a:t>
            </a:r>
            <a:r>
              <a:rPr lang="en-US" altLang="zh-CN" b="0" i="0" dirty="0">
                <a:solidFill>
                  <a:srgbClr val="333333"/>
                </a:solidFill>
                <a:effectLst/>
                <a:latin typeface="微软雅黑" panose="020B0503020204020204" pitchFamily="34" charset="-122"/>
                <a:ea typeface="微软雅黑" panose="020B0503020204020204" pitchFamily="34" charset="-122"/>
              </a:rPr>
              <a:t>32</a:t>
            </a:r>
            <a:r>
              <a:rPr lang="zh-CN" altLang="en-US" b="0" i="0" dirty="0">
                <a:solidFill>
                  <a:srgbClr val="333333"/>
                </a:solidFill>
                <a:effectLst/>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p:txBody>
      </p:sp>
      <p:pic>
        <p:nvPicPr>
          <p:cNvPr id="4" name="图片 3" descr="表格, 日历&#10;&#10;描述已自动生成">
            <a:extLst>
              <a:ext uri="{FF2B5EF4-FFF2-40B4-BE49-F238E27FC236}">
                <a16:creationId xmlns:a16="http://schemas.microsoft.com/office/drawing/2014/main" id="{01232AD6-86C8-4A68-995E-A320AC48BF50}"/>
              </a:ext>
            </a:extLst>
          </p:cNvPr>
          <p:cNvPicPr>
            <a:picLocks noChangeAspect="1"/>
          </p:cNvPicPr>
          <p:nvPr/>
        </p:nvPicPr>
        <p:blipFill>
          <a:blip r:embed="rId2"/>
          <a:stretch>
            <a:fillRect/>
          </a:stretch>
        </p:blipFill>
        <p:spPr>
          <a:xfrm>
            <a:off x="2050842" y="1911891"/>
            <a:ext cx="8090316" cy="2832246"/>
          </a:xfrm>
          <a:prstGeom prst="rect">
            <a:avLst/>
          </a:prstGeom>
        </p:spPr>
      </p:pic>
    </p:spTree>
    <p:extLst>
      <p:ext uri="{BB962C8B-B14F-4D97-AF65-F5344CB8AC3E}">
        <p14:creationId xmlns:p14="http://schemas.microsoft.com/office/powerpoint/2010/main" val="966670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395755"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——IP</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-1</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）置换</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111587" y="2690336"/>
            <a:ext cx="3409042" cy="1477328"/>
          </a:xfrm>
          <a:prstGeom prst="rect">
            <a:avLst/>
          </a:prstGeom>
          <a:noFill/>
        </p:spPr>
        <p:txBody>
          <a:bodyPr wrap="square" rtlCol="0">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末置换是初始置换的逆过程，</a:t>
            </a:r>
            <a:r>
              <a:rPr lang="en-US" altLang="zh-CN" b="0" i="0" dirty="0">
                <a:solidFill>
                  <a:srgbClr val="333333"/>
                </a:solidFill>
                <a:effectLst/>
                <a:latin typeface="微软雅黑" panose="020B0503020204020204" pitchFamily="34" charset="-122"/>
                <a:ea typeface="微软雅黑" panose="020B0503020204020204" pitchFamily="34" charset="-122"/>
              </a:rPr>
              <a:t>DES</a:t>
            </a:r>
            <a:r>
              <a:rPr lang="zh-CN" altLang="en-US" b="0" i="0" dirty="0">
                <a:solidFill>
                  <a:srgbClr val="333333"/>
                </a:solidFill>
                <a:effectLst/>
                <a:latin typeface="微软雅黑" panose="020B0503020204020204" pitchFamily="34" charset="-122"/>
                <a:ea typeface="微软雅黑" panose="020B0503020204020204" pitchFamily="34" charset="-122"/>
              </a:rPr>
              <a:t>最后一轮后，左、右两半部分并未进行交换，而是两部分合并形成一个分组做为末置换的输入。末置换规则如下表：</a:t>
            </a:r>
            <a:endParaRPr lang="zh-CN" altLang="en-US" dirty="0">
              <a:latin typeface="微软雅黑" panose="020B0503020204020204" pitchFamily="34" charset="-122"/>
              <a:ea typeface="微软雅黑" panose="020B0503020204020204" pitchFamily="34" charset="-122"/>
            </a:endParaRPr>
          </a:p>
        </p:txBody>
      </p:sp>
      <p:pic>
        <p:nvPicPr>
          <p:cNvPr id="6" name="图片 5" descr="表格&#10;&#10;描述已自动生成">
            <a:extLst>
              <a:ext uri="{FF2B5EF4-FFF2-40B4-BE49-F238E27FC236}">
                <a16:creationId xmlns:a16="http://schemas.microsoft.com/office/drawing/2014/main" id="{4D5AB32F-E86D-4858-A1FF-BE57AE9C6F66}"/>
              </a:ext>
            </a:extLst>
          </p:cNvPr>
          <p:cNvPicPr>
            <a:picLocks noChangeAspect="1"/>
          </p:cNvPicPr>
          <p:nvPr/>
        </p:nvPicPr>
        <p:blipFill>
          <a:blip r:embed="rId2"/>
          <a:stretch>
            <a:fillRect/>
          </a:stretch>
        </p:blipFill>
        <p:spPr>
          <a:xfrm>
            <a:off x="4814035" y="1327646"/>
            <a:ext cx="6774282" cy="4816091"/>
          </a:xfrm>
          <a:prstGeom prst="rect">
            <a:avLst/>
          </a:prstGeom>
        </p:spPr>
      </p:pic>
    </p:spTree>
    <p:extLst>
      <p:ext uri="{BB962C8B-B14F-4D97-AF65-F5344CB8AC3E}">
        <p14:creationId xmlns:p14="http://schemas.microsoft.com/office/powerpoint/2010/main" val="2329133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5" y="3432193"/>
            <a:ext cx="6149743"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对称加密算法</a:t>
            </a:r>
            <a:r>
              <a:rPr kumimoji="1" lang="en-US" altLang="zh-CN" sz="4000" b="1" dirty="0">
                <a:solidFill>
                  <a:srgbClr val="7AC259"/>
                </a:solidFill>
                <a:latin typeface="Microsoft YaHei" panose="020B0503020204020204" pitchFamily="34" charset="-122"/>
                <a:ea typeface="Microsoft YaHei" panose="020B0503020204020204" pitchFamily="34" charset="-122"/>
              </a:rPr>
              <a:t>——3DES</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1.3</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97827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833101"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对称加密算法</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2111047"/>
            <a:ext cx="8457344" cy="3170099"/>
          </a:xfrm>
          <a:prstGeom prst="rect">
            <a:avLst/>
          </a:prstGeom>
          <a:noFill/>
        </p:spPr>
        <p:txBody>
          <a:bodyPr wrap="square" rtlCol="0">
            <a:spAutoFit/>
          </a:bodyPr>
          <a:lstStyle/>
          <a:p>
            <a:r>
              <a:rPr lang="zh-CN" altLang="en-US" sz="4000" i="0" dirty="0">
                <a:solidFill>
                  <a:srgbClr val="333333"/>
                </a:solidFill>
                <a:effectLst/>
                <a:latin typeface="Helvetica Neue"/>
              </a:rPr>
              <a:t>加密和解密用到的密钥是相同的，这种加密方式加密速度非常快，适合经常发送数据的场合。缺点是密钥的传输比较麻烦。常见的如：</a:t>
            </a:r>
            <a:r>
              <a:rPr lang="en-US" altLang="zh-CN" sz="4000" i="0" dirty="0">
                <a:solidFill>
                  <a:srgbClr val="333333"/>
                </a:solidFill>
                <a:effectLst/>
                <a:latin typeface="Helvetica Neue"/>
              </a:rPr>
              <a:t>AES</a:t>
            </a:r>
            <a:r>
              <a:rPr lang="zh-CN" altLang="en-US" sz="4000" i="0" dirty="0">
                <a:solidFill>
                  <a:srgbClr val="333333"/>
                </a:solidFill>
                <a:effectLst/>
                <a:latin typeface="Helvetica Neue"/>
              </a:rPr>
              <a:t>、</a:t>
            </a:r>
            <a:r>
              <a:rPr lang="en-US" altLang="zh-CN" sz="4000" i="0" dirty="0">
                <a:solidFill>
                  <a:srgbClr val="333333"/>
                </a:solidFill>
                <a:effectLst/>
                <a:latin typeface="Helvetica Neue"/>
              </a:rPr>
              <a:t>DES</a:t>
            </a:r>
            <a:r>
              <a:rPr lang="zh-CN" altLang="en-US" sz="4000" i="0" dirty="0">
                <a:solidFill>
                  <a:srgbClr val="333333"/>
                </a:solidFill>
                <a:effectLst/>
                <a:latin typeface="Helvetica Neue"/>
              </a:rPr>
              <a:t>、</a:t>
            </a:r>
            <a:r>
              <a:rPr lang="en-US" altLang="zh-CN" sz="4000" i="0" dirty="0">
                <a:solidFill>
                  <a:srgbClr val="333333"/>
                </a:solidFill>
                <a:effectLst/>
                <a:latin typeface="Helvetica Neue"/>
              </a:rPr>
              <a:t>3DES</a:t>
            </a:r>
            <a:r>
              <a:rPr lang="zh-CN" altLang="en-US" sz="4000" i="0" dirty="0">
                <a:solidFill>
                  <a:srgbClr val="333333"/>
                </a:solidFill>
                <a:effectLst/>
                <a:latin typeface="Helvetica Neue"/>
              </a:rPr>
              <a:t>等</a:t>
            </a:r>
            <a:endParaRPr lang="en-US" altLang="zh-CN"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24479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3DES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717924" y="1720840"/>
            <a:ext cx="8756151"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0" i="0" dirty="0">
                <a:solidFill>
                  <a:srgbClr val="333333"/>
                </a:solidFill>
                <a:effectLst/>
                <a:latin typeface="微软雅黑" panose="020B0503020204020204" pitchFamily="34" charset="-122"/>
                <a:ea typeface="微软雅黑" panose="020B0503020204020204" pitchFamily="34" charset="-122"/>
              </a:rPr>
              <a:t>DES</a:t>
            </a:r>
            <a:r>
              <a:rPr lang="zh-CN" altLang="en-US" sz="2400" b="0" i="0" dirty="0">
                <a:solidFill>
                  <a:srgbClr val="333333"/>
                </a:solidFill>
                <a:effectLst/>
                <a:latin typeface="微软雅黑" panose="020B0503020204020204" pitchFamily="34" charset="-122"/>
                <a:ea typeface="微软雅黑" panose="020B0503020204020204" pitchFamily="34" charset="-122"/>
              </a:rPr>
              <a:t>是一个经典的对称加密算法，但也缺陷明显，即</a:t>
            </a:r>
            <a:r>
              <a:rPr lang="en-US" altLang="zh-CN" sz="2400" b="0" i="0" dirty="0">
                <a:solidFill>
                  <a:srgbClr val="333333"/>
                </a:solidFill>
                <a:effectLst/>
                <a:latin typeface="微软雅黑" panose="020B0503020204020204" pitchFamily="34" charset="-122"/>
                <a:ea typeface="微软雅黑" panose="020B0503020204020204" pitchFamily="34" charset="-122"/>
              </a:rPr>
              <a:t>56</a:t>
            </a:r>
            <a:r>
              <a:rPr lang="zh-CN" altLang="en-US" sz="2400" b="0" i="0" dirty="0">
                <a:solidFill>
                  <a:srgbClr val="333333"/>
                </a:solidFill>
                <a:effectLst/>
                <a:latin typeface="微软雅黑" panose="020B0503020204020204" pitchFamily="34" charset="-122"/>
                <a:ea typeface="微软雅黑" panose="020B0503020204020204" pitchFamily="34" charset="-122"/>
              </a:rPr>
              <a:t>位的密钥安全性不足，已被证实可以在短时间内破解。为解决此问题，出现了</a:t>
            </a:r>
            <a:r>
              <a:rPr lang="en-US" altLang="zh-CN" sz="2400" b="0" i="0" dirty="0">
                <a:solidFill>
                  <a:srgbClr val="333333"/>
                </a:solidFill>
                <a:effectLst/>
                <a:latin typeface="微软雅黑" panose="020B0503020204020204" pitchFamily="34" charset="-122"/>
                <a:ea typeface="微软雅黑" panose="020B0503020204020204" pitchFamily="34" charset="-122"/>
              </a:rPr>
              <a:t>3DES</a:t>
            </a:r>
            <a:r>
              <a:rPr lang="zh-CN" altLang="en-US" sz="2400" b="0" i="0" dirty="0">
                <a:solidFill>
                  <a:srgbClr val="333333"/>
                </a:solidFill>
                <a:effectLst/>
                <a:latin typeface="微软雅黑" panose="020B0503020204020204" pitchFamily="34" charset="-122"/>
                <a:ea typeface="微软雅黑" panose="020B0503020204020204" pitchFamily="34" charset="-122"/>
              </a:rPr>
              <a:t>，也称</a:t>
            </a:r>
            <a:r>
              <a:rPr lang="en-US" altLang="zh-CN" sz="2400" b="0" i="0" dirty="0">
                <a:solidFill>
                  <a:srgbClr val="333333"/>
                </a:solidFill>
                <a:effectLst/>
                <a:latin typeface="微软雅黑" panose="020B0503020204020204" pitchFamily="34" charset="-122"/>
                <a:ea typeface="微软雅黑" panose="020B0503020204020204" pitchFamily="34" charset="-122"/>
              </a:rPr>
              <a:t>Triple DES</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3DES</a:t>
            </a:r>
            <a:r>
              <a:rPr lang="zh-CN" altLang="en-US" sz="2400" b="0" i="0" dirty="0">
                <a:solidFill>
                  <a:srgbClr val="333333"/>
                </a:solidFill>
                <a:effectLst/>
                <a:latin typeface="微软雅黑" panose="020B0503020204020204" pitchFamily="34" charset="-122"/>
                <a:ea typeface="微软雅黑" panose="020B0503020204020204" pitchFamily="34" charset="-122"/>
              </a:rPr>
              <a:t>为</a:t>
            </a:r>
            <a:r>
              <a:rPr lang="en-US" altLang="zh-CN" sz="2400" b="0" i="0" dirty="0">
                <a:solidFill>
                  <a:srgbClr val="333333"/>
                </a:solidFill>
                <a:effectLst/>
                <a:latin typeface="微软雅黑" panose="020B0503020204020204" pitchFamily="34" charset="-122"/>
                <a:ea typeface="微软雅黑" panose="020B0503020204020204" pitchFamily="34" charset="-122"/>
              </a:rPr>
              <a:t>DES</a:t>
            </a:r>
            <a:r>
              <a:rPr lang="zh-CN" altLang="en-US" sz="2400" b="0" i="0" dirty="0">
                <a:solidFill>
                  <a:srgbClr val="333333"/>
                </a:solidFill>
                <a:effectLst/>
                <a:latin typeface="微软雅黑" panose="020B0503020204020204" pitchFamily="34" charset="-122"/>
                <a:ea typeface="微软雅黑" panose="020B0503020204020204" pitchFamily="34" charset="-122"/>
              </a:rPr>
              <a:t>向</a:t>
            </a:r>
            <a:r>
              <a:rPr lang="en-US" altLang="zh-CN" sz="2400" b="0" i="0" dirty="0">
                <a:solidFill>
                  <a:srgbClr val="333333"/>
                </a:solidFill>
                <a:effectLst/>
                <a:latin typeface="微软雅黑" panose="020B0503020204020204" pitchFamily="34" charset="-122"/>
                <a:ea typeface="微软雅黑" panose="020B0503020204020204" pitchFamily="34" charset="-122"/>
              </a:rPr>
              <a:t>AES</a:t>
            </a:r>
            <a:r>
              <a:rPr lang="zh-CN" altLang="en-US" sz="2400" b="0" i="0" dirty="0">
                <a:solidFill>
                  <a:srgbClr val="333333"/>
                </a:solidFill>
                <a:effectLst/>
                <a:latin typeface="微软雅黑" panose="020B0503020204020204" pitchFamily="34" charset="-122"/>
                <a:ea typeface="微软雅黑" panose="020B0503020204020204" pitchFamily="34" charset="-122"/>
              </a:rPr>
              <a:t>过渡的加密算法，它使用</a:t>
            </a:r>
            <a:r>
              <a:rPr lang="en-US" altLang="zh-CN" sz="2400" b="0" i="0" dirty="0">
                <a:solidFill>
                  <a:srgbClr val="333333"/>
                </a:solidFill>
                <a:effectLst/>
                <a:latin typeface="微软雅黑" panose="020B0503020204020204" pitchFamily="34" charset="-122"/>
                <a:ea typeface="微软雅黑" panose="020B0503020204020204" pitchFamily="34" charset="-122"/>
              </a:rPr>
              <a:t>3</a:t>
            </a:r>
            <a:r>
              <a:rPr lang="zh-CN" altLang="en-US" sz="2400" b="0" i="0" dirty="0">
                <a:solidFill>
                  <a:srgbClr val="333333"/>
                </a:solidFill>
                <a:effectLst/>
                <a:latin typeface="微软雅黑" panose="020B0503020204020204" pitchFamily="34" charset="-122"/>
                <a:ea typeface="微软雅黑" panose="020B0503020204020204" pitchFamily="34" charset="-122"/>
              </a:rPr>
              <a:t>条</a:t>
            </a:r>
            <a:r>
              <a:rPr lang="en-US" altLang="zh-CN" sz="2400" b="0" i="0" dirty="0">
                <a:solidFill>
                  <a:srgbClr val="333333"/>
                </a:solidFill>
                <a:effectLst/>
                <a:latin typeface="微软雅黑" panose="020B0503020204020204" pitchFamily="34" charset="-122"/>
                <a:ea typeface="微软雅黑" panose="020B0503020204020204" pitchFamily="34" charset="-122"/>
              </a:rPr>
              <a:t>56</a:t>
            </a:r>
            <a:r>
              <a:rPr lang="zh-CN" altLang="en-US" sz="2400" b="0" i="0" dirty="0">
                <a:solidFill>
                  <a:srgbClr val="333333"/>
                </a:solidFill>
                <a:effectLst/>
                <a:latin typeface="微软雅黑" panose="020B0503020204020204" pitchFamily="34" charset="-122"/>
                <a:ea typeface="微软雅黑" panose="020B0503020204020204" pitchFamily="34" charset="-122"/>
              </a:rPr>
              <a:t>位的密钥对数据进行三次加密。为了兼容普通的</a:t>
            </a:r>
            <a:r>
              <a:rPr lang="en-US" altLang="zh-CN" sz="2400" b="0" i="0" dirty="0">
                <a:solidFill>
                  <a:srgbClr val="333333"/>
                </a:solidFill>
                <a:effectLst/>
                <a:latin typeface="微软雅黑" panose="020B0503020204020204" pitchFamily="34" charset="-122"/>
                <a:ea typeface="微软雅黑" panose="020B0503020204020204" pitchFamily="34" charset="-122"/>
              </a:rPr>
              <a:t>DES</a:t>
            </a:r>
            <a:r>
              <a:rPr lang="zh-CN" altLang="en-US" sz="2400" b="0" i="0" dirty="0">
                <a:solidFill>
                  <a:srgbClr val="333333"/>
                </a:solidFill>
                <a:effectLst/>
                <a:latin typeface="微软雅黑" panose="020B0503020204020204" pitchFamily="34" charset="-122"/>
                <a:ea typeface="微软雅黑" panose="020B0503020204020204" pitchFamily="34" charset="-122"/>
              </a:rPr>
              <a:t>，</a:t>
            </a:r>
            <a:r>
              <a:rPr lang="en-US" altLang="zh-CN" sz="2400" b="0" i="0" dirty="0">
                <a:solidFill>
                  <a:srgbClr val="333333"/>
                </a:solidFill>
                <a:effectLst/>
                <a:latin typeface="微软雅黑" panose="020B0503020204020204" pitchFamily="34" charset="-122"/>
                <a:ea typeface="微软雅黑" panose="020B0503020204020204" pitchFamily="34" charset="-122"/>
              </a:rPr>
              <a:t>3DES</a:t>
            </a:r>
            <a:r>
              <a:rPr lang="zh-CN" altLang="en-US" sz="2400" b="0" i="0" dirty="0">
                <a:solidFill>
                  <a:srgbClr val="333333"/>
                </a:solidFill>
                <a:effectLst/>
                <a:latin typeface="微软雅黑" panose="020B0503020204020204" pitchFamily="34" charset="-122"/>
                <a:ea typeface="微软雅黑" panose="020B0503020204020204" pitchFamily="34" charset="-122"/>
              </a:rPr>
              <a:t>并没有直接使用 加密</a:t>
            </a:r>
            <a:r>
              <a:rPr lang="en-US" altLang="zh-CN" sz="2400" b="0" i="0" dirty="0">
                <a:solidFill>
                  <a:srgbClr val="333333"/>
                </a:solidFill>
                <a:effectLst/>
                <a:latin typeface="微软雅黑" panose="020B0503020204020204" pitchFamily="34" charset="-122"/>
                <a:ea typeface="微软雅黑" panose="020B0503020204020204" pitchFamily="34" charset="-122"/>
              </a:rPr>
              <a:t>-&gt;</a:t>
            </a:r>
            <a:r>
              <a:rPr lang="zh-CN" altLang="en-US" sz="2400" b="0" i="0" dirty="0">
                <a:solidFill>
                  <a:srgbClr val="333333"/>
                </a:solidFill>
                <a:effectLst/>
                <a:latin typeface="微软雅黑" panose="020B0503020204020204" pitchFamily="34" charset="-122"/>
                <a:ea typeface="微软雅黑" panose="020B0503020204020204" pitchFamily="34" charset="-122"/>
              </a:rPr>
              <a:t>加密</a:t>
            </a:r>
            <a:r>
              <a:rPr lang="en-US" altLang="zh-CN" sz="2400" b="0" i="0" dirty="0">
                <a:solidFill>
                  <a:srgbClr val="333333"/>
                </a:solidFill>
                <a:effectLst/>
                <a:latin typeface="微软雅黑" panose="020B0503020204020204" pitchFamily="34" charset="-122"/>
                <a:ea typeface="微软雅黑" panose="020B0503020204020204" pitchFamily="34" charset="-122"/>
              </a:rPr>
              <a:t>-&gt;</a:t>
            </a:r>
            <a:r>
              <a:rPr lang="zh-CN" altLang="en-US" sz="2400" b="0" i="0" dirty="0">
                <a:solidFill>
                  <a:srgbClr val="333333"/>
                </a:solidFill>
                <a:effectLst/>
                <a:latin typeface="微软雅黑" panose="020B0503020204020204" pitchFamily="34" charset="-122"/>
                <a:ea typeface="微软雅黑" panose="020B0503020204020204" pitchFamily="34" charset="-122"/>
              </a:rPr>
              <a:t>加密 的方式，而是采用了加密</a:t>
            </a:r>
            <a:r>
              <a:rPr lang="en-US" altLang="zh-CN" sz="2400" b="0" i="0" dirty="0">
                <a:solidFill>
                  <a:srgbClr val="333333"/>
                </a:solidFill>
                <a:effectLst/>
                <a:latin typeface="微软雅黑" panose="020B0503020204020204" pitchFamily="34" charset="-122"/>
                <a:ea typeface="微软雅黑" panose="020B0503020204020204" pitchFamily="34" charset="-122"/>
              </a:rPr>
              <a:t>-&gt;</a:t>
            </a:r>
            <a:r>
              <a:rPr lang="zh-CN" altLang="en-US" sz="2400" b="0" i="0" dirty="0">
                <a:solidFill>
                  <a:srgbClr val="333333"/>
                </a:solidFill>
                <a:effectLst/>
                <a:latin typeface="微软雅黑" panose="020B0503020204020204" pitchFamily="34" charset="-122"/>
                <a:ea typeface="微软雅黑" panose="020B0503020204020204" pitchFamily="34" charset="-122"/>
              </a:rPr>
              <a:t>解密</a:t>
            </a:r>
            <a:r>
              <a:rPr lang="en-US" altLang="zh-CN" sz="2400" b="0" i="0" dirty="0">
                <a:solidFill>
                  <a:srgbClr val="333333"/>
                </a:solidFill>
                <a:effectLst/>
                <a:latin typeface="微软雅黑" panose="020B0503020204020204" pitchFamily="34" charset="-122"/>
                <a:ea typeface="微软雅黑" panose="020B0503020204020204" pitchFamily="34" charset="-122"/>
              </a:rPr>
              <a:t>-&gt;</a:t>
            </a:r>
            <a:r>
              <a:rPr lang="zh-CN" altLang="en-US" sz="2400" b="0" i="0" dirty="0">
                <a:solidFill>
                  <a:srgbClr val="333333"/>
                </a:solidFill>
                <a:effectLst/>
                <a:latin typeface="微软雅黑" panose="020B0503020204020204" pitchFamily="34" charset="-122"/>
                <a:ea typeface="微软雅黑" panose="020B0503020204020204" pitchFamily="34" charset="-122"/>
              </a:rPr>
              <a:t>加密 的方式。</a:t>
            </a:r>
          </a:p>
          <a:p>
            <a:pPr marL="285750" indent="-285750">
              <a:buFont typeface="Arial" panose="020B0604020202020204" pitchFamily="34" charset="0"/>
              <a:buChar char="•"/>
            </a:pP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0" i="0" dirty="0">
                <a:solidFill>
                  <a:srgbClr val="333333"/>
                </a:solidFill>
                <a:effectLst/>
                <a:latin typeface="微软雅黑" panose="020B0503020204020204" pitchFamily="34" charset="-122"/>
                <a:ea typeface="微软雅黑" panose="020B0503020204020204" pitchFamily="34" charset="-122"/>
              </a:rPr>
              <a:t>当三重密钥均相同时，前两步相互抵消，相当于仅实现了一次加密，因此可实现对普通</a:t>
            </a:r>
            <a:r>
              <a:rPr lang="en-US" altLang="zh-CN" sz="2400" b="0" i="0" dirty="0">
                <a:solidFill>
                  <a:srgbClr val="333333"/>
                </a:solidFill>
                <a:effectLst/>
                <a:latin typeface="微软雅黑" panose="020B0503020204020204" pitchFamily="34" charset="-122"/>
                <a:ea typeface="微软雅黑" panose="020B0503020204020204" pitchFamily="34" charset="-122"/>
              </a:rPr>
              <a:t>DES</a:t>
            </a:r>
            <a:r>
              <a:rPr lang="zh-CN" altLang="en-US" sz="2400" b="0" i="0" dirty="0">
                <a:solidFill>
                  <a:srgbClr val="333333"/>
                </a:solidFill>
                <a:effectLst/>
                <a:latin typeface="微软雅黑" panose="020B0503020204020204" pitchFamily="34" charset="-122"/>
                <a:ea typeface="微软雅黑" panose="020B0503020204020204" pitchFamily="34" charset="-122"/>
              </a:rPr>
              <a:t>加密算法的兼容。</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2609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96294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3DES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代码流程</a:t>
            </a:r>
          </a:p>
        </p:txBody>
      </p:sp>
      <p:sp>
        <p:nvSpPr>
          <p:cNvPr id="5" name="文本框 4">
            <a:extLst>
              <a:ext uri="{FF2B5EF4-FFF2-40B4-BE49-F238E27FC236}">
                <a16:creationId xmlns:a16="http://schemas.microsoft.com/office/drawing/2014/main" id="{6C2060F0-B39D-4A48-B19C-42D848401385}"/>
              </a:ext>
            </a:extLst>
          </p:cNvPr>
          <p:cNvSpPr txBox="1"/>
          <p:nvPr/>
        </p:nvSpPr>
        <p:spPr>
          <a:xfrm>
            <a:off x="1024431" y="2224529"/>
            <a:ext cx="5060879" cy="3139321"/>
          </a:xfrm>
          <a:prstGeom prst="rect">
            <a:avLst/>
          </a:prstGeom>
          <a:solidFill>
            <a:schemeClr val="tx1"/>
          </a:solidFill>
        </p:spPr>
        <p:txBody>
          <a:bodyPr wrap="square">
            <a:spAutoFit/>
          </a:bodyPr>
          <a:lstStyle/>
          <a:p>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key</a:t>
            </a:r>
            <a:r>
              <a:rPr lang="zh-CN" altLang="en-US" b="0" dirty="0">
                <a:solidFill>
                  <a:srgbClr val="D4D4D4"/>
                </a:solidFill>
                <a:effectLst/>
                <a:latin typeface="Consolas" panose="020B0609020204030204" pitchFamily="49" charset="0"/>
              </a:rPr>
              <a:t>长度为</a:t>
            </a:r>
            <a:r>
              <a:rPr lang="en-US" altLang="zh-CN" b="0" dirty="0">
                <a:solidFill>
                  <a:srgbClr val="D4D4D4"/>
                </a:solidFill>
                <a:effectLst/>
                <a:latin typeface="Consolas" panose="020B0609020204030204" pitchFamily="49" charset="0"/>
              </a:rPr>
              <a:t>24</a:t>
            </a:r>
            <a:r>
              <a:rPr lang="zh-CN" altLang="en-US" b="0" dirty="0">
                <a:solidFill>
                  <a:srgbClr val="D4D4D4"/>
                </a:solidFill>
                <a:effectLst/>
                <a:latin typeface="Consolas" panose="020B0609020204030204" pitchFamily="49" charset="0"/>
              </a:rPr>
              <a:t>字节时：</a:t>
            </a:r>
          </a:p>
          <a:p>
            <a:br>
              <a:rPr lang="zh-CN" altLang="en-US"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VOID </a:t>
            </a:r>
            <a:r>
              <a:rPr lang="en-US" altLang="zh-CN" b="0" dirty="0">
                <a:solidFill>
                  <a:srgbClr val="B5CEA8"/>
                </a:solidFill>
                <a:effectLst/>
                <a:latin typeface="Consolas" panose="020B0609020204030204" pitchFamily="49" charset="0"/>
              </a:rPr>
              <a:t>3DES</a:t>
            </a:r>
            <a:r>
              <a:rPr lang="en-US" altLang="zh-CN" b="0" dirty="0">
                <a:solidFill>
                  <a:srgbClr val="D4D4D4"/>
                </a:solidFill>
                <a:effectLst/>
                <a:latin typeface="Consolas" panose="020B0609020204030204" pitchFamily="49" charset="0"/>
              </a:rPr>
              <a:t>(BYTE </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24</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BYTE </a:t>
            </a:r>
            <a:r>
              <a:rPr lang="en-US" altLang="zh-CN" b="0" dirty="0">
                <a:solidFill>
                  <a:srgbClr val="9CDCFE"/>
                </a:solidFill>
                <a:effectLst/>
                <a:latin typeface="Consolas" panose="020B0609020204030204" pitchFamily="49" charset="0"/>
              </a:rPr>
              <a:t>Data</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BYTE </a:t>
            </a:r>
            <a:r>
              <a:rPr lang="en-US" altLang="zh-CN" b="0" dirty="0">
                <a:solidFill>
                  <a:srgbClr val="9CDCFE"/>
                </a:solidFill>
                <a:effectLst/>
                <a:latin typeface="Consolas" panose="020B0609020204030204" pitchFamily="49" charset="0"/>
              </a:rPr>
              <a:t>Out</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BYTE </a:t>
            </a:r>
            <a:r>
              <a:rPr lang="en-US" altLang="zh-CN" b="0" dirty="0">
                <a:solidFill>
                  <a:srgbClr val="9CDCFE"/>
                </a:solidFill>
                <a:effectLst/>
                <a:latin typeface="Consolas" panose="020B0609020204030204" pitchFamily="49" charset="0"/>
              </a:rPr>
              <a:t>Buf1</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Buf2</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p>
          <a:p>
            <a:r>
              <a:rPr lang="en-US" altLang="zh-CN" b="0" dirty="0">
                <a:solidFill>
                  <a:srgbClr val="DCDCAA"/>
                </a:solidFill>
                <a:effectLst/>
                <a:latin typeface="Consolas" panose="020B0609020204030204" pitchFamily="49" charset="0"/>
              </a:rPr>
              <a:t>DES</a:t>
            </a:r>
            <a:r>
              <a:rPr lang="en-US" altLang="zh-CN" b="0" dirty="0">
                <a:solidFill>
                  <a:srgbClr val="D4D4D4"/>
                </a:solidFill>
                <a:effectLst/>
                <a:latin typeface="Consolas" panose="020B0609020204030204" pitchFamily="49" charset="0"/>
              </a:rPr>
              <a:t> (&amp;</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Data</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Buf1);</a:t>
            </a:r>
          </a:p>
          <a:p>
            <a:r>
              <a:rPr lang="en-US" altLang="zh-CN" b="0" dirty="0">
                <a:solidFill>
                  <a:srgbClr val="DCDCAA"/>
                </a:solidFill>
                <a:effectLst/>
                <a:latin typeface="Consolas" panose="020B0609020204030204" pitchFamily="49" charset="0"/>
              </a:rPr>
              <a:t>UDES</a:t>
            </a:r>
            <a:r>
              <a:rPr lang="en-US" altLang="zh-CN" b="0" dirty="0">
                <a:solidFill>
                  <a:srgbClr val="D4D4D4"/>
                </a:solidFill>
                <a:effectLst/>
                <a:latin typeface="Consolas" panose="020B0609020204030204" pitchFamily="49" charset="0"/>
              </a:rPr>
              <a:t>(&amp;</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Buf1</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Buf2);</a:t>
            </a:r>
          </a:p>
          <a:p>
            <a:r>
              <a:rPr lang="en-US" altLang="zh-CN" b="0" dirty="0">
                <a:solidFill>
                  <a:srgbClr val="DCDCAA"/>
                </a:solidFill>
                <a:effectLst/>
                <a:latin typeface="Consolas" panose="020B0609020204030204" pitchFamily="49" charset="0"/>
              </a:rPr>
              <a:t>DES</a:t>
            </a:r>
            <a:r>
              <a:rPr lang="en-US" altLang="zh-CN" b="0" dirty="0">
                <a:solidFill>
                  <a:srgbClr val="D4D4D4"/>
                </a:solidFill>
                <a:effectLst/>
                <a:latin typeface="Consolas" panose="020B0609020204030204" pitchFamily="49" charset="0"/>
              </a:rPr>
              <a:t> (&amp;</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16</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Buf2</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Out);</a:t>
            </a:r>
          </a:p>
          <a:p>
            <a:r>
              <a:rPr lang="en-US" altLang="zh-CN" b="0" dirty="0">
                <a:solidFill>
                  <a:srgbClr val="D4D4D4"/>
                </a:solidFill>
                <a:effectLst/>
                <a:latin typeface="Consolas" panose="020B0609020204030204" pitchFamily="49" charset="0"/>
              </a:rPr>
              <a:t>}</a:t>
            </a:r>
          </a:p>
        </p:txBody>
      </p:sp>
      <p:sp>
        <p:nvSpPr>
          <p:cNvPr id="7" name="文本框 6">
            <a:extLst>
              <a:ext uri="{FF2B5EF4-FFF2-40B4-BE49-F238E27FC236}">
                <a16:creationId xmlns:a16="http://schemas.microsoft.com/office/drawing/2014/main" id="{17DC33B8-1F86-4A6F-9F66-78AADF60E5E8}"/>
              </a:ext>
            </a:extLst>
          </p:cNvPr>
          <p:cNvSpPr txBox="1"/>
          <p:nvPr/>
        </p:nvSpPr>
        <p:spPr>
          <a:xfrm>
            <a:off x="6106692" y="2224528"/>
            <a:ext cx="5060879" cy="3139321"/>
          </a:xfrm>
          <a:prstGeom prst="rect">
            <a:avLst/>
          </a:prstGeom>
          <a:solidFill>
            <a:schemeClr val="tx1"/>
          </a:solidFill>
        </p:spPr>
        <p:txBody>
          <a:bodyPr wrap="square">
            <a:spAutoFit/>
          </a:bodyPr>
          <a:lstStyle/>
          <a:p>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key</a:t>
            </a:r>
            <a:r>
              <a:rPr lang="zh-CN" altLang="en-US" b="0" dirty="0">
                <a:solidFill>
                  <a:srgbClr val="D4D4D4"/>
                </a:solidFill>
                <a:effectLst/>
                <a:latin typeface="Consolas" panose="020B0609020204030204" pitchFamily="49" charset="0"/>
              </a:rPr>
              <a:t>长度为</a:t>
            </a:r>
            <a:r>
              <a:rPr lang="en-US" altLang="zh-CN" b="0" dirty="0">
                <a:solidFill>
                  <a:srgbClr val="D4D4D4"/>
                </a:solidFill>
                <a:effectLst/>
                <a:latin typeface="Consolas" panose="020B0609020204030204" pitchFamily="49" charset="0"/>
              </a:rPr>
              <a:t>16</a:t>
            </a:r>
            <a:r>
              <a:rPr lang="zh-CN" altLang="en-US" b="0" dirty="0">
                <a:solidFill>
                  <a:srgbClr val="D4D4D4"/>
                </a:solidFill>
                <a:effectLst/>
                <a:latin typeface="Consolas" panose="020B0609020204030204" pitchFamily="49" charset="0"/>
              </a:rPr>
              <a:t>字节时：</a:t>
            </a:r>
          </a:p>
          <a:p>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VOID </a:t>
            </a:r>
            <a:r>
              <a:rPr lang="en-US" altLang="zh-CN" b="0" dirty="0">
                <a:solidFill>
                  <a:srgbClr val="B5CEA8"/>
                </a:solidFill>
                <a:effectLst/>
                <a:latin typeface="Consolas" panose="020B0609020204030204" pitchFamily="49" charset="0"/>
              </a:rPr>
              <a:t>3DES</a:t>
            </a:r>
            <a:r>
              <a:rPr lang="en-US" altLang="zh-CN" b="0" dirty="0">
                <a:solidFill>
                  <a:srgbClr val="D4D4D4"/>
                </a:solidFill>
                <a:effectLst/>
                <a:latin typeface="Consolas" panose="020B0609020204030204" pitchFamily="49" charset="0"/>
              </a:rPr>
              <a:t>(BYTE </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16</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BYTE </a:t>
            </a:r>
            <a:r>
              <a:rPr lang="en-US" altLang="zh-CN" b="0" dirty="0">
                <a:solidFill>
                  <a:srgbClr val="9CDCFE"/>
                </a:solidFill>
                <a:effectLst/>
                <a:latin typeface="Consolas" panose="020B0609020204030204" pitchFamily="49" charset="0"/>
              </a:rPr>
              <a:t>Data</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BYTE </a:t>
            </a:r>
            <a:r>
              <a:rPr lang="en-US" altLang="zh-CN" b="0" dirty="0">
                <a:solidFill>
                  <a:srgbClr val="9CDCFE"/>
                </a:solidFill>
                <a:effectLst/>
                <a:latin typeface="Consolas" panose="020B0609020204030204" pitchFamily="49" charset="0"/>
              </a:rPr>
              <a:t>Out</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BYTE </a:t>
            </a:r>
            <a:r>
              <a:rPr lang="en-US" altLang="zh-CN" b="0" dirty="0">
                <a:solidFill>
                  <a:srgbClr val="9CDCFE"/>
                </a:solidFill>
                <a:effectLst/>
                <a:latin typeface="Consolas" panose="020B0609020204030204" pitchFamily="49" charset="0"/>
              </a:rPr>
              <a:t>Buf1</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Buf2</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p>
          <a:p>
            <a:r>
              <a:rPr lang="en-US" altLang="zh-CN" b="0" dirty="0">
                <a:solidFill>
                  <a:srgbClr val="DCDCAA"/>
                </a:solidFill>
                <a:effectLst/>
                <a:latin typeface="Consolas" panose="020B0609020204030204" pitchFamily="49" charset="0"/>
              </a:rPr>
              <a:t>DES</a:t>
            </a:r>
            <a:r>
              <a:rPr lang="en-US" altLang="zh-CN" b="0" dirty="0">
                <a:solidFill>
                  <a:srgbClr val="D4D4D4"/>
                </a:solidFill>
                <a:effectLst/>
                <a:latin typeface="Consolas" panose="020B0609020204030204" pitchFamily="49" charset="0"/>
              </a:rPr>
              <a:t> (&amp;</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Data</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Buf1);</a:t>
            </a:r>
          </a:p>
          <a:p>
            <a:r>
              <a:rPr lang="en-US" altLang="zh-CN" b="0" dirty="0">
                <a:solidFill>
                  <a:srgbClr val="DCDCAA"/>
                </a:solidFill>
                <a:effectLst/>
                <a:latin typeface="Consolas" panose="020B0609020204030204" pitchFamily="49" charset="0"/>
              </a:rPr>
              <a:t>UDES</a:t>
            </a:r>
            <a:r>
              <a:rPr lang="en-US" altLang="zh-CN" b="0" dirty="0">
                <a:solidFill>
                  <a:srgbClr val="D4D4D4"/>
                </a:solidFill>
                <a:effectLst/>
                <a:latin typeface="Consolas" panose="020B0609020204030204" pitchFamily="49" charset="0"/>
              </a:rPr>
              <a:t>(&amp;</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8</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Buf1</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Buf2);</a:t>
            </a:r>
          </a:p>
          <a:p>
            <a:r>
              <a:rPr lang="en-US" altLang="zh-CN" b="0" dirty="0">
                <a:solidFill>
                  <a:srgbClr val="DCDCAA"/>
                </a:solidFill>
                <a:effectLst/>
                <a:latin typeface="Consolas" panose="020B0609020204030204" pitchFamily="49" charset="0"/>
              </a:rPr>
              <a:t>DES</a:t>
            </a:r>
            <a:r>
              <a:rPr lang="en-US" altLang="zh-CN" b="0" dirty="0">
                <a:solidFill>
                  <a:srgbClr val="D4D4D4"/>
                </a:solidFill>
                <a:effectLst/>
                <a:latin typeface="Consolas" panose="020B0609020204030204" pitchFamily="49" charset="0"/>
              </a:rPr>
              <a:t> (&amp;</a:t>
            </a:r>
            <a:r>
              <a:rPr lang="en-US" altLang="zh-CN" b="0" dirty="0" err="1">
                <a:solidFill>
                  <a:srgbClr val="9CDCFE"/>
                </a:solidFill>
                <a:effectLst/>
                <a:latin typeface="Consolas" panose="020B0609020204030204" pitchFamily="49" charset="0"/>
              </a:rPr>
              <a:t>DoubleKeyStr</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Buf2</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Out);</a:t>
            </a:r>
          </a:p>
          <a:p>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36933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5" y="3432193"/>
            <a:ext cx="7094967"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经典算法类型</a:t>
            </a:r>
            <a:r>
              <a:rPr kumimoji="1" lang="en-US" altLang="zh-CN" sz="4000" b="1" dirty="0">
                <a:solidFill>
                  <a:srgbClr val="7AC259"/>
                </a:solidFill>
                <a:latin typeface="Microsoft YaHei" panose="020B0503020204020204" pitchFamily="34" charset="-122"/>
                <a:ea typeface="Microsoft YaHei" panose="020B0503020204020204" pitchFamily="34" charset="-122"/>
              </a:rPr>
              <a:t>——</a:t>
            </a:r>
            <a:r>
              <a:rPr kumimoji="1" lang="zh-CN" altLang="en-US" sz="4000" b="1" dirty="0">
                <a:solidFill>
                  <a:srgbClr val="7AC259"/>
                </a:solidFill>
                <a:latin typeface="Microsoft YaHei" panose="020B0503020204020204" pitchFamily="34" charset="-122"/>
                <a:ea typeface="Microsoft YaHei" panose="020B0503020204020204" pitchFamily="34" charset="-122"/>
              </a:rPr>
              <a:t>非对称加密</a:t>
            </a:r>
          </a:p>
        </p:txBody>
      </p:sp>
      <p:sp>
        <p:nvSpPr>
          <p:cNvPr id="9" name="文本框 8"/>
          <p:cNvSpPr txBox="1"/>
          <p:nvPr/>
        </p:nvSpPr>
        <p:spPr>
          <a:xfrm>
            <a:off x="3610610" y="2237740"/>
            <a:ext cx="3299460"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2</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2872008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216219"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非对称加密算法</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2111047"/>
            <a:ext cx="8457344" cy="2554545"/>
          </a:xfrm>
          <a:prstGeom prst="rect">
            <a:avLst/>
          </a:prstGeom>
          <a:noFill/>
        </p:spPr>
        <p:txBody>
          <a:bodyPr wrap="square" rtlCol="0">
            <a:spAutoFit/>
          </a:bodyPr>
          <a:lstStyle/>
          <a:p>
            <a:r>
              <a:rPr lang="zh-CN" altLang="en-US" sz="4000" i="0" dirty="0">
                <a:solidFill>
                  <a:srgbClr val="333333"/>
                </a:solidFill>
                <a:effectLst/>
                <a:latin typeface="Helvetica Neue"/>
              </a:rPr>
              <a:t>非对称加密算法也叫公钥密码算法，通过生成的公私钥来对明文密文进行加密解密。常用非对称加密算法如：</a:t>
            </a:r>
            <a:r>
              <a:rPr lang="en-US" altLang="zh-CN" sz="4000" i="0" dirty="0">
                <a:solidFill>
                  <a:srgbClr val="333333"/>
                </a:solidFill>
                <a:effectLst/>
                <a:latin typeface="Helvetica Neue"/>
              </a:rPr>
              <a:t>RSA</a:t>
            </a:r>
            <a:r>
              <a:rPr lang="zh-CN" altLang="en-US" sz="4000" i="0" dirty="0">
                <a:solidFill>
                  <a:srgbClr val="333333"/>
                </a:solidFill>
                <a:effectLst/>
                <a:latin typeface="Helvetica Neue"/>
              </a:rPr>
              <a:t>算法、</a:t>
            </a:r>
            <a:r>
              <a:rPr lang="en-US" altLang="zh-CN" sz="4000" i="0" dirty="0">
                <a:solidFill>
                  <a:srgbClr val="333333"/>
                </a:solidFill>
                <a:effectLst/>
                <a:latin typeface="Helvetica Neue"/>
              </a:rPr>
              <a:t>ECC</a:t>
            </a:r>
            <a:r>
              <a:rPr lang="zh-CN" altLang="en-US" sz="4000" i="0" dirty="0">
                <a:solidFill>
                  <a:srgbClr val="333333"/>
                </a:solidFill>
                <a:effectLst/>
                <a:latin typeface="Helvetica Neue"/>
              </a:rPr>
              <a:t>算法</a:t>
            </a:r>
            <a:endParaRPr lang="en-US" altLang="zh-CN" sz="4000" dirty="0"/>
          </a:p>
        </p:txBody>
      </p:sp>
    </p:spTree>
    <p:extLst>
      <p:ext uri="{BB962C8B-B14F-4D97-AF65-F5344CB8AC3E}">
        <p14:creationId xmlns:p14="http://schemas.microsoft.com/office/powerpoint/2010/main" val="3111303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5" y="3432193"/>
            <a:ext cx="6149743"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非对称加密算法</a:t>
            </a:r>
            <a:r>
              <a:rPr kumimoji="1" lang="en-US" altLang="zh-CN" sz="4000" b="1" dirty="0">
                <a:solidFill>
                  <a:srgbClr val="7AC259"/>
                </a:solidFill>
                <a:latin typeface="Microsoft YaHei" panose="020B0503020204020204" pitchFamily="34" charset="-122"/>
                <a:ea typeface="Microsoft YaHei" panose="020B0503020204020204" pitchFamily="34" charset="-122"/>
              </a:rPr>
              <a:t>——RSA</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2.1</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122340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04762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710354"/>
            <a:ext cx="8457344" cy="3785652"/>
          </a:xfrm>
          <a:prstGeom prst="rect">
            <a:avLst/>
          </a:prstGeom>
          <a:noFill/>
        </p:spPr>
        <p:txBody>
          <a:bodyPr wrap="square" rtlCol="0">
            <a:spAutoFit/>
          </a:bodyPr>
          <a:lstStyle/>
          <a:p>
            <a:r>
              <a:rPr lang="en-US" altLang="zh-CN" sz="2400" i="0" dirty="0">
                <a:solidFill>
                  <a:srgbClr val="333333"/>
                </a:solidFill>
                <a:effectLst/>
                <a:latin typeface="Helvetica Neue"/>
              </a:rPr>
              <a:t>1977</a:t>
            </a:r>
            <a:r>
              <a:rPr lang="zh-CN" altLang="en-US" sz="2400" i="0" dirty="0">
                <a:solidFill>
                  <a:srgbClr val="333333"/>
                </a:solidFill>
                <a:effectLst/>
                <a:latin typeface="Helvetica Neue"/>
              </a:rPr>
              <a:t>年，三位数学家</a:t>
            </a:r>
            <a:r>
              <a:rPr lang="en-US" altLang="zh-CN" sz="2400" i="0" dirty="0">
                <a:solidFill>
                  <a:srgbClr val="333333"/>
                </a:solidFill>
                <a:effectLst/>
                <a:latin typeface="Helvetica Neue"/>
              </a:rPr>
              <a:t>Rivest</a:t>
            </a:r>
            <a:r>
              <a:rPr lang="zh-CN" altLang="en-US" sz="2400" i="0" dirty="0">
                <a:solidFill>
                  <a:srgbClr val="333333"/>
                </a:solidFill>
                <a:effectLst/>
                <a:latin typeface="Helvetica Neue"/>
              </a:rPr>
              <a:t>、</a:t>
            </a:r>
            <a:r>
              <a:rPr lang="en-US" altLang="zh-CN" sz="2400" i="0" dirty="0">
                <a:solidFill>
                  <a:srgbClr val="333333"/>
                </a:solidFill>
                <a:effectLst/>
                <a:latin typeface="Helvetica Neue"/>
              </a:rPr>
              <a:t>Shamir </a:t>
            </a:r>
            <a:r>
              <a:rPr lang="zh-CN" altLang="en-US" sz="2400" i="0" dirty="0">
                <a:solidFill>
                  <a:srgbClr val="333333"/>
                </a:solidFill>
                <a:effectLst/>
                <a:latin typeface="Helvetica Neue"/>
              </a:rPr>
              <a:t>和 </a:t>
            </a:r>
            <a:r>
              <a:rPr lang="en-US" altLang="zh-CN" sz="2400" i="0" dirty="0">
                <a:solidFill>
                  <a:srgbClr val="333333"/>
                </a:solidFill>
                <a:effectLst/>
                <a:latin typeface="Helvetica Neue"/>
              </a:rPr>
              <a:t>Adleman </a:t>
            </a:r>
            <a:r>
              <a:rPr lang="zh-CN" altLang="en-US" sz="2400" i="0" dirty="0">
                <a:solidFill>
                  <a:srgbClr val="333333"/>
                </a:solidFill>
                <a:effectLst/>
                <a:latin typeface="Helvetica Neue"/>
              </a:rPr>
              <a:t>设计了一种算法，可以实现非对称加密。这种算法用他们三个人的名字命名，叫做</a:t>
            </a:r>
            <a:r>
              <a:rPr lang="en-US" altLang="zh-CN" sz="2400" i="0" dirty="0">
                <a:solidFill>
                  <a:srgbClr val="333333"/>
                </a:solidFill>
                <a:effectLst/>
                <a:latin typeface="Helvetica Neue"/>
              </a:rPr>
              <a:t>RSA</a:t>
            </a:r>
            <a:r>
              <a:rPr lang="zh-CN" altLang="en-US" sz="2400" i="0" dirty="0">
                <a:solidFill>
                  <a:srgbClr val="333333"/>
                </a:solidFill>
                <a:effectLst/>
                <a:latin typeface="Helvetica Neue"/>
              </a:rPr>
              <a:t>算法。从那时直到现在，</a:t>
            </a:r>
            <a:r>
              <a:rPr lang="en-US" altLang="zh-CN" sz="2400" i="0" dirty="0">
                <a:solidFill>
                  <a:srgbClr val="333333"/>
                </a:solidFill>
                <a:effectLst/>
                <a:latin typeface="Helvetica Neue"/>
              </a:rPr>
              <a:t>RSA</a:t>
            </a:r>
            <a:r>
              <a:rPr lang="zh-CN" altLang="en-US" sz="2400" i="0" dirty="0">
                <a:solidFill>
                  <a:srgbClr val="333333"/>
                </a:solidFill>
                <a:effectLst/>
                <a:latin typeface="Helvetica Neue"/>
              </a:rPr>
              <a:t>算法一直是最广为使用的</a:t>
            </a:r>
            <a:r>
              <a:rPr lang="en-US" altLang="zh-CN" sz="2400" i="0" dirty="0">
                <a:solidFill>
                  <a:srgbClr val="333333"/>
                </a:solidFill>
                <a:effectLst/>
                <a:latin typeface="Helvetica Neue"/>
              </a:rPr>
              <a:t>"</a:t>
            </a:r>
            <a:r>
              <a:rPr lang="zh-CN" altLang="en-US" sz="2400" i="0" dirty="0">
                <a:solidFill>
                  <a:srgbClr val="333333"/>
                </a:solidFill>
                <a:effectLst/>
                <a:latin typeface="Helvetica Neue"/>
              </a:rPr>
              <a:t>非对称加密算法</a:t>
            </a:r>
            <a:r>
              <a:rPr lang="en-US" altLang="zh-CN" sz="2400" i="0" dirty="0">
                <a:solidFill>
                  <a:srgbClr val="333333"/>
                </a:solidFill>
                <a:effectLst/>
                <a:latin typeface="Helvetica Neue"/>
              </a:rPr>
              <a:t>"</a:t>
            </a:r>
            <a:r>
              <a:rPr lang="zh-CN" altLang="en-US" sz="2400" i="0" dirty="0">
                <a:solidFill>
                  <a:srgbClr val="333333"/>
                </a:solidFill>
                <a:effectLst/>
                <a:latin typeface="Helvetica Neue"/>
              </a:rPr>
              <a:t>。毫不夸张地说，只要有计算机网络的地方，就有</a:t>
            </a:r>
            <a:r>
              <a:rPr lang="en-US" altLang="zh-CN" sz="2400" i="0" dirty="0">
                <a:solidFill>
                  <a:srgbClr val="333333"/>
                </a:solidFill>
                <a:effectLst/>
                <a:latin typeface="Helvetica Neue"/>
              </a:rPr>
              <a:t>RSA</a:t>
            </a:r>
            <a:r>
              <a:rPr lang="zh-CN" altLang="en-US" sz="2400" i="0" dirty="0">
                <a:solidFill>
                  <a:srgbClr val="333333"/>
                </a:solidFill>
                <a:effectLst/>
                <a:latin typeface="Helvetica Neue"/>
              </a:rPr>
              <a:t>算法。</a:t>
            </a:r>
          </a:p>
          <a:p>
            <a:endParaRPr lang="zh-CN" altLang="en-US" sz="2400" i="0" dirty="0">
              <a:solidFill>
                <a:srgbClr val="333333"/>
              </a:solidFill>
              <a:effectLst/>
              <a:latin typeface="Helvetica Neue"/>
            </a:endParaRPr>
          </a:p>
          <a:p>
            <a:r>
              <a:rPr lang="zh-CN" altLang="en-US" sz="2400" i="0" dirty="0">
                <a:solidFill>
                  <a:srgbClr val="333333"/>
                </a:solidFill>
                <a:effectLst/>
                <a:latin typeface="Helvetica Neue"/>
              </a:rPr>
              <a:t>它是基于一种数学难题而发明出来的算法，破解它既是最简单的又是最难的</a:t>
            </a:r>
            <a:r>
              <a:rPr lang="en-US" altLang="zh-CN" sz="2400" i="0" dirty="0">
                <a:solidFill>
                  <a:srgbClr val="333333"/>
                </a:solidFill>
                <a:effectLst/>
                <a:latin typeface="Helvetica Neue"/>
              </a:rPr>
              <a:t>——</a:t>
            </a:r>
            <a:r>
              <a:rPr lang="zh-CN" altLang="en-US" sz="2400" i="0" dirty="0">
                <a:solidFill>
                  <a:srgbClr val="333333"/>
                </a:solidFill>
                <a:effectLst/>
                <a:latin typeface="Helvetica Neue"/>
              </a:rPr>
              <a:t>只需要一直算就可以破解，算力越强破解越快。但是以人类今天的顶级算力来进行破解也只能破解</a:t>
            </a:r>
            <a:r>
              <a:rPr lang="en-US" altLang="zh-CN" sz="2400" i="0" dirty="0">
                <a:solidFill>
                  <a:srgbClr val="333333"/>
                </a:solidFill>
                <a:effectLst/>
                <a:latin typeface="Helvetica Neue"/>
              </a:rPr>
              <a:t>2048</a:t>
            </a:r>
            <a:r>
              <a:rPr lang="zh-CN" altLang="en-US" sz="2400" i="0" dirty="0">
                <a:solidFill>
                  <a:srgbClr val="333333"/>
                </a:solidFill>
                <a:effectLst/>
                <a:latin typeface="Helvetica Neue"/>
              </a:rPr>
              <a:t>位以内的公私钥。</a:t>
            </a:r>
            <a:endParaRPr lang="en-US" altLang="zh-CN" sz="2400" dirty="0"/>
          </a:p>
        </p:txBody>
      </p:sp>
    </p:spTree>
    <p:extLst>
      <p:ext uri="{BB962C8B-B14F-4D97-AF65-F5344CB8AC3E}">
        <p14:creationId xmlns:p14="http://schemas.microsoft.com/office/powerpoint/2010/main" val="1760280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16464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加密</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228397"/>
            <a:ext cx="8457344" cy="4401205"/>
          </a:xfrm>
          <a:prstGeom prst="rect">
            <a:avLst/>
          </a:prstGeom>
          <a:noFill/>
        </p:spPr>
        <p:txBody>
          <a:bodyPr wrap="square" rtlCol="0">
            <a:spAutoFit/>
          </a:bodyPr>
          <a:lstStyle/>
          <a:p>
            <a:r>
              <a:rPr lang="en-US" altLang="zh-CN" sz="2000" i="0" dirty="0">
                <a:solidFill>
                  <a:srgbClr val="333333"/>
                </a:solidFill>
                <a:effectLst/>
                <a:latin typeface="Helvetica Neue"/>
              </a:rPr>
              <a:t>RSA</a:t>
            </a:r>
            <a:r>
              <a:rPr lang="zh-CN" altLang="en-US" sz="2000" i="0" dirty="0">
                <a:solidFill>
                  <a:srgbClr val="333333"/>
                </a:solidFill>
                <a:effectLst/>
                <a:latin typeface="Helvetica Neue"/>
              </a:rPr>
              <a:t>的加密可以用下面的公式来表示：</a:t>
            </a: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密文</a:t>
            </a:r>
            <a:r>
              <a:rPr lang="en-US" altLang="zh-CN" sz="2000" i="0" dirty="0">
                <a:solidFill>
                  <a:srgbClr val="333333"/>
                </a:solidFill>
                <a:effectLst/>
                <a:latin typeface="Helvetica Neue"/>
              </a:rPr>
              <a:t>=</a:t>
            </a:r>
            <a:r>
              <a:rPr lang="zh-CN" altLang="en-US" sz="2000" i="0" dirty="0">
                <a:solidFill>
                  <a:srgbClr val="333333"/>
                </a:solidFill>
                <a:effectLst/>
                <a:latin typeface="Helvetica Neue"/>
              </a:rPr>
              <a:t>明文</a:t>
            </a:r>
            <a:r>
              <a:rPr lang="en-US" altLang="zh-CN" sz="2000" i="0" dirty="0">
                <a:solidFill>
                  <a:srgbClr val="333333"/>
                </a:solidFill>
                <a:effectLst/>
                <a:latin typeface="Helvetica Neue"/>
              </a:rPr>
              <a:t>^</a:t>
            </a:r>
            <a:r>
              <a:rPr lang="zh-CN" altLang="en-US" sz="2000" i="0" dirty="0">
                <a:solidFill>
                  <a:srgbClr val="333333"/>
                </a:solidFill>
                <a:effectLst/>
                <a:latin typeface="Helvetica Neue"/>
              </a:rPr>
              <a:t>𝐸 𝑚𝑜𝑑 𝑁</a:t>
            </a:r>
          </a:p>
          <a:p>
            <a:endParaRPr lang="en-US" altLang="zh-CN" sz="2000" i="0" dirty="0">
              <a:solidFill>
                <a:srgbClr val="333333"/>
              </a:solidFill>
              <a:effectLst/>
              <a:latin typeface="Helvetica Neue"/>
            </a:endParaRPr>
          </a:p>
          <a:p>
            <a:r>
              <a:rPr lang="zh-CN" altLang="en-US" sz="2000" i="0" dirty="0">
                <a:solidFill>
                  <a:srgbClr val="333333"/>
                </a:solidFill>
                <a:effectLst/>
                <a:latin typeface="Helvetica Neue"/>
              </a:rPr>
              <a:t>通过公式我们可以知道</a:t>
            </a:r>
            <a:r>
              <a:rPr lang="en-US" altLang="zh-CN" sz="2000" i="0" dirty="0">
                <a:solidFill>
                  <a:srgbClr val="333333"/>
                </a:solidFill>
                <a:effectLst/>
                <a:latin typeface="Helvetica Neue"/>
              </a:rPr>
              <a:t>RSA</a:t>
            </a:r>
            <a:r>
              <a:rPr lang="zh-CN" altLang="en-US" sz="2000" i="0" dirty="0">
                <a:solidFill>
                  <a:srgbClr val="333333"/>
                </a:solidFill>
                <a:effectLst/>
                <a:latin typeface="Helvetica Neue"/>
              </a:rPr>
              <a:t>的密文是通过明文的</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次方再对</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进行</a:t>
            </a:r>
            <a:r>
              <a:rPr lang="en-US" altLang="zh-CN" sz="2000" i="0" dirty="0">
                <a:solidFill>
                  <a:srgbClr val="333333"/>
                </a:solidFill>
                <a:effectLst/>
                <a:latin typeface="Helvetica Neue"/>
              </a:rPr>
              <a:t>mod</a:t>
            </a:r>
            <a:r>
              <a:rPr lang="zh-CN" altLang="en-US" sz="2000" i="0" dirty="0">
                <a:solidFill>
                  <a:srgbClr val="333333"/>
                </a:solidFill>
                <a:effectLst/>
                <a:latin typeface="Helvetica Neue"/>
              </a:rPr>
              <a:t>运算得到的。这个加密过程只用到了阶乘和取模运算，可以算是非常简单明了了。</a:t>
            </a: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简洁的才是最好的，这可能也是</a:t>
            </a:r>
            <a:r>
              <a:rPr lang="en-US" altLang="zh-CN" sz="2000" i="0" dirty="0">
                <a:solidFill>
                  <a:srgbClr val="333333"/>
                </a:solidFill>
                <a:effectLst/>
                <a:latin typeface="Helvetica Neue"/>
              </a:rPr>
              <a:t>RSA</a:t>
            </a:r>
            <a:r>
              <a:rPr lang="zh-CN" altLang="en-US" sz="2000" i="0" dirty="0">
                <a:solidFill>
                  <a:srgbClr val="333333"/>
                </a:solidFill>
                <a:effectLst/>
                <a:latin typeface="Helvetica Neue"/>
              </a:rPr>
              <a:t>算法这么通用的原因吧。</a:t>
            </a: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如果知道了</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，那么就可以得到密文，所以我们把</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的组合称为公钥，可以这样表示 公钥</a:t>
            </a:r>
            <a:r>
              <a:rPr lang="en-US" altLang="zh-CN" sz="2000" i="0" dirty="0">
                <a:solidFill>
                  <a:srgbClr val="333333"/>
                </a:solidFill>
                <a:effectLst/>
                <a:latin typeface="Helvetica Neue"/>
              </a:rPr>
              <a:t>{E,N}</a:t>
            </a:r>
            <a:r>
              <a:rPr lang="zh-CN" altLang="en-US" sz="2000" i="0" dirty="0">
                <a:solidFill>
                  <a:srgbClr val="333333"/>
                </a:solidFill>
                <a:effectLst/>
                <a:latin typeface="Helvetica Neue"/>
              </a:rPr>
              <a:t>。</a:t>
            </a: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如何选择</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是一个复杂的数学过程，我们会在后面讲到。</a:t>
            </a:r>
            <a:endParaRPr lang="en-US" altLang="zh-CN" sz="2000" dirty="0"/>
          </a:p>
        </p:txBody>
      </p:sp>
    </p:spTree>
    <p:extLst>
      <p:ext uri="{BB962C8B-B14F-4D97-AF65-F5344CB8AC3E}">
        <p14:creationId xmlns:p14="http://schemas.microsoft.com/office/powerpoint/2010/main" val="1158271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04442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解密</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865394"/>
            <a:ext cx="8457344" cy="2862322"/>
          </a:xfrm>
          <a:prstGeom prst="rect">
            <a:avLst/>
          </a:prstGeom>
          <a:noFill/>
        </p:spPr>
        <p:txBody>
          <a:bodyPr wrap="square" rtlCol="0">
            <a:spAutoFit/>
          </a:bodyPr>
          <a:lstStyle/>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先看一下</a:t>
            </a:r>
            <a:r>
              <a:rPr lang="en-US" altLang="zh-CN" sz="2000" i="0" dirty="0">
                <a:solidFill>
                  <a:srgbClr val="333333"/>
                </a:solidFill>
                <a:effectLst/>
                <a:latin typeface="Helvetica Neue"/>
              </a:rPr>
              <a:t>RSA</a:t>
            </a:r>
            <a:r>
              <a:rPr lang="zh-CN" altLang="en-US" sz="2000" i="0" dirty="0">
                <a:solidFill>
                  <a:srgbClr val="333333"/>
                </a:solidFill>
                <a:effectLst/>
                <a:latin typeface="Helvetica Neue"/>
              </a:rPr>
              <a:t>解密的公式：</a:t>
            </a: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明文 </a:t>
            </a:r>
            <a:r>
              <a:rPr lang="en-US" altLang="zh-CN" sz="2000" i="0" dirty="0">
                <a:solidFill>
                  <a:srgbClr val="333333"/>
                </a:solidFill>
                <a:effectLst/>
                <a:latin typeface="Helvetica Neue"/>
              </a:rPr>
              <a:t>= </a:t>
            </a:r>
            <a:r>
              <a:rPr lang="zh-CN" altLang="en-US" sz="2000" i="0" dirty="0">
                <a:solidFill>
                  <a:srgbClr val="333333"/>
                </a:solidFill>
                <a:effectLst/>
                <a:latin typeface="Helvetica Neue"/>
              </a:rPr>
              <a:t>密文</a:t>
            </a:r>
            <a:r>
              <a:rPr lang="en-US" altLang="zh-CN" sz="2000" i="0" dirty="0">
                <a:solidFill>
                  <a:srgbClr val="333333"/>
                </a:solidFill>
                <a:effectLst/>
                <a:latin typeface="Helvetica Neue"/>
              </a:rPr>
              <a:t>^</a:t>
            </a:r>
            <a:r>
              <a:rPr lang="zh-CN" altLang="en-US" sz="2000" i="0" dirty="0">
                <a:solidFill>
                  <a:srgbClr val="333333"/>
                </a:solidFill>
                <a:effectLst/>
                <a:latin typeface="Helvetica Neue"/>
              </a:rPr>
              <a:t>𝐷 𝑚𝑜𝑑 𝑁</a:t>
            </a:r>
          </a:p>
          <a:p>
            <a:endParaRPr lang="en-US" altLang="zh-CN" sz="2000" i="0" dirty="0">
              <a:solidFill>
                <a:srgbClr val="333333"/>
              </a:solidFill>
              <a:effectLst/>
              <a:latin typeface="Helvetica Neue"/>
            </a:endParaRPr>
          </a:p>
          <a:p>
            <a:r>
              <a:rPr lang="zh-CN" altLang="en-US" sz="2000" i="0" dirty="0">
                <a:solidFill>
                  <a:srgbClr val="333333"/>
                </a:solidFill>
                <a:effectLst/>
                <a:latin typeface="Helvetica Neue"/>
              </a:rPr>
              <a:t>通过公式可以看到，明文是通过密文的</a:t>
            </a:r>
            <a:r>
              <a:rPr lang="en-US" altLang="zh-CN" sz="2000" i="0" dirty="0">
                <a:solidFill>
                  <a:srgbClr val="333333"/>
                </a:solidFill>
                <a:effectLst/>
                <a:latin typeface="Helvetica Neue"/>
              </a:rPr>
              <a:t>D</a:t>
            </a:r>
            <a:r>
              <a:rPr lang="zh-CN" altLang="en-US" sz="2000" i="0" dirty="0">
                <a:solidFill>
                  <a:srgbClr val="333333"/>
                </a:solidFill>
                <a:effectLst/>
                <a:latin typeface="Helvetica Neue"/>
              </a:rPr>
              <a:t>次方，再和</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取模得到的。这里的</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和加密的</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是同一个数字。</a:t>
            </a:r>
          </a:p>
          <a:p>
            <a:endParaRPr lang="zh-CN" altLang="en-US" sz="2000" i="0" dirty="0">
              <a:solidFill>
                <a:srgbClr val="333333"/>
              </a:solidFill>
              <a:effectLst/>
              <a:latin typeface="Helvetica Neue"/>
            </a:endParaRPr>
          </a:p>
          <a:p>
            <a:r>
              <a:rPr lang="en-US" altLang="zh-CN" sz="2000" i="0" dirty="0">
                <a:solidFill>
                  <a:srgbClr val="333333"/>
                </a:solidFill>
                <a:effectLst/>
                <a:latin typeface="Helvetica Neue"/>
              </a:rPr>
              <a:t>D</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的组合表示为私钥</a:t>
            </a:r>
            <a:r>
              <a:rPr lang="en-US" altLang="zh-CN" sz="2000" i="0" dirty="0">
                <a:solidFill>
                  <a:srgbClr val="333333"/>
                </a:solidFill>
                <a:effectLst/>
                <a:latin typeface="Helvetica Neue"/>
              </a:rPr>
              <a:t>{D,N}</a:t>
            </a:r>
            <a:r>
              <a:rPr lang="zh-CN" altLang="en-US" sz="2000" i="0" dirty="0">
                <a:solidFill>
                  <a:srgbClr val="333333"/>
                </a:solidFill>
                <a:effectLst/>
                <a:latin typeface="Helvetica Neue"/>
              </a:rPr>
              <a:t>。</a:t>
            </a:r>
            <a:endParaRPr lang="en-US" altLang="zh-CN" sz="2000" dirty="0"/>
          </a:p>
        </p:txBody>
      </p:sp>
    </p:spTree>
    <p:extLst>
      <p:ext uri="{BB962C8B-B14F-4D97-AF65-F5344CB8AC3E}">
        <p14:creationId xmlns:p14="http://schemas.microsoft.com/office/powerpoint/2010/main" val="3661763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32334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生成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N</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865394"/>
            <a:ext cx="8457344" cy="2246769"/>
          </a:xfrm>
          <a:prstGeom prst="rect">
            <a:avLst/>
          </a:prstGeom>
          <a:noFill/>
        </p:spPr>
        <p:txBody>
          <a:bodyPr wrap="square" rtlCol="0">
            <a:spAutoFit/>
          </a:bodyPr>
          <a:lstStyle/>
          <a:p>
            <a:r>
              <a:rPr lang="zh-CN" altLang="en-US" sz="2000" i="0" dirty="0">
                <a:solidFill>
                  <a:srgbClr val="333333"/>
                </a:solidFill>
                <a:effectLst/>
                <a:latin typeface="Helvetica Neue"/>
              </a:rPr>
              <a:t>生成</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的公式如下：</a:t>
            </a:r>
          </a:p>
          <a:p>
            <a:endParaRPr lang="en-US" altLang="zh-CN" sz="2000" i="0" dirty="0">
              <a:solidFill>
                <a:srgbClr val="333333"/>
              </a:solidFill>
              <a:effectLst/>
              <a:latin typeface="Helvetica Neue"/>
            </a:endParaRPr>
          </a:p>
          <a:p>
            <a:r>
              <a:rPr lang="en-US" altLang="zh-CN" sz="2000" i="0" dirty="0">
                <a:solidFill>
                  <a:srgbClr val="333333"/>
                </a:solidFill>
                <a:effectLst/>
                <a:latin typeface="Helvetica Neue"/>
              </a:rPr>
              <a:t>N=</a:t>
            </a:r>
            <a:r>
              <a:rPr lang="en-US" altLang="zh-CN" sz="2000" i="0" dirty="0" err="1">
                <a:solidFill>
                  <a:srgbClr val="333333"/>
                </a:solidFill>
                <a:effectLst/>
                <a:latin typeface="Helvetica Neue"/>
              </a:rPr>
              <a:t>p∗q</a:t>
            </a:r>
            <a:endParaRPr lang="en-US" altLang="zh-CN" sz="2000" i="0" dirty="0">
              <a:solidFill>
                <a:srgbClr val="333333"/>
              </a:solidFill>
              <a:effectLst/>
              <a:latin typeface="Helvetica Neue"/>
            </a:endParaRPr>
          </a:p>
          <a:p>
            <a:endParaRPr lang="en-US" altLang="zh-CN" sz="2000" i="0" dirty="0">
              <a:solidFill>
                <a:srgbClr val="333333"/>
              </a:solidFill>
              <a:effectLst/>
              <a:latin typeface="Helvetica Neue"/>
            </a:endParaRPr>
          </a:p>
          <a:p>
            <a:r>
              <a:rPr lang="en-US" altLang="zh-CN" sz="2000" i="0" dirty="0">
                <a:solidFill>
                  <a:srgbClr val="333333"/>
                </a:solidFill>
                <a:effectLst/>
                <a:latin typeface="Helvetica Neue"/>
              </a:rPr>
              <a:t>p</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q</a:t>
            </a:r>
            <a:r>
              <a:rPr lang="zh-CN" altLang="en-US" sz="2000" i="0" dirty="0">
                <a:solidFill>
                  <a:srgbClr val="333333"/>
                </a:solidFill>
                <a:effectLst/>
                <a:latin typeface="Helvetica Neue"/>
              </a:rPr>
              <a:t>是两个很大的质数，太小的话容易被破译，太大的话会影响计算速度。通常</a:t>
            </a:r>
            <a:r>
              <a:rPr lang="en-US" altLang="zh-CN" sz="2000" i="0" dirty="0">
                <a:solidFill>
                  <a:srgbClr val="333333"/>
                </a:solidFill>
                <a:effectLst/>
                <a:latin typeface="Helvetica Neue"/>
              </a:rPr>
              <a:t>p</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q</a:t>
            </a:r>
            <a:r>
              <a:rPr lang="zh-CN" altLang="en-US" sz="2000" i="0" dirty="0">
                <a:solidFill>
                  <a:srgbClr val="333333"/>
                </a:solidFill>
                <a:effectLst/>
                <a:latin typeface="Helvetica Neue"/>
              </a:rPr>
              <a:t>的大小为</a:t>
            </a:r>
            <a:r>
              <a:rPr lang="en-US" altLang="zh-CN" sz="2000" i="0" dirty="0">
                <a:solidFill>
                  <a:srgbClr val="333333"/>
                </a:solidFill>
                <a:effectLst/>
                <a:latin typeface="Helvetica Neue"/>
              </a:rPr>
              <a:t>1024</a:t>
            </a:r>
            <a:r>
              <a:rPr lang="zh-CN" altLang="en-US" sz="2000" i="0" dirty="0">
                <a:solidFill>
                  <a:srgbClr val="333333"/>
                </a:solidFill>
                <a:effectLst/>
                <a:latin typeface="Helvetica Neue"/>
              </a:rPr>
              <a:t>比特。这两个数是通过伪随机数生成器生成的。伪随机数生成器不能直接生成质数，它是通过不断的重试得到的。</a:t>
            </a:r>
            <a:endParaRPr lang="en-US" altLang="zh-CN" sz="2000" dirty="0"/>
          </a:p>
        </p:txBody>
      </p:sp>
    </p:spTree>
    <p:extLst>
      <p:ext uri="{BB962C8B-B14F-4D97-AF65-F5344CB8AC3E}">
        <p14:creationId xmlns:p14="http://schemas.microsoft.com/office/powerpoint/2010/main" val="3287144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866490"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求</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L</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865394"/>
            <a:ext cx="8457344" cy="2554545"/>
          </a:xfrm>
          <a:prstGeom prst="rect">
            <a:avLst/>
          </a:prstGeom>
          <a:noFill/>
        </p:spPr>
        <p:txBody>
          <a:bodyPr wrap="square" rtlCol="0">
            <a:spAutoFit/>
          </a:bodyPr>
          <a:lstStyle/>
          <a:p>
            <a:endParaRPr lang="en-US" altLang="zh-CN" sz="2000" i="0" dirty="0">
              <a:solidFill>
                <a:srgbClr val="333333"/>
              </a:solidFill>
              <a:effectLst/>
              <a:latin typeface="Helvetica Neue"/>
            </a:endParaRPr>
          </a:p>
          <a:p>
            <a:r>
              <a:rPr lang="en-US" altLang="zh-CN" sz="2000" i="0" dirty="0">
                <a:solidFill>
                  <a:srgbClr val="333333"/>
                </a:solidFill>
                <a:effectLst/>
                <a:latin typeface="Helvetica Neue"/>
              </a:rPr>
              <a:t>L</a:t>
            </a:r>
            <a:r>
              <a:rPr lang="zh-CN" altLang="en-US" sz="2000" i="0" dirty="0">
                <a:solidFill>
                  <a:srgbClr val="333333"/>
                </a:solidFill>
                <a:effectLst/>
                <a:latin typeface="Helvetica Neue"/>
              </a:rPr>
              <a:t>是一个中间数，它和</a:t>
            </a:r>
            <a:r>
              <a:rPr lang="en-US" altLang="zh-CN" sz="2000" i="0" dirty="0">
                <a:solidFill>
                  <a:srgbClr val="333333"/>
                </a:solidFill>
                <a:effectLst/>
                <a:latin typeface="Helvetica Neue"/>
              </a:rPr>
              <a:t>p</a:t>
            </a:r>
            <a:r>
              <a:rPr lang="zh-CN" altLang="en-US" sz="2000" i="0" dirty="0">
                <a:solidFill>
                  <a:srgbClr val="333333"/>
                </a:solidFill>
                <a:effectLst/>
                <a:latin typeface="Helvetica Neue"/>
              </a:rPr>
              <a:t>，</a:t>
            </a:r>
            <a:r>
              <a:rPr lang="en-US" altLang="zh-CN" sz="2000" i="0" dirty="0">
                <a:solidFill>
                  <a:srgbClr val="333333"/>
                </a:solidFill>
                <a:effectLst/>
                <a:latin typeface="Helvetica Neue"/>
              </a:rPr>
              <a:t>q</a:t>
            </a:r>
            <a:r>
              <a:rPr lang="zh-CN" altLang="en-US" sz="2000" i="0" dirty="0">
                <a:solidFill>
                  <a:srgbClr val="333333"/>
                </a:solidFill>
                <a:effectLst/>
                <a:latin typeface="Helvetica Neue"/>
              </a:rPr>
              <a:t>一样，不会出现在</a:t>
            </a:r>
            <a:r>
              <a:rPr lang="en-US" altLang="zh-CN" sz="2000" i="0" dirty="0">
                <a:solidFill>
                  <a:srgbClr val="333333"/>
                </a:solidFill>
                <a:effectLst/>
                <a:latin typeface="Helvetica Neue"/>
              </a:rPr>
              <a:t>RSA</a:t>
            </a:r>
            <a:r>
              <a:rPr lang="zh-CN" altLang="en-US" sz="2000" i="0" dirty="0">
                <a:solidFill>
                  <a:srgbClr val="333333"/>
                </a:solidFill>
                <a:effectLst/>
                <a:latin typeface="Helvetica Neue"/>
              </a:rPr>
              <a:t>的加密和解密过程。</a:t>
            </a:r>
            <a:endParaRPr lang="en-US" altLang="zh-CN" sz="2000" i="0" dirty="0">
              <a:solidFill>
                <a:srgbClr val="333333"/>
              </a:solidFill>
              <a:effectLst/>
              <a:latin typeface="Helvetica Neue"/>
            </a:endParaRPr>
          </a:p>
          <a:p>
            <a:endParaRPr lang="zh-CN" altLang="en-US" sz="2000" i="0" dirty="0">
              <a:solidFill>
                <a:srgbClr val="333333"/>
              </a:solidFill>
              <a:effectLst/>
              <a:latin typeface="Helvetica Neue"/>
            </a:endParaRPr>
          </a:p>
          <a:p>
            <a:r>
              <a:rPr lang="en-US" altLang="zh-CN" sz="2000" i="0" dirty="0">
                <a:solidFill>
                  <a:srgbClr val="333333"/>
                </a:solidFill>
                <a:effectLst/>
                <a:latin typeface="Helvetica Neue"/>
              </a:rPr>
              <a:t>L</a:t>
            </a:r>
            <a:r>
              <a:rPr lang="zh-CN" altLang="en-US" sz="2000" i="0" dirty="0">
                <a:solidFill>
                  <a:srgbClr val="333333"/>
                </a:solidFill>
                <a:effectLst/>
                <a:latin typeface="Helvetica Neue"/>
              </a:rPr>
              <a:t>的计算公式如下：</a:t>
            </a:r>
          </a:p>
          <a:p>
            <a:endParaRPr lang="en-US" altLang="zh-CN" sz="2000" i="0" dirty="0">
              <a:solidFill>
                <a:srgbClr val="333333"/>
              </a:solidFill>
              <a:effectLst/>
              <a:latin typeface="Helvetica Neue"/>
            </a:endParaRPr>
          </a:p>
          <a:p>
            <a:r>
              <a:rPr lang="en-US" altLang="zh-CN" sz="2000" i="0" dirty="0">
                <a:solidFill>
                  <a:srgbClr val="333333"/>
                </a:solidFill>
                <a:effectLst/>
                <a:latin typeface="Helvetica Neue"/>
              </a:rPr>
              <a:t>L=lcm(p−1,q−1)</a:t>
            </a:r>
          </a:p>
          <a:p>
            <a:endParaRPr lang="en-US" altLang="zh-CN" sz="2000" i="0" dirty="0">
              <a:solidFill>
                <a:srgbClr val="333333"/>
              </a:solidFill>
              <a:effectLst/>
              <a:latin typeface="Helvetica Neue"/>
            </a:endParaRPr>
          </a:p>
          <a:p>
            <a:r>
              <a:rPr lang="en-US" altLang="zh-CN" sz="2000" i="0" dirty="0">
                <a:solidFill>
                  <a:srgbClr val="333333"/>
                </a:solidFill>
                <a:effectLst/>
                <a:latin typeface="Helvetica Neue"/>
              </a:rPr>
              <a:t>L</a:t>
            </a:r>
            <a:r>
              <a:rPr lang="zh-CN" altLang="en-US" sz="2000" i="0" dirty="0">
                <a:solidFill>
                  <a:srgbClr val="333333"/>
                </a:solidFill>
                <a:effectLst/>
                <a:latin typeface="Helvetica Neue"/>
              </a:rPr>
              <a:t>是</a:t>
            </a:r>
            <a:r>
              <a:rPr lang="en-US" altLang="zh-CN" sz="2000" i="0" dirty="0">
                <a:solidFill>
                  <a:srgbClr val="333333"/>
                </a:solidFill>
                <a:effectLst/>
                <a:latin typeface="Helvetica Neue"/>
              </a:rPr>
              <a:t>p-1</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q-1</a:t>
            </a:r>
            <a:r>
              <a:rPr lang="zh-CN" altLang="en-US" sz="2000" i="0" dirty="0">
                <a:solidFill>
                  <a:srgbClr val="333333"/>
                </a:solidFill>
                <a:effectLst/>
                <a:latin typeface="Helvetica Neue"/>
              </a:rPr>
              <a:t>的最小公倍数。</a:t>
            </a:r>
            <a:endParaRPr lang="en-US" altLang="zh-CN" sz="2000" dirty="0"/>
          </a:p>
        </p:txBody>
      </p:sp>
    </p:spTree>
    <p:extLst>
      <p:ext uri="{BB962C8B-B14F-4D97-AF65-F5344CB8AC3E}">
        <p14:creationId xmlns:p14="http://schemas.microsoft.com/office/powerpoint/2010/main" val="371452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对称加密算法</a:t>
            </a:r>
            <a:r>
              <a:rPr kumimoji="1" lang="en-US" altLang="zh-CN" sz="4000" b="1" dirty="0">
                <a:solidFill>
                  <a:srgbClr val="7AC259"/>
                </a:solidFill>
                <a:latin typeface="Microsoft YaHei" panose="020B0503020204020204" pitchFamily="34" charset="-122"/>
                <a:ea typeface="Microsoft YaHei" panose="020B0503020204020204" pitchFamily="34" charset="-122"/>
              </a:rPr>
              <a:t>——AES</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1.1</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3284599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882520"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求</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865394"/>
            <a:ext cx="8457344" cy="3477875"/>
          </a:xfrm>
          <a:prstGeom prst="rect">
            <a:avLst/>
          </a:prstGeom>
          <a:noFill/>
        </p:spPr>
        <p:txBody>
          <a:bodyPr wrap="square" rtlCol="0">
            <a:spAutoFit/>
          </a:bodyPr>
          <a:lstStyle/>
          <a:p>
            <a:endParaRPr lang="en-US" altLang="zh-CN" sz="2000" i="0" dirty="0">
              <a:solidFill>
                <a:srgbClr val="333333"/>
              </a:solidFill>
              <a:effectLst/>
              <a:latin typeface="Helvetica Neue"/>
            </a:endParaRPr>
          </a:p>
          <a:p>
            <a:r>
              <a:rPr lang="en-US" altLang="zh-CN" sz="2000" i="0" dirty="0">
                <a:solidFill>
                  <a:srgbClr val="333333"/>
                </a:solidFill>
                <a:effectLst/>
                <a:latin typeface="Helvetica Neue"/>
              </a:rPr>
              <a:t>E</a:t>
            </a:r>
            <a:r>
              <a:rPr lang="zh-CN" altLang="en-US" sz="2000" i="0" dirty="0">
                <a:solidFill>
                  <a:srgbClr val="333333"/>
                </a:solidFill>
                <a:effectLst/>
                <a:latin typeface="Helvetica Neue"/>
              </a:rPr>
              <a:t>就是用来加密的公钥了，</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是一个比</a:t>
            </a:r>
            <a:r>
              <a:rPr lang="en-US" altLang="zh-CN" sz="2000" i="0" dirty="0">
                <a:solidFill>
                  <a:srgbClr val="333333"/>
                </a:solidFill>
                <a:effectLst/>
                <a:latin typeface="Helvetica Neue"/>
              </a:rPr>
              <a:t>1</a:t>
            </a:r>
            <a:r>
              <a:rPr lang="zh-CN" altLang="en-US" sz="2000" i="0" dirty="0">
                <a:solidFill>
                  <a:srgbClr val="333333"/>
                </a:solidFill>
                <a:effectLst/>
                <a:latin typeface="Helvetica Neue"/>
              </a:rPr>
              <a:t>大，比</a:t>
            </a:r>
            <a:r>
              <a:rPr lang="en-US" altLang="zh-CN" sz="2000" i="0" dirty="0">
                <a:solidFill>
                  <a:srgbClr val="333333"/>
                </a:solidFill>
                <a:effectLst/>
                <a:latin typeface="Helvetica Neue"/>
              </a:rPr>
              <a:t>L</a:t>
            </a:r>
            <a:r>
              <a:rPr lang="zh-CN" altLang="en-US" sz="2000" i="0" dirty="0">
                <a:solidFill>
                  <a:srgbClr val="333333"/>
                </a:solidFill>
                <a:effectLst/>
                <a:latin typeface="Helvetica Neue"/>
              </a:rPr>
              <a:t>小的数。并且</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L</a:t>
            </a:r>
            <a:r>
              <a:rPr lang="zh-CN" altLang="en-US" sz="2000" i="0" dirty="0">
                <a:solidFill>
                  <a:srgbClr val="333333"/>
                </a:solidFill>
                <a:effectLst/>
                <a:latin typeface="Helvetica Neue"/>
              </a:rPr>
              <a:t>必须互质。只有</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L</a:t>
            </a:r>
            <a:r>
              <a:rPr lang="zh-CN" altLang="en-US" sz="2000" i="0" dirty="0">
                <a:solidFill>
                  <a:srgbClr val="333333"/>
                </a:solidFill>
                <a:effectLst/>
                <a:latin typeface="Helvetica Neue"/>
              </a:rPr>
              <a:t>互质才能计算出</a:t>
            </a:r>
            <a:r>
              <a:rPr lang="en-US" altLang="zh-CN" sz="2000" i="0" dirty="0">
                <a:solidFill>
                  <a:srgbClr val="333333"/>
                </a:solidFill>
                <a:effectLst/>
                <a:latin typeface="Helvetica Neue"/>
              </a:rPr>
              <a:t>D</a:t>
            </a:r>
            <a:r>
              <a:rPr lang="zh-CN" altLang="en-US" sz="2000" i="0" dirty="0">
                <a:solidFill>
                  <a:srgbClr val="333333"/>
                </a:solidFill>
                <a:effectLst/>
                <a:latin typeface="Helvetica Neue"/>
              </a:rPr>
              <a:t>值。</a:t>
            </a:r>
          </a:p>
          <a:p>
            <a:endParaRPr lang="zh-CN" altLang="en-US" sz="2000" i="0" dirty="0">
              <a:solidFill>
                <a:srgbClr val="333333"/>
              </a:solidFill>
              <a:effectLst/>
              <a:latin typeface="Helvetica Neue"/>
            </a:endParaRPr>
          </a:p>
          <a:p>
            <a:r>
              <a:rPr lang="en-US" altLang="zh-CN" sz="2000" i="0" dirty="0">
                <a:solidFill>
                  <a:srgbClr val="333333"/>
                </a:solidFill>
                <a:effectLst/>
                <a:latin typeface="Helvetica Neue"/>
              </a:rPr>
              <a:t>1&lt;E&lt;L</a:t>
            </a:r>
          </a:p>
          <a:p>
            <a:endParaRPr lang="en-US" altLang="zh-CN" sz="2000" i="0" dirty="0">
              <a:solidFill>
                <a:srgbClr val="333333"/>
              </a:solidFill>
              <a:effectLst/>
              <a:latin typeface="Helvetica Neue"/>
            </a:endParaRPr>
          </a:p>
          <a:p>
            <a:r>
              <a:rPr lang="en-US" altLang="zh-CN" sz="2000" i="0" dirty="0" err="1">
                <a:solidFill>
                  <a:srgbClr val="333333"/>
                </a:solidFill>
                <a:effectLst/>
                <a:latin typeface="Helvetica Neue"/>
              </a:rPr>
              <a:t>gcd</a:t>
            </a:r>
            <a:r>
              <a:rPr lang="en-US" altLang="zh-CN" sz="2000" i="0" dirty="0">
                <a:solidFill>
                  <a:srgbClr val="333333"/>
                </a:solidFill>
                <a:effectLst/>
                <a:latin typeface="Helvetica Neue"/>
              </a:rPr>
              <a:t>(E,L)=1</a:t>
            </a:r>
            <a:r>
              <a:rPr lang="zh-CN" altLang="en-US" sz="2000" i="0" dirty="0">
                <a:solidFill>
                  <a:srgbClr val="333333"/>
                </a:solidFill>
                <a:effectLst/>
                <a:latin typeface="Helvetica Neue"/>
              </a:rPr>
              <a:t>（求最大公约数）</a:t>
            </a:r>
            <a:endParaRPr lang="en-US" altLang="zh-CN" sz="2000" i="0" dirty="0">
              <a:solidFill>
                <a:srgbClr val="333333"/>
              </a:solidFill>
              <a:effectLst/>
              <a:latin typeface="Helvetica Neue"/>
            </a:endParaRPr>
          </a:p>
          <a:p>
            <a:endParaRPr lang="en-US" altLang="zh-CN" sz="2000" i="0" dirty="0">
              <a:solidFill>
                <a:srgbClr val="333333"/>
              </a:solidFill>
              <a:effectLst/>
              <a:latin typeface="Helvetica Neue"/>
            </a:endParaRPr>
          </a:p>
          <a:p>
            <a:r>
              <a:rPr lang="zh-CN" altLang="en-US" sz="2000" i="0" dirty="0">
                <a:solidFill>
                  <a:srgbClr val="333333"/>
                </a:solidFill>
                <a:effectLst/>
                <a:latin typeface="Helvetica Neue"/>
              </a:rPr>
              <a:t>这里</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也是通过伪随机数生成器来生成的。</a:t>
            </a: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找到了</a:t>
            </a:r>
            <a:r>
              <a:rPr lang="en-US" altLang="zh-CN" sz="2000" i="0" dirty="0">
                <a:solidFill>
                  <a:srgbClr val="333333"/>
                </a:solidFill>
                <a:effectLst/>
                <a:latin typeface="Helvetica Neue"/>
              </a:rPr>
              <a:t>E</a:t>
            </a:r>
            <a:r>
              <a:rPr lang="zh-CN" altLang="en-US" sz="2000" i="0" dirty="0">
                <a:solidFill>
                  <a:srgbClr val="333333"/>
                </a:solidFill>
                <a:effectLst/>
                <a:latin typeface="Helvetica Neue"/>
              </a:rPr>
              <a:t>和</a:t>
            </a:r>
            <a:r>
              <a:rPr lang="en-US" altLang="zh-CN" sz="2000" i="0" dirty="0">
                <a:solidFill>
                  <a:srgbClr val="333333"/>
                </a:solidFill>
                <a:effectLst/>
                <a:latin typeface="Helvetica Neue"/>
              </a:rPr>
              <a:t>N</a:t>
            </a:r>
            <a:r>
              <a:rPr lang="zh-CN" altLang="en-US" sz="2000" i="0" dirty="0">
                <a:solidFill>
                  <a:srgbClr val="333333"/>
                </a:solidFill>
                <a:effectLst/>
                <a:latin typeface="Helvetica Neue"/>
              </a:rPr>
              <a:t>，我们的公钥就生成了。</a:t>
            </a:r>
            <a:endParaRPr lang="en-US" altLang="zh-CN" sz="2000" dirty="0"/>
          </a:p>
        </p:txBody>
      </p:sp>
    </p:spTree>
    <p:extLst>
      <p:ext uri="{BB962C8B-B14F-4D97-AF65-F5344CB8AC3E}">
        <p14:creationId xmlns:p14="http://schemas.microsoft.com/office/powerpoint/2010/main" val="4160536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94984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求</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8" name="文本框 17">
            <a:extLst>
              <a:ext uri="{FF2B5EF4-FFF2-40B4-BE49-F238E27FC236}">
                <a16:creationId xmlns:a16="http://schemas.microsoft.com/office/drawing/2014/main" id="{68B86223-812D-46C8-8080-A0ACB7FBC75B}"/>
              </a:ext>
            </a:extLst>
          </p:cNvPr>
          <p:cNvSpPr txBox="1"/>
          <p:nvPr/>
        </p:nvSpPr>
        <p:spPr>
          <a:xfrm>
            <a:off x="1573399" y="1413331"/>
            <a:ext cx="4841697" cy="3046988"/>
          </a:xfrm>
          <a:prstGeom prst="rect">
            <a:avLst/>
          </a:prstGeom>
          <a:noFill/>
        </p:spPr>
        <p:txBody>
          <a:bodyPr wrap="square" rtlCol="0">
            <a:spAutoFit/>
          </a:bodyPr>
          <a:lstStyle/>
          <a:p>
            <a:endParaRPr lang="en-US" altLang="zh-CN" sz="3200" i="0" dirty="0">
              <a:solidFill>
                <a:srgbClr val="333333"/>
              </a:solidFill>
              <a:effectLst/>
              <a:latin typeface="Helvetica Neue"/>
            </a:endParaRPr>
          </a:p>
          <a:p>
            <a:r>
              <a:rPr lang="zh-CN" altLang="en-US" sz="3200" i="0" dirty="0">
                <a:solidFill>
                  <a:srgbClr val="333333"/>
                </a:solidFill>
                <a:effectLst/>
                <a:latin typeface="Helvetica Neue"/>
              </a:rPr>
              <a:t>计算</a:t>
            </a:r>
            <a:r>
              <a:rPr lang="en-US" altLang="zh-CN" sz="3200" i="0" dirty="0">
                <a:solidFill>
                  <a:srgbClr val="333333"/>
                </a:solidFill>
                <a:effectLst/>
                <a:latin typeface="Helvetica Neue"/>
              </a:rPr>
              <a:t>D</a:t>
            </a:r>
            <a:r>
              <a:rPr lang="zh-CN" altLang="en-US" sz="3200" i="0" dirty="0">
                <a:solidFill>
                  <a:srgbClr val="333333"/>
                </a:solidFill>
                <a:effectLst/>
                <a:latin typeface="Helvetica Neue"/>
              </a:rPr>
              <a:t>的公式如下：</a:t>
            </a:r>
          </a:p>
          <a:p>
            <a:endParaRPr lang="en-US" altLang="zh-CN" sz="3200" i="0" dirty="0">
              <a:solidFill>
                <a:srgbClr val="333333"/>
              </a:solidFill>
              <a:effectLst/>
              <a:latin typeface="Helvetica Neue"/>
            </a:endParaRPr>
          </a:p>
          <a:p>
            <a:r>
              <a:rPr lang="en-US" altLang="zh-CN" sz="3200" i="0" dirty="0">
                <a:solidFill>
                  <a:srgbClr val="333333"/>
                </a:solidFill>
                <a:effectLst/>
                <a:latin typeface="Helvetica Neue"/>
              </a:rPr>
              <a:t>1&lt;D&lt;E</a:t>
            </a:r>
          </a:p>
          <a:p>
            <a:endParaRPr lang="en-US" altLang="zh-CN" sz="3200" i="0" dirty="0">
              <a:solidFill>
                <a:srgbClr val="333333"/>
              </a:solidFill>
              <a:effectLst/>
              <a:latin typeface="Helvetica Neue"/>
            </a:endParaRPr>
          </a:p>
          <a:p>
            <a:r>
              <a:rPr lang="en-US" altLang="zh-CN" sz="3200" i="0" dirty="0" err="1">
                <a:solidFill>
                  <a:srgbClr val="333333"/>
                </a:solidFill>
                <a:effectLst/>
                <a:latin typeface="Helvetica Neue"/>
              </a:rPr>
              <a:t>E∗DmodL</a:t>
            </a:r>
            <a:r>
              <a:rPr lang="en-US" altLang="zh-CN" sz="3200" i="0" dirty="0">
                <a:solidFill>
                  <a:srgbClr val="333333"/>
                </a:solidFill>
                <a:effectLst/>
                <a:latin typeface="Helvetica Neue"/>
              </a:rPr>
              <a:t>=1</a:t>
            </a:r>
            <a:endParaRPr lang="en-US" altLang="zh-CN" sz="3200" dirty="0"/>
          </a:p>
        </p:txBody>
      </p:sp>
    </p:spTree>
    <p:extLst>
      <p:ext uri="{BB962C8B-B14F-4D97-AF65-F5344CB8AC3E}">
        <p14:creationId xmlns:p14="http://schemas.microsoft.com/office/powerpoint/2010/main" val="830833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5" y="3432193"/>
            <a:ext cx="6149743"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非对称加密算法</a:t>
            </a:r>
            <a:r>
              <a:rPr kumimoji="1" lang="en-US" altLang="zh-CN" sz="4000" b="1" dirty="0">
                <a:solidFill>
                  <a:srgbClr val="7AC259"/>
                </a:solidFill>
                <a:latin typeface="Microsoft YaHei" panose="020B0503020204020204" pitchFamily="34" charset="-122"/>
                <a:ea typeface="Microsoft YaHei" panose="020B0503020204020204" pitchFamily="34" charset="-122"/>
              </a:rPr>
              <a:t>——ECC</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2.2</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318164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055708"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710354"/>
            <a:ext cx="8457344" cy="3416320"/>
          </a:xfrm>
          <a:prstGeom prst="rect">
            <a:avLst/>
          </a:prstGeom>
          <a:noFill/>
        </p:spPr>
        <p:txBody>
          <a:bodyPr wrap="square" rtlCol="0">
            <a:spAutoFit/>
          </a:bodyPr>
          <a:lstStyle/>
          <a:p>
            <a:r>
              <a:rPr lang="en-US" altLang="zh-CN" sz="2400" i="0" dirty="0">
                <a:solidFill>
                  <a:srgbClr val="333333"/>
                </a:solidFill>
                <a:effectLst/>
                <a:latin typeface="Helvetica Neue"/>
              </a:rPr>
              <a:t>RSA</a:t>
            </a:r>
            <a:r>
              <a:rPr lang="zh-CN" altLang="en-US" sz="2400" i="0" dirty="0">
                <a:solidFill>
                  <a:srgbClr val="333333"/>
                </a:solidFill>
                <a:effectLst/>
                <a:latin typeface="Helvetica Neue"/>
              </a:rPr>
              <a:t>的解决分解整数问题需要亚指数时间复杂度的算法，而目前已知计算椭圆曲线离散对数问题</a:t>
            </a:r>
            <a:r>
              <a:rPr lang="en-US" altLang="zh-CN" sz="2400" i="0" dirty="0">
                <a:solidFill>
                  <a:srgbClr val="333333"/>
                </a:solidFill>
                <a:effectLst/>
                <a:latin typeface="Helvetica Neue"/>
              </a:rPr>
              <a:t>(ECDLP)</a:t>
            </a:r>
            <a:r>
              <a:rPr lang="zh-CN" altLang="en-US" sz="2400" i="0" dirty="0">
                <a:solidFill>
                  <a:srgbClr val="333333"/>
                </a:solidFill>
                <a:effectLst/>
                <a:latin typeface="Helvetica Neue"/>
              </a:rPr>
              <a:t>的最好方法都需要全指数时间复杂度。这意味着在椭圆曲线系统中我们只需要使用相对于</a:t>
            </a:r>
            <a:r>
              <a:rPr lang="en-US" altLang="zh-CN" sz="2400" i="0" dirty="0">
                <a:solidFill>
                  <a:srgbClr val="333333"/>
                </a:solidFill>
                <a:effectLst/>
                <a:latin typeface="Helvetica Neue"/>
              </a:rPr>
              <a:t>RSA </a:t>
            </a:r>
            <a:r>
              <a:rPr lang="zh-CN" altLang="en-US" sz="2400" i="0" dirty="0">
                <a:solidFill>
                  <a:srgbClr val="333333"/>
                </a:solidFill>
                <a:effectLst/>
                <a:latin typeface="Helvetica Neue"/>
              </a:rPr>
              <a:t>短得多的密钥就可以达到与其相同的安全强度。例如，一般认为</a:t>
            </a:r>
            <a:r>
              <a:rPr lang="en-US" altLang="zh-CN" sz="2400" i="0" dirty="0">
                <a:solidFill>
                  <a:srgbClr val="333333"/>
                </a:solidFill>
                <a:effectLst/>
                <a:latin typeface="Helvetica Neue"/>
              </a:rPr>
              <a:t>160</a:t>
            </a:r>
            <a:r>
              <a:rPr lang="zh-CN" altLang="en-US" sz="2400" i="0" dirty="0">
                <a:solidFill>
                  <a:srgbClr val="333333"/>
                </a:solidFill>
                <a:effectLst/>
                <a:latin typeface="Helvetica Neue"/>
              </a:rPr>
              <a:t>比特的椭圆曲线密钥提供的安全强度与</a:t>
            </a:r>
            <a:r>
              <a:rPr lang="en-US" altLang="zh-CN" sz="2400" i="0" dirty="0">
                <a:solidFill>
                  <a:srgbClr val="333333"/>
                </a:solidFill>
                <a:effectLst/>
                <a:latin typeface="Helvetica Neue"/>
              </a:rPr>
              <a:t>1024</a:t>
            </a:r>
            <a:r>
              <a:rPr lang="zh-CN" altLang="en-US" sz="2400" i="0" dirty="0">
                <a:solidFill>
                  <a:srgbClr val="333333"/>
                </a:solidFill>
                <a:effectLst/>
                <a:latin typeface="Helvetica Neue"/>
              </a:rPr>
              <a:t>比特</a:t>
            </a:r>
            <a:r>
              <a:rPr lang="en-US" altLang="zh-CN" sz="2400" i="0" dirty="0">
                <a:solidFill>
                  <a:srgbClr val="333333"/>
                </a:solidFill>
                <a:effectLst/>
                <a:latin typeface="Helvetica Neue"/>
              </a:rPr>
              <a:t>RSA</a:t>
            </a:r>
            <a:r>
              <a:rPr lang="zh-CN" altLang="en-US" sz="2400" i="0" dirty="0">
                <a:solidFill>
                  <a:srgbClr val="333333"/>
                </a:solidFill>
                <a:effectLst/>
                <a:latin typeface="Helvetica Neue"/>
              </a:rPr>
              <a:t>密钥相当。使用短的密钥的好处在于加解密速度快、节省能源、节省带宽、存储空间。</a:t>
            </a:r>
          </a:p>
          <a:p>
            <a:r>
              <a:rPr lang="zh-CN" altLang="en-US" sz="2400" i="0" dirty="0">
                <a:solidFill>
                  <a:srgbClr val="333333"/>
                </a:solidFill>
                <a:effectLst/>
                <a:latin typeface="Helvetica Neue"/>
              </a:rPr>
              <a:t>比特币以及中国的二代身份证都使用了</a:t>
            </a:r>
            <a:r>
              <a:rPr lang="en-US" altLang="zh-CN" sz="2400" i="0" dirty="0">
                <a:solidFill>
                  <a:srgbClr val="333333"/>
                </a:solidFill>
                <a:effectLst/>
                <a:latin typeface="Helvetica Neue"/>
              </a:rPr>
              <a:t>256 </a:t>
            </a:r>
            <a:r>
              <a:rPr lang="zh-CN" altLang="en-US" sz="2400" i="0" dirty="0">
                <a:solidFill>
                  <a:srgbClr val="333333"/>
                </a:solidFill>
                <a:effectLst/>
                <a:latin typeface="Helvetica Neue"/>
              </a:rPr>
              <a:t>比特的椭圆曲线密码算法。</a:t>
            </a:r>
            <a:endParaRPr lang="en-US" altLang="zh-CN" sz="2400" dirty="0"/>
          </a:p>
        </p:txBody>
      </p:sp>
    </p:spTree>
    <p:extLst>
      <p:ext uri="{BB962C8B-B14F-4D97-AF65-F5344CB8AC3E}">
        <p14:creationId xmlns:p14="http://schemas.microsoft.com/office/powerpoint/2010/main" val="4183507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49199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实数椭圆曲线</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2064119" y="1228665"/>
            <a:ext cx="8063761" cy="369332"/>
          </a:xfrm>
          <a:prstGeom prst="rect">
            <a:avLst/>
          </a:prstGeom>
          <a:noFill/>
        </p:spPr>
        <p:txBody>
          <a:bodyPr wrap="square" rtlCol="0">
            <a:spAutoFit/>
          </a:bodyPr>
          <a:lstStyle/>
          <a:p>
            <a:r>
              <a:rPr lang="zh-CN" altLang="en-US" i="0" dirty="0">
                <a:solidFill>
                  <a:srgbClr val="333333"/>
                </a:solidFill>
                <a:effectLst/>
                <a:latin typeface="Helvetica Neue"/>
              </a:rPr>
              <a:t>什么是椭圆曲线，想必大家都会首先想到的是高中时学到的标准椭圆曲线方程。</a:t>
            </a:r>
            <a:endParaRPr lang="en-US" altLang="zh-CN" dirty="0"/>
          </a:p>
        </p:txBody>
      </p:sp>
      <p:sp>
        <p:nvSpPr>
          <p:cNvPr id="3" name="文本框 2">
            <a:extLst>
              <a:ext uri="{FF2B5EF4-FFF2-40B4-BE49-F238E27FC236}">
                <a16:creationId xmlns:a16="http://schemas.microsoft.com/office/drawing/2014/main" id="{D1879674-ED80-49C6-AF23-1110B791FDC5}"/>
              </a:ext>
            </a:extLst>
          </p:cNvPr>
          <p:cNvSpPr txBox="1"/>
          <p:nvPr/>
        </p:nvSpPr>
        <p:spPr>
          <a:xfrm>
            <a:off x="2064119" y="1669902"/>
            <a:ext cx="8158668" cy="2031325"/>
          </a:xfrm>
          <a:prstGeom prst="rect">
            <a:avLst/>
          </a:prstGeom>
          <a:noFill/>
        </p:spPr>
        <p:txBody>
          <a:bodyPr wrap="square" rtlCol="0">
            <a:spAutoFit/>
          </a:bodyPr>
          <a:lstStyle/>
          <a:p>
            <a:r>
              <a:rPr lang="zh-CN" altLang="en-US" dirty="0"/>
              <a:t>其实本文提到的椭圆曲线，跟这个高中时代的椭圆曲线方程基本无关。椭圆曲线的椭圆一词来源于椭圆周长积分公式。</a:t>
            </a:r>
            <a:r>
              <a:rPr lang="en-US" altLang="zh-CN" dirty="0"/>
              <a:t>(</a:t>
            </a:r>
            <a:r>
              <a:rPr lang="zh-CN" altLang="en-US" dirty="0"/>
              <a:t>这个命名深究起来比较复杂，了解一下就可以了</a:t>
            </a:r>
            <a:r>
              <a:rPr lang="en-US" altLang="zh-CN" dirty="0"/>
              <a:t>)</a:t>
            </a:r>
          </a:p>
          <a:p>
            <a:endParaRPr lang="en-US" altLang="zh-CN" dirty="0"/>
          </a:p>
          <a:p>
            <a:r>
              <a:rPr lang="zh-CN" altLang="en-US" dirty="0"/>
              <a:t>一条椭圆曲线是在射影平面上满足威尔斯特拉斯方程（</a:t>
            </a:r>
            <a:r>
              <a:rPr lang="en-US" altLang="zh-CN" dirty="0" err="1"/>
              <a:t>Weierstrass</a:t>
            </a:r>
            <a:r>
              <a:rPr lang="zh-CN" altLang="en-US" dirty="0"/>
              <a:t>）所有点的集合</a:t>
            </a:r>
            <a:endParaRPr lang="en-US" altLang="zh-CN" dirty="0"/>
          </a:p>
          <a:p>
            <a:endParaRPr lang="zh-CN" altLang="en-US" dirty="0"/>
          </a:p>
        </p:txBody>
      </p:sp>
      <p:pic>
        <p:nvPicPr>
          <p:cNvPr id="5" name="图片 4">
            <a:extLst>
              <a:ext uri="{FF2B5EF4-FFF2-40B4-BE49-F238E27FC236}">
                <a16:creationId xmlns:a16="http://schemas.microsoft.com/office/drawing/2014/main" id="{0EBB799A-3EB1-4BA7-ADE3-4E522A787C4A}"/>
              </a:ext>
            </a:extLst>
          </p:cNvPr>
          <p:cNvPicPr>
            <a:picLocks noChangeAspect="1"/>
          </p:cNvPicPr>
          <p:nvPr/>
        </p:nvPicPr>
        <p:blipFill>
          <a:blip r:embed="rId3"/>
          <a:stretch>
            <a:fillRect/>
          </a:stretch>
        </p:blipFill>
        <p:spPr>
          <a:xfrm>
            <a:off x="2902295" y="3159348"/>
            <a:ext cx="4867275" cy="523875"/>
          </a:xfrm>
          <a:prstGeom prst="rect">
            <a:avLst/>
          </a:prstGeom>
        </p:spPr>
      </p:pic>
      <p:sp>
        <p:nvSpPr>
          <p:cNvPr id="6" name="文本框 5">
            <a:extLst>
              <a:ext uri="{FF2B5EF4-FFF2-40B4-BE49-F238E27FC236}">
                <a16:creationId xmlns:a16="http://schemas.microsoft.com/office/drawing/2014/main" id="{118BA432-E17F-47B3-8AD8-8C49515F5E99}"/>
              </a:ext>
            </a:extLst>
          </p:cNvPr>
          <p:cNvSpPr txBox="1"/>
          <p:nvPr/>
        </p:nvSpPr>
        <p:spPr>
          <a:xfrm>
            <a:off x="2069970" y="3701227"/>
            <a:ext cx="7990855" cy="369332"/>
          </a:xfrm>
          <a:prstGeom prst="rect">
            <a:avLst/>
          </a:prstGeom>
          <a:noFill/>
        </p:spPr>
        <p:txBody>
          <a:bodyPr wrap="square" rtlCol="0">
            <a:spAutoFit/>
          </a:bodyPr>
          <a:lstStyle/>
          <a:p>
            <a:r>
              <a:rPr lang="zh-CN" altLang="en-US" dirty="0"/>
              <a:t>对普通平面上点</a:t>
            </a:r>
            <a:r>
              <a:rPr lang="en-US" altLang="zh-CN" dirty="0"/>
              <a:t>(</a:t>
            </a:r>
            <a:r>
              <a:rPr lang="en-US" altLang="zh-CN" dirty="0" err="1"/>
              <a:t>x,y</a:t>
            </a:r>
            <a:r>
              <a:rPr lang="en-US" altLang="zh-CN" dirty="0"/>
              <a:t>)</a:t>
            </a:r>
            <a:r>
              <a:rPr lang="zh-CN" altLang="en-US" dirty="0"/>
              <a:t>，令</a:t>
            </a:r>
            <a:r>
              <a:rPr lang="en-US" altLang="zh-CN" dirty="0"/>
              <a:t>x=X/Z</a:t>
            </a:r>
            <a:r>
              <a:rPr lang="zh-CN" altLang="en-US" dirty="0"/>
              <a:t>，</a:t>
            </a:r>
            <a:r>
              <a:rPr lang="en-US" altLang="zh-CN" dirty="0"/>
              <a:t>y=Y/Z</a:t>
            </a:r>
            <a:r>
              <a:rPr lang="zh-CN" altLang="en-US" dirty="0"/>
              <a:t>，</a:t>
            </a:r>
            <a:r>
              <a:rPr lang="en-US" altLang="zh-CN" dirty="0"/>
              <a:t>Z≠0</a:t>
            </a:r>
            <a:r>
              <a:rPr lang="zh-CN" altLang="en-US" dirty="0"/>
              <a:t>，得到如下方程：</a:t>
            </a:r>
          </a:p>
        </p:txBody>
      </p:sp>
      <p:pic>
        <p:nvPicPr>
          <p:cNvPr id="8" name="图片 7">
            <a:extLst>
              <a:ext uri="{FF2B5EF4-FFF2-40B4-BE49-F238E27FC236}">
                <a16:creationId xmlns:a16="http://schemas.microsoft.com/office/drawing/2014/main" id="{D19709F1-A10B-481D-994C-FBD2F6047D53}"/>
              </a:ext>
            </a:extLst>
          </p:cNvPr>
          <p:cNvPicPr>
            <a:picLocks noChangeAspect="1"/>
          </p:cNvPicPr>
          <p:nvPr/>
        </p:nvPicPr>
        <p:blipFill>
          <a:blip r:embed="rId4"/>
          <a:stretch>
            <a:fillRect/>
          </a:stretch>
        </p:blipFill>
        <p:spPr>
          <a:xfrm>
            <a:off x="2902295" y="4154130"/>
            <a:ext cx="4962525" cy="542925"/>
          </a:xfrm>
          <a:prstGeom prst="rect">
            <a:avLst/>
          </a:prstGeom>
        </p:spPr>
      </p:pic>
      <p:sp>
        <p:nvSpPr>
          <p:cNvPr id="9" name="文本框 8">
            <a:extLst>
              <a:ext uri="{FF2B5EF4-FFF2-40B4-BE49-F238E27FC236}">
                <a16:creationId xmlns:a16="http://schemas.microsoft.com/office/drawing/2014/main" id="{8B270FEC-4959-4E30-861A-E4E9F8D0DD06}"/>
              </a:ext>
            </a:extLst>
          </p:cNvPr>
          <p:cNvSpPr txBox="1"/>
          <p:nvPr/>
        </p:nvSpPr>
        <p:spPr>
          <a:xfrm>
            <a:off x="2064119" y="4542594"/>
            <a:ext cx="1212351" cy="369332"/>
          </a:xfrm>
          <a:prstGeom prst="rect">
            <a:avLst/>
          </a:prstGeom>
          <a:noFill/>
        </p:spPr>
        <p:txBody>
          <a:bodyPr wrap="square" rtlCol="0">
            <a:spAutoFit/>
          </a:bodyPr>
          <a:lstStyle/>
          <a:p>
            <a:r>
              <a:rPr lang="zh-CN" altLang="en-US" dirty="0"/>
              <a:t>化简</a:t>
            </a:r>
          </a:p>
        </p:txBody>
      </p:sp>
      <p:pic>
        <p:nvPicPr>
          <p:cNvPr id="11" name="图片 10">
            <a:extLst>
              <a:ext uri="{FF2B5EF4-FFF2-40B4-BE49-F238E27FC236}">
                <a16:creationId xmlns:a16="http://schemas.microsoft.com/office/drawing/2014/main" id="{487CD8F2-F791-47AE-A35D-A7CFCA93B93D}"/>
              </a:ext>
            </a:extLst>
          </p:cNvPr>
          <p:cNvPicPr>
            <a:picLocks noChangeAspect="1"/>
          </p:cNvPicPr>
          <p:nvPr/>
        </p:nvPicPr>
        <p:blipFill>
          <a:blip r:embed="rId5"/>
          <a:stretch>
            <a:fillRect/>
          </a:stretch>
        </p:blipFill>
        <p:spPr>
          <a:xfrm>
            <a:off x="2902295" y="4931058"/>
            <a:ext cx="3448050" cy="428625"/>
          </a:xfrm>
          <a:prstGeom prst="rect">
            <a:avLst/>
          </a:prstGeom>
        </p:spPr>
      </p:pic>
      <p:sp>
        <p:nvSpPr>
          <p:cNvPr id="12" name="文本框 11">
            <a:extLst>
              <a:ext uri="{FF2B5EF4-FFF2-40B4-BE49-F238E27FC236}">
                <a16:creationId xmlns:a16="http://schemas.microsoft.com/office/drawing/2014/main" id="{B17C3725-DA12-4832-B422-CEFDD0CDE758}"/>
              </a:ext>
            </a:extLst>
          </p:cNvPr>
          <p:cNvSpPr txBox="1"/>
          <p:nvPr/>
        </p:nvSpPr>
        <p:spPr>
          <a:xfrm>
            <a:off x="2064119" y="5338654"/>
            <a:ext cx="1130158" cy="369332"/>
          </a:xfrm>
          <a:prstGeom prst="rect">
            <a:avLst/>
          </a:prstGeom>
          <a:noFill/>
        </p:spPr>
        <p:txBody>
          <a:bodyPr wrap="square" rtlCol="0">
            <a:spAutoFit/>
          </a:bodyPr>
          <a:lstStyle/>
          <a:p>
            <a:r>
              <a:rPr lang="zh-CN" altLang="en-US" dirty="0"/>
              <a:t>简化</a:t>
            </a:r>
          </a:p>
        </p:txBody>
      </p:sp>
      <p:pic>
        <p:nvPicPr>
          <p:cNvPr id="14" name="图片 13">
            <a:extLst>
              <a:ext uri="{FF2B5EF4-FFF2-40B4-BE49-F238E27FC236}">
                <a16:creationId xmlns:a16="http://schemas.microsoft.com/office/drawing/2014/main" id="{CF8A2512-167F-4B2A-91A7-A6F97E283879}"/>
              </a:ext>
            </a:extLst>
          </p:cNvPr>
          <p:cNvPicPr>
            <a:picLocks noChangeAspect="1"/>
          </p:cNvPicPr>
          <p:nvPr/>
        </p:nvPicPr>
        <p:blipFill>
          <a:blip r:embed="rId6"/>
          <a:stretch>
            <a:fillRect/>
          </a:stretch>
        </p:blipFill>
        <p:spPr>
          <a:xfrm>
            <a:off x="2902295" y="5670789"/>
            <a:ext cx="1914525" cy="457200"/>
          </a:xfrm>
          <a:prstGeom prst="rect">
            <a:avLst/>
          </a:prstGeom>
        </p:spPr>
      </p:pic>
    </p:spTree>
    <p:extLst>
      <p:ext uri="{BB962C8B-B14F-4D97-AF65-F5344CB8AC3E}">
        <p14:creationId xmlns:p14="http://schemas.microsoft.com/office/powerpoint/2010/main" val="1588923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49199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实数椭圆曲线</a:t>
            </a:r>
          </a:p>
        </p:txBody>
      </p:sp>
      <p:pic>
        <p:nvPicPr>
          <p:cNvPr id="4" name="图片 3" descr="文本&#10;&#10;中度可信度描述已自动生成">
            <a:extLst>
              <a:ext uri="{FF2B5EF4-FFF2-40B4-BE49-F238E27FC236}">
                <a16:creationId xmlns:a16="http://schemas.microsoft.com/office/drawing/2014/main" id="{A787A578-B979-4596-9DBC-02648197B7AE}"/>
              </a:ext>
            </a:extLst>
          </p:cNvPr>
          <p:cNvPicPr>
            <a:picLocks noChangeAspect="1"/>
          </p:cNvPicPr>
          <p:nvPr/>
        </p:nvPicPr>
        <p:blipFill>
          <a:blip r:embed="rId2"/>
          <a:stretch>
            <a:fillRect/>
          </a:stretch>
        </p:blipFill>
        <p:spPr>
          <a:xfrm>
            <a:off x="849859" y="1413331"/>
            <a:ext cx="10492281" cy="1831330"/>
          </a:xfrm>
          <a:prstGeom prst="rect">
            <a:avLst/>
          </a:prstGeom>
        </p:spPr>
      </p:pic>
      <p:pic>
        <p:nvPicPr>
          <p:cNvPr id="6" name="图片 5" descr="图表&#10;&#10;描述已自动生成">
            <a:extLst>
              <a:ext uri="{FF2B5EF4-FFF2-40B4-BE49-F238E27FC236}">
                <a16:creationId xmlns:a16="http://schemas.microsoft.com/office/drawing/2014/main" id="{65EFD222-E15C-4C3D-9BA0-7466A8157219}"/>
              </a:ext>
            </a:extLst>
          </p:cNvPr>
          <p:cNvPicPr>
            <a:picLocks noChangeAspect="1"/>
          </p:cNvPicPr>
          <p:nvPr/>
        </p:nvPicPr>
        <p:blipFill>
          <a:blip r:embed="rId3"/>
          <a:stretch>
            <a:fillRect/>
          </a:stretch>
        </p:blipFill>
        <p:spPr>
          <a:xfrm>
            <a:off x="4993241" y="2256493"/>
            <a:ext cx="5455257" cy="4284270"/>
          </a:xfrm>
          <a:prstGeom prst="rect">
            <a:avLst/>
          </a:prstGeom>
        </p:spPr>
      </p:pic>
    </p:spTree>
    <p:extLst>
      <p:ext uri="{BB962C8B-B14F-4D97-AF65-F5344CB8AC3E}">
        <p14:creationId xmlns:p14="http://schemas.microsoft.com/office/powerpoint/2010/main" val="39191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7385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阿贝尔群</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416848" y="1300316"/>
            <a:ext cx="9358304" cy="4524315"/>
          </a:xfrm>
          <a:prstGeom prst="rect">
            <a:avLst/>
          </a:prstGeom>
          <a:noFill/>
        </p:spPr>
        <p:txBody>
          <a:bodyPr wrap="square" rtlCol="0">
            <a:spAutoFit/>
          </a:bodyPr>
          <a:lstStyle/>
          <a:p>
            <a:r>
              <a:rPr lang="zh-CN" altLang="en-US" i="0" dirty="0">
                <a:solidFill>
                  <a:srgbClr val="333333"/>
                </a:solidFill>
                <a:effectLst/>
                <a:latin typeface="Helvetica Neue"/>
              </a:rPr>
              <a:t>我们已经看到了椭圆曲线的图象，但点与点之间好象没有什么联系。我们能不能建立一个类似于在实数轴上加法的运算法则呢？这就要定义椭圆曲线的加法群，这里需要用到近世代数中的阿贝尔群。</a:t>
            </a:r>
          </a:p>
          <a:p>
            <a:endParaRPr lang="zh-CN" altLang="en-US" i="0" dirty="0">
              <a:solidFill>
                <a:srgbClr val="333333"/>
              </a:solidFill>
              <a:effectLst/>
              <a:latin typeface="Helvetica Neue"/>
            </a:endParaRPr>
          </a:p>
          <a:p>
            <a:r>
              <a:rPr lang="zh-CN" altLang="en-US" i="0" dirty="0">
                <a:solidFill>
                  <a:srgbClr val="333333"/>
                </a:solidFill>
                <a:effectLst/>
                <a:latin typeface="Helvetica Neue"/>
              </a:rPr>
              <a:t>在数学中，群是一种代数结构，由一个集合以及一个二元运算所组成。已知集合和运算</a:t>
            </a:r>
            <a:r>
              <a:rPr lang="en-US" altLang="zh-CN" i="0" dirty="0">
                <a:solidFill>
                  <a:srgbClr val="333333"/>
                </a:solidFill>
                <a:effectLst/>
                <a:latin typeface="Helvetica Neue"/>
              </a:rPr>
              <a:t>(G,*),</a:t>
            </a:r>
            <a:r>
              <a:rPr lang="zh-CN" altLang="en-US" i="0" dirty="0">
                <a:solidFill>
                  <a:srgbClr val="333333"/>
                </a:solidFill>
                <a:effectLst/>
                <a:latin typeface="Helvetica Neue"/>
              </a:rPr>
              <a:t>如果是群则必须满足如下要求。</a:t>
            </a:r>
          </a:p>
          <a:p>
            <a:endParaRPr lang="zh-CN" altLang="en-US" i="0" dirty="0">
              <a:solidFill>
                <a:srgbClr val="333333"/>
              </a:solidFill>
              <a:effectLst/>
              <a:latin typeface="Helvetica Neue"/>
            </a:endParaRPr>
          </a:p>
          <a:p>
            <a:r>
              <a:rPr lang="zh-CN" altLang="en-US" i="0" dirty="0">
                <a:solidFill>
                  <a:srgbClr val="333333"/>
                </a:solidFill>
                <a:effectLst/>
                <a:latin typeface="Helvetica Neue"/>
              </a:rPr>
              <a:t>封闭性：∀</a:t>
            </a:r>
            <a:r>
              <a:rPr lang="en-US" altLang="zh-CN" i="0" dirty="0" err="1">
                <a:solidFill>
                  <a:srgbClr val="333333"/>
                </a:solidFill>
                <a:effectLst/>
                <a:latin typeface="Helvetica Neue"/>
              </a:rPr>
              <a:t>a,b∈G</a:t>
            </a:r>
            <a:r>
              <a:rPr lang="zh-CN" altLang="en-US" i="0" dirty="0">
                <a:solidFill>
                  <a:srgbClr val="333333"/>
                </a:solidFill>
                <a:effectLst/>
                <a:latin typeface="Helvetica Neue"/>
              </a:rPr>
              <a:t>，</a:t>
            </a:r>
            <a:r>
              <a:rPr lang="en-US" altLang="zh-CN" i="0" dirty="0" err="1">
                <a:solidFill>
                  <a:srgbClr val="333333"/>
                </a:solidFill>
                <a:effectLst/>
                <a:latin typeface="Helvetica Neue"/>
              </a:rPr>
              <a:t>ab∈G</a:t>
            </a:r>
            <a:endParaRPr lang="en-US" altLang="zh-CN" i="0" dirty="0">
              <a:solidFill>
                <a:srgbClr val="333333"/>
              </a:solidFill>
              <a:effectLst/>
              <a:latin typeface="Helvetica Neue"/>
            </a:endParaRPr>
          </a:p>
          <a:p>
            <a:endParaRPr lang="en-US" altLang="zh-CN" i="0" dirty="0">
              <a:solidFill>
                <a:srgbClr val="333333"/>
              </a:solidFill>
              <a:effectLst/>
              <a:latin typeface="Helvetica Neue"/>
            </a:endParaRPr>
          </a:p>
          <a:p>
            <a:r>
              <a:rPr lang="zh-CN" altLang="en-US" i="0" dirty="0">
                <a:solidFill>
                  <a:srgbClr val="333333"/>
                </a:solidFill>
                <a:effectLst/>
                <a:latin typeface="Helvetica Neue"/>
              </a:rPr>
              <a:t>结合性：∀</a:t>
            </a:r>
            <a:r>
              <a:rPr lang="en-US" altLang="zh-CN" i="0" dirty="0" err="1">
                <a:solidFill>
                  <a:srgbClr val="333333"/>
                </a:solidFill>
                <a:effectLst/>
                <a:latin typeface="Helvetica Neue"/>
              </a:rPr>
              <a:t>a,b,c∈G</a:t>
            </a:r>
            <a:r>
              <a:rPr lang="zh-CN" altLang="en-US" i="0" dirty="0">
                <a:solidFill>
                  <a:srgbClr val="333333"/>
                </a:solidFill>
                <a:effectLst/>
                <a:latin typeface="Helvetica Neue"/>
              </a:rPr>
              <a:t>，有 </a:t>
            </a:r>
            <a:r>
              <a:rPr lang="en-US" altLang="zh-CN" i="0" dirty="0">
                <a:solidFill>
                  <a:srgbClr val="333333"/>
                </a:solidFill>
                <a:effectLst/>
                <a:latin typeface="Helvetica Neue"/>
              </a:rPr>
              <a:t>(ab)c = a(b*c)</a:t>
            </a:r>
          </a:p>
          <a:p>
            <a:endParaRPr lang="en-US" altLang="zh-CN" i="0" dirty="0">
              <a:solidFill>
                <a:srgbClr val="333333"/>
              </a:solidFill>
              <a:effectLst/>
              <a:latin typeface="Helvetica Neue"/>
            </a:endParaRPr>
          </a:p>
          <a:p>
            <a:r>
              <a:rPr lang="zh-CN" altLang="en-US" i="0" dirty="0">
                <a:solidFill>
                  <a:srgbClr val="333333"/>
                </a:solidFill>
                <a:effectLst/>
                <a:latin typeface="Helvetica Neue"/>
              </a:rPr>
              <a:t>单位元：</a:t>
            </a:r>
            <a:r>
              <a:rPr lang="ja-JP" altLang="en-US" i="0" dirty="0">
                <a:solidFill>
                  <a:srgbClr val="333333"/>
                </a:solidFill>
                <a:effectLst/>
                <a:latin typeface="Helvetica Neue"/>
              </a:rPr>
              <a:t>ョ</a:t>
            </a:r>
            <a:r>
              <a:rPr lang="en-US" altLang="zh-CN" i="0" dirty="0" err="1">
                <a:solidFill>
                  <a:srgbClr val="333333"/>
                </a:solidFill>
                <a:effectLst/>
                <a:latin typeface="Helvetica Neue"/>
              </a:rPr>
              <a:t>e∈G</a:t>
            </a:r>
            <a:r>
              <a:rPr lang="zh-CN" altLang="en-US" i="0" dirty="0">
                <a:solidFill>
                  <a:srgbClr val="333333"/>
                </a:solidFill>
                <a:effectLst/>
                <a:latin typeface="Helvetica Neue"/>
              </a:rPr>
              <a:t>，∀</a:t>
            </a:r>
            <a:r>
              <a:rPr lang="en-US" altLang="zh-CN" i="0" dirty="0" err="1">
                <a:solidFill>
                  <a:srgbClr val="333333"/>
                </a:solidFill>
                <a:effectLst/>
                <a:latin typeface="Helvetica Neue"/>
              </a:rPr>
              <a:t>a∈G</a:t>
            </a:r>
            <a:r>
              <a:rPr lang="zh-CN" altLang="en-US" i="0" dirty="0">
                <a:solidFill>
                  <a:srgbClr val="333333"/>
                </a:solidFill>
                <a:effectLst/>
                <a:latin typeface="Helvetica Neue"/>
              </a:rPr>
              <a:t>，有</a:t>
            </a:r>
            <a:r>
              <a:rPr lang="en-US" altLang="zh-CN" i="0" dirty="0" err="1">
                <a:solidFill>
                  <a:srgbClr val="333333"/>
                </a:solidFill>
                <a:effectLst/>
                <a:latin typeface="Helvetica Neue"/>
              </a:rPr>
              <a:t>ea</a:t>
            </a:r>
            <a:r>
              <a:rPr lang="en-US" altLang="zh-CN" i="0" dirty="0">
                <a:solidFill>
                  <a:srgbClr val="333333"/>
                </a:solidFill>
                <a:effectLst/>
                <a:latin typeface="Helvetica Neue"/>
              </a:rPr>
              <a:t> = ae = a</a:t>
            </a:r>
          </a:p>
          <a:p>
            <a:endParaRPr lang="en-US" altLang="zh-CN" i="0" dirty="0">
              <a:solidFill>
                <a:srgbClr val="333333"/>
              </a:solidFill>
              <a:effectLst/>
              <a:latin typeface="Helvetica Neue"/>
            </a:endParaRPr>
          </a:p>
          <a:p>
            <a:r>
              <a:rPr lang="zh-CN" altLang="en-US" i="0" dirty="0">
                <a:solidFill>
                  <a:srgbClr val="333333"/>
                </a:solidFill>
                <a:effectLst/>
                <a:latin typeface="Helvetica Neue"/>
              </a:rPr>
              <a:t>逆元：∀</a:t>
            </a:r>
            <a:r>
              <a:rPr lang="en-US" altLang="zh-CN" i="0" dirty="0" err="1">
                <a:solidFill>
                  <a:srgbClr val="333333"/>
                </a:solidFill>
                <a:effectLst/>
                <a:latin typeface="Helvetica Neue"/>
              </a:rPr>
              <a:t>a∈G</a:t>
            </a:r>
            <a:r>
              <a:rPr lang="zh-CN" altLang="en-US" i="0" dirty="0">
                <a:solidFill>
                  <a:srgbClr val="333333"/>
                </a:solidFill>
                <a:effectLst/>
                <a:latin typeface="Helvetica Neue"/>
              </a:rPr>
              <a:t>，</a:t>
            </a:r>
            <a:r>
              <a:rPr lang="ja-JP" altLang="en-US" i="0" dirty="0">
                <a:solidFill>
                  <a:srgbClr val="333333"/>
                </a:solidFill>
                <a:effectLst/>
                <a:latin typeface="Helvetica Neue"/>
              </a:rPr>
              <a:t>ョ</a:t>
            </a:r>
            <a:r>
              <a:rPr lang="en-US" altLang="zh-CN" i="0" dirty="0" err="1">
                <a:solidFill>
                  <a:srgbClr val="333333"/>
                </a:solidFill>
                <a:effectLst/>
                <a:latin typeface="Helvetica Neue"/>
              </a:rPr>
              <a:t>b∈G</a:t>
            </a:r>
            <a:r>
              <a:rPr lang="en-US" altLang="zh-CN" i="0" dirty="0">
                <a:solidFill>
                  <a:srgbClr val="333333"/>
                </a:solidFill>
                <a:effectLst/>
                <a:latin typeface="Helvetica Neue"/>
              </a:rPr>
              <a:t> </a:t>
            </a:r>
            <a:r>
              <a:rPr lang="zh-CN" altLang="en-US" i="0" dirty="0">
                <a:solidFill>
                  <a:srgbClr val="333333"/>
                </a:solidFill>
                <a:effectLst/>
                <a:latin typeface="Helvetica Neue"/>
              </a:rPr>
              <a:t>使得 </a:t>
            </a:r>
            <a:r>
              <a:rPr lang="en-US" altLang="zh-CN" i="0" dirty="0">
                <a:solidFill>
                  <a:srgbClr val="333333"/>
                </a:solidFill>
                <a:effectLst/>
                <a:latin typeface="Helvetica Neue"/>
              </a:rPr>
              <a:t>ab = </a:t>
            </a:r>
            <a:r>
              <a:rPr lang="en-US" altLang="zh-CN" i="0" dirty="0" err="1">
                <a:solidFill>
                  <a:srgbClr val="333333"/>
                </a:solidFill>
                <a:effectLst/>
                <a:latin typeface="Helvetica Neue"/>
              </a:rPr>
              <a:t>ba</a:t>
            </a:r>
            <a:r>
              <a:rPr lang="en-US" altLang="zh-CN" i="0" dirty="0">
                <a:solidFill>
                  <a:srgbClr val="333333"/>
                </a:solidFill>
                <a:effectLst/>
                <a:latin typeface="Helvetica Neue"/>
              </a:rPr>
              <a:t> = e</a:t>
            </a:r>
          </a:p>
          <a:p>
            <a:endParaRPr lang="en-US" altLang="zh-CN" i="0" dirty="0">
              <a:solidFill>
                <a:srgbClr val="333333"/>
              </a:solidFill>
              <a:effectLst/>
              <a:latin typeface="Helvetica Neue"/>
            </a:endParaRPr>
          </a:p>
          <a:p>
            <a:r>
              <a:rPr lang="zh-CN" altLang="en-US" i="0" dirty="0">
                <a:solidFill>
                  <a:srgbClr val="333333"/>
                </a:solidFill>
                <a:effectLst/>
                <a:latin typeface="Helvetica Neue"/>
              </a:rPr>
              <a:t>交换性</a:t>
            </a:r>
            <a:r>
              <a:rPr lang="en-US" altLang="zh-CN" i="0" dirty="0">
                <a:solidFill>
                  <a:srgbClr val="333333"/>
                </a:solidFill>
                <a:effectLst/>
                <a:latin typeface="Helvetica Neue"/>
              </a:rPr>
              <a:t>: ∀</a:t>
            </a:r>
            <a:r>
              <a:rPr lang="en-US" altLang="zh-CN" i="0" dirty="0" err="1">
                <a:solidFill>
                  <a:srgbClr val="333333"/>
                </a:solidFill>
                <a:effectLst/>
                <a:latin typeface="Helvetica Neue"/>
              </a:rPr>
              <a:t>a,b∈G</a:t>
            </a:r>
            <a:r>
              <a:rPr lang="zh-CN" altLang="en-US" i="0" dirty="0">
                <a:solidFill>
                  <a:srgbClr val="333333"/>
                </a:solidFill>
                <a:effectLst/>
                <a:latin typeface="Helvetica Neue"/>
              </a:rPr>
              <a:t>，</a:t>
            </a:r>
            <a:r>
              <a:rPr lang="en-US" altLang="zh-CN" i="0" dirty="0">
                <a:solidFill>
                  <a:srgbClr val="333333"/>
                </a:solidFill>
                <a:effectLst/>
                <a:latin typeface="Helvetica Neue"/>
              </a:rPr>
              <a:t>ab = </a:t>
            </a:r>
            <a:r>
              <a:rPr lang="en-US" altLang="zh-CN" i="0" dirty="0" err="1">
                <a:solidFill>
                  <a:srgbClr val="333333"/>
                </a:solidFill>
                <a:effectLst/>
                <a:latin typeface="Helvetica Neue"/>
              </a:rPr>
              <a:t>ba</a:t>
            </a:r>
            <a:endParaRPr lang="en-US" altLang="zh-CN" dirty="0"/>
          </a:p>
        </p:txBody>
      </p:sp>
    </p:spTree>
    <p:extLst>
      <p:ext uri="{BB962C8B-B14F-4D97-AF65-F5344CB8AC3E}">
        <p14:creationId xmlns:p14="http://schemas.microsoft.com/office/powerpoint/2010/main" val="3692651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521014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椭圆曲线阿贝尔群</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656734" y="2035541"/>
            <a:ext cx="4315959" cy="4154984"/>
          </a:xfrm>
          <a:prstGeom prst="rect">
            <a:avLst/>
          </a:prstGeom>
          <a:noFill/>
        </p:spPr>
        <p:txBody>
          <a:bodyPr wrap="square" rtlCol="0">
            <a:spAutoFit/>
          </a:bodyPr>
          <a:lstStyle/>
          <a:p>
            <a:r>
              <a:rPr lang="zh-CN" altLang="en-US" sz="2400" i="0" dirty="0">
                <a:solidFill>
                  <a:srgbClr val="333333"/>
                </a:solidFill>
                <a:effectLst/>
                <a:latin typeface="Helvetica Neue"/>
              </a:rPr>
              <a:t>在椭圆曲线也可以定义阿贝尔群。</a:t>
            </a:r>
            <a:endParaRPr lang="en-US" altLang="zh-CN" sz="2400" i="0" dirty="0">
              <a:solidFill>
                <a:srgbClr val="333333"/>
              </a:solidFill>
              <a:effectLst/>
              <a:latin typeface="Helvetica Neue"/>
            </a:endParaRPr>
          </a:p>
          <a:p>
            <a:endParaRPr lang="zh-CN" altLang="en-US" sz="2400" i="0" dirty="0">
              <a:solidFill>
                <a:srgbClr val="333333"/>
              </a:solidFill>
              <a:effectLst/>
              <a:latin typeface="Helvetica Neue"/>
            </a:endParaRPr>
          </a:p>
          <a:p>
            <a:r>
              <a:rPr lang="zh-CN" altLang="en-US" sz="2400" i="0" dirty="0">
                <a:solidFill>
                  <a:srgbClr val="333333"/>
                </a:solidFill>
                <a:effectLst/>
                <a:latin typeface="Helvetica Neue"/>
              </a:rPr>
              <a:t>任意取椭圆曲线上两点</a:t>
            </a:r>
            <a:r>
              <a:rPr lang="en-US" altLang="zh-CN" sz="2400" i="0" dirty="0">
                <a:solidFill>
                  <a:srgbClr val="333333"/>
                </a:solidFill>
                <a:effectLst/>
                <a:latin typeface="Helvetica Neue"/>
              </a:rPr>
              <a:t>P</a:t>
            </a:r>
            <a:r>
              <a:rPr lang="zh-CN" altLang="en-US" sz="2400" i="0" dirty="0">
                <a:solidFill>
                  <a:srgbClr val="333333"/>
                </a:solidFill>
                <a:effectLst/>
                <a:latin typeface="Helvetica Neue"/>
              </a:rPr>
              <a:t>、</a:t>
            </a:r>
            <a:r>
              <a:rPr lang="en-US" altLang="zh-CN" sz="2400" i="0" dirty="0">
                <a:solidFill>
                  <a:srgbClr val="333333"/>
                </a:solidFill>
                <a:effectLst/>
                <a:latin typeface="Helvetica Neue"/>
              </a:rPr>
              <a:t>Q</a:t>
            </a:r>
            <a:r>
              <a:rPr lang="zh-CN" altLang="en-US" sz="2400" i="0" dirty="0">
                <a:solidFill>
                  <a:srgbClr val="333333"/>
                </a:solidFill>
                <a:effectLst/>
                <a:latin typeface="Helvetica Neue"/>
              </a:rPr>
              <a:t>（若</a:t>
            </a:r>
            <a:r>
              <a:rPr lang="en-US" altLang="zh-CN" sz="2400" i="0" dirty="0">
                <a:solidFill>
                  <a:srgbClr val="333333"/>
                </a:solidFill>
                <a:effectLst/>
                <a:latin typeface="Helvetica Neue"/>
              </a:rPr>
              <a:t>P</a:t>
            </a:r>
            <a:r>
              <a:rPr lang="zh-CN" altLang="en-US" sz="2400" i="0" dirty="0">
                <a:solidFill>
                  <a:srgbClr val="333333"/>
                </a:solidFill>
                <a:effectLst/>
                <a:latin typeface="Helvetica Neue"/>
              </a:rPr>
              <a:t>、</a:t>
            </a:r>
            <a:r>
              <a:rPr lang="en-US" altLang="zh-CN" sz="2400" i="0" dirty="0">
                <a:solidFill>
                  <a:srgbClr val="333333"/>
                </a:solidFill>
                <a:effectLst/>
                <a:latin typeface="Helvetica Neue"/>
              </a:rPr>
              <a:t>Q</a:t>
            </a:r>
            <a:r>
              <a:rPr lang="zh-CN" altLang="en-US" sz="2400" i="0" dirty="0">
                <a:solidFill>
                  <a:srgbClr val="333333"/>
                </a:solidFill>
                <a:effectLst/>
                <a:latin typeface="Helvetica Neue"/>
              </a:rPr>
              <a:t>两点重合，则作</a:t>
            </a:r>
            <a:r>
              <a:rPr lang="en-US" altLang="zh-CN" sz="2400" i="0" dirty="0">
                <a:solidFill>
                  <a:srgbClr val="333333"/>
                </a:solidFill>
                <a:effectLst/>
                <a:latin typeface="Helvetica Neue"/>
              </a:rPr>
              <a:t>P</a:t>
            </a:r>
            <a:r>
              <a:rPr lang="zh-CN" altLang="en-US" sz="2400" i="0" dirty="0">
                <a:solidFill>
                  <a:srgbClr val="333333"/>
                </a:solidFill>
                <a:effectLst/>
                <a:latin typeface="Helvetica Neue"/>
              </a:rPr>
              <a:t>点的切线），作直线交于椭圆曲线的另一点</a:t>
            </a:r>
            <a:r>
              <a:rPr lang="en-US" altLang="zh-CN" sz="2400" i="0" dirty="0">
                <a:solidFill>
                  <a:srgbClr val="333333"/>
                </a:solidFill>
                <a:effectLst/>
                <a:latin typeface="Helvetica Neue"/>
              </a:rPr>
              <a:t>R’</a:t>
            </a:r>
            <a:r>
              <a:rPr lang="zh-CN" altLang="en-US" sz="2400" i="0" dirty="0">
                <a:solidFill>
                  <a:srgbClr val="333333"/>
                </a:solidFill>
                <a:effectLst/>
                <a:latin typeface="Helvetica Neue"/>
              </a:rPr>
              <a:t>，过</a:t>
            </a:r>
            <a:r>
              <a:rPr lang="en-US" altLang="zh-CN" sz="2400" i="0" dirty="0">
                <a:solidFill>
                  <a:srgbClr val="333333"/>
                </a:solidFill>
                <a:effectLst/>
                <a:latin typeface="Helvetica Neue"/>
              </a:rPr>
              <a:t>R’</a:t>
            </a:r>
            <a:r>
              <a:rPr lang="zh-CN" altLang="en-US" sz="2400" i="0" dirty="0">
                <a:solidFill>
                  <a:srgbClr val="333333"/>
                </a:solidFill>
                <a:effectLst/>
                <a:latin typeface="Helvetica Neue"/>
              </a:rPr>
              <a:t>做</a:t>
            </a:r>
            <a:r>
              <a:rPr lang="en-US" altLang="zh-CN" sz="2400" i="0" dirty="0">
                <a:solidFill>
                  <a:srgbClr val="333333"/>
                </a:solidFill>
                <a:effectLst/>
                <a:latin typeface="Helvetica Neue"/>
              </a:rPr>
              <a:t>y</a:t>
            </a:r>
            <a:r>
              <a:rPr lang="zh-CN" altLang="en-US" sz="2400" i="0" dirty="0">
                <a:solidFill>
                  <a:srgbClr val="333333"/>
                </a:solidFill>
                <a:effectLst/>
                <a:latin typeface="Helvetica Neue"/>
              </a:rPr>
              <a:t>轴的平行线交于</a:t>
            </a:r>
            <a:r>
              <a:rPr lang="en-US" altLang="zh-CN" sz="2400" i="0" dirty="0">
                <a:solidFill>
                  <a:srgbClr val="333333"/>
                </a:solidFill>
                <a:effectLst/>
                <a:latin typeface="Helvetica Neue"/>
              </a:rPr>
              <a:t>R</a:t>
            </a:r>
            <a:r>
              <a:rPr lang="zh-CN" altLang="en-US" sz="2400" i="0" dirty="0">
                <a:solidFill>
                  <a:srgbClr val="333333"/>
                </a:solidFill>
                <a:effectLst/>
                <a:latin typeface="Helvetica Neue"/>
              </a:rPr>
              <a:t>，定义</a:t>
            </a:r>
            <a:r>
              <a:rPr lang="en-US" altLang="zh-CN" sz="2400" i="0" dirty="0">
                <a:solidFill>
                  <a:srgbClr val="333333"/>
                </a:solidFill>
                <a:effectLst/>
                <a:latin typeface="Helvetica Neue"/>
              </a:rPr>
              <a:t>P+Q=R</a:t>
            </a:r>
            <a:r>
              <a:rPr lang="zh-CN" altLang="en-US" sz="2400" i="0" dirty="0">
                <a:solidFill>
                  <a:srgbClr val="333333"/>
                </a:solidFill>
                <a:effectLst/>
                <a:latin typeface="Helvetica Neue"/>
              </a:rPr>
              <a:t>。这样，加法的和也在椭圆曲线上，并同样具备加法的交换律、结合律。</a:t>
            </a:r>
            <a:endParaRPr lang="en-US" altLang="zh-CN" sz="2400" dirty="0"/>
          </a:p>
        </p:txBody>
      </p:sp>
      <p:pic>
        <p:nvPicPr>
          <p:cNvPr id="4" name="图片 3" descr="图表, 折线图&#10;&#10;描述已自动生成">
            <a:extLst>
              <a:ext uri="{FF2B5EF4-FFF2-40B4-BE49-F238E27FC236}">
                <a16:creationId xmlns:a16="http://schemas.microsoft.com/office/drawing/2014/main" id="{E83CDE37-B712-4E5F-9C89-0D506948841B}"/>
              </a:ext>
            </a:extLst>
          </p:cNvPr>
          <p:cNvPicPr>
            <a:picLocks noChangeAspect="1"/>
          </p:cNvPicPr>
          <p:nvPr/>
        </p:nvPicPr>
        <p:blipFill>
          <a:blip r:embed="rId2"/>
          <a:stretch>
            <a:fillRect/>
          </a:stretch>
        </p:blipFill>
        <p:spPr>
          <a:xfrm>
            <a:off x="5346913" y="1413331"/>
            <a:ext cx="6023966" cy="5030072"/>
          </a:xfrm>
          <a:prstGeom prst="rect">
            <a:avLst/>
          </a:prstGeom>
        </p:spPr>
      </p:pic>
    </p:spTree>
    <p:extLst>
      <p:ext uri="{BB962C8B-B14F-4D97-AF65-F5344CB8AC3E}">
        <p14:creationId xmlns:p14="http://schemas.microsoft.com/office/powerpoint/2010/main" val="32919673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示&#10;&#10;描述已自动生成">
            <a:extLst>
              <a:ext uri="{FF2B5EF4-FFF2-40B4-BE49-F238E27FC236}">
                <a16:creationId xmlns:a16="http://schemas.microsoft.com/office/drawing/2014/main" id="{D948E539-C0E0-432B-B2E1-BE8E4D3C4C9D}"/>
              </a:ext>
            </a:extLst>
          </p:cNvPr>
          <p:cNvPicPr>
            <a:picLocks noChangeAspect="1"/>
          </p:cNvPicPr>
          <p:nvPr/>
        </p:nvPicPr>
        <p:blipFill>
          <a:blip r:embed="rId2"/>
          <a:stretch>
            <a:fillRect/>
          </a:stretch>
        </p:blipFill>
        <p:spPr>
          <a:xfrm>
            <a:off x="134581" y="1747764"/>
            <a:ext cx="7778307" cy="4520190"/>
          </a:xfrm>
          <a:prstGeom prst="rect">
            <a:avLst/>
          </a:prstGeom>
        </p:spPr>
      </p:pic>
      <p:pic>
        <p:nvPicPr>
          <p:cNvPr id="6" name="图片 5" descr="图示&#10;&#10;描述已自动生成">
            <a:extLst>
              <a:ext uri="{FF2B5EF4-FFF2-40B4-BE49-F238E27FC236}">
                <a16:creationId xmlns:a16="http://schemas.microsoft.com/office/drawing/2014/main" id="{FF7F38D7-6D62-467D-A11E-39A754284B44}"/>
              </a:ext>
            </a:extLst>
          </p:cNvPr>
          <p:cNvPicPr>
            <a:picLocks noChangeAspect="1"/>
          </p:cNvPicPr>
          <p:nvPr/>
        </p:nvPicPr>
        <p:blipFill>
          <a:blip r:embed="rId3"/>
          <a:stretch>
            <a:fillRect/>
          </a:stretch>
        </p:blipFill>
        <p:spPr>
          <a:xfrm>
            <a:off x="7827143" y="1850506"/>
            <a:ext cx="4364857" cy="4520190"/>
          </a:xfrm>
          <a:prstGeom prst="rect">
            <a:avLst/>
          </a:prstGeom>
        </p:spPr>
      </p:pic>
      <p:sp>
        <p:nvSpPr>
          <p:cNvPr id="2" name="文本框 1"/>
          <p:cNvSpPr txBox="1"/>
          <p:nvPr/>
        </p:nvSpPr>
        <p:spPr>
          <a:xfrm>
            <a:off x="1573399" y="590046"/>
            <a:ext cx="377385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同点相加</a:t>
            </a:r>
          </a:p>
        </p:txBody>
      </p:sp>
    </p:spTree>
    <p:extLst>
      <p:ext uri="{BB962C8B-B14F-4D97-AF65-F5344CB8AC3E}">
        <p14:creationId xmlns:p14="http://schemas.microsoft.com/office/powerpoint/2010/main" val="491342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851072"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有限域椭圆曲线</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945223" y="1413331"/>
            <a:ext cx="10664575" cy="3970318"/>
          </a:xfrm>
          <a:prstGeom prst="rect">
            <a:avLst/>
          </a:prstGeom>
          <a:noFill/>
        </p:spPr>
        <p:txBody>
          <a:bodyPr wrap="square" rtlCol="0">
            <a:spAutoFit/>
          </a:bodyPr>
          <a:lstStyle/>
          <a:p>
            <a:r>
              <a:rPr lang="zh-CN" altLang="en-US" i="0" dirty="0">
                <a:solidFill>
                  <a:srgbClr val="333333"/>
                </a:solidFill>
                <a:effectLst/>
                <a:latin typeface="Helvetica Neue"/>
              </a:rPr>
              <a:t>椭圆曲线是连续的，并不适合用于加密；所以，我们必须把椭圆曲线变成离散的点，我们要把椭圆曲线定义在有限域上。</a:t>
            </a:r>
          </a:p>
          <a:p>
            <a:endParaRPr lang="zh-CN" altLang="en-US" i="0" dirty="0">
              <a:solidFill>
                <a:srgbClr val="333333"/>
              </a:solidFill>
              <a:effectLst/>
              <a:latin typeface="Helvetica Neue"/>
            </a:endParaRPr>
          </a:p>
          <a:p>
            <a:r>
              <a:rPr lang="zh-CN" altLang="en-US" i="0" dirty="0">
                <a:solidFill>
                  <a:srgbClr val="333333"/>
                </a:solidFill>
                <a:effectLst/>
                <a:latin typeface="Helvetica Neue"/>
              </a:rPr>
              <a:t>我们给出一个有限域</a:t>
            </a:r>
            <a:r>
              <a:rPr lang="en-US" altLang="zh-CN" i="0" dirty="0" err="1">
                <a:solidFill>
                  <a:srgbClr val="333333"/>
                </a:solidFill>
                <a:effectLst/>
                <a:latin typeface="Helvetica Neue"/>
              </a:rPr>
              <a:t>Fp</a:t>
            </a:r>
            <a:endParaRPr lang="en-US" altLang="zh-CN" i="0" dirty="0">
              <a:solidFill>
                <a:srgbClr val="333333"/>
              </a:solidFill>
              <a:effectLst/>
              <a:latin typeface="Helvetica Neue"/>
            </a:endParaRPr>
          </a:p>
          <a:p>
            <a:endParaRPr lang="en-US" altLang="zh-CN" i="0" dirty="0">
              <a:solidFill>
                <a:srgbClr val="333333"/>
              </a:solidFill>
              <a:effectLst/>
              <a:latin typeface="Helvetica Neue"/>
            </a:endParaRPr>
          </a:p>
          <a:p>
            <a:r>
              <a:rPr lang="en-US" altLang="zh-CN" i="0" dirty="0" err="1">
                <a:solidFill>
                  <a:srgbClr val="333333"/>
                </a:solidFill>
                <a:effectLst/>
                <a:latin typeface="Helvetica Neue"/>
              </a:rPr>
              <a:t>Fp</a:t>
            </a:r>
            <a:r>
              <a:rPr lang="zh-CN" altLang="en-US" i="0" dirty="0">
                <a:solidFill>
                  <a:srgbClr val="333333"/>
                </a:solidFill>
                <a:effectLst/>
                <a:latin typeface="Helvetica Neue"/>
              </a:rPr>
              <a:t>中有</a:t>
            </a:r>
            <a:r>
              <a:rPr lang="en-US" altLang="zh-CN" i="0" dirty="0">
                <a:solidFill>
                  <a:srgbClr val="333333"/>
                </a:solidFill>
                <a:effectLst/>
                <a:latin typeface="Helvetica Neue"/>
              </a:rPr>
              <a:t>p</a:t>
            </a:r>
            <a:r>
              <a:rPr lang="zh-CN" altLang="en-US" i="0" dirty="0">
                <a:solidFill>
                  <a:srgbClr val="333333"/>
                </a:solidFill>
                <a:effectLst/>
                <a:latin typeface="Helvetica Neue"/>
              </a:rPr>
              <a:t>（</a:t>
            </a:r>
            <a:r>
              <a:rPr lang="en-US" altLang="zh-CN" i="0" dirty="0">
                <a:solidFill>
                  <a:srgbClr val="333333"/>
                </a:solidFill>
                <a:effectLst/>
                <a:latin typeface="Helvetica Neue"/>
              </a:rPr>
              <a:t>p</a:t>
            </a:r>
            <a:r>
              <a:rPr lang="zh-CN" altLang="en-US" i="0" dirty="0">
                <a:solidFill>
                  <a:srgbClr val="333333"/>
                </a:solidFill>
                <a:effectLst/>
                <a:latin typeface="Helvetica Neue"/>
              </a:rPr>
              <a:t>为质数）个元素</a:t>
            </a:r>
            <a:r>
              <a:rPr lang="en-US" altLang="zh-CN" i="0" dirty="0">
                <a:solidFill>
                  <a:srgbClr val="333333"/>
                </a:solidFill>
                <a:effectLst/>
                <a:latin typeface="Helvetica Neue"/>
              </a:rPr>
              <a:t>0,1,2,…, p-2,p-1</a:t>
            </a:r>
          </a:p>
          <a:p>
            <a:r>
              <a:rPr lang="en-US" altLang="zh-CN" i="0" dirty="0" err="1">
                <a:solidFill>
                  <a:srgbClr val="333333"/>
                </a:solidFill>
                <a:effectLst/>
                <a:latin typeface="Helvetica Neue"/>
              </a:rPr>
              <a:t>Fp</a:t>
            </a:r>
            <a:r>
              <a:rPr lang="zh-CN" altLang="en-US" i="0" dirty="0">
                <a:solidFill>
                  <a:srgbClr val="333333"/>
                </a:solidFill>
                <a:effectLst/>
                <a:latin typeface="Helvetica Neue"/>
              </a:rPr>
              <a:t>的加法是 </a:t>
            </a:r>
            <a:r>
              <a:rPr lang="en-US" altLang="zh-CN" i="0" dirty="0" err="1">
                <a:solidFill>
                  <a:srgbClr val="333333"/>
                </a:solidFill>
                <a:effectLst/>
                <a:latin typeface="Helvetica Neue"/>
              </a:rPr>
              <a:t>a+b≡c</a:t>
            </a:r>
            <a:r>
              <a:rPr lang="en-US" altLang="zh-CN" i="0" dirty="0">
                <a:solidFill>
                  <a:srgbClr val="333333"/>
                </a:solidFill>
                <a:effectLst/>
                <a:latin typeface="Helvetica Neue"/>
              </a:rPr>
              <a:t>(</a:t>
            </a:r>
            <a:r>
              <a:rPr lang="en-US" altLang="zh-CN" i="0" dirty="0" err="1">
                <a:solidFill>
                  <a:srgbClr val="333333"/>
                </a:solidFill>
                <a:effectLst/>
                <a:latin typeface="Helvetica Neue"/>
              </a:rPr>
              <a:t>modp</a:t>
            </a:r>
            <a:r>
              <a:rPr lang="en-US" altLang="zh-CN" i="0" dirty="0">
                <a:solidFill>
                  <a:srgbClr val="333333"/>
                </a:solidFill>
                <a:effectLst/>
                <a:latin typeface="Helvetica Neue"/>
              </a:rPr>
              <a:t>)</a:t>
            </a:r>
          </a:p>
          <a:p>
            <a:r>
              <a:rPr lang="en-US" altLang="zh-CN" i="0" dirty="0" err="1">
                <a:solidFill>
                  <a:srgbClr val="333333"/>
                </a:solidFill>
                <a:effectLst/>
                <a:latin typeface="Helvetica Neue"/>
              </a:rPr>
              <a:t>Fp</a:t>
            </a:r>
            <a:r>
              <a:rPr lang="zh-CN" altLang="en-US" i="0" dirty="0">
                <a:solidFill>
                  <a:srgbClr val="333333"/>
                </a:solidFill>
                <a:effectLst/>
                <a:latin typeface="Helvetica Neue"/>
              </a:rPr>
              <a:t>的乘法是 </a:t>
            </a:r>
            <a:r>
              <a:rPr lang="en-US" altLang="zh-CN" i="0" dirty="0" err="1">
                <a:solidFill>
                  <a:srgbClr val="333333"/>
                </a:solidFill>
                <a:effectLst/>
                <a:latin typeface="Helvetica Neue"/>
              </a:rPr>
              <a:t>a×b≡c</a:t>
            </a:r>
            <a:r>
              <a:rPr lang="en-US" altLang="zh-CN" i="0" dirty="0">
                <a:solidFill>
                  <a:srgbClr val="333333"/>
                </a:solidFill>
                <a:effectLst/>
                <a:latin typeface="Helvetica Neue"/>
              </a:rPr>
              <a:t>(</a:t>
            </a:r>
            <a:r>
              <a:rPr lang="en-US" altLang="zh-CN" i="0" dirty="0" err="1">
                <a:solidFill>
                  <a:srgbClr val="333333"/>
                </a:solidFill>
                <a:effectLst/>
                <a:latin typeface="Helvetica Neue"/>
              </a:rPr>
              <a:t>modp</a:t>
            </a:r>
            <a:r>
              <a:rPr lang="en-US" altLang="zh-CN" i="0" dirty="0">
                <a:solidFill>
                  <a:srgbClr val="333333"/>
                </a:solidFill>
                <a:effectLst/>
                <a:latin typeface="Helvetica Neue"/>
              </a:rPr>
              <a:t>)</a:t>
            </a:r>
          </a:p>
          <a:p>
            <a:r>
              <a:rPr lang="en-US" altLang="zh-CN" i="0" dirty="0" err="1">
                <a:solidFill>
                  <a:srgbClr val="333333"/>
                </a:solidFill>
                <a:effectLst/>
                <a:latin typeface="Helvetica Neue"/>
              </a:rPr>
              <a:t>Fp</a:t>
            </a:r>
            <a:r>
              <a:rPr lang="zh-CN" altLang="en-US" i="0" dirty="0">
                <a:solidFill>
                  <a:srgbClr val="333333"/>
                </a:solidFill>
                <a:effectLst/>
                <a:latin typeface="Helvetica Neue"/>
              </a:rPr>
              <a:t>的除法是 </a:t>
            </a:r>
            <a:r>
              <a:rPr lang="en-US" altLang="zh-CN" i="0" dirty="0" err="1">
                <a:solidFill>
                  <a:srgbClr val="333333"/>
                </a:solidFill>
                <a:effectLst/>
                <a:latin typeface="Helvetica Neue"/>
              </a:rPr>
              <a:t>a÷b≡c</a:t>
            </a:r>
            <a:r>
              <a:rPr lang="en-US" altLang="zh-CN" i="0" dirty="0">
                <a:solidFill>
                  <a:srgbClr val="333333"/>
                </a:solidFill>
                <a:effectLst/>
                <a:latin typeface="Helvetica Neue"/>
              </a:rPr>
              <a:t>(</a:t>
            </a:r>
            <a:r>
              <a:rPr lang="en-US" altLang="zh-CN" i="0" dirty="0" err="1">
                <a:solidFill>
                  <a:srgbClr val="333333"/>
                </a:solidFill>
                <a:effectLst/>
                <a:latin typeface="Helvetica Neue"/>
              </a:rPr>
              <a:t>modp</a:t>
            </a:r>
            <a:r>
              <a:rPr lang="en-US" altLang="zh-CN" i="0" dirty="0">
                <a:solidFill>
                  <a:srgbClr val="333333"/>
                </a:solidFill>
                <a:effectLst/>
                <a:latin typeface="Helvetica Neue"/>
              </a:rPr>
              <a:t>)</a:t>
            </a:r>
            <a:r>
              <a:rPr lang="zh-CN" altLang="en-US" i="0" dirty="0">
                <a:solidFill>
                  <a:srgbClr val="333333"/>
                </a:solidFill>
                <a:effectLst/>
                <a:latin typeface="Helvetica Neue"/>
              </a:rPr>
              <a:t>，即 </a:t>
            </a:r>
            <a:r>
              <a:rPr lang="en-US" altLang="zh-CN" i="0" dirty="0" err="1">
                <a:solidFill>
                  <a:srgbClr val="333333"/>
                </a:solidFill>
                <a:effectLst/>
                <a:latin typeface="Helvetica Neue"/>
              </a:rPr>
              <a:t>a×b</a:t>
            </a:r>
            <a:r>
              <a:rPr lang="en-US" altLang="zh-CN" i="0" dirty="0">
                <a:solidFill>
                  <a:srgbClr val="333333"/>
                </a:solidFill>
                <a:effectLst/>
                <a:latin typeface="Helvetica Neue"/>
              </a:rPr>
              <a:t>^</a:t>
            </a:r>
            <a:r>
              <a:rPr lang="en-US" altLang="zh-CN" dirty="0">
                <a:solidFill>
                  <a:srgbClr val="333333"/>
                </a:solidFill>
                <a:latin typeface="Helvetica Neue"/>
              </a:rPr>
              <a:t>(</a:t>
            </a:r>
            <a:r>
              <a:rPr lang="en-US" altLang="zh-CN" i="0" dirty="0">
                <a:solidFill>
                  <a:srgbClr val="333333"/>
                </a:solidFill>
                <a:effectLst/>
                <a:latin typeface="Helvetica Neue"/>
              </a:rPr>
              <a:t>-1) ≡c(</a:t>
            </a:r>
            <a:r>
              <a:rPr lang="en-US" altLang="zh-CN" i="0" dirty="0" err="1">
                <a:solidFill>
                  <a:srgbClr val="333333"/>
                </a:solidFill>
                <a:effectLst/>
                <a:latin typeface="Helvetica Neue"/>
              </a:rPr>
              <a:t>modp</a:t>
            </a:r>
            <a:r>
              <a:rPr lang="en-US" altLang="zh-CN" i="0" dirty="0">
                <a:solidFill>
                  <a:srgbClr val="333333"/>
                </a:solidFill>
                <a:effectLst/>
                <a:latin typeface="Helvetica Neue"/>
              </a:rPr>
              <a:t>)</a:t>
            </a:r>
            <a:r>
              <a:rPr lang="zh-CN" altLang="en-US" i="0" dirty="0">
                <a:solidFill>
                  <a:srgbClr val="333333"/>
                </a:solidFill>
                <a:effectLst/>
                <a:latin typeface="Helvetica Neue"/>
              </a:rPr>
              <a:t>，</a:t>
            </a:r>
            <a:r>
              <a:rPr lang="en-US" altLang="zh-CN" i="0" dirty="0">
                <a:solidFill>
                  <a:srgbClr val="333333"/>
                </a:solidFill>
                <a:effectLst/>
                <a:latin typeface="Helvetica Neue"/>
              </a:rPr>
              <a:t>b^</a:t>
            </a:r>
            <a:r>
              <a:rPr lang="zh-CN" altLang="en-US" i="0" dirty="0">
                <a:solidFill>
                  <a:srgbClr val="333333"/>
                </a:solidFill>
                <a:effectLst/>
                <a:latin typeface="Helvetica Neue"/>
              </a:rPr>
              <a:t>（</a:t>
            </a:r>
            <a:r>
              <a:rPr lang="en-US" altLang="zh-CN" i="0" dirty="0">
                <a:solidFill>
                  <a:srgbClr val="333333"/>
                </a:solidFill>
                <a:effectLst/>
                <a:latin typeface="Helvetica Neue"/>
              </a:rPr>
              <a:t>-1</a:t>
            </a:r>
            <a:r>
              <a:rPr lang="zh-CN" altLang="en-US" i="0" dirty="0">
                <a:solidFill>
                  <a:srgbClr val="333333"/>
                </a:solidFill>
                <a:effectLst/>
                <a:latin typeface="Helvetica Neue"/>
              </a:rPr>
              <a:t>）也是一个</a:t>
            </a:r>
            <a:r>
              <a:rPr lang="en-US" altLang="zh-CN" i="0" dirty="0">
                <a:solidFill>
                  <a:srgbClr val="333333"/>
                </a:solidFill>
                <a:effectLst/>
                <a:latin typeface="Helvetica Neue"/>
              </a:rPr>
              <a:t>0</a:t>
            </a:r>
            <a:r>
              <a:rPr lang="zh-CN" altLang="en-US" i="0" dirty="0">
                <a:solidFill>
                  <a:srgbClr val="333333"/>
                </a:solidFill>
                <a:effectLst/>
                <a:latin typeface="Helvetica Neue"/>
              </a:rPr>
              <a:t>到</a:t>
            </a:r>
            <a:r>
              <a:rPr lang="en-US" altLang="zh-CN" i="0" dirty="0">
                <a:solidFill>
                  <a:srgbClr val="333333"/>
                </a:solidFill>
                <a:effectLst/>
                <a:latin typeface="Helvetica Neue"/>
              </a:rPr>
              <a:t>p-1</a:t>
            </a:r>
            <a:r>
              <a:rPr lang="zh-CN" altLang="en-US" i="0" dirty="0">
                <a:solidFill>
                  <a:srgbClr val="333333"/>
                </a:solidFill>
                <a:effectLst/>
                <a:latin typeface="Helvetica Neue"/>
              </a:rPr>
              <a:t>之间的整数，但满足</a:t>
            </a:r>
            <a:endParaRPr lang="en-US" altLang="zh-CN" i="0" dirty="0">
              <a:solidFill>
                <a:srgbClr val="333333"/>
              </a:solidFill>
              <a:effectLst/>
              <a:latin typeface="Helvetica Neue"/>
            </a:endParaRPr>
          </a:p>
          <a:p>
            <a:r>
              <a:rPr lang="en-US" altLang="zh-CN" i="0" dirty="0" err="1">
                <a:solidFill>
                  <a:srgbClr val="333333"/>
                </a:solidFill>
                <a:effectLst/>
                <a:latin typeface="Helvetica Neue"/>
              </a:rPr>
              <a:t>b×b</a:t>
            </a:r>
            <a:r>
              <a:rPr lang="en-US" altLang="zh-CN" i="0" dirty="0">
                <a:solidFill>
                  <a:srgbClr val="333333"/>
                </a:solidFill>
                <a:effectLst/>
                <a:latin typeface="Helvetica Neue"/>
              </a:rPr>
              <a:t>^(-1)≡1(</a:t>
            </a:r>
            <a:r>
              <a:rPr lang="en-US" altLang="zh-CN" i="0" dirty="0" err="1">
                <a:solidFill>
                  <a:srgbClr val="333333"/>
                </a:solidFill>
                <a:effectLst/>
                <a:latin typeface="Helvetica Neue"/>
              </a:rPr>
              <a:t>modp</a:t>
            </a:r>
            <a:r>
              <a:rPr lang="en-US" altLang="zh-CN" i="0" dirty="0">
                <a:solidFill>
                  <a:srgbClr val="333333"/>
                </a:solidFill>
                <a:effectLst/>
                <a:latin typeface="Helvetica Neue"/>
              </a:rPr>
              <a:t>)</a:t>
            </a:r>
          </a:p>
          <a:p>
            <a:r>
              <a:rPr lang="en-US" altLang="zh-CN" i="0" dirty="0" err="1">
                <a:solidFill>
                  <a:srgbClr val="333333"/>
                </a:solidFill>
                <a:effectLst/>
                <a:latin typeface="Helvetica Neue"/>
              </a:rPr>
              <a:t>Fp</a:t>
            </a:r>
            <a:r>
              <a:rPr lang="zh-CN" altLang="en-US" i="0" dirty="0">
                <a:solidFill>
                  <a:srgbClr val="333333"/>
                </a:solidFill>
                <a:effectLst/>
                <a:latin typeface="Helvetica Neue"/>
              </a:rPr>
              <a:t>的单位元是</a:t>
            </a:r>
            <a:r>
              <a:rPr lang="en-US" altLang="zh-CN" i="0" dirty="0">
                <a:solidFill>
                  <a:srgbClr val="333333"/>
                </a:solidFill>
                <a:effectLst/>
                <a:latin typeface="Helvetica Neue"/>
              </a:rPr>
              <a:t>1</a:t>
            </a:r>
            <a:r>
              <a:rPr lang="zh-CN" altLang="en-US" i="0" dirty="0">
                <a:solidFill>
                  <a:srgbClr val="333333"/>
                </a:solidFill>
                <a:effectLst/>
                <a:latin typeface="Helvetica Neue"/>
              </a:rPr>
              <a:t>，零元是 </a:t>
            </a:r>
            <a:r>
              <a:rPr lang="en-US" altLang="zh-CN" i="0" dirty="0">
                <a:solidFill>
                  <a:srgbClr val="333333"/>
                </a:solidFill>
                <a:effectLst/>
                <a:latin typeface="Helvetica Neue"/>
              </a:rPr>
              <a:t>0</a:t>
            </a:r>
          </a:p>
          <a:p>
            <a:r>
              <a:rPr lang="en-US" altLang="zh-CN" i="0" dirty="0" err="1">
                <a:solidFill>
                  <a:srgbClr val="333333"/>
                </a:solidFill>
                <a:effectLst/>
                <a:latin typeface="Helvetica Neue"/>
              </a:rPr>
              <a:t>Fp</a:t>
            </a:r>
            <a:r>
              <a:rPr lang="zh-CN" altLang="en-US" i="0" dirty="0">
                <a:solidFill>
                  <a:srgbClr val="333333"/>
                </a:solidFill>
                <a:effectLst/>
                <a:latin typeface="Helvetica Neue"/>
              </a:rPr>
              <a:t>域内运算满足交换律、结合律、分配律</a:t>
            </a:r>
          </a:p>
          <a:p>
            <a:r>
              <a:rPr lang="zh-CN" altLang="en-US" i="0" dirty="0">
                <a:solidFill>
                  <a:srgbClr val="333333"/>
                </a:solidFill>
                <a:effectLst/>
                <a:latin typeface="Helvetica Neue"/>
              </a:rPr>
              <a:t>椭圆曲线</a:t>
            </a:r>
            <a:r>
              <a:rPr lang="en-US" altLang="zh-CN" i="0" dirty="0">
                <a:solidFill>
                  <a:srgbClr val="333333"/>
                </a:solidFill>
                <a:effectLst/>
                <a:latin typeface="Helvetica Neue"/>
              </a:rPr>
              <a:t>Ep(</a:t>
            </a:r>
            <a:r>
              <a:rPr lang="en-US" altLang="zh-CN" i="0" dirty="0" err="1">
                <a:solidFill>
                  <a:srgbClr val="333333"/>
                </a:solidFill>
                <a:effectLst/>
                <a:latin typeface="Helvetica Neue"/>
              </a:rPr>
              <a:t>a,b</a:t>
            </a:r>
            <a:r>
              <a:rPr lang="en-US" altLang="zh-CN" i="0" dirty="0">
                <a:solidFill>
                  <a:srgbClr val="333333"/>
                </a:solidFill>
                <a:effectLst/>
                <a:latin typeface="Helvetica Neue"/>
              </a:rPr>
              <a:t>)</a:t>
            </a:r>
            <a:r>
              <a:rPr lang="zh-CN" altLang="en-US" i="0" dirty="0">
                <a:solidFill>
                  <a:srgbClr val="333333"/>
                </a:solidFill>
                <a:effectLst/>
                <a:latin typeface="Helvetica Neue"/>
              </a:rPr>
              <a:t>，</a:t>
            </a:r>
            <a:r>
              <a:rPr lang="en-US" altLang="zh-CN" i="0" dirty="0">
                <a:solidFill>
                  <a:srgbClr val="333333"/>
                </a:solidFill>
                <a:effectLst/>
                <a:latin typeface="Helvetica Neue"/>
              </a:rPr>
              <a:t>p</a:t>
            </a:r>
            <a:r>
              <a:rPr lang="zh-CN" altLang="en-US" i="0" dirty="0">
                <a:solidFill>
                  <a:srgbClr val="333333"/>
                </a:solidFill>
                <a:effectLst/>
                <a:latin typeface="Helvetica Neue"/>
              </a:rPr>
              <a:t>为质数，</a:t>
            </a:r>
            <a:r>
              <a:rPr lang="en-US" altLang="zh-CN" i="0" dirty="0" err="1">
                <a:solidFill>
                  <a:srgbClr val="333333"/>
                </a:solidFill>
                <a:effectLst/>
                <a:latin typeface="Helvetica Neue"/>
              </a:rPr>
              <a:t>x,y</a:t>
            </a:r>
            <a:r>
              <a:rPr lang="en-US" altLang="zh-CN" i="0" dirty="0">
                <a:solidFill>
                  <a:srgbClr val="333333"/>
                </a:solidFill>
                <a:effectLst/>
                <a:latin typeface="Helvetica Neue"/>
              </a:rPr>
              <a:t>∈[0,p-1]</a:t>
            </a:r>
            <a:r>
              <a:rPr lang="zh-CN" altLang="en-US" i="0" dirty="0">
                <a:solidFill>
                  <a:srgbClr val="333333"/>
                </a:solidFill>
                <a:effectLst/>
                <a:latin typeface="Helvetica Neue"/>
              </a:rPr>
              <a:t>：</a:t>
            </a:r>
            <a:endParaRPr lang="en-US" altLang="zh-CN" i="0" dirty="0">
              <a:solidFill>
                <a:srgbClr val="333333"/>
              </a:solidFill>
              <a:effectLst/>
              <a:latin typeface="Helvetica Neue"/>
            </a:endParaRPr>
          </a:p>
          <a:p>
            <a:r>
              <a:rPr lang="zh-CN" altLang="en-US" dirty="0"/>
              <a:t>选择两个满足下列约束条件的小于</a:t>
            </a:r>
            <a:r>
              <a:rPr lang="en-US" altLang="zh-CN" dirty="0"/>
              <a:t>p</a:t>
            </a:r>
            <a:r>
              <a:rPr lang="zh-CN" altLang="en-US" dirty="0"/>
              <a:t>的非负整数</a:t>
            </a:r>
            <a:r>
              <a:rPr lang="en-US" altLang="zh-CN" dirty="0"/>
              <a:t>a</a:t>
            </a:r>
            <a:r>
              <a:rPr lang="zh-CN" altLang="en-US" dirty="0"/>
              <a:t>、</a:t>
            </a:r>
            <a:r>
              <a:rPr lang="en-US" altLang="zh-CN" dirty="0"/>
              <a:t>b :</a:t>
            </a:r>
          </a:p>
        </p:txBody>
      </p:sp>
      <p:pic>
        <p:nvPicPr>
          <p:cNvPr id="4" name="图片 3" descr="图示&#10;&#10;描述已自动生成">
            <a:extLst>
              <a:ext uri="{FF2B5EF4-FFF2-40B4-BE49-F238E27FC236}">
                <a16:creationId xmlns:a16="http://schemas.microsoft.com/office/drawing/2014/main" id="{B045B34D-0813-4F16-A8CA-52563DA38E75}"/>
              </a:ext>
            </a:extLst>
          </p:cNvPr>
          <p:cNvPicPr>
            <a:picLocks noChangeAspect="1"/>
          </p:cNvPicPr>
          <p:nvPr/>
        </p:nvPicPr>
        <p:blipFill rotWithShape="1">
          <a:blip r:embed="rId2"/>
          <a:srcRect r="-4193" b="36607"/>
          <a:stretch/>
        </p:blipFill>
        <p:spPr>
          <a:xfrm>
            <a:off x="5496674" y="4509201"/>
            <a:ext cx="4078840" cy="514861"/>
          </a:xfrm>
          <a:prstGeom prst="rect">
            <a:avLst/>
          </a:prstGeom>
        </p:spPr>
      </p:pic>
      <p:pic>
        <p:nvPicPr>
          <p:cNvPr id="6" name="图片 5">
            <a:extLst>
              <a:ext uri="{FF2B5EF4-FFF2-40B4-BE49-F238E27FC236}">
                <a16:creationId xmlns:a16="http://schemas.microsoft.com/office/drawing/2014/main" id="{635AA7ED-5893-4ECF-BCE3-F7FD0126B77F}"/>
              </a:ext>
            </a:extLst>
          </p:cNvPr>
          <p:cNvPicPr>
            <a:picLocks noChangeAspect="1"/>
          </p:cNvPicPr>
          <p:nvPr/>
        </p:nvPicPr>
        <p:blipFill>
          <a:blip r:embed="rId3"/>
          <a:stretch>
            <a:fillRect/>
          </a:stretch>
        </p:blipFill>
        <p:spPr>
          <a:xfrm>
            <a:off x="3577028" y="5444669"/>
            <a:ext cx="3839291" cy="584240"/>
          </a:xfrm>
          <a:prstGeom prst="rect">
            <a:avLst/>
          </a:prstGeom>
        </p:spPr>
      </p:pic>
    </p:spTree>
    <p:extLst>
      <p:ext uri="{BB962C8B-B14F-4D97-AF65-F5344CB8AC3E}">
        <p14:creationId xmlns:p14="http://schemas.microsoft.com/office/powerpoint/2010/main" val="50736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026791"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157417" y="1335055"/>
            <a:ext cx="9877165" cy="1815882"/>
          </a:xfrm>
          <a:prstGeom prst="rect">
            <a:avLst/>
          </a:prstGeom>
          <a:noFill/>
        </p:spPr>
        <p:txBody>
          <a:bodyPr wrap="square" rtlCol="0">
            <a:spAutoFit/>
          </a:bodyPr>
          <a:lstStyle/>
          <a:p>
            <a:r>
              <a:rPr lang="zh-CN" altLang="en-US" sz="2800" b="0" i="0" dirty="0">
                <a:solidFill>
                  <a:srgbClr val="333333"/>
                </a:solidFill>
                <a:effectLst/>
                <a:latin typeface="微软雅黑" panose="020B0503020204020204" pitchFamily="34" charset="-122"/>
                <a:ea typeface="微软雅黑" panose="020B0503020204020204" pitchFamily="34" charset="-122"/>
              </a:rPr>
              <a:t>高级加密标准</a:t>
            </a:r>
            <a:r>
              <a:rPr lang="en-US" altLang="zh-CN" sz="2800" b="0" i="0" dirty="0">
                <a:solidFill>
                  <a:srgbClr val="333333"/>
                </a:solidFill>
                <a:effectLst/>
                <a:latin typeface="微软雅黑" panose="020B0503020204020204" pitchFamily="34" charset="-122"/>
                <a:ea typeface="微软雅黑" panose="020B0503020204020204" pitchFamily="34" charset="-122"/>
              </a:rPr>
              <a:t>(</a:t>
            </a:r>
            <a:r>
              <a:rPr lang="en-US" altLang="zh-CN" sz="2800" b="0" i="0" dirty="0" err="1">
                <a:solidFill>
                  <a:srgbClr val="333333"/>
                </a:solidFill>
                <a:effectLst/>
                <a:latin typeface="微软雅黑" panose="020B0503020204020204" pitchFamily="34" charset="-122"/>
                <a:ea typeface="微软雅黑" panose="020B0503020204020204" pitchFamily="34" charset="-122"/>
              </a:rPr>
              <a:t>AES,Advanced</a:t>
            </a:r>
            <a:r>
              <a:rPr lang="en-US" altLang="zh-CN" sz="2800" b="0" i="0" dirty="0">
                <a:solidFill>
                  <a:srgbClr val="333333"/>
                </a:solidFill>
                <a:effectLst/>
                <a:latin typeface="微软雅黑" panose="020B0503020204020204" pitchFamily="34" charset="-122"/>
                <a:ea typeface="微软雅黑" panose="020B0503020204020204" pitchFamily="34" charset="-122"/>
              </a:rPr>
              <a:t> Encryption Standard)</a:t>
            </a:r>
            <a:r>
              <a:rPr lang="zh-CN" altLang="en-US" sz="2800" b="0" i="0" dirty="0">
                <a:solidFill>
                  <a:srgbClr val="333333"/>
                </a:solidFill>
                <a:effectLst/>
                <a:latin typeface="微软雅黑" panose="020B0503020204020204" pitchFamily="34" charset="-122"/>
                <a:ea typeface="微软雅黑" panose="020B0503020204020204" pitchFamily="34" charset="-122"/>
              </a:rPr>
              <a:t>为最常见的对称加密算法</a:t>
            </a:r>
            <a:r>
              <a:rPr lang="en-US" altLang="zh-CN" sz="2800" b="0" i="0" dirty="0">
                <a:solidFill>
                  <a:srgbClr val="333333"/>
                </a:solidFill>
                <a:effectLst/>
                <a:latin typeface="微软雅黑" panose="020B0503020204020204" pitchFamily="34" charset="-122"/>
                <a:ea typeface="微软雅黑" panose="020B0503020204020204" pitchFamily="34" charset="-122"/>
              </a:rPr>
              <a:t>(</a:t>
            </a:r>
            <a:r>
              <a:rPr lang="zh-CN" altLang="en-US" sz="2800" b="0" i="0" dirty="0">
                <a:solidFill>
                  <a:srgbClr val="333333"/>
                </a:solidFill>
                <a:effectLst/>
                <a:latin typeface="微软雅黑" panose="020B0503020204020204" pitchFamily="34" charset="-122"/>
                <a:ea typeface="微软雅黑" panose="020B0503020204020204" pitchFamily="34" charset="-122"/>
              </a:rPr>
              <a:t>微信小程序加密传输就是用这个加密算法的</a:t>
            </a:r>
            <a:r>
              <a:rPr lang="en-US" altLang="zh-CN" sz="2800" b="0" i="0" dirty="0">
                <a:solidFill>
                  <a:srgbClr val="333333"/>
                </a:solidFill>
                <a:effectLst/>
                <a:latin typeface="微软雅黑" panose="020B0503020204020204" pitchFamily="34" charset="-122"/>
                <a:ea typeface="微软雅黑" panose="020B0503020204020204" pitchFamily="34" charset="-122"/>
              </a:rPr>
              <a:t>)</a:t>
            </a:r>
            <a:r>
              <a:rPr lang="zh-CN" altLang="en-US" sz="2800" b="0" i="0" dirty="0">
                <a:solidFill>
                  <a:srgbClr val="333333"/>
                </a:solidFill>
                <a:effectLst/>
                <a:latin typeface="微软雅黑" panose="020B0503020204020204" pitchFamily="34" charset="-122"/>
                <a:ea typeface="微软雅黑" panose="020B0503020204020204" pitchFamily="34" charset="-122"/>
              </a:rPr>
              <a:t>。对称加密算法也就是加密和解密用相同的密钥，简易的加密流程如图</a:t>
            </a:r>
            <a:endParaRPr lang="zh-CN" altLang="en-US" sz="2800" dirty="0">
              <a:latin typeface="微软雅黑" panose="020B0503020204020204" pitchFamily="34" charset="-122"/>
              <a:ea typeface="微软雅黑" panose="020B0503020204020204" pitchFamily="34" charset="-122"/>
            </a:endParaRPr>
          </a:p>
        </p:txBody>
      </p:sp>
      <p:pic>
        <p:nvPicPr>
          <p:cNvPr id="4" name="图片 3" descr="图示&#10;&#10;描述已自动生成">
            <a:extLst>
              <a:ext uri="{FF2B5EF4-FFF2-40B4-BE49-F238E27FC236}">
                <a16:creationId xmlns:a16="http://schemas.microsoft.com/office/drawing/2014/main" id="{ADC99709-B28B-45D6-9BCE-A18D5781C4E7}"/>
              </a:ext>
            </a:extLst>
          </p:cNvPr>
          <p:cNvPicPr>
            <a:picLocks noChangeAspect="1"/>
          </p:cNvPicPr>
          <p:nvPr/>
        </p:nvPicPr>
        <p:blipFill>
          <a:blip r:embed="rId2"/>
          <a:stretch>
            <a:fillRect/>
          </a:stretch>
        </p:blipFill>
        <p:spPr>
          <a:xfrm>
            <a:off x="1428749" y="3155413"/>
            <a:ext cx="9334500" cy="3790950"/>
          </a:xfrm>
          <a:prstGeom prst="rect">
            <a:avLst/>
          </a:prstGeom>
        </p:spPr>
      </p:pic>
    </p:spTree>
    <p:extLst>
      <p:ext uri="{BB962C8B-B14F-4D97-AF65-F5344CB8AC3E}">
        <p14:creationId xmlns:p14="http://schemas.microsoft.com/office/powerpoint/2010/main" val="286274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5586850"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有限域椭圆曲线加法</a:t>
            </a:r>
          </a:p>
        </p:txBody>
      </p:sp>
      <p:pic>
        <p:nvPicPr>
          <p:cNvPr id="6" name="图片 5" descr="图片包含 表格&#10;&#10;描述已自动生成">
            <a:extLst>
              <a:ext uri="{FF2B5EF4-FFF2-40B4-BE49-F238E27FC236}">
                <a16:creationId xmlns:a16="http://schemas.microsoft.com/office/drawing/2014/main" id="{5FAE58C6-2B75-40D4-BF4D-790B33D57246}"/>
              </a:ext>
            </a:extLst>
          </p:cNvPr>
          <p:cNvPicPr>
            <a:picLocks noChangeAspect="1"/>
          </p:cNvPicPr>
          <p:nvPr/>
        </p:nvPicPr>
        <p:blipFill>
          <a:blip r:embed="rId2"/>
          <a:stretch>
            <a:fillRect/>
          </a:stretch>
        </p:blipFill>
        <p:spPr>
          <a:xfrm>
            <a:off x="1703744" y="1236217"/>
            <a:ext cx="8784512" cy="5386940"/>
          </a:xfrm>
          <a:prstGeom prst="rect">
            <a:avLst/>
          </a:prstGeom>
        </p:spPr>
      </p:pic>
    </p:spTree>
    <p:extLst>
      <p:ext uri="{BB962C8B-B14F-4D97-AF65-F5344CB8AC3E}">
        <p14:creationId xmlns:p14="http://schemas.microsoft.com/office/powerpoint/2010/main" val="26651962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5586850"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有限域椭圆曲线加法</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573399" y="1113266"/>
            <a:ext cx="8320614" cy="1477328"/>
          </a:xfrm>
          <a:prstGeom prst="rect">
            <a:avLst/>
          </a:prstGeom>
          <a:noFill/>
        </p:spPr>
        <p:txBody>
          <a:bodyPr wrap="square" rtlCol="0">
            <a:spAutoFit/>
          </a:bodyPr>
          <a:lstStyle/>
          <a:p>
            <a:r>
              <a:rPr lang="zh-CN" altLang="en-US" i="0" dirty="0">
                <a:solidFill>
                  <a:srgbClr val="333333"/>
                </a:solidFill>
                <a:effectLst/>
                <a:latin typeface="Helvetica Neue"/>
              </a:rPr>
              <a:t>例题椭圆曲线已知</a:t>
            </a:r>
            <a:r>
              <a:rPr lang="en-US" altLang="zh-CN" i="0" dirty="0">
                <a:solidFill>
                  <a:srgbClr val="333333"/>
                </a:solidFill>
                <a:effectLst/>
                <a:latin typeface="Helvetica Neue"/>
              </a:rPr>
              <a:t>E23(1,1)</a:t>
            </a:r>
            <a:r>
              <a:rPr lang="zh-CN" altLang="en-US" i="0" dirty="0">
                <a:solidFill>
                  <a:srgbClr val="333333"/>
                </a:solidFill>
                <a:effectLst/>
                <a:latin typeface="Helvetica Neue"/>
              </a:rPr>
              <a:t>上两点</a:t>
            </a:r>
            <a:r>
              <a:rPr lang="en-US" altLang="zh-CN" i="0" dirty="0">
                <a:solidFill>
                  <a:srgbClr val="333333"/>
                </a:solidFill>
                <a:effectLst/>
                <a:latin typeface="Helvetica Neue"/>
              </a:rPr>
              <a:t>P(3,10)</a:t>
            </a:r>
            <a:r>
              <a:rPr lang="zh-CN" altLang="en-US" i="0" dirty="0">
                <a:solidFill>
                  <a:srgbClr val="333333"/>
                </a:solidFill>
                <a:effectLst/>
                <a:latin typeface="Helvetica Neue"/>
              </a:rPr>
              <a:t>，</a:t>
            </a:r>
            <a:r>
              <a:rPr lang="en-US" altLang="zh-CN" i="0" dirty="0">
                <a:solidFill>
                  <a:srgbClr val="333333"/>
                </a:solidFill>
                <a:effectLst/>
                <a:latin typeface="Helvetica Neue"/>
              </a:rPr>
              <a:t>Q(9,7)</a:t>
            </a:r>
            <a:r>
              <a:rPr lang="zh-CN" altLang="en-US" i="0" dirty="0">
                <a:solidFill>
                  <a:srgbClr val="333333"/>
                </a:solidFill>
                <a:effectLst/>
                <a:latin typeface="Helvetica Neue"/>
              </a:rPr>
              <a:t>，求</a:t>
            </a:r>
          </a:p>
          <a:p>
            <a:endParaRPr lang="zh-CN" altLang="en-US" i="0" dirty="0">
              <a:solidFill>
                <a:srgbClr val="333333"/>
              </a:solidFill>
              <a:effectLst/>
              <a:latin typeface="Helvetica Neue"/>
            </a:endParaRPr>
          </a:p>
          <a:p>
            <a:r>
              <a:rPr lang="en-US" altLang="zh-CN" i="0" dirty="0">
                <a:solidFill>
                  <a:srgbClr val="333333"/>
                </a:solidFill>
                <a:effectLst/>
                <a:latin typeface="Helvetica Neue"/>
              </a:rPr>
              <a:t>(1) –P                             </a:t>
            </a:r>
            <a:r>
              <a:rPr lang="da-DK" altLang="zh-CN" dirty="0"/>
              <a:t>−P=(3,−10(mod23))=(3,13)</a:t>
            </a:r>
            <a:endParaRPr lang="en-US" altLang="zh-CN" i="0" dirty="0">
              <a:solidFill>
                <a:srgbClr val="333333"/>
              </a:solidFill>
              <a:effectLst/>
              <a:latin typeface="Helvetica Neue"/>
            </a:endParaRPr>
          </a:p>
          <a:p>
            <a:r>
              <a:rPr lang="en-US" altLang="zh-CN" i="0" dirty="0">
                <a:solidFill>
                  <a:srgbClr val="333333"/>
                </a:solidFill>
                <a:effectLst/>
                <a:latin typeface="Helvetica Neue"/>
              </a:rPr>
              <a:t>(2) P+Q</a:t>
            </a:r>
          </a:p>
          <a:p>
            <a:r>
              <a:rPr lang="en-US" altLang="zh-CN" i="0" dirty="0">
                <a:solidFill>
                  <a:srgbClr val="333333"/>
                </a:solidFill>
                <a:effectLst/>
                <a:latin typeface="Helvetica Neue"/>
              </a:rPr>
              <a:t>(3) 2P</a:t>
            </a:r>
          </a:p>
        </p:txBody>
      </p:sp>
      <p:pic>
        <p:nvPicPr>
          <p:cNvPr id="4" name="图片 3" descr="文本, 信件&#10;&#10;描述已自动生成">
            <a:extLst>
              <a:ext uri="{FF2B5EF4-FFF2-40B4-BE49-F238E27FC236}">
                <a16:creationId xmlns:a16="http://schemas.microsoft.com/office/drawing/2014/main" id="{F791957D-36B8-4BCC-B910-7CF1A063ECEB}"/>
              </a:ext>
            </a:extLst>
          </p:cNvPr>
          <p:cNvPicPr>
            <a:picLocks noChangeAspect="1"/>
          </p:cNvPicPr>
          <p:nvPr/>
        </p:nvPicPr>
        <p:blipFill>
          <a:blip r:embed="rId2"/>
          <a:stretch>
            <a:fillRect/>
          </a:stretch>
        </p:blipFill>
        <p:spPr>
          <a:xfrm>
            <a:off x="126057" y="3356228"/>
            <a:ext cx="6344463" cy="2468458"/>
          </a:xfrm>
          <a:prstGeom prst="rect">
            <a:avLst/>
          </a:prstGeom>
        </p:spPr>
      </p:pic>
      <p:pic>
        <p:nvPicPr>
          <p:cNvPr id="6" name="图片 5" descr="文本, 信件&#10;&#10;描述已自动生成">
            <a:extLst>
              <a:ext uri="{FF2B5EF4-FFF2-40B4-BE49-F238E27FC236}">
                <a16:creationId xmlns:a16="http://schemas.microsoft.com/office/drawing/2014/main" id="{19B4E5A9-B338-4618-BCF7-48109517780C}"/>
              </a:ext>
            </a:extLst>
          </p:cNvPr>
          <p:cNvPicPr>
            <a:picLocks noChangeAspect="1"/>
          </p:cNvPicPr>
          <p:nvPr/>
        </p:nvPicPr>
        <p:blipFill>
          <a:blip r:embed="rId3"/>
          <a:stretch>
            <a:fillRect/>
          </a:stretch>
        </p:blipFill>
        <p:spPr>
          <a:xfrm>
            <a:off x="6216006" y="3113814"/>
            <a:ext cx="5975994" cy="2819501"/>
          </a:xfrm>
          <a:prstGeom prst="rect">
            <a:avLst/>
          </a:prstGeom>
        </p:spPr>
      </p:pic>
    </p:spTree>
    <p:extLst>
      <p:ext uri="{BB962C8B-B14F-4D97-AF65-F5344CB8AC3E}">
        <p14:creationId xmlns:p14="http://schemas.microsoft.com/office/powerpoint/2010/main" val="3015326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95792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求</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8" name="文本框 17">
            <a:extLst>
              <a:ext uri="{FF2B5EF4-FFF2-40B4-BE49-F238E27FC236}">
                <a16:creationId xmlns:a16="http://schemas.microsoft.com/office/drawing/2014/main" id="{68B86223-812D-46C8-8080-A0ACB7FBC75B}"/>
              </a:ext>
            </a:extLst>
          </p:cNvPr>
          <p:cNvSpPr txBox="1"/>
          <p:nvPr/>
        </p:nvSpPr>
        <p:spPr>
          <a:xfrm>
            <a:off x="513709" y="1413331"/>
            <a:ext cx="4169322" cy="2862322"/>
          </a:xfrm>
          <a:prstGeom prst="rect">
            <a:avLst/>
          </a:prstGeom>
          <a:noFill/>
        </p:spPr>
        <p:txBody>
          <a:bodyPr wrap="square" rtlCol="0">
            <a:spAutoFit/>
          </a:bodyPr>
          <a:lstStyle/>
          <a:p>
            <a:r>
              <a:rPr lang="zh-CN" altLang="en-US" i="0" dirty="0">
                <a:solidFill>
                  <a:srgbClr val="333333"/>
                </a:solidFill>
                <a:effectLst/>
                <a:latin typeface="Helvetica Neue"/>
              </a:rPr>
              <a:t>如果椭圆曲线上一点</a:t>
            </a:r>
            <a:r>
              <a:rPr lang="en-US" altLang="zh-CN" i="0" dirty="0">
                <a:solidFill>
                  <a:srgbClr val="333333"/>
                </a:solidFill>
                <a:effectLst/>
                <a:latin typeface="Helvetica Neue"/>
              </a:rPr>
              <a:t>P</a:t>
            </a:r>
            <a:r>
              <a:rPr lang="zh-CN" altLang="en-US" i="0" dirty="0">
                <a:solidFill>
                  <a:srgbClr val="333333"/>
                </a:solidFill>
                <a:effectLst/>
                <a:latin typeface="Helvetica Neue"/>
              </a:rPr>
              <a:t>，存在最小的正整数</a:t>
            </a:r>
            <a:r>
              <a:rPr lang="en-US" altLang="zh-CN" i="0" dirty="0">
                <a:solidFill>
                  <a:srgbClr val="333333"/>
                </a:solidFill>
                <a:effectLst/>
                <a:latin typeface="Helvetica Neue"/>
              </a:rPr>
              <a:t>n</a:t>
            </a:r>
            <a:r>
              <a:rPr lang="zh-CN" altLang="en-US" i="0" dirty="0">
                <a:solidFill>
                  <a:srgbClr val="333333"/>
                </a:solidFill>
                <a:effectLst/>
                <a:latin typeface="Helvetica Neue"/>
              </a:rPr>
              <a:t>使得数乘</a:t>
            </a:r>
            <a:r>
              <a:rPr lang="en-US" altLang="zh-CN" i="0" dirty="0" err="1">
                <a:solidFill>
                  <a:srgbClr val="333333"/>
                </a:solidFill>
                <a:effectLst/>
                <a:latin typeface="Helvetica Neue"/>
              </a:rPr>
              <a:t>nP</a:t>
            </a:r>
            <a:r>
              <a:rPr lang="en-US" altLang="zh-CN" i="0" dirty="0">
                <a:solidFill>
                  <a:srgbClr val="333333"/>
                </a:solidFill>
                <a:effectLst/>
                <a:latin typeface="Helvetica Neue"/>
              </a:rPr>
              <a:t>=O ,</a:t>
            </a:r>
            <a:r>
              <a:rPr lang="zh-CN" altLang="en-US" i="0" dirty="0">
                <a:solidFill>
                  <a:srgbClr val="333333"/>
                </a:solidFill>
                <a:effectLst/>
                <a:latin typeface="Helvetica Neue"/>
              </a:rPr>
              <a:t>则将</a:t>
            </a:r>
            <a:r>
              <a:rPr lang="en-US" altLang="zh-CN" i="0" dirty="0">
                <a:solidFill>
                  <a:srgbClr val="333333"/>
                </a:solidFill>
                <a:effectLst/>
                <a:latin typeface="Helvetica Neue"/>
              </a:rPr>
              <a:t>n</a:t>
            </a:r>
            <a:r>
              <a:rPr lang="zh-CN" altLang="en-US" i="0" dirty="0">
                <a:solidFill>
                  <a:srgbClr val="333333"/>
                </a:solidFill>
                <a:effectLst/>
                <a:latin typeface="Helvetica Neue"/>
              </a:rPr>
              <a:t>称为</a:t>
            </a:r>
            <a:r>
              <a:rPr lang="en-US" altLang="zh-CN" i="0" dirty="0">
                <a:solidFill>
                  <a:srgbClr val="333333"/>
                </a:solidFill>
                <a:effectLst/>
                <a:latin typeface="Helvetica Neue"/>
              </a:rPr>
              <a:t>P</a:t>
            </a:r>
            <a:r>
              <a:rPr lang="zh-CN" altLang="en-US" i="0" dirty="0">
                <a:solidFill>
                  <a:srgbClr val="333333"/>
                </a:solidFill>
                <a:effectLst/>
                <a:latin typeface="Helvetica Neue"/>
              </a:rPr>
              <a:t>的阶</a:t>
            </a:r>
            <a:r>
              <a:rPr lang="en-US" altLang="zh-CN" i="0" dirty="0">
                <a:solidFill>
                  <a:srgbClr val="333333"/>
                </a:solidFill>
                <a:effectLst/>
                <a:latin typeface="Helvetica Neue"/>
              </a:rPr>
              <a:t>.</a:t>
            </a:r>
            <a:r>
              <a:rPr lang="zh-CN" altLang="en-US" i="0" dirty="0">
                <a:solidFill>
                  <a:srgbClr val="333333"/>
                </a:solidFill>
                <a:effectLst/>
                <a:latin typeface="Helvetica Neue"/>
              </a:rPr>
              <a:t>若</a:t>
            </a:r>
            <a:r>
              <a:rPr lang="en-US" altLang="zh-CN" i="0" dirty="0">
                <a:solidFill>
                  <a:srgbClr val="333333"/>
                </a:solidFill>
                <a:effectLst/>
                <a:latin typeface="Helvetica Neue"/>
              </a:rPr>
              <a:t>n</a:t>
            </a:r>
            <a:r>
              <a:rPr lang="zh-CN" altLang="en-US" i="0" dirty="0">
                <a:solidFill>
                  <a:srgbClr val="333333"/>
                </a:solidFill>
                <a:effectLst/>
                <a:latin typeface="Helvetica Neue"/>
              </a:rPr>
              <a:t>不存在，则</a:t>
            </a:r>
            <a:r>
              <a:rPr lang="en-US" altLang="zh-CN" i="0" dirty="0">
                <a:solidFill>
                  <a:srgbClr val="333333"/>
                </a:solidFill>
                <a:effectLst/>
                <a:latin typeface="Helvetica Neue"/>
              </a:rPr>
              <a:t>P</a:t>
            </a:r>
            <a:r>
              <a:rPr lang="zh-CN" altLang="en-US" i="0" dirty="0">
                <a:solidFill>
                  <a:srgbClr val="333333"/>
                </a:solidFill>
                <a:effectLst/>
                <a:latin typeface="Helvetica Neue"/>
              </a:rPr>
              <a:t>是无限阶的</a:t>
            </a:r>
            <a:r>
              <a:rPr lang="en-US" altLang="zh-CN" i="0" dirty="0">
                <a:solidFill>
                  <a:srgbClr val="333333"/>
                </a:solidFill>
                <a:effectLst/>
                <a:latin typeface="Helvetica Neue"/>
              </a:rPr>
              <a:t>.</a:t>
            </a:r>
          </a:p>
          <a:p>
            <a:endParaRPr lang="en-US" altLang="zh-CN" dirty="0">
              <a:solidFill>
                <a:srgbClr val="333333"/>
              </a:solidFill>
              <a:latin typeface="Helvetica Neue"/>
            </a:endParaRPr>
          </a:p>
          <a:p>
            <a:r>
              <a:rPr lang="zh-CN" altLang="en-US" dirty="0"/>
              <a:t>计算可得</a:t>
            </a:r>
            <a:r>
              <a:rPr lang="en-US" altLang="zh-CN" dirty="0"/>
              <a:t>27P=−P=(3,13), </a:t>
            </a:r>
            <a:r>
              <a:rPr lang="zh-CN" altLang="en-US" dirty="0"/>
              <a:t>所以</a:t>
            </a:r>
            <a:r>
              <a:rPr lang="en-US" altLang="zh-CN" dirty="0"/>
              <a:t>28P=O </a:t>
            </a:r>
          </a:p>
          <a:p>
            <a:r>
              <a:rPr lang="en-US" altLang="zh-CN" dirty="0"/>
              <a:t>  ,P</a:t>
            </a:r>
            <a:r>
              <a:rPr lang="zh-CN" altLang="en-US" dirty="0"/>
              <a:t>的阶为</a:t>
            </a:r>
            <a:r>
              <a:rPr lang="en-US" altLang="zh-CN" dirty="0"/>
              <a:t>28</a:t>
            </a:r>
          </a:p>
          <a:p>
            <a:endParaRPr lang="en-US" altLang="zh-CN" dirty="0"/>
          </a:p>
          <a:p>
            <a:r>
              <a:rPr lang="zh-CN" altLang="en-US" dirty="0"/>
              <a:t>这些点做成了一个循环阿贝尔群，其中生成元为</a:t>
            </a:r>
            <a:r>
              <a:rPr lang="en-US" altLang="zh-CN" dirty="0"/>
              <a:t>P</a:t>
            </a:r>
            <a:r>
              <a:rPr lang="zh-CN" altLang="en-US" dirty="0"/>
              <a:t>，阶数为</a:t>
            </a:r>
            <a:r>
              <a:rPr lang="en-US" altLang="zh-CN" dirty="0"/>
              <a:t>28</a:t>
            </a:r>
            <a:r>
              <a:rPr lang="zh-CN" altLang="en-US" dirty="0"/>
              <a:t>。显然点的分布与顺序都是杂乱无章。</a:t>
            </a:r>
            <a:endParaRPr lang="en-US" altLang="zh-CN" dirty="0"/>
          </a:p>
        </p:txBody>
      </p:sp>
      <p:pic>
        <p:nvPicPr>
          <p:cNvPr id="4" name="图片 3" descr="图表, 图示&#10;&#10;描述已自动生成">
            <a:extLst>
              <a:ext uri="{FF2B5EF4-FFF2-40B4-BE49-F238E27FC236}">
                <a16:creationId xmlns:a16="http://schemas.microsoft.com/office/drawing/2014/main" id="{4A2F84EE-BF94-4904-880E-CB13F9A4B76D}"/>
              </a:ext>
            </a:extLst>
          </p:cNvPr>
          <p:cNvPicPr>
            <a:picLocks noChangeAspect="1"/>
          </p:cNvPicPr>
          <p:nvPr/>
        </p:nvPicPr>
        <p:blipFill>
          <a:blip r:embed="rId2"/>
          <a:stretch>
            <a:fillRect/>
          </a:stretch>
        </p:blipFill>
        <p:spPr>
          <a:xfrm>
            <a:off x="4683030" y="1113266"/>
            <a:ext cx="7272664" cy="5542908"/>
          </a:xfrm>
          <a:prstGeom prst="rect">
            <a:avLst/>
          </a:prstGeom>
        </p:spPr>
      </p:pic>
    </p:spTree>
    <p:extLst>
      <p:ext uri="{BB962C8B-B14F-4D97-AF65-F5344CB8AC3E}">
        <p14:creationId xmlns:p14="http://schemas.microsoft.com/office/powerpoint/2010/main" val="3695018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49199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椭圆曲线加密</a:t>
            </a:r>
          </a:p>
        </p:txBody>
      </p:sp>
      <p:pic>
        <p:nvPicPr>
          <p:cNvPr id="4" name="图片 3" descr="文本&#10;&#10;描述已自动生成">
            <a:extLst>
              <a:ext uri="{FF2B5EF4-FFF2-40B4-BE49-F238E27FC236}">
                <a16:creationId xmlns:a16="http://schemas.microsoft.com/office/drawing/2014/main" id="{81BB2141-F1B6-4C36-AD6A-00BCB4D1E3C1}"/>
              </a:ext>
            </a:extLst>
          </p:cNvPr>
          <p:cNvPicPr>
            <a:picLocks noChangeAspect="1"/>
          </p:cNvPicPr>
          <p:nvPr/>
        </p:nvPicPr>
        <p:blipFill>
          <a:blip r:embed="rId2"/>
          <a:stretch>
            <a:fillRect/>
          </a:stretch>
        </p:blipFill>
        <p:spPr>
          <a:xfrm>
            <a:off x="1741501" y="1113266"/>
            <a:ext cx="8708998" cy="5572004"/>
          </a:xfrm>
          <a:prstGeom prst="rect">
            <a:avLst/>
          </a:prstGeom>
        </p:spPr>
      </p:pic>
    </p:spTree>
    <p:extLst>
      <p:ext uri="{BB962C8B-B14F-4D97-AF65-F5344CB8AC3E}">
        <p14:creationId xmlns:p14="http://schemas.microsoft.com/office/powerpoint/2010/main" val="36366977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7A43D8-A7FC-4A61-91BC-F611FF6E0E10}"/>
              </a:ext>
            </a:extLst>
          </p:cNvPr>
          <p:cNvSpPr txBox="1"/>
          <p:nvPr/>
        </p:nvSpPr>
        <p:spPr>
          <a:xfrm>
            <a:off x="1277420" y="1113266"/>
            <a:ext cx="9637159" cy="1200329"/>
          </a:xfrm>
          <a:prstGeom prst="rect">
            <a:avLst/>
          </a:prstGeom>
          <a:noFill/>
        </p:spPr>
        <p:txBody>
          <a:bodyPr wrap="square" rtlCol="0">
            <a:spAutoFit/>
          </a:bodyPr>
          <a:lstStyle/>
          <a:p>
            <a:r>
              <a:rPr lang="zh-CN" altLang="en-US" dirty="0"/>
              <a:t>通常将</a:t>
            </a:r>
            <a:r>
              <a:rPr lang="en-US" altLang="zh-CN" dirty="0" err="1"/>
              <a:t>Fp</a:t>
            </a:r>
            <a:r>
              <a:rPr lang="zh-CN" altLang="en-US" dirty="0"/>
              <a:t>上的一条椭圆曲线描述为</a:t>
            </a:r>
            <a:r>
              <a:rPr lang="en-US" altLang="zh-CN" dirty="0"/>
              <a:t>T=(</a:t>
            </a:r>
            <a:r>
              <a:rPr lang="en-US" altLang="zh-CN" dirty="0" err="1"/>
              <a:t>p,a,b,G,n,h</a:t>
            </a:r>
            <a:r>
              <a:rPr lang="en-US" altLang="zh-CN" dirty="0"/>
              <a:t>)p</a:t>
            </a:r>
            <a:r>
              <a:rPr lang="zh-CN" altLang="en-US" dirty="0"/>
              <a:t>、</a:t>
            </a:r>
            <a:r>
              <a:rPr lang="en-US" altLang="zh-CN" dirty="0"/>
              <a:t>a</a:t>
            </a:r>
            <a:r>
              <a:rPr lang="zh-CN" altLang="en-US" dirty="0"/>
              <a:t>、</a:t>
            </a:r>
            <a:r>
              <a:rPr lang="en-US" altLang="zh-CN" dirty="0"/>
              <a:t>b</a:t>
            </a:r>
            <a:r>
              <a:rPr lang="zh-CN" altLang="en-US" dirty="0"/>
              <a:t>确定一条椭圆曲线（</a:t>
            </a:r>
            <a:r>
              <a:rPr lang="en-US" altLang="zh-CN" dirty="0"/>
              <a:t>p</a:t>
            </a:r>
            <a:r>
              <a:rPr lang="zh-CN" altLang="en-US" dirty="0"/>
              <a:t>为质数，</a:t>
            </a:r>
            <a:r>
              <a:rPr lang="en-US" altLang="zh-CN" dirty="0"/>
              <a:t>(mod p)</a:t>
            </a:r>
            <a:r>
              <a:rPr lang="zh-CN" altLang="en-US" dirty="0"/>
              <a:t>运算）</a:t>
            </a:r>
            <a:r>
              <a:rPr lang="en-US" altLang="zh-CN" dirty="0"/>
              <a:t>G</a:t>
            </a:r>
            <a:r>
              <a:rPr lang="zh-CN" altLang="en-US" dirty="0"/>
              <a:t>为基点，</a:t>
            </a:r>
            <a:r>
              <a:rPr lang="en-US" altLang="zh-CN" dirty="0"/>
              <a:t>n</a:t>
            </a:r>
            <a:r>
              <a:rPr lang="zh-CN" altLang="en-US" dirty="0"/>
              <a:t>为点</a:t>
            </a:r>
            <a:r>
              <a:rPr lang="en-US" altLang="zh-CN" dirty="0"/>
              <a:t>G</a:t>
            </a:r>
            <a:r>
              <a:rPr lang="zh-CN" altLang="en-US" dirty="0"/>
              <a:t>的阶，</a:t>
            </a:r>
            <a:r>
              <a:rPr lang="en-US" altLang="zh-CN" dirty="0"/>
              <a:t>h</a:t>
            </a:r>
            <a:r>
              <a:rPr lang="zh-CN" altLang="en-US" dirty="0"/>
              <a:t>是椭圆曲线上所有点的个数</a:t>
            </a:r>
            <a:r>
              <a:rPr lang="en-US" altLang="zh-CN" dirty="0"/>
              <a:t>m</a:t>
            </a:r>
            <a:r>
              <a:rPr lang="zh-CN" altLang="en-US" dirty="0"/>
              <a:t>与</a:t>
            </a:r>
            <a:r>
              <a:rPr lang="en-US" altLang="zh-CN" dirty="0"/>
              <a:t>n</a:t>
            </a:r>
            <a:r>
              <a:rPr lang="zh-CN" altLang="en-US" dirty="0"/>
              <a:t>相除的商的整数部分</a:t>
            </a:r>
          </a:p>
          <a:p>
            <a:endParaRPr lang="zh-CN" altLang="en-US" dirty="0"/>
          </a:p>
          <a:p>
            <a:r>
              <a:rPr lang="zh-CN" altLang="en-US" dirty="0"/>
              <a:t>参量选择要求：</a:t>
            </a:r>
          </a:p>
        </p:txBody>
      </p:sp>
      <p:sp>
        <p:nvSpPr>
          <p:cNvPr id="5" name="文本框 4">
            <a:extLst>
              <a:ext uri="{FF2B5EF4-FFF2-40B4-BE49-F238E27FC236}">
                <a16:creationId xmlns:a16="http://schemas.microsoft.com/office/drawing/2014/main" id="{6F2FC6E4-FB0B-4967-8139-A49E9AE3FD5D}"/>
              </a:ext>
            </a:extLst>
          </p:cNvPr>
          <p:cNvSpPr txBox="1"/>
          <p:nvPr/>
        </p:nvSpPr>
        <p:spPr>
          <a:xfrm>
            <a:off x="1573399" y="590046"/>
            <a:ext cx="5353325"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算法技术要求</a:t>
            </a:r>
          </a:p>
        </p:txBody>
      </p:sp>
      <p:pic>
        <p:nvPicPr>
          <p:cNvPr id="7" name="图片 6" descr="文本, 信件&#10;&#10;描述已自动生成">
            <a:extLst>
              <a:ext uri="{FF2B5EF4-FFF2-40B4-BE49-F238E27FC236}">
                <a16:creationId xmlns:a16="http://schemas.microsoft.com/office/drawing/2014/main" id="{A9B686FE-4D7C-4729-9C60-FC16E114EEED}"/>
              </a:ext>
            </a:extLst>
          </p:cNvPr>
          <p:cNvPicPr>
            <a:picLocks noChangeAspect="1"/>
          </p:cNvPicPr>
          <p:nvPr/>
        </p:nvPicPr>
        <p:blipFill>
          <a:blip r:embed="rId2"/>
          <a:stretch>
            <a:fillRect/>
          </a:stretch>
        </p:blipFill>
        <p:spPr>
          <a:xfrm>
            <a:off x="2479057" y="2428465"/>
            <a:ext cx="7172681" cy="2115941"/>
          </a:xfrm>
          <a:prstGeom prst="rect">
            <a:avLst/>
          </a:prstGeom>
        </p:spPr>
      </p:pic>
    </p:spTree>
    <p:extLst>
      <p:ext uri="{BB962C8B-B14F-4D97-AF65-F5344CB8AC3E}">
        <p14:creationId xmlns:p14="http://schemas.microsoft.com/office/powerpoint/2010/main" val="634947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F2FC6E4-FB0B-4967-8139-A49E9AE3FD5D}"/>
              </a:ext>
            </a:extLst>
          </p:cNvPr>
          <p:cNvSpPr txBox="1"/>
          <p:nvPr/>
        </p:nvSpPr>
        <p:spPr>
          <a:xfrm>
            <a:off x="1573399" y="590046"/>
            <a:ext cx="3679341"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实例</a:t>
            </a:r>
          </a:p>
        </p:txBody>
      </p:sp>
      <p:pic>
        <p:nvPicPr>
          <p:cNvPr id="3" name="图片 2" descr="文本, 信件&#10;&#10;描述已自动生成">
            <a:extLst>
              <a:ext uri="{FF2B5EF4-FFF2-40B4-BE49-F238E27FC236}">
                <a16:creationId xmlns:a16="http://schemas.microsoft.com/office/drawing/2014/main" id="{FCF25391-3411-456E-8D6F-B307908720E9}"/>
              </a:ext>
            </a:extLst>
          </p:cNvPr>
          <p:cNvPicPr>
            <a:picLocks noChangeAspect="1"/>
          </p:cNvPicPr>
          <p:nvPr/>
        </p:nvPicPr>
        <p:blipFill>
          <a:blip r:embed="rId2"/>
          <a:stretch>
            <a:fillRect/>
          </a:stretch>
        </p:blipFill>
        <p:spPr>
          <a:xfrm>
            <a:off x="1298450" y="1113266"/>
            <a:ext cx="9972301" cy="5247239"/>
          </a:xfrm>
          <a:prstGeom prst="rect">
            <a:avLst/>
          </a:prstGeom>
        </p:spPr>
      </p:pic>
    </p:spTree>
    <p:extLst>
      <p:ext uri="{BB962C8B-B14F-4D97-AF65-F5344CB8AC3E}">
        <p14:creationId xmlns:p14="http://schemas.microsoft.com/office/powerpoint/2010/main" val="3529612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F2FC6E4-FB0B-4967-8139-A49E9AE3FD5D}"/>
              </a:ext>
            </a:extLst>
          </p:cNvPr>
          <p:cNvSpPr txBox="1"/>
          <p:nvPr/>
        </p:nvSpPr>
        <p:spPr>
          <a:xfrm>
            <a:off x="1573399" y="590046"/>
            <a:ext cx="580171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——ECC</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相比</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RSA</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的优缺点</a:t>
            </a:r>
          </a:p>
        </p:txBody>
      </p:sp>
      <p:graphicFrame>
        <p:nvGraphicFramePr>
          <p:cNvPr id="2" name="表格 1">
            <a:extLst>
              <a:ext uri="{FF2B5EF4-FFF2-40B4-BE49-F238E27FC236}">
                <a16:creationId xmlns:a16="http://schemas.microsoft.com/office/drawing/2014/main" id="{EF084F6F-8938-46C3-852A-162852DF6ED2}"/>
              </a:ext>
            </a:extLst>
          </p:cNvPr>
          <p:cNvGraphicFramePr>
            <a:graphicFrameLocks noGrp="1"/>
          </p:cNvGraphicFramePr>
          <p:nvPr>
            <p:extLst>
              <p:ext uri="{D42A27DB-BD31-4B8C-83A1-F6EECF244321}">
                <p14:modId xmlns:p14="http://schemas.microsoft.com/office/powerpoint/2010/main" val="2995933554"/>
              </p:ext>
            </p:extLst>
          </p:nvPr>
        </p:nvGraphicFramePr>
        <p:xfrm>
          <a:off x="1539230" y="1664466"/>
          <a:ext cx="9052336" cy="4387008"/>
        </p:xfrm>
        <a:graphic>
          <a:graphicData uri="http://schemas.openxmlformats.org/drawingml/2006/table">
            <a:tbl>
              <a:tblPr/>
              <a:tblGrid>
                <a:gridCol w="4526168">
                  <a:extLst>
                    <a:ext uri="{9D8B030D-6E8A-4147-A177-3AD203B41FA5}">
                      <a16:colId xmlns:a16="http://schemas.microsoft.com/office/drawing/2014/main" val="4236814508"/>
                    </a:ext>
                  </a:extLst>
                </a:gridCol>
                <a:gridCol w="4526168">
                  <a:extLst>
                    <a:ext uri="{9D8B030D-6E8A-4147-A177-3AD203B41FA5}">
                      <a16:colId xmlns:a16="http://schemas.microsoft.com/office/drawing/2014/main" val="225673466"/>
                    </a:ext>
                  </a:extLst>
                </a:gridCol>
              </a:tblGrid>
              <a:tr h="475026">
                <a:tc>
                  <a:txBody>
                    <a:bodyPr/>
                    <a:lstStyle/>
                    <a:p>
                      <a:r>
                        <a:rPr lang="zh-CN" altLang="en-US" b="1" dirty="0">
                          <a:solidFill>
                            <a:srgbClr val="000000"/>
                          </a:solidFill>
                          <a:effectLst/>
                        </a:rPr>
                        <a:t>优点</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zh-CN" altLang="en-US" b="1" dirty="0">
                          <a:solidFill>
                            <a:srgbClr val="000000"/>
                          </a:solidFill>
                          <a:effectLst/>
                        </a:rPr>
                        <a:t>缺点</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812461874"/>
                  </a:ext>
                </a:extLst>
              </a:tr>
              <a:tr h="1145652">
                <a:tc>
                  <a:txBody>
                    <a:bodyPr/>
                    <a:lstStyle/>
                    <a:p>
                      <a:r>
                        <a:rPr lang="zh-CN" altLang="en-US">
                          <a:effectLst/>
                        </a:rPr>
                        <a:t>安全性能更高：</a:t>
                      </a:r>
                      <a:r>
                        <a:rPr lang="en-US" altLang="zh-CN">
                          <a:effectLst/>
                        </a:rPr>
                        <a:t>160</a:t>
                      </a:r>
                      <a:r>
                        <a:rPr lang="zh-CN" altLang="en-US">
                          <a:effectLst/>
                        </a:rPr>
                        <a:t>位</a:t>
                      </a:r>
                      <a:r>
                        <a:rPr lang="en-US" altLang="zh-CN">
                          <a:effectLst/>
                        </a:rPr>
                        <a:t>ECC</a:t>
                      </a:r>
                      <a:r>
                        <a:rPr lang="zh-CN" altLang="en-US">
                          <a:effectLst/>
                        </a:rPr>
                        <a:t>与</a:t>
                      </a:r>
                      <a:r>
                        <a:rPr lang="en-US" altLang="zh-CN">
                          <a:effectLst/>
                        </a:rPr>
                        <a:t>1024</a:t>
                      </a:r>
                      <a:r>
                        <a:rPr lang="zh-CN" altLang="en-US">
                          <a:effectLst/>
                        </a:rPr>
                        <a:t>位</a:t>
                      </a:r>
                      <a:r>
                        <a:rPr lang="en-US" altLang="zh-CN">
                          <a:effectLst/>
                        </a:rPr>
                        <a:t>RSA</a:t>
                      </a:r>
                      <a:r>
                        <a:rPr lang="zh-CN" altLang="en-US">
                          <a:effectLst/>
                        </a:rPr>
                        <a:t>、</a:t>
                      </a:r>
                      <a:r>
                        <a:rPr lang="en-US" altLang="zh-CN">
                          <a:effectLst/>
                        </a:rPr>
                        <a:t>DSA</a:t>
                      </a:r>
                      <a:r>
                        <a:rPr lang="zh-CN" altLang="en-US">
                          <a:effectLst/>
                        </a:rPr>
                        <a:t>有相同的安全强度</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zh-CN" altLang="en-US">
                          <a:effectLst/>
                        </a:rPr>
                        <a:t>设计困难，实现复杂</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980150915"/>
                  </a:ext>
                </a:extLst>
              </a:tr>
              <a:tr h="1145652">
                <a:tc>
                  <a:txBody>
                    <a:bodyPr/>
                    <a:lstStyle/>
                    <a:p>
                      <a:r>
                        <a:rPr lang="zh-CN" altLang="en-US">
                          <a:effectLst/>
                        </a:rPr>
                        <a:t>处理速度更快：在私钥的处理速度上，</a:t>
                      </a:r>
                      <a:r>
                        <a:rPr lang="en-US" altLang="zh-CN">
                          <a:effectLst/>
                        </a:rPr>
                        <a:t>ECC</a:t>
                      </a:r>
                      <a:r>
                        <a:rPr lang="zh-CN" altLang="en-US">
                          <a:effectLst/>
                        </a:rPr>
                        <a:t>远 比</a:t>
                      </a:r>
                      <a:r>
                        <a:rPr lang="en-US" altLang="zh-CN">
                          <a:effectLst/>
                        </a:rPr>
                        <a:t>RSA</a:t>
                      </a:r>
                      <a:r>
                        <a:rPr lang="zh-CN" altLang="en-US">
                          <a:effectLst/>
                        </a:rPr>
                        <a:t>、</a:t>
                      </a:r>
                      <a:r>
                        <a:rPr lang="en-US" altLang="zh-CN">
                          <a:effectLst/>
                        </a:rPr>
                        <a:t>DSA</a:t>
                      </a:r>
                      <a:r>
                        <a:rPr lang="zh-CN" altLang="en-US">
                          <a:effectLst/>
                        </a:rPr>
                        <a:t>快得多</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zh-CN" altLang="en-US">
                          <a:effectLst/>
                        </a:rPr>
                        <a:t>如果序列号设计过短，那么安全性并没有想象中的完善</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462661818"/>
                  </a:ext>
                </a:extLst>
              </a:tr>
              <a:tr h="475026">
                <a:tc>
                  <a:txBody>
                    <a:bodyPr/>
                    <a:lstStyle/>
                    <a:p>
                      <a:r>
                        <a:rPr lang="zh-CN" altLang="en-US">
                          <a:effectLst/>
                        </a:rPr>
                        <a:t>带宽要求更低</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506997670"/>
                  </a:ext>
                </a:extLst>
              </a:tr>
              <a:tr h="1145652">
                <a:tc>
                  <a:txBody>
                    <a:bodyPr/>
                    <a:lstStyle/>
                    <a:p>
                      <a:r>
                        <a:rPr lang="zh-CN" altLang="en-US">
                          <a:effectLst/>
                        </a:rPr>
                        <a:t>存储空间更小：</a:t>
                      </a:r>
                      <a:r>
                        <a:rPr lang="en-US" altLang="zh-CN">
                          <a:effectLst/>
                        </a:rPr>
                        <a:t>ECC</a:t>
                      </a:r>
                      <a:r>
                        <a:rPr lang="zh-CN" altLang="en-US">
                          <a:effectLst/>
                        </a:rPr>
                        <a:t>的密钥尺寸和系统参数与</a:t>
                      </a:r>
                      <a:r>
                        <a:rPr lang="en-US" altLang="zh-CN">
                          <a:effectLst/>
                        </a:rPr>
                        <a:t>RSA</a:t>
                      </a:r>
                      <a:r>
                        <a:rPr lang="zh-CN" altLang="en-US">
                          <a:effectLst/>
                        </a:rPr>
                        <a:t>、</a:t>
                      </a:r>
                      <a:r>
                        <a:rPr lang="en-US" altLang="zh-CN">
                          <a:effectLst/>
                        </a:rPr>
                        <a:t>DSA</a:t>
                      </a:r>
                      <a:r>
                        <a:rPr lang="zh-CN" altLang="en-US">
                          <a:effectLst/>
                        </a:rPr>
                        <a:t>相比要小得多</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endParaRPr lang="zh-CN" altLang="en-US" dirty="0"/>
                    </a:p>
                  </a:txBody>
                  <a:tcPr>
                    <a:lnL w="9525" cap="flat" cmpd="sng" algn="ctr">
                      <a:solidFill>
                        <a:srgbClr val="D6D6D6"/>
                      </a:solidFill>
                      <a:prstDash val="solid"/>
                      <a:round/>
                      <a:headEnd type="none" w="med" len="med"/>
                      <a:tailEnd type="none" w="med" len="med"/>
                    </a:lnL>
                    <a:lnT w="9525" cap="flat" cmpd="sng" algn="ctr">
                      <a:solidFill>
                        <a:srgbClr val="D6D6D6"/>
                      </a:solidFill>
                      <a:prstDash val="solid"/>
                      <a:round/>
                      <a:headEnd type="none" w="med" len="med"/>
                      <a:tailEnd type="none" w="med" len="med"/>
                    </a:lnT>
                  </a:tcPr>
                </a:tc>
                <a:extLst>
                  <a:ext uri="{0D108BD9-81ED-4DB2-BD59-A6C34878D82A}">
                    <a16:rowId xmlns:a16="http://schemas.microsoft.com/office/drawing/2014/main" val="1643828730"/>
                  </a:ext>
                </a:extLst>
              </a:tr>
            </a:tbl>
          </a:graphicData>
        </a:graphic>
      </p:graphicFrame>
      <p:sp>
        <p:nvSpPr>
          <p:cNvPr id="3" name="Rectangle 1">
            <a:extLst>
              <a:ext uri="{FF2B5EF4-FFF2-40B4-BE49-F238E27FC236}">
                <a16:creationId xmlns:a16="http://schemas.microsoft.com/office/drawing/2014/main" id="{F54729A5-E18E-446C-A897-285139279B0A}"/>
              </a:ext>
            </a:extLst>
          </p:cNvPr>
          <p:cNvSpPr>
            <a:spLocks noChangeArrowheads="1"/>
          </p:cNvSpPr>
          <p:nvPr/>
        </p:nvSpPr>
        <p:spPr bwMode="auto">
          <a:xfrm>
            <a:off x="2249238" y="40014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2357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5262" y="1898752"/>
            <a:ext cx="3224605" cy="707886"/>
          </a:xfrm>
          <a:prstGeom prst="rect">
            <a:avLst/>
          </a:prstGeom>
          <a:noFill/>
        </p:spPr>
        <p:txBody>
          <a:bodyPr wrap="square" rtlCol="0">
            <a:spAutoFit/>
          </a:bodyPr>
          <a:lstStyle/>
          <a:p>
            <a:r>
              <a:rPr kumimoji="1" lang="zh-CN" altLang="en-US" sz="4000" b="1">
                <a:solidFill>
                  <a:srgbClr val="7AC259"/>
                </a:solidFill>
                <a:latin typeface="Microsoft YaHei" panose="020B0503020204020204" pitchFamily="34" charset="-122"/>
                <a:ea typeface="Microsoft YaHei" panose="020B0503020204020204" pitchFamily="34" charset="-122"/>
              </a:rPr>
              <a:t>感谢聆听 </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026791"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867328" y="1502307"/>
            <a:ext cx="8457344" cy="4801314"/>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solidFill>
                  <a:srgbClr val="333333"/>
                </a:solidFill>
                <a:effectLst/>
                <a:latin typeface="微软雅黑" panose="020B0503020204020204" pitchFamily="34" charset="-122"/>
                <a:ea typeface="微软雅黑" panose="020B0503020204020204" pitchFamily="34" charset="-122"/>
              </a:rPr>
              <a:t>明文</a:t>
            </a:r>
            <a:r>
              <a:rPr lang="en-US" altLang="zh-CN" b="0" i="0" dirty="0">
                <a:solidFill>
                  <a:srgbClr val="333333"/>
                </a:solidFill>
                <a:effectLst/>
                <a:latin typeface="微软雅黑" panose="020B0503020204020204" pitchFamily="34" charset="-122"/>
                <a:ea typeface="微软雅黑" panose="020B0503020204020204" pitchFamily="34" charset="-122"/>
              </a:rPr>
              <a:t>P</a:t>
            </a:r>
            <a:r>
              <a:rPr lang="zh-CN" altLang="en-US" b="0" i="0" dirty="0">
                <a:solidFill>
                  <a:srgbClr val="333333"/>
                </a:solidFill>
                <a:effectLst/>
                <a:latin typeface="微软雅黑" panose="020B0503020204020204" pitchFamily="34" charset="-122"/>
                <a:ea typeface="微软雅黑" panose="020B0503020204020204" pitchFamily="34" charset="-122"/>
              </a:rPr>
              <a:t>。没有经过加密的数据。</a:t>
            </a:r>
          </a:p>
          <a:p>
            <a:pPr marL="285750" indent="-285750">
              <a:buFont typeface="Arial" panose="020B0604020202020204" pitchFamily="34" charset="0"/>
              <a:buChar char="•"/>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dirty="0">
                <a:solidFill>
                  <a:srgbClr val="333333"/>
                </a:solidFill>
                <a:effectLst/>
                <a:latin typeface="微软雅黑" panose="020B0503020204020204" pitchFamily="34" charset="-122"/>
                <a:ea typeface="微软雅黑" panose="020B0503020204020204" pitchFamily="34" charset="-122"/>
              </a:rPr>
              <a:t>密钥</a:t>
            </a:r>
            <a:r>
              <a:rPr lang="en-US" altLang="zh-CN" b="0" i="0" dirty="0">
                <a:solidFill>
                  <a:srgbClr val="333333"/>
                </a:solidFill>
                <a:effectLst/>
                <a:latin typeface="微软雅黑" panose="020B0503020204020204" pitchFamily="34" charset="-122"/>
                <a:ea typeface="微软雅黑" panose="020B0503020204020204" pitchFamily="34" charset="-122"/>
              </a:rPr>
              <a:t>K</a:t>
            </a:r>
            <a:r>
              <a:rPr lang="zh-CN" altLang="en-US" b="0" i="0" dirty="0">
                <a:solidFill>
                  <a:srgbClr val="333333"/>
                </a:solidFill>
                <a:effectLst/>
                <a:latin typeface="微软雅黑" panose="020B0503020204020204" pitchFamily="34" charset="-122"/>
                <a:ea typeface="微软雅黑" panose="020B0503020204020204" pitchFamily="34" charset="-122"/>
              </a:rPr>
              <a:t>。用来加密明文的密码，在对称加密算法中，加密与解密的密钥是相同的。密钥为接收方与发送方协商产生，但不可以直接在网络上传输，否则会导致密钥泄漏，通常是通过非对称加密算法加密密钥，然后再通过网络传输给对方，或者直接面对面商量密钥。密钥是绝对不可以泄漏的，否则会被攻击者还原密文，窃取机密数据。</a:t>
            </a:r>
          </a:p>
          <a:p>
            <a:pPr marL="285750" indent="-285750">
              <a:buFont typeface="Arial" panose="020B0604020202020204" pitchFamily="34" charset="0"/>
              <a:buChar char="•"/>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0" i="0" dirty="0">
                <a:solidFill>
                  <a:srgbClr val="333333"/>
                </a:solidFill>
                <a:effectLst/>
                <a:latin typeface="微软雅黑" panose="020B0503020204020204" pitchFamily="34" charset="-122"/>
                <a:ea typeface="微软雅黑" panose="020B0503020204020204" pitchFamily="34" charset="-122"/>
              </a:rPr>
              <a:t>AES</a:t>
            </a:r>
            <a:r>
              <a:rPr lang="zh-CN" altLang="en-US" b="0" i="0" dirty="0">
                <a:solidFill>
                  <a:srgbClr val="333333"/>
                </a:solidFill>
                <a:effectLst/>
                <a:latin typeface="微软雅黑" panose="020B0503020204020204" pitchFamily="34" charset="-122"/>
                <a:ea typeface="微软雅黑" panose="020B0503020204020204" pitchFamily="34" charset="-122"/>
              </a:rPr>
              <a:t>加密函数。设</a:t>
            </a:r>
            <a:r>
              <a:rPr lang="en-US" altLang="zh-CN" b="0" i="0" dirty="0">
                <a:solidFill>
                  <a:srgbClr val="333333"/>
                </a:solidFill>
                <a:effectLst/>
                <a:latin typeface="微软雅黑" panose="020B0503020204020204" pitchFamily="34" charset="-122"/>
                <a:ea typeface="微软雅黑" panose="020B0503020204020204" pitchFamily="34" charset="-122"/>
              </a:rPr>
              <a:t>AES</a:t>
            </a:r>
            <a:r>
              <a:rPr lang="zh-CN" altLang="en-US" b="0" i="0" dirty="0">
                <a:solidFill>
                  <a:srgbClr val="333333"/>
                </a:solidFill>
                <a:effectLst/>
                <a:latin typeface="微软雅黑" panose="020B0503020204020204" pitchFamily="34" charset="-122"/>
                <a:ea typeface="微软雅黑" panose="020B0503020204020204" pitchFamily="34" charset="-122"/>
              </a:rPr>
              <a:t>加密函数为</a:t>
            </a:r>
            <a:r>
              <a:rPr lang="en-US" altLang="zh-CN" b="0" i="0" dirty="0">
                <a:solidFill>
                  <a:srgbClr val="333333"/>
                </a:solidFill>
                <a:effectLst/>
                <a:latin typeface="微软雅黑" panose="020B0503020204020204" pitchFamily="34" charset="-122"/>
                <a:ea typeface="微软雅黑" panose="020B0503020204020204" pitchFamily="34" charset="-122"/>
              </a:rPr>
              <a:t>E</a:t>
            </a:r>
            <a:r>
              <a:rPr lang="zh-CN" altLang="en-US" b="0" i="0" dirty="0">
                <a:solidFill>
                  <a:srgbClr val="333333"/>
                </a:solidFill>
                <a:effectLst/>
                <a:latin typeface="微软雅黑" panose="020B0503020204020204" pitchFamily="34" charset="-122"/>
                <a:ea typeface="微软雅黑" panose="020B0503020204020204" pitchFamily="34" charset="-122"/>
              </a:rPr>
              <a:t>，则 </a:t>
            </a:r>
            <a:r>
              <a:rPr lang="en-US" altLang="zh-CN" b="0" i="0" dirty="0">
                <a:solidFill>
                  <a:srgbClr val="333333"/>
                </a:solidFill>
                <a:effectLst/>
                <a:latin typeface="微软雅黑" panose="020B0503020204020204" pitchFamily="34" charset="-122"/>
                <a:ea typeface="微软雅黑" panose="020B0503020204020204" pitchFamily="34" charset="-122"/>
              </a:rPr>
              <a:t>C = E(K, P),</a:t>
            </a:r>
            <a:r>
              <a:rPr lang="zh-CN" altLang="en-US" b="0" i="0" dirty="0">
                <a:solidFill>
                  <a:srgbClr val="333333"/>
                </a:solidFill>
                <a:effectLst/>
                <a:latin typeface="微软雅黑" panose="020B0503020204020204" pitchFamily="34" charset="-122"/>
                <a:ea typeface="微软雅黑" panose="020B0503020204020204" pitchFamily="34" charset="-122"/>
              </a:rPr>
              <a:t>其中</a:t>
            </a:r>
            <a:r>
              <a:rPr lang="en-US" altLang="zh-CN" b="0" i="0" dirty="0">
                <a:solidFill>
                  <a:srgbClr val="333333"/>
                </a:solidFill>
                <a:effectLst/>
                <a:latin typeface="微软雅黑" panose="020B0503020204020204" pitchFamily="34" charset="-122"/>
                <a:ea typeface="微软雅黑" panose="020B0503020204020204" pitchFamily="34" charset="-122"/>
              </a:rPr>
              <a:t>P</a:t>
            </a:r>
            <a:r>
              <a:rPr lang="zh-CN" altLang="en-US" b="0" i="0" dirty="0">
                <a:solidFill>
                  <a:srgbClr val="333333"/>
                </a:solidFill>
                <a:effectLst/>
                <a:latin typeface="微软雅黑" panose="020B0503020204020204" pitchFamily="34" charset="-122"/>
                <a:ea typeface="微软雅黑" panose="020B0503020204020204" pitchFamily="34" charset="-122"/>
              </a:rPr>
              <a:t>为明文，</a:t>
            </a:r>
            <a:r>
              <a:rPr lang="en-US" altLang="zh-CN" b="0" i="0" dirty="0">
                <a:solidFill>
                  <a:srgbClr val="333333"/>
                </a:solidFill>
                <a:effectLst/>
                <a:latin typeface="微软雅黑" panose="020B0503020204020204" pitchFamily="34" charset="-122"/>
                <a:ea typeface="微软雅黑" panose="020B0503020204020204" pitchFamily="34" charset="-122"/>
              </a:rPr>
              <a:t>K</a:t>
            </a:r>
            <a:r>
              <a:rPr lang="zh-CN" altLang="en-US" b="0" i="0" dirty="0">
                <a:solidFill>
                  <a:srgbClr val="333333"/>
                </a:solidFill>
                <a:effectLst/>
                <a:latin typeface="微软雅黑" panose="020B0503020204020204" pitchFamily="34" charset="-122"/>
                <a:ea typeface="微软雅黑" panose="020B0503020204020204" pitchFamily="34" charset="-122"/>
              </a:rPr>
              <a:t>为密钥，</a:t>
            </a:r>
            <a:r>
              <a:rPr lang="en-US" altLang="zh-CN" b="0" i="0" dirty="0">
                <a:solidFill>
                  <a:srgbClr val="333333"/>
                </a:solidFill>
                <a:effectLst/>
                <a:latin typeface="微软雅黑" panose="020B0503020204020204" pitchFamily="34" charset="-122"/>
                <a:ea typeface="微软雅黑" panose="020B0503020204020204" pitchFamily="34" charset="-122"/>
              </a:rPr>
              <a:t>C</a:t>
            </a:r>
            <a:r>
              <a:rPr lang="zh-CN" altLang="en-US" b="0" i="0" dirty="0">
                <a:solidFill>
                  <a:srgbClr val="333333"/>
                </a:solidFill>
                <a:effectLst/>
                <a:latin typeface="微软雅黑" panose="020B0503020204020204" pitchFamily="34" charset="-122"/>
                <a:ea typeface="微软雅黑" panose="020B0503020204020204" pitchFamily="34" charset="-122"/>
              </a:rPr>
              <a:t>为密文。也就是说，把明文</a:t>
            </a:r>
            <a:r>
              <a:rPr lang="en-US" altLang="zh-CN" b="0" i="0" dirty="0">
                <a:solidFill>
                  <a:srgbClr val="333333"/>
                </a:solidFill>
                <a:effectLst/>
                <a:latin typeface="微软雅黑" panose="020B0503020204020204" pitchFamily="34" charset="-122"/>
                <a:ea typeface="微软雅黑" panose="020B0503020204020204" pitchFamily="34" charset="-122"/>
              </a:rPr>
              <a:t>P</a:t>
            </a:r>
            <a:r>
              <a:rPr lang="zh-CN" altLang="en-US" b="0" i="0" dirty="0">
                <a:solidFill>
                  <a:srgbClr val="333333"/>
                </a:solidFill>
                <a:effectLst/>
                <a:latin typeface="微软雅黑" panose="020B0503020204020204" pitchFamily="34" charset="-122"/>
                <a:ea typeface="微软雅黑" panose="020B0503020204020204" pitchFamily="34" charset="-122"/>
              </a:rPr>
              <a:t>和密钥</a:t>
            </a:r>
            <a:r>
              <a:rPr lang="en-US" altLang="zh-CN" b="0" i="0" dirty="0">
                <a:solidFill>
                  <a:srgbClr val="333333"/>
                </a:solidFill>
                <a:effectLst/>
                <a:latin typeface="微软雅黑" panose="020B0503020204020204" pitchFamily="34" charset="-122"/>
                <a:ea typeface="微软雅黑" panose="020B0503020204020204" pitchFamily="34" charset="-122"/>
              </a:rPr>
              <a:t>K</a:t>
            </a:r>
            <a:r>
              <a:rPr lang="zh-CN" altLang="en-US" b="0" i="0" dirty="0">
                <a:solidFill>
                  <a:srgbClr val="333333"/>
                </a:solidFill>
                <a:effectLst/>
                <a:latin typeface="微软雅黑" panose="020B0503020204020204" pitchFamily="34" charset="-122"/>
                <a:ea typeface="微软雅黑" panose="020B0503020204020204" pitchFamily="34" charset="-122"/>
              </a:rPr>
              <a:t>作为加密函数的参数输入，则加密函数</a:t>
            </a:r>
            <a:r>
              <a:rPr lang="en-US" altLang="zh-CN" b="0" i="0" dirty="0">
                <a:solidFill>
                  <a:srgbClr val="333333"/>
                </a:solidFill>
                <a:effectLst/>
                <a:latin typeface="微软雅黑" panose="020B0503020204020204" pitchFamily="34" charset="-122"/>
                <a:ea typeface="微软雅黑" panose="020B0503020204020204" pitchFamily="34" charset="-122"/>
              </a:rPr>
              <a:t>E</a:t>
            </a:r>
            <a:r>
              <a:rPr lang="zh-CN" altLang="en-US" b="0" i="0" dirty="0">
                <a:solidFill>
                  <a:srgbClr val="333333"/>
                </a:solidFill>
                <a:effectLst/>
                <a:latin typeface="微软雅黑" panose="020B0503020204020204" pitchFamily="34" charset="-122"/>
                <a:ea typeface="微软雅黑" panose="020B0503020204020204" pitchFamily="34" charset="-122"/>
              </a:rPr>
              <a:t>会输出密文</a:t>
            </a:r>
            <a:r>
              <a:rPr lang="en-US" altLang="zh-CN" b="0" i="0" dirty="0">
                <a:solidFill>
                  <a:srgbClr val="333333"/>
                </a:solidFill>
                <a:effectLst/>
                <a:latin typeface="微软雅黑" panose="020B0503020204020204" pitchFamily="34" charset="-122"/>
                <a:ea typeface="微软雅黑" panose="020B0503020204020204" pitchFamily="34" charset="-122"/>
              </a:rPr>
              <a:t>C</a:t>
            </a:r>
            <a:r>
              <a:rPr lang="zh-CN" altLang="en-US" b="0" i="0" dirty="0">
                <a:solidFill>
                  <a:srgbClr val="333333"/>
                </a:solidFill>
                <a:effectLst/>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dirty="0">
                <a:solidFill>
                  <a:srgbClr val="333333"/>
                </a:solidFill>
                <a:effectLst/>
                <a:latin typeface="微软雅黑" panose="020B0503020204020204" pitchFamily="34" charset="-122"/>
                <a:ea typeface="微软雅黑" panose="020B0503020204020204" pitchFamily="34" charset="-122"/>
              </a:rPr>
              <a:t>密文</a:t>
            </a:r>
            <a:r>
              <a:rPr lang="en-US" altLang="zh-CN" b="0" i="0" dirty="0">
                <a:solidFill>
                  <a:srgbClr val="333333"/>
                </a:solidFill>
                <a:effectLst/>
                <a:latin typeface="微软雅黑" panose="020B0503020204020204" pitchFamily="34" charset="-122"/>
                <a:ea typeface="微软雅黑" panose="020B0503020204020204" pitchFamily="34" charset="-122"/>
              </a:rPr>
              <a:t>C</a:t>
            </a:r>
            <a:r>
              <a:rPr lang="zh-CN" altLang="en-US" b="0" i="0" dirty="0">
                <a:solidFill>
                  <a:srgbClr val="333333"/>
                </a:solidFill>
                <a:effectLst/>
                <a:latin typeface="微软雅黑" panose="020B0503020204020204" pitchFamily="34" charset="-122"/>
                <a:ea typeface="微软雅黑" panose="020B0503020204020204" pitchFamily="34" charset="-122"/>
              </a:rPr>
              <a:t>。经加密函数处理后的数据</a:t>
            </a:r>
          </a:p>
          <a:p>
            <a:pPr marL="285750" indent="-285750">
              <a:buFont typeface="Arial" panose="020B0604020202020204" pitchFamily="34" charset="0"/>
              <a:buChar char="•"/>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0" i="0" dirty="0">
                <a:solidFill>
                  <a:srgbClr val="333333"/>
                </a:solidFill>
                <a:effectLst/>
                <a:latin typeface="微软雅黑" panose="020B0503020204020204" pitchFamily="34" charset="-122"/>
                <a:ea typeface="微软雅黑" panose="020B0503020204020204" pitchFamily="34" charset="-122"/>
              </a:rPr>
              <a:t>AES</a:t>
            </a:r>
            <a:r>
              <a:rPr lang="zh-CN" altLang="en-US" b="0" i="0" dirty="0">
                <a:solidFill>
                  <a:srgbClr val="333333"/>
                </a:solidFill>
                <a:effectLst/>
                <a:latin typeface="微软雅黑" panose="020B0503020204020204" pitchFamily="34" charset="-122"/>
                <a:ea typeface="微软雅黑" panose="020B0503020204020204" pitchFamily="34" charset="-122"/>
              </a:rPr>
              <a:t>解密函数</a:t>
            </a:r>
            <a:r>
              <a:rPr lang="zh-CN" altLang="en-US" dirty="0">
                <a:solidFill>
                  <a:srgbClr val="333333"/>
                </a:solidFill>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设</a:t>
            </a:r>
            <a:r>
              <a:rPr lang="en-US" altLang="zh-CN" b="0" i="0" dirty="0">
                <a:solidFill>
                  <a:srgbClr val="333333"/>
                </a:solidFill>
                <a:effectLst/>
                <a:latin typeface="微软雅黑" panose="020B0503020204020204" pitchFamily="34" charset="-122"/>
                <a:ea typeface="微软雅黑" panose="020B0503020204020204" pitchFamily="34" charset="-122"/>
              </a:rPr>
              <a:t>AES</a:t>
            </a:r>
            <a:r>
              <a:rPr lang="zh-CN" altLang="en-US" b="0" i="0" dirty="0">
                <a:solidFill>
                  <a:srgbClr val="333333"/>
                </a:solidFill>
                <a:effectLst/>
                <a:latin typeface="微软雅黑" panose="020B0503020204020204" pitchFamily="34" charset="-122"/>
                <a:ea typeface="微软雅黑" panose="020B0503020204020204" pitchFamily="34" charset="-122"/>
              </a:rPr>
              <a:t>解密函数为</a:t>
            </a:r>
            <a:r>
              <a:rPr lang="en-US" altLang="zh-CN" b="0" i="0" dirty="0">
                <a:solidFill>
                  <a:srgbClr val="333333"/>
                </a:solidFill>
                <a:effectLst/>
                <a:latin typeface="微软雅黑" panose="020B0503020204020204" pitchFamily="34" charset="-122"/>
                <a:ea typeface="微软雅黑" panose="020B0503020204020204" pitchFamily="34" charset="-122"/>
              </a:rPr>
              <a:t>D</a:t>
            </a:r>
            <a:r>
              <a:rPr lang="zh-CN" altLang="en-US" b="0" i="0" dirty="0">
                <a:solidFill>
                  <a:srgbClr val="333333"/>
                </a:solidFill>
                <a:effectLst/>
                <a:latin typeface="微软雅黑" panose="020B0503020204020204" pitchFamily="34" charset="-122"/>
                <a:ea typeface="微软雅黑" panose="020B0503020204020204" pitchFamily="34" charset="-122"/>
              </a:rPr>
              <a:t>，则 </a:t>
            </a:r>
            <a:r>
              <a:rPr lang="en-US" altLang="zh-CN" b="0" i="0" dirty="0">
                <a:solidFill>
                  <a:srgbClr val="333333"/>
                </a:solidFill>
                <a:effectLst/>
                <a:latin typeface="微软雅黑" panose="020B0503020204020204" pitchFamily="34" charset="-122"/>
                <a:ea typeface="微软雅黑" panose="020B0503020204020204" pitchFamily="34" charset="-122"/>
              </a:rPr>
              <a:t>P = D(K, C),</a:t>
            </a:r>
            <a:r>
              <a:rPr lang="zh-CN" altLang="en-US" b="0" i="0" dirty="0">
                <a:solidFill>
                  <a:srgbClr val="333333"/>
                </a:solidFill>
                <a:effectLst/>
                <a:latin typeface="微软雅黑" panose="020B0503020204020204" pitchFamily="34" charset="-122"/>
                <a:ea typeface="微软雅黑" panose="020B0503020204020204" pitchFamily="34" charset="-122"/>
              </a:rPr>
              <a:t>其中</a:t>
            </a:r>
            <a:r>
              <a:rPr lang="en-US" altLang="zh-CN" b="0" i="0" dirty="0">
                <a:solidFill>
                  <a:srgbClr val="333333"/>
                </a:solidFill>
                <a:effectLst/>
                <a:latin typeface="微软雅黑" panose="020B0503020204020204" pitchFamily="34" charset="-122"/>
                <a:ea typeface="微软雅黑" panose="020B0503020204020204" pitchFamily="34" charset="-122"/>
              </a:rPr>
              <a:t>C</a:t>
            </a:r>
            <a:r>
              <a:rPr lang="zh-CN" altLang="en-US" b="0" i="0" dirty="0">
                <a:solidFill>
                  <a:srgbClr val="333333"/>
                </a:solidFill>
                <a:effectLst/>
                <a:latin typeface="微软雅黑" panose="020B0503020204020204" pitchFamily="34" charset="-122"/>
                <a:ea typeface="微软雅黑" panose="020B0503020204020204" pitchFamily="34" charset="-122"/>
              </a:rPr>
              <a:t>为密文，</a:t>
            </a:r>
            <a:r>
              <a:rPr lang="en-US" altLang="zh-CN" b="0" i="0" dirty="0">
                <a:solidFill>
                  <a:srgbClr val="333333"/>
                </a:solidFill>
                <a:effectLst/>
                <a:latin typeface="微软雅黑" panose="020B0503020204020204" pitchFamily="34" charset="-122"/>
                <a:ea typeface="微软雅黑" panose="020B0503020204020204" pitchFamily="34" charset="-122"/>
              </a:rPr>
              <a:t>K</a:t>
            </a:r>
            <a:r>
              <a:rPr lang="zh-CN" altLang="en-US" b="0" i="0" dirty="0">
                <a:solidFill>
                  <a:srgbClr val="333333"/>
                </a:solidFill>
                <a:effectLst/>
                <a:latin typeface="微软雅黑" panose="020B0503020204020204" pitchFamily="34" charset="-122"/>
                <a:ea typeface="微软雅黑" panose="020B0503020204020204" pitchFamily="34" charset="-122"/>
              </a:rPr>
              <a:t>为密钥，</a:t>
            </a:r>
            <a:r>
              <a:rPr lang="en-US" altLang="zh-CN" b="0" i="0" dirty="0">
                <a:solidFill>
                  <a:srgbClr val="333333"/>
                </a:solidFill>
                <a:effectLst/>
                <a:latin typeface="微软雅黑" panose="020B0503020204020204" pitchFamily="34" charset="-122"/>
                <a:ea typeface="微软雅黑" panose="020B0503020204020204" pitchFamily="34" charset="-122"/>
              </a:rPr>
              <a:t>P</a:t>
            </a:r>
            <a:r>
              <a:rPr lang="zh-CN" altLang="en-US" b="0" i="0" dirty="0">
                <a:solidFill>
                  <a:srgbClr val="333333"/>
                </a:solidFill>
                <a:effectLst/>
                <a:latin typeface="微软雅黑" panose="020B0503020204020204" pitchFamily="34" charset="-122"/>
                <a:ea typeface="微软雅黑" panose="020B0503020204020204" pitchFamily="34" charset="-122"/>
              </a:rPr>
              <a:t>为明文。也就是说，把密文</a:t>
            </a:r>
            <a:r>
              <a:rPr lang="en-US" altLang="zh-CN" b="0" i="0" dirty="0">
                <a:solidFill>
                  <a:srgbClr val="333333"/>
                </a:solidFill>
                <a:effectLst/>
                <a:latin typeface="微软雅黑" panose="020B0503020204020204" pitchFamily="34" charset="-122"/>
                <a:ea typeface="微软雅黑" panose="020B0503020204020204" pitchFamily="34" charset="-122"/>
              </a:rPr>
              <a:t>C</a:t>
            </a:r>
            <a:r>
              <a:rPr lang="zh-CN" altLang="en-US" b="0" i="0" dirty="0">
                <a:solidFill>
                  <a:srgbClr val="333333"/>
                </a:solidFill>
                <a:effectLst/>
                <a:latin typeface="微软雅黑" panose="020B0503020204020204" pitchFamily="34" charset="-122"/>
                <a:ea typeface="微软雅黑" panose="020B0503020204020204" pitchFamily="34" charset="-122"/>
              </a:rPr>
              <a:t>和密钥</a:t>
            </a:r>
            <a:r>
              <a:rPr lang="en-US" altLang="zh-CN" b="0" i="0" dirty="0">
                <a:solidFill>
                  <a:srgbClr val="333333"/>
                </a:solidFill>
                <a:effectLst/>
                <a:latin typeface="微软雅黑" panose="020B0503020204020204" pitchFamily="34" charset="-122"/>
                <a:ea typeface="微软雅黑" panose="020B0503020204020204" pitchFamily="34" charset="-122"/>
              </a:rPr>
              <a:t>K</a:t>
            </a:r>
            <a:r>
              <a:rPr lang="zh-CN" altLang="en-US" b="0" i="0" dirty="0">
                <a:solidFill>
                  <a:srgbClr val="333333"/>
                </a:solidFill>
                <a:effectLst/>
                <a:latin typeface="微软雅黑" panose="020B0503020204020204" pitchFamily="34" charset="-122"/>
                <a:ea typeface="微软雅黑" panose="020B0503020204020204" pitchFamily="34" charset="-122"/>
              </a:rPr>
              <a:t>作为解密函数的参数输入，则解密函数会输出明文</a:t>
            </a:r>
            <a:r>
              <a:rPr lang="en-US" altLang="zh-CN" b="0" i="0" dirty="0">
                <a:solidFill>
                  <a:srgbClr val="333333"/>
                </a:solidFill>
                <a:effectLst/>
                <a:latin typeface="微软雅黑" panose="020B0503020204020204" pitchFamily="34" charset="-122"/>
                <a:ea typeface="微软雅黑" panose="020B0503020204020204" pitchFamily="34" charset="-122"/>
              </a:rPr>
              <a:t>P</a:t>
            </a:r>
            <a:r>
              <a:rPr lang="zh-CN" altLang="en-US" b="0" i="0" dirty="0">
                <a:solidFill>
                  <a:srgbClr val="333333"/>
                </a:solidFill>
                <a:effectLst/>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593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详细结构</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067101" y="1305310"/>
            <a:ext cx="10057798" cy="830997"/>
          </a:xfrm>
          <a:prstGeom prst="rect">
            <a:avLst/>
          </a:prstGeom>
          <a:noFill/>
        </p:spPr>
        <p:txBody>
          <a:bodyPr wrap="square" rtlCol="0">
            <a:spAutoFit/>
          </a:bodyPr>
          <a:lstStyle/>
          <a:p>
            <a:r>
              <a:rPr lang="en-US" altLang="zh-CN" sz="1600" b="0" i="0" dirty="0">
                <a:solidFill>
                  <a:srgbClr val="333333"/>
                </a:solidFill>
                <a:effectLst/>
                <a:latin typeface="微软雅黑" panose="020B0503020204020204" pitchFamily="34" charset="-122"/>
                <a:ea typeface="微软雅黑" panose="020B0503020204020204" pitchFamily="34" charset="-122"/>
              </a:rPr>
              <a:t>AES</a:t>
            </a:r>
            <a:r>
              <a:rPr lang="zh-CN" altLang="en-US" sz="1600" b="0" i="0" dirty="0">
                <a:solidFill>
                  <a:srgbClr val="333333"/>
                </a:solidFill>
                <a:effectLst/>
                <a:latin typeface="微软雅黑" panose="020B0503020204020204" pitchFamily="34" charset="-122"/>
                <a:ea typeface="微软雅黑" panose="020B0503020204020204" pitchFamily="34" charset="-122"/>
              </a:rPr>
              <a:t>为分组密码，分组密码也就是把明文分成一组一组的，每组长度相等，每次加密一组数据，直到加密完整个明文。在</a:t>
            </a:r>
            <a:r>
              <a:rPr lang="en-US" altLang="zh-CN" sz="1600" b="0" i="0" dirty="0">
                <a:solidFill>
                  <a:srgbClr val="333333"/>
                </a:solidFill>
                <a:effectLst/>
                <a:latin typeface="微软雅黑" panose="020B0503020204020204" pitchFamily="34" charset="-122"/>
                <a:ea typeface="微软雅黑" panose="020B0503020204020204" pitchFamily="34" charset="-122"/>
              </a:rPr>
              <a:t>AES</a:t>
            </a:r>
            <a:r>
              <a:rPr lang="zh-CN" altLang="en-US" sz="1600" b="0" i="0" dirty="0">
                <a:solidFill>
                  <a:srgbClr val="333333"/>
                </a:solidFill>
                <a:effectLst/>
                <a:latin typeface="微软雅黑" panose="020B0503020204020204" pitchFamily="34" charset="-122"/>
                <a:ea typeface="微软雅黑" panose="020B0503020204020204" pitchFamily="34" charset="-122"/>
              </a:rPr>
              <a:t>标准规范中，分组长度只能是</a:t>
            </a:r>
            <a:r>
              <a:rPr lang="en-US" altLang="zh-CN" sz="1600" b="0" i="0" dirty="0">
                <a:solidFill>
                  <a:srgbClr val="333333"/>
                </a:solidFill>
                <a:effectLst/>
                <a:latin typeface="微软雅黑" panose="020B0503020204020204" pitchFamily="34" charset="-122"/>
                <a:ea typeface="微软雅黑" panose="020B0503020204020204" pitchFamily="34" charset="-122"/>
              </a:rPr>
              <a:t>128</a:t>
            </a:r>
            <a:r>
              <a:rPr lang="zh-CN" altLang="en-US" sz="1600" b="0" i="0" dirty="0">
                <a:solidFill>
                  <a:srgbClr val="333333"/>
                </a:solidFill>
                <a:effectLst/>
                <a:latin typeface="微软雅黑" panose="020B0503020204020204" pitchFamily="34" charset="-122"/>
                <a:ea typeface="微软雅黑" panose="020B0503020204020204" pitchFamily="34" charset="-122"/>
              </a:rPr>
              <a:t>位，也就是说，每个分组为</a:t>
            </a:r>
            <a:r>
              <a:rPr lang="en-US" altLang="zh-CN" sz="1600" b="0" i="0" dirty="0">
                <a:solidFill>
                  <a:srgbClr val="333333"/>
                </a:solidFill>
                <a:effectLst/>
                <a:latin typeface="微软雅黑" panose="020B0503020204020204" pitchFamily="34" charset="-122"/>
                <a:ea typeface="微软雅黑" panose="020B0503020204020204" pitchFamily="34" charset="-122"/>
              </a:rPr>
              <a:t>16</a:t>
            </a:r>
            <a:r>
              <a:rPr lang="zh-CN" altLang="en-US" sz="1600" b="0" i="0" dirty="0">
                <a:solidFill>
                  <a:srgbClr val="333333"/>
                </a:solidFill>
                <a:effectLst/>
                <a:latin typeface="微软雅黑" panose="020B0503020204020204" pitchFamily="34" charset="-122"/>
                <a:ea typeface="微软雅黑" panose="020B0503020204020204" pitchFamily="34" charset="-122"/>
              </a:rPr>
              <a:t>个字节（每个字节</a:t>
            </a:r>
            <a:r>
              <a:rPr lang="en-US" altLang="zh-CN" sz="1600" b="0" i="0" dirty="0">
                <a:solidFill>
                  <a:srgbClr val="333333"/>
                </a:solidFill>
                <a:effectLst/>
                <a:latin typeface="微软雅黑" panose="020B0503020204020204" pitchFamily="34" charset="-122"/>
                <a:ea typeface="微软雅黑" panose="020B0503020204020204" pitchFamily="34" charset="-122"/>
              </a:rPr>
              <a:t>8</a:t>
            </a:r>
            <a:r>
              <a:rPr lang="zh-CN" altLang="en-US" sz="1600" b="0" i="0" dirty="0">
                <a:solidFill>
                  <a:srgbClr val="333333"/>
                </a:solidFill>
                <a:effectLst/>
                <a:latin typeface="微软雅黑" panose="020B0503020204020204" pitchFamily="34" charset="-122"/>
                <a:ea typeface="微软雅黑" panose="020B0503020204020204" pitchFamily="34" charset="-122"/>
              </a:rPr>
              <a:t>位）。密钥的长度可以使用</a:t>
            </a:r>
            <a:r>
              <a:rPr lang="en-US" altLang="zh-CN" sz="1600" b="0" i="0" dirty="0">
                <a:solidFill>
                  <a:srgbClr val="333333"/>
                </a:solidFill>
                <a:effectLst/>
                <a:latin typeface="微软雅黑" panose="020B0503020204020204" pitchFamily="34" charset="-122"/>
                <a:ea typeface="微软雅黑" panose="020B0503020204020204" pitchFamily="34" charset="-122"/>
              </a:rPr>
              <a:t>128</a:t>
            </a:r>
            <a:r>
              <a:rPr lang="zh-CN" altLang="en-US" sz="1600" b="0" i="0" dirty="0">
                <a:solidFill>
                  <a:srgbClr val="333333"/>
                </a:solidFill>
                <a:effectLst/>
                <a:latin typeface="微软雅黑" panose="020B0503020204020204" pitchFamily="34" charset="-122"/>
                <a:ea typeface="微软雅黑" panose="020B0503020204020204" pitchFamily="34" charset="-122"/>
              </a:rPr>
              <a:t>位、</a:t>
            </a:r>
            <a:r>
              <a:rPr lang="en-US" altLang="zh-CN" sz="1600" b="0" i="0" dirty="0">
                <a:solidFill>
                  <a:srgbClr val="333333"/>
                </a:solidFill>
                <a:effectLst/>
                <a:latin typeface="微软雅黑" panose="020B0503020204020204" pitchFamily="34" charset="-122"/>
                <a:ea typeface="微软雅黑" panose="020B0503020204020204" pitchFamily="34" charset="-122"/>
              </a:rPr>
              <a:t>192</a:t>
            </a:r>
            <a:r>
              <a:rPr lang="zh-CN" altLang="en-US" sz="1600" b="0" i="0" dirty="0">
                <a:solidFill>
                  <a:srgbClr val="333333"/>
                </a:solidFill>
                <a:effectLst/>
                <a:latin typeface="微软雅黑" panose="020B0503020204020204" pitchFamily="34" charset="-122"/>
                <a:ea typeface="微软雅黑" panose="020B0503020204020204" pitchFamily="34" charset="-122"/>
              </a:rPr>
              <a:t>位或</a:t>
            </a:r>
            <a:r>
              <a:rPr lang="en-US" altLang="zh-CN" sz="1600" b="0" i="0" dirty="0">
                <a:solidFill>
                  <a:srgbClr val="333333"/>
                </a:solidFill>
                <a:effectLst/>
                <a:latin typeface="微软雅黑" panose="020B0503020204020204" pitchFamily="34" charset="-122"/>
                <a:ea typeface="微软雅黑" panose="020B0503020204020204" pitchFamily="34" charset="-122"/>
              </a:rPr>
              <a:t>256</a:t>
            </a:r>
            <a:r>
              <a:rPr lang="zh-CN" altLang="en-US" sz="1600" b="0" i="0" dirty="0">
                <a:solidFill>
                  <a:srgbClr val="333333"/>
                </a:solidFill>
                <a:effectLst/>
                <a:latin typeface="微软雅黑" panose="020B0503020204020204" pitchFamily="34" charset="-122"/>
                <a:ea typeface="微软雅黑" panose="020B0503020204020204" pitchFamily="34" charset="-122"/>
              </a:rPr>
              <a:t>位。密钥的长度不同，推荐加密轮数也不同，如下表所示：</a:t>
            </a:r>
            <a:endParaRPr lang="zh-CN" altLang="en-US" sz="1600" dirty="0">
              <a:latin typeface="微软雅黑" panose="020B0503020204020204" pitchFamily="34" charset="-122"/>
              <a:ea typeface="微软雅黑" panose="020B0503020204020204" pitchFamily="34" charset="-122"/>
            </a:endParaRPr>
          </a:p>
        </p:txBody>
      </p:sp>
      <p:pic>
        <p:nvPicPr>
          <p:cNvPr id="4" name="图片 3" descr="表格&#10;&#10;描述已自动生成">
            <a:extLst>
              <a:ext uri="{FF2B5EF4-FFF2-40B4-BE49-F238E27FC236}">
                <a16:creationId xmlns:a16="http://schemas.microsoft.com/office/drawing/2014/main" id="{7AF1CE12-2CF9-43EA-9608-9248EFA9D4BA}"/>
              </a:ext>
            </a:extLst>
          </p:cNvPr>
          <p:cNvPicPr>
            <a:picLocks noChangeAspect="1"/>
          </p:cNvPicPr>
          <p:nvPr/>
        </p:nvPicPr>
        <p:blipFill>
          <a:blip r:embed="rId2"/>
          <a:stretch>
            <a:fillRect/>
          </a:stretch>
        </p:blipFill>
        <p:spPr>
          <a:xfrm>
            <a:off x="2232622" y="2547259"/>
            <a:ext cx="7726756" cy="2099811"/>
          </a:xfrm>
          <a:prstGeom prst="rect">
            <a:avLst/>
          </a:prstGeom>
        </p:spPr>
      </p:pic>
      <p:sp>
        <p:nvSpPr>
          <p:cNvPr id="5" name="文本框 4">
            <a:extLst>
              <a:ext uri="{FF2B5EF4-FFF2-40B4-BE49-F238E27FC236}">
                <a16:creationId xmlns:a16="http://schemas.microsoft.com/office/drawing/2014/main" id="{F202AC94-155E-4B7F-A195-8C67507B9544}"/>
              </a:ext>
            </a:extLst>
          </p:cNvPr>
          <p:cNvSpPr txBox="1"/>
          <p:nvPr/>
        </p:nvSpPr>
        <p:spPr>
          <a:xfrm>
            <a:off x="974634" y="5137191"/>
            <a:ext cx="10057798"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AES</a:t>
            </a:r>
            <a:r>
              <a:rPr lang="zh-CN" altLang="en-US" sz="1600" dirty="0">
                <a:latin typeface="微软雅黑" panose="020B0503020204020204" pitchFamily="34" charset="-122"/>
                <a:ea typeface="微软雅黑" panose="020B0503020204020204" pitchFamily="34" charset="-122"/>
              </a:rPr>
              <a:t>的加密公式为</a:t>
            </a:r>
            <a:r>
              <a:rPr lang="en-US" altLang="zh-CN" sz="1600" dirty="0">
                <a:latin typeface="微软雅黑" panose="020B0503020204020204" pitchFamily="34" charset="-122"/>
                <a:ea typeface="微软雅黑" panose="020B0503020204020204" pitchFamily="34" charset="-122"/>
              </a:rPr>
              <a:t>C = E(K,P)</a:t>
            </a:r>
            <a:r>
              <a:rPr lang="zh-CN" altLang="en-US" sz="1600" dirty="0">
                <a:latin typeface="微软雅黑" panose="020B0503020204020204" pitchFamily="34" charset="-122"/>
                <a:ea typeface="微软雅黑" panose="020B0503020204020204" pitchFamily="34" charset="-122"/>
              </a:rPr>
              <a:t>，在加密函数</a:t>
            </a:r>
            <a:r>
              <a:rPr lang="en-US" altLang="zh-CN" sz="1600" dirty="0">
                <a:latin typeface="微软雅黑" panose="020B0503020204020204" pitchFamily="34" charset="-122"/>
                <a:ea typeface="微软雅黑" panose="020B0503020204020204" pitchFamily="34" charset="-122"/>
              </a:rPr>
              <a:t>E</a:t>
            </a:r>
            <a:r>
              <a:rPr lang="zh-CN" altLang="en-US" sz="1600" dirty="0">
                <a:latin typeface="微软雅黑" panose="020B0503020204020204" pitchFamily="34" charset="-122"/>
                <a:ea typeface="微软雅黑" panose="020B0503020204020204" pitchFamily="34" charset="-122"/>
              </a:rPr>
              <a:t>中，会执行一个轮函数，并且执行</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次这个轮函数，这个轮函数的前</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次执行的操作是一样的，只有第</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次有所不同。也就是说，一个明文分组会被加密</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轮。</a:t>
            </a:r>
            <a:r>
              <a:rPr lang="en-US" altLang="zh-CN" sz="1600" dirty="0">
                <a:latin typeface="微软雅黑" panose="020B0503020204020204" pitchFamily="34" charset="-122"/>
                <a:ea typeface="微软雅黑" panose="020B0503020204020204" pitchFamily="34" charset="-122"/>
              </a:rPr>
              <a:t>AES</a:t>
            </a:r>
            <a:r>
              <a:rPr lang="zh-CN" altLang="en-US" sz="1600" dirty="0">
                <a:latin typeface="微软雅黑" panose="020B0503020204020204" pitchFamily="34" charset="-122"/>
                <a:ea typeface="微软雅黑" panose="020B0503020204020204" pitchFamily="34" charset="-122"/>
              </a:rPr>
              <a:t>的核心就是实现一轮中的所有操作。</a:t>
            </a:r>
          </a:p>
        </p:txBody>
      </p:sp>
    </p:spTree>
    <p:extLst>
      <p:ext uri="{BB962C8B-B14F-4D97-AF65-F5344CB8AC3E}">
        <p14:creationId xmlns:p14="http://schemas.microsoft.com/office/powerpoint/2010/main" val="9623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790ACA3A-A6C6-485B-B697-1B555EB306A9}"/>
              </a:ext>
            </a:extLst>
          </p:cNvPr>
          <p:cNvPicPr>
            <a:picLocks noChangeAspect="1"/>
          </p:cNvPicPr>
          <p:nvPr/>
        </p:nvPicPr>
        <p:blipFill>
          <a:blip r:embed="rId2"/>
          <a:stretch>
            <a:fillRect/>
          </a:stretch>
        </p:blipFill>
        <p:spPr>
          <a:xfrm>
            <a:off x="1938605" y="2224783"/>
            <a:ext cx="8314790" cy="4817660"/>
          </a:xfrm>
          <a:prstGeom prst="rect">
            <a:avLst/>
          </a:prstGeom>
        </p:spPr>
      </p:pic>
      <p:sp>
        <p:nvSpPr>
          <p:cNvPr id="2" name="文本框 1"/>
          <p:cNvSpPr txBox="1"/>
          <p:nvPr/>
        </p:nvSpPr>
        <p:spPr>
          <a:xfrm>
            <a:off x="1573399" y="590046"/>
            <a:ext cx="374493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AES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算法</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详细结构</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177827" y="1113266"/>
            <a:ext cx="9846343" cy="1323439"/>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AES</a:t>
            </a:r>
            <a:r>
              <a:rPr lang="zh-CN" altLang="en-US" sz="1600" dirty="0">
                <a:latin typeface="微软雅黑" panose="020B0503020204020204" pitchFamily="34" charset="-122"/>
                <a:ea typeface="微软雅黑" panose="020B0503020204020204" pitchFamily="34" charset="-122"/>
              </a:rPr>
              <a:t>的处理单位是字节，</a:t>
            </a:r>
            <a:r>
              <a:rPr lang="en-US" altLang="zh-CN" sz="1600" dirty="0">
                <a:latin typeface="微软雅黑" panose="020B0503020204020204" pitchFamily="34" charset="-122"/>
                <a:ea typeface="微软雅黑" panose="020B0503020204020204" pitchFamily="34" charset="-122"/>
              </a:rPr>
              <a:t>128</a:t>
            </a:r>
            <a:r>
              <a:rPr lang="zh-CN" altLang="en-US" sz="1600" dirty="0">
                <a:latin typeface="微软雅黑" panose="020B0503020204020204" pitchFamily="34" charset="-122"/>
                <a:ea typeface="微软雅黑" panose="020B0503020204020204" pitchFamily="34" charset="-122"/>
              </a:rPr>
              <a:t>位的输入明文分组</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和输入密钥</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都被分成</a:t>
            </a:r>
            <a:r>
              <a:rPr lang="en-US" altLang="zh-CN" sz="1600" dirty="0">
                <a:latin typeface="微软雅黑" panose="020B0503020204020204" pitchFamily="34" charset="-122"/>
                <a:ea typeface="微软雅黑" panose="020B0503020204020204" pitchFamily="34" charset="-122"/>
              </a:rPr>
              <a:t>16</a:t>
            </a:r>
            <a:r>
              <a:rPr lang="zh-CN" altLang="en-US" sz="1600" dirty="0">
                <a:latin typeface="微软雅黑" panose="020B0503020204020204" pitchFamily="34" charset="-122"/>
                <a:ea typeface="微软雅黑" panose="020B0503020204020204" pitchFamily="34" charset="-122"/>
              </a:rPr>
              <a:t>个字节，分别记为</a:t>
            </a:r>
            <a:r>
              <a:rPr lang="en-US" altLang="zh-CN" sz="1600" dirty="0">
                <a:latin typeface="微软雅黑" panose="020B0503020204020204" pitchFamily="34" charset="-122"/>
                <a:ea typeface="微软雅黑" panose="020B0503020204020204" pitchFamily="34" charset="-122"/>
              </a:rPr>
              <a:t>P = P0 P1 … P15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K = K0 K1 … K15</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明文分组用字节为单位的正方形矩阵描述，称为状态矩阵。在算法的每一轮中，状态矩阵的内容不断发生变化，最后的结果作为密文输出。该矩阵中字节的排列顺序为从上到下、从左至右依次排列</a:t>
            </a:r>
          </a:p>
        </p:txBody>
      </p:sp>
    </p:spTree>
    <p:extLst>
      <p:ext uri="{BB962C8B-B14F-4D97-AF65-F5344CB8AC3E}">
        <p14:creationId xmlns:p14="http://schemas.microsoft.com/office/powerpoint/2010/main" val="3084520140"/>
      </p:ext>
    </p:extLst>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7194</Words>
  <Application>Microsoft Office PowerPoint</Application>
  <PresentationFormat>宽屏</PresentationFormat>
  <Paragraphs>498</Paragraphs>
  <Slides>67</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67</vt:i4>
      </vt:variant>
    </vt:vector>
  </HeadingPairs>
  <TitlesOfParts>
    <vt:vector size="81" baseType="lpstr">
      <vt:lpstr>Helvetica Neue</vt:lpstr>
      <vt:lpstr>Microsoft YaHei Light</vt:lpstr>
      <vt:lpstr>Source Han Sans CN</vt:lpstr>
      <vt:lpstr>Source Han Sans CN Medium</vt:lpstr>
      <vt:lpstr>YaHei Consolas Hybrid</vt:lpstr>
      <vt:lpstr>等线</vt:lpstr>
      <vt:lpstr>等线 Light</vt:lpstr>
      <vt:lpstr>Microsoft YaHei</vt:lpstr>
      <vt:lpstr>Microsoft YaHei</vt:lpstr>
      <vt:lpstr>Arial</vt:lpstr>
      <vt:lpstr>Consolas</vt:lpstr>
      <vt:lpstr>Wingdings</vt:lpstr>
      <vt:lpstr>webwppDefTheme</vt:lpstr>
      <vt:lpstr>Office 主题​​</vt:lpstr>
      <vt:lpstr> 北京长亭科技有限公司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_x000b_北京长亭科技有限公司 </dc:title>
  <dc:creator>Microsoft Office 用户</dc:creator>
  <cp:lastModifiedBy>汐白 丶绘月</cp:lastModifiedBy>
  <cp:revision>52</cp:revision>
  <dcterms:created xsi:type="dcterms:W3CDTF">2021-07-19T08:24:11Z</dcterms:created>
  <dcterms:modified xsi:type="dcterms:W3CDTF">2021-08-24T10:07:57Z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