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31"/>
  </p:notesMasterIdLst>
  <p:handoutMasterIdLst>
    <p:handoutMasterId r:id="rId32"/>
  </p:handoutMasterIdLst>
  <p:sldIdLst>
    <p:sldId id="299" r:id="rId3"/>
    <p:sldId id="384" r:id="rId4"/>
    <p:sldId id="365" r:id="rId5"/>
    <p:sldId id="424" r:id="rId6"/>
    <p:sldId id="425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6" r:id="rId18"/>
    <p:sldId id="447" r:id="rId19"/>
    <p:sldId id="444" r:id="rId20"/>
    <p:sldId id="445" r:id="rId21"/>
    <p:sldId id="448" r:id="rId22"/>
    <p:sldId id="455" r:id="rId23"/>
    <p:sldId id="449" r:id="rId24"/>
    <p:sldId id="452" r:id="rId25"/>
    <p:sldId id="453" r:id="rId26"/>
    <p:sldId id="456" r:id="rId27"/>
    <p:sldId id="457" r:id="rId28"/>
    <p:sldId id="458" r:id="rId29"/>
    <p:sldId id="3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26A"/>
    <a:srgbClr val="7AC259"/>
    <a:srgbClr val="58AD54"/>
    <a:srgbClr val="60BF54"/>
    <a:srgbClr val="60C26A"/>
    <a:srgbClr val="7AAF59"/>
    <a:srgbClr val="3CA652"/>
    <a:srgbClr val="4BB752"/>
    <a:srgbClr val="8BD1CD"/>
    <a:srgbClr val="1B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2030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272" y="84"/>
      </p:cViewPr>
      <p:guideLst>
        <p:guide pos="3840"/>
        <p:guide orient="horz" pos="21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AD844-6B87-4943-9D53-626DC277B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1813F-FBC0-6545-AF4D-3686558B600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369C3-EF0A-EB4F-AAA0-361080FEBD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69C3-EF0A-EB4F-AAA0-361080FEBD8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671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0" y="2556398"/>
            <a:ext cx="4134309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34309" h="1555373">
                <a:moveTo>
                  <a:pt x="0" y="4175"/>
                </a:moveTo>
                <a:lnTo>
                  <a:pt x="3645794" y="0"/>
                </a:lnTo>
                <a:lnTo>
                  <a:pt x="4134309" y="1555373"/>
                </a:lnTo>
                <a:lnTo>
                  <a:pt x="0" y="1555373"/>
                </a:lnTo>
                <a:lnTo>
                  <a:pt x="0" y="4175"/>
                </a:lnTo>
                <a:close/>
              </a:path>
            </a:pathLst>
          </a:custGeom>
          <a:gradFill>
            <a:gsLst>
              <a:gs pos="2800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1"/>
          <p:cNvSpPr/>
          <p:nvPr userDrawn="1"/>
        </p:nvSpPr>
        <p:spPr>
          <a:xfrm rot="10800000">
            <a:off x="9741840" y="2556398"/>
            <a:ext cx="2451505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  <a:gd name="connsiteX0-11" fmla="*/ 1684149 w 4134309"/>
              <a:gd name="connsiteY0-12" fmla="*/ 4175 h 1555373"/>
              <a:gd name="connsiteX1-13" fmla="*/ 3645794 w 4134309"/>
              <a:gd name="connsiteY1-14" fmla="*/ 0 h 1555373"/>
              <a:gd name="connsiteX2-15" fmla="*/ 4134309 w 4134309"/>
              <a:gd name="connsiteY2-16" fmla="*/ 1555373 h 1555373"/>
              <a:gd name="connsiteX3-17" fmla="*/ 0 w 4134309"/>
              <a:gd name="connsiteY3-18" fmla="*/ 1555373 h 1555373"/>
              <a:gd name="connsiteX4-19" fmla="*/ 1684149 w 4134309"/>
              <a:gd name="connsiteY4-20" fmla="*/ 4175 h 1555373"/>
              <a:gd name="connsiteX0-21" fmla="*/ 0 w 2450160"/>
              <a:gd name="connsiteY0-22" fmla="*/ 4175 h 1555373"/>
              <a:gd name="connsiteX1-23" fmla="*/ 1961645 w 2450160"/>
              <a:gd name="connsiteY1-24" fmla="*/ 0 h 1555373"/>
              <a:gd name="connsiteX2-25" fmla="*/ 2450160 w 2450160"/>
              <a:gd name="connsiteY2-26" fmla="*/ 1555373 h 1555373"/>
              <a:gd name="connsiteX3-27" fmla="*/ 12303 w 2450160"/>
              <a:gd name="connsiteY3-28" fmla="*/ 1555373 h 1555373"/>
              <a:gd name="connsiteX4-29" fmla="*/ 0 w 2450160"/>
              <a:gd name="connsiteY4-30" fmla="*/ 4175 h 1555373"/>
              <a:gd name="connsiteX0-31" fmla="*/ 0 w 2450160"/>
              <a:gd name="connsiteY0-32" fmla="*/ 4175 h 1555373"/>
              <a:gd name="connsiteX1-33" fmla="*/ 1961645 w 2450160"/>
              <a:gd name="connsiteY1-34" fmla="*/ 0 h 1555373"/>
              <a:gd name="connsiteX2-35" fmla="*/ 2450160 w 2450160"/>
              <a:gd name="connsiteY2-36" fmla="*/ 1555373 h 1555373"/>
              <a:gd name="connsiteX3-37" fmla="*/ 3204 w 2450160"/>
              <a:gd name="connsiteY3-38" fmla="*/ 1555373 h 1555373"/>
              <a:gd name="connsiteX4-39" fmla="*/ 0 w 2450160"/>
              <a:gd name="connsiteY4-40" fmla="*/ 4175 h 1555373"/>
              <a:gd name="connsiteX0-41" fmla="*/ 1345 w 2451505"/>
              <a:gd name="connsiteY0-42" fmla="*/ 4175 h 1555373"/>
              <a:gd name="connsiteX1-43" fmla="*/ 1962990 w 2451505"/>
              <a:gd name="connsiteY1-44" fmla="*/ 0 h 1555373"/>
              <a:gd name="connsiteX2-45" fmla="*/ 2451505 w 2451505"/>
              <a:gd name="connsiteY2-46" fmla="*/ 1555373 h 1555373"/>
              <a:gd name="connsiteX3-47" fmla="*/ 0 w 2451505"/>
              <a:gd name="connsiteY3-48" fmla="*/ 1555373 h 1555373"/>
              <a:gd name="connsiteX4-49" fmla="*/ 1345 w 2451505"/>
              <a:gd name="connsiteY4-5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51505" h="1555373">
                <a:moveTo>
                  <a:pt x="1345" y="4175"/>
                </a:moveTo>
                <a:lnTo>
                  <a:pt x="1962990" y="0"/>
                </a:lnTo>
                <a:lnTo>
                  <a:pt x="2451505" y="1555373"/>
                </a:lnTo>
                <a:lnTo>
                  <a:pt x="0" y="1555373"/>
                </a:lnTo>
                <a:cubicBezTo>
                  <a:pt x="448" y="1038307"/>
                  <a:pt x="897" y="521241"/>
                  <a:pt x="1345" y="4175"/>
                </a:cubicBez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721100" y="3162296"/>
            <a:ext cx="8470900" cy="64128"/>
          </a:xfrm>
          <a:prstGeom prst="rect">
            <a:avLst/>
          </a:pr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平行四边形 2"/>
          <p:cNvSpPr/>
          <p:nvPr userDrawn="1"/>
        </p:nvSpPr>
        <p:spPr>
          <a:xfrm flipH="1">
            <a:off x="642386" y="-5510"/>
            <a:ext cx="2800935" cy="4066237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3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平行四边形 2"/>
          <p:cNvSpPr/>
          <p:nvPr userDrawn="1"/>
        </p:nvSpPr>
        <p:spPr>
          <a:xfrm flipH="1">
            <a:off x="510957" y="902475"/>
            <a:ext cx="1350236" cy="3955275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8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2"/>
          <p:cNvSpPr/>
          <p:nvPr userDrawn="1"/>
        </p:nvSpPr>
        <p:spPr>
          <a:xfrm flipH="1">
            <a:off x="848996" y="-5509"/>
            <a:ext cx="724403" cy="105164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平行四边形 2"/>
          <p:cNvSpPr/>
          <p:nvPr userDrawn="1"/>
        </p:nvSpPr>
        <p:spPr>
          <a:xfrm flipH="1">
            <a:off x="804676" y="283009"/>
            <a:ext cx="349210" cy="102294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 userDrawn="1"/>
        </p:nvSpPr>
        <p:spPr>
          <a:xfrm rot="10800000">
            <a:off x="1404748" y="3410080"/>
            <a:ext cx="1478107" cy="2986197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  <a:gd name="connsiteX0-41" fmla="*/ 0 w 2687782"/>
              <a:gd name="connsiteY0-42" fmla="*/ 7287 h 4799728"/>
              <a:gd name="connsiteX1-43" fmla="*/ 1205345 w 2687782"/>
              <a:gd name="connsiteY1-44" fmla="*/ 0 h 4799728"/>
              <a:gd name="connsiteX2-45" fmla="*/ 2687782 w 2687782"/>
              <a:gd name="connsiteY2-46" fmla="*/ 4799728 h 4799728"/>
              <a:gd name="connsiteX3-47" fmla="*/ 516629 w 2687782"/>
              <a:gd name="connsiteY3-48" fmla="*/ 4799728 h 4799728"/>
              <a:gd name="connsiteX4-49" fmla="*/ 0 w 2687782"/>
              <a:gd name="connsiteY4-50" fmla="*/ 7287 h 4799728"/>
              <a:gd name="connsiteX0-51" fmla="*/ 0 w 2687782"/>
              <a:gd name="connsiteY0-52" fmla="*/ 7287 h 4799728"/>
              <a:gd name="connsiteX1-53" fmla="*/ 1205345 w 2687782"/>
              <a:gd name="connsiteY1-54" fmla="*/ 0 h 4799728"/>
              <a:gd name="connsiteX2-55" fmla="*/ 2687782 w 2687782"/>
              <a:gd name="connsiteY2-56" fmla="*/ 4799728 h 4799728"/>
              <a:gd name="connsiteX3-57" fmla="*/ 306150 w 2687782"/>
              <a:gd name="connsiteY3-58" fmla="*/ 4780594 h 4799728"/>
              <a:gd name="connsiteX4-59" fmla="*/ 0 w 2687782"/>
              <a:gd name="connsiteY4-60" fmla="*/ 7287 h 4799728"/>
              <a:gd name="connsiteX0-61" fmla="*/ 363553 w 2381632"/>
              <a:gd name="connsiteY0-62" fmla="*/ 0 h 4830710"/>
              <a:gd name="connsiteX1-63" fmla="*/ 899195 w 2381632"/>
              <a:gd name="connsiteY1-64" fmla="*/ 30982 h 4830710"/>
              <a:gd name="connsiteX2-65" fmla="*/ 2381632 w 2381632"/>
              <a:gd name="connsiteY2-66" fmla="*/ 4830710 h 4830710"/>
              <a:gd name="connsiteX3-67" fmla="*/ 0 w 2381632"/>
              <a:gd name="connsiteY3-68" fmla="*/ 4811576 h 4830710"/>
              <a:gd name="connsiteX4-69" fmla="*/ 363553 w 2381632"/>
              <a:gd name="connsiteY4-70" fmla="*/ 0 h 4830710"/>
              <a:gd name="connsiteX0-71" fmla="*/ 19134 w 2381632"/>
              <a:gd name="connsiteY0-72" fmla="*/ 0 h 4811576"/>
              <a:gd name="connsiteX1-73" fmla="*/ 899195 w 2381632"/>
              <a:gd name="connsiteY1-74" fmla="*/ 11848 h 4811576"/>
              <a:gd name="connsiteX2-75" fmla="*/ 2381632 w 2381632"/>
              <a:gd name="connsiteY2-76" fmla="*/ 4811576 h 4811576"/>
              <a:gd name="connsiteX3-77" fmla="*/ 0 w 2381632"/>
              <a:gd name="connsiteY3-78" fmla="*/ 4792442 h 4811576"/>
              <a:gd name="connsiteX4-79" fmla="*/ 19134 w 2381632"/>
              <a:gd name="connsiteY4-80" fmla="*/ 0 h 48115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81632" h="4811576">
                <a:moveTo>
                  <a:pt x="19134" y="0"/>
                </a:moveTo>
                <a:lnTo>
                  <a:pt x="899195" y="11848"/>
                </a:lnTo>
                <a:lnTo>
                  <a:pt x="2381632" y="4811576"/>
                </a:lnTo>
                <a:lnTo>
                  <a:pt x="0" y="4792442"/>
                </a:lnTo>
                <a:lnTo>
                  <a:pt x="19134" y="0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2"/>
          <p:cNvSpPr/>
          <p:nvPr userDrawn="1"/>
        </p:nvSpPr>
        <p:spPr>
          <a:xfrm>
            <a:off x="0" y="2058272"/>
            <a:ext cx="2687782" cy="4799728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7782" h="4799728">
                <a:moveTo>
                  <a:pt x="0" y="7287"/>
                </a:moveTo>
                <a:lnTo>
                  <a:pt x="1205345" y="0"/>
                </a:lnTo>
                <a:lnTo>
                  <a:pt x="2687782" y="4799728"/>
                </a:lnTo>
                <a:lnTo>
                  <a:pt x="0" y="4799728"/>
                </a:lnTo>
                <a:lnTo>
                  <a:pt x="0" y="72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平行四边形 2"/>
          <p:cNvSpPr/>
          <p:nvPr userDrawn="1"/>
        </p:nvSpPr>
        <p:spPr>
          <a:xfrm flipH="1">
            <a:off x="9504218" y="0"/>
            <a:ext cx="1765393" cy="256289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平行四边形 2"/>
          <p:cNvSpPr/>
          <p:nvPr userDrawn="1"/>
        </p:nvSpPr>
        <p:spPr>
          <a:xfrm flipH="1">
            <a:off x="11035560" y="907985"/>
            <a:ext cx="851036" cy="249295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313724" y="1142752"/>
            <a:ext cx="1216040" cy="3562172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平行四边形 2"/>
          <p:cNvSpPr/>
          <p:nvPr userDrawn="1"/>
        </p:nvSpPr>
        <p:spPr>
          <a:xfrm flipH="1">
            <a:off x="864116" y="3507472"/>
            <a:ext cx="665647" cy="1918471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  <a:gd name="connsiteX0-231" fmla="*/ 0 w 1391564"/>
              <a:gd name="connsiteY0-232" fmla="*/ 4076017 h 4076017"/>
              <a:gd name="connsiteX1-233" fmla="*/ 1338050 w 1391564"/>
              <a:gd name="connsiteY1-234" fmla="*/ 6498 h 4076017"/>
              <a:gd name="connsiteX2-235" fmla="*/ 1391564 w 1391564"/>
              <a:gd name="connsiteY2-236" fmla="*/ -1 h 4076017"/>
              <a:gd name="connsiteX3-237" fmla="*/ 105002 w 1391564"/>
              <a:gd name="connsiteY3-238" fmla="*/ 4075008 h 4076017"/>
              <a:gd name="connsiteX4-239" fmla="*/ 0 w 1391564"/>
              <a:gd name="connsiteY4-240" fmla="*/ 4076017 h 4076017"/>
              <a:gd name="connsiteX0-241" fmla="*/ 0 w 1350657"/>
              <a:gd name="connsiteY0-242" fmla="*/ 4082835 h 4082835"/>
              <a:gd name="connsiteX1-243" fmla="*/ 1297143 w 1350657"/>
              <a:gd name="connsiteY1-244" fmla="*/ 6498 h 4082835"/>
              <a:gd name="connsiteX2-245" fmla="*/ 1350657 w 1350657"/>
              <a:gd name="connsiteY2-246" fmla="*/ -1 h 4082835"/>
              <a:gd name="connsiteX3-247" fmla="*/ 64095 w 1350657"/>
              <a:gd name="connsiteY3-248" fmla="*/ 4075008 h 4082835"/>
              <a:gd name="connsiteX4-249" fmla="*/ 0 w 1350657"/>
              <a:gd name="connsiteY4-250" fmla="*/ 4082835 h 40828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0657" h="4082835">
                <a:moveTo>
                  <a:pt x="0" y="4082835"/>
                </a:moveTo>
                <a:lnTo>
                  <a:pt x="1297143" y="6498"/>
                </a:lnTo>
                <a:lnTo>
                  <a:pt x="1350657" y="-1"/>
                </a:lnTo>
                <a:lnTo>
                  <a:pt x="64095" y="4075008"/>
                </a:lnTo>
                <a:lnTo>
                  <a:pt x="0" y="408283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 userDrawn="1"/>
        </p:nvSpPr>
        <p:spPr>
          <a:xfrm>
            <a:off x="9399449" y="1368647"/>
            <a:ext cx="2807065" cy="5490457"/>
          </a:xfrm>
          <a:custGeom>
            <a:avLst/>
            <a:gdLst>
              <a:gd name="connsiteX0" fmla="*/ 0 w 2807065"/>
              <a:gd name="connsiteY0" fmla="*/ 0 h 5489353"/>
              <a:gd name="connsiteX1" fmla="*/ 2807065 w 2807065"/>
              <a:gd name="connsiteY1" fmla="*/ 0 h 5489353"/>
              <a:gd name="connsiteX2" fmla="*/ 2807065 w 2807065"/>
              <a:gd name="connsiteY2" fmla="*/ 5489353 h 5489353"/>
              <a:gd name="connsiteX3" fmla="*/ 0 w 2807065"/>
              <a:gd name="connsiteY3" fmla="*/ 5489353 h 5489353"/>
              <a:gd name="connsiteX4" fmla="*/ 0 w 2807065"/>
              <a:gd name="connsiteY4" fmla="*/ 0 h 5489353"/>
              <a:gd name="connsiteX0-1" fmla="*/ 0 w 2807065"/>
              <a:gd name="connsiteY0-2" fmla="*/ 0 h 5489353"/>
              <a:gd name="connsiteX1-3" fmla="*/ 2807065 w 2807065"/>
              <a:gd name="connsiteY1-4" fmla="*/ 0 h 5489353"/>
              <a:gd name="connsiteX2-5" fmla="*/ 2807065 w 2807065"/>
              <a:gd name="connsiteY2-6" fmla="*/ 5489353 h 5489353"/>
              <a:gd name="connsiteX3-7" fmla="*/ 1126435 w 2807065"/>
              <a:gd name="connsiteY3-8" fmla="*/ 5489353 h 5489353"/>
              <a:gd name="connsiteX4-9" fmla="*/ 0 w 2807065"/>
              <a:gd name="connsiteY4-10" fmla="*/ 0 h 5489353"/>
              <a:gd name="connsiteX0-11" fmla="*/ 0 w 2807065"/>
              <a:gd name="connsiteY0-12" fmla="*/ 0 h 5502605"/>
              <a:gd name="connsiteX1-13" fmla="*/ 2807065 w 2807065"/>
              <a:gd name="connsiteY1-14" fmla="*/ 0 h 5502605"/>
              <a:gd name="connsiteX2-15" fmla="*/ 2807065 w 2807065"/>
              <a:gd name="connsiteY2-16" fmla="*/ 5489353 h 5502605"/>
              <a:gd name="connsiteX3-17" fmla="*/ 1696279 w 2807065"/>
              <a:gd name="connsiteY3-18" fmla="*/ 5502605 h 5502605"/>
              <a:gd name="connsiteX4-19" fmla="*/ 0 w 2807065"/>
              <a:gd name="connsiteY4-20" fmla="*/ 0 h 5502605"/>
              <a:gd name="connsiteX0-21" fmla="*/ 0 w 2807065"/>
              <a:gd name="connsiteY0-22" fmla="*/ 0 h 5502605"/>
              <a:gd name="connsiteX1-23" fmla="*/ 2807065 w 2807065"/>
              <a:gd name="connsiteY1-24" fmla="*/ 0 h 5502605"/>
              <a:gd name="connsiteX2-25" fmla="*/ 2807065 w 2807065"/>
              <a:gd name="connsiteY2-26" fmla="*/ 5489353 h 5502605"/>
              <a:gd name="connsiteX3-27" fmla="*/ 2027584 w 2807065"/>
              <a:gd name="connsiteY3-28" fmla="*/ 5502605 h 5502605"/>
              <a:gd name="connsiteX4-29" fmla="*/ 0 w 2807065"/>
              <a:gd name="connsiteY4-30" fmla="*/ 0 h 5502605"/>
              <a:gd name="connsiteX0-31" fmla="*/ 0 w 2807065"/>
              <a:gd name="connsiteY0-32" fmla="*/ 0 h 5515857"/>
              <a:gd name="connsiteX1-33" fmla="*/ 2807065 w 2807065"/>
              <a:gd name="connsiteY1-34" fmla="*/ 0 h 5515857"/>
              <a:gd name="connsiteX2-35" fmla="*/ 2807065 w 2807065"/>
              <a:gd name="connsiteY2-36" fmla="*/ 5489353 h 5515857"/>
              <a:gd name="connsiteX3-37" fmla="*/ 1709532 w 2807065"/>
              <a:gd name="connsiteY3-38" fmla="*/ 5515857 h 5515857"/>
              <a:gd name="connsiteX4-39" fmla="*/ 0 w 2807065"/>
              <a:gd name="connsiteY4-40" fmla="*/ 0 h 5515857"/>
              <a:gd name="connsiteX0-41" fmla="*/ 0 w 2807065"/>
              <a:gd name="connsiteY0-42" fmla="*/ 0 h 5490457"/>
              <a:gd name="connsiteX1-43" fmla="*/ 2807065 w 2807065"/>
              <a:gd name="connsiteY1-44" fmla="*/ 0 h 5490457"/>
              <a:gd name="connsiteX2-45" fmla="*/ 2807065 w 2807065"/>
              <a:gd name="connsiteY2-46" fmla="*/ 5489353 h 5490457"/>
              <a:gd name="connsiteX3-47" fmla="*/ 1700007 w 2807065"/>
              <a:gd name="connsiteY3-48" fmla="*/ 5490457 h 5490457"/>
              <a:gd name="connsiteX4-49" fmla="*/ 0 w 2807065"/>
              <a:gd name="connsiteY4-50" fmla="*/ 0 h 5490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07065" h="5490457">
                <a:moveTo>
                  <a:pt x="0" y="0"/>
                </a:moveTo>
                <a:lnTo>
                  <a:pt x="2807065" y="0"/>
                </a:lnTo>
                <a:lnTo>
                  <a:pt x="2807065" y="5489353"/>
                </a:lnTo>
                <a:lnTo>
                  <a:pt x="1700007" y="54904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8592208" y="0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平行四边形 2"/>
          <p:cNvSpPr/>
          <p:nvPr userDrawn="1"/>
        </p:nvSpPr>
        <p:spPr>
          <a:xfrm flipH="1">
            <a:off x="120434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矩形 4"/>
          <p:cNvSpPr/>
          <p:nvPr userDrawn="1"/>
        </p:nvSpPr>
        <p:spPr>
          <a:xfrm>
            <a:off x="-4605" y="1847396"/>
            <a:ext cx="2317865" cy="5010604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46050 w 2460740"/>
              <a:gd name="connsiteY0-22" fmla="*/ 0 h 5010604"/>
              <a:gd name="connsiteX1-23" fmla="*/ 878683 w 2460740"/>
              <a:gd name="connsiteY1-24" fmla="*/ 0 h 5010604"/>
              <a:gd name="connsiteX2-25" fmla="*/ 2460740 w 2460740"/>
              <a:gd name="connsiteY2-26" fmla="*/ 5010604 h 5010604"/>
              <a:gd name="connsiteX3-27" fmla="*/ 0 w 2460740"/>
              <a:gd name="connsiteY3-28" fmla="*/ 5010604 h 5010604"/>
              <a:gd name="connsiteX4-29" fmla="*/ 146050 w 2460740"/>
              <a:gd name="connsiteY4-30" fmla="*/ 0 h 5010604"/>
              <a:gd name="connsiteX0-31" fmla="*/ 3175 w 2317865"/>
              <a:gd name="connsiteY0-32" fmla="*/ 0 h 5010604"/>
              <a:gd name="connsiteX1-33" fmla="*/ 735808 w 2317865"/>
              <a:gd name="connsiteY1-34" fmla="*/ 0 h 5010604"/>
              <a:gd name="connsiteX2-35" fmla="*/ 2317865 w 2317865"/>
              <a:gd name="connsiteY2-36" fmla="*/ 5010604 h 5010604"/>
              <a:gd name="connsiteX3-37" fmla="*/ 0 w 2317865"/>
              <a:gd name="connsiteY3-38" fmla="*/ 5004254 h 5010604"/>
              <a:gd name="connsiteX4-39" fmla="*/ 3175 w 2317865"/>
              <a:gd name="connsiteY4-40" fmla="*/ 0 h 5010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17865" h="5010604">
                <a:moveTo>
                  <a:pt x="3175" y="0"/>
                </a:moveTo>
                <a:lnTo>
                  <a:pt x="735808" y="0"/>
                </a:lnTo>
                <a:lnTo>
                  <a:pt x="2317865" y="5010604"/>
                </a:lnTo>
                <a:lnTo>
                  <a:pt x="0" y="5004254"/>
                </a:lnTo>
                <a:cubicBezTo>
                  <a:pt x="1058" y="3336169"/>
                  <a:pt x="2117" y="1668085"/>
                  <a:pt x="317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11918731" y="-772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40321" y="2801736"/>
            <a:ext cx="294860" cy="3629043"/>
          </a:xfrm>
          <a:prstGeom prst="rect">
            <a:avLst/>
          </a:prstGeom>
        </p:spPr>
      </p:pic>
      <p:sp>
        <p:nvSpPr>
          <p:cNvPr id="16" name="平行四边形 2"/>
          <p:cNvSpPr/>
          <p:nvPr userDrawn="1"/>
        </p:nvSpPr>
        <p:spPr>
          <a:xfrm flipH="1">
            <a:off x="118853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4"/>
          <p:cNvSpPr/>
          <p:nvPr userDrawn="1"/>
        </p:nvSpPr>
        <p:spPr>
          <a:xfrm>
            <a:off x="-1709" y="1846898"/>
            <a:ext cx="2299159" cy="5011102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54236 w 2460740"/>
              <a:gd name="connsiteY0-22" fmla="*/ 0 h 5014774"/>
              <a:gd name="connsiteX1-23" fmla="*/ 878683 w 2460740"/>
              <a:gd name="connsiteY1-24" fmla="*/ 4170 h 5014774"/>
              <a:gd name="connsiteX2-25" fmla="*/ 2460740 w 2460740"/>
              <a:gd name="connsiteY2-26" fmla="*/ 5014774 h 5014774"/>
              <a:gd name="connsiteX3-27" fmla="*/ 0 w 2460740"/>
              <a:gd name="connsiteY3-28" fmla="*/ 5014774 h 5014774"/>
              <a:gd name="connsiteX4-29" fmla="*/ 154236 w 2460740"/>
              <a:gd name="connsiteY4-30" fmla="*/ 0 h 5014774"/>
              <a:gd name="connsiteX0-31" fmla="*/ 150564 w 2460740"/>
              <a:gd name="connsiteY0-32" fmla="*/ 0 h 5014774"/>
              <a:gd name="connsiteX1-33" fmla="*/ 878683 w 2460740"/>
              <a:gd name="connsiteY1-34" fmla="*/ 4170 h 5014774"/>
              <a:gd name="connsiteX2-35" fmla="*/ 2460740 w 2460740"/>
              <a:gd name="connsiteY2-36" fmla="*/ 5014774 h 5014774"/>
              <a:gd name="connsiteX3-37" fmla="*/ 0 w 2460740"/>
              <a:gd name="connsiteY3-38" fmla="*/ 5014774 h 5014774"/>
              <a:gd name="connsiteX4-39" fmla="*/ 150564 w 2460740"/>
              <a:gd name="connsiteY4-40" fmla="*/ 0 h 5014774"/>
              <a:gd name="connsiteX0-41" fmla="*/ 150564 w 2460740"/>
              <a:gd name="connsiteY0-42" fmla="*/ 0 h 5011102"/>
              <a:gd name="connsiteX1-43" fmla="*/ 878683 w 2460740"/>
              <a:gd name="connsiteY1-44" fmla="*/ 498 h 5011102"/>
              <a:gd name="connsiteX2-45" fmla="*/ 2460740 w 2460740"/>
              <a:gd name="connsiteY2-46" fmla="*/ 5011102 h 5011102"/>
              <a:gd name="connsiteX3-47" fmla="*/ 0 w 2460740"/>
              <a:gd name="connsiteY3-48" fmla="*/ 5011102 h 5011102"/>
              <a:gd name="connsiteX4-49" fmla="*/ 150564 w 2460740"/>
              <a:gd name="connsiteY4-50" fmla="*/ 0 h 5011102"/>
              <a:gd name="connsiteX0-51" fmla="*/ 176270 w 2460740"/>
              <a:gd name="connsiteY0-52" fmla="*/ 98654 h 5010604"/>
              <a:gd name="connsiteX1-53" fmla="*/ 878683 w 2460740"/>
              <a:gd name="connsiteY1-54" fmla="*/ 0 h 5010604"/>
              <a:gd name="connsiteX2-55" fmla="*/ 2460740 w 2460740"/>
              <a:gd name="connsiteY2-56" fmla="*/ 5010604 h 5010604"/>
              <a:gd name="connsiteX3-57" fmla="*/ 0 w 2460740"/>
              <a:gd name="connsiteY3-58" fmla="*/ 5010604 h 5010604"/>
              <a:gd name="connsiteX4-59" fmla="*/ 176270 w 2460740"/>
              <a:gd name="connsiteY4-60" fmla="*/ 98654 h 5010604"/>
              <a:gd name="connsiteX0-61" fmla="*/ 165253 w 2460740"/>
              <a:gd name="connsiteY0-62" fmla="*/ 6847 h 5010604"/>
              <a:gd name="connsiteX1-63" fmla="*/ 878683 w 2460740"/>
              <a:gd name="connsiteY1-64" fmla="*/ 0 h 5010604"/>
              <a:gd name="connsiteX2-65" fmla="*/ 2460740 w 2460740"/>
              <a:gd name="connsiteY2-66" fmla="*/ 5010604 h 5010604"/>
              <a:gd name="connsiteX3-67" fmla="*/ 0 w 2460740"/>
              <a:gd name="connsiteY3-68" fmla="*/ 5010604 h 5010604"/>
              <a:gd name="connsiteX4-69" fmla="*/ 165253 w 2460740"/>
              <a:gd name="connsiteY4-70" fmla="*/ 6847 h 5010604"/>
              <a:gd name="connsiteX0-71" fmla="*/ 165253 w 2460740"/>
              <a:gd name="connsiteY0-72" fmla="*/ 0 h 5011102"/>
              <a:gd name="connsiteX1-73" fmla="*/ 878683 w 2460740"/>
              <a:gd name="connsiteY1-74" fmla="*/ 498 h 5011102"/>
              <a:gd name="connsiteX2-75" fmla="*/ 2460740 w 2460740"/>
              <a:gd name="connsiteY2-76" fmla="*/ 5011102 h 5011102"/>
              <a:gd name="connsiteX3-77" fmla="*/ 0 w 2460740"/>
              <a:gd name="connsiteY3-78" fmla="*/ 5011102 h 5011102"/>
              <a:gd name="connsiteX4-79" fmla="*/ 165253 w 2460740"/>
              <a:gd name="connsiteY4-80" fmla="*/ 0 h 5011102"/>
              <a:gd name="connsiteX0-81" fmla="*/ 161581 w 2460740"/>
              <a:gd name="connsiteY0-82" fmla="*/ 0 h 5011102"/>
              <a:gd name="connsiteX1-83" fmla="*/ 878683 w 2460740"/>
              <a:gd name="connsiteY1-84" fmla="*/ 498 h 5011102"/>
              <a:gd name="connsiteX2-85" fmla="*/ 2460740 w 2460740"/>
              <a:gd name="connsiteY2-86" fmla="*/ 5011102 h 5011102"/>
              <a:gd name="connsiteX3-87" fmla="*/ 0 w 2460740"/>
              <a:gd name="connsiteY3-88" fmla="*/ 5011102 h 5011102"/>
              <a:gd name="connsiteX4-89" fmla="*/ 161581 w 2460740"/>
              <a:gd name="connsiteY4-90" fmla="*/ 0 h 5011102"/>
              <a:gd name="connsiteX0-91" fmla="*/ 0 w 2299159"/>
              <a:gd name="connsiteY0-92" fmla="*/ 0 h 5011102"/>
              <a:gd name="connsiteX1-93" fmla="*/ 717102 w 2299159"/>
              <a:gd name="connsiteY1-94" fmla="*/ 498 h 5011102"/>
              <a:gd name="connsiteX2-95" fmla="*/ 2299159 w 2299159"/>
              <a:gd name="connsiteY2-96" fmla="*/ 5011102 h 5011102"/>
              <a:gd name="connsiteX3-97" fmla="*/ 0 w 2299159"/>
              <a:gd name="connsiteY3-98" fmla="*/ 5011102 h 5011102"/>
              <a:gd name="connsiteX4-99" fmla="*/ 0 w 2299159"/>
              <a:gd name="connsiteY4-100" fmla="*/ 0 h 50111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99159" h="5011102">
                <a:moveTo>
                  <a:pt x="0" y="0"/>
                </a:moveTo>
                <a:lnTo>
                  <a:pt x="717102" y="498"/>
                </a:lnTo>
                <a:lnTo>
                  <a:pt x="2299159" y="5011102"/>
                </a:lnTo>
                <a:lnTo>
                  <a:pt x="0" y="50111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052" y="505345"/>
            <a:ext cx="1684421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341507" y="4066467"/>
            <a:ext cx="6636633" cy="1325563"/>
          </a:xfrm>
          <a:prstGeom prst="rect">
            <a:avLst/>
          </a:prstGeom>
        </p:spPr>
        <p:txBody>
          <a:bodyPr/>
          <a:lstStyle/>
          <a:p>
            <a:pPr algn="ctr"/>
            <a:br>
              <a:rPr kumimoji="1" lang="en-US" altLang="zh-CN" sz="3200" dirty="0"/>
            </a:br>
            <a:r>
              <a:rPr kumimoji="1" lang="zh-CN" altLang="en-US" sz="3200" dirty="0"/>
              <a:t>北京长亭科技有限公司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06928" y="2445421"/>
            <a:ext cx="8875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 Web Token 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8345" y="3393000"/>
            <a:ext cx="216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9757273" y="2294021"/>
            <a:ext cx="3236063" cy="138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600"/>
              </a:lnSpc>
            </a:pPr>
            <a:r>
              <a:rPr kumimoji="1" lang="en-US" altLang="zh-CN" sz="9600" b="1" dirty="0">
                <a:solidFill>
                  <a:schemeClr val="bg1">
                    <a:alpha val="2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2019</a:t>
            </a:r>
            <a:endParaRPr kumimoji="1" lang="zh-CN" altLang="en-US" sz="9600" b="1" dirty="0">
              <a:solidFill>
                <a:schemeClr val="bg1">
                  <a:alpha val="2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令牌的第二部分是包含声明的有效负载。声明是关于实体（通常是用户）和其他元数据的声明。这里是用户随意定义的数据例如上面的举例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JWT——payload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9D11C2-E960-4271-97F9-A38694A5DAA4}"/>
              </a:ext>
            </a:extLst>
          </p:cNvPr>
          <p:cNvSpPr txBox="1"/>
          <p:nvPr/>
        </p:nvSpPr>
        <p:spPr>
          <a:xfrm>
            <a:off x="3114994" y="3596228"/>
            <a:ext cx="5962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eyJuYW1lIjoiYWRtaW5za3kiLCJwcml2Ijoib3RoZXIifQ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99ADC-9436-4822-AB5B-0FBCD4CD7502}"/>
              </a:ext>
            </a:extLst>
          </p:cNvPr>
          <p:cNvSpPr txBox="1"/>
          <p:nvPr/>
        </p:nvSpPr>
        <p:spPr>
          <a:xfrm>
            <a:off x="2886506" y="2493226"/>
            <a:ext cx="6418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{"name":"</a:t>
            </a:r>
            <a:r>
              <a:rPr lang="en-US" altLang="zh-CN" sz="2400" b="0" i="0" dirty="0" err="1">
                <a:effectLst/>
                <a:latin typeface="Courier New" panose="02070309020205020404" pitchFamily="49" charset="0"/>
              </a:rPr>
              <a:t>adminsky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","</a:t>
            </a:r>
            <a:r>
              <a:rPr lang="en-US" altLang="zh-CN" sz="2400" b="0" i="0" dirty="0" err="1">
                <a:effectLst/>
                <a:latin typeface="Courier New" panose="02070309020205020404" pitchFamily="49" charset="0"/>
              </a:rPr>
              <a:t>priv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":"other"}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1A76A1-49C2-4D51-B10A-DA9444AFA653}"/>
              </a:ext>
            </a:extLst>
          </p:cNvPr>
          <p:cNvSpPr txBox="1"/>
          <p:nvPr/>
        </p:nvSpPr>
        <p:spPr>
          <a:xfrm>
            <a:off x="1362449" y="3037420"/>
            <a:ext cx="934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然后将有效载荷进行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编码以形成</a:t>
            </a:r>
            <a:r>
              <a:rPr lang="en-US" altLang="zh-CN" sz="2400" dirty="0"/>
              <a:t>JSON Web Token</a:t>
            </a:r>
            <a:r>
              <a:rPr lang="zh-CN" altLang="en-US" sz="2400" dirty="0"/>
              <a:t>的第二部分。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6B6CE3-E341-4EC9-BEAB-F2E0B1EB6889}"/>
              </a:ext>
            </a:extLst>
          </p:cNvPr>
          <p:cNvSpPr txBox="1"/>
          <p:nvPr/>
        </p:nvSpPr>
        <p:spPr>
          <a:xfrm>
            <a:off x="1438382" y="4161034"/>
            <a:ext cx="926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但是需要注意</a:t>
            </a:r>
            <a:r>
              <a:rPr lang="en-US" altLang="zh-CN" sz="2400" dirty="0"/>
              <a:t>:</a:t>
            </a:r>
            <a:r>
              <a:rPr lang="zh-CN" altLang="en-US" sz="2400" dirty="0"/>
              <a:t>对于已签名的令牌，尽管此信息受到篡改保护，但任何人都可以阅读。除非加密，否则不要将秘密信息放在</a:t>
            </a:r>
            <a:r>
              <a:rPr lang="en-US" altLang="zh-CN" sz="2400" dirty="0"/>
              <a:t>JWT</a:t>
            </a:r>
            <a:r>
              <a:rPr lang="zh-CN" altLang="en-US" sz="2400" dirty="0"/>
              <a:t>的有效内容或标题元素中。</a:t>
            </a:r>
          </a:p>
        </p:txBody>
      </p:sp>
    </p:spTree>
    <p:extLst>
      <p:ext uri="{BB962C8B-B14F-4D97-AF65-F5344CB8AC3E}">
        <p14:creationId xmlns:p14="http://schemas.microsoft.com/office/powerpoint/2010/main" val="63048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2523430" y="1301636"/>
            <a:ext cx="745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要创建签名部分，必须采用</a:t>
            </a:r>
            <a:r>
              <a:rPr lang="en-US" altLang="zh-CN" sz="2400" dirty="0"/>
              <a:t>header</a:t>
            </a:r>
            <a:r>
              <a:rPr lang="zh-CN" altLang="en-US" sz="2400" dirty="0"/>
              <a:t>，</a:t>
            </a:r>
            <a:r>
              <a:rPr lang="en-US" altLang="zh-CN" sz="2400" dirty="0"/>
              <a:t>payload</a:t>
            </a:r>
            <a:r>
              <a:rPr lang="zh-CN" altLang="en-US" sz="2400" dirty="0"/>
              <a:t>，密钥</a:t>
            </a:r>
            <a:endParaRPr lang="en-US" altLang="zh-CN" sz="2400" dirty="0"/>
          </a:p>
          <a:p>
            <a:r>
              <a:rPr lang="zh-CN" altLang="en-US" sz="2400" dirty="0"/>
              <a:t>然后利用</a:t>
            </a:r>
            <a:r>
              <a:rPr lang="en-US" altLang="zh-CN" sz="2400" dirty="0"/>
              <a:t>header</a:t>
            </a:r>
            <a:r>
              <a:rPr lang="zh-CN" altLang="en-US" sz="2400" dirty="0"/>
              <a:t>中指定算法进行签名</a:t>
            </a:r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HS256(HMAC SHA256),</a:t>
            </a:r>
            <a:r>
              <a:rPr lang="zh-CN" altLang="en-US" sz="2400" dirty="0"/>
              <a:t>签名的构成为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171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Signature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43EA32-0651-486E-A67E-8B512AE92734}"/>
              </a:ext>
            </a:extLst>
          </p:cNvPr>
          <p:cNvSpPr txBox="1"/>
          <p:nvPr/>
        </p:nvSpPr>
        <p:spPr>
          <a:xfrm>
            <a:off x="3048856" y="2754821"/>
            <a:ext cx="60977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HMACSHA256(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base64Encode(header) + "." +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base64Encode(payload),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secret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2099352" y="4946670"/>
            <a:ext cx="799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然后将这部分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编码形成</a:t>
            </a:r>
            <a:r>
              <a:rPr lang="en-US" altLang="zh-CN" sz="2400" dirty="0"/>
              <a:t>JSON Web Token</a:t>
            </a:r>
            <a:r>
              <a:rPr lang="zh-CN" altLang="en-US" sz="2400" dirty="0"/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147964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0706" y="3432193"/>
            <a:ext cx="53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 </a:t>
            </a:r>
            <a:r>
              <a:rPr kumimoji="1" lang="en-US" altLang="zh-CN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JWT </a:t>
            </a:r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的攻击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0610" y="2237740"/>
            <a:ext cx="329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PART 2</a:t>
            </a:r>
            <a:endParaRPr lang="zh-CN" altLang="en-US" sz="4800" b="1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377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2024008" y="2736502"/>
            <a:ext cx="8143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既然</a:t>
            </a:r>
            <a:r>
              <a:rPr lang="en-US" altLang="zh-CN" sz="2800" dirty="0"/>
              <a:t>JWT</a:t>
            </a:r>
            <a:r>
              <a:rPr lang="zh-CN" altLang="en-US" sz="2800" dirty="0"/>
              <a:t>作为一种身份验证的手段，那么必然会存在基于</a:t>
            </a:r>
            <a:r>
              <a:rPr lang="en-US" altLang="zh-CN" sz="2800" dirty="0"/>
              <a:t>JWT</a:t>
            </a:r>
            <a:r>
              <a:rPr lang="zh-CN" altLang="en-US" sz="2800" dirty="0"/>
              <a:t>技术伪造身份的恶意攻击，下面我们来探讨一下常见的</a:t>
            </a:r>
            <a:r>
              <a:rPr lang="en-US" altLang="zh-CN" sz="2800" dirty="0"/>
              <a:t>JWT</a:t>
            </a:r>
            <a:r>
              <a:rPr lang="zh-CN" altLang="en-US" sz="2800" dirty="0"/>
              <a:t>攻击手段</a:t>
            </a:r>
          </a:p>
        </p:txBody>
      </p:sp>
    </p:spTree>
    <p:extLst>
      <p:ext uri="{BB962C8B-B14F-4D97-AF65-F5344CB8AC3E}">
        <p14:creationId xmlns:p14="http://schemas.microsoft.com/office/powerpoint/2010/main" val="198430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2369611" y="1496844"/>
            <a:ext cx="7452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</a:t>
            </a:r>
            <a:r>
              <a:rPr lang="en-US" altLang="zh-CN" sz="2400" dirty="0"/>
              <a:t>Header</a:t>
            </a:r>
            <a:r>
              <a:rPr lang="zh-CN" altLang="en-US" sz="2400" dirty="0"/>
              <a:t>和</a:t>
            </a:r>
            <a:r>
              <a:rPr lang="en-US" altLang="zh-CN" sz="2400" dirty="0"/>
              <a:t>Payload</a:t>
            </a:r>
            <a:r>
              <a:rPr lang="zh-CN" altLang="en-US" sz="2400" dirty="0"/>
              <a:t>部分是使用可逆</a:t>
            </a:r>
            <a:r>
              <a:rPr lang="en-US" altLang="zh-CN" sz="2400" dirty="0"/>
              <a:t>base64</a:t>
            </a:r>
            <a:r>
              <a:rPr lang="zh-CN" altLang="en-US" sz="2400" dirty="0"/>
              <a:t>方法编码的，因此任何能够看到令牌的人都可以读取数据。要读取内容，只需要将每个部分传递给</a:t>
            </a:r>
            <a:r>
              <a:rPr lang="en-US" altLang="zh-CN" sz="2400" dirty="0"/>
              <a:t>base64</a:t>
            </a:r>
            <a:r>
              <a:rPr lang="zh-CN" altLang="en-US" sz="2400" dirty="0"/>
              <a:t>解码函数。比如前面介绍时所举例子。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敏感信息泄露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769A14-6249-4D46-A1FB-4C540C0F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4" y="3566401"/>
            <a:ext cx="8380952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算法修改攻击（密钥混淆攻击）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C528E7-373F-4052-8622-8C07C742296C}"/>
              </a:ext>
            </a:extLst>
          </p:cNvPr>
          <p:cNvSpPr txBox="1"/>
          <p:nvPr/>
        </p:nvSpPr>
        <p:spPr>
          <a:xfrm>
            <a:off x="1568521" y="1166842"/>
            <a:ext cx="90549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我们知道</a:t>
            </a:r>
            <a:r>
              <a:rPr lang="en-US" altLang="zh-CN" sz="2400" dirty="0"/>
              <a:t>JWT</a:t>
            </a:r>
            <a:r>
              <a:rPr lang="zh-CN" altLang="en-US" sz="2400" dirty="0"/>
              <a:t>的</a:t>
            </a:r>
            <a:r>
              <a:rPr lang="en-US" altLang="zh-CN" sz="2400" dirty="0"/>
              <a:t>header</a:t>
            </a:r>
            <a:r>
              <a:rPr lang="zh-CN" altLang="en-US" sz="2400" dirty="0"/>
              <a:t>部分中，有签名算法标识</a:t>
            </a:r>
            <a:r>
              <a:rPr lang="en-US" altLang="zh-CN" sz="2400" dirty="0" err="1"/>
              <a:t>alg</a:t>
            </a:r>
            <a:r>
              <a:rPr lang="zh-CN" altLang="en-US" sz="2400" dirty="0"/>
              <a:t>。而</a:t>
            </a:r>
            <a:r>
              <a:rPr lang="en-US" altLang="zh-CN" sz="2400" dirty="0" err="1"/>
              <a:t>alg</a:t>
            </a:r>
            <a:r>
              <a:rPr lang="zh-CN" altLang="en-US" sz="2400" dirty="0"/>
              <a:t>是用于签名算法的选择，最后保证用户的数据不被篡改。但是在数据处理不正确的情况下，可能存在</a:t>
            </a:r>
            <a:r>
              <a:rPr lang="en-US" altLang="zh-CN" sz="2400" dirty="0" err="1"/>
              <a:t>alg</a:t>
            </a:r>
            <a:r>
              <a:rPr lang="zh-CN" altLang="en-US" sz="2400" dirty="0"/>
              <a:t>的恶意篡改，例如：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由于网站的不严谨，我们拿到了泄露的公钥</a:t>
            </a:r>
            <a:r>
              <a:rPr lang="en-US" altLang="zh-CN" sz="2400" dirty="0" err="1"/>
              <a:t>pubkey</a:t>
            </a:r>
            <a:r>
              <a:rPr lang="zh-CN" altLang="en-US" sz="2400" dirty="0"/>
              <a:t>。我们知道如果签名算法为</a:t>
            </a:r>
            <a:r>
              <a:rPr lang="en-US" altLang="zh-CN" sz="2400" dirty="0"/>
              <a:t>RS256</a:t>
            </a:r>
            <a:r>
              <a:rPr lang="zh-CN" altLang="en-US" sz="2400" dirty="0"/>
              <a:t>，那么会选择用私钥进行签名，用公钥进行解密验证。假设我们只拿到了公钥，且公钥模数极大，不可被分解，那么如何进行攻击呢？没有私钥我们是几乎不可能在</a:t>
            </a:r>
            <a:r>
              <a:rPr lang="en-US" altLang="zh-CN" sz="2400" dirty="0"/>
              <a:t>RS256</a:t>
            </a:r>
            <a:r>
              <a:rPr lang="zh-CN" altLang="en-US" sz="2400" dirty="0"/>
              <a:t>的情况下篡改数据的，因为第三部分签名需要私钥，所以我们可以尝试将</a:t>
            </a:r>
            <a:r>
              <a:rPr lang="en-US" altLang="zh-CN" sz="2400" dirty="0"/>
              <a:t>RS256</a:t>
            </a:r>
            <a:r>
              <a:rPr lang="zh-CN" altLang="en-US" sz="2400" dirty="0"/>
              <a:t>改为</a:t>
            </a:r>
            <a:r>
              <a:rPr lang="en-US" altLang="zh-CN" sz="2400" dirty="0"/>
              <a:t>HS256</a:t>
            </a:r>
            <a:r>
              <a:rPr lang="zh-CN" altLang="en-US" sz="2400" dirty="0"/>
              <a:t>，此时即非对称密码变为对称加密。只有非对称密码存在公私钥问题，而对称加密只有一个</a:t>
            </a:r>
            <a:r>
              <a:rPr lang="en-US" altLang="zh-CN" sz="2400" dirty="0"/>
              <a:t>key</a:t>
            </a:r>
            <a:r>
              <a:rPr lang="zh-CN" altLang="en-US" sz="2400" dirty="0"/>
              <a:t>。此时以</a:t>
            </a:r>
            <a:r>
              <a:rPr lang="en-US" altLang="zh-CN" sz="2400" dirty="0" err="1"/>
              <a:t>pubkey</a:t>
            </a:r>
            <a:r>
              <a:rPr lang="zh-CN" altLang="en-US" sz="2400" dirty="0"/>
              <a:t>作为</a:t>
            </a:r>
            <a:r>
              <a:rPr lang="en-US" altLang="zh-CN" sz="2400" dirty="0"/>
              <a:t>key</a:t>
            </a:r>
            <a:r>
              <a:rPr lang="zh-CN" altLang="en-US" sz="2400" dirty="0"/>
              <a:t>对数据进行篡改，则会非常简单，而如果后端的验证也是根据</a:t>
            </a:r>
            <a:r>
              <a:rPr lang="en-US" altLang="zh-CN" sz="2400" dirty="0"/>
              <a:t>header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alg</a:t>
            </a:r>
            <a:r>
              <a:rPr lang="zh-CN" altLang="en-US" sz="2400" dirty="0"/>
              <a:t>选择算法，那么显然正中下怀。</a:t>
            </a:r>
          </a:p>
        </p:txBody>
      </p:sp>
    </p:spTree>
    <p:extLst>
      <p:ext uri="{BB962C8B-B14F-4D97-AF65-F5344CB8AC3E}">
        <p14:creationId xmlns:p14="http://schemas.microsoft.com/office/powerpoint/2010/main" val="74126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算法修改攻击（密钥混淆攻击）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C528E7-373F-4052-8622-8C07C742296C}"/>
              </a:ext>
            </a:extLst>
          </p:cNvPr>
          <p:cNvSpPr txBox="1"/>
          <p:nvPr/>
        </p:nvSpPr>
        <p:spPr>
          <a:xfrm>
            <a:off x="1568521" y="1166842"/>
            <a:ext cx="905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举例如下：利用泄露的公钥伪造</a:t>
            </a:r>
            <a:r>
              <a:rPr lang="en-US" altLang="zh-CN" sz="2400" dirty="0"/>
              <a:t>HS256</a:t>
            </a:r>
            <a:r>
              <a:rPr lang="zh-CN" altLang="en-US" sz="2400" dirty="0"/>
              <a:t>算法签名。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C312AF-B5A3-4537-8175-3E83318C7389}"/>
              </a:ext>
            </a:extLst>
          </p:cNvPr>
          <p:cNvSpPr txBox="1"/>
          <p:nvPr/>
        </p:nvSpPr>
        <p:spPr>
          <a:xfrm>
            <a:off x="2015875" y="2007468"/>
            <a:ext cx="816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eyJ0eXAiOiJKV1QiLCJhbGciOiJIUzI1NiJ9.eyJsb2dpbiI6InRpY2FycGkifQ.I3G9aRHfunXlZV2lyJvWkZO0I_A_OiaAAQakU_kjkJM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0E08A6-2072-42BB-A512-E612E21A130D}"/>
              </a:ext>
            </a:extLst>
          </p:cNvPr>
          <p:cNvSpPr txBox="1"/>
          <p:nvPr/>
        </p:nvSpPr>
        <p:spPr>
          <a:xfrm>
            <a:off x="2015875" y="3610557"/>
            <a:ext cx="816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{"typ":"JWT","alg":"HS256"}{"login":"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ticarpi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3BE021-84F6-4DF5-BA40-4BCA5BBD7C11}"/>
              </a:ext>
            </a:extLst>
          </p:cNvPr>
          <p:cNvSpPr txBox="1"/>
          <p:nvPr/>
        </p:nvSpPr>
        <p:spPr>
          <a:xfrm>
            <a:off x="2015875" y="2947512"/>
            <a:ext cx="21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Base64</a:t>
            </a:r>
            <a:r>
              <a:rPr lang="zh-CN" altLang="en-US" dirty="0"/>
              <a:t>解码：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EC9C8B-4D5C-4DB4-8A2A-183EE2673F2B}"/>
              </a:ext>
            </a:extLst>
          </p:cNvPr>
          <p:cNvSpPr txBox="1"/>
          <p:nvPr/>
        </p:nvSpPr>
        <p:spPr>
          <a:xfrm>
            <a:off x="1573399" y="4480796"/>
            <a:ext cx="9054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后端代码接收到后会使用</a:t>
            </a:r>
            <a:r>
              <a:rPr lang="en-US" altLang="zh-CN" dirty="0"/>
              <a:t>RSA</a:t>
            </a:r>
            <a:r>
              <a:rPr lang="zh-CN" altLang="en-US" dirty="0"/>
              <a:t>公钥</a:t>
            </a:r>
            <a:r>
              <a:rPr lang="en-US" altLang="zh-CN" dirty="0"/>
              <a:t>+HS256</a:t>
            </a:r>
            <a:r>
              <a:rPr lang="zh-CN" altLang="en-US" dirty="0"/>
              <a:t>算法进行签名验证。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如何抵御这种攻击？</a:t>
            </a:r>
            <a:endParaRPr lang="en-US" altLang="zh-CN" dirty="0"/>
          </a:p>
          <a:p>
            <a:r>
              <a:rPr lang="en-US" altLang="zh-CN" dirty="0"/>
              <a:t>JWT</a:t>
            </a:r>
            <a:r>
              <a:rPr lang="zh-CN" altLang="en-US" dirty="0"/>
              <a:t>配置应该只允许使用</a:t>
            </a:r>
            <a:r>
              <a:rPr lang="en-US" altLang="zh-CN" dirty="0"/>
              <a:t>HMAC</a:t>
            </a:r>
            <a:r>
              <a:rPr lang="zh-CN" altLang="en-US" dirty="0"/>
              <a:t>算法或公钥算法，决不能同时使用这两种算法</a:t>
            </a:r>
          </a:p>
        </p:txBody>
      </p:sp>
    </p:spTree>
    <p:extLst>
      <p:ext uri="{BB962C8B-B14F-4D97-AF65-F5344CB8AC3E}">
        <p14:creationId xmlns:p14="http://schemas.microsoft.com/office/powerpoint/2010/main" val="169257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算法修改攻击（密钥混淆攻击）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C528E7-373F-4052-8622-8C07C742296C}"/>
              </a:ext>
            </a:extLst>
          </p:cNvPr>
          <p:cNvSpPr txBox="1"/>
          <p:nvPr/>
        </p:nvSpPr>
        <p:spPr>
          <a:xfrm>
            <a:off x="1568521" y="1507836"/>
            <a:ext cx="905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JWT</a:t>
            </a:r>
            <a:r>
              <a:rPr lang="zh-CN" altLang="en-US" sz="2000" dirty="0"/>
              <a:t>支持将算法设定为</a:t>
            </a:r>
            <a:r>
              <a:rPr lang="en-US" altLang="zh-CN" sz="2000" dirty="0"/>
              <a:t>None</a:t>
            </a:r>
            <a:r>
              <a:rPr lang="zh-CN" altLang="en-US" sz="2000" dirty="0"/>
              <a:t>。如果</a:t>
            </a:r>
            <a:r>
              <a:rPr lang="en-US" altLang="zh-CN" sz="2000" dirty="0" err="1"/>
              <a:t>alg</a:t>
            </a:r>
            <a:r>
              <a:rPr lang="zh-CN" altLang="en-US" sz="2000" dirty="0"/>
              <a:t>字段设为</a:t>
            </a:r>
            <a:r>
              <a:rPr lang="en-US" altLang="zh-CN" sz="2000" dirty="0"/>
              <a:t>None</a:t>
            </a:r>
            <a:r>
              <a:rPr lang="zh-CN" altLang="en-US" sz="2000" dirty="0"/>
              <a:t>，那么签名会被置空，这样任何</a:t>
            </a:r>
            <a:r>
              <a:rPr lang="en-US" altLang="zh-CN" sz="2000" dirty="0"/>
              <a:t>token</a:t>
            </a:r>
            <a:r>
              <a:rPr lang="zh-CN" altLang="en-US" sz="2000" dirty="0"/>
              <a:t>都是有效的。设定该功能的最初目的是为了方便调试。但是，若不在生产环境中关闭该功能，攻击者可以通过将</a:t>
            </a:r>
            <a:r>
              <a:rPr lang="en-US" altLang="zh-CN" sz="2000" dirty="0" err="1"/>
              <a:t>alg</a:t>
            </a:r>
            <a:r>
              <a:rPr lang="zh-CN" altLang="en-US" sz="2000" dirty="0"/>
              <a:t>字段设置为</a:t>
            </a:r>
            <a:r>
              <a:rPr lang="en-US" altLang="zh-CN" sz="2000" dirty="0"/>
              <a:t>None</a:t>
            </a:r>
            <a:r>
              <a:rPr lang="zh-CN" altLang="en-US" sz="2000" dirty="0"/>
              <a:t>来伪造他们想要的任何</a:t>
            </a:r>
            <a:r>
              <a:rPr lang="en-US" altLang="zh-CN" sz="2000" dirty="0"/>
              <a:t>token</a:t>
            </a:r>
            <a:r>
              <a:rPr lang="zh-CN" altLang="en-US" sz="2000" dirty="0"/>
              <a:t>，接着便可以使用伪造的</a:t>
            </a:r>
            <a:r>
              <a:rPr lang="en-US" altLang="zh-CN" sz="2000" dirty="0"/>
              <a:t>token</a:t>
            </a:r>
            <a:r>
              <a:rPr lang="zh-CN" altLang="en-US" sz="2000" dirty="0"/>
              <a:t>冒充任意用户登陆网站。如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2EE530-F8E6-46AA-BB8F-D9F3D29D7AA8}"/>
              </a:ext>
            </a:extLst>
          </p:cNvPr>
          <p:cNvSpPr txBox="1"/>
          <p:nvPr/>
        </p:nvSpPr>
        <p:spPr>
          <a:xfrm>
            <a:off x="1265175" y="1124045"/>
            <a:ext cx="316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特殊情况：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03647B-6C54-47E4-880C-2BD48F24F0E3}"/>
              </a:ext>
            </a:extLst>
          </p:cNvPr>
          <p:cNvSpPr txBox="1"/>
          <p:nvPr/>
        </p:nvSpPr>
        <p:spPr>
          <a:xfrm>
            <a:off x="1573399" y="3150817"/>
            <a:ext cx="905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eyJhbGciOiJIUzI1NiIsInR5cCI6IkpXVCJ9.eyJ1c2VyIjoiYWRtaW4iLCJhY3Rpb24iOiJ1cGxvYWQifQ.y2k9SJDRU81ybXm-anxpD2p1N-rKekDJtJGKGJlemjY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AEB9EA-553D-4CA7-B3F6-A1827A434A9A}"/>
              </a:ext>
            </a:extLst>
          </p:cNvPr>
          <p:cNvSpPr txBox="1"/>
          <p:nvPr/>
        </p:nvSpPr>
        <p:spPr>
          <a:xfrm>
            <a:off x="1573399" y="3722120"/>
            <a:ext cx="905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{"alg":"HS256","typ":"JWT"}{"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user":"admin","action":"upload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AFF548-3C5B-421C-88CC-80892BD27EB7}"/>
              </a:ext>
            </a:extLst>
          </p:cNvPr>
          <p:cNvSpPr txBox="1"/>
          <p:nvPr/>
        </p:nvSpPr>
        <p:spPr>
          <a:xfrm>
            <a:off x="1458930" y="4163273"/>
            <a:ext cx="539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alg</a:t>
            </a:r>
            <a:r>
              <a:rPr lang="en-US" altLang="zh-CN" dirty="0"/>
              <a:t>: none</a:t>
            </a:r>
            <a:r>
              <a:rPr lang="zh-CN" altLang="en-US" dirty="0"/>
              <a:t>不带签名，生成</a:t>
            </a:r>
            <a:r>
              <a:rPr lang="en-US" altLang="zh-CN" dirty="0"/>
              <a:t>Token: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84FACA-59E8-470C-BE78-D6EFF12CB2E0}"/>
              </a:ext>
            </a:extLst>
          </p:cNvPr>
          <p:cNvSpPr txBox="1"/>
          <p:nvPr/>
        </p:nvSpPr>
        <p:spPr>
          <a:xfrm>
            <a:off x="1573399" y="4554935"/>
            <a:ext cx="905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eyJhbGciOiJub25lIiwidHlwIjoiSldUIn0.eyJ1c2VyIjoiYWRtaW4iLCJhY3Rpb24iOiJ1cGxvYWQifQ.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E8365C-DD05-46D3-B59F-94589C1D4763}"/>
              </a:ext>
            </a:extLst>
          </p:cNvPr>
          <p:cNvSpPr txBox="1"/>
          <p:nvPr/>
        </p:nvSpPr>
        <p:spPr>
          <a:xfrm>
            <a:off x="1563643" y="5135786"/>
            <a:ext cx="905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{"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typ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":"JWT","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alg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":"none"}{"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user":"admin","action":"upload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99A3D7-BC9E-4C5D-A4FA-54A22942D55E}"/>
              </a:ext>
            </a:extLst>
          </p:cNvPr>
          <p:cNvSpPr txBox="1"/>
          <p:nvPr/>
        </p:nvSpPr>
        <p:spPr>
          <a:xfrm>
            <a:off x="1458930" y="2856513"/>
            <a:ext cx="23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B64B9E-B956-4784-8D43-72F974C28CAF}"/>
              </a:ext>
            </a:extLst>
          </p:cNvPr>
          <p:cNvSpPr txBox="1"/>
          <p:nvPr/>
        </p:nvSpPr>
        <p:spPr>
          <a:xfrm>
            <a:off x="1573399" y="5609690"/>
            <a:ext cx="895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然后查看页面是否仍然返回有效？如果页面返回有效，那么说明存在漏洞。如何抵御这种攻击？</a:t>
            </a:r>
            <a:r>
              <a:rPr lang="en-US" altLang="zh-CN"/>
              <a:t>JWT</a:t>
            </a:r>
            <a:r>
              <a:rPr lang="zh-CN" altLang="en-US"/>
              <a:t>配置应该指定所需的签名算法，不可指定”</a:t>
            </a:r>
            <a:r>
              <a:rPr lang="en-US" altLang="zh-CN"/>
              <a:t>none”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61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122450" y="1158591"/>
            <a:ext cx="994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当用户端提交请求给应用程序，服务端可能没有对</a:t>
            </a:r>
            <a:r>
              <a:rPr lang="en-US" altLang="zh-CN" sz="2400" dirty="0"/>
              <a:t>token</a:t>
            </a:r>
            <a:r>
              <a:rPr lang="zh-CN" altLang="en-US" sz="2400" dirty="0"/>
              <a:t>签名进行校验，这样，攻击者便可以通过提供无效签名简单地绕过安全机制。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示例：一个很好的例子是网站上的“个人资料”页面，因为我们只有在被授权通过有效的</a:t>
            </a:r>
            <a:r>
              <a:rPr lang="en-US" altLang="zh-CN" sz="2400" dirty="0"/>
              <a:t>JWT</a:t>
            </a:r>
            <a:r>
              <a:rPr lang="zh-CN" altLang="en-US" sz="2400" dirty="0"/>
              <a:t>进行访问时才能访问此页面，我们将重放请求并寻找响应的变化以发现问题。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无效签名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463269-42BE-4D67-9D94-A893CC7BBA5F}"/>
              </a:ext>
            </a:extLst>
          </p:cNvPr>
          <p:cNvSpPr txBox="1"/>
          <p:nvPr/>
        </p:nvSpPr>
        <p:spPr>
          <a:xfrm>
            <a:off x="1610901" y="3883627"/>
            <a:ext cx="8970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eyJ0eXAiOiJKV1QiLCJhbGciOiJIUzI1NiJ9.eyJ1c2VyIjoidGVzdCIsImFjdGlvbiI6InByb2ZpbGUifQ.FjnAvQxzRKcahlw2EPd9o7teqX-fQSt7MZhT84hj7mU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F58CE5-DE3B-4204-B51E-3083AB8A8773}"/>
              </a:ext>
            </a:extLst>
          </p:cNvPr>
          <p:cNvSpPr txBox="1"/>
          <p:nvPr/>
        </p:nvSpPr>
        <p:spPr>
          <a:xfrm>
            <a:off x="1122450" y="3555392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原请求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2A7D61-EF1B-4671-B842-B96123D67EDF}"/>
              </a:ext>
            </a:extLst>
          </p:cNvPr>
          <p:cNvSpPr txBox="1"/>
          <p:nvPr/>
        </p:nvSpPr>
        <p:spPr>
          <a:xfrm>
            <a:off x="1122450" y="4477641"/>
            <a:ext cx="43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user</a:t>
            </a:r>
            <a:r>
              <a:rPr lang="zh-CN" altLang="en-US"/>
              <a:t>字段改为</a:t>
            </a:r>
            <a:r>
              <a:rPr lang="en-US" altLang="zh-CN"/>
              <a:t>admin</a:t>
            </a:r>
            <a:r>
              <a:rPr lang="zh-CN" altLang="en-US"/>
              <a:t>，重新生成新</a:t>
            </a:r>
            <a:r>
              <a:rPr lang="en-US" altLang="zh-CN"/>
              <a:t>token</a:t>
            </a:r>
            <a:r>
              <a:rPr lang="zh-CN" altLang="en-US"/>
              <a:t>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325D76-E249-401B-8AA3-1F8C46952D81}"/>
              </a:ext>
            </a:extLst>
          </p:cNvPr>
          <p:cNvSpPr txBox="1"/>
          <p:nvPr/>
        </p:nvSpPr>
        <p:spPr>
          <a:xfrm>
            <a:off x="1610901" y="4835749"/>
            <a:ext cx="8970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eyJ0eXAiOiJKV1QiLCJhbGciOiJIUzI1NiJ9.eyJ1c2VyIjoiYWRtaW4iLCJhY3Rpb24iOiJwcm9maWxlIn0._LRRXAfXtnagdyB1uRk-7CfkK1RESGwxqQCdwCNSPaI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4AE7D-9527-4A61-8112-8A74B1566F97}"/>
              </a:ext>
            </a:extLst>
          </p:cNvPr>
          <p:cNvSpPr txBox="1"/>
          <p:nvPr/>
        </p:nvSpPr>
        <p:spPr>
          <a:xfrm>
            <a:off x="1273996" y="5702157"/>
            <a:ext cx="78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将重新生成的</a:t>
            </a:r>
            <a:r>
              <a:rPr lang="en-US" altLang="zh-CN" dirty="0"/>
              <a:t>Token</a:t>
            </a:r>
            <a:r>
              <a:rPr lang="zh-CN" altLang="en-US" dirty="0"/>
              <a:t>发给服务端效验，如访问页面正常，则说明漏洞存在。</a:t>
            </a:r>
          </a:p>
        </p:txBody>
      </p:sp>
    </p:spTree>
    <p:extLst>
      <p:ext uri="{BB962C8B-B14F-4D97-AF65-F5344CB8AC3E}">
        <p14:creationId xmlns:p14="http://schemas.microsoft.com/office/powerpoint/2010/main" val="416345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143855" y="1130632"/>
            <a:ext cx="9904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HMAC</a:t>
            </a:r>
            <a:r>
              <a:rPr lang="zh-CN" altLang="en-US" sz="2400" dirty="0"/>
              <a:t>签名密钥（例如</a:t>
            </a:r>
            <a:r>
              <a:rPr lang="en-US" altLang="zh-CN" sz="2400" dirty="0"/>
              <a:t>HS256|HS384|HS512</a:t>
            </a:r>
            <a:r>
              <a:rPr lang="zh-CN" altLang="en-US" sz="2400" dirty="0"/>
              <a:t>）使用对称加密，这意味着对令牌进行签名的密钥也用于对其进行验证。由于签名验证是一个自包含的过程，因此可以测试令牌本身的有效密钥，而不必将其发送回应用程序进行验证。因此，</a:t>
            </a:r>
            <a:r>
              <a:rPr lang="en-US" altLang="zh-CN" sz="2400" dirty="0"/>
              <a:t>HMAC JWT</a:t>
            </a:r>
            <a:r>
              <a:rPr lang="zh-CN" altLang="en-US" sz="2400" dirty="0"/>
              <a:t>破解是离线的，通过</a:t>
            </a:r>
            <a:r>
              <a:rPr lang="en-US" altLang="zh-CN" sz="2400" dirty="0"/>
              <a:t>JWT</a:t>
            </a:r>
            <a:r>
              <a:rPr lang="zh-CN" altLang="en-US" sz="2400" dirty="0"/>
              <a:t>破解工具，可以快速检查已知的泄漏密码列表或默认密码。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暴力破解密钥</a:t>
            </a:r>
          </a:p>
        </p:txBody>
      </p:sp>
      <p:pic>
        <p:nvPicPr>
          <p:cNvPr id="1026" name="Picture 2" descr="20210910161916">
            <a:extLst>
              <a:ext uri="{FF2B5EF4-FFF2-40B4-BE49-F238E27FC236}">
                <a16:creationId xmlns:a16="http://schemas.microsoft.com/office/drawing/2014/main" id="{508404DA-8A42-4233-AEB2-526794B0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1462"/>
            <a:ext cx="7042310" cy="270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210910162334">
            <a:extLst>
              <a:ext uri="{FF2B5EF4-FFF2-40B4-BE49-F238E27FC236}">
                <a16:creationId xmlns:a16="http://schemas.microsoft.com/office/drawing/2014/main" id="{C3F73FF4-7B66-494D-A441-27031BFB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187" y="3069624"/>
            <a:ext cx="5468813" cy="316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26CF87-B419-449A-9678-D424E67E5FE3}"/>
              </a:ext>
            </a:extLst>
          </p:cNvPr>
          <p:cNvSpPr txBox="1"/>
          <p:nvPr/>
        </p:nvSpPr>
        <p:spPr>
          <a:xfrm>
            <a:off x="2085654" y="5944788"/>
            <a:ext cx="59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如果可以破解</a:t>
            </a:r>
            <a:r>
              <a:rPr lang="en-US" altLang="zh-CN" dirty="0"/>
              <a:t>HMAC</a:t>
            </a:r>
            <a:r>
              <a:rPr lang="zh-CN" altLang="en-US" dirty="0"/>
              <a:t>密钥，则可以伪造令牌中的任何内容，这个漏洞将会给系统带来非常严重的后果</a:t>
            </a:r>
          </a:p>
        </p:txBody>
      </p:sp>
    </p:spTree>
    <p:extLst>
      <p:ext uri="{BB962C8B-B14F-4D97-AF65-F5344CB8AC3E}">
        <p14:creationId xmlns:p14="http://schemas.microsoft.com/office/powerpoint/2010/main" val="18548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关于长亭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3638" y="1289153"/>
            <a:ext cx="10609262" cy="520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安全服务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红蓝对抗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攻防演练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渗透测试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应急响应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漏洞扫描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基线检查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能力提升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…</a:t>
            </a:r>
          </a:p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安全产品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雷池：下一代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应用防火墙，全球首发基于语义分析攻击检测技术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谛听：内网威胁感知系统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洞鉴：漏洞扫描器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安全研究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物联网安全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区块链安全等多方向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0day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漏洞研究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多次参与国内外黑客大赛，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GeekPwn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/Pwn2Own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，累计获得奖金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300w+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1" y="1070803"/>
            <a:ext cx="960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KID</a:t>
            </a:r>
            <a:r>
              <a:rPr lang="zh-CN" altLang="en-US" sz="2400" dirty="0"/>
              <a:t>代表 密钥序号（</a:t>
            </a:r>
            <a:r>
              <a:rPr lang="en-US" altLang="zh-CN" sz="2400" dirty="0"/>
              <a:t>Key ID</a:t>
            </a:r>
            <a:r>
              <a:rPr lang="zh-CN" altLang="en-US" sz="2400" dirty="0"/>
              <a:t>）。它是</a:t>
            </a:r>
            <a:r>
              <a:rPr lang="en-US" altLang="zh-CN" sz="2400" dirty="0"/>
              <a:t>JWT</a:t>
            </a:r>
            <a:r>
              <a:rPr lang="zh-CN" altLang="en-US" sz="2400" dirty="0"/>
              <a:t>头部的一个可选字段，开发人员可以用它标识认证</a:t>
            </a:r>
            <a:r>
              <a:rPr lang="en-US" altLang="zh-CN" sz="2400" dirty="0"/>
              <a:t>token</a:t>
            </a:r>
            <a:r>
              <a:rPr lang="zh-CN" altLang="en-US" sz="2400" dirty="0"/>
              <a:t>的某一密钥。</a:t>
            </a:r>
            <a:r>
              <a:rPr lang="en-US" altLang="zh-CN" sz="2400" dirty="0"/>
              <a:t>KID</a:t>
            </a:r>
            <a:r>
              <a:rPr lang="zh-CN" altLang="en-US" sz="2400" dirty="0"/>
              <a:t>参数的正确用法如下所示：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295961" y="3888431"/>
            <a:ext cx="960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由于此字段是由用户控制的，因此攻击者可能会操纵它并导致危险的后果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E0AB08-5DC5-44C2-BADF-278DC2D72D6E}"/>
              </a:ext>
            </a:extLst>
          </p:cNvPr>
          <p:cNvSpPr txBox="1"/>
          <p:nvPr/>
        </p:nvSpPr>
        <p:spPr>
          <a:xfrm>
            <a:off x="3047143" y="2007059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b="0" i="0" dirty="0">
                <a:effectLst/>
                <a:latin typeface="Courier New" panose="02070309020205020404" pitchFamily="49" charset="0"/>
              </a:rPr>
              <a:t>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alg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": "HS256",</a:t>
            </a:r>
          </a:p>
          <a:p>
            <a:pPr lvl="1"/>
            <a:r>
              <a:rPr lang="en-US" altLang="zh-CN" b="0" i="0" dirty="0">
                <a:effectLst/>
                <a:latin typeface="Courier New" panose="02070309020205020404" pitchFamily="49" charset="0"/>
              </a:rPr>
              <a:t>"typ": "JWT",</a:t>
            </a:r>
          </a:p>
          <a:p>
            <a:pPr lvl="1"/>
            <a:r>
              <a:rPr lang="en-US" altLang="zh-CN" b="0" i="0" dirty="0">
                <a:effectLst/>
                <a:latin typeface="Courier New" panose="02070309020205020404" pitchFamily="49" charset="0"/>
              </a:rPr>
              <a:t>"kid": "1"//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使用密钥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1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验证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token</a:t>
            </a: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41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1" y="1282370"/>
            <a:ext cx="960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</a:t>
            </a:r>
            <a:r>
              <a:rPr lang="en-US" altLang="zh-CN" sz="2400" dirty="0"/>
              <a:t>KID</a:t>
            </a:r>
            <a:r>
              <a:rPr lang="zh-CN" altLang="en-US" sz="2400" dirty="0"/>
              <a:t>通常用于从文件系统中检索密钥文件，因此，如果在使用前不清理</a:t>
            </a:r>
            <a:r>
              <a:rPr lang="en-US" altLang="zh-CN" sz="2400" dirty="0"/>
              <a:t>KID</a:t>
            </a:r>
            <a:r>
              <a:rPr lang="zh-CN" altLang="en-US" sz="2400" dirty="0"/>
              <a:t>，文件系统可能会遭到目录遍历攻击。这样，攻击者便能够在文件系统中指定任意文件作为认证的密钥。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KID——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目录遍历</a:t>
            </a:r>
            <a:endParaRPr kumimoji="1" lang="en-US" altLang="zh-CN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295961" y="3852134"/>
            <a:ext cx="960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例如，攻击者可以强行设定应用程序使用公开可用文件作为密钥，并用该文件给</a:t>
            </a:r>
            <a:r>
              <a:rPr lang="en-US" altLang="zh-CN" sz="2400" dirty="0"/>
              <a:t>HMAC</a:t>
            </a:r>
            <a:r>
              <a:rPr lang="zh-CN" altLang="en-US" sz="2400" dirty="0"/>
              <a:t>加密的</a:t>
            </a:r>
            <a:r>
              <a:rPr lang="en-US" altLang="zh-CN" sz="2400" dirty="0"/>
              <a:t>token</a:t>
            </a:r>
            <a:r>
              <a:rPr lang="zh-CN" altLang="en-US" sz="2400" dirty="0"/>
              <a:t>签名。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9BB3F4-B239-4582-8529-AAE50B08A0EE}"/>
              </a:ext>
            </a:extLst>
          </p:cNvPr>
          <p:cNvSpPr txBox="1"/>
          <p:nvPr/>
        </p:nvSpPr>
        <p:spPr>
          <a:xfrm>
            <a:off x="1738061" y="2969569"/>
            <a:ext cx="871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"kid": "../../public/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css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/main.css"//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使用公共文件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main.css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验证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35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416119" y="1405060"/>
            <a:ext cx="93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KID</a:t>
            </a:r>
            <a:r>
              <a:rPr lang="zh-CN" altLang="en-US" sz="2400" dirty="0"/>
              <a:t>也可以用于在数据库中检索密钥。在该情况下，攻击者很可能会利用</a:t>
            </a:r>
            <a:r>
              <a:rPr lang="en-US" altLang="zh-CN" sz="2400" dirty="0"/>
              <a:t>SQL</a:t>
            </a:r>
            <a:r>
              <a:rPr lang="zh-CN" altLang="en-US" sz="2400" dirty="0"/>
              <a:t>注入来绕过</a:t>
            </a:r>
            <a:r>
              <a:rPr lang="en-US" altLang="zh-CN" sz="2400" dirty="0"/>
              <a:t>JWT</a:t>
            </a:r>
            <a:r>
              <a:rPr lang="zh-CN" altLang="en-US" sz="2400" dirty="0"/>
              <a:t>安全机制。如果可以在</a:t>
            </a:r>
            <a:r>
              <a:rPr lang="en-US" altLang="zh-CN" sz="2400" dirty="0"/>
              <a:t>KID</a:t>
            </a:r>
            <a:r>
              <a:rPr lang="zh-CN" altLang="en-US" sz="2400" dirty="0"/>
              <a:t>参数上进行</a:t>
            </a:r>
            <a:r>
              <a:rPr lang="en-US" altLang="zh-CN" sz="2400" dirty="0"/>
              <a:t>SQL</a:t>
            </a:r>
            <a:r>
              <a:rPr lang="zh-CN" altLang="en-US" sz="2400" dirty="0"/>
              <a:t>注入，攻击者便能使用该注入返回任意值。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KID——SQL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注入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416120" y="3740867"/>
            <a:ext cx="935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上面这个注入会导致应用程序返回字符串</a:t>
            </a:r>
            <a:r>
              <a:rPr lang="en-US" altLang="zh-CN" sz="2400" dirty="0"/>
              <a:t>key</a:t>
            </a:r>
            <a:r>
              <a:rPr lang="zh-CN" altLang="en-US" sz="2400" dirty="0"/>
              <a:t>（因为数据库中不存在名为</a:t>
            </a:r>
            <a:r>
              <a:rPr lang="en-US" altLang="zh-CN" sz="2400" dirty="0" err="1"/>
              <a:t>aaaaaaa</a:t>
            </a:r>
            <a:r>
              <a:rPr lang="zh-CN" altLang="en-US" sz="2400" dirty="0"/>
              <a:t>的密钥）。然后使用字符串</a:t>
            </a:r>
            <a:r>
              <a:rPr lang="en-US" altLang="zh-CN" sz="2400" dirty="0"/>
              <a:t>key</a:t>
            </a:r>
            <a:r>
              <a:rPr lang="zh-CN" altLang="en-US" sz="2400" dirty="0"/>
              <a:t>作为密钥来认证</a:t>
            </a:r>
            <a:r>
              <a:rPr lang="en-US" altLang="zh-CN" sz="2400" dirty="0"/>
              <a:t>token</a:t>
            </a:r>
            <a:r>
              <a:rPr lang="zh-CN" altLang="en-US" sz="2400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3D643-43F7-4083-B872-99BBE4129E4E}"/>
              </a:ext>
            </a:extLst>
          </p:cNvPr>
          <p:cNvSpPr txBox="1"/>
          <p:nvPr/>
        </p:nvSpPr>
        <p:spPr>
          <a:xfrm>
            <a:off x="1780852" y="3059668"/>
            <a:ext cx="863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"kid":"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aaaaaaa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' UNION SELECT 'key';--"//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使用字符串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"key"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验证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76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1" y="1070803"/>
            <a:ext cx="960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kid</a:t>
            </a:r>
            <a:r>
              <a:rPr lang="zh-CN" altLang="en-US" sz="2400" dirty="0"/>
              <a:t>参数过滤不严也可能会出现命令注入问题，但是利用条件比较苛刻。如果服务器后端使用的是</a:t>
            </a:r>
            <a:r>
              <a:rPr lang="en-US" altLang="zh-CN" sz="2400" dirty="0"/>
              <a:t>Ruby</a:t>
            </a:r>
            <a:r>
              <a:rPr lang="zh-CN" altLang="en-US" sz="2400" dirty="0"/>
              <a:t>，在读取密钥文件时使用了</a:t>
            </a:r>
            <a:r>
              <a:rPr lang="en-US" altLang="zh-CN" sz="2400" dirty="0"/>
              <a:t>open</a:t>
            </a:r>
            <a:r>
              <a:rPr lang="zh-CN" altLang="en-US" sz="2400" dirty="0"/>
              <a:t>函数，通过构造参数就可能造成命令注入。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KID——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命令注入</a:t>
            </a:r>
            <a:endParaRPr kumimoji="1" lang="en-US" altLang="zh-CN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295961" y="3986704"/>
            <a:ext cx="960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类似情况还有很多，这只是其中一个例子。理论上，每当应用程序将未审查的头部文件参数传递给类似</a:t>
            </a:r>
            <a:r>
              <a:rPr lang="en-US" altLang="zh-CN" sz="2400" dirty="0"/>
              <a:t>system</a:t>
            </a:r>
            <a:r>
              <a:rPr lang="zh-CN" altLang="en-US" sz="2400" dirty="0"/>
              <a:t>（），</a:t>
            </a:r>
            <a:r>
              <a:rPr lang="en-US" altLang="zh-CN" sz="2400" dirty="0"/>
              <a:t>exec</a:t>
            </a:r>
            <a:r>
              <a:rPr lang="zh-CN" altLang="en-US" sz="2400" dirty="0"/>
              <a:t>（）的函数时，都会产生此种漏洞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199C1-F776-4CE3-B61A-84ECC44387C9}"/>
              </a:ext>
            </a:extLst>
          </p:cNvPr>
          <p:cNvSpPr txBox="1"/>
          <p:nvPr/>
        </p:nvSpPr>
        <p:spPr>
          <a:xfrm>
            <a:off x="4224818" y="2969569"/>
            <a:ext cx="374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/path/to/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key_file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 | 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whoami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60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1" y="1312956"/>
            <a:ext cx="960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除</a:t>
            </a:r>
            <a:r>
              <a:rPr lang="en-US" altLang="zh-CN" sz="2400" dirty="0"/>
              <a:t>KID</a:t>
            </a:r>
            <a:r>
              <a:rPr lang="zh-CN" altLang="en-US" sz="2400" dirty="0"/>
              <a:t>外，</a:t>
            </a:r>
            <a:r>
              <a:rPr lang="en-US" altLang="zh-CN" sz="2400" dirty="0"/>
              <a:t>JWT</a:t>
            </a:r>
            <a:r>
              <a:rPr lang="zh-CN" altLang="en-US" sz="2400" dirty="0"/>
              <a:t>标准还能让开发人员通过</a:t>
            </a:r>
            <a:r>
              <a:rPr lang="en-US" altLang="zh-CN" sz="2400" dirty="0"/>
              <a:t>URL</a:t>
            </a:r>
            <a:r>
              <a:rPr lang="zh-CN" altLang="en-US" sz="2400" dirty="0"/>
              <a:t>指定密钥。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操纵头部参数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295961" y="4689753"/>
            <a:ext cx="960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JWK</a:t>
            </a:r>
            <a:r>
              <a:rPr lang="zh-CN" altLang="en-US" sz="2400" dirty="0"/>
              <a:t>头部参数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头部可选参数</a:t>
            </a:r>
            <a:r>
              <a:rPr lang="en-US" altLang="zh-CN" sz="2400" dirty="0"/>
              <a:t>JWK</a:t>
            </a:r>
            <a:r>
              <a:rPr lang="zh-CN" altLang="en-US" sz="2400" dirty="0"/>
              <a:t>（</a:t>
            </a:r>
            <a:r>
              <a:rPr lang="en-US" altLang="zh-CN" sz="2400" dirty="0"/>
              <a:t>JSON Web Key</a:t>
            </a:r>
            <a:r>
              <a:rPr lang="zh-CN" altLang="en-US" sz="2400" dirty="0"/>
              <a:t>）使得攻击者能将认证的密钥直接嵌入</a:t>
            </a:r>
            <a:r>
              <a:rPr lang="en-US" altLang="zh-CN" sz="2400" dirty="0"/>
              <a:t>token</a:t>
            </a:r>
            <a:r>
              <a:rPr lang="zh-CN" altLang="en-US" sz="2400" dirty="0"/>
              <a:t>中。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7FE918-8C29-4534-9F32-6F6415DC10AC}"/>
              </a:ext>
            </a:extLst>
          </p:cNvPr>
          <p:cNvSpPr txBox="1"/>
          <p:nvPr/>
        </p:nvSpPr>
        <p:spPr>
          <a:xfrm>
            <a:off x="1295961" y="1976123"/>
            <a:ext cx="9265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JKU</a:t>
            </a:r>
            <a:r>
              <a:rPr lang="zh-CN" altLang="en-US" sz="2400" dirty="0"/>
              <a:t>头部参数</a:t>
            </a:r>
            <a:endParaRPr lang="en-US" altLang="zh-CN" sz="2400" dirty="0"/>
          </a:p>
          <a:p>
            <a:r>
              <a:rPr lang="en-US" altLang="zh-CN" sz="2400" dirty="0"/>
              <a:t>	JKU</a:t>
            </a:r>
            <a:r>
              <a:rPr lang="zh-CN" altLang="en-US" sz="2400" dirty="0"/>
              <a:t>全称是</a:t>
            </a:r>
            <a:r>
              <a:rPr lang="en-US" altLang="zh-CN" sz="2400" dirty="0" err="1"/>
              <a:t>JWKSet</a:t>
            </a:r>
            <a:r>
              <a:rPr lang="en-US" altLang="zh-CN" sz="2400" dirty="0"/>
              <a:t> URL</a:t>
            </a:r>
            <a:r>
              <a:rPr lang="zh-CN" altLang="en-US" sz="2400" dirty="0"/>
              <a:t>，它是头部的一个可选字段，用于指定链接到一组加密</a:t>
            </a:r>
            <a:r>
              <a:rPr lang="en-US" altLang="zh-CN" sz="2400" dirty="0"/>
              <a:t>token</a:t>
            </a:r>
            <a:r>
              <a:rPr lang="zh-CN" altLang="en-US" sz="2400" dirty="0"/>
              <a:t>密钥的</a:t>
            </a:r>
            <a:r>
              <a:rPr lang="en-US" altLang="zh-CN" sz="2400" dirty="0"/>
              <a:t>URL</a:t>
            </a:r>
            <a:r>
              <a:rPr lang="zh-CN" altLang="en-US" sz="2400" dirty="0"/>
              <a:t>。若允许使用该字段且不设置限定条件，攻击者就能托管自己的密钥文件，并指定应用程序，用它来认证</a:t>
            </a:r>
            <a:r>
              <a:rPr lang="en-US" altLang="zh-CN" sz="2400" dirty="0"/>
              <a:t>token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A6A5B7-60F7-43A9-B93F-FCF5B18850B0}"/>
              </a:ext>
            </a:extLst>
          </p:cNvPr>
          <p:cNvSpPr txBox="1"/>
          <p:nvPr/>
        </p:nvSpPr>
        <p:spPr>
          <a:xfrm>
            <a:off x="2412714" y="4028398"/>
            <a:ext cx="7366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effectLst/>
                <a:latin typeface="Courier New" panose="02070309020205020404" pitchFamily="49" charset="0"/>
              </a:rPr>
              <a:t>jku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URL-&gt;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包含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JWK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集的文件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-&gt;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用于验证令牌的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JWK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679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2" y="1970502"/>
            <a:ext cx="9600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操纵</a:t>
            </a:r>
            <a:r>
              <a:rPr lang="en-US" altLang="zh-CN" sz="2400" dirty="0"/>
              <a:t>X5U</a:t>
            </a:r>
            <a:r>
              <a:rPr lang="zh-CN" altLang="en-US" sz="2400" dirty="0"/>
              <a:t>，</a:t>
            </a:r>
            <a:r>
              <a:rPr lang="en-US" altLang="zh-CN" sz="2400" dirty="0"/>
              <a:t>X5C URL</a:t>
            </a:r>
          </a:p>
          <a:p>
            <a:endParaRPr lang="en-US" altLang="zh-CN" sz="2400" dirty="0"/>
          </a:p>
          <a:p>
            <a:r>
              <a:rPr lang="zh-CN" altLang="en-US" sz="2400" dirty="0"/>
              <a:t>同</a:t>
            </a:r>
            <a:r>
              <a:rPr lang="en-US" altLang="zh-CN" sz="2400" dirty="0"/>
              <a:t>JKU</a:t>
            </a:r>
            <a:r>
              <a:rPr lang="zh-CN" altLang="en-US" sz="2400" dirty="0"/>
              <a:t>或</a:t>
            </a:r>
            <a:r>
              <a:rPr lang="en-US" altLang="zh-CN" sz="2400" dirty="0"/>
              <a:t>JWK</a:t>
            </a:r>
            <a:r>
              <a:rPr lang="zh-CN" altLang="en-US" sz="2400" dirty="0"/>
              <a:t>头部类似，</a:t>
            </a:r>
            <a:r>
              <a:rPr lang="en-US" altLang="zh-CN" sz="2400" dirty="0"/>
              <a:t>x5u</a:t>
            </a:r>
            <a:r>
              <a:rPr lang="zh-CN" altLang="en-US" sz="2400" dirty="0"/>
              <a:t>和</a:t>
            </a:r>
            <a:r>
              <a:rPr lang="en-US" altLang="zh-CN" sz="2400" dirty="0"/>
              <a:t>x5c</a:t>
            </a:r>
            <a:r>
              <a:rPr lang="zh-CN" altLang="en-US" sz="2400" dirty="0"/>
              <a:t>头部参数允许攻击者用于验证</a:t>
            </a:r>
            <a:r>
              <a:rPr lang="en-US" altLang="zh-CN" sz="2400" dirty="0"/>
              <a:t>Token</a:t>
            </a:r>
            <a:r>
              <a:rPr lang="zh-CN" altLang="en-US" sz="2400" dirty="0"/>
              <a:t>的公钥证书或证书链。</a:t>
            </a:r>
            <a:r>
              <a:rPr lang="en-US" altLang="zh-CN" sz="2400" dirty="0"/>
              <a:t>x5u</a:t>
            </a:r>
            <a:r>
              <a:rPr lang="zh-CN" altLang="en-US" sz="2400" dirty="0"/>
              <a:t>以</a:t>
            </a:r>
            <a:r>
              <a:rPr lang="en-US" altLang="zh-CN" sz="2400" dirty="0"/>
              <a:t>URI</a:t>
            </a:r>
            <a:r>
              <a:rPr lang="zh-CN" altLang="en-US" sz="2400" dirty="0"/>
              <a:t>形式指定信息，而</a:t>
            </a:r>
            <a:r>
              <a:rPr lang="en-US" altLang="zh-CN" sz="2400" dirty="0"/>
              <a:t>x5c</a:t>
            </a:r>
            <a:r>
              <a:rPr lang="zh-CN" altLang="en-US" sz="2400" dirty="0"/>
              <a:t>允许将证书值嵌入</a:t>
            </a:r>
            <a:r>
              <a:rPr lang="en-US" altLang="zh-CN" sz="2400" dirty="0"/>
              <a:t>token</a:t>
            </a:r>
            <a:r>
              <a:rPr lang="zh-CN" altLang="en-US" sz="2400" dirty="0"/>
              <a:t>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操纵头部参数</a:t>
            </a:r>
          </a:p>
        </p:txBody>
      </p:sp>
    </p:spTree>
    <p:extLst>
      <p:ext uri="{BB962C8B-B14F-4D97-AF65-F5344CB8AC3E}">
        <p14:creationId xmlns:p14="http://schemas.microsoft.com/office/powerpoint/2010/main" val="231600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0705" y="3432193"/>
            <a:ext cx="5964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 </a:t>
            </a:r>
            <a:r>
              <a:rPr kumimoji="1" lang="en-US" altLang="zh-CN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JWT </a:t>
            </a:r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攻击的防御建议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0610" y="2237740"/>
            <a:ext cx="329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PART 3</a:t>
            </a:r>
            <a:endParaRPr lang="zh-CN" altLang="en-US" sz="4800" b="1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736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3127476" y="2867712"/>
            <a:ext cx="5937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注意各种大大小小的配置参数</a:t>
            </a:r>
            <a:endParaRPr lang="en-US" altLang="zh-C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高强度密钥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防御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39B402-0427-451E-B153-1618EFB65632}"/>
              </a:ext>
            </a:extLst>
          </p:cNvPr>
          <p:cNvSpPr txBox="1"/>
          <p:nvPr/>
        </p:nvSpPr>
        <p:spPr>
          <a:xfrm>
            <a:off x="2602783" y="1539689"/>
            <a:ext cx="6986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根据前面总结的攻击手法而言，主要就两点：</a:t>
            </a:r>
          </a:p>
        </p:txBody>
      </p:sp>
    </p:spTree>
    <p:extLst>
      <p:ext uri="{BB962C8B-B14F-4D97-AF65-F5344CB8AC3E}">
        <p14:creationId xmlns:p14="http://schemas.microsoft.com/office/powerpoint/2010/main" val="2922824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5262" y="1898752"/>
            <a:ext cx="3224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感谢聆听 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0706" y="3432193"/>
            <a:ext cx="53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0610" y="2237740"/>
            <a:ext cx="329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PART 1</a:t>
            </a:r>
            <a:endParaRPr lang="zh-CN" altLang="en-US" sz="4800" b="1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F0029-339D-4747-9E60-C5039B8796C6}"/>
              </a:ext>
            </a:extLst>
          </p:cNvPr>
          <p:cNvSpPr txBox="1"/>
          <p:nvPr/>
        </p:nvSpPr>
        <p:spPr>
          <a:xfrm>
            <a:off x="1426395" y="1227411"/>
            <a:ext cx="93392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</a:t>
            </a:r>
            <a:r>
              <a:rPr lang="zh-CN" altLang="en-US" sz="2400" b="1" dirty="0"/>
              <a:t>：为什么要使用</a:t>
            </a:r>
            <a:r>
              <a:rPr lang="en-US" altLang="zh-CN" sz="2400" b="1" dirty="0"/>
              <a:t>Json Web Token</a:t>
            </a:r>
            <a:r>
              <a:rPr lang="zh-CN" altLang="en-US" sz="2400" b="1" dirty="0"/>
              <a:t>？ </a:t>
            </a:r>
            <a:endParaRPr lang="en-US" altLang="zh-CN" sz="2400" b="1" dirty="0"/>
          </a:p>
          <a:p>
            <a:r>
              <a:rPr lang="en-US" altLang="zh-CN" sz="2400" b="1" dirty="0"/>
              <a:t>A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Json Web Token </a:t>
            </a:r>
            <a:r>
              <a:rPr lang="zh-CN" altLang="en-US" sz="2400" b="1" dirty="0"/>
              <a:t>简称 </a:t>
            </a:r>
            <a:r>
              <a:rPr lang="en-US" altLang="zh-CN" sz="2400" b="1" dirty="0"/>
              <a:t>JWT</a:t>
            </a:r>
            <a:r>
              <a:rPr lang="zh-CN" altLang="en-US" sz="2400" b="1" dirty="0"/>
              <a:t>。顾名思义，可以知道是它是用于身份认证的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Q</a:t>
            </a:r>
            <a:r>
              <a:rPr lang="zh-CN" altLang="en-US" sz="2400" b="1" dirty="0"/>
              <a:t>：那么为什么要有身份认证？ </a:t>
            </a:r>
            <a:endParaRPr lang="en-US" altLang="zh-CN" sz="2400" b="1" dirty="0"/>
          </a:p>
          <a:p>
            <a:r>
              <a:rPr lang="en-US" altLang="zh-CN" sz="2400" b="1" dirty="0"/>
              <a:t>A</a:t>
            </a:r>
            <a:r>
              <a:rPr lang="zh-CN" altLang="en-US" sz="2400" b="1" dirty="0"/>
              <a:t>：我们知道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是无状态的，打个比方：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有状态：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A</a:t>
            </a:r>
            <a:r>
              <a:rPr lang="zh-CN" altLang="en-US" sz="2400" b="1" dirty="0"/>
              <a:t>：你今天中午吃的啥？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：吃的大盘鸡。（访问了“大盘鸡”）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：味道怎么样呀？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：还不错，挺好吃的。（知道访问的具体情况如何）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无状态：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A</a:t>
            </a:r>
            <a:r>
              <a:rPr lang="zh-CN" altLang="en-US" sz="2400" b="1" dirty="0"/>
              <a:t>：你今天中午吃的啥？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：吃的大盘鸡。（访问了“大盘鸡”）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：味道怎么样呀？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：？？？啊？啥？啥味道怎么样？（不知道访问的具体情况或者说没有“记住”）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5FBB23-52D9-41DB-8D13-5F0EDF6A5562}"/>
              </a:ext>
            </a:extLst>
          </p:cNvPr>
          <p:cNvSpPr txBox="1"/>
          <p:nvPr/>
        </p:nvSpPr>
        <p:spPr>
          <a:xfrm>
            <a:off x="1573399" y="590046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为什么使用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1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F0029-339D-4747-9E60-C5039B8796C6}"/>
              </a:ext>
            </a:extLst>
          </p:cNvPr>
          <p:cNvSpPr txBox="1"/>
          <p:nvPr/>
        </p:nvSpPr>
        <p:spPr>
          <a:xfrm>
            <a:off x="1919555" y="1243548"/>
            <a:ext cx="9339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/>
          </a:p>
          <a:p>
            <a:r>
              <a:rPr lang="zh-CN" altLang="en-US" sz="3200" b="1" dirty="0"/>
              <a:t>这里的选择一般为：</a:t>
            </a:r>
            <a:endParaRPr lang="en-US" altLang="zh-CN" sz="3200" b="1" dirty="0"/>
          </a:p>
          <a:p>
            <a:endParaRPr lang="en-US" altLang="zh-CN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 err="1"/>
              <a:t>jwt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5FBB23-52D9-41DB-8D13-5F0EDF6A5562}"/>
              </a:ext>
            </a:extLst>
          </p:cNvPr>
          <p:cNvSpPr txBox="1"/>
          <p:nvPr/>
        </p:nvSpPr>
        <p:spPr>
          <a:xfrm>
            <a:off x="1573399" y="590046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怎么让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记住曾经发生的事情？</a:t>
            </a:r>
          </a:p>
        </p:txBody>
      </p:sp>
    </p:spTree>
    <p:extLst>
      <p:ext uri="{BB962C8B-B14F-4D97-AF65-F5344CB8AC3E}">
        <p14:creationId xmlns:p14="http://schemas.microsoft.com/office/powerpoint/2010/main" val="258039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对于一般的</a:t>
            </a:r>
            <a:r>
              <a:rPr lang="en-US" altLang="zh-CN" sz="2000" dirty="0"/>
              <a:t>cookie</a:t>
            </a:r>
            <a:r>
              <a:rPr lang="zh-CN" altLang="en-US" sz="2000" dirty="0"/>
              <a:t>，如果我们的加密措施不当，很容易造成信息泄露，甚至信息伪造，这肯定不是我们期望的。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session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/>
              <a:t>客户端在服务端登陆成功之后，服务端会生成一个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，返回给客户端，客户端将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保存到</a:t>
            </a:r>
            <a:r>
              <a:rPr lang="en-US" altLang="zh-CN" sz="2000" dirty="0"/>
              <a:t>cookie</a:t>
            </a:r>
            <a:r>
              <a:rPr lang="zh-CN" altLang="en-US" sz="2000" dirty="0"/>
              <a:t>中，例如</a:t>
            </a:r>
            <a:r>
              <a:rPr lang="en-US" altLang="zh-CN" sz="2000" dirty="0" err="1"/>
              <a:t>phpsessid</a:t>
            </a:r>
            <a:r>
              <a:rPr lang="zh-CN" altLang="en-US" sz="2000" dirty="0"/>
              <a:t>，再次发起请求的时候，携带</a:t>
            </a:r>
            <a:r>
              <a:rPr lang="en-US" altLang="zh-CN" sz="2000" dirty="0"/>
              <a:t>cookie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到服务端，服务端会缓存该</a:t>
            </a:r>
            <a:r>
              <a:rPr lang="en-US" altLang="zh-CN" sz="2000" dirty="0"/>
              <a:t>session</a:t>
            </a:r>
            <a:r>
              <a:rPr lang="zh-CN" altLang="en-US" sz="2000" dirty="0"/>
              <a:t>（会话），当客户端请求到来的时候，服务端就知道是哪个用户的请求，并将处理的结果返回给客户端，完成通信。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但是这样的机制会存在一些问题：</a:t>
            </a:r>
            <a:endParaRPr lang="en-US" altLang="zh-CN" sz="2000" dirty="0"/>
          </a:p>
          <a:p>
            <a:pPr lvl="1"/>
            <a:r>
              <a:rPr lang="en-US" altLang="zh-CN" sz="2000" dirty="0"/>
              <a:t>	1. session</a:t>
            </a:r>
            <a:r>
              <a:rPr lang="zh-CN" altLang="en-US" sz="2000" dirty="0"/>
              <a:t>保存在服务端，当客户访问量增加时，服务端就需要存储大量的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会话，对服务器有很大的考验；</a:t>
            </a:r>
            <a:endParaRPr lang="en-US" altLang="zh-CN" sz="2000" dirty="0"/>
          </a:p>
          <a:p>
            <a:pPr lvl="1"/>
            <a:r>
              <a:rPr lang="en-US" altLang="zh-CN" sz="2000" dirty="0"/>
              <a:t>	2. </a:t>
            </a:r>
            <a:r>
              <a:rPr lang="zh-CN" altLang="en-US" sz="2000" dirty="0"/>
              <a:t>当服务端为集群时，用户登陆其中一台服务器，会将</a:t>
            </a:r>
            <a:r>
              <a:rPr lang="en-US" altLang="zh-CN" sz="2000" dirty="0"/>
              <a:t>session</a:t>
            </a:r>
            <a:r>
              <a:rPr lang="zh-CN" altLang="en-US" sz="2000" dirty="0"/>
              <a:t>保存到该服务器的内存中，但是当用户的访问到其他服务器时，会无法访问，通常采用缓存一致性技术来保证可以共享，或者采用第三方缓存来保存</a:t>
            </a:r>
            <a:r>
              <a:rPr lang="en-US" altLang="zh-CN" sz="2000" dirty="0"/>
              <a:t>session</a:t>
            </a:r>
            <a:r>
              <a:rPr lang="zh-CN" altLang="en-US" sz="2000" dirty="0"/>
              <a:t>，不方便。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Cookie|Session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46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在身份验证中，当用户使用他们的凭证成功登录时，</a:t>
            </a:r>
            <a:r>
              <a:rPr lang="en-US" altLang="zh-CN" sz="2000" dirty="0"/>
              <a:t>JSON Web Token </a:t>
            </a:r>
            <a:r>
              <a:rPr lang="zh-CN" altLang="en-US" sz="2000" dirty="0"/>
              <a:t>将被返回并且必须保存在本地（通常在本地存储中，但也可以使用 </a:t>
            </a:r>
            <a:r>
              <a:rPr lang="en-US" altLang="zh-CN" sz="2000" dirty="0"/>
              <a:t>Cookie</a:t>
            </a:r>
            <a:r>
              <a:rPr lang="zh-CN" altLang="en-US" sz="2000" dirty="0"/>
              <a:t>），而不是在传统方法中创建会话服务器并返回一个 </a:t>
            </a:r>
            <a:r>
              <a:rPr lang="en-US" altLang="zh-CN" sz="2000" dirty="0"/>
              <a:t>cookie</a:t>
            </a:r>
            <a:r>
              <a:rPr lang="zh-CN" altLang="en-US" sz="2000" dirty="0"/>
              <a:t>。无论何时用户想要访问受保护的路由或资源，用户代理都应使用承载方案发送</a:t>
            </a:r>
            <a:r>
              <a:rPr lang="en-US" altLang="zh-CN" sz="2000" dirty="0"/>
              <a:t>JWT</a:t>
            </a:r>
            <a:r>
              <a:rPr lang="zh-CN" altLang="en-US" sz="2000" dirty="0"/>
              <a:t>，通常在授权</a:t>
            </a:r>
            <a:r>
              <a:rPr lang="en-US" altLang="zh-CN" sz="2000" dirty="0"/>
              <a:t>header</a:t>
            </a:r>
            <a:r>
              <a:rPr lang="zh-CN" altLang="en-US" sz="2000" dirty="0"/>
              <a:t>中。</a:t>
            </a:r>
            <a:r>
              <a:rPr lang="en-US" altLang="zh-CN" sz="2000" dirty="0"/>
              <a:t>header</a:t>
            </a:r>
            <a:r>
              <a:rPr lang="zh-CN" altLang="en-US" sz="2000" dirty="0"/>
              <a:t>的内容应该如下所示：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2ADE63-0DCB-43D3-B2F6-87A1873CDB03}"/>
              </a:ext>
            </a:extLst>
          </p:cNvPr>
          <p:cNvSpPr txBox="1"/>
          <p:nvPr/>
        </p:nvSpPr>
        <p:spPr>
          <a:xfrm>
            <a:off x="3911885" y="305966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Authorization: Bearer &lt;token&gt;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9009A2-942A-4AEC-AA34-D7B57BEAC9E0}"/>
              </a:ext>
            </a:extLst>
          </p:cNvPr>
          <p:cNvSpPr txBox="1"/>
          <p:nvPr/>
        </p:nvSpPr>
        <p:spPr>
          <a:xfrm>
            <a:off x="1362448" y="3640967"/>
            <a:ext cx="946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这是一种无状态身份验证机制，因为用户状态永远不会保存在服务器内存中。服务器受保护的路由将在授权头中检查有效的</a:t>
            </a:r>
            <a:r>
              <a:rPr lang="en-US" altLang="zh-CN" b="1" dirty="0"/>
              <a:t>JWT</a:t>
            </a:r>
            <a:r>
              <a:rPr lang="zh-CN" altLang="en-US" b="1" dirty="0"/>
              <a:t>，如果存在，则允许用户访问受保护的资源。由于</a:t>
            </a:r>
            <a:r>
              <a:rPr lang="en-US" altLang="zh-CN" b="1" dirty="0"/>
              <a:t>JWT</a:t>
            </a:r>
            <a:r>
              <a:rPr lang="zh-CN" altLang="en-US" b="1" dirty="0"/>
              <a:t>是独立的，所有必要的信息都在那里，减少了多次查询数据库的需求。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这使我们可以完全依赖无状态的数据</a:t>
            </a:r>
            <a:r>
              <a:rPr lang="en-US" altLang="zh-CN" dirty="0"/>
              <a:t>API</a:t>
            </a:r>
            <a:r>
              <a:rPr lang="zh-CN" altLang="en-US" dirty="0"/>
              <a:t>，无论哪些域正在为</a:t>
            </a:r>
            <a:r>
              <a:rPr lang="en-US" altLang="zh-CN" dirty="0"/>
              <a:t>API</a:t>
            </a:r>
            <a:r>
              <a:rPr lang="zh-CN" altLang="en-US" dirty="0"/>
              <a:t>提供服务，因此跨源资源共享（</a:t>
            </a:r>
            <a:r>
              <a:rPr lang="en-US" altLang="zh-CN" dirty="0"/>
              <a:t>CORS</a:t>
            </a:r>
            <a:r>
              <a:rPr lang="zh-CN" altLang="en-US" dirty="0"/>
              <a:t>）不会成为问题，因为它不使用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493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我们随便挑一个</a:t>
            </a:r>
            <a:r>
              <a:rPr lang="en-US" altLang="zh-CN" sz="2000" dirty="0"/>
              <a:t>JWT</a:t>
            </a:r>
            <a:r>
              <a:rPr lang="zh-CN" altLang="en-US" sz="2000" dirty="0"/>
              <a:t>看看它长什么样子：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360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Json Web Token </a:t>
            </a:r>
            <a:r>
              <a:rPr kumimoji="1" lang="zh-CN" altLang="en-US" sz="2800" b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结构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FA172-6826-42D0-A241-099C1B97514A}"/>
              </a:ext>
            </a:extLst>
          </p:cNvPr>
          <p:cNvSpPr txBox="1"/>
          <p:nvPr/>
        </p:nvSpPr>
        <p:spPr>
          <a:xfrm>
            <a:off x="1866899" y="1731768"/>
            <a:ext cx="8458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eyJhbGciOiJSUzI1NiIsInR5cCI6IkpXVCJ9.eyJuYW1lIjoiYWRtaW5za3kiLCJwcml2Ijoib3RoZXIifQ.AoTc1q2NAErgqk6EeTK4MGH7cANVVF9XTy0wLv8HpgUfNcdM-etmv0Y9XmOuygF_ymV1rF6XQZzLrtkFqdMdP0NaZnTOYH35Yevaudx9bVpu9JHG4qeXo-0TXBcpaPmBaM0V0GxyZRNIS2KwRkNaxAQDQnyTN-Yi3w8OVpJYBiI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6BEC56-3A8E-4DFD-98D8-6044FE439BA9}"/>
              </a:ext>
            </a:extLst>
          </p:cNvPr>
          <p:cNvSpPr txBox="1"/>
          <p:nvPr/>
        </p:nvSpPr>
        <p:spPr>
          <a:xfrm>
            <a:off x="1448656" y="3209096"/>
            <a:ext cx="464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base64 </a:t>
            </a:r>
            <a:r>
              <a:rPr lang="zh-CN" altLang="en-US" dirty="0"/>
              <a:t>解码：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95C500-54CA-458C-ACF5-734A820517BB}"/>
              </a:ext>
            </a:extLst>
          </p:cNvPr>
          <p:cNvSpPr txBox="1"/>
          <p:nvPr/>
        </p:nvSpPr>
        <p:spPr>
          <a:xfrm>
            <a:off x="1866900" y="3699335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{"alg":"RS256","typ":"JWT"}{"name":"</a:t>
            </a:r>
            <a:r>
              <a:rPr lang="en-US" altLang="zh-CN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adminsky</a:t>
            </a:r>
            <a:r>
              <a:rPr lang="en-US" altLang="zh-CN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","</a:t>
            </a:r>
            <a:r>
              <a:rPr lang="en-US" altLang="zh-CN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priv</a:t>
            </a:r>
            <a:r>
              <a:rPr lang="en-US" altLang="zh-CN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":"other"}</a:t>
            </a:r>
            <a:r>
              <a:rPr lang="zh-CN" altLang="en-US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乱码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853D6F-8B3F-483B-ABED-EF7F017F9759}"/>
              </a:ext>
            </a:extLst>
          </p:cNvPr>
          <p:cNvSpPr txBox="1"/>
          <p:nvPr/>
        </p:nvSpPr>
        <p:spPr>
          <a:xfrm>
            <a:off x="1448656" y="4150760"/>
            <a:ext cx="857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不难看出，</a:t>
            </a:r>
            <a:r>
              <a:rPr lang="en-US" altLang="zh-CN"/>
              <a:t>jwt</a:t>
            </a:r>
            <a:r>
              <a:rPr lang="zh-CN" altLang="en-US"/>
              <a:t>解码后分为</a:t>
            </a:r>
            <a:r>
              <a:rPr lang="en-US" altLang="zh-CN"/>
              <a:t>3</a:t>
            </a:r>
            <a:r>
              <a:rPr lang="zh-CN" altLang="en-US"/>
              <a:t>个部分，由三个点（</a:t>
            </a:r>
            <a:r>
              <a:rPr lang="en-US" altLang="zh-CN"/>
              <a:t>.</a:t>
            </a:r>
            <a:r>
              <a:rPr lang="zh-CN" altLang="en-US"/>
              <a:t>）分隔分别为：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B329A0-A1B9-47A9-BBB1-D7C124189A82}"/>
              </a:ext>
            </a:extLst>
          </p:cNvPr>
          <p:cNvSpPr txBox="1"/>
          <p:nvPr/>
        </p:nvSpPr>
        <p:spPr>
          <a:xfrm>
            <a:off x="1866900" y="4615487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Header</a:t>
            </a: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Payload</a:t>
            </a: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Signature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51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642924"/>
            <a:ext cx="94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通常由两部分组成：令牌的类型，即 </a:t>
            </a:r>
            <a:r>
              <a:rPr lang="en-US" altLang="zh-CN" sz="2400" dirty="0"/>
              <a:t>JWT </a:t>
            </a:r>
            <a:r>
              <a:rPr lang="zh-CN" altLang="en-US" sz="2400" dirty="0"/>
              <a:t>和正在使用的散列算法，如</a:t>
            </a:r>
            <a:r>
              <a:rPr lang="en-US" altLang="zh-CN" sz="2400" dirty="0"/>
              <a:t>HMAC SHA256</a:t>
            </a:r>
            <a:r>
              <a:rPr lang="zh-CN" altLang="en-US" sz="2400" dirty="0"/>
              <a:t>或</a:t>
            </a:r>
            <a:r>
              <a:rPr lang="en-US" altLang="zh-CN" sz="2400" dirty="0"/>
              <a:t>RSA</a:t>
            </a:r>
            <a:r>
              <a:rPr lang="zh-CN" altLang="en-US" sz="2400" dirty="0"/>
              <a:t>。正如</a:t>
            </a:r>
            <a:r>
              <a:rPr lang="en-US" altLang="zh-CN" sz="2400" dirty="0"/>
              <a:t>json</a:t>
            </a:r>
            <a:r>
              <a:rPr lang="zh-CN" altLang="en-US" sz="2400" dirty="0"/>
              <a:t>所显示：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79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JWT——header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339FC-9783-4BB5-82C8-59F3CE8E31B0}"/>
              </a:ext>
            </a:extLst>
          </p:cNvPr>
          <p:cNvSpPr txBox="1"/>
          <p:nvPr/>
        </p:nvSpPr>
        <p:spPr>
          <a:xfrm>
            <a:off x="3047143" y="3111310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latin typeface="Courier New" panose="02070309020205020404" pitchFamily="49" charset="0"/>
              </a:rPr>
              <a:t>{"alg":"RS256","typ":"JWT"}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8D764-35AD-4E83-ADA2-9321290EA889}"/>
              </a:ext>
            </a:extLst>
          </p:cNvPr>
          <p:cNvSpPr txBox="1"/>
          <p:nvPr/>
        </p:nvSpPr>
        <p:spPr>
          <a:xfrm>
            <a:off x="1489753" y="4271919"/>
            <a:ext cx="8427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alg</a:t>
            </a:r>
            <a:r>
              <a:rPr lang="zh-CN" altLang="en-US" sz="2400" dirty="0"/>
              <a:t>为算法的缩写，</a:t>
            </a:r>
            <a:r>
              <a:rPr lang="en-US" altLang="zh-CN" sz="2400" dirty="0" err="1"/>
              <a:t>typ</a:t>
            </a:r>
            <a:r>
              <a:rPr lang="zh-CN" altLang="en-US" sz="2400" dirty="0"/>
              <a:t>为类型的缩写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然后，这个</a:t>
            </a:r>
            <a:r>
              <a:rPr lang="en-US" altLang="zh-CN" sz="2400" dirty="0"/>
              <a:t>JSON</a:t>
            </a:r>
            <a:r>
              <a:rPr lang="zh-CN" altLang="en-US" sz="2400" dirty="0"/>
              <a:t>被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编码，形成</a:t>
            </a:r>
            <a:r>
              <a:rPr lang="en-US" altLang="zh-CN" sz="2400" dirty="0"/>
              <a:t>JSON Web Token</a:t>
            </a:r>
            <a:r>
              <a:rPr lang="zh-CN" altLang="en-US" sz="2400" dirty="0"/>
              <a:t>的第一部分。</a:t>
            </a:r>
          </a:p>
        </p:txBody>
      </p:sp>
    </p:spTree>
    <p:extLst>
      <p:ext uri="{BB962C8B-B14F-4D97-AF65-F5344CB8AC3E}">
        <p14:creationId xmlns:p14="http://schemas.microsoft.com/office/powerpoint/2010/main" val="4208417046"/>
      </p:ext>
    </p:extLst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2419</Words>
  <Application>Microsoft Office PowerPoint</Application>
  <PresentationFormat>宽屏</PresentationFormat>
  <Paragraphs>158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Microsoft YaHei Light</vt:lpstr>
      <vt:lpstr>Source Han Sans CN</vt:lpstr>
      <vt:lpstr>Source Han Sans CN Medium</vt:lpstr>
      <vt:lpstr>YaHei Consolas Hybrid</vt:lpstr>
      <vt:lpstr>等线</vt:lpstr>
      <vt:lpstr>等线 Light</vt:lpstr>
      <vt:lpstr>Microsoft YaHei</vt:lpstr>
      <vt:lpstr>Microsoft YaHei</vt:lpstr>
      <vt:lpstr>Arial</vt:lpstr>
      <vt:lpstr>Consolas</vt:lpstr>
      <vt:lpstr>Courier New</vt:lpstr>
      <vt:lpstr>Wingdings</vt:lpstr>
      <vt:lpstr>webwppDefTheme</vt:lpstr>
      <vt:lpstr>Office 主题​​</vt:lpstr>
      <vt:lpstr> 北京长亭科技有限公司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_x000b_北京长亭科技有限公司 </dc:title>
  <dc:creator>Microsoft Office 用户</dc:creator>
  <cp:lastModifiedBy>汐白 丶绘月</cp:lastModifiedBy>
  <cp:revision>10</cp:revision>
  <dcterms:created xsi:type="dcterms:W3CDTF">2021-07-19T08:24:11Z</dcterms:created>
  <dcterms:modified xsi:type="dcterms:W3CDTF">2021-09-15T02:52:32Z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