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39" indent="0" algn="ctr">
              <a:buNone/>
              <a:defRPr sz="2000"/>
            </a:lvl2pPr>
            <a:lvl3pPr marL="914478" indent="0" algn="ctr">
              <a:buNone/>
              <a:defRPr sz="1800"/>
            </a:lvl3pPr>
            <a:lvl4pPr marL="1371718" indent="0" algn="ctr">
              <a:buNone/>
              <a:defRPr sz="1600"/>
            </a:lvl4pPr>
            <a:lvl5pPr marL="1828957" indent="0" algn="ctr">
              <a:buNone/>
              <a:defRPr sz="1600"/>
            </a:lvl5pPr>
            <a:lvl6pPr marL="2286196" indent="0" algn="ctr">
              <a:buNone/>
              <a:defRPr sz="1600"/>
            </a:lvl6pPr>
            <a:lvl7pPr marL="2743435" indent="0" algn="ctr">
              <a:buNone/>
              <a:defRPr sz="1600"/>
            </a:lvl7pPr>
            <a:lvl8pPr marL="3200675" indent="0" algn="ctr">
              <a:buNone/>
              <a:defRPr sz="1600"/>
            </a:lvl8pPr>
            <a:lvl9pPr marL="3657914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500E4-DAE3-4B92-90DA-0436D3FDBF80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5C63B-421D-4717-A29C-47ECD5ED82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829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500E4-DAE3-4B92-90DA-0436D3FDBF80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5C63B-421D-4717-A29C-47ECD5ED82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561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500E4-DAE3-4B92-90DA-0436D3FDBF80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5C63B-421D-4717-A29C-47ECD5ED82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394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500E4-DAE3-4B92-90DA-0436D3FDBF80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5C63B-421D-4717-A29C-47ECD5ED82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930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40"/>
            <a:ext cx="10515600" cy="2852737"/>
          </a:xfrm>
        </p:spPr>
        <p:txBody>
          <a:bodyPr anchor="b"/>
          <a:lstStyle>
            <a:lvl1pPr>
              <a:defRPr sz="600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3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7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7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95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19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43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67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91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500E4-DAE3-4B92-90DA-0436D3FDBF80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5C63B-421D-4717-A29C-47ECD5ED82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549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500E4-DAE3-4B92-90DA-0436D3FDBF80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5C63B-421D-4717-A29C-47ECD5ED82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984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39" indent="0">
              <a:buNone/>
              <a:defRPr sz="2000" b="1"/>
            </a:lvl2pPr>
            <a:lvl3pPr marL="914478" indent="0">
              <a:buNone/>
              <a:defRPr sz="1800" b="1"/>
            </a:lvl3pPr>
            <a:lvl4pPr marL="1371718" indent="0">
              <a:buNone/>
              <a:defRPr sz="1600" b="1"/>
            </a:lvl4pPr>
            <a:lvl5pPr marL="1828957" indent="0">
              <a:buNone/>
              <a:defRPr sz="1600" b="1"/>
            </a:lvl5pPr>
            <a:lvl6pPr marL="2286196" indent="0">
              <a:buNone/>
              <a:defRPr sz="1600" b="1"/>
            </a:lvl6pPr>
            <a:lvl7pPr marL="2743435" indent="0">
              <a:buNone/>
              <a:defRPr sz="1600" b="1"/>
            </a:lvl7pPr>
            <a:lvl8pPr marL="3200675" indent="0">
              <a:buNone/>
              <a:defRPr sz="1600" b="1"/>
            </a:lvl8pPr>
            <a:lvl9pPr marL="3657914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39" indent="0">
              <a:buNone/>
              <a:defRPr sz="2000" b="1"/>
            </a:lvl2pPr>
            <a:lvl3pPr marL="914478" indent="0">
              <a:buNone/>
              <a:defRPr sz="1800" b="1"/>
            </a:lvl3pPr>
            <a:lvl4pPr marL="1371718" indent="0">
              <a:buNone/>
              <a:defRPr sz="1600" b="1"/>
            </a:lvl4pPr>
            <a:lvl5pPr marL="1828957" indent="0">
              <a:buNone/>
              <a:defRPr sz="1600" b="1"/>
            </a:lvl5pPr>
            <a:lvl6pPr marL="2286196" indent="0">
              <a:buNone/>
              <a:defRPr sz="1600" b="1"/>
            </a:lvl6pPr>
            <a:lvl7pPr marL="2743435" indent="0">
              <a:buNone/>
              <a:defRPr sz="1600" b="1"/>
            </a:lvl7pPr>
            <a:lvl8pPr marL="3200675" indent="0">
              <a:buNone/>
              <a:defRPr sz="1600" b="1"/>
            </a:lvl8pPr>
            <a:lvl9pPr marL="3657914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500E4-DAE3-4B92-90DA-0436D3FDBF80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5C63B-421D-4717-A29C-47ECD5ED82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011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500E4-DAE3-4B92-90DA-0436D3FDBF80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5C63B-421D-4717-A29C-47ECD5ED82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203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500E4-DAE3-4B92-90DA-0436D3FDBF80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5C63B-421D-4717-A29C-47ECD5ED82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905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39" indent="0">
              <a:buNone/>
              <a:defRPr sz="1400"/>
            </a:lvl2pPr>
            <a:lvl3pPr marL="914478" indent="0">
              <a:buNone/>
              <a:defRPr sz="1200"/>
            </a:lvl3pPr>
            <a:lvl4pPr marL="1371718" indent="0">
              <a:buNone/>
              <a:defRPr sz="1000"/>
            </a:lvl4pPr>
            <a:lvl5pPr marL="1828957" indent="0">
              <a:buNone/>
              <a:defRPr sz="1000"/>
            </a:lvl5pPr>
            <a:lvl6pPr marL="2286196" indent="0">
              <a:buNone/>
              <a:defRPr sz="1000"/>
            </a:lvl6pPr>
            <a:lvl7pPr marL="2743435" indent="0">
              <a:buNone/>
              <a:defRPr sz="1000"/>
            </a:lvl7pPr>
            <a:lvl8pPr marL="3200675" indent="0">
              <a:buNone/>
              <a:defRPr sz="1000"/>
            </a:lvl8pPr>
            <a:lvl9pPr marL="3657914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500E4-DAE3-4B92-90DA-0436D3FDBF80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5C63B-421D-4717-A29C-47ECD5ED82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737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39" indent="0">
              <a:buNone/>
              <a:defRPr sz="2800"/>
            </a:lvl2pPr>
            <a:lvl3pPr marL="914478" indent="0">
              <a:buNone/>
              <a:defRPr sz="2400"/>
            </a:lvl3pPr>
            <a:lvl4pPr marL="1371718" indent="0">
              <a:buNone/>
              <a:defRPr sz="2000"/>
            </a:lvl4pPr>
            <a:lvl5pPr marL="1828957" indent="0">
              <a:buNone/>
              <a:defRPr sz="2000"/>
            </a:lvl5pPr>
            <a:lvl6pPr marL="2286196" indent="0">
              <a:buNone/>
              <a:defRPr sz="2000"/>
            </a:lvl6pPr>
            <a:lvl7pPr marL="2743435" indent="0">
              <a:buNone/>
              <a:defRPr sz="2000"/>
            </a:lvl7pPr>
            <a:lvl8pPr marL="3200675" indent="0">
              <a:buNone/>
              <a:defRPr sz="2000"/>
            </a:lvl8pPr>
            <a:lvl9pPr marL="3657914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39" indent="0">
              <a:buNone/>
              <a:defRPr sz="1400"/>
            </a:lvl2pPr>
            <a:lvl3pPr marL="914478" indent="0">
              <a:buNone/>
              <a:defRPr sz="1200"/>
            </a:lvl3pPr>
            <a:lvl4pPr marL="1371718" indent="0">
              <a:buNone/>
              <a:defRPr sz="1000"/>
            </a:lvl4pPr>
            <a:lvl5pPr marL="1828957" indent="0">
              <a:buNone/>
              <a:defRPr sz="1000"/>
            </a:lvl5pPr>
            <a:lvl6pPr marL="2286196" indent="0">
              <a:buNone/>
              <a:defRPr sz="1000"/>
            </a:lvl6pPr>
            <a:lvl7pPr marL="2743435" indent="0">
              <a:buNone/>
              <a:defRPr sz="1000"/>
            </a:lvl7pPr>
            <a:lvl8pPr marL="3200675" indent="0">
              <a:buNone/>
              <a:defRPr sz="1000"/>
            </a:lvl8pPr>
            <a:lvl9pPr marL="3657914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500E4-DAE3-4B92-90DA-0436D3FDBF80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5C63B-421D-4717-A29C-47ECD5ED82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133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4500E4-DAE3-4B92-90DA-0436D3FDBF80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85C63B-421D-4717-A29C-47ECD5ED82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251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78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19" indent="-228619" algn="l" defTabSz="914478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59" indent="-228619" algn="l" defTabSz="9144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98" indent="-228619" algn="l" defTabSz="9144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338" indent="-228619" algn="l" defTabSz="9144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576" indent="-228619" algn="l" defTabSz="9144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816" indent="-228619" algn="l" defTabSz="9144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055" indent="-228619" algn="l" defTabSz="9144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294" indent="-228619" algn="l" defTabSz="9144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533" indent="-228619" algn="l" defTabSz="9144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39" algn="l" defTabSz="9144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78" algn="l" defTabSz="9144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718" algn="l" defTabSz="9144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957" algn="l" defTabSz="9144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196" algn="l" defTabSz="9144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435" algn="l" defTabSz="9144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675" algn="l" defTabSz="9144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914" algn="l" defTabSz="9144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5579" y="1592622"/>
            <a:ext cx="2168986" cy="2168986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15444" y="1803681"/>
            <a:ext cx="846228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30" indent="-34293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Human 19,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981 proteins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amino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acid sequence</a:t>
            </a:r>
          </a:p>
          <a:p>
            <a:pPr marL="342930" indent="-34293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Protein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immunohistochemistry data from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The Human Protein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Atlas</a:t>
            </a:r>
          </a:p>
          <a:p>
            <a:pPr marL="342930" indent="-34293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altLang="zh-CN" dirty="0">
                <a:latin typeface="Calibri" panose="020F0502020204030204" pitchFamily="34" charset="0"/>
                <a:cs typeface="Calibri" panose="020F0502020204030204" pitchFamily="34" charset="0"/>
              </a:rPr>
              <a:t>RNA consensus tissue gene </a:t>
            </a:r>
            <a:r>
              <a:rPr lang="it-IT" altLang="zh-CN" dirty="0">
                <a:latin typeface="Calibri" panose="020F0502020204030204" pitchFamily="34" charset="0"/>
                <a:cs typeface="Calibri" panose="020F0502020204030204" pitchFamily="34" charset="0"/>
              </a:rPr>
              <a:t>expression data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from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The Human Protein Atlas</a:t>
            </a:r>
          </a:p>
          <a:p>
            <a:pPr marL="342930" indent="-34293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410103" y="666159"/>
            <a:ext cx="333860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sliding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windows scanning +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Non-expression protein filtering +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HLA presented predicting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9230470" y="2043211"/>
            <a:ext cx="143238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Bioinformatics </a:t>
            </a:r>
            <a:endParaRPr lang="en-US" sz="1600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platform </a:t>
            </a:r>
            <a:endParaRPr lang="en-US" sz="1600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215445" y="1798759"/>
            <a:ext cx="7605176" cy="1524649"/>
          </a:xfrm>
          <a:prstGeom prst="rect">
            <a:avLst/>
          </a:prstGeom>
          <a:noFill/>
          <a:ln w="1587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45720" tIns="45720" rIns="45720" bIns="45720" numCol="1" rtlCol="0" anchor="ctr" anchorCtr="0" compatLnSpc="1"/>
          <a:lstStyle/>
          <a:p>
            <a:pPr algn="ctr" defTabSz="914478"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100">
              <a:latin typeface="Arial" panose="020B0604020202020204" pitchFamily="34" charset="0"/>
            </a:endParaRPr>
          </a:p>
        </p:txBody>
      </p:sp>
      <p:sp>
        <p:nvSpPr>
          <p:cNvPr id="9" name="右箭头 8"/>
          <p:cNvSpPr/>
          <p:nvPr/>
        </p:nvSpPr>
        <p:spPr bwMode="auto">
          <a:xfrm>
            <a:off x="7896361" y="2407091"/>
            <a:ext cx="791110" cy="441789"/>
          </a:xfrm>
          <a:prstGeom prst="rightArrow">
            <a:avLst/>
          </a:prstGeom>
          <a:noFill/>
          <a:ln w="1587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45720" tIns="45720" rIns="45720" bIns="45720" numCol="1" rtlCol="0" anchor="ctr" anchorCtr="0" compatLnSpc="1"/>
          <a:lstStyle/>
          <a:p>
            <a:pPr algn="ctr" defTabSz="914478"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100">
              <a:latin typeface="Arial" panose="020B0604020202020204" pitchFamily="34" charset="0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971845" y="3660682"/>
            <a:ext cx="9698277" cy="1518057"/>
            <a:chOff x="1189004" y="5153986"/>
            <a:chExt cx="9698277" cy="1518057"/>
          </a:xfrm>
        </p:grpSpPr>
        <p:sp>
          <p:nvSpPr>
            <p:cNvPr id="11" name="矩形 10"/>
            <p:cNvSpPr/>
            <p:nvPr/>
          </p:nvSpPr>
          <p:spPr>
            <a:xfrm>
              <a:off x="1198751" y="5153986"/>
              <a:ext cx="9688530" cy="13388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b="1" dirty="0">
                  <a:latin typeface="Calibri" panose="020F0502020204030204" pitchFamily="34" charset="0"/>
                  <a:cs typeface="Calibri" panose="020F0502020204030204" pitchFamily="34" charset="0"/>
                </a:rPr>
                <a:t>Outcome:</a:t>
              </a:r>
              <a:endParaRPr lang="en-US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marL="285774" indent="-285774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A list of potential peptides can be presented by HLA and expressed in vital organs</a:t>
              </a:r>
            </a:p>
            <a:p>
              <a:pPr marL="285774" indent="-285774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Synthesize the peptides-of-interest and test </a:t>
              </a:r>
              <a:r>
                <a:rPr lang="en-US" i="1" dirty="0">
                  <a:latin typeface="Calibri" panose="020F0502020204030204" pitchFamily="34" charset="0"/>
                  <a:cs typeface="Calibri" panose="020F0502020204030204" pitchFamily="34" charset="0"/>
                </a:rPr>
                <a:t>in vitro</a:t>
              </a:r>
            </a:p>
          </p:txBody>
        </p:sp>
        <p:sp>
          <p:nvSpPr>
            <p:cNvPr id="12" name="矩形 11"/>
            <p:cNvSpPr/>
            <p:nvPr/>
          </p:nvSpPr>
          <p:spPr bwMode="auto">
            <a:xfrm>
              <a:off x="1189004" y="5641568"/>
              <a:ext cx="9698277" cy="1030475"/>
            </a:xfrm>
            <a:prstGeom prst="rect">
              <a:avLst/>
            </a:prstGeom>
            <a:noFill/>
            <a:ln w="1587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45720" tIns="45720" rIns="45720" bIns="45720" numCol="1" rtlCol="0" anchor="ctr" anchorCtr="0" compatLnSpc="1"/>
            <a:lstStyle/>
            <a:p>
              <a:pPr algn="ctr" defTabSz="914478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100">
                <a:latin typeface="Arial" panose="020B0604020202020204" pitchFamily="34" charset="0"/>
              </a:endParaRPr>
            </a:p>
          </p:txBody>
        </p:sp>
      </p:grpSp>
      <p:sp>
        <p:nvSpPr>
          <p:cNvPr id="13" name="右箭头 12"/>
          <p:cNvSpPr/>
          <p:nvPr/>
        </p:nvSpPr>
        <p:spPr bwMode="auto">
          <a:xfrm rot="9017483">
            <a:off x="8291914" y="3539477"/>
            <a:ext cx="791110" cy="441789"/>
          </a:xfrm>
          <a:prstGeom prst="rightArrow">
            <a:avLst/>
          </a:prstGeom>
          <a:noFill/>
          <a:ln w="1587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45720" tIns="45720" rIns="45720" bIns="45720" numCol="1" rtlCol="0" anchor="ctr" anchorCtr="0" compatLnSpc="1"/>
          <a:lstStyle/>
          <a:p>
            <a:pPr algn="ctr" defTabSz="914478"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100">
              <a:latin typeface="Arial" panose="020B0604020202020204" pitchFamily="34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15445" y="1298839"/>
            <a:ext cx="760144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latin typeface="Calibri" panose="020F0502020204030204" pitchFamily="34" charset="0"/>
                <a:cs typeface="Calibri" panose="020F0502020204030204" pitchFamily="34" charset="0"/>
              </a:rPr>
              <a:t>Input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15444" y="992340"/>
            <a:ext cx="9541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latin typeface="Calibri" panose="020F0502020204030204" pitchFamily="34" charset="0"/>
                <a:cs typeface="Calibri" panose="020F0502020204030204" pitchFamily="34" charset="0"/>
              </a:rPr>
              <a:t>Pipeline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3171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414154" y="971658"/>
            <a:ext cx="7465321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Calibri" panose="020F0502020204030204" pitchFamily="34" charset="0"/>
                <a:cs typeface="Calibri" panose="020F0502020204030204" pitchFamily="34" charset="0"/>
              </a:rPr>
              <a:t>sp|O60879|DIAP2_HUMAN: MEQPGAAASGAGGGSEEPGGGRSNKRSAGNRAANEEETKNKPKLNIQIKTLADDVRDRITSFRKSTVKKEKPLIQHPIDSQVAMSEFPAAQPLYDERSLNLSEKEVLDLFEKMMEDMNLNEEKKAPLRNKDFTTKREMVVQYISATAKSGGLKNSKHECTLSSQEYVHELRSGISDEKLLNCLESLRVSLTSNPVSWVNNFGHEGLGLLLDELEKLLDKKQQENIDKKNQYKLIQCLKAFMNNKFGLQRILGDERSLLLLARAIDPKQPNMMTEIVKILSAICIVGEENILDKLLGAITTAAERNNRERFSPIVEGLENQEALQLQVACMQFINALVTSPYELDFRIHLRNEFLRSGLKTMLPDLKEKENDELDIQLKVFDENKEDDLTELSHRLNDIRAEMDDMNEVYHLLYNMLKDTAAENYFLSILQHFLLIRNDYYIRPQYYKIIEECVSQIVLHCSGMDPDFKYRQRLDIDLTHLIDSCVNKAKVEESEQKAAEFSKKFDEEFTARQEAQAELQKRDEKIKELEAEIQQLRTQAQVLSSSSGIPGPPAAPPLPGVGPPPPPPAPPLPGGAPLPPPPPPLPGMMGIPPPPPPPLLFGGPPPPPPLGGVPPPPGISLNLPYGMKQKKMYKPEVSMKRINWSKIEPTELSENCFWLRVKEDKFENPDLFAKLALNFATQIKVQKNAEALEEKKTGPTKKKVKELRILDPKTAQNLSIFLGSYRMPYEDIRNVILEVNEDMLSEALIQNLVKHLPEQKILNELAELKNEYDDLCEPEQFGVVMSSVKMLQPRLSSILFKLTFEEHINNIKPSIIAVTLACEELKKSESFNRLLELVLLVGNYMNSGSRNAQSLGFKINFLCKIRDTKSADQKTTLLHFIADICEEKYRD</a:t>
            </a:r>
            <a:r>
              <a:rPr lang="en-US" sz="9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ILKFPEELEHVESASKVSAQILKSNLASMEQQIVHLERDIKKFPQAENQHDKFV</a:t>
            </a:r>
            <a:r>
              <a:rPr lang="en-US" sz="900" dirty="0">
                <a:latin typeface="Calibri" panose="020F0502020204030204" pitchFamily="34" charset="0"/>
                <a:cs typeface="Calibri" panose="020F0502020204030204" pitchFamily="34" charset="0"/>
              </a:rPr>
              <a:t>EKMTSFTKTAREQYEKLSTMHNNMMKLYENLGEYFIFDSKTVSIEEFFGDLNNFRTLFLEAVRENNKRREMEEKTRRAKLAKEKAEQEKLERQKKKKQLIDINKEGDETGVMDNLLEALQSGAAFRDRRKRIPRNPDNRRVPLERSRSRHNGAISSK </a:t>
            </a:r>
            <a:endParaRPr lang="en-US" sz="9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575863" y="2711559"/>
            <a:ext cx="74783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pc="100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ILKFPEELEHVESASKVSAQILKSNLASMEQQIVHLERDIKKFPQAENQHDKFV…</a:t>
            </a:r>
            <a:endParaRPr lang="en-US" spc="100" dirty="0">
              <a:solidFill>
                <a:srgbClr val="7030A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41918" y="1239181"/>
            <a:ext cx="43592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MHC-I molecules bind </a:t>
            </a:r>
            <a:r>
              <a:rPr lang="en-US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peptides length: </a:t>
            </a:r>
            <a:r>
              <a:rPr lang="en-US" dirty="0">
                <a:solidFill>
                  <a:srgbClr val="EA433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8-11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575861" y="3126205"/>
            <a:ext cx="12346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pc="100" dirty="0">
                <a:latin typeface="Calibri" panose="020F0502020204030204" pitchFamily="34" charset="0"/>
                <a:cs typeface="Calibri" panose="020F0502020204030204" pitchFamily="34" charset="0"/>
              </a:rPr>
              <a:t>ILKFPEELE</a:t>
            </a:r>
            <a:endParaRPr lang="en-US" dirty="0"/>
          </a:p>
        </p:txBody>
      </p:sp>
      <p:sp>
        <p:nvSpPr>
          <p:cNvPr id="8" name="矩形 7"/>
          <p:cNvSpPr/>
          <p:nvPr/>
        </p:nvSpPr>
        <p:spPr>
          <a:xfrm>
            <a:off x="4644450" y="3540854"/>
            <a:ext cx="13211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pc="100" dirty="0">
                <a:latin typeface="Calibri" panose="020F0502020204030204" pitchFamily="34" charset="0"/>
                <a:cs typeface="Calibri" panose="020F0502020204030204" pitchFamily="34" charset="0"/>
              </a:rPr>
              <a:t>LKFPEELEH</a:t>
            </a:r>
            <a:endParaRPr lang="en-US" dirty="0"/>
          </a:p>
        </p:txBody>
      </p:sp>
      <p:sp>
        <p:nvSpPr>
          <p:cNvPr id="9" name="矩形 8"/>
          <p:cNvSpPr/>
          <p:nvPr/>
        </p:nvSpPr>
        <p:spPr>
          <a:xfrm>
            <a:off x="4762698" y="3945507"/>
            <a:ext cx="13548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pc="100" dirty="0">
                <a:latin typeface="Calibri" panose="020F0502020204030204" pitchFamily="34" charset="0"/>
                <a:cs typeface="Calibri" panose="020F0502020204030204" pitchFamily="34" charset="0"/>
              </a:rPr>
              <a:t>KFPEELEHV</a:t>
            </a:r>
            <a:endParaRPr lang="en-US" dirty="0"/>
          </a:p>
        </p:txBody>
      </p:sp>
      <p:sp>
        <p:nvSpPr>
          <p:cNvPr id="10" name="矩形 9"/>
          <p:cNvSpPr/>
          <p:nvPr/>
        </p:nvSpPr>
        <p:spPr>
          <a:xfrm>
            <a:off x="4907628" y="4361918"/>
            <a:ext cx="13468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pc="100" dirty="0">
                <a:latin typeface="Calibri" panose="020F0502020204030204" pitchFamily="34" charset="0"/>
                <a:cs typeface="Calibri" panose="020F0502020204030204" pitchFamily="34" charset="0"/>
              </a:rPr>
              <a:t>FPEELEHVE</a:t>
            </a:r>
            <a:endParaRPr lang="en-US" dirty="0"/>
          </a:p>
        </p:txBody>
      </p:sp>
      <p:sp>
        <p:nvSpPr>
          <p:cNvPr id="11" name="矩形 10"/>
          <p:cNvSpPr/>
          <p:nvPr/>
        </p:nvSpPr>
        <p:spPr>
          <a:xfrm>
            <a:off x="5038257" y="4771009"/>
            <a:ext cx="13445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pc="100" dirty="0">
                <a:latin typeface="Calibri" panose="020F0502020204030204" pitchFamily="34" charset="0"/>
                <a:cs typeface="Calibri" panose="020F0502020204030204" pitchFamily="34" charset="0"/>
              </a:rPr>
              <a:t>PEELEHVES</a:t>
            </a:r>
            <a:endParaRPr lang="en-US" dirty="0"/>
          </a:p>
        </p:txBody>
      </p:sp>
      <p:sp>
        <p:nvSpPr>
          <p:cNvPr id="12" name="矩形 11"/>
          <p:cNvSpPr/>
          <p:nvPr/>
        </p:nvSpPr>
        <p:spPr>
          <a:xfrm>
            <a:off x="5186169" y="5173625"/>
            <a:ext cx="13573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pc="100" dirty="0">
                <a:latin typeface="Calibri" panose="020F0502020204030204" pitchFamily="34" charset="0"/>
                <a:cs typeface="Calibri" panose="020F0502020204030204" pitchFamily="34" charset="0"/>
              </a:rPr>
              <a:t>EE</a:t>
            </a:r>
            <a:r>
              <a:rPr lang="en-US" spc="1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LEHV</a:t>
            </a:r>
            <a:r>
              <a:rPr lang="en-US" spc="100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spc="100" dirty="0">
                <a:latin typeface="Calibri" panose="020F0502020204030204" pitchFamily="34" charset="0"/>
                <a:cs typeface="Calibri" panose="020F0502020204030204" pitchFamily="34" charset="0"/>
              </a:rPr>
              <a:t>SA</a:t>
            </a:r>
            <a:endParaRPr lang="en-US" dirty="0"/>
          </a:p>
        </p:txBody>
      </p:sp>
      <p:sp>
        <p:nvSpPr>
          <p:cNvPr id="13" name="矩形 12"/>
          <p:cNvSpPr/>
          <p:nvPr/>
        </p:nvSpPr>
        <p:spPr>
          <a:xfrm>
            <a:off x="5320399" y="5537030"/>
            <a:ext cx="13509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pc="100" dirty="0">
                <a:latin typeface="Calibri" panose="020F0502020204030204" pitchFamily="34" charset="0"/>
                <a:cs typeface="Calibri" panose="020F0502020204030204" pitchFamily="34" charset="0"/>
              </a:rPr>
              <a:t>ELEHVESAS</a:t>
            </a:r>
            <a:endParaRPr lang="en-US" dirty="0"/>
          </a:p>
        </p:txBody>
      </p:sp>
      <p:sp>
        <p:nvSpPr>
          <p:cNvPr id="14" name="矩形 13"/>
          <p:cNvSpPr/>
          <p:nvPr/>
        </p:nvSpPr>
        <p:spPr bwMode="auto">
          <a:xfrm>
            <a:off x="4656249" y="2711560"/>
            <a:ext cx="1135463" cy="814755"/>
          </a:xfrm>
          <a:prstGeom prst="rect">
            <a:avLst/>
          </a:prstGeom>
          <a:noFill/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45720" tIns="45720" rIns="45720" bIns="45720" numCol="1" rtlCol="0" anchor="ctr" anchorCtr="0" compatLnSpc="1"/>
          <a:lstStyle/>
          <a:p>
            <a:pPr algn="ctr" defTabSz="914478"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100">
              <a:latin typeface="Arial" panose="020B0604020202020204" pitchFamily="34" charset="0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4726587" y="2711560"/>
            <a:ext cx="1268489" cy="1217645"/>
          </a:xfrm>
          <a:prstGeom prst="rect">
            <a:avLst/>
          </a:prstGeom>
          <a:noFill/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45720" tIns="45720" rIns="45720" bIns="45720" numCol="1" rtlCol="0" anchor="ctr" anchorCtr="0" compatLnSpc="1"/>
          <a:lstStyle/>
          <a:p>
            <a:pPr algn="ctr" defTabSz="914478"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100">
              <a:latin typeface="Arial" panose="020B0604020202020204" pitchFamily="34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414154" y="511695"/>
            <a:ext cx="6840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Example: quer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y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 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**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LEHVV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** 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and 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match at least 4 amino acids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593872" y="5173625"/>
            <a:ext cx="434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Berlin Sans FB Demi" panose="020E0802020502020306" pitchFamily="34" charset="0"/>
              </a:rPr>
              <a:t>√</a:t>
            </a:r>
          </a:p>
        </p:txBody>
      </p:sp>
      <p:sp>
        <p:nvSpPr>
          <p:cNvPr id="18" name="矩形 17"/>
          <p:cNvSpPr/>
          <p:nvPr/>
        </p:nvSpPr>
        <p:spPr>
          <a:xfrm>
            <a:off x="5499438" y="5791105"/>
            <a:ext cx="3561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pc="100" dirty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  <a:endParaRPr lang="en-US" dirty="0"/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918" y="1757046"/>
            <a:ext cx="4146421" cy="25881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grpSp>
        <p:nvGrpSpPr>
          <p:cNvPr id="20" name="组合 19"/>
          <p:cNvGrpSpPr/>
          <p:nvPr/>
        </p:nvGrpSpPr>
        <p:grpSpPr>
          <a:xfrm>
            <a:off x="8819117" y="3165409"/>
            <a:ext cx="2807372" cy="3195376"/>
            <a:chOff x="9452162" y="4290646"/>
            <a:chExt cx="2807372" cy="3195376"/>
          </a:xfrm>
        </p:grpSpPr>
        <p:sp>
          <p:nvSpPr>
            <p:cNvPr id="21" name="矩形 20"/>
            <p:cNvSpPr/>
            <p:nvPr/>
          </p:nvSpPr>
          <p:spPr bwMode="auto">
            <a:xfrm>
              <a:off x="9495691" y="4290646"/>
              <a:ext cx="2763297" cy="3195376"/>
            </a:xfrm>
            <a:prstGeom prst="rect">
              <a:avLst/>
            </a:prstGeom>
            <a:ln w="22225"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45720" tIns="45720" rIns="45720" bIns="45720" numCol="1" rtlCol="0" anchor="ctr" anchorCtr="0" compatLnSpc="1"/>
            <a:lstStyle/>
            <a:p>
              <a:pPr algn="ctr" defTabSz="914478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10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9452162" y="4290646"/>
              <a:ext cx="280737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Protein | </a:t>
              </a:r>
              <a:r>
                <a:rPr lang="en-US" sz="12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matchCount</a:t>
              </a:r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 | </a:t>
              </a:r>
              <a:r>
                <a:rPr lang="en-US" sz="12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similarPeptideSeq</a:t>
              </a:r>
              <a:endParaRPr lang="en-US" sz="1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endParaRPr lang="en-US" sz="1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pic>
          <p:nvPicPr>
            <p:cNvPr id="23" name="图片 2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538455" y="4609038"/>
              <a:ext cx="2687239" cy="2771402"/>
            </a:xfrm>
            <a:prstGeom prst="rect">
              <a:avLst/>
            </a:prstGeom>
          </p:spPr>
        </p:pic>
      </p:grpSp>
      <p:sp>
        <p:nvSpPr>
          <p:cNvPr id="24" name="右箭头 23"/>
          <p:cNvSpPr/>
          <p:nvPr/>
        </p:nvSpPr>
        <p:spPr bwMode="auto">
          <a:xfrm>
            <a:off x="7688266" y="4361919"/>
            <a:ext cx="917098" cy="340409"/>
          </a:xfrm>
          <a:prstGeom prst="rightArrow">
            <a:avLst/>
          </a:prstGeom>
          <a:noFill/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45720" tIns="45720" rIns="45720" bIns="45720" numCol="1" rtlCol="0" anchor="ctr" anchorCtr="0" compatLnSpc="1"/>
          <a:lstStyle/>
          <a:p>
            <a:pPr algn="ctr" defTabSz="914478"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100">
              <a:latin typeface="Arial" panose="020B0604020202020204" pitchFamily="34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7588993" y="3933555"/>
            <a:ext cx="9332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pc="100" dirty="0">
                <a:latin typeface="Calibri" panose="020F0502020204030204" pitchFamily="34" charset="0"/>
                <a:cs typeface="Calibri" panose="020F0502020204030204" pitchFamily="34" charset="0"/>
              </a:rPr>
              <a:t>Output</a:t>
            </a:r>
            <a:endParaRPr lang="en-US" dirty="0"/>
          </a:p>
        </p:txBody>
      </p:sp>
      <p:sp>
        <p:nvSpPr>
          <p:cNvPr id="26" name="矩形 25"/>
          <p:cNvSpPr/>
          <p:nvPr/>
        </p:nvSpPr>
        <p:spPr>
          <a:xfrm>
            <a:off x="141918" y="784635"/>
            <a:ext cx="35549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latin typeface="Calibri" panose="020F0502020204030204" pitchFamily="34" charset="0"/>
                <a:cs typeface="Calibri" panose="020F0502020204030204" pitchFamily="34" charset="0"/>
              </a:rPr>
              <a:t>Step1: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Screen for similar sequences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827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下箭头 3"/>
          <p:cNvSpPr/>
          <p:nvPr/>
        </p:nvSpPr>
        <p:spPr bwMode="auto">
          <a:xfrm>
            <a:off x="1757304" y="1585126"/>
            <a:ext cx="271306" cy="291402"/>
          </a:xfrm>
          <a:prstGeom prst="downArrow">
            <a:avLst/>
          </a:prstGeom>
          <a:solidFill>
            <a:srgbClr val="C000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45720" tIns="45720" rIns="4572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72136" y="1234978"/>
            <a:ext cx="15775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Calibri" panose="020F0502020204030204" pitchFamily="34" charset="0"/>
                <a:cs typeface="Calibri" panose="020F0502020204030204" pitchFamily="34" charset="0"/>
              </a:rPr>
              <a:t>Gene Name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19913" y="368098"/>
            <a:ext cx="436130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EVDPI</a:t>
            </a:r>
            <a:r>
              <a:rPr lang="zh-CN" altLang="en-US" sz="24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***</a:t>
            </a:r>
            <a:r>
              <a:rPr lang="en-US" sz="24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at least Match </a:t>
            </a:r>
            <a:r>
              <a:rPr lang="en-US" sz="24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AA 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下箭头 6"/>
          <p:cNvSpPr/>
          <p:nvPr/>
        </p:nvSpPr>
        <p:spPr bwMode="auto">
          <a:xfrm>
            <a:off x="3708359" y="1585126"/>
            <a:ext cx="271306" cy="291402"/>
          </a:xfrm>
          <a:prstGeom prst="downArrow">
            <a:avLst/>
          </a:prstGeom>
          <a:solidFill>
            <a:srgbClr val="C000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45720" tIns="45720" rIns="4572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280516" y="938190"/>
            <a:ext cx="1410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Calibri" panose="020F0502020204030204" pitchFamily="34" charset="0"/>
                <a:cs typeface="Calibri" panose="020F0502020204030204" pitchFamily="34" charset="0"/>
              </a:rPr>
              <a:t>Count of Match AA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下箭头 8"/>
          <p:cNvSpPr/>
          <p:nvPr/>
        </p:nvSpPr>
        <p:spPr bwMode="auto">
          <a:xfrm>
            <a:off x="4778509" y="1585126"/>
            <a:ext cx="271306" cy="291402"/>
          </a:xfrm>
          <a:prstGeom prst="downArrow">
            <a:avLst/>
          </a:prstGeom>
          <a:solidFill>
            <a:srgbClr val="C000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45720" tIns="45720" rIns="4572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481220" y="1240108"/>
            <a:ext cx="9244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Tissue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左大括号 10"/>
          <p:cNvSpPr/>
          <p:nvPr/>
        </p:nvSpPr>
        <p:spPr bwMode="auto">
          <a:xfrm rot="5400000">
            <a:off x="6796900" y="548242"/>
            <a:ext cx="233177" cy="2247480"/>
          </a:xfrm>
          <a:prstGeom prst="leftBrace">
            <a:avLst/>
          </a:prstGeom>
          <a:noFill/>
          <a:ln w="222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45720" tIns="45720" rIns="4572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902619" y="1185016"/>
            <a:ext cx="25186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Calibri" panose="020F0502020204030204" pitchFamily="34" charset="0"/>
                <a:cs typeface="Calibri" panose="020F0502020204030204" pitchFamily="34" charset="0"/>
              </a:rPr>
              <a:t>Expression Levels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左大括号 12"/>
          <p:cNvSpPr/>
          <p:nvPr/>
        </p:nvSpPr>
        <p:spPr bwMode="auto">
          <a:xfrm rot="5400000">
            <a:off x="9659526" y="265756"/>
            <a:ext cx="233179" cy="2812451"/>
          </a:xfrm>
          <a:prstGeom prst="leftBrace">
            <a:avLst/>
          </a:prstGeom>
          <a:noFill/>
          <a:ln w="222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45720" tIns="45720" rIns="4572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8800361" y="1185016"/>
            <a:ext cx="22752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Calibri" panose="020F0502020204030204" pitchFamily="34" charset="0"/>
                <a:cs typeface="Calibri" panose="020F0502020204030204" pitchFamily="34" charset="0"/>
              </a:rPr>
              <a:t>HLA-Peptide Bind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188" y="1971058"/>
            <a:ext cx="11048700" cy="4501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945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</TotalTime>
  <Words>127</Words>
  <Application>Microsoft Office PowerPoint</Application>
  <PresentationFormat>宽屏</PresentationFormat>
  <Paragraphs>35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1" baseType="lpstr">
      <vt:lpstr>等线</vt:lpstr>
      <vt:lpstr>等线 Light</vt:lpstr>
      <vt:lpstr>Arial</vt:lpstr>
      <vt:lpstr>Berlin Sans FB Demi</vt:lpstr>
      <vt:lpstr>Calibri</vt:lpstr>
      <vt:lpstr>Calibri Light</vt:lpstr>
      <vt:lpstr>Wingdings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innovent</dc:creator>
  <cp:lastModifiedBy>innovent</cp:lastModifiedBy>
  <cp:revision>22</cp:revision>
  <dcterms:created xsi:type="dcterms:W3CDTF">2022-11-28T03:05:01Z</dcterms:created>
  <dcterms:modified xsi:type="dcterms:W3CDTF">2022-11-28T03:09:38Z</dcterms:modified>
</cp:coreProperties>
</file>