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удент" initials="С" lastIdx="1" clrIdx="0">
    <p:extLst>
      <p:ext uri="{19B8F6BF-5375-455C-9EA6-DF929625EA0E}">
        <p15:presenceInfo xmlns:p15="http://schemas.microsoft.com/office/powerpoint/2012/main" userId="S-1-5-21-1804579065-3064761540-2596605669-11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2T11:05:42.004" idx="1">
    <p:pos x="2797" y="78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95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0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3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1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3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31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30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3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6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5DE9983-EACE-49B8-B25C-5A7979B6F3B7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86DBE9B-FE47-4B8B-BB2E-48136BFEC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8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№1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Как Складской сборщик</a:t>
            </a:r>
          </a:p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Я хочу быстро находить товар по его названию или артикулу</a:t>
            </a:r>
          </a:p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Чтобы я мог быстро определить его местонахождение и укомплектовать заказы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44" y="3405298"/>
            <a:ext cx="4706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Segoe Print" panose="02000600000000000000" pitchFamily="2" charset="0"/>
              </a:rPr>
              <a:t>Критерии приемки</a:t>
            </a: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Поле поиска отображается на главном экране терминала сборщика</a:t>
            </a: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Система показывает подсказки(</a:t>
            </a:r>
            <a:r>
              <a:rPr lang="ru-RU" sz="1400" dirty="0" err="1" smtClean="0">
                <a:latin typeface="Segoe Print" panose="02000600000000000000" pitchFamily="2" charset="0"/>
              </a:rPr>
              <a:t>автозавершение</a:t>
            </a:r>
            <a:r>
              <a:rPr lang="ru-RU" sz="1400" dirty="0" smtClean="0">
                <a:latin typeface="Segoe Print" panose="02000600000000000000" pitchFamily="2" charset="0"/>
              </a:rPr>
              <a:t>) во время ввода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В результатах отображается название товара, артикул и его точное место(стеллаж, полка)</a:t>
            </a:r>
            <a:endParaRPr lang="ru-RU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2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№1</a:t>
            </a:r>
            <a:r>
              <a:rPr lang="en-US" sz="4000" dirty="0">
                <a:latin typeface="Arial Rounded MT Bold" panose="020F0704030504030204" pitchFamily="34" charset="0"/>
              </a:rPr>
              <a:t>0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413377"/>
            <a:ext cx="4438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Как </a:t>
            </a:r>
            <a:r>
              <a:rPr lang="ru-RU" sz="1400" dirty="0" err="1" smtClean="0">
                <a:latin typeface="Segoe Print" panose="02000600000000000000" pitchFamily="2" charset="0"/>
              </a:rPr>
              <a:t>Сис</a:t>
            </a:r>
            <a:r>
              <a:rPr lang="ru-RU" sz="1400" dirty="0" smtClean="0">
                <a:latin typeface="Segoe Print" panose="02000600000000000000" pitchFamily="2" charset="0"/>
              </a:rPr>
              <a:t>. Админ</a:t>
            </a:r>
          </a:p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 Я хочу блокировать доступ к аккаунту ради безопасности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44" y="3644981"/>
            <a:ext cx="47060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</a:rPr>
              <a:t>Критерии приемки</a:t>
            </a:r>
            <a:r>
              <a:rPr lang="ru-RU" sz="1400" dirty="0" smtClean="0">
                <a:latin typeface="Segoe Print" panose="02000600000000000000" pitchFamily="2" charset="0"/>
              </a:rPr>
              <a:t>:</a:t>
            </a: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Выбор пользователя</a:t>
            </a: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Причина блокировки</a:t>
            </a: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Копия данных, в случае если пользователя нужно будет разблокировать</a:t>
            </a:r>
            <a:endParaRPr lang="en-US" sz="1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№1</a:t>
            </a:r>
            <a:r>
              <a:rPr lang="en-US" sz="4000" dirty="0" smtClean="0">
                <a:latin typeface="Arial Rounded MT Bold" panose="020F0704030504030204" pitchFamily="34" charset="0"/>
              </a:rPr>
              <a:t>1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311753"/>
            <a:ext cx="4438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Как </a:t>
            </a:r>
            <a:r>
              <a:rPr lang="ru-RU" sz="1400" dirty="0" smtClean="0">
                <a:latin typeface="Segoe Print" panose="02000600000000000000" pitchFamily="2" charset="0"/>
              </a:rPr>
              <a:t>работник</a:t>
            </a:r>
            <a:endParaRPr lang="ru-RU" sz="1400" dirty="0" smtClean="0">
              <a:latin typeface="Segoe Print" panose="02000600000000000000" pitchFamily="2" charset="0"/>
            </a:endParaRPr>
          </a:p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Я хочу входить в систему под своими данными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44" y="3405298"/>
            <a:ext cx="4706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Segoe Print" panose="02000600000000000000" pitchFamily="2" charset="0"/>
              </a:rPr>
              <a:t>Критерии приемки: </a:t>
            </a:r>
            <a:endParaRPr lang="en-US" sz="1400" b="1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Ввод ФИО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Ввод пароля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Доп. Подтверждение</a:t>
            </a:r>
            <a:endParaRPr lang="ru-RU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1965" y="1343364"/>
            <a:ext cx="5777847" cy="466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№1</a:t>
            </a:r>
            <a:r>
              <a:rPr lang="en-US" sz="4000" dirty="0" smtClean="0">
                <a:latin typeface="Arial Rounded MT Bold" panose="020F0704030504030204" pitchFamily="34" charset="0"/>
              </a:rPr>
              <a:t>2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345967"/>
            <a:ext cx="443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Как Пользователь</a:t>
            </a: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Я хочу восстанавливать пароль</a:t>
            </a: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чтобы получить доступ к системе при его утере</a:t>
            </a:r>
            <a:r>
              <a:rPr lang="ru-RU" sz="14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44" y="3570986"/>
            <a:ext cx="47060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Критерии приемки</a:t>
            </a:r>
            <a:endParaRPr lang="ru-RU" sz="1400" b="1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1. Доступна функция "Забыли пароль?"</a:t>
            </a: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2. Ссылка для сброса отправляется на </a:t>
            </a:r>
            <a:r>
              <a:rPr lang="ru-RU" sz="14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email</a:t>
            </a:r>
            <a:endParaRPr lang="ru-RU" sz="14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3. Новый пароль соответствует требованиям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41828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9" y="120624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№1</a:t>
            </a:r>
            <a:r>
              <a:rPr lang="en-US" sz="4000" dirty="0" smtClean="0">
                <a:latin typeface="Arial Rounded MT Bold" panose="020F0704030504030204" pitchFamily="34" charset="0"/>
              </a:rPr>
              <a:t>3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Как </a:t>
            </a:r>
            <a:r>
              <a:rPr lang="ru-RU" sz="1400" dirty="0" err="1" smtClean="0">
                <a:latin typeface="Segoe Print" panose="02000600000000000000" pitchFamily="2" charset="0"/>
              </a:rPr>
              <a:t>Сис</a:t>
            </a:r>
            <a:r>
              <a:rPr lang="ru-RU" sz="1400" dirty="0" smtClean="0">
                <a:latin typeface="Segoe Print" panose="02000600000000000000" pitchFamily="2" charset="0"/>
              </a:rPr>
              <a:t>. Админ</a:t>
            </a:r>
          </a:p>
          <a:p>
            <a:pPr algn="ctr"/>
            <a:r>
              <a:rPr lang="ru-RU" sz="14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Я </a:t>
            </a:r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хочу управлять базой данных</a:t>
            </a: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чтобы обеспечивать целостность и производительность системы.</a:t>
            </a:r>
          </a:p>
          <a:p>
            <a:pPr algn="ctr"/>
            <a:endParaRPr lang="ru-RU" sz="1400" dirty="0" smtClean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9555" y="3661312"/>
            <a:ext cx="4706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Segoe Print" panose="02000600000000000000" pitchFamily="2" charset="0"/>
              </a:rPr>
              <a:t>Критерии приемки: </a:t>
            </a:r>
            <a:endParaRPr lang="en-US" sz="1400" b="1" dirty="0" smtClean="0">
              <a:latin typeface="Segoe Print" panose="02000600000000000000" pitchFamily="2" charset="0"/>
            </a:endParaRPr>
          </a:p>
          <a:p>
            <a:pPr algn="ctr"/>
            <a:r>
              <a:rPr lang="ru-RU" sz="1400" b="1" dirty="0">
                <a:latin typeface="Segoe Print" panose="02000600000000000000" pitchFamily="2" charset="0"/>
                <a:cs typeface="Times New Roman" panose="02020603050405020304" pitchFamily="18" charset="0"/>
              </a:rPr>
              <a:t>1. Доступны инструменты резервного копирования</a:t>
            </a:r>
          </a:p>
          <a:p>
            <a:pPr algn="ctr"/>
            <a:r>
              <a:rPr lang="ru-RU" sz="1400" b="1" dirty="0">
                <a:latin typeface="Segoe Print" panose="02000600000000000000" pitchFamily="2" charset="0"/>
                <a:cs typeface="Times New Roman" panose="02020603050405020304" pitchFamily="18" charset="0"/>
              </a:rPr>
              <a:t>2. Можно </a:t>
            </a:r>
            <a:r>
              <a:rPr lang="ru-RU" sz="1400" b="1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выполнять оптимизацию системы</a:t>
            </a:r>
            <a:endParaRPr lang="ru-RU" sz="1400" b="1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ru-RU" sz="1400" b="1" dirty="0">
                <a:latin typeface="Segoe Print" panose="02000600000000000000" pitchFamily="2" charset="0"/>
                <a:cs typeface="Times New Roman" panose="02020603050405020304" pitchFamily="18" charset="0"/>
              </a:rPr>
              <a:t>3. Есть мониторинг </a:t>
            </a:r>
            <a:r>
              <a:rPr lang="ru-RU" sz="1400" b="1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производительности</a:t>
            </a:r>
            <a:r>
              <a:rPr lang="ru-RU" sz="1400" dirty="0">
                <a:latin typeface="Segoe Print" panose="02000600000000000000" pitchFamily="2" charset="0"/>
              </a:rPr>
              <a:t/>
            </a:r>
            <a:br>
              <a:rPr lang="ru-RU" sz="1400" dirty="0">
                <a:latin typeface="Segoe Print" panose="02000600000000000000" pitchFamily="2" charset="0"/>
              </a:rPr>
            </a:br>
            <a:endParaRPr lang="ru-RU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№1</a:t>
            </a:r>
            <a:r>
              <a:rPr lang="en-US" sz="4000" dirty="0">
                <a:latin typeface="Arial Rounded MT Bold" panose="020F0704030504030204" pitchFamily="34" charset="0"/>
              </a:rPr>
              <a:t>4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</a:rPr>
              <a:t>Как </a:t>
            </a:r>
            <a:r>
              <a:rPr lang="ru-RU" sz="1400" dirty="0" err="1">
                <a:latin typeface="Segoe Print" panose="02000600000000000000" pitchFamily="2" charset="0"/>
              </a:rPr>
              <a:t>Мерчендайзер</a:t>
            </a:r>
            <a:r>
              <a:rPr lang="ru-RU" sz="1400" dirty="0">
                <a:latin typeface="Segoe Print" panose="02000600000000000000" pitchFamily="2" charset="0"/>
              </a:rPr>
              <a:t> Я хочу иметь возможность массово генерировать и печатать ценники на товары Чтобы быстро обновить цены на витрине после изменения прайс-листа. </a:t>
            </a:r>
            <a:endParaRPr lang="ru-RU" sz="1400" dirty="0" smtClean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44" y="3405298"/>
            <a:ext cx="47060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Segoe Print" panose="02000600000000000000" pitchFamily="2" charset="0"/>
              </a:rPr>
              <a:t>Критерии приемки: </a:t>
            </a:r>
            <a:endParaRPr lang="en-US" sz="1400" b="1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Я </a:t>
            </a:r>
            <a:r>
              <a:rPr lang="ru-RU" sz="1400" dirty="0">
                <a:latin typeface="Segoe Print" panose="02000600000000000000" pitchFamily="2" charset="0"/>
              </a:rPr>
              <a:t>могу выбрать товары для печати ценников по категории или поставщику.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Система </a:t>
            </a:r>
            <a:r>
              <a:rPr lang="ru-RU" sz="1400" dirty="0">
                <a:latin typeface="Segoe Print" panose="02000600000000000000" pitchFamily="2" charset="0"/>
              </a:rPr>
              <a:t>позволяет предварительно просмотреть макет ценника.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Печать </a:t>
            </a:r>
            <a:r>
              <a:rPr lang="ru-RU" sz="1400" dirty="0">
                <a:latin typeface="Segoe Print" panose="02000600000000000000" pitchFamily="2" charset="0"/>
              </a:rPr>
              <a:t>происходит на принтере этикеток, подключенном к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17709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220988" y="1238824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№1</a:t>
            </a:r>
            <a:r>
              <a:rPr lang="en-US" sz="4000" dirty="0" smtClean="0">
                <a:latin typeface="Arial Rounded MT Bold" panose="020F0704030504030204" pitchFamily="34" charset="0"/>
              </a:rPr>
              <a:t>5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</a:rPr>
              <a:t>Как Контролер качества Я хочу вносить в систему информацию о забракованных товарах Чтобы вести их учет и списание, а также анализировать причины брака.</a:t>
            </a:r>
            <a:endParaRPr lang="ru-RU" sz="1400" dirty="0" smtClean="0">
              <a:latin typeface="Segoe Print" panose="02000600000000000000" pitchFamily="2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2235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/>
            </a:r>
            <a:b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633" y="3330649"/>
            <a:ext cx="4467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000000"/>
                </a:solidFill>
                <a:latin typeface="Segoe Print" panose="02000600000000000000" pitchFamily="2" charset="0"/>
              </a:rPr>
              <a:t>Критерии приемки: </a:t>
            </a:r>
            <a:endParaRPr lang="en-US" altLang="ru-RU" sz="1400" b="1" dirty="0" smtClean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altLang="ru-RU" sz="1400" dirty="0" smtClean="0">
                <a:solidFill>
                  <a:srgbClr val="000000"/>
                </a:solidFill>
                <a:latin typeface="Segoe Print" panose="02000600000000000000" pitchFamily="2" charset="0"/>
              </a:rPr>
              <a:t>Я </a:t>
            </a:r>
            <a:r>
              <a:rPr lang="ru-RU" altLang="ru-RU" sz="1400" dirty="0">
                <a:solidFill>
                  <a:srgbClr val="000000"/>
                </a:solidFill>
                <a:latin typeface="Segoe Print" panose="02000600000000000000" pitchFamily="2" charset="0"/>
              </a:rPr>
              <a:t>могу создать акт о браке, указав товар, количество, причину и виновное подразделение. </a:t>
            </a:r>
            <a:endParaRPr lang="en-US" altLang="ru-RU" sz="1400" dirty="0" smtClean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altLang="ru-RU" sz="1400" dirty="0" smtClean="0">
                <a:solidFill>
                  <a:srgbClr val="000000"/>
                </a:solidFill>
                <a:latin typeface="Segoe Print" panose="02000600000000000000" pitchFamily="2" charset="0"/>
              </a:rPr>
              <a:t>Система </a:t>
            </a:r>
            <a:r>
              <a:rPr lang="ru-RU" altLang="ru-RU" sz="1400" dirty="0">
                <a:solidFill>
                  <a:srgbClr val="000000"/>
                </a:solidFill>
                <a:latin typeface="Segoe Print" panose="02000600000000000000" pitchFamily="2" charset="0"/>
              </a:rPr>
              <a:t>автоматически перемещает товар в виртуальную зону «Брак</a:t>
            </a:r>
            <a:r>
              <a:rPr lang="ru-RU" altLang="ru-RU" sz="1400" dirty="0" smtClean="0">
                <a:solidFill>
                  <a:srgbClr val="000000"/>
                </a:solidFill>
                <a:latin typeface="Segoe Print" panose="02000600000000000000" pitchFamily="2" charset="0"/>
              </a:rPr>
              <a:t>».</a:t>
            </a:r>
            <a:endParaRPr lang="en-US" altLang="ru-RU" sz="1400" dirty="0" smtClean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ru-RU" altLang="ru-RU" sz="1400" dirty="0" smtClean="0">
                <a:solidFill>
                  <a:srgbClr val="000000"/>
                </a:solidFill>
                <a:latin typeface="Segoe Print" panose="02000600000000000000" pitchFamily="2" charset="0"/>
              </a:rPr>
              <a:t>По </a:t>
            </a:r>
            <a:r>
              <a:rPr lang="ru-RU" altLang="ru-RU" sz="1400" dirty="0">
                <a:solidFill>
                  <a:srgbClr val="000000"/>
                </a:solidFill>
                <a:latin typeface="Segoe Print" panose="02000600000000000000" pitchFamily="2" charset="0"/>
              </a:rPr>
              <a:t>каждому поставщику можно сформировать отчет по проценту брака за период</a:t>
            </a:r>
            <a:r>
              <a:rPr lang="ru-RU" altLang="ru-RU" sz="1400" dirty="0" smtClean="0">
                <a:solidFill>
                  <a:srgbClr val="000000"/>
                </a:solidFill>
                <a:latin typeface="Segoe Print" panose="02000600000000000000" pitchFamily="2" charset="0"/>
              </a:rPr>
              <a:t>.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5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</a:t>
            </a:r>
            <a:r>
              <a:rPr lang="en-US" sz="4000" dirty="0">
                <a:latin typeface="Arial Rounded MT Bold" panose="020F0704030504030204" pitchFamily="34" charset="0"/>
              </a:rPr>
              <a:t>2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Как менеджер по запасам</a:t>
            </a:r>
          </a:p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Я хочу получать автоматическое уведомление, когда уровень товара падает ниже минимального</a:t>
            </a:r>
          </a:p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Чтобы я мог вовремя создать заказ на пополнение и избежать недостатка товара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44" y="3405298"/>
            <a:ext cx="47060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Segoe Print" panose="02000600000000000000" pitchFamily="2" charset="0"/>
              </a:rPr>
              <a:t>Критерии приемки: </a:t>
            </a:r>
            <a:endParaRPr lang="en-US" sz="1400" b="1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Система </a:t>
            </a:r>
            <a:r>
              <a:rPr lang="ru-RU" sz="1400" dirty="0">
                <a:latin typeface="Segoe Print" panose="02000600000000000000" pitchFamily="2" charset="0"/>
              </a:rPr>
              <a:t>отправляет </a:t>
            </a:r>
            <a:r>
              <a:rPr lang="ru-RU" sz="1400" dirty="0" err="1">
                <a:latin typeface="Segoe Print" panose="02000600000000000000" pitchFamily="2" charset="0"/>
              </a:rPr>
              <a:t>push</a:t>
            </a:r>
            <a:r>
              <a:rPr lang="ru-RU" sz="1400" dirty="0">
                <a:latin typeface="Segoe Print" panose="02000600000000000000" pitchFamily="2" charset="0"/>
              </a:rPr>
              <a:t>-уведомление и </a:t>
            </a:r>
            <a:r>
              <a:rPr lang="ru-RU" sz="1400" dirty="0" err="1">
                <a:latin typeface="Segoe Print" panose="02000600000000000000" pitchFamily="2" charset="0"/>
              </a:rPr>
              <a:t>email</a:t>
            </a:r>
            <a:r>
              <a:rPr lang="ru-RU" sz="1400" dirty="0">
                <a:latin typeface="Segoe Print" panose="02000600000000000000" pitchFamily="2" charset="0"/>
              </a:rPr>
              <a:t>-оповещение.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В </a:t>
            </a:r>
            <a:r>
              <a:rPr lang="ru-RU" sz="1400" dirty="0">
                <a:latin typeface="Segoe Print" panose="02000600000000000000" pitchFamily="2" charset="0"/>
              </a:rPr>
              <a:t>уведомлении указаны название товара, артикул, текущий и минимальный остаток.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Уведомления </a:t>
            </a:r>
            <a:r>
              <a:rPr lang="ru-RU" sz="1400" dirty="0">
                <a:latin typeface="Segoe Print" panose="02000600000000000000" pitchFamily="2" charset="0"/>
              </a:rPr>
              <a:t>приходят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6181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</a:t>
            </a:r>
            <a:r>
              <a:rPr lang="en-US" sz="4000" dirty="0">
                <a:latin typeface="Arial Rounded MT Bold" panose="020F0704030504030204" pitchFamily="34" charset="0"/>
              </a:rPr>
              <a:t>3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</a:rPr>
              <a:t>Как </a:t>
            </a:r>
            <a:r>
              <a:rPr lang="ru-RU" sz="1400" dirty="0" smtClean="0">
                <a:latin typeface="Segoe Print" panose="02000600000000000000" pitchFamily="2" charset="0"/>
              </a:rPr>
              <a:t>складской оператор Я </a:t>
            </a:r>
            <a:r>
              <a:rPr lang="ru-RU" sz="1400" dirty="0">
                <a:latin typeface="Segoe Print" panose="02000600000000000000" pitchFamily="2" charset="0"/>
              </a:rPr>
              <a:t>хочу сканировать штрих-код нового товара, чтобы внести его в систему Чтобы избежать ошибок ручного ввода и обеспечить точность данных о запасах.</a:t>
            </a:r>
            <a:endParaRPr lang="ru-RU" sz="1400" dirty="0" smtClean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44" y="3405298"/>
            <a:ext cx="4706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Segoe Print" panose="02000600000000000000" pitchFamily="2" charset="0"/>
              </a:rPr>
              <a:t>Критерии приемки: </a:t>
            </a:r>
            <a:endParaRPr lang="en-US" sz="1400" b="1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Сканер </a:t>
            </a:r>
            <a:r>
              <a:rPr lang="ru-RU" sz="1400" dirty="0">
                <a:latin typeface="Segoe Print" panose="02000600000000000000" pitchFamily="2" charset="0"/>
              </a:rPr>
              <a:t>считывает штрих-код и автоматически заполняет данные о товаре (название, артикул).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 </a:t>
            </a:r>
            <a:r>
              <a:rPr lang="ru-RU" sz="1400" dirty="0">
                <a:latin typeface="Segoe Print" panose="02000600000000000000" pitchFamily="2" charset="0"/>
              </a:rPr>
              <a:t>Я могу ввести/подтвердить полученное количество.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 </a:t>
            </a:r>
            <a:r>
              <a:rPr lang="ru-RU" sz="1400" dirty="0">
                <a:latin typeface="Segoe Print" panose="02000600000000000000" pitchFamily="2" charset="0"/>
              </a:rPr>
              <a:t>Система немедленно обновляет общее количество товара на складе после подтверждения.</a:t>
            </a:r>
          </a:p>
        </p:txBody>
      </p:sp>
    </p:spTree>
    <p:extLst>
      <p:ext uri="{BB962C8B-B14F-4D97-AF65-F5344CB8AC3E}">
        <p14:creationId xmlns:p14="http://schemas.microsoft.com/office/powerpoint/2010/main" val="7081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</a:t>
            </a:r>
            <a:r>
              <a:rPr lang="en-US" sz="4000" dirty="0">
                <a:latin typeface="Arial Rounded MT Bold" panose="020F0704030504030204" pitchFamily="34" charset="0"/>
              </a:rPr>
              <a:t>4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</a:rPr>
              <a:t>Как Новый сотрудник Я хочу видеть интерактивную карту зон склада Чтобы быстрее освоить планировку и ориентироваться на территории.</a:t>
            </a:r>
            <a:endParaRPr lang="ru-RU" sz="1400" dirty="0" smtClean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44" y="3405298"/>
            <a:ext cx="4706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Segoe Print" panose="02000600000000000000" pitchFamily="2" charset="0"/>
              </a:rPr>
              <a:t>Критерии приемки: </a:t>
            </a:r>
            <a:endParaRPr lang="en-US" sz="1400" b="1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Карта </a:t>
            </a:r>
            <a:r>
              <a:rPr lang="ru-RU" sz="1400" dirty="0">
                <a:latin typeface="Segoe Print" panose="02000600000000000000" pitchFamily="2" charset="0"/>
              </a:rPr>
              <a:t>доступна на складском терминале и на мониторе в офисе</a:t>
            </a:r>
            <a:r>
              <a:rPr lang="ru-RU" sz="1400" dirty="0" smtClean="0">
                <a:latin typeface="Segoe Print" panose="02000600000000000000" pitchFamily="2" charset="0"/>
              </a:rPr>
              <a:t>.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Я </a:t>
            </a:r>
            <a:r>
              <a:rPr lang="ru-RU" sz="1400" dirty="0">
                <a:latin typeface="Segoe Print" panose="02000600000000000000" pitchFamily="2" charset="0"/>
              </a:rPr>
              <a:t>могу приближать и отдалять зоны, а также кликать на них, чтобы увидеть название (например, «Зона B-5</a:t>
            </a:r>
            <a:r>
              <a:rPr lang="ru-RU" sz="1400" dirty="0" smtClean="0">
                <a:latin typeface="Segoe Print" panose="02000600000000000000" pitchFamily="2" charset="0"/>
              </a:rPr>
              <a:t>»).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 </a:t>
            </a:r>
            <a:r>
              <a:rPr lang="ru-RU" sz="1400" dirty="0">
                <a:latin typeface="Segoe Print" panose="02000600000000000000" pitchFamily="2" charset="0"/>
              </a:rPr>
              <a:t>Система подсвечивает кратчайший маршрут до выбранного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30557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</a:t>
            </a:r>
            <a:r>
              <a:rPr lang="en-US" sz="4000" dirty="0">
                <a:latin typeface="Arial Rounded MT Bold" panose="020F0704030504030204" pitchFamily="34" charset="0"/>
              </a:rPr>
              <a:t>5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</a:rPr>
              <a:t>Как Складской работник Я хочу получать цифровые задания на своем терминале на перемещение товаров из зоны хранения в зону комплектации Чтобы я всегда был занят работой, а зона комплектации была всегда укомплектована. </a:t>
            </a:r>
            <a:r>
              <a:rPr lang="ru-RU" sz="1400" dirty="0" smtClean="0">
                <a:latin typeface="Segoe Print" panose="02000600000000000000" pitchFamily="2" charset="0"/>
              </a:rPr>
              <a:t/>
            </a:r>
            <a:br>
              <a:rPr lang="ru-RU" sz="1400" dirty="0" smtClean="0">
                <a:latin typeface="Segoe Print" panose="02000600000000000000" pitchFamily="2" charset="0"/>
              </a:rPr>
            </a:br>
            <a:endParaRPr lang="ru-RU" sz="1400" dirty="0" smtClean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44" y="3644981"/>
            <a:ext cx="4706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Segoe Print" panose="02000600000000000000" pitchFamily="2" charset="0"/>
              </a:rPr>
              <a:t>Критерии приемки: </a:t>
            </a:r>
            <a:endParaRPr lang="en-US" sz="1400" b="1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Задания </a:t>
            </a:r>
            <a:r>
              <a:rPr lang="ru-RU" sz="1400" dirty="0">
                <a:latin typeface="Segoe Print" panose="02000600000000000000" pitchFamily="2" charset="0"/>
              </a:rPr>
              <a:t>отображаются в виде четкого списка на устройстве</a:t>
            </a:r>
            <a:r>
              <a:rPr lang="ru-RU" sz="1400" dirty="0" smtClean="0">
                <a:latin typeface="Segoe Print" panose="02000600000000000000" pitchFamily="2" charset="0"/>
              </a:rPr>
              <a:t>.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 </a:t>
            </a:r>
            <a:r>
              <a:rPr lang="ru-RU" sz="1400" dirty="0">
                <a:latin typeface="Segoe Print" panose="02000600000000000000" pitchFamily="2" charset="0"/>
              </a:rPr>
              <a:t>Каждое задание содержит название товара, количество, место откуда и куда переместить.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Я </a:t>
            </a:r>
            <a:r>
              <a:rPr lang="ru-RU" sz="1400" dirty="0">
                <a:latin typeface="Segoe Print" panose="02000600000000000000" pitchFamily="2" charset="0"/>
              </a:rPr>
              <a:t>могу отметить задание как выполненное по его завершении.</a:t>
            </a:r>
          </a:p>
        </p:txBody>
      </p:sp>
    </p:spTree>
    <p:extLst>
      <p:ext uri="{BB962C8B-B14F-4D97-AF65-F5344CB8AC3E}">
        <p14:creationId xmlns:p14="http://schemas.microsoft.com/office/powerpoint/2010/main" val="22676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</a:t>
            </a:r>
            <a:r>
              <a:rPr lang="en-US" sz="4000" dirty="0">
                <a:latin typeface="Arial Rounded MT Bold" panose="020F0704030504030204" pitchFamily="34" charset="0"/>
              </a:rPr>
              <a:t>6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</a:rPr>
              <a:t>Как Руководитель склада Я хочу иметь возможность ежедневно формировать отчет об остатках товаров в формате </a:t>
            </a:r>
            <a:r>
              <a:rPr lang="ru-RU" sz="1400" dirty="0" err="1">
                <a:latin typeface="Segoe Print" panose="02000600000000000000" pitchFamily="2" charset="0"/>
              </a:rPr>
              <a:t>Excel</a:t>
            </a:r>
            <a:r>
              <a:rPr lang="ru-RU" sz="1400" dirty="0">
                <a:latin typeface="Segoe Print" panose="02000600000000000000" pitchFamily="2" charset="0"/>
              </a:rPr>
              <a:t> Чтобы я мог анализировать текущую ситуацию и предоставлять данные руководству.</a:t>
            </a:r>
            <a:endParaRPr lang="ru-RU" sz="1400" dirty="0" smtClean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686" y="3644981"/>
            <a:ext cx="47060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Segoe Print" panose="02000600000000000000" pitchFamily="2" charset="0"/>
              </a:rPr>
              <a:t>Критерии приемки:</a:t>
            </a:r>
            <a:r>
              <a:rPr lang="ru-RU" sz="1400" dirty="0">
                <a:latin typeface="Segoe Print" panose="02000600000000000000" pitchFamily="2" charset="0"/>
              </a:rPr>
              <a:t>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Отчет </a:t>
            </a:r>
            <a:r>
              <a:rPr lang="ru-RU" sz="1400" dirty="0">
                <a:latin typeface="Segoe Print" panose="02000600000000000000" pitchFamily="2" charset="0"/>
              </a:rPr>
              <a:t>формируется по запросу из интерфейса системы.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Отчет </a:t>
            </a:r>
            <a:r>
              <a:rPr lang="ru-RU" sz="1400" dirty="0">
                <a:latin typeface="Segoe Print" panose="02000600000000000000" pitchFamily="2" charset="0"/>
              </a:rPr>
              <a:t>включает в себя артикул, название товара, текущий остаток и себестоимость.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Отчет </a:t>
            </a:r>
            <a:r>
              <a:rPr lang="ru-RU" sz="1400" dirty="0">
                <a:latin typeface="Segoe Print" panose="02000600000000000000" pitchFamily="2" charset="0"/>
              </a:rPr>
              <a:t>выгружается в формате .</a:t>
            </a:r>
            <a:r>
              <a:rPr lang="ru-RU" sz="1400" dirty="0" err="1">
                <a:latin typeface="Segoe Print" panose="02000600000000000000" pitchFamily="2" charset="0"/>
              </a:rPr>
              <a:t>xlsx</a:t>
            </a:r>
            <a:r>
              <a:rPr lang="ru-RU" sz="1400" dirty="0">
                <a:latin typeface="Segoe Print" panose="020006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14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</a:t>
            </a:r>
            <a:r>
              <a:rPr lang="en-US" sz="4000" dirty="0">
                <a:latin typeface="Arial Rounded MT Bold" panose="020F0704030504030204" pitchFamily="34" charset="0"/>
              </a:rPr>
              <a:t>7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</a:rPr>
              <a:t>Как Менеджер по продажам Я хочу резервировать конкретные товары под подтвержденный заказ клиента Чтобы эти товары не могли быть проданы другому клиенту во время обработки заказа.</a:t>
            </a:r>
            <a:endParaRPr lang="ru-RU" sz="1400" dirty="0" smtClean="0">
              <a:latin typeface="Segoe Print" panose="020006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44" y="3405298"/>
            <a:ext cx="4706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Segoe Print" panose="02000600000000000000" pitchFamily="2" charset="0"/>
              </a:rPr>
              <a:t>Критерии приемки: </a:t>
            </a:r>
            <a:endParaRPr lang="en-US" sz="1400" b="1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Система </a:t>
            </a:r>
            <a:r>
              <a:rPr lang="ru-RU" sz="1400" dirty="0">
                <a:latin typeface="Segoe Print" panose="02000600000000000000" pitchFamily="2" charset="0"/>
              </a:rPr>
              <a:t>уменьшает количество «доступного» к продаже товара, но не меняет «физический» остаток.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Резерв </a:t>
            </a:r>
            <a:r>
              <a:rPr lang="ru-RU" sz="1400" dirty="0">
                <a:latin typeface="Segoe Print" panose="02000600000000000000" pitchFamily="2" charset="0"/>
              </a:rPr>
              <a:t>привязан к конкретному номеру заказа. 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Резерв </a:t>
            </a:r>
            <a:r>
              <a:rPr lang="ru-RU" sz="1400" dirty="0">
                <a:latin typeface="Segoe Print" panose="02000600000000000000" pitchFamily="2" charset="0"/>
              </a:rPr>
              <a:t>автоматически снимается, если заказ отменен или отгружен.</a:t>
            </a:r>
          </a:p>
        </p:txBody>
      </p:sp>
    </p:spTree>
    <p:extLst>
      <p:ext uri="{BB962C8B-B14F-4D97-AF65-F5344CB8AC3E}">
        <p14:creationId xmlns:p14="http://schemas.microsoft.com/office/powerpoint/2010/main" val="37643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8" y="1286450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</a:t>
            </a:r>
            <a:r>
              <a:rPr lang="en-US" sz="4000" dirty="0" smtClean="0">
                <a:latin typeface="Arial Rounded MT Bold" panose="020F0704030504030204" pitchFamily="34" charset="0"/>
              </a:rPr>
              <a:t>8</a:t>
            </a:r>
            <a:endParaRPr lang="ru-RU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610529" y="2069287"/>
            <a:ext cx="44383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Segoe Print" panose="02000600000000000000" pitchFamily="2" charset="0"/>
              </a:rPr>
              <a:t>Как складской </a:t>
            </a:r>
            <a:r>
              <a:rPr lang="ru-RU" sz="1400" dirty="0" smtClean="0">
                <a:latin typeface="Segoe Print" panose="02000600000000000000" pitchFamily="2" charset="0"/>
              </a:rPr>
              <a:t>оператор </a:t>
            </a:r>
            <a:r>
              <a:rPr lang="ru-RU" sz="1400" dirty="0" smtClean="0">
                <a:latin typeface="Segoe Print" panose="02000600000000000000" pitchFamily="2" charset="0"/>
              </a:rPr>
              <a:t>я хочу принимать товары от поставщиков с проверкой по документам, чтобы гарантировать соответствие поставки документам и быстро размещать товары на складе</a:t>
            </a:r>
            <a:endParaRPr lang="ru-RU" sz="1400" dirty="0" smtClean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44" y="3405298"/>
            <a:ext cx="47060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Segoe Print" panose="02000600000000000000" pitchFamily="2" charset="0"/>
              </a:rPr>
              <a:t>Критерии приемки: </a:t>
            </a:r>
            <a:endParaRPr lang="en-US" sz="1400" b="1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При сканировании штрих-кода система сверяет товар с накладной</a:t>
            </a:r>
            <a:endParaRPr lang="en-US" sz="1400" dirty="0" smtClean="0">
              <a:latin typeface="Segoe Print" panose="02000600000000000000" pitchFamily="2" charset="0"/>
            </a:endParaRP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При расхождении количества система создает акт расхождений</a:t>
            </a:r>
          </a:p>
          <a:p>
            <a:pPr marL="342900" indent="-342900" algn="ctr">
              <a:buAutoNum type="arabicPeriod"/>
            </a:pPr>
            <a:r>
              <a:rPr lang="ru-RU" sz="1400" dirty="0" smtClean="0">
                <a:latin typeface="Segoe Print" panose="02000600000000000000" pitchFamily="2" charset="0"/>
              </a:rPr>
              <a:t>Товар не может быть принят без подтверждения соответствия.</a:t>
            </a:r>
            <a:endParaRPr lang="ru-RU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87">
            <a:off x="133639" y="1414787"/>
            <a:ext cx="5777847" cy="471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281" y="57950"/>
            <a:ext cx="4143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Rounded MT Bold" panose="020F0704030504030204" pitchFamily="34" charset="0"/>
              </a:rPr>
              <a:t>User Story </a:t>
            </a:r>
            <a:r>
              <a:rPr lang="ru-RU" sz="4000" dirty="0" smtClean="0">
                <a:latin typeface="Arial Rounded MT Bold" panose="020F0704030504030204" pitchFamily="34" charset="0"/>
              </a:rPr>
              <a:t>№</a:t>
            </a:r>
            <a:r>
              <a:rPr lang="en-US" sz="4000" dirty="0" smtClean="0">
                <a:latin typeface="Arial Rounded MT Bold" panose="020F0704030504030204" pitchFamily="34" charset="0"/>
              </a:rPr>
              <a:t>9</a:t>
            </a:r>
            <a:endParaRPr lang="ru-RU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10529" y="2069287"/>
            <a:ext cx="4438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Как </a:t>
            </a:r>
            <a:r>
              <a:rPr lang="ru-RU" sz="1400" dirty="0" err="1" smtClean="0">
                <a:latin typeface="Segoe Print" panose="02000600000000000000" pitchFamily="2" charset="0"/>
                <a:cs typeface="Times New Roman" panose="02020603050405020304" pitchFamily="18" charset="0"/>
              </a:rPr>
              <a:t>Сис</a:t>
            </a:r>
            <a:r>
              <a:rPr lang="ru-RU" sz="14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. Админ</a:t>
            </a:r>
            <a:endParaRPr lang="ru-RU" sz="14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Я хочу создавать учетные записи</a:t>
            </a: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чтобы предоставлять доступ к системе новым пользователям</a:t>
            </a:r>
            <a:r>
              <a:rPr lang="ru-RU" sz="1400" dirty="0" smtClean="0">
                <a:latin typeface="Segoe Print" panose="02000600000000000000" pitchFamily="2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844" y="3470039"/>
            <a:ext cx="47060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Критерии приемки:</a:t>
            </a:r>
          </a:p>
          <a:p>
            <a:pPr algn="ctr"/>
            <a:endParaRPr lang="ru-RU" sz="14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1. Можно создавать </a:t>
            </a:r>
            <a:r>
              <a:rPr lang="ru-RU" sz="14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учетки</a:t>
            </a:r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 для студентов, преподавателей, администраторов</a:t>
            </a: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2. Генерируется временный пароль</a:t>
            </a:r>
          </a:p>
          <a:p>
            <a:pPr algn="ctr"/>
            <a:r>
              <a:rPr lang="ru-RU" sz="1400" dirty="0">
                <a:latin typeface="Segoe Print" panose="02000600000000000000" pitchFamily="2" charset="0"/>
                <a:cs typeface="Times New Roman" panose="02020603050405020304" pitchFamily="18" charset="0"/>
              </a:rPr>
              <a:t>3. Отправляется приветственное письмо на </a:t>
            </a:r>
            <a:r>
              <a:rPr lang="ru-RU" sz="1400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email</a:t>
            </a:r>
            <a:endParaRPr lang="ru-RU" sz="1400" dirty="0">
              <a:latin typeface="Segoe Print" panose="020006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ама">
  <a:themeElements>
    <a:clrScheme name="Рам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203</TotalTime>
  <Words>842</Words>
  <Application>Microsoft Office PowerPoint</Application>
  <PresentationFormat>Широкоэкранный</PresentationFormat>
  <Paragraphs>104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Corbel</vt:lpstr>
      <vt:lpstr>Roboto</vt:lpstr>
      <vt:lpstr>Segoe Print</vt:lpstr>
      <vt:lpstr>Times New Roman</vt:lpstr>
      <vt:lpstr>Wingdings 2</vt:lpstr>
      <vt:lpstr>Рама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16</cp:revision>
  <dcterms:created xsi:type="dcterms:W3CDTF">2025-09-12T08:00:57Z</dcterms:created>
  <dcterms:modified xsi:type="dcterms:W3CDTF">2025-10-09T11:10:25Z</dcterms:modified>
</cp:coreProperties>
</file>