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atting the data" id="{593B2666-7FA2-4DC2-A92F-8506E9B42753}">
          <p14:sldIdLst>
            <p14:sldId id="256"/>
          </p14:sldIdLst>
        </p14:section>
        <p14:section name="Cross-validation" id="{5595D22C-452D-4D77-9515-2E661056519C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C67E-9E08-4CD9-AE82-65AAF850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D50E8-4843-4504-8861-A76EA4CB8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7EC4-7455-44D3-8640-92FE3457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3C43-2C4C-4775-BF54-005085E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06E4-A929-4314-AF56-B9429F6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B2FF-3647-4C85-9E2C-B6D8205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CF77B-2F11-48F2-BAAB-5514AA83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A7B-3365-42DE-B9C4-FB8865BF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3774-7DE3-44DE-92D4-3518E61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B281-721E-41F3-8200-7E6E9694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84715-D1DA-4BF2-8B55-03DD413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20EC-2E37-422A-8347-BCA70963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BBC2-E8AA-4426-93D4-CA578EA8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5D15-45D9-47AF-8A91-316473C0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317-E837-42C9-AC72-02501562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2E89-627E-4CA1-B82A-57F81265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7D0F-8D92-4994-A754-1C937F0B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05A3-7603-4AB5-8A2C-3F4D83E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3CB3-8E8C-4167-AC6A-93BDF7B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39F3-C984-447A-A985-F457C695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326-7CB8-456E-8688-30C8F91C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9466-F9F2-4854-918A-1AD0A9C0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3CF-AB08-4C8D-80FC-0BB94F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3823-4F82-4BF8-AFC2-1805E571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81E0-B10E-4819-99A9-767068C3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D7B-4B6E-4A90-97DC-C9ED589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5232-3BCF-45C6-8B30-15CEED2B6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0922-B688-451D-B48D-EBB7383A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CB89-0C87-4207-80CF-3A1F56BC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F5F57-44B9-4CC8-80C5-AC55023F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58F3-CCC3-4C7E-BB3C-BA0BCFC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0F-BB5E-4933-96E1-77C14A04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38AD-58D3-4593-AC53-CF626486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039CB-C04B-4F7E-BD77-D25F5AAF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C157-F948-49B6-A8B0-DC3F4A4F7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39077-F9B3-4638-92E2-09229B2F0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51C85-0E9F-47D3-A636-7A33FD2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2B1CD-F4ED-417C-8037-94065A2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C79D1-487F-46A4-8333-E1BDA573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9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A47-387F-412D-BB7B-5848E71A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983A2-30E5-421F-86D8-DE40F999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AE284-FAB8-440F-BF30-44A98AA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19BC-AEFA-4D29-B128-DC2838C2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FF76-CFE8-456D-950F-38DB5FAF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CDB9-4066-40C9-B658-F9A2FF7E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351C-3332-4B6E-86BD-FCE5DE3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8D0-5EA5-44FD-B3B1-D7540D2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27-BDBA-4B7D-A39A-6BD577A5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A268C-4F2C-459A-B1FF-62CCFB41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66EB-A3A0-4CBF-9CF4-16526D30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3305-9D5F-4535-BF93-0B4FB01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C32B-C470-4B5A-9E6E-12D2E2E0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F658-833C-4D93-9E0B-FD111931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48535-1809-4FAF-A4D7-B94D3EA4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06A2D-72DD-4710-AC8B-AE72B52E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8431-A742-422C-946B-99B0F3B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7A4D-02D1-4977-9D09-251249EE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369E-2299-4EDD-8974-1D3AB6C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8D6D-1E2F-415B-A867-45B9A4E2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F0AC-E8D0-4035-818A-D00BB1A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4E6D-B047-418D-80C7-55AAA841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8CA9-002D-4B63-A047-5B0DDF22146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ED90-1A6F-48D9-B66A-8D7A0C838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2545-4751-436A-8BAF-07E00532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E4D69E-323D-44B7-AC87-B9327ABA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24" y="2171534"/>
            <a:ext cx="1829055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1800E-AB8B-4ABF-B856-3BD79AD19AC1}"/>
              </a:ext>
            </a:extLst>
          </p:cNvPr>
          <p:cNvSpPr txBox="1"/>
          <p:nvPr/>
        </p:nvSpPr>
        <p:spPr>
          <a:xfrm>
            <a:off x="1763270" y="181104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FE719-BA04-408D-A50F-46DC0D336DD6}"/>
              </a:ext>
            </a:extLst>
          </p:cNvPr>
          <p:cNvSpPr txBox="1"/>
          <p:nvPr/>
        </p:nvSpPr>
        <p:spPr>
          <a:xfrm>
            <a:off x="1746439" y="393234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vids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53ED1-610B-4108-975F-C469E2A49851}"/>
              </a:ext>
            </a:extLst>
          </p:cNvPr>
          <p:cNvSpPr txBox="1"/>
          <p:nvPr/>
        </p:nvSpPr>
        <p:spPr>
          <a:xfrm rot="16200000">
            <a:off x="741159" y="2927409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vids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F3059-97DD-43E6-9763-AE8C9E98E837}"/>
              </a:ext>
            </a:extLst>
          </p:cNvPr>
          <p:cNvSpPr txBox="1"/>
          <p:nvPr/>
        </p:nvSpPr>
        <p:spPr>
          <a:xfrm>
            <a:off x="831078" y="929552"/>
            <a:ext cx="322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Start with an RDM of dissimilarities that you want to predict: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98AAE-7C15-4A97-84D9-A706ED126DF0}"/>
              </a:ext>
            </a:extLst>
          </p:cNvPr>
          <p:cNvSpPr txBox="1"/>
          <p:nvPr/>
        </p:nvSpPr>
        <p:spPr>
          <a:xfrm>
            <a:off x="4053848" y="905918"/>
            <a:ext cx="338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Take the cells in one triangle, minus the main diagonal, and put those into a vector: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A50857-C9F8-453F-89A4-D7F882B2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27" y="1952180"/>
            <a:ext cx="1829055" cy="181952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A369F77-DC0F-49E1-88D5-ADBB330EA0ED}"/>
              </a:ext>
            </a:extLst>
          </p:cNvPr>
          <p:cNvSpPr/>
          <p:nvPr/>
        </p:nvSpPr>
        <p:spPr>
          <a:xfrm>
            <a:off x="4377527" y="1970649"/>
            <a:ext cx="1829054" cy="1801060"/>
          </a:xfrm>
          <a:prstGeom prst="triangle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820A0C-04B2-4E0A-BCEC-05D9F9273401}"/>
              </a:ext>
            </a:extLst>
          </p:cNvPr>
          <p:cNvCxnSpPr>
            <a:cxnSpLocks/>
          </p:cNvCxnSpPr>
          <p:nvPr/>
        </p:nvCxnSpPr>
        <p:spPr>
          <a:xfrm flipH="1">
            <a:off x="5241732" y="3926048"/>
            <a:ext cx="1387" cy="20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B7F69-DB3A-4217-A773-5F9F1D34440D}"/>
              </a:ext>
            </a:extLst>
          </p:cNvPr>
          <p:cNvSpPr/>
          <p:nvPr/>
        </p:nvSpPr>
        <p:spPr>
          <a:xfrm>
            <a:off x="5191410" y="4219662"/>
            <a:ext cx="100644" cy="25250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EF490-1F3A-461A-AD91-45B1D3A5DBA1}"/>
              </a:ext>
            </a:extLst>
          </p:cNvPr>
          <p:cNvSpPr txBox="1"/>
          <p:nvPr/>
        </p:nvSpPr>
        <p:spPr>
          <a:xfrm rot="16200000">
            <a:off x="4566016" y="5328317"/>
            <a:ext cx="94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1770 pairs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75B44-2DB0-4B23-8997-86442188E860}"/>
              </a:ext>
            </a:extLst>
          </p:cNvPr>
          <p:cNvSpPr txBox="1"/>
          <p:nvPr/>
        </p:nvSpPr>
        <p:spPr>
          <a:xfrm>
            <a:off x="7592025" y="929552"/>
            <a:ext cx="338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Now this is the “Y” that you use the regression to predict.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0099-C04E-4D11-9101-AF1019B86565}"/>
              </a:ext>
            </a:extLst>
          </p:cNvPr>
          <p:cNvSpPr/>
          <p:nvPr/>
        </p:nvSpPr>
        <p:spPr>
          <a:xfrm>
            <a:off x="7541703" y="2434206"/>
            <a:ext cx="100644" cy="25250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1BF7A-C3CA-426E-AE8F-CB45A2F30374}"/>
              </a:ext>
            </a:extLst>
          </p:cNvPr>
          <p:cNvSpPr txBox="1"/>
          <p:nvPr/>
        </p:nvSpPr>
        <p:spPr>
          <a:xfrm>
            <a:off x="7443587" y="51698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16A422-6B78-4105-8A14-AB5B8DAAB22B}"/>
              </a:ext>
            </a:extLst>
          </p:cNvPr>
          <p:cNvSpPr txBox="1"/>
          <p:nvPr/>
        </p:nvSpPr>
        <p:spPr>
          <a:xfrm>
            <a:off x="8010040" y="3677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DD1D1-CC88-4AEB-87B3-0E67E2EBDE64}"/>
              </a:ext>
            </a:extLst>
          </p:cNvPr>
          <p:cNvSpPr txBox="1"/>
          <p:nvPr/>
        </p:nvSpPr>
        <p:spPr>
          <a:xfrm>
            <a:off x="8925838" y="51622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CD7C9-6B13-4A02-BCE2-A5F801EF8711}"/>
              </a:ext>
            </a:extLst>
          </p:cNvPr>
          <p:cNvSpPr txBox="1"/>
          <p:nvPr/>
        </p:nvSpPr>
        <p:spPr>
          <a:xfrm>
            <a:off x="10277864" y="51698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E384C-8A16-4285-B9A8-3AE79DDAA686}"/>
              </a:ext>
            </a:extLst>
          </p:cNvPr>
          <p:cNvSpPr txBox="1"/>
          <p:nvPr/>
        </p:nvSpPr>
        <p:spPr>
          <a:xfrm>
            <a:off x="11284447" y="51698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FBCF4D-FC92-4034-9F69-5E4D1AF068B6}"/>
              </a:ext>
            </a:extLst>
          </p:cNvPr>
          <p:cNvSpPr txBox="1"/>
          <p:nvPr/>
        </p:nvSpPr>
        <p:spPr>
          <a:xfrm>
            <a:off x="9213860" y="36098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1  </a:t>
            </a:r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3FEBAC-711D-4E7A-BC84-A8C91A0B4108}"/>
              </a:ext>
            </a:extLst>
          </p:cNvPr>
          <p:cNvSpPr txBox="1"/>
          <p:nvPr/>
        </p:nvSpPr>
        <p:spPr>
          <a:xfrm>
            <a:off x="10768120" y="360149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9A633A-1B7F-4D7D-A09C-4E5BD6AC624A}"/>
              </a:ext>
            </a:extLst>
          </p:cNvPr>
          <p:cNvSpPr txBox="1"/>
          <p:nvPr/>
        </p:nvSpPr>
        <p:spPr>
          <a:xfrm>
            <a:off x="11540719" y="3429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AD2266-4A92-40BC-B3F4-AE7D48EB3680}"/>
              </a:ext>
            </a:extLst>
          </p:cNvPr>
          <p:cNvSpPr txBox="1"/>
          <p:nvPr/>
        </p:nvSpPr>
        <p:spPr>
          <a:xfrm>
            <a:off x="6899948" y="57497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Intuitive action dissimilarities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45A2DD-A212-4EC2-A953-F9831CE702E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92025" y="55392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C572BF-E14C-4772-9E3A-6FF9EFFE89D1}"/>
              </a:ext>
            </a:extLst>
          </p:cNvPr>
          <p:cNvSpPr txBox="1"/>
          <p:nvPr/>
        </p:nvSpPr>
        <p:spPr>
          <a:xfrm>
            <a:off x="8370925" y="57421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Dissimilarity along pose feature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CBD82-E990-4AC7-BA79-EB599A221546}"/>
              </a:ext>
            </a:extLst>
          </p:cNvPr>
          <p:cNvCxnSpPr>
            <a:cxnSpLocks/>
          </p:cNvCxnSpPr>
          <p:nvPr/>
        </p:nvCxnSpPr>
        <p:spPr>
          <a:xfrm flipV="1">
            <a:off x="9063002" y="55316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048178-F8A0-4EB8-9338-DDF2F4A02B73}"/>
              </a:ext>
            </a:extLst>
          </p:cNvPr>
          <p:cNvSpPr txBox="1"/>
          <p:nvPr/>
        </p:nvSpPr>
        <p:spPr>
          <a:xfrm>
            <a:off x="9803937" y="57497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Dissimilarity along pose feature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7DC33D-0220-4DC4-ACD0-B436A809E9A8}"/>
              </a:ext>
            </a:extLst>
          </p:cNvPr>
          <p:cNvCxnSpPr>
            <a:cxnSpLocks/>
          </p:cNvCxnSpPr>
          <p:nvPr/>
        </p:nvCxnSpPr>
        <p:spPr>
          <a:xfrm flipV="1">
            <a:off x="10462458" y="55392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58446C-A68F-4EB4-970E-D9EA4B464EDE}"/>
              </a:ext>
            </a:extLst>
          </p:cNvPr>
          <p:cNvSpPr/>
          <p:nvPr/>
        </p:nvSpPr>
        <p:spPr>
          <a:xfrm>
            <a:off x="9007237" y="2492674"/>
            <a:ext cx="100644" cy="252508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0FA08-E5CE-4649-B745-AF4B1AC64AA7}"/>
              </a:ext>
            </a:extLst>
          </p:cNvPr>
          <p:cNvSpPr/>
          <p:nvPr/>
        </p:nvSpPr>
        <p:spPr>
          <a:xfrm>
            <a:off x="10391294" y="2539495"/>
            <a:ext cx="100644" cy="252508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D6FF31-D761-49BD-B31A-8EFF9EA3A7D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592025" y="1522502"/>
            <a:ext cx="418015" cy="91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135A7D-1775-49AB-BB00-EB509500F72A}"/>
              </a:ext>
            </a:extLst>
          </p:cNvPr>
          <p:cNvSpPr txBox="1"/>
          <p:nvPr/>
        </p:nvSpPr>
        <p:spPr>
          <a:xfrm>
            <a:off x="8310122" y="2033915"/>
            <a:ext cx="398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Then do the same with each predictor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56E949-81E9-4281-B2FF-AC4744D31E24}"/>
              </a:ext>
            </a:extLst>
          </p:cNvPr>
          <p:cNvCxnSpPr/>
          <p:nvPr/>
        </p:nvCxnSpPr>
        <p:spPr>
          <a:xfrm flipH="1">
            <a:off x="9283419" y="2370053"/>
            <a:ext cx="645306" cy="36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92EC8D-B1BC-46C6-93A8-A175653F31C1}"/>
              </a:ext>
            </a:extLst>
          </p:cNvPr>
          <p:cNvCxnSpPr/>
          <p:nvPr/>
        </p:nvCxnSpPr>
        <p:spPr>
          <a:xfrm flipH="1">
            <a:off x="10566832" y="2348785"/>
            <a:ext cx="645306" cy="36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744B11-4949-4D50-A274-5E2370F6406E}"/>
              </a:ext>
            </a:extLst>
          </p:cNvPr>
          <p:cNvSpPr txBox="1"/>
          <p:nvPr/>
        </p:nvSpPr>
        <p:spPr>
          <a:xfrm>
            <a:off x="3493825" y="-22528"/>
            <a:ext cx="450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Formatting your data for RSA-Regression</a:t>
            </a:r>
          </a:p>
        </p:txBody>
      </p:sp>
    </p:spTree>
    <p:extLst>
      <p:ext uri="{BB962C8B-B14F-4D97-AF65-F5344CB8AC3E}">
        <p14:creationId xmlns:p14="http://schemas.microsoft.com/office/powerpoint/2010/main" val="10663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A3B62-F814-48A0-BBD1-53D81626BBC0}"/>
              </a:ext>
            </a:extLst>
          </p:cNvPr>
          <p:cNvGrpSpPr/>
          <p:nvPr/>
        </p:nvGrpSpPr>
        <p:grpSpPr>
          <a:xfrm>
            <a:off x="489113" y="2002601"/>
            <a:ext cx="3826594" cy="3435937"/>
            <a:chOff x="463946" y="635194"/>
            <a:chExt cx="3826594" cy="34359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653748-046A-4329-AA2E-59912ECB1980}"/>
                </a:ext>
              </a:extLst>
            </p:cNvPr>
            <p:cNvSpPr/>
            <p:nvPr/>
          </p:nvSpPr>
          <p:spPr>
            <a:xfrm>
              <a:off x="562062" y="635194"/>
              <a:ext cx="100644" cy="206654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B81D3-2511-44FA-A7F1-173F37FCD8C8}"/>
                </a:ext>
              </a:extLst>
            </p:cNvPr>
            <p:cNvSpPr txBox="1"/>
            <p:nvPr/>
          </p:nvSpPr>
          <p:spPr>
            <a:xfrm>
              <a:off x="463946" y="370179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03198-3807-4211-BF69-2C67E83740C0}"/>
                </a:ext>
              </a:extLst>
            </p:cNvPr>
            <p:cNvSpPr txBox="1"/>
            <p:nvPr/>
          </p:nvSpPr>
          <p:spPr>
            <a:xfrm>
              <a:off x="1030399" y="1773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B9E659-60DC-48BA-B53C-F455E70A96FF}"/>
                </a:ext>
              </a:extLst>
            </p:cNvPr>
            <p:cNvSpPr txBox="1"/>
            <p:nvPr/>
          </p:nvSpPr>
          <p:spPr>
            <a:xfrm>
              <a:off x="1946197" y="36941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BEF9C0-7CF3-4449-88C2-D2DC67B82FC0}"/>
                </a:ext>
              </a:extLst>
            </p:cNvPr>
            <p:cNvSpPr txBox="1"/>
            <p:nvPr/>
          </p:nvSpPr>
          <p:spPr>
            <a:xfrm>
              <a:off x="3298223" y="37017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3FFD2C-80B7-41D8-A605-06EBCD78FE6A}"/>
                </a:ext>
              </a:extLst>
            </p:cNvPr>
            <p:cNvSpPr txBox="1"/>
            <p:nvPr/>
          </p:nvSpPr>
          <p:spPr>
            <a:xfrm>
              <a:off x="2234219" y="17055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1  </a:t>
              </a:r>
              <a:r>
                <a:rPr lang="en-US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835E7-C64E-43B2-B732-CE4DFA5B6EC2}"/>
                </a:ext>
              </a:extLst>
            </p:cNvPr>
            <p:cNvSpPr txBox="1"/>
            <p:nvPr/>
          </p:nvSpPr>
          <p:spPr>
            <a:xfrm>
              <a:off x="3788479" y="169719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424B6B-B7CA-4BBF-ABAB-2D558BF494F9}"/>
                </a:ext>
              </a:extLst>
            </p:cNvPr>
            <p:cNvSpPr/>
            <p:nvPr/>
          </p:nvSpPr>
          <p:spPr>
            <a:xfrm>
              <a:off x="2027596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D22D1-21EC-48CA-9311-EBBAFB759654}"/>
                </a:ext>
              </a:extLst>
            </p:cNvPr>
            <p:cNvSpPr/>
            <p:nvPr/>
          </p:nvSpPr>
          <p:spPr>
            <a:xfrm>
              <a:off x="3411653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7CD9AB-09AC-4436-BCB0-FB31943DAD82}"/>
              </a:ext>
            </a:extLst>
          </p:cNvPr>
          <p:cNvSpPr txBox="1"/>
          <p:nvPr/>
        </p:nvSpPr>
        <p:spPr>
          <a:xfrm>
            <a:off x="100668" y="849320"/>
            <a:ext cx="582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Loop through the items (actions). </a:t>
            </a:r>
          </a:p>
          <a:p>
            <a:r>
              <a:rPr lang="en-US" dirty="0"/>
              <a:t>1a. For every action, hold out all the pairs that involve that action (59/1770)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BD9FB-C0F9-475A-8E9E-DC2B493C168B}"/>
              </a:ext>
            </a:extLst>
          </p:cNvPr>
          <p:cNvSpPr/>
          <p:nvPr/>
        </p:nvSpPr>
        <p:spPr>
          <a:xfrm>
            <a:off x="587229" y="4374860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4C41B-3618-4581-965A-5273B5BC5469}"/>
              </a:ext>
            </a:extLst>
          </p:cNvPr>
          <p:cNvSpPr/>
          <p:nvPr/>
        </p:nvSpPr>
        <p:spPr>
          <a:xfrm>
            <a:off x="2058576" y="4374860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5D76A7-9373-4504-B242-1974410ED8B8}"/>
              </a:ext>
            </a:extLst>
          </p:cNvPr>
          <p:cNvSpPr/>
          <p:nvPr/>
        </p:nvSpPr>
        <p:spPr>
          <a:xfrm>
            <a:off x="3436820" y="4332186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EC7D3-E32B-4024-B296-D64036A68D1D}"/>
              </a:ext>
            </a:extLst>
          </p:cNvPr>
          <p:cNvSpPr txBox="1"/>
          <p:nvPr/>
        </p:nvSpPr>
        <p:spPr>
          <a:xfrm>
            <a:off x="4408625" y="4374860"/>
            <a:ext cx="155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Held-out data for this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6FAAE7-A150-4DDF-897A-75F15E054F6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744775" y="4559526"/>
            <a:ext cx="6638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C26496-08C4-4DD4-9F4B-7F4B074AE559}"/>
              </a:ext>
            </a:extLst>
          </p:cNvPr>
          <p:cNvSpPr txBox="1"/>
          <p:nvPr/>
        </p:nvSpPr>
        <p:spPr>
          <a:xfrm>
            <a:off x="285577" y="5634487"/>
            <a:ext cx="517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1b. Fit the model on the remaining pairs (1711/1700)</a:t>
            </a:r>
          </a:p>
          <a:p>
            <a:r>
              <a:rPr lang="en-US" dirty="0">
                <a:sym typeface="Wingdings" panose="05000000000000000000" pitchFamily="2" charset="2"/>
              </a:rPr>
              <a:t> This gives you the weights for each predictor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23C8A-BCA0-411F-9B85-235DEA567653}"/>
              </a:ext>
            </a:extLst>
          </p:cNvPr>
          <p:cNvSpPr txBox="1"/>
          <p:nvPr/>
        </p:nvSpPr>
        <p:spPr>
          <a:xfrm>
            <a:off x="6432137" y="828141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1c. Get the </a:t>
            </a:r>
            <a:r>
              <a:rPr lang="en-US" b="1" dirty="0"/>
              <a:t>predicted Y-values </a:t>
            </a:r>
            <a:r>
              <a:rPr lang="en-US" dirty="0"/>
              <a:t>(Ŷ) for the held-out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34939A-DB9B-4777-8E09-86C6925E1067}"/>
              </a:ext>
            </a:extLst>
          </p:cNvPr>
          <p:cNvSpPr/>
          <p:nvPr/>
        </p:nvSpPr>
        <p:spPr>
          <a:xfrm>
            <a:off x="6712591" y="1531453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E9C74-E419-4877-91F5-48668CAE675A}"/>
              </a:ext>
            </a:extLst>
          </p:cNvPr>
          <p:cNvSpPr txBox="1"/>
          <p:nvPr/>
        </p:nvSpPr>
        <p:spPr>
          <a:xfrm>
            <a:off x="5925107" y="2083196"/>
            <a:ext cx="177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 </a:t>
            </a:r>
          </a:p>
          <a:p>
            <a:pPr algn="ctr"/>
            <a:r>
              <a:rPr lang="en-US" dirty="0"/>
              <a:t>for held-out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FCCD6-E232-41C7-86B2-C15A6B5629DD}"/>
              </a:ext>
            </a:extLst>
          </p:cNvPr>
          <p:cNvSpPr txBox="1"/>
          <p:nvPr/>
        </p:nvSpPr>
        <p:spPr>
          <a:xfrm>
            <a:off x="7531812" y="1575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ED10B7-01AF-4E1C-9E52-870274D57F62}"/>
              </a:ext>
            </a:extLst>
          </p:cNvPr>
          <p:cNvSpPr/>
          <p:nvPr/>
        </p:nvSpPr>
        <p:spPr>
          <a:xfrm>
            <a:off x="81839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5D0AF-DB74-4D1E-9398-4977E2860C85}"/>
              </a:ext>
            </a:extLst>
          </p:cNvPr>
          <p:cNvSpPr txBox="1"/>
          <p:nvPr/>
        </p:nvSpPr>
        <p:spPr>
          <a:xfrm>
            <a:off x="8277426" y="15753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1 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1D80E4-D2C3-47E4-A2ED-CC7E5A9888A2}"/>
              </a:ext>
            </a:extLst>
          </p:cNvPr>
          <p:cNvSpPr/>
          <p:nvPr/>
        </p:nvSpPr>
        <p:spPr>
          <a:xfrm>
            <a:off x="101392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71539-DDA1-4041-98E6-C7FD0A645FD4}"/>
              </a:ext>
            </a:extLst>
          </p:cNvPr>
          <p:cNvSpPr txBox="1"/>
          <p:nvPr/>
        </p:nvSpPr>
        <p:spPr>
          <a:xfrm>
            <a:off x="10227426" y="155715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4A462-B748-4A52-98DA-3953169BD622}"/>
              </a:ext>
            </a:extLst>
          </p:cNvPr>
          <p:cNvSpPr txBox="1"/>
          <p:nvPr/>
        </p:nvSpPr>
        <p:spPr>
          <a:xfrm>
            <a:off x="7841235" y="2083196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C0C3C4-5DAB-4302-B2B4-8A4B97959D89}"/>
              </a:ext>
            </a:extLst>
          </p:cNvPr>
          <p:cNvCxnSpPr/>
          <p:nvPr/>
        </p:nvCxnSpPr>
        <p:spPr>
          <a:xfrm flipH="1" flipV="1">
            <a:off x="8284581" y="2083196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56049C-CE27-481C-84C0-B31633914DD1}"/>
              </a:ext>
            </a:extLst>
          </p:cNvPr>
          <p:cNvSpPr txBox="1"/>
          <p:nvPr/>
        </p:nvSpPr>
        <p:spPr>
          <a:xfrm>
            <a:off x="9816865" y="2141420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7B0FF5-AED6-4B69-9355-E0177A142941}"/>
              </a:ext>
            </a:extLst>
          </p:cNvPr>
          <p:cNvCxnSpPr/>
          <p:nvPr/>
        </p:nvCxnSpPr>
        <p:spPr>
          <a:xfrm flipH="1" flipV="1">
            <a:off x="10239881" y="2125823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07D5B8-5B42-4B81-B106-3487A18418A0}"/>
              </a:ext>
            </a:extLst>
          </p:cNvPr>
          <p:cNvSpPr txBox="1"/>
          <p:nvPr/>
        </p:nvSpPr>
        <p:spPr>
          <a:xfrm>
            <a:off x="9286613" y="167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DEEA9-161B-4631-804F-321E38A37ECA}"/>
              </a:ext>
            </a:extLst>
          </p:cNvPr>
          <p:cNvSpPr txBox="1"/>
          <p:nvPr/>
        </p:nvSpPr>
        <p:spPr>
          <a:xfrm>
            <a:off x="6462634" y="3266548"/>
            <a:ext cx="53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1d. After you’ve looped through all the actions, you have a full vector of predicted Y-values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A41F06-0542-474D-9E13-747EED275B58}"/>
              </a:ext>
            </a:extLst>
          </p:cNvPr>
          <p:cNvSpPr/>
          <p:nvPr/>
        </p:nvSpPr>
        <p:spPr>
          <a:xfrm>
            <a:off x="6892601" y="4086374"/>
            <a:ext cx="100644" cy="25237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A2B3F2-BB49-40CA-9368-D846049541BA}"/>
              </a:ext>
            </a:extLst>
          </p:cNvPr>
          <p:cNvSpPr txBox="1"/>
          <p:nvPr/>
        </p:nvSpPr>
        <p:spPr>
          <a:xfrm>
            <a:off x="8330876" y="4447717"/>
            <a:ext cx="381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Correlate the predicted Y-values with the real Y-values </a:t>
            </a:r>
            <a:r>
              <a:rPr lang="en-US" dirty="0"/>
              <a:t>– this is the </a:t>
            </a:r>
            <a:r>
              <a:rPr lang="en-US" b="1" dirty="0"/>
              <a:t>prediction accuracy </a:t>
            </a:r>
            <a:r>
              <a:rPr lang="en-US" dirty="0"/>
              <a:t>for this 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9C4238-4DA4-41F4-A131-721C235801A2}"/>
              </a:ext>
            </a:extLst>
          </p:cNvPr>
          <p:cNvSpPr/>
          <p:nvPr/>
        </p:nvSpPr>
        <p:spPr>
          <a:xfrm>
            <a:off x="7891947" y="4086374"/>
            <a:ext cx="100644" cy="25237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A03F9-C9F1-4932-938F-2AE0BE1130D5}"/>
              </a:ext>
            </a:extLst>
          </p:cNvPr>
          <p:cNvCxnSpPr/>
          <p:nvPr/>
        </p:nvCxnSpPr>
        <p:spPr>
          <a:xfrm>
            <a:off x="7144284" y="5281301"/>
            <a:ext cx="537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19E0B2B-FC59-4B97-9684-5021CA31ADB7}"/>
              </a:ext>
            </a:extLst>
          </p:cNvPr>
          <p:cNvSpPr txBox="1"/>
          <p:nvPr/>
        </p:nvSpPr>
        <p:spPr>
          <a:xfrm>
            <a:off x="7144284" y="49093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?</a:t>
            </a:r>
            <a:endParaRPr lang="en-US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233A64-3D71-45CB-8906-E7FF25B94E51}"/>
              </a:ext>
            </a:extLst>
          </p:cNvPr>
          <p:cNvSpPr txBox="1"/>
          <p:nvPr/>
        </p:nvSpPr>
        <p:spPr>
          <a:xfrm>
            <a:off x="7793831" y="65989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0DAC0F-A69A-4BF2-B117-4BE69071410F}"/>
              </a:ext>
            </a:extLst>
          </p:cNvPr>
          <p:cNvSpPr txBox="1"/>
          <p:nvPr/>
        </p:nvSpPr>
        <p:spPr>
          <a:xfrm>
            <a:off x="6791957" y="6610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CE255-FBAC-4C12-A582-2EF4A35D40BA}"/>
              </a:ext>
            </a:extLst>
          </p:cNvPr>
          <p:cNvSpPr txBox="1"/>
          <p:nvPr/>
        </p:nvSpPr>
        <p:spPr>
          <a:xfrm>
            <a:off x="3005955" y="34808"/>
            <a:ext cx="6217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Cross-validation to get a model’s prediction performance</a:t>
            </a:r>
          </a:p>
          <a:p>
            <a:pPr algn="ctr"/>
            <a:r>
              <a:rPr lang="en-US" sz="2000" b="1" dirty="0"/>
              <a:t>Method 1: Standard Method</a:t>
            </a:r>
          </a:p>
        </p:txBody>
      </p:sp>
    </p:spTree>
    <p:extLst>
      <p:ext uri="{BB962C8B-B14F-4D97-AF65-F5344CB8AC3E}">
        <p14:creationId xmlns:p14="http://schemas.microsoft.com/office/powerpoint/2010/main" val="113117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8BA5B-B14F-40BA-8CB2-2354C3FD70D1}"/>
              </a:ext>
            </a:extLst>
          </p:cNvPr>
          <p:cNvSpPr txBox="1"/>
          <p:nvPr/>
        </p:nvSpPr>
        <p:spPr>
          <a:xfrm>
            <a:off x="3005955" y="34808"/>
            <a:ext cx="6217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Cross-validation to get a model’s prediction performance</a:t>
            </a:r>
          </a:p>
          <a:p>
            <a:pPr algn="ctr"/>
            <a:r>
              <a:rPr lang="en-US" sz="2000" b="1" dirty="0"/>
              <a:t>Method 1: Standard Method,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320DA-9805-4D86-B59B-46B04CF3E18D}"/>
              </a:ext>
            </a:extLst>
          </p:cNvPr>
          <p:cNvSpPr txBox="1"/>
          <p:nvPr/>
        </p:nvSpPr>
        <p:spPr>
          <a:xfrm>
            <a:off x="607340" y="1342238"/>
            <a:ext cx="11162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Outcome: </a:t>
            </a:r>
            <a:r>
              <a:rPr lang="en-US" dirty="0"/>
              <a:t>a single correlation value, which tells you how well the current set of features predicted the data you’re interested in.</a:t>
            </a:r>
          </a:p>
          <a:p>
            <a:endParaRPr lang="en-US" b="1" dirty="0"/>
          </a:p>
          <a:p>
            <a:r>
              <a:rPr lang="en-US" b="1" dirty="0"/>
              <a:t>Next step: statistical comparisons:</a:t>
            </a:r>
            <a:endParaRPr lang="en-US" dirty="0"/>
          </a:p>
          <a:p>
            <a:r>
              <a:rPr lang="en-US" dirty="0"/>
              <a:t>…do these features predict the data better than chance? </a:t>
            </a:r>
            <a:r>
              <a:rPr lang="en-US" dirty="0">
                <a:sym typeface="Wingdings" panose="05000000000000000000" pitchFamily="2" charset="2"/>
              </a:rPr>
              <a:t> 1-sided Wilcoxon signed-rank test (non-parametric </a:t>
            </a:r>
            <a:r>
              <a:rPr lang="en-US" i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-test)</a:t>
            </a:r>
            <a:endParaRPr lang="en-US" dirty="0"/>
          </a:p>
          <a:p>
            <a:r>
              <a:rPr lang="en-US" dirty="0"/>
              <a:t>…do these features predict the data better than some alternative features? </a:t>
            </a:r>
            <a:r>
              <a:rPr lang="en-US" dirty="0">
                <a:sym typeface="Wingdings" panose="05000000000000000000" pitchFamily="2" charset="2"/>
              </a:rPr>
              <a:t> 2-sided Wilcoxon signed-rank test (non-parametric paired-samples t-test)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But first, you need some variance in the outcome:</a:t>
            </a:r>
          </a:p>
          <a:p>
            <a:r>
              <a:rPr lang="en-US" dirty="0">
                <a:sym typeface="Wingdings" panose="05000000000000000000" pitchFamily="2" charset="2"/>
              </a:rPr>
              <a:t>…you need a </a:t>
            </a:r>
            <a:r>
              <a:rPr lang="en-US" i="1" dirty="0">
                <a:sym typeface="Wingdings" panose="05000000000000000000" pitchFamily="2" charset="2"/>
              </a:rPr>
              <a:t>vector </a:t>
            </a:r>
            <a:r>
              <a:rPr lang="en-US" dirty="0">
                <a:sym typeface="Wingdings" panose="05000000000000000000" pitchFamily="2" charset="2"/>
              </a:rPr>
              <a:t>of outcomes, rather than a single outcome, to do the stats</a:t>
            </a:r>
          </a:p>
          <a:p>
            <a:r>
              <a:rPr lang="en-US" dirty="0">
                <a:sym typeface="Wingdings" panose="05000000000000000000" pitchFamily="2" charset="2"/>
              </a:rPr>
              <a:t>…the most common way to do this is to repeat this process for each subject  1 correlation value per sub</a:t>
            </a:r>
          </a:p>
        </p:txBody>
      </p:sp>
    </p:spTree>
    <p:extLst>
      <p:ext uri="{BB962C8B-B14F-4D97-AF65-F5344CB8AC3E}">
        <p14:creationId xmlns:p14="http://schemas.microsoft.com/office/powerpoint/2010/main" val="6270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A3B62-F814-48A0-BBD1-53D81626BBC0}"/>
              </a:ext>
            </a:extLst>
          </p:cNvPr>
          <p:cNvGrpSpPr/>
          <p:nvPr/>
        </p:nvGrpSpPr>
        <p:grpSpPr>
          <a:xfrm>
            <a:off x="489113" y="2002601"/>
            <a:ext cx="3826594" cy="3435937"/>
            <a:chOff x="463946" y="635194"/>
            <a:chExt cx="3826594" cy="34359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653748-046A-4329-AA2E-59912ECB1980}"/>
                </a:ext>
              </a:extLst>
            </p:cNvPr>
            <p:cNvSpPr/>
            <p:nvPr/>
          </p:nvSpPr>
          <p:spPr>
            <a:xfrm>
              <a:off x="562062" y="635194"/>
              <a:ext cx="100644" cy="206654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B81D3-2511-44FA-A7F1-173F37FCD8C8}"/>
                </a:ext>
              </a:extLst>
            </p:cNvPr>
            <p:cNvSpPr txBox="1"/>
            <p:nvPr/>
          </p:nvSpPr>
          <p:spPr>
            <a:xfrm>
              <a:off x="463946" y="370179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03198-3807-4211-BF69-2C67E83740C0}"/>
                </a:ext>
              </a:extLst>
            </p:cNvPr>
            <p:cNvSpPr txBox="1"/>
            <p:nvPr/>
          </p:nvSpPr>
          <p:spPr>
            <a:xfrm>
              <a:off x="1030399" y="1773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B9E659-60DC-48BA-B53C-F455E70A96FF}"/>
                </a:ext>
              </a:extLst>
            </p:cNvPr>
            <p:cNvSpPr txBox="1"/>
            <p:nvPr/>
          </p:nvSpPr>
          <p:spPr>
            <a:xfrm>
              <a:off x="1946197" y="36941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BEF9C0-7CF3-4449-88C2-D2DC67B82FC0}"/>
                </a:ext>
              </a:extLst>
            </p:cNvPr>
            <p:cNvSpPr txBox="1"/>
            <p:nvPr/>
          </p:nvSpPr>
          <p:spPr>
            <a:xfrm>
              <a:off x="3298223" y="37017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3FFD2C-80B7-41D8-A605-06EBCD78FE6A}"/>
                </a:ext>
              </a:extLst>
            </p:cNvPr>
            <p:cNvSpPr txBox="1"/>
            <p:nvPr/>
          </p:nvSpPr>
          <p:spPr>
            <a:xfrm>
              <a:off x="2234219" y="17055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1  </a:t>
              </a:r>
              <a:r>
                <a:rPr lang="en-US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835E7-C64E-43B2-B732-CE4DFA5B6EC2}"/>
                </a:ext>
              </a:extLst>
            </p:cNvPr>
            <p:cNvSpPr txBox="1"/>
            <p:nvPr/>
          </p:nvSpPr>
          <p:spPr>
            <a:xfrm>
              <a:off x="3788479" y="169719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424B6B-B7CA-4BBF-ABAB-2D558BF494F9}"/>
                </a:ext>
              </a:extLst>
            </p:cNvPr>
            <p:cNvSpPr/>
            <p:nvPr/>
          </p:nvSpPr>
          <p:spPr>
            <a:xfrm>
              <a:off x="2027596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D22D1-21EC-48CA-9311-EBBAFB759654}"/>
                </a:ext>
              </a:extLst>
            </p:cNvPr>
            <p:cNvSpPr/>
            <p:nvPr/>
          </p:nvSpPr>
          <p:spPr>
            <a:xfrm>
              <a:off x="3411653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7CD9AB-09AC-4436-BCB0-FB31943DAD82}"/>
              </a:ext>
            </a:extLst>
          </p:cNvPr>
          <p:cNvSpPr txBox="1"/>
          <p:nvPr/>
        </p:nvSpPr>
        <p:spPr>
          <a:xfrm>
            <a:off x="100668" y="849320"/>
            <a:ext cx="582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Loop through the items (actions). </a:t>
            </a:r>
          </a:p>
          <a:p>
            <a:r>
              <a:rPr lang="en-US" dirty="0"/>
              <a:t>1a. For every action, hold out all the pairs that involve that action (59/1770)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BD9FB-C0F9-475A-8E9E-DC2B493C168B}"/>
              </a:ext>
            </a:extLst>
          </p:cNvPr>
          <p:cNvSpPr/>
          <p:nvPr/>
        </p:nvSpPr>
        <p:spPr>
          <a:xfrm>
            <a:off x="587229" y="4374860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4C41B-3618-4581-965A-5273B5BC5469}"/>
              </a:ext>
            </a:extLst>
          </p:cNvPr>
          <p:cNvSpPr/>
          <p:nvPr/>
        </p:nvSpPr>
        <p:spPr>
          <a:xfrm>
            <a:off x="2058576" y="4374860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5D76A7-9373-4504-B242-1974410ED8B8}"/>
              </a:ext>
            </a:extLst>
          </p:cNvPr>
          <p:cNvSpPr/>
          <p:nvPr/>
        </p:nvSpPr>
        <p:spPr>
          <a:xfrm>
            <a:off x="3436820" y="4332186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EC7D3-E32B-4024-B296-D64036A68D1D}"/>
              </a:ext>
            </a:extLst>
          </p:cNvPr>
          <p:cNvSpPr txBox="1"/>
          <p:nvPr/>
        </p:nvSpPr>
        <p:spPr>
          <a:xfrm>
            <a:off x="4408625" y="4374860"/>
            <a:ext cx="155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Held-out data for this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6FAAE7-A150-4DDF-897A-75F15E054F6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744775" y="4559526"/>
            <a:ext cx="6638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C26496-08C4-4DD4-9F4B-7F4B074AE559}"/>
              </a:ext>
            </a:extLst>
          </p:cNvPr>
          <p:cNvSpPr txBox="1"/>
          <p:nvPr/>
        </p:nvSpPr>
        <p:spPr>
          <a:xfrm>
            <a:off x="285577" y="5634487"/>
            <a:ext cx="517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1b. Fit the model on the remaining pairs (1711/1700)</a:t>
            </a:r>
          </a:p>
          <a:p>
            <a:r>
              <a:rPr lang="en-US" dirty="0">
                <a:sym typeface="Wingdings" panose="05000000000000000000" pitchFamily="2" charset="2"/>
              </a:rPr>
              <a:t> This gives you the weights for each predictor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23C8A-BCA0-411F-9B85-235DEA567653}"/>
              </a:ext>
            </a:extLst>
          </p:cNvPr>
          <p:cNvSpPr txBox="1"/>
          <p:nvPr/>
        </p:nvSpPr>
        <p:spPr>
          <a:xfrm>
            <a:off x="6432137" y="828141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1c. Get the </a:t>
            </a:r>
            <a:r>
              <a:rPr lang="en-US" b="1" dirty="0"/>
              <a:t>predicted Y-values </a:t>
            </a:r>
            <a:r>
              <a:rPr lang="en-US" dirty="0"/>
              <a:t>(Ŷ) for the held-out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34939A-DB9B-4777-8E09-86C6925E1067}"/>
              </a:ext>
            </a:extLst>
          </p:cNvPr>
          <p:cNvSpPr/>
          <p:nvPr/>
        </p:nvSpPr>
        <p:spPr>
          <a:xfrm>
            <a:off x="6712591" y="1531453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E9C74-E419-4877-91F5-48668CAE675A}"/>
              </a:ext>
            </a:extLst>
          </p:cNvPr>
          <p:cNvSpPr txBox="1"/>
          <p:nvPr/>
        </p:nvSpPr>
        <p:spPr>
          <a:xfrm>
            <a:off x="5925107" y="2083196"/>
            <a:ext cx="177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 </a:t>
            </a:r>
          </a:p>
          <a:p>
            <a:pPr algn="ctr"/>
            <a:r>
              <a:rPr lang="en-US" dirty="0"/>
              <a:t>for held-out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FCCD6-E232-41C7-86B2-C15A6B5629DD}"/>
              </a:ext>
            </a:extLst>
          </p:cNvPr>
          <p:cNvSpPr txBox="1"/>
          <p:nvPr/>
        </p:nvSpPr>
        <p:spPr>
          <a:xfrm>
            <a:off x="7531812" y="1575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ED10B7-01AF-4E1C-9E52-870274D57F62}"/>
              </a:ext>
            </a:extLst>
          </p:cNvPr>
          <p:cNvSpPr/>
          <p:nvPr/>
        </p:nvSpPr>
        <p:spPr>
          <a:xfrm>
            <a:off x="81839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5D0AF-DB74-4D1E-9398-4977E2860C85}"/>
              </a:ext>
            </a:extLst>
          </p:cNvPr>
          <p:cNvSpPr txBox="1"/>
          <p:nvPr/>
        </p:nvSpPr>
        <p:spPr>
          <a:xfrm>
            <a:off x="8277426" y="15753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1 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1D80E4-D2C3-47E4-A2ED-CC7E5A9888A2}"/>
              </a:ext>
            </a:extLst>
          </p:cNvPr>
          <p:cNvSpPr/>
          <p:nvPr/>
        </p:nvSpPr>
        <p:spPr>
          <a:xfrm>
            <a:off x="101392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71539-DDA1-4041-98E6-C7FD0A645FD4}"/>
              </a:ext>
            </a:extLst>
          </p:cNvPr>
          <p:cNvSpPr txBox="1"/>
          <p:nvPr/>
        </p:nvSpPr>
        <p:spPr>
          <a:xfrm>
            <a:off x="10227426" y="155715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4A462-B748-4A52-98DA-3953169BD622}"/>
              </a:ext>
            </a:extLst>
          </p:cNvPr>
          <p:cNvSpPr txBox="1"/>
          <p:nvPr/>
        </p:nvSpPr>
        <p:spPr>
          <a:xfrm>
            <a:off x="7841235" y="2083196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C0C3C4-5DAB-4302-B2B4-8A4B97959D89}"/>
              </a:ext>
            </a:extLst>
          </p:cNvPr>
          <p:cNvCxnSpPr/>
          <p:nvPr/>
        </p:nvCxnSpPr>
        <p:spPr>
          <a:xfrm flipH="1" flipV="1">
            <a:off x="8284581" y="2083196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56049C-CE27-481C-84C0-B31633914DD1}"/>
              </a:ext>
            </a:extLst>
          </p:cNvPr>
          <p:cNvSpPr txBox="1"/>
          <p:nvPr/>
        </p:nvSpPr>
        <p:spPr>
          <a:xfrm>
            <a:off x="9816865" y="2141420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7B0FF5-AED6-4B69-9355-E0177A142941}"/>
              </a:ext>
            </a:extLst>
          </p:cNvPr>
          <p:cNvCxnSpPr/>
          <p:nvPr/>
        </p:nvCxnSpPr>
        <p:spPr>
          <a:xfrm flipH="1" flipV="1">
            <a:off x="10239881" y="2125823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07D5B8-5B42-4B81-B106-3487A18418A0}"/>
              </a:ext>
            </a:extLst>
          </p:cNvPr>
          <p:cNvSpPr txBox="1"/>
          <p:nvPr/>
        </p:nvSpPr>
        <p:spPr>
          <a:xfrm>
            <a:off x="9286613" y="167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A2B3F2-BB49-40CA-9368-D846049541BA}"/>
              </a:ext>
            </a:extLst>
          </p:cNvPr>
          <p:cNvSpPr txBox="1"/>
          <p:nvPr/>
        </p:nvSpPr>
        <p:spPr>
          <a:xfrm>
            <a:off x="8152742" y="3357648"/>
            <a:ext cx="381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Correlate the predicted Y-values with the real Y-values for the held-out data </a:t>
            </a:r>
            <a:r>
              <a:rPr lang="en-US" dirty="0"/>
              <a:t>– this is the </a:t>
            </a:r>
            <a:r>
              <a:rPr lang="en-US" b="1" dirty="0"/>
              <a:t>prediction accuracy </a:t>
            </a:r>
            <a:r>
              <a:rPr lang="en-US" dirty="0"/>
              <a:t>for this </a:t>
            </a:r>
            <a:r>
              <a:rPr lang="en-US" i="1" dirty="0"/>
              <a:t>action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A03F9-C9F1-4932-938F-2AE0BE1130D5}"/>
              </a:ext>
            </a:extLst>
          </p:cNvPr>
          <p:cNvCxnSpPr/>
          <p:nvPr/>
        </p:nvCxnSpPr>
        <p:spPr>
          <a:xfrm>
            <a:off x="7144284" y="3947450"/>
            <a:ext cx="537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19E0B2B-FC59-4B97-9684-5021CA31ADB7}"/>
              </a:ext>
            </a:extLst>
          </p:cNvPr>
          <p:cNvSpPr txBox="1"/>
          <p:nvPr/>
        </p:nvSpPr>
        <p:spPr>
          <a:xfrm>
            <a:off x="7144284" y="35755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?</a:t>
            </a:r>
            <a:endParaRPr lang="en-US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233A64-3D71-45CB-8906-E7FF25B94E51}"/>
              </a:ext>
            </a:extLst>
          </p:cNvPr>
          <p:cNvSpPr txBox="1"/>
          <p:nvPr/>
        </p:nvSpPr>
        <p:spPr>
          <a:xfrm>
            <a:off x="7717573" y="41402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0DAC0F-A69A-4BF2-B117-4BE69071410F}"/>
              </a:ext>
            </a:extLst>
          </p:cNvPr>
          <p:cNvSpPr txBox="1"/>
          <p:nvPr/>
        </p:nvSpPr>
        <p:spPr>
          <a:xfrm>
            <a:off x="6842279" y="41756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CE255-FBAC-4C12-A582-2EF4A35D40BA}"/>
              </a:ext>
            </a:extLst>
          </p:cNvPr>
          <p:cNvSpPr txBox="1"/>
          <p:nvPr/>
        </p:nvSpPr>
        <p:spPr>
          <a:xfrm>
            <a:off x="3005955" y="34808"/>
            <a:ext cx="6217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Cross-validation to get a model’s prediction performance</a:t>
            </a:r>
          </a:p>
          <a:p>
            <a:pPr algn="ctr"/>
            <a:r>
              <a:rPr lang="en-US" sz="2000" b="1" dirty="0"/>
              <a:t>Method 2: Group-Level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6480B-975F-4C12-90B6-730A0C003C38}"/>
              </a:ext>
            </a:extLst>
          </p:cNvPr>
          <p:cNvSpPr/>
          <p:nvPr/>
        </p:nvSpPr>
        <p:spPr>
          <a:xfrm>
            <a:off x="6940395" y="3683047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06931-EF26-41E9-A96A-769FF15476C5}"/>
              </a:ext>
            </a:extLst>
          </p:cNvPr>
          <p:cNvSpPr/>
          <p:nvPr/>
        </p:nvSpPr>
        <p:spPr>
          <a:xfrm>
            <a:off x="7799084" y="3683047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8BA5B-B14F-40BA-8CB2-2354C3FD70D1}"/>
              </a:ext>
            </a:extLst>
          </p:cNvPr>
          <p:cNvSpPr txBox="1"/>
          <p:nvPr/>
        </p:nvSpPr>
        <p:spPr>
          <a:xfrm>
            <a:off x="3005955" y="34808"/>
            <a:ext cx="6217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Cross-validation to get a model’s prediction performance</a:t>
            </a:r>
          </a:p>
          <a:p>
            <a:pPr algn="ctr"/>
            <a:r>
              <a:rPr lang="en-US" sz="2000" b="1" dirty="0"/>
              <a:t>Method 2: Group-Level Data,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320DA-9805-4D86-B59B-46B04CF3E18D}"/>
              </a:ext>
            </a:extLst>
          </p:cNvPr>
          <p:cNvSpPr txBox="1"/>
          <p:nvPr/>
        </p:nvSpPr>
        <p:spPr>
          <a:xfrm>
            <a:off x="607340" y="1342238"/>
            <a:ext cx="11162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Outcome: </a:t>
            </a:r>
            <a:r>
              <a:rPr lang="en-US" dirty="0"/>
              <a:t>a vector of 60 correlation values, which tells you how well the current set of features predicted the data for each action.</a:t>
            </a:r>
          </a:p>
          <a:p>
            <a:endParaRPr lang="en-US" b="1" dirty="0"/>
          </a:p>
          <a:p>
            <a:r>
              <a:rPr lang="en-US" b="1" dirty="0"/>
              <a:t>Next step: statistical comparisons:</a:t>
            </a:r>
            <a:endParaRPr lang="en-US" dirty="0"/>
          </a:p>
          <a:p>
            <a:r>
              <a:rPr lang="en-US" dirty="0"/>
              <a:t>…do these features predict the data better than chance? </a:t>
            </a:r>
            <a:r>
              <a:rPr lang="en-US" dirty="0">
                <a:sym typeface="Wingdings" panose="05000000000000000000" pitchFamily="2" charset="2"/>
              </a:rPr>
              <a:t> 1-sided Wilcoxon signed-rank test (non-parametric </a:t>
            </a:r>
            <a:r>
              <a:rPr lang="en-US" i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-test)</a:t>
            </a:r>
            <a:endParaRPr lang="en-US" dirty="0"/>
          </a:p>
          <a:p>
            <a:r>
              <a:rPr lang="en-US" dirty="0"/>
              <a:t>…do these features predict the data better than some alternative features? </a:t>
            </a:r>
            <a:r>
              <a:rPr lang="en-US" dirty="0">
                <a:sym typeface="Wingdings" panose="05000000000000000000" pitchFamily="2" charset="2"/>
              </a:rPr>
              <a:t> 2-sided Wilcoxon signed-rank test (non-parametric paired-samples t-test)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The outcome already has some variance (60 different correlation values), so you don’t need to do anything else to add it in.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9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625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Leyla Tarhan</dc:creator>
  <cp:lastModifiedBy>Leyla Tarhan</cp:lastModifiedBy>
  <cp:revision>10</cp:revision>
  <dcterms:created xsi:type="dcterms:W3CDTF">2020-08-07T15:31:17Z</dcterms:created>
  <dcterms:modified xsi:type="dcterms:W3CDTF">2020-08-18T15:09:21Z</dcterms:modified>
</cp:coreProperties>
</file>