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4" r:id="rId3"/>
    <p:sldId id="265" r:id="rId4"/>
    <p:sldId id="258" r:id="rId5"/>
    <p:sldId id="256" r:id="rId6"/>
    <p:sldId id="257" r:id="rId7"/>
    <p:sldId id="259" r:id="rId8"/>
    <p:sldId id="260" r:id="rId9"/>
    <p:sldId id="261" r:id="rId10"/>
    <p:sldId id="266" r:id="rId11"/>
    <p:sldId id="419" r:id="rId12"/>
    <p:sldId id="435" r:id="rId13"/>
    <p:sldId id="436"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1. Searchlight RSA - overview" id="{D4DC8AD1-26A5-4E86-82F7-FB0572EC1DBD}">
          <p14:sldIdLst>
            <p14:sldId id="263"/>
            <p14:sldId id="264"/>
            <p14:sldId id="265"/>
          </p14:sldIdLst>
        </p14:section>
        <p14:section name="2. Searchlight spheres" id="{549527C6-0703-4340-A1FB-C026ACF39C26}">
          <p14:sldIdLst>
            <p14:sldId id="258"/>
            <p14:sldId id="256"/>
            <p14:sldId id="257"/>
            <p14:sldId id="259"/>
            <p14:sldId id="260"/>
            <p14:sldId id="261"/>
          </p14:sldIdLst>
        </p14:section>
        <p14:section name="3. Searchlight RSA - stats" id="{2F55AFB8-AA5E-417E-8DEE-0FA27E6669A0}">
          <p14:sldIdLst>
            <p14:sldId id="266"/>
            <p14:sldId id="419"/>
            <p14:sldId id="435"/>
            <p14:sldId id="43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F5FD8-3EB2-4A30-ADCD-3F0BCA412E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A43C7F3-5172-4006-9B34-691D7E0348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8E8156E-974D-4C06-AE52-46B5A6A8E7A2}"/>
              </a:ext>
            </a:extLst>
          </p:cNvPr>
          <p:cNvSpPr>
            <a:spLocks noGrp="1"/>
          </p:cNvSpPr>
          <p:nvPr>
            <p:ph type="dt" sz="half" idx="10"/>
          </p:nvPr>
        </p:nvSpPr>
        <p:spPr/>
        <p:txBody>
          <a:bodyPr/>
          <a:lstStyle/>
          <a:p>
            <a:fld id="{0C5A9D22-2270-48BF-829C-A539854D81CB}" type="datetimeFigureOut">
              <a:rPr lang="en-US" smtClean="0"/>
              <a:t>10/27/2020</a:t>
            </a:fld>
            <a:endParaRPr lang="en-US"/>
          </a:p>
        </p:txBody>
      </p:sp>
      <p:sp>
        <p:nvSpPr>
          <p:cNvPr id="5" name="Footer Placeholder 4">
            <a:extLst>
              <a:ext uri="{FF2B5EF4-FFF2-40B4-BE49-F238E27FC236}">
                <a16:creationId xmlns:a16="http://schemas.microsoft.com/office/drawing/2014/main" id="{2FD2E0CF-1E31-4324-8258-940E48782A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158664-1227-41EB-8B55-A4DF6AF44EA8}"/>
              </a:ext>
            </a:extLst>
          </p:cNvPr>
          <p:cNvSpPr>
            <a:spLocks noGrp="1"/>
          </p:cNvSpPr>
          <p:nvPr>
            <p:ph type="sldNum" sz="quarter" idx="12"/>
          </p:nvPr>
        </p:nvSpPr>
        <p:spPr/>
        <p:txBody>
          <a:bodyPr/>
          <a:lstStyle/>
          <a:p>
            <a:fld id="{0687A1AC-BDED-4D84-9B05-22C9D25AD24B}" type="slidenum">
              <a:rPr lang="en-US" smtClean="0"/>
              <a:t>‹#›</a:t>
            </a:fld>
            <a:endParaRPr lang="en-US"/>
          </a:p>
        </p:txBody>
      </p:sp>
    </p:spTree>
    <p:extLst>
      <p:ext uri="{BB962C8B-B14F-4D97-AF65-F5344CB8AC3E}">
        <p14:creationId xmlns:p14="http://schemas.microsoft.com/office/powerpoint/2010/main" val="2999843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A49A6-02AD-41E4-8CF8-C7BD5BB94DF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E9A60B-189E-4198-8541-82E715E224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19D814-A0FE-45D0-979B-9536632BFE48}"/>
              </a:ext>
            </a:extLst>
          </p:cNvPr>
          <p:cNvSpPr>
            <a:spLocks noGrp="1"/>
          </p:cNvSpPr>
          <p:nvPr>
            <p:ph type="dt" sz="half" idx="10"/>
          </p:nvPr>
        </p:nvSpPr>
        <p:spPr/>
        <p:txBody>
          <a:bodyPr/>
          <a:lstStyle/>
          <a:p>
            <a:fld id="{0C5A9D22-2270-48BF-829C-A539854D81CB}" type="datetimeFigureOut">
              <a:rPr lang="en-US" smtClean="0"/>
              <a:t>10/27/2020</a:t>
            </a:fld>
            <a:endParaRPr lang="en-US"/>
          </a:p>
        </p:txBody>
      </p:sp>
      <p:sp>
        <p:nvSpPr>
          <p:cNvPr id="5" name="Footer Placeholder 4">
            <a:extLst>
              <a:ext uri="{FF2B5EF4-FFF2-40B4-BE49-F238E27FC236}">
                <a16:creationId xmlns:a16="http://schemas.microsoft.com/office/drawing/2014/main" id="{B280EE47-4FE5-408E-93A8-B769FE981D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5B99A9-7D2D-4C42-AF69-8E128413C157}"/>
              </a:ext>
            </a:extLst>
          </p:cNvPr>
          <p:cNvSpPr>
            <a:spLocks noGrp="1"/>
          </p:cNvSpPr>
          <p:nvPr>
            <p:ph type="sldNum" sz="quarter" idx="12"/>
          </p:nvPr>
        </p:nvSpPr>
        <p:spPr/>
        <p:txBody>
          <a:bodyPr/>
          <a:lstStyle/>
          <a:p>
            <a:fld id="{0687A1AC-BDED-4D84-9B05-22C9D25AD24B}" type="slidenum">
              <a:rPr lang="en-US" smtClean="0"/>
              <a:t>‹#›</a:t>
            </a:fld>
            <a:endParaRPr lang="en-US"/>
          </a:p>
        </p:txBody>
      </p:sp>
    </p:spTree>
    <p:extLst>
      <p:ext uri="{BB962C8B-B14F-4D97-AF65-F5344CB8AC3E}">
        <p14:creationId xmlns:p14="http://schemas.microsoft.com/office/powerpoint/2010/main" val="3820474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05344B-C938-40CB-A70F-FBF30D3E0B2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B18E36E-386D-4B50-A7EF-10DA6CFCAF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087DF9-BFE8-4CFC-A68B-2FCAC8C7A822}"/>
              </a:ext>
            </a:extLst>
          </p:cNvPr>
          <p:cNvSpPr>
            <a:spLocks noGrp="1"/>
          </p:cNvSpPr>
          <p:nvPr>
            <p:ph type="dt" sz="half" idx="10"/>
          </p:nvPr>
        </p:nvSpPr>
        <p:spPr/>
        <p:txBody>
          <a:bodyPr/>
          <a:lstStyle/>
          <a:p>
            <a:fld id="{0C5A9D22-2270-48BF-829C-A539854D81CB}" type="datetimeFigureOut">
              <a:rPr lang="en-US" smtClean="0"/>
              <a:t>10/27/2020</a:t>
            </a:fld>
            <a:endParaRPr lang="en-US"/>
          </a:p>
        </p:txBody>
      </p:sp>
      <p:sp>
        <p:nvSpPr>
          <p:cNvPr id="5" name="Footer Placeholder 4">
            <a:extLst>
              <a:ext uri="{FF2B5EF4-FFF2-40B4-BE49-F238E27FC236}">
                <a16:creationId xmlns:a16="http://schemas.microsoft.com/office/drawing/2014/main" id="{DCDF51BC-9985-46E9-9537-5D8F0CB1B2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132AF5-DAA7-49DD-9F5C-1B2256CC2C7D}"/>
              </a:ext>
            </a:extLst>
          </p:cNvPr>
          <p:cNvSpPr>
            <a:spLocks noGrp="1"/>
          </p:cNvSpPr>
          <p:nvPr>
            <p:ph type="sldNum" sz="quarter" idx="12"/>
          </p:nvPr>
        </p:nvSpPr>
        <p:spPr/>
        <p:txBody>
          <a:bodyPr/>
          <a:lstStyle/>
          <a:p>
            <a:fld id="{0687A1AC-BDED-4D84-9B05-22C9D25AD24B}" type="slidenum">
              <a:rPr lang="en-US" smtClean="0"/>
              <a:t>‹#›</a:t>
            </a:fld>
            <a:endParaRPr lang="en-US"/>
          </a:p>
        </p:txBody>
      </p:sp>
    </p:spTree>
    <p:extLst>
      <p:ext uri="{BB962C8B-B14F-4D97-AF65-F5344CB8AC3E}">
        <p14:creationId xmlns:p14="http://schemas.microsoft.com/office/powerpoint/2010/main" val="1661025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FD925-C473-471E-94E6-4937A9D2AA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FCB302-A4FE-4D09-AD3E-3018AFC180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43A2E3-6DE7-4621-8779-CEEF3921AB43}"/>
              </a:ext>
            </a:extLst>
          </p:cNvPr>
          <p:cNvSpPr>
            <a:spLocks noGrp="1"/>
          </p:cNvSpPr>
          <p:nvPr>
            <p:ph type="dt" sz="half" idx="10"/>
          </p:nvPr>
        </p:nvSpPr>
        <p:spPr/>
        <p:txBody>
          <a:bodyPr/>
          <a:lstStyle/>
          <a:p>
            <a:fld id="{0C5A9D22-2270-48BF-829C-A539854D81CB}" type="datetimeFigureOut">
              <a:rPr lang="en-US" smtClean="0"/>
              <a:t>10/27/2020</a:t>
            </a:fld>
            <a:endParaRPr lang="en-US"/>
          </a:p>
        </p:txBody>
      </p:sp>
      <p:sp>
        <p:nvSpPr>
          <p:cNvPr id="5" name="Footer Placeholder 4">
            <a:extLst>
              <a:ext uri="{FF2B5EF4-FFF2-40B4-BE49-F238E27FC236}">
                <a16:creationId xmlns:a16="http://schemas.microsoft.com/office/drawing/2014/main" id="{1ADBE2F3-0FFE-40CE-8B02-3DFA933F20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B56514-3687-43D5-82EE-2AED04A7ADE6}"/>
              </a:ext>
            </a:extLst>
          </p:cNvPr>
          <p:cNvSpPr>
            <a:spLocks noGrp="1"/>
          </p:cNvSpPr>
          <p:nvPr>
            <p:ph type="sldNum" sz="quarter" idx="12"/>
          </p:nvPr>
        </p:nvSpPr>
        <p:spPr/>
        <p:txBody>
          <a:bodyPr/>
          <a:lstStyle/>
          <a:p>
            <a:fld id="{0687A1AC-BDED-4D84-9B05-22C9D25AD24B}" type="slidenum">
              <a:rPr lang="en-US" smtClean="0"/>
              <a:t>‹#›</a:t>
            </a:fld>
            <a:endParaRPr lang="en-US"/>
          </a:p>
        </p:txBody>
      </p:sp>
    </p:spTree>
    <p:extLst>
      <p:ext uri="{BB962C8B-B14F-4D97-AF65-F5344CB8AC3E}">
        <p14:creationId xmlns:p14="http://schemas.microsoft.com/office/powerpoint/2010/main" val="2183176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A68E3-FEA7-4320-A8CC-F9832E15C5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BDB9475-CFA9-40E6-B481-F06B50DAC5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56DBFD-454C-42D8-BE68-BE525506CD3F}"/>
              </a:ext>
            </a:extLst>
          </p:cNvPr>
          <p:cNvSpPr>
            <a:spLocks noGrp="1"/>
          </p:cNvSpPr>
          <p:nvPr>
            <p:ph type="dt" sz="half" idx="10"/>
          </p:nvPr>
        </p:nvSpPr>
        <p:spPr/>
        <p:txBody>
          <a:bodyPr/>
          <a:lstStyle/>
          <a:p>
            <a:fld id="{0C5A9D22-2270-48BF-829C-A539854D81CB}" type="datetimeFigureOut">
              <a:rPr lang="en-US" smtClean="0"/>
              <a:t>10/27/2020</a:t>
            </a:fld>
            <a:endParaRPr lang="en-US"/>
          </a:p>
        </p:txBody>
      </p:sp>
      <p:sp>
        <p:nvSpPr>
          <p:cNvPr id="5" name="Footer Placeholder 4">
            <a:extLst>
              <a:ext uri="{FF2B5EF4-FFF2-40B4-BE49-F238E27FC236}">
                <a16:creationId xmlns:a16="http://schemas.microsoft.com/office/drawing/2014/main" id="{AE1603AA-C81E-4457-8830-60077429B9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A34B8B-B93A-4005-AD1D-F8E216AFF1A9}"/>
              </a:ext>
            </a:extLst>
          </p:cNvPr>
          <p:cNvSpPr>
            <a:spLocks noGrp="1"/>
          </p:cNvSpPr>
          <p:nvPr>
            <p:ph type="sldNum" sz="quarter" idx="12"/>
          </p:nvPr>
        </p:nvSpPr>
        <p:spPr/>
        <p:txBody>
          <a:bodyPr/>
          <a:lstStyle/>
          <a:p>
            <a:fld id="{0687A1AC-BDED-4D84-9B05-22C9D25AD24B}" type="slidenum">
              <a:rPr lang="en-US" smtClean="0"/>
              <a:t>‹#›</a:t>
            </a:fld>
            <a:endParaRPr lang="en-US"/>
          </a:p>
        </p:txBody>
      </p:sp>
    </p:spTree>
    <p:extLst>
      <p:ext uri="{BB962C8B-B14F-4D97-AF65-F5344CB8AC3E}">
        <p14:creationId xmlns:p14="http://schemas.microsoft.com/office/powerpoint/2010/main" val="391831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4E978-01B0-478E-8236-4F69761181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2B3B9D-F6F1-4CD5-8E1A-C9840E0718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F676575-F4B8-45C0-90FD-CC15630788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0935E4F-83B6-4667-BAFB-76FE860BB484}"/>
              </a:ext>
            </a:extLst>
          </p:cNvPr>
          <p:cNvSpPr>
            <a:spLocks noGrp="1"/>
          </p:cNvSpPr>
          <p:nvPr>
            <p:ph type="dt" sz="half" idx="10"/>
          </p:nvPr>
        </p:nvSpPr>
        <p:spPr/>
        <p:txBody>
          <a:bodyPr/>
          <a:lstStyle/>
          <a:p>
            <a:fld id="{0C5A9D22-2270-48BF-829C-A539854D81CB}" type="datetimeFigureOut">
              <a:rPr lang="en-US" smtClean="0"/>
              <a:t>10/27/2020</a:t>
            </a:fld>
            <a:endParaRPr lang="en-US"/>
          </a:p>
        </p:txBody>
      </p:sp>
      <p:sp>
        <p:nvSpPr>
          <p:cNvPr id="6" name="Footer Placeholder 5">
            <a:extLst>
              <a:ext uri="{FF2B5EF4-FFF2-40B4-BE49-F238E27FC236}">
                <a16:creationId xmlns:a16="http://schemas.microsoft.com/office/drawing/2014/main" id="{0E129301-E048-4973-9AD6-1719EEB97A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FEB3-216F-4BC5-B549-9F4B4A15C331}"/>
              </a:ext>
            </a:extLst>
          </p:cNvPr>
          <p:cNvSpPr>
            <a:spLocks noGrp="1"/>
          </p:cNvSpPr>
          <p:nvPr>
            <p:ph type="sldNum" sz="quarter" idx="12"/>
          </p:nvPr>
        </p:nvSpPr>
        <p:spPr/>
        <p:txBody>
          <a:bodyPr/>
          <a:lstStyle/>
          <a:p>
            <a:fld id="{0687A1AC-BDED-4D84-9B05-22C9D25AD24B}" type="slidenum">
              <a:rPr lang="en-US" smtClean="0"/>
              <a:t>‹#›</a:t>
            </a:fld>
            <a:endParaRPr lang="en-US"/>
          </a:p>
        </p:txBody>
      </p:sp>
    </p:spTree>
    <p:extLst>
      <p:ext uri="{BB962C8B-B14F-4D97-AF65-F5344CB8AC3E}">
        <p14:creationId xmlns:p14="http://schemas.microsoft.com/office/powerpoint/2010/main" val="3335324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01EB7-11C3-4F9E-8215-427A9F4E60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010C1E5-37EF-499E-B126-473F82FDC7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0F95C7-9C75-4487-B997-C51DC23DD0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0CFE9D3-A95E-4465-8E40-DB99152266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6476E7-6FC6-42BC-BD62-E769F6ED6B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5BDD4D-4FB9-4B7F-AB5F-F442128FB12D}"/>
              </a:ext>
            </a:extLst>
          </p:cNvPr>
          <p:cNvSpPr>
            <a:spLocks noGrp="1"/>
          </p:cNvSpPr>
          <p:nvPr>
            <p:ph type="dt" sz="half" idx="10"/>
          </p:nvPr>
        </p:nvSpPr>
        <p:spPr/>
        <p:txBody>
          <a:bodyPr/>
          <a:lstStyle/>
          <a:p>
            <a:fld id="{0C5A9D22-2270-48BF-829C-A539854D81CB}" type="datetimeFigureOut">
              <a:rPr lang="en-US" smtClean="0"/>
              <a:t>10/27/2020</a:t>
            </a:fld>
            <a:endParaRPr lang="en-US"/>
          </a:p>
        </p:txBody>
      </p:sp>
      <p:sp>
        <p:nvSpPr>
          <p:cNvPr id="8" name="Footer Placeholder 7">
            <a:extLst>
              <a:ext uri="{FF2B5EF4-FFF2-40B4-BE49-F238E27FC236}">
                <a16:creationId xmlns:a16="http://schemas.microsoft.com/office/drawing/2014/main" id="{35ADAA69-60CC-44CF-A00E-36E765D404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72BF14-C855-4B63-954D-B713FA62A448}"/>
              </a:ext>
            </a:extLst>
          </p:cNvPr>
          <p:cNvSpPr>
            <a:spLocks noGrp="1"/>
          </p:cNvSpPr>
          <p:nvPr>
            <p:ph type="sldNum" sz="quarter" idx="12"/>
          </p:nvPr>
        </p:nvSpPr>
        <p:spPr/>
        <p:txBody>
          <a:bodyPr/>
          <a:lstStyle/>
          <a:p>
            <a:fld id="{0687A1AC-BDED-4D84-9B05-22C9D25AD24B}" type="slidenum">
              <a:rPr lang="en-US" smtClean="0"/>
              <a:t>‹#›</a:t>
            </a:fld>
            <a:endParaRPr lang="en-US"/>
          </a:p>
        </p:txBody>
      </p:sp>
    </p:spTree>
    <p:extLst>
      <p:ext uri="{BB962C8B-B14F-4D97-AF65-F5344CB8AC3E}">
        <p14:creationId xmlns:p14="http://schemas.microsoft.com/office/powerpoint/2010/main" val="1964812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51556-CE24-4D3E-8C59-AFB00E087A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D13379E-24F2-41D8-8A0F-D31830D23A43}"/>
              </a:ext>
            </a:extLst>
          </p:cNvPr>
          <p:cNvSpPr>
            <a:spLocks noGrp="1"/>
          </p:cNvSpPr>
          <p:nvPr>
            <p:ph type="dt" sz="half" idx="10"/>
          </p:nvPr>
        </p:nvSpPr>
        <p:spPr/>
        <p:txBody>
          <a:bodyPr/>
          <a:lstStyle/>
          <a:p>
            <a:fld id="{0C5A9D22-2270-48BF-829C-A539854D81CB}" type="datetimeFigureOut">
              <a:rPr lang="en-US" smtClean="0"/>
              <a:t>10/27/2020</a:t>
            </a:fld>
            <a:endParaRPr lang="en-US"/>
          </a:p>
        </p:txBody>
      </p:sp>
      <p:sp>
        <p:nvSpPr>
          <p:cNvPr id="4" name="Footer Placeholder 3">
            <a:extLst>
              <a:ext uri="{FF2B5EF4-FFF2-40B4-BE49-F238E27FC236}">
                <a16:creationId xmlns:a16="http://schemas.microsoft.com/office/drawing/2014/main" id="{FA4B6545-14EA-47FB-A522-2A62C9FBE70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6384D0-70ED-48DB-A8A9-07EC70CAEDCA}"/>
              </a:ext>
            </a:extLst>
          </p:cNvPr>
          <p:cNvSpPr>
            <a:spLocks noGrp="1"/>
          </p:cNvSpPr>
          <p:nvPr>
            <p:ph type="sldNum" sz="quarter" idx="12"/>
          </p:nvPr>
        </p:nvSpPr>
        <p:spPr/>
        <p:txBody>
          <a:bodyPr/>
          <a:lstStyle/>
          <a:p>
            <a:fld id="{0687A1AC-BDED-4D84-9B05-22C9D25AD24B}" type="slidenum">
              <a:rPr lang="en-US" smtClean="0"/>
              <a:t>‹#›</a:t>
            </a:fld>
            <a:endParaRPr lang="en-US"/>
          </a:p>
        </p:txBody>
      </p:sp>
    </p:spTree>
    <p:extLst>
      <p:ext uri="{BB962C8B-B14F-4D97-AF65-F5344CB8AC3E}">
        <p14:creationId xmlns:p14="http://schemas.microsoft.com/office/powerpoint/2010/main" val="872183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9B2B46-9405-4BAE-A6A7-97B58F8CB7B6}"/>
              </a:ext>
            </a:extLst>
          </p:cNvPr>
          <p:cNvSpPr>
            <a:spLocks noGrp="1"/>
          </p:cNvSpPr>
          <p:nvPr>
            <p:ph type="dt" sz="half" idx="10"/>
          </p:nvPr>
        </p:nvSpPr>
        <p:spPr/>
        <p:txBody>
          <a:bodyPr/>
          <a:lstStyle/>
          <a:p>
            <a:fld id="{0C5A9D22-2270-48BF-829C-A539854D81CB}" type="datetimeFigureOut">
              <a:rPr lang="en-US" smtClean="0"/>
              <a:t>10/27/2020</a:t>
            </a:fld>
            <a:endParaRPr lang="en-US"/>
          </a:p>
        </p:txBody>
      </p:sp>
      <p:sp>
        <p:nvSpPr>
          <p:cNvPr id="3" name="Footer Placeholder 2">
            <a:extLst>
              <a:ext uri="{FF2B5EF4-FFF2-40B4-BE49-F238E27FC236}">
                <a16:creationId xmlns:a16="http://schemas.microsoft.com/office/drawing/2014/main" id="{16C17752-5128-470F-AD31-578BC23A83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B86FAB-CBEA-436C-ABA4-DA2979C9C6D0}"/>
              </a:ext>
            </a:extLst>
          </p:cNvPr>
          <p:cNvSpPr>
            <a:spLocks noGrp="1"/>
          </p:cNvSpPr>
          <p:nvPr>
            <p:ph type="sldNum" sz="quarter" idx="12"/>
          </p:nvPr>
        </p:nvSpPr>
        <p:spPr/>
        <p:txBody>
          <a:bodyPr/>
          <a:lstStyle/>
          <a:p>
            <a:fld id="{0687A1AC-BDED-4D84-9B05-22C9D25AD24B}" type="slidenum">
              <a:rPr lang="en-US" smtClean="0"/>
              <a:t>‹#›</a:t>
            </a:fld>
            <a:endParaRPr lang="en-US"/>
          </a:p>
        </p:txBody>
      </p:sp>
    </p:spTree>
    <p:extLst>
      <p:ext uri="{BB962C8B-B14F-4D97-AF65-F5344CB8AC3E}">
        <p14:creationId xmlns:p14="http://schemas.microsoft.com/office/powerpoint/2010/main" val="3389070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BC95E-4FC8-4D91-8F96-464E62019B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3D936B3-CD9C-4AE1-9624-90778BE472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FF164C9-AF58-4082-8A6D-DD08861C39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7FEC27-3B78-4CA5-BB9F-9598C9285D32}"/>
              </a:ext>
            </a:extLst>
          </p:cNvPr>
          <p:cNvSpPr>
            <a:spLocks noGrp="1"/>
          </p:cNvSpPr>
          <p:nvPr>
            <p:ph type="dt" sz="half" idx="10"/>
          </p:nvPr>
        </p:nvSpPr>
        <p:spPr/>
        <p:txBody>
          <a:bodyPr/>
          <a:lstStyle/>
          <a:p>
            <a:fld id="{0C5A9D22-2270-48BF-829C-A539854D81CB}" type="datetimeFigureOut">
              <a:rPr lang="en-US" smtClean="0"/>
              <a:t>10/27/2020</a:t>
            </a:fld>
            <a:endParaRPr lang="en-US"/>
          </a:p>
        </p:txBody>
      </p:sp>
      <p:sp>
        <p:nvSpPr>
          <p:cNvPr id="6" name="Footer Placeholder 5">
            <a:extLst>
              <a:ext uri="{FF2B5EF4-FFF2-40B4-BE49-F238E27FC236}">
                <a16:creationId xmlns:a16="http://schemas.microsoft.com/office/drawing/2014/main" id="{E6C19032-EE6E-42B9-AD2D-B059BA347E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63DD47-BDB4-4ECA-9793-A5F7D999DBF2}"/>
              </a:ext>
            </a:extLst>
          </p:cNvPr>
          <p:cNvSpPr>
            <a:spLocks noGrp="1"/>
          </p:cNvSpPr>
          <p:nvPr>
            <p:ph type="sldNum" sz="quarter" idx="12"/>
          </p:nvPr>
        </p:nvSpPr>
        <p:spPr/>
        <p:txBody>
          <a:bodyPr/>
          <a:lstStyle/>
          <a:p>
            <a:fld id="{0687A1AC-BDED-4D84-9B05-22C9D25AD24B}" type="slidenum">
              <a:rPr lang="en-US" smtClean="0"/>
              <a:t>‹#›</a:t>
            </a:fld>
            <a:endParaRPr lang="en-US"/>
          </a:p>
        </p:txBody>
      </p:sp>
    </p:spTree>
    <p:extLst>
      <p:ext uri="{BB962C8B-B14F-4D97-AF65-F5344CB8AC3E}">
        <p14:creationId xmlns:p14="http://schemas.microsoft.com/office/powerpoint/2010/main" val="3842363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50439-A3FC-44B1-933D-9FEF8615BC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558F203-054C-4AB1-A426-73945EC8E8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CE5A958-C1B2-4150-9CFA-78A77CB080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33AFDE-C54B-4EBB-8580-A39F3B711776}"/>
              </a:ext>
            </a:extLst>
          </p:cNvPr>
          <p:cNvSpPr>
            <a:spLocks noGrp="1"/>
          </p:cNvSpPr>
          <p:nvPr>
            <p:ph type="dt" sz="half" idx="10"/>
          </p:nvPr>
        </p:nvSpPr>
        <p:spPr/>
        <p:txBody>
          <a:bodyPr/>
          <a:lstStyle/>
          <a:p>
            <a:fld id="{0C5A9D22-2270-48BF-829C-A539854D81CB}" type="datetimeFigureOut">
              <a:rPr lang="en-US" smtClean="0"/>
              <a:t>10/27/2020</a:t>
            </a:fld>
            <a:endParaRPr lang="en-US"/>
          </a:p>
        </p:txBody>
      </p:sp>
      <p:sp>
        <p:nvSpPr>
          <p:cNvPr id="6" name="Footer Placeholder 5">
            <a:extLst>
              <a:ext uri="{FF2B5EF4-FFF2-40B4-BE49-F238E27FC236}">
                <a16:creationId xmlns:a16="http://schemas.microsoft.com/office/drawing/2014/main" id="{06981CA0-7BC0-4381-9B81-8AB9E368B9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E7CF3B-29B4-417F-BF16-BD1836BFCF11}"/>
              </a:ext>
            </a:extLst>
          </p:cNvPr>
          <p:cNvSpPr>
            <a:spLocks noGrp="1"/>
          </p:cNvSpPr>
          <p:nvPr>
            <p:ph type="sldNum" sz="quarter" idx="12"/>
          </p:nvPr>
        </p:nvSpPr>
        <p:spPr/>
        <p:txBody>
          <a:bodyPr/>
          <a:lstStyle/>
          <a:p>
            <a:fld id="{0687A1AC-BDED-4D84-9B05-22C9D25AD24B}" type="slidenum">
              <a:rPr lang="en-US" smtClean="0"/>
              <a:t>‹#›</a:t>
            </a:fld>
            <a:endParaRPr lang="en-US"/>
          </a:p>
        </p:txBody>
      </p:sp>
    </p:spTree>
    <p:extLst>
      <p:ext uri="{BB962C8B-B14F-4D97-AF65-F5344CB8AC3E}">
        <p14:creationId xmlns:p14="http://schemas.microsoft.com/office/powerpoint/2010/main" val="1584481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917452-1CB9-4BFE-9B5F-918284CAA3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37E8E2-E2BA-40B0-80F6-130FA896F3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8EC926-C506-4162-8A8F-878D14DB71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5A9D22-2270-48BF-829C-A539854D81CB}" type="datetimeFigureOut">
              <a:rPr lang="en-US" smtClean="0"/>
              <a:t>10/27/2020</a:t>
            </a:fld>
            <a:endParaRPr lang="en-US"/>
          </a:p>
        </p:txBody>
      </p:sp>
      <p:sp>
        <p:nvSpPr>
          <p:cNvPr id="5" name="Footer Placeholder 4">
            <a:extLst>
              <a:ext uri="{FF2B5EF4-FFF2-40B4-BE49-F238E27FC236}">
                <a16:creationId xmlns:a16="http://schemas.microsoft.com/office/drawing/2014/main" id="{1BE2A752-3027-48F9-8433-62C7384BD0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26BC38-AC80-4BF7-BA71-0ED614E960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87A1AC-BDED-4D84-9B05-22C9D25AD24B}" type="slidenum">
              <a:rPr lang="en-US" smtClean="0"/>
              <a:t>‹#›</a:t>
            </a:fld>
            <a:endParaRPr lang="en-US"/>
          </a:p>
        </p:txBody>
      </p:sp>
    </p:spTree>
    <p:extLst>
      <p:ext uri="{BB962C8B-B14F-4D97-AF65-F5344CB8AC3E}">
        <p14:creationId xmlns:p14="http://schemas.microsoft.com/office/powerpoint/2010/main" val="14089913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BBC86-8C9F-41B9-8017-3845FDE79F37}"/>
              </a:ext>
            </a:extLst>
          </p:cNvPr>
          <p:cNvSpPr>
            <a:spLocks noGrp="1"/>
          </p:cNvSpPr>
          <p:nvPr>
            <p:ph type="title"/>
          </p:nvPr>
        </p:nvSpPr>
        <p:spPr/>
        <p:txBody>
          <a:bodyPr/>
          <a:lstStyle/>
          <a:p>
            <a:r>
              <a:rPr lang="en-US" dirty="0"/>
              <a:t>Searchlight RSA: terms</a:t>
            </a:r>
          </a:p>
        </p:txBody>
      </p:sp>
      <p:sp>
        <p:nvSpPr>
          <p:cNvPr id="3" name="Content Placeholder 2">
            <a:extLst>
              <a:ext uri="{FF2B5EF4-FFF2-40B4-BE49-F238E27FC236}">
                <a16:creationId xmlns:a16="http://schemas.microsoft.com/office/drawing/2014/main" id="{B8414939-D991-4039-8E3F-94005DD3D549}"/>
              </a:ext>
            </a:extLst>
          </p:cNvPr>
          <p:cNvSpPr>
            <a:spLocks noGrp="1"/>
          </p:cNvSpPr>
          <p:nvPr>
            <p:ph idx="1"/>
          </p:nvPr>
        </p:nvSpPr>
        <p:spPr/>
        <p:txBody>
          <a:bodyPr>
            <a:normAutofit fontScale="77500" lnSpcReduction="20000"/>
          </a:bodyPr>
          <a:lstStyle/>
          <a:p>
            <a:r>
              <a:rPr lang="en-US" u="sng" dirty="0"/>
              <a:t>Representational geometry:</a:t>
            </a:r>
            <a:r>
              <a:rPr lang="en-US" dirty="0"/>
              <a:t> which items (actions) are treated as similar or different from one another. Generally this is thought to indicate something about the underlying properties that are important (e.g., if a representational geometry reveals that all animals are similar to each other, and all objects are similar to each other, but all animals are different from objects, the underlying property that’s important is animacy)</a:t>
            </a:r>
          </a:p>
          <a:p>
            <a:r>
              <a:rPr lang="en-US" u="sng" dirty="0"/>
              <a:t>RDM:</a:t>
            </a:r>
            <a:r>
              <a:rPr lang="en-US" dirty="0"/>
              <a:t> Representational Dissimilarity Matrix. Square matrix with dimensions = items x items. Each cell </a:t>
            </a:r>
            <a:r>
              <a:rPr lang="en-US" i="1" dirty="0" err="1"/>
              <a:t>i</a:t>
            </a:r>
            <a:r>
              <a:rPr lang="en-US" i="1" dirty="0"/>
              <a:t>, j </a:t>
            </a:r>
            <a:r>
              <a:rPr lang="en-US" dirty="0"/>
              <a:t>contains the </a:t>
            </a:r>
            <a:r>
              <a:rPr lang="en-US" i="1" dirty="0"/>
              <a:t>dissimilarity </a:t>
            </a:r>
            <a:r>
              <a:rPr lang="en-US" dirty="0"/>
              <a:t>between item </a:t>
            </a:r>
            <a:r>
              <a:rPr lang="en-US" i="1" dirty="0" err="1"/>
              <a:t>i</a:t>
            </a:r>
            <a:r>
              <a:rPr lang="en-US" i="1" dirty="0"/>
              <a:t> </a:t>
            </a:r>
            <a:r>
              <a:rPr lang="en-US" dirty="0"/>
              <a:t>and item </a:t>
            </a:r>
            <a:r>
              <a:rPr lang="en-US" i="1" dirty="0"/>
              <a:t>j</a:t>
            </a:r>
            <a:r>
              <a:rPr lang="en-US" dirty="0"/>
              <a:t>. Common dissimilarity metrics are 1-correlation and squared Euclidean distance</a:t>
            </a:r>
          </a:p>
          <a:p>
            <a:r>
              <a:rPr lang="en-US" u="sng" dirty="0"/>
              <a:t>Searchlight RDM:</a:t>
            </a:r>
            <a:r>
              <a:rPr lang="en-US" dirty="0"/>
              <a:t> an RDM calculated based on neural responses to the items, within some small region of cortex</a:t>
            </a:r>
          </a:p>
          <a:p>
            <a:r>
              <a:rPr lang="en-US" u="sng" dirty="0"/>
              <a:t>Target RDM</a:t>
            </a:r>
            <a:r>
              <a:rPr lang="en-US" dirty="0"/>
              <a:t>: the RDM that you’re comparing to the searchlight RDMs. Could be based on behavior or a feature model.  </a:t>
            </a:r>
          </a:p>
          <a:p>
            <a:r>
              <a:rPr lang="en-US" u="sng" dirty="0"/>
              <a:t>Voxel:</a:t>
            </a:r>
            <a:r>
              <a:rPr lang="en-US" dirty="0"/>
              <a:t> 3-dimensional pixel, the basic unit we can measure using fMRI. Ours are 3mm cubes</a:t>
            </a:r>
          </a:p>
          <a:p>
            <a:r>
              <a:rPr lang="en-US" u="sng" dirty="0"/>
              <a:t>Brain patterns:</a:t>
            </a:r>
            <a:r>
              <a:rPr lang="en-US" dirty="0"/>
              <a:t> matrix of neural responses for a given region or searchlight (generally dimensions = items/videos x voxels in the region)</a:t>
            </a:r>
            <a:endParaRPr lang="en-US" u="sng" dirty="0"/>
          </a:p>
        </p:txBody>
      </p:sp>
    </p:spTree>
    <p:extLst>
      <p:ext uri="{BB962C8B-B14F-4D97-AF65-F5344CB8AC3E}">
        <p14:creationId xmlns:p14="http://schemas.microsoft.com/office/powerpoint/2010/main" val="4166265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DD544-ADED-4D21-B1A3-2E8D5EDD467C}"/>
              </a:ext>
            </a:extLst>
          </p:cNvPr>
          <p:cNvSpPr>
            <a:spLocks noGrp="1"/>
          </p:cNvSpPr>
          <p:nvPr>
            <p:ph type="title"/>
          </p:nvPr>
        </p:nvSpPr>
        <p:spPr/>
        <p:txBody>
          <a:bodyPr/>
          <a:lstStyle/>
          <a:p>
            <a:r>
              <a:rPr lang="en-US" dirty="0"/>
              <a:t>Doing stats on Searchlight RSA</a:t>
            </a:r>
          </a:p>
        </p:txBody>
      </p:sp>
      <p:sp>
        <p:nvSpPr>
          <p:cNvPr id="3" name="Content Placeholder 2">
            <a:extLst>
              <a:ext uri="{FF2B5EF4-FFF2-40B4-BE49-F238E27FC236}">
                <a16:creationId xmlns:a16="http://schemas.microsoft.com/office/drawing/2014/main" id="{242EF5CD-C94A-4799-9CAB-2DD5D5E6AD91}"/>
              </a:ext>
            </a:extLst>
          </p:cNvPr>
          <p:cNvSpPr>
            <a:spLocks noGrp="1"/>
          </p:cNvSpPr>
          <p:nvPr>
            <p:ph idx="1"/>
          </p:nvPr>
        </p:nvSpPr>
        <p:spPr/>
        <p:txBody>
          <a:bodyPr/>
          <a:lstStyle/>
          <a:p>
            <a:r>
              <a:rPr lang="en-US" dirty="0"/>
              <a:t>The common practice is to take 2 steps:</a:t>
            </a:r>
          </a:p>
          <a:p>
            <a:pPr marL="914400" lvl="1" indent="-457200">
              <a:buFont typeface="+mj-lt"/>
              <a:buAutoNum type="arabicPeriod"/>
            </a:pPr>
            <a:r>
              <a:rPr lang="en-US" dirty="0"/>
              <a:t>Voxel-level statistics (keep only the voxels with a significant correlation)</a:t>
            </a:r>
          </a:p>
          <a:p>
            <a:pPr marL="914400" lvl="1" indent="-457200">
              <a:buFont typeface="+mj-lt"/>
              <a:buAutoNum type="arabicPeriod"/>
            </a:pPr>
            <a:r>
              <a:rPr lang="en-US" dirty="0"/>
              <a:t>Cluster-level statistics (get rid of any tiny clusters, which are likely to be spurious)</a:t>
            </a:r>
          </a:p>
          <a:p>
            <a:pPr marL="457200" indent="-457200">
              <a:buFont typeface="+mj-lt"/>
              <a:buAutoNum type="arabicPeriod"/>
            </a:pPr>
            <a:endParaRPr lang="en-US" dirty="0"/>
          </a:p>
        </p:txBody>
      </p:sp>
    </p:spTree>
    <p:extLst>
      <p:ext uri="{BB962C8B-B14F-4D97-AF65-F5344CB8AC3E}">
        <p14:creationId xmlns:p14="http://schemas.microsoft.com/office/powerpoint/2010/main" val="404539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3433B-FA2C-4512-BF73-51302150AE3F}"/>
              </a:ext>
            </a:extLst>
          </p:cNvPr>
          <p:cNvSpPr>
            <a:spLocks noGrp="1"/>
          </p:cNvSpPr>
          <p:nvPr>
            <p:ph type="title"/>
          </p:nvPr>
        </p:nvSpPr>
        <p:spPr/>
        <p:txBody>
          <a:bodyPr/>
          <a:lstStyle/>
          <a:p>
            <a:r>
              <a:rPr lang="en-US" dirty="0"/>
              <a:t>Voxel-Level statistics: permutation tests</a:t>
            </a:r>
          </a:p>
        </p:txBody>
      </p:sp>
      <p:sp>
        <p:nvSpPr>
          <p:cNvPr id="5" name="TextBox 4">
            <a:extLst>
              <a:ext uri="{FF2B5EF4-FFF2-40B4-BE49-F238E27FC236}">
                <a16:creationId xmlns:a16="http://schemas.microsoft.com/office/drawing/2014/main" id="{7A0855EC-C8B3-4A0E-881B-C0B7B095222C}"/>
              </a:ext>
            </a:extLst>
          </p:cNvPr>
          <p:cNvSpPr txBox="1"/>
          <p:nvPr/>
        </p:nvSpPr>
        <p:spPr>
          <a:xfrm>
            <a:off x="838200" y="1578071"/>
            <a:ext cx="10082375" cy="646331"/>
          </a:xfrm>
          <a:prstGeom prst="rect">
            <a:avLst/>
          </a:prstGeom>
          <a:noFill/>
        </p:spPr>
        <p:txBody>
          <a:bodyPr wrap="none" rtlCol="0">
            <a:spAutoFit/>
          </a:bodyPr>
          <a:lstStyle/>
          <a:p>
            <a:r>
              <a:rPr lang="en-US" u="sng" dirty="0"/>
              <a:t>Goal:</a:t>
            </a:r>
            <a:r>
              <a:rPr lang="en-US" dirty="0"/>
              <a:t> generate a distribution of the correlations you’d expect in the absence of a real effect</a:t>
            </a:r>
          </a:p>
          <a:p>
            <a:r>
              <a:rPr lang="en-US" u="sng" dirty="0"/>
              <a:t>Outcome:</a:t>
            </a:r>
            <a:r>
              <a:rPr lang="en-US" dirty="0"/>
              <a:t> compare the correlation you’ve measured to that distribution, and decide whether it’s “real” or noise.</a:t>
            </a:r>
            <a:endParaRPr lang="en-US" u="sng" dirty="0"/>
          </a:p>
        </p:txBody>
      </p:sp>
      <p:sp>
        <p:nvSpPr>
          <p:cNvPr id="6" name="TextBox 5">
            <a:extLst>
              <a:ext uri="{FF2B5EF4-FFF2-40B4-BE49-F238E27FC236}">
                <a16:creationId xmlns:a16="http://schemas.microsoft.com/office/drawing/2014/main" id="{52E4F93E-5184-475E-A94C-5CBE32E8DFE3}"/>
              </a:ext>
            </a:extLst>
          </p:cNvPr>
          <p:cNvSpPr txBox="1"/>
          <p:nvPr/>
        </p:nvSpPr>
        <p:spPr>
          <a:xfrm>
            <a:off x="1228846" y="2560859"/>
            <a:ext cx="2698046" cy="369332"/>
          </a:xfrm>
          <a:prstGeom prst="rect">
            <a:avLst/>
          </a:prstGeom>
          <a:noFill/>
        </p:spPr>
        <p:txBody>
          <a:bodyPr wrap="none" rtlCol="0">
            <a:spAutoFit/>
          </a:bodyPr>
          <a:lstStyle/>
          <a:p>
            <a:r>
              <a:rPr lang="en-US" dirty="0"/>
              <a:t>In each grey matter voxel…</a:t>
            </a:r>
          </a:p>
        </p:txBody>
      </p:sp>
      <p:sp>
        <p:nvSpPr>
          <p:cNvPr id="7" name="TextBox 6">
            <a:extLst>
              <a:ext uri="{FF2B5EF4-FFF2-40B4-BE49-F238E27FC236}">
                <a16:creationId xmlns:a16="http://schemas.microsoft.com/office/drawing/2014/main" id="{EA0403BC-53D1-4916-BE4C-762ECC5498B9}"/>
              </a:ext>
            </a:extLst>
          </p:cNvPr>
          <p:cNvSpPr txBox="1"/>
          <p:nvPr/>
        </p:nvSpPr>
        <p:spPr>
          <a:xfrm>
            <a:off x="1157539" y="2903634"/>
            <a:ext cx="9753696" cy="1477328"/>
          </a:xfrm>
          <a:prstGeom prst="rect">
            <a:avLst/>
          </a:prstGeom>
          <a:noFill/>
        </p:spPr>
        <p:txBody>
          <a:bodyPr wrap="none" rtlCol="0">
            <a:spAutoFit/>
          </a:bodyPr>
          <a:lstStyle/>
          <a:p>
            <a:pPr marL="342900" indent="-342900">
              <a:buAutoNum type="arabicPeriod"/>
            </a:pPr>
            <a:r>
              <a:rPr lang="en-US" dirty="0"/>
              <a:t>Get the brain patterns matrix (videos x voxels) for the surrounding searchlight</a:t>
            </a:r>
          </a:p>
          <a:p>
            <a:pPr marL="342900" indent="-342900">
              <a:buAutoNum type="arabicPeriod"/>
            </a:pPr>
            <a:r>
              <a:rPr lang="en-US" dirty="0"/>
              <a:t>Shuffle the brain patterns matrix (re-order the videos) and make an RDM based on the shuffled matrix</a:t>
            </a:r>
          </a:p>
          <a:p>
            <a:pPr marL="342900" indent="-342900">
              <a:buAutoNum type="arabicPeriod"/>
            </a:pPr>
            <a:r>
              <a:rPr lang="en-US" dirty="0"/>
              <a:t>Correlate the shuffled brain RDM with the behavioral/target RDM</a:t>
            </a:r>
          </a:p>
          <a:p>
            <a:pPr marL="342900" indent="-342900">
              <a:buAutoNum type="arabicPeriod"/>
            </a:pPr>
            <a:r>
              <a:rPr lang="en-US" dirty="0"/>
              <a:t>Repeat 100-1000x </a:t>
            </a:r>
            <a:r>
              <a:rPr lang="en-US" dirty="0">
                <a:sym typeface="Wingdings" panose="05000000000000000000" pitchFamily="2" charset="2"/>
              </a:rPr>
              <a:t> distribution of noise correlations</a:t>
            </a:r>
          </a:p>
          <a:p>
            <a:pPr marL="342900" indent="-342900">
              <a:buAutoNum type="arabicPeriod"/>
            </a:pPr>
            <a:r>
              <a:rPr lang="en-US" dirty="0">
                <a:sym typeface="Wingdings" panose="05000000000000000000" pitchFamily="2" charset="2"/>
              </a:rPr>
              <a:t>Compare the </a:t>
            </a:r>
            <a:r>
              <a:rPr lang="en-US" dirty="0">
                <a:solidFill>
                  <a:srgbClr val="FF0000"/>
                </a:solidFill>
                <a:sym typeface="Wingdings" panose="05000000000000000000" pitchFamily="2" charset="2"/>
              </a:rPr>
              <a:t>real brain-behavior correlation </a:t>
            </a:r>
            <a:r>
              <a:rPr lang="en-US" dirty="0">
                <a:sym typeface="Wingdings" panose="05000000000000000000" pitchFamily="2" charset="2"/>
              </a:rPr>
              <a:t>with the noise distribution</a:t>
            </a:r>
            <a:endParaRPr lang="en-US" dirty="0"/>
          </a:p>
        </p:txBody>
      </p:sp>
      <p:sp>
        <p:nvSpPr>
          <p:cNvPr id="8" name="Cube 7">
            <a:extLst>
              <a:ext uri="{FF2B5EF4-FFF2-40B4-BE49-F238E27FC236}">
                <a16:creationId xmlns:a16="http://schemas.microsoft.com/office/drawing/2014/main" id="{A2F05556-EB7F-4574-B187-C515209DAFFA}"/>
              </a:ext>
            </a:extLst>
          </p:cNvPr>
          <p:cNvSpPr/>
          <p:nvPr/>
        </p:nvSpPr>
        <p:spPr>
          <a:xfrm>
            <a:off x="847146" y="2628187"/>
            <a:ext cx="310393" cy="302004"/>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76F193B-1E2B-457D-A319-674050F293C7}"/>
              </a:ext>
            </a:extLst>
          </p:cNvPr>
          <p:cNvSpPr txBox="1"/>
          <p:nvPr/>
        </p:nvSpPr>
        <p:spPr>
          <a:xfrm>
            <a:off x="3623942" y="4530013"/>
            <a:ext cx="6320641" cy="923330"/>
          </a:xfrm>
          <a:prstGeom prst="rect">
            <a:avLst/>
          </a:prstGeom>
          <a:noFill/>
        </p:spPr>
        <p:txBody>
          <a:bodyPr wrap="none" rtlCol="0">
            <a:spAutoFit/>
          </a:bodyPr>
          <a:lstStyle/>
          <a:p>
            <a:r>
              <a:rPr lang="en-US" dirty="0"/>
              <a:t>For </a:t>
            </a:r>
            <a:r>
              <a:rPr lang="en-US" i="1" dirty="0"/>
              <a:t>p</a:t>
            </a:r>
            <a:r>
              <a:rPr lang="en-US" dirty="0"/>
              <a:t> &lt; 0.01:</a:t>
            </a:r>
          </a:p>
          <a:p>
            <a:r>
              <a:rPr lang="en-US" dirty="0"/>
              <a:t>…If it’s &gt;= 99% of the noise distribution </a:t>
            </a:r>
            <a:r>
              <a:rPr lang="en-US" dirty="0">
                <a:sym typeface="Wingdings" panose="05000000000000000000" pitchFamily="2" charset="2"/>
              </a:rPr>
              <a:t> it’s real</a:t>
            </a:r>
          </a:p>
          <a:p>
            <a:r>
              <a:rPr lang="en-US" dirty="0">
                <a:sym typeface="Wingdings" panose="05000000000000000000" pitchFamily="2" charset="2"/>
              </a:rPr>
              <a:t>…If it’s &lt; 99% of the noise distribution  it’s noise, so mask it out</a:t>
            </a:r>
            <a:endParaRPr lang="en-US" dirty="0"/>
          </a:p>
        </p:txBody>
      </p:sp>
      <p:grpSp>
        <p:nvGrpSpPr>
          <p:cNvPr id="11" name="Group 10">
            <a:extLst>
              <a:ext uri="{FF2B5EF4-FFF2-40B4-BE49-F238E27FC236}">
                <a16:creationId xmlns:a16="http://schemas.microsoft.com/office/drawing/2014/main" id="{7EA943BE-2C16-4CEE-9AF3-770075854649}"/>
              </a:ext>
            </a:extLst>
          </p:cNvPr>
          <p:cNvGrpSpPr/>
          <p:nvPr/>
        </p:nvGrpSpPr>
        <p:grpSpPr>
          <a:xfrm>
            <a:off x="1228846" y="4444022"/>
            <a:ext cx="2521509" cy="1490460"/>
            <a:chOff x="945334" y="3435078"/>
            <a:chExt cx="2521509" cy="1490460"/>
          </a:xfrm>
        </p:grpSpPr>
        <p:cxnSp>
          <p:nvCxnSpPr>
            <p:cNvPr id="13" name="Straight Arrow Connector 12">
              <a:extLst>
                <a:ext uri="{FF2B5EF4-FFF2-40B4-BE49-F238E27FC236}">
                  <a16:creationId xmlns:a16="http://schemas.microsoft.com/office/drawing/2014/main" id="{49F129B8-869A-4E00-A3F6-317E3B9E48F5}"/>
                </a:ext>
              </a:extLst>
            </p:cNvPr>
            <p:cNvCxnSpPr>
              <a:cxnSpLocks/>
            </p:cNvCxnSpPr>
            <p:nvPr/>
          </p:nvCxnSpPr>
          <p:spPr>
            <a:xfrm>
              <a:off x="945334" y="4520726"/>
              <a:ext cx="25215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07E79615-8440-49CC-9021-4FF404190EA4}"/>
                </a:ext>
              </a:extLst>
            </p:cNvPr>
            <p:cNvSpPr txBox="1"/>
            <p:nvPr/>
          </p:nvSpPr>
          <p:spPr>
            <a:xfrm>
              <a:off x="1044262" y="4556206"/>
              <a:ext cx="1776320" cy="369332"/>
            </a:xfrm>
            <a:prstGeom prst="rect">
              <a:avLst/>
            </a:prstGeom>
            <a:noFill/>
          </p:spPr>
          <p:txBody>
            <a:bodyPr wrap="none" rtlCol="0">
              <a:spAutoFit/>
            </a:bodyPr>
            <a:lstStyle/>
            <a:p>
              <a:r>
                <a:rPr lang="en-US" i="1" dirty="0"/>
                <a:t>r </a:t>
              </a:r>
              <a:r>
                <a:rPr lang="en-US" dirty="0"/>
                <a:t>for shuffled data</a:t>
              </a:r>
              <a:endParaRPr lang="en-US" i="1" dirty="0"/>
            </a:p>
          </p:txBody>
        </p:sp>
        <p:sp>
          <p:nvSpPr>
            <p:cNvPr id="15" name="Freeform: Shape 14">
              <a:extLst>
                <a:ext uri="{FF2B5EF4-FFF2-40B4-BE49-F238E27FC236}">
                  <a16:creationId xmlns:a16="http://schemas.microsoft.com/office/drawing/2014/main" id="{74E6BE5F-D6D2-4C07-AA91-ADF216E386A1}"/>
                </a:ext>
              </a:extLst>
            </p:cNvPr>
            <p:cNvSpPr/>
            <p:nvPr/>
          </p:nvSpPr>
          <p:spPr>
            <a:xfrm>
              <a:off x="1008404" y="3435078"/>
              <a:ext cx="1828800" cy="1068556"/>
            </a:xfrm>
            <a:custGeom>
              <a:avLst/>
              <a:gdLst>
                <a:gd name="connsiteX0" fmla="*/ 0 w 1828800"/>
                <a:gd name="connsiteY0" fmla="*/ 1068556 h 1068556"/>
                <a:gd name="connsiteX1" fmla="*/ 264919 w 1828800"/>
                <a:gd name="connsiteY1" fmla="*/ 948915 h 1068556"/>
                <a:gd name="connsiteX2" fmla="*/ 461473 w 1828800"/>
                <a:gd name="connsiteY2" fmla="*/ 632720 h 1068556"/>
                <a:gd name="connsiteX3" fmla="*/ 529839 w 1828800"/>
                <a:gd name="connsiteY3" fmla="*/ 188339 h 1068556"/>
                <a:gd name="connsiteX4" fmla="*/ 752030 w 1828800"/>
                <a:gd name="connsiteY4" fmla="*/ 331 h 1068556"/>
                <a:gd name="connsiteX5" fmla="*/ 991312 w 1828800"/>
                <a:gd name="connsiteY5" fmla="*/ 154156 h 1068556"/>
                <a:gd name="connsiteX6" fmla="*/ 1145136 w 1828800"/>
                <a:gd name="connsiteY6" fmla="*/ 547262 h 1068556"/>
                <a:gd name="connsiteX7" fmla="*/ 1247686 w 1828800"/>
                <a:gd name="connsiteY7" fmla="*/ 760907 h 1068556"/>
                <a:gd name="connsiteX8" fmla="*/ 1375873 w 1828800"/>
                <a:gd name="connsiteY8" fmla="*/ 948915 h 1068556"/>
                <a:gd name="connsiteX9" fmla="*/ 1640792 w 1828800"/>
                <a:gd name="connsiteY9" fmla="*/ 1042918 h 1068556"/>
                <a:gd name="connsiteX10" fmla="*/ 1828800 w 1828800"/>
                <a:gd name="connsiteY10" fmla="*/ 1060010 h 1068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28800" h="1068556">
                  <a:moveTo>
                    <a:pt x="0" y="1068556"/>
                  </a:moveTo>
                  <a:cubicBezTo>
                    <a:pt x="94003" y="1045055"/>
                    <a:pt x="188007" y="1021554"/>
                    <a:pt x="264919" y="948915"/>
                  </a:cubicBezTo>
                  <a:cubicBezTo>
                    <a:pt x="341831" y="876276"/>
                    <a:pt x="417320" y="759483"/>
                    <a:pt x="461473" y="632720"/>
                  </a:cubicBezTo>
                  <a:cubicBezTo>
                    <a:pt x="505626" y="505957"/>
                    <a:pt x="481413" y="293737"/>
                    <a:pt x="529839" y="188339"/>
                  </a:cubicBezTo>
                  <a:cubicBezTo>
                    <a:pt x="578265" y="82941"/>
                    <a:pt x="675118" y="6028"/>
                    <a:pt x="752030" y="331"/>
                  </a:cubicBezTo>
                  <a:cubicBezTo>
                    <a:pt x="828942" y="-5366"/>
                    <a:pt x="925794" y="63001"/>
                    <a:pt x="991312" y="154156"/>
                  </a:cubicBezTo>
                  <a:cubicBezTo>
                    <a:pt x="1056830" y="245311"/>
                    <a:pt x="1102407" y="446137"/>
                    <a:pt x="1145136" y="547262"/>
                  </a:cubicBezTo>
                  <a:cubicBezTo>
                    <a:pt x="1187865" y="648387"/>
                    <a:pt x="1209230" y="693965"/>
                    <a:pt x="1247686" y="760907"/>
                  </a:cubicBezTo>
                  <a:cubicBezTo>
                    <a:pt x="1286142" y="827849"/>
                    <a:pt x="1310355" y="901913"/>
                    <a:pt x="1375873" y="948915"/>
                  </a:cubicBezTo>
                  <a:cubicBezTo>
                    <a:pt x="1441391" y="995917"/>
                    <a:pt x="1565304" y="1024402"/>
                    <a:pt x="1640792" y="1042918"/>
                  </a:cubicBezTo>
                  <a:cubicBezTo>
                    <a:pt x="1716280" y="1061434"/>
                    <a:pt x="1772540" y="1060722"/>
                    <a:pt x="1828800" y="1060010"/>
                  </a:cubicBezTo>
                </a:path>
              </a:pathLst>
            </a:cu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 name="Straight Connector 11">
            <a:extLst>
              <a:ext uri="{FF2B5EF4-FFF2-40B4-BE49-F238E27FC236}">
                <a16:creationId xmlns:a16="http://schemas.microsoft.com/office/drawing/2014/main" id="{57B0B424-BB2C-4C3C-BC5D-367A83B11B4D}"/>
              </a:ext>
            </a:extLst>
          </p:cNvPr>
          <p:cNvCxnSpPr/>
          <p:nvPr/>
        </p:nvCxnSpPr>
        <p:spPr>
          <a:xfrm>
            <a:off x="2651971" y="4314232"/>
            <a:ext cx="0" cy="1188720"/>
          </a:xfrm>
          <a:prstGeom prst="line">
            <a:avLst/>
          </a:prstGeom>
          <a:ln>
            <a:solidFill>
              <a:srgbClr val="FF0000"/>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6539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6AF1E-55CB-4F12-93B5-CA9758B691DA}"/>
              </a:ext>
            </a:extLst>
          </p:cNvPr>
          <p:cNvSpPr>
            <a:spLocks noGrp="1"/>
          </p:cNvSpPr>
          <p:nvPr>
            <p:ph type="title"/>
          </p:nvPr>
        </p:nvSpPr>
        <p:spPr/>
        <p:txBody>
          <a:bodyPr/>
          <a:lstStyle/>
          <a:p>
            <a:r>
              <a:rPr lang="en-US" dirty="0"/>
              <a:t>Cluster-Level statistics: more permutation tests</a:t>
            </a:r>
          </a:p>
        </p:txBody>
      </p:sp>
      <p:sp>
        <p:nvSpPr>
          <p:cNvPr id="5" name="TextBox 4">
            <a:extLst>
              <a:ext uri="{FF2B5EF4-FFF2-40B4-BE49-F238E27FC236}">
                <a16:creationId xmlns:a16="http://schemas.microsoft.com/office/drawing/2014/main" id="{2BF3D497-D2D1-4E31-8BD6-EB1DA067FACC}"/>
              </a:ext>
            </a:extLst>
          </p:cNvPr>
          <p:cNvSpPr txBox="1"/>
          <p:nvPr/>
        </p:nvSpPr>
        <p:spPr>
          <a:xfrm>
            <a:off x="838200" y="1511885"/>
            <a:ext cx="10736209" cy="646331"/>
          </a:xfrm>
          <a:prstGeom prst="rect">
            <a:avLst/>
          </a:prstGeom>
          <a:noFill/>
        </p:spPr>
        <p:txBody>
          <a:bodyPr wrap="none" rtlCol="0">
            <a:spAutoFit/>
          </a:bodyPr>
          <a:lstStyle/>
          <a:p>
            <a:r>
              <a:rPr lang="en-US" u="sng" dirty="0"/>
              <a:t>Goal:</a:t>
            </a:r>
            <a:r>
              <a:rPr lang="en-US" dirty="0"/>
              <a:t> generate a distribution of the cluster sizes you’d expect in the absence of a real effect</a:t>
            </a:r>
          </a:p>
          <a:p>
            <a:r>
              <a:rPr lang="en-US" u="sng" dirty="0"/>
              <a:t>Outcome:</a:t>
            </a:r>
            <a:r>
              <a:rPr lang="en-US" dirty="0"/>
              <a:t> compare the cluster sizes after thresholding at the voxel level, and decide whether each one is big enough.</a:t>
            </a:r>
            <a:endParaRPr lang="en-US" u="sng" dirty="0"/>
          </a:p>
        </p:txBody>
      </p:sp>
      <p:sp>
        <p:nvSpPr>
          <p:cNvPr id="7" name="TextBox 6">
            <a:extLst>
              <a:ext uri="{FF2B5EF4-FFF2-40B4-BE49-F238E27FC236}">
                <a16:creationId xmlns:a16="http://schemas.microsoft.com/office/drawing/2014/main" id="{10D9EDC9-3E41-4A52-B130-A0558670DC8C}"/>
              </a:ext>
            </a:extLst>
          </p:cNvPr>
          <p:cNvSpPr txBox="1"/>
          <p:nvPr/>
        </p:nvSpPr>
        <p:spPr>
          <a:xfrm>
            <a:off x="838200" y="3199114"/>
            <a:ext cx="9946826" cy="646331"/>
          </a:xfrm>
          <a:prstGeom prst="rect">
            <a:avLst/>
          </a:prstGeom>
          <a:noFill/>
        </p:spPr>
        <p:txBody>
          <a:bodyPr wrap="none" rtlCol="0">
            <a:spAutoFit/>
          </a:bodyPr>
          <a:lstStyle/>
          <a:p>
            <a:pPr marL="342900" indent="-342900">
              <a:buAutoNum type="arabicPeriod"/>
            </a:pPr>
            <a:r>
              <a:rPr lang="en-US" dirty="0"/>
              <a:t>Apply the voxel-level corrections to the </a:t>
            </a:r>
            <a:r>
              <a:rPr lang="en-US" u="sng" dirty="0"/>
              <a:t>shuffled data</a:t>
            </a:r>
            <a:r>
              <a:rPr lang="en-US" dirty="0"/>
              <a:t> results (from the previous set of permutation tests)</a:t>
            </a:r>
          </a:p>
          <a:p>
            <a:pPr marL="342900" indent="-342900">
              <a:buAutoNum type="arabicPeriod"/>
            </a:pPr>
            <a:r>
              <a:rPr lang="en-US" dirty="0"/>
              <a:t>Identify the clusters in the corrected shuffled data, and measure their size</a:t>
            </a:r>
          </a:p>
        </p:txBody>
      </p:sp>
      <p:sp>
        <p:nvSpPr>
          <p:cNvPr id="11" name="TextBox 10">
            <a:extLst>
              <a:ext uri="{FF2B5EF4-FFF2-40B4-BE49-F238E27FC236}">
                <a16:creationId xmlns:a16="http://schemas.microsoft.com/office/drawing/2014/main" id="{6B03B0C8-94F8-4F5C-9F64-9F1CE48D0332}"/>
              </a:ext>
            </a:extLst>
          </p:cNvPr>
          <p:cNvSpPr txBox="1"/>
          <p:nvPr/>
        </p:nvSpPr>
        <p:spPr>
          <a:xfrm>
            <a:off x="838200" y="2858847"/>
            <a:ext cx="4407425" cy="369332"/>
          </a:xfrm>
          <a:prstGeom prst="rect">
            <a:avLst/>
          </a:prstGeom>
          <a:noFill/>
        </p:spPr>
        <p:txBody>
          <a:bodyPr wrap="none" rtlCol="0">
            <a:spAutoFit/>
          </a:bodyPr>
          <a:lstStyle/>
          <a:p>
            <a:r>
              <a:rPr lang="en-US" u="sng" dirty="0"/>
              <a:t>Step 2: Get a noise distribution of cluster sizes</a:t>
            </a:r>
          </a:p>
        </p:txBody>
      </p:sp>
      <p:sp>
        <p:nvSpPr>
          <p:cNvPr id="12" name="TextBox 11">
            <a:extLst>
              <a:ext uri="{FF2B5EF4-FFF2-40B4-BE49-F238E27FC236}">
                <a16:creationId xmlns:a16="http://schemas.microsoft.com/office/drawing/2014/main" id="{7EDAAD23-CE27-43F7-8690-FD6D73FD395C}"/>
              </a:ext>
            </a:extLst>
          </p:cNvPr>
          <p:cNvSpPr txBox="1"/>
          <p:nvPr/>
        </p:nvSpPr>
        <p:spPr>
          <a:xfrm>
            <a:off x="830083" y="4391753"/>
            <a:ext cx="2811795" cy="369332"/>
          </a:xfrm>
          <a:prstGeom prst="rect">
            <a:avLst/>
          </a:prstGeom>
          <a:noFill/>
        </p:spPr>
        <p:txBody>
          <a:bodyPr wrap="none" rtlCol="0">
            <a:spAutoFit/>
          </a:bodyPr>
          <a:lstStyle/>
          <a:p>
            <a:r>
              <a:rPr lang="en-US" u="sng" dirty="0"/>
              <a:t>Step 3: Keep the big clusters</a:t>
            </a:r>
          </a:p>
        </p:txBody>
      </p:sp>
      <p:sp>
        <p:nvSpPr>
          <p:cNvPr id="13" name="TextBox 12">
            <a:extLst>
              <a:ext uri="{FF2B5EF4-FFF2-40B4-BE49-F238E27FC236}">
                <a16:creationId xmlns:a16="http://schemas.microsoft.com/office/drawing/2014/main" id="{67B16D22-C728-4525-AB8B-8594BC7D5852}"/>
              </a:ext>
            </a:extLst>
          </p:cNvPr>
          <p:cNvSpPr txBox="1"/>
          <p:nvPr/>
        </p:nvSpPr>
        <p:spPr>
          <a:xfrm>
            <a:off x="1103915" y="4761321"/>
            <a:ext cx="7247012" cy="1477328"/>
          </a:xfrm>
          <a:prstGeom prst="rect">
            <a:avLst/>
          </a:prstGeom>
          <a:noFill/>
        </p:spPr>
        <p:txBody>
          <a:bodyPr wrap="square" rtlCol="0">
            <a:spAutoFit/>
          </a:bodyPr>
          <a:lstStyle/>
          <a:p>
            <a:r>
              <a:rPr lang="en-US" dirty="0"/>
              <a:t>For each cluster in the </a:t>
            </a:r>
            <a:r>
              <a:rPr lang="en-US" u="sng" dirty="0"/>
              <a:t>intact data:</a:t>
            </a:r>
          </a:p>
          <a:p>
            <a:pPr marL="342900" indent="-342900">
              <a:buAutoNum type="arabicPeriod"/>
            </a:pPr>
            <a:r>
              <a:rPr lang="en-US" dirty="0"/>
              <a:t>compare the </a:t>
            </a:r>
            <a:r>
              <a:rPr lang="en-US" dirty="0">
                <a:solidFill>
                  <a:srgbClr val="FF0000"/>
                </a:solidFill>
              </a:rPr>
              <a:t>cluster’s size </a:t>
            </a:r>
            <a:r>
              <a:rPr lang="en-US" dirty="0"/>
              <a:t>to the noise distribution</a:t>
            </a:r>
          </a:p>
          <a:p>
            <a:r>
              <a:rPr lang="en-US" dirty="0"/>
              <a:t>…If it’s larger than the mass of the distribution (using FDR test q &lt; 0.05) </a:t>
            </a:r>
            <a:r>
              <a:rPr lang="en-US" dirty="0">
                <a:sym typeface="Wingdings" panose="05000000000000000000" pitchFamily="2" charset="2"/>
              </a:rPr>
              <a:t> keep it</a:t>
            </a:r>
          </a:p>
          <a:p>
            <a:r>
              <a:rPr lang="en-US" dirty="0">
                <a:sym typeface="Wingdings" panose="05000000000000000000" pitchFamily="2" charset="2"/>
              </a:rPr>
              <a:t>…If not, mask it out</a:t>
            </a:r>
            <a:endParaRPr lang="en-US" dirty="0"/>
          </a:p>
        </p:txBody>
      </p:sp>
      <p:grpSp>
        <p:nvGrpSpPr>
          <p:cNvPr id="16" name="Group 15">
            <a:extLst>
              <a:ext uri="{FF2B5EF4-FFF2-40B4-BE49-F238E27FC236}">
                <a16:creationId xmlns:a16="http://schemas.microsoft.com/office/drawing/2014/main" id="{149E7BEE-C327-41FF-BF2E-5AD0385354C8}"/>
              </a:ext>
            </a:extLst>
          </p:cNvPr>
          <p:cNvGrpSpPr/>
          <p:nvPr/>
        </p:nvGrpSpPr>
        <p:grpSpPr>
          <a:xfrm>
            <a:off x="8350926" y="4138519"/>
            <a:ext cx="2737160" cy="1495647"/>
            <a:chOff x="837508" y="3435078"/>
            <a:chExt cx="2737160" cy="1495647"/>
          </a:xfrm>
        </p:grpSpPr>
        <p:cxnSp>
          <p:nvCxnSpPr>
            <p:cNvPr id="18" name="Straight Arrow Connector 17">
              <a:extLst>
                <a:ext uri="{FF2B5EF4-FFF2-40B4-BE49-F238E27FC236}">
                  <a16:creationId xmlns:a16="http://schemas.microsoft.com/office/drawing/2014/main" id="{3D14D216-7AEF-459F-9C89-9C8B34165BD7}"/>
                </a:ext>
              </a:extLst>
            </p:cNvPr>
            <p:cNvCxnSpPr>
              <a:cxnSpLocks/>
            </p:cNvCxnSpPr>
            <p:nvPr/>
          </p:nvCxnSpPr>
          <p:spPr>
            <a:xfrm>
              <a:off x="945334" y="4520726"/>
              <a:ext cx="25215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1756CDAD-CB92-4257-B084-266D998AC8C4}"/>
                </a:ext>
              </a:extLst>
            </p:cNvPr>
            <p:cNvSpPr txBox="1"/>
            <p:nvPr/>
          </p:nvSpPr>
          <p:spPr>
            <a:xfrm>
              <a:off x="837508" y="4561393"/>
              <a:ext cx="2737160" cy="369332"/>
            </a:xfrm>
            <a:prstGeom prst="rect">
              <a:avLst/>
            </a:prstGeom>
            <a:noFill/>
          </p:spPr>
          <p:txBody>
            <a:bodyPr wrap="none" rtlCol="0">
              <a:spAutoFit/>
            </a:bodyPr>
            <a:lstStyle/>
            <a:p>
              <a:r>
                <a:rPr lang="en-US" i="1" dirty="0"/>
                <a:t>Cluster size for shuffled data</a:t>
              </a:r>
            </a:p>
          </p:txBody>
        </p:sp>
        <p:sp>
          <p:nvSpPr>
            <p:cNvPr id="20" name="Freeform: Shape 19">
              <a:extLst>
                <a:ext uri="{FF2B5EF4-FFF2-40B4-BE49-F238E27FC236}">
                  <a16:creationId xmlns:a16="http://schemas.microsoft.com/office/drawing/2014/main" id="{8979FC8E-1979-401D-AADC-AC0EFA001C99}"/>
                </a:ext>
              </a:extLst>
            </p:cNvPr>
            <p:cNvSpPr/>
            <p:nvPr/>
          </p:nvSpPr>
          <p:spPr>
            <a:xfrm>
              <a:off x="1008404" y="3435078"/>
              <a:ext cx="1828800" cy="1068556"/>
            </a:xfrm>
            <a:custGeom>
              <a:avLst/>
              <a:gdLst>
                <a:gd name="connsiteX0" fmla="*/ 0 w 1828800"/>
                <a:gd name="connsiteY0" fmla="*/ 1068556 h 1068556"/>
                <a:gd name="connsiteX1" fmla="*/ 264919 w 1828800"/>
                <a:gd name="connsiteY1" fmla="*/ 948915 h 1068556"/>
                <a:gd name="connsiteX2" fmla="*/ 461473 w 1828800"/>
                <a:gd name="connsiteY2" fmla="*/ 632720 h 1068556"/>
                <a:gd name="connsiteX3" fmla="*/ 529839 w 1828800"/>
                <a:gd name="connsiteY3" fmla="*/ 188339 h 1068556"/>
                <a:gd name="connsiteX4" fmla="*/ 752030 w 1828800"/>
                <a:gd name="connsiteY4" fmla="*/ 331 h 1068556"/>
                <a:gd name="connsiteX5" fmla="*/ 991312 w 1828800"/>
                <a:gd name="connsiteY5" fmla="*/ 154156 h 1068556"/>
                <a:gd name="connsiteX6" fmla="*/ 1145136 w 1828800"/>
                <a:gd name="connsiteY6" fmla="*/ 547262 h 1068556"/>
                <a:gd name="connsiteX7" fmla="*/ 1247686 w 1828800"/>
                <a:gd name="connsiteY7" fmla="*/ 760907 h 1068556"/>
                <a:gd name="connsiteX8" fmla="*/ 1375873 w 1828800"/>
                <a:gd name="connsiteY8" fmla="*/ 948915 h 1068556"/>
                <a:gd name="connsiteX9" fmla="*/ 1640792 w 1828800"/>
                <a:gd name="connsiteY9" fmla="*/ 1042918 h 1068556"/>
                <a:gd name="connsiteX10" fmla="*/ 1828800 w 1828800"/>
                <a:gd name="connsiteY10" fmla="*/ 1060010 h 1068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28800" h="1068556">
                  <a:moveTo>
                    <a:pt x="0" y="1068556"/>
                  </a:moveTo>
                  <a:cubicBezTo>
                    <a:pt x="94003" y="1045055"/>
                    <a:pt x="188007" y="1021554"/>
                    <a:pt x="264919" y="948915"/>
                  </a:cubicBezTo>
                  <a:cubicBezTo>
                    <a:pt x="341831" y="876276"/>
                    <a:pt x="417320" y="759483"/>
                    <a:pt x="461473" y="632720"/>
                  </a:cubicBezTo>
                  <a:cubicBezTo>
                    <a:pt x="505626" y="505957"/>
                    <a:pt x="481413" y="293737"/>
                    <a:pt x="529839" y="188339"/>
                  </a:cubicBezTo>
                  <a:cubicBezTo>
                    <a:pt x="578265" y="82941"/>
                    <a:pt x="675118" y="6028"/>
                    <a:pt x="752030" y="331"/>
                  </a:cubicBezTo>
                  <a:cubicBezTo>
                    <a:pt x="828942" y="-5366"/>
                    <a:pt x="925794" y="63001"/>
                    <a:pt x="991312" y="154156"/>
                  </a:cubicBezTo>
                  <a:cubicBezTo>
                    <a:pt x="1056830" y="245311"/>
                    <a:pt x="1102407" y="446137"/>
                    <a:pt x="1145136" y="547262"/>
                  </a:cubicBezTo>
                  <a:cubicBezTo>
                    <a:pt x="1187865" y="648387"/>
                    <a:pt x="1209230" y="693965"/>
                    <a:pt x="1247686" y="760907"/>
                  </a:cubicBezTo>
                  <a:cubicBezTo>
                    <a:pt x="1286142" y="827849"/>
                    <a:pt x="1310355" y="901913"/>
                    <a:pt x="1375873" y="948915"/>
                  </a:cubicBezTo>
                  <a:cubicBezTo>
                    <a:pt x="1441391" y="995917"/>
                    <a:pt x="1565304" y="1024402"/>
                    <a:pt x="1640792" y="1042918"/>
                  </a:cubicBezTo>
                  <a:cubicBezTo>
                    <a:pt x="1716280" y="1061434"/>
                    <a:pt x="1772540" y="1060722"/>
                    <a:pt x="1828800" y="1060010"/>
                  </a:cubicBezTo>
                </a:path>
              </a:pathLst>
            </a:cu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 name="Straight Connector 16">
            <a:extLst>
              <a:ext uri="{FF2B5EF4-FFF2-40B4-BE49-F238E27FC236}">
                <a16:creationId xmlns:a16="http://schemas.microsoft.com/office/drawing/2014/main" id="{9FA231BA-469F-4308-8644-E620A12558A8}"/>
              </a:ext>
            </a:extLst>
          </p:cNvPr>
          <p:cNvCxnSpPr/>
          <p:nvPr/>
        </p:nvCxnSpPr>
        <p:spPr>
          <a:xfrm>
            <a:off x="9881877" y="4000340"/>
            <a:ext cx="0" cy="1188720"/>
          </a:xfrm>
          <a:prstGeom prst="line">
            <a:avLst/>
          </a:prstGeom>
          <a:ln>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B447FD8-7962-4DD9-BC53-0D22E94A55B3}"/>
              </a:ext>
            </a:extLst>
          </p:cNvPr>
          <p:cNvSpPr txBox="1"/>
          <p:nvPr/>
        </p:nvSpPr>
        <p:spPr>
          <a:xfrm>
            <a:off x="838200" y="2283474"/>
            <a:ext cx="5303631" cy="369332"/>
          </a:xfrm>
          <a:prstGeom prst="rect">
            <a:avLst/>
          </a:prstGeom>
          <a:noFill/>
        </p:spPr>
        <p:txBody>
          <a:bodyPr wrap="none" rtlCol="0">
            <a:spAutoFit/>
          </a:bodyPr>
          <a:lstStyle/>
          <a:p>
            <a:r>
              <a:rPr lang="en-US" u="sng" dirty="0"/>
              <a:t>Step 1: Identify the clusters in the voxel-corrected results</a:t>
            </a:r>
          </a:p>
        </p:txBody>
      </p:sp>
      <p:sp>
        <p:nvSpPr>
          <p:cNvPr id="23" name="Freeform: Shape 22">
            <a:extLst>
              <a:ext uri="{FF2B5EF4-FFF2-40B4-BE49-F238E27FC236}">
                <a16:creationId xmlns:a16="http://schemas.microsoft.com/office/drawing/2014/main" id="{B90FAF3C-8BD3-43BD-8A0B-2FB7B146DA58}"/>
              </a:ext>
            </a:extLst>
          </p:cNvPr>
          <p:cNvSpPr/>
          <p:nvPr/>
        </p:nvSpPr>
        <p:spPr>
          <a:xfrm>
            <a:off x="758703" y="4781659"/>
            <a:ext cx="333164" cy="374251"/>
          </a:xfrm>
          <a:custGeom>
            <a:avLst/>
            <a:gdLst>
              <a:gd name="connsiteX0" fmla="*/ 99899 w 749186"/>
              <a:gd name="connsiteY0" fmla="*/ 332403 h 700253"/>
              <a:gd name="connsiteX1" fmla="*/ 379817 w 749186"/>
              <a:gd name="connsiteY1" fmla="*/ 52485 h 700253"/>
              <a:gd name="connsiteX2" fmla="*/ 575760 w 749186"/>
              <a:gd name="connsiteY2" fmla="*/ 24493 h 700253"/>
              <a:gd name="connsiteX3" fmla="*/ 557099 w 749186"/>
              <a:gd name="connsiteY3" fmla="*/ 323072 h 700253"/>
              <a:gd name="connsiteX4" fmla="*/ 743711 w 749186"/>
              <a:gd name="connsiteY4" fmla="*/ 425709 h 700253"/>
              <a:gd name="connsiteX5" fmla="*/ 687727 w 749186"/>
              <a:gd name="connsiteY5" fmla="*/ 677636 h 700253"/>
              <a:gd name="connsiteX6" fmla="*/ 566429 w 749186"/>
              <a:gd name="connsiteY6" fmla="*/ 677636 h 700253"/>
              <a:gd name="connsiteX7" fmla="*/ 417139 w 749186"/>
              <a:gd name="connsiteY7" fmla="*/ 584330 h 700253"/>
              <a:gd name="connsiteX8" fmla="*/ 239858 w 749186"/>
              <a:gd name="connsiteY8" fmla="*/ 640313 h 700253"/>
              <a:gd name="connsiteX9" fmla="*/ 6592 w 749186"/>
              <a:gd name="connsiteY9" fmla="*/ 649644 h 700253"/>
              <a:gd name="connsiteX10" fmla="*/ 99899 w 749186"/>
              <a:gd name="connsiteY10" fmla="*/ 332403 h 700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186" h="700253">
                <a:moveTo>
                  <a:pt x="99899" y="332403"/>
                </a:moveTo>
                <a:cubicBezTo>
                  <a:pt x="162103" y="232877"/>
                  <a:pt x="300507" y="103803"/>
                  <a:pt x="379817" y="52485"/>
                </a:cubicBezTo>
                <a:cubicBezTo>
                  <a:pt x="459127" y="1167"/>
                  <a:pt x="546213" y="-20605"/>
                  <a:pt x="575760" y="24493"/>
                </a:cubicBezTo>
                <a:cubicBezTo>
                  <a:pt x="605307" y="69591"/>
                  <a:pt x="529107" y="256203"/>
                  <a:pt x="557099" y="323072"/>
                </a:cubicBezTo>
                <a:cubicBezTo>
                  <a:pt x="585091" y="389941"/>
                  <a:pt x="721940" y="366615"/>
                  <a:pt x="743711" y="425709"/>
                </a:cubicBezTo>
                <a:cubicBezTo>
                  <a:pt x="765482" y="484803"/>
                  <a:pt x="717274" y="635648"/>
                  <a:pt x="687727" y="677636"/>
                </a:cubicBezTo>
                <a:cubicBezTo>
                  <a:pt x="658180" y="719624"/>
                  <a:pt x="611527" y="693187"/>
                  <a:pt x="566429" y="677636"/>
                </a:cubicBezTo>
                <a:cubicBezTo>
                  <a:pt x="521331" y="662085"/>
                  <a:pt x="471567" y="590550"/>
                  <a:pt x="417139" y="584330"/>
                </a:cubicBezTo>
                <a:cubicBezTo>
                  <a:pt x="362711" y="578110"/>
                  <a:pt x="308282" y="629427"/>
                  <a:pt x="239858" y="640313"/>
                </a:cubicBezTo>
                <a:cubicBezTo>
                  <a:pt x="171434" y="651199"/>
                  <a:pt x="33029" y="696297"/>
                  <a:pt x="6592" y="649644"/>
                </a:cubicBezTo>
                <a:cubicBezTo>
                  <a:pt x="-19845" y="602991"/>
                  <a:pt x="37695" y="431929"/>
                  <a:pt x="99899" y="332403"/>
                </a:cubicBezTo>
                <a:close/>
              </a:path>
            </a:pathLst>
          </a:cu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285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9A2B6-311B-4BDD-A367-11159A4695EA}"/>
              </a:ext>
            </a:extLst>
          </p:cNvPr>
          <p:cNvSpPr>
            <a:spLocks noGrp="1"/>
          </p:cNvSpPr>
          <p:nvPr>
            <p:ph type="title"/>
          </p:nvPr>
        </p:nvSpPr>
        <p:spPr/>
        <p:txBody>
          <a:bodyPr/>
          <a:lstStyle/>
          <a:p>
            <a:r>
              <a:rPr lang="en-US" dirty="0"/>
              <a:t>Identifying the clusters</a:t>
            </a:r>
          </a:p>
        </p:txBody>
      </p:sp>
      <p:pic>
        <p:nvPicPr>
          <p:cNvPr id="5" name="Picture 4">
            <a:extLst>
              <a:ext uri="{FF2B5EF4-FFF2-40B4-BE49-F238E27FC236}">
                <a16:creationId xmlns:a16="http://schemas.microsoft.com/office/drawing/2014/main" id="{9E80903D-CBF7-46C6-B3EB-B290AB46D64A}"/>
              </a:ext>
            </a:extLst>
          </p:cNvPr>
          <p:cNvPicPr>
            <a:picLocks noChangeAspect="1"/>
          </p:cNvPicPr>
          <p:nvPr/>
        </p:nvPicPr>
        <p:blipFill>
          <a:blip r:embed="rId2"/>
          <a:stretch>
            <a:fillRect/>
          </a:stretch>
        </p:blipFill>
        <p:spPr>
          <a:xfrm>
            <a:off x="6885806" y="1001946"/>
            <a:ext cx="2123185" cy="3861633"/>
          </a:xfrm>
          <a:prstGeom prst="rect">
            <a:avLst/>
          </a:prstGeom>
        </p:spPr>
      </p:pic>
      <p:cxnSp>
        <p:nvCxnSpPr>
          <p:cNvPr id="7" name="Straight Arrow Connector 6">
            <a:extLst>
              <a:ext uri="{FF2B5EF4-FFF2-40B4-BE49-F238E27FC236}">
                <a16:creationId xmlns:a16="http://schemas.microsoft.com/office/drawing/2014/main" id="{50621D53-7390-45C9-8B15-692DD2E37676}"/>
              </a:ext>
            </a:extLst>
          </p:cNvPr>
          <p:cNvCxnSpPr>
            <a:cxnSpLocks/>
          </p:cNvCxnSpPr>
          <p:nvPr/>
        </p:nvCxnSpPr>
        <p:spPr>
          <a:xfrm flipV="1">
            <a:off x="9100983" y="2768830"/>
            <a:ext cx="45720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6B9AB97C-AC11-4482-BCD6-57CD2BE45FAD}"/>
              </a:ext>
            </a:extLst>
          </p:cNvPr>
          <p:cNvSpPr txBox="1"/>
          <p:nvPr/>
        </p:nvSpPr>
        <p:spPr>
          <a:xfrm>
            <a:off x="261601" y="1764629"/>
            <a:ext cx="5186298" cy="646331"/>
          </a:xfrm>
          <a:prstGeom prst="rect">
            <a:avLst/>
          </a:prstGeom>
          <a:noFill/>
        </p:spPr>
        <p:txBody>
          <a:bodyPr wrap="square" rtlCol="0">
            <a:spAutoFit/>
          </a:bodyPr>
          <a:lstStyle/>
          <a:p>
            <a:r>
              <a:rPr lang="en-US" dirty="0"/>
              <a:t>Cluster the voxels using Density-Based Spatial Clustering of Applications with Noise (DBSCAN)</a:t>
            </a:r>
          </a:p>
        </p:txBody>
      </p:sp>
      <p:pic>
        <p:nvPicPr>
          <p:cNvPr id="13" name="Picture 12">
            <a:extLst>
              <a:ext uri="{FF2B5EF4-FFF2-40B4-BE49-F238E27FC236}">
                <a16:creationId xmlns:a16="http://schemas.microsoft.com/office/drawing/2014/main" id="{2E392177-2588-4B8F-9C13-CC4DED02BA5E}"/>
              </a:ext>
            </a:extLst>
          </p:cNvPr>
          <p:cNvPicPr>
            <a:picLocks noChangeAspect="1"/>
          </p:cNvPicPr>
          <p:nvPr/>
        </p:nvPicPr>
        <p:blipFill>
          <a:blip r:embed="rId3"/>
          <a:stretch>
            <a:fillRect/>
          </a:stretch>
        </p:blipFill>
        <p:spPr>
          <a:xfrm>
            <a:off x="9650175" y="1001954"/>
            <a:ext cx="2137015" cy="3861625"/>
          </a:xfrm>
          <a:prstGeom prst="rect">
            <a:avLst/>
          </a:prstGeom>
        </p:spPr>
      </p:pic>
      <p:sp>
        <p:nvSpPr>
          <p:cNvPr id="19" name="TextBox 18">
            <a:extLst>
              <a:ext uri="{FF2B5EF4-FFF2-40B4-BE49-F238E27FC236}">
                <a16:creationId xmlns:a16="http://schemas.microsoft.com/office/drawing/2014/main" id="{F0B85E3A-32C7-496D-8E75-3DD887E7749B}"/>
              </a:ext>
            </a:extLst>
          </p:cNvPr>
          <p:cNvSpPr txBox="1"/>
          <p:nvPr/>
        </p:nvSpPr>
        <p:spPr>
          <a:xfrm>
            <a:off x="261601" y="2605201"/>
            <a:ext cx="4486549" cy="646331"/>
          </a:xfrm>
          <a:prstGeom prst="rect">
            <a:avLst/>
          </a:prstGeom>
          <a:noFill/>
        </p:spPr>
        <p:txBody>
          <a:bodyPr wrap="none" rtlCol="0">
            <a:spAutoFit/>
          </a:bodyPr>
          <a:lstStyle/>
          <a:p>
            <a:r>
              <a:rPr lang="en-US" u="sng" dirty="0"/>
              <a:t>Inputs:</a:t>
            </a:r>
          </a:p>
          <a:p>
            <a:pPr marL="285750" indent="-285750">
              <a:buFontTx/>
              <a:buChar char="-"/>
            </a:pPr>
            <a:r>
              <a:rPr lang="en-US" dirty="0"/>
              <a:t>Distance matrix* or matrix of 3d coordinates</a:t>
            </a:r>
          </a:p>
        </p:txBody>
      </p:sp>
      <p:pic>
        <p:nvPicPr>
          <p:cNvPr id="42" name="Picture 41">
            <a:extLst>
              <a:ext uri="{FF2B5EF4-FFF2-40B4-BE49-F238E27FC236}">
                <a16:creationId xmlns:a16="http://schemas.microsoft.com/office/drawing/2014/main" id="{A136B2EA-CB98-41C9-A531-D000BCBD571D}"/>
              </a:ext>
            </a:extLst>
          </p:cNvPr>
          <p:cNvPicPr>
            <a:picLocks noChangeAspect="1"/>
          </p:cNvPicPr>
          <p:nvPr/>
        </p:nvPicPr>
        <p:blipFill>
          <a:blip r:embed="rId4"/>
          <a:stretch>
            <a:fillRect/>
          </a:stretch>
        </p:blipFill>
        <p:spPr>
          <a:xfrm>
            <a:off x="404810" y="3260863"/>
            <a:ext cx="1294117" cy="1214695"/>
          </a:xfrm>
          <a:prstGeom prst="rect">
            <a:avLst/>
          </a:prstGeom>
        </p:spPr>
      </p:pic>
      <p:sp>
        <p:nvSpPr>
          <p:cNvPr id="43" name="TextBox 42">
            <a:extLst>
              <a:ext uri="{FF2B5EF4-FFF2-40B4-BE49-F238E27FC236}">
                <a16:creationId xmlns:a16="http://schemas.microsoft.com/office/drawing/2014/main" id="{D9C984CB-37DE-4717-A33B-4467758FB291}"/>
              </a:ext>
            </a:extLst>
          </p:cNvPr>
          <p:cNvSpPr txBox="1"/>
          <p:nvPr/>
        </p:nvSpPr>
        <p:spPr>
          <a:xfrm>
            <a:off x="2030162" y="3083695"/>
            <a:ext cx="2717988" cy="276999"/>
          </a:xfrm>
          <a:prstGeom prst="rect">
            <a:avLst/>
          </a:prstGeom>
          <a:noFill/>
        </p:spPr>
        <p:txBody>
          <a:bodyPr wrap="none" rtlCol="0">
            <a:spAutoFit/>
          </a:bodyPr>
          <a:lstStyle/>
          <a:p>
            <a:r>
              <a:rPr lang="en-US" sz="1200" dirty="0"/>
              <a:t>*</a:t>
            </a:r>
            <a:r>
              <a:rPr lang="en-US" sz="1200" dirty="0">
                <a:solidFill>
                  <a:srgbClr val="00B050"/>
                </a:solidFill>
              </a:rPr>
              <a:t>I found the distance matrix worked better</a:t>
            </a:r>
          </a:p>
        </p:txBody>
      </p:sp>
      <p:sp>
        <p:nvSpPr>
          <p:cNvPr id="45" name="TextBox 44">
            <a:extLst>
              <a:ext uri="{FF2B5EF4-FFF2-40B4-BE49-F238E27FC236}">
                <a16:creationId xmlns:a16="http://schemas.microsoft.com/office/drawing/2014/main" id="{32FF5DE1-CF68-454D-87DC-AF00FB64CE7C}"/>
              </a:ext>
            </a:extLst>
          </p:cNvPr>
          <p:cNvSpPr txBox="1"/>
          <p:nvPr/>
        </p:nvSpPr>
        <p:spPr>
          <a:xfrm>
            <a:off x="229793" y="4699950"/>
            <a:ext cx="6001144" cy="2031325"/>
          </a:xfrm>
          <a:prstGeom prst="rect">
            <a:avLst/>
          </a:prstGeom>
          <a:noFill/>
        </p:spPr>
        <p:txBody>
          <a:bodyPr wrap="square" rtlCol="0">
            <a:spAutoFit/>
          </a:bodyPr>
          <a:lstStyle/>
          <a:p>
            <a:pPr marL="285750" indent="-285750">
              <a:buFontTx/>
              <a:buChar char="-"/>
            </a:pPr>
            <a:r>
              <a:rPr lang="en-US" b="1" dirty="0"/>
              <a:t>Epsilon:</a:t>
            </a:r>
            <a:r>
              <a:rPr lang="en-US" dirty="0"/>
              <a:t> neighborhood that </a:t>
            </a:r>
            <a:r>
              <a:rPr lang="en-US" dirty="0" err="1"/>
              <a:t>dbscan</a:t>
            </a:r>
            <a:r>
              <a:rPr lang="en-US" dirty="0"/>
              <a:t> looks in around a voxel </a:t>
            </a:r>
            <a:r>
              <a:rPr lang="en-US" dirty="0">
                <a:sym typeface="Wingdings" panose="05000000000000000000" pitchFamily="2" charset="2"/>
              </a:rPr>
              <a:t> if there are enough other voxels in that neighborhood, it counts it as a “core” point and will try to build a cluster around it</a:t>
            </a:r>
            <a:r>
              <a:rPr lang="en-US" dirty="0"/>
              <a:t> </a:t>
            </a:r>
            <a:r>
              <a:rPr lang="en-US" dirty="0">
                <a:sym typeface="Wingdings" panose="05000000000000000000" pitchFamily="2" charset="2"/>
              </a:rPr>
              <a:t> </a:t>
            </a:r>
            <a:r>
              <a:rPr lang="en-US" b="1" dirty="0">
                <a:solidFill>
                  <a:srgbClr val="00B050"/>
                </a:solidFill>
                <a:sym typeface="Wingdings" panose="05000000000000000000" pitchFamily="2" charset="2"/>
              </a:rPr>
              <a:t>I ended up setting to 3</a:t>
            </a:r>
          </a:p>
          <a:p>
            <a:endParaRPr lang="en-US" b="1" dirty="0">
              <a:solidFill>
                <a:srgbClr val="00B050"/>
              </a:solidFill>
            </a:endParaRPr>
          </a:p>
          <a:p>
            <a:pPr marL="285750" indent="-285750">
              <a:buFontTx/>
              <a:buChar char="-"/>
            </a:pPr>
            <a:r>
              <a:rPr lang="en-US" b="1" dirty="0" err="1"/>
              <a:t>Minpts</a:t>
            </a:r>
            <a:r>
              <a:rPr lang="en-US" b="1" dirty="0"/>
              <a:t>:</a:t>
            </a:r>
            <a:r>
              <a:rPr lang="en-US" dirty="0"/>
              <a:t> min # of voxels in a voxel’s epsilon neighborhood for it to count as a core point </a:t>
            </a:r>
            <a:r>
              <a:rPr lang="en-US" dirty="0">
                <a:sym typeface="Wingdings" panose="05000000000000000000" pitchFamily="2" charset="2"/>
              </a:rPr>
              <a:t> </a:t>
            </a:r>
            <a:r>
              <a:rPr lang="en-US" b="1" dirty="0">
                <a:solidFill>
                  <a:srgbClr val="00B050"/>
                </a:solidFill>
                <a:sym typeface="Wingdings" panose="05000000000000000000" pitchFamily="2" charset="2"/>
              </a:rPr>
              <a:t>I used 1</a:t>
            </a:r>
            <a:endParaRPr lang="en-US" b="1" dirty="0">
              <a:solidFill>
                <a:srgbClr val="00B050"/>
              </a:solidFill>
            </a:endParaRPr>
          </a:p>
        </p:txBody>
      </p:sp>
      <p:sp>
        <p:nvSpPr>
          <p:cNvPr id="4" name="TextBox 3">
            <a:extLst>
              <a:ext uri="{FF2B5EF4-FFF2-40B4-BE49-F238E27FC236}">
                <a16:creationId xmlns:a16="http://schemas.microsoft.com/office/drawing/2014/main" id="{1E2725CE-81B2-48FC-8880-C76029286EE7}"/>
              </a:ext>
            </a:extLst>
          </p:cNvPr>
          <p:cNvSpPr txBox="1"/>
          <p:nvPr/>
        </p:nvSpPr>
        <p:spPr>
          <a:xfrm>
            <a:off x="6770144" y="4932724"/>
            <a:ext cx="2330839" cy="1200329"/>
          </a:xfrm>
          <a:prstGeom prst="rect">
            <a:avLst/>
          </a:prstGeom>
          <a:noFill/>
        </p:spPr>
        <p:txBody>
          <a:bodyPr wrap="square" rtlCol="0">
            <a:spAutoFit/>
          </a:bodyPr>
          <a:lstStyle/>
          <a:p>
            <a:pPr algn="ctr"/>
            <a:r>
              <a:rPr lang="en-US" dirty="0"/>
              <a:t>Example RSA map after voxel-level corrections (black lines = reliable voxels)</a:t>
            </a:r>
          </a:p>
        </p:txBody>
      </p:sp>
      <p:sp>
        <p:nvSpPr>
          <p:cNvPr id="6" name="TextBox 5">
            <a:extLst>
              <a:ext uri="{FF2B5EF4-FFF2-40B4-BE49-F238E27FC236}">
                <a16:creationId xmlns:a16="http://schemas.microsoft.com/office/drawing/2014/main" id="{6B62E434-AF06-4D28-B0F4-53BA2C1E0CBC}"/>
              </a:ext>
            </a:extLst>
          </p:cNvPr>
          <p:cNvSpPr txBox="1"/>
          <p:nvPr/>
        </p:nvSpPr>
        <p:spPr>
          <a:xfrm>
            <a:off x="9558184" y="4932724"/>
            <a:ext cx="2229006" cy="923330"/>
          </a:xfrm>
          <a:prstGeom prst="rect">
            <a:avLst/>
          </a:prstGeom>
          <a:noFill/>
        </p:spPr>
        <p:txBody>
          <a:bodyPr wrap="square" rtlCol="0">
            <a:spAutoFit/>
          </a:bodyPr>
          <a:lstStyle/>
          <a:p>
            <a:pPr algn="ctr"/>
            <a:r>
              <a:rPr lang="en-US" dirty="0"/>
              <a:t>Surviving voxels grouped into clusters using </a:t>
            </a:r>
            <a:r>
              <a:rPr lang="en-US" dirty="0" err="1"/>
              <a:t>dbscan</a:t>
            </a:r>
            <a:endParaRPr lang="en-US" dirty="0"/>
          </a:p>
        </p:txBody>
      </p:sp>
    </p:spTree>
    <p:extLst>
      <p:ext uri="{BB962C8B-B14F-4D97-AF65-F5344CB8AC3E}">
        <p14:creationId xmlns:p14="http://schemas.microsoft.com/office/powerpoint/2010/main" val="1414009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D65CA-3323-43C0-8DA0-15EE3CEC289B}"/>
              </a:ext>
            </a:extLst>
          </p:cNvPr>
          <p:cNvSpPr>
            <a:spLocks noGrp="1"/>
          </p:cNvSpPr>
          <p:nvPr>
            <p:ph type="title"/>
          </p:nvPr>
        </p:nvSpPr>
        <p:spPr/>
        <p:txBody>
          <a:bodyPr/>
          <a:lstStyle/>
          <a:p>
            <a:r>
              <a:rPr lang="en-US" dirty="0"/>
              <a:t>Parameters I’ve used</a:t>
            </a:r>
          </a:p>
        </p:txBody>
      </p:sp>
      <p:sp>
        <p:nvSpPr>
          <p:cNvPr id="3" name="Content Placeholder 2">
            <a:extLst>
              <a:ext uri="{FF2B5EF4-FFF2-40B4-BE49-F238E27FC236}">
                <a16:creationId xmlns:a16="http://schemas.microsoft.com/office/drawing/2014/main" id="{25A9323E-935E-4D45-AA2C-C68A5033C1B2}"/>
              </a:ext>
            </a:extLst>
          </p:cNvPr>
          <p:cNvSpPr>
            <a:spLocks noGrp="1"/>
          </p:cNvSpPr>
          <p:nvPr>
            <p:ph idx="1"/>
          </p:nvPr>
        </p:nvSpPr>
        <p:spPr/>
        <p:txBody>
          <a:bodyPr/>
          <a:lstStyle/>
          <a:p>
            <a:r>
              <a:rPr lang="en-US" dirty="0"/>
              <a:t>voxel-level stats: </a:t>
            </a:r>
          </a:p>
          <a:p>
            <a:pPr lvl="1"/>
            <a:r>
              <a:rPr lang="en-US" dirty="0"/>
              <a:t>100 permutations (more is better – some people do 1000 – but it’s computationally expensive and I honestly think that 100 is fine)</a:t>
            </a:r>
          </a:p>
          <a:p>
            <a:pPr lvl="1"/>
            <a:r>
              <a:rPr lang="en-US" dirty="0"/>
              <a:t>Keep voxels if </a:t>
            </a:r>
            <a:r>
              <a:rPr lang="en-US" i="1" dirty="0"/>
              <a:t>p</a:t>
            </a:r>
            <a:r>
              <a:rPr lang="en-US" dirty="0"/>
              <a:t> &lt; 0.01</a:t>
            </a:r>
          </a:p>
          <a:p>
            <a:r>
              <a:rPr lang="en-US" dirty="0"/>
              <a:t>Cluster-level stats:</a:t>
            </a:r>
          </a:p>
          <a:p>
            <a:pPr lvl="1"/>
            <a:r>
              <a:rPr lang="en-US" dirty="0"/>
              <a:t>Identifying clusters with </a:t>
            </a:r>
            <a:r>
              <a:rPr lang="en-US" dirty="0" err="1"/>
              <a:t>dbscan</a:t>
            </a:r>
            <a:r>
              <a:rPr lang="en-US" dirty="0"/>
              <a:t>:</a:t>
            </a:r>
          </a:p>
          <a:p>
            <a:pPr lvl="2"/>
            <a:r>
              <a:rPr lang="en-US" dirty="0"/>
              <a:t>Epsilon = 3</a:t>
            </a:r>
          </a:p>
          <a:p>
            <a:pPr lvl="2"/>
            <a:r>
              <a:rPr lang="en-US" dirty="0" err="1"/>
              <a:t>Minpts</a:t>
            </a:r>
            <a:r>
              <a:rPr lang="en-US" dirty="0"/>
              <a:t> = 1</a:t>
            </a:r>
          </a:p>
          <a:p>
            <a:pPr lvl="2"/>
            <a:r>
              <a:rPr lang="en-US" dirty="0"/>
              <a:t>Input format = matrix of straight-line distances between voxels</a:t>
            </a:r>
          </a:p>
          <a:p>
            <a:pPr lvl="1"/>
            <a:r>
              <a:rPr lang="en-US" dirty="0"/>
              <a:t>Keep voxels if they belong to a cluster where FDR-corrected q &lt; 0.05</a:t>
            </a:r>
          </a:p>
        </p:txBody>
      </p:sp>
    </p:spTree>
    <p:extLst>
      <p:ext uri="{BB962C8B-B14F-4D97-AF65-F5344CB8AC3E}">
        <p14:creationId xmlns:p14="http://schemas.microsoft.com/office/powerpoint/2010/main" val="1078854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71CCC-3654-4BBE-AFD6-5449E16D11AB}"/>
              </a:ext>
            </a:extLst>
          </p:cNvPr>
          <p:cNvSpPr>
            <a:spLocks noGrp="1"/>
          </p:cNvSpPr>
          <p:nvPr>
            <p:ph type="title"/>
          </p:nvPr>
        </p:nvSpPr>
        <p:spPr>
          <a:xfrm>
            <a:off x="838200" y="21176"/>
            <a:ext cx="10515600" cy="1325563"/>
          </a:xfrm>
        </p:spPr>
        <p:txBody>
          <a:bodyPr/>
          <a:lstStyle/>
          <a:p>
            <a:r>
              <a:rPr lang="en-US" dirty="0"/>
              <a:t>Analysis overview</a:t>
            </a:r>
          </a:p>
        </p:txBody>
      </p:sp>
      <p:sp>
        <p:nvSpPr>
          <p:cNvPr id="3" name="Content Placeholder 2">
            <a:extLst>
              <a:ext uri="{FF2B5EF4-FFF2-40B4-BE49-F238E27FC236}">
                <a16:creationId xmlns:a16="http://schemas.microsoft.com/office/drawing/2014/main" id="{352F2F3D-7C89-4C74-85B9-4B820C81F9B0}"/>
              </a:ext>
            </a:extLst>
          </p:cNvPr>
          <p:cNvSpPr>
            <a:spLocks noGrp="1"/>
          </p:cNvSpPr>
          <p:nvPr>
            <p:ph idx="1"/>
          </p:nvPr>
        </p:nvSpPr>
        <p:spPr>
          <a:xfrm>
            <a:off x="838200" y="1062225"/>
            <a:ext cx="10515600" cy="5699301"/>
          </a:xfrm>
        </p:spPr>
        <p:txBody>
          <a:bodyPr>
            <a:normAutofit/>
          </a:bodyPr>
          <a:lstStyle/>
          <a:p>
            <a:r>
              <a:rPr lang="en-US" u="sng" dirty="0"/>
              <a:t>Question:</a:t>
            </a:r>
            <a:r>
              <a:rPr lang="en-US" dirty="0"/>
              <a:t> how similar is the </a:t>
            </a:r>
            <a:r>
              <a:rPr lang="en-US" i="1" dirty="0"/>
              <a:t>representational geometry </a:t>
            </a:r>
            <a:r>
              <a:rPr lang="en-US" dirty="0"/>
              <a:t>in the brain to the representational geometry measured using some other method?</a:t>
            </a:r>
          </a:p>
          <a:p>
            <a:r>
              <a:rPr lang="en-US" u="sng" dirty="0"/>
              <a:t>Method:</a:t>
            </a:r>
            <a:endParaRPr lang="en-US" dirty="0"/>
          </a:p>
          <a:p>
            <a:pPr marL="914400" lvl="1" indent="-457200">
              <a:buFont typeface="+mj-lt"/>
              <a:buAutoNum type="arabicPeriod"/>
            </a:pPr>
            <a:r>
              <a:rPr lang="en-US" dirty="0"/>
              <a:t>Decide on a set of voxels to analyze (e.g., the gray-matter voxels in the whole brain)</a:t>
            </a:r>
          </a:p>
          <a:p>
            <a:pPr marL="914400" lvl="1" indent="-457200">
              <a:buFont typeface="+mj-lt"/>
              <a:buAutoNum type="arabicPeriod"/>
            </a:pPr>
            <a:r>
              <a:rPr lang="en-US" dirty="0"/>
              <a:t>Decide how large your searchlight spheres should be (this really varies by paper, but I’ve used spheres with radius = 3 voxels ~10.5 mm)</a:t>
            </a:r>
          </a:p>
          <a:p>
            <a:pPr marL="914400" lvl="1" indent="-457200">
              <a:buFont typeface="+mj-lt"/>
              <a:buAutoNum type="arabicPeriod"/>
            </a:pPr>
            <a:r>
              <a:rPr lang="en-US" dirty="0"/>
              <a:t>For each voxel:</a:t>
            </a:r>
          </a:p>
          <a:p>
            <a:pPr marL="1371600" lvl="2" indent="-457200">
              <a:buFont typeface="+mj-lt"/>
              <a:buAutoNum type="arabicPeriod"/>
            </a:pPr>
            <a:r>
              <a:rPr lang="en-US" dirty="0"/>
              <a:t>Gather the </a:t>
            </a:r>
            <a:r>
              <a:rPr lang="en-US" dirty="0">
                <a:solidFill>
                  <a:srgbClr val="0070C0"/>
                </a:solidFill>
              </a:rPr>
              <a:t>responses from the nearby voxe</a:t>
            </a:r>
            <a:r>
              <a:rPr lang="en-US" dirty="0"/>
              <a:t>ls that fall within a searchlight sphere centered at this voxel</a:t>
            </a:r>
          </a:p>
          <a:p>
            <a:pPr marL="1371600" lvl="2" indent="-457200">
              <a:buFont typeface="+mj-lt"/>
              <a:buAutoNum type="arabicPeriod"/>
            </a:pPr>
            <a:r>
              <a:rPr lang="en-US" dirty="0"/>
              <a:t>Make an </a:t>
            </a:r>
            <a:r>
              <a:rPr lang="en-US" dirty="0">
                <a:solidFill>
                  <a:srgbClr val="FFC000"/>
                </a:solidFill>
              </a:rPr>
              <a:t>RDM</a:t>
            </a:r>
            <a:r>
              <a:rPr lang="en-US" dirty="0"/>
              <a:t> based on those responses</a:t>
            </a:r>
          </a:p>
          <a:p>
            <a:pPr marL="1371600" lvl="2" indent="-457200">
              <a:buFont typeface="+mj-lt"/>
              <a:buAutoNum type="arabicPeriod"/>
            </a:pPr>
            <a:r>
              <a:rPr lang="en-US" dirty="0"/>
              <a:t>Correlate the neural RDM with the </a:t>
            </a:r>
            <a:r>
              <a:rPr lang="en-US" dirty="0">
                <a:solidFill>
                  <a:srgbClr val="00B050"/>
                </a:solidFill>
              </a:rPr>
              <a:t>target RDM</a:t>
            </a:r>
          </a:p>
          <a:p>
            <a:endParaRPr lang="en-US" dirty="0"/>
          </a:p>
        </p:txBody>
      </p:sp>
      <p:grpSp>
        <p:nvGrpSpPr>
          <p:cNvPr id="8" name="Group 7">
            <a:extLst>
              <a:ext uri="{FF2B5EF4-FFF2-40B4-BE49-F238E27FC236}">
                <a16:creationId xmlns:a16="http://schemas.microsoft.com/office/drawing/2014/main" id="{DB976E1D-6A53-42F3-814F-AFE7A7BAF369}"/>
              </a:ext>
            </a:extLst>
          </p:cNvPr>
          <p:cNvGrpSpPr/>
          <p:nvPr/>
        </p:nvGrpSpPr>
        <p:grpSpPr>
          <a:xfrm>
            <a:off x="1377712" y="5690695"/>
            <a:ext cx="1364789" cy="961881"/>
            <a:chOff x="3743407" y="4485346"/>
            <a:chExt cx="1364789" cy="961881"/>
          </a:xfrm>
        </p:grpSpPr>
        <p:sp>
          <p:nvSpPr>
            <p:cNvPr id="4" name="Rectangle 3">
              <a:extLst>
                <a:ext uri="{FF2B5EF4-FFF2-40B4-BE49-F238E27FC236}">
                  <a16:creationId xmlns:a16="http://schemas.microsoft.com/office/drawing/2014/main" id="{17C1A77E-6A8D-4F66-AC05-122F77E0A803}"/>
                </a:ext>
              </a:extLst>
            </p:cNvPr>
            <p:cNvSpPr/>
            <p:nvPr/>
          </p:nvSpPr>
          <p:spPr>
            <a:xfrm>
              <a:off x="4051183" y="4734056"/>
              <a:ext cx="1057013" cy="6795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endParaRPr>
            </a:p>
          </p:txBody>
        </p:sp>
        <p:sp>
          <p:nvSpPr>
            <p:cNvPr id="5" name="TextBox 4">
              <a:extLst>
                <a:ext uri="{FF2B5EF4-FFF2-40B4-BE49-F238E27FC236}">
                  <a16:creationId xmlns:a16="http://schemas.microsoft.com/office/drawing/2014/main" id="{4083E34E-A004-410E-92DB-8037FBD373FE}"/>
                </a:ext>
              </a:extLst>
            </p:cNvPr>
            <p:cNvSpPr txBox="1"/>
            <p:nvPr/>
          </p:nvSpPr>
          <p:spPr>
            <a:xfrm rot="16200000">
              <a:off x="3582947" y="4978989"/>
              <a:ext cx="628698" cy="307777"/>
            </a:xfrm>
            <a:prstGeom prst="rect">
              <a:avLst/>
            </a:prstGeom>
            <a:noFill/>
          </p:spPr>
          <p:txBody>
            <a:bodyPr wrap="none" rtlCol="0">
              <a:spAutoFit/>
            </a:bodyPr>
            <a:lstStyle/>
            <a:p>
              <a:r>
                <a:rPr lang="en-US" sz="1400" dirty="0"/>
                <a:t>videos</a:t>
              </a:r>
            </a:p>
          </p:txBody>
        </p:sp>
        <p:sp>
          <p:nvSpPr>
            <p:cNvPr id="7" name="TextBox 6">
              <a:extLst>
                <a:ext uri="{FF2B5EF4-FFF2-40B4-BE49-F238E27FC236}">
                  <a16:creationId xmlns:a16="http://schemas.microsoft.com/office/drawing/2014/main" id="{FAAFB935-CEA7-48CD-BA7F-9D8664055D34}"/>
                </a:ext>
              </a:extLst>
            </p:cNvPr>
            <p:cNvSpPr txBox="1"/>
            <p:nvPr/>
          </p:nvSpPr>
          <p:spPr>
            <a:xfrm>
              <a:off x="4027387" y="4485346"/>
              <a:ext cx="1080809" cy="307777"/>
            </a:xfrm>
            <a:prstGeom prst="rect">
              <a:avLst/>
            </a:prstGeom>
            <a:noFill/>
          </p:spPr>
          <p:txBody>
            <a:bodyPr wrap="none" rtlCol="0">
              <a:spAutoFit/>
            </a:bodyPr>
            <a:lstStyle/>
            <a:p>
              <a:r>
                <a:rPr lang="en-US" sz="1400" dirty="0"/>
                <a:t>~120 voxels</a:t>
              </a:r>
            </a:p>
          </p:txBody>
        </p:sp>
      </p:grpSp>
      <p:cxnSp>
        <p:nvCxnSpPr>
          <p:cNvPr id="10" name="Straight Arrow Connector 9">
            <a:extLst>
              <a:ext uri="{FF2B5EF4-FFF2-40B4-BE49-F238E27FC236}">
                <a16:creationId xmlns:a16="http://schemas.microsoft.com/office/drawing/2014/main" id="{CD5B4109-419B-4B68-89A0-81E0F6FCD0A5}"/>
              </a:ext>
            </a:extLst>
          </p:cNvPr>
          <p:cNvCxnSpPr/>
          <p:nvPr/>
        </p:nvCxnSpPr>
        <p:spPr>
          <a:xfrm>
            <a:off x="2860646" y="6274965"/>
            <a:ext cx="66273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nvGrpSpPr>
          <p:cNvPr id="11" name="Group 10">
            <a:extLst>
              <a:ext uri="{FF2B5EF4-FFF2-40B4-BE49-F238E27FC236}">
                <a16:creationId xmlns:a16="http://schemas.microsoft.com/office/drawing/2014/main" id="{00340BD6-E4DC-40A2-B731-DEF02B64EB05}"/>
              </a:ext>
            </a:extLst>
          </p:cNvPr>
          <p:cNvGrpSpPr/>
          <p:nvPr/>
        </p:nvGrpSpPr>
        <p:grpSpPr>
          <a:xfrm>
            <a:off x="3581019" y="5939405"/>
            <a:ext cx="969407" cy="679508"/>
            <a:chOff x="3758432" y="4734056"/>
            <a:chExt cx="969407" cy="679508"/>
          </a:xfrm>
        </p:grpSpPr>
        <p:sp>
          <p:nvSpPr>
            <p:cNvPr id="12" name="Rectangle 11">
              <a:extLst>
                <a:ext uri="{FF2B5EF4-FFF2-40B4-BE49-F238E27FC236}">
                  <a16:creationId xmlns:a16="http://schemas.microsoft.com/office/drawing/2014/main" id="{C89513B9-BFD7-4237-AF8B-E929A17EF48D}"/>
                </a:ext>
              </a:extLst>
            </p:cNvPr>
            <p:cNvSpPr/>
            <p:nvPr/>
          </p:nvSpPr>
          <p:spPr>
            <a:xfrm>
              <a:off x="4051183" y="4734056"/>
              <a:ext cx="676656" cy="67950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endParaRPr>
            </a:p>
          </p:txBody>
        </p:sp>
        <p:sp>
          <p:nvSpPr>
            <p:cNvPr id="13" name="TextBox 12">
              <a:extLst>
                <a:ext uri="{FF2B5EF4-FFF2-40B4-BE49-F238E27FC236}">
                  <a16:creationId xmlns:a16="http://schemas.microsoft.com/office/drawing/2014/main" id="{371836A0-DDF2-4946-8CE4-63D1E0E46B16}"/>
                </a:ext>
              </a:extLst>
            </p:cNvPr>
            <p:cNvSpPr txBox="1"/>
            <p:nvPr/>
          </p:nvSpPr>
          <p:spPr>
            <a:xfrm rot="16200000">
              <a:off x="3597972" y="4912223"/>
              <a:ext cx="628698" cy="307777"/>
            </a:xfrm>
            <a:prstGeom prst="rect">
              <a:avLst/>
            </a:prstGeom>
            <a:noFill/>
          </p:spPr>
          <p:txBody>
            <a:bodyPr wrap="none" rtlCol="0">
              <a:spAutoFit/>
            </a:bodyPr>
            <a:lstStyle/>
            <a:p>
              <a:r>
                <a:rPr lang="en-US" sz="1400" dirty="0"/>
                <a:t>videos</a:t>
              </a:r>
            </a:p>
          </p:txBody>
        </p:sp>
      </p:grpSp>
      <p:sp>
        <p:nvSpPr>
          <p:cNvPr id="16" name="TextBox 15">
            <a:extLst>
              <a:ext uri="{FF2B5EF4-FFF2-40B4-BE49-F238E27FC236}">
                <a16:creationId xmlns:a16="http://schemas.microsoft.com/office/drawing/2014/main" id="{62922FEC-BEB5-40F6-A08E-5AA61E224F3F}"/>
              </a:ext>
            </a:extLst>
          </p:cNvPr>
          <p:cNvSpPr txBox="1"/>
          <p:nvPr/>
        </p:nvSpPr>
        <p:spPr>
          <a:xfrm>
            <a:off x="3931412" y="5690695"/>
            <a:ext cx="628698" cy="307777"/>
          </a:xfrm>
          <a:prstGeom prst="rect">
            <a:avLst/>
          </a:prstGeom>
          <a:noFill/>
        </p:spPr>
        <p:txBody>
          <a:bodyPr wrap="none" rtlCol="0">
            <a:spAutoFit/>
          </a:bodyPr>
          <a:lstStyle/>
          <a:p>
            <a:r>
              <a:rPr lang="en-US" sz="1400" dirty="0"/>
              <a:t>videos</a:t>
            </a:r>
          </a:p>
        </p:txBody>
      </p:sp>
      <p:cxnSp>
        <p:nvCxnSpPr>
          <p:cNvPr id="18" name="Straight Arrow Connector 17">
            <a:extLst>
              <a:ext uri="{FF2B5EF4-FFF2-40B4-BE49-F238E27FC236}">
                <a16:creationId xmlns:a16="http://schemas.microsoft.com/office/drawing/2014/main" id="{4D81222E-33AD-48CA-B4FA-73238435553E}"/>
              </a:ext>
            </a:extLst>
          </p:cNvPr>
          <p:cNvCxnSpPr/>
          <p:nvPr/>
        </p:nvCxnSpPr>
        <p:spPr>
          <a:xfrm>
            <a:off x="4723003" y="6263071"/>
            <a:ext cx="444616"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FBB1785-7C26-4F09-A812-5C85A042A627}"/>
              </a:ext>
            </a:extLst>
          </p:cNvPr>
          <p:cNvSpPr txBox="1"/>
          <p:nvPr/>
        </p:nvSpPr>
        <p:spPr>
          <a:xfrm>
            <a:off x="4843178" y="5939405"/>
            <a:ext cx="251992" cy="369332"/>
          </a:xfrm>
          <a:prstGeom prst="rect">
            <a:avLst/>
          </a:prstGeom>
          <a:noFill/>
        </p:spPr>
        <p:txBody>
          <a:bodyPr wrap="none" rtlCol="0">
            <a:spAutoFit/>
          </a:bodyPr>
          <a:lstStyle/>
          <a:p>
            <a:r>
              <a:rPr lang="en-US" i="1" dirty="0"/>
              <a:t>r</a:t>
            </a:r>
          </a:p>
        </p:txBody>
      </p:sp>
      <p:grpSp>
        <p:nvGrpSpPr>
          <p:cNvPr id="20" name="Group 19">
            <a:extLst>
              <a:ext uri="{FF2B5EF4-FFF2-40B4-BE49-F238E27FC236}">
                <a16:creationId xmlns:a16="http://schemas.microsoft.com/office/drawing/2014/main" id="{36F85644-D54F-4081-93A7-F4BC3F0E5CDB}"/>
              </a:ext>
            </a:extLst>
          </p:cNvPr>
          <p:cNvGrpSpPr/>
          <p:nvPr/>
        </p:nvGrpSpPr>
        <p:grpSpPr>
          <a:xfrm>
            <a:off x="5205681" y="5939405"/>
            <a:ext cx="969407" cy="679508"/>
            <a:chOff x="3758432" y="4734056"/>
            <a:chExt cx="969407" cy="679508"/>
          </a:xfrm>
        </p:grpSpPr>
        <p:sp>
          <p:nvSpPr>
            <p:cNvPr id="21" name="Rectangle 20">
              <a:extLst>
                <a:ext uri="{FF2B5EF4-FFF2-40B4-BE49-F238E27FC236}">
                  <a16:creationId xmlns:a16="http://schemas.microsoft.com/office/drawing/2014/main" id="{EC676F2B-7F40-4CD1-9686-1FC8150B41C0}"/>
                </a:ext>
              </a:extLst>
            </p:cNvPr>
            <p:cNvSpPr/>
            <p:nvPr/>
          </p:nvSpPr>
          <p:spPr>
            <a:xfrm>
              <a:off x="4051183" y="4734056"/>
              <a:ext cx="676656" cy="67950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endParaRPr>
            </a:p>
          </p:txBody>
        </p:sp>
        <p:sp>
          <p:nvSpPr>
            <p:cNvPr id="22" name="TextBox 21">
              <a:extLst>
                <a:ext uri="{FF2B5EF4-FFF2-40B4-BE49-F238E27FC236}">
                  <a16:creationId xmlns:a16="http://schemas.microsoft.com/office/drawing/2014/main" id="{CA3B0230-807A-4F12-99F5-8EBFD1DAE11F}"/>
                </a:ext>
              </a:extLst>
            </p:cNvPr>
            <p:cNvSpPr txBox="1"/>
            <p:nvPr/>
          </p:nvSpPr>
          <p:spPr>
            <a:xfrm rot="16200000">
              <a:off x="3597972" y="4912223"/>
              <a:ext cx="628698" cy="307777"/>
            </a:xfrm>
            <a:prstGeom prst="rect">
              <a:avLst/>
            </a:prstGeom>
            <a:noFill/>
          </p:spPr>
          <p:txBody>
            <a:bodyPr wrap="none" rtlCol="0">
              <a:spAutoFit/>
            </a:bodyPr>
            <a:lstStyle/>
            <a:p>
              <a:r>
                <a:rPr lang="en-US" sz="1400" dirty="0"/>
                <a:t>videos</a:t>
              </a:r>
            </a:p>
          </p:txBody>
        </p:sp>
      </p:grpSp>
      <p:sp>
        <p:nvSpPr>
          <p:cNvPr id="23" name="TextBox 22">
            <a:extLst>
              <a:ext uri="{FF2B5EF4-FFF2-40B4-BE49-F238E27FC236}">
                <a16:creationId xmlns:a16="http://schemas.microsoft.com/office/drawing/2014/main" id="{73E3213A-8219-4268-A26B-0FBCBD031BDD}"/>
              </a:ext>
            </a:extLst>
          </p:cNvPr>
          <p:cNvSpPr txBox="1"/>
          <p:nvPr/>
        </p:nvSpPr>
        <p:spPr>
          <a:xfrm>
            <a:off x="5556074" y="5690695"/>
            <a:ext cx="628698" cy="307777"/>
          </a:xfrm>
          <a:prstGeom prst="rect">
            <a:avLst/>
          </a:prstGeom>
          <a:noFill/>
        </p:spPr>
        <p:txBody>
          <a:bodyPr wrap="none" rtlCol="0">
            <a:spAutoFit/>
          </a:bodyPr>
          <a:lstStyle/>
          <a:p>
            <a:r>
              <a:rPr lang="en-US" sz="1400" dirty="0"/>
              <a:t>videos</a:t>
            </a:r>
          </a:p>
        </p:txBody>
      </p:sp>
    </p:spTree>
    <p:extLst>
      <p:ext uri="{BB962C8B-B14F-4D97-AF65-F5344CB8AC3E}">
        <p14:creationId xmlns:p14="http://schemas.microsoft.com/office/powerpoint/2010/main" val="2828880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979B0FD-0DB6-45CE-9CF8-BD15524AC9FE}"/>
              </a:ext>
            </a:extLst>
          </p:cNvPr>
          <p:cNvSpPr txBox="1"/>
          <p:nvPr/>
        </p:nvSpPr>
        <p:spPr>
          <a:xfrm>
            <a:off x="2202786" y="511728"/>
            <a:ext cx="7786427" cy="461665"/>
          </a:xfrm>
          <a:prstGeom prst="rect">
            <a:avLst/>
          </a:prstGeom>
          <a:noFill/>
        </p:spPr>
        <p:txBody>
          <a:bodyPr wrap="none" rtlCol="0">
            <a:spAutoFit/>
          </a:bodyPr>
          <a:lstStyle/>
          <a:p>
            <a:r>
              <a:rPr lang="en-US" sz="2400" b="1" dirty="0"/>
              <a:t>Result: </a:t>
            </a:r>
            <a:r>
              <a:rPr lang="en-US" sz="2400" dirty="0"/>
              <a:t>a map of correlation values for every voxel you analyzed</a:t>
            </a:r>
            <a:endParaRPr lang="en-US" sz="2400" b="1" dirty="0"/>
          </a:p>
        </p:txBody>
      </p:sp>
      <p:pic>
        <p:nvPicPr>
          <p:cNvPr id="6" name="Picture 5" descr="A screenshot of a cell phone&#10;&#10;Description automatically generated">
            <a:extLst>
              <a:ext uri="{FF2B5EF4-FFF2-40B4-BE49-F238E27FC236}">
                <a16:creationId xmlns:a16="http://schemas.microsoft.com/office/drawing/2014/main" id="{4C95DE12-B2E0-4044-9167-BBC5631615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8147" y="2357390"/>
            <a:ext cx="607431" cy="2667615"/>
          </a:xfrm>
          <a:prstGeom prst="rect">
            <a:avLst/>
          </a:prstGeom>
        </p:spPr>
      </p:pic>
      <p:sp>
        <p:nvSpPr>
          <p:cNvPr id="7" name="TextBox 6">
            <a:extLst>
              <a:ext uri="{FF2B5EF4-FFF2-40B4-BE49-F238E27FC236}">
                <a16:creationId xmlns:a16="http://schemas.microsoft.com/office/drawing/2014/main" id="{EC33194F-5CB8-4CA8-A72D-4AEC5492C564}"/>
              </a:ext>
            </a:extLst>
          </p:cNvPr>
          <p:cNvSpPr txBox="1"/>
          <p:nvPr/>
        </p:nvSpPr>
        <p:spPr>
          <a:xfrm rot="16200000">
            <a:off x="-276836" y="3506531"/>
            <a:ext cx="2479974" cy="369332"/>
          </a:xfrm>
          <a:prstGeom prst="rect">
            <a:avLst/>
          </a:prstGeom>
          <a:noFill/>
        </p:spPr>
        <p:txBody>
          <a:bodyPr wrap="none" rtlCol="0">
            <a:spAutoFit/>
          </a:bodyPr>
          <a:lstStyle/>
          <a:p>
            <a:r>
              <a:rPr lang="en-US" dirty="0"/>
              <a:t>Brain-behavior correlation</a:t>
            </a:r>
          </a:p>
        </p:txBody>
      </p:sp>
      <p:pic>
        <p:nvPicPr>
          <p:cNvPr id="11" name="Picture 10" descr="A picture containing shellfish, table, sitting, mouse&#10;&#10;Description automatically generated">
            <a:extLst>
              <a:ext uri="{FF2B5EF4-FFF2-40B4-BE49-F238E27FC236}">
                <a16:creationId xmlns:a16="http://schemas.microsoft.com/office/drawing/2014/main" id="{9A104817-8018-44DE-B5BD-F94A7EF993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9986" y="1395839"/>
            <a:ext cx="2545527" cy="4510010"/>
          </a:xfrm>
          <a:prstGeom prst="rect">
            <a:avLst/>
          </a:prstGeom>
        </p:spPr>
      </p:pic>
      <p:sp>
        <p:nvSpPr>
          <p:cNvPr id="12" name="TextBox 11">
            <a:extLst>
              <a:ext uri="{FF2B5EF4-FFF2-40B4-BE49-F238E27FC236}">
                <a16:creationId xmlns:a16="http://schemas.microsoft.com/office/drawing/2014/main" id="{F1A5479B-282C-4A02-97D9-12F821A6044F}"/>
              </a:ext>
            </a:extLst>
          </p:cNvPr>
          <p:cNvSpPr txBox="1"/>
          <p:nvPr/>
        </p:nvSpPr>
        <p:spPr>
          <a:xfrm>
            <a:off x="2809986" y="5976940"/>
            <a:ext cx="2421622" cy="738664"/>
          </a:xfrm>
          <a:prstGeom prst="rect">
            <a:avLst/>
          </a:prstGeom>
          <a:noFill/>
        </p:spPr>
        <p:txBody>
          <a:bodyPr wrap="square" rtlCol="0">
            <a:spAutoFit/>
          </a:bodyPr>
          <a:lstStyle/>
          <a:p>
            <a:pPr algn="ctr"/>
            <a:r>
              <a:rPr lang="en-US" sz="1400" dirty="0"/>
              <a:t>(grey lines mark the voxels that respond reliably – not important right now)</a:t>
            </a:r>
          </a:p>
        </p:txBody>
      </p:sp>
      <p:sp>
        <p:nvSpPr>
          <p:cNvPr id="13" name="TextBox 12">
            <a:extLst>
              <a:ext uri="{FF2B5EF4-FFF2-40B4-BE49-F238E27FC236}">
                <a16:creationId xmlns:a16="http://schemas.microsoft.com/office/drawing/2014/main" id="{CF1B4700-BEB9-408D-AFC9-640FB6C193A1}"/>
              </a:ext>
            </a:extLst>
          </p:cNvPr>
          <p:cNvSpPr txBox="1"/>
          <p:nvPr/>
        </p:nvSpPr>
        <p:spPr>
          <a:xfrm>
            <a:off x="6410992" y="3044866"/>
            <a:ext cx="4766906" cy="646331"/>
          </a:xfrm>
          <a:prstGeom prst="rect">
            <a:avLst/>
          </a:prstGeom>
          <a:noFill/>
        </p:spPr>
        <p:txBody>
          <a:bodyPr wrap="square" rtlCol="0">
            <a:spAutoFit/>
          </a:bodyPr>
          <a:lstStyle/>
          <a:p>
            <a:r>
              <a:rPr lang="en-US" b="1" dirty="0"/>
              <a:t>Next Step:</a:t>
            </a:r>
            <a:r>
              <a:rPr lang="en-US" dirty="0"/>
              <a:t> which of these voxels is </a:t>
            </a:r>
            <a:r>
              <a:rPr lang="en-US" i="1" dirty="0"/>
              <a:t>significantly </a:t>
            </a:r>
            <a:r>
              <a:rPr lang="en-US" dirty="0"/>
              <a:t>correlated with the target RDM?</a:t>
            </a:r>
            <a:endParaRPr lang="en-US" b="1" dirty="0"/>
          </a:p>
        </p:txBody>
      </p:sp>
    </p:spTree>
    <p:extLst>
      <p:ext uri="{BB962C8B-B14F-4D97-AF65-F5344CB8AC3E}">
        <p14:creationId xmlns:p14="http://schemas.microsoft.com/office/powerpoint/2010/main" val="921484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5DD10-D6FA-4A86-BF04-27C6AD0444A7}"/>
              </a:ext>
            </a:extLst>
          </p:cNvPr>
          <p:cNvSpPr>
            <a:spLocks noGrp="1"/>
          </p:cNvSpPr>
          <p:nvPr>
            <p:ph type="title"/>
          </p:nvPr>
        </p:nvSpPr>
        <p:spPr/>
        <p:txBody>
          <a:bodyPr/>
          <a:lstStyle/>
          <a:p>
            <a:r>
              <a:rPr lang="en-US" dirty="0"/>
              <a:t>What does a searchlight sphere look like?</a:t>
            </a:r>
          </a:p>
        </p:txBody>
      </p:sp>
      <p:sp>
        <p:nvSpPr>
          <p:cNvPr id="3" name="Content Placeholder 2">
            <a:extLst>
              <a:ext uri="{FF2B5EF4-FFF2-40B4-BE49-F238E27FC236}">
                <a16:creationId xmlns:a16="http://schemas.microsoft.com/office/drawing/2014/main" id="{28A09209-1306-496D-BFEC-EC5E61D66B79}"/>
              </a:ext>
            </a:extLst>
          </p:cNvPr>
          <p:cNvSpPr>
            <a:spLocks noGrp="1"/>
          </p:cNvSpPr>
          <p:nvPr>
            <p:ph idx="1"/>
          </p:nvPr>
        </p:nvSpPr>
        <p:spPr/>
        <p:txBody>
          <a:bodyPr/>
          <a:lstStyle/>
          <a:p>
            <a:r>
              <a:rPr lang="en-US" dirty="0"/>
              <a:t>What’s its shape?</a:t>
            </a:r>
          </a:p>
          <a:p>
            <a:r>
              <a:rPr lang="en-US" dirty="0"/>
              <a:t>How many voxels does it contain?</a:t>
            </a:r>
          </a:p>
          <a:p>
            <a:r>
              <a:rPr lang="en-US" dirty="0"/>
              <a:t>Note: our spheres have a radius = 3 </a:t>
            </a:r>
            <a:r>
              <a:rPr lang="en-US" i="1" dirty="0"/>
              <a:t>voxels </a:t>
            </a:r>
            <a:r>
              <a:rPr lang="en-US" dirty="0"/>
              <a:t>(voxels are 3mm in each dimension, so this means their radius = 10.5 mm)</a:t>
            </a:r>
          </a:p>
        </p:txBody>
      </p:sp>
    </p:spTree>
    <p:extLst>
      <p:ext uri="{BB962C8B-B14F-4D97-AF65-F5344CB8AC3E}">
        <p14:creationId xmlns:p14="http://schemas.microsoft.com/office/powerpoint/2010/main" val="1792972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28C724F-584B-41DD-AB3B-4A90DE5DE9AE}"/>
              </a:ext>
            </a:extLst>
          </p:cNvPr>
          <p:cNvSpPr/>
          <p:nvPr/>
        </p:nvSpPr>
        <p:spPr>
          <a:xfrm>
            <a:off x="5181600" y="2936147"/>
            <a:ext cx="914400" cy="9144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479FB6E-F65E-44B7-BC9D-89401342DFF3}"/>
              </a:ext>
            </a:extLst>
          </p:cNvPr>
          <p:cNvSpPr/>
          <p:nvPr/>
        </p:nvSpPr>
        <p:spPr>
          <a:xfrm>
            <a:off x="6214844" y="2936147"/>
            <a:ext cx="914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AF98288-C457-42D8-A1B1-C002513F2218}"/>
              </a:ext>
            </a:extLst>
          </p:cNvPr>
          <p:cNvSpPr/>
          <p:nvPr/>
        </p:nvSpPr>
        <p:spPr>
          <a:xfrm>
            <a:off x="7248088" y="2936147"/>
            <a:ext cx="914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ABBBA55-9859-4D1B-825A-900AB7A6283C}"/>
              </a:ext>
            </a:extLst>
          </p:cNvPr>
          <p:cNvSpPr/>
          <p:nvPr/>
        </p:nvSpPr>
        <p:spPr>
          <a:xfrm>
            <a:off x="8281332" y="2936147"/>
            <a:ext cx="914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0ECA8043-038F-4CCD-BA9D-C184271A625C}"/>
              </a:ext>
            </a:extLst>
          </p:cNvPr>
          <p:cNvCxnSpPr>
            <a:cxnSpLocks/>
          </p:cNvCxnSpPr>
          <p:nvPr/>
        </p:nvCxnSpPr>
        <p:spPr>
          <a:xfrm>
            <a:off x="5638800" y="3393347"/>
            <a:ext cx="3099732"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847CCA46-C95B-4F09-8DE2-D838372B8883}"/>
              </a:ext>
            </a:extLst>
          </p:cNvPr>
          <p:cNvSpPr txBox="1"/>
          <p:nvPr/>
        </p:nvSpPr>
        <p:spPr>
          <a:xfrm>
            <a:off x="6661062" y="3143558"/>
            <a:ext cx="925382" cy="369332"/>
          </a:xfrm>
          <a:prstGeom prst="rect">
            <a:avLst/>
          </a:prstGeom>
          <a:noFill/>
        </p:spPr>
        <p:txBody>
          <a:bodyPr wrap="none" rtlCol="0">
            <a:spAutoFit/>
          </a:bodyPr>
          <a:lstStyle/>
          <a:p>
            <a:r>
              <a:rPr lang="en-US" dirty="0"/>
              <a:t>3 voxels</a:t>
            </a:r>
          </a:p>
        </p:txBody>
      </p:sp>
      <p:sp>
        <p:nvSpPr>
          <p:cNvPr id="16" name="Rectangle 15">
            <a:extLst>
              <a:ext uri="{FF2B5EF4-FFF2-40B4-BE49-F238E27FC236}">
                <a16:creationId xmlns:a16="http://schemas.microsoft.com/office/drawing/2014/main" id="{5748192B-5932-4F6E-9452-28CE5BB1035F}"/>
              </a:ext>
            </a:extLst>
          </p:cNvPr>
          <p:cNvSpPr/>
          <p:nvPr/>
        </p:nvSpPr>
        <p:spPr>
          <a:xfrm>
            <a:off x="2081868" y="2936147"/>
            <a:ext cx="914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F7108C9-5A60-463E-B26D-9C2743937BBB}"/>
              </a:ext>
            </a:extLst>
          </p:cNvPr>
          <p:cNvSpPr/>
          <p:nvPr/>
        </p:nvSpPr>
        <p:spPr>
          <a:xfrm>
            <a:off x="3115112" y="2936147"/>
            <a:ext cx="914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2E09578-E8FD-469C-A517-D78573B0946D}"/>
              </a:ext>
            </a:extLst>
          </p:cNvPr>
          <p:cNvSpPr/>
          <p:nvPr/>
        </p:nvSpPr>
        <p:spPr>
          <a:xfrm>
            <a:off x="4148356" y="2936147"/>
            <a:ext cx="914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A56776D3-6F11-4CBC-B4FC-07DEBE245967}"/>
              </a:ext>
            </a:extLst>
          </p:cNvPr>
          <p:cNvCxnSpPr>
            <a:cxnSpLocks/>
          </p:cNvCxnSpPr>
          <p:nvPr/>
        </p:nvCxnSpPr>
        <p:spPr>
          <a:xfrm>
            <a:off x="2479646" y="3393347"/>
            <a:ext cx="3099732"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393B7049-27DA-4CAA-A401-94A6C34D211B}"/>
              </a:ext>
            </a:extLst>
          </p:cNvPr>
          <p:cNvSpPr txBox="1"/>
          <p:nvPr/>
        </p:nvSpPr>
        <p:spPr>
          <a:xfrm>
            <a:off x="3501908" y="3143558"/>
            <a:ext cx="925382" cy="369332"/>
          </a:xfrm>
          <a:prstGeom prst="rect">
            <a:avLst/>
          </a:prstGeom>
          <a:noFill/>
        </p:spPr>
        <p:txBody>
          <a:bodyPr wrap="none" rtlCol="0">
            <a:spAutoFit/>
          </a:bodyPr>
          <a:lstStyle/>
          <a:p>
            <a:r>
              <a:rPr lang="en-US" dirty="0"/>
              <a:t>3 voxels</a:t>
            </a:r>
          </a:p>
        </p:txBody>
      </p:sp>
      <p:sp>
        <p:nvSpPr>
          <p:cNvPr id="24" name="Rectangle 23">
            <a:extLst>
              <a:ext uri="{FF2B5EF4-FFF2-40B4-BE49-F238E27FC236}">
                <a16:creationId xmlns:a16="http://schemas.microsoft.com/office/drawing/2014/main" id="{7A1CC36F-8DE7-4E69-8BBA-75F79CB35F6A}"/>
              </a:ext>
            </a:extLst>
          </p:cNvPr>
          <p:cNvSpPr/>
          <p:nvPr/>
        </p:nvSpPr>
        <p:spPr>
          <a:xfrm>
            <a:off x="5181600" y="1967219"/>
            <a:ext cx="914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A778D02-7CE7-4145-8AC9-FE94434AA5A1}"/>
              </a:ext>
            </a:extLst>
          </p:cNvPr>
          <p:cNvSpPr/>
          <p:nvPr/>
        </p:nvSpPr>
        <p:spPr>
          <a:xfrm>
            <a:off x="5181600" y="998291"/>
            <a:ext cx="914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9EB9C0D-6209-444C-9607-DA5B5690F10A}"/>
              </a:ext>
            </a:extLst>
          </p:cNvPr>
          <p:cNvSpPr/>
          <p:nvPr/>
        </p:nvSpPr>
        <p:spPr>
          <a:xfrm>
            <a:off x="5181600" y="29363"/>
            <a:ext cx="914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9812DB0-6DBB-45FA-B6C0-CAFDB16CABE1}"/>
              </a:ext>
            </a:extLst>
          </p:cNvPr>
          <p:cNvSpPr/>
          <p:nvPr/>
        </p:nvSpPr>
        <p:spPr>
          <a:xfrm>
            <a:off x="5188794" y="3951215"/>
            <a:ext cx="914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E56C1EC0-CE5B-44CB-BA05-1522631698BC}"/>
              </a:ext>
            </a:extLst>
          </p:cNvPr>
          <p:cNvSpPr/>
          <p:nvPr/>
        </p:nvSpPr>
        <p:spPr>
          <a:xfrm>
            <a:off x="5193338" y="4928532"/>
            <a:ext cx="914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135C381-FA37-4B38-8CFC-9B3CC2B3EEFD}"/>
              </a:ext>
            </a:extLst>
          </p:cNvPr>
          <p:cNvSpPr/>
          <p:nvPr/>
        </p:nvSpPr>
        <p:spPr>
          <a:xfrm>
            <a:off x="5191590" y="5943599"/>
            <a:ext cx="914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F2A794E-414A-41B2-B332-AD4096EE65BC}"/>
              </a:ext>
            </a:extLst>
          </p:cNvPr>
          <p:cNvSpPr/>
          <p:nvPr/>
        </p:nvSpPr>
        <p:spPr>
          <a:xfrm>
            <a:off x="6203862" y="3905075"/>
            <a:ext cx="914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6B27AE3D-833F-411E-AD56-07A04479AC45}"/>
              </a:ext>
            </a:extLst>
          </p:cNvPr>
          <p:cNvSpPr/>
          <p:nvPr/>
        </p:nvSpPr>
        <p:spPr>
          <a:xfrm>
            <a:off x="4173726" y="3970090"/>
            <a:ext cx="914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A53BBECA-DAE5-4D81-84D2-E565AE4045B6}"/>
              </a:ext>
            </a:extLst>
          </p:cNvPr>
          <p:cNvSpPr/>
          <p:nvPr/>
        </p:nvSpPr>
        <p:spPr>
          <a:xfrm>
            <a:off x="6203862" y="1963025"/>
            <a:ext cx="914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C21D494C-194D-4748-9F04-AB0B155CCC42}"/>
              </a:ext>
            </a:extLst>
          </p:cNvPr>
          <p:cNvSpPr/>
          <p:nvPr/>
        </p:nvSpPr>
        <p:spPr>
          <a:xfrm>
            <a:off x="4173726" y="1973294"/>
            <a:ext cx="914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346BD17E-8637-4A40-A43F-4A2F4FDFDEDE}"/>
              </a:ext>
            </a:extLst>
          </p:cNvPr>
          <p:cNvSpPr/>
          <p:nvPr/>
        </p:nvSpPr>
        <p:spPr>
          <a:xfrm>
            <a:off x="6203862" y="4884490"/>
            <a:ext cx="914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FEF3AA90-5B08-4392-BA03-5835C8771166}"/>
              </a:ext>
            </a:extLst>
          </p:cNvPr>
          <p:cNvSpPr/>
          <p:nvPr/>
        </p:nvSpPr>
        <p:spPr>
          <a:xfrm>
            <a:off x="4173726" y="4928532"/>
            <a:ext cx="914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45528491-453A-4BC8-A016-BBE13A1FEB26}"/>
              </a:ext>
            </a:extLst>
          </p:cNvPr>
          <p:cNvSpPr/>
          <p:nvPr/>
        </p:nvSpPr>
        <p:spPr>
          <a:xfrm>
            <a:off x="6203862" y="994097"/>
            <a:ext cx="914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EE904EB-719D-450D-A47D-636ED2BAA959}"/>
              </a:ext>
            </a:extLst>
          </p:cNvPr>
          <p:cNvSpPr/>
          <p:nvPr/>
        </p:nvSpPr>
        <p:spPr>
          <a:xfrm>
            <a:off x="4173726" y="989467"/>
            <a:ext cx="914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A5C08667-8D28-43C8-8AC4-D97413C16938}"/>
              </a:ext>
            </a:extLst>
          </p:cNvPr>
          <p:cNvSpPr/>
          <p:nvPr/>
        </p:nvSpPr>
        <p:spPr>
          <a:xfrm>
            <a:off x="7248088" y="4865615"/>
            <a:ext cx="914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BF9E83BF-639D-4683-8364-0024950BD41E}"/>
              </a:ext>
            </a:extLst>
          </p:cNvPr>
          <p:cNvSpPr/>
          <p:nvPr/>
        </p:nvSpPr>
        <p:spPr>
          <a:xfrm>
            <a:off x="7248088" y="3905075"/>
            <a:ext cx="914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0A75FF51-AFFB-46B1-A3E8-BD0710155616}"/>
              </a:ext>
            </a:extLst>
          </p:cNvPr>
          <p:cNvSpPr/>
          <p:nvPr/>
        </p:nvSpPr>
        <p:spPr>
          <a:xfrm>
            <a:off x="3115112" y="3970090"/>
            <a:ext cx="914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A06054F8-2CE8-47FB-A553-795A16F61365}"/>
              </a:ext>
            </a:extLst>
          </p:cNvPr>
          <p:cNvSpPr/>
          <p:nvPr/>
        </p:nvSpPr>
        <p:spPr>
          <a:xfrm>
            <a:off x="3115112" y="4928532"/>
            <a:ext cx="914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491260A4-522B-4D50-B97A-CDF8ED08BDBB}"/>
              </a:ext>
            </a:extLst>
          </p:cNvPr>
          <p:cNvSpPr/>
          <p:nvPr/>
        </p:nvSpPr>
        <p:spPr>
          <a:xfrm>
            <a:off x="7235911" y="1963025"/>
            <a:ext cx="914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6BEC5B84-A3DC-49C3-9800-320223C1E2F4}"/>
              </a:ext>
            </a:extLst>
          </p:cNvPr>
          <p:cNvSpPr/>
          <p:nvPr/>
        </p:nvSpPr>
        <p:spPr>
          <a:xfrm>
            <a:off x="7226124" y="1006680"/>
            <a:ext cx="914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69555852-8856-4051-A860-397904C22A2C}"/>
              </a:ext>
            </a:extLst>
          </p:cNvPr>
          <p:cNvSpPr/>
          <p:nvPr/>
        </p:nvSpPr>
        <p:spPr>
          <a:xfrm>
            <a:off x="3115112" y="1978430"/>
            <a:ext cx="914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00FB8DE8-6D47-4E0D-9246-AD72CD3842D8}"/>
              </a:ext>
            </a:extLst>
          </p:cNvPr>
          <p:cNvSpPr/>
          <p:nvPr/>
        </p:nvSpPr>
        <p:spPr>
          <a:xfrm>
            <a:off x="3120705" y="989467"/>
            <a:ext cx="914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7" name="Straight Arrow Connector 66">
            <a:extLst>
              <a:ext uri="{FF2B5EF4-FFF2-40B4-BE49-F238E27FC236}">
                <a16:creationId xmlns:a16="http://schemas.microsoft.com/office/drawing/2014/main" id="{D35FEFA1-AB79-4E21-9C68-450A013F0A5B}"/>
              </a:ext>
            </a:extLst>
          </p:cNvPr>
          <p:cNvCxnSpPr>
            <a:cxnSpLocks/>
          </p:cNvCxnSpPr>
          <p:nvPr/>
        </p:nvCxnSpPr>
        <p:spPr>
          <a:xfrm>
            <a:off x="5596855" y="3393347"/>
            <a:ext cx="2462055" cy="221049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83DE7375-1B98-4320-9E70-BCE951EAB270}"/>
                  </a:ext>
                </a:extLst>
              </p:cNvPr>
              <p:cNvSpPr txBox="1"/>
              <p:nvPr/>
            </p:nvSpPr>
            <p:spPr>
              <a:xfrm rot="2622686">
                <a:off x="5853620" y="4148124"/>
                <a:ext cx="2068002" cy="4277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ad>
                        <m:radPr>
                          <m:degHide m:val="on"/>
                          <m:ctrlPr>
                            <a:rPr lang="en-US" b="0" i="1" smtClean="0">
                              <a:latin typeface="Cambria Math" panose="02040503050406030204" pitchFamily="18" charset="0"/>
                              <a:ea typeface="Cambria Math" panose="02040503050406030204" pitchFamily="18" charset="0"/>
                            </a:rPr>
                          </m:ctrlPr>
                        </m:radPr>
                        <m:deg/>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(2</m:t>
                              </m:r>
                            </m:e>
                            <m:sup>
                              <m:r>
                                <a:rPr lang="en-US" b="0" i="1" smtClean="0">
                                  <a:latin typeface="Cambria Math" panose="02040503050406030204" pitchFamily="18" charset="0"/>
                                  <a:ea typeface="Cambria Math" panose="02040503050406030204" pitchFamily="18" charset="0"/>
                                </a:rPr>
                                <m:t>2</m:t>
                              </m:r>
                            </m:sup>
                          </m:sSup>
                        </m:e>
                      </m:rad>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2</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)=~2.8</m:t>
                      </m:r>
                    </m:oMath>
                  </m:oMathPara>
                </a14:m>
                <a:endParaRPr lang="en-US" dirty="0"/>
              </a:p>
            </p:txBody>
          </p:sp>
        </mc:Choice>
        <mc:Fallback xmlns="">
          <p:sp>
            <p:nvSpPr>
              <p:cNvPr id="69" name="TextBox 68">
                <a:extLst>
                  <a:ext uri="{FF2B5EF4-FFF2-40B4-BE49-F238E27FC236}">
                    <a16:creationId xmlns:a16="http://schemas.microsoft.com/office/drawing/2014/main" id="{83DE7375-1B98-4320-9E70-BCE951EAB270}"/>
                  </a:ext>
                </a:extLst>
              </p:cNvPr>
              <p:cNvSpPr txBox="1">
                <a:spLocks noRot="1" noChangeAspect="1" noMove="1" noResize="1" noEditPoints="1" noAdjustHandles="1" noChangeArrowheads="1" noChangeShapeType="1" noTextEdit="1"/>
              </p:cNvSpPr>
              <p:nvPr/>
            </p:nvSpPr>
            <p:spPr>
              <a:xfrm rot="2622686">
                <a:off x="5853620" y="4148124"/>
                <a:ext cx="2068002" cy="427746"/>
              </a:xfrm>
              <a:prstGeom prst="rect">
                <a:avLst/>
              </a:prstGeom>
              <a:blipFill>
                <a:blip r:embed="rId2"/>
                <a:stretch>
                  <a:fillRect/>
                </a:stretch>
              </a:blipFill>
            </p:spPr>
            <p:txBody>
              <a:bodyPr/>
              <a:lstStyle/>
              <a:p>
                <a:r>
                  <a:rPr lang="en-US">
                    <a:noFill/>
                  </a:rPr>
                  <a:t> </a:t>
                </a:r>
              </a:p>
            </p:txBody>
          </p:sp>
        </mc:Fallback>
      </mc:AlternateContent>
      <p:sp>
        <p:nvSpPr>
          <p:cNvPr id="71" name="TextBox 70">
            <a:extLst>
              <a:ext uri="{FF2B5EF4-FFF2-40B4-BE49-F238E27FC236}">
                <a16:creationId xmlns:a16="http://schemas.microsoft.com/office/drawing/2014/main" id="{6ABB710F-3D2F-4664-A2B0-B806127DF4B1}"/>
              </a:ext>
            </a:extLst>
          </p:cNvPr>
          <p:cNvSpPr txBox="1"/>
          <p:nvPr/>
        </p:nvSpPr>
        <p:spPr>
          <a:xfrm>
            <a:off x="120312" y="43393"/>
            <a:ext cx="3194785" cy="369332"/>
          </a:xfrm>
          <a:prstGeom prst="rect">
            <a:avLst/>
          </a:prstGeom>
          <a:noFill/>
        </p:spPr>
        <p:txBody>
          <a:bodyPr wrap="none" rtlCol="0">
            <a:spAutoFit/>
          </a:bodyPr>
          <a:lstStyle/>
          <a:p>
            <a:r>
              <a:rPr lang="en-US" dirty="0"/>
              <a:t>Same plane as the central voxel:</a:t>
            </a:r>
          </a:p>
        </p:txBody>
      </p:sp>
    </p:spTree>
    <p:extLst>
      <p:ext uri="{BB962C8B-B14F-4D97-AF65-F5344CB8AC3E}">
        <p14:creationId xmlns:p14="http://schemas.microsoft.com/office/powerpoint/2010/main" val="3514032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1FE07D1-8400-445B-83CB-51D41AC219AA}"/>
              </a:ext>
            </a:extLst>
          </p:cNvPr>
          <p:cNvSpPr/>
          <p:nvPr/>
        </p:nvSpPr>
        <p:spPr>
          <a:xfrm>
            <a:off x="5181600" y="2936147"/>
            <a:ext cx="914400" cy="914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D16799E-A7F6-46AB-ACEE-B5F3FA81AAA1}"/>
              </a:ext>
            </a:extLst>
          </p:cNvPr>
          <p:cNvSpPr/>
          <p:nvPr/>
        </p:nvSpPr>
        <p:spPr>
          <a:xfrm>
            <a:off x="6214844" y="2936147"/>
            <a:ext cx="914400" cy="914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9430A35-07C0-4869-AC34-B23D824329F2}"/>
              </a:ext>
            </a:extLst>
          </p:cNvPr>
          <p:cNvSpPr/>
          <p:nvPr/>
        </p:nvSpPr>
        <p:spPr>
          <a:xfrm>
            <a:off x="7248088" y="2936147"/>
            <a:ext cx="914400" cy="914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53B9415-8C64-4F26-8C65-4EE6717325DC}"/>
              </a:ext>
            </a:extLst>
          </p:cNvPr>
          <p:cNvSpPr/>
          <p:nvPr/>
        </p:nvSpPr>
        <p:spPr>
          <a:xfrm>
            <a:off x="3115112" y="2936147"/>
            <a:ext cx="914400" cy="914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2E724E4-BBA4-4109-86A3-06410680E52B}"/>
              </a:ext>
            </a:extLst>
          </p:cNvPr>
          <p:cNvSpPr/>
          <p:nvPr/>
        </p:nvSpPr>
        <p:spPr>
          <a:xfrm>
            <a:off x="4148356" y="2936147"/>
            <a:ext cx="914400" cy="914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D13EBD5-5922-4BD3-9659-2B8CE2E733B8}"/>
              </a:ext>
            </a:extLst>
          </p:cNvPr>
          <p:cNvSpPr txBox="1"/>
          <p:nvPr/>
        </p:nvSpPr>
        <p:spPr>
          <a:xfrm>
            <a:off x="5223748" y="3093252"/>
            <a:ext cx="830103" cy="646331"/>
          </a:xfrm>
          <a:prstGeom prst="rect">
            <a:avLst/>
          </a:prstGeom>
          <a:noFill/>
        </p:spPr>
        <p:txBody>
          <a:bodyPr wrap="square" rtlCol="0">
            <a:spAutoFit/>
          </a:bodyPr>
          <a:lstStyle/>
          <a:p>
            <a:pPr algn="ctr"/>
            <a:r>
              <a:rPr lang="en-US" dirty="0"/>
              <a:t>1 voxel away</a:t>
            </a:r>
          </a:p>
        </p:txBody>
      </p:sp>
      <p:sp>
        <p:nvSpPr>
          <p:cNvPr id="15" name="Rectangle 14">
            <a:extLst>
              <a:ext uri="{FF2B5EF4-FFF2-40B4-BE49-F238E27FC236}">
                <a16:creationId xmlns:a16="http://schemas.microsoft.com/office/drawing/2014/main" id="{B32E84DE-12D5-44A1-9195-2B2C68FCB6FC}"/>
              </a:ext>
            </a:extLst>
          </p:cNvPr>
          <p:cNvSpPr/>
          <p:nvPr/>
        </p:nvSpPr>
        <p:spPr>
          <a:xfrm>
            <a:off x="5181600" y="1967219"/>
            <a:ext cx="914400" cy="914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875676C-0FBF-4CBF-8264-A7F8B14B3F33}"/>
              </a:ext>
            </a:extLst>
          </p:cNvPr>
          <p:cNvSpPr/>
          <p:nvPr/>
        </p:nvSpPr>
        <p:spPr>
          <a:xfrm>
            <a:off x="5181600" y="998291"/>
            <a:ext cx="914400" cy="914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FE906EC-3926-4CDE-8646-4561331FFF86}"/>
              </a:ext>
            </a:extLst>
          </p:cNvPr>
          <p:cNvSpPr/>
          <p:nvPr/>
        </p:nvSpPr>
        <p:spPr>
          <a:xfrm>
            <a:off x="5188794" y="3951215"/>
            <a:ext cx="914400" cy="914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E0078EF-0FA0-480E-8B5E-DDB8F1713FAE}"/>
              </a:ext>
            </a:extLst>
          </p:cNvPr>
          <p:cNvSpPr/>
          <p:nvPr/>
        </p:nvSpPr>
        <p:spPr>
          <a:xfrm>
            <a:off x="5193338" y="4928532"/>
            <a:ext cx="914400" cy="914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57CB1C3-5B27-4649-88A5-D8D7B1D50EF4}"/>
              </a:ext>
            </a:extLst>
          </p:cNvPr>
          <p:cNvSpPr/>
          <p:nvPr/>
        </p:nvSpPr>
        <p:spPr>
          <a:xfrm>
            <a:off x="6203862" y="3905075"/>
            <a:ext cx="914400" cy="914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148635-985A-49CE-B7AD-63B5588B8124}"/>
              </a:ext>
            </a:extLst>
          </p:cNvPr>
          <p:cNvSpPr/>
          <p:nvPr/>
        </p:nvSpPr>
        <p:spPr>
          <a:xfrm>
            <a:off x="4173726" y="3970090"/>
            <a:ext cx="914400" cy="914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04C5C99-CF53-48E9-8A32-2E14E2C77154}"/>
              </a:ext>
            </a:extLst>
          </p:cNvPr>
          <p:cNvSpPr/>
          <p:nvPr/>
        </p:nvSpPr>
        <p:spPr>
          <a:xfrm>
            <a:off x="6203862" y="1963025"/>
            <a:ext cx="914400" cy="914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75B9DAB-C71E-4695-BA32-7EE1A5BE69A6}"/>
              </a:ext>
            </a:extLst>
          </p:cNvPr>
          <p:cNvSpPr/>
          <p:nvPr/>
        </p:nvSpPr>
        <p:spPr>
          <a:xfrm>
            <a:off x="4173726" y="1973294"/>
            <a:ext cx="914400" cy="914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5C04FCF-0C15-4108-A383-BA34F6B58BE6}"/>
              </a:ext>
            </a:extLst>
          </p:cNvPr>
          <p:cNvSpPr/>
          <p:nvPr/>
        </p:nvSpPr>
        <p:spPr>
          <a:xfrm>
            <a:off x="6203862" y="4884490"/>
            <a:ext cx="914400" cy="914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AFE2D86-927C-43E9-9EC7-E29BF59733A3}"/>
              </a:ext>
            </a:extLst>
          </p:cNvPr>
          <p:cNvSpPr/>
          <p:nvPr/>
        </p:nvSpPr>
        <p:spPr>
          <a:xfrm>
            <a:off x="4173726" y="4928532"/>
            <a:ext cx="914400" cy="914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781B752-2D3E-47CE-BF64-421ED4AEF1B6}"/>
              </a:ext>
            </a:extLst>
          </p:cNvPr>
          <p:cNvSpPr/>
          <p:nvPr/>
        </p:nvSpPr>
        <p:spPr>
          <a:xfrm>
            <a:off x="6203862" y="994097"/>
            <a:ext cx="914400" cy="914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9D82488-E511-4B34-A51B-05D5540A4359}"/>
              </a:ext>
            </a:extLst>
          </p:cNvPr>
          <p:cNvSpPr/>
          <p:nvPr/>
        </p:nvSpPr>
        <p:spPr>
          <a:xfrm>
            <a:off x="4173726" y="989467"/>
            <a:ext cx="914400" cy="914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0B2A127-12AD-4E28-9F79-BCA5F85A176D}"/>
              </a:ext>
            </a:extLst>
          </p:cNvPr>
          <p:cNvSpPr/>
          <p:nvPr/>
        </p:nvSpPr>
        <p:spPr>
          <a:xfrm>
            <a:off x="7248088" y="4865615"/>
            <a:ext cx="914400" cy="914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E0995EF-AFD3-4756-8F7D-7911E86DCF74}"/>
              </a:ext>
            </a:extLst>
          </p:cNvPr>
          <p:cNvSpPr/>
          <p:nvPr/>
        </p:nvSpPr>
        <p:spPr>
          <a:xfrm>
            <a:off x="7248088" y="3905075"/>
            <a:ext cx="914400" cy="914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B997CC7-7FF3-41B7-8333-358D76059853}"/>
              </a:ext>
            </a:extLst>
          </p:cNvPr>
          <p:cNvSpPr/>
          <p:nvPr/>
        </p:nvSpPr>
        <p:spPr>
          <a:xfrm>
            <a:off x="3115112" y="3970090"/>
            <a:ext cx="914400" cy="914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B04356-6F7D-4B74-ACAC-BF3A89607B3B}"/>
              </a:ext>
            </a:extLst>
          </p:cNvPr>
          <p:cNvSpPr/>
          <p:nvPr/>
        </p:nvSpPr>
        <p:spPr>
          <a:xfrm>
            <a:off x="3115112" y="4928532"/>
            <a:ext cx="914400" cy="914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ECE1F452-11CF-4CFF-A863-A080C0178051}"/>
              </a:ext>
            </a:extLst>
          </p:cNvPr>
          <p:cNvSpPr/>
          <p:nvPr/>
        </p:nvSpPr>
        <p:spPr>
          <a:xfrm>
            <a:off x="7235911" y="1963025"/>
            <a:ext cx="914400" cy="914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E0C6040F-9597-43C9-B426-12B5B18F0854}"/>
              </a:ext>
            </a:extLst>
          </p:cNvPr>
          <p:cNvSpPr/>
          <p:nvPr/>
        </p:nvSpPr>
        <p:spPr>
          <a:xfrm>
            <a:off x="7226124" y="1006680"/>
            <a:ext cx="914400" cy="914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B292F53A-3113-430B-9506-BE02A564895A}"/>
              </a:ext>
            </a:extLst>
          </p:cNvPr>
          <p:cNvSpPr/>
          <p:nvPr/>
        </p:nvSpPr>
        <p:spPr>
          <a:xfrm>
            <a:off x="3115112" y="1978430"/>
            <a:ext cx="914400" cy="914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18129EFB-F9DE-4E24-8E90-BA68F63906AE}"/>
              </a:ext>
            </a:extLst>
          </p:cNvPr>
          <p:cNvSpPr/>
          <p:nvPr/>
        </p:nvSpPr>
        <p:spPr>
          <a:xfrm>
            <a:off x="3120705" y="989467"/>
            <a:ext cx="914400" cy="914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73D72D73-561F-494F-A8EC-4F5017A9CF35}"/>
                  </a:ext>
                </a:extLst>
              </p:cNvPr>
              <p:cNvSpPr txBox="1"/>
              <p:nvPr/>
            </p:nvSpPr>
            <p:spPr>
              <a:xfrm>
                <a:off x="5177214" y="2164233"/>
                <a:ext cx="984804" cy="461665"/>
              </a:xfrm>
              <a:prstGeom prst="rect">
                <a:avLst/>
              </a:prstGeom>
              <a:noFill/>
            </p:spPr>
            <p:txBody>
              <a:bodyPr wrap="square" rtlCol="0">
                <a:spAutoFit/>
              </a:bodyPr>
              <a:lstStyle/>
              <a:p>
                <a:pPr algn="ctr"/>
                <a14:m>
                  <m:oMath xmlns:m="http://schemas.openxmlformats.org/officeDocument/2006/math">
                    <m:r>
                      <a:rPr lang="en-US" sz="1200" i="1" smtClean="0">
                        <a:latin typeface="Cambria Math" panose="02040503050406030204" pitchFamily="18" charset="0"/>
                        <a:ea typeface="Cambria Math" panose="02040503050406030204" pitchFamily="18" charset="0"/>
                      </a:rPr>
                      <m:t>1</m:t>
                    </m:r>
                    <m:r>
                      <a:rPr lang="en-US" sz="1200" b="0" i="1" smtClean="0">
                        <a:latin typeface="Cambria Math" panose="02040503050406030204" pitchFamily="18" charset="0"/>
                        <a:ea typeface="Cambria Math" panose="02040503050406030204" pitchFamily="18" charset="0"/>
                      </a:rPr>
                      <m:t>.4</m:t>
                    </m:r>
                  </m:oMath>
                </a14:m>
                <a:r>
                  <a:rPr lang="en-US" sz="1200" dirty="0"/>
                  <a:t> voxels away</a:t>
                </a:r>
              </a:p>
            </p:txBody>
          </p:sp>
        </mc:Choice>
        <mc:Fallback xmlns="">
          <p:sp>
            <p:nvSpPr>
              <p:cNvPr id="44" name="TextBox 43">
                <a:extLst>
                  <a:ext uri="{FF2B5EF4-FFF2-40B4-BE49-F238E27FC236}">
                    <a16:creationId xmlns:a16="http://schemas.microsoft.com/office/drawing/2014/main" id="{73D72D73-561F-494F-A8EC-4F5017A9CF35}"/>
                  </a:ext>
                </a:extLst>
              </p:cNvPr>
              <p:cNvSpPr txBox="1">
                <a:spLocks noRot="1" noChangeAspect="1" noMove="1" noResize="1" noEditPoints="1" noAdjustHandles="1" noChangeArrowheads="1" noChangeShapeType="1" noTextEdit="1"/>
              </p:cNvSpPr>
              <p:nvPr/>
            </p:nvSpPr>
            <p:spPr>
              <a:xfrm>
                <a:off x="5177214" y="2164233"/>
                <a:ext cx="984804" cy="461665"/>
              </a:xfrm>
              <a:prstGeom prst="rect">
                <a:avLst/>
              </a:prstGeom>
              <a:blipFill>
                <a:blip r:embed="rId2"/>
                <a:stretch>
                  <a:fillRect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89E40F0E-5D16-49B8-B7DF-AA8BF291A9C2}"/>
                  </a:ext>
                </a:extLst>
              </p:cNvPr>
              <p:cNvSpPr txBox="1"/>
              <p:nvPr/>
            </p:nvSpPr>
            <p:spPr>
              <a:xfrm>
                <a:off x="5146398" y="1220440"/>
                <a:ext cx="984804" cy="461665"/>
              </a:xfrm>
              <a:prstGeom prst="rect">
                <a:avLst/>
              </a:prstGeom>
              <a:noFill/>
            </p:spPr>
            <p:txBody>
              <a:bodyPr wrap="square" rtlCol="0">
                <a:spAutoFit/>
              </a:bodyPr>
              <a:lstStyle/>
              <a:p>
                <a:pPr algn="ctr"/>
                <a14:m>
                  <m:oMath xmlns:m="http://schemas.openxmlformats.org/officeDocument/2006/math">
                    <m:r>
                      <a:rPr lang="en-US" sz="1200" i="1" smtClean="0">
                        <a:latin typeface="Cambria Math" panose="02040503050406030204" pitchFamily="18" charset="0"/>
                        <a:ea typeface="Cambria Math" panose="02040503050406030204" pitchFamily="18" charset="0"/>
                      </a:rPr>
                      <m:t>2</m:t>
                    </m:r>
                    <m:r>
                      <a:rPr lang="en-US" sz="1200" b="0" i="1" smtClean="0">
                        <a:latin typeface="Cambria Math" panose="02040503050406030204" pitchFamily="18" charset="0"/>
                        <a:ea typeface="Cambria Math" panose="02040503050406030204" pitchFamily="18" charset="0"/>
                      </a:rPr>
                      <m:t>.2</m:t>
                    </m:r>
                  </m:oMath>
                </a14:m>
                <a:r>
                  <a:rPr lang="en-US" sz="1200" dirty="0"/>
                  <a:t> voxels away</a:t>
                </a:r>
              </a:p>
            </p:txBody>
          </p:sp>
        </mc:Choice>
        <mc:Fallback xmlns="">
          <p:sp>
            <p:nvSpPr>
              <p:cNvPr id="52" name="TextBox 51">
                <a:extLst>
                  <a:ext uri="{FF2B5EF4-FFF2-40B4-BE49-F238E27FC236}">
                    <a16:creationId xmlns:a16="http://schemas.microsoft.com/office/drawing/2014/main" id="{89E40F0E-5D16-49B8-B7DF-AA8BF291A9C2}"/>
                  </a:ext>
                </a:extLst>
              </p:cNvPr>
              <p:cNvSpPr txBox="1">
                <a:spLocks noRot="1" noChangeAspect="1" noMove="1" noResize="1" noEditPoints="1" noAdjustHandles="1" noChangeArrowheads="1" noChangeShapeType="1" noTextEdit="1"/>
              </p:cNvSpPr>
              <p:nvPr/>
            </p:nvSpPr>
            <p:spPr>
              <a:xfrm>
                <a:off x="5146398" y="1220440"/>
                <a:ext cx="984804" cy="461665"/>
              </a:xfrm>
              <a:prstGeom prst="rect">
                <a:avLst/>
              </a:prstGeom>
              <a:blipFill>
                <a:blip r:embed="rId3"/>
                <a:stretch>
                  <a:fillRect b="-9211"/>
                </a:stretch>
              </a:blipFill>
            </p:spPr>
            <p:txBody>
              <a:bodyPr/>
              <a:lstStyle/>
              <a:p>
                <a:r>
                  <a:rPr lang="en-US">
                    <a:noFill/>
                  </a:rPr>
                  <a:t> </a:t>
                </a:r>
              </a:p>
            </p:txBody>
          </p:sp>
        </mc:Fallback>
      </mc:AlternateContent>
      <p:sp>
        <p:nvSpPr>
          <p:cNvPr id="54" name="TextBox 53">
            <a:extLst>
              <a:ext uri="{FF2B5EF4-FFF2-40B4-BE49-F238E27FC236}">
                <a16:creationId xmlns:a16="http://schemas.microsoft.com/office/drawing/2014/main" id="{357622AD-D1C1-4EDA-81AD-41F38E6F36DF}"/>
              </a:ext>
            </a:extLst>
          </p:cNvPr>
          <p:cNvSpPr txBox="1"/>
          <p:nvPr/>
        </p:nvSpPr>
        <p:spPr>
          <a:xfrm>
            <a:off x="6151599" y="2185305"/>
            <a:ext cx="1056269" cy="461665"/>
          </a:xfrm>
          <a:prstGeom prst="rect">
            <a:avLst/>
          </a:prstGeom>
          <a:noFill/>
        </p:spPr>
        <p:txBody>
          <a:bodyPr wrap="square" rtlCol="0">
            <a:spAutoFit/>
          </a:bodyPr>
          <a:lstStyle/>
          <a:p>
            <a:pPr algn="ctr"/>
            <a:r>
              <a:rPr lang="en-US" sz="1200" dirty="0"/>
              <a:t>1.7 voxels away</a:t>
            </a:r>
          </a:p>
        </p:txBody>
      </p:sp>
      <p:sp>
        <p:nvSpPr>
          <p:cNvPr id="57" name="Rectangle 56">
            <a:extLst>
              <a:ext uri="{FF2B5EF4-FFF2-40B4-BE49-F238E27FC236}">
                <a16:creationId xmlns:a16="http://schemas.microsoft.com/office/drawing/2014/main" id="{FCD1824D-7D72-479E-8798-44FC2D5A0F59}"/>
              </a:ext>
            </a:extLst>
          </p:cNvPr>
          <p:cNvSpPr/>
          <p:nvPr/>
        </p:nvSpPr>
        <p:spPr>
          <a:xfrm>
            <a:off x="9597006" y="877901"/>
            <a:ext cx="914400" cy="914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a:extLst>
              <a:ext uri="{FF2B5EF4-FFF2-40B4-BE49-F238E27FC236}">
                <a16:creationId xmlns:a16="http://schemas.microsoft.com/office/drawing/2014/main" id="{7D8F7FD7-0166-4688-96A3-6AFD913BF0EA}"/>
              </a:ext>
            </a:extLst>
          </p:cNvPr>
          <p:cNvSpPr/>
          <p:nvPr/>
        </p:nvSpPr>
        <p:spPr>
          <a:xfrm>
            <a:off x="9597006" y="884004"/>
            <a:ext cx="914400" cy="908297"/>
          </a:xfrm>
          <a:prstGeom prst="triangle">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D064B315-EA35-49DA-8EE2-B25C2644721A}"/>
              </a:ext>
            </a:extLst>
          </p:cNvPr>
          <p:cNvSpPr txBox="1"/>
          <p:nvPr/>
        </p:nvSpPr>
        <p:spPr>
          <a:xfrm>
            <a:off x="9524028" y="1774191"/>
            <a:ext cx="1060355" cy="276999"/>
          </a:xfrm>
          <a:prstGeom prst="rect">
            <a:avLst/>
          </a:prstGeom>
          <a:noFill/>
        </p:spPr>
        <p:txBody>
          <a:bodyPr wrap="none" rtlCol="0">
            <a:spAutoFit/>
          </a:bodyPr>
          <a:lstStyle/>
          <a:p>
            <a:r>
              <a:rPr lang="en-US" sz="1200" dirty="0"/>
              <a:t>1 voxel-length</a:t>
            </a:r>
          </a:p>
        </p:txBody>
      </p:sp>
      <p:sp>
        <p:nvSpPr>
          <p:cNvPr id="61" name="TextBox 60">
            <a:extLst>
              <a:ext uri="{FF2B5EF4-FFF2-40B4-BE49-F238E27FC236}">
                <a16:creationId xmlns:a16="http://schemas.microsoft.com/office/drawing/2014/main" id="{C11263C6-05F5-452E-A9EA-A01DBC3883F4}"/>
              </a:ext>
            </a:extLst>
          </p:cNvPr>
          <p:cNvSpPr txBox="1"/>
          <p:nvPr/>
        </p:nvSpPr>
        <p:spPr>
          <a:xfrm rot="16200000">
            <a:off x="8928329" y="1235190"/>
            <a:ext cx="1060355" cy="276999"/>
          </a:xfrm>
          <a:prstGeom prst="rect">
            <a:avLst/>
          </a:prstGeom>
          <a:noFill/>
        </p:spPr>
        <p:txBody>
          <a:bodyPr wrap="none" rtlCol="0">
            <a:spAutoFit/>
          </a:bodyPr>
          <a:lstStyle/>
          <a:p>
            <a:r>
              <a:rPr lang="en-US" sz="1200" dirty="0"/>
              <a:t>1 voxel-length</a:t>
            </a:r>
          </a:p>
        </p:txBody>
      </p: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B4EF1E3E-884D-45A6-AB5C-8652DE66173E}"/>
                  </a:ext>
                </a:extLst>
              </p:cNvPr>
              <p:cNvSpPr txBox="1"/>
              <p:nvPr/>
            </p:nvSpPr>
            <p:spPr>
              <a:xfrm rot="2675909">
                <a:off x="9754058" y="1060137"/>
                <a:ext cx="832151" cy="3211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ad>
                        <m:radPr>
                          <m:degHide m:val="on"/>
                          <m:ctrlPr>
                            <a:rPr lang="en-US" sz="1200" i="1" smtClean="0">
                              <a:latin typeface="Cambria Math" panose="02040503050406030204" pitchFamily="18" charset="0"/>
                            </a:rPr>
                          </m:ctrlPr>
                        </m:radPr>
                        <m:deg/>
                        <m:e>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1</m:t>
                              </m:r>
                            </m:e>
                            <m:sup>
                              <m:r>
                                <a:rPr lang="en-US" sz="1200" b="0" i="1" smtClean="0">
                                  <a:latin typeface="Cambria Math" panose="02040503050406030204" pitchFamily="18" charset="0"/>
                                </a:rPr>
                                <m:t>2</m:t>
                              </m:r>
                            </m:sup>
                          </m:sSup>
                          <m:r>
                            <a:rPr lang="en-US" sz="1200" b="0" i="1" smtClean="0">
                              <a:latin typeface="Cambria Math" panose="02040503050406030204" pitchFamily="18" charset="0"/>
                            </a:rPr>
                            <m:t>+</m:t>
                          </m:r>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1</m:t>
                              </m:r>
                            </m:e>
                            <m:sup>
                              <m:r>
                                <a:rPr lang="en-US" sz="1200" b="0" i="1" smtClean="0">
                                  <a:latin typeface="Cambria Math" panose="02040503050406030204" pitchFamily="18" charset="0"/>
                                </a:rPr>
                                <m:t>2</m:t>
                              </m:r>
                            </m:sup>
                          </m:sSup>
                        </m:e>
                      </m:rad>
                    </m:oMath>
                  </m:oMathPara>
                </a14:m>
                <a:endParaRPr lang="en-US" sz="1200" dirty="0"/>
              </a:p>
            </p:txBody>
          </p:sp>
        </mc:Choice>
        <mc:Fallback xmlns="">
          <p:sp>
            <p:nvSpPr>
              <p:cNvPr id="63" name="TextBox 62">
                <a:extLst>
                  <a:ext uri="{FF2B5EF4-FFF2-40B4-BE49-F238E27FC236}">
                    <a16:creationId xmlns:a16="http://schemas.microsoft.com/office/drawing/2014/main" id="{B4EF1E3E-884D-45A6-AB5C-8652DE66173E}"/>
                  </a:ext>
                </a:extLst>
              </p:cNvPr>
              <p:cNvSpPr txBox="1">
                <a:spLocks noRot="1" noChangeAspect="1" noMove="1" noResize="1" noEditPoints="1" noAdjustHandles="1" noChangeArrowheads="1" noChangeShapeType="1" noTextEdit="1"/>
              </p:cNvSpPr>
              <p:nvPr/>
            </p:nvSpPr>
            <p:spPr>
              <a:xfrm rot="2675909">
                <a:off x="9754058" y="1060137"/>
                <a:ext cx="832151" cy="321114"/>
              </a:xfrm>
              <a:prstGeom prst="rect">
                <a:avLst/>
              </a:prstGeom>
              <a:blipFill>
                <a:blip r:embed="rId4"/>
                <a:stretch>
                  <a:fillRect/>
                </a:stretch>
              </a:blipFill>
            </p:spPr>
            <p:txBody>
              <a:bodyPr/>
              <a:lstStyle/>
              <a:p>
                <a:r>
                  <a:rPr lang="en-US">
                    <a:noFill/>
                  </a:rPr>
                  <a:t> </a:t>
                </a:r>
              </a:p>
            </p:txBody>
          </p:sp>
        </mc:Fallback>
      </mc:AlternateContent>
      <p:sp>
        <p:nvSpPr>
          <p:cNvPr id="64" name="TextBox 63">
            <a:extLst>
              <a:ext uri="{FF2B5EF4-FFF2-40B4-BE49-F238E27FC236}">
                <a16:creationId xmlns:a16="http://schemas.microsoft.com/office/drawing/2014/main" id="{57244A50-E97A-410E-AD31-4B74E04AF623}"/>
              </a:ext>
            </a:extLst>
          </p:cNvPr>
          <p:cNvSpPr txBox="1"/>
          <p:nvPr/>
        </p:nvSpPr>
        <p:spPr>
          <a:xfrm>
            <a:off x="8666158" y="503421"/>
            <a:ext cx="3172681" cy="369332"/>
          </a:xfrm>
          <a:prstGeom prst="rect">
            <a:avLst/>
          </a:prstGeom>
          <a:noFill/>
        </p:spPr>
        <p:txBody>
          <a:bodyPr wrap="square" rtlCol="0">
            <a:spAutoFit/>
          </a:bodyPr>
          <a:lstStyle/>
          <a:p>
            <a:r>
              <a:rPr lang="en-US" dirty="0"/>
              <a:t>Diagonal of a voxel (in 2d) ~ 1.4 </a:t>
            </a:r>
          </a:p>
        </p:txBody>
      </p:sp>
      <p:sp>
        <p:nvSpPr>
          <p:cNvPr id="66" name="Isosceles Triangle 65">
            <a:extLst>
              <a:ext uri="{FF2B5EF4-FFF2-40B4-BE49-F238E27FC236}">
                <a16:creationId xmlns:a16="http://schemas.microsoft.com/office/drawing/2014/main" id="{0E9895E7-E8BE-44B5-8586-E40E9F5087B7}"/>
              </a:ext>
            </a:extLst>
          </p:cNvPr>
          <p:cNvSpPr/>
          <p:nvPr/>
        </p:nvSpPr>
        <p:spPr>
          <a:xfrm>
            <a:off x="9462741" y="2834546"/>
            <a:ext cx="1333890" cy="908297"/>
          </a:xfrm>
          <a:prstGeom prst="triangle">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29B4A4D8-02D3-4678-B1D5-B06B58DE9EDE}"/>
              </a:ext>
            </a:extLst>
          </p:cNvPr>
          <p:cNvSpPr txBox="1"/>
          <p:nvPr/>
        </p:nvSpPr>
        <p:spPr>
          <a:xfrm>
            <a:off x="9389763" y="3712047"/>
            <a:ext cx="1725472" cy="461665"/>
          </a:xfrm>
          <a:prstGeom prst="rect">
            <a:avLst/>
          </a:prstGeom>
          <a:noFill/>
        </p:spPr>
        <p:txBody>
          <a:bodyPr wrap="none" rtlCol="0">
            <a:spAutoFit/>
          </a:bodyPr>
          <a:lstStyle/>
          <a:p>
            <a:r>
              <a:rPr lang="en-US" sz="1200" dirty="0"/>
              <a:t>1 voxel-diagonal forward</a:t>
            </a:r>
          </a:p>
          <a:p>
            <a:r>
              <a:rPr lang="en-US" sz="1200" dirty="0"/>
              <a:t>= 1.4</a:t>
            </a:r>
          </a:p>
        </p:txBody>
      </p:sp>
      <p:sp>
        <p:nvSpPr>
          <p:cNvPr id="70" name="TextBox 69">
            <a:extLst>
              <a:ext uri="{FF2B5EF4-FFF2-40B4-BE49-F238E27FC236}">
                <a16:creationId xmlns:a16="http://schemas.microsoft.com/office/drawing/2014/main" id="{7135B571-B282-4195-A41E-40D91CDE9CC9}"/>
              </a:ext>
            </a:extLst>
          </p:cNvPr>
          <p:cNvSpPr txBox="1"/>
          <p:nvPr/>
        </p:nvSpPr>
        <p:spPr>
          <a:xfrm rot="16200000">
            <a:off x="8696281" y="3084086"/>
            <a:ext cx="1255921" cy="276999"/>
          </a:xfrm>
          <a:prstGeom prst="rect">
            <a:avLst/>
          </a:prstGeom>
          <a:noFill/>
        </p:spPr>
        <p:txBody>
          <a:bodyPr wrap="none" rtlCol="0">
            <a:spAutoFit/>
          </a:bodyPr>
          <a:lstStyle/>
          <a:p>
            <a:r>
              <a:rPr lang="en-US" sz="1200" dirty="0"/>
              <a:t>1 voxel-length up</a:t>
            </a:r>
          </a:p>
        </p:txBody>
      </p: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51E13C38-19C2-4E7F-BC61-D7262D43BEE0}"/>
                  </a:ext>
                </a:extLst>
              </p:cNvPr>
              <p:cNvSpPr txBox="1"/>
              <p:nvPr/>
            </p:nvSpPr>
            <p:spPr>
              <a:xfrm rot="2117001">
                <a:off x="9239990" y="3017616"/>
                <a:ext cx="2107052" cy="299634"/>
              </a:xfrm>
              <a:prstGeom prst="rect">
                <a:avLst/>
              </a:prstGeom>
              <a:noFill/>
            </p:spPr>
            <p:txBody>
              <a:bodyPr wrap="none" rtlCol="0">
                <a:spAutoFit/>
              </a:bodyPr>
              <a:lstStyle/>
              <a:p>
                <a:r>
                  <a:rPr lang="en-US" sz="1200" dirty="0"/>
                  <a:t>Distance to voxel = </a:t>
                </a:r>
                <a14:m>
                  <m:oMath xmlns:m="http://schemas.openxmlformats.org/officeDocument/2006/math">
                    <m:rad>
                      <m:radPr>
                        <m:degHide m:val="on"/>
                        <m:ctrlPr>
                          <a:rPr lang="en-US" sz="1200" i="1" smtClean="0">
                            <a:latin typeface="Cambria Math" panose="02040503050406030204" pitchFamily="18" charset="0"/>
                          </a:rPr>
                        </m:ctrlPr>
                      </m:radPr>
                      <m:deg/>
                      <m:e>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1</m:t>
                            </m:r>
                          </m:e>
                          <m:sup>
                            <m:r>
                              <a:rPr lang="en-US" sz="1200" b="0" i="1" smtClean="0">
                                <a:latin typeface="Cambria Math" panose="02040503050406030204" pitchFamily="18" charset="0"/>
                              </a:rPr>
                              <m:t>2</m:t>
                            </m:r>
                          </m:sup>
                        </m:sSup>
                        <m:r>
                          <a:rPr lang="en-US" sz="1200" b="0" i="1" smtClean="0">
                            <a:latin typeface="Cambria Math" panose="02040503050406030204" pitchFamily="18" charset="0"/>
                          </a:rPr>
                          <m:t>+</m:t>
                        </m:r>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1.4</m:t>
                            </m:r>
                          </m:e>
                          <m:sup>
                            <m:r>
                              <a:rPr lang="en-US" sz="1200" b="0" i="1" smtClean="0">
                                <a:latin typeface="Cambria Math" panose="02040503050406030204" pitchFamily="18" charset="0"/>
                              </a:rPr>
                              <m:t>2</m:t>
                            </m:r>
                          </m:sup>
                        </m:sSup>
                      </m:e>
                    </m:rad>
                  </m:oMath>
                </a14:m>
                <a:endParaRPr lang="en-US" sz="1200" dirty="0"/>
              </a:p>
            </p:txBody>
          </p:sp>
        </mc:Choice>
        <mc:Fallback xmlns="">
          <p:sp>
            <p:nvSpPr>
              <p:cNvPr id="72" name="TextBox 71">
                <a:extLst>
                  <a:ext uri="{FF2B5EF4-FFF2-40B4-BE49-F238E27FC236}">
                    <a16:creationId xmlns:a16="http://schemas.microsoft.com/office/drawing/2014/main" id="{51E13C38-19C2-4E7F-BC61-D7262D43BEE0}"/>
                  </a:ext>
                </a:extLst>
              </p:cNvPr>
              <p:cNvSpPr txBox="1">
                <a:spLocks noRot="1" noChangeAspect="1" noMove="1" noResize="1" noEditPoints="1" noAdjustHandles="1" noChangeArrowheads="1" noChangeShapeType="1" noTextEdit="1"/>
              </p:cNvSpPr>
              <p:nvPr/>
            </p:nvSpPr>
            <p:spPr>
              <a:xfrm rot="2117001">
                <a:off x="9239990" y="3017616"/>
                <a:ext cx="2107052" cy="299634"/>
              </a:xfrm>
              <a:prstGeom prst="rect">
                <a:avLst/>
              </a:prstGeom>
              <a:blipFill>
                <a:blip r:embed="rId5"/>
                <a:stretch>
                  <a:fillRect l="-1286"/>
                </a:stretch>
              </a:blipFill>
            </p:spPr>
            <p:txBody>
              <a:bodyPr/>
              <a:lstStyle/>
              <a:p>
                <a:r>
                  <a:rPr lang="en-US">
                    <a:noFill/>
                  </a:rPr>
                  <a:t> </a:t>
                </a:r>
              </a:p>
            </p:txBody>
          </p:sp>
        </mc:Fallback>
      </mc:AlternateContent>
      <p:sp>
        <p:nvSpPr>
          <p:cNvPr id="74" name="TextBox 73">
            <a:extLst>
              <a:ext uri="{FF2B5EF4-FFF2-40B4-BE49-F238E27FC236}">
                <a16:creationId xmlns:a16="http://schemas.microsoft.com/office/drawing/2014/main" id="{8802DF86-5972-4DD3-85D3-B8CA89A6ECC8}"/>
              </a:ext>
            </a:extLst>
          </p:cNvPr>
          <p:cNvSpPr txBox="1"/>
          <p:nvPr/>
        </p:nvSpPr>
        <p:spPr>
          <a:xfrm>
            <a:off x="8924208" y="4221310"/>
            <a:ext cx="2677849" cy="369332"/>
          </a:xfrm>
          <a:prstGeom prst="rect">
            <a:avLst/>
          </a:prstGeom>
          <a:noFill/>
        </p:spPr>
        <p:txBody>
          <a:bodyPr wrap="none" rtlCol="0">
            <a:spAutoFit/>
          </a:bodyPr>
          <a:lstStyle/>
          <a:p>
            <a:r>
              <a:rPr lang="en-US" dirty="0"/>
              <a:t>Distance to this voxel ~ 1.7</a:t>
            </a:r>
          </a:p>
        </p:txBody>
      </p:sp>
      <p:cxnSp>
        <p:nvCxnSpPr>
          <p:cNvPr id="76" name="Straight Arrow Connector 75">
            <a:extLst>
              <a:ext uri="{FF2B5EF4-FFF2-40B4-BE49-F238E27FC236}">
                <a16:creationId xmlns:a16="http://schemas.microsoft.com/office/drawing/2014/main" id="{E7B242BE-E5B6-4C6B-9C83-BB3C220D186E}"/>
              </a:ext>
            </a:extLst>
          </p:cNvPr>
          <p:cNvCxnSpPr>
            <a:cxnSpLocks/>
          </p:cNvCxnSpPr>
          <p:nvPr/>
        </p:nvCxnSpPr>
        <p:spPr>
          <a:xfrm>
            <a:off x="7032118" y="2515357"/>
            <a:ext cx="1976219" cy="6276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A48A8569-C332-416F-94B1-1ABEA3309E84}"/>
              </a:ext>
            </a:extLst>
          </p:cNvPr>
          <p:cNvSpPr/>
          <p:nvPr/>
        </p:nvSpPr>
        <p:spPr>
          <a:xfrm>
            <a:off x="9019319" y="2532235"/>
            <a:ext cx="2825936" cy="20891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Isosceles Triangle 79">
            <a:extLst>
              <a:ext uri="{FF2B5EF4-FFF2-40B4-BE49-F238E27FC236}">
                <a16:creationId xmlns:a16="http://schemas.microsoft.com/office/drawing/2014/main" id="{0114E5EE-93BC-4B49-9A42-33C164014078}"/>
              </a:ext>
            </a:extLst>
          </p:cNvPr>
          <p:cNvSpPr/>
          <p:nvPr/>
        </p:nvSpPr>
        <p:spPr>
          <a:xfrm>
            <a:off x="641535" y="2639103"/>
            <a:ext cx="914400" cy="908297"/>
          </a:xfrm>
          <a:prstGeom prst="triangle">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F30FD9DC-964B-402F-9F6C-01B3CF41C2E6}"/>
              </a:ext>
            </a:extLst>
          </p:cNvPr>
          <p:cNvSpPr txBox="1"/>
          <p:nvPr/>
        </p:nvSpPr>
        <p:spPr>
          <a:xfrm>
            <a:off x="543791" y="3544793"/>
            <a:ext cx="1479764" cy="276999"/>
          </a:xfrm>
          <a:prstGeom prst="rect">
            <a:avLst/>
          </a:prstGeom>
          <a:noFill/>
        </p:spPr>
        <p:txBody>
          <a:bodyPr wrap="none" rtlCol="0">
            <a:spAutoFit/>
          </a:bodyPr>
          <a:lstStyle/>
          <a:p>
            <a:r>
              <a:rPr lang="en-US" sz="1200" dirty="0"/>
              <a:t>1 </a:t>
            </a:r>
            <a:r>
              <a:rPr lang="en-US" sz="1200" dirty="0" err="1"/>
              <a:t>vox</a:t>
            </a:r>
            <a:r>
              <a:rPr lang="en-US" sz="1200" dirty="0"/>
              <a:t>-length forward</a:t>
            </a:r>
          </a:p>
        </p:txBody>
      </p:sp>
      <p:sp>
        <p:nvSpPr>
          <p:cNvPr id="84" name="TextBox 83">
            <a:extLst>
              <a:ext uri="{FF2B5EF4-FFF2-40B4-BE49-F238E27FC236}">
                <a16:creationId xmlns:a16="http://schemas.microsoft.com/office/drawing/2014/main" id="{AE61AD56-3D55-4E88-819F-04E6749D8DE5}"/>
              </a:ext>
            </a:extLst>
          </p:cNvPr>
          <p:cNvSpPr txBox="1"/>
          <p:nvPr/>
        </p:nvSpPr>
        <p:spPr>
          <a:xfrm rot="16200000">
            <a:off x="-71928" y="2919347"/>
            <a:ext cx="1147750" cy="276999"/>
          </a:xfrm>
          <a:prstGeom prst="rect">
            <a:avLst/>
          </a:prstGeom>
          <a:noFill/>
        </p:spPr>
        <p:txBody>
          <a:bodyPr wrap="none" rtlCol="0">
            <a:spAutoFit/>
          </a:bodyPr>
          <a:lstStyle/>
          <a:p>
            <a:r>
              <a:rPr lang="en-US" sz="1200" dirty="0"/>
              <a:t>1 </a:t>
            </a:r>
            <a:r>
              <a:rPr lang="en-US" sz="1200" dirty="0" err="1"/>
              <a:t>vox</a:t>
            </a:r>
            <a:r>
              <a:rPr lang="en-US" sz="1200" dirty="0"/>
              <a:t>-length up</a:t>
            </a:r>
          </a:p>
        </p:txBody>
      </p:sp>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F5AA9204-769E-4606-8047-EE6DFADB6DA1}"/>
                  </a:ext>
                </a:extLst>
              </p:cNvPr>
              <p:cNvSpPr txBox="1"/>
              <p:nvPr/>
            </p:nvSpPr>
            <p:spPr>
              <a:xfrm rot="2621446">
                <a:off x="316065" y="2901028"/>
                <a:ext cx="2169377" cy="299634"/>
              </a:xfrm>
              <a:prstGeom prst="rect">
                <a:avLst/>
              </a:prstGeom>
              <a:noFill/>
            </p:spPr>
            <p:txBody>
              <a:bodyPr wrap="square" rtlCol="0">
                <a:spAutoFit/>
              </a:bodyPr>
              <a:lstStyle/>
              <a:p>
                <a:r>
                  <a:rPr lang="en-US" sz="1200" dirty="0"/>
                  <a:t>Distance to voxel = </a:t>
                </a:r>
                <a14:m>
                  <m:oMath xmlns:m="http://schemas.openxmlformats.org/officeDocument/2006/math">
                    <m:rad>
                      <m:radPr>
                        <m:degHide m:val="on"/>
                        <m:ctrlPr>
                          <a:rPr lang="en-US" sz="1200" i="1" smtClean="0">
                            <a:latin typeface="Cambria Math" panose="02040503050406030204" pitchFamily="18" charset="0"/>
                          </a:rPr>
                        </m:ctrlPr>
                      </m:radPr>
                      <m:deg/>
                      <m:e>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1</m:t>
                            </m:r>
                          </m:e>
                          <m:sup>
                            <m:r>
                              <a:rPr lang="en-US" sz="1200" b="0" i="1" smtClean="0">
                                <a:latin typeface="Cambria Math" panose="02040503050406030204" pitchFamily="18" charset="0"/>
                              </a:rPr>
                              <m:t>2</m:t>
                            </m:r>
                          </m:sup>
                        </m:sSup>
                        <m:r>
                          <a:rPr lang="en-US" sz="1200" b="0" i="1" smtClean="0">
                            <a:latin typeface="Cambria Math" panose="02040503050406030204" pitchFamily="18" charset="0"/>
                          </a:rPr>
                          <m:t>+</m:t>
                        </m:r>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1</m:t>
                            </m:r>
                          </m:e>
                          <m:sup>
                            <m:r>
                              <a:rPr lang="en-US" sz="1200" b="0" i="1" smtClean="0">
                                <a:latin typeface="Cambria Math" panose="02040503050406030204" pitchFamily="18" charset="0"/>
                              </a:rPr>
                              <m:t>2</m:t>
                            </m:r>
                          </m:sup>
                        </m:sSup>
                      </m:e>
                    </m:rad>
                  </m:oMath>
                </a14:m>
                <a:endParaRPr lang="en-US" sz="1200" dirty="0"/>
              </a:p>
            </p:txBody>
          </p:sp>
        </mc:Choice>
        <mc:Fallback xmlns="">
          <p:sp>
            <p:nvSpPr>
              <p:cNvPr id="86" name="TextBox 85">
                <a:extLst>
                  <a:ext uri="{FF2B5EF4-FFF2-40B4-BE49-F238E27FC236}">
                    <a16:creationId xmlns:a16="http://schemas.microsoft.com/office/drawing/2014/main" id="{F5AA9204-769E-4606-8047-EE6DFADB6DA1}"/>
                  </a:ext>
                </a:extLst>
              </p:cNvPr>
              <p:cNvSpPr txBox="1">
                <a:spLocks noRot="1" noChangeAspect="1" noMove="1" noResize="1" noEditPoints="1" noAdjustHandles="1" noChangeArrowheads="1" noChangeShapeType="1" noTextEdit="1"/>
              </p:cNvSpPr>
              <p:nvPr/>
            </p:nvSpPr>
            <p:spPr>
              <a:xfrm rot="2621446">
                <a:off x="316065" y="2901028"/>
                <a:ext cx="2169377" cy="299634"/>
              </a:xfrm>
              <a:prstGeom prst="rect">
                <a:avLst/>
              </a:prstGeom>
              <a:blipFill>
                <a:blip r:embed="rId6"/>
                <a:stretch>
                  <a:fillRect l="-1712"/>
                </a:stretch>
              </a:blipFill>
            </p:spPr>
            <p:txBody>
              <a:bodyPr/>
              <a:lstStyle/>
              <a:p>
                <a:r>
                  <a:rPr lang="en-US">
                    <a:noFill/>
                  </a:rPr>
                  <a:t> </a:t>
                </a:r>
              </a:p>
            </p:txBody>
          </p:sp>
        </mc:Fallback>
      </mc:AlternateContent>
      <p:sp>
        <p:nvSpPr>
          <p:cNvPr id="88" name="Rectangle 87">
            <a:extLst>
              <a:ext uri="{FF2B5EF4-FFF2-40B4-BE49-F238E27FC236}">
                <a16:creationId xmlns:a16="http://schemas.microsoft.com/office/drawing/2014/main" id="{7DCB03EC-A20F-4920-B3DD-42E164A4622F}"/>
              </a:ext>
            </a:extLst>
          </p:cNvPr>
          <p:cNvSpPr/>
          <p:nvPr/>
        </p:nvSpPr>
        <p:spPr>
          <a:xfrm>
            <a:off x="247332" y="2122838"/>
            <a:ext cx="1920680" cy="20891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Arrow Connector 88">
            <a:extLst>
              <a:ext uri="{FF2B5EF4-FFF2-40B4-BE49-F238E27FC236}">
                <a16:creationId xmlns:a16="http://schemas.microsoft.com/office/drawing/2014/main" id="{E06298BD-7465-41FD-9A3D-CE78B9C9C425}"/>
              </a:ext>
            </a:extLst>
          </p:cNvPr>
          <p:cNvCxnSpPr>
            <a:cxnSpLocks/>
            <a:endCxn id="88" idx="3"/>
          </p:cNvCxnSpPr>
          <p:nvPr/>
        </p:nvCxnSpPr>
        <p:spPr>
          <a:xfrm flipH="1">
            <a:off x="2168012" y="2574397"/>
            <a:ext cx="3332750" cy="593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02DDE803-673A-41F4-AF12-D08669956C01}"/>
                  </a:ext>
                </a:extLst>
              </p:cNvPr>
              <p:cNvSpPr txBox="1"/>
              <p:nvPr/>
            </p:nvSpPr>
            <p:spPr>
              <a:xfrm>
                <a:off x="5138738" y="4188339"/>
                <a:ext cx="984804" cy="461665"/>
              </a:xfrm>
              <a:prstGeom prst="rect">
                <a:avLst/>
              </a:prstGeom>
              <a:noFill/>
            </p:spPr>
            <p:txBody>
              <a:bodyPr wrap="square" rtlCol="0">
                <a:spAutoFit/>
              </a:bodyPr>
              <a:lstStyle/>
              <a:p>
                <a:pPr algn="ctr"/>
                <a14:m>
                  <m:oMath xmlns:m="http://schemas.openxmlformats.org/officeDocument/2006/math">
                    <m:r>
                      <a:rPr lang="en-US" sz="1200" i="1" smtClean="0">
                        <a:latin typeface="Cambria Math" panose="02040503050406030204" pitchFamily="18" charset="0"/>
                        <a:ea typeface="Cambria Math" panose="02040503050406030204" pitchFamily="18" charset="0"/>
                      </a:rPr>
                      <m:t>1</m:t>
                    </m:r>
                    <m:r>
                      <a:rPr lang="en-US" sz="1200" b="0" i="1" smtClean="0">
                        <a:latin typeface="Cambria Math" panose="02040503050406030204" pitchFamily="18" charset="0"/>
                        <a:ea typeface="Cambria Math" panose="02040503050406030204" pitchFamily="18" charset="0"/>
                      </a:rPr>
                      <m:t>.4</m:t>
                    </m:r>
                  </m:oMath>
                </a14:m>
                <a:r>
                  <a:rPr lang="en-US" sz="1200" dirty="0"/>
                  <a:t> voxels away</a:t>
                </a:r>
              </a:p>
            </p:txBody>
          </p:sp>
        </mc:Choice>
        <mc:Fallback xmlns="">
          <p:sp>
            <p:nvSpPr>
              <p:cNvPr id="92" name="TextBox 91">
                <a:extLst>
                  <a:ext uri="{FF2B5EF4-FFF2-40B4-BE49-F238E27FC236}">
                    <a16:creationId xmlns:a16="http://schemas.microsoft.com/office/drawing/2014/main" id="{02DDE803-673A-41F4-AF12-D08669956C01}"/>
                  </a:ext>
                </a:extLst>
              </p:cNvPr>
              <p:cNvSpPr txBox="1">
                <a:spLocks noRot="1" noChangeAspect="1" noMove="1" noResize="1" noEditPoints="1" noAdjustHandles="1" noChangeArrowheads="1" noChangeShapeType="1" noTextEdit="1"/>
              </p:cNvSpPr>
              <p:nvPr/>
            </p:nvSpPr>
            <p:spPr>
              <a:xfrm>
                <a:off x="5138738" y="4188339"/>
                <a:ext cx="984804" cy="461665"/>
              </a:xfrm>
              <a:prstGeom prst="rect">
                <a:avLst/>
              </a:prstGeom>
              <a:blipFill>
                <a:blip r:embed="rId2"/>
                <a:stretch>
                  <a:fillRect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9470D404-07B6-4960-B86C-323C1ED6BEE1}"/>
                  </a:ext>
                </a:extLst>
              </p:cNvPr>
              <p:cNvSpPr txBox="1"/>
              <p:nvPr/>
            </p:nvSpPr>
            <p:spPr>
              <a:xfrm>
                <a:off x="6154352" y="3149214"/>
                <a:ext cx="984804" cy="461665"/>
              </a:xfrm>
              <a:prstGeom prst="rect">
                <a:avLst/>
              </a:prstGeom>
              <a:noFill/>
            </p:spPr>
            <p:txBody>
              <a:bodyPr wrap="square" rtlCol="0">
                <a:spAutoFit/>
              </a:bodyPr>
              <a:lstStyle/>
              <a:p>
                <a:pPr algn="ctr"/>
                <a14:m>
                  <m:oMath xmlns:m="http://schemas.openxmlformats.org/officeDocument/2006/math">
                    <m:r>
                      <a:rPr lang="en-US" sz="1200" i="1" smtClean="0">
                        <a:latin typeface="Cambria Math" panose="02040503050406030204" pitchFamily="18" charset="0"/>
                        <a:ea typeface="Cambria Math" panose="02040503050406030204" pitchFamily="18" charset="0"/>
                      </a:rPr>
                      <m:t>1</m:t>
                    </m:r>
                    <m:r>
                      <a:rPr lang="en-US" sz="1200" b="0" i="1" smtClean="0">
                        <a:latin typeface="Cambria Math" panose="02040503050406030204" pitchFamily="18" charset="0"/>
                        <a:ea typeface="Cambria Math" panose="02040503050406030204" pitchFamily="18" charset="0"/>
                      </a:rPr>
                      <m:t>.4</m:t>
                    </m:r>
                  </m:oMath>
                </a14:m>
                <a:r>
                  <a:rPr lang="en-US" sz="1200" dirty="0"/>
                  <a:t> voxels away</a:t>
                </a:r>
              </a:p>
            </p:txBody>
          </p:sp>
        </mc:Choice>
        <mc:Fallback xmlns="">
          <p:sp>
            <p:nvSpPr>
              <p:cNvPr id="94" name="TextBox 93">
                <a:extLst>
                  <a:ext uri="{FF2B5EF4-FFF2-40B4-BE49-F238E27FC236}">
                    <a16:creationId xmlns:a16="http://schemas.microsoft.com/office/drawing/2014/main" id="{9470D404-07B6-4960-B86C-323C1ED6BEE1}"/>
                  </a:ext>
                </a:extLst>
              </p:cNvPr>
              <p:cNvSpPr txBox="1">
                <a:spLocks noRot="1" noChangeAspect="1" noMove="1" noResize="1" noEditPoints="1" noAdjustHandles="1" noChangeArrowheads="1" noChangeShapeType="1" noTextEdit="1"/>
              </p:cNvSpPr>
              <p:nvPr/>
            </p:nvSpPr>
            <p:spPr>
              <a:xfrm>
                <a:off x="6154352" y="3149214"/>
                <a:ext cx="984804" cy="461665"/>
              </a:xfrm>
              <a:prstGeom prst="rect">
                <a:avLst/>
              </a:prstGeom>
              <a:blipFill>
                <a:blip r:embed="rId7"/>
                <a:stretch>
                  <a:fillRect t="-1333" b="-1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CF4E3E8D-B8DC-4024-8640-806144CD7ADA}"/>
                  </a:ext>
                </a:extLst>
              </p:cNvPr>
              <p:cNvSpPr txBox="1"/>
              <p:nvPr/>
            </p:nvSpPr>
            <p:spPr>
              <a:xfrm>
                <a:off x="4104608" y="3140925"/>
                <a:ext cx="984804" cy="461665"/>
              </a:xfrm>
              <a:prstGeom prst="rect">
                <a:avLst/>
              </a:prstGeom>
              <a:noFill/>
            </p:spPr>
            <p:txBody>
              <a:bodyPr wrap="square" rtlCol="0">
                <a:spAutoFit/>
              </a:bodyPr>
              <a:lstStyle/>
              <a:p>
                <a:pPr algn="ctr"/>
                <a14:m>
                  <m:oMath xmlns:m="http://schemas.openxmlformats.org/officeDocument/2006/math">
                    <m:r>
                      <a:rPr lang="en-US" sz="1200" i="1" smtClean="0">
                        <a:latin typeface="Cambria Math" panose="02040503050406030204" pitchFamily="18" charset="0"/>
                        <a:ea typeface="Cambria Math" panose="02040503050406030204" pitchFamily="18" charset="0"/>
                      </a:rPr>
                      <m:t>1</m:t>
                    </m:r>
                    <m:r>
                      <a:rPr lang="en-US" sz="1200" b="0" i="1" smtClean="0">
                        <a:latin typeface="Cambria Math" panose="02040503050406030204" pitchFamily="18" charset="0"/>
                        <a:ea typeface="Cambria Math" panose="02040503050406030204" pitchFamily="18" charset="0"/>
                      </a:rPr>
                      <m:t>.4</m:t>
                    </m:r>
                  </m:oMath>
                </a14:m>
                <a:r>
                  <a:rPr lang="en-US" sz="1200" dirty="0"/>
                  <a:t> voxels away</a:t>
                </a:r>
              </a:p>
            </p:txBody>
          </p:sp>
        </mc:Choice>
        <mc:Fallback xmlns="">
          <p:sp>
            <p:nvSpPr>
              <p:cNvPr id="96" name="TextBox 95">
                <a:extLst>
                  <a:ext uri="{FF2B5EF4-FFF2-40B4-BE49-F238E27FC236}">
                    <a16:creationId xmlns:a16="http://schemas.microsoft.com/office/drawing/2014/main" id="{CF4E3E8D-B8DC-4024-8640-806144CD7ADA}"/>
                  </a:ext>
                </a:extLst>
              </p:cNvPr>
              <p:cNvSpPr txBox="1">
                <a:spLocks noRot="1" noChangeAspect="1" noMove="1" noResize="1" noEditPoints="1" noAdjustHandles="1" noChangeArrowheads="1" noChangeShapeType="1" noTextEdit="1"/>
              </p:cNvSpPr>
              <p:nvPr/>
            </p:nvSpPr>
            <p:spPr>
              <a:xfrm>
                <a:off x="4104608" y="3140925"/>
                <a:ext cx="984804" cy="461665"/>
              </a:xfrm>
              <a:prstGeom prst="rect">
                <a:avLst/>
              </a:prstGeom>
              <a:blipFill>
                <a:blip r:embed="rId2"/>
                <a:stretch>
                  <a:fillRect b="-9211"/>
                </a:stretch>
              </a:blipFill>
            </p:spPr>
            <p:txBody>
              <a:bodyPr/>
              <a:lstStyle/>
              <a:p>
                <a:r>
                  <a:rPr lang="en-US">
                    <a:noFill/>
                  </a:rPr>
                  <a:t> </a:t>
                </a:r>
              </a:p>
            </p:txBody>
          </p:sp>
        </mc:Fallback>
      </mc:AlternateContent>
      <p:sp>
        <p:nvSpPr>
          <p:cNvPr id="98" name="TextBox 97">
            <a:extLst>
              <a:ext uri="{FF2B5EF4-FFF2-40B4-BE49-F238E27FC236}">
                <a16:creationId xmlns:a16="http://schemas.microsoft.com/office/drawing/2014/main" id="{04A04F2D-9425-460A-8E42-4BE33E9EDEA1}"/>
              </a:ext>
            </a:extLst>
          </p:cNvPr>
          <p:cNvSpPr txBox="1"/>
          <p:nvPr/>
        </p:nvSpPr>
        <p:spPr>
          <a:xfrm>
            <a:off x="6144331" y="4115222"/>
            <a:ext cx="1056269" cy="461665"/>
          </a:xfrm>
          <a:prstGeom prst="rect">
            <a:avLst/>
          </a:prstGeom>
          <a:noFill/>
        </p:spPr>
        <p:txBody>
          <a:bodyPr wrap="square" rtlCol="0">
            <a:spAutoFit/>
          </a:bodyPr>
          <a:lstStyle/>
          <a:p>
            <a:pPr algn="ctr"/>
            <a:r>
              <a:rPr lang="en-US" sz="1200" dirty="0"/>
              <a:t>1.7 voxels away</a:t>
            </a:r>
          </a:p>
        </p:txBody>
      </p:sp>
      <p:sp>
        <p:nvSpPr>
          <p:cNvPr id="100" name="TextBox 99">
            <a:extLst>
              <a:ext uri="{FF2B5EF4-FFF2-40B4-BE49-F238E27FC236}">
                <a16:creationId xmlns:a16="http://schemas.microsoft.com/office/drawing/2014/main" id="{EDBF9DC5-1877-4E47-8BEC-CE9D0A8CF5D7}"/>
              </a:ext>
            </a:extLst>
          </p:cNvPr>
          <p:cNvSpPr txBox="1"/>
          <p:nvPr/>
        </p:nvSpPr>
        <p:spPr>
          <a:xfrm>
            <a:off x="4179855" y="2185304"/>
            <a:ext cx="1056269" cy="461665"/>
          </a:xfrm>
          <a:prstGeom prst="rect">
            <a:avLst/>
          </a:prstGeom>
          <a:noFill/>
        </p:spPr>
        <p:txBody>
          <a:bodyPr wrap="square" rtlCol="0">
            <a:spAutoFit/>
          </a:bodyPr>
          <a:lstStyle/>
          <a:p>
            <a:pPr algn="ctr"/>
            <a:r>
              <a:rPr lang="en-US" sz="1200" dirty="0"/>
              <a:t>1.7 voxels away</a:t>
            </a:r>
          </a:p>
        </p:txBody>
      </p:sp>
      <p:sp>
        <p:nvSpPr>
          <p:cNvPr id="102" name="TextBox 101">
            <a:extLst>
              <a:ext uri="{FF2B5EF4-FFF2-40B4-BE49-F238E27FC236}">
                <a16:creationId xmlns:a16="http://schemas.microsoft.com/office/drawing/2014/main" id="{E59BE644-1123-46A9-BF2C-3B0EE2942DB5}"/>
              </a:ext>
            </a:extLst>
          </p:cNvPr>
          <p:cNvSpPr txBox="1"/>
          <p:nvPr/>
        </p:nvSpPr>
        <p:spPr>
          <a:xfrm>
            <a:off x="4116134" y="4201134"/>
            <a:ext cx="1056269" cy="461665"/>
          </a:xfrm>
          <a:prstGeom prst="rect">
            <a:avLst/>
          </a:prstGeom>
          <a:noFill/>
        </p:spPr>
        <p:txBody>
          <a:bodyPr wrap="square" rtlCol="0">
            <a:spAutoFit/>
          </a:bodyPr>
          <a:lstStyle/>
          <a:p>
            <a:pPr algn="ctr"/>
            <a:r>
              <a:rPr lang="en-US" sz="1200" dirty="0"/>
              <a:t>1.7 voxels away</a:t>
            </a:r>
          </a:p>
        </p:txBody>
      </p:sp>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E2C04147-89E8-4C2D-9A82-18EE0149221D}"/>
                  </a:ext>
                </a:extLst>
              </p:cNvPr>
              <p:cNvSpPr txBox="1"/>
              <p:nvPr/>
            </p:nvSpPr>
            <p:spPr>
              <a:xfrm>
                <a:off x="7234267" y="3189508"/>
                <a:ext cx="984804" cy="461665"/>
              </a:xfrm>
              <a:prstGeom prst="rect">
                <a:avLst/>
              </a:prstGeom>
              <a:noFill/>
            </p:spPr>
            <p:txBody>
              <a:bodyPr wrap="square" rtlCol="0">
                <a:spAutoFit/>
              </a:bodyPr>
              <a:lstStyle/>
              <a:p>
                <a:pPr algn="ctr"/>
                <a14:m>
                  <m:oMath xmlns:m="http://schemas.openxmlformats.org/officeDocument/2006/math">
                    <m:r>
                      <a:rPr lang="en-US" sz="1200" i="1" smtClean="0">
                        <a:latin typeface="Cambria Math" panose="02040503050406030204" pitchFamily="18" charset="0"/>
                        <a:ea typeface="Cambria Math" panose="02040503050406030204" pitchFamily="18" charset="0"/>
                      </a:rPr>
                      <m:t>2</m:t>
                    </m:r>
                    <m:r>
                      <a:rPr lang="en-US" sz="1200" b="0" i="1" smtClean="0">
                        <a:latin typeface="Cambria Math" panose="02040503050406030204" pitchFamily="18" charset="0"/>
                        <a:ea typeface="Cambria Math" panose="02040503050406030204" pitchFamily="18" charset="0"/>
                      </a:rPr>
                      <m:t>.2</m:t>
                    </m:r>
                  </m:oMath>
                </a14:m>
                <a:r>
                  <a:rPr lang="en-US" sz="1200" dirty="0"/>
                  <a:t> voxels away</a:t>
                </a:r>
              </a:p>
            </p:txBody>
          </p:sp>
        </mc:Choice>
        <mc:Fallback xmlns="">
          <p:sp>
            <p:nvSpPr>
              <p:cNvPr id="104" name="TextBox 103">
                <a:extLst>
                  <a:ext uri="{FF2B5EF4-FFF2-40B4-BE49-F238E27FC236}">
                    <a16:creationId xmlns:a16="http://schemas.microsoft.com/office/drawing/2014/main" id="{E2C04147-89E8-4C2D-9A82-18EE0149221D}"/>
                  </a:ext>
                </a:extLst>
              </p:cNvPr>
              <p:cNvSpPr txBox="1">
                <a:spLocks noRot="1" noChangeAspect="1" noMove="1" noResize="1" noEditPoints="1" noAdjustHandles="1" noChangeArrowheads="1" noChangeShapeType="1" noTextEdit="1"/>
              </p:cNvSpPr>
              <p:nvPr/>
            </p:nvSpPr>
            <p:spPr>
              <a:xfrm>
                <a:off x="7234267" y="3189508"/>
                <a:ext cx="984804" cy="461665"/>
              </a:xfrm>
              <a:prstGeom prst="rect">
                <a:avLst/>
              </a:prstGeom>
              <a:blipFill>
                <a:blip r:embed="rId8"/>
                <a:stretch>
                  <a:fillRect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6CAE6752-CE93-4102-86DA-4BC3991A6218}"/>
                  </a:ext>
                </a:extLst>
              </p:cNvPr>
              <p:cNvSpPr txBox="1"/>
              <p:nvPr/>
            </p:nvSpPr>
            <p:spPr>
              <a:xfrm>
                <a:off x="5163825" y="5139125"/>
                <a:ext cx="984804" cy="461665"/>
              </a:xfrm>
              <a:prstGeom prst="rect">
                <a:avLst/>
              </a:prstGeom>
              <a:noFill/>
            </p:spPr>
            <p:txBody>
              <a:bodyPr wrap="square" rtlCol="0">
                <a:spAutoFit/>
              </a:bodyPr>
              <a:lstStyle/>
              <a:p>
                <a:pPr algn="ctr"/>
                <a14:m>
                  <m:oMath xmlns:m="http://schemas.openxmlformats.org/officeDocument/2006/math">
                    <m:r>
                      <a:rPr lang="en-US" sz="1200" i="1" smtClean="0">
                        <a:latin typeface="Cambria Math" panose="02040503050406030204" pitchFamily="18" charset="0"/>
                        <a:ea typeface="Cambria Math" panose="02040503050406030204" pitchFamily="18" charset="0"/>
                      </a:rPr>
                      <m:t>2</m:t>
                    </m:r>
                    <m:r>
                      <a:rPr lang="en-US" sz="1200" b="0" i="1" smtClean="0">
                        <a:latin typeface="Cambria Math" panose="02040503050406030204" pitchFamily="18" charset="0"/>
                        <a:ea typeface="Cambria Math" panose="02040503050406030204" pitchFamily="18" charset="0"/>
                      </a:rPr>
                      <m:t>.2</m:t>
                    </m:r>
                  </m:oMath>
                </a14:m>
                <a:r>
                  <a:rPr lang="en-US" sz="1200" dirty="0"/>
                  <a:t> voxels away</a:t>
                </a:r>
              </a:p>
            </p:txBody>
          </p:sp>
        </mc:Choice>
        <mc:Fallback xmlns="">
          <p:sp>
            <p:nvSpPr>
              <p:cNvPr id="106" name="TextBox 105">
                <a:extLst>
                  <a:ext uri="{FF2B5EF4-FFF2-40B4-BE49-F238E27FC236}">
                    <a16:creationId xmlns:a16="http://schemas.microsoft.com/office/drawing/2014/main" id="{6CAE6752-CE93-4102-86DA-4BC3991A6218}"/>
                  </a:ext>
                </a:extLst>
              </p:cNvPr>
              <p:cNvSpPr txBox="1">
                <a:spLocks noRot="1" noChangeAspect="1" noMove="1" noResize="1" noEditPoints="1" noAdjustHandles="1" noChangeArrowheads="1" noChangeShapeType="1" noTextEdit="1"/>
              </p:cNvSpPr>
              <p:nvPr/>
            </p:nvSpPr>
            <p:spPr>
              <a:xfrm>
                <a:off x="5163825" y="5139125"/>
                <a:ext cx="984804" cy="461665"/>
              </a:xfrm>
              <a:prstGeom prst="rect">
                <a:avLst/>
              </a:prstGeom>
              <a:blipFill>
                <a:blip r:embed="rId3"/>
                <a:stretch>
                  <a:fillRect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TextBox 107">
                <a:extLst>
                  <a:ext uri="{FF2B5EF4-FFF2-40B4-BE49-F238E27FC236}">
                    <a16:creationId xmlns:a16="http://schemas.microsoft.com/office/drawing/2014/main" id="{0EA840F0-189E-429F-88A1-19737C487EDE}"/>
                  </a:ext>
                </a:extLst>
              </p:cNvPr>
              <p:cNvSpPr txBox="1"/>
              <p:nvPr/>
            </p:nvSpPr>
            <p:spPr>
              <a:xfrm>
                <a:off x="3103789" y="3117830"/>
                <a:ext cx="984804" cy="461665"/>
              </a:xfrm>
              <a:prstGeom prst="rect">
                <a:avLst/>
              </a:prstGeom>
              <a:noFill/>
            </p:spPr>
            <p:txBody>
              <a:bodyPr wrap="square" rtlCol="0">
                <a:spAutoFit/>
              </a:bodyPr>
              <a:lstStyle/>
              <a:p>
                <a:pPr algn="ctr"/>
                <a14:m>
                  <m:oMath xmlns:m="http://schemas.openxmlformats.org/officeDocument/2006/math">
                    <m:r>
                      <a:rPr lang="en-US" sz="1200" i="1" smtClean="0">
                        <a:latin typeface="Cambria Math" panose="02040503050406030204" pitchFamily="18" charset="0"/>
                        <a:ea typeface="Cambria Math" panose="02040503050406030204" pitchFamily="18" charset="0"/>
                      </a:rPr>
                      <m:t>2</m:t>
                    </m:r>
                    <m:r>
                      <a:rPr lang="en-US" sz="1200" b="0" i="1" smtClean="0">
                        <a:latin typeface="Cambria Math" panose="02040503050406030204" pitchFamily="18" charset="0"/>
                        <a:ea typeface="Cambria Math" panose="02040503050406030204" pitchFamily="18" charset="0"/>
                      </a:rPr>
                      <m:t>.2</m:t>
                    </m:r>
                  </m:oMath>
                </a14:m>
                <a:r>
                  <a:rPr lang="en-US" sz="1200" dirty="0"/>
                  <a:t> voxels away</a:t>
                </a:r>
              </a:p>
            </p:txBody>
          </p:sp>
        </mc:Choice>
        <mc:Fallback xmlns="">
          <p:sp>
            <p:nvSpPr>
              <p:cNvPr id="108" name="TextBox 107">
                <a:extLst>
                  <a:ext uri="{FF2B5EF4-FFF2-40B4-BE49-F238E27FC236}">
                    <a16:creationId xmlns:a16="http://schemas.microsoft.com/office/drawing/2014/main" id="{0EA840F0-189E-429F-88A1-19737C487EDE}"/>
                  </a:ext>
                </a:extLst>
              </p:cNvPr>
              <p:cNvSpPr txBox="1">
                <a:spLocks noRot="1" noChangeAspect="1" noMove="1" noResize="1" noEditPoints="1" noAdjustHandles="1" noChangeArrowheads="1" noChangeShapeType="1" noTextEdit="1"/>
              </p:cNvSpPr>
              <p:nvPr/>
            </p:nvSpPr>
            <p:spPr>
              <a:xfrm>
                <a:off x="3103789" y="3117830"/>
                <a:ext cx="984804" cy="461665"/>
              </a:xfrm>
              <a:prstGeom prst="rect">
                <a:avLst/>
              </a:prstGeom>
              <a:blipFill>
                <a:blip r:embed="rId3"/>
                <a:stretch>
                  <a:fillRect b="-9211"/>
                </a:stretch>
              </a:blipFill>
            </p:spPr>
            <p:txBody>
              <a:bodyPr/>
              <a:lstStyle/>
              <a:p>
                <a:r>
                  <a:rPr lang="en-US">
                    <a:noFill/>
                  </a:rPr>
                  <a:t> </a:t>
                </a:r>
              </a:p>
            </p:txBody>
          </p:sp>
        </mc:Fallback>
      </mc:AlternateContent>
      <p:sp>
        <p:nvSpPr>
          <p:cNvPr id="110" name="Isosceles Triangle 109">
            <a:extLst>
              <a:ext uri="{FF2B5EF4-FFF2-40B4-BE49-F238E27FC236}">
                <a16:creationId xmlns:a16="http://schemas.microsoft.com/office/drawing/2014/main" id="{754A4A6A-6823-4B6A-B7E3-D6A8331F92C2}"/>
              </a:ext>
            </a:extLst>
          </p:cNvPr>
          <p:cNvSpPr/>
          <p:nvPr/>
        </p:nvSpPr>
        <p:spPr>
          <a:xfrm>
            <a:off x="475600" y="5503643"/>
            <a:ext cx="1333890" cy="908297"/>
          </a:xfrm>
          <a:prstGeom prst="triangle">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TextBox 111">
            <a:extLst>
              <a:ext uri="{FF2B5EF4-FFF2-40B4-BE49-F238E27FC236}">
                <a16:creationId xmlns:a16="http://schemas.microsoft.com/office/drawing/2014/main" id="{30A6F9B2-6F77-41B7-A121-532DD859C67B}"/>
              </a:ext>
            </a:extLst>
          </p:cNvPr>
          <p:cNvSpPr txBox="1"/>
          <p:nvPr/>
        </p:nvSpPr>
        <p:spPr>
          <a:xfrm rot="16200000">
            <a:off x="-103933" y="5789000"/>
            <a:ext cx="899413" cy="276999"/>
          </a:xfrm>
          <a:prstGeom prst="rect">
            <a:avLst/>
          </a:prstGeom>
          <a:noFill/>
        </p:spPr>
        <p:txBody>
          <a:bodyPr wrap="none" rtlCol="0">
            <a:spAutoFit/>
          </a:bodyPr>
          <a:lstStyle/>
          <a:p>
            <a:r>
              <a:rPr lang="en-US" sz="1200" dirty="0"/>
              <a:t>2 </a:t>
            </a:r>
            <a:r>
              <a:rPr lang="en-US" sz="1200" dirty="0" err="1"/>
              <a:t>vox</a:t>
            </a:r>
            <a:r>
              <a:rPr lang="en-US" sz="1200" dirty="0"/>
              <a:t> down</a:t>
            </a:r>
          </a:p>
        </p:txBody>
      </p:sp>
      <p:sp>
        <p:nvSpPr>
          <p:cNvPr id="114" name="TextBox 113">
            <a:extLst>
              <a:ext uri="{FF2B5EF4-FFF2-40B4-BE49-F238E27FC236}">
                <a16:creationId xmlns:a16="http://schemas.microsoft.com/office/drawing/2014/main" id="{0BC4B37E-48F2-4C29-8CDE-0A70A1BA77C5}"/>
              </a:ext>
            </a:extLst>
          </p:cNvPr>
          <p:cNvSpPr txBox="1"/>
          <p:nvPr/>
        </p:nvSpPr>
        <p:spPr>
          <a:xfrm>
            <a:off x="475600" y="6377206"/>
            <a:ext cx="1347420" cy="276999"/>
          </a:xfrm>
          <a:prstGeom prst="rect">
            <a:avLst/>
          </a:prstGeom>
          <a:noFill/>
        </p:spPr>
        <p:txBody>
          <a:bodyPr wrap="none" rtlCol="0">
            <a:spAutoFit/>
          </a:bodyPr>
          <a:lstStyle/>
          <a:p>
            <a:r>
              <a:rPr lang="en-US" sz="1200" dirty="0"/>
              <a:t>1 </a:t>
            </a:r>
            <a:r>
              <a:rPr lang="en-US" sz="1200" dirty="0" err="1"/>
              <a:t>vox-diag</a:t>
            </a:r>
            <a:r>
              <a:rPr lang="en-US" sz="1200" dirty="0"/>
              <a:t> forward</a:t>
            </a:r>
          </a:p>
        </p:txBody>
      </p:sp>
      <mc:AlternateContent xmlns:mc="http://schemas.openxmlformats.org/markup-compatibility/2006" xmlns:a14="http://schemas.microsoft.com/office/drawing/2010/main">
        <mc:Choice Requires="a14">
          <p:sp>
            <p:nvSpPr>
              <p:cNvPr id="116" name="TextBox 115">
                <a:extLst>
                  <a:ext uri="{FF2B5EF4-FFF2-40B4-BE49-F238E27FC236}">
                    <a16:creationId xmlns:a16="http://schemas.microsoft.com/office/drawing/2014/main" id="{ABDF6112-256E-4B74-8FD6-3CD527B6FE21}"/>
                  </a:ext>
                </a:extLst>
              </p:cNvPr>
              <p:cNvSpPr txBox="1"/>
              <p:nvPr/>
            </p:nvSpPr>
            <p:spPr>
              <a:xfrm rot="2039889">
                <a:off x="228389" y="5746340"/>
                <a:ext cx="2353461" cy="299634"/>
              </a:xfrm>
              <a:prstGeom prst="rect">
                <a:avLst/>
              </a:prstGeom>
              <a:noFill/>
            </p:spPr>
            <p:txBody>
              <a:bodyPr wrap="square" rtlCol="0">
                <a:spAutoFit/>
              </a:bodyPr>
              <a:lstStyle/>
              <a:p>
                <a:r>
                  <a:rPr lang="en-US" sz="1200" dirty="0"/>
                  <a:t>Distance to voxel = </a:t>
                </a:r>
                <a14:m>
                  <m:oMath xmlns:m="http://schemas.openxmlformats.org/officeDocument/2006/math">
                    <m:rad>
                      <m:radPr>
                        <m:degHide m:val="on"/>
                        <m:ctrlPr>
                          <a:rPr lang="en-US" sz="1200" i="1" smtClean="0">
                            <a:latin typeface="Cambria Math" panose="02040503050406030204" pitchFamily="18" charset="0"/>
                          </a:rPr>
                        </m:ctrlPr>
                      </m:radPr>
                      <m:deg/>
                      <m:e>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2</m:t>
                            </m:r>
                          </m:e>
                          <m:sup>
                            <m:r>
                              <a:rPr lang="en-US" sz="1200" b="0" i="1" smtClean="0">
                                <a:latin typeface="Cambria Math" panose="02040503050406030204" pitchFamily="18" charset="0"/>
                              </a:rPr>
                              <m:t>2</m:t>
                            </m:r>
                          </m:sup>
                        </m:sSup>
                        <m:r>
                          <a:rPr lang="en-US" sz="1200" b="0" i="1" smtClean="0">
                            <a:latin typeface="Cambria Math" panose="02040503050406030204" pitchFamily="18" charset="0"/>
                          </a:rPr>
                          <m:t>+</m:t>
                        </m:r>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1.4</m:t>
                            </m:r>
                          </m:e>
                          <m:sup>
                            <m:r>
                              <a:rPr lang="en-US" sz="1200" b="0" i="1" smtClean="0">
                                <a:latin typeface="Cambria Math" panose="02040503050406030204" pitchFamily="18" charset="0"/>
                              </a:rPr>
                              <m:t>2</m:t>
                            </m:r>
                          </m:sup>
                        </m:sSup>
                      </m:e>
                    </m:rad>
                  </m:oMath>
                </a14:m>
                <a:endParaRPr lang="en-US" sz="1200" dirty="0"/>
              </a:p>
            </p:txBody>
          </p:sp>
        </mc:Choice>
        <mc:Fallback xmlns="">
          <p:sp>
            <p:nvSpPr>
              <p:cNvPr id="116" name="TextBox 115">
                <a:extLst>
                  <a:ext uri="{FF2B5EF4-FFF2-40B4-BE49-F238E27FC236}">
                    <a16:creationId xmlns:a16="http://schemas.microsoft.com/office/drawing/2014/main" id="{ABDF6112-256E-4B74-8FD6-3CD527B6FE21}"/>
                  </a:ext>
                </a:extLst>
              </p:cNvPr>
              <p:cNvSpPr txBox="1">
                <a:spLocks noRot="1" noChangeAspect="1" noMove="1" noResize="1" noEditPoints="1" noAdjustHandles="1" noChangeArrowheads="1" noChangeShapeType="1" noTextEdit="1"/>
              </p:cNvSpPr>
              <p:nvPr/>
            </p:nvSpPr>
            <p:spPr>
              <a:xfrm rot="2039889">
                <a:off x="228389" y="5746340"/>
                <a:ext cx="2353461" cy="299634"/>
              </a:xfrm>
              <a:prstGeom prst="rect">
                <a:avLst/>
              </a:prstGeom>
              <a:blipFill>
                <a:blip r:embed="rId9"/>
                <a:stretch>
                  <a:fillRect l="-1146"/>
                </a:stretch>
              </a:blipFill>
            </p:spPr>
            <p:txBody>
              <a:bodyPr/>
              <a:lstStyle/>
              <a:p>
                <a:r>
                  <a:rPr lang="en-US">
                    <a:noFill/>
                  </a:rPr>
                  <a:t> </a:t>
                </a:r>
              </a:p>
            </p:txBody>
          </p:sp>
        </mc:Fallback>
      </mc:AlternateContent>
      <p:sp>
        <p:nvSpPr>
          <p:cNvPr id="118" name="TextBox 117">
            <a:extLst>
              <a:ext uri="{FF2B5EF4-FFF2-40B4-BE49-F238E27FC236}">
                <a16:creationId xmlns:a16="http://schemas.microsoft.com/office/drawing/2014/main" id="{B8E53F6D-D8B6-4C04-8777-A665915957E3}"/>
              </a:ext>
            </a:extLst>
          </p:cNvPr>
          <p:cNvSpPr txBox="1"/>
          <p:nvPr/>
        </p:nvSpPr>
        <p:spPr>
          <a:xfrm>
            <a:off x="4059025" y="5154899"/>
            <a:ext cx="1056269" cy="461665"/>
          </a:xfrm>
          <a:prstGeom prst="rect">
            <a:avLst/>
          </a:prstGeom>
          <a:noFill/>
        </p:spPr>
        <p:txBody>
          <a:bodyPr wrap="square" rtlCol="0">
            <a:spAutoFit/>
          </a:bodyPr>
          <a:lstStyle/>
          <a:p>
            <a:pPr algn="ctr"/>
            <a:r>
              <a:rPr lang="en-US" sz="1200" dirty="0"/>
              <a:t>2.5 voxels away</a:t>
            </a:r>
          </a:p>
        </p:txBody>
      </p:sp>
      <p:sp>
        <p:nvSpPr>
          <p:cNvPr id="120" name="TextBox 119">
            <a:extLst>
              <a:ext uri="{FF2B5EF4-FFF2-40B4-BE49-F238E27FC236}">
                <a16:creationId xmlns:a16="http://schemas.microsoft.com/office/drawing/2014/main" id="{71EC6F0A-18D4-4937-9329-4BB7912CD634}"/>
              </a:ext>
            </a:extLst>
          </p:cNvPr>
          <p:cNvSpPr txBox="1"/>
          <p:nvPr/>
        </p:nvSpPr>
        <p:spPr>
          <a:xfrm>
            <a:off x="6096000" y="5197020"/>
            <a:ext cx="1056269" cy="461665"/>
          </a:xfrm>
          <a:prstGeom prst="rect">
            <a:avLst/>
          </a:prstGeom>
          <a:noFill/>
        </p:spPr>
        <p:txBody>
          <a:bodyPr wrap="square" rtlCol="0">
            <a:spAutoFit/>
          </a:bodyPr>
          <a:lstStyle/>
          <a:p>
            <a:pPr algn="ctr"/>
            <a:r>
              <a:rPr lang="en-US" sz="1200" dirty="0"/>
              <a:t>2.5 voxels away</a:t>
            </a:r>
          </a:p>
        </p:txBody>
      </p:sp>
      <p:sp>
        <p:nvSpPr>
          <p:cNvPr id="122" name="TextBox 121">
            <a:extLst>
              <a:ext uri="{FF2B5EF4-FFF2-40B4-BE49-F238E27FC236}">
                <a16:creationId xmlns:a16="http://schemas.microsoft.com/office/drawing/2014/main" id="{1C09FA66-68FF-4FA0-AD1A-32DC4E3142CD}"/>
              </a:ext>
            </a:extLst>
          </p:cNvPr>
          <p:cNvSpPr txBox="1"/>
          <p:nvPr/>
        </p:nvSpPr>
        <p:spPr>
          <a:xfrm>
            <a:off x="4095598" y="1237658"/>
            <a:ext cx="1056269" cy="461665"/>
          </a:xfrm>
          <a:prstGeom prst="rect">
            <a:avLst/>
          </a:prstGeom>
          <a:noFill/>
        </p:spPr>
        <p:txBody>
          <a:bodyPr wrap="square" rtlCol="0">
            <a:spAutoFit/>
          </a:bodyPr>
          <a:lstStyle/>
          <a:p>
            <a:pPr algn="ctr"/>
            <a:r>
              <a:rPr lang="en-US" sz="1200" dirty="0"/>
              <a:t>2.5 voxels away</a:t>
            </a:r>
          </a:p>
        </p:txBody>
      </p:sp>
      <p:sp>
        <p:nvSpPr>
          <p:cNvPr id="124" name="TextBox 123">
            <a:extLst>
              <a:ext uri="{FF2B5EF4-FFF2-40B4-BE49-F238E27FC236}">
                <a16:creationId xmlns:a16="http://schemas.microsoft.com/office/drawing/2014/main" id="{92435E2A-5730-4A31-94C4-575A077CC3CE}"/>
              </a:ext>
            </a:extLst>
          </p:cNvPr>
          <p:cNvSpPr txBox="1"/>
          <p:nvPr/>
        </p:nvSpPr>
        <p:spPr>
          <a:xfrm>
            <a:off x="6099190" y="1278335"/>
            <a:ext cx="1056269" cy="461665"/>
          </a:xfrm>
          <a:prstGeom prst="rect">
            <a:avLst/>
          </a:prstGeom>
          <a:noFill/>
        </p:spPr>
        <p:txBody>
          <a:bodyPr wrap="square" rtlCol="0">
            <a:spAutoFit/>
          </a:bodyPr>
          <a:lstStyle/>
          <a:p>
            <a:pPr algn="ctr"/>
            <a:r>
              <a:rPr lang="en-US" sz="1200" dirty="0"/>
              <a:t>2.5 voxels away</a:t>
            </a:r>
          </a:p>
        </p:txBody>
      </p:sp>
      <p:sp>
        <p:nvSpPr>
          <p:cNvPr id="126" name="Rectangle 125">
            <a:extLst>
              <a:ext uri="{FF2B5EF4-FFF2-40B4-BE49-F238E27FC236}">
                <a16:creationId xmlns:a16="http://schemas.microsoft.com/office/drawing/2014/main" id="{22F9B014-CFC4-47AB-AB12-FAE3E7DDDEF2}"/>
              </a:ext>
            </a:extLst>
          </p:cNvPr>
          <p:cNvSpPr/>
          <p:nvPr/>
        </p:nvSpPr>
        <p:spPr>
          <a:xfrm>
            <a:off x="257933" y="5272849"/>
            <a:ext cx="1920680" cy="14566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7" name="Straight Arrow Connector 126">
            <a:extLst>
              <a:ext uri="{FF2B5EF4-FFF2-40B4-BE49-F238E27FC236}">
                <a16:creationId xmlns:a16="http://schemas.microsoft.com/office/drawing/2014/main" id="{F79A5E15-E73B-4C00-902F-9E57C0332A3D}"/>
              </a:ext>
            </a:extLst>
          </p:cNvPr>
          <p:cNvCxnSpPr>
            <a:cxnSpLocks/>
          </p:cNvCxnSpPr>
          <p:nvPr/>
        </p:nvCxnSpPr>
        <p:spPr>
          <a:xfrm flipH="1">
            <a:off x="2266451" y="5865529"/>
            <a:ext cx="2345890" cy="275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0" name="Isosceles Triangle 129">
            <a:extLst>
              <a:ext uri="{FF2B5EF4-FFF2-40B4-BE49-F238E27FC236}">
                <a16:creationId xmlns:a16="http://schemas.microsoft.com/office/drawing/2014/main" id="{5651C52E-AF9A-4237-9CC9-CB65A7B21F66}"/>
              </a:ext>
            </a:extLst>
          </p:cNvPr>
          <p:cNvSpPr/>
          <p:nvPr/>
        </p:nvSpPr>
        <p:spPr>
          <a:xfrm>
            <a:off x="9102304" y="5504200"/>
            <a:ext cx="1333890" cy="908297"/>
          </a:xfrm>
          <a:prstGeom prst="triangle">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TextBox 131">
            <a:extLst>
              <a:ext uri="{FF2B5EF4-FFF2-40B4-BE49-F238E27FC236}">
                <a16:creationId xmlns:a16="http://schemas.microsoft.com/office/drawing/2014/main" id="{CEDCA764-64BD-494F-AF6E-39AEAB407F81}"/>
              </a:ext>
            </a:extLst>
          </p:cNvPr>
          <p:cNvSpPr txBox="1"/>
          <p:nvPr/>
        </p:nvSpPr>
        <p:spPr>
          <a:xfrm rot="16200000">
            <a:off x="8514098" y="5860592"/>
            <a:ext cx="899413" cy="276999"/>
          </a:xfrm>
          <a:prstGeom prst="rect">
            <a:avLst/>
          </a:prstGeom>
          <a:noFill/>
        </p:spPr>
        <p:txBody>
          <a:bodyPr wrap="none" rtlCol="0">
            <a:spAutoFit/>
          </a:bodyPr>
          <a:lstStyle/>
          <a:p>
            <a:r>
              <a:rPr lang="en-US" sz="1200" dirty="0"/>
              <a:t>2 </a:t>
            </a:r>
            <a:r>
              <a:rPr lang="en-US" sz="1200" dirty="0" err="1"/>
              <a:t>vox</a:t>
            </a:r>
            <a:r>
              <a:rPr lang="en-US" sz="1200" dirty="0"/>
              <a:t> down</a:t>
            </a:r>
          </a:p>
        </p:txBody>
      </p:sp>
      <mc:AlternateContent xmlns:mc="http://schemas.openxmlformats.org/markup-compatibility/2006" xmlns:a14="http://schemas.microsoft.com/office/drawing/2010/main">
        <mc:Choice Requires="a14">
          <p:sp>
            <p:nvSpPr>
              <p:cNvPr id="134" name="TextBox 133">
                <a:extLst>
                  <a:ext uri="{FF2B5EF4-FFF2-40B4-BE49-F238E27FC236}">
                    <a16:creationId xmlns:a16="http://schemas.microsoft.com/office/drawing/2014/main" id="{49F45664-5DCF-415C-BCAE-A1CB901FB088}"/>
                  </a:ext>
                </a:extLst>
              </p:cNvPr>
              <p:cNvSpPr txBox="1"/>
              <p:nvPr/>
            </p:nvSpPr>
            <p:spPr>
              <a:xfrm>
                <a:off x="8921686" y="6410924"/>
                <a:ext cx="2193549" cy="30251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ad>
                        <m:radPr>
                          <m:degHide m:val="on"/>
                          <m:ctrlPr>
                            <a:rPr lang="en-US" sz="1200" i="1" smtClean="0">
                              <a:latin typeface="Cambria Math" panose="02040503050406030204" pitchFamily="18" charset="0"/>
                            </a:rPr>
                          </m:ctrlPr>
                        </m:radPr>
                        <m:deg/>
                        <m:e>
                          <m:r>
                            <a:rPr lang="en-US" sz="1200" b="0" i="1" smtClean="0">
                              <a:latin typeface="Cambria Math" panose="02040503050406030204" pitchFamily="18" charset="0"/>
                            </a:rPr>
                            <m:t>5 </m:t>
                          </m:r>
                        </m:e>
                      </m:rad>
                      <m:r>
                        <a:rPr lang="en-US" sz="1200" b="0" i="1" smtClean="0">
                          <a:latin typeface="Cambria Math" panose="02040503050406030204" pitchFamily="18" charset="0"/>
                        </a:rPr>
                        <m:t>𝑣𝑜𝑥</m:t>
                      </m:r>
                      <m:r>
                        <a:rPr lang="en-US" sz="1200" b="0" i="1" smtClean="0">
                          <a:latin typeface="Cambria Math" panose="02040503050406030204" pitchFamily="18" charset="0"/>
                        </a:rPr>
                        <m:t>−</m:t>
                      </m:r>
                      <m:r>
                        <a:rPr lang="en-US" sz="1200" b="0" i="1" smtClean="0">
                          <a:latin typeface="Cambria Math" panose="02040503050406030204" pitchFamily="18" charset="0"/>
                        </a:rPr>
                        <m:t>𝑙𝑒𝑛𝑔𝑡h𝑠</m:t>
                      </m:r>
                      <m:r>
                        <a:rPr lang="en-US" sz="1200" b="0" i="1" smtClean="0">
                          <a:latin typeface="Cambria Math" panose="02040503050406030204" pitchFamily="18" charset="0"/>
                        </a:rPr>
                        <m:t> </m:t>
                      </m:r>
                      <m:r>
                        <a:rPr lang="en-US" sz="1200" b="0" i="1" smtClean="0">
                          <a:latin typeface="Cambria Math" panose="02040503050406030204" pitchFamily="18" charset="0"/>
                        </a:rPr>
                        <m:t>𝑑𝑖𝑎𝑔𝑜𝑛𝑎𝑙𝑙𝑦</m:t>
                      </m:r>
                    </m:oMath>
                  </m:oMathPara>
                </a14:m>
                <a:endParaRPr lang="en-US" sz="1200" dirty="0"/>
              </a:p>
            </p:txBody>
          </p:sp>
        </mc:Choice>
        <mc:Fallback xmlns="">
          <p:sp>
            <p:nvSpPr>
              <p:cNvPr id="134" name="TextBox 133">
                <a:extLst>
                  <a:ext uri="{FF2B5EF4-FFF2-40B4-BE49-F238E27FC236}">
                    <a16:creationId xmlns:a16="http://schemas.microsoft.com/office/drawing/2014/main" id="{49F45664-5DCF-415C-BCAE-A1CB901FB088}"/>
                  </a:ext>
                </a:extLst>
              </p:cNvPr>
              <p:cNvSpPr txBox="1">
                <a:spLocks noRot="1" noChangeAspect="1" noMove="1" noResize="1" noEditPoints="1" noAdjustHandles="1" noChangeArrowheads="1" noChangeShapeType="1" noTextEdit="1"/>
              </p:cNvSpPr>
              <p:nvPr/>
            </p:nvSpPr>
            <p:spPr>
              <a:xfrm>
                <a:off x="8921686" y="6410924"/>
                <a:ext cx="2193549" cy="302519"/>
              </a:xfrm>
              <a:prstGeom prst="rect">
                <a:avLst/>
              </a:prstGeom>
              <a:blipFill>
                <a:blip r:embed="rId10"/>
                <a:stretch>
                  <a:fillRect b="-61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6" name="TextBox 135">
                <a:extLst>
                  <a:ext uri="{FF2B5EF4-FFF2-40B4-BE49-F238E27FC236}">
                    <a16:creationId xmlns:a16="http://schemas.microsoft.com/office/drawing/2014/main" id="{1D892A9D-2561-4E05-8E1E-6B6ECB6C6165}"/>
                  </a:ext>
                </a:extLst>
              </p:cNvPr>
              <p:cNvSpPr txBox="1"/>
              <p:nvPr/>
            </p:nvSpPr>
            <p:spPr>
              <a:xfrm rot="2097639">
                <a:off x="8900215" y="5709395"/>
                <a:ext cx="2169377" cy="299634"/>
              </a:xfrm>
              <a:prstGeom prst="rect">
                <a:avLst/>
              </a:prstGeom>
              <a:noFill/>
            </p:spPr>
            <p:txBody>
              <a:bodyPr wrap="square" rtlCol="0">
                <a:spAutoFit/>
              </a:bodyPr>
              <a:lstStyle/>
              <a:p>
                <a:r>
                  <a:rPr lang="en-US" sz="1200" dirty="0"/>
                  <a:t>Distance to voxel = </a:t>
                </a:r>
                <a14:m>
                  <m:oMath xmlns:m="http://schemas.openxmlformats.org/officeDocument/2006/math">
                    <m:rad>
                      <m:radPr>
                        <m:degHide m:val="on"/>
                        <m:ctrlPr>
                          <a:rPr lang="en-US" sz="1200" i="1" smtClean="0">
                            <a:latin typeface="Cambria Math" panose="02040503050406030204" pitchFamily="18" charset="0"/>
                          </a:rPr>
                        </m:ctrlPr>
                      </m:radPr>
                      <m:deg/>
                      <m:e>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2</m:t>
                            </m:r>
                          </m:e>
                          <m:sup>
                            <m:r>
                              <a:rPr lang="en-US" sz="1200" b="0" i="1" smtClean="0">
                                <a:latin typeface="Cambria Math" panose="02040503050406030204" pitchFamily="18" charset="0"/>
                              </a:rPr>
                              <m:t>2</m:t>
                            </m:r>
                          </m:sup>
                        </m:sSup>
                        <m:r>
                          <a:rPr lang="en-US" sz="1200" b="0" i="1" smtClean="0">
                            <a:latin typeface="Cambria Math" panose="02040503050406030204" pitchFamily="18" charset="0"/>
                          </a:rPr>
                          <m:t>+5</m:t>
                        </m:r>
                      </m:e>
                    </m:rad>
                  </m:oMath>
                </a14:m>
                <a:endParaRPr lang="en-US" sz="1200" dirty="0"/>
              </a:p>
            </p:txBody>
          </p:sp>
        </mc:Choice>
        <mc:Fallback xmlns="">
          <p:sp>
            <p:nvSpPr>
              <p:cNvPr id="136" name="TextBox 135">
                <a:extLst>
                  <a:ext uri="{FF2B5EF4-FFF2-40B4-BE49-F238E27FC236}">
                    <a16:creationId xmlns:a16="http://schemas.microsoft.com/office/drawing/2014/main" id="{1D892A9D-2561-4E05-8E1E-6B6ECB6C6165}"/>
                  </a:ext>
                </a:extLst>
              </p:cNvPr>
              <p:cNvSpPr txBox="1">
                <a:spLocks noRot="1" noChangeAspect="1" noMove="1" noResize="1" noEditPoints="1" noAdjustHandles="1" noChangeArrowheads="1" noChangeShapeType="1" noTextEdit="1"/>
              </p:cNvSpPr>
              <p:nvPr/>
            </p:nvSpPr>
            <p:spPr>
              <a:xfrm rot="2097639">
                <a:off x="8900215" y="5709395"/>
                <a:ext cx="2169377" cy="299634"/>
              </a:xfrm>
              <a:prstGeom prst="rect">
                <a:avLst/>
              </a:prstGeom>
              <a:blipFill>
                <a:blip r:embed="rId11"/>
                <a:stretch>
                  <a:fillRect l="-1563"/>
                </a:stretch>
              </a:blipFill>
            </p:spPr>
            <p:txBody>
              <a:bodyPr/>
              <a:lstStyle/>
              <a:p>
                <a:r>
                  <a:rPr lang="en-US">
                    <a:noFill/>
                  </a:rPr>
                  <a:t> </a:t>
                </a:r>
              </a:p>
            </p:txBody>
          </p:sp>
        </mc:Fallback>
      </mc:AlternateContent>
      <p:sp>
        <p:nvSpPr>
          <p:cNvPr id="138" name="TextBox 137">
            <a:extLst>
              <a:ext uri="{FF2B5EF4-FFF2-40B4-BE49-F238E27FC236}">
                <a16:creationId xmlns:a16="http://schemas.microsoft.com/office/drawing/2014/main" id="{19BAA7E0-8533-4478-9160-4AF6E342A2FD}"/>
              </a:ext>
            </a:extLst>
          </p:cNvPr>
          <p:cNvSpPr txBox="1"/>
          <p:nvPr/>
        </p:nvSpPr>
        <p:spPr>
          <a:xfrm>
            <a:off x="7223653" y="5135799"/>
            <a:ext cx="963269" cy="461665"/>
          </a:xfrm>
          <a:prstGeom prst="rect">
            <a:avLst/>
          </a:prstGeom>
          <a:noFill/>
        </p:spPr>
        <p:txBody>
          <a:bodyPr wrap="square" rtlCol="0">
            <a:spAutoFit/>
          </a:bodyPr>
          <a:lstStyle/>
          <a:p>
            <a:pPr algn="ctr"/>
            <a:r>
              <a:rPr lang="en-US" sz="1200" dirty="0"/>
              <a:t>3 voxels away</a:t>
            </a:r>
          </a:p>
        </p:txBody>
      </p:sp>
      <p:sp>
        <p:nvSpPr>
          <p:cNvPr id="140" name="TextBox 139">
            <a:extLst>
              <a:ext uri="{FF2B5EF4-FFF2-40B4-BE49-F238E27FC236}">
                <a16:creationId xmlns:a16="http://schemas.microsoft.com/office/drawing/2014/main" id="{0573764B-FE31-4DED-90D1-D270F0769DB8}"/>
              </a:ext>
            </a:extLst>
          </p:cNvPr>
          <p:cNvSpPr txBox="1"/>
          <p:nvPr/>
        </p:nvSpPr>
        <p:spPr>
          <a:xfrm>
            <a:off x="7118262" y="1261017"/>
            <a:ext cx="963269" cy="461665"/>
          </a:xfrm>
          <a:prstGeom prst="rect">
            <a:avLst/>
          </a:prstGeom>
          <a:noFill/>
        </p:spPr>
        <p:txBody>
          <a:bodyPr wrap="square" rtlCol="0">
            <a:spAutoFit/>
          </a:bodyPr>
          <a:lstStyle/>
          <a:p>
            <a:pPr algn="ctr"/>
            <a:r>
              <a:rPr lang="en-US" sz="1200" dirty="0"/>
              <a:t>3 voxels away</a:t>
            </a:r>
          </a:p>
        </p:txBody>
      </p:sp>
      <p:sp>
        <p:nvSpPr>
          <p:cNvPr id="142" name="TextBox 141">
            <a:extLst>
              <a:ext uri="{FF2B5EF4-FFF2-40B4-BE49-F238E27FC236}">
                <a16:creationId xmlns:a16="http://schemas.microsoft.com/office/drawing/2014/main" id="{7BC5FA60-56F7-48A1-8F00-683E6BD05212}"/>
              </a:ext>
            </a:extLst>
          </p:cNvPr>
          <p:cNvSpPr txBox="1"/>
          <p:nvPr/>
        </p:nvSpPr>
        <p:spPr>
          <a:xfrm>
            <a:off x="3071957" y="1173432"/>
            <a:ext cx="963269" cy="461665"/>
          </a:xfrm>
          <a:prstGeom prst="rect">
            <a:avLst/>
          </a:prstGeom>
          <a:noFill/>
        </p:spPr>
        <p:txBody>
          <a:bodyPr wrap="square" rtlCol="0">
            <a:spAutoFit/>
          </a:bodyPr>
          <a:lstStyle/>
          <a:p>
            <a:pPr algn="ctr"/>
            <a:r>
              <a:rPr lang="en-US" sz="1200" dirty="0"/>
              <a:t>3 voxels away</a:t>
            </a:r>
          </a:p>
        </p:txBody>
      </p:sp>
      <p:sp>
        <p:nvSpPr>
          <p:cNvPr id="144" name="TextBox 143">
            <a:extLst>
              <a:ext uri="{FF2B5EF4-FFF2-40B4-BE49-F238E27FC236}">
                <a16:creationId xmlns:a16="http://schemas.microsoft.com/office/drawing/2014/main" id="{DE31E6E4-565A-4059-AEC3-639489A9B202}"/>
              </a:ext>
            </a:extLst>
          </p:cNvPr>
          <p:cNvSpPr txBox="1"/>
          <p:nvPr/>
        </p:nvSpPr>
        <p:spPr>
          <a:xfrm>
            <a:off x="3038405" y="5154092"/>
            <a:ext cx="963269" cy="461665"/>
          </a:xfrm>
          <a:prstGeom prst="rect">
            <a:avLst/>
          </a:prstGeom>
          <a:noFill/>
        </p:spPr>
        <p:txBody>
          <a:bodyPr wrap="square" rtlCol="0">
            <a:spAutoFit/>
          </a:bodyPr>
          <a:lstStyle/>
          <a:p>
            <a:pPr algn="ctr"/>
            <a:r>
              <a:rPr lang="en-US" sz="1200" dirty="0"/>
              <a:t>3 voxels away</a:t>
            </a:r>
          </a:p>
        </p:txBody>
      </p:sp>
      <p:sp>
        <p:nvSpPr>
          <p:cNvPr id="146" name="Rectangle 145">
            <a:extLst>
              <a:ext uri="{FF2B5EF4-FFF2-40B4-BE49-F238E27FC236}">
                <a16:creationId xmlns:a16="http://schemas.microsoft.com/office/drawing/2014/main" id="{C101414A-2E9A-4547-BAEB-4B1D713D54C3}"/>
              </a:ext>
            </a:extLst>
          </p:cNvPr>
          <p:cNvSpPr/>
          <p:nvPr/>
        </p:nvSpPr>
        <p:spPr>
          <a:xfrm>
            <a:off x="8875489" y="5154092"/>
            <a:ext cx="2239746" cy="15196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7" name="Straight Arrow Connector 146">
            <a:extLst>
              <a:ext uri="{FF2B5EF4-FFF2-40B4-BE49-F238E27FC236}">
                <a16:creationId xmlns:a16="http://schemas.microsoft.com/office/drawing/2014/main" id="{ED5F4F7E-40EC-421A-B319-A5CB322DCA81}"/>
              </a:ext>
            </a:extLst>
          </p:cNvPr>
          <p:cNvCxnSpPr>
            <a:cxnSpLocks/>
            <a:endCxn id="132" idx="0"/>
          </p:cNvCxnSpPr>
          <p:nvPr/>
        </p:nvCxnSpPr>
        <p:spPr>
          <a:xfrm>
            <a:off x="7877262" y="5798890"/>
            <a:ext cx="948043" cy="200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0" name="TextBox 149">
            <a:extLst>
              <a:ext uri="{FF2B5EF4-FFF2-40B4-BE49-F238E27FC236}">
                <a16:creationId xmlns:a16="http://schemas.microsoft.com/office/drawing/2014/main" id="{D8719F8B-248F-4528-A88D-324C12B02FF1}"/>
              </a:ext>
            </a:extLst>
          </p:cNvPr>
          <p:cNvSpPr txBox="1"/>
          <p:nvPr/>
        </p:nvSpPr>
        <p:spPr>
          <a:xfrm>
            <a:off x="139978" y="276802"/>
            <a:ext cx="3694409" cy="369332"/>
          </a:xfrm>
          <a:prstGeom prst="rect">
            <a:avLst/>
          </a:prstGeom>
          <a:noFill/>
        </p:spPr>
        <p:txBody>
          <a:bodyPr wrap="none" rtlCol="0">
            <a:spAutoFit/>
          </a:bodyPr>
          <a:lstStyle/>
          <a:p>
            <a:r>
              <a:rPr lang="en-US" dirty="0"/>
              <a:t>One plane out from the central voxel:</a:t>
            </a:r>
          </a:p>
        </p:txBody>
      </p:sp>
    </p:spTree>
    <p:extLst>
      <p:ext uri="{BB962C8B-B14F-4D97-AF65-F5344CB8AC3E}">
        <p14:creationId xmlns:p14="http://schemas.microsoft.com/office/powerpoint/2010/main" val="1942807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79D1697-E10E-423B-92E5-1C60E10A1F90}"/>
              </a:ext>
            </a:extLst>
          </p:cNvPr>
          <p:cNvSpPr/>
          <p:nvPr/>
        </p:nvSpPr>
        <p:spPr>
          <a:xfrm>
            <a:off x="5181600" y="2936147"/>
            <a:ext cx="914400" cy="9144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 </a:t>
            </a:r>
            <a:r>
              <a:rPr lang="en-US" dirty="0" err="1"/>
              <a:t>vox</a:t>
            </a:r>
            <a:r>
              <a:rPr lang="en-US" dirty="0"/>
              <a:t> away</a:t>
            </a:r>
          </a:p>
        </p:txBody>
      </p:sp>
      <p:sp>
        <p:nvSpPr>
          <p:cNvPr id="7" name="Rectangle 6">
            <a:extLst>
              <a:ext uri="{FF2B5EF4-FFF2-40B4-BE49-F238E27FC236}">
                <a16:creationId xmlns:a16="http://schemas.microsoft.com/office/drawing/2014/main" id="{27D28C98-1DB5-4DAD-A6B0-BD86E2418A87}"/>
              </a:ext>
            </a:extLst>
          </p:cNvPr>
          <p:cNvSpPr/>
          <p:nvPr/>
        </p:nvSpPr>
        <p:spPr>
          <a:xfrm>
            <a:off x="6214844" y="2936147"/>
            <a:ext cx="914400" cy="9144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A97C8AA-4F0E-452B-83DB-D22BF0DEA171}"/>
              </a:ext>
            </a:extLst>
          </p:cNvPr>
          <p:cNvSpPr/>
          <p:nvPr/>
        </p:nvSpPr>
        <p:spPr>
          <a:xfrm>
            <a:off x="7248088" y="2936147"/>
            <a:ext cx="914400" cy="9144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59A77AD-B24B-4A34-A13B-11F58272F2E8}"/>
              </a:ext>
            </a:extLst>
          </p:cNvPr>
          <p:cNvSpPr/>
          <p:nvPr/>
        </p:nvSpPr>
        <p:spPr>
          <a:xfrm>
            <a:off x="3115112" y="2936147"/>
            <a:ext cx="914400" cy="9144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680FBCE-730E-4043-8D26-638C7FCA2C21}"/>
              </a:ext>
            </a:extLst>
          </p:cNvPr>
          <p:cNvSpPr/>
          <p:nvPr/>
        </p:nvSpPr>
        <p:spPr>
          <a:xfrm>
            <a:off x="4148356" y="2936147"/>
            <a:ext cx="914400" cy="9144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574FCFF-0D5E-4933-AEB1-6FABB95FD475}"/>
              </a:ext>
            </a:extLst>
          </p:cNvPr>
          <p:cNvSpPr/>
          <p:nvPr/>
        </p:nvSpPr>
        <p:spPr>
          <a:xfrm>
            <a:off x="5181600" y="1967219"/>
            <a:ext cx="914400" cy="9144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FD150C2-6229-4CD0-A7CC-3576D00FED64}"/>
              </a:ext>
            </a:extLst>
          </p:cNvPr>
          <p:cNvSpPr/>
          <p:nvPr/>
        </p:nvSpPr>
        <p:spPr>
          <a:xfrm>
            <a:off x="5181600" y="998291"/>
            <a:ext cx="914400" cy="9144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2.8 </a:t>
            </a:r>
            <a:r>
              <a:rPr lang="en-US" dirty="0" err="1"/>
              <a:t>vox</a:t>
            </a:r>
            <a:r>
              <a:rPr lang="en-US" dirty="0"/>
              <a:t> away</a:t>
            </a:r>
          </a:p>
        </p:txBody>
      </p:sp>
      <p:sp>
        <p:nvSpPr>
          <p:cNvPr id="19" name="Rectangle 18">
            <a:extLst>
              <a:ext uri="{FF2B5EF4-FFF2-40B4-BE49-F238E27FC236}">
                <a16:creationId xmlns:a16="http://schemas.microsoft.com/office/drawing/2014/main" id="{B36E5E11-88C3-4F1A-A9DA-2B136A45D1D3}"/>
              </a:ext>
            </a:extLst>
          </p:cNvPr>
          <p:cNvSpPr/>
          <p:nvPr/>
        </p:nvSpPr>
        <p:spPr>
          <a:xfrm>
            <a:off x="5188794" y="3951215"/>
            <a:ext cx="914400" cy="9144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909BB6B-3422-4AC0-91A2-C4241FD43278}"/>
              </a:ext>
            </a:extLst>
          </p:cNvPr>
          <p:cNvSpPr/>
          <p:nvPr/>
        </p:nvSpPr>
        <p:spPr>
          <a:xfrm>
            <a:off x="5193338" y="4928532"/>
            <a:ext cx="914400" cy="9144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0D877A1-379D-49F1-AAAF-D1F77D2E2E56}"/>
              </a:ext>
            </a:extLst>
          </p:cNvPr>
          <p:cNvSpPr/>
          <p:nvPr/>
        </p:nvSpPr>
        <p:spPr>
          <a:xfrm>
            <a:off x="6203862" y="3905075"/>
            <a:ext cx="914400" cy="9144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C6426F7-8DD9-4496-83AA-1B9BE4C91985}"/>
              </a:ext>
            </a:extLst>
          </p:cNvPr>
          <p:cNvSpPr/>
          <p:nvPr/>
        </p:nvSpPr>
        <p:spPr>
          <a:xfrm>
            <a:off x="4173726" y="3970090"/>
            <a:ext cx="914400" cy="9144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38A9F59-FFE1-4F2A-AB8F-9817D21627EA}"/>
              </a:ext>
            </a:extLst>
          </p:cNvPr>
          <p:cNvSpPr/>
          <p:nvPr/>
        </p:nvSpPr>
        <p:spPr>
          <a:xfrm>
            <a:off x="6203862" y="1963025"/>
            <a:ext cx="914400" cy="9144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2.4 </a:t>
            </a:r>
            <a:r>
              <a:rPr lang="en-US" dirty="0" err="1"/>
              <a:t>vox</a:t>
            </a:r>
            <a:r>
              <a:rPr lang="en-US" dirty="0"/>
              <a:t> away</a:t>
            </a:r>
          </a:p>
        </p:txBody>
      </p:sp>
      <p:sp>
        <p:nvSpPr>
          <p:cNvPr id="29" name="Rectangle 28">
            <a:extLst>
              <a:ext uri="{FF2B5EF4-FFF2-40B4-BE49-F238E27FC236}">
                <a16:creationId xmlns:a16="http://schemas.microsoft.com/office/drawing/2014/main" id="{B778461C-E2E9-401E-AB8C-E996E52CB59C}"/>
              </a:ext>
            </a:extLst>
          </p:cNvPr>
          <p:cNvSpPr/>
          <p:nvPr/>
        </p:nvSpPr>
        <p:spPr>
          <a:xfrm>
            <a:off x="4173726" y="1973294"/>
            <a:ext cx="914400" cy="9144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AE4BD47-A344-4E32-8078-624F039CFCD8}"/>
              </a:ext>
            </a:extLst>
          </p:cNvPr>
          <p:cNvSpPr/>
          <p:nvPr/>
        </p:nvSpPr>
        <p:spPr>
          <a:xfrm>
            <a:off x="6203862" y="4884490"/>
            <a:ext cx="914400" cy="9144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7B4861C-B6E0-4D63-A322-E953F69F629B}"/>
              </a:ext>
            </a:extLst>
          </p:cNvPr>
          <p:cNvSpPr/>
          <p:nvPr/>
        </p:nvSpPr>
        <p:spPr>
          <a:xfrm>
            <a:off x="4173726" y="4928532"/>
            <a:ext cx="914400" cy="9144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D762E28-029E-4637-993E-AEC4ED0D39E5}"/>
              </a:ext>
            </a:extLst>
          </p:cNvPr>
          <p:cNvSpPr/>
          <p:nvPr/>
        </p:nvSpPr>
        <p:spPr>
          <a:xfrm>
            <a:off x="6203862" y="994097"/>
            <a:ext cx="914400" cy="9144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4D872035-9DD2-443B-90F6-B52F83180FD4}"/>
              </a:ext>
            </a:extLst>
          </p:cNvPr>
          <p:cNvSpPr/>
          <p:nvPr/>
        </p:nvSpPr>
        <p:spPr>
          <a:xfrm>
            <a:off x="4173726" y="989467"/>
            <a:ext cx="914400" cy="9144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 </a:t>
            </a:r>
            <a:r>
              <a:rPr lang="en-US" dirty="0" err="1"/>
              <a:t>vox</a:t>
            </a:r>
            <a:r>
              <a:rPr lang="en-US" dirty="0"/>
              <a:t> away</a:t>
            </a:r>
          </a:p>
        </p:txBody>
      </p:sp>
      <p:sp>
        <p:nvSpPr>
          <p:cNvPr id="39" name="Rectangle 38">
            <a:extLst>
              <a:ext uri="{FF2B5EF4-FFF2-40B4-BE49-F238E27FC236}">
                <a16:creationId xmlns:a16="http://schemas.microsoft.com/office/drawing/2014/main" id="{9B25239C-13C9-4BFD-9B0B-9B21E3BFA814}"/>
              </a:ext>
            </a:extLst>
          </p:cNvPr>
          <p:cNvSpPr/>
          <p:nvPr/>
        </p:nvSpPr>
        <p:spPr>
          <a:xfrm>
            <a:off x="7248088" y="3905075"/>
            <a:ext cx="914400" cy="9144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0DD81B35-CD15-45D0-A503-8D7CBA183CA8}"/>
              </a:ext>
            </a:extLst>
          </p:cNvPr>
          <p:cNvSpPr/>
          <p:nvPr/>
        </p:nvSpPr>
        <p:spPr>
          <a:xfrm>
            <a:off x="3115112" y="3970090"/>
            <a:ext cx="914400" cy="9144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6143643F-3AB6-4823-A5DF-77E58965CDC2}"/>
              </a:ext>
            </a:extLst>
          </p:cNvPr>
          <p:cNvSpPr/>
          <p:nvPr/>
        </p:nvSpPr>
        <p:spPr>
          <a:xfrm>
            <a:off x="7235911" y="1963025"/>
            <a:ext cx="914400" cy="9144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725559FA-827F-49A7-A1F8-1F7780B89CB8}"/>
              </a:ext>
            </a:extLst>
          </p:cNvPr>
          <p:cNvSpPr/>
          <p:nvPr/>
        </p:nvSpPr>
        <p:spPr>
          <a:xfrm>
            <a:off x="3115112" y="1978430"/>
            <a:ext cx="914400" cy="9144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D7CA4867-9427-4089-9013-1EE609512BCA}"/>
              </a:ext>
            </a:extLst>
          </p:cNvPr>
          <p:cNvSpPr txBox="1"/>
          <p:nvPr/>
        </p:nvSpPr>
        <p:spPr>
          <a:xfrm>
            <a:off x="139978" y="276802"/>
            <a:ext cx="3511667" cy="369332"/>
          </a:xfrm>
          <a:prstGeom prst="rect">
            <a:avLst/>
          </a:prstGeom>
          <a:noFill/>
        </p:spPr>
        <p:txBody>
          <a:bodyPr wrap="none" rtlCol="0">
            <a:spAutoFit/>
          </a:bodyPr>
          <a:lstStyle/>
          <a:p>
            <a:r>
              <a:rPr lang="en-US" dirty="0"/>
              <a:t>2 planes out from the central voxel:</a:t>
            </a:r>
          </a:p>
        </p:txBody>
      </p:sp>
      <p:sp>
        <p:nvSpPr>
          <p:cNvPr id="49" name="Isosceles Triangle 48">
            <a:extLst>
              <a:ext uri="{FF2B5EF4-FFF2-40B4-BE49-F238E27FC236}">
                <a16:creationId xmlns:a16="http://schemas.microsoft.com/office/drawing/2014/main" id="{20D63F9F-0C08-4133-8576-1117DA7C8BE7}"/>
              </a:ext>
            </a:extLst>
          </p:cNvPr>
          <p:cNvSpPr/>
          <p:nvPr/>
        </p:nvSpPr>
        <p:spPr>
          <a:xfrm>
            <a:off x="9657348" y="2027850"/>
            <a:ext cx="914400" cy="908297"/>
          </a:xfrm>
          <a:prstGeom prst="triangle">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62097668-558C-49FA-81A4-CA79294EA5F4}"/>
              </a:ext>
            </a:extLst>
          </p:cNvPr>
          <p:cNvSpPr txBox="1"/>
          <p:nvPr/>
        </p:nvSpPr>
        <p:spPr>
          <a:xfrm>
            <a:off x="9594726" y="2936147"/>
            <a:ext cx="1039644" cy="276999"/>
          </a:xfrm>
          <a:prstGeom prst="rect">
            <a:avLst/>
          </a:prstGeom>
          <a:noFill/>
        </p:spPr>
        <p:txBody>
          <a:bodyPr wrap="none" rtlCol="0">
            <a:spAutoFit/>
          </a:bodyPr>
          <a:lstStyle/>
          <a:p>
            <a:r>
              <a:rPr lang="en-US" sz="1200" dirty="0"/>
              <a:t>2 </a:t>
            </a:r>
            <a:r>
              <a:rPr lang="en-US" sz="1200" dirty="0" err="1"/>
              <a:t>vox</a:t>
            </a:r>
            <a:r>
              <a:rPr lang="en-US" sz="1200" dirty="0"/>
              <a:t> forward</a:t>
            </a:r>
          </a:p>
        </p:txBody>
      </p:sp>
      <p:sp>
        <p:nvSpPr>
          <p:cNvPr id="52" name="TextBox 51">
            <a:extLst>
              <a:ext uri="{FF2B5EF4-FFF2-40B4-BE49-F238E27FC236}">
                <a16:creationId xmlns:a16="http://schemas.microsoft.com/office/drawing/2014/main" id="{CB607930-0EFD-4AB4-AB8F-D9B37515466F}"/>
              </a:ext>
            </a:extLst>
          </p:cNvPr>
          <p:cNvSpPr txBox="1"/>
          <p:nvPr/>
        </p:nvSpPr>
        <p:spPr>
          <a:xfrm rot="16200000">
            <a:off x="7813936" y="850967"/>
            <a:ext cx="707630" cy="276999"/>
          </a:xfrm>
          <a:prstGeom prst="rect">
            <a:avLst/>
          </a:prstGeom>
          <a:noFill/>
        </p:spPr>
        <p:txBody>
          <a:bodyPr wrap="none" rtlCol="0">
            <a:spAutoFit/>
          </a:bodyPr>
          <a:lstStyle/>
          <a:p>
            <a:r>
              <a:rPr lang="en-US" sz="1200" dirty="0"/>
              <a:t>2 </a:t>
            </a:r>
            <a:r>
              <a:rPr lang="en-US" sz="1200" dirty="0" err="1"/>
              <a:t>vox</a:t>
            </a:r>
            <a:r>
              <a:rPr lang="en-US" sz="1200" dirty="0"/>
              <a:t> up</a:t>
            </a:r>
          </a:p>
        </p:txBody>
      </p: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B03C16D1-2F7E-4469-BD4C-437F02D564F8}"/>
                  </a:ext>
                </a:extLst>
              </p:cNvPr>
              <p:cNvSpPr txBox="1"/>
              <p:nvPr/>
            </p:nvSpPr>
            <p:spPr>
              <a:xfrm rot="2749182">
                <a:off x="9327709" y="2382020"/>
                <a:ext cx="2169377" cy="299634"/>
              </a:xfrm>
              <a:prstGeom prst="rect">
                <a:avLst/>
              </a:prstGeom>
              <a:noFill/>
            </p:spPr>
            <p:txBody>
              <a:bodyPr wrap="square" rtlCol="0">
                <a:spAutoFit/>
              </a:bodyPr>
              <a:lstStyle/>
              <a:p>
                <a:r>
                  <a:rPr lang="en-US" sz="1200" dirty="0"/>
                  <a:t>Distance to voxel = </a:t>
                </a:r>
                <a14:m>
                  <m:oMath xmlns:m="http://schemas.openxmlformats.org/officeDocument/2006/math">
                    <m:rad>
                      <m:radPr>
                        <m:degHide m:val="on"/>
                        <m:ctrlPr>
                          <a:rPr lang="en-US" sz="1200" i="1" smtClean="0">
                            <a:latin typeface="Cambria Math" panose="02040503050406030204" pitchFamily="18" charset="0"/>
                          </a:rPr>
                        </m:ctrlPr>
                      </m:radPr>
                      <m:deg/>
                      <m:e>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2</m:t>
                            </m:r>
                          </m:e>
                          <m:sup>
                            <m:r>
                              <a:rPr lang="en-US" sz="1200" b="0" i="1" smtClean="0">
                                <a:latin typeface="Cambria Math" panose="02040503050406030204" pitchFamily="18" charset="0"/>
                              </a:rPr>
                              <m:t>2</m:t>
                            </m:r>
                          </m:sup>
                        </m:sSup>
                        <m:r>
                          <a:rPr lang="en-US" sz="1200" b="0" i="1" smtClean="0">
                            <a:latin typeface="Cambria Math" panose="02040503050406030204" pitchFamily="18" charset="0"/>
                          </a:rPr>
                          <m:t>+</m:t>
                        </m:r>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1.4</m:t>
                            </m:r>
                          </m:e>
                          <m:sup>
                            <m:r>
                              <a:rPr lang="en-US" sz="1200" b="0" i="1" smtClean="0">
                                <a:latin typeface="Cambria Math" panose="02040503050406030204" pitchFamily="18" charset="0"/>
                              </a:rPr>
                              <m:t>2</m:t>
                            </m:r>
                          </m:sup>
                        </m:sSup>
                      </m:e>
                    </m:rad>
                  </m:oMath>
                </a14:m>
                <a:endParaRPr lang="en-US" sz="1200" dirty="0"/>
              </a:p>
            </p:txBody>
          </p:sp>
        </mc:Choice>
        <mc:Fallback xmlns="">
          <p:sp>
            <p:nvSpPr>
              <p:cNvPr id="54" name="TextBox 53">
                <a:extLst>
                  <a:ext uri="{FF2B5EF4-FFF2-40B4-BE49-F238E27FC236}">
                    <a16:creationId xmlns:a16="http://schemas.microsoft.com/office/drawing/2014/main" id="{B03C16D1-2F7E-4469-BD4C-437F02D564F8}"/>
                  </a:ext>
                </a:extLst>
              </p:cNvPr>
              <p:cNvSpPr txBox="1">
                <a:spLocks noRot="1" noChangeAspect="1" noMove="1" noResize="1" noEditPoints="1" noAdjustHandles="1" noChangeArrowheads="1" noChangeShapeType="1" noTextEdit="1"/>
              </p:cNvSpPr>
              <p:nvPr/>
            </p:nvSpPr>
            <p:spPr>
              <a:xfrm rot="2749182">
                <a:off x="9327709" y="2382020"/>
                <a:ext cx="2169377" cy="299634"/>
              </a:xfrm>
              <a:prstGeom prst="rect">
                <a:avLst/>
              </a:prstGeom>
              <a:blipFill>
                <a:blip r:embed="rId2"/>
                <a:stretch>
                  <a:fillRect l="-1761"/>
                </a:stretch>
              </a:blipFill>
            </p:spPr>
            <p:txBody>
              <a:bodyPr/>
              <a:lstStyle/>
              <a:p>
                <a:r>
                  <a:rPr lang="en-US">
                    <a:noFill/>
                  </a:rPr>
                  <a:t> </a:t>
                </a:r>
              </a:p>
            </p:txBody>
          </p:sp>
        </mc:Fallback>
      </mc:AlternateContent>
      <p:cxnSp>
        <p:nvCxnSpPr>
          <p:cNvPr id="56" name="Straight Arrow Connector 55">
            <a:extLst>
              <a:ext uri="{FF2B5EF4-FFF2-40B4-BE49-F238E27FC236}">
                <a16:creationId xmlns:a16="http://schemas.microsoft.com/office/drawing/2014/main" id="{C9C20076-0ED5-4042-BB5B-8DA852FD8C6C}"/>
              </a:ext>
            </a:extLst>
          </p:cNvPr>
          <p:cNvCxnSpPr>
            <a:stCxn id="27" idx="3"/>
          </p:cNvCxnSpPr>
          <p:nvPr/>
        </p:nvCxnSpPr>
        <p:spPr>
          <a:xfrm>
            <a:off x="7118262" y="2420225"/>
            <a:ext cx="21994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Isosceles Triangle 57">
            <a:extLst>
              <a:ext uri="{FF2B5EF4-FFF2-40B4-BE49-F238E27FC236}">
                <a16:creationId xmlns:a16="http://schemas.microsoft.com/office/drawing/2014/main" id="{7EF7844A-D842-4F2D-8C42-6641425CDD55}"/>
              </a:ext>
            </a:extLst>
          </p:cNvPr>
          <p:cNvSpPr/>
          <p:nvPr/>
        </p:nvSpPr>
        <p:spPr>
          <a:xfrm>
            <a:off x="8305688" y="461468"/>
            <a:ext cx="914400" cy="908297"/>
          </a:xfrm>
          <a:prstGeom prst="triangle">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85FC2D33-481B-456C-A749-98493D27B5D8}"/>
              </a:ext>
            </a:extLst>
          </p:cNvPr>
          <p:cNvSpPr txBox="1"/>
          <p:nvPr/>
        </p:nvSpPr>
        <p:spPr>
          <a:xfrm>
            <a:off x="8233998" y="1316991"/>
            <a:ext cx="1039644" cy="276999"/>
          </a:xfrm>
          <a:prstGeom prst="rect">
            <a:avLst/>
          </a:prstGeom>
          <a:noFill/>
        </p:spPr>
        <p:txBody>
          <a:bodyPr wrap="none" rtlCol="0">
            <a:spAutoFit/>
          </a:bodyPr>
          <a:lstStyle/>
          <a:p>
            <a:r>
              <a:rPr lang="en-US" sz="1200" dirty="0"/>
              <a:t>2 </a:t>
            </a:r>
            <a:r>
              <a:rPr lang="en-US" sz="1200" dirty="0" err="1"/>
              <a:t>vox</a:t>
            </a:r>
            <a:r>
              <a:rPr lang="en-US" sz="1200" dirty="0"/>
              <a:t> forward</a:t>
            </a:r>
          </a:p>
        </p:txBody>
      </p:sp>
      <p:sp>
        <p:nvSpPr>
          <p:cNvPr id="62" name="TextBox 61">
            <a:extLst>
              <a:ext uri="{FF2B5EF4-FFF2-40B4-BE49-F238E27FC236}">
                <a16:creationId xmlns:a16="http://schemas.microsoft.com/office/drawing/2014/main" id="{01535B77-A3EF-47E2-8D47-51ACBE868848}"/>
              </a:ext>
            </a:extLst>
          </p:cNvPr>
          <p:cNvSpPr txBox="1"/>
          <p:nvPr/>
        </p:nvSpPr>
        <p:spPr>
          <a:xfrm rot="16200000">
            <a:off x="9266939" y="2545738"/>
            <a:ext cx="808619" cy="276999"/>
          </a:xfrm>
          <a:prstGeom prst="rect">
            <a:avLst/>
          </a:prstGeom>
          <a:noFill/>
        </p:spPr>
        <p:txBody>
          <a:bodyPr wrap="none" rtlCol="0">
            <a:spAutoFit/>
          </a:bodyPr>
          <a:lstStyle/>
          <a:p>
            <a:r>
              <a:rPr lang="en-US" sz="1200" dirty="0"/>
              <a:t>1 </a:t>
            </a:r>
            <a:r>
              <a:rPr lang="en-US" sz="1200" dirty="0" err="1"/>
              <a:t>vox</a:t>
            </a:r>
            <a:r>
              <a:rPr lang="en-US" sz="1200" dirty="0"/>
              <a:t> </a:t>
            </a:r>
            <a:r>
              <a:rPr lang="en-US" sz="1200" dirty="0" err="1"/>
              <a:t>diag</a:t>
            </a:r>
            <a:endParaRPr lang="en-US" sz="1200" dirty="0"/>
          </a:p>
        </p:txBody>
      </p: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88EEDB96-8879-40C2-9996-530019D1192D}"/>
                  </a:ext>
                </a:extLst>
              </p:cNvPr>
              <p:cNvSpPr txBox="1"/>
              <p:nvPr/>
            </p:nvSpPr>
            <p:spPr>
              <a:xfrm rot="2749182">
                <a:off x="8012690" y="905200"/>
                <a:ext cx="2169377" cy="299634"/>
              </a:xfrm>
              <a:prstGeom prst="rect">
                <a:avLst/>
              </a:prstGeom>
              <a:noFill/>
            </p:spPr>
            <p:txBody>
              <a:bodyPr wrap="square" rtlCol="0">
                <a:spAutoFit/>
              </a:bodyPr>
              <a:lstStyle/>
              <a:p>
                <a:r>
                  <a:rPr lang="en-US" sz="1200" dirty="0"/>
                  <a:t>Distance to voxel = </a:t>
                </a:r>
                <a14:m>
                  <m:oMath xmlns:m="http://schemas.openxmlformats.org/officeDocument/2006/math">
                    <m:rad>
                      <m:radPr>
                        <m:degHide m:val="on"/>
                        <m:ctrlPr>
                          <a:rPr lang="en-US" sz="1200" i="1" smtClean="0">
                            <a:latin typeface="Cambria Math" panose="02040503050406030204" pitchFamily="18" charset="0"/>
                          </a:rPr>
                        </m:ctrlPr>
                      </m:radPr>
                      <m:deg/>
                      <m:e>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2</m:t>
                            </m:r>
                          </m:e>
                          <m:sup>
                            <m:r>
                              <a:rPr lang="en-US" sz="1200" b="0" i="1" smtClean="0">
                                <a:latin typeface="Cambria Math" panose="02040503050406030204" pitchFamily="18" charset="0"/>
                              </a:rPr>
                              <m:t>2</m:t>
                            </m:r>
                          </m:sup>
                        </m:sSup>
                        <m:r>
                          <a:rPr lang="en-US" sz="1200" b="0" i="1" smtClean="0">
                            <a:latin typeface="Cambria Math" panose="02040503050406030204" pitchFamily="18" charset="0"/>
                          </a:rPr>
                          <m:t>+</m:t>
                        </m:r>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2</m:t>
                            </m:r>
                          </m:e>
                          <m:sup>
                            <m:r>
                              <a:rPr lang="en-US" sz="1200" b="0" i="1" smtClean="0">
                                <a:latin typeface="Cambria Math" panose="02040503050406030204" pitchFamily="18" charset="0"/>
                              </a:rPr>
                              <m:t>2</m:t>
                            </m:r>
                          </m:sup>
                        </m:sSup>
                      </m:e>
                    </m:rad>
                  </m:oMath>
                </a14:m>
                <a:endParaRPr lang="en-US" sz="1200" dirty="0"/>
              </a:p>
            </p:txBody>
          </p:sp>
        </mc:Choice>
        <mc:Fallback xmlns="">
          <p:sp>
            <p:nvSpPr>
              <p:cNvPr id="64" name="TextBox 63">
                <a:extLst>
                  <a:ext uri="{FF2B5EF4-FFF2-40B4-BE49-F238E27FC236}">
                    <a16:creationId xmlns:a16="http://schemas.microsoft.com/office/drawing/2014/main" id="{88EEDB96-8879-40C2-9996-530019D1192D}"/>
                  </a:ext>
                </a:extLst>
              </p:cNvPr>
              <p:cNvSpPr txBox="1">
                <a:spLocks noRot="1" noChangeAspect="1" noMove="1" noResize="1" noEditPoints="1" noAdjustHandles="1" noChangeArrowheads="1" noChangeShapeType="1" noTextEdit="1"/>
              </p:cNvSpPr>
              <p:nvPr/>
            </p:nvSpPr>
            <p:spPr>
              <a:xfrm rot="2749182">
                <a:off x="8012690" y="905200"/>
                <a:ext cx="2169377" cy="299634"/>
              </a:xfrm>
              <a:prstGeom prst="rect">
                <a:avLst/>
              </a:prstGeom>
              <a:blipFill>
                <a:blip r:embed="rId3"/>
                <a:stretch>
                  <a:fillRect l="-1761"/>
                </a:stretch>
              </a:blipFill>
            </p:spPr>
            <p:txBody>
              <a:bodyPr/>
              <a:lstStyle/>
              <a:p>
                <a:r>
                  <a:rPr lang="en-US">
                    <a:noFill/>
                  </a:rPr>
                  <a:t> </a:t>
                </a:r>
              </a:p>
            </p:txBody>
          </p:sp>
        </mc:Fallback>
      </mc:AlternateContent>
      <p:cxnSp>
        <p:nvCxnSpPr>
          <p:cNvPr id="66" name="Straight Arrow Connector 65">
            <a:extLst>
              <a:ext uri="{FF2B5EF4-FFF2-40B4-BE49-F238E27FC236}">
                <a16:creationId xmlns:a16="http://schemas.microsoft.com/office/drawing/2014/main" id="{C5804A7C-346D-4D70-B592-5FEF81BE6046}"/>
              </a:ext>
            </a:extLst>
          </p:cNvPr>
          <p:cNvCxnSpPr/>
          <p:nvPr/>
        </p:nvCxnSpPr>
        <p:spPr>
          <a:xfrm flipV="1">
            <a:off x="6096000" y="726393"/>
            <a:ext cx="1933250" cy="248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4FE5C92A-AA13-4BD9-88F2-E68EB581E6BF}"/>
                  </a:ext>
                </a:extLst>
              </p:cNvPr>
              <p:cNvSpPr txBox="1"/>
              <p:nvPr/>
            </p:nvSpPr>
            <p:spPr>
              <a:xfrm rot="16200000">
                <a:off x="528545" y="1587578"/>
                <a:ext cx="848758" cy="296300"/>
              </a:xfrm>
              <a:prstGeom prst="rect">
                <a:avLst/>
              </a:prstGeom>
              <a:noFill/>
            </p:spPr>
            <p:txBody>
              <a:bodyPr wrap="none" rtlCol="0">
                <a:spAutoFit/>
              </a:bodyPr>
              <a:lstStyle/>
              <a:p>
                <a14:m>
                  <m:oMath xmlns:m="http://schemas.openxmlformats.org/officeDocument/2006/math">
                    <m:rad>
                      <m:radPr>
                        <m:degHide m:val="on"/>
                        <m:ctrlPr>
                          <a:rPr lang="en-US" sz="1200" i="1" smtClean="0">
                            <a:latin typeface="Cambria Math" panose="02040503050406030204" pitchFamily="18" charset="0"/>
                          </a:rPr>
                        </m:ctrlPr>
                      </m:radPr>
                      <m:deg/>
                      <m:e>
                        <m:r>
                          <a:rPr lang="en-US" sz="1200" b="0" i="1" smtClean="0">
                            <a:latin typeface="Cambria Math" panose="02040503050406030204" pitchFamily="18" charset="0"/>
                          </a:rPr>
                          <m:t>5 </m:t>
                        </m:r>
                      </m:e>
                    </m:rad>
                  </m:oMath>
                </a14:m>
                <a:r>
                  <a:rPr lang="en-US" sz="1200" dirty="0"/>
                  <a:t> </a:t>
                </a:r>
                <a:r>
                  <a:rPr lang="en-US" sz="1200" dirty="0" err="1"/>
                  <a:t>vox</a:t>
                </a:r>
                <a:r>
                  <a:rPr lang="en-US" sz="1200" dirty="0"/>
                  <a:t> up</a:t>
                </a:r>
              </a:p>
            </p:txBody>
          </p:sp>
        </mc:Choice>
        <mc:Fallback xmlns="">
          <p:sp>
            <p:nvSpPr>
              <p:cNvPr id="68" name="TextBox 67">
                <a:extLst>
                  <a:ext uri="{FF2B5EF4-FFF2-40B4-BE49-F238E27FC236}">
                    <a16:creationId xmlns:a16="http://schemas.microsoft.com/office/drawing/2014/main" id="{4FE5C92A-AA13-4BD9-88F2-E68EB581E6BF}"/>
                  </a:ext>
                </a:extLst>
              </p:cNvPr>
              <p:cNvSpPr txBox="1">
                <a:spLocks noRot="1" noChangeAspect="1" noMove="1" noResize="1" noEditPoints="1" noAdjustHandles="1" noChangeArrowheads="1" noChangeShapeType="1" noTextEdit="1"/>
              </p:cNvSpPr>
              <p:nvPr/>
            </p:nvSpPr>
            <p:spPr>
              <a:xfrm rot="16200000">
                <a:off x="528545" y="1587578"/>
                <a:ext cx="848758" cy="296300"/>
              </a:xfrm>
              <a:prstGeom prst="rect">
                <a:avLst/>
              </a:prstGeom>
              <a:blipFill>
                <a:blip r:embed="rId4"/>
                <a:stretch>
                  <a:fillRect r="-16327"/>
                </a:stretch>
              </a:blipFill>
            </p:spPr>
            <p:txBody>
              <a:bodyPr/>
              <a:lstStyle/>
              <a:p>
                <a:r>
                  <a:rPr lang="en-US">
                    <a:noFill/>
                  </a:rPr>
                  <a:t> </a:t>
                </a:r>
              </a:p>
            </p:txBody>
          </p:sp>
        </mc:Fallback>
      </mc:AlternateContent>
      <p:sp>
        <p:nvSpPr>
          <p:cNvPr id="70" name="Isosceles Triangle 69">
            <a:extLst>
              <a:ext uri="{FF2B5EF4-FFF2-40B4-BE49-F238E27FC236}">
                <a16:creationId xmlns:a16="http://schemas.microsoft.com/office/drawing/2014/main" id="{F218B648-F234-4E30-8C30-6CC63B01203E}"/>
              </a:ext>
            </a:extLst>
          </p:cNvPr>
          <p:cNvSpPr/>
          <p:nvPr/>
        </p:nvSpPr>
        <p:spPr>
          <a:xfrm>
            <a:off x="1090861" y="1207729"/>
            <a:ext cx="914400" cy="908297"/>
          </a:xfrm>
          <a:prstGeom prst="triangle">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0DC1FDA5-19CF-4283-ABEB-6E0AACE302A9}"/>
              </a:ext>
            </a:extLst>
          </p:cNvPr>
          <p:cNvSpPr txBox="1"/>
          <p:nvPr/>
        </p:nvSpPr>
        <p:spPr>
          <a:xfrm>
            <a:off x="1019171" y="2063252"/>
            <a:ext cx="1039644" cy="276999"/>
          </a:xfrm>
          <a:prstGeom prst="rect">
            <a:avLst/>
          </a:prstGeom>
          <a:noFill/>
        </p:spPr>
        <p:txBody>
          <a:bodyPr wrap="none" rtlCol="0">
            <a:spAutoFit/>
          </a:bodyPr>
          <a:lstStyle/>
          <a:p>
            <a:r>
              <a:rPr lang="en-US" sz="1200" dirty="0"/>
              <a:t>2 </a:t>
            </a:r>
            <a:r>
              <a:rPr lang="en-US" sz="1200" dirty="0" err="1"/>
              <a:t>vox</a:t>
            </a:r>
            <a:r>
              <a:rPr lang="en-US" sz="1200" dirty="0"/>
              <a:t> forward</a:t>
            </a:r>
          </a:p>
        </p:txBody>
      </p: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B60E8A22-B7DE-4E98-B6A9-883BB930F2D8}"/>
                  </a:ext>
                </a:extLst>
              </p:cNvPr>
              <p:cNvSpPr txBox="1"/>
              <p:nvPr/>
            </p:nvSpPr>
            <p:spPr>
              <a:xfrm rot="2749182">
                <a:off x="797863" y="1651461"/>
                <a:ext cx="2169377" cy="299634"/>
              </a:xfrm>
              <a:prstGeom prst="rect">
                <a:avLst/>
              </a:prstGeom>
              <a:noFill/>
            </p:spPr>
            <p:txBody>
              <a:bodyPr wrap="square" rtlCol="0">
                <a:spAutoFit/>
              </a:bodyPr>
              <a:lstStyle/>
              <a:p>
                <a:r>
                  <a:rPr lang="en-US" sz="1200" dirty="0"/>
                  <a:t>Distance to voxel = </a:t>
                </a:r>
                <a14:m>
                  <m:oMath xmlns:m="http://schemas.openxmlformats.org/officeDocument/2006/math">
                    <m:rad>
                      <m:radPr>
                        <m:degHide m:val="on"/>
                        <m:ctrlPr>
                          <a:rPr lang="en-US" sz="1200" i="1" smtClean="0">
                            <a:latin typeface="Cambria Math" panose="02040503050406030204" pitchFamily="18" charset="0"/>
                          </a:rPr>
                        </m:ctrlPr>
                      </m:radPr>
                      <m:deg/>
                      <m:e>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2</m:t>
                            </m:r>
                          </m:e>
                          <m:sup>
                            <m:r>
                              <a:rPr lang="en-US" sz="1200" b="0" i="1" smtClean="0">
                                <a:latin typeface="Cambria Math" panose="02040503050406030204" pitchFamily="18" charset="0"/>
                              </a:rPr>
                              <m:t>2</m:t>
                            </m:r>
                          </m:sup>
                        </m:sSup>
                        <m:r>
                          <a:rPr lang="en-US" sz="1200" b="0" i="1" smtClean="0">
                            <a:latin typeface="Cambria Math" panose="02040503050406030204" pitchFamily="18" charset="0"/>
                          </a:rPr>
                          <m:t>+5</m:t>
                        </m:r>
                      </m:e>
                    </m:rad>
                  </m:oMath>
                </a14:m>
                <a:endParaRPr lang="en-US" sz="1200" dirty="0"/>
              </a:p>
            </p:txBody>
          </p:sp>
        </mc:Choice>
        <mc:Fallback xmlns="">
          <p:sp>
            <p:nvSpPr>
              <p:cNvPr id="74" name="TextBox 73">
                <a:extLst>
                  <a:ext uri="{FF2B5EF4-FFF2-40B4-BE49-F238E27FC236}">
                    <a16:creationId xmlns:a16="http://schemas.microsoft.com/office/drawing/2014/main" id="{B60E8A22-B7DE-4E98-B6A9-883BB930F2D8}"/>
                  </a:ext>
                </a:extLst>
              </p:cNvPr>
              <p:cNvSpPr txBox="1">
                <a:spLocks noRot="1" noChangeAspect="1" noMove="1" noResize="1" noEditPoints="1" noAdjustHandles="1" noChangeArrowheads="1" noChangeShapeType="1" noTextEdit="1"/>
              </p:cNvSpPr>
              <p:nvPr/>
            </p:nvSpPr>
            <p:spPr>
              <a:xfrm rot="2749182">
                <a:off x="797863" y="1651461"/>
                <a:ext cx="2169377" cy="299634"/>
              </a:xfrm>
              <a:prstGeom prst="rect">
                <a:avLst/>
              </a:prstGeom>
              <a:blipFill>
                <a:blip r:embed="rId5"/>
                <a:stretch>
                  <a:fillRect l="-2113"/>
                </a:stretch>
              </a:blipFill>
            </p:spPr>
            <p:txBody>
              <a:bodyPr/>
              <a:lstStyle/>
              <a:p>
                <a:r>
                  <a:rPr lang="en-US">
                    <a:noFill/>
                  </a:rPr>
                  <a:t> </a:t>
                </a:r>
              </a:p>
            </p:txBody>
          </p:sp>
        </mc:Fallback>
      </mc:AlternateContent>
      <p:cxnSp>
        <p:nvCxnSpPr>
          <p:cNvPr id="76" name="Straight Arrow Connector 75">
            <a:extLst>
              <a:ext uri="{FF2B5EF4-FFF2-40B4-BE49-F238E27FC236}">
                <a16:creationId xmlns:a16="http://schemas.microsoft.com/office/drawing/2014/main" id="{E9BC9A1A-A435-4AEF-85B3-284286605D66}"/>
              </a:ext>
            </a:extLst>
          </p:cNvPr>
          <p:cNvCxnSpPr>
            <a:endCxn id="74" idx="0"/>
          </p:cNvCxnSpPr>
          <p:nvPr/>
        </p:nvCxnSpPr>
        <p:spPr>
          <a:xfrm flipH="1">
            <a:off x="1989993" y="1456323"/>
            <a:ext cx="2142468" cy="2405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7498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1C76F03-3A1A-47FB-922C-947A1F7061C4}"/>
              </a:ext>
            </a:extLst>
          </p:cNvPr>
          <p:cNvSpPr/>
          <p:nvPr/>
        </p:nvSpPr>
        <p:spPr>
          <a:xfrm>
            <a:off x="5181600" y="2936147"/>
            <a:ext cx="914400" cy="9144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 </a:t>
            </a:r>
            <a:r>
              <a:rPr lang="en-US" dirty="0" err="1"/>
              <a:t>vox</a:t>
            </a:r>
            <a:r>
              <a:rPr lang="en-US" dirty="0"/>
              <a:t> away</a:t>
            </a:r>
          </a:p>
        </p:txBody>
      </p:sp>
      <p:sp>
        <p:nvSpPr>
          <p:cNvPr id="47" name="TextBox 46">
            <a:extLst>
              <a:ext uri="{FF2B5EF4-FFF2-40B4-BE49-F238E27FC236}">
                <a16:creationId xmlns:a16="http://schemas.microsoft.com/office/drawing/2014/main" id="{04F1C318-B207-4FB3-AE47-6FF7467B60D2}"/>
              </a:ext>
            </a:extLst>
          </p:cNvPr>
          <p:cNvSpPr txBox="1"/>
          <p:nvPr/>
        </p:nvSpPr>
        <p:spPr>
          <a:xfrm>
            <a:off x="139978" y="276802"/>
            <a:ext cx="3511667" cy="369332"/>
          </a:xfrm>
          <a:prstGeom prst="rect">
            <a:avLst/>
          </a:prstGeom>
          <a:noFill/>
        </p:spPr>
        <p:txBody>
          <a:bodyPr wrap="none" rtlCol="0">
            <a:spAutoFit/>
          </a:bodyPr>
          <a:lstStyle/>
          <a:p>
            <a:r>
              <a:rPr lang="en-US" dirty="0"/>
              <a:t>3 planes out from the central voxel:</a:t>
            </a:r>
          </a:p>
        </p:txBody>
      </p:sp>
    </p:spTree>
    <p:extLst>
      <p:ext uri="{BB962C8B-B14F-4D97-AF65-F5344CB8AC3E}">
        <p14:creationId xmlns:p14="http://schemas.microsoft.com/office/powerpoint/2010/main" val="910335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E38BBD-E1A1-4BBA-AC8D-560846A8A81E}"/>
              </a:ext>
            </a:extLst>
          </p:cNvPr>
          <p:cNvSpPr txBox="1"/>
          <p:nvPr/>
        </p:nvSpPr>
        <p:spPr>
          <a:xfrm>
            <a:off x="620785" y="478172"/>
            <a:ext cx="2943306" cy="369332"/>
          </a:xfrm>
          <a:prstGeom prst="rect">
            <a:avLst/>
          </a:prstGeom>
          <a:noFill/>
        </p:spPr>
        <p:txBody>
          <a:bodyPr wrap="none" rtlCol="0">
            <a:spAutoFit/>
          </a:bodyPr>
          <a:lstStyle/>
          <a:p>
            <a:r>
              <a:rPr lang="en-US" dirty="0"/>
              <a:t>Total volume of the “sphere”:</a:t>
            </a:r>
          </a:p>
        </p:txBody>
      </p:sp>
      <p:pic>
        <p:nvPicPr>
          <p:cNvPr id="6" name="Picture 5">
            <a:extLst>
              <a:ext uri="{FF2B5EF4-FFF2-40B4-BE49-F238E27FC236}">
                <a16:creationId xmlns:a16="http://schemas.microsoft.com/office/drawing/2014/main" id="{7162BEDF-4076-4B73-A0E8-9E42742BAC1A}"/>
              </a:ext>
            </a:extLst>
          </p:cNvPr>
          <p:cNvPicPr>
            <a:picLocks noChangeAspect="1"/>
          </p:cNvPicPr>
          <p:nvPr/>
        </p:nvPicPr>
        <p:blipFill>
          <a:blip r:embed="rId2"/>
          <a:stretch>
            <a:fillRect/>
          </a:stretch>
        </p:blipFill>
        <p:spPr>
          <a:xfrm>
            <a:off x="5081079" y="1062413"/>
            <a:ext cx="1995007" cy="1832701"/>
          </a:xfrm>
          <a:prstGeom prst="rect">
            <a:avLst/>
          </a:prstGeom>
        </p:spPr>
      </p:pic>
      <p:pic>
        <p:nvPicPr>
          <p:cNvPr id="8" name="Picture 7">
            <a:extLst>
              <a:ext uri="{FF2B5EF4-FFF2-40B4-BE49-F238E27FC236}">
                <a16:creationId xmlns:a16="http://schemas.microsoft.com/office/drawing/2014/main" id="{88029C26-03E9-4C45-B9F5-51F463081ECA}"/>
              </a:ext>
            </a:extLst>
          </p:cNvPr>
          <p:cNvPicPr>
            <a:picLocks noChangeAspect="1"/>
          </p:cNvPicPr>
          <p:nvPr/>
        </p:nvPicPr>
        <p:blipFill>
          <a:blip r:embed="rId3"/>
          <a:stretch>
            <a:fillRect/>
          </a:stretch>
        </p:blipFill>
        <p:spPr>
          <a:xfrm>
            <a:off x="3053158" y="1306777"/>
            <a:ext cx="1568257" cy="1527304"/>
          </a:xfrm>
          <a:prstGeom prst="rect">
            <a:avLst/>
          </a:prstGeom>
        </p:spPr>
      </p:pic>
      <p:pic>
        <p:nvPicPr>
          <p:cNvPr id="10" name="Picture 9">
            <a:extLst>
              <a:ext uri="{FF2B5EF4-FFF2-40B4-BE49-F238E27FC236}">
                <a16:creationId xmlns:a16="http://schemas.microsoft.com/office/drawing/2014/main" id="{42CEF88F-461C-4AD8-A9BB-8D5A1907F9C8}"/>
              </a:ext>
            </a:extLst>
          </p:cNvPr>
          <p:cNvPicPr>
            <a:picLocks noChangeAspect="1"/>
          </p:cNvPicPr>
          <p:nvPr/>
        </p:nvPicPr>
        <p:blipFill>
          <a:blip r:embed="rId3"/>
          <a:stretch>
            <a:fillRect/>
          </a:stretch>
        </p:blipFill>
        <p:spPr>
          <a:xfrm>
            <a:off x="7535750" y="1274447"/>
            <a:ext cx="1568257" cy="1527304"/>
          </a:xfrm>
          <a:prstGeom prst="rect">
            <a:avLst/>
          </a:prstGeom>
        </p:spPr>
      </p:pic>
      <p:pic>
        <p:nvPicPr>
          <p:cNvPr id="12" name="Picture 11">
            <a:extLst>
              <a:ext uri="{FF2B5EF4-FFF2-40B4-BE49-F238E27FC236}">
                <a16:creationId xmlns:a16="http://schemas.microsoft.com/office/drawing/2014/main" id="{31C78DE4-89E3-407D-B1F1-AF3A8695D798}"/>
              </a:ext>
            </a:extLst>
          </p:cNvPr>
          <p:cNvPicPr>
            <a:picLocks noChangeAspect="1"/>
          </p:cNvPicPr>
          <p:nvPr/>
        </p:nvPicPr>
        <p:blipFill>
          <a:blip r:embed="rId4"/>
          <a:stretch>
            <a:fillRect/>
          </a:stretch>
        </p:blipFill>
        <p:spPr>
          <a:xfrm>
            <a:off x="936557" y="1306776"/>
            <a:ext cx="1656937" cy="1527305"/>
          </a:xfrm>
          <a:prstGeom prst="rect">
            <a:avLst/>
          </a:prstGeom>
        </p:spPr>
      </p:pic>
      <p:pic>
        <p:nvPicPr>
          <p:cNvPr id="14" name="Picture 13">
            <a:extLst>
              <a:ext uri="{FF2B5EF4-FFF2-40B4-BE49-F238E27FC236}">
                <a16:creationId xmlns:a16="http://schemas.microsoft.com/office/drawing/2014/main" id="{199AE1E7-6158-4BFA-89C5-B2C977A01566}"/>
              </a:ext>
            </a:extLst>
          </p:cNvPr>
          <p:cNvPicPr>
            <a:picLocks noChangeAspect="1"/>
          </p:cNvPicPr>
          <p:nvPr/>
        </p:nvPicPr>
        <p:blipFill>
          <a:blip r:embed="rId4"/>
          <a:stretch>
            <a:fillRect/>
          </a:stretch>
        </p:blipFill>
        <p:spPr>
          <a:xfrm>
            <a:off x="9563671" y="1190728"/>
            <a:ext cx="1656937" cy="1527305"/>
          </a:xfrm>
          <a:prstGeom prst="rect">
            <a:avLst/>
          </a:prstGeom>
        </p:spPr>
      </p:pic>
      <p:pic>
        <p:nvPicPr>
          <p:cNvPr id="16" name="Picture 15">
            <a:extLst>
              <a:ext uri="{FF2B5EF4-FFF2-40B4-BE49-F238E27FC236}">
                <a16:creationId xmlns:a16="http://schemas.microsoft.com/office/drawing/2014/main" id="{45C3EDC9-B546-4023-B75A-6E3480350476}"/>
              </a:ext>
            </a:extLst>
          </p:cNvPr>
          <p:cNvPicPr>
            <a:picLocks noChangeAspect="1"/>
          </p:cNvPicPr>
          <p:nvPr/>
        </p:nvPicPr>
        <p:blipFill>
          <a:blip r:embed="rId5"/>
          <a:stretch>
            <a:fillRect/>
          </a:stretch>
        </p:blipFill>
        <p:spPr>
          <a:xfrm>
            <a:off x="0" y="1818214"/>
            <a:ext cx="476893" cy="439770"/>
          </a:xfrm>
          <a:prstGeom prst="rect">
            <a:avLst/>
          </a:prstGeom>
        </p:spPr>
      </p:pic>
      <p:pic>
        <p:nvPicPr>
          <p:cNvPr id="18" name="Picture 17">
            <a:extLst>
              <a:ext uri="{FF2B5EF4-FFF2-40B4-BE49-F238E27FC236}">
                <a16:creationId xmlns:a16="http://schemas.microsoft.com/office/drawing/2014/main" id="{8A27D9FB-E4FF-450D-AD9D-9D40D3446304}"/>
              </a:ext>
            </a:extLst>
          </p:cNvPr>
          <p:cNvPicPr>
            <a:picLocks noChangeAspect="1"/>
          </p:cNvPicPr>
          <p:nvPr/>
        </p:nvPicPr>
        <p:blipFill>
          <a:blip r:embed="rId5"/>
          <a:stretch>
            <a:fillRect/>
          </a:stretch>
        </p:blipFill>
        <p:spPr>
          <a:xfrm>
            <a:off x="11680272" y="1758878"/>
            <a:ext cx="476893" cy="439770"/>
          </a:xfrm>
          <a:prstGeom prst="rect">
            <a:avLst/>
          </a:prstGeom>
        </p:spPr>
      </p:pic>
      <p:sp>
        <p:nvSpPr>
          <p:cNvPr id="19" name="TextBox 18">
            <a:extLst>
              <a:ext uri="{FF2B5EF4-FFF2-40B4-BE49-F238E27FC236}">
                <a16:creationId xmlns:a16="http://schemas.microsoft.com/office/drawing/2014/main" id="{0789AB95-E33F-4879-A498-FF5E3928EC42}"/>
              </a:ext>
            </a:extLst>
          </p:cNvPr>
          <p:cNvSpPr txBox="1"/>
          <p:nvPr/>
        </p:nvSpPr>
        <p:spPr>
          <a:xfrm>
            <a:off x="87603" y="2364081"/>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6236B2EF-D3D2-40DF-B2A7-C8B93F720DAD}"/>
              </a:ext>
            </a:extLst>
          </p:cNvPr>
          <p:cNvSpPr txBox="1"/>
          <p:nvPr/>
        </p:nvSpPr>
        <p:spPr>
          <a:xfrm>
            <a:off x="502060" y="1853433"/>
            <a:ext cx="300082" cy="369332"/>
          </a:xfrm>
          <a:prstGeom prst="rect">
            <a:avLst/>
          </a:prstGeom>
          <a:noFill/>
        </p:spPr>
        <p:txBody>
          <a:bodyPr wrap="none" rtlCol="0">
            <a:spAutoFit/>
          </a:bodyPr>
          <a:lstStyle/>
          <a:p>
            <a:r>
              <a:rPr lang="en-US" dirty="0"/>
              <a:t>+</a:t>
            </a:r>
          </a:p>
        </p:txBody>
      </p:sp>
      <p:sp>
        <p:nvSpPr>
          <p:cNvPr id="23" name="TextBox 22">
            <a:extLst>
              <a:ext uri="{FF2B5EF4-FFF2-40B4-BE49-F238E27FC236}">
                <a16:creationId xmlns:a16="http://schemas.microsoft.com/office/drawing/2014/main" id="{3736D785-7A5A-4BBE-820F-9139508A9D92}"/>
              </a:ext>
            </a:extLst>
          </p:cNvPr>
          <p:cNvSpPr txBox="1"/>
          <p:nvPr/>
        </p:nvSpPr>
        <p:spPr>
          <a:xfrm>
            <a:off x="2593494" y="1829316"/>
            <a:ext cx="300082" cy="369332"/>
          </a:xfrm>
          <a:prstGeom prst="rect">
            <a:avLst/>
          </a:prstGeom>
          <a:noFill/>
        </p:spPr>
        <p:txBody>
          <a:bodyPr wrap="none" rtlCol="0">
            <a:spAutoFit/>
          </a:bodyPr>
          <a:lstStyle/>
          <a:p>
            <a:r>
              <a:rPr lang="en-US" dirty="0"/>
              <a:t>+</a:t>
            </a:r>
          </a:p>
        </p:txBody>
      </p:sp>
      <p:sp>
        <p:nvSpPr>
          <p:cNvPr id="25" name="TextBox 24">
            <a:extLst>
              <a:ext uri="{FF2B5EF4-FFF2-40B4-BE49-F238E27FC236}">
                <a16:creationId xmlns:a16="http://schemas.microsoft.com/office/drawing/2014/main" id="{FACC6F03-CFF7-4C6D-8CF7-DB3AC869D2B3}"/>
              </a:ext>
            </a:extLst>
          </p:cNvPr>
          <p:cNvSpPr txBox="1"/>
          <p:nvPr/>
        </p:nvSpPr>
        <p:spPr>
          <a:xfrm>
            <a:off x="4701206" y="1794097"/>
            <a:ext cx="300082" cy="369332"/>
          </a:xfrm>
          <a:prstGeom prst="rect">
            <a:avLst/>
          </a:prstGeom>
          <a:noFill/>
        </p:spPr>
        <p:txBody>
          <a:bodyPr wrap="none" rtlCol="0">
            <a:spAutoFit/>
          </a:bodyPr>
          <a:lstStyle/>
          <a:p>
            <a:r>
              <a:rPr lang="en-US" dirty="0"/>
              <a:t>+</a:t>
            </a:r>
          </a:p>
        </p:txBody>
      </p:sp>
      <p:sp>
        <p:nvSpPr>
          <p:cNvPr id="27" name="TextBox 26">
            <a:extLst>
              <a:ext uri="{FF2B5EF4-FFF2-40B4-BE49-F238E27FC236}">
                <a16:creationId xmlns:a16="http://schemas.microsoft.com/office/drawing/2014/main" id="{CC984D39-92CD-43D6-A6FB-7CEB864AE345}"/>
              </a:ext>
            </a:extLst>
          </p:cNvPr>
          <p:cNvSpPr txBox="1"/>
          <p:nvPr/>
        </p:nvSpPr>
        <p:spPr>
          <a:xfrm>
            <a:off x="7181491" y="1758878"/>
            <a:ext cx="300082" cy="369332"/>
          </a:xfrm>
          <a:prstGeom prst="rect">
            <a:avLst/>
          </a:prstGeom>
          <a:noFill/>
        </p:spPr>
        <p:txBody>
          <a:bodyPr wrap="none" rtlCol="0">
            <a:spAutoFit/>
          </a:bodyPr>
          <a:lstStyle/>
          <a:p>
            <a:r>
              <a:rPr lang="en-US" dirty="0"/>
              <a:t>+</a:t>
            </a:r>
          </a:p>
        </p:txBody>
      </p:sp>
      <p:sp>
        <p:nvSpPr>
          <p:cNvPr id="29" name="TextBox 28">
            <a:extLst>
              <a:ext uri="{FF2B5EF4-FFF2-40B4-BE49-F238E27FC236}">
                <a16:creationId xmlns:a16="http://schemas.microsoft.com/office/drawing/2014/main" id="{1321FFE0-CC26-48BA-8B02-240EE8A5B03D}"/>
              </a:ext>
            </a:extLst>
          </p:cNvPr>
          <p:cNvSpPr txBox="1"/>
          <p:nvPr/>
        </p:nvSpPr>
        <p:spPr>
          <a:xfrm>
            <a:off x="9193276" y="1701096"/>
            <a:ext cx="300082" cy="369332"/>
          </a:xfrm>
          <a:prstGeom prst="rect">
            <a:avLst/>
          </a:prstGeom>
          <a:noFill/>
        </p:spPr>
        <p:txBody>
          <a:bodyPr wrap="none" rtlCol="0">
            <a:spAutoFit/>
          </a:bodyPr>
          <a:lstStyle/>
          <a:p>
            <a:r>
              <a:rPr lang="en-US" dirty="0"/>
              <a:t>+</a:t>
            </a:r>
          </a:p>
        </p:txBody>
      </p:sp>
      <p:sp>
        <p:nvSpPr>
          <p:cNvPr id="31" name="TextBox 30">
            <a:extLst>
              <a:ext uri="{FF2B5EF4-FFF2-40B4-BE49-F238E27FC236}">
                <a16:creationId xmlns:a16="http://schemas.microsoft.com/office/drawing/2014/main" id="{8ABA4F6D-F2CE-47E4-B1ED-2DBAB0535D00}"/>
              </a:ext>
            </a:extLst>
          </p:cNvPr>
          <p:cNvSpPr txBox="1"/>
          <p:nvPr/>
        </p:nvSpPr>
        <p:spPr>
          <a:xfrm>
            <a:off x="11220608" y="1758878"/>
            <a:ext cx="300082" cy="369332"/>
          </a:xfrm>
          <a:prstGeom prst="rect">
            <a:avLst/>
          </a:prstGeom>
          <a:noFill/>
        </p:spPr>
        <p:txBody>
          <a:bodyPr wrap="none" rtlCol="0">
            <a:spAutoFit/>
          </a:bodyPr>
          <a:lstStyle/>
          <a:p>
            <a:r>
              <a:rPr lang="en-US" dirty="0"/>
              <a:t>+</a:t>
            </a:r>
          </a:p>
        </p:txBody>
      </p:sp>
      <p:sp>
        <p:nvSpPr>
          <p:cNvPr id="33" name="TextBox 32">
            <a:extLst>
              <a:ext uri="{FF2B5EF4-FFF2-40B4-BE49-F238E27FC236}">
                <a16:creationId xmlns:a16="http://schemas.microsoft.com/office/drawing/2014/main" id="{598FBBDC-B775-489B-A2CB-AB1CDC2146FE}"/>
              </a:ext>
            </a:extLst>
          </p:cNvPr>
          <p:cNvSpPr txBox="1"/>
          <p:nvPr/>
        </p:nvSpPr>
        <p:spPr>
          <a:xfrm>
            <a:off x="11767875" y="2163429"/>
            <a:ext cx="301686" cy="369332"/>
          </a:xfrm>
          <a:prstGeom prst="rect">
            <a:avLst/>
          </a:prstGeom>
          <a:noFill/>
        </p:spPr>
        <p:txBody>
          <a:bodyPr wrap="none" rtlCol="0">
            <a:spAutoFit/>
          </a:bodyPr>
          <a:lstStyle/>
          <a:p>
            <a:r>
              <a:rPr lang="en-US" dirty="0"/>
              <a:t>1</a:t>
            </a:r>
          </a:p>
        </p:txBody>
      </p:sp>
      <p:sp>
        <p:nvSpPr>
          <p:cNvPr id="35" name="TextBox 34">
            <a:extLst>
              <a:ext uri="{FF2B5EF4-FFF2-40B4-BE49-F238E27FC236}">
                <a16:creationId xmlns:a16="http://schemas.microsoft.com/office/drawing/2014/main" id="{EAF8A12F-62DA-46F9-9574-0D18A561DD86}"/>
              </a:ext>
            </a:extLst>
          </p:cNvPr>
          <p:cNvSpPr txBox="1"/>
          <p:nvPr/>
        </p:nvSpPr>
        <p:spPr>
          <a:xfrm>
            <a:off x="1555673" y="2801751"/>
            <a:ext cx="418704" cy="369332"/>
          </a:xfrm>
          <a:prstGeom prst="rect">
            <a:avLst/>
          </a:prstGeom>
          <a:noFill/>
        </p:spPr>
        <p:txBody>
          <a:bodyPr wrap="none" rtlCol="0">
            <a:spAutoFit/>
          </a:bodyPr>
          <a:lstStyle/>
          <a:p>
            <a:r>
              <a:rPr lang="en-US" dirty="0"/>
              <a:t>21</a:t>
            </a:r>
          </a:p>
        </p:txBody>
      </p:sp>
      <p:sp>
        <p:nvSpPr>
          <p:cNvPr id="37" name="TextBox 36">
            <a:extLst>
              <a:ext uri="{FF2B5EF4-FFF2-40B4-BE49-F238E27FC236}">
                <a16:creationId xmlns:a16="http://schemas.microsoft.com/office/drawing/2014/main" id="{9DC47534-0322-472F-A97F-9CD551CBE72A}"/>
              </a:ext>
            </a:extLst>
          </p:cNvPr>
          <p:cNvSpPr txBox="1"/>
          <p:nvPr/>
        </p:nvSpPr>
        <p:spPr>
          <a:xfrm>
            <a:off x="10182787" y="2733413"/>
            <a:ext cx="418704" cy="369332"/>
          </a:xfrm>
          <a:prstGeom prst="rect">
            <a:avLst/>
          </a:prstGeom>
          <a:noFill/>
        </p:spPr>
        <p:txBody>
          <a:bodyPr wrap="none" rtlCol="0">
            <a:spAutoFit/>
          </a:bodyPr>
          <a:lstStyle/>
          <a:p>
            <a:r>
              <a:rPr lang="en-US" dirty="0"/>
              <a:t>21</a:t>
            </a:r>
          </a:p>
        </p:txBody>
      </p:sp>
      <p:sp>
        <p:nvSpPr>
          <p:cNvPr id="39" name="TextBox 38">
            <a:extLst>
              <a:ext uri="{FF2B5EF4-FFF2-40B4-BE49-F238E27FC236}">
                <a16:creationId xmlns:a16="http://schemas.microsoft.com/office/drawing/2014/main" id="{A3691B32-479B-4F60-B6BF-1F1205D9B7C4}"/>
              </a:ext>
            </a:extLst>
          </p:cNvPr>
          <p:cNvSpPr txBox="1"/>
          <p:nvPr/>
        </p:nvSpPr>
        <p:spPr>
          <a:xfrm>
            <a:off x="3546457" y="2834081"/>
            <a:ext cx="418704" cy="369332"/>
          </a:xfrm>
          <a:prstGeom prst="rect">
            <a:avLst/>
          </a:prstGeom>
          <a:noFill/>
        </p:spPr>
        <p:txBody>
          <a:bodyPr wrap="none" rtlCol="0">
            <a:spAutoFit/>
          </a:bodyPr>
          <a:lstStyle/>
          <a:p>
            <a:r>
              <a:rPr lang="en-US" dirty="0"/>
              <a:t>25</a:t>
            </a:r>
          </a:p>
        </p:txBody>
      </p:sp>
      <p:sp>
        <p:nvSpPr>
          <p:cNvPr id="41" name="TextBox 40">
            <a:extLst>
              <a:ext uri="{FF2B5EF4-FFF2-40B4-BE49-F238E27FC236}">
                <a16:creationId xmlns:a16="http://schemas.microsoft.com/office/drawing/2014/main" id="{A5232178-B7EB-4D7D-831E-644A8D91A29C}"/>
              </a:ext>
            </a:extLst>
          </p:cNvPr>
          <p:cNvSpPr txBox="1"/>
          <p:nvPr/>
        </p:nvSpPr>
        <p:spPr>
          <a:xfrm>
            <a:off x="8135256" y="2895114"/>
            <a:ext cx="418704" cy="369332"/>
          </a:xfrm>
          <a:prstGeom prst="rect">
            <a:avLst/>
          </a:prstGeom>
          <a:noFill/>
        </p:spPr>
        <p:txBody>
          <a:bodyPr wrap="none" rtlCol="0">
            <a:spAutoFit/>
          </a:bodyPr>
          <a:lstStyle/>
          <a:p>
            <a:r>
              <a:rPr lang="en-US" dirty="0"/>
              <a:t>25</a:t>
            </a:r>
          </a:p>
        </p:txBody>
      </p:sp>
      <p:sp>
        <p:nvSpPr>
          <p:cNvPr id="43" name="TextBox 42">
            <a:extLst>
              <a:ext uri="{FF2B5EF4-FFF2-40B4-BE49-F238E27FC236}">
                <a16:creationId xmlns:a16="http://schemas.microsoft.com/office/drawing/2014/main" id="{65ACE98F-BDF5-438E-87DE-1E46D150949B}"/>
              </a:ext>
            </a:extLst>
          </p:cNvPr>
          <p:cNvSpPr txBox="1"/>
          <p:nvPr/>
        </p:nvSpPr>
        <p:spPr>
          <a:xfrm>
            <a:off x="5869230" y="2986417"/>
            <a:ext cx="418704" cy="369332"/>
          </a:xfrm>
          <a:prstGeom prst="rect">
            <a:avLst/>
          </a:prstGeom>
          <a:noFill/>
        </p:spPr>
        <p:txBody>
          <a:bodyPr wrap="none" rtlCol="0">
            <a:spAutoFit/>
          </a:bodyPr>
          <a:lstStyle/>
          <a:p>
            <a:r>
              <a:rPr lang="en-US" dirty="0"/>
              <a:t>29</a:t>
            </a:r>
          </a:p>
        </p:txBody>
      </p:sp>
      <p:sp>
        <p:nvSpPr>
          <p:cNvPr id="44" name="TextBox 43">
            <a:extLst>
              <a:ext uri="{FF2B5EF4-FFF2-40B4-BE49-F238E27FC236}">
                <a16:creationId xmlns:a16="http://schemas.microsoft.com/office/drawing/2014/main" id="{E7AF2482-CE71-423B-8EF9-5268BD7622FF}"/>
              </a:ext>
            </a:extLst>
          </p:cNvPr>
          <p:cNvSpPr txBox="1"/>
          <p:nvPr/>
        </p:nvSpPr>
        <p:spPr>
          <a:xfrm>
            <a:off x="2491468" y="3912553"/>
            <a:ext cx="1461234" cy="369332"/>
          </a:xfrm>
          <a:prstGeom prst="rect">
            <a:avLst/>
          </a:prstGeom>
          <a:noFill/>
        </p:spPr>
        <p:txBody>
          <a:bodyPr wrap="none" rtlCol="0">
            <a:spAutoFit/>
          </a:bodyPr>
          <a:lstStyle/>
          <a:p>
            <a:r>
              <a:rPr lang="en-US" b="1" dirty="0"/>
              <a:t>= 123 voxels*</a:t>
            </a:r>
          </a:p>
        </p:txBody>
      </p:sp>
      <p:sp>
        <p:nvSpPr>
          <p:cNvPr id="45" name="TextBox 44">
            <a:extLst>
              <a:ext uri="{FF2B5EF4-FFF2-40B4-BE49-F238E27FC236}">
                <a16:creationId xmlns:a16="http://schemas.microsoft.com/office/drawing/2014/main" id="{0A936A85-BB47-4383-A3AF-51BF36D01E1B}"/>
              </a:ext>
            </a:extLst>
          </p:cNvPr>
          <p:cNvSpPr txBox="1"/>
          <p:nvPr/>
        </p:nvSpPr>
        <p:spPr>
          <a:xfrm>
            <a:off x="2424418" y="5436066"/>
            <a:ext cx="5984644" cy="646331"/>
          </a:xfrm>
          <a:prstGeom prst="rect">
            <a:avLst/>
          </a:prstGeom>
          <a:noFill/>
        </p:spPr>
        <p:txBody>
          <a:bodyPr wrap="square" rtlCol="0">
            <a:spAutoFit/>
          </a:bodyPr>
          <a:lstStyle/>
          <a:p>
            <a:r>
              <a:rPr lang="en-US" dirty="0"/>
              <a:t>*max amount – spheres might be smaller if they’re on the edge of the brain cube, don’t include all gray matter, etc.</a:t>
            </a:r>
          </a:p>
        </p:txBody>
      </p:sp>
    </p:spTree>
    <p:extLst>
      <p:ext uri="{BB962C8B-B14F-4D97-AF65-F5344CB8AC3E}">
        <p14:creationId xmlns:p14="http://schemas.microsoft.com/office/powerpoint/2010/main" val="29282795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3">
      <a:majorFont>
        <a:latin typeface="Abadi Extra Light"/>
        <a:ea typeface=""/>
        <a:cs typeface=""/>
      </a:majorFont>
      <a:minorFont>
        <a:latin typeface="Abadi Extr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261</TotalTime>
  <Words>1229</Words>
  <Application>Microsoft Office PowerPoint</Application>
  <PresentationFormat>Widescreen</PresentationFormat>
  <Paragraphs>157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Abadi Extra Light</vt:lpstr>
      <vt:lpstr>Arial</vt:lpstr>
      <vt:lpstr>Cambria Math</vt:lpstr>
      <vt:lpstr>Office Theme</vt:lpstr>
      <vt:lpstr>Searchlight RSA: terms</vt:lpstr>
      <vt:lpstr>Analysis overview</vt:lpstr>
      <vt:lpstr>PowerPoint Presentation</vt:lpstr>
      <vt:lpstr>What does a searchlight sphere look like?</vt:lpstr>
      <vt:lpstr>PowerPoint Presentation</vt:lpstr>
      <vt:lpstr>PowerPoint Presentation</vt:lpstr>
      <vt:lpstr>PowerPoint Presentation</vt:lpstr>
      <vt:lpstr>PowerPoint Presentation</vt:lpstr>
      <vt:lpstr>PowerPoint Presentation</vt:lpstr>
      <vt:lpstr>Doing stats on Searchlight RSA</vt:lpstr>
      <vt:lpstr>Voxel-Level statistics: permutation tests</vt:lpstr>
      <vt:lpstr>Cluster-Level statistics: more permutation tests</vt:lpstr>
      <vt:lpstr>Identifying the clusters</vt:lpstr>
      <vt:lpstr>Parameters I’ve used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Leyla Tarhan</dc:creator>
  <cp:lastModifiedBy>Leyla Tarhan</cp:lastModifiedBy>
  <cp:revision>20</cp:revision>
  <dcterms:created xsi:type="dcterms:W3CDTF">2020-08-13T14:50:13Z</dcterms:created>
  <dcterms:modified xsi:type="dcterms:W3CDTF">2020-10-27T15:50:48Z</dcterms:modified>
</cp:coreProperties>
</file>