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E491F0-3FBE-4617-BCBF-A60529873DAC}">
          <p14:sldIdLst>
            <p14:sldId id="256"/>
          </p14:sldIdLst>
        </p14:section>
        <p14:section name="1. Background" id="{4F5F5B4C-0199-4A2A-A03A-EC30FC87D2EE}">
          <p14:sldIdLst>
            <p14:sldId id="257"/>
          </p14:sldIdLst>
        </p14:section>
        <p14:section name="2. Collapse over time" id="{F2F7DC3B-315D-46F3-BAD1-E549EEFD6DD6}">
          <p14:sldIdLst>
            <p14:sldId id="258"/>
          </p14:sldIdLst>
        </p14:section>
        <p14:section name="3. Including time" id="{7463EA00-5881-4C42-8768-B787D27671C4}">
          <p14:sldIdLst>
            <p14:sldId id="260"/>
            <p14:sldId id="261"/>
            <p14:sldId id="262"/>
            <p14:sldId id="263"/>
          </p14:sldIdLst>
        </p14:section>
        <p14:section name="4. Other thoughts" id="{F644656D-9989-46F4-90CA-3B98AA4DC566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3014-A113-4D39-A95B-4E132A7A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D0AAD-2D58-4053-B3D1-7EBA6F75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D9E8-D8DF-4507-97C0-33BE2270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05B3-BE7D-4A52-B259-1FE5DD5D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4F96-E6D3-4579-B2A4-9DD556B3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B595-CAA7-4F7D-8F72-DACE5DC7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D9C3D-0DCB-4EB7-897F-16AF96398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1942-7245-4B36-9E3E-9F9E9640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6AC82-CFB6-45F0-918D-C78F1D40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5352-AF54-49E2-8435-890097D3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062B6-AC87-4BEF-B556-0D637F753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7DA69-D5CF-4C46-B012-F7301942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1DFC-2D5A-442E-89BD-D4AEB0C7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F9610-DFF4-4FE6-A4C3-670A8432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875F8-3A17-45C4-A6F5-278FA286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4D24-6732-4F89-B950-BB1CB681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8A01-7529-4EAE-8B07-F348BCFD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66A7-28E5-46D3-B8E2-B3F60C62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6861-E68F-4F7D-975D-C8E6A079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F078-B8D3-44FC-8FB5-7C94EE15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F44D-8C27-49FB-ABE4-71EE46EC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1A1DF-E42F-471C-B61E-3F12510A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2BC5-9867-4B73-970B-34FBE7FD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846D-A92D-4D49-AAAD-F55D0EB3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7A0D-7CEB-4FC5-A84B-B442CD80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B803-3AE4-49DC-99F6-5C42C96C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7F64-5AAD-4BB7-AF59-B3CC82235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81462-6CEF-43DE-AD51-B7A13BBF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B2E5B-72C0-46DF-82BF-E96B4906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16286-180A-492C-92C8-A2AE5E5C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9A571-CA24-4F50-9366-DD756197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D5FE-BA95-4E6A-B02C-884110DC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2F6A-DE3F-4811-BF83-259CABF5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C3DD5-5C8B-4DB0-B519-7694F618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19A61-06F5-4AA6-8C3E-28E351830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7AA98-6E28-4717-8F38-E00E97BB7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4D1CC-D95E-4849-864A-957525B3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0F1C3-C09B-4CA8-8EE9-C549974B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350AA-C4E1-4371-A0E8-7475E550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191E-8D0D-4A5E-978C-E0DD701D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5C3DD-B399-4B59-B734-336258C6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C7FF4-B7DC-48B6-A4E4-691C2546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73600-E34C-42DC-B26A-4E4B1B3F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3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F8CD5-6121-4185-856B-7ACD6078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A611C-0246-4206-8CF0-8AE6E495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6ACBF-D5E9-4549-9F48-B277BDAF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9DE5-7F94-4FB7-9437-2B308BC7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8F79-4001-4EC6-96EB-4A54D2744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9B4B4-D209-4EE6-BD12-0CABFF52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D58D-CE6A-413B-A054-0D42F64E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45D26-D612-4874-AB12-2050C8D4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1770-E311-4106-A83D-4287424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019A-8FA0-4E6E-B33D-C39552F9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916FB-6A1B-4C43-BB5D-D58F5BD1B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6E160-1FAC-4581-BC15-0CE65D559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1344-E809-447B-A7D7-48D57E94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46390-FE7E-415E-BC03-A9C8133C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DBF9F-FE96-4A15-835C-66E3B183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D4EB0-709F-443B-A44E-4959BE85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461F-EDC5-4F99-8A2C-021CA6FE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0FB8B-5887-486E-ACD4-8DECBC815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FCF6-D528-4FB5-B7C6-44DC8E469E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230D-DF69-49D8-B949-444622604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7C1E-9E01-408A-ADE7-667C0D906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3C07-5EDD-4F3A-8E86-641D529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stanford.edu/courses/cs164-09-spring/Handouts/paper_shape_spaces_imm403.pdf" TargetMode="External"/><Relationship Id="rId2" Type="http://schemas.openxmlformats.org/officeDocument/2006/relationships/hyperlink" Target="https://en.wikipedia.org/wiki/Procrustes_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cipy.org/doc/scipy/reference/generated/scipy.spatial.procrustes.html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469E-5AC3-461F-9638-6BFEEAEBA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Calculating Pose Feature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0E784-63AB-4317-9E20-D99414585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2020</a:t>
            </a:r>
          </a:p>
        </p:txBody>
      </p:sp>
    </p:spTree>
    <p:extLst>
      <p:ext uri="{BB962C8B-B14F-4D97-AF65-F5344CB8AC3E}">
        <p14:creationId xmlns:p14="http://schemas.microsoft.com/office/powerpoint/2010/main" val="396829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BF66-18CE-4926-80D1-704C43BA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755D-6645-46BB-A8AC-6003E8AC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61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Pose features extracted for each frame of each action video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How should you calculate the similarity between action videos based on their pose features?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DFEDF-F058-45D4-A672-BF0AC685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18" y="2456320"/>
            <a:ext cx="6665764" cy="28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5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25B0-EB47-4F66-99F4-08738C7A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collapsing over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AA11A-D4EE-477C-A6A4-B953B06AFB22}"/>
              </a:ext>
            </a:extLst>
          </p:cNvPr>
          <p:cNvSpPr/>
          <p:nvPr/>
        </p:nvSpPr>
        <p:spPr>
          <a:xfrm>
            <a:off x="976967" y="2583809"/>
            <a:ext cx="2148281" cy="1231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848AC-C3BF-49EA-B631-65BFA73A56E8}"/>
              </a:ext>
            </a:extLst>
          </p:cNvPr>
          <p:cNvSpPr txBox="1"/>
          <p:nvPr/>
        </p:nvSpPr>
        <p:spPr>
          <a:xfrm>
            <a:off x="679508" y="1560352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each video, you have a matrix of pose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425A5-DDF7-4128-AE2B-6EF606FFB82B}"/>
              </a:ext>
            </a:extLst>
          </p:cNvPr>
          <p:cNvSpPr txBox="1"/>
          <p:nvPr/>
        </p:nvSpPr>
        <p:spPr>
          <a:xfrm>
            <a:off x="914399" y="3776520"/>
            <a:ext cx="1349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(75 frames)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0EBE1-1526-4ACE-82CE-C453DCFCB71A}"/>
              </a:ext>
            </a:extLst>
          </p:cNvPr>
          <p:cNvSpPr txBox="1"/>
          <p:nvPr/>
        </p:nvSpPr>
        <p:spPr>
          <a:xfrm rot="16200000">
            <a:off x="536116" y="3505450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DCD53-FF27-4C2B-8603-5D9F72AE1FA2}"/>
              </a:ext>
            </a:extLst>
          </p:cNvPr>
          <p:cNvSpPr/>
          <p:nvPr/>
        </p:nvSpPr>
        <p:spPr>
          <a:xfrm flipV="1">
            <a:off x="2528932" y="3716323"/>
            <a:ext cx="914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C04F7B-2C2D-42E7-AA64-B61602DCA5E4}"/>
              </a:ext>
            </a:extLst>
          </p:cNvPr>
          <p:cNvCxnSpPr>
            <a:stCxn id="9" idx="0"/>
          </p:cNvCxnSpPr>
          <p:nvPr/>
        </p:nvCxnSpPr>
        <p:spPr>
          <a:xfrm>
            <a:off x="2574652" y="3807763"/>
            <a:ext cx="185326" cy="10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6D266B-EDFA-4654-8239-E5FD942A0917}"/>
              </a:ext>
            </a:extLst>
          </p:cNvPr>
          <p:cNvSpPr txBox="1"/>
          <p:nvPr/>
        </p:nvSpPr>
        <p:spPr>
          <a:xfrm>
            <a:off x="2666092" y="3795707"/>
            <a:ext cx="114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(x, y) for joint </a:t>
            </a:r>
            <a:r>
              <a:rPr lang="en-US" sz="1200" i="1" dirty="0" err="1">
                <a:solidFill>
                  <a:srgbClr val="0070C0"/>
                </a:solidFill>
              </a:rPr>
              <a:t>i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in frame </a:t>
            </a:r>
            <a:r>
              <a:rPr lang="en-US" sz="1200" i="1" dirty="0">
                <a:solidFill>
                  <a:srgbClr val="0070C0"/>
                </a:solidFill>
              </a:rPr>
              <a:t>j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AFD4C0-4919-483B-8727-6F403C012D17}"/>
              </a:ext>
            </a:extLst>
          </p:cNvPr>
          <p:cNvCxnSpPr>
            <a:cxnSpLocks/>
          </p:cNvCxnSpPr>
          <p:nvPr/>
        </p:nvCxnSpPr>
        <p:spPr>
          <a:xfrm>
            <a:off x="3582099" y="3095538"/>
            <a:ext cx="20553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6AA775-C2B6-4020-9B82-AF21B90FA2E1}"/>
              </a:ext>
            </a:extLst>
          </p:cNvPr>
          <p:cNvSpPr txBox="1"/>
          <p:nvPr/>
        </p:nvSpPr>
        <p:spPr>
          <a:xfrm>
            <a:off x="3422708" y="2625969"/>
            <a:ext cx="23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over frames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609177-CCB2-4FD9-B84D-3333E1A5551B}"/>
              </a:ext>
            </a:extLst>
          </p:cNvPr>
          <p:cNvSpPr/>
          <p:nvPr/>
        </p:nvSpPr>
        <p:spPr>
          <a:xfrm>
            <a:off x="5744820" y="2564623"/>
            <a:ext cx="119086" cy="1231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867DA-8C80-453E-B586-A0BBC0A67DF3}"/>
              </a:ext>
            </a:extLst>
          </p:cNvPr>
          <p:cNvSpPr txBox="1"/>
          <p:nvPr/>
        </p:nvSpPr>
        <p:spPr>
          <a:xfrm rot="16200000">
            <a:off x="5303968" y="348626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319D35-E9A5-4789-BEB0-3C1ACA0A47FC}"/>
              </a:ext>
            </a:extLst>
          </p:cNvPr>
          <p:cNvSpPr/>
          <p:nvPr/>
        </p:nvSpPr>
        <p:spPr>
          <a:xfrm flipV="1">
            <a:off x="5758643" y="3684325"/>
            <a:ext cx="914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2BF1C5-8796-4172-8D1A-01F5A0F03FCE}"/>
              </a:ext>
            </a:extLst>
          </p:cNvPr>
          <p:cNvSpPr txBox="1"/>
          <p:nvPr/>
        </p:nvSpPr>
        <p:spPr>
          <a:xfrm>
            <a:off x="5275371" y="3984408"/>
            <a:ext cx="114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average (x, y) for joint </a:t>
            </a:r>
            <a:r>
              <a:rPr lang="en-US" sz="1200" i="1" dirty="0" err="1">
                <a:solidFill>
                  <a:srgbClr val="0070C0"/>
                </a:solidFill>
              </a:rPr>
              <a:t>i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64D859-4EBE-460A-8764-DE691030FD67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5804363" y="3795707"/>
            <a:ext cx="45720" cy="1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B63244-E10F-4EA3-BF45-2B4A661CA660}"/>
              </a:ext>
            </a:extLst>
          </p:cNvPr>
          <p:cNvSpPr txBox="1"/>
          <p:nvPr/>
        </p:nvSpPr>
        <p:spPr>
          <a:xfrm>
            <a:off x="6937682" y="1511997"/>
            <a:ext cx="472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compare videos, calculate the distance between the average location for each joint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A8E12F-9416-47C7-9101-3AA780DFB55D}"/>
              </a:ext>
            </a:extLst>
          </p:cNvPr>
          <p:cNvSpPr/>
          <p:nvPr/>
        </p:nvSpPr>
        <p:spPr>
          <a:xfrm>
            <a:off x="7034290" y="2394388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ED160-DF22-4556-A7A5-4DDE71ADDA10}"/>
              </a:ext>
            </a:extLst>
          </p:cNvPr>
          <p:cNvSpPr/>
          <p:nvPr/>
        </p:nvSpPr>
        <p:spPr>
          <a:xfrm>
            <a:off x="9119074" y="2394388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9E2B5-30A9-4AB3-AA7C-5896B6BE919B}"/>
              </a:ext>
            </a:extLst>
          </p:cNvPr>
          <p:cNvSpPr txBox="1"/>
          <p:nvPr/>
        </p:nvSpPr>
        <p:spPr>
          <a:xfrm>
            <a:off x="8346745" y="469967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RDMs for each joint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545FEA-9CCA-4750-9D47-84A157B5592C}"/>
              </a:ext>
            </a:extLst>
          </p:cNvPr>
          <p:cNvSpPr txBox="1"/>
          <p:nvPr/>
        </p:nvSpPr>
        <p:spPr>
          <a:xfrm>
            <a:off x="11353800" y="31651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95F954E1-D14A-451E-A17D-48AD904AE116}"/>
              </a:ext>
            </a:extLst>
          </p:cNvPr>
          <p:cNvSpPr/>
          <p:nvPr/>
        </p:nvSpPr>
        <p:spPr>
          <a:xfrm rot="16200000">
            <a:off x="9359582" y="2120780"/>
            <a:ext cx="253600" cy="4904185"/>
          </a:xfrm>
          <a:prstGeom prst="leftBrace">
            <a:avLst>
              <a:gd name="adj1" fmla="val 723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FEA849-7996-4EED-A372-9C11C31D0AA1}"/>
              </a:ext>
            </a:extLst>
          </p:cNvPr>
          <p:cNvSpPr txBox="1"/>
          <p:nvPr/>
        </p:nvSpPr>
        <p:spPr>
          <a:xfrm>
            <a:off x="7656783" y="2201645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elbow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481B9C-4F18-4B96-82E6-4043EC1E12DB}"/>
              </a:ext>
            </a:extLst>
          </p:cNvPr>
          <p:cNvSpPr txBox="1"/>
          <p:nvPr/>
        </p:nvSpPr>
        <p:spPr>
          <a:xfrm>
            <a:off x="9647791" y="219189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shoulder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0863D2-1A54-4C3C-A7AC-EE5424365961}"/>
              </a:ext>
            </a:extLst>
          </p:cNvPr>
          <p:cNvSpPr txBox="1"/>
          <p:nvPr/>
        </p:nvSpPr>
        <p:spPr>
          <a:xfrm>
            <a:off x="6986407" y="419613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 vids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68619B-9B7F-4D0A-B161-BB19436CED6F}"/>
              </a:ext>
            </a:extLst>
          </p:cNvPr>
          <p:cNvSpPr txBox="1"/>
          <p:nvPr/>
        </p:nvSpPr>
        <p:spPr>
          <a:xfrm rot="16200000">
            <a:off x="6602494" y="3839932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 vids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709346-361D-433C-9CA4-890CA1CB23BB}"/>
              </a:ext>
            </a:extLst>
          </p:cNvPr>
          <p:cNvSpPr/>
          <p:nvPr/>
        </p:nvSpPr>
        <p:spPr>
          <a:xfrm flipV="1">
            <a:off x="7038845" y="4122824"/>
            <a:ext cx="914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A92B0C-99FF-433F-AF68-F0323D755EFA}"/>
              </a:ext>
            </a:extLst>
          </p:cNvPr>
          <p:cNvCxnSpPr/>
          <p:nvPr/>
        </p:nvCxnSpPr>
        <p:spPr>
          <a:xfrm flipH="1">
            <a:off x="6612020" y="4222684"/>
            <a:ext cx="464162" cy="91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29CBD7-EFDF-4529-80FD-3933461CF0DD}"/>
              </a:ext>
            </a:extLst>
          </p:cNvPr>
          <p:cNvSpPr txBox="1"/>
          <p:nvPr/>
        </p:nvSpPr>
        <p:spPr>
          <a:xfrm>
            <a:off x="5713536" y="5186850"/>
            <a:ext cx="235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Distance between average elbow location for video </a:t>
            </a:r>
            <a:r>
              <a:rPr lang="en-US" sz="1200" i="1" dirty="0" err="1">
                <a:solidFill>
                  <a:srgbClr val="0070C0"/>
                </a:solidFill>
              </a:rPr>
              <a:t>i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and video </a:t>
            </a:r>
            <a:r>
              <a:rPr lang="en-US" sz="1200" i="1" dirty="0">
                <a:solidFill>
                  <a:srgbClr val="0070C0"/>
                </a:solidFill>
              </a:rPr>
              <a:t>j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8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5E51-0FEB-45EF-BA31-6D8D47FC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keeping time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D4DC-1070-4854-9A82-EC6CBC1A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pretty straightforward to look at joint similarity without paying attention to time, but it also leaves a lot of information out:</a:t>
            </a:r>
          </a:p>
          <a:p>
            <a:pPr lvl="1"/>
            <a:r>
              <a:rPr lang="en-US" dirty="0"/>
              <a:t>Are the joints in the same locations at the same times?</a:t>
            </a:r>
          </a:p>
          <a:p>
            <a:pPr lvl="1"/>
            <a:r>
              <a:rPr lang="en-US" dirty="0"/>
              <a:t>What are the joints’ actual movements like, and do they move around the video frame in a similar way?</a:t>
            </a:r>
          </a:p>
          <a:p>
            <a:r>
              <a:rPr lang="en-US" dirty="0"/>
              <a:t>There are a few ways to calculate joint similarity while taking this temporal dimension into account (but it’s not clear yet what’s best / easiest):</a:t>
            </a:r>
          </a:p>
          <a:p>
            <a:pPr lvl="1"/>
            <a:r>
              <a:rPr lang="en-US" dirty="0"/>
              <a:t>Calculate the distance between joint locations at each frame </a:t>
            </a:r>
            <a:r>
              <a:rPr lang="en-US" dirty="0">
                <a:sym typeface="Wingdings" panose="05000000000000000000" pitchFamily="2" charset="2"/>
              </a:rPr>
              <a:t> average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 the </a:t>
            </a:r>
            <a:r>
              <a:rPr lang="en-US" i="1" dirty="0">
                <a:sym typeface="Wingdings" panose="05000000000000000000" pitchFamily="2" charset="2"/>
              </a:rPr>
              <a:t>shape </a:t>
            </a:r>
            <a:r>
              <a:rPr lang="en-US" dirty="0">
                <a:sym typeface="Wingdings" panose="05000000000000000000" pitchFamily="2" charset="2"/>
              </a:rPr>
              <a:t>of the temporal trajectories (something like Procrustes’ 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5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86AB-1B73-4A25-94E2-B264587E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average frame-wise distances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93DF8-BD03-46C2-8CFF-47EB08D1AED1}"/>
              </a:ext>
            </a:extLst>
          </p:cNvPr>
          <p:cNvSpPr/>
          <p:nvPr/>
        </p:nvSpPr>
        <p:spPr>
          <a:xfrm>
            <a:off x="1124124" y="199658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BBAF3-2874-4241-9E85-05BB27F844CA}"/>
              </a:ext>
            </a:extLst>
          </p:cNvPr>
          <p:cNvSpPr txBox="1"/>
          <p:nvPr/>
        </p:nvSpPr>
        <p:spPr>
          <a:xfrm>
            <a:off x="276243" y="1315581"/>
            <a:ext cx="371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each video and joint, get that joint’s trajectory through time: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9EB94-7F4C-4150-B39E-BE03F21569DD}"/>
              </a:ext>
            </a:extLst>
          </p:cNvPr>
          <p:cNvSpPr txBox="1"/>
          <p:nvPr/>
        </p:nvSpPr>
        <p:spPr>
          <a:xfrm>
            <a:off x="1015068" y="382538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512 px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0B3E0-4CC5-48C5-B9BE-A61B88A68EEA}"/>
              </a:ext>
            </a:extLst>
          </p:cNvPr>
          <p:cNvSpPr txBox="1"/>
          <p:nvPr/>
        </p:nvSpPr>
        <p:spPr>
          <a:xfrm rot="16200000">
            <a:off x="695676" y="344088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512 px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A593B1-73FC-4EF3-AFC2-98553B3400F1}"/>
              </a:ext>
            </a:extLst>
          </p:cNvPr>
          <p:cNvSpPr/>
          <p:nvPr/>
        </p:nvSpPr>
        <p:spPr>
          <a:xfrm>
            <a:off x="1191237" y="2607886"/>
            <a:ext cx="1518407" cy="823211"/>
          </a:xfrm>
          <a:custGeom>
            <a:avLst/>
            <a:gdLst>
              <a:gd name="connsiteX0" fmla="*/ 0 w 1518407"/>
              <a:gd name="connsiteY0" fmla="*/ 823211 h 823211"/>
              <a:gd name="connsiteX1" fmla="*/ 92279 w 1518407"/>
              <a:gd name="connsiteY1" fmla="*/ 630264 h 823211"/>
              <a:gd name="connsiteX2" fmla="*/ 234891 w 1518407"/>
              <a:gd name="connsiteY2" fmla="*/ 412151 h 823211"/>
              <a:gd name="connsiteX3" fmla="*/ 352337 w 1518407"/>
              <a:gd name="connsiteY3" fmla="*/ 655431 h 823211"/>
              <a:gd name="connsiteX4" fmla="*/ 587229 w 1518407"/>
              <a:gd name="connsiteY4" fmla="*/ 680598 h 823211"/>
              <a:gd name="connsiteX5" fmla="*/ 830510 w 1518407"/>
              <a:gd name="connsiteY5" fmla="*/ 512819 h 823211"/>
              <a:gd name="connsiteX6" fmla="*/ 520117 w 1518407"/>
              <a:gd name="connsiteY6" fmla="*/ 378595 h 823211"/>
              <a:gd name="connsiteX7" fmla="*/ 343948 w 1518407"/>
              <a:gd name="connsiteY7" fmla="*/ 93369 h 823211"/>
              <a:gd name="connsiteX8" fmla="*/ 587229 w 1518407"/>
              <a:gd name="connsiteY8" fmla="*/ 34646 h 823211"/>
              <a:gd name="connsiteX9" fmla="*/ 1124124 w 1518407"/>
              <a:gd name="connsiteY9" fmla="*/ 17868 h 823211"/>
              <a:gd name="connsiteX10" fmla="*/ 1249959 w 1518407"/>
              <a:gd name="connsiteY10" fmla="*/ 294705 h 823211"/>
              <a:gd name="connsiteX11" fmla="*/ 1258348 w 1518407"/>
              <a:gd name="connsiteY11" fmla="*/ 621875 h 823211"/>
              <a:gd name="connsiteX12" fmla="*/ 1518407 w 1518407"/>
              <a:gd name="connsiteY12" fmla="*/ 504430 h 82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8407" h="823211">
                <a:moveTo>
                  <a:pt x="0" y="823211"/>
                </a:moveTo>
                <a:cubicBezTo>
                  <a:pt x="26565" y="760992"/>
                  <a:pt x="53131" y="698774"/>
                  <a:pt x="92279" y="630264"/>
                </a:cubicBezTo>
                <a:cubicBezTo>
                  <a:pt x="131427" y="561754"/>
                  <a:pt x="191548" y="407956"/>
                  <a:pt x="234891" y="412151"/>
                </a:cubicBezTo>
                <a:cubicBezTo>
                  <a:pt x="278234" y="416346"/>
                  <a:pt x="293614" y="610690"/>
                  <a:pt x="352337" y="655431"/>
                </a:cubicBezTo>
                <a:cubicBezTo>
                  <a:pt x="411060" y="700172"/>
                  <a:pt x="507534" y="704367"/>
                  <a:pt x="587229" y="680598"/>
                </a:cubicBezTo>
                <a:cubicBezTo>
                  <a:pt x="666924" y="656829"/>
                  <a:pt x="841695" y="563153"/>
                  <a:pt x="830510" y="512819"/>
                </a:cubicBezTo>
                <a:cubicBezTo>
                  <a:pt x="819325" y="462485"/>
                  <a:pt x="601211" y="448503"/>
                  <a:pt x="520117" y="378595"/>
                </a:cubicBezTo>
                <a:cubicBezTo>
                  <a:pt x="439023" y="308687"/>
                  <a:pt x="332763" y="150694"/>
                  <a:pt x="343948" y="93369"/>
                </a:cubicBezTo>
                <a:cubicBezTo>
                  <a:pt x="355133" y="36044"/>
                  <a:pt x="457200" y="47229"/>
                  <a:pt x="587229" y="34646"/>
                </a:cubicBezTo>
                <a:cubicBezTo>
                  <a:pt x="717258" y="22063"/>
                  <a:pt x="1013669" y="-25475"/>
                  <a:pt x="1124124" y="17868"/>
                </a:cubicBezTo>
                <a:cubicBezTo>
                  <a:pt x="1234579" y="61211"/>
                  <a:pt x="1227588" y="194037"/>
                  <a:pt x="1249959" y="294705"/>
                </a:cubicBezTo>
                <a:cubicBezTo>
                  <a:pt x="1272330" y="395373"/>
                  <a:pt x="1213607" y="586921"/>
                  <a:pt x="1258348" y="621875"/>
                </a:cubicBezTo>
                <a:cubicBezTo>
                  <a:pt x="1303089" y="656829"/>
                  <a:pt x="1410748" y="580629"/>
                  <a:pt x="1518407" y="5044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B7B73-351A-494A-937D-CE82B4541C97}"/>
              </a:ext>
            </a:extLst>
          </p:cNvPr>
          <p:cNvSpPr txBox="1"/>
          <p:nvPr/>
        </p:nvSpPr>
        <p:spPr>
          <a:xfrm>
            <a:off x="1113471" y="194169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video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4612FD-EB72-48A3-A651-E9BB2D3BAD88}"/>
              </a:ext>
            </a:extLst>
          </p:cNvPr>
          <p:cNvSpPr/>
          <p:nvPr/>
        </p:nvSpPr>
        <p:spPr>
          <a:xfrm>
            <a:off x="1145517" y="333965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F5F25C-67AD-4EC2-A3C8-FDF169E7CE4F}"/>
              </a:ext>
            </a:extLst>
          </p:cNvPr>
          <p:cNvSpPr/>
          <p:nvPr/>
        </p:nvSpPr>
        <p:spPr>
          <a:xfrm>
            <a:off x="2652901" y="304947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7E04E3-134E-4452-BA8B-BED668AE577E}"/>
              </a:ext>
            </a:extLst>
          </p:cNvPr>
          <p:cNvSpPr txBox="1"/>
          <p:nvPr/>
        </p:nvSpPr>
        <p:spPr>
          <a:xfrm>
            <a:off x="2853503" y="2803258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frame 75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2BB775-9055-47BD-BBD6-2D8DCA539674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2730950" y="3019413"/>
            <a:ext cx="232627" cy="43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05D461-1F1F-407B-A165-B9FF878ED9EE}"/>
              </a:ext>
            </a:extLst>
          </p:cNvPr>
          <p:cNvSpPr txBox="1"/>
          <p:nvPr/>
        </p:nvSpPr>
        <p:spPr>
          <a:xfrm>
            <a:off x="1114797" y="3550660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frame 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20E66-DAE7-44FF-9641-F924A00A504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298624" y="3481324"/>
            <a:ext cx="124912" cy="69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B89CB9-0645-4853-90F9-4E90C6722DF7}"/>
              </a:ext>
            </a:extLst>
          </p:cNvPr>
          <p:cNvSpPr/>
          <p:nvPr/>
        </p:nvSpPr>
        <p:spPr>
          <a:xfrm>
            <a:off x="1189940" y="2152673"/>
            <a:ext cx="1486148" cy="993199"/>
          </a:xfrm>
          <a:custGeom>
            <a:avLst/>
            <a:gdLst>
              <a:gd name="connsiteX0" fmla="*/ 9686 w 1486148"/>
              <a:gd name="connsiteY0" fmla="*/ 993199 h 993199"/>
              <a:gd name="connsiteX1" fmla="*/ 9686 w 1486148"/>
              <a:gd name="connsiteY1" fmla="*/ 741529 h 993199"/>
              <a:gd name="connsiteX2" fmla="*/ 110354 w 1486148"/>
              <a:gd name="connsiteY2" fmla="*/ 565360 h 993199"/>
              <a:gd name="connsiteX3" fmla="*/ 227799 w 1486148"/>
              <a:gd name="connsiteY3" fmla="*/ 682806 h 993199"/>
              <a:gd name="connsiteX4" fmla="*/ 563359 w 1486148"/>
              <a:gd name="connsiteY4" fmla="*/ 649250 h 993199"/>
              <a:gd name="connsiteX5" fmla="*/ 1007976 w 1486148"/>
              <a:gd name="connsiteY5" fmla="*/ 682806 h 993199"/>
              <a:gd name="connsiteX6" fmla="*/ 1016365 w 1486148"/>
              <a:gd name="connsiteY6" fmla="*/ 355635 h 993199"/>
              <a:gd name="connsiteX7" fmla="*/ 1049921 w 1486148"/>
              <a:gd name="connsiteY7" fmla="*/ 36854 h 993199"/>
              <a:gd name="connsiteX8" fmla="*/ 1486148 w 1486148"/>
              <a:gd name="connsiteY8" fmla="*/ 53632 h 99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6148" h="993199">
                <a:moveTo>
                  <a:pt x="9686" y="993199"/>
                </a:moveTo>
                <a:cubicBezTo>
                  <a:pt x="1297" y="903017"/>
                  <a:pt x="-7092" y="812835"/>
                  <a:pt x="9686" y="741529"/>
                </a:cubicBezTo>
                <a:cubicBezTo>
                  <a:pt x="26464" y="670223"/>
                  <a:pt x="74002" y="575147"/>
                  <a:pt x="110354" y="565360"/>
                </a:cubicBezTo>
                <a:cubicBezTo>
                  <a:pt x="146706" y="555573"/>
                  <a:pt x="152298" y="668824"/>
                  <a:pt x="227799" y="682806"/>
                </a:cubicBezTo>
                <a:cubicBezTo>
                  <a:pt x="303300" y="696788"/>
                  <a:pt x="433330" y="649250"/>
                  <a:pt x="563359" y="649250"/>
                </a:cubicBezTo>
                <a:cubicBezTo>
                  <a:pt x="693388" y="649250"/>
                  <a:pt x="932475" y="731742"/>
                  <a:pt x="1007976" y="682806"/>
                </a:cubicBezTo>
                <a:cubicBezTo>
                  <a:pt x="1083477" y="633870"/>
                  <a:pt x="1009374" y="463294"/>
                  <a:pt x="1016365" y="355635"/>
                </a:cubicBezTo>
                <a:cubicBezTo>
                  <a:pt x="1023356" y="247976"/>
                  <a:pt x="971624" y="87188"/>
                  <a:pt x="1049921" y="36854"/>
                </a:cubicBezTo>
                <a:cubicBezTo>
                  <a:pt x="1128218" y="-13480"/>
                  <a:pt x="1409249" y="-16276"/>
                  <a:pt x="1486148" y="53632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D0BF3A-A6B1-4A72-B026-436C3BCEBEBD}"/>
              </a:ext>
            </a:extLst>
          </p:cNvPr>
          <p:cNvSpPr txBox="1"/>
          <p:nvPr/>
        </p:nvSpPr>
        <p:spPr>
          <a:xfrm>
            <a:off x="1113471" y="211155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video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09D0F6-D335-4A0D-AB8F-88A442842690}"/>
              </a:ext>
            </a:extLst>
          </p:cNvPr>
          <p:cNvSpPr txBox="1"/>
          <p:nvPr/>
        </p:nvSpPr>
        <p:spPr>
          <a:xfrm>
            <a:off x="4438714" y="1350249"/>
            <a:ext cx="371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each frame, calculate the distance between the joint’s location in video 1 vs. video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DACDFE-1450-4B15-92DC-E5E45B3C7603}"/>
              </a:ext>
            </a:extLst>
          </p:cNvPr>
          <p:cNvSpPr/>
          <p:nvPr/>
        </p:nvSpPr>
        <p:spPr>
          <a:xfrm>
            <a:off x="5403907" y="2303803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2C3D8EE-54CD-4DFF-B776-93E3F05035B5}"/>
              </a:ext>
            </a:extLst>
          </p:cNvPr>
          <p:cNvSpPr/>
          <p:nvPr/>
        </p:nvSpPr>
        <p:spPr>
          <a:xfrm>
            <a:off x="5471020" y="2915109"/>
            <a:ext cx="1518407" cy="823211"/>
          </a:xfrm>
          <a:custGeom>
            <a:avLst/>
            <a:gdLst>
              <a:gd name="connsiteX0" fmla="*/ 0 w 1518407"/>
              <a:gd name="connsiteY0" fmla="*/ 823211 h 823211"/>
              <a:gd name="connsiteX1" fmla="*/ 92279 w 1518407"/>
              <a:gd name="connsiteY1" fmla="*/ 630264 h 823211"/>
              <a:gd name="connsiteX2" fmla="*/ 234891 w 1518407"/>
              <a:gd name="connsiteY2" fmla="*/ 412151 h 823211"/>
              <a:gd name="connsiteX3" fmla="*/ 352337 w 1518407"/>
              <a:gd name="connsiteY3" fmla="*/ 655431 h 823211"/>
              <a:gd name="connsiteX4" fmla="*/ 587229 w 1518407"/>
              <a:gd name="connsiteY4" fmla="*/ 680598 h 823211"/>
              <a:gd name="connsiteX5" fmla="*/ 830510 w 1518407"/>
              <a:gd name="connsiteY5" fmla="*/ 512819 h 823211"/>
              <a:gd name="connsiteX6" fmla="*/ 520117 w 1518407"/>
              <a:gd name="connsiteY6" fmla="*/ 378595 h 823211"/>
              <a:gd name="connsiteX7" fmla="*/ 343948 w 1518407"/>
              <a:gd name="connsiteY7" fmla="*/ 93369 h 823211"/>
              <a:gd name="connsiteX8" fmla="*/ 587229 w 1518407"/>
              <a:gd name="connsiteY8" fmla="*/ 34646 h 823211"/>
              <a:gd name="connsiteX9" fmla="*/ 1124124 w 1518407"/>
              <a:gd name="connsiteY9" fmla="*/ 17868 h 823211"/>
              <a:gd name="connsiteX10" fmla="*/ 1249959 w 1518407"/>
              <a:gd name="connsiteY10" fmla="*/ 294705 h 823211"/>
              <a:gd name="connsiteX11" fmla="*/ 1258348 w 1518407"/>
              <a:gd name="connsiteY11" fmla="*/ 621875 h 823211"/>
              <a:gd name="connsiteX12" fmla="*/ 1518407 w 1518407"/>
              <a:gd name="connsiteY12" fmla="*/ 504430 h 82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8407" h="823211">
                <a:moveTo>
                  <a:pt x="0" y="823211"/>
                </a:moveTo>
                <a:cubicBezTo>
                  <a:pt x="26565" y="760992"/>
                  <a:pt x="53131" y="698774"/>
                  <a:pt x="92279" y="630264"/>
                </a:cubicBezTo>
                <a:cubicBezTo>
                  <a:pt x="131427" y="561754"/>
                  <a:pt x="191548" y="407956"/>
                  <a:pt x="234891" y="412151"/>
                </a:cubicBezTo>
                <a:cubicBezTo>
                  <a:pt x="278234" y="416346"/>
                  <a:pt x="293614" y="610690"/>
                  <a:pt x="352337" y="655431"/>
                </a:cubicBezTo>
                <a:cubicBezTo>
                  <a:pt x="411060" y="700172"/>
                  <a:pt x="507534" y="704367"/>
                  <a:pt x="587229" y="680598"/>
                </a:cubicBezTo>
                <a:cubicBezTo>
                  <a:pt x="666924" y="656829"/>
                  <a:pt x="841695" y="563153"/>
                  <a:pt x="830510" y="512819"/>
                </a:cubicBezTo>
                <a:cubicBezTo>
                  <a:pt x="819325" y="462485"/>
                  <a:pt x="601211" y="448503"/>
                  <a:pt x="520117" y="378595"/>
                </a:cubicBezTo>
                <a:cubicBezTo>
                  <a:pt x="439023" y="308687"/>
                  <a:pt x="332763" y="150694"/>
                  <a:pt x="343948" y="93369"/>
                </a:cubicBezTo>
                <a:cubicBezTo>
                  <a:pt x="355133" y="36044"/>
                  <a:pt x="457200" y="47229"/>
                  <a:pt x="587229" y="34646"/>
                </a:cubicBezTo>
                <a:cubicBezTo>
                  <a:pt x="717258" y="22063"/>
                  <a:pt x="1013669" y="-25475"/>
                  <a:pt x="1124124" y="17868"/>
                </a:cubicBezTo>
                <a:cubicBezTo>
                  <a:pt x="1234579" y="61211"/>
                  <a:pt x="1227588" y="194037"/>
                  <a:pt x="1249959" y="294705"/>
                </a:cubicBezTo>
                <a:cubicBezTo>
                  <a:pt x="1272330" y="395373"/>
                  <a:pt x="1213607" y="586921"/>
                  <a:pt x="1258348" y="621875"/>
                </a:cubicBezTo>
                <a:cubicBezTo>
                  <a:pt x="1303089" y="656829"/>
                  <a:pt x="1410748" y="580629"/>
                  <a:pt x="1518407" y="5044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06F9F37-5146-42FA-8B26-543957FC550E}"/>
              </a:ext>
            </a:extLst>
          </p:cNvPr>
          <p:cNvSpPr/>
          <p:nvPr/>
        </p:nvSpPr>
        <p:spPr>
          <a:xfrm>
            <a:off x="5469723" y="2459896"/>
            <a:ext cx="1486148" cy="993199"/>
          </a:xfrm>
          <a:custGeom>
            <a:avLst/>
            <a:gdLst>
              <a:gd name="connsiteX0" fmla="*/ 9686 w 1486148"/>
              <a:gd name="connsiteY0" fmla="*/ 993199 h 993199"/>
              <a:gd name="connsiteX1" fmla="*/ 9686 w 1486148"/>
              <a:gd name="connsiteY1" fmla="*/ 741529 h 993199"/>
              <a:gd name="connsiteX2" fmla="*/ 110354 w 1486148"/>
              <a:gd name="connsiteY2" fmla="*/ 565360 h 993199"/>
              <a:gd name="connsiteX3" fmla="*/ 227799 w 1486148"/>
              <a:gd name="connsiteY3" fmla="*/ 682806 h 993199"/>
              <a:gd name="connsiteX4" fmla="*/ 563359 w 1486148"/>
              <a:gd name="connsiteY4" fmla="*/ 649250 h 993199"/>
              <a:gd name="connsiteX5" fmla="*/ 1007976 w 1486148"/>
              <a:gd name="connsiteY5" fmla="*/ 682806 h 993199"/>
              <a:gd name="connsiteX6" fmla="*/ 1016365 w 1486148"/>
              <a:gd name="connsiteY6" fmla="*/ 355635 h 993199"/>
              <a:gd name="connsiteX7" fmla="*/ 1049921 w 1486148"/>
              <a:gd name="connsiteY7" fmla="*/ 36854 h 993199"/>
              <a:gd name="connsiteX8" fmla="*/ 1486148 w 1486148"/>
              <a:gd name="connsiteY8" fmla="*/ 53632 h 99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6148" h="993199">
                <a:moveTo>
                  <a:pt x="9686" y="993199"/>
                </a:moveTo>
                <a:cubicBezTo>
                  <a:pt x="1297" y="903017"/>
                  <a:pt x="-7092" y="812835"/>
                  <a:pt x="9686" y="741529"/>
                </a:cubicBezTo>
                <a:cubicBezTo>
                  <a:pt x="26464" y="670223"/>
                  <a:pt x="74002" y="575147"/>
                  <a:pt x="110354" y="565360"/>
                </a:cubicBezTo>
                <a:cubicBezTo>
                  <a:pt x="146706" y="555573"/>
                  <a:pt x="152298" y="668824"/>
                  <a:pt x="227799" y="682806"/>
                </a:cubicBezTo>
                <a:cubicBezTo>
                  <a:pt x="303300" y="696788"/>
                  <a:pt x="433330" y="649250"/>
                  <a:pt x="563359" y="649250"/>
                </a:cubicBezTo>
                <a:cubicBezTo>
                  <a:pt x="693388" y="649250"/>
                  <a:pt x="932475" y="731742"/>
                  <a:pt x="1007976" y="682806"/>
                </a:cubicBezTo>
                <a:cubicBezTo>
                  <a:pt x="1083477" y="633870"/>
                  <a:pt x="1009374" y="463294"/>
                  <a:pt x="1016365" y="355635"/>
                </a:cubicBezTo>
                <a:cubicBezTo>
                  <a:pt x="1023356" y="247976"/>
                  <a:pt x="971624" y="87188"/>
                  <a:pt x="1049921" y="36854"/>
                </a:cubicBezTo>
                <a:cubicBezTo>
                  <a:pt x="1128218" y="-13480"/>
                  <a:pt x="1409249" y="-16276"/>
                  <a:pt x="1486148" y="53632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BBDD38-6909-4ED0-A438-9D4BD0B47BFA}"/>
              </a:ext>
            </a:extLst>
          </p:cNvPr>
          <p:cNvCxnSpPr/>
          <p:nvPr/>
        </p:nvCxnSpPr>
        <p:spPr>
          <a:xfrm>
            <a:off x="5469723" y="3481324"/>
            <a:ext cx="0" cy="1828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5BA0D7-8184-42DE-AC47-E550AE59FD43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580077" y="3025256"/>
            <a:ext cx="142714" cy="2985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685243-D25B-49AC-886B-6BCBA4358323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697522" y="3142702"/>
            <a:ext cx="167882" cy="4300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50B6D0-63BF-46EE-BEDF-BC43C850E450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033082" y="3109146"/>
            <a:ext cx="260160" cy="3149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AA33F-81E7-423F-A9E1-15B7522D11B4}"/>
              </a:ext>
            </a:extLst>
          </p:cNvPr>
          <p:cNvCxnSpPr>
            <a:cxnSpLocks/>
            <a:stCxn id="45" idx="5"/>
          </p:cNvCxnSpPr>
          <p:nvPr/>
        </p:nvCxnSpPr>
        <p:spPr>
          <a:xfrm flipH="1">
            <a:off x="6033083" y="3142702"/>
            <a:ext cx="444616" cy="1894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5483D5-91EC-4F53-93BB-BB8DCA3C9074}"/>
              </a:ext>
            </a:extLst>
          </p:cNvPr>
          <p:cNvCxnSpPr>
            <a:cxnSpLocks/>
            <a:endCxn id="45" idx="6"/>
          </p:cNvCxnSpPr>
          <p:nvPr/>
        </p:nvCxnSpPr>
        <p:spPr>
          <a:xfrm flipV="1">
            <a:off x="5865404" y="2815531"/>
            <a:ext cx="620684" cy="2038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E65A25-19E5-4DBD-9192-203C0B805735}"/>
              </a:ext>
            </a:extLst>
          </p:cNvPr>
          <p:cNvCxnSpPr>
            <a:cxnSpLocks/>
          </p:cNvCxnSpPr>
          <p:nvPr/>
        </p:nvCxnSpPr>
        <p:spPr>
          <a:xfrm>
            <a:off x="6955871" y="2525287"/>
            <a:ext cx="0" cy="8143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C20372-9418-4924-B26C-498241618CEF}"/>
              </a:ext>
            </a:extLst>
          </p:cNvPr>
          <p:cNvCxnSpPr>
            <a:cxnSpLocks/>
          </p:cNvCxnSpPr>
          <p:nvPr/>
        </p:nvCxnSpPr>
        <p:spPr>
          <a:xfrm>
            <a:off x="6746248" y="2525287"/>
            <a:ext cx="0" cy="997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21BA9F-AC77-461A-87B2-88168E09B1A6}"/>
              </a:ext>
            </a:extLst>
          </p:cNvPr>
          <p:cNvCxnSpPr>
            <a:cxnSpLocks/>
            <a:stCxn id="45" idx="7"/>
          </p:cNvCxnSpPr>
          <p:nvPr/>
        </p:nvCxnSpPr>
        <p:spPr>
          <a:xfrm>
            <a:off x="6519644" y="2496750"/>
            <a:ext cx="109158" cy="4183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503047-122E-4685-98EF-235D4FAE3036}"/>
              </a:ext>
            </a:extLst>
          </p:cNvPr>
          <p:cNvSpPr txBox="1"/>
          <p:nvPr/>
        </p:nvSpPr>
        <p:spPr>
          <a:xfrm>
            <a:off x="8951936" y="284272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D3FBD9-9091-4642-89CF-0CFE9B63288B}"/>
              </a:ext>
            </a:extLst>
          </p:cNvPr>
          <p:cNvSpPr/>
          <p:nvPr/>
        </p:nvSpPr>
        <p:spPr>
          <a:xfrm>
            <a:off x="8104859" y="2327508"/>
            <a:ext cx="177769" cy="1859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2745F2-DB24-461D-9F1A-DF00F13EA0D7}"/>
              </a:ext>
            </a:extLst>
          </p:cNvPr>
          <p:cNvCxnSpPr/>
          <p:nvPr/>
        </p:nvCxnSpPr>
        <p:spPr>
          <a:xfrm>
            <a:off x="7350152" y="3218203"/>
            <a:ext cx="402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42A4662-2AE2-4637-8E10-5B6BE2CF37E6}"/>
              </a:ext>
            </a:extLst>
          </p:cNvPr>
          <p:cNvSpPr txBox="1"/>
          <p:nvPr/>
        </p:nvSpPr>
        <p:spPr>
          <a:xfrm rot="16200000">
            <a:off x="7532750" y="368688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75 frames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087824-B76E-48CD-AF3F-9A172B65C504}"/>
              </a:ext>
            </a:extLst>
          </p:cNvPr>
          <p:cNvCxnSpPr>
            <a:cxnSpLocks/>
          </p:cNvCxnSpPr>
          <p:nvPr/>
        </p:nvCxnSpPr>
        <p:spPr>
          <a:xfrm flipV="1">
            <a:off x="8559564" y="3237418"/>
            <a:ext cx="172102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5275FAA-67A6-4EEB-BF99-667935A638E7}"/>
              </a:ext>
            </a:extLst>
          </p:cNvPr>
          <p:cNvSpPr/>
          <p:nvPr/>
        </p:nvSpPr>
        <p:spPr>
          <a:xfrm>
            <a:off x="10549650" y="3103708"/>
            <a:ext cx="177769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983078-EBA4-4D89-9A93-F09CCEBD7024}"/>
              </a:ext>
            </a:extLst>
          </p:cNvPr>
          <p:cNvSpPr txBox="1"/>
          <p:nvPr/>
        </p:nvSpPr>
        <p:spPr>
          <a:xfrm>
            <a:off x="9500964" y="3515992"/>
            <a:ext cx="2275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 frame-by-frame distance between elbow locations, comparing videos 1 &amp; 2</a:t>
            </a:r>
          </a:p>
        </p:txBody>
      </p:sp>
    </p:spTree>
    <p:extLst>
      <p:ext uri="{BB962C8B-B14F-4D97-AF65-F5344CB8AC3E}">
        <p14:creationId xmlns:p14="http://schemas.microsoft.com/office/powerpoint/2010/main" val="179260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FB3-B2CA-4858-A2BF-48C92C6D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Procrustes distance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7F569-C278-4D69-9840-44A582D144EC}"/>
              </a:ext>
            </a:extLst>
          </p:cNvPr>
          <p:cNvSpPr txBox="1"/>
          <p:nvPr/>
        </p:nvSpPr>
        <p:spPr>
          <a:xfrm>
            <a:off x="695136" y="1932003"/>
            <a:ext cx="78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Aim:</a:t>
            </a:r>
            <a:r>
              <a:rPr lang="en-US" dirty="0"/>
              <a:t> capture similarity in the </a:t>
            </a:r>
            <a:r>
              <a:rPr lang="en-US" i="1" dirty="0"/>
              <a:t>shape </a:t>
            </a:r>
            <a:r>
              <a:rPr lang="en-US" dirty="0"/>
              <a:t>of two videos’ joint location trajectories: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F4CBC-4D7C-4D41-AD51-5F84EB424DB7}"/>
              </a:ext>
            </a:extLst>
          </p:cNvPr>
          <p:cNvSpPr/>
          <p:nvPr/>
        </p:nvSpPr>
        <p:spPr>
          <a:xfrm>
            <a:off x="905854" y="245587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678A05F-FBEC-4595-B5D3-8C1B09EE3CB0}"/>
              </a:ext>
            </a:extLst>
          </p:cNvPr>
          <p:cNvSpPr/>
          <p:nvPr/>
        </p:nvSpPr>
        <p:spPr>
          <a:xfrm>
            <a:off x="1012676" y="2692329"/>
            <a:ext cx="1615156" cy="748388"/>
          </a:xfrm>
          <a:custGeom>
            <a:avLst/>
            <a:gdLst>
              <a:gd name="connsiteX0" fmla="*/ 0 w 1615156"/>
              <a:gd name="connsiteY0" fmla="*/ 436529 h 748388"/>
              <a:gd name="connsiteX1" fmla="*/ 162370 w 1615156"/>
              <a:gd name="connsiteY1" fmla="*/ 163064 h 748388"/>
              <a:gd name="connsiteX2" fmla="*/ 307649 w 1615156"/>
              <a:gd name="connsiteY2" fmla="*/ 693 h 748388"/>
              <a:gd name="connsiteX3" fmla="*/ 418744 w 1615156"/>
              <a:gd name="connsiteY3" fmla="*/ 222884 h 748388"/>
              <a:gd name="connsiteX4" fmla="*/ 529840 w 1615156"/>
              <a:gd name="connsiteY4" fmla="*/ 624536 h 748388"/>
              <a:gd name="connsiteX5" fmla="*/ 786213 w 1615156"/>
              <a:gd name="connsiteY5" fmla="*/ 744178 h 748388"/>
              <a:gd name="connsiteX6" fmla="*/ 837488 w 1615156"/>
              <a:gd name="connsiteY6" fmla="*/ 504895 h 748388"/>
              <a:gd name="connsiteX7" fmla="*/ 1025496 w 1615156"/>
              <a:gd name="connsiteY7" fmla="*/ 120335 h 748388"/>
              <a:gd name="connsiteX8" fmla="*/ 1170774 w 1615156"/>
              <a:gd name="connsiteY8" fmla="*/ 60514 h 748388"/>
              <a:gd name="connsiteX9" fmla="*/ 1392965 w 1615156"/>
              <a:gd name="connsiteY9" fmla="*/ 359617 h 748388"/>
              <a:gd name="connsiteX10" fmla="*/ 1478423 w 1615156"/>
              <a:gd name="connsiteY10" fmla="*/ 658720 h 748388"/>
              <a:gd name="connsiteX11" fmla="*/ 1615156 w 1615156"/>
              <a:gd name="connsiteY11" fmla="*/ 470712 h 7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156" h="748388">
                <a:moveTo>
                  <a:pt x="0" y="436529"/>
                </a:moveTo>
                <a:cubicBezTo>
                  <a:pt x="55547" y="336116"/>
                  <a:pt x="111095" y="235703"/>
                  <a:pt x="162370" y="163064"/>
                </a:cubicBezTo>
                <a:cubicBezTo>
                  <a:pt x="213645" y="90425"/>
                  <a:pt x="264920" y="-9277"/>
                  <a:pt x="307649" y="693"/>
                </a:cubicBezTo>
                <a:cubicBezTo>
                  <a:pt x="350378" y="10663"/>
                  <a:pt x="381712" y="118910"/>
                  <a:pt x="418744" y="222884"/>
                </a:cubicBezTo>
                <a:cubicBezTo>
                  <a:pt x="455776" y="326858"/>
                  <a:pt x="468595" y="537654"/>
                  <a:pt x="529840" y="624536"/>
                </a:cubicBezTo>
                <a:cubicBezTo>
                  <a:pt x="591085" y="711418"/>
                  <a:pt x="734938" y="764118"/>
                  <a:pt x="786213" y="744178"/>
                </a:cubicBezTo>
                <a:cubicBezTo>
                  <a:pt x="837488" y="724238"/>
                  <a:pt x="797608" y="608869"/>
                  <a:pt x="837488" y="504895"/>
                </a:cubicBezTo>
                <a:cubicBezTo>
                  <a:pt x="877368" y="400921"/>
                  <a:pt x="969948" y="194398"/>
                  <a:pt x="1025496" y="120335"/>
                </a:cubicBezTo>
                <a:cubicBezTo>
                  <a:pt x="1081044" y="46272"/>
                  <a:pt x="1109529" y="20634"/>
                  <a:pt x="1170774" y="60514"/>
                </a:cubicBezTo>
                <a:cubicBezTo>
                  <a:pt x="1232019" y="100394"/>
                  <a:pt x="1341690" y="259916"/>
                  <a:pt x="1392965" y="359617"/>
                </a:cubicBezTo>
                <a:cubicBezTo>
                  <a:pt x="1444240" y="459318"/>
                  <a:pt x="1441391" y="640204"/>
                  <a:pt x="1478423" y="658720"/>
                </a:cubicBezTo>
                <a:cubicBezTo>
                  <a:pt x="1515455" y="677236"/>
                  <a:pt x="1565305" y="573974"/>
                  <a:pt x="1615156" y="4707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1A40F0-45B3-4D38-B50C-DE5E69305DAA}"/>
              </a:ext>
            </a:extLst>
          </p:cNvPr>
          <p:cNvSpPr/>
          <p:nvPr/>
        </p:nvSpPr>
        <p:spPr>
          <a:xfrm>
            <a:off x="1012676" y="3302976"/>
            <a:ext cx="1615156" cy="748388"/>
          </a:xfrm>
          <a:custGeom>
            <a:avLst/>
            <a:gdLst>
              <a:gd name="connsiteX0" fmla="*/ 0 w 1615156"/>
              <a:gd name="connsiteY0" fmla="*/ 436529 h 748388"/>
              <a:gd name="connsiteX1" fmla="*/ 162370 w 1615156"/>
              <a:gd name="connsiteY1" fmla="*/ 163064 h 748388"/>
              <a:gd name="connsiteX2" fmla="*/ 307649 w 1615156"/>
              <a:gd name="connsiteY2" fmla="*/ 693 h 748388"/>
              <a:gd name="connsiteX3" fmla="*/ 418744 w 1615156"/>
              <a:gd name="connsiteY3" fmla="*/ 222884 h 748388"/>
              <a:gd name="connsiteX4" fmla="*/ 529840 w 1615156"/>
              <a:gd name="connsiteY4" fmla="*/ 624536 h 748388"/>
              <a:gd name="connsiteX5" fmla="*/ 786213 w 1615156"/>
              <a:gd name="connsiteY5" fmla="*/ 744178 h 748388"/>
              <a:gd name="connsiteX6" fmla="*/ 837488 w 1615156"/>
              <a:gd name="connsiteY6" fmla="*/ 504895 h 748388"/>
              <a:gd name="connsiteX7" fmla="*/ 1025496 w 1615156"/>
              <a:gd name="connsiteY7" fmla="*/ 120335 h 748388"/>
              <a:gd name="connsiteX8" fmla="*/ 1170774 w 1615156"/>
              <a:gd name="connsiteY8" fmla="*/ 60514 h 748388"/>
              <a:gd name="connsiteX9" fmla="*/ 1392965 w 1615156"/>
              <a:gd name="connsiteY9" fmla="*/ 359617 h 748388"/>
              <a:gd name="connsiteX10" fmla="*/ 1478423 w 1615156"/>
              <a:gd name="connsiteY10" fmla="*/ 658720 h 748388"/>
              <a:gd name="connsiteX11" fmla="*/ 1615156 w 1615156"/>
              <a:gd name="connsiteY11" fmla="*/ 470712 h 7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156" h="748388">
                <a:moveTo>
                  <a:pt x="0" y="436529"/>
                </a:moveTo>
                <a:cubicBezTo>
                  <a:pt x="55547" y="336116"/>
                  <a:pt x="111095" y="235703"/>
                  <a:pt x="162370" y="163064"/>
                </a:cubicBezTo>
                <a:cubicBezTo>
                  <a:pt x="213645" y="90425"/>
                  <a:pt x="264920" y="-9277"/>
                  <a:pt x="307649" y="693"/>
                </a:cubicBezTo>
                <a:cubicBezTo>
                  <a:pt x="350378" y="10663"/>
                  <a:pt x="381712" y="118910"/>
                  <a:pt x="418744" y="222884"/>
                </a:cubicBezTo>
                <a:cubicBezTo>
                  <a:pt x="455776" y="326858"/>
                  <a:pt x="468595" y="537654"/>
                  <a:pt x="529840" y="624536"/>
                </a:cubicBezTo>
                <a:cubicBezTo>
                  <a:pt x="591085" y="711418"/>
                  <a:pt x="734938" y="764118"/>
                  <a:pt x="786213" y="744178"/>
                </a:cubicBezTo>
                <a:cubicBezTo>
                  <a:pt x="837488" y="724238"/>
                  <a:pt x="797608" y="608869"/>
                  <a:pt x="837488" y="504895"/>
                </a:cubicBezTo>
                <a:cubicBezTo>
                  <a:pt x="877368" y="400921"/>
                  <a:pt x="969948" y="194398"/>
                  <a:pt x="1025496" y="120335"/>
                </a:cubicBezTo>
                <a:cubicBezTo>
                  <a:pt x="1081044" y="46272"/>
                  <a:pt x="1109529" y="20634"/>
                  <a:pt x="1170774" y="60514"/>
                </a:cubicBezTo>
                <a:cubicBezTo>
                  <a:pt x="1232019" y="100394"/>
                  <a:pt x="1341690" y="259916"/>
                  <a:pt x="1392965" y="359617"/>
                </a:cubicBezTo>
                <a:cubicBezTo>
                  <a:pt x="1444240" y="459318"/>
                  <a:pt x="1441391" y="640204"/>
                  <a:pt x="1478423" y="658720"/>
                </a:cubicBezTo>
                <a:cubicBezTo>
                  <a:pt x="1515455" y="677236"/>
                  <a:pt x="1565305" y="573974"/>
                  <a:pt x="1615156" y="47071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08817-235C-4A62-BA8B-E1CA196694BB}"/>
              </a:ext>
            </a:extLst>
          </p:cNvPr>
          <p:cNvSpPr txBox="1"/>
          <p:nvPr/>
        </p:nvSpPr>
        <p:spPr>
          <a:xfrm>
            <a:off x="905853" y="4418269"/>
            <a:ext cx="3784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Similar movement pattern regardless of vertical or horizontal translations (which are more about the video’s framing than the movement)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EC629-B431-45A4-93C9-2D389CCF3385}"/>
              </a:ext>
            </a:extLst>
          </p:cNvPr>
          <p:cNvSpPr/>
          <p:nvPr/>
        </p:nvSpPr>
        <p:spPr>
          <a:xfrm>
            <a:off x="3272947" y="2471183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A39BAA-CA6E-4C25-8C3D-35629C24D958}"/>
              </a:ext>
            </a:extLst>
          </p:cNvPr>
          <p:cNvSpPr/>
          <p:nvPr/>
        </p:nvSpPr>
        <p:spPr>
          <a:xfrm>
            <a:off x="3287490" y="2707636"/>
            <a:ext cx="1615156" cy="748388"/>
          </a:xfrm>
          <a:custGeom>
            <a:avLst/>
            <a:gdLst>
              <a:gd name="connsiteX0" fmla="*/ 0 w 1615156"/>
              <a:gd name="connsiteY0" fmla="*/ 436529 h 748388"/>
              <a:gd name="connsiteX1" fmla="*/ 162370 w 1615156"/>
              <a:gd name="connsiteY1" fmla="*/ 163064 h 748388"/>
              <a:gd name="connsiteX2" fmla="*/ 307649 w 1615156"/>
              <a:gd name="connsiteY2" fmla="*/ 693 h 748388"/>
              <a:gd name="connsiteX3" fmla="*/ 418744 w 1615156"/>
              <a:gd name="connsiteY3" fmla="*/ 222884 h 748388"/>
              <a:gd name="connsiteX4" fmla="*/ 529840 w 1615156"/>
              <a:gd name="connsiteY4" fmla="*/ 624536 h 748388"/>
              <a:gd name="connsiteX5" fmla="*/ 786213 w 1615156"/>
              <a:gd name="connsiteY5" fmla="*/ 744178 h 748388"/>
              <a:gd name="connsiteX6" fmla="*/ 837488 w 1615156"/>
              <a:gd name="connsiteY6" fmla="*/ 504895 h 748388"/>
              <a:gd name="connsiteX7" fmla="*/ 1025496 w 1615156"/>
              <a:gd name="connsiteY7" fmla="*/ 120335 h 748388"/>
              <a:gd name="connsiteX8" fmla="*/ 1170774 w 1615156"/>
              <a:gd name="connsiteY8" fmla="*/ 60514 h 748388"/>
              <a:gd name="connsiteX9" fmla="*/ 1392965 w 1615156"/>
              <a:gd name="connsiteY9" fmla="*/ 359617 h 748388"/>
              <a:gd name="connsiteX10" fmla="*/ 1478423 w 1615156"/>
              <a:gd name="connsiteY10" fmla="*/ 658720 h 748388"/>
              <a:gd name="connsiteX11" fmla="*/ 1615156 w 1615156"/>
              <a:gd name="connsiteY11" fmla="*/ 470712 h 7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156" h="748388">
                <a:moveTo>
                  <a:pt x="0" y="436529"/>
                </a:moveTo>
                <a:cubicBezTo>
                  <a:pt x="55547" y="336116"/>
                  <a:pt x="111095" y="235703"/>
                  <a:pt x="162370" y="163064"/>
                </a:cubicBezTo>
                <a:cubicBezTo>
                  <a:pt x="213645" y="90425"/>
                  <a:pt x="264920" y="-9277"/>
                  <a:pt x="307649" y="693"/>
                </a:cubicBezTo>
                <a:cubicBezTo>
                  <a:pt x="350378" y="10663"/>
                  <a:pt x="381712" y="118910"/>
                  <a:pt x="418744" y="222884"/>
                </a:cubicBezTo>
                <a:cubicBezTo>
                  <a:pt x="455776" y="326858"/>
                  <a:pt x="468595" y="537654"/>
                  <a:pt x="529840" y="624536"/>
                </a:cubicBezTo>
                <a:cubicBezTo>
                  <a:pt x="591085" y="711418"/>
                  <a:pt x="734938" y="764118"/>
                  <a:pt x="786213" y="744178"/>
                </a:cubicBezTo>
                <a:cubicBezTo>
                  <a:pt x="837488" y="724238"/>
                  <a:pt x="797608" y="608869"/>
                  <a:pt x="837488" y="504895"/>
                </a:cubicBezTo>
                <a:cubicBezTo>
                  <a:pt x="877368" y="400921"/>
                  <a:pt x="969948" y="194398"/>
                  <a:pt x="1025496" y="120335"/>
                </a:cubicBezTo>
                <a:cubicBezTo>
                  <a:pt x="1081044" y="46272"/>
                  <a:pt x="1109529" y="20634"/>
                  <a:pt x="1170774" y="60514"/>
                </a:cubicBezTo>
                <a:cubicBezTo>
                  <a:pt x="1232019" y="100394"/>
                  <a:pt x="1341690" y="259916"/>
                  <a:pt x="1392965" y="359617"/>
                </a:cubicBezTo>
                <a:cubicBezTo>
                  <a:pt x="1444240" y="459318"/>
                  <a:pt x="1441391" y="640204"/>
                  <a:pt x="1478423" y="658720"/>
                </a:cubicBezTo>
                <a:cubicBezTo>
                  <a:pt x="1515455" y="677236"/>
                  <a:pt x="1565305" y="573974"/>
                  <a:pt x="1615156" y="4707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D33023-7787-4DE4-AF3C-A44C03880C83}"/>
              </a:ext>
            </a:extLst>
          </p:cNvPr>
          <p:cNvSpPr/>
          <p:nvPr/>
        </p:nvSpPr>
        <p:spPr>
          <a:xfrm>
            <a:off x="3480437" y="3318283"/>
            <a:ext cx="1615156" cy="748388"/>
          </a:xfrm>
          <a:custGeom>
            <a:avLst/>
            <a:gdLst>
              <a:gd name="connsiteX0" fmla="*/ 0 w 1615156"/>
              <a:gd name="connsiteY0" fmla="*/ 436529 h 748388"/>
              <a:gd name="connsiteX1" fmla="*/ 162370 w 1615156"/>
              <a:gd name="connsiteY1" fmla="*/ 163064 h 748388"/>
              <a:gd name="connsiteX2" fmla="*/ 307649 w 1615156"/>
              <a:gd name="connsiteY2" fmla="*/ 693 h 748388"/>
              <a:gd name="connsiteX3" fmla="*/ 418744 w 1615156"/>
              <a:gd name="connsiteY3" fmla="*/ 222884 h 748388"/>
              <a:gd name="connsiteX4" fmla="*/ 529840 w 1615156"/>
              <a:gd name="connsiteY4" fmla="*/ 624536 h 748388"/>
              <a:gd name="connsiteX5" fmla="*/ 786213 w 1615156"/>
              <a:gd name="connsiteY5" fmla="*/ 744178 h 748388"/>
              <a:gd name="connsiteX6" fmla="*/ 837488 w 1615156"/>
              <a:gd name="connsiteY6" fmla="*/ 504895 h 748388"/>
              <a:gd name="connsiteX7" fmla="*/ 1025496 w 1615156"/>
              <a:gd name="connsiteY7" fmla="*/ 120335 h 748388"/>
              <a:gd name="connsiteX8" fmla="*/ 1170774 w 1615156"/>
              <a:gd name="connsiteY8" fmla="*/ 60514 h 748388"/>
              <a:gd name="connsiteX9" fmla="*/ 1392965 w 1615156"/>
              <a:gd name="connsiteY9" fmla="*/ 359617 h 748388"/>
              <a:gd name="connsiteX10" fmla="*/ 1478423 w 1615156"/>
              <a:gd name="connsiteY10" fmla="*/ 658720 h 748388"/>
              <a:gd name="connsiteX11" fmla="*/ 1615156 w 1615156"/>
              <a:gd name="connsiteY11" fmla="*/ 470712 h 7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156" h="748388">
                <a:moveTo>
                  <a:pt x="0" y="436529"/>
                </a:moveTo>
                <a:cubicBezTo>
                  <a:pt x="55547" y="336116"/>
                  <a:pt x="111095" y="235703"/>
                  <a:pt x="162370" y="163064"/>
                </a:cubicBezTo>
                <a:cubicBezTo>
                  <a:pt x="213645" y="90425"/>
                  <a:pt x="264920" y="-9277"/>
                  <a:pt x="307649" y="693"/>
                </a:cubicBezTo>
                <a:cubicBezTo>
                  <a:pt x="350378" y="10663"/>
                  <a:pt x="381712" y="118910"/>
                  <a:pt x="418744" y="222884"/>
                </a:cubicBezTo>
                <a:cubicBezTo>
                  <a:pt x="455776" y="326858"/>
                  <a:pt x="468595" y="537654"/>
                  <a:pt x="529840" y="624536"/>
                </a:cubicBezTo>
                <a:cubicBezTo>
                  <a:pt x="591085" y="711418"/>
                  <a:pt x="734938" y="764118"/>
                  <a:pt x="786213" y="744178"/>
                </a:cubicBezTo>
                <a:cubicBezTo>
                  <a:pt x="837488" y="724238"/>
                  <a:pt x="797608" y="608869"/>
                  <a:pt x="837488" y="504895"/>
                </a:cubicBezTo>
                <a:cubicBezTo>
                  <a:pt x="877368" y="400921"/>
                  <a:pt x="969948" y="194398"/>
                  <a:pt x="1025496" y="120335"/>
                </a:cubicBezTo>
                <a:cubicBezTo>
                  <a:pt x="1081044" y="46272"/>
                  <a:pt x="1109529" y="20634"/>
                  <a:pt x="1170774" y="60514"/>
                </a:cubicBezTo>
                <a:cubicBezTo>
                  <a:pt x="1232019" y="100394"/>
                  <a:pt x="1341690" y="259916"/>
                  <a:pt x="1392965" y="359617"/>
                </a:cubicBezTo>
                <a:cubicBezTo>
                  <a:pt x="1444240" y="459318"/>
                  <a:pt x="1441391" y="640204"/>
                  <a:pt x="1478423" y="658720"/>
                </a:cubicBezTo>
                <a:cubicBezTo>
                  <a:pt x="1515455" y="677236"/>
                  <a:pt x="1565305" y="573974"/>
                  <a:pt x="1615156" y="47071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0F0AA-5834-4440-BF27-CA82E7D47053}"/>
              </a:ext>
            </a:extLst>
          </p:cNvPr>
          <p:cNvSpPr/>
          <p:nvPr/>
        </p:nvSpPr>
        <p:spPr>
          <a:xfrm>
            <a:off x="5965813" y="2472655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A84D43A-DEA8-40DE-8881-89E8BAB7C66D}"/>
              </a:ext>
            </a:extLst>
          </p:cNvPr>
          <p:cNvSpPr/>
          <p:nvPr/>
        </p:nvSpPr>
        <p:spPr>
          <a:xfrm>
            <a:off x="6072635" y="2709107"/>
            <a:ext cx="1615156" cy="1359035"/>
          </a:xfrm>
          <a:custGeom>
            <a:avLst/>
            <a:gdLst>
              <a:gd name="connsiteX0" fmla="*/ 0 w 1615156"/>
              <a:gd name="connsiteY0" fmla="*/ 436529 h 748388"/>
              <a:gd name="connsiteX1" fmla="*/ 162370 w 1615156"/>
              <a:gd name="connsiteY1" fmla="*/ 163064 h 748388"/>
              <a:gd name="connsiteX2" fmla="*/ 307649 w 1615156"/>
              <a:gd name="connsiteY2" fmla="*/ 693 h 748388"/>
              <a:gd name="connsiteX3" fmla="*/ 418744 w 1615156"/>
              <a:gd name="connsiteY3" fmla="*/ 222884 h 748388"/>
              <a:gd name="connsiteX4" fmla="*/ 529840 w 1615156"/>
              <a:gd name="connsiteY4" fmla="*/ 624536 h 748388"/>
              <a:gd name="connsiteX5" fmla="*/ 786213 w 1615156"/>
              <a:gd name="connsiteY5" fmla="*/ 744178 h 748388"/>
              <a:gd name="connsiteX6" fmla="*/ 837488 w 1615156"/>
              <a:gd name="connsiteY6" fmla="*/ 504895 h 748388"/>
              <a:gd name="connsiteX7" fmla="*/ 1025496 w 1615156"/>
              <a:gd name="connsiteY7" fmla="*/ 120335 h 748388"/>
              <a:gd name="connsiteX8" fmla="*/ 1170774 w 1615156"/>
              <a:gd name="connsiteY8" fmla="*/ 60514 h 748388"/>
              <a:gd name="connsiteX9" fmla="*/ 1392965 w 1615156"/>
              <a:gd name="connsiteY9" fmla="*/ 359617 h 748388"/>
              <a:gd name="connsiteX10" fmla="*/ 1478423 w 1615156"/>
              <a:gd name="connsiteY10" fmla="*/ 658720 h 748388"/>
              <a:gd name="connsiteX11" fmla="*/ 1615156 w 1615156"/>
              <a:gd name="connsiteY11" fmla="*/ 470712 h 7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156" h="748388">
                <a:moveTo>
                  <a:pt x="0" y="436529"/>
                </a:moveTo>
                <a:cubicBezTo>
                  <a:pt x="55547" y="336116"/>
                  <a:pt x="111095" y="235703"/>
                  <a:pt x="162370" y="163064"/>
                </a:cubicBezTo>
                <a:cubicBezTo>
                  <a:pt x="213645" y="90425"/>
                  <a:pt x="264920" y="-9277"/>
                  <a:pt x="307649" y="693"/>
                </a:cubicBezTo>
                <a:cubicBezTo>
                  <a:pt x="350378" y="10663"/>
                  <a:pt x="381712" y="118910"/>
                  <a:pt x="418744" y="222884"/>
                </a:cubicBezTo>
                <a:cubicBezTo>
                  <a:pt x="455776" y="326858"/>
                  <a:pt x="468595" y="537654"/>
                  <a:pt x="529840" y="624536"/>
                </a:cubicBezTo>
                <a:cubicBezTo>
                  <a:pt x="591085" y="711418"/>
                  <a:pt x="734938" y="764118"/>
                  <a:pt x="786213" y="744178"/>
                </a:cubicBezTo>
                <a:cubicBezTo>
                  <a:pt x="837488" y="724238"/>
                  <a:pt x="797608" y="608869"/>
                  <a:pt x="837488" y="504895"/>
                </a:cubicBezTo>
                <a:cubicBezTo>
                  <a:pt x="877368" y="400921"/>
                  <a:pt x="969948" y="194398"/>
                  <a:pt x="1025496" y="120335"/>
                </a:cubicBezTo>
                <a:cubicBezTo>
                  <a:pt x="1081044" y="46272"/>
                  <a:pt x="1109529" y="20634"/>
                  <a:pt x="1170774" y="60514"/>
                </a:cubicBezTo>
                <a:cubicBezTo>
                  <a:pt x="1232019" y="100394"/>
                  <a:pt x="1341690" y="259916"/>
                  <a:pt x="1392965" y="359617"/>
                </a:cubicBezTo>
                <a:cubicBezTo>
                  <a:pt x="1444240" y="459318"/>
                  <a:pt x="1441391" y="640204"/>
                  <a:pt x="1478423" y="658720"/>
                </a:cubicBezTo>
                <a:cubicBezTo>
                  <a:pt x="1515455" y="677236"/>
                  <a:pt x="1565305" y="573974"/>
                  <a:pt x="1615156" y="4707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B2A4BA-7773-4B28-B838-0D249EF4E442}"/>
              </a:ext>
            </a:extLst>
          </p:cNvPr>
          <p:cNvSpPr/>
          <p:nvPr/>
        </p:nvSpPr>
        <p:spPr>
          <a:xfrm>
            <a:off x="6072635" y="3158111"/>
            <a:ext cx="1615156" cy="511935"/>
          </a:xfrm>
          <a:custGeom>
            <a:avLst/>
            <a:gdLst>
              <a:gd name="connsiteX0" fmla="*/ 0 w 1615156"/>
              <a:gd name="connsiteY0" fmla="*/ 436529 h 748388"/>
              <a:gd name="connsiteX1" fmla="*/ 162370 w 1615156"/>
              <a:gd name="connsiteY1" fmla="*/ 163064 h 748388"/>
              <a:gd name="connsiteX2" fmla="*/ 307649 w 1615156"/>
              <a:gd name="connsiteY2" fmla="*/ 693 h 748388"/>
              <a:gd name="connsiteX3" fmla="*/ 418744 w 1615156"/>
              <a:gd name="connsiteY3" fmla="*/ 222884 h 748388"/>
              <a:gd name="connsiteX4" fmla="*/ 529840 w 1615156"/>
              <a:gd name="connsiteY4" fmla="*/ 624536 h 748388"/>
              <a:gd name="connsiteX5" fmla="*/ 786213 w 1615156"/>
              <a:gd name="connsiteY5" fmla="*/ 744178 h 748388"/>
              <a:gd name="connsiteX6" fmla="*/ 837488 w 1615156"/>
              <a:gd name="connsiteY6" fmla="*/ 504895 h 748388"/>
              <a:gd name="connsiteX7" fmla="*/ 1025496 w 1615156"/>
              <a:gd name="connsiteY7" fmla="*/ 120335 h 748388"/>
              <a:gd name="connsiteX8" fmla="*/ 1170774 w 1615156"/>
              <a:gd name="connsiteY8" fmla="*/ 60514 h 748388"/>
              <a:gd name="connsiteX9" fmla="*/ 1392965 w 1615156"/>
              <a:gd name="connsiteY9" fmla="*/ 359617 h 748388"/>
              <a:gd name="connsiteX10" fmla="*/ 1478423 w 1615156"/>
              <a:gd name="connsiteY10" fmla="*/ 658720 h 748388"/>
              <a:gd name="connsiteX11" fmla="*/ 1615156 w 1615156"/>
              <a:gd name="connsiteY11" fmla="*/ 470712 h 7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156" h="748388">
                <a:moveTo>
                  <a:pt x="0" y="436529"/>
                </a:moveTo>
                <a:cubicBezTo>
                  <a:pt x="55547" y="336116"/>
                  <a:pt x="111095" y="235703"/>
                  <a:pt x="162370" y="163064"/>
                </a:cubicBezTo>
                <a:cubicBezTo>
                  <a:pt x="213645" y="90425"/>
                  <a:pt x="264920" y="-9277"/>
                  <a:pt x="307649" y="693"/>
                </a:cubicBezTo>
                <a:cubicBezTo>
                  <a:pt x="350378" y="10663"/>
                  <a:pt x="381712" y="118910"/>
                  <a:pt x="418744" y="222884"/>
                </a:cubicBezTo>
                <a:cubicBezTo>
                  <a:pt x="455776" y="326858"/>
                  <a:pt x="468595" y="537654"/>
                  <a:pt x="529840" y="624536"/>
                </a:cubicBezTo>
                <a:cubicBezTo>
                  <a:pt x="591085" y="711418"/>
                  <a:pt x="734938" y="764118"/>
                  <a:pt x="786213" y="744178"/>
                </a:cubicBezTo>
                <a:cubicBezTo>
                  <a:pt x="837488" y="724238"/>
                  <a:pt x="797608" y="608869"/>
                  <a:pt x="837488" y="504895"/>
                </a:cubicBezTo>
                <a:cubicBezTo>
                  <a:pt x="877368" y="400921"/>
                  <a:pt x="969948" y="194398"/>
                  <a:pt x="1025496" y="120335"/>
                </a:cubicBezTo>
                <a:cubicBezTo>
                  <a:pt x="1081044" y="46272"/>
                  <a:pt x="1109529" y="20634"/>
                  <a:pt x="1170774" y="60514"/>
                </a:cubicBezTo>
                <a:cubicBezTo>
                  <a:pt x="1232019" y="100394"/>
                  <a:pt x="1341690" y="259916"/>
                  <a:pt x="1392965" y="359617"/>
                </a:cubicBezTo>
                <a:cubicBezTo>
                  <a:pt x="1444240" y="459318"/>
                  <a:pt x="1441391" y="640204"/>
                  <a:pt x="1478423" y="658720"/>
                </a:cubicBezTo>
                <a:cubicBezTo>
                  <a:pt x="1515455" y="677236"/>
                  <a:pt x="1565305" y="573974"/>
                  <a:pt x="1615156" y="47071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D4A09B-3283-4637-A85F-0F2C980B6FEA}"/>
              </a:ext>
            </a:extLst>
          </p:cNvPr>
          <p:cNvSpPr txBox="1"/>
          <p:nvPr/>
        </p:nvSpPr>
        <p:spPr>
          <a:xfrm>
            <a:off x="5095593" y="4413051"/>
            <a:ext cx="378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Similar movement pattern regardless of differences in scaling (which are more about level of zoom than the movement)</a:t>
            </a:r>
          </a:p>
        </p:txBody>
      </p:sp>
    </p:spTree>
    <p:extLst>
      <p:ext uri="{BB962C8B-B14F-4D97-AF65-F5344CB8AC3E}">
        <p14:creationId xmlns:p14="http://schemas.microsoft.com/office/powerpoint/2010/main" val="144472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EE84F-B0EE-48C1-90E1-762BDE8C544A}"/>
              </a:ext>
            </a:extLst>
          </p:cNvPr>
          <p:cNvSpPr txBox="1"/>
          <p:nvPr/>
        </p:nvSpPr>
        <p:spPr>
          <a:xfrm>
            <a:off x="587229" y="377505"/>
            <a:ext cx="11060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can we measure this?</a:t>
            </a:r>
          </a:p>
          <a:p>
            <a:endParaRPr lang="en-US" dirty="0"/>
          </a:p>
          <a:p>
            <a:r>
              <a:rPr lang="en-US" b="1" dirty="0"/>
              <a:t>Basic intuition: </a:t>
            </a:r>
            <a:r>
              <a:rPr lang="en-US" dirty="0"/>
              <a:t>first step is to normalize / translate the trajectories so they’re as close as possible. Second step is to calculate the distance between each point in the trajectories.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AA714-FD5B-4329-A889-387FC8D057DD}"/>
              </a:ext>
            </a:extLst>
          </p:cNvPr>
          <p:cNvSpPr txBox="1"/>
          <p:nvPr/>
        </p:nvSpPr>
        <p:spPr>
          <a:xfrm>
            <a:off x="658026" y="1999716"/>
            <a:ext cx="1025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</a:t>
            </a:r>
            <a:r>
              <a:rPr lang="en-US" b="1" dirty="0"/>
              <a:t>Procrustes distance </a:t>
            </a:r>
            <a:r>
              <a:rPr lang="en-US" dirty="0"/>
              <a:t>essentially does this: </a:t>
            </a:r>
          </a:p>
          <a:p>
            <a:r>
              <a:rPr lang="en-US" b="1" dirty="0"/>
              <a:t>general description: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https://en.wikipedia.org/wiki/Procrustes_analysis</a:t>
            </a:r>
            <a:r>
              <a:rPr lang="en-US" dirty="0"/>
              <a:t> </a:t>
            </a:r>
          </a:p>
          <a:p>
            <a:r>
              <a:rPr lang="en-US" b="1" dirty="0"/>
              <a:t>In-depth guide: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https://graphics.stanford.edu/courses/cs164-09-spring/Handouts/paper_shape_spaces_imm403.pdf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A1EF0-38C1-43A5-BE31-EE1E292E30A4}"/>
              </a:ext>
            </a:extLst>
          </p:cNvPr>
          <p:cNvSpPr txBox="1"/>
          <p:nvPr/>
        </p:nvSpPr>
        <p:spPr>
          <a:xfrm>
            <a:off x="905854" y="391397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Procrustes in Python: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69756-2761-45DC-BB0C-F7DB49CA7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75" y="4392028"/>
            <a:ext cx="3976337" cy="1410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83C0F5-EFCC-4972-B184-6296FEE78AD5}"/>
              </a:ext>
            </a:extLst>
          </p:cNvPr>
          <p:cNvSpPr txBox="1"/>
          <p:nvPr/>
        </p:nvSpPr>
        <p:spPr>
          <a:xfrm>
            <a:off x="5108011" y="4283306"/>
            <a:ext cx="425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https://docs.scipy.org/doc/scipy/reference/generated/scipy.spatial.procrustes.html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8111-B04C-49EC-9F65-680BB919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that could </a:t>
            </a:r>
            <a:r>
              <a:rPr lang="en-US"/>
              <a:t>be cool / useful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AA84-C7F6-48B8-81F6-ED3460DF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Amplitude of the movement for each joint (to capture large vs. small movements)</a:t>
            </a:r>
          </a:p>
          <a:p>
            <a:r>
              <a:rPr lang="en-US" dirty="0"/>
              <a:t>Largest translation for each joint</a:t>
            </a:r>
          </a:p>
          <a:p>
            <a:r>
              <a:rPr lang="en-US" dirty="0"/>
              <a:t>Speed of each joint (average translation per frame)</a:t>
            </a:r>
          </a:p>
          <a:p>
            <a:r>
              <a:rPr lang="en-US" dirty="0"/>
              <a:t>How far are the joints from the body’s center of mass?</a:t>
            </a:r>
          </a:p>
        </p:txBody>
      </p:sp>
    </p:spTree>
    <p:extLst>
      <p:ext uri="{BB962C8B-B14F-4D97-AF65-F5344CB8AC3E}">
        <p14:creationId xmlns:p14="http://schemas.microsoft.com/office/powerpoint/2010/main" val="199890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524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Calculating Pose Feature Similarity</vt:lpstr>
      <vt:lpstr>Background</vt:lpstr>
      <vt:lpstr>Method 1: collapsing over time</vt:lpstr>
      <vt:lpstr>Method 2: keeping time in</vt:lpstr>
      <vt:lpstr>Option 1: average frame-wise distances</vt:lpstr>
      <vt:lpstr>Option 2: Procrustes distance</vt:lpstr>
      <vt:lpstr>PowerPoint Presentation</vt:lpstr>
      <vt:lpstr>Other metrics that could be cool / useful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Pose Feature Similarity</dc:title>
  <dc:creator>Leyla Tarhan</dc:creator>
  <cp:lastModifiedBy>Leyla Tarhan</cp:lastModifiedBy>
  <cp:revision>14</cp:revision>
  <dcterms:created xsi:type="dcterms:W3CDTF">2020-08-11T20:32:07Z</dcterms:created>
  <dcterms:modified xsi:type="dcterms:W3CDTF">2020-08-11T22:16:33Z</dcterms:modified>
</cp:coreProperties>
</file>