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1FC748CD-6DAD-4518-B518-B85D49B80933}">
  <a:tblStyle styleId="{1FC748CD-6DAD-4518-B518-B85D49B809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51" autoAdjust="0"/>
  </p:normalViewPr>
  <p:slideViewPr>
    <p:cSldViewPr>
      <p:cViewPr>
        <p:scale>
          <a:sx n="33" d="100"/>
          <a:sy n="33" d="100"/>
        </p:scale>
        <p:origin x="-208" y="136"/>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4005483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 Id="rId3" Type="http://schemas.openxmlformats.org/officeDocument/2006/relationships/hyperlink" Target="http://www.free-power-point-templates.com/presentation-poster-templat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You can add your presentation notes here. This presentation template for research posters is fully editable so text, graphics and content can be updated to fit your own research needs.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a:solidFill>
                  <a:schemeClr val="dk1"/>
                </a:solidFill>
              </a:rPr>
              <a:t>Download more </a:t>
            </a:r>
            <a:r>
              <a:rPr lang="en" u="sng">
                <a:solidFill>
                  <a:schemeClr val="accent5"/>
                </a:solidFill>
                <a:hlinkClick r:id="rId3"/>
              </a:rPr>
              <a:t>poster presentation templates</a:t>
            </a:r>
            <a:r>
              <a:rPr lang="en">
                <a:solidFill>
                  <a:schemeClr val="dk1"/>
                </a:solidFill>
              </a:rPr>
              <a:t> from FPPT.com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free-power-point-templates.com/" TargetMode="External"/><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96200" y="4765280"/>
            <a:ext cx="40899001" cy="13136700"/>
          </a:xfrm>
          <a:prstGeom prst="rect">
            <a:avLst/>
          </a:prstGeom>
        </p:spPr>
        <p:txBody>
          <a:bodyPr spcFirstLastPara="1" wrap="square" lIns="487600" tIns="487600" rIns="487600" bIns="487600" anchor="b" anchorCtr="0"/>
          <a:lstStyle>
            <a:lvl1pPr lvl="0" algn="ctr">
              <a:spcBef>
                <a:spcPts val="0"/>
              </a:spcBef>
              <a:spcAft>
                <a:spcPts val="0"/>
              </a:spcAft>
              <a:buSzPts val="27700"/>
              <a:buNone/>
              <a:defRPr sz="27700"/>
            </a:lvl1pPr>
            <a:lvl2pPr lvl="1" algn="ctr">
              <a:spcBef>
                <a:spcPts val="0"/>
              </a:spcBef>
              <a:spcAft>
                <a:spcPts val="0"/>
              </a:spcAft>
              <a:buSzPts val="27700"/>
              <a:buNone/>
              <a:defRPr sz="27700"/>
            </a:lvl2pPr>
            <a:lvl3pPr lvl="2" algn="ctr">
              <a:spcBef>
                <a:spcPts val="0"/>
              </a:spcBef>
              <a:spcAft>
                <a:spcPts val="0"/>
              </a:spcAft>
              <a:buSzPts val="27700"/>
              <a:buNone/>
              <a:defRPr sz="27700"/>
            </a:lvl3pPr>
            <a:lvl4pPr lvl="3" algn="ctr">
              <a:spcBef>
                <a:spcPts val="0"/>
              </a:spcBef>
              <a:spcAft>
                <a:spcPts val="0"/>
              </a:spcAft>
              <a:buSzPts val="27700"/>
              <a:buNone/>
              <a:defRPr sz="27700"/>
            </a:lvl4pPr>
            <a:lvl5pPr lvl="4" algn="ctr">
              <a:spcBef>
                <a:spcPts val="0"/>
              </a:spcBef>
              <a:spcAft>
                <a:spcPts val="0"/>
              </a:spcAft>
              <a:buSzPts val="27700"/>
              <a:buNone/>
              <a:defRPr sz="27700"/>
            </a:lvl5pPr>
            <a:lvl6pPr lvl="5" algn="ctr">
              <a:spcBef>
                <a:spcPts val="0"/>
              </a:spcBef>
              <a:spcAft>
                <a:spcPts val="0"/>
              </a:spcAft>
              <a:buSzPts val="27700"/>
              <a:buNone/>
              <a:defRPr sz="27700"/>
            </a:lvl6pPr>
            <a:lvl7pPr lvl="6" algn="ctr">
              <a:spcBef>
                <a:spcPts val="0"/>
              </a:spcBef>
              <a:spcAft>
                <a:spcPts val="0"/>
              </a:spcAft>
              <a:buSzPts val="27700"/>
              <a:buNone/>
              <a:defRPr sz="27700"/>
            </a:lvl7pPr>
            <a:lvl8pPr lvl="7" algn="ctr">
              <a:spcBef>
                <a:spcPts val="0"/>
              </a:spcBef>
              <a:spcAft>
                <a:spcPts val="0"/>
              </a:spcAft>
              <a:buSzPts val="27700"/>
              <a:buNone/>
              <a:defRPr sz="27700"/>
            </a:lvl8pPr>
            <a:lvl9pPr lvl="8" algn="ctr">
              <a:spcBef>
                <a:spcPts val="0"/>
              </a:spcBef>
              <a:spcAft>
                <a:spcPts val="0"/>
              </a:spcAft>
              <a:buSzPts val="27700"/>
              <a:buNone/>
              <a:defRPr sz="27700"/>
            </a:lvl9pPr>
          </a:lstStyle>
          <a:p>
            <a:endParaRPr/>
          </a:p>
        </p:txBody>
      </p:sp>
      <p:sp>
        <p:nvSpPr>
          <p:cNvPr id="11" name="Google Shape;11;p2"/>
          <p:cNvSpPr txBox="1">
            <a:spLocks noGrp="1"/>
          </p:cNvSpPr>
          <p:nvPr>
            <p:ph type="subTitle" idx="1"/>
          </p:nvPr>
        </p:nvSpPr>
        <p:spPr>
          <a:xfrm>
            <a:off x="1496160" y="18138400"/>
            <a:ext cx="40899001" cy="5072700"/>
          </a:xfrm>
          <a:prstGeom prst="rect">
            <a:avLst/>
          </a:prstGeom>
        </p:spPr>
        <p:txBody>
          <a:bodyPr spcFirstLastPara="1" wrap="square" lIns="487600" tIns="487600" rIns="487600" bIns="487600" anchor="t" anchorCtr="0"/>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a:endParaRPr/>
          </a:p>
        </p:txBody>
      </p:sp>
      <p:sp>
        <p:nvSpPr>
          <p:cNvPr id="12" name="Google Shape;12;p2"/>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496160" y="7079200"/>
            <a:ext cx="40899001" cy="12566400"/>
          </a:xfrm>
          <a:prstGeom prst="rect">
            <a:avLst/>
          </a:prstGeom>
        </p:spPr>
        <p:txBody>
          <a:bodyPr spcFirstLastPara="1" wrap="square" lIns="487600" tIns="487600" rIns="487600" bIns="487600" anchor="b" anchorCtr="0"/>
          <a:lstStyle>
            <a:lvl1pPr lvl="0" algn="ctr">
              <a:spcBef>
                <a:spcPts val="0"/>
              </a:spcBef>
              <a:spcAft>
                <a:spcPts val="0"/>
              </a:spcAft>
              <a:buSzPts val="64000"/>
              <a:buNone/>
              <a:defRPr sz="64000"/>
            </a:lvl1pPr>
            <a:lvl2pPr lvl="1" algn="ctr">
              <a:spcBef>
                <a:spcPts val="0"/>
              </a:spcBef>
              <a:spcAft>
                <a:spcPts val="0"/>
              </a:spcAft>
              <a:buSzPts val="64000"/>
              <a:buNone/>
              <a:defRPr sz="64000"/>
            </a:lvl2pPr>
            <a:lvl3pPr lvl="2" algn="ctr">
              <a:spcBef>
                <a:spcPts val="0"/>
              </a:spcBef>
              <a:spcAft>
                <a:spcPts val="0"/>
              </a:spcAft>
              <a:buSzPts val="64000"/>
              <a:buNone/>
              <a:defRPr sz="64000"/>
            </a:lvl3pPr>
            <a:lvl4pPr lvl="3" algn="ctr">
              <a:spcBef>
                <a:spcPts val="0"/>
              </a:spcBef>
              <a:spcAft>
                <a:spcPts val="0"/>
              </a:spcAft>
              <a:buSzPts val="64000"/>
              <a:buNone/>
              <a:defRPr sz="64000"/>
            </a:lvl4pPr>
            <a:lvl5pPr lvl="4" algn="ctr">
              <a:spcBef>
                <a:spcPts val="0"/>
              </a:spcBef>
              <a:spcAft>
                <a:spcPts val="0"/>
              </a:spcAft>
              <a:buSzPts val="64000"/>
              <a:buNone/>
              <a:defRPr sz="64000"/>
            </a:lvl5pPr>
            <a:lvl6pPr lvl="5" algn="ctr">
              <a:spcBef>
                <a:spcPts val="0"/>
              </a:spcBef>
              <a:spcAft>
                <a:spcPts val="0"/>
              </a:spcAft>
              <a:buSzPts val="64000"/>
              <a:buNone/>
              <a:defRPr sz="64000"/>
            </a:lvl6pPr>
            <a:lvl7pPr lvl="6" algn="ctr">
              <a:spcBef>
                <a:spcPts val="0"/>
              </a:spcBef>
              <a:spcAft>
                <a:spcPts val="0"/>
              </a:spcAft>
              <a:buSzPts val="64000"/>
              <a:buNone/>
              <a:defRPr sz="64000"/>
            </a:lvl7pPr>
            <a:lvl8pPr lvl="7" algn="ctr">
              <a:spcBef>
                <a:spcPts val="0"/>
              </a:spcBef>
              <a:spcAft>
                <a:spcPts val="0"/>
              </a:spcAft>
              <a:buSzPts val="64000"/>
              <a:buNone/>
              <a:defRPr sz="64000"/>
            </a:lvl8pPr>
            <a:lvl9pPr lvl="8" algn="ctr">
              <a:spcBef>
                <a:spcPts val="0"/>
              </a:spcBef>
              <a:spcAft>
                <a:spcPts val="0"/>
              </a:spcAft>
              <a:buSzPts val="64000"/>
              <a:buNone/>
              <a:defRPr sz="64000"/>
            </a:lvl9pPr>
          </a:lstStyle>
          <a:p>
            <a:r>
              <a:t>xx%</a:t>
            </a:r>
          </a:p>
        </p:txBody>
      </p:sp>
      <p:sp>
        <p:nvSpPr>
          <p:cNvPr id="46" name="Google Shape;46;p11"/>
          <p:cNvSpPr txBox="1">
            <a:spLocks noGrp="1"/>
          </p:cNvSpPr>
          <p:nvPr>
            <p:ph type="body" idx="1"/>
          </p:nvPr>
        </p:nvSpPr>
        <p:spPr>
          <a:xfrm>
            <a:off x="1496160" y="20174241"/>
            <a:ext cx="40899001" cy="8325000"/>
          </a:xfrm>
          <a:prstGeom prst="rect">
            <a:avLst/>
          </a:prstGeom>
        </p:spPr>
        <p:txBody>
          <a:bodyPr spcFirstLastPara="1" wrap="square" lIns="487600" tIns="487600" rIns="487600" bIns="487600" anchor="t" anchorCtr="0"/>
          <a:lstStyle>
            <a:lvl1pPr marL="457200" lvl="0" indent="-838200" algn="ctr">
              <a:spcBef>
                <a:spcPts val="0"/>
              </a:spcBef>
              <a:spcAft>
                <a:spcPts val="0"/>
              </a:spcAft>
              <a:buSzPts val="9600"/>
              <a:buChar char="●"/>
              <a:defRPr/>
            </a:lvl1pPr>
            <a:lvl2pPr marL="914400" lvl="1" indent="-704850" algn="ctr">
              <a:spcBef>
                <a:spcPts val="8500"/>
              </a:spcBef>
              <a:spcAft>
                <a:spcPts val="0"/>
              </a:spcAft>
              <a:buSzPts val="7500"/>
              <a:buChar char="○"/>
              <a:defRPr/>
            </a:lvl2pPr>
            <a:lvl3pPr marL="1371600" lvl="2" indent="-704850" algn="ctr">
              <a:spcBef>
                <a:spcPts val="8500"/>
              </a:spcBef>
              <a:spcAft>
                <a:spcPts val="0"/>
              </a:spcAft>
              <a:buSzPts val="7500"/>
              <a:buChar char="■"/>
              <a:defRPr/>
            </a:lvl3pPr>
            <a:lvl4pPr marL="1828800" lvl="3" indent="-704850" algn="ctr">
              <a:spcBef>
                <a:spcPts val="8500"/>
              </a:spcBef>
              <a:spcAft>
                <a:spcPts val="0"/>
              </a:spcAft>
              <a:buSzPts val="7500"/>
              <a:buChar char="●"/>
              <a:defRPr/>
            </a:lvl4pPr>
            <a:lvl5pPr marL="2286000" lvl="4" indent="-704850" algn="ctr">
              <a:spcBef>
                <a:spcPts val="8500"/>
              </a:spcBef>
              <a:spcAft>
                <a:spcPts val="0"/>
              </a:spcAft>
              <a:buSzPts val="7500"/>
              <a:buChar char="○"/>
              <a:defRPr/>
            </a:lvl5pPr>
            <a:lvl6pPr marL="2743200" lvl="5" indent="-704850" algn="ctr">
              <a:spcBef>
                <a:spcPts val="8500"/>
              </a:spcBef>
              <a:spcAft>
                <a:spcPts val="0"/>
              </a:spcAft>
              <a:buSzPts val="7500"/>
              <a:buChar char="■"/>
              <a:defRPr/>
            </a:lvl6pPr>
            <a:lvl7pPr marL="3200400" lvl="6" indent="-704850" algn="ctr">
              <a:spcBef>
                <a:spcPts val="8500"/>
              </a:spcBef>
              <a:spcAft>
                <a:spcPts val="0"/>
              </a:spcAft>
              <a:buSzPts val="7500"/>
              <a:buChar char="●"/>
              <a:defRPr/>
            </a:lvl7pPr>
            <a:lvl8pPr marL="3657600" lvl="7" indent="-704850" algn="ctr">
              <a:spcBef>
                <a:spcPts val="8500"/>
              </a:spcBef>
              <a:spcAft>
                <a:spcPts val="0"/>
              </a:spcAft>
              <a:buSzPts val="7500"/>
              <a:buChar char="○"/>
              <a:defRPr/>
            </a:lvl8pPr>
            <a:lvl9pPr marL="4114800" lvl="8" indent="-704850" algn="ctr">
              <a:spcBef>
                <a:spcPts val="8500"/>
              </a:spcBef>
              <a:spcAft>
                <a:spcPts val="8500"/>
              </a:spcAft>
              <a:buSzPts val="7500"/>
              <a:buChar char="■"/>
              <a:defRPr/>
            </a:lvl9pPr>
          </a:lstStyle>
          <a:p>
            <a:endParaRPr/>
          </a:p>
        </p:txBody>
      </p:sp>
      <p:sp>
        <p:nvSpPr>
          <p:cNvPr id="47" name="Google Shape;47;p11"/>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0" name="Google Shape;50;p12" descr="logo.png">
            <a:hlinkClick r:id="rId2"/>
          </p:cNvPr>
          <p:cNvPicPr preferRelativeResize="0"/>
          <p:nvPr/>
        </p:nvPicPr>
        <p:blipFill>
          <a:blip r:embed="rId3">
            <a:alphaModFix/>
          </a:blip>
          <a:stretch>
            <a:fillRect/>
          </a:stretch>
        </p:blipFill>
        <p:spPr>
          <a:xfrm>
            <a:off x="2347999" y="1143000"/>
            <a:ext cx="7177000" cy="2333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496160" y="13765441"/>
            <a:ext cx="40899001" cy="5387400"/>
          </a:xfrm>
          <a:prstGeom prst="rect">
            <a:avLst/>
          </a:prstGeom>
        </p:spPr>
        <p:txBody>
          <a:bodyPr spcFirstLastPara="1" wrap="square" lIns="487600" tIns="487600" rIns="487600" bIns="487600" anchor="ctr" anchorCtr="0"/>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a:endParaRPr/>
          </a:p>
        </p:txBody>
      </p:sp>
      <p:sp>
        <p:nvSpPr>
          <p:cNvPr id="15" name="Google Shape;15;p3"/>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496160" y="2848160"/>
            <a:ext cx="40899001" cy="3665400"/>
          </a:xfrm>
          <a:prstGeom prst="rect">
            <a:avLst/>
          </a:prstGeom>
        </p:spPr>
        <p:txBody>
          <a:bodyPr spcFirstLastPara="1" wrap="square" lIns="487600" tIns="487600" rIns="487600" bIns="4876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18" name="Google Shape;18;p4"/>
          <p:cNvSpPr txBox="1">
            <a:spLocks noGrp="1"/>
          </p:cNvSpPr>
          <p:nvPr>
            <p:ph type="body" idx="1"/>
          </p:nvPr>
        </p:nvSpPr>
        <p:spPr>
          <a:xfrm>
            <a:off x="1496160" y="7375840"/>
            <a:ext cx="40899001" cy="21864900"/>
          </a:xfrm>
          <a:prstGeom prst="rect">
            <a:avLst/>
          </a:prstGeom>
        </p:spPr>
        <p:txBody>
          <a:bodyPr spcFirstLastPara="1" wrap="square" lIns="487600" tIns="487600" rIns="487600" bIns="487600" anchor="t" anchorCtr="0"/>
          <a:lstStyle>
            <a:lvl1pPr marL="457200" lvl="0" indent="-838200">
              <a:spcBef>
                <a:spcPts val="0"/>
              </a:spcBef>
              <a:spcAft>
                <a:spcPts val="0"/>
              </a:spcAft>
              <a:buSzPts val="9600"/>
              <a:buChar char="●"/>
              <a:defRPr/>
            </a:lvl1pPr>
            <a:lvl2pPr marL="914400" lvl="1" indent="-704850">
              <a:spcBef>
                <a:spcPts val="8500"/>
              </a:spcBef>
              <a:spcAft>
                <a:spcPts val="0"/>
              </a:spcAft>
              <a:buSzPts val="7500"/>
              <a:buChar char="○"/>
              <a:defRPr/>
            </a:lvl2pPr>
            <a:lvl3pPr marL="1371600" lvl="2" indent="-704850">
              <a:spcBef>
                <a:spcPts val="8500"/>
              </a:spcBef>
              <a:spcAft>
                <a:spcPts val="0"/>
              </a:spcAft>
              <a:buSzPts val="7500"/>
              <a:buChar char="■"/>
              <a:defRPr/>
            </a:lvl3pPr>
            <a:lvl4pPr marL="1828800" lvl="3" indent="-704850">
              <a:spcBef>
                <a:spcPts val="8500"/>
              </a:spcBef>
              <a:spcAft>
                <a:spcPts val="0"/>
              </a:spcAft>
              <a:buSzPts val="7500"/>
              <a:buChar char="●"/>
              <a:defRPr/>
            </a:lvl4pPr>
            <a:lvl5pPr marL="2286000" lvl="4" indent="-704850">
              <a:spcBef>
                <a:spcPts val="8500"/>
              </a:spcBef>
              <a:spcAft>
                <a:spcPts val="0"/>
              </a:spcAft>
              <a:buSzPts val="7500"/>
              <a:buChar char="○"/>
              <a:defRPr/>
            </a:lvl5pPr>
            <a:lvl6pPr marL="2743200" lvl="5" indent="-704850">
              <a:spcBef>
                <a:spcPts val="8500"/>
              </a:spcBef>
              <a:spcAft>
                <a:spcPts val="0"/>
              </a:spcAft>
              <a:buSzPts val="7500"/>
              <a:buChar char="■"/>
              <a:defRPr/>
            </a:lvl6pPr>
            <a:lvl7pPr marL="3200400" lvl="6" indent="-704850">
              <a:spcBef>
                <a:spcPts val="8500"/>
              </a:spcBef>
              <a:spcAft>
                <a:spcPts val="0"/>
              </a:spcAft>
              <a:buSzPts val="7500"/>
              <a:buChar char="●"/>
              <a:defRPr/>
            </a:lvl7pPr>
            <a:lvl8pPr marL="3657600" lvl="7" indent="-704850">
              <a:spcBef>
                <a:spcPts val="8500"/>
              </a:spcBef>
              <a:spcAft>
                <a:spcPts val="0"/>
              </a:spcAft>
              <a:buSzPts val="7500"/>
              <a:buChar char="○"/>
              <a:defRPr/>
            </a:lvl8pPr>
            <a:lvl9pPr marL="4114800" lvl="8" indent="-704850">
              <a:spcBef>
                <a:spcPts val="8500"/>
              </a:spcBef>
              <a:spcAft>
                <a:spcPts val="8500"/>
              </a:spcAft>
              <a:buSzPts val="7500"/>
              <a:buChar char="■"/>
              <a:defRPr/>
            </a:lvl9pPr>
          </a:lstStyle>
          <a:p>
            <a:endParaRPr/>
          </a:p>
        </p:txBody>
      </p:sp>
      <p:sp>
        <p:nvSpPr>
          <p:cNvPr id="19" name="Google Shape;19;p4"/>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496160" y="2848160"/>
            <a:ext cx="40899001" cy="3665400"/>
          </a:xfrm>
          <a:prstGeom prst="rect">
            <a:avLst/>
          </a:prstGeom>
        </p:spPr>
        <p:txBody>
          <a:bodyPr spcFirstLastPara="1" wrap="square" lIns="487600" tIns="487600" rIns="487600" bIns="4876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2" name="Google Shape;22;p5"/>
          <p:cNvSpPr txBox="1">
            <a:spLocks noGrp="1"/>
          </p:cNvSpPr>
          <p:nvPr>
            <p:ph type="body" idx="1"/>
          </p:nvPr>
        </p:nvSpPr>
        <p:spPr>
          <a:xfrm>
            <a:off x="1496160" y="7375840"/>
            <a:ext cx="19199399" cy="21864900"/>
          </a:xfrm>
          <a:prstGeom prst="rect">
            <a:avLst/>
          </a:prstGeom>
        </p:spPr>
        <p:txBody>
          <a:bodyPr spcFirstLastPara="1" wrap="square" lIns="487600" tIns="487600" rIns="487600" bIns="487600" anchor="t" anchorCtr="0"/>
          <a:lstStyle>
            <a:lvl1pPr marL="457200" lvl="0" indent="-704850">
              <a:spcBef>
                <a:spcPts val="0"/>
              </a:spcBef>
              <a:spcAft>
                <a:spcPts val="0"/>
              </a:spcAft>
              <a:buSzPts val="7500"/>
              <a:buChar char="●"/>
              <a:defRPr sz="75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3" name="Google Shape;23;p5"/>
          <p:cNvSpPr txBox="1">
            <a:spLocks noGrp="1"/>
          </p:cNvSpPr>
          <p:nvPr>
            <p:ph type="body" idx="2"/>
          </p:nvPr>
        </p:nvSpPr>
        <p:spPr>
          <a:xfrm>
            <a:off x="23195520" y="7375840"/>
            <a:ext cx="19199399" cy="21864900"/>
          </a:xfrm>
          <a:prstGeom prst="rect">
            <a:avLst/>
          </a:prstGeom>
        </p:spPr>
        <p:txBody>
          <a:bodyPr spcFirstLastPara="1" wrap="square" lIns="487600" tIns="487600" rIns="487600" bIns="487600" anchor="t" anchorCtr="0"/>
          <a:lstStyle>
            <a:lvl1pPr marL="457200" lvl="0" indent="-704850">
              <a:spcBef>
                <a:spcPts val="0"/>
              </a:spcBef>
              <a:spcAft>
                <a:spcPts val="0"/>
              </a:spcAft>
              <a:buSzPts val="7500"/>
              <a:buChar char="●"/>
              <a:defRPr sz="75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4" name="Google Shape;24;p5"/>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496160" y="2848160"/>
            <a:ext cx="40899001" cy="3665400"/>
          </a:xfrm>
          <a:prstGeom prst="rect">
            <a:avLst/>
          </a:prstGeom>
        </p:spPr>
        <p:txBody>
          <a:bodyPr spcFirstLastPara="1" wrap="square" lIns="487600" tIns="487600" rIns="487600" bIns="4876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7" name="Google Shape;27;p6"/>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496160" y="3555840"/>
            <a:ext cx="13478401" cy="4836600"/>
          </a:xfrm>
          <a:prstGeom prst="rect">
            <a:avLst/>
          </a:prstGeom>
        </p:spPr>
        <p:txBody>
          <a:bodyPr spcFirstLastPara="1" wrap="square" lIns="487600" tIns="487600" rIns="487600" bIns="487600" anchor="b" anchorCtr="0"/>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a:endParaRPr/>
          </a:p>
        </p:txBody>
      </p:sp>
      <p:sp>
        <p:nvSpPr>
          <p:cNvPr id="30" name="Google Shape;30;p7"/>
          <p:cNvSpPr txBox="1">
            <a:spLocks noGrp="1"/>
          </p:cNvSpPr>
          <p:nvPr>
            <p:ph type="body" idx="1"/>
          </p:nvPr>
        </p:nvSpPr>
        <p:spPr>
          <a:xfrm>
            <a:off x="1496160" y="8893440"/>
            <a:ext cx="13478401" cy="20348100"/>
          </a:xfrm>
          <a:prstGeom prst="rect">
            <a:avLst/>
          </a:prstGeom>
        </p:spPr>
        <p:txBody>
          <a:bodyPr spcFirstLastPara="1" wrap="square" lIns="487600" tIns="487600" rIns="487600" bIns="487600" anchor="t" anchorCtr="0"/>
          <a:lstStyle>
            <a:lvl1pPr marL="457200" lvl="0" indent="-635000">
              <a:spcBef>
                <a:spcPts val="0"/>
              </a:spcBef>
              <a:spcAft>
                <a:spcPts val="0"/>
              </a:spcAft>
              <a:buSzPts val="6400"/>
              <a:buChar char="●"/>
              <a:defRPr sz="6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31" name="Google Shape;31;p7"/>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2353200" y="2880960"/>
            <a:ext cx="30565501" cy="26181001"/>
          </a:xfrm>
          <a:prstGeom prst="rect">
            <a:avLst/>
          </a:prstGeom>
        </p:spPr>
        <p:txBody>
          <a:bodyPr spcFirstLastPara="1" wrap="square" lIns="487600" tIns="487600" rIns="487600" bIns="487600" anchor="ctr" anchorCtr="0"/>
          <a:lstStyle>
            <a:lvl1pPr lvl="0">
              <a:spcBef>
                <a:spcPts val="0"/>
              </a:spcBef>
              <a:spcAft>
                <a:spcPts val="0"/>
              </a:spcAft>
              <a:buSzPts val="25600"/>
              <a:buNone/>
              <a:defRPr sz="25600"/>
            </a:lvl1pPr>
            <a:lvl2pPr lvl="1">
              <a:spcBef>
                <a:spcPts val="0"/>
              </a:spcBef>
              <a:spcAft>
                <a:spcPts val="0"/>
              </a:spcAft>
              <a:buSzPts val="25600"/>
              <a:buNone/>
              <a:defRPr sz="25600"/>
            </a:lvl2pPr>
            <a:lvl3pPr lvl="2">
              <a:spcBef>
                <a:spcPts val="0"/>
              </a:spcBef>
              <a:spcAft>
                <a:spcPts val="0"/>
              </a:spcAft>
              <a:buSzPts val="25600"/>
              <a:buNone/>
              <a:defRPr sz="25600"/>
            </a:lvl3pPr>
            <a:lvl4pPr lvl="3">
              <a:spcBef>
                <a:spcPts val="0"/>
              </a:spcBef>
              <a:spcAft>
                <a:spcPts val="0"/>
              </a:spcAft>
              <a:buSzPts val="25600"/>
              <a:buNone/>
              <a:defRPr sz="25600"/>
            </a:lvl4pPr>
            <a:lvl5pPr lvl="4">
              <a:spcBef>
                <a:spcPts val="0"/>
              </a:spcBef>
              <a:spcAft>
                <a:spcPts val="0"/>
              </a:spcAft>
              <a:buSzPts val="25600"/>
              <a:buNone/>
              <a:defRPr sz="25600"/>
            </a:lvl5pPr>
            <a:lvl6pPr lvl="5">
              <a:spcBef>
                <a:spcPts val="0"/>
              </a:spcBef>
              <a:spcAft>
                <a:spcPts val="0"/>
              </a:spcAft>
              <a:buSzPts val="25600"/>
              <a:buNone/>
              <a:defRPr sz="25600"/>
            </a:lvl6pPr>
            <a:lvl7pPr lvl="6">
              <a:spcBef>
                <a:spcPts val="0"/>
              </a:spcBef>
              <a:spcAft>
                <a:spcPts val="0"/>
              </a:spcAft>
              <a:buSzPts val="25600"/>
              <a:buNone/>
              <a:defRPr sz="25600"/>
            </a:lvl7pPr>
            <a:lvl8pPr lvl="7">
              <a:spcBef>
                <a:spcPts val="0"/>
              </a:spcBef>
              <a:spcAft>
                <a:spcPts val="0"/>
              </a:spcAft>
              <a:buSzPts val="25600"/>
              <a:buNone/>
              <a:defRPr sz="25600"/>
            </a:lvl8pPr>
            <a:lvl9pPr lvl="8">
              <a:spcBef>
                <a:spcPts val="0"/>
              </a:spcBef>
              <a:spcAft>
                <a:spcPts val="0"/>
              </a:spcAft>
              <a:buSzPts val="25600"/>
              <a:buNone/>
              <a:defRPr sz="25600"/>
            </a:lvl9pPr>
          </a:lstStyle>
          <a:p>
            <a:endParaRPr/>
          </a:p>
        </p:txBody>
      </p:sp>
      <p:sp>
        <p:nvSpPr>
          <p:cNvPr id="34" name="Google Shape;34;p8"/>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21945600" y="-800"/>
            <a:ext cx="21945600" cy="32918401"/>
          </a:xfrm>
          <a:prstGeom prst="rect">
            <a:avLst/>
          </a:prstGeom>
          <a:solidFill>
            <a:schemeClr val="lt2"/>
          </a:solidFill>
          <a:ln>
            <a:noFill/>
          </a:ln>
        </p:spPr>
        <p:txBody>
          <a:bodyPr spcFirstLastPara="1" wrap="square" lIns="487600" tIns="487600" rIns="487600" bIns="4876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274400" y="7892320"/>
            <a:ext cx="19416900" cy="9486600"/>
          </a:xfrm>
          <a:prstGeom prst="rect">
            <a:avLst/>
          </a:prstGeom>
        </p:spPr>
        <p:txBody>
          <a:bodyPr spcFirstLastPara="1" wrap="square" lIns="487600" tIns="487600" rIns="487600" bIns="487600" anchor="b" anchorCtr="0"/>
          <a:lstStyle>
            <a:lvl1pPr lvl="0" algn="ctr">
              <a:spcBef>
                <a:spcPts val="0"/>
              </a:spcBef>
              <a:spcAft>
                <a:spcPts val="0"/>
              </a:spcAft>
              <a:buSzPts val="22400"/>
              <a:buNone/>
              <a:defRPr sz="22400"/>
            </a:lvl1pPr>
            <a:lvl2pPr lvl="1" algn="ctr">
              <a:spcBef>
                <a:spcPts val="0"/>
              </a:spcBef>
              <a:spcAft>
                <a:spcPts val="0"/>
              </a:spcAft>
              <a:buSzPts val="22400"/>
              <a:buNone/>
              <a:defRPr sz="22400"/>
            </a:lvl2pPr>
            <a:lvl3pPr lvl="2" algn="ctr">
              <a:spcBef>
                <a:spcPts val="0"/>
              </a:spcBef>
              <a:spcAft>
                <a:spcPts val="0"/>
              </a:spcAft>
              <a:buSzPts val="22400"/>
              <a:buNone/>
              <a:defRPr sz="22400"/>
            </a:lvl3pPr>
            <a:lvl4pPr lvl="3" algn="ctr">
              <a:spcBef>
                <a:spcPts val="0"/>
              </a:spcBef>
              <a:spcAft>
                <a:spcPts val="0"/>
              </a:spcAft>
              <a:buSzPts val="22400"/>
              <a:buNone/>
              <a:defRPr sz="22400"/>
            </a:lvl4pPr>
            <a:lvl5pPr lvl="4" algn="ctr">
              <a:spcBef>
                <a:spcPts val="0"/>
              </a:spcBef>
              <a:spcAft>
                <a:spcPts val="0"/>
              </a:spcAft>
              <a:buSzPts val="22400"/>
              <a:buNone/>
              <a:defRPr sz="22400"/>
            </a:lvl5pPr>
            <a:lvl6pPr lvl="5" algn="ctr">
              <a:spcBef>
                <a:spcPts val="0"/>
              </a:spcBef>
              <a:spcAft>
                <a:spcPts val="0"/>
              </a:spcAft>
              <a:buSzPts val="22400"/>
              <a:buNone/>
              <a:defRPr sz="22400"/>
            </a:lvl6pPr>
            <a:lvl7pPr lvl="6" algn="ctr">
              <a:spcBef>
                <a:spcPts val="0"/>
              </a:spcBef>
              <a:spcAft>
                <a:spcPts val="0"/>
              </a:spcAft>
              <a:buSzPts val="22400"/>
              <a:buNone/>
              <a:defRPr sz="22400"/>
            </a:lvl7pPr>
            <a:lvl8pPr lvl="7" algn="ctr">
              <a:spcBef>
                <a:spcPts val="0"/>
              </a:spcBef>
              <a:spcAft>
                <a:spcPts val="0"/>
              </a:spcAft>
              <a:buSzPts val="22400"/>
              <a:buNone/>
              <a:defRPr sz="22400"/>
            </a:lvl8pPr>
            <a:lvl9pPr lvl="8" algn="ctr">
              <a:spcBef>
                <a:spcPts val="0"/>
              </a:spcBef>
              <a:spcAft>
                <a:spcPts val="0"/>
              </a:spcAft>
              <a:buSzPts val="22400"/>
              <a:buNone/>
              <a:defRPr sz="22400"/>
            </a:lvl9pPr>
          </a:lstStyle>
          <a:p>
            <a:endParaRPr/>
          </a:p>
        </p:txBody>
      </p:sp>
      <p:sp>
        <p:nvSpPr>
          <p:cNvPr id="38" name="Google Shape;38;p9"/>
          <p:cNvSpPr txBox="1">
            <a:spLocks noGrp="1"/>
          </p:cNvSpPr>
          <p:nvPr>
            <p:ph type="subTitle" idx="1"/>
          </p:nvPr>
        </p:nvSpPr>
        <p:spPr>
          <a:xfrm>
            <a:off x="1274400" y="17939680"/>
            <a:ext cx="19416900" cy="7904700"/>
          </a:xfrm>
          <a:prstGeom prst="rect">
            <a:avLst/>
          </a:prstGeom>
        </p:spPr>
        <p:txBody>
          <a:bodyPr spcFirstLastPara="1" wrap="square" lIns="487600" tIns="487600" rIns="487600" bIns="487600" anchor="t" anchorCtr="0"/>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a:endParaRPr/>
          </a:p>
        </p:txBody>
      </p:sp>
      <p:sp>
        <p:nvSpPr>
          <p:cNvPr id="39" name="Google Shape;39;p9"/>
          <p:cNvSpPr txBox="1">
            <a:spLocks noGrp="1"/>
          </p:cNvSpPr>
          <p:nvPr>
            <p:ph type="body" idx="2"/>
          </p:nvPr>
        </p:nvSpPr>
        <p:spPr>
          <a:xfrm>
            <a:off x="23709600" y="4634080"/>
            <a:ext cx="18417601" cy="23648701"/>
          </a:xfrm>
          <a:prstGeom prst="rect">
            <a:avLst/>
          </a:prstGeom>
        </p:spPr>
        <p:txBody>
          <a:bodyPr spcFirstLastPara="1" wrap="square" lIns="487600" tIns="487600" rIns="487600" bIns="487600" anchor="ctr" anchorCtr="0"/>
          <a:lstStyle>
            <a:lvl1pPr marL="457200" lvl="0" indent="-838200">
              <a:spcBef>
                <a:spcPts val="0"/>
              </a:spcBef>
              <a:spcAft>
                <a:spcPts val="0"/>
              </a:spcAft>
              <a:buSzPts val="9600"/>
              <a:buChar char="●"/>
              <a:defRPr/>
            </a:lvl1pPr>
            <a:lvl2pPr marL="914400" lvl="1" indent="-704850">
              <a:spcBef>
                <a:spcPts val="8500"/>
              </a:spcBef>
              <a:spcAft>
                <a:spcPts val="0"/>
              </a:spcAft>
              <a:buSzPts val="7500"/>
              <a:buChar char="○"/>
              <a:defRPr/>
            </a:lvl2pPr>
            <a:lvl3pPr marL="1371600" lvl="2" indent="-704850">
              <a:spcBef>
                <a:spcPts val="8500"/>
              </a:spcBef>
              <a:spcAft>
                <a:spcPts val="0"/>
              </a:spcAft>
              <a:buSzPts val="7500"/>
              <a:buChar char="■"/>
              <a:defRPr/>
            </a:lvl3pPr>
            <a:lvl4pPr marL="1828800" lvl="3" indent="-704850">
              <a:spcBef>
                <a:spcPts val="8500"/>
              </a:spcBef>
              <a:spcAft>
                <a:spcPts val="0"/>
              </a:spcAft>
              <a:buSzPts val="7500"/>
              <a:buChar char="●"/>
              <a:defRPr/>
            </a:lvl4pPr>
            <a:lvl5pPr marL="2286000" lvl="4" indent="-704850">
              <a:spcBef>
                <a:spcPts val="8500"/>
              </a:spcBef>
              <a:spcAft>
                <a:spcPts val="0"/>
              </a:spcAft>
              <a:buSzPts val="7500"/>
              <a:buChar char="○"/>
              <a:defRPr/>
            </a:lvl5pPr>
            <a:lvl6pPr marL="2743200" lvl="5" indent="-704850">
              <a:spcBef>
                <a:spcPts val="8500"/>
              </a:spcBef>
              <a:spcAft>
                <a:spcPts val="0"/>
              </a:spcAft>
              <a:buSzPts val="7500"/>
              <a:buChar char="■"/>
              <a:defRPr/>
            </a:lvl6pPr>
            <a:lvl7pPr marL="3200400" lvl="6" indent="-704850">
              <a:spcBef>
                <a:spcPts val="8500"/>
              </a:spcBef>
              <a:spcAft>
                <a:spcPts val="0"/>
              </a:spcAft>
              <a:buSzPts val="7500"/>
              <a:buChar char="●"/>
              <a:defRPr/>
            </a:lvl7pPr>
            <a:lvl8pPr marL="3657600" lvl="7" indent="-704850">
              <a:spcBef>
                <a:spcPts val="8500"/>
              </a:spcBef>
              <a:spcAft>
                <a:spcPts val="0"/>
              </a:spcAft>
              <a:buSzPts val="7500"/>
              <a:buChar char="○"/>
              <a:defRPr/>
            </a:lvl8pPr>
            <a:lvl9pPr marL="4114800" lvl="8" indent="-704850">
              <a:spcBef>
                <a:spcPts val="8500"/>
              </a:spcBef>
              <a:spcAft>
                <a:spcPts val="8500"/>
              </a:spcAft>
              <a:buSzPts val="7500"/>
              <a:buChar char="■"/>
              <a:defRPr/>
            </a:lvl9pPr>
          </a:lstStyle>
          <a:p>
            <a:endParaRPr/>
          </a:p>
        </p:txBody>
      </p:sp>
      <p:sp>
        <p:nvSpPr>
          <p:cNvPr id="40" name="Google Shape;40;p9"/>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496160" y="27075681"/>
            <a:ext cx="28794299" cy="3872700"/>
          </a:xfrm>
          <a:prstGeom prst="rect">
            <a:avLst/>
          </a:prstGeom>
        </p:spPr>
        <p:txBody>
          <a:bodyPr spcFirstLastPara="1" wrap="square" lIns="487600" tIns="487600" rIns="487600" bIns="487600" anchor="ctr" anchorCtr="0"/>
          <a:lstStyle>
            <a:lvl1pPr marL="457200" lvl="0" indent="-228600">
              <a:lnSpc>
                <a:spcPct val="100000"/>
              </a:lnSpc>
              <a:spcBef>
                <a:spcPts val="0"/>
              </a:spcBef>
              <a:spcAft>
                <a:spcPts val="0"/>
              </a:spcAft>
              <a:buSzPts val="9600"/>
              <a:buNone/>
              <a:defRPr/>
            </a:lvl1pPr>
          </a:lstStyle>
          <a:p>
            <a:endParaRPr/>
          </a:p>
        </p:txBody>
      </p:sp>
      <p:sp>
        <p:nvSpPr>
          <p:cNvPr id="43" name="Google Shape;43;p10"/>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96160" y="2848160"/>
            <a:ext cx="40899001" cy="3665400"/>
          </a:xfrm>
          <a:prstGeom prst="rect">
            <a:avLst/>
          </a:prstGeom>
          <a:noFill/>
          <a:ln>
            <a:noFill/>
          </a:ln>
        </p:spPr>
        <p:txBody>
          <a:bodyPr spcFirstLastPara="1" wrap="square" lIns="487600" tIns="487600" rIns="487600" bIns="487600" anchor="t" anchorCtr="0"/>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a:endParaRPr/>
          </a:p>
        </p:txBody>
      </p:sp>
      <p:sp>
        <p:nvSpPr>
          <p:cNvPr id="7" name="Google Shape;7;p1"/>
          <p:cNvSpPr txBox="1">
            <a:spLocks noGrp="1"/>
          </p:cNvSpPr>
          <p:nvPr>
            <p:ph type="body" idx="1"/>
          </p:nvPr>
        </p:nvSpPr>
        <p:spPr>
          <a:xfrm>
            <a:off x="1496160" y="7375840"/>
            <a:ext cx="40899001" cy="21864900"/>
          </a:xfrm>
          <a:prstGeom prst="rect">
            <a:avLst/>
          </a:prstGeom>
          <a:noFill/>
          <a:ln>
            <a:noFill/>
          </a:ln>
        </p:spPr>
        <p:txBody>
          <a:bodyPr spcFirstLastPara="1" wrap="square" lIns="487600" tIns="487600" rIns="487600" bIns="487600" anchor="t" anchorCtr="0"/>
          <a:lstStyle>
            <a:lvl1pPr marL="457200" lvl="0" indent="-838200">
              <a:lnSpc>
                <a:spcPct val="115000"/>
              </a:lnSpc>
              <a:spcBef>
                <a:spcPts val="0"/>
              </a:spcBef>
              <a:spcAft>
                <a:spcPts val="0"/>
              </a:spcAft>
              <a:buClr>
                <a:schemeClr val="dk2"/>
              </a:buClr>
              <a:buSzPts val="9600"/>
              <a:buChar char="●"/>
              <a:defRPr sz="9600">
                <a:solidFill>
                  <a:schemeClr val="dk2"/>
                </a:solidFill>
              </a:defRPr>
            </a:lvl1pPr>
            <a:lvl2pPr marL="914400" lvl="1" indent="-704850">
              <a:lnSpc>
                <a:spcPct val="115000"/>
              </a:lnSpc>
              <a:spcBef>
                <a:spcPts val="8500"/>
              </a:spcBef>
              <a:spcAft>
                <a:spcPts val="0"/>
              </a:spcAft>
              <a:buClr>
                <a:schemeClr val="dk2"/>
              </a:buClr>
              <a:buSzPts val="7500"/>
              <a:buChar char="○"/>
              <a:defRPr sz="7500">
                <a:solidFill>
                  <a:schemeClr val="dk2"/>
                </a:solidFill>
              </a:defRPr>
            </a:lvl2pPr>
            <a:lvl3pPr marL="1371600" lvl="2" indent="-704850">
              <a:lnSpc>
                <a:spcPct val="115000"/>
              </a:lnSpc>
              <a:spcBef>
                <a:spcPts val="8500"/>
              </a:spcBef>
              <a:spcAft>
                <a:spcPts val="0"/>
              </a:spcAft>
              <a:buClr>
                <a:schemeClr val="dk2"/>
              </a:buClr>
              <a:buSzPts val="7500"/>
              <a:buChar char="■"/>
              <a:defRPr sz="7500">
                <a:solidFill>
                  <a:schemeClr val="dk2"/>
                </a:solidFill>
              </a:defRPr>
            </a:lvl3pPr>
            <a:lvl4pPr marL="1828800" lvl="3" indent="-704850">
              <a:lnSpc>
                <a:spcPct val="115000"/>
              </a:lnSpc>
              <a:spcBef>
                <a:spcPts val="8500"/>
              </a:spcBef>
              <a:spcAft>
                <a:spcPts val="0"/>
              </a:spcAft>
              <a:buClr>
                <a:schemeClr val="dk2"/>
              </a:buClr>
              <a:buSzPts val="7500"/>
              <a:buChar char="●"/>
              <a:defRPr sz="7500">
                <a:solidFill>
                  <a:schemeClr val="dk2"/>
                </a:solidFill>
              </a:defRPr>
            </a:lvl4pPr>
            <a:lvl5pPr marL="2286000" lvl="4" indent="-704850">
              <a:lnSpc>
                <a:spcPct val="115000"/>
              </a:lnSpc>
              <a:spcBef>
                <a:spcPts val="8500"/>
              </a:spcBef>
              <a:spcAft>
                <a:spcPts val="0"/>
              </a:spcAft>
              <a:buClr>
                <a:schemeClr val="dk2"/>
              </a:buClr>
              <a:buSzPts val="7500"/>
              <a:buChar char="○"/>
              <a:defRPr sz="7500">
                <a:solidFill>
                  <a:schemeClr val="dk2"/>
                </a:solidFill>
              </a:defRPr>
            </a:lvl5pPr>
            <a:lvl6pPr marL="2743200" lvl="5" indent="-704850">
              <a:lnSpc>
                <a:spcPct val="115000"/>
              </a:lnSpc>
              <a:spcBef>
                <a:spcPts val="8500"/>
              </a:spcBef>
              <a:spcAft>
                <a:spcPts val="0"/>
              </a:spcAft>
              <a:buClr>
                <a:schemeClr val="dk2"/>
              </a:buClr>
              <a:buSzPts val="7500"/>
              <a:buChar char="■"/>
              <a:defRPr sz="7500">
                <a:solidFill>
                  <a:schemeClr val="dk2"/>
                </a:solidFill>
              </a:defRPr>
            </a:lvl6pPr>
            <a:lvl7pPr marL="3200400" lvl="6" indent="-704850">
              <a:lnSpc>
                <a:spcPct val="115000"/>
              </a:lnSpc>
              <a:spcBef>
                <a:spcPts val="8500"/>
              </a:spcBef>
              <a:spcAft>
                <a:spcPts val="0"/>
              </a:spcAft>
              <a:buClr>
                <a:schemeClr val="dk2"/>
              </a:buClr>
              <a:buSzPts val="7500"/>
              <a:buChar char="●"/>
              <a:defRPr sz="7500">
                <a:solidFill>
                  <a:schemeClr val="dk2"/>
                </a:solidFill>
              </a:defRPr>
            </a:lvl7pPr>
            <a:lvl8pPr marL="3657600" lvl="7" indent="-704850">
              <a:lnSpc>
                <a:spcPct val="115000"/>
              </a:lnSpc>
              <a:spcBef>
                <a:spcPts val="8500"/>
              </a:spcBef>
              <a:spcAft>
                <a:spcPts val="0"/>
              </a:spcAft>
              <a:buClr>
                <a:schemeClr val="dk2"/>
              </a:buClr>
              <a:buSzPts val="7500"/>
              <a:buChar char="○"/>
              <a:defRPr sz="7500">
                <a:solidFill>
                  <a:schemeClr val="dk2"/>
                </a:solidFill>
              </a:defRPr>
            </a:lvl8pPr>
            <a:lvl9pPr marL="4114800" lvl="8" indent="-704850">
              <a:lnSpc>
                <a:spcPct val="115000"/>
              </a:lnSpc>
              <a:spcBef>
                <a:spcPts val="8500"/>
              </a:spcBef>
              <a:spcAft>
                <a:spcPts val="8500"/>
              </a:spcAft>
              <a:buClr>
                <a:schemeClr val="dk2"/>
              </a:buClr>
              <a:buSzPts val="7500"/>
              <a:buChar char="■"/>
              <a:defRPr sz="7500">
                <a:solidFill>
                  <a:schemeClr val="dk2"/>
                </a:solidFill>
              </a:defRPr>
            </a:lvl9pPr>
          </a:lstStyle>
          <a:p>
            <a:endParaRPr/>
          </a:p>
        </p:txBody>
      </p:sp>
      <p:sp>
        <p:nvSpPr>
          <p:cNvPr id="8" name="Google Shape;8;p1"/>
          <p:cNvSpPr txBox="1">
            <a:spLocks noGrp="1"/>
          </p:cNvSpPr>
          <p:nvPr>
            <p:ph type="sldNum" idx="12"/>
          </p:nvPr>
        </p:nvSpPr>
        <p:spPr>
          <a:xfrm>
            <a:off x="40667797" y="29844588"/>
            <a:ext cx="2633700" cy="2519100"/>
          </a:xfrm>
          <a:prstGeom prst="rect">
            <a:avLst/>
          </a:prstGeom>
          <a:noFill/>
          <a:ln>
            <a:noFill/>
          </a:ln>
        </p:spPr>
        <p:txBody>
          <a:bodyPr spcFirstLastPara="1" wrap="square" lIns="487600" tIns="487600" rIns="487600" bIns="487600" anchor="ctr" anchorCtr="0">
            <a:noAutofit/>
          </a:bodyPr>
          <a:lstStyle>
            <a:lvl1pPr lvl="0" algn="r">
              <a:buNone/>
              <a:defRPr sz="5300">
                <a:solidFill>
                  <a:schemeClr val="dk2"/>
                </a:solidFill>
              </a:defRPr>
            </a:lvl1pPr>
            <a:lvl2pPr lvl="1" algn="r">
              <a:buNone/>
              <a:defRPr sz="5300">
                <a:solidFill>
                  <a:schemeClr val="dk2"/>
                </a:solidFill>
              </a:defRPr>
            </a:lvl2pPr>
            <a:lvl3pPr lvl="2" algn="r">
              <a:buNone/>
              <a:defRPr sz="5300">
                <a:solidFill>
                  <a:schemeClr val="dk2"/>
                </a:solidFill>
              </a:defRPr>
            </a:lvl3pPr>
            <a:lvl4pPr lvl="3" algn="r">
              <a:buNone/>
              <a:defRPr sz="5300">
                <a:solidFill>
                  <a:schemeClr val="dk2"/>
                </a:solidFill>
              </a:defRPr>
            </a:lvl4pPr>
            <a:lvl5pPr lvl="4" algn="r">
              <a:buNone/>
              <a:defRPr sz="5300">
                <a:solidFill>
                  <a:schemeClr val="dk2"/>
                </a:solidFill>
              </a:defRPr>
            </a:lvl5pPr>
            <a:lvl6pPr lvl="5" algn="r">
              <a:buNone/>
              <a:defRPr sz="5300">
                <a:solidFill>
                  <a:schemeClr val="dk2"/>
                </a:solidFill>
              </a:defRPr>
            </a:lvl6pPr>
            <a:lvl7pPr lvl="6" algn="r">
              <a:buNone/>
              <a:defRPr sz="5300">
                <a:solidFill>
                  <a:schemeClr val="dk2"/>
                </a:solidFill>
              </a:defRPr>
            </a:lvl7pPr>
            <a:lvl8pPr lvl="7" algn="r">
              <a:buNone/>
              <a:defRPr sz="5300">
                <a:solidFill>
                  <a:schemeClr val="dk2"/>
                </a:solidFill>
              </a:defRPr>
            </a:lvl8pPr>
            <a:lvl9pPr lvl="8" algn="r">
              <a:buNone/>
              <a:defRPr sz="5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image" Target="../media/image9.jpg"/><Relationship Id="rId14" Type="http://schemas.openxmlformats.org/officeDocument/2006/relationships/image" Target="../media/image10.png"/><Relationship Id="rId15"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free-power-point-templates.com" TargetMode="External"/><Relationship Id="rId4" Type="http://schemas.openxmlformats.org/officeDocument/2006/relationships/image" Target="../media/image1.png"/><Relationship Id="rId5" Type="http://schemas.openxmlformats.org/officeDocument/2006/relationships/hyperlink" Target="http://www.free-power-point-templates.com/" TargetMode="External"/><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4.png"/><Relationship Id="rId9" Type="http://schemas.openxmlformats.org/officeDocument/2006/relationships/image" Target="../media/image5.png"/><Relationship Id="rId10"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54"/>
        <p:cNvGrpSpPr/>
        <p:nvPr/>
      </p:nvGrpSpPr>
      <p:grpSpPr>
        <a:xfrm>
          <a:off x="0" y="0"/>
          <a:ext cx="0" cy="0"/>
          <a:chOff x="0" y="0"/>
          <a:chExt cx="0" cy="0"/>
        </a:xfrm>
      </p:grpSpPr>
      <p:sp>
        <p:nvSpPr>
          <p:cNvPr id="55" name="Google Shape;55;p13"/>
          <p:cNvSpPr/>
          <p:nvPr/>
        </p:nvSpPr>
        <p:spPr>
          <a:xfrm>
            <a:off x="7083700" y="912100"/>
            <a:ext cx="35915700" cy="4310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1791425" y="911950"/>
            <a:ext cx="5025600" cy="4378812"/>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15032125" y="5454501"/>
            <a:ext cx="13879500" cy="26510399"/>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a:p>
        </p:txBody>
      </p:sp>
      <p:sp>
        <p:nvSpPr>
          <p:cNvPr id="58" name="Google Shape;58;p13"/>
          <p:cNvSpPr/>
          <p:nvPr/>
        </p:nvSpPr>
        <p:spPr>
          <a:xfrm>
            <a:off x="854380" y="5542580"/>
            <a:ext cx="13879500" cy="2622682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29120050" y="5454501"/>
            <a:ext cx="13879500" cy="26510399"/>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13"/>
          <p:cNvSpPr txBox="1"/>
          <p:nvPr/>
        </p:nvSpPr>
        <p:spPr>
          <a:xfrm>
            <a:off x="7688016" y="977480"/>
            <a:ext cx="33793276" cy="2034000"/>
          </a:xfrm>
          <a:prstGeom prst="rect">
            <a:avLst/>
          </a:prstGeom>
          <a:noFill/>
          <a:ln>
            <a:noFill/>
          </a:ln>
        </p:spPr>
        <p:txBody>
          <a:bodyPr spcFirstLastPara="1" wrap="square" lIns="91425" tIns="91425" rIns="91425" bIns="91425" anchor="t" anchorCtr="0">
            <a:noAutofit/>
          </a:bodyPr>
          <a:lstStyle/>
          <a:p>
            <a:pPr lvl="0">
              <a:lnSpc>
                <a:spcPct val="115000"/>
              </a:lnSpc>
              <a:buClr>
                <a:schemeClr val="dk1"/>
              </a:buClr>
              <a:buSzPts val="1100"/>
            </a:pPr>
            <a:r>
              <a:rPr lang="en-US" sz="6600" dirty="0">
                <a:solidFill>
                  <a:srgbClr val="FFFFFF"/>
                </a:solidFill>
                <a:latin typeface="Oswald"/>
                <a:ea typeface="Oswald"/>
                <a:cs typeface="Oswald"/>
                <a:sym typeface="Oswald"/>
              </a:rPr>
              <a:t>Segmentation of the Tibia Bone from MR Images using Deep Convolutional Neural Networks  U-net</a:t>
            </a:r>
            <a:endParaRPr sz="6600" dirty="0">
              <a:latin typeface="Oswald"/>
              <a:ea typeface="Oswald"/>
              <a:cs typeface="Oswald"/>
              <a:sym typeface="Oswald"/>
            </a:endParaRPr>
          </a:p>
        </p:txBody>
      </p:sp>
      <p:sp>
        <p:nvSpPr>
          <p:cNvPr id="61" name="Google Shape;61;p13"/>
          <p:cNvSpPr txBox="1"/>
          <p:nvPr/>
        </p:nvSpPr>
        <p:spPr>
          <a:xfrm>
            <a:off x="7794130" y="3308400"/>
            <a:ext cx="34077599" cy="1231200"/>
          </a:xfrm>
          <a:prstGeom prst="rect">
            <a:avLst/>
          </a:prstGeom>
          <a:noFill/>
          <a:ln>
            <a:noFill/>
          </a:ln>
        </p:spPr>
        <p:txBody>
          <a:bodyPr spcFirstLastPara="1" wrap="square" lIns="91425" tIns="91425" rIns="91425" bIns="91425" anchor="t" anchorCtr="0">
            <a:noAutofit/>
          </a:bodyPr>
          <a:lstStyle/>
          <a:p>
            <a:pPr lvl="0">
              <a:lnSpc>
                <a:spcPct val="115000"/>
              </a:lnSpc>
            </a:pPr>
            <a:r>
              <a:rPr lang="en-US" sz="3200" i="1" dirty="0">
                <a:solidFill>
                  <a:srgbClr val="FFFFFF"/>
                </a:solidFill>
                <a:latin typeface="Droid Serif"/>
                <a:ea typeface="Droid Serif"/>
                <a:cs typeface="Droid Serif"/>
                <a:sym typeface="Droid Serif"/>
              </a:rPr>
              <a:t>Author: </a:t>
            </a:r>
            <a:r>
              <a:rPr lang="en-US" sz="3200" i="1" dirty="0" err="1">
                <a:solidFill>
                  <a:srgbClr val="FFFFFF"/>
                </a:solidFill>
                <a:latin typeface="Droid Serif"/>
                <a:ea typeface="Droid Serif"/>
                <a:cs typeface="Droid Serif"/>
                <a:sym typeface="Droid Serif"/>
              </a:rPr>
              <a:t>Junbin</a:t>
            </a:r>
            <a:r>
              <a:rPr lang="en-US" sz="3200" i="1" dirty="0">
                <a:solidFill>
                  <a:srgbClr val="FFFFFF"/>
                </a:solidFill>
                <a:latin typeface="Droid Serif"/>
                <a:ea typeface="Droid Serif"/>
                <a:cs typeface="Droid Serif"/>
                <a:sym typeface="Droid Serif"/>
              </a:rPr>
              <a:t> Sun,  </a:t>
            </a:r>
            <a:r>
              <a:rPr lang="en-US" sz="3200" i="1" dirty="0" err="1">
                <a:solidFill>
                  <a:srgbClr val="FFFFFF"/>
                </a:solidFill>
                <a:latin typeface="Droid Serif"/>
                <a:ea typeface="Droid Serif"/>
                <a:cs typeface="Droid Serif"/>
                <a:sym typeface="Droid Serif"/>
              </a:rPr>
              <a:t>Lixin</a:t>
            </a:r>
            <a:r>
              <a:rPr lang="en-US" sz="3200" i="1" dirty="0">
                <a:solidFill>
                  <a:srgbClr val="FFFFFF"/>
                </a:solidFill>
                <a:latin typeface="Droid Serif"/>
                <a:ea typeface="Droid Serif"/>
                <a:cs typeface="Droid Serif"/>
                <a:sym typeface="Droid Serif"/>
              </a:rPr>
              <a:t> Chen</a:t>
            </a:r>
          </a:p>
          <a:p>
            <a:pPr lvl="0">
              <a:lnSpc>
                <a:spcPct val="115000"/>
              </a:lnSpc>
            </a:pPr>
            <a:r>
              <a:rPr lang="en-US" sz="3200" i="1" dirty="0">
                <a:solidFill>
                  <a:srgbClr val="FFFFFF"/>
                </a:solidFill>
                <a:latin typeface="Droid Serif"/>
                <a:ea typeface="Droid Serif"/>
                <a:cs typeface="Droid Serif"/>
                <a:sym typeface="Droid Serif"/>
              </a:rPr>
              <a:t>Seidenberg School of CSIS, Pace University, Pleasantville, </a:t>
            </a:r>
            <a:r>
              <a:rPr lang="en-US" sz="3200" i="1" dirty="0" err="1">
                <a:solidFill>
                  <a:srgbClr val="FFFFFF"/>
                </a:solidFill>
                <a:latin typeface="Droid Serif"/>
                <a:ea typeface="Droid Serif"/>
                <a:cs typeface="Droid Serif"/>
                <a:sym typeface="Droid Serif"/>
              </a:rPr>
              <a:t>NewYork</a:t>
            </a:r>
            <a:r>
              <a:rPr lang="en-US" sz="3200" i="1" dirty="0">
                <a:solidFill>
                  <a:srgbClr val="FFFFFF"/>
                </a:solidFill>
                <a:latin typeface="Droid Serif"/>
                <a:ea typeface="Droid Serif"/>
                <a:cs typeface="Droid Serif"/>
                <a:sym typeface="Droid Serif"/>
              </a:rPr>
              <a:t> 10570</a:t>
            </a:r>
          </a:p>
          <a:p>
            <a:pPr lvl="0">
              <a:lnSpc>
                <a:spcPct val="115000"/>
              </a:lnSpc>
            </a:pPr>
            <a:r>
              <a:rPr lang="en-US" sz="3200" i="1" dirty="0">
                <a:solidFill>
                  <a:srgbClr val="FFFFFF"/>
                </a:solidFill>
                <a:latin typeface="Droid Serif"/>
                <a:ea typeface="Droid Serif"/>
                <a:cs typeface="Droid Serif"/>
                <a:sym typeface="Droid Serif"/>
              </a:rPr>
              <a:t>Email: {js09442p, lc34664n} @pace.edu</a:t>
            </a:r>
            <a:endParaRPr sz="3200" i="1" dirty="0">
              <a:solidFill>
                <a:srgbClr val="FFFFFF"/>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8500" dirty="0">
              <a:solidFill>
                <a:srgbClr val="FFFFFF"/>
              </a:solidFill>
              <a:latin typeface="Oswald"/>
              <a:ea typeface="Oswald"/>
              <a:cs typeface="Oswald"/>
              <a:sym typeface="Oswald"/>
            </a:endParaRPr>
          </a:p>
          <a:p>
            <a:pPr marL="0" lvl="0" indent="0" algn="l" rtl="0">
              <a:spcBef>
                <a:spcPts val="0"/>
              </a:spcBef>
              <a:spcAft>
                <a:spcPts val="0"/>
              </a:spcAft>
              <a:buClr>
                <a:srgbClr val="000000"/>
              </a:buClr>
              <a:buSzPts val="1100"/>
              <a:buFont typeface="Arial"/>
              <a:buNone/>
            </a:pPr>
            <a:endParaRPr sz="9600" dirty="0">
              <a:latin typeface="Oswald"/>
              <a:ea typeface="Oswald"/>
              <a:cs typeface="Oswald"/>
              <a:sym typeface="Oswald"/>
            </a:endParaRPr>
          </a:p>
          <a:p>
            <a:pPr marL="0" lvl="0" indent="0" algn="l" rtl="0">
              <a:lnSpc>
                <a:spcPct val="115000"/>
              </a:lnSpc>
              <a:spcBef>
                <a:spcPts val="0"/>
              </a:spcBef>
              <a:spcAft>
                <a:spcPts val="0"/>
              </a:spcAft>
              <a:buNone/>
            </a:pPr>
            <a:endParaRPr sz="8500" dirty="0">
              <a:solidFill>
                <a:srgbClr val="FFFFFF"/>
              </a:solidFill>
              <a:latin typeface="Oswald"/>
              <a:ea typeface="Oswald"/>
              <a:cs typeface="Oswald"/>
              <a:sym typeface="Oswald"/>
            </a:endParaRPr>
          </a:p>
          <a:p>
            <a:pPr marL="0" lvl="0" indent="0" algn="l" rtl="0">
              <a:spcBef>
                <a:spcPts val="0"/>
              </a:spcBef>
              <a:spcAft>
                <a:spcPts val="0"/>
              </a:spcAft>
              <a:buNone/>
            </a:pPr>
            <a:endParaRPr sz="9600" dirty="0">
              <a:latin typeface="Oswald"/>
              <a:ea typeface="Oswald"/>
              <a:cs typeface="Oswald"/>
              <a:sym typeface="Oswald"/>
            </a:endParaRPr>
          </a:p>
        </p:txBody>
      </p:sp>
      <p:sp>
        <p:nvSpPr>
          <p:cNvPr id="62" name="Google Shape;62;p13"/>
          <p:cNvSpPr txBox="1"/>
          <p:nvPr/>
        </p:nvSpPr>
        <p:spPr>
          <a:xfrm>
            <a:off x="24903933" y="3308400"/>
            <a:ext cx="12131400" cy="123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6000">
              <a:solidFill>
                <a:srgbClr val="D0E0E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6000">
              <a:solidFill>
                <a:srgbClr val="D0E0E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6000">
              <a:solidFill>
                <a:srgbClr val="D0E0E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8500">
              <a:solidFill>
                <a:srgbClr val="FFFFFF"/>
              </a:solidFill>
              <a:latin typeface="Oswald"/>
              <a:ea typeface="Oswald"/>
              <a:cs typeface="Oswald"/>
              <a:sym typeface="Oswald"/>
            </a:endParaRPr>
          </a:p>
          <a:p>
            <a:pPr marL="0" lvl="0" indent="0" algn="l" rtl="0">
              <a:spcBef>
                <a:spcPts val="0"/>
              </a:spcBef>
              <a:spcAft>
                <a:spcPts val="0"/>
              </a:spcAft>
              <a:buNone/>
            </a:pPr>
            <a:endParaRPr sz="9600">
              <a:latin typeface="Oswald"/>
              <a:ea typeface="Oswald"/>
              <a:cs typeface="Oswald"/>
              <a:sym typeface="Oswald"/>
            </a:endParaRPr>
          </a:p>
          <a:p>
            <a:pPr marL="0" lvl="0" indent="0" algn="l" rtl="0">
              <a:lnSpc>
                <a:spcPct val="115000"/>
              </a:lnSpc>
              <a:spcBef>
                <a:spcPts val="0"/>
              </a:spcBef>
              <a:spcAft>
                <a:spcPts val="0"/>
              </a:spcAft>
              <a:buNone/>
            </a:pPr>
            <a:endParaRPr sz="8500">
              <a:solidFill>
                <a:srgbClr val="FFFFFF"/>
              </a:solidFill>
              <a:latin typeface="Oswald"/>
              <a:ea typeface="Oswald"/>
              <a:cs typeface="Oswald"/>
              <a:sym typeface="Oswald"/>
            </a:endParaRPr>
          </a:p>
          <a:p>
            <a:pPr marL="0" lvl="0" indent="0" algn="l" rtl="0">
              <a:spcBef>
                <a:spcPts val="0"/>
              </a:spcBef>
              <a:spcAft>
                <a:spcPts val="0"/>
              </a:spcAft>
              <a:buNone/>
            </a:pPr>
            <a:endParaRPr sz="9600">
              <a:latin typeface="Oswald"/>
              <a:ea typeface="Oswald"/>
              <a:cs typeface="Oswald"/>
              <a:sym typeface="Oswald"/>
            </a:endParaRPr>
          </a:p>
        </p:txBody>
      </p:sp>
      <p:sp>
        <p:nvSpPr>
          <p:cNvPr id="63" name="Google Shape;63;p13"/>
          <p:cNvSpPr txBox="1"/>
          <p:nvPr/>
        </p:nvSpPr>
        <p:spPr>
          <a:xfrm>
            <a:off x="2039474" y="6496100"/>
            <a:ext cx="11623800" cy="145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5400" b="1" dirty="0">
                <a:solidFill>
                  <a:srgbClr val="666666"/>
                </a:solidFill>
                <a:latin typeface="Oswald"/>
                <a:ea typeface="Oswald"/>
                <a:cs typeface="Oswald"/>
                <a:sym typeface="Oswald"/>
              </a:rPr>
              <a:t>Abstract</a:t>
            </a:r>
            <a:endParaRPr sz="5400" b="1" dirty="0">
              <a:solidFill>
                <a:srgbClr val="666666"/>
              </a:solidFill>
              <a:latin typeface="Oswald"/>
              <a:ea typeface="Oswald"/>
              <a:cs typeface="Oswald"/>
              <a:sym typeface="Oswald"/>
            </a:endParaRPr>
          </a:p>
          <a:p>
            <a:pPr marL="0" lvl="0" indent="0" algn="l" rtl="0">
              <a:spcBef>
                <a:spcPts val="0"/>
              </a:spcBef>
              <a:spcAft>
                <a:spcPts val="0"/>
              </a:spcAft>
              <a:buNone/>
            </a:pPr>
            <a:endParaRPr dirty="0">
              <a:latin typeface="Oswald"/>
              <a:ea typeface="Oswald"/>
              <a:cs typeface="Oswald"/>
              <a:sym typeface="Oswald"/>
            </a:endParaRPr>
          </a:p>
        </p:txBody>
      </p:sp>
      <p:sp>
        <p:nvSpPr>
          <p:cNvPr id="64" name="Google Shape;64;p13"/>
          <p:cNvSpPr/>
          <p:nvPr/>
        </p:nvSpPr>
        <p:spPr>
          <a:xfrm>
            <a:off x="896450" y="31573800"/>
            <a:ext cx="13879500" cy="391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15030284" y="31573800"/>
            <a:ext cx="13879500" cy="391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6" name="Google Shape;66;p13"/>
          <p:cNvSpPr/>
          <p:nvPr/>
        </p:nvSpPr>
        <p:spPr>
          <a:xfrm>
            <a:off x="29120053" y="31573800"/>
            <a:ext cx="13879500" cy="391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txBox="1"/>
          <p:nvPr/>
        </p:nvSpPr>
        <p:spPr>
          <a:xfrm>
            <a:off x="2215408" y="12858800"/>
            <a:ext cx="10285800" cy="92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5400" b="1" dirty="0">
                <a:solidFill>
                  <a:srgbClr val="666666"/>
                </a:solidFill>
                <a:latin typeface="Oswald"/>
                <a:ea typeface="Oswald"/>
                <a:cs typeface="Oswald"/>
                <a:sym typeface="Oswald"/>
              </a:rPr>
              <a:t>Introduction</a:t>
            </a:r>
            <a:endParaRPr sz="5400" b="1" dirty="0">
              <a:solidFill>
                <a:srgbClr val="666666"/>
              </a:solidFill>
              <a:latin typeface="Oswald"/>
              <a:ea typeface="Oswald"/>
              <a:cs typeface="Oswald"/>
              <a:sym typeface="Oswald"/>
            </a:endParaRPr>
          </a:p>
          <a:p>
            <a:pPr marL="0" lvl="0" indent="0" algn="l" rtl="0">
              <a:spcBef>
                <a:spcPts val="0"/>
              </a:spcBef>
              <a:spcAft>
                <a:spcPts val="0"/>
              </a:spcAft>
              <a:buNone/>
            </a:pPr>
            <a:endParaRPr dirty="0">
              <a:latin typeface="Oswald"/>
              <a:ea typeface="Oswald"/>
              <a:cs typeface="Oswald"/>
              <a:sym typeface="Oswald"/>
            </a:endParaRPr>
          </a:p>
        </p:txBody>
      </p:sp>
      <p:sp>
        <p:nvSpPr>
          <p:cNvPr id="68" name="Google Shape;68;p13"/>
          <p:cNvSpPr txBox="1"/>
          <p:nvPr/>
        </p:nvSpPr>
        <p:spPr>
          <a:xfrm>
            <a:off x="2143400" y="7890248"/>
            <a:ext cx="10285800" cy="4894252"/>
          </a:xfrm>
          <a:prstGeom prst="rect">
            <a:avLst/>
          </a:prstGeom>
          <a:noFill/>
          <a:ln>
            <a:noFill/>
          </a:ln>
        </p:spPr>
        <p:txBody>
          <a:bodyPr spcFirstLastPara="1" wrap="square" lIns="91425" tIns="91425" rIns="91425" bIns="91425" anchor="t" anchorCtr="0">
            <a:noAutofit/>
          </a:bodyPr>
          <a:lstStyle/>
          <a:p>
            <a:pPr marL="457200" lvl="0" indent="-381000">
              <a:lnSpc>
                <a:spcPct val="115000"/>
              </a:lnSpc>
              <a:buClr>
                <a:srgbClr val="434343"/>
              </a:buClr>
              <a:buSzPts val="2400"/>
              <a:buFont typeface="Droid Serif"/>
              <a:buChar char="●"/>
            </a:pPr>
            <a:r>
              <a:rPr lang="en-US" sz="2400" dirty="0">
                <a:solidFill>
                  <a:srgbClr val="434343"/>
                </a:solidFill>
                <a:latin typeface="Droid Serif"/>
                <a:ea typeface="Droid Serif"/>
                <a:cs typeface="Droid Serif"/>
                <a:sym typeface="Droid Serif"/>
              </a:rPr>
              <a:t>MRI is gradually replacing CT for bone and joint examination. Many diagnostic applications critically depend on the successful localization of bone structure. U-net is a semantic segmentation network based on FCN, which is suitable for segmentation of medical </a:t>
            </a:r>
            <a:r>
              <a:rPr lang="en-US" sz="2400" dirty="0" err="1">
                <a:solidFill>
                  <a:srgbClr val="434343"/>
                </a:solidFill>
                <a:latin typeface="Droid Serif"/>
                <a:ea typeface="Droid Serif"/>
                <a:cs typeface="Droid Serif"/>
                <a:sym typeface="Droid Serif"/>
              </a:rPr>
              <a:t>images.Many</a:t>
            </a:r>
            <a:r>
              <a:rPr lang="en-US" sz="2400" dirty="0">
                <a:solidFill>
                  <a:srgbClr val="434343"/>
                </a:solidFill>
                <a:latin typeface="Droid Serif"/>
                <a:ea typeface="Droid Serif"/>
                <a:cs typeface="Droid Serif"/>
                <a:sym typeface="Droid Serif"/>
              </a:rPr>
              <a:t> split networks are based on FCNs for improvements, including </a:t>
            </a:r>
            <a:r>
              <a:rPr lang="en-US" sz="2400" dirty="0" err="1">
                <a:solidFill>
                  <a:srgbClr val="434343"/>
                </a:solidFill>
                <a:latin typeface="Droid Serif"/>
                <a:ea typeface="Droid Serif"/>
                <a:cs typeface="Droid Serif"/>
                <a:sym typeface="Droid Serif"/>
              </a:rPr>
              <a:t>Unet</a:t>
            </a:r>
            <a:r>
              <a:rPr lang="en-US" sz="2400" dirty="0" smtClean="0">
                <a:solidFill>
                  <a:srgbClr val="434343"/>
                </a:solidFill>
                <a:latin typeface="Droid Serif"/>
                <a:ea typeface="Droid Serif"/>
                <a:cs typeface="Droid Serif"/>
                <a:sym typeface="Droid Serif"/>
              </a:rPr>
              <a:t>.</a:t>
            </a:r>
          </a:p>
          <a:p>
            <a:pPr marL="457200" lvl="0" indent="-381000">
              <a:lnSpc>
                <a:spcPct val="115000"/>
              </a:lnSpc>
              <a:buClr>
                <a:srgbClr val="434343"/>
              </a:buClr>
              <a:buSzPts val="2400"/>
              <a:buFont typeface="Droid Serif"/>
              <a:buChar char="●"/>
            </a:pPr>
            <a:endParaRPr lang="en-US" sz="2400" dirty="0">
              <a:solidFill>
                <a:srgbClr val="434343"/>
              </a:solidFill>
              <a:latin typeface="Droid Serif"/>
              <a:ea typeface="Droid Serif"/>
              <a:cs typeface="Droid Serif"/>
              <a:sym typeface="Droid Serif"/>
            </a:endParaRPr>
          </a:p>
          <a:p>
            <a:pPr marL="457200" lvl="0" indent="-381000">
              <a:lnSpc>
                <a:spcPct val="115000"/>
              </a:lnSpc>
              <a:buClr>
                <a:srgbClr val="434343"/>
              </a:buClr>
              <a:buSzPts val="2400"/>
              <a:buFont typeface="Droid Serif"/>
              <a:buChar char="●"/>
            </a:pPr>
            <a:r>
              <a:rPr lang="en-US" sz="2400" dirty="0">
                <a:solidFill>
                  <a:srgbClr val="434343"/>
                </a:solidFill>
                <a:latin typeface="Droid Serif"/>
                <a:ea typeface="Droid Serif"/>
                <a:cs typeface="Droid Serif"/>
                <a:sym typeface="Droid Serif"/>
              </a:rPr>
              <a:t>In this project, we have trained a machine learning model (a convolutional neural network called U-Net) to perform bone segmentation on 3D knee magnetic resonance imaging (MRI). The goal is to develop a method that can automatically detect the bone area from a knee MRI image. </a:t>
            </a:r>
            <a:endParaRPr sz="2400" dirty="0">
              <a:latin typeface="Oswald"/>
              <a:ea typeface="Oswald"/>
              <a:cs typeface="Oswald"/>
              <a:sym typeface="Oswald"/>
            </a:endParaRPr>
          </a:p>
        </p:txBody>
      </p:sp>
      <p:sp>
        <p:nvSpPr>
          <p:cNvPr id="69" name="Google Shape;69;p13"/>
          <p:cNvSpPr txBox="1"/>
          <p:nvPr/>
        </p:nvSpPr>
        <p:spPr>
          <a:xfrm>
            <a:off x="2215408" y="14298960"/>
            <a:ext cx="10285800" cy="1675036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n-US" sz="2400" dirty="0" smtClean="0">
                <a:solidFill>
                  <a:srgbClr val="434343"/>
                </a:solidFill>
                <a:latin typeface="Droid Serif"/>
                <a:ea typeface="Droid Serif"/>
                <a:cs typeface="Droid Serif"/>
                <a:sym typeface="Droid Serif"/>
              </a:rPr>
              <a:t>	U</a:t>
            </a:r>
            <a:r>
              <a:rPr lang="en-US" sz="2400" dirty="0">
                <a:solidFill>
                  <a:srgbClr val="434343"/>
                </a:solidFill>
                <a:latin typeface="Droid Serif"/>
                <a:ea typeface="Droid Serif"/>
                <a:cs typeface="Droid Serif"/>
                <a:sym typeface="Droid Serif"/>
              </a:rPr>
              <a:t>-net is a semantic segmentation network based on FCN, which is suitable for segmentation of medical </a:t>
            </a:r>
            <a:r>
              <a:rPr lang="en-US" sz="2400" dirty="0" smtClean="0">
                <a:solidFill>
                  <a:srgbClr val="434343"/>
                </a:solidFill>
                <a:latin typeface="Droid Serif"/>
                <a:ea typeface="Droid Serif"/>
                <a:cs typeface="Droid Serif"/>
                <a:sym typeface="Droid Serif"/>
              </a:rPr>
              <a:t>images.</a:t>
            </a:r>
            <a:r>
              <a:rPr lang="en-US" sz="2400" dirty="0">
                <a:solidFill>
                  <a:srgbClr val="434343"/>
                </a:solidFill>
                <a:latin typeface="Droid Serif"/>
                <a:ea typeface="Droid Serif"/>
                <a:cs typeface="Droid Serif"/>
                <a:sym typeface="Droid Serif"/>
              </a:rPr>
              <a:t> </a:t>
            </a:r>
            <a:endParaRPr lang="en-US" sz="2400" dirty="0" smtClean="0">
              <a:solidFill>
                <a:srgbClr val="434343"/>
              </a:solidFill>
              <a:latin typeface="Droid Serif"/>
              <a:ea typeface="Droid Serif"/>
              <a:cs typeface="Droid Serif"/>
              <a:sym typeface="Droid Serif"/>
            </a:endParaRPr>
          </a:p>
          <a:p>
            <a:pPr lvl="0">
              <a:buClr>
                <a:schemeClr val="dk1"/>
              </a:buClr>
              <a:buSzPts val="1100"/>
            </a:pPr>
            <a:r>
              <a:rPr lang="en-US" sz="2400" dirty="0" smtClean="0">
                <a:solidFill>
                  <a:srgbClr val="434343"/>
                </a:solidFill>
                <a:latin typeface="Droid Serif"/>
                <a:ea typeface="Droid Serif"/>
                <a:cs typeface="Droid Serif"/>
                <a:sym typeface="Droid Serif"/>
              </a:rPr>
              <a:t>	The </a:t>
            </a:r>
            <a:r>
              <a:rPr lang="en-US" sz="2400" dirty="0">
                <a:solidFill>
                  <a:srgbClr val="434343"/>
                </a:solidFill>
                <a:latin typeface="Droid Serif"/>
                <a:ea typeface="Droid Serif"/>
                <a:cs typeface="Droid Serif"/>
                <a:sym typeface="Droid Serif"/>
              </a:rPr>
              <a:t>U-net architecture is as shown </a:t>
            </a:r>
            <a:r>
              <a:rPr lang="en-US" sz="2400" dirty="0" smtClean="0">
                <a:solidFill>
                  <a:srgbClr val="434343"/>
                </a:solidFill>
                <a:latin typeface="Droid Serif"/>
                <a:ea typeface="Droid Serif"/>
                <a:cs typeface="Droid Serif"/>
                <a:sym typeface="Droid Serif"/>
              </a:rPr>
              <a:t>below</a:t>
            </a:r>
            <a:r>
              <a:rPr lang="en-US" sz="2400" dirty="0" smtClean="0">
                <a:solidFill>
                  <a:srgbClr val="434343"/>
                </a:solidFill>
                <a:latin typeface="Droid Serif"/>
                <a:ea typeface="Droid Serif"/>
                <a:cs typeface="Droid Serif"/>
                <a:sym typeface="Droid Serif"/>
              </a:rPr>
              <a:t>: </a:t>
            </a:r>
            <a:r>
              <a:rPr lang="en-US" sz="2400" dirty="0" smtClean="0">
                <a:solidFill>
                  <a:srgbClr val="434343"/>
                </a:solidFill>
                <a:latin typeface="Droid Serif"/>
                <a:ea typeface="Droid Serif"/>
                <a:cs typeface="Droid Serif"/>
                <a:sym typeface="Droid Serif"/>
              </a:rPr>
              <a:t>It </a:t>
            </a:r>
            <a:r>
              <a:rPr lang="en-US" sz="2400" dirty="0">
                <a:solidFill>
                  <a:srgbClr val="434343"/>
                </a:solidFill>
                <a:latin typeface="Droid Serif"/>
                <a:ea typeface="Droid Serif"/>
                <a:cs typeface="Droid Serif"/>
                <a:sym typeface="Droid Serif"/>
              </a:rPr>
              <a:t>consists of contraction path and expansion path</a:t>
            </a:r>
            <a:r>
              <a:rPr lang="en-US" sz="2400" dirty="0" smtClean="0">
                <a:solidFill>
                  <a:srgbClr val="434343"/>
                </a:solidFill>
                <a:latin typeface="Droid Serif"/>
                <a:ea typeface="Droid Serif"/>
                <a:cs typeface="Droid Serif"/>
                <a:sym typeface="Droid Serif"/>
              </a:rPr>
              <a:t>.</a:t>
            </a:r>
          </a:p>
          <a:p>
            <a:pPr lvl="0">
              <a:buClr>
                <a:schemeClr val="dk1"/>
              </a:buClr>
              <a:buSzPts val="1100"/>
            </a:pPr>
            <a:endParaRPr lang="en-US" sz="2400" dirty="0">
              <a:solidFill>
                <a:srgbClr val="434343"/>
              </a:solidFill>
              <a:latin typeface="Droid Serif"/>
              <a:ea typeface="Droid Serif"/>
              <a:cs typeface="Droid Serif"/>
              <a:sym typeface="Droid Serif"/>
            </a:endParaRPr>
          </a:p>
          <a:p>
            <a:pPr lvl="0">
              <a:buClr>
                <a:schemeClr val="dk1"/>
              </a:buClr>
              <a:buSzPts val="1100"/>
            </a:pPr>
            <a:endParaRPr lang="en-US" sz="2400" dirty="0" smtClean="0">
              <a:solidFill>
                <a:srgbClr val="434343"/>
              </a:solidFill>
              <a:latin typeface="Droid Serif"/>
              <a:ea typeface="Droid Serif"/>
              <a:cs typeface="Droid Serif"/>
              <a:sym typeface="Droid Serif"/>
            </a:endParaRPr>
          </a:p>
          <a:p>
            <a:pPr lvl="0">
              <a:buClr>
                <a:schemeClr val="dk1"/>
              </a:buClr>
              <a:buSzPts val="1100"/>
            </a:pPr>
            <a:endParaRPr lang="en-US" sz="2400" dirty="0">
              <a:solidFill>
                <a:srgbClr val="434343"/>
              </a:solidFill>
              <a:latin typeface="Droid Serif"/>
              <a:ea typeface="Droid Serif"/>
              <a:cs typeface="Droid Serif"/>
              <a:sym typeface="Droid Serif"/>
            </a:endParaRPr>
          </a:p>
          <a:p>
            <a:pPr lvl="0">
              <a:buClr>
                <a:schemeClr val="dk1"/>
              </a:buClr>
              <a:buSzPts val="1100"/>
            </a:pPr>
            <a:endParaRPr lang="en-US" sz="2400" dirty="0" smtClean="0">
              <a:solidFill>
                <a:srgbClr val="434343"/>
              </a:solidFill>
              <a:latin typeface="Droid Serif"/>
              <a:ea typeface="Droid Serif"/>
              <a:cs typeface="Droid Serif"/>
              <a:sym typeface="Droid Serif"/>
            </a:endParaRPr>
          </a:p>
          <a:p>
            <a:pPr lvl="0">
              <a:buClr>
                <a:schemeClr val="dk1"/>
              </a:buClr>
              <a:buSzPts val="1100"/>
            </a:pPr>
            <a:endParaRPr lang="en-US" sz="2400" dirty="0">
              <a:solidFill>
                <a:srgbClr val="434343"/>
              </a:solidFill>
              <a:latin typeface="Droid Serif"/>
              <a:ea typeface="Droid Serif"/>
              <a:cs typeface="Droid Serif"/>
              <a:sym typeface="Droid Serif"/>
            </a:endParaRPr>
          </a:p>
          <a:p>
            <a:pPr lvl="0">
              <a:buClr>
                <a:schemeClr val="dk1"/>
              </a:buClr>
              <a:buSzPts val="1100"/>
            </a:pPr>
            <a:endParaRPr lang="en-US" sz="2400" dirty="0" smtClean="0">
              <a:solidFill>
                <a:srgbClr val="434343"/>
              </a:solidFill>
              <a:latin typeface="Droid Serif"/>
              <a:ea typeface="Droid Serif"/>
              <a:cs typeface="Droid Serif"/>
              <a:sym typeface="Droid Serif"/>
            </a:endParaRPr>
          </a:p>
          <a:p>
            <a:pPr lvl="0">
              <a:buClr>
                <a:schemeClr val="dk1"/>
              </a:buClr>
              <a:buSzPts val="1100"/>
            </a:pPr>
            <a:endParaRPr lang="en-US" sz="2400" dirty="0">
              <a:solidFill>
                <a:srgbClr val="434343"/>
              </a:solidFill>
              <a:latin typeface="Droid Serif"/>
              <a:ea typeface="Droid Serif"/>
              <a:cs typeface="Droid Serif"/>
              <a:sym typeface="Droid Serif"/>
            </a:endParaRPr>
          </a:p>
          <a:p>
            <a:pPr lvl="0">
              <a:buClr>
                <a:schemeClr val="dk1"/>
              </a:buClr>
              <a:buSzPts val="1100"/>
            </a:pPr>
            <a:endParaRPr lang="en-US" sz="2400" dirty="0" smtClean="0">
              <a:solidFill>
                <a:srgbClr val="434343"/>
              </a:solidFill>
              <a:latin typeface="Droid Serif"/>
              <a:ea typeface="Droid Serif"/>
              <a:cs typeface="Droid Serif"/>
              <a:sym typeface="Droid Serif"/>
            </a:endParaRPr>
          </a:p>
          <a:p>
            <a:pPr lvl="0">
              <a:buClr>
                <a:schemeClr val="dk1"/>
              </a:buClr>
              <a:buSzPts val="1100"/>
            </a:pPr>
            <a:endParaRPr lang="en-US" sz="2400" dirty="0">
              <a:solidFill>
                <a:srgbClr val="434343"/>
              </a:solidFill>
              <a:latin typeface="Droid Serif"/>
              <a:ea typeface="Droid Serif"/>
              <a:cs typeface="Droid Serif"/>
              <a:sym typeface="Droid Serif"/>
            </a:endParaRPr>
          </a:p>
          <a:p>
            <a:pPr lvl="0">
              <a:buClr>
                <a:schemeClr val="dk1"/>
              </a:buClr>
              <a:buSzPts val="1100"/>
            </a:pPr>
            <a:endParaRPr lang="en-US" sz="2400" dirty="0" smtClean="0">
              <a:solidFill>
                <a:srgbClr val="434343"/>
              </a:solidFill>
              <a:latin typeface="Droid Serif"/>
              <a:ea typeface="Droid Serif"/>
              <a:cs typeface="Droid Serif"/>
              <a:sym typeface="Droid Serif"/>
            </a:endParaRPr>
          </a:p>
          <a:p>
            <a:pPr lvl="0">
              <a:buClr>
                <a:schemeClr val="dk1"/>
              </a:buClr>
              <a:buSzPts val="1100"/>
            </a:pPr>
            <a:endParaRPr lang="en-US" sz="2400" dirty="0">
              <a:solidFill>
                <a:srgbClr val="434343"/>
              </a:solidFill>
              <a:latin typeface="Droid Serif"/>
              <a:ea typeface="Droid Serif"/>
              <a:cs typeface="Droid Serif"/>
              <a:sym typeface="Droid Serif"/>
            </a:endParaRPr>
          </a:p>
          <a:p>
            <a:pPr lvl="0">
              <a:buClr>
                <a:schemeClr val="dk1"/>
              </a:buClr>
              <a:buSzPts val="1100"/>
            </a:pPr>
            <a:endParaRPr lang="en-US" sz="2400" dirty="0" smtClean="0">
              <a:solidFill>
                <a:srgbClr val="434343"/>
              </a:solidFill>
              <a:latin typeface="Droid Serif"/>
              <a:ea typeface="Droid Serif"/>
              <a:cs typeface="Droid Serif"/>
              <a:sym typeface="Droid Serif"/>
            </a:endParaRPr>
          </a:p>
          <a:p>
            <a:pPr lvl="0">
              <a:buClr>
                <a:schemeClr val="dk1"/>
              </a:buClr>
              <a:buSzPts val="1100"/>
            </a:pPr>
            <a:endParaRPr lang="en-US" sz="2400" dirty="0">
              <a:solidFill>
                <a:srgbClr val="434343"/>
              </a:solidFill>
              <a:latin typeface="Droid Serif"/>
              <a:ea typeface="Droid Serif"/>
              <a:cs typeface="Droid Serif"/>
              <a:sym typeface="Droid Serif"/>
            </a:endParaRPr>
          </a:p>
          <a:p>
            <a:pPr lvl="0">
              <a:buClr>
                <a:schemeClr val="dk1"/>
              </a:buClr>
              <a:buSzPts val="1100"/>
            </a:pPr>
            <a:endParaRPr lang="en-US" sz="2400" dirty="0" smtClean="0">
              <a:solidFill>
                <a:srgbClr val="434343"/>
              </a:solidFill>
              <a:latin typeface="Droid Serif"/>
              <a:ea typeface="Droid Serif"/>
              <a:cs typeface="Droid Serif"/>
              <a:sym typeface="Droid Serif"/>
            </a:endParaRPr>
          </a:p>
          <a:p>
            <a:pPr lvl="0">
              <a:buClr>
                <a:schemeClr val="dk1"/>
              </a:buClr>
              <a:buSzPts val="1100"/>
            </a:pPr>
            <a:endParaRPr lang="en-US" sz="2400" dirty="0">
              <a:solidFill>
                <a:srgbClr val="434343"/>
              </a:solidFill>
              <a:latin typeface="Droid Serif"/>
              <a:ea typeface="Droid Serif"/>
              <a:cs typeface="Droid Serif"/>
              <a:sym typeface="Droid Serif"/>
            </a:endParaRPr>
          </a:p>
          <a:p>
            <a:pPr lvl="0">
              <a:buClr>
                <a:schemeClr val="dk1"/>
              </a:buClr>
              <a:buSzPts val="1100"/>
            </a:pPr>
            <a:endParaRPr lang="en-US" sz="2400" dirty="0" smtClean="0">
              <a:solidFill>
                <a:srgbClr val="434343"/>
              </a:solidFill>
              <a:latin typeface="Droid Serif"/>
              <a:ea typeface="Droid Serif"/>
              <a:cs typeface="Droid Serif"/>
              <a:sym typeface="Droid Serif"/>
            </a:endParaRPr>
          </a:p>
          <a:p>
            <a:pPr lvl="0">
              <a:buClr>
                <a:schemeClr val="dk1"/>
              </a:buClr>
              <a:buSzPts val="1100"/>
            </a:pPr>
            <a:endParaRPr lang="en-US" sz="2400" dirty="0" smtClean="0">
              <a:solidFill>
                <a:srgbClr val="434343"/>
              </a:solidFill>
              <a:latin typeface="Droid Serif"/>
              <a:ea typeface="Droid Serif"/>
              <a:cs typeface="Droid Serif"/>
              <a:sym typeface="Droid Serif"/>
            </a:endParaRPr>
          </a:p>
          <a:p>
            <a:pPr lvl="0">
              <a:buClr>
                <a:schemeClr val="dk1"/>
              </a:buClr>
              <a:buSzPts val="1100"/>
            </a:pPr>
            <a:r>
              <a:rPr lang="en-US" sz="2400" dirty="0" smtClean="0">
                <a:solidFill>
                  <a:srgbClr val="434343"/>
                </a:solidFill>
                <a:latin typeface="Droid Serif"/>
                <a:ea typeface="Droid Serif"/>
                <a:cs typeface="Droid Serif"/>
                <a:sym typeface="Droid Serif"/>
              </a:rPr>
              <a:t>Contraction </a:t>
            </a:r>
            <a:r>
              <a:rPr lang="en-US" sz="2400" dirty="0">
                <a:solidFill>
                  <a:srgbClr val="434343"/>
                </a:solidFill>
                <a:latin typeface="Droid Serif"/>
                <a:ea typeface="Droid Serif"/>
                <a:cs typeface="Droid Serif"/>
                <a:sym typeface="Droid Serif"/>
              </a:rPr>
              <a:t>path : </a:t>
            </a:r>
          </a:p>
          <a:p>
            <a:pPr lvl="0">
              <a:buClr>
                <a:schemeClr val="dk1"/>
              </a:buClr>
              <a:buSzPts val="1100"/>
            </a:pPr>
            <a:r>
              <a:rPr lang="en-US" sz="2400" dirty="0">
                <a:solidFill>
                  <a:srgbClr val="434343"/>
                </a:solidFill>
                <a:latin typeface="Droid Serif"/>
                <a:ea typeface="Droid Serif"/>
                <a:cs typeface="Droid Serif"/>
                <a:sym typeface="Droid Serif"/>
              </a:rPr>
              <a:t>	Consecutive of two times of 3*3 Conv and 2*2 max pooling is done.</a:t>
            </a:r>
          </a:p>
          <a:p>
            <a:pPr lvl="0">
              <a:buClr>
                <a:schemeClr val="dk1"/>
              </a:buClr>
              <a:buSzPts val="1100"/>
            </a:pPr>
            <a:r>
              <a:rPr lang="en-US" sz="2400" dirty="0">
                <a:solidFill>
                  <a:srgbClr val="434343"/>
                </a:solidFill>
                <a:latin typeface="Droid Serif"/>
                <a:ea typeface="Droid Serif"/>
                <a:cs typeface="Droid Serif"/>
                <a:sym typeface="Droid Serif"/>
              </a:rPr>
              <a:t>Expansion path : </a:t>
            </a:r>
          </a:p>
          <a:p>
            <a:pPr lvl="0">
              <a:buClr>
                <a:schemeClr val="dk1"/>
              </a:buClr>
              <a:buSzPts val="1100"/>
            </a:pPr>
            <a:r>
              <a:rPr lang="en-US" sz="2400" dirty="0">
                <a:solidFill>
                  <a:srgbClr val="434343"/>
                </a:solidFill>
                <a:latin typeface="Droid Serif"/>
                <a:ea typeface="Droid Serif"/>
                <a:cs typeface="Droid Serif"/>
                <a:sym typeface="Droid Serif"/>
              </a:rPr>
              <a:t>Consecutive of 2*2 Up-conv and two times of 3*3 Conv is done to recover the size of segmentation map. However, the above process reduces the “where” though it increases the “what”.</a:t>
            </a:r>
          </a:p>
          <a:p>
            <a:pPr lvl="0">
              <a:buClr>
                <a:schemeClr val="dk1"/>
              </a:buClr>
              <a:buSzPts val="1100"/>
            </a:pPr>
            <a:r>
              <a:rPr lang="en-US" sz="2400" dirty="0">
                <a:solidFill>
                  <a:srgbClr val="434343"/>
                </a:solidFill>
                <a:latin typeface="Droid Serif"/>
                <a:ea typeface="Droid Serif"/>
                <a:cs typeface="Droid Serif"/>
                <a:sym typeface="Droid Serif"/>
              </a:rPr>
              <a:t>That means, we can get advanced features, but we also loss the localization information.</a:t>
            </a:r>
          </a:p>
          <a:p>
            <a:pPr lvl="0">
              <a:buClr>
                <a:schemeClr val="dk1"/>
              </a:buClr>
              <a:buSzPts val="1100"/>
            </a:pPr>
            <a:r>
              <a:rPr lang="en-US" sz="2400" dirty="0">
                <a:solidFill>
                  <a:srgbClr val="434343"/>
                </a:solidFill>
                <a:latin typeface="Droid Serif"/>
                <a:ea typeface="Droid Serif"/>
                <a:cs typeface="Droid Serif"/>
                <a:sym typeface="Droid Serif"/>
              </a:rPr>
              <a:t>Thus, after each up-conv, we also have concatenation of feature maps(gray arrows) that are with the same level.</a:t>
            </a:r>
          </a:p>
          <a:p>
            <a:pPr lvl="0">
              <a:buClr>
                <a:schemeClr val="dk1"/>
              </a:buClr>
              <a:buSzPts val="1100"/>
            </a:pPr>
            <a:r>
              <a:rPr lang="en-US" sz="2400" dirty="0">
                <a:solidFill>
                  <a:srgbClr val="434343"/>
                </a:solidFill>
                <a:latin typeface="Droid Serif"/>
                <a:ea typeface="Droid Serif"/>
                <a:cs typeface="Droid Serif"/>
                <a:sym typeface="Droid Serif"/>
              </a:rPr>
              <a:t>This helps to give the localization information from contraction path to expansion path</a:t>
            </a:r>
            <a:r>
              <a:rPr lang="en-US" sz="2400" dirty="0" smtClean="0">
                <a:solidFill>
                  <a:srgbClr val="434343"/>
                </a:solidFill>
                <a:latin typeface="Droid Serif"/>
                <a:ea typeface="Droid Serif"/>
                <a:cs typeface="Droid Serif"/>
                <a:sym typeface="Droid Serif"/>
              </a:rPr>
              <a:t>.</a:t>
            </a:r>
            <a:endParaRPr lang="en-US" sz="2400" dirty="0">
              <a:solidFill>
                <a:srgbClr val="434343"/>
              </a:solidFill>
              <a:latin typeface="Droid Serif"/>
              <a:ea typeface="Droid Serif"/>
              <a:cs typeface="Droid Serif"/>
              <a:sym typeface="Droid Serif"/>
            </a:endParaRPr>
          </a:p>
        </p:txBody>
      </p:sp>
      <p:sp>
        <p:nvSpPr>
          <p:cNvPr id="71" name="Google Shape;71;p13"/>
          <p:cNvSpPr txBox="1"/>
          <p:nvPr/>
        </p:nvSpPr>
        <p:spPr>
          <a:xfrm>
            <a:off x="16173275" y="6530838"/>
            <a:ext cx="8084400" cy="145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5400" b="1" dirty="0">
                <a:solidFill>
                  <a:srgbClr val="666666"/>
                </a:solidFill>
                <a:latin typeface="Oswald"/>
                <a:ea typeface="Oswald"/>
                <a:cs typeface="Oswald"/>
                <a:sym typeface="Oswald"/>
              </a:rPr>
              <a:t>Method</a:t>
            </a:r>
            <a:endParaRPr sz="5400" b="1" dirty="0">
              <a:solidFill>
                <a:srgbClr val="666666"/>
              </a:solidFill>
              <a:latin typeface="Oswald"/>
              <a:ea typeface="Oswald"/>
              <a:cs typeface="Oswald"/>
              <a:sym typeface="Oswald"/>
            </a:endParaRPr>
          </a:p>
          <a:p>
            <a:pPr marL="0" lvl="0" indent="0" algn="l" rtl="0">
              <a:spcBef>
                <a:spcPts val="0"/>
              </a:spcBef>
              <a:spcAft>
                <a:spcPts val="0"/>
              </a:spcAft>
              <a:buNone/>
            </a:pPr>
            <a:endParaRPr dirty="0">
              <a:latin typeface="Oswald"/>
              <a:ea typeface="Oswald"/>
              <a:cs typeface="Oswald"/>
              <a:sym typeface="Oswald"/>
            </a:endParaRPr>
          </a:p>
        </p:txBody>
      </p:sp>
      <p:sp>
        <p:nvSpPr>
          <p:cNvPr id="72" name="Google Shape;72;p13"/>
          <p:cNvSpPr txBox="1"/>
          <p:nvPr/>
        </p:nvSpPr>
        <p:spPr>
          <a:xfrm>
            <a:off x="16173275" y="7753348"/>
            <a:ext cx="10285800" cy="8921876"/>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US" sz="2400" b="1" dirty="0">
                <a:latin typeface="Droid Serif"/>
                <a:ea typeface="Droid Serif"/>
                <a:cs typeface="Droid Serif"/>
                <a:sym typeface="Droid Serif"/>
              </a:rPr>
              <a:t>Data Labeling</a:t>
            </a:r>
            <a:endParaRPr lang="en" sz="2400" b="1" dirty="0">
              <a:latin typeface="Droid Serif"/>
              <a:ea typeface="Droid Serif"/>
              <a:cs typeface="Droid Serif"/>
              <a:sym typeface="Droid Serif"/>
            </a:endParaRPr>
          </a:p>
          <a:p>
            <a:pPr marL="342900" lvl="0" indent="-342900">
              <a:lnSpc>
                <a:spcPct val="115000"/>
              </a:lnSpc>
              <a:buFont typeface="Arial" panose="020B0604020202020204" pitchFamily="34" charset="0"/>
              <a:buChar char="•"/>
            </a:pPr>
            <a:r>
              <a:rPr lang="en-US" sz="2400" dirty="0">
                <a:latin typeface="Droid Serif"/>
                <a:ea typeface="Droid Serif"/>
                <a:cs typeface="Droid Serif"/>
                <a:sym typeface="Droid Serif"/>
              </a:rPr>
              <a:t>Using BML-Baseline Software to Label the Tibia Bone</a:t>
            </a:r>
            <a:r>
              <a:rPr lang="en" sz="2400" dirty="0" smtClean="0">
                <a:latin typeface="Droid Serif"/>
                <a:ea typeface="Droid Serif"/>
                <a:cs typeface="Droid Serif"/>
                <a:sym typeface="Droid Serif"/>
              </a:rPr>
              <a:t>.Gene</a:t>
            </a:r>
            <a:r>
              <a:rPr lang="en-US" sz="2400" dirty="0">
                <a:latin typeface="Droid Serif"/>
                <a:ea typeface="Droid Serif"/>
                <a:cs typeface="Droid Serif"/>
                <a:sym typeface="Droid Serif"/>
              </a:rPr>
              <a:t>rate txt files.</a:t>
            </a:r>
            <a:endParaRPr sz="2400" dirty="0">
              <a:latin typeface="Droid Serif"/>
              <a:ea typeface="Droid Serif"/>
              <a:cs typeface="Droid Serif"/>
              <a:sym typeface="Droid Serif"/>
            </a:endParaRPr>
          </a:p>
          <a:p>
            <a:pPr lvl="0">
              <a:lnSpc>
                <a:spcPct val="115000"/>
              </a:lnSpc>
            </a:pPr>
            <a:r>
              <a:rPr lang="en-US" sz="2400" b="1" dirty="0">
                <a:latin typeface="Droid Serif"/>
                <a:ea typeface="Droid Serif"/>
                <a:cs typeface="Droid Serif"/>
                <a:sym typeface="Droid Serif"/>
              </a:rPr>
              <a:t>Data preparation</a:t>
            </a:r>
            <a:endParaRPr sz="2400" b="1" dirty="0">
              <a:latin typeface="Droid Serif"/>
              <a:ea typeface="Droid Serif"/>
              <a:cs typeface="Droid Serif"/>
              <a:sym typeface="Droid Serif"/>
            </a:endParaRPr>
          </a:p>
          <a:p>
            <a:pPr marL="342900" lvl="0" indent="-342900">
              <a:lnSpc>
                <a:spcPct val="115000"/>
              </a:lnSpc>
              <a:buFont typeface="Arial" panose="020B0604020202020204" pitchFamily="34" charset="0"/>
              <a:buChar char="•"/>
            </a:pPr>
            <a:r>
              <a:rPr lang="en-US" sz="2400" dirty="0">
                <a:latin typeface="Droid Serif"/>
                <a:ea typeface="Droid Serif"/>
                <a:cs typeface="Droid Serif"/>
                <a:sym typeface="Droid Serif"/>
              </a:rPr>
              <a:t>Generate binary masks from txt files , Modify and run Bone_Onefolder_edit2.m</a:t>
            </a:r>
          </a:p>
          <a:p>
            <a:pPr marL="342900" lvl="0" indent="-342900">
              <a:lnSpc>
                <a:spcPct val="115000"/>
              </a:lnSpc>
              <a:buFont typeface="Arial" panose="020B0604020202020204" pitchFamily="34" charset="0"/>
              <a:buChar char="•"/>
            </a:pPr>
            <a:r>
              <a:rPr lang="en-US" sz="2400" dirty="0">
                <a:latin typeface="Droid Serif"/>
                <a:ea typeface="Droid Serif"/>
                <a:cs typeface="Droid Serif"/>
                <a:sym typeface="Droid Serif"/>
              </a:rPr>
              <a:t>Convert all DICOM images into PNG format</a:t>
            </a:r>
          </a:p>
          <a:p>
            <a:pPr marL="342900" lvl="0" indent="-342900">
              <a:lnSpc>
                <a:spcPct val="115000"/>
              </a:lnSpc>
              <a:buFont typeface="Arial" panose="020B0604020202020204" pitchFamily="34" charset="0"/>
              <a:buChar char="•"/>
            </a:pPr>
            <a:r>
              <a:rPr lang="en-US" sz="2400" dirty="0">
                <a:latin typeface="Droid Serif"/>
                <a:ea typeface="Droid Serif"/>
                <a:cs typeface="Droid Serif"/>
                <a:sym typeface="Droid Serif"/>
              </a:rPr>
              <a:t>Change name of images for </a:t>
            </a:r>
            <a:r>
              <a:rPr lang="en-US" sz="2400" dirty="0" err="1" smtClean="0">
                <a:latin typeface="Droid Serif"/>
                <a:ea typeface="Droid Serif"/>
                <a:cs typeface="Droid Serif"/>
                <a:sym typeface="Droid Serif"/>
              </a:rPr>
              <a:t>data.py</a:t>
            </a:r>
            <a:r>
              <a:rPr lang="en-US" sz="2400" dirty="0" smtClean="0">
                <a:latin typeface="Droid Serif"/>
                <a:ea typeface="Droid Serif"/>
                <a:cs typeface="Droid Serif"/>
                <a:sym typeface="Droid Serif"/>
              </a:rPr>
              <a:t> and Divide </a:t>
            </a:r>
            <a:r>
              <a:rPr lang="en-US" sz="2400" dirty="0">
                <a:latin typeface="Droid Serif"/>
                <a:ea typeface="Droid Serif"/>
                <a:cs typeface="Droid Serif"/>
                <a:sym typeface="Droid Serif"/>
              </a:rPr>
              <a:t>images into three sets</a:t>
            </a:r>
          </a:p>
          <a:p>
            <a:pPr lvl="0">
              <a:lnSpc>
                <a:spcPct val="115000"/>
              </a:lnSpc>
            </a:pPr>
            <a:r>
              <a:rPr lang="en-US" sz="2400" b="1" dirty="0">
                <a:latin typeface="Droid Serif"/>
                <a:ea typeface="Droid Serif"/>
                <a:cs typeface="Droid Serif"/>
                <a:sym typeface="Droid Serif"/>
              </a:rPr>
              <a:t>Model Training </a:t>
            </a:r>
          </a:p>
          <a:p>
            <a:pPr marL="342900" lvl="0" indent="-342900">
              <a:lnSpc>
                <a:spcPct val="115000"/>
              </a:lnSpc>
              <a:buFont typeface="Arial" panose="020B0604020202020204" pitchFamily="34" charset="0"/>
              <a:buChar char="•"/>
            </a:pPr>
            <a:r>
              <a:rPr lang="en-US" sz="2400" dirty="0">
                <a:latin typeface="Droid Serif"/>
                <a:ea typeface="Droid Serif"/>
                <a:cs typeface="Droid Serif"/>
                <a:sym typeface="Droid Serif"/>
              </a:rPr>
              <a:t>Using Google </a:t>
            </a:r>
            <a:r>
              <a:rPr lang="en-US" sz="2400" dirty="0" err="1">
                <a:latin typeface="Droid Serif"/>
                <a:ea typeface="Droid Serif"/>
                <a:cs typeface="Droid Serif"/>
                <a:sym typeface="Droid Serif"/>
              </a:rPr>
              <a:t>Colab</a:t>
            </a:r>
            <a:r>
              <a:rPr lang="en-US" sz="2400" dirty="0">
                <a:latin typeface="Droid Serif"/>
                <a:ea typeface="Droid Serif"/>
                <a:cs typeface="Droid Serif"/>
                <a:sym typeface="Droid Serif"/>
              </a:rPr>
              <a:t> to run code</a:t>
            </a:r>
            <a:r>
              <a:rPr lang="en-US" sz="2400" dirty="0" smtClean="0">
                <a:latin typeface="Droid Serif"/>
                <a:ea typeface="Droid Serif"/>
                <a:cs typeface="Droid Serif"/>
                <a:sym typeface="Droid Serif"/>
              </a:rPr>
              <a:t>.</a:t>
            </a:r>
          </a:p>
          <a:p>
            <a:pPr>
              <a:lnSpc>
                <a:spcPct val="115000"/>
              </a:lnSpc>
            </a:pPr>
            <a:r>
              <a:rPr lang="en-US" altLang="zh-CN" sz="2400" b="1" dirty="0" smtClean="0">
                <a:latin typeface="微软雅黑" panose="020B0503020204020204" pitchFamily="34" charset="-122"/>
                <a:ea typeface="微软雅黑" panose="020B0503020204020204" pitchFamily="34" charset="-122"/>
              </a:rPr>
              <a:t>Similarity Coefficient</a:t>
            </a:r>
          </a:p>
          <a:p>
            <a:pPr marL="342900" indent="-342900">
              <a:lnSpc>
                <a:spcPct val="115000"/>
              </a:lnSpc>
              <a:buFont typeface="Arial" panose="020B0604020202020204" pitchFamily="34" charset="0"/>
              <a:buChar char="•"/>
            </a:pPr>
            <a:r>
              <a:rPr lang="en-US" altLang="zh-CN" sz="2400" dirty="0" smtClean="0">
                <a:latin typeface="Droid serif"/>
                <a:ea typeface="微软雅黑" panose="020B0503020204020204" pitchFamily="34" charset="-122"/>
                <a:cs typeface="Droid serif"/>
              </a:rPr>
              <a:t>Given </a:t>
            </a:r>
            <a:r>
              <a:rPr lang="en-US" altLang="zh-CN" sz="2400" dirty="0">
                <a:latin typeface="Droid serif"/>
                <a:ea typeface="微软雅黑" panose="020B0503020204020204" pitchFamily="34" charset="-122"/>
                <a:cs typeface="Droid serif"/>
              </a:rPr>
              <a:t>two sets A, the B </a:t>
            </a:r>
            <a:r>
              <a:rPr lang="en-US" altLang="zh-CN" sz="2400" dirty="0" err="1">
                <a:latin typeface="Droid serif"/>
                <a:ea typeface="微软雅黑" panose="020B0503020204020204" pitchFamily="34" charset="-122"/>
                <a:cs typeface="Droid serif"/>
              </a:rPr>
              <a:t>jaccard</a:t>
            </a:r>
            <a:r>
              <a:rPr lang="en-US" altLang="zh-CN" sz="2400" dirty="0">
                <a:latin typeface="Droid serif"/>
                <a:ea typeface="微软雅黑" panose="020B0503020204020204" pitchFamily="34" charset="-122"/>
                <a:cs typeface="Droid serif"/>
              </a:rPr>
              <a:t> coefficient is defined as the ratio of the size of the intersection of A and B to the size of the union. The larger the </a:t>
            </a:r>
            <a:r>
              <a:rPr lang="en-US" altLang="zh-CN" sz="2400" dirty="0" err="1">
                <a:latin typeface="Droid serif"/>
                <a:ea typeface="微软雅黑" panose="020B0503020204020204" pitchFamily="34" charset="-122"/>
                <a:cs typeface="Droid serif"/>
              </a:rPr>
              <a:t>jaccard</a:t>
            </a:r>
            <a:r>
              <a:rPr lang="en-US" altLang="zh-CN" sz="2400" dirty="0">
                <a:latin typeface="Droid serif"/>
                <a:ea typeface="微软雅黑" panose="020B0503020204020204" pitchFamily="34" charset="-122"/>
                <a:cs typeface="Droid serif"/>
              </a:rPr>
              <a:t> value, the higher the </a:t>
            </a:r>
            <a:r>
              <a:rPr lang="en-US" altLang="zh-CN" sz="2400" dirty="0" smtClean="0">
                <a:latin typeface="Droid serif"/>
                <a:ea typeface="微软雅黑" panose="020B0503020204020204" pitchFamily="34" charset="-122"/>
                <a:cs typeface="Droid serif"/>
              </a:rPr>
              <a:t>similarity,</a:t>
            </a:r>
            <a:endParaRPr lang="en-US" sz="2400" dirty="0" smtClean="0">
              <a:latin typeface="Droid Serif"/>
              <a:ea typeface="Droid Serif"/>
              <a:cs typeface="Droid Serif"/>
              <a:sym typeface="Droid Serif"/>
            </a:endParaRPr>
          </a:p>
          <a:p>
            <a:pPr>
              <a:lnSpc>
                <a:spcPct val="115000"/>
              </a:lnSpc>
            </a:pPr>
            <a:r>
              <a:rPr lang="en-US" altLang="zh-CN" sz="2400" b="1" dirty="0">
                <a:latin typeface="Droid Serif"/>
                <a:ea typeface="Droid Serif"/>
                <a:cs typeface="Droid Serif"/>
                <a:sym typeface="Droid Serif"/>
              </a:rPr>
              <a:t>Model </a:t>
            </a:r>
            <a:r>
              <a:rPr lang="en-US" altLang="zh-CN" sz="2400" b="1" dirty="0" smtClean="0">
                <a:latin typeface="Droid Serif"/>
                <a:ea typeface="Droid Serif"/>
                <a:cs typeface="Droid Serif"/>
                <a:sym typeface="Droid Serif"/>
              </a:rPr>
              <a:t>Evaluation </a:t>
            </a:r>
            <a:endParaRPr lang="en-US" altLang="zh-CN" sz="2400" b="1" dirty="0">
              <a:latin typeface="Droid Serif"/>
              <a:ea typeface="Droid Serif"/>
              <a:cs typeface="Droid Serif"/>
              <a:sym typeface="Droid Serif"/>
            </a:endParaRPr>
          </a:p>
          <a:p>
            <a:r>
              <a:rPr lang="en-US" altLang="zh-CN" sz="2400" dirty="0">
                <a:latin typeface="Droid serif"/>
                <a:ea typeface="微软雅黑" panose="020B0503020204020204" pitchFamily="34" charset="-122"/>
                <a:cs typeface="Droid serif"/>
              </a:rPr>
              <a:t>The evaluation for segmentation accuracy commonly hires DICE coefficient and similarity</a:t>
            </a:r>
            <a:r>
              <a:rPr lang="en-US" altLang="zh-CN" sz="2400" dirty="0" smtClean="0">
                <a:latin typeface="Droid serif"/>
                <a:ea typeface="微软雅黑" panose="020B0503020204020204" pitchFamily="34" charset="-122"/>
                <a:cs typeface="Droid serif"/>
              </a:rPr>
              <a:t>.</a:t>
            </a:r>
            <a:endParaRPr lang="en-US" altLang="zh-CN" sz="2400" dirty="0">
              <a:latin typeface="Droid serif"/>
              <a:ea typeface="微软雅黑" panose="020B0503020204020204" pitchFamily="34" charset="-122"/>
              <a:cs typeface="Droid serif"/>
            </a:endParaRPr>
          </a:p>
          <a:p>
            <a:r>
              <a:rPr lang="en-US" altLang="zh-CN" sz="2400" dirty="0">
                <a:latin typeface="Droid serif"/>
                <a:ea typeface="微软雅黑" panose="020B0503020204020204" pitchFamily="34" charset="-122"/>
                <a:cs typeface="Droid serif"/>
              </a:rPr>
              <a:t>DICE_COEF = (2 * sum(</a:t>
            </a:r>
            <a:r>
              <a:rPr lang="en-US" altLang="zh-CN" sz="2400" dirty="0" err="1">
                <a:latin typeface="Droid serif"/>
                <a:ea typeface="微软雅黑" panose="020B0503020204020204" pitchFamily="34" charset="-122"/>
                <a:cs typeface="Droid serif"/>
              </a:rPr>
              <a:t>g_truth</a:t>
            </a:r>
            <a:r>
              <a:rPr lang="en-US" altLang="zh-CN" sz="2400" dirty="0">
                <a:latin typeface="Droid serif"/>
                <a:ea typeface="微软雅黑" panose="020B0503020204020204" pitchFamily="34" charset="-122"/>
                <a:cs typeface="Droid serif"/>
              </a:rPr>
              <a:t> .* predict) + 0.00001) / </a:t>
            </a:r>
            <a:r>
              <a:rPr lang="en-US" altLang="zh-CN" sz="2400" dirty="0" smtClean="0">
                <a:latin typeface="Droid serif"/>
                <a:ea typeface="微软雅黑" panose="020B0503020204020204" pitchFamily="34" charset="-122"/>
                <a:cs typeface="Droid serif"/>
              </a:rPr>
              <a:t>[(</a:t>
            </a:r>
            <a:r>
              <a:rPr lang="en-US" altLang="zh-CN" sz="2400" dirty="0">
                <a:latin typeface="Droid serif"/>
                <a:ea typeface="微软雅黑" panose="020B0503020204020204" pitchFamily="34" charset="-122"/>
                <a:cs typeface="Droid serif"/>
              </a:rPr>
              <a:t>sum(</a:t>
            </a:r>
            <a:r>
              <a:rPr lang="en-US" altLang="zh-CN" sz="2400" dirty="0" err="1">
                <a:latin typeface="Droid serif"/>
                <a:ea typeface="微软雅黑" panose="020B0503020204020204" pitchFamily="34" charset="-122"/>
                <a:cs typeface="Droid serif"/>
              </a:rPr>
              <a:t>g_truth</a:t>
            </a:r>
            <a:r>
              <a:rPr lang="en-US" altLang="zh-CN" sz="2400" dirty="0">
                <a:latin typeface="Droid serif"/>
                <a:ea typeface="微软雅黑" panose="020B0503020204020204" pitchFamily="34" charset="-122"/>
                <a:cs typeface="Droid serif"/>
              </a:rPr>
              <a:t>) + sum(predict) + 0.00001</a:t>
            </a:r>
            <a:r>
              <a:rPr lang="en-US" altLang="zh-CN" sz="2400" dirty="0" smtClean="0">
                <a:latin typeface="Droid serif"/>
                <a:ea typeface="微软雅黑" panose="020B0503020204020204" pitchFamily="34" charset="-122"/>
                <a:cs typeface="Droid serif"/>
              </a:rPr>
              <a:t>)]</a:t>
            </a:r>
            <a:endParaRPr lang="en-US" altLang="zh-CN" sz="2400" dirty="0">
              <a:latin typeface="Droid serif"/>
              <a:ea typeface="微软雅黑" panose="020B0503020204020204" pitchFamily="34" charset="-122"/>
              <a:cs typeface="Droid serif"/>
            </a:endParaRPr>
          </a:p>
          <a:p>
            <a:r>
              <a:rPr lang="en-US" altLang="zh-CN" sz="2400" dirty="0">
                <a:latin typeface="Droid serif"/>
                <a:ea typeface="微软雅黑" panose="020B0503020204020204" pitchFamily="34" charset="-122"/>
                <a:cs typeface="Droid serif"/>
              </a:rPr>
              <a:t>SIM = sum(abs(</a:t>
            </a:r>
            <a:r>
              <a:rPr lang="en-US" altLang="zh-CN" sz="2400" dirty="0" err="1">
                <a:latin typeface="Droid serif"/>
                <a:ea typeface="微软雅黑" panose="020B0503020204020204" pitchFamily="34" charset="-122"/>
                <a:cs typeface="Droid serif"/>
              </a:rPr>
              <a:t>g_truth</a:t>
            </a:r>
            <a:r>
              <a:rPr lang="en-US" altLang="zh-CN" sz="2400" dirty="0">
                <a:latin typeface="Droid serif"/>
                <a:ea typeface="微软雅黑" panose="020B0503020204020204" pitchFamily="34" charset="-122"/>
                <a:cs typeface="Droid serif"/>
              </a:rPr>
              <a:t> .* predict)) / </a:t>
            </a:r>
          </a:p>
          <a:p>
            <a:r>
              <a:rPr lang="en-US" altLang="zh-CN" sz="2400" dirty="0">
                <a:latin typeface="Droid serif"/>
                <a:ea typeface="微软雅黑" panose="020B0503020204020204" pitchFamily="34" charset="-122"/>
                <a:cs typeface="Droid serif"/>
              </a:rPr>
              <a:t>(sum(abs(</a:t>
            </a:r>
            <a:r>
              <a:rPr lang="en-US" altLang="zh-CN" sz="2400" dirty="0" err="1">
                <a:latin typeface="Droid serif"/>
                <a:ea typeface="微软雅黑" panose="020B0503020204020204" pitchFamily="34" charset="-122"/>
                <a:cs typeface="Droid serif"/>
              </a:rPr>
              <a:t>g_truth</a:t>
            </a:r>
            <a:r>
              <a:rPr lang="en-US" altLang="zh-CN" sz="2400" dirty="0">
                <a:latin typeface="Droid serif"/>
                <a:ea typeface="微软雅黑" panose="020B0503020204020204" pitchFamily="34" charset="-122"/>
                <a:cs typeface="Droid serif"/>
              </a:rPr>
              <a:t>) + abs(predict)) - sum(abs(</a:t>
            </a:r>
            <a:r>
              <a:rPr lang="en-US" altLang="zh-CN" sz="2400" dirty="0" err="1">
                <a:latin typeface="Droid serif"/>
                <a:ea typeface="微软雅黑" panose="020B0503020204020204" pitchFamily="34" charset="-122"/>
                <a:cs typeface="Droid serif"/>
              </a:rPr>
              <a:t>g_truth</a:t>
            </a:r>
            <a:r>
              <a:rPr lang="en-US" altLang="zh-CN" sz="2400" dirty="0">
                <a:latin typeface="Droid serif"/>
                <a:ea typeface="微软雅黑" panose="020B0503020204020204" pitchFamily="34" charset="-122"/>
                <a:cs typeface="Droid serif"/>
              </a:rPr>
              <a:t> .* predict)))</a:t>
            </a:r>
          </a:p>
          <a:p>
            <a:r>
              <a:rPr lang="en-US" altLang="zh-CN" sz="2400" dirty="0">
                <a:latin typeface="Droid serif"/>
                <a:ea typeface="微软雅黑" panose="020B0503020204020204" pitchFamily="34" charset="-122"/>
                <a:cs typeface="Droid serif"/>
              </a:rPr>
              <a:t>(</a:t>
            </a:r>
            <a:r>
              <a:rPr lang="en-US" altLang="zh-CN" sz="2400" dirty="0" err="1">
                <a:latin typeface="Droid serif"/>
                <a:ea typeface="微软雅黑" panose="020B0503020204020204" pitchFamily="34" charset="-122"/>
                <a:cs typeface="Droid serif"/>
              </a:rPr>
              <a:t>g_truth</a:t>
            </a:r>
            <a:r>
              <a:rPr lang="en-US" altLang="zh-CN" sz="2400" dirty="0">
                <a:latin typeface="Droid serif"/>
                <a:ea typeface="微软雅黑" panose="020B0503020204020204" pitchFamily="34" charset="-122"/>
                <a:cs typeface="Droid serif"/>
              </a:rPr>
              <a:t> : ground truth </a:t>
            </a:r>
            <a:r>
              <a:rPr lang="en-US" altLang="zh-CN" sz="2400" dirty="0" smtClean="0">
                <a:latin typeface="Droid serif"/>
                <a:ea typeface="微软雅黑" panose="020B0503020204020204" pitchFamily="34" charset="-122"/>
                <a:cs typeface="Droid serif"/>
              </a:rPr>
              <a:t>matrix      predict </a:t>
            </a:r>
            <a:r>
              <a:rPr lang="en-US" altLang="zh-CN" sz="2400" dirty="0">
                <a:latin typeface="Droid serif"/>
                <a:ea typeface="微软雅黑" panose="020B0503020204020204" pitchFamily="34" charset="-122"/>
                <a:cs typeface="Droid serif"/>
              </a:rPr>
              <a:t>: detection matrix from detector)</a:t>
            </a:r>
          </a:p>
          <a:p>
            <a:pPr marL="342900" lvl="0" indent="-342900">
              <a:lnSpc>
                <a:spcPct val="115000"/>
              </a:lnSpc>
              <a:buFont typeface="Arial" panose="020B0604020202020204" pitchFamily="34" charset="0"/>
              <a:buChar char="•"/>
            </a:pPr>
            <a:endParaRPr lang="en-US" sz="2400" dirty="0" smtClean="0">
              <a:solidFill>
                <a:srgbClr val="434343"/>
              </a:solidFill>
              <a:latin typeface="Droid Serif"/>
              <a:ea typeface="Droid Serif"/>
              <a:cs typeface="Droid Serif"/>
              <a:sym typeface="Droid Serif"/>
            </a:endParaRPr>
          </a:p>
          <a:p>
            <a:pPr marL="342900" lvl="0" indent="-342900">
              <a:lnSpc>
                <a:spcPct val="115000"/>
              </a:lnSpc>
              <a:buFont typeface="Arial" panose="020B0604020202020204" pitchFamily="34" charset="0"/>
              <a:buChar char="•"/>
            </a:pPr>
            <a:endParaRPr lang="en-US" sz="2400" dirty="0">
              <a:solidFill>
                <a:srgbClr val="434343"/>
              </a:solidFill>
              <a:latin typeface="Droid Serif"/>
              <a:ea typeface="Droid Serif"/>
              <a:cs typeface="Droid Serif"/>
              <a:sym typeface="Droid Serif"/>
            </a:endParaRPr>
          </a:p>
        </p:txBody>
      </p:sp>
      <p:sp>
        <p:nvSpPr>
          <p:cNvPr id="75" name="Google Shape;75;p13"/>
          <p:cNvSpPr txBox="1"/>
          <p:nvPr/>
        </p:nvSpPr>
        <p:spPr>
          <a:xfrm>
            <a:off x="16256968" y="16315184"/>
            <a:ext cx="10285800" cy="145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altLang="zh-CN" sz="5400" b="1" dirty="0" smtClean="0">
                <a:solidFill>
                  <a:srgbClr val="666666"/>
                </a:solidFill>
                <a:latin typeface="Oswald"/>
                <a:ea typeface="Oswald"/>
                <a:cs typeface="Oswald"/>
                <a:sym typeface="Oswald"/>
              </a:rPr>
              <a:t>Experiment Result</a:t>
            </a:r>
            <a:endParaRPr dirty="0">
              <a:latin typeface="Oswald"/>
              <a:ea typeface="Oswald"/>
              <a:cs typeface="Oswald"/>
              <a:sym typeface="Oswald"/>
            </a:endParaRPr>
          </a:p>
        </p:txBody>
      </p:sp>
      <p:sp>
        <p:nvSpPr>
          <p:cNvPr id="76" name="Google Shape;76;p13"/>
          <p:cNvSpPr txBox="1"/>
          <p:nvPr/>
        </p:nvSpPr>
        <p:spPr>
          <a:xfrm>
            <a:off x="16184960" y="17323296"/>
            <a:ext cx="10225136" cy="9793088"/>
          </a:xfrm>
          <a:prstGeom prst="rect">
            <a:avLst/>
          </a:prstGeom>
          <a:noFill/>
          <a:ln>
            <a:noFill/>
          </a:ln>
        </p:spPr>
        <p:txBody>
          <a:bodyPr spcFirstLastPara="1" wrap="square" lIns="91425" tIns="91425" rIns="91425" bIns="91425" anchor="t" anchorCtr="0">
            <a:noAutofit/>
          </a:bodyPr>
          <a:lstStyle/>
          <a:p>
            <a:pPr marL="342900" lvl="0" indent="-342900">
              <a:lnSpc>
                <a:spcPct val="115000"/>
              </a:lnSpc>
              <a:buFont typeface="Arial" panose="020B0604020202020204" pitchFamily="34" charset="0"/>
              <a:buChar char="•"/>
            </a:pPr>
            <a:r>
              <a:rPr lang="en" sz="2400" dirty="0">
                <a:solidFill>
                  <a:srgbClr val="434343"/>
                </a:solidFill>
                <a:latin typeface="Droid Serif"/>
                <a:ea typeface="Droid Serif"/>
                <a:cs typeface="Droid Serif"/>
                <a:sym typeface="Droid Serif"/>
              </a:rPr>
              <a:t>Experiment Result ( Accuracy Evaluation on Test, Validate, Train Samples</a:t>
            </a:r>
            <a:r>
              <a:rPr lang="en" sz="2400" dirty="0" smtClean="0">
                <a:solidFill>
                  <a:srgbClr val="434343"/>
                </a:solidFill>
                <a:latin typeface="Droid Serif"/>
                <a:ea typeface="Droid Serif"/>
                <a:cs typeface="Droid Serif"/>
                <a:sym typeface="Droid Serif"/>
              </a:rPr>
              <a:t>)</a:t>
            </a:r>
          </a:p>
          <a:p>
            <a:pPr marL="342900" lvl="0" indent="-342900">
              <a:lnSpc>
                <a:spcPct val="115000"/>
              </a:lnSpc>
              <a:buFont typeface="Arial" panose="020B0604020202020204" pitchFamily="34" charset="0"/>
              <a:buChar char="•"/>
            </a:pPr>
            <a:endParaRPr lang="en" sz="2400" dirty="0">
              <a:solidFill>
                <a:srgbClr val="434343"/>
              </a:solidFill>
              <a:latin typeface="Droid Serif"/>
              <a:ea typeface="Droid Serif"/>
              <a:cs typeface="Droid Serif"/>
              <a:sym typeface="Droid Serif"/>
            </a:endParaRPr>
          </a:p>
          <a:p>
            <a:pPr marL="342900" lvl="0" indent="-342900">
              <a:lnSpc>
                <a:spcPct val="115000"/>
              </a:lnSpc>
              <a:buFont typeface="Arial" panose="020B0604020202020204" pitchFamily="34" charset="0"/>
              <a:buChar char="•"/>
            </a:pPr>
            <a:endParaRPr lang="en" sz="2400" dirty="0" smtClean="0">
              <a:solidFill>
                <a:srgbClr val="434343"/>
              </a:solidFill>
              <a:latin typeface="Droid Serif"/>
              <a:ea typeface="Droid Serif"/>
              <a:cs typeface="Droid Serif"/>
              <a:sym typeface="Droid Serif"/>
            </a:endParaRPr>
          </a:p>
          <a:p>
            <a:pPr marL="342900" lvl="0" indent="-342900">
              <a:lnSpc>
                <a:spcPct val="115000"/>
              </a:lnSpc>
              <a:buFont typeface="Arial" panose="020B0604020202020204" pitchFamily="34" charset="0"/>
              <a:buChar char="•"/>
            </a:pPr>
            <a:endParaRPr lang="en" sz="2400" dirty="0">
              <a:solidFill>
                <a:srgbClr val="434343"/>
              </a:solidFill>
              <a:latin typeface="Droid Serif"/>
              <a:ea typeface="Droid Serif"/>
              <a:cs typeface="Droid Serif"/>
              <a:sym typeface="Droid Serif"/>
            </a:endParaRPr>
          </a:p>
          <a:p>
            <a:pPr marL="342900" lvl="0" indent="-342900">
              <a:lnSpc>
                <a:spcPct val="115000"/>
              </a:lnSpc>
              <a:buFont typeface="Arial" panose="020B0604020202020204" pitchFamily="34" charset="0"/>
              <a:buChar char="•"/>
            </a:pPr>
            <a:endParaRPr lang="en" sz="2400" dirty="0" smtClean="0">
              <a:solidFill>
                <a:srgbClr val="434343"/>
              </a:solidFill>
              <a:latin typeface="Droid Serif"/>
              <a:ea typeface="Droid Serif"/>
              <a:cs typeface="Droid Serif"/>
              <a:sym typeface="Droid Serif"/>
            </a:endParaRPr>
          </a:p>
          <a:p>
            <a:pPr marL="342900" lvl="0" indent="-342900">
              <a:lnSpc>
                <a:spcPct val="115000"/>
              </a:lnSpc>
              <a:buFont typeface="Arial" panose="020B0604020202020204" pitchFamily="34" charset="0"/>
              <a:buChar char="•"/>
            </a:pPr>
            <a:endParaRPr lang="en" sz="2400" dirty="0">
              <a:solidFill>
                <a:srgbClr val="434343"/>
              </a:solidFill>
              <a:latin typeface="Droid Serif"/>
              <a:ea typeface="Droid Serif"/>
              <a:cs typeface="Droid Serif"/>
              <a:sym typeface="Droid Serif"/>
            </a:endParaRPr>
          </a:p>
          <a:p>
            <a:pPr marL="342900" lvl="0" indent="-342900">
              <a:lnSpc>
                <a:spcPct val="115000"/>
              </a:lnSpc>
              <a:buFont typeface="Arial" panose="020B0604020202020204" pitchFamily="34" charset="0"/>
              <a:buChar char="•"/>
            </a:pPr>
            <a:endParaRPr lang="en" sz="2400" dirty="0" smtClean="0">
              <a:solidFill>
                <a:srgbClr val="434343"/>
              </a:solidFill>
              <a:latin typeface="Droid Serif"/>
              <a:ea typeface="Droid Serif"/>
              <a:cs typeface="Droid Serif"/>
              <a:sym typeface="Droid Serif"/>
            </a:endParaRPr>
          </a:p>
          <a:p>
            <a:pPr marL="342900" lvl="0" indent="-342900">
              <a:lnSpc>
                <a:spcPct val="115000"/>
              </a:lnSpc>
              <a:buFont typeface="Arial" panose="020B0604020202020204" pitchFamily="34" charset="0"/>
              <a:buChar char="•"/>
            </a:pPr>
            <a:endParaRPr lang="en" sz="2400" dirty="0">
              <a:solidFill>
                <a:srgbClr val="434343"/>
              </a:solidFill>
              <a:latin typeface="Droid Serif"/>
              <a:ea typeface="Droid Serif"/>
              <a:cs typeface="Droid Serif"/>
              <a:sym typeface="Droid Serif"/>
            </a:endParaRPr>
          </a:p>
          <a:p>
            <a:pPr marL="342900" lvl="0" indent="-342900">
              <a:lnSpc>
                <a:spcPct val="115000"/>
              </a:lnSpc>
              <a:buFont typeface="Arial" panose="020B0604020202020204" pitchFamily="34" charset="0"/>
              <a:buChar char="•"/>
            </a:pPr>
            <a:endParaRPr lang="en" sz="2400" dirty="0" smtClean="0">
              <a:solidFill>
                <a:srgbClr val="434343"/>
              </a:solidFill>
              <a:latin typeface="Droid Serif"/>
              <a:ea typeface="Droid Serif"/>
              <a:cs typeface="Droid Serif"/>
              <a:sym typeface="Droid Serif"/>
            </a:endParaRPr>
          </a:p>
          <a:p>
            <a:pPr marL="342900" lvl="0" indent="-342900">
              <a:lnSpc>
                <a:spcPct val="115000"/>
              </a:lnSpc>
              <a:buFont typeface="Arial" panose="020B0604020202020204" pitchFamily="34" charset="0"/>
              <a:buChar char="•"/>
            </a:pPr>
            <a:endParaRPr lang="en" sz="2400" dirty="0">
              <a:solidFill>
                <a:srgbClr val="434343"/>
              </a:solidFill>
              <a:latin typeface="Droid Serif"/>
              <a:ea typeface="Droid Serif"/>
              <a:cs typeface="Droid Serif"/>
              <a:sym typeface="Droid Serif"/>
            </a:endParaRPr>
          </a:p>
          <a:p>
            <a:pPr marL="342900" lvl="0" indent="-342900">
              <a:lnSpc>
                <a:spcPct val="115000"/>
              </a:lnSpc>
              <a:buFont typeface="Arial" panose="020B0604020202020204" pitchFamily="34" charset="0"/>
              <a:buChar char="•"/>
            </a:pPr>
            <a:endParaRPr lang="en" sz="2400" dirty="0" smtClean="0">
              <a:solidFill>
                <a:srgbClr val="434343"/>
              </a:solidFill>
              <a:latin typeface="Droid Serif"/>
              <a:ea typeface="Droid Serif"/>
              <a:cs typeface="Droid Serif"/>
              <a:sym typeface="Droid Serif"/>
            </a:endParaRPr>
          </a:p>
          <a:p>
            <a:pPr lvl="0">
              <a:lnSpc>
                <a:spcPct val="115000"/>
              </a:lnSpc>
            </a:pPr>
            <a:endParaRPr lang="en" sz="2400" dirty="0">
              <a:solidFill>
                <a:srgbClr val="434343"/>
              </a:solidFill>
              <a:latin typeface="Droid Serif"/>
              <a:ea typeface="Droid Serif"/>
              <a:cs typeface="Droid Serif"/>
              <a:sym typeface="Droid Serif"/>
            </a:endParaRPr>
          </a:p>
          <a:p>
            <a:pPr marL="342900" lvl="0" indent="-342900">
              <a:lnSpc>
                <a:spcPct val="115000"/>
              </a:lnSpc>
              <a:buFont typeface="Arial" panose="020B0604020202020204" pitchFamily="34" charset="0"/>
              <a:buChar char="•"/>
            </a:pPr>
            <a:endParaRPr lang="en" sz="2400" dirty="0" smtClean="0">
              <a:solidFill>
                <a:srgbClr val="434343"/>
              </a:solidFill>
              <a:latin typeface="Droid Serif"/>
              <a:ea typeface="Droid Serif"/>
              <a:cs typeface="Droid Serif"/>
              <a:sym typeface="Droid Serif"/>
            </a:endParaRPr>
          </a:p>
          <a:p>
            <a:pPr marL="342900" lvl="0" indent="-342900">
              <a:lnSpc>
                <a:spcPct val="115000"/>
              </a:lnSpc>
              <a:buFont typeface="Arial" panose="020B0604020202020204" pitchFamily="34" charset="0"/>
              <a:buChar char="•"/>
            </a:pPr>
            <a:endParaRPr lang="pt-BR" sz="2400" dirty="0" smtClean="0">
              <a:solidFill>
                <a:srgbClr val="434343"/>
              </a:solidFill>
              <a:latin typeface="Droid Serif"/>
              <a:ea typeface="Droid Serif"/>
              <a:cs typeface="Droid Serif"/>
              <a:sym typeface="Droid Serif"/>
            </a:endParaRPr>
          </a:p>
          <a:p>
            <a:pPr marL="342900" lvl="0" indent="-342900">
              <a:lnSpc>
                <a:spcPct val="115000"/>
              </a:lnSpc>
              <a:buFont typeface="Arial" panose="020B0604020202020204" pitchFamily="34" charset="0"/>
              <a:buChar char="•"/>
            </a:pPr>
            <a:endParaRPr lang="pt-BR" sz="2400" dirty="0">
              <a:solidFill>
                <a:srgbClr val="434343"/>
              </a:solidFill>
              <a:latin typeface="Droid Serif"/>
              <a:ea typeface="Droid Serif"/>
              <a:cs typeface="Droid Serif"/>
              <a:sym typeface="Droid Serif"/>
            </a:endParaRPr>
          </a:p>
          <a:p>
            <a:pPr marL="342900" lvl="0" indent="-342900">
              <a:lnSpc>
                <a:spcPct val="115000"/>
              </a:lnSpc>
              <a:buFont typeface="Arial" panose="020B0604020202020204" pitchFamily="34" charset="0"/>
              <a:buChar char="•"/>
            </a:pPr>
            <a:r>
              <a:rPr lang="pt-BR" sz="2400" dirty="0" err="1" smtClean="0">
                <a:solidFill>
                  <a:srgbClr val="434343"/>
                </a:solidFill>
                <a:latin typeface="Droid Serif"/>
                <a:ea typeface="Droid Serif"/>
                <a:cs typeface="Droid Serif"/>
                <a:sym typeface="Droid Serif"/>
              </a:rPr>
              <a:t>First</a:t>
            </a:r>
            <a:r>
              <a:rPr lang="pt-BR" sz="2400" dirty="0" smtClean="0">
                <a:solidFill>
                  <a:srgbClr val="434343"/>
                </a:solidFill>
                <a:latin typeface="Droid Serif"/>
                <a:ea typeface="Droid Serif"/>
                <a:cs typeface="Droid Serif"/>
                <a:sym typeface="Droid Serif"/>
              </a:rPr>
              <a:t> Data </a:t>
            </a:r>
            <a:r>
              <a:rPr lang="pt-BR" sz="2400" dirty="0" err="1" smtClean="0">
                <a:solidFill>
                  <a:srgbClr val="434343"/>
                </a:solidFill>
                <a:latin typeface="Droid Serif"/>
                <a:ea typeface="Droid Serif"/>
                <a:cs typeface="Droid Serif"/>
                <a:sym typeface="Droid Serif"/>
              </a:rPr>
              <a:t>Model</a:t>
            </a:r>
            <a:r>
              <a:rPr lang="pt-BR" sz="2400" dirty="0" smtClean="0">
                <a:solidFill>
                  <a:srgbClr val="434343"/>
                </a:solidFill>
                <a:latin typeface="Droid Serif"/>
                <a:ea typeface="Droid Serif"/>
                <a:cs typeface="Droid Serif"/>
                <a:sym typeface="Droid Serif"/>
              </a:rPr>
              <a:t>: 10 </a:t>
            </a:r>
            <a:r>
              <a:rPr lang="pt-BR" sz="2400" dirty="0">
                <a:solidFill>
                  <a:srgbClr val="434343"/>
                </a:solidFill>
                <a:latin typeface="Droid Serif"/>
                <a:ea typeface="Droid Serif"/>
                <a:cs typeface="Droid Serif"/>
                <a:sym typeface="Droid Serif"/>
              </a:rPr>
              <a:t>cases </a:t>
            </a:r>
            <a:r>
              <a:rPr lang="pt-BR" sz="2400" dirty="0" err="1">
                <a:solidFill>
                  <a:srgbClr val="434343"/>
                </a:solidFill>
                <a:latin typeface="Droid Serif"/>
                <a:ea typeface="Droid Serif"/>
                <a:cs typeface="Droid Serif"/>
                <a:sym typeface="Droid Serif"/>
              </a:rPr>
              <a:t>data-set</a:t>
            </a:r>
            <a:r>
              <a:rPr lang="pt-BR" sz="2400" dirty="0">
                <a:solidFill>
                  <a:srgbClr val="434343"/>
                </a:solidFill>
                <a:latin typeface="Droid Serif"/>
                <a:ea typeface="Droid Serif"/>
                <a:cs typeface="Droid Serif"/>
                <a:sym typeface="Droid Serif"/>
              </a:rPr>
              <a:t> 61-70(</a:t>
            </a:r>
            <a:r>
              <a:rPr lang="pt-BR" sz="2400" dirty="0" smtClean="0">
                <a:solidFill>
                  <a:srgbClr val="434343"/>
                </a:solidFill>
                <a:latin typeface="Droid Serif"/>
                <a:ea typeface="Droid Serif"/>
                <a:cs typeface="Droid Serif"/>
                <a:sym typeface="Droid Serif"/>
              </a:rPr>
              <a:t>6 cases </a:t>
            </a:r>
            <a:r>
              <a:rPr lang="pt-BR" sz="2400" dirty="0" err="1" smtClean="0">
                <a:solidFill>
                  <a:srgbClr val="434343"/>
                </a:solidFill>
                <a:latin typeface="Droid Serif"/>
                <a:ea typeface="Droid Serif"/>
                <a:cs typeface="Droid Serif"/>
                <a:sym typeface="Droid Serif"/>
              </a:rPr>
              <a:t>Train</a:t>
            </a:r>
            <a:r>
              <a:rPr lang="pt-BR" sz="2400" dirty="0" smtClean="0">
                <a:solidFill>
                  <a:srgbClr val="434343"/>
                </a:solidFill>
                <a:latin typeface="Droid Serif"/>
                <a:ea typeface="Droid Serif"/>
                <a:cs typeface="Droid Serif"/>
                <a:sym typeface="Droid Serif"/>
              </a:rPr>
              <a:t>, 2 cases </a:t>
            </a:r>
            <a:r>
              <a:rPr lang="pt-BR" sz="2400" dirty="0" err="1" smtClean="0">
                <a:solidFill>
                  <a:srgbClr val="434343"/>
                </a:solidFill>
                <a:latin typeface="Droid Serif"/>
                <a:ea typeface="Droid Serif"/>
                <a:cs typeface="Droid Serif"/>
                <a:sym typeface="Droid Serif"/>
              </a:rPr>
              <a:t>Validation</a:t>
            </a:r>
            <a:r>
              <a:rPr lang="pt-BR" sz="2400" dirty="0" smtClean="0">
                <a:solidFill>
                  <a:srgbClr val="434343"/>
                </a:solidFill>
                <a:latin typeface="Droid Serif"/>
                <a:ea typeface="Droid Serif"/>
                <a:cs typeface="Droid Serif"/>
                <a:sym typeface="Droid Serif"/>
              </a:rPr>
              <a:t>, 2 cases Test)</a:t>
            </a:r>
          </a:p>
          <a:p>
            <a:pPr marL="342900" lvl="0" indent="-342900">
              <a:lnSpc>
                <a:spcPct val="115000"/>
              </a:lnSpc>
              <a:buFont typeface="Arial" panose="020B0604020202020204" pitchFamily="34" charset="0"/>
              <a:buChar char="•"/>
            </a:pPr>
            <a:endParaRPr lang="pt-BR" sz="2400" dirty="0">
              <a:solidFill>
                <a:srgbClr val="434343"/>
              </a:solidFill>
              <a:latin typeface="Droid Serif"/>
              <a:ea typeface="Droid Serif"/>
              <a:cs typeface="Droid Serif"/>
              <a:sym typeface="Droid Serif"/>
            </a:endParaRPr>
          </a:p>
          <a:p>
            <a:pPr marL="342900" lvl="0" indent="-342900">
              <a:lnSpc>
                <a:spcPct val="115000"/>
              </a:lnSpc>
              <a:buFont typeface="Arial" panose="020B0604020202020204" pitchFamily="34" charset="0"/>
              <a:buChar char="•"/>
            </a:pPr>
            <a:endParaRPr lang="pt-BR" sz="2400" dirty="0" smtClean="0">
              <a:solidFill>
                <a:srgbClr val="434343"/>
              </a:solidFill>
              <a:latin typeface="Droid Serif"/>
              <a:ea typeface="Droid Serif"/>
              <a:cs typeface="Droid Serif"/>
              <a:sym typeface="Droid Serif"/>
            </a:endParaRPr>
          </a:p>
          <a:p>
            <a:pPr marL="342900" lvl="0" indent="-342900">
              <a:lnSpc>
                <a:spcPct val="115000"/>
              </a:lnSpc>
              <a:buFont typeface="Arial" panose="020B0604020202020204" pitchFamily="34" charset="0"/>
              <a:buChar char="•"/>
            </a:pPr>
            <a:endParaRPr lang="pt-BR" sz="2400" dirty="0">
              <a:solidFill>
                <a:srgbClr val="434343"/>
              </a:solidFill>
              <a:latin typeface="Droid Serif"/>
              <a:ea typeface="Droid Serif"/>
              <a:cs typeface="Droid Serif"/>
              <a:sym typeface="Droid Serif"/>
            </a:endParaRPr>
          </a:p>
          <a:p>
            <a:pPr marL="342900" lvl="0" indent="-342900">
              <a:lnSpc>
                <a:spcPct val="115000"/>
              </a:lnSpc>
              <a:buFont typeface="Arial" panose="020B0604020202020204" pitchFamily="34" charset="0"/>
              <a:buChar char="•"/>
            </a:pPr>
            <a:endParaRPr lang="pt-BR" sz="2400" dirty="0" smtClean="0">
              <a:solidFill>
                <a:srgbClr val="434343"/>
              </a:solidFill>
              <a:latin typeface="Droid Serif"/>
              <a:ea typeface="Droid Serif"/>
              <a:cs typeface="Droid Serif"/>
              <a:sym typeface="Droid Serif"/>
            </a:endParaRPr>
          </a:p>
          <a:p>
            <a:pPr marL="342900" lvl="0" indent="-342900">
              <a:lnSpc>
                <a:spcPct val="115000"/>
              </a:lnSpc>
              <a:buFont typeface="Arial" panose="020B0604020202020204" pitchFamily="34" charset="0"/>
              <a:buChar char="•"/>
            </a:pPr>
            <a:endParaRPr lang="pt-BR" sz="2400" dirty="0">
              <a:solidFill>
                <a:srgbClr val="434343"/>
              </a:solidFill>
              <a:latin typeface="Droid Serif"/>
              <a:ea typeface="Droid Serif"/>
              <a:cs typeface="Droid Serif"/>
              <a:sym typeface="Droid Serif"/>
            </a:endParaRPr>
          </a:p>
          <a:p>
            <a:pPr marL="342900" lvl="0" indent="-342900">
              <a:lnSpc>
                <a:spcPct val="115000"/>
              </a:lnSpc>
              <a:buFont typeface="Arial" panose="020B0604020202020204" pitchFamily="34" charset="0"/>
              <a:buChar char="•"/>
            </a:pPr>
            <a:endParaRPr lang="pt-BR" sz="2400" dirty="0" smtClean="0">
              <a:solidFill>
                <a:srgbClr val="434343"/>
              </a:solidFill>
              <a:latin typeface="Droid Serif"/>
              <a:ea typeface="Droid Serif"/>
              <a:cs typeface="Droid Serif"/>
              <a:sym typeface="Droid Serif"/>
            </a:endParaRPr>
          </a:p>
          <a:p>
            <a:pPr marL="342900" lvl="0" indent="-342900">
              <a:lnSpc>
                <a:spcPct val="115000"/>
              </a:lnSpc>
              <a:buFont typeface="Arial" panose="020B0604020202020204" pitchFamily="34" charset="0"/>
              <a:buChar char="•"/>
            </a:pPr>
            <a:endParaRPr lang="pt-BR" sz="2400" dirty="0">
              <a:solidFill>
                <a:srgbClr val="434343"/>
              </a:solidFill>
              <a:latin typeface="Droid Serif"/>
              <a:ea typeface="Droid Serif"/>
              <a:cs typeface="Droid Serif"/>
              <a:sym typeface="Droid Serif"/>
            </a:endParaRPr>
          </a:p>
          <a:p>
            <a:pPr marL="342900" lvl="0" indent="-342900">
              <a:lnSpc>
                <a:spcPct val="115000"/>
              </a:lnSpc>
              <a:buFont typeface="Arial" panose="020B0604020202020204" pitchFamily="34" charset="0"/>
              <a:buChar char="•"/>
            </a:pPr>
            <a:endParaRPr lang="pt-BR" sz="2400" dirty="0" smtClean="0">
              <a:solidFill>
                <a:srgbClr val="434343"/>
              </a:solidFill>
              <a:latin typeface="Droid Serif"/>
              <a:ea typeface="Droid Serif"/>
              <a:cs typeface="Droid Serif"/>
              <a:sym typeface="Droid Serif"/>
            </a:endParaRPr>
          </a:p>
          <a:p>
            <a:pPr marL="342900" lvl="0" indent="-342900">
              <a:lnSpc>
                <a:spcPct val="115000"/>
              </a:lnSpc>
              <a:buFont typeface="Arial" panose="020B0604020202020204" pitchFamily="34" charset="0"/>
              <a:buChar char="•"/>
            </a:pPr>
            <a:endParaRPr lang="pt-BR" sz="2400" dirty="0">
              <a:solidFill>
                <a:srgbClr val="434343"/>
              </a:solidFill>
              <a:latin typeface="Droid Serif"/>
              <a:ea typeface="Droid Serif"/>
              <a:cs typeface="Droid Serif"/>
              <a:sym typeface="Droid Serif"/>
            </a:endParaRPr>
          </a:p>
          <a:p>
            <a:pPr marL="342900" lvl="0" indent="-342900">
              <a:lnSpc>
                <a:spcPct val="115000"/>
              </a:lnSpc>
              <a:buFont typeface="Arial" panose="020B0604020202020204" pitchFamily="34" charset="0"/>
              <a:buChar char="•"/>
            </a:pPr>
            <a:endParaRPr lang="pt-BR" sz="2400" dirty="0" smtClean="0">
              <a:solidFill>
                <a:srgbClr val="434343"/>
              </a:solidFill>
              <a:latin typeface="Droid Serif"/>
              <a:ea typeface="Droid Serif"/>
              <a:cs typeface="Droid Serif"/>
              <a:sym typeface="Droid Serif"/>
            </a:endParaRPr>
          </a:p>
          <a:p>
            <a:pPr marL="342900" indent="-342900">
              <a:lnSpc>
                <a:spcPct val="115000"/>
              </a:lnSpc>
              <a:buFont typeface="Arial" panose="020B0604020202020204" pitchFamily="34" charset="0"/>
              <a:buChar char="•"/>
            </a:pPr>
            <a:endParaRPr lang="pt-BR" altLang="zh-CN" sz="2400" dirty="0" smtClean="0">
              <a:solidFill>
                <a:srgbClr val="434343"/>
              </a:solidFill>
              <a:latin typeface="Droid Serif"/>
              <a:ea typeface="Droid Serif"/>
              <a:cs typeface="Droid Serif"/>
              <a:sym typeface="Droid Serif"/>
            </a:endParaRPr>
          </a:p>
          <a:p>
            <a:pPr marL="342900" indent="-342900">
              <a:lnSpc>
                <a:spcPct val="115000"/>
              </a:lnSpc>
              <a:buFont typeface="Arial" panose="020B0604020202020204" pitchFamily="34" charset="0"/>
              <a:buChar char="•"/>
            </a:pPr>
            <a:endParaRPr lang="pt-BR" altLang="zh-CN" sz="2400" dirty="0">
              <a:solidFill>
                <a:srgbClr val="434343"/>
              </a:solidFill>
              <a:latin typeface="Droid Serif"/>
              <a:ea typeface="Droid Serif"/>
              <a:cs typeface="Droid Serif"/>
              <a:sym typeface="Droid Serif"/>
            </a:endParaRPr>
          </a:p>
          <a:p>
            <a:pPr marL="342900" indent="-342900">
              <a:lnSpc>
                <a:spcPct val="115000"/>
              </a:lnSpc>
              <a:buFont typeface="Arial" panose="020B0604020202020204" pitchFamily="34" charset="0"/>
              <a:buChar char="•"/>
            </a:pPr>
            <a:r>
              <a:rPr lang="pt-BR" altLang="zh-CN" sz="2400" dirty="0" err="1" smtClean="0">
                <a:solidFill>
                  <a:srgbClr val="434343"/>
                </a:solidFill>
                <a:latin typeface="Droid Serif"/>
                <a:ea typeface="Droid Serif"/>
                <a:cs typeface="Droid Serif"/>
                <a:sym typeface="Droid Serif"/>
              </a:rPr>
              <a:t>Second</a:t>
            </a:r>
            <a:r>
              <a:rPr lang="pt-BR" altLang="zh-CN" sz="2400" dirty="0" smtClean="0">
                <a:solidFill>
                  <a:srgbClr val="434343"/>
                </a:solidFill>
                <a:latin typeface="Droid Serif"/>
                <a:ea typeface="Droid Serif"/>
                <a:cs typeface="Droid Serif"/>
                <a:sym typeface="Droid Serif"/>
              </a:rPr>
              <a:t> </a:t>
            </a:r>
            <a:r>
              <a:rPr lang="pt-BR" altLang="zh-CN" sz="2400" dirty="0" err="1" smtClean="0">
                <a:solidFill>
                  <a:srgbClr val="434343"/>
                </a:solidFill>
                <a:latin typeface="Droid Serif"/>
                <a:ea typeface="Droid Serif"/>
                <a:cs typeface="Droid Serif"/>
                <a:sym typeface="Droid Serif"/>
              </a:rPr>
              <a:t>Enlarged</a:t>
            </a:r>
            <a:r>
              <a:rPr lang="pt-BR" altLang="zh-CN" sz="2400" dirty="0" smtClean="0">
                <a:solidFill>
                  <a:srgbClr val="434343"/>
                </a:solidFill>
                <a:latin typeface="Droid Serif"/>
                <a:ea typeface="Droid Serif"/>
                <a:cs typeface="Droid Serif"/>
                <a:sym typeface="Droid Serif"/>
              </a:rPr>
              <a:t> </a:t>
            </a:r>
            <a:r>
              <a:rPr lang="pt-BR" altLang="zh-CN" sz="2400" dirty="0">
                <a:solidFill>
                  <a:srgbClr val="434343"/>
                </a:solidFill>
                <a:latin typeface="Droid Serif"/>
                <a:ea typeface="Droid Serif"/>
                <a:cs typeface="Droid Serif"/>
                <a:sym typeface="Droid Serif"/>
              </a:rPr>
              <a:t>Data </a:t>
            </a:r>
            <a:r>
              <a:rPr lang="pt-BR" altLang="zh-CN" sz="2400" dirty="0" err="1">
                <a:solidFill>
                  <a:srgbClr val="434343"/>
                </a:solidFill>
                <a:latin typeface="Droid Serif"/>
                <a:ea typeface="Droid Serif"/>
                <a:cs typeface="Droid Serif"/>
                <a:sym typeface="Droid Serif"/>
              </a:rPr>
              <a:t>Model</a:t>
            </a:r>
            <a:r>
              <a:rPr lang="pt-BR" altLang="zh-CN" sz="2400" dirty="0">
                <a:solidFill>
                  <a:srgbClr val="434343"/>
                </a:solidFill>
                <a:latin typeface="Droid Serif"/>
                <a:ea typeface="Droid Serif"/>
                <a:cs typeface="Droid Serif"/>
                <a:sym typeface="Droid Serif"/>
              </a:rPr>
              <a:t>: </a:t>
            </a:r>
            <a:r>
              <a:rPr lang="pt-BR" altLang="zh-CN" sz="2400" dirty="0" smtClean="0">
                <a:solidFill>
                  <a:srgbClr val="434343"/>
                </a:solidFill>
                <a:latin typeface="Droid Serif"/>
                <a:ea typeface="Droid Serif"/>
                <a:cs typeface="Droid Serif"/>
                <a:sym typeface="Droid Serif"/>
              </a:rPr>
              <a:t>40 </a:t>
            </a:r>
            <a:r>
              <a:rPr lang="pt-BR" altLang="zh-CN" sz="2400" dirty="0">
                <a:solidFill>
                  <a:srgbClr val="434343"/>
                </a:solidFill>
                <a:latin typeface="Droid Serif"/>
                <a:ea typeface="Droid Serif"/>
                <a:cs typeface="Droid Serif"/>
                <a:sym typeface="Droid Serif"/>
              </a:rPr>
              <a:t>cases </a:t>
            </a:r>
            <a:r>
              <a:rPr lang="pt-BR" altLang="zh-CN" sz="2400" dirty="0" err="1">
                <a:solidFill>
                  <a:srgbClr val="434343"/>
                </a:solidFill>
                <a:latin typeface="Droid Serif"/>
                <a:ea typeface="Droid Serif"/>
                <a:cs typeface="Droid Serif"/>
                <a:sym typeface="Droid Serif"/>
              </a:rPr>
              <a:t>data-set</a:t>
            </a:r>
            <a:r>
              <a:rPr lang="pt-BR" altLang="zh-CN" sz="2400" dirty="0">
                <a:solidFill>
                  <a:srgbClr val="434343"/>
                </a:solidFill>
                <a:latin typeface="Droid Serif"/>
                <a:ea typeface="Droid Serif"/>
                <a:cs typeface="Droid Serif"/>
                <a:sym typeface="Droid Serif"/>
              </a:rPr>
              <a:t> 5</a:t>
            </a:r>
            <a:r>
              <a:rPr lang="pt-BR" altLang="zh-CN" sz="2400" dirty="0" smtClean="0">
                <a:solidFill>
                  <a:srgbClr val="434343"/>
                </a:solidFill>
                <a:latin typeface="Droid Serif"/>
                <a:ea typeface="Droid Serif"/>
                <a:cs typeface="Droid Serif"/>
                <a:sym typeface="Droid Serif"/>
              </a:rPr>
              <a:t>1-90(20 </a:t>
            </a:r>
            <a:r>
              <a:rPr lang="pt-BR" altLang="zh-CN" sz="2400" dirty="0">
                <a:solidFill>
                  <a:srgbClr val="434343"/>
                </a:solidFill>
                <a:latin typeface="Droid Serif"/>
                <a:ea typeface="Droid Serif"/>
                <a:cs typeface="Droid Serif"/>
                <a:sym typeface="Droid Serif"/>
              </a:rPr>
              <a:t>cases </a:t>
            </a:r>
            <a:r>
              <a:rPr lang="pt-BR" altLang="zh-CN" sz="2400" dirty="0" err="1">
                <a:solidFill>
                  <a:srgbClr val="434343"/>
                </a:solidFill>
                <a:latin typeface="Droid Serif"/>
                <a:ea typeface="Droid Serif"/>
                <a:cs typeface="Droid Serif"/>
                <a:sym typeface="Droid Serif"/>
              </a:rPr>
              <a:t>Train</a:t>
            </a:r>
            <a:r>
              <a:rPr lang="pt-BR" altLang="zh-CN" sz="2400" dirty="0">
                <a:solidFill>
                  <a:srgbClr val="434343"/>
                </a:solidFill>
                <a:latin typeface="Droid Serif"/>
                <a:ea typeface="Droid Serif"/>
                <a:cs typeface="Droid Serif"/>
                <a:sym typeface="Droid Serif"/>
              </a:rPr>
              <a:t>, </a:t>
            </a:r>
            <a:r>
              <a:rPr lang="pt-BR" altLang="zh-CN" sz="2400" dirty="0" smtClean="0">
                <a:solidFill>
                  <a:srgbClr val="434343"/>
                </a:solidFill>
                <a:latin typeface="Droid Serif"/>
                <a:ea typeface="Droid Serif"/>
                <a:cs typeface="Droid Serif"/>
                <a:sym typeface="Droid Serif"/>
              </a:rPr>
              <a:t>10 </a:t>
            </a:r>
            <a:r>
              <a:rPr lang="pt-BR" altLang="zh-CN" sz="2400" dirty="0">
                <a:solidFill>
                  <a:srgbClr val="434343"/>
                </a:solidFill>
                <a:latin typeface="Droid Serif"/>
                <a:ea typeface="Droid Serif"/>
                <a:cs typeface="Droid Serif"/>
                <a:sym typeface="Droid Serif"/>
              </a:rPr>
              <a:t>cases </a:t>
            </a:r>
            <a:r>
              <a:rPr lang="pt-BR" altLang="zh-CN" sz="2400" dirty="0" err="1">
                <a:solidFill>
                  <a:srgbClr val="434343"/>
                </a:solidFill>
                <a:latin typeface="Droid Serif"/>
                <a:ea typeface="Droid Serif"/>
                <a:cs typeface="Droid Serif"/>
                <a:sym typeface="Droid Serif"/>
              </a:rPr>
              <a:t>Validation</a:t>
            </a:r>
            <a:r>
              <a:rPr lang="pt-BR" altLang="zh-CN" sz="2400" dirty="0">
                <a:solidFill>
                  <a:srgbClr val="434343"/>
                </a:solidFill>
                <a:latin typeface="Droid Serif"/>
                <a:ea typeface="Droid Serif"/>
                <a:cs typeface="Droid Serif"/>
                <a:sym typeface="Droid Serif"/>
              </a:rPr>
              <a:t>, </a:t>
            </a:r>
            <a:r>
              <a:rPr lang="pt-BR" altLang="zh-CN" sz="2400" dirty="0" smtClean="0">
                <a:solidFill>
                  <a:srgbClr val="434343"/>
                </a:solidFill>
                <a:latin typeface="Droid Serif"/>
                <a:ea typeface="Droid Serif"/>
                <a:cs typeface="Droid Serif"/>
                <a:sym typeface="Droid Serif"/>
              </a:rPr>
              <a:t>10 </a:t>
            </a:r>
            <a:r>
              <a:rPr lang="pt-BR" altLang="zh-CN" sz="2400" dirty="0">
                <a:solidFill>
                  <a:srgbClr val="434343"/>
                </a:solidFill>
                <a:latin typeface="Droid Serif"/>
                <a:ea typeface="Droid Serif"/>
                <a:cs typeface="Droid Serif"/>
                <a:sym typeface="Droid Serif"/>
              </a:rPr>
              <a:t>cases Test)</a:t>
            </a:r>
          </a:p>
          <a:p>
            <a:pPr marL="342900" lvl="0" indent="-342900">
              <a:lnSpc>
                <a:spcPct val="115000"/>
              </a:lnSpc>
              <a:buFont typeface="Arial" panose="020B0604020202020204" pitchFamily="34" charset="0"/>
              <a:buChar char="•"/>
            </a:pPr>
            <a:endParaRPr sz="2400" dirty="0">
              <a:solidFill>
                <a:srgbClr val="434343"/>
              </a:solidFill>
              <a:latin typeface="Droid Serif"/>
              <a:ea typeface="Droid Serif"/>
              <a:cs typeface="Droid Serif"/>
              <a:sym typeface="Droid Serif"/>
            </a:endParaRPr>
          </a:p>
        </p:txBody>
      </p:sp>
      <p:sp>
        <p:nvSpPr>
          <p:cNvPr id="77" name="Google Shape;77;p13"/>
          <p:cNvSpPr txBox="1"/>
          <p:nvPr/>
        </p:nvSpPr>
        <p:spPr>
          <a:xfrm>
            <a:off x="30567056" y="17962650"/>
            <a:ext cx="8084400" cy="1160846"/>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5400" b="1" dirty="0">
                <a:solidFill>
                  <a:srgbClr val="666666"/>
                </a:solidFill>
                <a:latin typeface="Oswald"/>
                <a:ea typeface="Oswald"/>
                <a:cs typeface="Oswald"/>
                <a:sym typeface="Oswald"/>
              </a:rPr>
              <a:t>Conclusion</a:t>
            </a:r>
            <a:endParaRPr dirty="0">
              <a:latin typeface="Oswald"/>
              <a:ea typeface="Oswald"/>
              <a:cs typeface="Oswald"/>
              <a:sym typeface="Oswald"/>
            </a:endParaRPr>
          </a:p>
        </p:txBody>
      </p:sp>
      <p:sp>
        <p:nvSpPr>
          <p:cNvPr id="78" name="Google Shape;78;p13"/>
          <p:cNvSpPr txBox="1"/>
          <p:nvPr/>
        </p:nvSpPr>
        <p:spPr>
          <a:xfrm>
            <a:off x="30021840" y="19051488"/>
            <a:ext cx="10285800" cy="4032448"/>
          </a:xfrm>
          <a:prstGeom prst="rect">
            <a:avLst/>
          </a:prstGeom>
          <a:noFill/>
          <a:ln>
            <a:noFill/>
          </a:ln>
        </p:spPr>
        <p:txBody>
          <a:bodyPr spcFirstLastPara="1" wrap="square" lIns="91425" tIns="91425" rIns="91425" bIns="91425" anchor="t" anchorCtr="0">
            <a:noAutofit/>
          </a:bodyPr>
          <a:lstStyle/>
          <a:p>
            <a:pPr lvl="0">
              <a:lnSpc>
                <a:spcPct val="115000"/>
              </a:lnSpc>
            </a:pPr>
            <a:endParaRPr lang="en-US" sz="2400" dirty="0" smtClean="0">
              <a:solidFill>
                <a:srgbClr val="434343"/>
              </a:solidFill>
              <a:latin typeface="Droid Serif"/>
              <a:ea typeface="Droid Serif"/>
              <a:cs typeface="Droid Serif"/>
              <a:sym typeface="Droid Serif"/>
            </a:endParaRPr>
          </a:p>
          <a:p>
            <a:pPr marL="342900" lvl="0" indent="-342900">
              <a:lnSpc>
                <a:spcPct val="115000"/>
              </a:lnSpc>
              <a:buFont typeface="Arial" panose="020B0604020202020204" pitchFamily="34" charset="0"/>
              <a:buChar char="•"/>
            </a:pPr>
            <a:r>
              <a:rPr lang="en-US" sz="2400" dirty="0" smtClean="0">
                <a:solidFill>
                  <a:srgbClr val="434343"/>
                </a:solidFill>
                <a:latin typeface="Droid Serif"/>
                <a:ea typeface="Droid Serif"/>
                <a:cs typeface="Droid Serif"/>
                <a:sym typeface="Droid Serif"/>
              </a:rPr>
              <a:t>The </a:t>
            </a:r>
            <a:r>
              <a:rPr lang="en-US" sz="2400" dirty="0">
                <a:solidFill>
                  <a:srgbClr val="434343"/>
                </a:solidFill>
                <a:latin typeface="Droid Serif"/>
                <a:ea typeface="Droid Serif"/>
                <a:cs typeface="Droid Serif"/>
                <a:sym typeface="Droid Serif"/>
              </a:rPr>
              <a:t>model from large dataset gives nearly the same segmentation result than one form small dataset.</a:t>
            </a:r>
          </a:p>
          <a:p>
            <a:pPr marL="342900" lvl="0" indent="-342900">
              <a:lnSpc>
                <a:spcPct val="115000"/>
              </a:lnSpc>
              <a:buFont typeface="Arial" panose="020B0604020202020204" pitchFamily="34" charset="0"/>
              <a:buChar char="•"/>
            </a:pPr>
            <a:r>
              <a:rPr lang="en-US" sz="2400" dirty="0">
                <a:solidFill>
                  <a:srgbClr val="434343"/>
                </a:solidFill>
                <a:latin typeface="Droid Serif"/>
                <a:ea typeface="Droid Serif"/>
                <a:cs typeface="Droid Serif"/>
                <a:sym typeface="Droid Serif"/>
              </a:rPr>
              <a:t>U-Net  convolution network can give good segmentation result by training with even small amount of samples</a:t>
            </a:r>
            <a:r>
              <a:rPr lang="en-US" sz="2400" dirty="0" smtClean="0">
                <a:solidFill>
                  <a:srgbClr val="434343"/>
                </a:solidFill>
                <a:latin typeface="Droid Serif"/>
                <a:ea typeface="Droid Serif"/>
                <a:cs typeface="Droid Serif"/>
                <a:sym typeface="Droid Serif"/>
              </a:rPr>
              <a:t>.</a:t>
            </a:r>
          </a:p>
          <a:p>
            <a:pPr marL="342900" lvl="0" indent="-342900">
              <a:lnSpc>
                <a:spcPct val="115000"/>
              </a:lnSpc>
              <a:buFont typeface="Arial" panose="020B0604020202020204" pitchFamily="34" charset="0"/>
              <a:buChar char="•"/>
            </a:pPr>
            <a:r>
              <a:rPr lang="en-US" sz="2400" dirty="0" smtClean="0">
                <a:solidFill>
                  <a:srgbClr val="434343"/>
                </a:solidFill>
                <a:latin typeface="Droid Serif"/>
                <a:ea typeface="Droid Serif"/>
                <a:cs typeface="Droid Serif"/>
                <a:sym typeface="Droid Serif"/>
              </a:rPr>
              <a:t>The final training accuracy for the 10 cases dataset training sample is 94%, the validation set is  87%, the test set is 90%.</a:t>
            </a:r>
          </a:p>
          <a:p>
            <a:pPr marL="342900" indent="-342900">
              <a:lnSpc>
                <a:spcPct val="115000"/>
              </a:lnSpc>
              <a:buFont typeface="Arial" panose="020B0604020202020204" pitchFamily="34" charset="0"/>
              <a:buChar char="•"/>
            </a:pPr>
            <a:r>
              <a:rPr lang="en-US" altLang="zh-CN" sz="2400" dirty="0">
                <a:solidFill>
                  <a:srgbClr val="434343"/>
                </a:solidFill>
                <a:latin typeface="Droid Serif"/>
                <a:ea typeface="Droid Serif"/>
                <a:cs typeface="Droid Serif"/>
                <a:sym typeface="Droid Serif"/>
              </a:rPr>
              <a:t>The final training accuracy for the </a:t>
            </a:r>
            <a:r>
              <a:rPr lang="en-US" altLang="zh-CN" sz="2400" dirty="0" smtClean="0">
                <a:solidFill>
                  <a:srgbClr val="434343"/>
                </a:solidFill>
                <a:latin typeface="Droid Serif"/>
                <a:ea typeface="Droid Serif"/>
                <a:cs typeface="Droid Serif"/>
                <a:sym typeface="Droid Serif"/>
              </a:rPr>
              <a:t>Enlarge 40 </a:t>
            </a:r>
            <a:r>
              <a:rPr lang="en-US" altLang="zh-CN" sz="2400" dirty="0">
                <a:solidFill>
                  <a:srgbClr val="434343"/>
                </a:solidFill>
                <a:latin typeface="Droid Serif"/>
                <a:ea typeface="Droid Serif"/>
                <a:cs typeface="Droid Serif"/>
                <a:sym typeface="Droid Serif"/>
              </a:rPr>
              <a:t>cases dataset training sample is 94%, the validation set is  87%, the test set is </a:t>
            </a:r>
            <a:r>
              <a:rPr lang="en-US" altLang="zh-CN" sz="2400" dirty="0" smtClean="0">
                <a:solidFill>
                  <a:srgbClr val="434343"/>
                </a:solidFill>
                <a:latin typeface="Droid Serif"/>
                <a:ea typeface="Droid Serif"/>
                <a:cs typeface="Droid Serif"/>
                <a:sym typeface="Droid Serif"/>
              </a:rPr>
              <a:t>89%.</a:t>
            </a:r>
          </a:p>
          <a:p>
            <a:pPr marL="342900" indent="-342900">
              <a:lnSpc>
                <a:spcPct val="115000"/>
              </a:lnSpc>
              <a:buFont typeface="Arial" panose="020B0604020202020204" pitchFamily="34" charset="0"/>
              <a:buChar char="•"/>
            </a:pPr>
            <a:r>
              <a:rPr lang="en-US" altLang="zh-CN" sz="2400" dirty="0" smtClean="0">
                <a:solidFill>
                  <a:srgbClr val="434343"/>
                </a:solidFill>
                <a:latin typeface="Droid Serif"/>
                <a:ea typeface="Droid Serif"/>
                <a:cs typeface="Droid Serif"/>
                <a:sym typeface="Droid Serif"/>
              </a:rPr>
              <a:t>According to the plot, we can clearly notice the training dataset curve is more smooth when we increase the training sample sizes.</a:t>
            </a:r>
            <a:endParaRPr lang="en-US" altLang="zh-CN" sz="2400" dirty="0">
              <a:solidFill>
                <a:srgbClr val="434343"/>
              </a:solidFill>
              <a:latin typeface="Droid Serif"/>
              <a:ea typeface="Droid Serif"/>
              <a:cs typeface="Droid Serif"/>
              <a:sym typeface="Droid Serif"/>
            </a:endParaRPr>
          </a:p>
          <a:p>
            <a:pPr marL="342900" lvl="0" indent="-342900">
              <a:lnSpc>
                <a:spcPct val="115000"/>
              </a:lnSpc>
              <a:buFont typeface="Arial" panose="020B0604020202020204" pitchFamily="34" charset="0"/>
              <a:buChar char="•"/>
            </a:pPr>
            <a:endParaRPr sz="24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endParaRPr sz="24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endParaRPr sz="24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endParaRPr sz="24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2400" dirty="0">
              <a:solidFill>
                <a:srgbClr val="434343"/>
              </a:solidFill>
              <a:latin typeface="Droid Serif"/>
              <a:ea typeface="Droid Serif"/>
              <a:cs typeface="Droid Serif"/>
              <a:sym typeface="Droid Serif"/>
            </a:endParaRPr>
          </a:p>
        </p:txBody>
      </p:sp>
      <p:sp>
        <p:nvSpPr>
          <p:cNvPr id="79" name="Google Shape;79;p13"/>
          <p:cNvSpPr txBox="1"/>
          <p:nvPr/>
        </p:nvSpPr>
        <p:spPr>
          <a:xfrm>
            <a:off x="30623275" y="23870554"/>
            <a:ext cx="8084400" cy="145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5400" b="1" dirty="0">
                <a:solidFill>
                  <a:srgbClr val="666666"/>
                </a:solidFill>
                <a:latin typeface="Oswald"/>
                <a:ea typeface="Oswald"/>
                <a:cs typeface="Oswald"/>
                <a:sym typeface="Oswald"/>
              </a:rPr>
              <a:t>Reference</a:t>
            </a:r>
            <a:endParaRPr dirty="0">
              <a:latin typeface="Oswald"/>
              <a:ea typeface="Oswald"/>
              <a:cs typeface="Oswald"/>
              <a:sym typeface="Oswald"/>
            </a:endParaRPr>
          </a:p>
        </p:txBody>
      </p:sp>
      <p:sp>
        <p:nvSpPr>
          <p:cNvPr id="80" name="Google Shape;80;p13"/>
          <p:cNvSpPr txBox="1"/>
          <p:nvPr/>
        </p:nvSpPr>
        <p:spPr>
          <a:xfrm>
            <a:off x="30476337" y="24884136"/>
            <a:ext cx="10285800" cy="6507114"/>
          </a:xfrm>
          <a:prstGeom prst="rect">
            <a:avLst/>
          </a:prstGeom>
          <a:noFill/>
          <a:ln>
            <a:noFill/>
          </a:ln>
        </p:spPr>
        <p:txBody>
          <a:bodyPr spcFirstLastPara="1" wrap="square" lIns="91425" tIns="91425" rIns="91425" bIns="91425" anchor="t" anchorCtr="0">
            <a:noAutofit/>
          </a:bodyPr>
          <a:lstStyle/>
          <a:p>
            <a:pPr lvl="0">
              <a:lnSpc>
                <a:spcPct val="115000"/>
              </a:lnSpc>
              <a:buClr>
                <a:schemeClr val="dk1"/>
              </a:buClr>
              <a:buSzPts val="1100"/>
            </a:pPr>
            <a:r>
              <a:rPr lang="en-US" sz="2400" dirty="0">
                <a:solidFill>
                  <a:srgbClr val="434343"/>
                </a:solidFill>
                <a:latin typeface="Droid Serif"/>
                <a:ea typeface="Droid Serif"/>
                <a:cs typeface="Droid Serif"/>
                <a:sym typeface="Droid Serif"/>
              </a:rPr>
              <a:t>[1] https://en.wikipedia.org/wiki/U-Net</a:t>
            </a:r>
          </a:p>
          <a:p>
            <a:pPr lvl="0">
              <a:lnSpc>
                <a:spcPct val="115000"/>
              </a:lnSpc>
              <a:buClr>
                <a:schemeClr val="dk1"/>
              </a:buClr>
              <a:buSzPts val="1100"/>
            </a:pPr>
            <a:r>
              <a:rPr lang="en-US" sz="2400" dirty="0">
                <a:solidFill>
                  <a:srgbClr val="434343"/>
                </a:solidFill>
                <a:latin typeface="Droid Serif"/>
                <a:ea typeface="Droid Serif"/>
                <a:cs typeface="Droid Serif"/>
                <a:sym typeface="Droid Serif"/>
              </a:rPr>
              <a:t>[2] https://lmb.informatik.uni-freiburg.de/people/ronneber/u-net/</a:t>
            </a:r>
          </a:p>
          <a:p>
            <a:pPr lvl="0">
              <a:lnSpc>
                <a:spcPct val="115000"/>
              </a:lnSpc>
              <a:buClr>
                <a:schemeClr val="dk1"/>
              </a:buClr>
              <a:buSzPts val="1100"/>
            </a:pPr>
            <a:r>
              <a:rPr lang="en-US" sz="2400" dirty="0">
                <a:solidFill>
                  <a:srgbClr val="434343"/>
                </a:solidFill>
                <a:latin typeface="Droid Serif"/>
                <a:ea typeface="Droid Serif"/>
                <a:cs typeface="Droid Serif"/>
                <a:sym typeface="Droid Serif"/>
              </a:rPr>
              <a:t>[3] https://towardsdatascience.com/review-u-net-biomedical-image-segmentation-d02bf06ca760</a:t>
            </a:r>
          </a:p>
          <a:p>
            <a:pPr lvl="0">
              <a:lnSpc>
                <a:spcPct val="115000"/>
              </a:lnSpc>
              <a:buClr>
                <a:schemeClr val="dk1"/>
              </a:buClr>
              <a:buSzPts val="1100"/>
            </a:pPr>
            <a:r>
              <a:rPr lang="en-US" sz="2400" dirty="0">
                <a:solidFill>
                  <a:srgbClr val="434343"/>
                </a:solidFill>
                <a:latin typeface="Droid Serif"/>
                <a:ea typeface="Droid Serif"/>
                <a:cs typeface="Droid Serif"/>
                <a:sym typeface="Droid Serif"/>
              </a:rPr>
              <a:t>[4] </a:t>
            </a:r>
            <a:r>
              <a:rPr lang="en-US" sz="2400" dirty="0" err="1">
                <a:solidFill>
                  <a:srgbClr val="434343"/>
                </a:solidFill>
                <a:latin typeface="Droid Serif"/>
                <a:ea typeface="Droid Serif"/>
                <a:cs typeface="Droid Serif"/>
                <a:sym typeface="Droid Serif"/>
              </a:rPr>
              <a:t>Cai</a:t>
            </a:r>
            <a:r>
              <a:rPr lang="en-US" sz="2400" dirty="0">
                <a:solidFill>
                  <a:srgbClr val="434343"/>
                </a:solidFill>
                <a:latin typeface="Droid Serif"/>
                <a:ea typeface="Droid Serif"/>
                <a:cs typeface="Droid Serif"/>
                <a:sym typeface="Droid Serif"/>
              </a:rPr>
              <a:t>, </a:t>
            </a:r>
            <a:r>
              <a:rPr lang="en-US" sz="2400" dirty="0" err="1">
                <a:solidFill>
                  <a:srgbClr val="434343"/>
                </a:solidFill>
                <a:latin typeface="Droid Serif"/>
                <a:ea typeface="Droid Serif"/>
                <a:cs typeface="Droid Serif"/>
                <a:sym typeface="Droid Serif"/>
              </a:rPr>
              <a:t>Jinzheng</a:t>
            </a:r>
            <a:r>
              <a:rPr lang="en-US" sz="2400" dirty="0">
                <a:solidFill>
                  <a:srgbClr val="434343"/>
                </a:solidFill>
                <a:latin typeface="Droid Serif"/>
                <a:ea typeface="Droid Serif"/>
                <a:cs typeface="Droid Serif"/>
                <a:sym typeface="Droid Serif"/>
              </a:rPr>
              <a:t>, et al. "Pancreas segmentation in MRI using graph-based decision fusion on convolutional neural networks." International Conference on Medical Image Computing and Computer-Assisted Intervention. Springer, Cham, 2017.</a:t>
            </a:r>
          </a:p>
          <a:p>
            <a:pPr lvl="0">
              <a:lnSpc>
                <a:spcPct val="115000"/>
              </a:lnSpc>
              <a:buClr>
                <a:schemeClr val="dk1"/>
              </a:buClr>
              <a:buSzPts val="1100"/>
            </a:pPr>
            <a:r>
              <a:rPr lang="en-US" sz="2400" dirty="0">
                <a:solidFill>
                  <a:srgbClr val="434343"/>
                </a:solidFill>
                <a:latin typeface="Droid Serif"/>
                <a:ea typeface="Droid Serif"/>
                <a:cs typeface="Droid Serif"/>
                <a:sym typeface="Droid Serif"/>
              </a:rPr>
              <a:t>[5] Wang, </a:t>
            </a:r>
            <a:r>
              <a:rPr lang="en-US" sz="2400" dirty="0" err="1">
                <a:solidFill>
                  <a:srgbClr val="434343"/>
                </a:solidFill>
                <a:latin typeface="Droid Serif"/>
                <a:ea typeface="Droid Serif"/>
                <a:cs typeface="Droid Serif"/>
                <a:sym typeface="Droid Serif"/>
              </a:rPr>
              <a:t>Chengjia</a:t>
            </a:r>
            <a:r>
              <a:rPr lang="en-US" sz="2400" dirty="0">
                <a:solidFill>
                  <a:srgbClr val="434343"/>
                </a:solidFill>
                <a:latin typeface="Droid Serif"/>
                <a:ea typeface="Droid Serif"/>
                <a:cs typeface="Droid Serif"/>
                <a:sym typeface="Droid Serif"/>
              </a:rPr>
              <a:t>, et al. "A two-stage 3D </a:t>
            </a:r>
            <a:r>
              <a:rPr lang="en-US" sz="2400" dirty="0" err="1">
                <a:solidFill>
                  <a:srgbClr val="434343"/>
                </a:solidFill>
                <a:latin typeface="Droid Serif"/>
                <a:ea typeface="Droid Serif"/>
                <a:cs typeface="Droid Serif"/>
                <a:sym typeface="Droid Serif"/>
              </a:rPr>
              <a:t>Unet</a:t>
            </a:r>
            <a:r>
              <a:rPr lang="en-US" sz="2400" dirty="0">
                <a:solidFill>
                  <a:srgbClr val="434343"/>
                </a:solidFill>
                <a:latin typeface="Droid Serif"/>
                <a:ea typeface="Droid Serif"/>
                <a:cs typeface="Droid Serif"/>
                <a:sym typeface="Droid Serif"/>
              </a:rPr>
              <a:t> framework for multi-class segmentation on full resolution image." </a:t>
            </a:r>
            <a:r>
              <a:rPr lang="en-US" sz="2400" dirty="0" err="1">
                <a:solidFill>
                  <a:srgbClr val="434343"/>
                </a:solidFill>
                <a:latin typeface="Droid Serif"/>
                <a:ea typeface="Droid Serif"/>
                <a:cs typeface="Droid Serif"/>
                <a:sym typeface="Droid Serif"/>
              </a:rPr>
              <a:t>arXiv</a:t>
            </a:r>
            <a:r>
              <a:rPr lang="en-US" sz="2400" dirty="0">
                <a:solidFill>
                  <a:srgbClr val="434343"/>
                </a:solidFill>
                <a:latin typeface="Droid Serif"/>
                <a:ea typeface="Droid Serif"/>
                <a:cs typeface="Droid Serif"/>
                <a:sym typeface="Droid Serif"/>
              </a:rPr>
              <a:t> preprint arXiv:1804.04341 (2018).[6]</a:t>
            </a:r>
          </a:p>
          <a:p>
            <a:pPr lvl="0">
              <a:lnSpc>
                <a:spcPct val="115000"/>
              </a:lnSpc>
              <a:buClr>
                <a:schemeClr val="dk1"/>
              </a:buClr>
              <a:buSzPts val="1100"/>
            </a:pPr>
            <a:r>
              <a:rPr lang="en-US" sz="2400" dirty="0">
                <a:solidFill>
                  <a:srgbClr val="434343"/>
                </a:solidFill>
                <a:latin typeface="Droid Serif"/>
                <a:ea typeface="Droid Serif"/>
                <a:cs typeface="Droid Serif"/>
                <a:sym typeface="Droid Serif"/>
              </a:rPr>
              <a:t>[6] </a:t>
            </a:r>
            <a:r>
              <a:rPr lang="en-US" sz="2400" dirty="0" err="1">
                <a:solidFill>
                  <a:srgbClr val="434343"/>
                </a:solidFill>
                <a:latin typeface="Droid Serif"/>
                <a:ea typeface="Droid Serif"/>
                <a:cs typeface="Droid Serif"/>
                <a:sym typeface="Droid Serif"/>
              </a:rPr>
              <a:t>Seoud</a:t>
            </a:r>
            <a:r>
              <a:rPr lang="en-US" sz="2400" dirty="0">
                <a:solidFill>
                  <a:srgbClr val="434343"/>
                </a:solidFill>
                <a:latin typeface="Droid Serif"/>
                <a:ea typeface="Droid Serif"/>
                <a:cs typeface="Droid Serif"/>
                <a:sym typeface="Droid Serif"/>
              </a:rPr>
              <a:t>, Lama, et al. "Training a CNN to robustly segment the human body parts in range image sequences." Optical Data Science II. Vol. 10937. International Society for Optics and Photonics, 2019.</a:t>
            </a:r>
          </a:p>
          <a:p>
            <a:pPr marL="0" lvl="0" indent="0" algn="l" rtl="0">
              <a:lnSpc>
                <a:spcPct val="115000"/>
              </a:lnSpc>
              <a:spcBef>
                <a:spcPts val="0"/>
              </a:spcBef>
              <a:spcAft>
                <a:spcPts val="0"/>
              </a:spcAft>
              <a:buNone/>
            </a:pPr>
            <a:endParaRPr sz="24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24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24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24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2400" dirty="0">
              <a:solidFill>
                <a:srgbClr val="434343"/>
              </a:solidFill>
              <a:latin typeface="Droid Serif"/>
              <a:ea typeface="Droid Serif"/>
              <a:cs typeface="Droid Serif"/>
              <a:sym typeface="Droid Serif"/>
            </a:endParaRPr>
          </a:p>
        </p:txBody>
      </p:sp>
      <p:sp>
        <p:nvSpPr>
          <p:cNvPr id="83" name="Google Shape;83;p13"/>
          <p:cNvSpPr/>
          <p:nvPr/>
        </p:nvSpPr>
        <p:spPr>
          <a:xfrm>
            <a:off x="896475" y="912100"/>
            <a:ext cx="659400" cy="4310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5" name="Google Shape;85;p13" descr="logo.png">
            <a:hlinkClick r:id="rId3"/>
          </p:cNvPr>
          <p:cNvPicPr preferRelativeResize="0"/>
          <p:nvPr/>
        </p:nvPicPr>
        <p:blipFill>
          <a:blip r:embed="rId4">
            <a:alphaModFix/>
          </a:blip>
          <a:stretch>
            <a:fillRect/>
          </a:stretch>
        </p:blipFill>
        <p:spPr>
          <a:xfrm>
            <a:off x="41065963" y="32120700"/>
            <a:ext cx="1933575" cy="628650"/>
          </a:xfrm>
          <a:prstGeom prst="rect">
            <a:avLst/>
          </a:prstGeom>
          <a:noFill/>
          <a:ln>
            <a:noFill/>
          </a:ln>
        </p:spPr>
      </p:pic>
      <p:sp>
        <p:nvSpPr>
          <p:cNvPr id="86" name="Google Shape;86;p13"/>
          <p:cNvSpPr txBox="1"/>
          <p:nvPr/>
        </p:nvSpPr>
        <p:spPr>
          <a:xfrm>
            <a:off x="896475" y="31997700"/>
            <a:ext cx="39747299" cy="9207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2400">
                <a:solidFill>
                  <a:srgbClr val="FFFFFF"/>
                </a:solidFill>
                <a:latin typeface="Droid Serif"/>
                <a:ea typeface="Droid Serif"/>
                <a:cs typeface="Droid Serif"/>
                <a:sym typeface="Droid Serif"/>
              </a:rPr>
              <a:t>This presentation poster was designed by </a:t>
            </a:r>
            <a:r>
              <a:rPr lang="en" sz="2400" u="sng">
                <a:solidFill>
                  <a:srgbClr val="FFFFFF"/>
                </a:solidFill>
                <a:latin typeface="Droid Serif"/>
                <a:ea typeface="Droid Serif"/>
                <a:cs typeface="Droid Serif"/>
                <a:sym typeface="Droid Serif"/>
                <a:hlinkClick r:id="rId5"/>
              </a:rPr>
              <a:t>FPPT</a:t>
            </a:r>
            <a:r>
              <a:rPr lang="en" sz="2400">
                <a:solidFill>
                  <a:srgbClr val="FFFFFF"/>
                </a:solidFill>
                <a:latin typeface="Droid Serif"/>
                <a:ea typeface="Droid Serif"/>
                <a:cs typeface="Droid Serif"/>
                <a:sym typeface="Droid Serif"/>
              </a:rPr>
              <a:t>.</a:t>
            </a:r>
            <a:endParaRPr>
              <a:solidFill>
                <a:srgbClr val="FFFFFF"/>
              </a:solidFill>
            </a:endParaRPr>
          </a:p>
        </p:txBody>
      </p:sp>
      <p:sp>
        <p:nvSpPr>
          <p:cNvPr id="89" name="Google Shape;89;p13"/>
          <p:cNvSpPr txBox="1"/>
          <p:nvPr/>
        </p:nvSpPr>
        <p:spPr>
          <a:xfrm>
            <a:off x="2039478" y="1438150"/>
            <a:ext cx="4777547" cy="328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sz="7200" dirty="0"/>
              <a:t>CS631T</a:t>
            </a:r>
          </a:p>
          <a:p>
            <a:pPr marL="0" lvl="0" indent="0" algn="ctr" rtl="0">
              <a:spcBef>
                <a:spcPts val="0"/>
              </a:spcBef>
              <a:spcAft>
                <a:spcPts val="0"/>
              </a:spcAft>
              <a:buNone/>
            </a:pPr>
            <a:r>
              <a:rPr lang="en-US" sz="5400" dirty="0"/>
              <a:t>Computer</a:t>
            </a:r>
          </a:p>
          <a:p>
            <a:pPr marL="0" lvl="0" indent="0" algn="ctr" rtl="0">
              <a:spcBef>
                <a:spcPts val="0"/>
              </a:spcBef>
              <a:spcAft>
                <a:spcPts val="0"/>
              </a:spcAft>
              <a:buNone/>
            </a:pPr>
            <a:r>
              <a:rPr lang="en-US" sz="5400" dirty="0"/>
              <a:t>Vision Project</a:t>
            </a:r>
            <a:endParaRPr sz="5400" dirty="0"/>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3520" y="15868677"/>
            <a:ext cx="8308389" cy="5775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图片 35"/>
          <p:cNvPicPr>
            <a:picLocks noChangeAspect="1"/>
          </p:cNvPicPr>
          <p:nvPr/>
        </p:nvPicPr>
        <p:blipFill>
          <a:blip r:embed="rId7"/>
          <a:stretch>
            <a:fillRect/>
          </a:stretch>
        </p:blipFill>
        <p:spPr>
          <a:xfrm>
            <a:off x="32890816" y="10980462"/>
            <a:ext cx="6480720" cy="6342834"/>
          </a:xfrm>
          <a:prstGeom prst="rect">
            <a:avLst/>
          </a:prstGeom>
        </p:spPr>
      </p:pic>
      <p:sp>
        <p:nvSpPr>
          <p:cNvPr id="2" name="文本框 1"/>
          <p:cNvSpPr txBox="1"/>
          <p:nvPr/>
        </p:nvSpPr>
        <p:spPr>
          <a:xfrm>
            <a:off x="17553112" y="29204616"/>
            <a:ext cx="10585176" cy="307777"/>
          </a:xfrm>
          <a:prstGeom prst="rect">
            <a:avLst/>
          </a:prstGeom>
          <a:noFill/>
        </p:spPr>
        <p:txBody>
          <a:bodyPr wrap="square" rtlCol="0">
            <a:spAutoFit/>
          </a:bodyPr>
          <a:lstStyle/>
          <a:p>
            <a:r>
              <a:rPr lang="en-US" altLang="zh-CN" b="1" dirty="0">
                <a:solidFill>
                  <a:schemeClr val="tx1"/>
                </a:solidFill>
                <a:latin typeface="微软雅黑" panose="020B0503020204020204" pitchFamily="34" charset="-122"/>
                <a:ea typeface="微软雅黑" panose="020B0503020204020204" pitchFamily="34" charset="-122"/>
              </a:rPr>
              <a:t>Figure 3</a:t>
            </a:r>
            <a:r>
              <a:rPr lang="en-US" altLang="zh-CN" b="1" dirty="0" smtClean="0">
                <a:solidFill>
                  <a:schemeClr val="tx1"/>
                </a:solidFill>
                <a:latin typeface="微软雅黑" panose="020B0503020204020204" pitchFamily="34" charset="-122"/>
                <a:ea typeface="微软雅黑" panose="020B0503020204020204" pitchFamily="34" charset="-122"/>
              </a:rPr>
              <a:t>. First data model </a:t>
            </a:r>
            <a:r>
              <a:rPr lang="en-US" altLang="zh-CN" b="1" dirty="0">
                <a:solidFill>
                  <a:schemeClr val="tx1"/>
                </a:solidFill>
                <a:latin typeface="微软雅黑" panose="020B0503020204020204" pitchFamily="34" charset="-122"/>
                <a:ea typeface="微软雅黑" panose="020B0503020204020204" pitchFamily="34" charset="-122"/>
              </a:rPr>
              <a:t>dataset training model and validation model accuracy plot and loss function plot.</a:t>
            </a:r>
            <a:endParaRPr lang="en-US" altLang="zh-CN" b="1" dirty="0">
              <a:solidFill>
                <a:schemeClr val="tx1"/>
              </a:solidFill>
              <a:latin typeface="微软雅黑" panose="020B0503020204020204" pitchFamily="34" charset="-122"/>
              <a:ea typeface="微软雅黑" panose="020B0503020204020204" pitchFamily="34" charset="-122"/>
            </a:endParaRPr>
          </a:p>
        </p:txBody>
      </p:sp>
      <p:pic>
        <p:nvPicPr>
          <p:cNvPr id="4" name="图片 3" descr="Screen Shot 2019-05-09 at 3.54.21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328976" y="18403416"/>
            <a:ext cx="10959850" cy="4910286"/>
          </a:xfrm>
          <a:prstGeom prst="rect">
            <a:avLst/>
          </a:prstGeom>
        </p:spPr>
      </p:pic>
      <p:pic>
        <p:nvPicPr>
          <p:cNvPr id="3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328976" y="25676224"/>
            <a:ext cx="4715399" cy="3168352"/>
          </a:xfrm>
          <a:prstGeom prst="rect">
            <a:avLst/>
          </a:prstGeom>
          <a:noFill/>
          <a:ln>
            <a:noFill/>
          </a:ln>
          <a:effectLst>
            <a:glow rad="139700">
              <a:schemeClr val="accent3">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17608" y="25676224"/>
            <a:ext cx="4985495" cy="3194224"/>
          </a:xfrm>
          <a:prstGeom prst="rect">
            <a:avLst/>
          </a:prstGeom>
          <a:noFill/>
          <a:ln>
            <a:noFill/>
          </a:ln>
          <a:effectLst>
            <a:glow rad="139700">
              <a:schemeClr val="accent3">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802584" y="6090048"/>
            <a:ext cx="5180022" cy="3600400"/>
          </a:xfrm>
          <a:prstGeom prst="rect">
            <a:avLst/>
          </a:prstGeom>
          <a:noFill/>
          <a:ln>
            <a:noFill/>
          </a:ln>
          <a:effectLst>
            <a:glow rad="139700">
              <a:schemeClr val="accent3">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63224" y="6090048"/>
            <a:ext cx="5343451" cy="3600400"/>
          </a:xfrm>
          <a:prstGeom prst="rect">
            <a:avLst/>
          </a:prstGeom>
          <a:noFill/>
          <a:ln>
            <a:noFill/>
          </a:ln>
          <a:effectLst>
            <a:glow rad="139700">
              <a:schemeClr val="accent3">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文本框 44"/>
          <p:cNvSpPr txBox="1"/>
          <p:nvPr/>
        </p:nvSpPr>
        <p:spPr>
          <a:xfrm>
            <a:off x="32098728" y="10194504"/>
            <a:ext cx="10153128" cy="307777"/>
          </a:xfrm>
          <a:prstGeom prst="rect">
            <a:avLst/>
          </a:prstGeom>
          <a:noFill/>
        </p:spPr>
        <p:txBody>
          <a:bodyPr wrap="square" rtlCol="0">
            <a:spAutoFit/>
          </a:bodyPr>
          <a:lstStyle/>
          <a:p>
            <a:r>
              <a:rPr lang="en-US" altLang="zh-CN" b="1" dirty="0">
                <a:solidFill>
                  <a:schemeClr val="tx1"/>
                </a:solidFill>
                <a:latin typeface="微软雅黑" panose="020B0503020204020204" pitchFamily="34" charset="-122"/>
                <a:ea typeface="微软雅黑" panose="020B0503020204020204" pitchFamily="34" charset="-122"/>
              </a:rPr>
              <a:t>Figure 4</a:t>
            </a:r>
            <a:r>
              <a:rPr lang="en-US" altLang="zh-CN" b="1" dirty="0" smtClean="0">
                <a:solidFill>
                  <a:schemeClr val="tx1"/>
                </a:solidFill>
                <a:latin typeface="微软雅黑" panose="020B0503020204020204" pitchFamily="34" charset="-122"/>
                <a:ea typeface="微软雅黑" panose="020B0503020204020204" pitchFamily="34" charset="-122"/>
              </a:rPr>
              <a:t>. Enlarged dataset training model and validation model accuracy plot and loss function plot.</a:t>
            </a:r>
            <a:endParaRPr lang="en-US" altLang="zh-CN" b="1" dirty="0">
              <a:solidFill>
                <a:schemeClr val="tx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29722464" y="17591583"/>
            <a:ext cx="12745416" cy="307777"/>
          </a:xfrm>
          <a:prstGeom prst="rect">
            <a:avLst/>
          </a:prstGeom>
          <a:noFill/>
        </p:spPr>
        <p:txBody>
          <a:bodyPr wrap="square" rtlCol="0">
            <a:spAutoFit/>
          </a:bodyPr>
          <a:lstStyle/>
          <a:p>
            <a:r>
              <a:rPr lang="en-US" altLang="zh-CN" b="1" dirty="0">
                <a:solidFill>
                  <a:schemeClr val="tx1"/>
                </a:solidFill>
                <a:latin typeface="微软雅黑" panose="020B0503020204020204" pitchFamily="34" charset="-122"/>
                <a:ea typeface="微软雅黑" panose="020B0503020204020204" pitchFamily="34" charset="-122"/>
              </a:rPr>
              <a:t>Figure </a:t>
            </a:r>
            <a:r>
              <a:rPr lang="en-US" altLang="zh-CN" b="1" dirty="0" smtClean="0">
                <a:solidFill>
                  <a:schemeClr val="tx1"/>
                </a:solidFill>
                <a:latin typeface="微软雅黑" panose="020B0503020204020204" pitchFamily="34" charset="-122"/>
                <a:ea typeface="微软雅黑" panose="020B0503020204020204" pitchFamily="34" charset="-122"/>
              </a:rPr>
              <a:t>5. </a:t>
            </a:r>
            <a:r>
              <a:rPr lang="zh-CN" altLang="en-US" b="1" dirty="0">
                <a:solidFill>
                  <a:schemeClr val="tx1"/>
                </a:solidFill>
                <a:latin typeface="微软雅黑" panose="020B0503020204020204" pitchFamily="34" charset="-122"/>
                <a:ea typeface="微软雅黑" panose="020B0503020204020204" pitchFamily="34" charset="-122"/>
              </a:rPr>
              <a:t>（</a:t>
            </a:r>
            <a:r>
              <a:rPr lang="en-US" altLang="zh-CN" b="1" dirty="0">
                <a:solidFill>
                  <a:schemeClr val="tx1"/>
                </a:solidFill>
                <a:latin typeface="微软雅黑" panose="020B0503020204020204" pitchFamily="34" charset="-122"/>
                <a:ea typeface="微软雅黑" panose="020B0503020204020204" pitchFamily="34" charset="-122"/>
              </a:rPr>
              <a:t>a) Raw Image. (b) Manual Segmentation. (c) Mask Image Generated from Manual Segmentations. (d) Segmentation Result from U-net.</a:t>
            </a:r>
            <a:endParaRPr lang="en-US" altLang="zh-CN" b="1" dirty="0">
              <a:solidFill>
                <a:schemeClr val="tx1"/>
              </a:solidFill>
              <a:latin typeface="微软雅黑" panose="020B0503020204020204" pitchFamily="34" charset="-122"/>
              <a:ea typeface="微软雅黑" panose="020B0503020204020204" pitchFamily="34" charset="-122"/>
            </a:endParaRPr>
          </a:p>
        </p:txBody>
      </p:sp>
      <p:pic>
        <p:nvPicPr>
          <p:cNvPr id="47" name="图片 4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799584" y="26828352"/>
            <a:ext cx="3600400" cy="3600400"/>
          </a:xfrm>
          <a:prstGeom prst="rect">
            <a:avLst/>
          </a:prstGeom>
        </p:spPr>
      </p:pic>
      <p:pic>
        <p:nvPicPr>
          <p:cNvPr id="48" name="Picture 2" descr="C:\Users\Sunj7\Desktop\9832481_45_mask.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27976" y="26828352"/>
            <a:ext cx="3600400" cy="36004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3367536" y="30554765"/>
            <a:ext cx="8640960" cy="954107"/>
          </a:xfrm>
          <a:prstGeom prst="rect">
            <a:avLst/>
          </a:prstGeom>
          <a:noFill/>
        </p:spPr>
        <p:txBody>
          <a:bodyPr wrap="square" rtlCol="0">
            <a:spAutoFit/>
          </a:bodyPr>
          <a:lstStyle/>
          <a:p>
            <a:r>
              <a:rPr kumimoji="1" lang="en-US" altLang="zh-CN" dirty="0" smtClean="0"/>
              <a:t>Figure 2. If </a:t>
            </a:r>
            <a:r>
              <a:rPr kumimoji="1" lang="en-US" altLang="zh-CN" dirty="0"/>
              <a:t>an image is given. The detection is to frame the object out, and the image segmentation separates the exact contour of an object. Also consider this, give an image I, the problem is to find a function, mapping from I to Mask. There are many ways to find this function. We can see this picture, the image is given on the left, the tibia bone can be seen, and the result is segmented on the right.</a:t>
            </a:r>
            <a:endParaRPr kumimoji="1" lang="zh-CN" altLang="en-US" dirty="0"/>
          </a:p>
        </p:txBody>
      </p:sp>
      <p:sp>
        <p:nvSpPr>
          <p:cNvPr id="49" name="文本框 48"/>
          <p:cNvSpPr txBox="1"/>
          <p:nvPr/>
        </p:nvSpPr>
        <p:spPr>
          <a:xfrm>
            <a:off x="6103840" y="21787792"/>
            <a:ext cx="7632848" cy="307777"/>
          </a:xfrm>
          <a:prstGeom prst="rect">
            <a:avLst/>
          </a:prstGeom>
          <a:noFill/>
        </p:spPr>
        <p:txBody>
          <a:bodyPr wrap="square" rtlCol="0">
            <a:spAutoFit/>
          </a:bodyPr>
          <a:lstStyle/>
          <a:p>
            <a:r>
              <a:rPr lang="en-US" altLang="zh-CN" b="1" dirty="0">
                <a:solidFill>
                  <a:schemeClr val="tx1"/>
                </a:solidFill>
                <a:latin typeface="微软雅黑" panose="020B0503020204020204" pitchFamily="34" charset="-122"/>
                <a:ea typeface="微软雅黑" panose="020B0503020204020204" pitchFamily="34" charset="-122"/>
              </a:rPr>
              <a:t>Figure </a:t>
            </a:r>
            <a:r>
              <a:rPr lang="en-US" altLang="zh-CN" b="1" dirty="0" smtClean="0">
                <a:solidFill>
                  <a:schemeClr val="tx1"/>
                </a:solidFill>
                <a:latin typeface="微软雅黑" panose="020B0503020204020204" pitchFamily="34" charset="-122"/>
                <a:ea typeface="微软雅黑" panose="020B0503020204020204" pitchFamily="34" charset="-122"/>
              </a:rPr>
              <a:t>1. The U-net architecture</a:t>
            </a:r>
            <a:endParaRPr lang="en-US" altLang="zh-CN" b="1" dirty="0">
              <a:solidFill>
                <a:schemeClr val="tx1"/>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20361424" y="23496239"/>
            <a:ext cx="2808312" cy="307777"/>
          </a:xfrm>
          <a:prstGeom prst="rect">
            <a:avLst/>
          </a:prstGeom>
          <a:noFill/>
        </p:spPr>
        <p:txBody>
          <a:bodyPr wrap="square" rtlCol="0">
            <a:spAutoFit/>
          </a:bodyPr>
          <a:lstStyle/>
          <a:p>
            <a:r>
              <a:rPr lang="en-US" altLang="zh-CN" b="1" dirty="0" smtClean="0">
                <a:solidFill>
                  <a:schemeClr val="tx1"/>
                </a:solidFill>
                <a:latin typeface="微软雅黑" panose="020B0503020204020204" pitchFamily="34" charset="-122"/>
                <a:ea typeface="微软雅黑" panose="020B0503020204020204" pitchFamily="34" charset="-122"/>
              </a:rPr>
              <a:t>Table 1. Experiment Result</a:t>
            </a:r>
            <a:endParaRPr lang="en-US" altLang="zh-CN" b="1" dirty="0">
              <a:solidFill>
                <a:schemeClr val="tx1"/>
              </a:solidFill>
              <a:latin typeface="微软雅黑" panose="020B0503020204020204" pitchFamily="34" charset="-122"/>
              <a:ea typeface="微软雅黑" panose="020B0503020204020204" pitchFamily="34" charset="-122"/>
            </a:endParaRPr>
          </a:p>
        </p:txBody>
      </p:sp>
      <p:pic>
        <p:nvPicPr>
          <p:cNvPr id="51" name="图片 5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377648" y="12930808"/>
            <a:ext cx="2880320" cy="625265"/>
          </a:xfrm>
          <a:prstGeom prst="rect">
            <a:avLst/>
          </a:prstGeom>
          <a:effectLst>
            <a:glow rad="139700">
              <a:schemeClr val="accent3">
                <a:satMod val="175000"/>
                <a:alpha val="40000"/>
              </a:schemeClr>
            </a:glow>
          </a:effec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957</Words>
  <Application>Microsoft Macintosh PowerPoint</Application>
  <PresentationFormat>自定义</PresentationFormat>
  <Paragraphs>124</Paragraphs>
  <Slides>1</Slides>
  <Notes>1</Notes>
  <HiddenSlides>0</HiddenSlides>
  <MMClips>0</MMClips>
  <ScaleCrop>false</ScaleCrop>
  <HeadingPairs>
    <vt:vector size="6" baseType="variant">
      <vt:variant>
        <vt:lpstr>使用的字体</vt:lpstr>
      </vt:variant>
      <vt:variant>
        <vt:i4>2</vt:i4>
      </vt:variant>
      <vt:variant>
        <vt:lpstr>主题</vt:lpstr>
      </vt:variant>
      <vt:variant>
        <vt:i4>1</vt:i4>
      </vt:variant>
      <vt:variant>
        <vt:lpstr>幻灯片标题</vt:lpstr>
      </vt:variant>
      <vt:variant>
        <vt:i4>1</vt:i4>
      </vt:variant>
    </vt:vector>
  </HeadingPairs>
  <TitlesOfParts>
    <vt:vector size="4" baseType="lpstr">
      <vt:lpstr>Calibri</vt:lpstr>
      <vt:lpstr>Oswald</vt:lpstr>
      <vt:lpstr>Simple Light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孙骏彬</dc:creator>
  <cp:lastModifiedBy>Sun Junbin</cp:lastModifiedBy>
  <cp:revision>13</cp:revision>
  <dcterms:modified xsi:type="dcterms:W3CDTF">2019-05-09T20:36:43Z</dcterms:modified>
</cp:coreProperties>
</file>