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FC748CD-6DAD-4518-B518-B85D49B80933}">
  <a:tblStyle styleId="{1FC748CD-6DAD-4518-B518-B85D49B809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1" autoAdjust="0"/>
  </p:normalViewPr>
  <p:slideViewPr>
    <p:cSldViewPr>
      <p:cViewPr>
        <p:scale>
          <a:sx n="66" d="100"/>
          <a:sy n="66" d="100"/>
        </p:scale>
        <p:origin x="7544" y="360"/>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05483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free-power-point-templates.com/presentation-poster-templat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Download more </a:t>
            </a:r>
            <a:r>
              <a:rPr lang="en" u="sng">
                <a:solidFill>
                  <a:schemeClr val="accent5"/>
                </a:solidFill>
                <a:hlinkClick r:id="rId3"/>
              </a:rPr>
              <a:t>poster presentation templates</a:t>
            </a:r>
            <a:r>
              <a:rPr lang="en">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free-power-point-templates.com/"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96200" y="4765280"/>
            <a:ext cx="40899001" cy="13136700"/>
          </a:xfrm>
          <a:prstGeom prst="rect">
            <a:avLst/>
          </a:prstGeom>
        </p:spPr>
        <p:txBody>
          <a:bodyPr spcFirstLastPara="1" wrap="square" lIns="487600" tIns="487600" rIns="487600" bIns="487600" anchor="b" anchorCtr="0"/>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a:endParaRPr/>
          </a:p>
        </p:txBody>
      </p:sp>
      <p:sp>
        <p:nvSpPr>
          <p:cNvPr id="11" name="Google Shape;11;p2"/>
          <p:cNvSpPr txBox="1">
            <a:spLocks noGrp="1"/>
          </p:cNvSpPr>
          <p:nvPr>
            <p:ph type="subTitle" idx="1"/>
          </p:nvPr>
        </p:nvSpPr>
        <p:spPr>
          <a:xfrm>
            <a:off x="1496160" y="18138400"/>
            <a:ext cx="40899001" cy="5072700"/>
          </a:xfrm>
          <a:prstGeom prst="rect">
            <a:avLst/>
          </a:prstGeom>
        </p:spPr>
        <p:txBody>
          <a:bodyPr spcFirstLastPara="1" wrap="square" lIns="487600" tIns="487600" rIns="487600" bIns="4876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96160" y="7079200"/>
            <a:ext cx="40899001" cy="12566400"/>
          </a:xfrm>
          <a:prstGeom prst="rect">
            <a:avLst/>
          </a:prstGeom>
        </p:spPr>
        <p:txBody>
          <a:bodyPr spcFirstLastPara="1" wrap="square" lIns="487600" tIns="487600" rIns="487600" bIns="487600" anchor="b" anchorCtr="0"/>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a:spLocks noGrp="1"/>
          </p:cNvSpPr>
          <p:nvPr>
            <p:ph type="body" idx="1"/>
          </p:nvPr>
        </p:nvSpPr>
        <p:spPr>
          <a:xfrm>
            <a:off x="1496160" y="20174241"/>
            <a:ext cx="40899001" cy="8325000"/>
          </a:xfrm>
          <a:prstGeom prst="rect">
            <a:avLst/>
          </a:prstGeom>
        </p:spPr>
        <p:txBody>
          <a:bodyPr spcFirstLastPara="1" wrap="square" lIns="487600" tIns="487600" rIns="487600" bIns="487600" anchor="t" anchorCtr="0"/>
          <a:lstStyle>
            <a:lvl1pPr marL="457200" lvl="0" indent="-838200" algn="ctr">
              <a:spcBef>
                <a:spcPts val="0"/>
              </a:spcBef>
              <a:spcAft>
                <a:spcPts val="0"/>
              </a:spcAft>
              <a:buSzPts val="9600"/>
              <a:buChar char="●"/>
              <a:defRPr/>
            </a:lvl1pPr>
            <a:lvl2pPr marL="914400" lvl="1" indent="-704850" algn="ctr">
              <a:spcBef>
                <a:spcPts val="8500"/>
              </a:spcBef>
              <a:spcAft>
                <a:spcPts val="0"/>
              </a:spcAft>
              <a:buSzPts val="7500"/>
              <a:buChar char="○"/>
              <a:defRPr/>
            </a:lvl2pPr>
            <a:lvl3pPr marL="1371600" lvl="2" indent="-704850" algn="ctr">
              <a:spcBef>
                <a:spcPts val="8500"/>
              </a:spcBef>
              <a:spcAft>
                <a:spcPts val="0"/>
              </a:spcAft>
              <a:buSzPts val="7500"/>
              <a:buChar char="■"/>
              <a:defRPr/>
            </a:lvl3pPr>
            <a:lvl4pPr marL="1828800" lvl="3" indent="-704850" algn="ctr">
              <a:spcBef>
                <a:spcPts val="8500"/>
              </a:spcBef>
              <a:spcAft>
                <a:spcPts val="0"/>
              </a:spcAft>
              <a:buSzPts val="7500"/>
              <a:buChar char="●"/>
              <a:defRPr/>
            </a:lvl4pPr>
            <a:lvl5pPr marL="2286000" lvl="4" indent="-704850" algn="ctr">
              <a:spcBef>
                <a:spcPts val="8500"/>
              </a:spcBef>
              <a:spcAft>
                <a:spcPts val="0"/>
              </a:spcAft>
              <a:buSzPts val="7500"/>
              <a:buChar char="○"/>
              <a:defRPr/>
            </a:lvl5pPr>
            <a:lvl6pPr marL="2743200" lvl="5" indent="-704850" algn="ctr">
              <a:spcBef>
                <a:spcPts val="8500"/>
              </a:spcBef>
              <a:spcAft>
                <a:spcPts val="0"/>
              </a:spcAft>
              <a:buSzPts val="7500"/>
              <a:buChar char="■"/>
              <a:defRPr/>
            </a:lvl6pPr>
            <a:lvl7pPr marL="3200400" lvl="6" indent="-704850" algn="ctr">
              <a:spcBef>
                <a:spcPts val="8500"/>
              </a:spcBef>
              <a:spcAft>
                <a:spcPts val="0"/>
              </a:spcAft>
              <a:buSzPts val="7500"/>
              <a:buChar char="●"/>
              <a:defRPr/>
            </a:lvl7pPr>
            <a:lvl8pPr marL="3657600" lvl="7" indent="-704850" algn="ctr">
              <a:spcBef>
                <a:spcPts val="8500"/>
              </a:spcBef>
              <a:spcAft>
                <a:spcPts val="0"/>
              </a:spcAft>
              <a:buSzPts val="7500"/>
              <a:buChar char="○"/>
              <a:defRPr/>
            </a:lvl8pPr>
            <a:lvl9pPr marL="4114800" lvl="8" indent="-704850" algn="ctr">
              <a:spcBef>
                <a:spcPts val="8500"/>
              </a:spcBef>
              <a:spcAft>
                <a:spcPts val="8500"/>
              </a:spcAft>
              <a:buSzPts val="7500"/>
              <a:buChar char="■"/>
              <a:defRPr/>
            </a:lvl9pPr>
          </a:lstStyle>
          <a:p>
            <a:endParaRPr/>
          </a:p>
        </p:txBody>
      </p:sp>
      <p:sp>
        <p:nvSpPr>
          <p:cNvPr id="47" name="Google Shape;47;p11"/>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12" descr="logo.png">
            <a:hlinkClick r:id="rId2"/>
          </p:cNvPr>
          <p:cNvPicPr preferRelativeResize="0"/>
          <p:nvPr/>
        </p:nvPicPr>
        <p:blipFill>
          <a:blip r:embed="rId3">
            <a:alphaModFix/>
          </a:blip>
          <a:stretch>
            <a:fillRect/>
          </a:stretch>
        </p:blipFill>
        <p:spPr>
          <a:xfrm>
            <a:off x="2347999" y="1143000"/>
            <a:ext cx="7177000" cy="2333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96160" y="13765441"/>
            <a:ext cx="40899001" cy="5387400"/>
          </a:xfrm>
          <a:prstGeom prst="rect">
            <a:avLst/>
          </a:prstGeom>
        </p:spPr>
        <p:txBody>
          <a:bodyPr spcFirstLastPara="1" wrap="square" lIns="487600" tIns="487600" rIns="487600" bIns="4876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Google Shape;15;p3"/>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Google Shape;18;p4"/>
          <p:cNvSpPr txBox="1">
            <a:spLocks noGrp="1"/>
          </p:cNvSpPr>
          <p:nvPr>
            <p:ph type="body" idx="1"/>
          </p:nvPr>
        </p:nvSpPr>
        <p:spPr>
          <a:xfrm>
            <a:off x="1496160" y="7375840"/>
            <a:ext cx="40899001" cy="21864900"/>
          </a:xfrm>
          <a:prstGeom prst="rect">
            <a:avLst/>
          </a:prstGeom>
        </p:spPr>
        <p:txBody>
          <a:bodyPr spcFirstLastPara="1" wrap="square" lIns="487600" tIns="487600" rIns="487600" bIns="487600" anchor="t" anchorCtr="0"/>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19" name="Google Shape;19;p4"/>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Google Shape;22;p5"/>
          <p:cNvSpPr txBox="1">
            <a:spLocks noGrp="1"/>
          </p:cNvSpPr>
          <p:nvPr>
            <p:ph type="body" idx="1"/>
          </p:nvPr>
        </p:nvSpPr>
        <p:spPr>
          <a:xfrm>
            <a:off x="1496160" y="7375840"/>
            <a:ext cx="19199399" cy="21864900"/>
          </a:xfrm>
          <a:prstGeom prst="rect">
            <a:avLst/>
          </a:prstGeom>
        </p:spPr>
        <p:txBody>
          <a:bodyPr spcFirstLastPara="1" wrap="square" lIns="487600" tIns="487600" rIns="487600" bIns="487600" anchor="t" anchorCtr="0"/>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Google Shape;23;p5"/>
          <p:cNvSpPr txBox="1">
            <a:spLocks noGrp="1"/>
          </p:cNvSpPr>
          <p:nvPr>
            <p:ph type="body" idx="2"/>
          </p:nvPr>
        </p:nvSpPr>
        <p:spPr>
          <a:xfrm>
            <a:off x="23195520" y="7375840"/>
            <a:ext cx="19199399" cy="21864900"/>
          </a:xfrm>
          <a:prstGeom prst="rect">
            <a:avLst/>
          </a:prstGeom>
        </p:spPr>
        <p:txBody>
          <a:bodyPr spcFirstLastPara="1" wrap="square" lIns="487600" tIns="487600" rIns="487600" bIns="487600" anchor="t" anchorCtr="0"/>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Google Shape;24;p5"/>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Google Shape;27;p6"/>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96160" y="3555840"/>
            <a:ext cx="13478401" cy="4836600"/>
          </a:xfrm>
          <a:prstGeom prst="rect">
            <a:avLst/>
          </a:prstGeom>
        </p:spPr>
        <p:txBody>
          <a:bodyPr spcFirstLastPara="1" wrap="square" lIns="487600" tIns="487600" rIns="487600" bIns="487600" anchor="b" anchorCtr="0"/>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Google Shape;30;p7"/>
          <p:cNvSpPr txBox="1">
            <a:spLocks noGrp="1"/>
          </p:cNvSpPr>
          <p:nvPr>
            <p:ph type="body" idx="1"/>
          </p:nvPr>
        </p:nvSpPr>
        <p:spPr>
          <a:xfrm>
            <a:off x="1496160" y="8893440"/>
            <a:ext cx="13478401" cy="20348100"/>
          </a:xfrm>
          <a:prstGeom prst="rect">
            <a:avLst/>
          </a:prstGeom>
        </p:spPr>
        <p:txBody>
          <a:bodyPr spcFirstLastPara="1" wrap="square" lIns="487600" tIns="487600" rIns="487600" bIns="4876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Google Shape;31;p7"/>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353200" y="2880960"/>
            <a:ext cx="30565501" cy="26181001"/>
          </a:xfrm>
          <a:prstGeom prst="rect">
            <a:avLst/>
          </a:prstGeom>
        </p:spPr>
        <p:txBody>
          <a:bodyPr spcFirstLastPara="1" wrap="square" lIns="487600" tIns="487600" rIns="487600" bIns="487600" anchor="ctr" anchorCtr="0"/>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a:endParaRPr/>
          </a:p>
        </p:txBody>
      </p:sp>
      <p:sp>
        <p:nvSpPr>
          <p:cNvPr id="34" name="Google Shape;34;p8"/>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945600" y="-800"/>
            <a:ext cx="21945600" cy="32918401"/>
          </a:xfrm>
          <a:prstGeom prst="rect">
            <a:avLst/>
          </a:prstGeom>
          <a:solidFill>
            <a:schemeClr val="lt2"/>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74400" y="7892320"/>
            <a:ext cx="19416900" cy="9486600"/>
          </a:xfrm>
          <a:prstGeom prst="rect">
            <a:avLst/>
          </a:prstGeom>
        </p:spPr>
        <p:txBody>
          <a:bodyPr spcFirstLastPara="1" wrap="square" lIns="487600" tIns="487600" rIns="487600" bIns="487600" anchor="b" anchorCtr="0"/>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a:endParaRPr/>
          </a:p>
        </p:txBody>
      </p:sp>
      <p:sp>
        <p:nvSpPr>
          <p:cNvPr id="38" name="Google Shape;38;p9"/>
          <p:cNvSpPr txBox="1">
            <a:spLocks noGrp="1"/>
          </p:cNvSpPr>
          <p:nvPr>
            <p:ph type="subTitle" idx="1"/>
          </p:nvPr>
        </p:nvSpPr>
        <p:spPr>
          <a:xfrm>
            <a:off x="1274400" y="17939680"/>
            <a:ext cx="19416900" cy="7904700"/>
          </a:xfrm>
          <a:prstGeom prst="rect">
            <a:avLst/>
          </a:prstGeom>
        </p:spPr>
        <p:txBody>
          <a:bodyPr spcFirstLastPara="1" wrap="square" lIns="487600" tIns="487600" rIns="487600" bIns="487600" anchor="t" anchorCtr="0"/>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9"/>
          <p:cNvSpPr txBox="1">
            <a:spLocks noGrp="1"/>
          </p:cNvSpPr>
          <p:nvPr>
            <p:ph type="body" idx="2"/>
          </p:nvPr>
        </p:nvSpPr>
        <p:spPr>
          <a:xfrm>
            <a:off x="23709600" y="4634080"/>
            <a:ext cx="18417601" cy="23648701"/>
          </a:xfrm>
          <a:prstGeom prst="rect">
            <a:avLst/>
          </a:prstGeom>
        </p:spPr>
        <p:txBody>
          <a:bodyPr spcFirstLastPara="1" wrap="square" lIns="487600" tIns="487600" rIns="487600" bIns="487600" anchor="ctr" anchorCtr="0"/>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40" name="Google Shape;40;p9"/>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96160" y="27075681"/>
            <a:ext cx="28794299" cy="3872700"/>
          </a:xfrm>
          <a:prstGeom prst="rect">
            <a:avLst/>
          </a:prstGeom>
        </p:spPr>
        <p:txBody>
          <a:bodyPr spcFirstLastPara="1" wrap="square" lIns="487600" tIns="487600" rIns="487600" bIns="487600" anchor="ctr" anchorCtr="0"/>
          <a:lstStyle>
            <a:lvl1pPr marL="457200" lvl="0" indent="-228600">
              <a:lnSpc>
                <a:spcPct val="100000"/>
              </a:lnSpc>
              <a:spcBef>
                <a:spcPts val="0"/>
              </a:spcBef>
              <a:spcAft>
                <a:spcPts val="0"/>
              </a:spcAft>
              <a:buSzPts val="9600"/>
              <a:buNone/>
              <a:defRPr/>
            </a:lvl1pPr>
          </a:lstStyle>
          <a:p>
            <a:endParaRPr/>
          </a:p>
        </p:txBody>
      </p:sp>
      <p:sp>
        <p:nvSpPr>
          <p:cNvPr id="43" name="Google Shape;43;p10"/>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96160" y="2848160"/>
            <a:ext cx="40899001" cy="3665400"/>
          </a:xfrm>
          <a:prstGeom prst="rect">
            <a:avLst/>
          </a:prstGeom>
          <a:noFill/>
          <a:ln>
            <a:noFill/>
          </a:ln>
        </p:spPr>
        <p:txBody>
          <a:bodyPr spcFirstLastPara="1" wrap="square" lIns="487600" tIns="487600" rIns="487600" bIns="4876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Google Shape;7;p1"/>
          <p:cNvSpPr txBox="1">
            <a:spLocks noGrp="1"/>
          </p:cNvSpPr>
          <p:nvPr>
            <p:ph type="body" idx="1"/>
          </p:nvPr>
        </p:nvSpPr>
        <p:spPr>
          <a:xfrm>
            <a:off x="1496160" y="7375840"/>
            <a:ext cx="40899001" cy="21864900"/>
          </a:xfrm>
          <a:prstGeom prst="rect">
            <a:avLst/>
          </a:prstGeom>
          <a:noFill/>
          <a:ln>
            <a:noFill/>
          </a:ln>
        </p:spPr>
        <p:txBody>
          <a:bodyPr spcFirstLastPara="1" wrap="square" lIns="487600" tIns="487600" rIns="487600" bIns="487600" anchor="t" anchorCtr="0"/>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Google Shape;8;p1"/>
          <p:cNvSpPr txBox="1">
            <a:spLocks noGrp="1"/>
          </p:cNvSpPr>
          <p:nvPr>
            <p:ph type="sldNum" idx="12"/>
          </p:nvPr>
        </p:nvSpPr>
        <p:spPr>
          <a:xfrm>
            <a:off x="40667797" y="29844588"/>
            <a:ext cx="2633700" cy="25191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com" TargetMode="External"/><Relationship Id="rId4" Type="http://schemas.openxmlformats.org/officeDocument/2006/relationships/image" Target="../media/image1.png"/><Relationship Id="rId5" Type="http://schemas.openxmlformats.org/officeDocument/2006/relationships/hyperlink" Target="http://www.free-power-point-templates.com/" TargetMode="External"/><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4"/>
        <p:cNvGrpSpPr/>
        <p:nvPr/>
      </p:nvGrpSpPr>
      <p:grpSpPr>
        <a:xfrm>
          <a:off x="0" y="0"/>
          <a:ext cx="0" cy="0"/>
          <a:chOff x="0" y="0"/>
          <a:chExt cx="0" cy="0"/>
        </a:xfrm>
      </p:grpSpPr>
      <p:sp>
        <p:nvSpPr>
          <p:cNvPr id="55" name="Google Shape;55;p13"/>
          <p:cNvSpPr/>
          <p:nvPr/>
        </p:nvSpPr>
        <p:spPr>
          <a:xfrm>
            <a:off x="7083700" y="912100"/>
            <a:ext cx="359157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791425" y="911950"/>
            <a:ext cx="5025600" cy="4378812"/>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5032125" y="5454501"/>
            <a:ext cx="13879500" cy="265103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dirty="0"/>
          </a:p>
        </p:txBody>
      </p:sp>
      <p:sp>
        <p:nvSpPr>
          <p:cNvPr id="58" name="Google Shape;58;p13"/>
          <p:cNvSpPr/>
          <p:nvPr/>
        </p:nvSpPr>
        <p:spPr>
          <a:xfrm>
            <a:off x="847256" y="5513984"/>
            <a:ext cx="13879500" cy="2622682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9120050" y="5454501"/>
            <a:ext cx="13879500" cy="265103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3"/>
          <p:cNvSpPr txBox="1"/>
          <p:nvPr/>
        </p:nvSpPr>
        <p:spPr>
          <a:xfrm>
            <a:off x="7255968" y="1337520"/>
            <a:ext cx="33793276" cy="20340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6600" dirty="0">
                <a:solidFill>
                  <a:schemeClr val="bg1"/>
                </a:solidFill>
                <a:latin typeface="Oswald"/>
                <a:ea typeface="Oswald"/>
                <a:cs typeface="Oswald"/>
                <a:sym typeface="Oswald"/>
              </a:rPr>
              <a:t>Predictive Model Construction for DM II</a:t>
            </a:r>
            <a:endParaRPr sz="6600" dirty="0">
              <a:solidFill>
                <a:schemeClr val="bg1"/>
              </a:solidFill>
              <a:latin typeface="Oswald"/>
              <a:ea typeface="Oswald"/>
              <a:cs typeface="Oswald"/>
              <a:sym typeface="Oswald"/>
            </a:endParaRPr>
          </a:p>
        </p:txBody>
      </p:sp>
      <p:sp>
        <p:nvSpPr>
          <p:cNvPr id="61" name="Google Shape;61;p13"/>
          <p:cNvSpPr txBox="1"/>
          <p:nvPr/>
        </p:nvSpPr>
        <p:spPr>
          <a:xfrm>
            <a:off x="7794130" y="3308400"/>
            <a:ext cx="34077599" cy="1231200"/>
          </a:xfrm>
          <a:prstGeom prst="rect">
            <a:avLst/>
          </a:prstGeom>
          <a:noFill/>
          <a:ln>
            <a:noFill/>
          </a:ln>
        </p:spPr>
        <p:txBody>
          <a:bodyPr spcFirstLastPara="1" wrap="square" lIns="91425" tIns="91425" rIns="91425" bIns="91425" anchor="t" anchorCtr="0">
            <a:noAutofit/>
          </a:bodyPr>
          <a:lstStyle/>
          <a:p>
            <a:pPr lvl="0">
              <a:lnSpc>
                <a:spcPct val="115000"/>
              </a:lnSpc>
            </a:pPr>
            <a:r>
              <a:rPr lang="en-US" sz="3200" i="1" dirty="0">
                <a:solidFill>
                  <a:srgbClr val="FFFFFF"/>
                </a:solidFill>
                <a:latin typeface="Droid Serif"/>
                <a:ea typeface="Droid Serif"/>
                <a:cs typeface="Droid Serif"/>
                <a:sym typeface="Droid Serif"/>
              </a:rPr>
              <a:t>Author: Junbin </a:t>
            </a:r>
            <a:r>
              <a:rPr lang="en-US" sz="3200" i="1" dirty="0" smtClean="0">
                <a:solidFill>
                  <a:srgbClr val="FFFFFF"/>
                </a:solidFill>
                <a:latin typeface="Droid Serif"/>
                <a:ea typeface="Droid Serif"/>
                <a:cs typeface="Droid Serif"/>
                <a:sym typeface="Droid Serif"/>
              </a:rPr>
              <a:t>Sun</a:t>
            </a:r>
            <a:endParaRPr lang="en-US" sz="3200" i="1" dirty="0">
              <a:solidFill>
                <a:srgbClr val="FFFFFF"/>
              </a:solidFill>
              <a:latin typeface="Droid Serif"/>
              <a:ea typeface="Droid Serif"/>
              <a:cs typeface="Droid Serif"/>
              <a:sym typeface="Droid Serif"/>
            </a:endParaRPr>
          </a:p>
          <a:p>
            <a:pPr lvl="0">
              <a:lnSpc>
                <a:spcPct val="115000"/>
              </a:lnSpc>
            </a:pPr>
            <a:r>
              <a:rPr lang="en-US" sz="3200" i="1" dirty="0">
                <a:solidFill>
                  <a:srgbClr val="FFFFFF"/>
                </a:solidFill>
                <a:latin typeface="Droid Serif"/>
                <a:ea typeface="Droid Serif"/>
                <a:cs typeface="Droid Serif"/>
                <a:sym typeface="Droid Serif"/>
              </a:rPr>
              <a:t>Seidenberg School of CSIS, Pace University, Pleasantville, </a:t>
            </a:r>
            <a:r>
              <a:rPr lang="en-US" sz="3200" i="1" dirty="0" err="1">
                <a:solidFill>
                  <a:srgbClr val="FFFFFF"/>
                </a:solidFill>
                <a:latin typeface="Droid Serif"/>
                <a:ea typeface="Droid Serif"/>
                <a:cs typeface="Droid Serif"/>
                <a:sym typeface="Droid Serif"/>
              </a:rPr>
              <a:t>NewYork</a:t>
            </a:r>
            <a:r>
              <a:rPr lang="en-US" sz="3200" i="1" dirty="0">
                <a:solidFill>
                  <a:srgbClr val="FFFFFF"/>
                </a:solidFill>
                <a:latin typeface="Droid Serif"/>
                <a:ea typeface="Droid Serif"/>
                <a:cs typeface="Droid Serif"/>
                <a:sym typeface="Droid Serif"/>
              </a:rPr>
              <a:t> 10570</a:t>
            </a:r>
          </a:p>
          <a:p>
            <a:pPr lvl="0">
              <a:lnSpc>
                <a:spcPct val="115000"/>
              </a:lnSpc>
            </a:pPr>
            <a:r>
              <a:rPr lang="en-US" sz="3200" i="1" dirty="0">
                <a:solidFill>
                  <a:srgbClr val="FFFFFF"/>
                </a:solidFill>
                <a:latin typeface="Droid Serif"/>
                <a:ea typeface="Droid Serif"/>
                <a:cs typeface="Droid Serif"/>
                <a:sym typeface="Droid Serif"/>
              </a:rPr>
              <a:t>Email: </a:t>
            </a:r>
            <a:r>
              <a:rPr lang="en-US" sz="3200" i="1" dirty="0" smtClean="0">
                <a:solidFill>
                  <a:srgbClr val="FFFFFF"/>
                </a:solidFill>
                <a:latin typeface="Droid Serif"/>
                <a:ea typeface="Droid Serif"/>
                <a:cs typeface="Droid Serif"/>
                <a:sym typeface="Droid Serif"/>
              </a:rPr>
              <a:t>js09442p </a:t>
            </a:r>
            <a:r>
              <a:rPr lang="en-US" sz="3200" i="1" dirty="0">
                <a:solidFill>
                  <a:srgbClr val="FFFFFF"/>
                </a:solidFill>
                <a:latin typeface="Droid Serif"/>
                <a:ea typeface="Droid Serif"/>
                <a:cs typeface="Droid Serif"/>
                <a:sym typeface="Droid Serif"/>
              </a:rPr>
              <a:t>@pace.edu</a:t>
            </a:r>
            <a:endParaRPr sz="3200" i="1" dirty="0">
              <a:solidFill>
                <a:srgbClr val="FFFFFF"/>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sp>
        <p:nvSpPr>
          <p:cNvPr id="62" name="Google Shape;62;p13"/>
          <p:cNvSpPr txBox="1"/>
          <p:nvPr/>
        </p:nvSpPr>
        <p:spPr>
          <a:xfrm>
            <a:off x="24903933" y="3308400"/>
            <a:ext cx="12131400" cy="12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8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a:p>
            <a:pPr marL="0" lvl="0" indent="0" algn="l" rtl="0">
              <a:lnSpc>
                <a:spcPct val="115000"/>
              </a:lnSpc>
              <a:spcBef>
                <a:spcPts val="0"/>
              </a:spcBef>
              <a:spcAft>
                <a:spcPts val="0"/>
              </a:spcAft>
              <a:buNone/>
            </a:pPr>
            <a:endParaRPr sz="8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p:txBody>
      </p:sp>
      <p:sp>
        <p:nvSpPr>
          <p:cNvPr id="63" name="Google Shape;63;p13"/>
          <p:cNvSpPr txBox="1"/>
          <p:nvPr/>
        </p:nvSpPr>
        <p:spPr>
          <a:xfrm>
            <a:off x="2071392" y="6018040"/>
            <a:ext cx="11623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5400" b="1" dirty="0">
                <a:solidFill>
                  <a:srgbClr val="666666"/>
                </a:solidFill>
                <a:latin typeface="Oswald"/>
                <a:ea typeface="Oswald"/>
                <a:cs typeface="Oswald"/>
                <a:sym typeface="Oswald"/>
              </a:rPr>
              <a:t>Abstract</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64" name="Google Shape;64;p13"/>
          <p:cNvSpPr/>
          <p:nvPr/>
        </p:nvSpPr>
        <p:spPr>
          <a:xfrm>
            <a:off x="896450"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15030284"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6" name="Google Shape;66;p13"/>
          <p:cNvSpPr/>
          <p:nvPr/>
        </p:nvSpPr>
        <p:spPr>
          <a:xfrm>
            <a:off x="29120053" y="31573800"/>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143400" y="15667112"/>
            <a:ext cx="10285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5400" b="1" dirty="0">
                <a:solidFill>
                  <a:srgbClr val="666666"/>
                </a:solidFill>
                <a:latin typeface="Oswald"/>
                <a:ea typeface="Oswald"/>
                <a:cs typeface="Oswald"/>
                <a:sym typeface="Oswald"/>
              </a:rPr>
              <a:t>Introduction</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68" name="Google Shape;68;p13"/>
          <p:cNvSpPr txBox="1"/>
          <p:nvPr/>
        </p:nvSpPr>
        <p:spPr>
          <a:xfrm>
            <a:off x="1999384" y="7026152"/>
            <a:ext cx="10429816" cy="8640960"/>
          </a:xfrm>
          <a:prstGeom prst="rect">
            <a:avLst/>
          </a:prstGeom>
          <a:noFill/>
          <a:ln>
            <a:noFill/>
          </a:ln>
        </p:spPr>
        <p:txBody>
          <a:bodyPr spcFirstLastPara="1" wrap="square" lIns="91425" tIns="91425" rIns="91425" bIns="91425" anchor="t" anchorCtr="0">
            <a:noAutofit/>
          </a:bodyPr>
          <a:lstStyle/>
          <a:p>
            <a:pPr marL="457200" lvl="0" indent="-381000">
              <a:lnSpc>
                <a:spcPct val="115000"/>
              </a:lnSpc>
              <a:buClr>
                <a:srgbClr val="434343"/>
              </a:buClr>
              <a:buSzPts val="2400"/>
              <a:buFont typeface="Droid Serif"/>
              <a:buChar char="●"/>
            </a:pPr>
            <a:r>
              <a:rPr lang="en-US" sz="2400" dirty="0">
                <a:solidFill>
                  <a:srgbClr val="434343"/>
                </a:solidFill>
                <a:latin typeface="Droid Serif"/>
                <a:ea typeface="Droid Serif"/>
                <a:cs typeface="Droid Serif"/>
                <a:sym typeface="Droid Serif"/>
              </a:rPr>
              <a:t>Abstract— Diabetes is a frequent metabolic disorder defined by chronic hyperglycemia, caused by a deficiency in the endocrine system. According to Dr. John Hong, Diabetes Mellitus Type II (DM II; adult onset diabetes) is associated most strongly with obesity. The waist/hip ratio or body mass index (BMI) may be a predictor of diabetes. DM II is also associated with hypertension. They may both be part of "Syndrome X.” “Syndrome X” or “metabolic syndrome” is a condition associated with an increased risk of diabetes and heart disease. </a:t>
            </a:r>
            <a:endParaRPr lang="en-US" sz="2400" dirty="0" smtClean="0">
              <a:solidFill>
                <a:srgbClr val="434343"/>
              </a:solidFill>
              <a:latin typeface="Droid Serif"/>
              <a:ea typeface="Droid Serif"/>
              <a:cs typeface="Droid Serif"/>
              <a:sym typeface="Droid Serif"/>
            </a:endParaRPr>
          </a:p>
          <a:p>
            <a:pPr marL="76200" lvl="0">
              <a:lnSpc>
                <a:spcPct val="115000"/>
              </a:lnSpc>
              <a:buClr>
                <a:srgbClr val="434343"/>
              </a:buClr>
              <a:buSzPts val="2400"/>
            </a:pPr>
            <a:endParaRPr lang="en-US" sz="2400" dirty="0" smtClean="0">
              <a:solidFill>
                <a:srgbClr val="434343"/>
              </a:solidFill>
              <a:latin typeface="Droid Serif"/>
              <a:ea typeface="Droid Serif"/>
              <a:cs typeface="Droid Serif"/>
              <a:sym typeface="Droid Serif"/>
            </a:endParaRPr>
          </a:p>
          <a:p>
            <a:pPr marL="457200" lvl="0" indent="-381000">
              <a:lnSpc>
                <a:spcPct val="115000"/>
              </a:lnSpc>
              <a:buClr>
                <a:srgbClr val="434343"/>
              </a:buClr>
              <a:buSzPts val="2400"/>
              <a:buFont typeface="Droid Serif"/>
              <a:buChar char="●"/>
            </a:pPr>
            <a:r>
              <a:rPr lang="en-US" sz="2400" dirty="0" smtClean="0">
                <a:solidFill>
                  <a:srgbClr val="434343"/>
                </a:solidFill>
                <a:latin typeface="Droid Serif"/>
                <a:ea typeface="Droid Serif"/>
                <a:cs typeface="Droid Serif"/>
                <a:sym typeface="Droid Serif"/>
              </a:rPr>
              <a:t>The </a:t>
            </a:r>
            <a:r>
              <a:rPr lang="en-US" sz="2400" dirty="0">
                <a:solidFill>
                  <a:srgbClr val="434343"/>
                </a:solidFill>
                <a:latin typeface="Droid Serif"/>
                <a:ea typeface="Droid Serif"/>
                <a:cs typeface="Droid Serif"/>
                <a:sym typeface="Droid Serif"/>
              </a:rPr>
              <a:t>disease is a major cause of morbidity as well as premature mortality because of long-term complications such as cardiovascular disease, blindness, kidney failure, and amputations 2–4. With early diagnosis and subsequent lifelong good glycemic control and early treatment of complications – the patient with diabetes can have a good life quality and reduce the risk of complications that compromise their well</a:t>
            </a:r>
            <a:r>
              <a:rPr lang="en-US" sz="2400" dirty="0" smtClean="0">
                <a:solidFill>
                  <a:srgbClr val="434343"/>
                </a:solidFill>
                <a:latin typeface="Droid Serif"/>
                <a:ea typeface="Droid Serif"/>
                <a:cs typeface="Droid Serif"/>
                <a:sym typeface="Droid Serif"/>
              </a:rPr>
              <a:t>-</a:t>
            </a:r>
            <a:r>
              <a:rPr lang="en-US" altLang="zh-CN" sz="2400" dirty="0" err="1" smtClean="0">
                <a:solidFill>
                  <a:srgbClr val="434343"/>
                </a:solidFill>
                <a:latin typeface="Droid Serif"/>
                <a:ea typeface="Droid Serif"/>
                <a:cs typeface="Droid Serif"/>
                <a:sym typeface="Droid Serif"/>
              </a:rPr>
              <a:t>being.</a:t>
            </a:r>
            <a:r>
              <a:rPr lang="en-US" sz="2400" dirty="0" err="1" smtClean="0">
                <a:solidFill>
                  <a:srgbClr val="434343"/>
                </a:solidFill>
                <a:latin typeface="Droid Serif"/>
                <a:ea typeface="Droid Serif"/>
                <a:cs typeface="Droid Serif"/>
                <a:sym typeface="Droid Serif"/>
              </a:rPr>
              <a:t>This</a:t>
            </a:r>
            <a:r>
              <a:rPr lang="en-US" sz="2400" dirty="0" smtClean="0">
                <a:solidFill>
                  <a:srgbClr val="434343"/>
                </a:solidFill>
                <a:latin typeface="Droid Serif"/>
                <a:ea typeface="Droid Serif"/>
                <a:cs typeface="Droid Serif"/>
                <a:sym typeface="Droid Serif"/>
              </a:rPr>
              <a:t> </a:t>
            </a:r>
            <a:r>
              <a:rPr lang="en-US" sz="2400" dirty="0">
                <a:solidFill>
                  <a:srgbClr val="434343"/>
                </a:solidFill>
                <a:latin typeface="Droid Serif"/>
                <a:ea typeface="Droid Serif"/>
                <a:cs typeface="Droid Serif"/>
                <a:sym typeface="Droid Serif"/>
              </a:rPr>
              <a:t>paper presents an overview of research in this area of predictive models within diabetes and the related complications. Furthermore, the paper focuses on two main areas in the use of predictive models within Type 2 diabetes. Keywords— DM II, Predictive models, Regression analysis, Bivariate analysis.</a:t>
            </a:r>
            <a:endParaRPr sz="2400" dirty="0">
              <a:latin typeface="Oswald"/>
              <a:ea typeface="Oswald"/>
              <a:cs typeface="Oswald"/>
              <a:sym typeface="Oswald"/>
            </a:endParaRPr>
          </a:p>
        </p:txBody>
      </p:sp>
      <p:sp>
        <p:nvSpPr>
          <p:cNvPr id="69" name="Google Shape;69;p13"/>
          <p:cNvSpPr txBox="1"/>
          <p:nvPr/>
        </p:nvSpPr>
        <p:spPr>
          <a:xfrm>
            <a:off x="2143400" y="17323296"/>
            <a:ext cx="10285800" cy="13753528"/>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2400" dirty="0">
                <a:solidFill>
                  <a:srgbClr val="434343"/>
                </a:solidFill>
                <a:latin typeface="Droid Serif"/>
                <a:ea typeface="Droid Serif"/>
                <a:cs typeface="Droid Serif"/>
                <a:sym typeface="Droid Serif"/>
              </a:rPr>
              <a:t>In this research, we have carried out studies to find out the predictors of two outcomes a) Glycosylated hemoglobin and b) diagnosis of diabetes. The dataset used is courtesy of Dr. John </a:t>
            </a:r>
            <a:r>
              <a:rPr lang="en-US" sz="2400" dirty="0" err="1">
                <a:solidFill>
                  <a:srgbClr val="434343"/>
                </a:solidFill>
                <a:latin typeface="Droid Serif"/>
                <a:ea typeface="Droid Serif"/>
                <a:cs typeface="Droid Serif"/>
                <a:sym typeface="Droid Serif"/>
              </a:rPr>
              <a:t>Schorling</a:t>
            </a:r>
            <a:r>
              <a:rPr lang="en-US" sz="2400" dirty="0">
                <a:solidFill>
                  <a:srgbClr val="434343"/>
                </a:solidFill>
                <a:latin typeface="Droid Serif"/>
                <a:ea typeface="Droid Serif"/>
                <a:cs typeface="Droid Serif"/>
                <a:sym typeface="Droid Serif"/>
              </a:rPr>
              <a:t>, Department of Medicine, and University of Virginia School of Medicine. The data consists of 19 variables on 403 subjects who were interviewed in a study to understand the prevalence of obesity, diabetes, and other cardiovascular risk factors in central Virginia for African Americans</a:t>
            </a:r>
            <a:r>
              <a:rPr lang="en-US" sz="2400" dirty="0" smtClean="0">
                <a:solidFill>
                  <a:srgbClr val="434343"/>
                </a:solidFill>
                <a:latin typeface="Droid Serif"/>
                <a:ea typeface="Droid Serif"/>
                <a:cs typeface="Droid Serif"/>
                <a:sym typeface="Droid Serif"/>
              </a:rPr>
              <a:t>.</a:t>
            </a: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r>
              <a:rPr lang="en-US" sz="2400" dirty="0" smtClean="0">
                <a:solidFill>
                  <a:srgbClr val="434343"/>
                </a:solidFill>
                <a:latin typeface="Droid Serif"/>
                <a:ea typeface="Droid Serif"/>
                <a:cs typeface="Droid Serif"/>
                <a:sym typeface="Droid Serif"/>
              </a:rPr>
              <a:t>These </a:t>
            </a:r>
            <a:r>
              <a:rPr lang="en-US" sz="2400" dirty="0">
                <a:solidFill>
                  <a:srgbClr val="434343"/>
                </a:solidFill>
                <a:latin typeface="Droid Serif"/>
                <a:ea typeface="Droid Serif"/>
                <a:cs typeface="Droid Serif"/>
                <a:sym typeface="Droid Serif"/>
              </a:rPr>
              <a:t>403 subjects had to undergo a screening process for diabetes. The parameter, which is tested, is Glycosylated hemoglobin. Glucose is bound to this hemoglobin. It is used to monitor the long-term control of DM II. The level of glycosylated hemoglobin depicts the average blood-glucose level over the past three months and for any normal person, it is less than 7%. Glycosylated hemoglobin &gt; 7.0 is considered as a positive sign of diabetes. We have further constructed a predictive model according to the result we concluded from the analysis. By making predictions for the patient, the patient will be aware of the risks of DMII</a:t>
            </a:r>
            <a:r>
              <a:rPr lang="en-US" sz="2400" dirty="0" smtClean="0">
                <a:solidFill>
                  <a:srgbClr val="434343"/>
                </a:solidFill>
                <a:latin typeface="Droid Serif"/>
                <a:ea typeface="Droid Serif"/>
                <a:cs typeface="Droid Serif"/>
                <a:sym typeface="Droid Serif"/>
              </a:rPr>
              <a:t>.</a:t>
            </a:r>
          </a:p>
          <a:p>
            <a:pPr lvl="0">
              <a:buClr>
                <a:schemeClr val="dk1"/>
              </a:buClr>
              <a:buSzPts val="1100"/>
            </a:pPr>
            <a:endParaRPr lang="en-US" sz="2400" dirty="0">
              <a:solidFill>
                <a:srgbClr val="434343"/>
              </a:solidFill>
              <a:latin typeface="Droid Serif"/>
              <a:ea typeface="Droid Serif"/>
              <a:cs typeface="Droid Serif"/>
              <a:sym typeface="Droid Serif"/>
            </a:endParaRPr>
          </a:p>
          <a:p>
            <a:pPr lvl="0">
              <a:buClr>
                <a:schemeClr val="dk1"/>
              </a:buClr>
              <a:buSzPts val="1100"/>
            </a:pPr>
            <a:endParaRPr lang="en-US" sz="2400" dirty="0">
              <a:solidFill>
                <a:srgbClr val="434343"/>
              </a:solidFill>
              <a:latin typeface="Droid Serif"/>
              <a:ea typeface="Droid Serif"/>
              <a:cs typeface="Droid Serif"/>
              <a:sym typeface="Droid Serif"/>
            </a:endParaRPr>
          </a:p>
        </p:txBody>
      </p:sp>
      <p:sp>
        <p:nvSpPr>
          <p:cNvPr id="71" name="Google Shape;71;p13"/>
          <p:cNvSpPr txBox="1"/>
          <p:nvPr/>
        </p:nvSpPr>
        <p:spPr>
          <a:xfrm>
            <a:off x="16173275" y="6530838"/>
            <a:ext cx="80844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5400" b="1" dirty="0">
                <a:solidFill>
                  <a:srgbClr val="666666"/>
                </a:solidFill>
                <a:latin typeface="Oswald"/>
                <a:ea typeface="Oswald"/>
                <a:cs typeface="Oswald"/>
                <a:sym typeface="Oswald"/>
              </a:rPr>
              <a:t>Method</a:t>
            </a:r>
            <a:endParaRPr sz="5400" b="1" dirty="0">
              <a:solidFill>
                <a:srgbClr val="666666"/>
              </a:solidFill>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72" name="Google Shape;72;p13"/>
          <p:cNvSpPr txBox="1"/>
          <p:nvPr/>
        </p:nvSpPr>
        <p:spPr>
          <a:xfrm>
            <a:off x="16173275" y="7753348"/>
            <a:ext cx="10285800" cy="5513400"/>
          </a:xfrm>
          <a:prstGeom prst="rect">
            <a:avLst/>
          </a:prstGeom>
          <a:noFill/>
          <a:ln>
            <a:noFill/>
          </a:ln>
        </p:spPr>
        <p:txBody>
          <a:bodyPr spcFirstLastPara="1" wrap="square" lIns="91425" tIns="91425" rIns="91425" bIns="91425" anchor="t" anchorCtr="0">
            <a:noAutofit/>
          </a:bodyPr>
          <a:lstStyle/>
          <a:p>
            <a:pPr lvl="1" fontAlgn="base"/>
            <a:r>
              <a:rPr lang="en-US" altLang="zh-CN" sz="2400" b="1" i="1" dirty="0">
                <a:effectLst>
                  <a:outerShdw sx="0" sy="0">
                    <a:srgbClr val="000000"/>
                  </a:outerShdw>
                </a:effectLst>
                <a:latin typeface="Droid serif"/>
                <a:cs typeface="Droid serif"/>
              </a:rPr>
              <a:t>Bivariate analysis</a:t>
            </a:r>
          </a:p>
          <a:p>
            <a:r>
              <a:rPr lang="en-US" altLang="zh-CN" sz="2400" dirty="0">
                <a:latin typeface="Droid serif"/>
                <a:cs typeface="Droid serif"/>
              </a:rPr>
              <a:t>Bivariate analysis helps to analyze the relationship between two attributes. It further helps us to evaluate if there is an association between the variables and the significance of this association or if there are differences, the importance of those differences. In general, there are three types of bivariate analysis: Numerical &amp; Numerical, Categorical &amp; Categorical and Categorical &amp; Numerical.</a:t>
            </a:r>
            <a:r>
              <a:rPr lang="en-US" altLang="zh-CN" sz="2400" dirty="0">
                <a:latin typeface="Droid serif"/>
                <a:cs typeface="Droid serif"/>
              </a:rPr>
              <a:t> </a:t>
            </a:r>
            <a:endParaRPr lang="en-US" altLang="zh-CN" sz="2400" dirty="0" smtClean="0">
              <a:latin typeface="Droid serif"/>
              <a:cs typeface="Droid serif"/>
            </a:endParaRPr>
          </a:p>
          <a:p>
            <a:pPr lvl="1" fontAlgn="base"/>
            <a:r>
              <a:rPr lang="en-US" altLang="zh-CN" sz="2400" b="1" i="1" dirty="0">
                <a:effectLst>
                  <a:outerShdw sx="0" sy="0">
                    <a:srgbClr val="000000"/>
                  </a:outerShdw>
                </a:effectLst>
                <a:latin typeface="Droid serif"/>
                <a:cs typeface="Droid serif"/>
              </a:rPr>
              <a:t>Pearson’s Chi-squared test</a:t>
            </a:r>
          </a:p>
          <a:p>
            <a:r>
              <a:rPr lang="en-US" altLang="zh-CN" sz="2400" dirty="0">
                <a:latin typeface="Droid serif"/>
                <a:cs typeface="Droid serif"/>
              </a:rPr>
              <a:t>We know that diabetes is a binary outcome, so at first we generate the three contingency tables that make use of the three category predictors: location, gender, and frame. Now, we apply Pearson's Chi-squared test to find out if there occurs any dependency or independency between diabetes and the three category predictors. The Chi-square distribution gives us a probability for the computed Chi-square and we can analyze the degree of freedom. A probability of zero accounts for a complete dependency between the variables and a probability of one accounts for a complete independency between the variables. The Chi-square p-value is the probability conveyed by a Chi-square statistic that tells us how likely an observed distribution occurs as per chance. The contingency table containing the categorical variables: location and diabetes has the the Chi-square value of 0.127 and the p-value of 0.7216 from the Pearson’s Chi-squared test.</a:t>
            </a:r>
            <a:r>
              <a:rPr lang="en-US" altLang="zh-CN" sz="2400" dirty="0">
                <a:latin typeface="Droid serif"/>
                <a:cs typeface="Droid serif"/>
              </a:rPr>
              <a:t> </a:t>
            </a:r>
            <a:endParaRPr lang="en-US" altLang="zh-CN" sz="2400" dirty="0" smtClean="0">
              <a:latin typeface="Droid serif"/>
              <a:cs typeface="Droid serif"/>
            </a:endParaRPr>
          </a:p>
          <a:p>
            <a:pPr lvl="1" fontAlgn="base"/>
            <a:r>
              <a:rPr lang="en-US" altLang="zh-CN" sz="2400" b="1" i="1" dirty="0">
                <a:effectLst>
                  <a:outerShdw sx="0" sy="0">
                    <a:srgbClr val="000000"/>
                  </a:outerShdw>
                </a:effectLst>
                <a:latin typeface="Droid serif"/>
                <a:cs typeface="Droid serif"/>
              </a:rPr>
              <a:t>Regression </a:t>
            </a:r>
            <a:r>
              <a:rPr lang="en-US" altLang="zh-CN" sz="2400" b="1" i="1" dirty="0" smtClean="0">
                <a:effectLst>
                  <a:outerShdw sx="0" sy="0">
                    <a:srgbClr val="000000"/>
                  </a:outerShdw>
                </a:effectLst>
                <a:latin typeface="Droid serif"/>
                <a:cs typeface="Droid serif"/>
              </a:rPr>
              <a:t>analysis</a:t>
            </a:r>
            <a:endParaRPr lang="en-US" altLang="zh-CN" sz="2400" dirty="0">
              <a:latin typeface="Droid serif"/>
              <a:cs typeface="Droid serif"/>
            </a:endParaRPr>
          </a:p>
          <a:p>
            <a:r>
              <a:rPr lang="en-US" altLang="zh-CN" sz="2400" dirty="0">
                <a:latin typeface="Droid serif"/>
                <a:cs typeface="Droid serif"/>
              </a:rPr>
              <a:t>We now carry out Regression analysis. Regression is a statistical measure that helps us to infer the strength of the relationship between a dependent variable and a series of other changing variables (known as independent variables). We perform two – regression analysis, one using Glycosylated hemoglobin as an outcome and the other one using the diagnosis of diabetes as an outcome. The first regression analysis is an ordinary linear regression while the second one is a logistic regression</a:t>
            </a:r>
            <a:r>
              <a:rPr lang="en-US" altLang="zh-CN" sz="2400" dirty="0" smtClean="0">
                <a:latin typeface="Droid serif"/>
                <a:cs typeface="Droid serif"/>
              </a:rPr>
              <a:t>.</a:t>
            </a:r>
            <a:endParaRPr lang="en-US" altLang="zh-CN" sz="2400" dirty="0">
              <a:latin typeface="Droid serif"/>
              <a:cs typeface="Droid serif"/>
            </a:endParaRPr>
          </a:p>
          <a:p>
            <a:r>
              <a:rPr lang="en-US" altLang="zh-CN" sz="2400" b="1" dirty="0"/>
              <a:t>Linear Regression</a:t>
            </a:r>
            <a:endParaRPr lang="en-US" altLang="zh-CN" sz="2400" dirty="0"/>
          </a:p>
          <a:p>
            <a:r>
              <a:rPr lang="en-US" altLang="zh-CN" sz="2400" dirty="0"/>
              <a:t>Linear regression assesses how successfully a predictive variable does its job in predicting the outcome variable, which is Glycosylated hemoglobin here. From the Bivariate analysis, it is evident that there is no difference in the average of Glycosylated hemoglobin levels for the category variables: location and gender. </a:t>
            </a:r>
            <a:endParaRPr lang="en-US" altLang="zh-CN" sz="2400" dirty="0" smtClean="0">
              <a:latin typeface="Droid serif"/>
              <a:cs typeface="Droid serif"/>
            </a:endParaRPr>
          </a:p>
          <a:p>
            <a:r>
              <a:rPr lang="en-US" altLang="zh-CN" sz="2400" b="1" dirty="0"/>
              <a:t>Logistic </a:t>
            </a:r>
            <a:r>
              <a:rPr lang="en-US" altLang="zh-CN" sz="2400" b="1" dirty="0" smtClean="0"/>
              <a:t>Regression</a:t>
            </a:r>
          </a:p>
          <a:p>
            <a:r>
              <a:rPr lang="en-US" altLang="zh-CN" sz="2400" dirty="0" smtClean="0"/>
              <a:t>Now</a:t>
            </a:r>
            <a:r>
              <a:rPr lang="en-US" altLang="zh-CN" sz="2400" dirty="0"/>
              <a:t>, we use the diabetes, which is a binary variable, as the outcome and perform a logistic regression. In logistic regression, the outcome (diabetes) has only a limited number of possible values, and it is used when the response variable is categorical in nature. Here also, we continue to use the same predictors as used in linear regression, which means that the five predictors: location, gender, height, bp.1d and </a:t>
            </a:r>
            <a:r>
              <a:rPr lang="en-US" altLang="zh-CN" sz="2400" dirty="0" err="1"/>
              <a:t>time.ppn</a:t>
            </a:r>
            <a:r>
              <a:rPr lang="en-US" altLang="zh-CN" sz="2400" dirty="0"/>
              <a:t> are all excluded from the logistic model. The summary table of the logistic model also shows that </a:t>
            </a:r>
            <a:r>
              <a:rPr lang="en-US" altLang="zh-CN" sz="2400" dirty="0" err="1"/>
              <a:t>stab.glu</a:t>
            </a:r>
            <a:r>
              <a:rPr lang="en-US" altLang="zh-CN" sz="2400" dirty="0"/>
              <a:t> and age are significant variables, exhibiting significant estimated coefficients.</a:t>
            </a:r>
            <a:r>
              <a:rPr lang="en-US" altLang="zh-CN" sz="2400" dirty="0"/>
              <a:t> </a:t>
            </a:r>
            <a:endParaRPr lang="en-US" altLang="zh-CN" sz="2400" dirty="0">
              <a:latin typeface="Droid serif"/>
              <a:cs typeface="Droid serif"/>
            </a:endParaRPr>
          </a:p>
          <a:p>
            <a:endParaRPr lang="en-US" altLang="zh-CN" sz="2400" dirty="0">
              <a:latin typeface="Droid serif"/>
              <a:cs typeface="Droid serif"/>
            </a:endParaRPr>
          </a:p>
          <a:p>
            <a:endParaRPr lang="en-US" sz="2400" dirty="0">
              <a:solidFill>
                <a:srgbClr val="434343"/>
              </a:solidFill>
              <a:latin typeface="Droid serif"/>
              <a:ea typeface="Droid Serif"/>
              <a:cs typeface="Droid serif"/>
              <a:sym typeface="Droid Serif"/>
            </a:endParaRPr>
          </a:p>
        </p:txBody>
      </p:sp>
      <p:sp>
        <p:nvSpPr>
          <p:cNvPr id="73" name="Google Shape;73;p13"/>
          <p:cNvSpPr txBox="1"/>
          <p:nvPr/>
        </p:nvSpPr>
        <p:spPr>
          <a:xfrm>
            <a:off x="6679904" y="13362856"/>
            <a:ext cx="80844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5400" b="1" dirty="0">
              <a:solidFill>
                <a:srgbClr val="666666"/>
              </a:solidFill>
              <a:latin typeface="Oswald"/>
              <a:ea typeface="Oswald"/>
              <a:cs typeface="Oswald"/>
              <a:sym typeface="Oswald"/>
            </a:endParaRPr>
          </a:p>
        </p:txBody>
      </p:sp>
      <p:sp>
        <p:nvSpPr>
          <p:cNvPr id="74" name="Google Shape;74;p13"/>
          <p:cNvSpPr txBox="1"/>
          <p:nvPr/>
        </p:nvSpPr>
        <p:spPr>
          <a:xfrm>
            <a:off x="2143400" y="10482536"/>
            <a:ext cx="10285800" cy="328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p:txBody>
      </p:sp>
      <p:sp>
        <p:nvSpPr>
          <p:cNvPr id="75" name="Google Shape;75;p13"/>
          <p:cNvSpPr txBox="1"/>
          <p:nvPr/>
        </p:nvSpPr>
        <p:spPr>
          <a:xfrm>
            <a:off x="29866480" y="5658000"/>
            <a:ext cx="102858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tLang="zh-CN" sz="5400" b="1" dirty="0" smtClean="0">
                <a:solidFill>
                  <a:srgbClr val="666666"/>
                </a:solidFill>
                <a:latin typeface="Oswald"/>
                <a:ea typeface="Oswald"/>
                <a:cs typeface="Oswald"/>
                <a:sym typeface="Oswald"/>
              </a:rPr>
              <a:t>Result</a:t>
            </a:r>
            <a:r>
              <a:rPr lang="zh-CN" altLang="en-US" sz="5400" b="1" dirty="0" smtClean="0">
                <a:solidFill>
                  <a:srgbClr val="666666"/>
                </a:solidFill>
                <a:latin typeface="Oswald"/>
                <a:ea typeface="Oswald"/>
                <a:cs typeface="Oswald"/>
                <a:sym typeface="Oswald"/>
              </a:rPr>
              <a:t> </a:t>
            </a:r>
            <a:r>
              <a:rPr lang="en-US" altLang="zh-CN" sz="5400" b="1" dirty="0" smtClean="0">
                <a:solidFill>
                  <a:srgbClr val="666666"/>
                </a:solidFill>
                <a:latin typeface="Oswald"/>
                <a:ea typeface="Oswald"/>
                <a:cs typeface="Oswald"/>
                <a:sym typeface="Oswald"/>
              </a:rPr>
              <a:t>and</a:t>
            </a:r>
            <a:r>
              <a:rPr lang="zh-CN" altLang="en-US" sz="5400" b="1" dirty="0" smtClean="0">
                <a:solidFill>
                  <a:srgbClr val="666666"/>
                </a:solidFill>
                <a:latin typeface="Oswald"/>
                <a:ea typeface="Oswald"/>
                <a:cs typeface="Oswald"/>
                <a:sym typeface="Oswald"/>
              </a:rPr>
              <a:t> </a:t>
            </a:r>
            <a:r>
              <a:rPr lang="en-US" altLang="zh-CN" sz="5400" b="1" dirty="0" smtClean="0">
                <a:solidFill>
                  <a:srgbClr val="666666"/>
                </a:solidFill>
                <a:latin typeface="Oswald"/>
                <a:ea typeface="Oswald"/>
                <a:cs typeface="Oswald"/>
                <a:sym typeface="Oswald"/>
              </a:rPr>
              <a:t>Conclusion</a:t>
            </a:r>
            <a:r>
              <a:rPr lang="zh-CN" altLang="en-US" sz="5400" b="1" dirty="0" smtClean="0">
                <a:solidFill>
                  <a:srgbClr val="666666"/>
                </a:solidFill>
                <a:latin typeface="Oswald"/>
                <a:ea typeface="Oswald"/>
                <a:cs typeface="Oswald"/>
                <a:sym typeface="Oswald"/>
              </a:rPr>
              <a:t> </a:t>
            </a:r>
            <a:endParaRPr dirty="0">
              <a:latin typeface="Oswald"/>
              <a:ea typeface="Oswald"/>
              <a:cs typeface="Oswald"/>
              <a:sym typeface="Oswald"/>
            </a:endParaRPr>
          </a:p>
        </p:txBody>
      </p:sp>
      <p:sp>
        <p:nvSpPr>
          <p:cNvPr id="76" name="Google Shape;76;p13"/>
          <p:cNvSpPr txBox="1"/>
          <p:nvPr/>
        </p:nvSpPr>
        <p:spPr>
          <a:xfrm>
            <a:off x="3943600" y="15739120"/>
            <a:ext cx="10285800" cy="3629393"/>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0"/>
              </a:spcBef>
              <a:spcAft>
                <a:spcPts val="0"/>
              </a:spcAft>
              <a:buFont typeface="Arial" panose="020B0604020202020204" pitchFamily="34" charset="0"/>
              <a:buChar char="•"/>
            </a:pPr>
            <a:endParaRPr sz="2400" dirty="0">
              <a:solidFill>
                <a:srgbClr val="434343"/>
              </a:solidFill>
              <a:latin typeface="Droid Serif"/>
              <a:ea typeface="Droid Serif"/>
              <a:cs typeface="Droid Serif"/>
              <a:sym typeface="Droid Serif"/>
            </a:endParaRPr>
          </a:p>
        </p:txBody>
      </p:sp>
      <p:sp>
        <p:nvSpPr>
          <p:cNvPr id="77" name="Google Shape;77;p13"/>
          <p:cNvSpPr txBox="1"/>
          <p:nvPr/>
        </p:nvSpPr>
        <p:spPr>
          <a:xfrm>
            <a:off x="18777248" y="19987592"/>
            <a:ext cx="8084400" cy="116084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latin typeface="Oswald"/>
              <a:ea typeface="Oswald"/>
              <a:cs typeface="Oswald"/>
              <a:sym typeface="Oswald"/>
            </a:endParaRPr>
          </a:p>
        </p:txBody>
      </p:sp>
      <p:sp>
        <p:nvSpPr>
          <p:cNvPr id="78" name="Google Shape;78;p13"/>
          <p:cNvSpPr txBox="1"/>
          <p:nvPr/>
        </p:nvSpPr>
        <p:spPr>
          <a:xfrm>
            <a:off x="29506440" y="7170168"/>
            <a:ext cx="10285800" cy="15708337"/>
          </a:xfrm>
          <a:prstGeom prst="rect">
            <a:avLst/>
          </a:prstGeom>
          <a:noFill/>
          <a:ln>
            <a:noFill/>
          </a:ln>
        </p:spPr>
        <p:txBody>
          <a:bodyPr spcFirstLastPara="1" wrap="square" lIns="91425" tIns="91425" rIns="91425" bIns="91425" anchor="t" anchorCtr="0">
            <a:noAutofit/>
          </a:bodyPr>
          <a:lstStyle/>
          <a:p>
            <a:r>
              <a:rPr lang="en-US" altLang="zh-CN" sz="2400" dirty="0" smtClean="0"/>
              <a:t>	After </a:t>
            </a:r>
            <a:r>
              <a:rPr lang="en-US" altLang="zh-CN" sz="2400" dirty="0"/>
              <a:t>measuring and evaluating some descriptive statistics and visual plots, to get an overview of the relationship between predictors and response variables, we mainly use two sample t-tests to test the average Glycosylated hemoglobin levels in different category groups. We found that there is no significant difference in Glycosylated hemoglobin levels when varied with different levels of location and gender. We also use Pearson's correlation test to determine whether there is any significant correlation between each of the 12 continuous variables and Glycosylated hemoglobin. </a:t>
            </a:r>
            <a:endParaRPr lang="en-US" altLang="zh-CN" sz="2400" dirty="0" smtClean="0"/>
          </a:p>
          <a:p>
            <a:r>
              <a:rPr lang="en-US" altLang="zh-CN" sz="2400" dirty="0"/>
              <a:t>	</a:t>
            </a:r>
            <a:r>
              <a:rPr lang="en-US" altLang="zh-CN" sz="2400" dirty="0" smtClean="0"/>
              <a:t>The </a:t>
            </a:r>
            <a:r>
              <a:rPr lang="en-US" altLang="zh-CN" sz="2400" dirty="0"/>
              <a:t>results show that three predictors: height, bp.1d and </a:t>
            </a:r>
            <a:r>
              <a:rPr lang="en-US" altLang="zh-CN" sz="2400" dirty="0" err="1"/>
              <a:t>time.ppn</a:t>
            </a:r>
            <a:r>
              <a:rPr lang="en-US" altLang="zh-CN" sz="2400" dirty="0"/>
              <a:t> are insignificant in having correlation with Glycosylated hemoglobin. While, using diabetes as the outcome, we use chi-test to test the independency between the category predictors and diabetes. We also find that location and gender are insignificant with diabetes as the outcome, so then we use t-tests to determine whether the average values of each of the 12 continuous predictors are different in the two diabetes groups or not. The results also show that height, bp.1d and </a:t>
            </a:r>
            <a:r>
              <a:rPr lang="en-US" altLang="zh-CN" sz="2400" dirty="0" err="1"/>
              <a:t>time.ppn</a:t>
            </a:r>
            <a:r>
              <a:rPr lang="en-US" altLang="zh-CN" sz="2400" dirty="0"/>
              <a:t> are insignificant and doesn’t contribute much. Thus, we perform regression analysis for Glycosylated hemoglobin and diabetes. We use linear regression for Glycosylated hemoglobin and logistic regression for diabetes. We remove the predictors, which are insignificant, as found by bivariate analysis, and perform a log transformation of Glycosylated hemoglobin. </a:t>
            </a: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Clr>
                <a:schemeClr val="dk1"/>
              </a:buClr>
              <a:buSzPts val="1100"/>
              <a:buFont typeface="Arial"/>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p:txBody>
      </p:sp>
      <p:sp>
        <p:nvSpPr>
          <p:cNvPr id="79" name="Google Shape;79;p13"/>
          <p:cNvSpPr txBox="1"/>
          <p:nvPr/>
        </p:nvSpPr>
        <p:spPr>
          <a:xfrm>
            <a:off x="30658568" y="23371968"/>
            <a:ext cx="8084400" cy="145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400" b="1" dirty="0">
                <a:solidFill>
                  <a:srgbClr val="666666"/>
                </a:solidFill>
                <a:latin typeface="Oswald"/>
                <a:ea typeface="Oswald"/>
                <a:cs typeface="Oswald"/>
                <a:sym typeface="Oswald"/>
              </a:rPr>
              <a:t>Reference</a:t>
            </a:r>
            <a:endParaRPr dirty="0">
              <a:latin typeface="Oswald"/>
              <a:ea typeface="Oswald"/>
              <a:cs typeface="Oswald"/>
              <a:sym typeface="Oswald"/>
            </a:endParaRPr>
          </a:p>
        </p:txBody>
      </p:sp>
      <p:sp>
        <p:nvSpPr>
          <p:cNvPr id="80" name="Google Shape;80;p13"/>
          <p:cNvSpPr txBox="1"/>
          <p:nvPr/>
        </p:nvSpPr>
        <p:spPr>
          <a:xfrm>
            <a:off x="30514552" y="24452088"/>
            <a:ext cx="10285800" cy="6507114"/>
          </a:xfrm>
          <a:prstGeom prst="rect">
            <a:avLst/>
          </a:prstGeom>
          <a:noFill/>
          <a:ln>
            <a:noFill/>
          </a:ln>
        </p:spPr>
        <p:txBody>
          <a:bodyPr spcFirstLastPara="1" wrap="square" lIns="91425" tIns="91425" rIns="91425" bIns="91425" anchor="t" anchorCtr="0">
            <a:noAutofit/>
          </a:bodyPr>
          <a:lstStyle/>
          <a:p>
            <a:r>
              <a:rPr lang="en-US" altLang="zh-CN" sz="2400" dirty="0">
                <a:latin typeface="Droid serif"/>
                <a:cs typeface="Droid serif"/>
              </a:rPr>
              <a:t>1.     </a:t>
            </a:r>
            <a:r>
              <a:rPr lang="en-US" altLang="zh-CN" sz="2400" dirty="0" err="1">
                <a:latin typeface="Droid serif"/>
                <a:cs typeface="Droid serif"/>
              </a:rPr>
              <a:t>Willems</a:t>
            </a:r>
            <a:r>
              <a:rPr lang="en-US" altLang="zh-CN" sz="2400" dirty="0">
                <a:latin typeface="Droid serif"/>
                <a:cs typeface="Droid serif"/>
              </a:rPr>
              <a:t> JP, Saunders JT, DE Hunt, JB </a:t>
            </a:r>
            <a:r>
              <a:rPr lang="en-US" altLang="zh-CN" sz="2400" dirty="0" err="1">
                <a:latin typeface="Droid serif"/>
                <a:cs typeface="Droid serif"/>
              </a:rPr>
              <a:t>Schorling</a:t>
            </a:r>
            <a:r>
              <a:rPr lang="en-US" altLang="zh-CN" sz="2400" dirty="0">
                <a:latin typeface="Droid serif"/>
                <a:cs typeface="Droid serif"/>
              </a:rPr>
              <a:t>: Prevalence of coronary heart disease risk factors among rural blacks: A community-based study. Southern Medical Journal 90:814-820; 1997 </a:t>
            </a:r>
            <a:r>
              <a:rPr lang="en-US" altLang="zh-CN" sz="2400" dirty="0" err="1">
                <a:latin typeface="Droid serif"/>
                <a:cs typeface="Droid serif"/>
              </a:rPr>
              <a:t>Schorling</a:t>
            </a:r>
            <a:r>
              <a:rPr lang="en-US" altLang="zh-CN" sz="2400" dirty="0">
                <a:latin typeface="Droid serif"/>
                <a:cs typeface="Droid serif"/>
              </a:rPr>
              <a:t> JB, Roach J, Siegel M, </a:t>
            </a:r>
            <a:r>
              <a:rPr lang="en-US" altLang="zh-CN" sz="2400" dirty="0" err="1">
                <a:latin typeface="Droid serif"/>
                <a:cs typeface="Droid serif"/>
              </a:rPr>
              <a:t>Baturka</a:t>
            </a:r>
            <a:r>
              <a:rPr lang="en-US" altLang="zh-CN" sz="2400" dirty="0">
                <a:latin typeface="Droid serif"/>
                <a:cs typeface="Droid serif"/>
              </a:rPr>
              <a:t> N, Hunt DE, </a:t>
            </a:r>
            <a:r>
              <a:rPr lang="en-US" altLang="zh-CN" sz="2400" dirty="0" err="1">
                <a:latin typeface="Droid serif"/>
                <a:cs typeface="Droid serif"/>
              </a:rPr>
              <a:t>Guterbock</a:t>
            </a:r>
            <a:r>
              <a:rPr lang="en-US" altLang="zh-CN" sz="2400" dirty="0">
                <a:latin typeface="Droid serif"/>
                <a:cs typeface="Droid serif"/>
              </a:rPr>
              <a:t> TM, Stewart HL: A trial of church-based smoking cessation interventions for rural African Americans. Preventive Medicine 26:92-101; 1997.</a:t>
            </a:r>
          </a:p>
          <a:p>
            <a:r>
              <a:rPr lang="en-US" altLang="zh-CN" sz="2400" dirty="0">
                <a:latin typeface="Droid serif"/>
                <a:cs typeface="Droid serif"/>
              </a:rPr>
              <a:t>3.     </a:t>
            </a:r>
            <a:r>
              <a:rPr lang="en-US" altLang="zh-CN" sz="2400" dirty="0" err="1">
                <a:latin typeface="Droid serif"/>
                <a:cs typeface="Droid serif"/>
              </a:rPr>
              <a:t>Wannamethee</a:t>
            </a:r>
            <a:r>
              <a:rPr lang="en-US" altLang="zh-CN" sz="2400" dirty="0">
                <a:latin typeface="Droid serif"/>
                <a:cs typeface="Droid serif"/>
              </a:rPr>
              <a:t>, S. Goya, et al. "Metabolic syndrome </a:t>
            </a:r>
            <a:r>
              <a:rPr lang="en-US" altLang="zh-CN" sz="2400" dirty="0" err="1">
                <a:latin typeface="Droid serif"/>
                <a:cs typeface="Droid serif"/>
              </a:rPr>
              <a:t>vs</a:t>
            </a:r>
            <a:r>
              <a:rPr lang="en-US" altLang="zh-CN" sz="2400" dirty="0">
                <a:latin typeface="Droid serif"/>
                <a:cs typeface="Droid serif"/>
              </a:rPr>
              <a:t> Framingham Risk Score for prediction of coronary heart disease, stroke, and type 2 diabetes mellitus." </a:t>
            </a:r>
            <a:r>
              <a:rPr lang="en-US" altLang="zh-CN" sz="2400" i="1" dirty="0">
                <a:latin typeface="Droid serif"/>
                <a:cs typeface="Droid serif"/>
              </a:rPr>
              <a:t>Archives of internal medicine</a:t>
            </a:r>
            <a:r>
              <a:rPr lang="en-US" altLang="zh-CN" sz="2400" dirty="0">
                <a:latin typeface="Droid serif"/>
                <a:cs typeface="Droid serif"/>
              </a:rPr>
              <a:t> 165.22 (2005): 2644-2650.</a:t>
            </a:r>
          </a:p>
          <a:p>
            <a:r>
              <a:rPr lang="en-US" altLang="zh-CN" sz="2400" dirty="0">
                <a:latin typeface="Droid serif"/>
                <a:cs typeface="Droid serif"/>
              </a:rPr>
              <a:t>4.     </a:t>
            </a:r>
            <a:r>
              <a:rPr lang="en-US" altLang="zh-CN" sz="2400" dirty="0" err="1">
                <a:latin typeface="Droid serif"/>
                <a:cs typeface="Droid serif"/>
              </a:rPr>
              <a:t>Knowler</a:t>
            </a:r>
            <a:r>
              <a:rPr lang="en-US" altLang="zh-CN" sz="2400" dirty="0">
                <a:latin typeface="Droid serif"/>
                <a:cs typeface="Droid serif"/>
              </a:rPr>
              <a:t>, William C., et al. "Reduction in the incidence of type 2 diabetes with lifestyle intervention or metformin." </a:t>
            </a:r>
            <a:r>
              <a:rPr lang="en-US" altLang="zh-CN" sz="2400" i="1" dirty="0">
                <a:latin typeface="Droid serif"/>
                <a:cs typeface="Droid serif"/>
              </a:rPr>
              <a:t>The New England journal of medicine</a:t>
            </a:r>
            <a:r>
              <a:rPr lang="en-US" altLang="zh-CN" sz="2400" dirty="0">
                <a:latin typeface="Droid serif"/>
                <a:cs typeface="Droid serif"/>
              </a:rPr>
              <a:t> 346.6 (2002): 393-403.</a:t>
            </a:r>
          </a:p>
          <a:p>
            <a:r>
              <a:rPr lang="en-US" altLang="zh-CN" sz="2400" dirty="0">
                <a:latin typeface="Droid serif"/>
                <a:cs typeface="Droid serif"/>
              </a:rPr>
              <a:t>5.     Lorenzo, Carlos, et al. "The metabolic syndrome as predictor of type 2 diabetes: the San Antonio heart study." </a:t>
            </a:r>
            <a:r>
              <a:rPr lang="en-US" altLang="zh-CN" sz="2400" i="1" dirty="0">
                <a:latin typeface="Droid serif"/>
                <a:cs typeface="Droid serif"/>
              </a:rPr>
              <a:t>Diabetes care</a:t>
            </a:r>
            <a:r>
              <a:rPr lang="en-US" altLang="zh-CN" sz="2400" dirty="0">
                <a:latin typeface="Droid serif"/>
                <a:cs typeface="Droid serif"/>
              </a:rPr>
              <a:t> 26.11 (2003): 3153-3159.</a:t>
            </a:r>
          </a:p>
          <a:p>
            <a:r>
              <a:rPr lang="en-US" altLang="zh-CN" sz="2400" dirty="0">
                <a:latin typeface="Droid serif"/>
                <a:cs typeface="Droid serif"/>
              </a:rPr>
              <a:t>6.     Collins, Gary S., et al. "Developing risk prediction models for type 2 diabetes: a systematic review of methodology and reporting." </a:t>
            </a:r>
            <a:r>
              <a:rPr lang="en-US" altLang="zh-CN" sz="2400" i="1" dirty="0">
                <a:latin typeface="Droid serif"/>
                <a:cs typeface="Droid serif"/>
              </a:rPr>
              <a:t>BMC medicine</a:t>
            </a:r>
            <a:r>
              <a:rPr lang="en-US" altLang="zh-CN" sz="2400" dirty="0">
                <a:latin typeface="Droid serif"/>
                <a:cs typeface="Droid serif"/>
              </a:rPr>
              <a:t> 9.1 (2011): 103.</a:t>
            </a:r>
          </a:p>
          <a:p>
            <a:r>
              <a:rPr lang="en-US" altLang="zh-CN" sz="2400" dirty="0">
                <a:latin typeface="Droid serif"/>
                <a:cs typeface="Droid serif"/>
              </a:rPr>
              <a:t/>
            </a:r>
            <a:br>
              <a:rPr lang="en-US" altLang="zh-CN" sz="2400" dirty="0">
                <a:latin typeface="Droid serif"/>
                <a:cs typeface="Droid serif"/>
              </a:rPr>
            </a:br>
            <a:r>
              <a:rPr lang="en-US" altLang="zh-CN" sz="2400" dirty="0"/>
              <a:t> </a:t>
            </a: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2400" dirty="0">
              <a:solidFill>
                <a:srgbClr val="434343"/>
              </a:solidFill>
              <a:latin typeface="Droid Serif"/>
              <a:ea typeface="Droid Serif"/>
              <a:cs typeface="Droid Serif"/>
              <a:sym typeface="Droid Serif"/>
            </a:endParaRPr>
          </a:p>
        </p:txBody>
      </p:sp>
      <p:sp>
        <p:nvSpPr>
          <p:cNvPr id="83" name="Google Shape;83;p13"/>
          <p:cNvSpPr/>
          <p:nvPr/>
        </p:nvSpPr>
        <p:spPr>
          <a:xfrm>
            <a:off x="896475" y="912100"/>
            <a:ext cx="659400" cy="43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3" descr="logo.png">
            <a:hlinkClick r:id="rId3"/>
          </p:cNvPr>
          <p:cNvPicPr preferRelativeResize="0"/>
          <p:nvPr/>
        </p:nvPicPr>
        <p:blipFill>
          <a:blip r:embed="rId4">
            <a:alphaModFix/>
          </a:blip>
          <a:stretch>
            <a:fillRect/>
          </a:stretch>
        </p:blipFill>
        <p:spPr>
          <a:xfrm>
            <a:off x="41065963" y="32120700"/>
            <a:ext cx="1933575" cy="628650"/>
          </a:xfrm>
          <a:prstGeom prst="rect">
            <a:avLst/>
          </a:prstGeom>
          <a:noFill/>
          <a:ln>
            <a:noFill/>
          </a:ln>
        </p:spPr>
      </p:pic>
      <p:sp>
        <p:nvSpPr>
          <p:cNvPr id="86" name="Google Shape;86;p13"/>
          <p:cNvSpPr txBox="1"/>
          <p:nvPr/>
        </p:nvSpPr>
        <p:spPr>
          <a:xfrm>
            <a:off x="896475" y="31997700"/>
            <a:ext cx="39747299" cy="9207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400">
                <a:solidFill>
                  <a:srgbClr val="FFFFFF"/>
                </a:solidFill>
                <a:latin typeface="Droid Serif"/>
                <a:ea typeface="Droid Serif"/>
                <a:cs typeface="Droid Serif"/>
                <a:sym typeface="Droid Serif"/>
              </a:rPr>
              <a:t>This presentation poster was designed by </a:t>
            </a:r>
            <a:r>
              <a:rPr lang="en" sz="2400" u="sng">
                <a:solidFill>
                  <a:srgbClr val="FFFFFF"/>
                </a:solidFill>
                <a:latin typeface="Droid Serif"/>
                <a:ea typeface="Droid Serif"/>
                <a:cs typeface="Droid Serif"/>
                <a:sym typeface="Droid Serif"/>
                <a:hlinkClick r:id="rId5"/>
              </a:rPr>
              <a:t>FPPT</a:t>
            </a:r>
            <a:r>
              <a:rPr lang="en" sz="2400">
                <a:solidFill>
                  <a:srgbClr val="FFFFFF"/>
                </a:solidFill>
                <a:latin typeface="Droid Serif"/>
                <a:ea typeface="Droid Serif"/>
                <a:cs typeface="Droid Serif"/>
                <a:sym typeface="Droid Serif"/>
              </a:rPr>
              <a:t>.</a:t>
            </a:r>
            <a:endParaRPr>
              <a:solidFill>
                <a:srgbClr val="FFFFFF"/>
              </a:solidFill>
            </a:endParaRPr>
          </a:p>
        </p:txBody>
      </p:sp>
      <p:sp>
        <p:nvSpPr>
          <p:cNvPr id="89" name="Google Shape;89;p13"/>
          <p:cNvSpPr txBox="1"/>
          <p:nvPr/>
        </p:nvSpPr>
        <p:spPr>
          <a:xfrm>
            <a:off x="2039478" y="1438150"/>
            <a:ext cx="4777547" cy="32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7200" dirty="0" smtClean="0"/>
              <a:t>CS</a:t>
            </a:r>
            <a:r>
              <a:rPr lang="en-US" altLang="zh-CN" sz="7200" dirty="0" smtClean="0"/>
              <a:t>802</a:t>
            </a:r>
            <a:endParaRPr lang="en-US" altLang="zh-CN" sz="7200" dirty="0"/>
          </a:p>
          <a:p>
            <a:pPr marL="0" lvl="0" indent="0" algn="ctr" rtl="0">
              <a:spcBef>
                <a:spcPts val="0"/>
              </a:spcBef>
              <a:spcAft>
                <a:spcPts val="0"/>
              </a:spcAft>
              <a:buNone/>
            </a:pPr>
            <a:r>
              <a:rPr lang="en-US" altLang="zh-CN" sz="5400" dirty="0" smtClean="0"/>
              <a:t>Research</a:t>
            </a:r>
            <a:r>
              <a:rPr lang="zh-CN" altLang="en-US" sz="5400" dirty="0" smtClean="0"/>
              <a:t> </a:t>
            </a:r>
            <a:endParaRPr lang="en-US" altLang="zh-CN" sz="5400" dirty="0" smtClean="0"/>
          </a:p>
          <a:p>
            <a:pPr marL="0" lvl="0" indent="0" algn="ctr" rtl="0">
              <a:spcBef>
                <a:spcPts val="0"/>
              </a:spcBef>
              <a:spcAft>
                <a:spcPts val="0"/>
              </a:spcAft>
              <a:buNone/>
            </a:pPr>
            <a:r>
              <a:rPr lang="zh-CN" altLang="zh-CN" sz="5400" dirty="0" smtClean="0"/>
              <a:t>S</a:t>
            </a:r>
            <a:r>
              <a:rPr lang="en-US" altLang="zh-CN" sz="5400" dirty="0" err="1" smtClean="0"/>
              <a:t>eminar</a:t>
            </a:r>
            <a:endParaRPr lang="en-US" sz="5400" dirty="0"/>
          </a:p>
        </p:txBody>
      </p:sp>
      <p:pic>
        <p:nvPicPr>
          <p:cNvPr id="36" name="Picture 1"/>
          <p:cNvPicPr/>
          <p:nvPr/>
        </p:nvPicPr>
        <p:blipFill>
          <a:blip r:embed="rId6"/>
          <a:stretch>
            <a:fillRect/>
          </a:stretch>
        </p:blipFill>
        <p:spPr>
          <a:xfrm>
            <a:off x="2431432" y="23948032"/>
            <a:ext cx="9217024" cy="6048672"/>
          </a:xfrm>
          <a:prstGeom prst="rect">
            <a:avLst/>
          </a:prstGeom>
        </p:spPr>
      </p:pic>
      <p:sp>
        <p:nvSpPr>
          <p:cNvPr id="5" name="矩形 4"/>
          <p:cNvSpPr/>
          <p:nvPr/>
        </p:nvSpPr>
        <p:spPr>
          <a:xfrm>
            <a:off x="919264" y="30428752"/>
            <a:ext cx="12872592" cy="523220"/>
          </a:xfrm>
          <a:prstGeom prst="rect">
            <a:avLst/>
          </a:prstGeom>
        </p:spPr>
        <p:txBody>
          <a:bodyPr wrap="square">
            <a:spAutoFit/>
          </a:bodyPr>
          <a:lstStyle/>
          <a:p>
            <a:pPr algn="ctr"/>
            <a:r>
              <a:rPr lang="en-US" altLang="zh-CN" b="1" i="1" dirty="0"/>
              <a:t>Fig. 1. Scatter Plots for continuous variables.</a:t>
            </a:r>
            <a:endParaRPr lang="en-US" altLang="zh-CN" dirty="0"/>
          </a:p>
          <a:p>
            <a:pPr algn="ctr"/>
            <a:r>
              <a:rPr lang="en-US" altLang="zh-CN" dirty="0"/>
              <a:t>The above figure depicts the variation of glycosylated hemoglobin with the 12 continuous variables.</a:t>
            </a:r>
          </a:p>
        </p:txBody>
      </p:sp>
      <p:pic>
        <p:nvPicPr>
          <p:cNvPr id="39" name="Picture 8"/>
          <p:cNvPicPr/>
          <p:nvPr/>
        </p:nvPicPr>
        <p:blipFill>
          <a:blip r:embed="rId7"/>
          <a:stretch>
            <a:fillRect/>
          </a:stretch>
        </p:blipFill>
        <p:spPr>
          <a:xfrm>
            <a:off x="19209296" y="24452088"/>
            <a:ext cx="5112568" cy="5760640"/>
          </a:xfrm>
          <a:prstGeom prst="rect">
            <a:avLst/>
          </a:prstGeom>
        </p:spPr>
      </p:pic>
      <p:sp>
        <p:nvSpPr>
          <p:cNvPr id="42" name="矩形 41"/>
          <p:cNvSpPr/>
          <p:nvPr/>
        </p:nvSpPr>
        <p:spPr>
          <a:xfrm>
            <a:off x="19281304" y="30500760"/>
            <a:ext cx="7992888" cy="307777"/>
          </a:xfrm>
          <a:prstGeom prst="rect">
            <a:avLst/>
          </a:prstGeom>
        </p:spPr>
        <p:txBody>
          <a:bodyPr wrap="square">
            <a:spAutoFit/>
          </a:bodyPr>
          <a:lstStyle/>
          <a:p>
            <a:r>
              <a:rPr lang="en-US" altLang="zh-CN" b="1" i="1" dirty="0"/>
              <a:t>Table 5: Regression result of final linear model for </a:t>
            </a:r>
            <a:r>
              <a:rPr lang="en-US" altLang="zh-CN" b="1" i="1" dirty="0" err="1"/>
              <a:t>Glyhb</a:t>
            </a:r>
            <a:endParaRPr lang="en-US" altLang="zh-CN" dirty="0"/>
          </a:p>
        </p:txBody>
      </p:sp>
      <p:pic>
        <p:nvPicPr>
          <p:cNvPr id="43" name="Picture"/>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154512" y="15955144"/>
            <a:ext cx="4104456" cy="5688632"/>
          </a:xfrm>
          <a:prstGeom prst="rect">
            <a:avLst/>
          </a:prstGeom>
          <a:noFill/>
          <a:ln>
            <a:noFill/>
          </a:ln>
        </p:spPr>
      </p:pic>
      <p:pic>
        <p:nvPicPr>
          <p:cNvPr id="44" name="Picture 5"/>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691016" y="15883136"/>
            <a:ext cx="3960440" cy="5760640"/>
          </a:xfrm>
          <a:prstGeom prst="rect">
            <a:avLst/>
          </a:prstGeom>
          <a:noFill/>
        </p:spPr>
      </p:pic>
      <p:sp>
        <p:nvSpPr>
          <p:cNvPr id="6" name="文本框 5"/>
          <p:cNvSpPr txBox="1"/>
          <p:nvPr/>
        </p:nvSpPr>
        <p:spPr>
          <a:xfrm>
            <a:off x="35195072" y="22147832"/>
            <a:ext cx="3769736" cy="738664"/>
          </a:xfrm>
          <a:prstGeom prst="rect">
            <a:avLst/>
          </a:prstGeom>
          <a:noFill/>
        </p:spPr>
        <p:txBody>
          <a:bodyPr wrap="none" rtlCol="0">
            <a:spAutoFit/>
          </a:bodyPr>
          <a:lstStyle/>
          <a:p>
            <a:r>
              <a:rPr lang="en-US" altLang="zh-CN" b="1" i="1" dirty="0"/>
              <a:t>Fig. </a:t>
            </a:r>
            <a:r>
              <a:rPr lang="zh-CN" altLang="zh-CN" b="1" i="1" dirty="0"/>
              <a:t>3</a:t>
            </a:r>
            <a:r>
              <a:rPr lang="en-US" altLang="zh-CN" b="1" i="1" dirty="0" smtClean="0"/>
              <a:t>.  </a:t>
            </a:r>
            <a:r>
              <a:rPr lang="en-US" altLang="zh-CN" b="1" i="1" dirty="0"/>
              <a:t>Logistic Regression with </a:t>
            </a:r>
            <a:r>
              <a:rPr lang="en-US" altLang="zh-CN" b="1" i="1" dirty="0" smtClean="0"/>
              <a:t>removed</a:t>
            </a:r>
          </a:p>
          <a:p>
            <a:r>
              <a:rPr lang="en-US" altLang="zh-CN" b="1" i="1" dirty="0" smtClean="0"/>
              <a:t> </a:t>
            </a:r>
            <a:r>
              <a:rPr lang="en-US" altLang="zh-CN" b="1" i="1" dirty="0"/>
              <a:t>unnecessary variables and NAs</a:t>
            </a:r>
            <a:r>
              <a:rPr lang="en-US" altLang="zh-CN" i="1" dirty="0"/>
              <a:t>.</a:t>
            </a:r>
            <a:endParaRPr lang="en-US" altLang="zh-CN" dirty="0"/>
          </a:p>
          <a:p>
            <a:endParaRPr kumimoji="1" lang="zh-CN" altLang="en-US" dirty="0"/>
          </a:p>
        </p:txBody>
      </p:sp>
      <p:sp>
        <p:nvSpPr>
          <p:cNvPr id="45" name="文本框 44"/>
          <p:cNvSpPr txBox="1"/>
          <p:nvPr/>
        </p:nvSpPr>
        <p:spPr>
          <a:xfrm>
            <a:off x="30730576" y="22147832"/>
            <a:ext cx="3570388" cy="738664"/>
          </a:xfrm>
          <a:prstGeom prst="rect">
            <a:avLst/>
          </a:prstGeom>
          <a:noFill/>
        </p:spPr>
        <p:txBody>
          <a:bodyPr wrap="none" rtlCol="0">
            <a:spAutoFit/>
          </a:bodyPr>
          <a:lstStyle/>
          <a:p>
            <a:r>
              <a:rPr lang="en-US" altLang="zh-CN" b="1" i="1" dirty="0"/>
              <a:t>Fig. </a:t>
            </a:r>
            <a:r>
              <a:rPr lang="zh-CN" altLang="zh-CN" b="1" i="1" dirty="0"/>
              <a:t>2</a:t>
            </a:r>
            <a:r>
              <a:rPr lang="en-US" altLang="zh-CN" b="1" i="1" dirty="0" smtClean="0"/>
              <a:t>. Linear </a:t>
            </a:r>
            <a:r>
              <a:rPr lang="en-US" altLang="zh-CN" b="1" i="1" dirty="0"/>
              <a:t>Regression with removed </a:t>
            </a:r>
            <a:endParaRPr lang="en-US" altLang="zh-CN" b="1" i="1" dirty="0" smtClean="0"/>
          </a:p>
          <a:p>
            <a:r>
              <a:rPr lang="en-US" altLang="zh-CN" b="1" i="1" dirty="0" smtClean="0"/>
              <a:t>unnecessary </a:t>
            </a:r>
            <a:r>
              <a:rPr lang="en-US" altLang="zh-CN" b="1" i="1" dirty="0"/>
              <a:t>variables and NAs.</a:t>
            </a:r>
            <a:endParaRPr lang="en-US" altLang="zh-CN" dirty="0"/>
          </a:p>
          <a:p>
            <a:endParaRPr kumimoji="1" lang="zh-CN"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689</Words>
  <Application>Microsoft Macintosh PowerPoint</Application>
  <PresentationFormat>自定义</PresentationFormat>
  <Paragraphs>60</Paragraphs>
  <Slides>1</Slides>
  <Notes>1</Notes>
  <HiddenSlides>0</HiddenSlides>
  <MMClips>0</MMClips>
  <ScaleCrop>false</ScaleCrop>
  <HeadingPairs>
    <vt:vector size="6" baseType="variant">
      <vt:variant>
        <vt:lpstr>使用的字体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Calibri</vt:lpstr>
      <vt:lpstr>Oswald</vt:lpstr>
      <vt:lpstr>Simple Light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孙骏彬</dc:creator>
  <cp:lastModifiedBy>Sun Junbin</cp:lastModifiedBy>
  <cp:revision>11</cp:revision>
  <dcterms:modified xsi:type="dcterms:W3CDTF">2019-05-17T14:46:51Z</dcterms:modified>
</cp:coreProperties>
</file>