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72" r:id="rId2"/>
    <p:sldId id="273" r:id="rId3"/>
    <p:sldId id="274" r:id="rId4"/>
    <p:sldId id="275" r:id="rId5"/>
    <p:sldId id="276" r:id="rId6"/>
    <p:sldId id="311" r:id="rId7"/>
    <p:sldId id="312" r:id="rId8"/>
    <p:sldId id="277" r:id="rId9"/>
    <p:sldId id="278" r:id="rId10"/>
    <p:sldId id="279" r:id="rId11"/>
    <p:sldId id="280" r:id="rId12"/>
    <p:sldId id="282" r:id="rId13"/>
    <p:sldId id="286" r:id="rId14"/>
    <p:sldId id="287" r:id="rId15"/>
    <p:sldId id="283" r:id="rId16"/>
    <p:sldId id="288" r:id="rId17"/>
    <p:sldId id="284" r:id="rId18"/>
    <p:sldId id="289" r:id="rId19"/>
    <p:sldId id="285" r:id="rId20"/>
    <p:sldId id="290" r:id="rId21"/>
    <p:sldId id="292" r:id="rId22"/>
    <p:sldId id="291" r:id="rId23"/>
    <p:sldId id="293" r:id="rId24"/>
    <p:sldId id="294" r:id="rId25"/>
    <p:sldId id="295" r:id="rId26"/>
    <p:sldId id="296" r:id="rId27"/>
    <p:sldId id="297" r:id="rId28"/>
    <p:sldId id="298" r:id="rId29"/>
    <p:sldId id="299" r:id="rId30"/>
    <p:sldId id="302" r:id="rId31"/>
    <p:sldId id="303" r:id="rId32"/>
    <p:sldId id="304" r:id="rId33"/>
    <p:sldId id="305" r:id="rId34"/>
    <p:sldId id="306" r:id="rId35"/>
    <p:sldId id="309" r:id="rId36"/>
    <p:sldId id="310" r:id="rId37"/>
    <p:sldId id="300" r:id="rId38"/>
    <p:sldId id="301" r:id="rId3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1" d="100"/>
          <a:sy n="101" d="100"/>
        </p:scale>
        <p:origin x="-608"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0F7A50D-38D7-438D-9F53-F5E44AF1FBEB}" type="datetimeFigureOut">
              <a:rPr lang="en-US"/>
              <a:pPr>
                <a:defRPr/>
              </a:pPr>
              <a:t>19/5/17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57C3FB7-9D26-40E7-A1E5-40CE2E2B4C50}" type="slidenum">
              <a:rPr lang="en-US"/>
              <a:pPr>
                <a:defRPr/>
              </a:pPr>
              <a:t>‹#›</a:t>
            </a:fld>
            <a:endParaRPr lang="en-US"/>
          </a:p>
        </p:txBody>
      </p:sp>
    </p:spTree>
    <p:extLst>
      <p:ext uri="{BB962C8B-B14F-4D97-AF65-F5344CB8AC3E}">
        <p14:creationId xmlns:p14="http://schemas.microsoft.com/office/powerpoint/2010/main" val="10579821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EA18B5-F1E4-404E-9DA8-129102990DC5}"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2550CC70-EDA6-43B3-B97E-529D2BD69BE2}" type="datetime1">
              <a:rPr lang="en-US"/>
              <a:pPr>
                <a:defRPr/>
              </a:pPr>
              <a:t>19/5/17</a:t>
            </a:fld>
            <a:endParaRPr lang="en-US"/>
          </a:p>
        </p:txBody>
      </p:sp>
      <p:sp>
        <p:nvSpPr>
          <p:cNvPr id="11" name="Footer Placeholder 18"/>
          <p:cNvSpPr>
            <a:spLocks noGrp="1"/>
          </p:cNvSpPr>
          <p:nvPr>
            <p:ph type="ftr" sz="quarter" idx="11"/>
          </p:nvPr>
        </p:nvSpPr>
        <p:spPr/>
        <p:txBody>
          <a:bodyPr/>
          <a:lstStyle>
            <a:lvl1pPr>
              <a:defRPr/>
            </a:lvl1pPr>
          </a:lstStyle>
          <a:p>
            <a:pPr>
              <a:defRPr/>
            </a:pPr>
            <a:r>
              <a:rPr lang="en-US"/>
              <a:t>Add a footer</a:t>
            </a:r>
          </a:p>
        </p:txBody>
      </p:sp>
      <p:sp>
        <p:nvSpPr>
          <p:cNvPr id="12" name="Slide Number Placeholder 26"/>
          <p:cNvSpPr>
            <a:spLocks noGrp="1"/>
          </p:cNvSpPr>
          <p:nvPr>
            <p:ph type="sldNum" sz="quarter" idx="12"/>
          </p:nvPr>
        </p:nvSpPr>
        <p:spPr/>
        <p:txBody>
          <a:bodyPr/>
          <a:lstStyle>
            <a:lvl1pPr>
              <a:defRPr/>
            </a:lvl1pPr>
          </a:lstStyle>
          <a:p>
            <a:pPr>
              <a:defRPr/>
            </a:pPr>
            <a:fld id="{CD6B8CD0-FCA0-480F-992F-2B48EB3BC55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8D0C6F5-9F13-48D4-A25B-D0C3BD80188D}" type="datetime1">
              <a:rPr lang="en-US"/>
              <a:pPr>
                <a:defRPr/>
              </a:pPr>
              <a:t>19/5/17</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Add a footer</a:t>
            </a:r>
          </a:p>
        </p:txBody>
      </p:sp>
      <p:sp>
        <p:nvSpPr>
          <p:cNvPr id="6" name="Slide Number Placeholder 17"/>
          <p:cNvSpPr>
            <a:spLocks noGrp="1"/>
          </p:cNvSpPr>
          <p:nvPr>
            <p:ph type="sldNum" sz="quarter" idx="12"/>
          </p:nvPr>
        </p:nvSpPr>
        <p:spPr/>
        <p:txBody>
          <a:bodyPr/>
          <a:lstStyle>
            <a:lvl1pPr>
              <a:defRPr/>
            </a:lvl1pPr>
          </a:lstStyle>
          <a:p>
            <a:pPr>
              <a:defRPr/>
            </a:pPr>
            <a:fld id="{F41D0766-597F-423C-8989-8CC413AAB713}"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EC2AE2D-61EB-495C-B68D-3DF5BE929A9C}" type="datetime1">
              <a:rPr lang="en-US"/>
              <a:pPr>
                <a:defRPr/>
              </a:pPr>
              <a:t>19/5/17</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Add a footer</a:t>
            </a:r>
          </a:p>
        </p:txBody>
      </p:sp>
      <p:sp>
        <p:nvSpPr>
          <p:cNvPr id="6" name="Slide Number Placeholder 17"/>
          <p:cNvSpPr>
            <a:spLocks noGrp="1"/>
          </p:cNvSpPr>
          <p:nvPr>
            <p:ph type="sldNum" sz="quarter" idx="12"/>
          </p:nvPr>
        </p:nvSpPr>
        <p:spPr/>
        <p:txBody>
          <a:bodyPr/>
          <a:lstStyle>
            <a:lvl1pPr>
              <a:defRPr/>
            </a:lvl1pPr>
          </a:lstStyle>
          <a:p>
            <a:pPr>
              <a:defRPr/>
            </a:pPr>
            <a:fld id="{E30F9D0F-B24B-4539-92A6-B928092F7620}"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36AFAEC-BFD0-4872-95BE-30B7BFABCCA5}" type="datetime1">
              <a:rPr lang="en-US"/>
              <a:pPr>
                <a:defRPr/>
              </a:pPr>
              <a:t>19/5/17</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Add a footer</a:t>
            </a:r>
          </a:p>
        </p:txBody>
      </p:sp>
      <p:sp>
        <p:nvSpPr>
          <p:cNvPr id="6" name="Slide Number Placeholder 17"/>
          <p:cNvSpPr>
            <a:spLocks noGrp="1"/>
          </p:cNvSpPr>
          <p:nvPr>
            <p:ph type="sldNum" sz="quarter" idx="12"/>
          </p:nvPr>
        </p:nvSpPr>
        <p:spPr/>
        <p:txBody>
          <a:bodyPr/>
          <a:lstStyle>
            <a:lvl1pPr>
              <a:defRPr/>
            </a:lvl1pPr>
          </a:lstStyle>
          <a:p>
            <a:pPr>
              <a:defRPr/>
            </a:pPr>
            <a:fld id="{50228B93-AFBE-491E-B1ED-13A5769B3EA7}"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9"/>
          <p:cNvSpPr>
            <a:spLocks noGrp="1"/>
          </p:cNvSpPr>
          <p:nvPr>
            <p:ph type="dt" sz="half" idx="10"/>
          </p:nvPr>
        </p:nvSpPr>
        <p:spPr/>
        <p:txBody>
          <a:bodyPr/>
          <a:lstStyle>
            <a:lvl1pPr>
              <a:defRPr/>
            </a:lvl1pPr>
          </a:lstStyle>
          <a:p>
            <a:pPr>
              <a:defRPr/>
            </a:pPr>
            <a:fld id="{4B6B9784-1E3D-46B9-8A1D-E8C579672222}" type="datetime1">
              <a:rPr lang="en-US"/>
              <a:pPr>
                <a:defRPr/>
              </a:pPr>
              <a:t>19/5/17</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Add a footer</a:t>
            </a:r>
          </a:p>
        </p:txBody>
      </p:sp>
      <p:sp>
        <p:nvSpPr>
          <p:cNvPr id="6" name="Slide Number Placeholder 17"/>
          <p:cNvSpPr>
            <a:spLocks noGrp="1"/>
          </p:cNvSpPr>
          <p:nvPr>
            <p:ph type="sldNum" sz="quarter" idx="12"/>
          </p:nvPr>
        </p:nvSpPr>
        <p:spPr/>
        <p:txBody>
          <a:bodyPr/>
          <a:lstStyle>
            <a:lvl1pPr>
              <a:defRPr/>
            </a:lvl1pPr>
          </a:lstStyle>
          <a:p>
            <a:pPr>
              <a:defRPr/>
            </a:pPr>
            <a:fld id="{58482414-591A-4B77-AA96-0E9BE381E06B}"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E83B39-5855-4FB1-A4D0-F7DE8F130053}" type="datetime1">
              <a:rPr lang="en-US"/>
              <a:pPr>
                <a:defRPr/>
              </a:pPr>
              <a:t>19/5/17</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en-US"/>
              <a:t>Add a footer</a:t>
            </a:r>
          </a:p>
        </p:txBody>
      </p:sp>
      <p:sp>
        <p:nvSpPr>
          <p:cNvPr id="7" name="Slide Number Placeholder 17"/>
          <p:cNvSpPr>
            <a:spLocks noGrp="1"/>
          </p:cNvSpPr>
          <p:nvPr>
            <p:ph type="sldNum" sz="quarter" idx="12"/>
          </p:nvPr>
        </p:nvSpPr>
        <p:spPr/>
        <p:txBody>
          <a:bodyPr/>
          <a:lstStyle>
            <a:lvl1pPr>
              <a:defRPr/>
            </a:lvl1pPr>
          </a:lstStyle>
          <a:p>
            <a:pPr>
              <a:defRPr/>
            </a:pPr>
            <a:fld id="{092C0EF3-F9F6-46B3-98DE-EE4509E25BB0}"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1F2F300-FFC8-48F7-AFD4-48B2946853EB}" type="datetime1">
              <a:rPr lang="en-US"/>
              <a:pPr>
                <a:defRPr/>
              </a:pPr>
              <a:t>19/5/17</a:t>
            </a:fld>
            <a:endParaRPr lang="en-US" dirty="0"/>
          </a:p>
        </p:txBody>
      </p:sp>
      <p:sp>
        <p:nvSpPr>
          <p:cNvPr id="8" name="Footer Placeholder 21"/>
          <p:cNvSpPr>
            <a:spLocks noGrp="1"/>
          </p:cNvSpPr>
          <p:nvPr>
            <p:ph type="ftr" sz="quarter" idx="11"/>
          </p:nvPr>
        </p:nvSpPr>
        <p:spPr/>
        <p:txBody>
          <a:bodyPr/>
          <a:lstStyle>
            <a:lvl1pPr>
              <a:defRPr/>
            </a:lvl1pPr>
          </a:lstStyle>
          <a:p>
            <a:pPr>
              <a:defRPr/>
            </a:pPr>
            <a:r>
              <a:rPr lang="en-US"/>
              <a:t>Add a footer</a:t>
            </a:r>
          </a:p>
        </p:txBody>
      </p:sp>
      <p:sp>
        <p:nvSpPr>
          <p:cNvPr id="9" name="Slide Number Placeholder 17"/>
          <p:cNvSpPr>
            <a:spLocks noGrp="1"/>
          </p:cNvSpPr>
          <p:nvPr>
            <p:ph type="sldNum" sz="quarter" idx="12"/>
          </p:nvPr>
        </p:nvSpPr>
        <p:spPr/>
        <p:txBody>
          <a:bodyPr/>
          <a:lstStyle>
            <a:lvl1pPr>
              <a:defRPr/>
            </a:lvl1pPr>
          </a:lstStyle>
          <a:p>
            <a:pPr>
              <a:defRPr/>
            </a:pPr>
            <a:fld id="{E296CC1A-B62E-45B5-9472-2AE3CC8D319E}"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180FEE3-AEEE-4224-AFD6-5B2F87EA9044}" type="datetime1">
              <a:rPr lang="en-US"/>
              <a:pPr>
                <a:defRPr/>
              </a:pPr>
              <a:t>19/5/17</a:t>
            </a:fld>
            <a:endParaRPr lang="en-US" dirty="0"/>
          </a:p>
        </p:txBody>
      </p:sp>
      <p:sp>
        <p:nvSpPr>
          <p:cNvPr id="4" name="Footer Placeholder 21"/>
          <p:cNvSpPr>
            <a:spLocks noGrp="1"/>
          </p:cNvSpPr>
          <p:nvPr>
            <p:ph type="ftr" sz="quarter" idx="11"/>
          </p:nvPr>
        </p:nvSpPr>
        <p:spPr/>
        <p:txBody>
          <a:bodyPr/>
          <a:lstStyle>
            <a:lvl1pPr>
              <a:defRPr/>
            </a:lvl1pPr>
          </a:lstStyle>
          <a:p>
            <a:pPr>
              <a:defRPr/>
            </a:pPr>
            <a:r>
              <a:rPr lang="en-US"/>
              <a:t>Add a footer</a:t>
            </a:r>
          </a:p>
        </p:txBody>
      </p:sp>
      <p:sp>
        <p:nvSpPr>
          <p:cNvPr id="5" name="Slide Number Placeholder 17"/>
          <p:cNvSpPr>
            <a:spLocks noGrp="1"/>
          </p:cNvSpPr>
          <p:nvPr>
            <p:ph type="sldNum" sz="quarter" idx="12"/>
          </p:nvPr>
        </p:nvSpPr>
        <p:spPr/>
        <p:txBody>
          <a:bodyPr/>
          <a:lstStyle>
            <a:lvl1pPr>
              <a:defRPr/>
            </a:lvl1pPr>
          </a:lstStyle>
          <a:p>
            <a:pPr>
              <a:defRPr/>
            </a:pPr>
            <a:fld id="{58311B23-87CD-4001-96FD-E0F0E0CDEA6B}"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004426C-B8F4-4B09-878E-31F2C45BE63A}" type="datetime1">
              <a:rPr lang="en-US"/>
              <a:pPr>
                <a:defRPr/>
              </a:pPr>
              <a:t>19/5/17</a:t>
            </a:fld>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a:t>Add a footer</a:t>
            </a:r>
          </a:p>
        </p:txBody>
      </p:sp>
      <p:sp>
        <p:nvSpPr>
          <p:cNvPr id="4" name="Slide Number Placeholder 17"/>
          <p:cNvSpPr>
            <a:spLocks noGrp="1"/>
          </p:cNvSpPr>
          <p:nvPr>
            <p:ph type="sldNum" sz="quarter" idx="12"/>
          </p:nvPr>
        </p:nvSpPr>
        <p:spPr/>
        <p:txBody>
          <a:bodyPr/>
          <a:lstStyle>
            <a:lvl1pPr>
              <a:defRPr/>
            </a:lvl1pPr>
          </a:lstStyle>
          <a:p>
            <a:pPr>
              <a:defRPr/>
            </a:pPr>
            <a:fld id="{CAC25023-1ADC-477C-BCD4-582767F3149A}"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5" name="Date Placeholder 9"/>
          <p:cNvSpPr>
            <a:spLocks noGrp="1"/>
          </p:cNvSpPr>
          <p:nvPr>
            <p:ph type="dt" sz="half" idx="10"/>
          </p:nvPr>
        </p:nvSpPr>
        <p:spPr/>
        <p:txBody>
          <a:bodyPr/>
          <a:lstStyle>
            <a:lvl1pPr>
              <a:defRPr/>
            </a:lvl1pPr>
          </a:lstStyle>
          <a:p>
            <a:pPr>
              <a:defRPr/>
            </a:pPr>
            <a:fld id="{8F61146F-11C2-444D-902E-B67290EAA136}" type="datetime1">
              <a:rPr lang="en-US"/>
              <a:pPr>
                <a:defRPr/>
              </a:pPr>
              <a:t>19/5/17</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en-US"/>
              <a:t>Add a footer</a:t>
            </a:r>
          </a:p>
        </p:txBody>
      </p:sp>
      <p:sp>
        <p:nvSpPr>
          <p:cNvPr id="7" name="Slide Number Placeholder 17"/>
          <p:cNvSpPr>
            <a:spLocks noGrp="1"/>
          </p:cNvSpPr>
          <p:nvPr>
            <p:ph type="sldNum" sz="quarter" idx="12"/>
          </p:nvPr>
        </p:nvSpPr>
        <p:spPr/>
        <p:txBody>
          <a:bodyPr/>
          <a:lstStyle>
            <a:lvl1pPr>
              <a:defRPr/>
            </a:lvl1pPr>
          </a:lstStyle>
          <a:p>
            <a:pPr>
              <a:defRPr/>
            </a:pPr>
            <a:fld id="{CCE4BBC3-48A6-4127-984A-713803D4EBAA}" type="slidenum">
              <a:rPr lang="en-US"/>
              <a:pPr>
                <a:defRPr/>
              </a:pPr>
              <a:t>‹#›</a:t>
            </a:fld>
            <a:endParaRPr lang="en-US"/>
          </a:p>
        </p:txBody>
      </p:sp>
    </p:spTree>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9" name="Date Placeholder 4"/>
          <p:cNvSpPr>
            <a:spLocks noGrp="1"/>
          </p:cNvSpPr>
          <p:nvPr>
            <p:ph type="dt" sz="half" idx="10"/>
          </p:nvPr>
        </p:nvSpPr>
        <p:spPr/>
        <p:txBody>
          <a:bodyPr/>
          <a:lstStyle>
            <a:lvl1pPr>
              <a:defRPr/>
            </a:lvl1pPr>
          </a:lstStyle>
          <a:p>
            <a:pPr>
              <a:defRPr/>
            </a:pPr>
            <a:fld id="{3920921A-7448-409C-B1D2-DC15E8657647}" type="datetime1">
              <a:rPr lang="en-US"/>
              <a:pPr>
                <a:defRPr/>
              </a:pPr>
              <a:t>19/5/17</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Add a footer</a:t>
            </a:r>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3855D8C8-E3A2-498C-BDAD-ACDD9588D2A9}" type="slidenum">
              <a:rPr lang="en-US"/>
              <a:pPr>
                <a:defRPr/>
              </a:pPr>
              <a:t>‹#›</a:t>
            </a:fld>
            <a:endParaRPr lang="en-US"/>
          </a:p>
        </p:txBody>
      </p:sp>
    </p:spTree>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smtClean="0">
                <a:solidFill>
                  <a:schemeClr val="tx1"/>
                </a:solidFill>
                <a:latin typeface="+mn-lt"/>
                <a:cs typeface="+mn-cs"/>
              </a:defRPr>
            </a:lvl1pPr>
          </a:lstStyle>
          <a:p>
            <a:pPr>
              <a:defRPr/>
            </a:pPr>
            <a:fld id="{D6A1CE93-83F7-4DE9-A3DD-5E7768D5D2B0}" type="datetime1">
              <a:rPr lang="en-US"/>
              <a:pPr>
                <a:defRPr/>
              </a:pPr>
              <a:t>19/5/17</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dirty="0" smtClean="0">
                <a:solidFill>
                  <a:schemeClr val="tx1"/>
                </a:solidFill>
                <a:latin typeface="+mn-lt"/>
                <a:cs typeface="+mn-cs"/>
              </a:defRPr>
            </a:lvl1pPr>
          </a:lstStyle>
          <a:p>
            <a:pPr>
              <a:defRPr/>
            </a:pPr>
            <a:r>
              <a:rPr lang="en-US"/>
              <a:t>Add a footer</a:t>
            </a:r>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100" smtClean="0">
                <a:solidFill>
                  <a:schemeClr val="tx1"/>
                </a:solidFill>
                <a:latin typeface="+mn-lt"/>
                <a:cs typeface="+mn-cs"/>
              </a:defRPr>
            </a:lvl1pPr>
          </a:lstStyle>
          <a:p>
            <a:pPr>
              <a:defRPr/>
            </a:pPr>
            <a:fld id="{DD0DD843-6141-4449-85F8-6762073815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5" r:id="rId2"/>
    <p:sldLayoutId id="2147483694" r:id="rId3"/>
    <p:sldLayoutId id="2147483693" r:id="rId4"/>
    <p:sldLayoutId id="2147483692" r:id="rId5"/>
    <p:sldLayoutId id="2147483691" r:id="rId6"/>
    <p:sldLayoutId id="2147483690" r:id="rId7"/>
    <p:sldLayoutId id="2147483689" r:id="rId8"/>
    <p:sldLayoutId id="2147483697" r:id="rId9"/>
    <p:sldLayoutId id="2147483688" r:id="rId10"/>
    <p:sldLayoutId id="2147483687" r:id="rId11"/>
  </p:sldLayoutIdLst>
  <p:transition xmlns:p14="http://schemas.microsoft.com/office/powerpoint/2010/main" spd="med">
    <p:fade/>
  </p:transition>
  <p:timing>
    <p:tnLst>
      <p:par>
        <p:cTn xmlns:p14="http://schemas.microsoft.com/office/powerpoint/2010/main" id="1" dur="indefinite" restart="never" nodeType="tmRoot"/>
      </p:par>
    </p:tnLst>
  </p:timing>
  <p:hf sldNum="0"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entury Gothic" pitchFamily="34" charset="0"/>
        </a:defRPr>
      </a:lvl2pPr>
      <a:lvl3pPr algn="l" rtl="0" fontAlgn="base">
        <a:spcBef>
          <a:spcPct val="0"/>
        </a:spcBef>
        <a:spcAft>
          <a:spcPct val="0"/>
        </a:spcAft>
        <a:defRPr sz="5000">
          <a:solidFill>
            <a:schemeClr val="tx2"/>
          </a:solidFill>
          <a:latin typeface="Century Gothic" pitchFamily="34" charset="0"/>
        </a:defRPr>
      </a:lvl3pPr>
      <a:lvl4pPr algn="l" rtl="0" fontAlgn="base">
        <a:spcBef>
          <a:spcPct val="0"/>
        </a:spcBef>
        <a:spcAft>
          <a:spcPct val="0"/>
        </a:spcAft>
        <a:defRPr sz="5000">
          <a:solidFill>
            <a:schemeClr val="tx2"/>
          </a:solidFill>
          <a:latin typeface="Century Gothic" pitchFamily="34" charset="0"/>
        </a:defRPr>
      </a:lvl4pPr>
      <a:lvl5pPr algn="l" rtl="0" fontAlgn="base">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fontAlgn="base">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s09442p@pac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fontAlgn="auto">
              <a:spcAft>
                <a:spcPts val="0"/>
              </a:spcAft>
              <a:defRPr/>
            </a:pPr>
            <a:r>
              <a:rPr lang="en-US" sz="4000" dirty="0"/>
              <a:t>Predictive Model Construction for DM II </a:t>
            </a:r>
          </a:p>
        </p:txBody>
      </p:sp>
      <p:sp>
        <p:nvSpPr>
          <p:cNvPr id="14338" name="Subtitle 4"/>
          <p:cNvSpPr>
            <a:spLocks noGrp="1"/>
          </p:cNvSpPr>
          <p:nvPr>
            <p:ph type="subTitle" idx="1"/>
          </p:nvPr>
        </p:nvSpPr>
        <p:spPr>
          <a:xfrm>
            <a:off x="711200" y="3228975"/>
            <a:ext cx="10472738" cy="1752600"/>
          </a:xfrm>
        </p:spPr>
        <p:txBody>
          <a:bodyPr/>
          <a:lstStyle/>
          <a:p>
            <a:pPr marR="0"/>
            <a:r>
              <a:rPr lang="en-US" dirty="0" smtClean="0"/>
              <a:t>Junbin Sun : </a:t>
            </a:r>
            <a:r>
              <a:rPr lang="en-US" dirty="0" smtClean="0">
                <a:hlinkClick r:id="rId3"/>
              </a:rPr>
              <a:t>js09442p@pace.edu</a:t>
            </a:r>
            <a:endParaRPr lang="en-US" dirty="0" smtClean="0"/>
          </a:p>
          <a:p>
            <a:pPr marR="0"/>
            <a:endParaRPr lang="en-US" dirty="0" smtClean="0"/>
          </a:p>
          <a:p>
            <a:pPr marR="0"/>
            <a:endParaRPr lang="en-US" dirty="0" smtClean="0"/>
          </a:p>
          <a:p>
            <a:pPr marR="0"/>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p:cNvSpPr>
            <a:spLocks noGrp="1"/>
          </p:cNvSpPr>
          <p:nvPr>
            <p:ph type="title"/>
          </p:nvPr>
        </p:nvSpPr>
        <p:spPr/>
        <p:txBody>
          <a:bodyPr/>
          <a:lstStyle/>
          <a:p>
            <a:r>
              <a:rPr lang="en-US" smtClean="0"/>
              <a:t>Bivariate Analysis</a:t>
            </a:r>
          </a:p>
        </p:txBody>
      </p:sp>
      <p:sp>
        <p:nvSpPr>
          <p:cNvPr id="22530" name="Content Placeholder 1"/>
          <p:cNvSpPr>
            <a:spLocks noGrp="1"/>
          </p:cNvSpPr>
          <p:nvPr>
            <p:ph idx="1"/>
          </p:nvPr>
        </p:nvSpPr>
        <p:spPr>
          <a:xfrm>
            <a:off x="609600" y="1935163"/>
            <a:ext cx="10972800" cy="4783137"/>
          </a:xfrm>
        </p:spPr>
        <p:txBody>
          <a:bodyPr/>
          <a:lstStyle/>
          <a:p>
            <a:pPr>
              <a:lnSpc>
                <a:spcPct val="150000"/>
              </a:lnSpc>
            </a:pPr>
            <a:r>
              <a:rPr lang="en-US" smtClean="0"/>
              <a:t>Helps to analyze the relationship between two attributes.</a:t>
            </a:r>
          </a:p>
          <a:p>
            <a:pPr>
              <a:lnSpc>
                <a:spcPct val="150000"/>
              </a:lnSpc>
            </a:pPr>
            <a:r>
              <a:rPr lang="en-US" smtClean="0"/>
              <a:t>Also, it helps to evaluate association between the variables and the significance of this association.</a:t>
            </a:r>
          </a:p>
          <a:p>
            <a:pPr>
              <a:lnSpc>
                <a:spcPct val="150000"/>
              </a:lnSpc>
            </a:pPr>
            <a:r>
              <a:rPr lang="en-US" smtClean="0"/>
              <a:t>There are three types of bivariate analysis:</a:t>
            </a:r>
          </a:p>
          <a:p>
            <a:pPr lvl="1">
              <a:lnSpc>
                <a:spcPct val="150000"/>
              </a:lnSpc>
            </a:pPr>
            <a:r>
              <a:rPr lang="en-US" smtClean="0"/>
              <a:t>Numerical &amp; Numerical</a:t>
            </a:r>
          </a:p>
          <a:p>
            <a:pPr lvl="1">
              <a:lnSpc>
                <a:spcPct val="150000"/>
              </a:lnSpc>
            </a:pPr>
            <a:r>
              <a:rPr lang="en-US" smtClean="0"/>
              <a:t>Categorical &amp; Categorical </a:t>
            </a:r>
          </a:p>
          <a:p>
            <a:pPr lvl="1">
              <a:lnSpc>
                <a:spcPct val="150000"/>
              </a:lnSpc>
            </a:pPr>
            <a:r>
              <a:rPr lang="en-US" smtClean="0"/>
              <a:t>Categorical &amp; Numerical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2"/>
          <p:cNvSpPr>
            <a:spLocks noGrp="1"/>
          </p:cNvSpPr>
          <p:nvPr>
            <p:ph type="title"/>
          </p:nvPr>
        </p:nvSpPr>
        <p:spPr/>
        <p:txBody>
          <a:bodyPr/>
          <a:lstStyle/>
          <a:p>
            <a:r>
              <a:rPr lang="en-US" smtClean="0"/>
              <a:t>Bivariate Analysis</a:t>
            </a:r>
          </a:p>
        </p:txBody>
      </p:sp>
      <p:sp>
        <p:nvSpPr>
          <p:cNvPr id="23554" name="Content Placeholder 1"/>
          <p:cNvSpPr>
            <a:spLocks noGrp="1"/>
          </p:cNvSpPr>
          <p:nvPr>
            <p:ph idx="1"/>
          </p:nvPr>
        </p:nvSpPr>
        <p:spPr>
          <a:xfrm>
            <a:off x="609600" y="1935163"/>
            <a:ext cx="11307763" cy="4389437"/>
          </a:xfrm>
        </p:spPr>
        <p:txBody>
          <a:bodyPr/>
          <a:lstStyle/>
          <a:p>
            <a:pPr>
              <a:lnSpc>
                <a:spcPct val="200000"/>
              </a:lnSpc>
            </a:pPr>
            <a:r>
              <a:rPr lang="en-US" b="1" smtClean="0"/>
              <a:t>Variation of Glycosylated hemoglobin (Glyhb) with</a:t>
            </a:r>
            <a:r>
              <a:rPr lang="en-US" smtClean="0"/>
              <a:t> </a:t>
            </a:r>
            <a:r>
              <a:rPr lang="en-US" b="1" smtClean="0"/>
              <a:t>category predictors. </a:t>
            </a:r>
          </a:p>
          <a:p>
            <a:pPr>
              <a:lnSpc>
                <a:spcPct val="200000"/>
              </a:lnSpc>
            </a:pPr>
            <a:r>
              <a:rPr lang="en-US" b="1" smtClean="0"/>
              <a:t>Variation of Glycosylated hemoglobin (Glyhb ) with continuous variables.</a:t>
            </a:r>
            <a:endParaRPr lang="en-US" smtClean="0"/>
          </a:p>
          <a:p>
            <a:endParaRPr lang="en-US" smtClean="0"/>
          </a:p>
          <a:p>
            <a:pPr>
              <a:lnSpc>
                <a:spcPct val="150000"/>
              </a:lnSpc>
            </a:pPr>
            <a:endParaRPr lang="en-US"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1663" y="1038225"/>
            <a:ext cx="10972800" cy="1143000"/>
          </a:xfrm>
        </p:spPr>
        <p:txBody>
          <a:bodyPr>
            <a:normAutofit fontScale="90000"/>
          </a:bodyPr>
          <a:lstStyle/>
          <a:p>
            <a:pPr fontAlgn="auto">
              <a:spcAft>
                <a:spcPts val="0"/>
              </a:spcAft>
              <a:defRPr/>
            </a:pPr>
            <a:r>
              <a:rPr lang="en-US" b="1" dirty="0"/>
              <a:t>Variation of </a:t>
            </a:r>
            <a:r>
              <a:rPr lang="en-US" b="1" dirty="0" smtClean="0"/>
              <a:t>(</a:t>
            </a:r>
            <a:r>
              <a:rPr lang="en-US" b="1" dirty="0" err="1"/>
              <a:t>Glyhb</a:t>
            </a:r>
            <a:r>
              <a:rPr lang="en-US" b="1" dirty="0"/>
              <a:t>) with</a:t>
            </a:r>
            <a:r>
              <a:rPr lang="en-US" dirty="0"/>
              <a:t> </a:t>
            </a:r>
            <a:r>
              <a:rPr lang="en-US" b="1" dirty="0"/>
              <a:t>category predictors. </a:t>
            </a:r>
          </a:p>
        </p:txBody>
      </p:sp>
      <p:sp>
        <p:nvSpPr>
          <p:cNvPr id="24578" name="Content Placeholder 1"/>
          <p:cNvSpPr>
            <a:spLocks noGrp="1"/>
          </p:cNvSpPr>
          <p:nvPr>
            <p:ph idx="1"/>
          </p:nvPr>
        </p:nvSpPr>
        <p:spPr>
          <a:xfrm>
            <a:off x="601663" y="2247900"/>
            <a:ext cx="10683875" cy="4071938"/>
          </a:xfrm>
        </p:spPr>
        <p:txBody>
          <a:bodyPr/>
          <a:lstStyle/>
          <a:p>
            <a:pPr>
              <a:lnSpc>
                <a:spcPct val="200000"/>
              </a:lnSpc>
            </a:pPr>
            <a:r>
              <a:rPr lang="en-US" smtClean="0"/>
              <a:t>Here we study relationship of Glyhb with three different category predictor variables : Location , Gender and Frame</a:t>
            </a:r>
          </a:p>
          <a:p>
            <a:pPr>
              <a:lnSpc>
                <a:spcPct val="200000"/>
              </a:lnSpc>
            </a:pPr>
            <a:r>
              <a:rPr lang="en-US" smtClean="0"/>
              <a:t>We carry out the categorical to categorical bivariate analysis to visualize the relationship between the above-mentioned categories </a:t>
            </a:r>
          </a:p>
          <a:p>
            <a:pPr>
              <a:lnSpc>
                <a:spcPct val="150000"/>
              </a:lnSpc>
            </a:pPr>
            <a:endParaRPr lang="en-US"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1663" y="1038225"/>
            <a:ext cx="10972800" cy="1143000"/>
          </a:xfrm>
        </p:spPr>
        <p:txBody>
          <a:bodyPr>
            <a:normAutofit fontScale="90000"/>
          </a:bodyPr>
          <a:lstStyle/>
          <a:p>
            <a:pPr fontAlgn="auto">
              <a:spcAft>
                <a:spcPts val="0"/>
              </a:spcAft>
              <a:defRPr/>
            </a:pPr>
            <a:r>
              <a:rPr lang="en-US" b="1" dirty="0"/>
              <a:t>Variation of </a:t>
            </a:r>
            <a:r>
              <a:rPr lang="en-US" b="1" dirty="0" smtClean="0"/>
              <a:t>(</a:t>
            </a:r>
            <a:r>
              <a:rPr lang="en-US" b="1" dirty="0" err="1"/>
              <a:t>Glyhb</a:t>
            </a:r>
            <a:r>
              <a:rPr lang="en-US" b="1" dirty="0"/>
              <a:t>) with</a:t>
            </a:r>
            <a:r>
              <a:rPr lang="en-US" dirty="0"/>
              <a:t> </a:t>
            </a:r>
            <a:r>
              <a:rPr lang="en-US" b="1" dirty="0"/>
              <a:t>category predictors. </a:t>
            </a:r>
          </a:p>
        </p:txBody>
      </p:sp>
      <p:pic>
        <p:nvPicPr>
          <p:cNvPr id="25602" name="Content Placeholder 3"/>
          <p:cNvPicPr>
            <a:picLocks noGrp="1" noChangeAspect="1"/>
          </p:cNvPicPr>
          <p:nvPr>
            <p:ph idx="1"/>
          </p:nvPr>
        </p:nvPicPr>
        <p:blipFill>
          <a:blip r:embed="rId2"/>
          <a:srcRect/>
          <a:stretch>
            <a:fillRect/>
          </a:stretch>
        </p:blipFill>
        <p:spPr>
          <a:xfrm>
            <a:off x="3211513" y="2227263"/>
            <a:ext cx="5637212" cy="4389437"/>
          </a:xfrm>
        </p:spPr>
      </p:pic>
      <p:sp>
        <p:nvSpPr>
          <p:cNvPr id="5" name="Right Arrow 4"/>
          <p:cNvSpPr/>
          <p:nvPr/>
        </p:nvSpPr>
        <p:spPr>
          <a:xfrm>
            <a:off x="2082800" y="5160963"/>
            <a:ext cx="1128713" cy="219075"/>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7" name="Right Arrow 6"/>
          <p:cNvSpPr/>
          <p:nvPr/>
        </p:nvSpPr>
        <p:spPr>
          <a:xfrm>
            <a:off x="2082800" y="5634038"/>
            <a:ext cx="1128713" cy="220662"/>
          </a:xfrm>
          <a:prstGeom prst="rightArrow">
            <a:avLst/>
          </a:prstGeom>
          <a:solidFill>
            <a:srgbClr val="FFC000"/>
          </a:solidFill>
          <a:ln>
            <a:solidFill>
              <a:srgbClr val="FFFF00"/>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8" name="Right Arrow 7"/>
          <p:cNvSpPr/>
          <p:nvPr/>
        </p:nvSpPr>
        <p:spPr>
          <a:xfrm>
            <a:off x="2082800" y="6126163"/>
            <a:ext cx="1128713" cy="219075"/>
          </a:xfrm>
          <a:prstGeom prst="rightArrow">
            <a:avLst/>
          </a:prstGeom>
          <a:solidFill>
            <a:srgbClr val="FF0000"/>
          </a:solidFill>
          <a:ln>
            <a:solidFill>
              <a:srgbClr val="FF0000"/>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1663" y="1038225"/>
            <a:ext cx="10972800" cy="1143000"/>
          </a:xfrm>
        </p:spPr>
        <p:txBody>
          <a:bodyPr>
            <a:normAutofit fontScale="90000"/>
          </a:bodyPr>
          <a:lstStyle/>
          <a:p>
            <a:pPr fontAlgn="auto">
              <a:spcAft>
                <a:spcPts val="0"/>
              </a:spcAft>
              <a:defRPr/>
            </a:pPr>
            <a:r>
              <a:rPr lang="en-US" b="1" dirty="0"/>
              <a:t>Variation of </a:t>
            </a:r>
            <a:r>
              <a:rPr lang="en-US" b="1" dirty="0" smtClean="0"/>
              <a:t>(</a:t>
            </a:r>
            <a:r>
              <a:rPr lang="en-US" b="1" dirty="0" err="1"/>
              <a:t>Glyhb</a:t>
            </a:r>
            <a:r>
              <a:rPr lang="en-US" b="1" dirty="0"/>
              <a:t> ) with continuous variables.</a:t>
            </a:r>
            <a:endParaRPr lang="en-US" dirty="0"/>
          </a:p>
        </p:txBody>
      </p:sp>
      <p:sp>
        <p:nvSpPr>
          <p:cNvPr id="26626" name="Content Placeholder 1"/>
          <p:cNvSpPr>
            <a:spLocks noGrp="1"/>
          </p:cNvSpPr>
          <p:nvPr>
            <p:ph idx="1"/>
          </p:nvPr>
        </p:nvSpPr>
        <p:spPr>
          <a:xfrm>
            <a:off x="215900" y="2227263"/>
            <a:ext cx="11628438" cy="4389437"/>
          </a:xfrm>
        </p:spPr>
        <p:txBody>
          <a:bodyPr/>
          <a:lstStyle/>
          <a:p>
            <a:pPr>
              <a:lnSpc>
                <a:spcPct val="150000"/>
              </a:lnSpc>
            </a:pPr>
            <a:r>
              <a:rPr lang="en-US" smtClean="0"/>
              <a:t>To conduct this experiment have used Numerical and Numerical Bivariate analysis.</a:t>
            </a:r>
          </a:p>
          <a:p>
            <a:pPr>
              <a:lnSpc>
                <a:spcPct val="150000"/>
              </a:lnSpc>
            </a:pPr>
            <a:r>
              <a:rPr lang="en-US" smtClean="0"/>
              <a:t>Can be obtained by two ways </a:t>
            </a:r>
          </a:p>
          <a:p>
            <a:pPr lvl="1">
              <a:lnSpc>
                <a:spcPct val="150000"/>
              </a:lnSpc>
            </a:pPr>
            <a:r>
              <a:rPr lang="en-US" smtClean="0"/>
              <a:t>Scatter Plot </a:t>
            </a:r>
          </a:p>
          <a:p>
            <a:pPr lvl="1">
              <a:lnSpc>
                <a:spcPct val="150000"/>
              </a:lnSpc>
            </a:pPr>
            <a:r>
              <a:rPr lang="en-US" smtClean="0"/>
              <a:t>Linear Correlation</a:t>
            </a:r>
          </a:p>
          <a:p>
            <a:pPr>
              <a:lnSpc>
                <a:spcPct val="150000"/>
              </a:lnSpc>
            </a:pPr>
            <a:r>
              <a:rPr lang="en-US" smtClean="0"/>
              <a:t>For our studies we considered 12 continuous predictor variables.</a:t>
            </a:r>
          </a:p>
          <a:p>
            <a:pPr>
              <a:lnSpc>
                <a:spcPct val="150000"/>
              </a:lnSpc>
            </a:pPr>
            <a:endParaRPr lang="en-US" smtClean="0"/>
          </a:p>
          <a:p>
            <a:pPr>
              <a:lnSpc>
                <a:spcPct val="150000"/>
              </a:lnSpc>
            </a:pPr>
            <a:endParaRPr lang="en-US"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b="1" dirty="0"/>
              <a:t>Variation of (</a:t>
            </a:r>
            <a:r>
              <a:rPr lang="en-US" b="1" dirty="0" err="1"/>
              <a:t>Glyhb</a:t>
            </a:r>
            <a:r>
              <a:rPr lang="en-US" b="1" dirty="0"/>
              <a:t> ) with continuous variables.</a:t>
            </a:r>
            <a:endParaRPr lang="en-US" dirty="0"/>
          </a:p>
        </p:txBody>
      </p:sp>
      <p:sp>
        <p:nvSpPr>
          <p:cNvPr id="27650" name="Content Placeholder 1"/>
          <p:cNvSpPr>
            <a:spLocks noGrp="1"/>
          </p:cNvSpPr>
          <p:nvPr>
            <p:ph idx="1"/>
          </p:nvPr>
        </p:nvSpPr>
        <p:spPr/>
        <p:txBody>
          <a:bodyPr/>
          <a:lstStyle/>
          <a:p>
            <a:pPr>
              <a:lnSpc>
                <a:spcPct val="150000"/>
              </a:lnSpc>
            </a:pPr>
            <a:r>
              <a:rPr lang="en-US" smtClean="0"/>
              <a:t>Scatter Plot :</a:t>
            </a:r>
          </a:p>
          <a:p>
            <a:pPr marL="392113" lvl="1" indent="0">
              <a:lnSpc>
                <a:spcPct val="150000"/>
              </a:lnSpc>
              <a:buFont typeface="Wingdings 2" pitchFamily="18" charset="2"/>
              <a:buNone/>
            </a:pPr>
            <a:endParaRPr lang="en-US" smtClean="0"/>
          </a:p>
        </p:txBody>
      </p:sp>
      <p:pic>
        <p:nvPicPr>
          <p:cNvPr id="27651" name="Picture 3"/>
          <p:cNvPicPr>
            <a:picLocks noChangeAspect="1" noChangeArrowheads="1"/>
          </p:cNvPicPr>
          <p:nvPr/>
        </p:nvPicPr>
        <p:blipFill>
          <a:blip r:embed="rId2"/>
          <a:srcRect/>
          <a:stretch>
            <a:fillRect/>
          </a:stretch>
        </p:blipFill>
        <p:spPr bwMode="auto">
          <a:xfrm>
            <a:off x="3073400" y="2009775"/>
            <a:ext cx="6972300" cy="4240213"/>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b="1" dirty="0"/>
              <a:t>Variation of (</a:t>
            </a:r>
            <a:r>
              <a:rPr lang="en-US" b="1" dirty="0" err="1"/>
              <a:t>Glyhb</a:t>
            </a:r>
            <a:r>
              <a:rPr lang="en-US" b="1" dirty="0"/>
              <a:t> ) with continuous variables.</a:t>
            </a:r>
            <a:endParaRPr lang="en-US" dirty="0"/>
          </a:p>
        </p:txBody>
      </p:sp>
      <p:sp>
        <p:nvSpPr>
          <p:cNvPr id="28674" name="Content Placeholder 1"/>
          <p:cNvSpPr>
            <a:spLocks noGrp="1"/>
          </p:cNvSpPr>
          <p:nvPr>
            <p:ph idx="1"/>
          </p:nvPr>
        </p:nvSpPr>
        <p:spPr/>
        <p:txBody>
          <a:bodyPr/>
          <a:lstStyle/>
          <a:p>
            <a:pPr>
              <a:lnSpc>
                <a:spcPct val="150000"/>
              </a:lnSpc>
            </a:pPr>
            <a:r>
              <a:rPr lang="en-US" smtClean="0"/>
              <a:t>Linear Correlation : </a:t>
            </a:r>
          </a:p>
          <a:p>
            <a:pPr marL="392113" lvl="1" indent="0">
              <a:lnSpc>
                <a:spcPct val="150000"/>
              </a:lnSpc>
              <a:buFont typeface="Wingdings 2" pitchFamily="18" charset="2"/>
              <a:buNone/>
            </a:pPr>
            <a:endParaRPr lang="en-US" smtClean="0"/>
          </a:p>
        </p:txBody>
      </p:sp>
      <p:pic>
        <p:nvPicPr>
          <p:cNvPr id="28675" name="Picture 4"/>
          <p:cNvPicPr>
            <a:picLocks noChangeAspect="1"/>
          </p:cNvPicPr>
          <p:nvPr/>
        </p:nvPicPr>
        <p:blipFill>
          <a:blip r:embed="rId2"/>
          <a:srcRect/>
          <a:stretch>
            <a:fillRect/>
          </a:stretch>
        </p:blipFill>
        <p:spPr bwMode="auto">
          <a:xfrm>
            <a:off x="4241800" y="1687513"/>
            <a:ext cx="5984875" cy="4884737"/>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lnSpc>
                <a:spcPct val="250000"/>
              </a:lnSpc>
              <a:spcAft>
                <a:spcPts val="0"/>
              </a:spcAft>
              <a:defRPr/>
            </a:pPr>
            <a:r>
              <a:rPr lang="en-US" sz="5400" dirty="0" smtClean="0"/>
              <a:t>Pearson’s </a:t>
            </a:r>
            <a:r>
              <a:rPr lang="en-US" sz="5400" dirty="0"/>
              <a:t>Chi-squared test</a:t>
            </a:r>
          </a:p>
        </p:txBody>
      </p:sp>
      <p:sp>
        <p:nvSpPr>
          <p:cNvPr id="2" name="Content Placeholder 1"/>
          <p:cNvSpPr>
            <a:spLocks noGrp="1"/>
          </p:cNvSpPr>
          <p:nvPr>
            <p:ph idx="1"/>
          </p:nvPr>
        </p:nvSpPr>
        <p:spPr>
          <a:xfrm>
            <a:off x="461963" y="1935163"/>
            <a:ext cx="11390312" cy="4389437"/>
          </a:xfrm>
        </p:spPr>
        <p:txBody>
          <a:bodyPr>
            <a:normAutofit lnSpcReduction="10000"/>
          </a:bodyPr>
          <a:lstStyle/>
          <a:p>
            <a:pPr marL="274320" indent="-274320" fontAlgn="auto">
              <a:lnSpc>
                <a:spcPct val="150000"/>
              </a:lnSpc>
              <a:spcAft>
                <a:spcPts val="0"/>
              </a:spcAft>
              <a:buClr>
                <a:schemeClr val="accent3">
                  <a:lumMod val="50000"/>
                </a:schemeClr>
              </a:buClr>
              <a:buFont typeface="Wingdings 2"/>
              <a:buChar char=""/>
              <a:defRPr/>
            </a:pPr>
            <a:r>
              <a:rPr lang="en-US" sz="3200" b="1" dirty="0"/>
              <a:t>Chi-square test relies on the difference between the expected and the observed frequencies in one or more categories in the frequency table, also known as the contingency table. </a:t>
            </a:r>
            <a:endParaRPr lang="en-US" sz="3200" b="1" dirty="0" smtClean="0"/>
          </a:p>
          <a:p>
            <a:pPr marL="274320" indent="-274320" fontAlgn="auto">
              <a:lnSpc>
                <a:spcPct val="150000"/>
              </a:lnSpc>
              <a:spcAft>
                <a:spcPts val="0"/>
              </a:spcAft>
              <a:buClr>
                <a:schemeClr val="accent3">
                  <a:lumMod val="50000"/>
                </a:schemeClr>
              </a:buClr>
              <a:buFont typeface="Wingdings 2"/>
              <a:buChar char=""/>
              <a:defRPr/>
            </a:pPr>
            <a:r>
              <a:rPr lang="en-US" sz="3200" b="1" dirty="0" smtClean="0"/>
              <a:t>Hence, we have generated </a:t>
            </a:r>
            <a:r>
              <a:rPr lang="en-US" sz="3200" b="1" dirty="0"/>
              <a:t>tables that make use of the category predictor </a:t>
            </a:r>
            <a:r>
              <a:rPr lang="en-US" sz="3200" b="1" dirty="0" smtClean="0"/>
              <a:t>variables.</a:t>
            </a:r>
          </a:p>
          <a:p>
            <a:pPr marL="274320" indent="-274320" fontAlgn="auto">
              <a:lnSpc>
                <a:spcPct val="150000"/>
              </a:lnSpc>
              <a:spcAft>
                <a:spcPts val="0"/>
              </a:spcAft>
              <a:buClr>
                <a:schemeClr val="accent3">
                  <a:lumMod val="50000"/>
                </a:schemeClr>
              </a:buClr>
              <a:buFont typeface="Wingdings 2"/>
              <a:buChar char=""/>
              <a:defRPr/>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lnSpc>
                <a:spcPct val="250000"/>
              </a:lnSpc>
              <a:spcAft>
                <a:spcPts val="0"/>
              </a:spcAft>
              <a:defRPr/>
            </a:pPr>
            <a:r>
              <a:rPr lang="en-US" sz="5400" dirty="0" smtClean="0"/>
              <a:t>Pearson’s </a:t>
            </a:r>
            <a:r>
              <a:rPr lang="en-US" sz="5400" dirty="0"/>
              <a:t>Chi-squared test</a:t>
            </a:r>
          </a:p>
        </p:txBody>
      </p:sp>
      <p:sp>
        <p:nvSpPr>
          <p:cNvPr id="30722" name="Content Placeholder 1"/>
          <p:cNvSpPr>
            <a:spLocks noGrp="1"/>
          </p:cNvSpPr>
          <p:nvPr>
            <p:ph idx="1"/>
          </p:nvPr>
        </p:nvSpPr>
        <p:spPr>
          <a:xfrm>
            <a:off x="461963" y="1935163"/>
            <a:ext cx="11390312" cy="4389437"/>
          </a:xfrm>
        </p:spPr>
        <p:txBody>
          <a:bodyPr/>
          <a:lstStyle/>
          <a:p>
            <a:pPr>
              <a:lnSpc>
                <a:spcPct val="250000"/>
              </a:lnSpc>
            </a:pPr>
            <a:r>
              <a:rPr lang="en-US" sz="3200" b="1" smtClean="0"/>
              <a:t>Variation of Diabetes with the category predictors.</a:t>
            </a:r>
            <a:endParaRPr lang="en-US" sz="3200" smtClean="0"/>
          </a:p>
          <a:p>
            <a:pPr>
              <a:lnSpc>
                <a:spcPct val="250000"/>
              </a:lnSpc>
            </a:pPr>
            <a:r>
              <a:rPr lang="en-US" sz="3200" b="1" smtClean="0"/>
              <a:t>Variation of Diabetes with the continuous variables. </a:t>
            </a:r>
            <a:endParaRPr lang="en-US" sz="3200" smtClean="0"/>
          </a:p>
          <a:p>
            <a:pPr>
              <a:lnSpc>
                <a:spcPct val="150000"/>
              </a:lnSpc>
            </a:pPr>
            <a:endParaRPr lang="en-US"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sz="5400" b="1" dirty="0"/>
              <a:t>Variation of Diabetes with the category predictors</a:t>
            </a:r>
          </a:p>
        </p:txBody>
      </p:sp>
      <p:sp>
        <p:nvSpPr>
          <p:cNvPr id="31746" name="Content Placeholder 1"/>
          <p:cNvSpPr>
            <a:spLocks noGrp="1"/>
          </p:cNvSpPr>
          <p:nvPr>
            <p:ph idx="1"/>
          </p:nvPr>
        </p:nvSpPr>
        <p:spPr>
          <a:xfrm>
            <a:off x="609600" y="1935163"/>
            <a:ext cx="11196638" cy="4389437"/>
          </a:xfrm>
        </p:spPr>
        <p:txBody>
          <a:bodyPr/>
          <a:lstStyle/>
          <a:p>
            <a:pPr>
              <a:lnSpc>
                <a:spcPct val="150000"/>
              </a:lnSpc>
            </a:pPr>
            <a:r>
              <a:rPr lang="en-US" smtClean="0"/>
              <a:t>We generated three contingency tables that make use of the three category predictors: location, gender, and frame.</a:t>
            </a:r>
          </a:p>
          <a:p>
            <a:pPr>
              <a:lnSpc>
                <a:spcPct val="150000"/>
              </a:lnSpc>
            </a:pPr>
            <a:r>
              <a:rPr lang="en-US" smtClean="0"/>
              <a:t>Apply Chi Square test to find dependency or independency between diabetes and three category predictors</a:t>
            </a:r>
          </a:p>
          <a:p>
            <a:pPr>
              <a:lnSpc>
                <a:spcPct val="150000"/>
              </a:lnSpc>
            </a:pPr>
            <a:r>
              <a:rPr lang="en-US" smtClean="0"/>
              <a:t>The Chi-square distribution gives us a probability for the computed Chi-square and thus we were able to analyze the degree of freedom. </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2"/>
          <p:cNvSpPr>
            <a:spLocks noGrp="1"/>
          </p:cNvSpPr>
          <p:nvPr>
            <p:ph type="title"/>
          </p:nvPr>
        </p:nvSpPr>
        <p:spPr/>
        <p:txBody>
          <a:bodyPr/>
          <a:lstStyle/>
          <a:p>
            <a:r>
              <a:rPr lang="en-US" smtClean="0"/>
              <a:t>Agenda</a:t>
            </a:r>
          </a:p>
        </p:txBody>
      </p:sp>
      <p:sp>
        <p:nvSpPr>
          <p:cNvPr id="16386" name="Content Placeholder 1"/>
          <p:cNvSpPr>
            <a:spLocks noGrp="1"/>
          </p:cNvSpPr>
          <p:nvPr>
            <p:ph idx="1"/>
          </p:nvPr>
        </p:nvSpPr>
        <p:spPr/>
        <p:txBody>
          <a:bodyPr/>
          <a:lstStyle/>
          <a:p>
            <a:pPr>
              <a:lnSpc>
                <a:spcPct val="200000"/>
              </a:lnSpc>
            </a:pPr>
            <a:r>
              <a:rPr lang="en-US" smtClean="0"/>
              <a:t>Introduction</a:t>
            </a:r>
          </a:p>
          <a:p>
            <a:pPr>
              <a:lnSpc>
                <a:spcPct val="200000"/>
              </a:lnSpc>
            </a:pPr>
            <a:r>
              <a:rPr lang="en-US" smtClean="0"/>
              <a:t>Methodology</a:t>
            </a:r>
          </a:p>
          <a:p>
            <a:pPr>
              <a:lnSpc>
                <a:spcPct val="200000"/>
              </a:lnSpc>
            </a:pPr>
            <a:r>
              <a:rPr lang="en-US" smtClean="0"/>
              <a:t>Experiments</a:t>
            </a:r>
          </a:p>
          <a:p>
            <a:pPr>
              <a:lnSpc>
                <a:spcPct val="200000"/>
              </a:lnSpc>
            </a:pPr>
            <a:r>
              <a:rPr lang="en-US" smtClean="0"/>
              <a:t>Results and Conclusion</a:t>
            </a:r>
          </a:p>
          <a:p>
            <a:pPr>
              <a:lnSpc>
                <a:spcPct val="200000"/>
              </a:lnSpc>
            </a:pPr>
            <a:r>
              <a:rPr lang="en-US" smtClean="0"/>
              <a:t>References</a:t>
            </a:r>
          </a:p>
          <a:p>
            <a:pPr>
              <a:lnSpc>
                <a:spcPct val="200000"/>
              </a:lnSpc>
            </a:pPr>
            <a:endParaRPr lang="en-US"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sz="5400" b="1" dirty="0"/>
              <a:t>Variation of Diabetes with the category predictors</a:t>
            </a:r>
          </a:p>
        </p:txBody>
      </p:sp>
      <p:pic>
        <p:nvPicPr>
          <p:cNvPr id="32770" name="Content Placeholder 3"/>
          <p:cNvPicPr>
            <a:picLocks noGrp="1" noChangeAspect="1"/>
          </p:cNvPicPr>
          <p:nvPr>
            <p:ph idx="1"/>
          </p:nvPr>
        </p:nvPicPr>
        <p:blipFill>
          <a:blip r:embed="rId2"/>
          <a:srcRect/>
          <a:stretch>
            <a:fillRect/>
          </a:stretch>
        </p:blipFill>
        <p:spPr>
          <a:xfrm>
            <a:off x="3319463" y="1935163"/>
            <a:ext cx="5776912" cy="4389437"/>
          </a:xfr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b="1" dirty="0"/>
              <a:t>Variation of Diabetes with the continuous variables. </a:t>
            </a:r>
            <a:endParaRPr lang="en-US" dirty="0"/>
          </a:p>
        </p:txBody>
      </p:sp>
      <p:sp>
        <p:nvSpPr>
          <p:cNvPr id="2" name="Content Placeholder 1"/>
          <p:cNvSpPr>
            <a:spLocks noGrp="1"/>
          </p:cNvSpPr>
          <p:nvPr>
            <p:ph idx="1"/>
          </p:nvPr>
        </p:nvSpPr>
        <p:spPr/>
        <p:txBody>
          <a:bodyPr>
            <a:normAutofit fontScale="92500" lnSpcReduction="10000"/>
          </a:bodyPr>
          <a:lstStyle/>
          <a:p>
            <a:pPr marL="274320" indent="-274320" fontAlgn="auto">
              <a:lnSpc>
                <a:spcPct val="150000"/>
              </a:lnSpc>
              <a:spcAft>
                <a:spcPts val="0"/>
              </a:spcAft>
              <a:buClr>
                <a:schemeClr val="accent3">
                  <a:lumMod val="50000"/>
                </a:schemeClr>
              </a:buClr>
              <a:buFont typeface="Wingdings 2"/>
              <a:buChar char=""/>
              <a:defRPr/>
            </a:pPr>
            <a:r>
              <a:rPr lang="en-US" dirty="0" smtClean="0"/>
              <a:t>To analyze the relationship between the continuous variables and diabetes, we used two sample two tailed t-tests to compare if the average (mean) difference between the two groups (diabetes and each of the continuous variables) is significant or not </a:t>
            </a:r>
          </a:p>
          <a:p>
            <a:pPr marL="274320" indent="-274320" fontAlgn="auto">
              <a:lnSpc>
                <a:spcPct val="150000"/>
              </a:lnSpc>
              <a:spcAft>
                <a:spcPts val="0"/>
              </a:spcAft>
              <a:buClr>
                <a:schemeClr val="accent3">
                  <a:lumMod val="50000"/>
                </a:schemeClr>
              </a:buClr>
              <a:buFont typeface="Wingdings 2"/>
              <a:buChar char=""/>
              <a:defRPr/>
            </a:pPr>
            <a:r>
              <a:rPr lang="en-US" dirty="0" smtClean="0"/>
              <a:t>It also explained us whether the sample size is greater or less than a certain range whether the sample size is greater or less than a certain range of values and hence it gives the two sided critical area of distribution of values and hence it gave us the two sided critical area of distribution.</a:t>
            </a:r>
          </a:p>
          <a:p>
            <a:pPr marL="274320" indent="-274320" fontAlgn="auto">
              <a:spcAft>
                <a:spcPts val="0"/>
              </a:spcAft>
              <a:buClr>
                <a:schemeClr val="accent3">
                  <a:lumMod val="50000"/>
                </a:schemeClr>
              </a:buClr>
              <a:buFont typeface="Wingdings 2"/>
              <a:buChar char=""/>
              <a:defRPr/>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b="1" dirty="0"/>
              <a:t>Variation of Diabetes with the continuous variables. </a:t>
            </a:r>
            <a:r>
              <a:rPr lang="en-US" b="1" dirty="0" smtClean="0"/>
              <a:t> 	 	</a:t>
            </a:r>
            <a:endParaRPr lang="en-US" dirty="0"/>
          </a:p>
        </p:txBody>
      </p:sp>
      <p:sp>
        <p:nvSpPr>
          <p:cNvPr id="34818" name="Content Placeholder 1"/>
          <p:cNvSpPr>
            <a:spLocks noGrp="1"/>
          </p:cNvSpPr>
          <p:nvPr>
            <p:ph idx="1"/>
          </p:nvPr>
        </p:nvSpPr>
        <p:spPr/>
        <p:txBody>
          <a:bodyPr/>
          <a:lstStyle/>
          <a:p>
            <a:endParaRPr lang="en-US" smtClean="0"/>
          </a:p>
        </p:txBody>
      </p:sp>
      <p:pic>
        <p:nvPicPr>
          <p:cNvPr id="34819" name="Picture 5"/>
          <p:cNvPicPr>
            <a:picLocks noChangeAspect="1"/>
          </p:cNvPicPr>
          <p:nvPr/>
        </p:nvPicPr>
        <p:blipFill>
          <a:blip r:embed="rId2"/>
          <a:srcRect/>
          <a:stretch>
            <a:fillRect/>
          </a:stretch>
        </p:blipFill>
        <p:spPr bwMode="auto">
          <a:xfrm>
            <a:off x="3368675" y="1935163"/>
            <a:ext cx="6418263" cy="4670425"/>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b="1" dirty="0"/>
              <a:t>Variation of Diabetes with the continuous variables. </a:t>
            </a:r>
            <a:endParaRPr lang="en-US" dirty="0"/>
          </a:p>
        </p:txBody>
      </p:sp>
      <p:pic>
        <p:nvPicPr>
          <p:cNvPr id="35842" name="Content Placeholder 3"/>
          <p:cNvPicPr>
            <a:picLocks noGrp="1" noChangeAspect="1"/>
          </p:cNvPicPr>
          <p:nvPr>
            <p:ph idx="1"/>
          </p:nvPr>
        </p:nvPicPr>
        <p:blipFill>
          <a:blip r:embed="rId2"/>
          <a:srcRect/>
          <a:stretch>
            <a:fillRect/>
          </a:stretch>
        </p:blipFill>
        <p:spPr>
          <a:xfrm>
            <a:off x="3103563" y="1935163"/>
            <a:ext cx="6716712" cy="4389437"/>
          </a:xfr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auto">
              <a:spcAft>
                <a:spcPts val="0"/>
              </a:spcAft>
              <a:defRPr/>
            </a:pPr>
            <a:r>
              <a:rPr lang="en-US" b="1" dirty="0"/>
              <a:t>Variation of Diabetes with the continuous variables. </a:t>
            </a:r>
            <a:endParaRPr lang="en-US" dirty="0"/>
          </a:p>
        </p:txBody>
      </p:sp>
      <p:pic>
        <p:nvPicPr>
          <p:cNvPr id="36866" name="Content Placeholder 4"/>
          <p:cNvPicPr>
            <a:picLocks noGrp="1" noChangeAspect="1"/>
          </p:cNvPicPr>
          <p:nvPr>
            <p:ph idx="1"/>
          </p:nvPr>
        </p:nvPicPr>
        <p:blipFill>
          <a:blip r:embed="rId2"/>
          <a:srcRect/>
          <a:stretch>
            <a:fillRect/>
          </a:stretch>
        </p:blipFill>
        <p:spPr>
          <a:xfrm>
            <a:off x="2925763" y="1935163"/>
            <a:ext cx="6832600" cy="4389437"/>
          </a:xfr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p:txBody>
          <a:bodyPr/>
          <a:lstStyle/>
          <a:p>
            <a:r>
              <a:rPr lang="en-US" b="1" smtClean="0"/>
              <a:t>Regression Analysis</a:t>
            </a:r>
            <a:endParaRPr lang="en-US" smtClean="0"/>
          </a:p>
        </p:txBody>
      </p:sp>
      <p:sp>
        <p:nvSpPr>
          <p:cNvPr id="37890" name="Content Placeholder 1"/>
          <p:cNvSpPr>
            <a:spLocks noGrp="1"/>
          </p:cNvSpPr>
          <p:nvPr>
            <p:ph idx="1"/>
          </p:nvPr>
        </p:nvSpPr>
        <p:spPr/>
        <p:txBody>
          <a:bodyPr/>
          <a:lstStyle/>
          <a:p>
            <a:pPr>
              <a:lnSpc>
                <a:spcPct val="300000"/>
              </a:lnSpc>
            </a:pPr>
            <a:r>
              <a:rPr lang="en-US" smtClean="0"/>
              <a:t>We Performed two regression analysis </a:t>
            </a:r>
          </a:p>
          <a:p>
            <a:pPr marL="849313" lvl="1" indent="-457200">
              <a:lnSpc>
                <a:spcPct val="300000"/>
              </a:lnSpc>
              <a:buFont typeface="Century Gothic" pitchFamily="34" charset="0"/>
              <a:buAutoNum type="arabicPeriod"/>
            </a:pPr>
            <a:r>
              <a:rPr lang="en-US" smtClean="0"/>
              <a:t>linear regression : Glycosylated hemoglobin as the outcome</a:t>
            </a:r>
          </a:p>
          <a:p>
            <a:pPr marL="849313" lvl="1" indent="-457200">
              <a:lnSpc>
                <a:spcPct val="300000"/>
              </a:lnSpc>
              <a:buFont typeface="Century Gothic" pitchFamily="34" charset="0"/>
              <a:buAutoNum type="arabicPeriod"/>
            </a:pPr>
            <a:r>
              <a:rPr lang="en-US" smtClean="0"/>
              <a:t>logistic regression : diagnosis of diabetes as an outcome</a:t>
            </a:r>
          </a:p>
          <a:p>
            <a:endParaRPr lang="en-US"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2"/>
          <p:cNvSpPr>
            <a:spLocks noGrp="1"/>
          </p:cNvSpPr>
          <p:nvPr>
            <p:ph type="title"/>
          </p:nvPr>
        </p:nvSpPr>
        <p:spPr/>
        <p:txBody>
          <a:bodyPr/>
          <a:lstStyle/>
          <a:p>
            <a:r>
              <a:rPr lang="en-US" b="1" smtClean="0"/>
              <a:t>Linear Regression</a:t>
            </a:r>
            <a:endParaRPr lang="en-US" smtClean="0"/>
          </a:p>
        </p:txBody>
      </p:sp>
      <p:sp>
        <p:nvSpPr>
          <p:cNvPr id="2" name="Content Placeholder 1"/>
          <p:cNvSpPr>
            <a:spLocks noGrp="1"/>
          </p:cNvSpPr>
          <p:nvPr>
            <p:ph idx="1"/>
          </p:nvPr>
        </p:nvSpPr>
        <p:spPr>
          <a:xfrm>
            <a:off x="314325" y="1939925"/>
            <a:ext cx="11563350" cy="4816475"/>
          </a:xfrm>
        </p:spPr>
        <p:txBody>
          <a:bodyPr>
            <a:normAutofit lnSpcReduction="10000"/>
          </a:bodyPr>
          <a:lstStyle/>
          <a:p>
            <a:pPr marL="274320" indent="-274320" fontAlgn="auto">
              <a:lnSpc>
                <a:spcPct val="150000"/>
              </a:lnSpc>
              <a:spcAft>
                <a:spcPts val="0"/>
              </a:spcAft>
              <a:buClr>
                <a:schemeClr val="accent3">
                  <a:lumMod val="50000"/>
                </a:schemeClr>
              </a:buClr>
              <a:buFont typeface="Wingdings 2"/>
              <a:buChar char=""/>
              <a:defRPr/>
            </a:pPr>
            <a:r>
              <a:rPr lang="en-US" dirty="0" smtClean="0"/>
              <a:t>First we used </a:t>
            </a:r>
            <a:r>
              <a:rPr lang="en-US" dirty="0"/>
              <a:t>all the predictors to perform the regression with using </a:t>
            </a:r>
            <a:r>
              <a:rPr lang="en-US" b="1" dirty="0"/>
              <a:t>Glycosylated hemoglobin </a:t>
            </a:r>
            <a:r>
              <a:rPr lang="en-US" dirty="0"/>
              <a:t>as outcome response variable, then we </a:t>
            </a:r>
            <a:r>
              <a:rPr lang="en-US" dirty="0" smtClean="0"/>
              <a:t>removed five predictor’s</a:t>
            </a:r>
            <a:r>
              <a:rPr lang="en-US" dirty="0"/>
              <a:t> and </a:t>
            </a:r>
            <a:r>
              <a:rPr lang="en-US" dirty="0" smtClean="0"/>
              <a:t>used </a:t>
            </a:r>
            <a:r>
              <a:rPr lang="en-US" dirty="0"/>
              <a:t>the </a:t>
            </a:r>
            <a:r>
              <a:rPr lang="en-US" dirty="0" smtClean="0"/>
              <a:t>left over </a:t>
            </a:r>
            <a:r>
              <a:rPr lang="en-US" dirty="0"/>
              <a:t>predictors </a:t>
            </a:r>
            <a:r>
              <a:rPr lang="en-US" dirty="0" smtClean="0"/>
              <a:t>to refit</a:t>
            </a:r>
            <a:r>
              <a:rPr lang="en-US" dirty="0"/>
              <a:t> a linear model</a:t>
            </a:r>
            <a:r>
              <a:rPr lang="en-US" dirty="0" smtClean="0"/>
              <a:t>.</a:t>
            </a:r>
          </a:p>
          <a:p>
            <a:pPr marL="274320" indent="-274320" fontAlgn="auto">
              <a:lnSpc>
                <a:spcPct val="150000"/>
              </a:lnSpc>
              <a:spcAft>
                <a:spcPts val="0"/>
              </a:spcAft>
              <a:buClr>
                <a:schemeClr val="accent3">
                  <a:lumMod val="50000"/>
                </a:schemeClr>
              </a:buClr>
              <a:buFont typeface="Wingdings 2"/>
              <a:buChar char=""/>
              <a:defRPr/>
            </a:pPr>
            <a:r>
              <a:rPr lang="en-US" dirty="0"/>
              <a:t>Then we </a:t>
            </a:r>
            <a:r>
              <a:rPr lang="en-US" dirty="0" smtClean="0"/>
              <a:t>applied </a:t>
            </a:r>
            <a:r>
              <a:rPr lang="en-US" dirty="0"/>
              <a:t>a partial F test to test whether there is </a:t>
            </a:r>
            <a:r>
              <a:rPr lang="en-US" dirty="0" smtClean="0"/>
              <a:t>any</a:t>
            </a:r>
            <a:r>
              <a:rPr lang="en-US" dirty="0"/>
              <a:t> difference between the reduced model and the full </a:t>
            </a:r>
            <a:r>
              <a:rPr lang="en-US" dirty="0" smtClean="0"/>
              <a:t>model.</a:t>
            </a:r>
          </a:p>
          <a:p>
            <a:pPr marL="274320" indent="-274320" fontAlgn="auto">
              <a:lnSpc>
                <a:spcPct val="150000"/>
              </a:lnSpc>
              <a:spcAft>
                <a:spcPts val="0"/>
              </a:spcAft>
              <a:buClr>
                <a:schemeClr val="accent3">
                  <a:lumMod val="50000"/>
                </a:schemeClr>
              </a:buClr>
              <a:buFont typeface="Wingdings 2"/>
              <a:buChar char=""/>
              <a:defRPr/>
            </a:pPr>
            <a:r>
              <a:rPr lang="en-US" dirty="0" smtClean="0"/>
              <a:t>If the </a:t>
            </a:r>
            <a:r>
              <a:rPr lang="en-US" dirty="0"/>
              <a:t>test's p-value is 0.103 which is greater than 0.05, it means we cannot reject the reduced model at 0.05 level and consider that there is no significant difference between reduced model and the full </a:t>
            </a:r>
            <a:r>
              <a:rPr lang="en-US" dirty="0" smtClean="0"/>
              <a:t>model.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2"/>
          <p:cNvSpPr>
            <a:spLocks noGrp="1"/>
          </p:cNvSpPr>
          <p:nvPr>
            <p:ph type="title"/>
          </p:nvPr>
        </p:nvSpPr>
        <p:spPr/>
        <p:txBody>
          <a:bodyPr/>
          <a:lstStyle/>
          <a:p>
            <a:r>
              <a:rPr lang="en-US" b="1" smtClean="0"/>
              <a:t>Linear Regression</a:t>
            </a:r>
            <a:endParaRPr lang="en-US" smtClean="0"/>
          </a:p>
        </p:txBody>
      </p:sp>
      <p:pic>
        <p:nvPicPr>
          <p:cNvPr id="39938" name="Content Placeholder 3"/>
          <p:cNvPicPr>
            <a:picLocks noGrp="1" noChangeAspect="1"/>
          </p:cNvPicPr>
          <p:nvPr>
            <p:ph idx="1"/>
          </p:nvPr>
        </p:nvPicPr>
        <p:blipFill>
          <a:blip r:embed="rId2"/>
          <a:srcRect/>
          <a:stretch>
            <a:fillRect/>
          </a:stretch>
        </p:blipFill>
        <p:spPr>
          <a:xfrm>
            <a:off x="3173413" y="1935163"/>
            <a:ext cx="5845175" cy="4816475"/>
          </a:xfr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2"/>
          <p:cNvSpPr>
            <a:spLocks noGrp="1"/>
          </p:cNvSpPr>
          <p:nvPr>
            <p:ph type="title"/>
          </p:nvPr>
        </p:nvSpPr>
        <p:spPr/>
        <p:txBody>
          <a:bodyPr/>
          <a:lstStyle/>
          <a:p>
            <a:r>
              <a:rPr lang="en-US" b="1" smtClean="0"/>
              <a:t>Logistic Regression</a:t>
            </a:r>
            <a:endParaRPr lang="en-US" smtClean="0"/>
          </a:p>
        </p:txBody>
      </p:sp>
      <p:sp>
        <p:nvSpPr>
          <p:cNvPr id="2" name="Content Placeholder 1"/>
          <p:cNvSpPr>
            <a:spLocks noGrp="1"/>
          </p:cNvSpPr>
          <p:nvPr>
            <p:ph idx="1"/>
          </p:nvPr>
        </p:nvSpPr>
        <p:spPr/>
        <p:txBody>
          <a:bodyPr>
            <a:normAutofit lnSpcReduction="10000"/>
          </a:bodyPr>
          <a:lstStyle/>
          <a:p>
            <a:pPr marL="274320" indent="-274320" fontAlgn="auto">
              <a:lnSpc>
                <a:spcPct val="150000"/>
              </a:lnSpc>
              <a:spcAft>
                <a:spcPts val="0"/>
              </a:spcAft>
              <a:buClr>
                <a:schemeClr val="accent3">
                  <a:lumMod val="50000"/>
                </a:schemeClr>
              </a:buClr>
              <a:buFont typeface="Wingdings 2"/>
              <a:buChar char=""/>
              <a:defRPr/>
            </a:pPr>
            <a:r>
              <a:rPr lang="en-US" dirty="0"/>
              <a:t>W</a:t>
            </a:r>
            <a:r>
              <a:rPr lang="en-US" dirty="0" smtClean="0"/>
              <a:t>e used </a:t>
            </a:r>
            <a:r>
              <a:rPr lang="en-US" dirty="0"/>
              <a:t>the diabetes which is a binary variable as the outcome and perform a logistic </a:t>
            </a:r>
            <a:r>
              <a:rPr lang="en-US" dirty="0" smtClean="0"/>
              <a:t>regression.</a:t>
            </a:r>
          </a:p>
          <a:p>
            <a:pPr marL="274320" indent="-274320" fontAlgn="auto">
              <a:lnSpc>
                <a:spcPct val="150000"/>
              </a:lnSpc>
              <a:spcAft>
                <a:spcPts val="0"/>
              </a:spcAft>
              <a:buClr>
                <a:schemeClr val="accent3">
                  <a:lumMod val="50000"/>
                </a:schemeClr>
              </a:buClr>
              <a:buFont typeface="Wingdings 2"/>
              <a:buChar char=""/>
              <a:defRPr/>
            </a:pPr>
            <a:r>
              <a:rPr lang="en-US" dirty="0"/>
              <a:t>R</a:t>
            </a:r>
            <a:r>
              <a:rPr lang="en-US" dirty="0" smtClean="0"/>
              <a:t>esult </a:t>
            </a:r>
            <a:r>
              <a:rPr lang="en-US" dirty="0"/>
              <a:t>of the logistic model </a:t>
            </a:r>
            <a:r>
              <a:rPr lang="en-US" dirty="0" smtClean="0"/>
              <a:t>showed us </a:t>
            </a:r>
            <a:r>
              <a:rPr lang="en-US" dirty="0"/>
              <a:t>that </a:t>
            </a:r>
            <a:r>
              <a:rPr lang="en-US" dirty="0" err="1" smtClean="0"/>
              <a:t>stab.glu</a:t>
            </a:r>
            <a:r>
              <a:rPr lang="en-US" dirty="0" smtClean="0"/>
              <a:t> and age </a:t>
            </a:r>
            <a:r>
              <a:rPr lang="en-US" dirty="0"/>
              <a:t>are significant </a:t>
            </a:r>
            <a:r>
              <a:rPr lang="en-US" dirty="0" smtClean="0"/>
              <a:t>variables.</a:t>
            </a:r>
          </a:p>
          <a:p>
            <a:pPr marL="274320" indent="-274320" fontAlgn="auto">
              <a:lnSpc>
                <a:spcPct val="150000"/>
              </a:lnSpc>
              <a:spcAft>
                <a:spcPts val="0"/>
              </a:spcAft>
              <a:buClr>
                <a:schemeClr val="accent3">
                  <a:lumMod val="50000"/>
                </a:schemeClr>
              </a:buClr>
              <a:buFont typeface="Wingdings 2"/>
              <a:buChar char=""/>
              <a:defRPr/>
            </a:pPr>
            <a:r>
              <a:rPr lang="en-US" dirty="0" smtClean="0"/>
              <a:t>Also it showed us that the </a:t>
            </a:r>
            <a:r>
              <a:rPr lang="en-US" dirty="0"/>
              <a:t>accuracy </a:t>
            </a:r>
            <a:r>
              <a:rPr lang="en-US" dirty="0" smtClean="0"/>
              <a:t>achieved i.e. </a:t>
            </a:r>
            <a:r>
              <a:rPr lang="en-US" dirty="0"/>
              <a:t>0.928 </a:t>
            </a:r>
            <a:r>
              <a:rPr lang="en-US" dirty="0" smtClean="0"/>
              <a:t>is </a:t>
            </a:r>
            <a:r>
              <a:rPr lang="en-US" dirty="0"/>
              <a:t>a rather high </a:t>
            </a:r>
            <a:r>
              <a:rPr lang="en-US" dirty="0" smtClean="0"/>
              <a:t>value , which means our logistic model is helpful predicting whether it is diagnosed with the diabetes or not.</a:t>
            </a:r>
          </a:p>
          <a:p>
            <a:pPr marL="274320" indent="-274320" fontAlgn="auto">
              <a:spcAft>
                <a:spcPts val="0"/>
              </a:spcAft>
              <a:buClr>
                <a:schemeClr val="accent3">
                  <a:lumMod val="50000"/>
                </a:schemeClr>
              </a:buClr>
              <a:buFont typeface="Wingdings 2"/>
              <a:buChar char=""/>
              <a:defRPr/>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2"/>
          <p:cNvSpPr>
            <a:spLocks noGrp="1"/>
          </p:cNvSpPr>
          <p:nvPr>
            <p:ph type="title"/>
          </p:nvPr>
        </p:nvSpPr>
        <p:spPr/>
        <p:txBody>
          <a:bodyPr/>
          <a:lstStyle/>
          <a:p>
            <a:r>
              <a:rPr lang="en-US" b="1" smtClean="0"/>
              <a:t>Logistic Regression</a:t>
            </a:r>
            <a:endParaRPr lang="en-US" smtClean="0"/>
          </a:p>
        </p:txBody>
      </p:sp>
      <p:pic>
        <p:nvPicPr>
          <p:cNvPr id="41986" name="Content Placeholder 3"/>
          <p:cNvPicPr>
            <a:picLocks noGrp="1" noChangeAspect="1"/>
          </p:cNvPicPr>
          <p:nvPr>
            <p:ph idx="1"/>
          </p:nvPr>
        </p:nvPicPr>
        <p:blipFill>
          <a:blip r:embed="rId2"/>
          <a:srcRect/>
          <a:stretch>
            <a:fillRect/>
          </a:stretch>
        </p:blipFill>
        <p:spPr>
          <a:xfrm>
            <a:off x="3216275" y="1935163"/>
            <a:ext cx="6826250" cy="4389437"/>
          </a:xfr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2"/>
          <p:cNvSpPr>
            <a:spLocks noGrp="1"/>
          </p:cNvSpPr>
          <p:nvPr>
            <p:ph type="title"/>
          </p:nvPr>
        </p:nvSpPr>
        <p:spPr/>
        <p:txBody>
          <a:bodyPr/>
          <a:lstStyle/>
          <a:p>
            <a:r>
              <a:rPr lang="en-US" smtClean="0"/>
              <a:t>Introduction</a:t>
            </a:r>
          </a:p>
        </p:txBody>
      </p:sp>
      <p:sp>
        <p:nvSpPr>
          <p:cNvPr id="2" name="Content Placeholder 1"/>
          <p:cNvSpPr>
            <a:spLocks noGrp="1"/>
          </p:cNvSpPr>
          <p:nvPr>
            <p:ph idx="1"/>
          </p:nvPr>
        </p:nvSpPr>
        <p:spPr/>
        <p:txBody>
          <a:bodyPr>
            <a:normAutofit lnSpcReduction="10000"/>
          </a:bodyPr>
          <a:lstStyle/>
          <a:p>
            <a:pPr marL="274320" indent="-274320" fontAlgn="auto">
              <a:lnSpc>
                <a:spcPct val="150000"/>
              </a:lnSpc>
              <a:spcAft>
                <a:spcPts val="0"/>
              </a:spcAft>
              <a:buClr>
                <a:schemeClr val="accent3">
                  <a:lumMod val="50000"/>
                </a:schemeClr>
              </a:buClr>
              <a:buFont typeface="Wingdings 2"/>
              <a:buChar char=""/>
              <a:defRPr/>
            </a:pPr>
            <a:r>
              <a:rPr lang="en-US" dirty="0"/>
              <a:t>Diabetes is a frequent metabolic disorder defined by chronic hyperglycemia, caused by a deficiency in the endocrine system. </a:t>
            </a:r>
            <a:endParaRPr lang="en-US" dirty="0" smtClean="0"/>
          </a:p>
          <a:p>
            <a:pPr marL="274320" indent="-274320" fontAlgn="auto">
              <a:lnSpc>
                <a:spcPct val="150000"/>
              </a:lnSpc>
              <a:spcAft>
                <a:spcPts val="0"/>
              </a:spcAft>
              <a:buClr>
                <a:schemeClr val="accent3">
                  <a:lumMod val="50000"/>
                </a:schemeClr>
              </a:buClr>
              <a:buFont typeface="Wingdings 2"/>
              <a:buChar char=""/>
              <a:defRPr/>
            </a:pPr>
            <a:r>
              <a:rPr lang="en-US" dirty="0"/>
              <a:t>Diabetes Mellitus Type II (DM II; adult onset diabetes) is associated most strongly with obesity. </a:t>
            </a:r>
            <a:endParaRPr lang="en-US" dirty="0" smtClean="0"/>
          </a:p>
          <a:p>
            <a:pPr marL="274320" indent="-274320" fontAlgn="auto">
              <a:lnSpc>
                <a:spcPct val="150000"/>
              </a:lnSpc>
              <a:spcAft>
                <a:spcPts val="0"/>
              </a:spcAft>
              <a:buClr>
                <a:schemeClr val="accent3">
                  <a:lumMod val="50000"/>
                </a:schemeClr>
              </a:buClr>
              <a:buFont typeface="Wingdings 2"/>
              <a:buChar char=""/>
              <a:defRPr/>
            </a:pPr>
            <a:r>
              <a:rPr lang="en-US" dirty="0"/>
              <a:t>predictor of </a:t>
            </a:r>
            <a:r>
              <a:rPr lang="en-US" dirty="0" smtClean="0"/>
              <a:t>diabetes : Waist to Hip Ratio / Body Mass Index (BMI)</a:t>
            </a:r>
          </a:p>
          <a:p>
            <a:pPr marL="274320" indent="-274320" fontAlgn="auto">
              <a:lnSpc>
                <a:spcPct val="150000"/>
              </a:lnSpc>
              <a:spcAft>
                <a:spcPts val="0"/>
              </a:spcAft>
              <a:buClr>
                <a:schemeClr val="accent3">
                  <a:lumMod val="50000"/>
                </a:schemeClr>
              </a:buClr>
              <a:buFont typeface="Wingdings 2"/>
              <a:buChar char=""/>
              <a:defRPr/>
            </a:pPr>
            <a:r>
              <a:rPr lang="en-US" dirty="0"/>
              <a:t>predictive models have the potential to improve the diagnostics and treatment of patients. </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2"/>
          <p:cNvSpPr>
            <a:spLocks noGrp="1"/>
          </p:cNvSpPr>
          <p:nvPr>
            <p:ph type="title"/>
          </p:nvPr>
        </p:nvSpPr>
        <p:spPr/>
        <p:txBody>
          <a:bodyPr/>
          <a:lstStyle/>
          <a:p>
            <a:r>
              <a:rPr lang="en-US" b="1" smtClean="0"/>
              <a:t>Logistic Regression</a:t>
            </a:r>
            <a:endParaRPr lang="en-US" smtClean="0"/>
          </a:p>
        </p:txBody>
      </p:sp>
      <p:pic>
        <p:nvPicPr>
          <p:cNvPr id="43010" name="Content Placeholder 3"/>
          <p:cNvPicPr>
            <a:picLocks noGrp="1" noChangeAspect="1"/>
          </p:cNvPicPr>
          <p:nvPr>
            <p:ph idx="1"/>
          </p:nvPr>
        </p:nvPicPr>
        <p:blipFill>
          <a:blip r:embed="rId2"/>
          <a:srcRect/>
          <a:stretch>
            <a:fillRect/>
          </a:stretch>
        </p:blipFill>
        <p:spPr>
          <a:xfrm>
            <a:off x="3216275" y="1935163"/>
            <a:ext cx="6826250" cy="4389437"/>
          </a:xfr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p:txBody>
          <a:bodyPr/>
          <a:lstStyle/>
          <a:p>
            <a:r>
              <a:rPr lang="en-US" b="1" smtClean="0"/>
              <a:t>Building SVM Model</a:t>
            </a:r>
            <a:endParaRPr lang="en-US" smtClean="0"/>
          </a:p>
        </p:txBody>
      </p:sp>
      <p:sp>
        <p:nvSpPr>
          <p:cNvPr id="44034" name="Content Placeholder 1"/>
          <p:cNvSpPr>
            <a:spLocks noGrp="1"/>
          </p:cNvSpPr>
          <p:nvPr>
            <p:ph idx="1"/>
          </p:nvPr>
        </p:nvSpPr>
        <p:spPr/>
        <p:txBody>
          <a:bodyPr/>
          <a:lstStyle/>
          <a:p>
            <a:r>
              <a:rPr lang="en-US" smtClean="0"/>
              <a:t>Fitting regression model – It is a logistic regression model between diabetes and variables to determine whether or not diabetes is a dichotomous variable.</a:t>
            </a:r>
          </a:p>
          <a:p>
            <a:r>
              <a:rPr lang="en-US" smtClean="0"/>
              <a:t>here we record the probability of diabetes as P and P as a dependent variable to fit the logistic regression model.</a:t>
            </a:r>
          </a:p>
          <a:p>
            <a:endParaRPr lang="en-US" smtClean="0"/>
          </a:p>
        </p:txBody>
      </p:sp>
      <p:pic>
        <p:nvPicPr>
          <p:cNvPr id="44035" name="图片 7"/>
          <p:cNvPicPr>
            <a:picLocks noChangeAspect="1" noChangeArrowheads="1"/>
          </p:cNvPicPr>
          <p:nvPr/>
        </p:nvPicPr>
        <p:blipFill>
          <a:blip r:embed="rId2"/>
          <a:srcRect/>
          <a:stretch>
            <a:fillRect/>
          </a:stretch>
        </p:blipFill>
        <p:spPr bwMode="auto">
          <a:xfrm>
            <a:off x="3748088" y="4632325"/>
            <a:ext cx="4922837" cy="939800"/>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2"/>
          <p:cNvSpPr>
            <a:spLocks noGrp="1"/>
          </p:cNvSpPr>
          <p:nvPr>
            <p:ph type="title"/>
          </p:nvPr>
        </p:nvSpPr>
        <p:spPr/>
        <p:txBody>
          <a:bodyPr/>
          <a:lstStyle/>
          <a:p>
            <a:r>
              <a:rPr lang="en-US" b="1" smtClean="0"/>
              <a:t>Fitting Regression Model</a:t>
            </a:r>
            <a:endParaRPr lang="en-US" smtClean="0"/>
          </a:p>
        </p:txBody>
      </p:sp>
      <p:sp>
        <p:nvSpPr>
          <p:cNvPr id="2" name="Content Placeholder 1"/>
          <p:cNvSpPr>
            <a:spLocks noGrp="1"/>
          </p:cNvSpPr>
          <p:nvPr>
            <p:ph idx="1"/>
          </p:nvPr>
        </p:nvSpPr>
        <p:spPr/>
        <p:txBody>
          <a:bodyPr>
            <a:normAutofit/>
          </a:bodyPr>
          <a:lstStyle/>
          <a:p>
            <a:pPr marL="514350" indent="-514350" fontAlgn="auto">
              <a:spcAft>
                <a:spcPts val="0"/>
              </a:spcAft>
              <a:buClr>
                <a:schemeClr val="accent3">
                  <a:lumMod val="50000"/>
                </a:schemeClr>
              </a:buClr>
              <a:buFont typeface="+mj-lt"/>
              <a:buAutoNum type="arabicPeriod"/>
              <a:defRPr/>
            </a:pPr>
            <a:r>
              <a:rPr lang="en-US" dirty="0"/>
              <a:t>Remove 5 Unrelated </a:t>
            </a:r>
            <a:r>
              <a:rPr lang="en-US" dirty="0" err="1"/>
              <a:t>Variables.The</a:t>
            </a:r>
            <a:r>
              <a:rPr lang="en-US" dirty="0"/>
              <a:t> sensitivity was 93.2% and the specificity was 85.7%. The correct rate is 92.3%</a:t>
            </a:r>
          </a:p>
          <a:p>
            <a:pPr marL="514350" indent="-514350" fontAlgn="auto">
              <a:spcAft>
                <a:spcPts val="0"/>
              </a:spcAft>
              <a:buClr>
                <a:schemeClr val="accent3">
                  <a:lumMod val="50000"/>
                </a:schemeClr>
              </a:buClr>
              <a:buFont typeface="+mj-lt"/>
              <a:buAutoNum type="arabicPeriod"/>
              <a:defRPr/>
            </a:pPr>
            <a:r>
              <a:rPr lang="en-US" dirty="0"/>
              <a:t>Step by step screening method selection variable. Finally selected 4 variables: cholesterol content, blood sugar content, waist circumference, age</a:t>
            </a:r>
          </a:p>
          <a:p>
            <a:pPr marL="880110" lvl="1" indent="-514350" fontAlgn="auto">
              <a:spcAft>
                <a:spcPts val="0"/>
              </a:spcAft>
              <a:buClr>
                <a:schemeClr val="accent1">
                  <a:lumMod val="50000"/>
                </a:schemeClr>
              </a:buClr>
              <a:buFont typeface="Arial" panose="020B0604020202020204" pitchFamily="34" charset="0"/>
              <a:buChar char="•"/>
              <a:defRPr/>
            </a:pPr>
            <a:r>
              <a:rPr lang="en-US" b="1" dirty="0"/>
              <a:t>P(diabetes)=-12.383+0.0086chol+0.651stab.glu+0.039age+0.026waist</a:t>
            </a:r>
            <a:endParaRPr lang="en-US" dirty="0"/>
          </a:p>
          <a:p>
            <a:pPr marL="0" indent="0" fontAlgn="auto">
              <a:spcAft>
                <a:spcPts val="0"/>
              </a:spcAft>
              <a:buClr>
                <a:schemeClr val="accent3">
                  <a:lumMod val="50000"/>
                </a:schemeClr>
              </a:buClr>
              <a:buFont typeface="Wingdings 2"/>
              <a:buNone/>
              <a:defRPr/>
            </a:pPr>
            <a:r>
              <a:rPr lang="en-US" dirty="0" smtClean="0"/>
              <a:t>3. </a:t>
            </a:r>
            <a:r>
              <a:rPr lang="en-US" dirty="0"/>
              <a:t>Fitting a linear regression of glycated hemoglobin using six related variables.</a:t>
            </a:r>
          </a:p>
          <a:p>
            <a:pPr marL="640080" lvl="1" indent="-246888" fontAlgn="auto">
              <a:spcAft>
                <a:spcPts val="0"/>
              </a:spcAft>
              <a:buClr>
                <a:schemeClr val="accent1">
                  <a:lumMod val="50000"/>
                </a:schemeClr>
              </a:buClr>
              <a:buFont typeface="Wingdings 2"/>
              <a:buChar char=""/>
              <a:defRPr/>
            </a:pPr>
            <a:r>
              <a:rPr lang="en-US" b="1" dirty="0"/>
              <a:t>log(</a:t>
            </a:r>
            <a:r>
              <a:rPr lang="en-US" b="1" dirty="0" err="1"/>
              <a:t>glyhb</a:t>
            </a:r>
            <a:r>
              <a:rPr lang="en-US" b="1" dirty="0"/>
              <a:t>)=</a:t>
            </a:r>
            <a:r>
              <a:rPr lang="en-US" b="1" dirty="0" smtClean="0"/>
              <a:t>0.794+0.0003chol+0.004stab.glu+0.0002hdl+0.17ratio+0.003age+0.005waist</a:t>
            </a:r>
            <a:endParaRPr lang="en-US" sz="3600" dirty="0"/>
          </a:p>
          <a:p>
            <a:pPr marL="982980" lvl="2" indent="-342900" fontAlgn="auto">
              <a:spcAft>
                <a:spcPts val="0"/>
              </a:spcAft>
              <a:buClr>
                <a:schemeClr val="accent2">
                  <a:lumMod val="50000"/>
                </a:schemeClr>
              </a:buClr>
              <a:buFont typeface="Wingdings 2"/>
              <a:buChar char=""/>
              <a:defRPr/>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2"/>
          <p:cNvSpPr>
            <a:spLocks noGrp="1"/>
          </p:cNvSpPr>
          <p:nvPr>
            <p:ph type="title"/>
          </p:nvPr>
        </p:nvSpPr>
        <p:spPr/>
        <p:txBody>
          <a:bodyPr/>
          <a:lstStyle/>
          <a:p>
            <a:r>
              <a:rPr lang="en-US" b="1" smtClean="0"/>
              <a:t>Fitting Regression Model</a:t>
            </a:r>
            <a:endParaRPr lang="en-US" smtClean="0"/>
          </a:p>
        </p:txBody>
      </p:sp>
      <p:sp>
        <p:nvSpPr>
          <p:cNvPr id="2" name="Content Placeholder 1"/>
          <p:cNvSpPr>
            <a:spLocks noGrp="1"/>
          </p:cNvSpPr>
          <p:nvPr>
            <p:ph idx="1"/>
          </p:nvPr>
        </p:nvSpPr>
        <p:spPr/>
        <p:txBody>
          <a:bodyPr>
            <a:normAutofit/>
          </a:bodyPr>
          <a:lstStyle/>
          <a:p>
            <a:pPr marL="514350" indent="-514350" fontAlgn="auto">
              <a:spcAft>
                <a:spcPts val="0"/>
              </a:spcAft>
              <a:buClr>
                <a:schemeClr val="accent3">
                  <a:lumMod val="50000"/>
                </a:schemeClr>
              </a:buClr>
              <a:buFont typeface="+mj-lt"/>
              <a:buAutoNum type="arabicPeriod"/>
              <a:defRPr/>
            </a:pPr>
            <a:r>
              <a:rPr lang="en-US" dirty="0"/>
              <a:t>Remove 5 Unrelated Variables</a:t>
            </a:r>
            <a:r>
              <a:rPr lang="en-US" dirty="0" smtClean="0"/>
              <a:t>. The </a:t>
            </a:r>
            <a:r>
              <a:rPr lang="en-US" dirty="0"/>
              <a:t>sensitivity was 93.2% and the specificity was 85.7%. The correct rate is 92.3%</a:t>
            </a:r>
          </a:p>
          <a:p>
            <a:pPr marL="514350" indent="-514350" fontAlgn="auto">
              <a:spcAft>
                <a:spcPts val="0"/>
              </a:spcAft>
              <a:buClr>
                <a:schemeClr val="accent3">
                  <a:lumMod val="50000"/>
                </a:schemeClr>
              </a:buClr>
              <a:buFont typeface="+mj-lt"/>
              <a:buAutoNum type="arabicPeriod"/>
              <a:defRPr/>
            </a:pPr>
            <a:r>
              <a:rPr lang="en-US" dirty="0"/>
              <a:t>Step by step screening method selection variable. Finally selected 4 variables: cholesterol content, blood sugar content, waist circumference, age</a:t>
            </a:r>
          </a:p>
          <a:p>
            <a:pPr marL="880110" lvl="1" indent="-514350" fontAlgn="auto">
              <a:spcAft>
                <a:spcPts val="0"/>
              </a:spcAft>
              <a:buClr>
                <a:schemeClr val="accent1">
                  <a:lumMod val="50000"/>
                </a:schemeClr>
              </a:buClr>
              <a:buFont typeface="Arial" panose="020B0604020202020204" pitchFamily="34" charset="0"/>
              <a:buChar char="•"/>
              <a:defRPr/>
            </a:pPr>
            <a:r>
              <a:rPr lang="en-US" b="1" dirty="0"/>
              <a:t>P(diabetes)=-12.383+0.0086chol+0.651stab.glu+0.039age+0.026waist</a:t>
            </a:r>
            <a:endParaRPr lang="en-US" dirty="0"/>
          </a:p>
          <a:p>
            <a:pPr marL="0" indent="0" fontAlgn="auto">
              <a:spcAft>
                <a:spcPts val="0"/>
              </a:spcAft>
              <a:buClr>
                <a:schemeClr val="accent3">
                  <a:lumMod val="50000"/>
                </a:schemeClr>
              </a:buClr>
              <a:buFont typeface="Wingdings 2"/>
              <a:buNone/>
              <a:defRPr/>
            </a:pPr>
            <a:r>
              <a:rPr lang="en-US" dirty="0" smtClean="0"/>
              <a:t>3. </a:t>
            </a:r>
            <a:r>
              <a:rPr lang="en-US" dirty="0"/>
              <a:t>Fitting a linear regression of glycated hemoglobin using six related variables.</a:t>
            </a:r>
          </a:p>
          <a:p>
            <a:pPr marL="640080" lvl="1" indent="-246888" fontAlgn="auto">
              <a:spcAft>
                <a:spcPts val="0"/>
              </a:spcAft>
              <a:buClr>
                <a:schemeClr val="accent1">
                  <a:lumMod val="50000"/>
                </a:schemeClr>
              </a:buClr>
              <a:buFont typeface="Wingdings 2"/>
              <a:buChar char=""/>
              <a:defRPr/>
            </a:pPr>
            <a:r>
              <a:rPr lang="en-US" b="1" dirty="0"/>
              <a:t>log(</a:t>
            </a:r>
            <a:r>
              <a:rPr lang="en-US" b="1" dirty="0" err="1"/>
              <a:t>glyhb</a:t>
            </a:r>
            <a:r>
              <a:rPr lang="en-US" b="1" dirty="0"/>
              <a:t>)=</a:t>
            </a:r>
            <a:r>
              <a:rPr lang="en-US" b="1" dirty="0" smtClean="0"/>
              <a:t>0.794+0.0003chol+0.004stab.glu+0.0002hdl+0.17ratio+0.003age+0.005waist</a:t>
            </a:r>
            <a:endParaRPr lang="en-US" sz="3600" dirty="0"/>
          </a:p>
          <a:p>
            <a:pPr marL="982980" lvl="2" indent="-342900" fontAlgn="auto">
              <a:spcAft>
                <a:spcPts val="0"/>
              </a:spcAft>
              <a:buClr>
                <a:schemeClr val="accent2">
                  <a:lumMod val="50000"/>
                </a:schemeClr>
              </a:buClr>
              <a:buFont typeface="Wingdings 2"/>
              <a:buChar char=""/>
              <a:defRPr/>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2"/>
          <p:cNvSpPr>
            <a:spLocks noGrp="1"/>
          </p:cNvSpPr>
          <p:nvPr>
            <p:ph type="title"/>
          </p:nvPr>
        </p:nvSpPr>
        <p:spPr/>
        <p:txBody>
          <a:bodyPr/>
          <a:lstStyle/>
          <a:p>
            <a:r>
              <a:rPr lang="en-US" b="1" smtClean="0"/>
              <a:t>Fitting Regression Model</a:t>
            </a:r>
            <a:endParaRPr lang="en-US" smtClean="0"/>
          </a:p>
        </p:txBody>
      </p:sp>
      <p:sp>
        <p:nvSpPr>
          <p:cNvPr id="47106" name="Content Placeholder 1"/>
          <p:cNvSpPr>
            <a:spLocks noGrp="1"/>
          </p:cNvSpPr>
          <p:nvPr>
            <p:ph idx="1"/>
          </p:nvPr>
        </p:nvSpPr>
        <p:spPr/>
        <p:txBody>
          <a:bodyPr/>
          <a:lstStyle/>
          <a:p>
            <a:pPr marL="514350" indent="-514350">
              <a:lnSpc>
                <a:spcPct val="200000"/>
              </a:lnSpc>
              <a:buFont typeface="Century Gothic" pitchFamily="34" charset="0"/>
              <a:buAutoNum type="arabicPeriod" startAt="4"/>
            </a:pPr>
            <a:r>
              <a:rPr lang="en-US" smtClean="0"/>
              <a:t>A logistic regression of diabetes was performed using 6 related variables</a:t>
            </a:r>
          </a:p>
          <a:p>
            <a:pPr lvl="2">
              <a:lnSpc>
                <a:spcPct val="200000"/>
              </a:lnSpc>
            </a:pPr>
            <a:r>
              <a:rPr lang="en-US" sz="1900" b="1" smtClean="0"/>
              <a:t>P(diabetes)=-10.788+0.013chol+0.034stab.glu-0.024hdl-0.147ratio+0.036age+0.055waist</a:t>
            </a:r>
            <a:endParaRPr lang="en-US" sz="310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2"/>
          <p:cNvSpPr>
            <a:spLocks noGrp="1"/>
          </p:cNvSpPr>
          <p:nvPr>
            <p:ph type="title"/>
          </p:nvPr>
        </p:nvSpPr>
        <p:spPr/>
        <p:txBody>
          <a:bodyPr/>
          <a:lstStyle/>
          <a:p>
            <a:r>
              <a:rPr lang="en-US" b="1" smtClean="0"/>
              <a:t>System design - Scoring Criteria</a:t>
            </a:r>
          </a:p>
        </p:txBody>
      </p:sp>
      <p:sp>
        <p:nvSpPr>
          <p:cNvPr id="2" name="Content Placeholder 1"/>
          <p:cNvSpPr>
            <a:spLocks noGrp="1"/>
          </p:cNvSpPr>
          <p:nvPr>
            <p:ph idx="1"/>
          </p:nvPr>
        </p:nvSpPr>
        <p:spPr/>
        <p:txBody>
          <a:bodyPr>
            <a:normAutofit fontScale="70000" lnSpcReduction="20000"/>
          </a:bodyPr>
          <a:lstStyle/>
          <a:p>
            <a:pPr marL="274320" indent="-274320" fontAlgn="auto">
              <a:lnSpc>
                <a:spcPct val="200000"/>
              </a:lnSpc>
              <a:spcAft>
                <a:spcPts val="0"/>
              </a:spcAft>
              <a:buClr>
                <a:schemeClr val="accent3">
                  <a:lumMod val="50000"/>
                </a:schemeClr>
              </a:buClr>
              <a:buFont typeface="Wingdings 2"/>
              <a:buChar char=""/>
              <a:defRPr/>
            </a:pPr>
            <a:r>
              <a:rPr lang="en-US" dirty="0" smtClean="0"/>
              <a:t>According to ratio of the correlation coefficient of the variable , assign score to each variable : </a:t>
            </a:r>
          </a:p>
          <a:p>
            <a:pPr marL="640080" lvl="1" indent="-246888" fontAlgn="auto">
              <a:lnSpc>
                <a:spcPct val="200000"/>
              </a:lnSpc>
              <a:spcAft>
                <a:spcPts val="0"/>
              </a:spcAft>
              <a:buClr>
                <a:schemeClr val="accent1">
                  <a:lumMod val="50000"/>
                </a:schemeClr>
              </a:buClr>
              <a:buFont typeface="Wingdings 2"/>
              <a:buChar char=""/>
              <a:defRPr/>
            </a:pPr>
            <a:r>
              <a:rPr lang="en-US" dirty="0" smtClean="0"/>
              <a:t>Cholestrol-1.57pt</a:t>
            </a:r>
          </a:p>
          <a:p>
            <a:pPr marL="640080" lvl="1" indent="-246888" fontAlgn="auto">
              <a:lnSpc>
                <a:spcPct val="200000"/>
              </a:lnSpc>
              <a:spcAft>
                <a:spcPts val="0"/>
              </a:spcAft>
              <a:buClr>
                <a:schemeClr val="accent1">
                  <a:lumMod val="50000"/>
                </a:schemeClr>
              </a:buClr>
              <a:buFont typeface="Wingdings 2"/>
              <a:buChar char=""/>
              <a:defRPr/>
            </a:pPr>
            <a:r>
              <a:rPr lang="en-US" dirty="0"/>
              <a:t>high-density </a:t>
            </a:r>
            <a:r>
              <a:rPr lang="en-US" dirty="0" smtClean="0"/>
              <a:t>lipoprotein- 1 pt.</a:t>
            </a:r>
          </a:p>
          <a:p>
            <a:pPr marL="640080" lvl="1" indent="-246888" fontAlgn="auto">
              <a:lnSpc>
                <a:spcPct val="200000"/>
              </a:lnSpc>
              <a:spcAft>
                <a:spcPts val="0"/>
              </a:spcAft>
              <a:buClr>
                <a:schemeClr val="accent1">
                  <a:lumMod val="50000"/>
                </a:schemeClr>
              </a:buClr>
              <a:buFont typeface="Wingdings 2"/>
              <a:buChar char=""/>
              <a:defRPr/>
            </a:pPr>
            <a:r>
              <a:rPr lang="en-US" dirty="0"/>
              <a:t>cholesterol high-density </a:t>
            </a:r>
            <a:r>
              <a:rPr lang="en-US" dirty="0" smtClean="0"/>
              <a:t>lipoprotein- 2.15pt.</a:t>
            </a:r>
          </a:p>
          <a:p>
            <a:pPr marL="640080" lvl="1" indent="-246888" fontAlgn="auto">
              <a:lnSpc>
                <a:spcPct val="200000"/>
              </a:lnSpc>
              <a:spcAft>
                <a:spcPts val="0"/>
              </a:spcAft>
              <a:buClr>
                <a:schemeClr val="accent1">
                  <a:lumMod val="50000"/>
                </a:schemeClr>
              </a:buClr>
              <a:buFont typeface="Wingdings 2"/>
              <a:buChar char=""/>
              <a:defRPr/>
            </a:pPr>
            <a:r>
              <a:rPr lang="en-US" dirty="0" smtClean="0"/>
              <a:t>Age-2.24pt.</a:t>
            </a:r>
          </a:p>
          <a:p>
            <a:pPr marL="640080" lvl="1" indent="-246888" fontAlgn="auto">
              <a:lnSpc>
                <a:spcPct val="200000"/>
              </a:lnSpc>
              <a:spcAft>
                <a:spcPts val="0"/>
              </a:spcAft>
              <a:buClr>
                <a:schemeClr val="accent1">
                  <a:lumMod val="50000"/>
                </a:schemeClr>
              </a:buClr>
              <a:buFont typeface="Wingdings 2"/>
              <a:buChar char=""/>
              <a:defRPr/>
            </a:pPr>
            <a:r>
              <a:rPr lang="en-US" dirty="0"/>
              <a:t>waist circumference </a:t>
            </a:r>
            <a:r>
              <a:rPr lang="en-US" dirty="0" smtClean="0"/>
              <a:t>-1.54pt.</a:t>
            </a:r>
          </a:p>
          <a:p>
            <a:pPr marL="640080" lvl="1" indent="-246888" fontAlgn="auto">
              <a:lnSpc>
                <a:spcPct val="200000"/>
              </a:lnSpc>
              <a:spcAft>
                <a:spcPts val="0"/>
              </a:spcAft>
              <a:buClr>
                <a:schemeClr val="accent1">
                  <a:lumMod val="50000"/>
                </a:schemeClr>
              </a:buClr>
              <a:buFont typeface="Wingdings 2"/>
              <a:buChar char=""/>
              <a:defRPr/>
            </a:pPr>
            <a:r>
              <a:rPr lang="en-US" dirty="0"/>
              <a:t>blood sugar </a:t>
            </a:r>
            <a:r>
              <a:rPr lang="en-US" dirty="0" smtClean="0"/>
              <a:t>content- 5pt.</a:t>
            </a:r>
          </a:p>
          <a:p>
            <a:pPr marL="640080" lvl="1" indent="-246888" fontAlgn="auto">
              <a:lnSpc>
                <a:spcPct val="200000"/>
              </a:lnSpc>
              <a:spcAft>
                <a:spcPts val="0"/>
              </a:spcAft>
              <a:buClr>
                <a:schemeClr val="accent1">
                  <a:lumMod val="50000"/>
                </a:schemeClr>
              </a:buClr>
              <a:buFont typeface="Wingdings 2"/>
              <a:buChar char=""/>
              <a:defRPr/>
            </a:pPr>
            <a:r>
              <a:rPr lang="en-US" dirty="0" smtClean="0"/>
              <a:t>Total – 13 points</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2"/>
          <p:cNvSpPr>
            <a:spLocks noGrp="1"/>
          </p:cNvSpPr>
          <p:nvPr>
            <p:ph type="title"/>
          </p:nvPr>
        </p:nvSpPr>
        <p:spPr/>
        <p:txBody>
          <a:bodyPr/>
          <a:lstStyle/>
          <a:p>
            <a:r>
              <a:rPr lang="en-US" b="1" smtClean="0"/>
              <a:t>System design - Scoring Criteria</a:t>
            </a:r>
          </a:p>
        </p:txBody>
      </p:sp>
      <p:sp>
        <p:nvSpPr>
          <p:cNvPr id="51202" name="Content Placeholder 1"/>
          <p:cNvSpPr>
            <a:spLocks noGrp="1"/>
          </p:cNvSpPr>
          <p:nvPr>
            <p:ph idx="1"/>
          </p:nvPr>
        </p:nvSpPr>
        <p:spPr/>
        <p:txBody>
          <a:bodyPr/>
          <a:lstStyle/>
          <a:p>
            <a:pPr>
              <a:lnSpc>
                <a:spcPct val="200000"/>
              </a:lnSpc>
            </a:pPr>
            <a:r>
              <a:rPr lang="en-US" smtClean="0"/>
              <a:t> It is judged that several indicators of the patient exceed the average value of the variable, and the scores corresponding to the standard variables are added to obtain a total score.</a:t>
            </a:r>
          </a:p>
          <a:p>
            <a:pPr>
              <a:lnSpc>
                <a:spcPct val="200000"/>
              </a:lnSpc>
            </a:pPr>
            <a:r>
              <a:rPr lang="en-US" smtClean="0"/>
              <a:t>Normal population score is 0-2; low-risk group is 2-6 points; high-risk group is 6-10 points; 10 points or more are diabetic patients.</a:t>
            </a:r>
          </a:p>
          <a:p>
            <a:pPr>
              <a:lnSpc>
                <a:spcPct val="200000"/>
              </a:lnSpc>
            </a:pPr>
            <a:endParaRPr lang="en-US" smtClean="0"/>
          </a:p>
          <a:p>
            <a:pPr>
              <a:lnSpc>
                <a:spcPct val="200000"/>
              </a:lnSpc>
            </a:pPr>
            <a:endParaRPr lang="en-US"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2"/>
          <p:cNvSpPr>
            <a:spLocks noGrp="1"/>
          </p:cNvSpPr>
          <p:nvPr>
            <p:ph type="title"/>
          </p:nvPr>
        </p:nvSpPr>
        <p:spPr/>
        <p:txBody>
          <a:bodyPr/>
          <a:lstStyle/>
          <a:p>
            <a:r>
              <a:rPr lang="en-US" b="1" smtClean="0"/>
              <a:t>Result / Conclusion</a:t>
            </a:r>
            <a:endParaRPr lang="en-US" smtClean="0"/>
          </a:p>
        </p:txBody>
      </p:sp>
      <p:sp>
        <p:nvSpPr>
          <p:cNvPr id="2" name="Content Placeholder 1"/>
          <p:cNvSpPr>
            <a:spLocks noGrp="1"/>
          </p:cNvSpPr>
          <p:nvPr>
            <p:ph idx="1"/>
          </p:nvPr>
        </p:nvSpPr>
        <p:spPr/>
        <p:txBody>
          <a:bodyPr>
            <a:normAutofit fontScale="92500" lnSpcReduction="10000"/>
          </a:bodyPr>
          <a:lstStyle/>
          <a:p>
            <a:pPr marL="274320" indent="-274320" fontAlgn="auto">
              <a:lnSpc>
                <a:spcPct val="150000"/>
              </a:lnSpc>
              <a:spcAft>
                <a:spcPts val="0"/>
              </a:spcAft>
              <a:buClr>
                <a:schemeClr val="accent3">
                  <a:lumMod val="50000"/>
                </a:schemeClr>
              </a:buClr>
              <a:buFont typeface="Wingdings 2"/>
              <a:buChar char=""/>
              <a:defRPr/>
            </a:pPr>
            <a:r>
              <a:rPr lang="en-US" dirty="0" smtClean="0"/>
              <a:t>From the two sample </a:t>
            </a:r>
            <a:r>
              <a:rPr lang="en-US" dirty="0"/>
              <a:t>t</a:t>
            </a:r>
            <a:r>
              <a:rPr lang="en-US" dirty="0" smtClean="0"/>
              <a:t> test, we found that there is no significant difference in Glycosylated hemoglobin levels when varied with </a:t>
            </a:r>
            <a:r>
              <a:rPr lang="en-US" dirty="0" err="1" smtClean="0"/>
              <a:t>diferent</a:t>
            </a:r>
            <a:r>
              <a:rPr lang="en-US" dirty="0" smtClean="0"/>
              <a:t> levels of location and gender.</a:t>
            </a:r>
          </a:p>
          <a:p>
            <a:pPr marL="274320" indent="-274320" fontAlgn="auto">
              <a:lnSpc>
                <a:spcPct val="150000"/>
              </a:lnSpc>
              <a:spcAft>
                <a:spcPts val="0"/>
              </a:spcAft>
              <a:buClr>
                <a:schemeClr val="accent3">
                  <a:lumMod val="50000"/>
                </a:schemeClr>
              </a:buClr>
              <a:buFont typeface="Wingdings 2"/>
              <a:buChar char=""/>
              <a:defRPr/>
            </a:pPr>
            <a:r>
              <a:rPr lang="en-US" dirty="0" smtClean="0"/>
              <a:t>The results from the Pearson’s Correlation test showed us that the three predictors : height , bp1.d , </a:t>
            </a:r>
            <a:r>
              <a:rPr lang="en-US" dirty="0" err="1" smtClean="0"/>
              <a:t>time.ppn</a:t>
            </a:r>
            <a:r>
              <a:rPr lang="en-US" dirty="0" smtClean="0"/>
              <a:t> are insignificant in having any correlation with Glycosylated hemoglobin. </a:t>
            </a:r>
          </a:p>
          <a:p>
            <a:pPr marL="274320" indent="-274320" fontAlgn="auto">
              <a:lnSpc>
                <a:spcPct val="150000"/>
              </a:lnSpc>
              <a:spcAft>
                <a:spcPts val="0"/>
              </a:spcAft>
              <a:buClr>
                <a:schemeClr val="accent3">
                  <a:lumMod val="50000"/>
                </a:schemeClr>
              </a:buClr>
              <a:buFont typeface="Wingdings 2"/>
              <a:buChar char=""/>
              <a:defRPr/>
            </a:pPr>
            <a:r>
              <a:rPr lang="en-US" dirty="0" smtClean="0"/>
              <a:t>The Chi Square test indicate that location and gender are insignificant with diabetes as the outcome.</a:t>
            </a:r>
          </a:p>
          <a:p>
            <a:pPr marL="274320" indent="-274320" fontAlgn="auto">
              <a:spcAft>
                <a:spcPts val="0"/>
              </a:spcAft>
              <a:buClr>
                <a:schemeClr val="accent3">
                  <a:lumMod val="50000"/>
                </a:schemeClr>
              </a:buClr>
              <a:buFont typeface="Wingdings 2"/>
              <a:buChar char=""/>
              <a:defRPr/>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r>
              <a:rPr lang="en-US" b="1" smtClean="0"/>
              <a:t>Result / Conclusion</a:t>
            </a:r>
            <a:endParaRPr lang="en-US" smtClean="0"/>
          </a:p>
        </p:txBody>
      </p:sp>
      <p:sp>
        <p:nvSpPr>
          <p:cNvPr id="53250" name="Content Placeholder 1"/>
          <p:cNvSpPr>
            <a:spLocks noGrp="1"/>
          </p:cNvSpPr>
          <p:nvPr>
            <p:ph idx="1"/>
          </p:nvPr>
        </p:nvSpPr>
        <p:spPr/>
        <p:txBody>
          <a:bodyPr/>
          <a:lstStyle/>
          <a:p>
            <a:r>
              <a:rPr lang="en-US" smtClean="0"/>
              <a:t>The result of the t test indicate that the predicators: height,  bp.1d and time.ppn are also insignificant in analyzing the variation of diabetes with continuous variables.</a:t>
            </a:r>
          </a:p>
          <a:p>
            <a:r>
              <a:rPr lang="en-US" smtClean="0"/>
              <a:t>Thus, we perform regression analysis for Glycosylated hemoglobin and diabetes.</a:t>
            </a:r>
          </a:p>
          <a:p>
            <a:r>
              <a:rPr lang="en-US" smtClean="0"/>
              <a:t>From Regression, we estimated that the coefficients of stab.glu and ages are significant in both the regression models and hence these two predictors are important factors.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2"/>
          <p:cNvSpPr>
            <a:spLocks noGrp="1"/>
          </p:cNvSpPr>
          <p:nvPr>
            <p:ph type="title"/>
          </p:nvPr>
        </p:nvSpPr>
        <p:spPr/>
        <p:txBody>
          <a:bodyPr/>
          <a:lstStyle/>
          <a:p>
            <a:r>
              <a:rPr lang="en-US" smtClean="0"/>
              <a:t>Introduction…</a:t>
            </a:r>
          </a:p>
        </p:txBody>
      </p:sp>
      <p:sp>
        <p:nvSpPr>
          <p:cNvPr id="2" name="Content Placeholder 1"/>
          <p:cNvSpPr>
            <a:spLocks noGrp="1"/>
          </p:cNvSpPr>
          <p:nvPr>
            <p:ph idx="1"/>
          </p:nvPr>
        </p:nvSpPr>
        <p:spPr>
          <a:xfrm>
            <a:off x="609600" y="1935163"/>
            <a:ext cx="10972800" cy="4740275"/>
          </a:xfrm>
        </p:spPr>
        <p:txBody>
          <a:bodyPr>
            <a:normAutofit fontScale="92500" lnSpcReduction="20000"/>
          </a:bodyPr>
          <a:lstStyle/>
          <a:p>
            <a:pPr marL="274320" indent="-274320" fontAlgn="auto">
              <a:lnSpc>
                <a:spcPct val="150000"/>
              </a:lnSpc>
              <a:spcAft>
                <a:spcPts val="0"/>
              </a:spcAft>
              <a:buClr>
                <a:schemeClr val="accent3">
                  <a:lumMod val="50000"/>
                </a:schemeClr>
              </a:buClr>
              <a:buFont typeface="Wingdings 2"/>
              <a:buChar char=""/>
              <a:defRPr/>
            </a:pPr>
            <a:r>
              <a:rPr lang="en-US" dirty="0"/>
              <a:t>In this research, we have carried out studies to find out the predictors of two </a:t>
            </a:r>
            <a:r>
              <a:rPr lang="en-US" dirty="0" smtClean="0"/>
              <a:t>outcomes :</a:t>
            </a:r>
          </a:p>
          <a:p>
            <a:pPr marL="640080" lvl="1" indent="-246888" fontAlgn="auto">
              <a:lnSpc>
                <a:spcPct val="150000"/>
              </a:lnSpc>
              <a:spcAft>
                <a:spcPts val="0"/>
              </a:spcAft>
              <a:buClr>
                <a:schemeClr val="accent1">
                  <a:lumMod val="50000"/>
                </a:schemeClr>
              </a:buClr>
              <a:buFont typeface="Wingdings 2"/>
              <a:buChar char=""/>
              <a:defRPr/>
            </a:pPr>
            <a:r>
              <a:rPr lang="en-US" dirty="0"/>
              <a:t>Glycosylated hemoglobin </a:t>
            </a:r>
            <a:endParaRPr lang="en-US" dirty="0" smtClean="0"/>
          </a:p>
          <a:p>
            <a:pPr marL="640080" lvl="1" indent="-246888" fontAlgn="auto">
              <a:lnSpc>
                <a:spcPct val="150000"/>
              </a:lnSpc>
              <a:spcAft>
                <a:spcPts val="0"/>
              </a:spcAft>
              <a:buClr>
                <a:schemeClr val="accent1">
                  <a:lumMod val="50000"/>
                </a:schemeClr>
              </a:buClr>
              <a:buFont typeface="Wingdings 2"/>
              <a:buChar char=""/>
              <a:defRPr/>
            </a:pPr>
            <a:r>
              <a:rPr lang="en-US" dirty="0"/>
              <a:t>D</a:t>
            </a:r>
            <a:r>
              <a:rPr lang="en-US" dirty="0" smtClean="0"/>
              <a:t>iagnosis </a:t>
            </a:r>
            <a:r>
              <a:rPr lang="en-US" dirty="0"/>
              <a:t>of </a:t>
            </a:r>
            <a:r>
              <a:rPr lang="en-US" dirty="0" smtClean="0"/>
              <a:t>diabetes</a:t>
            </a:r>
          </a:p>
          <a:p>
            <a:pPr marL="274320" indent="-274320" fontAlgn="auto">
              <a:lnSpc>
                <a:spcPct val="150000"/>
              </a:lnSpc>
              <a:spcAft>
                <a:spcPts val="0"/>
              </a:spcAft>
              <a:buClr>
                <a:schemeClr val="accent3">
                  <a:lumMod val="50000"/>
                </a:schemeClr>
              </a:buClr>
              <a:buFont typeface="Wingdings 2"/>
              <a:buChar char=""/>
              <a:defRPr/>
            </a:pPr>
            <a:r>
              <a:rPr lang="en-US" dirty="0" smtClean="0"/>
              <a:t>Dataset Used </a:t>
            </a:r>
            <a:r>
              <a:rPr lang="en-US" dirty="0"/>
              <a:t>: </a:t>
            </a:r>
            <a:r>
              <a:rPr lang="en-US" dirty="0" smtClean="0"/>
              <a:t>Dr</a:t>
            </a:r>
            <a:r>
              <a:rPr lang="en-US" dirty="0"/>
              <a:t>. John </a:t>
            </a:r>
            <a:r>
              <a:rPr lang="en-US" dirty="0" err="1"/>
              <a:t>Schorling</a:t>
            </a:r>
            <a:r>
              <a:rPr lang="en-US" dirty="0"/>
              <a:t>, Department of Medicine, and University of Virginia School of Medicine</a:t>
            </a:r>
            <a:r>
              <a:rPr lang="en-US" dirty="0" smtClean="0"/>
              <a:t>.</a:t>
            </a:r>
          </a:p>
          <a:p>
            <a:pPr marL="274320" indent="-274320" fontAlgn="auto">
              <a:lnSpc>
                <a:spcPct val="150000"/>
              </a:lnSpc>
              <a:spcAft>
                <a:spcPts val="0"/>
              </a:spcAft>
              <a:buClr>
                <a:schemeClr val="accent3">
                  <a:lumMod val="50000"/>
                </a:schemeClr>
              </a:buClr>
              <a:buFont typeface="Wingdings 2"/>
              <a:buChar char=""/>
              <a:defRPr/>
            </a:pPr>
            <a:r>
              <a:rPr lang="en-US" dirty="0" smtClean="0"/>
              <a:t>Data Consist of 19 variables on 403 subjects who where interviewed to understand the commonness of </a:t>
            </a:r>
            <a:r>
              <a:rPr lang="en-US" dirty="0"/>
              <a:t>obesity, diabetes, and other cardiovascular risk </a:t>
            </a:r>
            <a:r>
              <a:rPr lang="en-US" dirty="0" smtClean="0"/>
              <a:t>factors.</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p:cNvSpPr>
            <a:spLocks noGrp="1"/>
          </p:cNvSpPr>
          <p:nvPr>
            <p:ph type="title"/>
          </p:nvPr>
        </p:nvSpPr>
        <p:spPr/>
        <p:txBody>
          <a:bodyPr/>
          <a:lstStyle/>
          <a:p>
            <a:r>
              <a:rPr lang="en-US" smtClean="0"/>
              <a:t>Introduction…</a:t>
            </a:r>
          </a:p>
        </p:txBody>
      </p:sp>
      <p:sp>
        <p:nvSpPr>
          <p:cNvPr id="19458" name="Content Placeholder 1"/>
          <p:cNvSpPr>
            <a:spLocks noGrp="1"/>
          </p:cNvSpPr>
          <p:nvPr>
            <p:ph idx="1"/>
          </p:nvPr>
        </p:nvSpPr>
        <p:spPr/>
        <p:txBody>
          <a:bodyPr/>
          <a:lstStyle/>
          <a:p>
            <a:pPr>
              <a:lnSpc>
                <a:spcPct val="150000"/>
              </a:lnSpc>
            </a:pPr>
            <a:r>
              <a:rPr lang="en-US" smtClean="0"/>
              <a:t>Parameter tested : Glycosylated hemoglobin</a:t>
            </a:r>
          </a:p>
          <a:p>
            <a:pPr>
              <a:lnSpc>
                <a:spcPct val="150000"/>
              </a:lnSpc>
            </a:pPr>
            <a:r>
              <a:rPr lang="en-US" smtClean="0"/>
              <a:t>The level of glycosylated hemoglobin depicts the average blood-glucose level over the past three months.</a:t>
            </a:r>
          </a:p>
          <a:p>
            <a:pPr>
              <a:lnSpc>
                <a:spcPct val="150000"/>
              </a:lnSpc>
            </a:pPr>
            <a:r>
              <a:rPr lang="en-US" smtClean="0"/>
              <a:t>For any normal person, it is less than 7%.</a:t>
            </a:r>
          </a:p>
          <a:p>
            <a:pPr>
              <a:lnSpc>
                <a:spcPct val="150000"/>
              </a:lnSpc>
            </a:pPr>
            <a:r>
              <a:rPr lang="en-US" smtClean="0"/>
              <a:t>Glycosylated hemoglobin &gt; 7.0 is considered as a positive sign of diabetes.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565036"/>
          </a:xfrm>
        </p:spPr>
        <p:txBody>
          <a:bodyPr/>
          <a:lstStyle/>
          <a:p>
            <a:r>
              <a:rPr kumimoji="1" lang="en-US" altLang="zh-CN" dirty="0" smtClean="0"/>
              <a:t>Literature Review</a:t>
            </a:r>
            <a:endParaRPr kumimoji="1" lang="zh-CN" altLang="en-US" dirty="0"/>
          </a:p>
        </p:txBody>
      </p:sp>
      <p:pic>
        <p:nvPicPr>
          <p:cNvPr id="4" name="内容占位符 3" descr="Screen Shot 2019-05-02 at 2.56.58 PM.png"/>
          <p:cNvPicPr>
            <a:picLocks noGrp="1" noChangeAspect="1"/>
          </p:cNvPicPr>
          <p:nvPr>
            <p:ph idx="1"/>
          </p:nvPr>
        </p:nvPicPr>
        <p:blipFill>
          <a:blip r:embed="rId2">
            <a:extLst>
              <a:ext uri="{28A0092B-C50C-407E-A947-70E740481C1C}">
                <a14:useLocalDpi xmlns:a14="http://schemas.microsoft.com/office/drawing/2010/main" val="0"/>
              </a:ext>
            </a:extLst>
          </a:blip>
          <a:srcRect l="-26288" r="-26288"/>
          <a:stretch>
            <a:fillRect/>
          </a:stretch>
        </p:blipFill>
        <p:spPr>
          <a:xfrm>
            <a:off x="-806911" y="1269886"/>
            <a:ext cx="12635875" cy="5054715"/>
          </a:xfrm>
        </p:spPr>
      </p:pic>
    </p:spTree>
    <p:extLst>
      <p:ext uri="{BB962C8B-B14F-4D97-AF65-F5344CB8AC3E}">
        <p14:creationId xmlns:p14="http://schemas.microsoft.com/office/powerpoint/2010/main" val="3167435285"/>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565036"/>
          </a:xfrm>
        </p:spPr>
        <p:txBody>
          <a:bodyPr/>
          <a:lstStyle/>
          <a:p>
            <a:r>
              <a:rPr kumimoji="1" lang="en-US" altLang="zh-CN" dirty="0" smtClean="0"/>
              <a:t>Literature Review</a:t>
            </a:r>
            <a:endParaRPr kumimoji="1" lang="zh-CN" altLang="en-US" dirty="0"/>
          </a:p>
        </p:txBody>
      </p:sp>
      <p:pic>
        <p:nvPicPr>
          <p:cNvPr id="5" name="内容占位符 4" descr="Screen Shot 2019-05-02 at 2.57.59 PM.png"/>
          <p:cNvPicPr>
            <a:picLocks noGrp="1" noChangeAspect="1"/>
          </p:cNvPicPr>
          <p:nvPr>
            <p:ph idx="1"/>
          </p:nvPr>
        </p:nvPicPr>
        <p:blipFill>
          <a:blip r:embed="rId2">
            <a:extLst>
              <a:ext uri="{28A0092B-C50C-407E-A947-70E740481C1C}">
                <a14:useLocalDpi xmlns:a14="http://schemas.microsoft.com/office/drawing/2010/main" val="0"/>
              </a:ext>
            </a:extLst>
          </a:blip>
          <a:srcRect l="-29462" r="-29462"/>
          <a:stretch>
            <a:fillRect/>
          </a:stretch>
        </p:blipFill>
        <p:spPr>
          <a:xfrm>
            <a:off x="-899371" y="1331531"/>
            <a:ext cx="12481771" cy="4993069"/>
          </a:xfrm>
        </p:spPr>
      </p:pic>
    </p:spTree>
    <p:extLst>
      <p:ext uri="{BB962C8B-B14F-4D97-AF65-F5344CB8AC3E}">
        <p14:creationId xmlns:p14="http://schemas.microsoft.com/office/powerpoint/2010/main" val="3949259914"/>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
          <p:cNvSpPr>
            <a:spLocks noGrp="1"/>
          </p:cNvSpPr>
          <p:nvPr>
            <p:ph type="title"/>
          </p:nvPr>
        </p:nvSpPr>
        <p:spPr/>
        <p:txBody>
          <a:bodyPr/>
          <a:lstStyle/>
          <a:p>
            <a:r>
              <a:rPr lang="en-US" smtClean="0"/>
              <a:t>Methodology</a:t>
            </a:r>
          </a:p>
        </p:txBody>
      </p:sp>
      <p:sp>
        <p:nvSpPr>
          <p:cNvPr id="2" name="Content Placeholder 1"/>
          <p:cNvSpPr>
            <a:spLocks noGrp="1"/>
          </p:cNvSpPr>
          <p:nvPr>
            <p:ph idx="1"/>
          </p:nvPr>
        </p:nvSpPr>
        <p:spPr>
          <a:xfrm>
            <a:off x="609600" y="1935163"/>
            <a:ext cx="10972800" cy="4787900"/>
          </a:xfrm>
        </p:spPr>
        <p:txBody>
          <a:bodyPr>
            <a:normAutofit fontScale="92500"/>
          </a:bodyPr>
          <a:lstStyle/>
          <a:p>
            <a:pPr marL="514350" indent="-514350" fontAlgn="auto">
              <a:lnSpc>
                <a:spcPct val="150000"/>
              </a:lnSpc>
              <a:spcAft>
                <a:spcPts val="0"/>
              </a:spcAft>
              <a:buClr>
                <a:schemeClr val="accent3">
                  <a:lumMod val="50000"/>
                </a:schemeClr>
              </a:buClr>
              <a:buFont typeface="+mj-lt"/>
              <a:buAutoNum type="arabicPeriod"/>
              <a:defRPr/>
            </a:pPr>
            <a:r>
              <a:rPr lang="en-US" b="1" dirty="0" smtClean="0"/>
              <a:t>Descriptive statistics:</a:t>
            </a:r>
            <a:r>
              <a:rPr lang="en-US" dirty="0" smtClean="0"/>
              <a:t>  Mean value , standard deviation and correlation coefficient to get general overview of distribution of the variables.</a:t>
            </a:r>
          </a:p>
          <a:p>
            <a:pPr marL="514350" indent="-514350" fontAlgn="auto">
              <a:lnSpc>
                <a:spcPct val="150000"/>
              </a:lnSpc>
              <a:spcAft>
                <a:spcPts val="0"/>
              </a:spcAft>
              <a:buClr>
                <a:schemeClr val="accent3">
                  <a:lumMod val="50000"/>
                </a:schemeClr>
              </a:buClr>
              <a:buFont typeface="+mj-lt"/>
              <a:buAutoNum type="arabicPeriod"/>
              <a:defRPr/>
            </a:pPr>
            <a:r>
              <a:rPr lang="en-US" b="1" dirty="0" smtClean="0"/>
              <a:t>Bivariate Analysis: </a:t>
            </a:r>
            <a:r>
              <a:rPr lang="en-US" dirty="0" smtClean="0"/>
              <a:t>To study relationship between the outcomes and the predictors by using visual plots and statistic hypothesis.</a:t>
            </a:r>
          </a:p>
          <a:p>
            <a:pPr marL="514350" indent="-514350" fontAlgn="auto">
              <a:lnSpc>
                <a:spcPct val="150000"/>
              </a:lnSpc>
              <a:spcAft>
                <a:spcPts val="0"/>
              </a:spcAft>
              <a:buClr>
                <a:schemeClr val="accent3">
                  <a:lumMod val="50000"/>
                </a:schemeClr>
              </a:buClr>
              <a:buFont typeface="+mj-lt"/>
              <a:buAutoNum type="arabicPeriod"/>
              <a:defRPr/>
            </a:pPr>
            <a:r>
              <a:rPr lang="en-US" b="1" dirty="0"/>
              <a:t>Pearson’s Chi-squared </a:t>
            </a:r>
            <a:r>
              <a:rPr lang="en-US" b="1" dirty="0" smtClean="0"/>
              <a:t>test: </a:t>
            </a:r>
            <a:r>
              <a:rPr lang="en-US" dirty="0" smtClean="0"/>
              <a:t>To study relation between categorical variables.</a:t>
            </a:r>
          </a:p>
          <a:p>
            <a:pPr marL="514350" indent="-514350" fontAlgn="auto">
              <a:lnSpc>
                <a:spcPct val="150000"/>
              </a:lnSpc>
              <a:spcAft>
                <a:spcPts val="0"/>
              </a:spcAft>
              <a:buClr>
                <a:schemeClr val="accent3">
                  <a:lumMod val="50000"/>
                </a:schemeClr>
              </a:buClr>
              <a:buFont typeface="+mj-lt"/>
              <a:buAutoNum type="arabicPeriod"/>
              <a:defRPr/>
            </a:pPr>
            <a:r>
              <a:rPr lang="en-US" b="1" dirty="0" smtClean="0"/>
              <a:t>Regression Analysis:</a:t>
            </a:r>
            <a:r>
              <a:rPr lang="en-US" dirty="0" smtClean="0"/>
              <a:t> Performed on each outcome to analyze the residual pattern for fitted as well as theoretical quantities.</a:t>
            </a:r>
          </a:p>
          <a:p>
            <a:pPr marL="514350" indent="-514350" fontAlgn="auto">
              <a:lnSpc>
                <a:spcPct val="150000"/>
              </a:lnSpc>
              <a:spcAft>
                <a:spcPts val="0"/>
              </a:spcAft>
              <a:buClr>
                <a:schemeClr val="accent3">
                  <a:lumMod val="50000"/>
                </a:schemeClr>
              </a:buClr>
              <a:buFont typeface="+mj-lt"/>
              <a:buAutoNum type="arabicPeriod"/>
              <a:defRPr/>
            </a:pPr>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2"/>
          <p:cNvSpPr>
            <a:spLocks noGrp="1"/>
          </p:cNvSpPr>
          <p:nvPr>
            <p:ph type="title"/>
          </p:nvPr>
        </p:nvSpPr>
        <p:spPr/>
        <p:txBody>
          <a:bodyPr/>
          <a:lstStyle/>
          <a:p>
            <a:r>
              <a:rPr lang="en-US" smtClean="0"/>
              <a:t>Experiments Conducted</a:t>
            </a:r>
          </a:p>
        </p:txBody>
      </p:sp>
      <p:sp>
        <p:nvSpPr>
          <p:cNvPr id="21506" name="Content Placeholder 1"/>
          <p:cNvSpPr>
            <a:spLocks noGrp="1"/>
          </p:cNvSpPr>
          <p:nvPr>
            <p:ph idx="1"/>
          </p:nvPr>
        </p:nvSpPr>
        <p:spPr/>
        <p:txBody>
          <a:bodyPr/>
          <a:lstStyle/>
          <a:p>
            <a:pPr marL="514350" indent="-514350">
              <a:lnSpc>
                <a:spcPct val="250000"/>
              </a:lnSpc>
              <a:buFont typeface="Century Gothic" pitchFamily="34" charset="0"/>
              <a:buAutoNum type="alphaUcPeriod"/>
            </a:pPr>
            <a:r>
              <a:rPr lang="en-US" sz="3200" smtClean="0"/>
              <a:t>Bivariate Analysis</a:t>
            </a:r>
          </a:p>
          <a:p>
            <a:pPr marL="514350" indent="-514350">
              <a:lnSpc>
                <a:spcPct val="250000"/>
              </a:lnSpc>
              <a:buFont typeface="Century Gothic" pitchFamily="34" charset="0"/>
              <a:buAutoNum type="alphaUcPeriod"/>
            </a:pPr>
            <a:r>
              <a:rPr lang="en-US" sz="3200" smtClean="0"/>
              <a:t>Pearson’s Chi-squared test</a:t>
            </a:r>
          </a:p>
          <a:p>
            <a:pPr marL="514350" indent="-514350">
              <a:lnSpc>
                <a:spcPct val="250000"/>
              </a:lnSpc>
              <a:buFont typeface="Century Gothic" pitchFamily="34" charset="0"/>
              <a:buAutoNum type="alphaUcPeriod"/>
            </a:pPr>
            <a:r>
              <a:rPr lang="en-US" sz="3200" smtClean="0"/>
              <a:t>Regression Analysis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616</TotalTime>
  <Words>1300</Words>
  <Application>Microsoft Macintosh PowerPoint</Application>
  <PresentationFormat>自定义</PresentationFormat>
  <Paragraphs>131</Paragraphs>
  <Slides>38</Slides>
  <Notes>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Presentation on brainstorming</vt:lpstr>
      <vt:lpstr>Predictive Model Construction for DM II </vt:lpstr>
      <vt:lpstr>Agenda</vt:lpstr>
      <vt:lpstr>Introduction</vt:lpstr>
      <vt:lpstr>Introduction…</vt:lpstr>
      <vt:lpstr>Introduction…</vt:lpstr>
      <vt:lpstr>Literature Review</vt:lpstr>
      <vt:lpstr>Literature Review</vt:lpstr>
      <vt:lpstr>Methodology</vt:lpstr>
      <vt:lpstr>Experiments Conducted</vt:lpstr>
      <vt:lpstr>Bivariate Analysis</vt:lpstr>
      <vt:lpstr>Bivariate Analysis</vt:lpstr>
      <vt:lpstr>Variation of (Glyhb) with category predictors. </vt:lpstr>
      <vt:lpstr>Variation of (Glyhb) with category predictors. </vt:lpstr>
      <vt:lpstr>Variation of (Glyhb ) with continuous variables.</vt:lpstr>
      <vt:lpstr>Variation of (Glyhb ) with continuous variables.</vt:lpstr>
      <vt:lpstr>Variation of (Glyhb ) with continuous variables.</vt:lpstr>
      <vt:lpstr>Pearson’s Chi-squared test</vt:lpstr>
      <vt:lpstr>Pearson’s Chi-squared test</vt:lpstr>
      <vt:lpstr>Variation of Diabetes with the category predictors</vt:lpstr>
      <vt:lpstr>Variation of Diabetes with the category predictors</vt:lpstr>
      <vt:lpstr>Variation of Diabetes with the continuous variables. </vt:lpstr>
      <vt:lpstr>Variation of Diabetes with the continuous variables.     </vt:lpstr>
      <vt:lpstr>Variation of Diabetes with the continuous variables. </vt:lpstr>
      <vt:lpstr>Variation of Diabetes with the continuous variables. </vt:lpstr>
      <vt:lpstr>Regression Analysis</vt:lpstr>
      <vt:lpstr>Linear Regression</vt:lpstr>
      <vt:lpstr>Linear Regression</vt:lpstr>
      <vt:lpstr>Logistic Regression</vt:lpstr>
      <vt:lpstr>Logistic Regression</vt:lpstr>
      <vt:lpstr>Logistic Regression</vt:lpstr>
      <vt:lpstr>Building SVM Model</vt:lpstr>
      <vt:lpstr>Fitting Regression Model</vt:lpstr>
      <vt:lpstr>Fitting Regression Model</vt:lpstr>
      <vt:lpstr>Fitting Regression Model</vt:lpstr>
      <vt:lpstr>System design - Scoring Criteria</vt:lpstr>
      <vt:lpstr>System design - Scoring Criteria</vt:lpstr>
      <vt:lpstr>Result / Conclusion</vt:lpstr>
      <vt:lpstr>Result / Conclusion</vt:lpstr>
    </vt:vector>
  </TitlesOfParts>
  <Company>Pace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Construction for DM II </dc:title>
  <dc:creator>ameya kherodkar</dc:creator>
  <cp:lastModifiedBy>Sun Junbin</cp:lastModifiedBy>
  <cp:revision>59</cp:revision>
  <dcterms:created xsi:type="dcterms:W3CDTF">2018-12-05T06:38:02Z</dcterms:created>
  <dcterms:modified xsi:type="dcterms:W3CDTF">2019-05-17T14:50:47Z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