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3"/>
  </p:notesMasterIdLst>
  <p:sldIdLst>
    <p:sldId id="256" r:id="rId2"/>
    <p:sldId id="278" r:id="rId3"/>
    <p:sldId id="271" r:id="rId4"/>
    <p:sldId id="290" r:id="rId5"/>
    <p:sldId id="275" r:id="rId6"/>
    <p:sldId id="272" r:id="rId7"/>
    <p:sldId id="273" r:id="rId8"/>
    <p:sldId id="279" r:id="rId9"/>
    <p:sldId id="264" r:id="rId10"/>
    <p:sldId id="274" r:id="rId11"/>
    <p:sldId id="282" r:id="rId12"/>
    <p:sldId id="280" r:id="rId13"/>
    <p:sldId id="281" r:id="rId14"/>
    <p:sldId id="291" r:id="rId15"/>
    <p:sldId id="263" r:id="rId16"/>
    <p:sldId id="283" r:id="rId17"/>
    <p:sldId id="285" r:id="rId18"/>
    <p:sldId id="286" r:id="rId19"/>
    <p:sldId id="284" r:id="rId20"/>
    <p:sldId id="287" r:id="rId21"/>
    <p:sldId id="288" r:id="rId22"/>
    <p:sldId id="292" r:id="rId23"/>
    <p:sldId id="265" r:id="rId24"/>
    <p:sldId id="293" r:id="rId25"/>
    <p:sldId id="276" r:id="rId26"/>
    <p:sldId id="277" r:id="rId27"/>
    <p:sldId id="294" r:id="rId28"/>
    <p:sldId id="299" r:id="rId29"/>
    <p:sldId id="295" r:id="rId30"/>
    <p:sldId id="29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4"/>
    <p:restoredTop sz="86395"/>
  </p:normalViewPr>
  <p:slideViewPr>
    <p:cSldViewPr snapToGrid="0">
      <p:cViewPr varScale="1">
        <p:scale>
          <a:sx n="94" d="100"/>
          <a:sy n="94" d="100"/>
        </p:scale>
        <p:origin x="216" y="528"/>
      </p:cViewPr>
      <p:guideLst/>
    </p:cSldViewPr>
  </p:slideViewPr>
  <p:outlineViewPr>
    <p:cViewPr>
      <p:scale>
        <a:sx n="20" d="100"/>
        <a:sy n="2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A47E4-A1D8-C243-B12D-565D29DC4532}"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43312-0F20-2C4B-B520-D0E9B557BA2A}" type="slidenum">
              <a:rPr lang="en-US" smtClean="0"/>
              <a:t>‹#›</a:t>
            </a:fld>
            <a:endParaRPr lang="en-US"/>
          </a:p>
        </p:txBody>
      </p:sp>
    </p:spTree>
    <p:extLst>
      <p:ext uri="{BB962C8B-B14F-4D97-AF65-F5344CB8AC3E}">
        <p14:creationId xmlns:p14="http://schemas.microsoft.com/office/powerpoint/2010/main" val="111326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C43312-0F20-2C4B-B520-D0E9B557BA2A}" type="slidenum">
              <a:rPr lang="en-US" smtClean="0"/>
              <a:t>1</a:t>
            </a:fld>
            <a:endParaRPr lang="en-US"/>
          </a:p>
        </p:txBody>
      </p:sp>
    </p:spTree>
    <p:extLst>
      <p:ext uri="{BB962C8B-B14F-4D97-AF65-F5344CB8AC3E}">
        <p14:creationId xmlns:p14="http://schemas.microsoft.com/office/powerpoint/2010/main" val="863546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19</a:t>
            </a:fld>
            <a:endParaRPr lang="en-US"/>
          </a:p>
        </p:txBody>
      </p:sp>
    </p:spTree>
    <p:extLst>
      <p:ext uri="{BB962C8B-B14F-4D97-AF65-F5344CB8AC3E}">
        <p14:creationId xmlns:p14="http://schemas.microsoft.com/office/powerpoint/2010/main" val="3069968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22</a:t>
            </a:fld>
            <a:endParaRPr lang="en-US"/>
          </a:p>
        </p:txBody>
      </p:sp>
    </p:spTree>
    <p:extLst>
      <p:ext uri="{BB962C8B-B14F-4D97-AF65-F5344CB8AC3E}">
        <p14:creationId xmlns:p14="http://schemas.microsoft.com/office/powerpoint/2010/main" val="373768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23</a:t>
            </a:fld>
            <a:endParaRPr lang="en-US"/>
          </a:p>
        </p:txBody>
      </p:sp>
    </p:spTree>
    <p:extLst>
      <p:ext uri="{BB962C8B-B14F-4D97-AF65-F5344CB8AC3E}">
        <p14:creationId xmlns:p14="http://schemas.microsoft.com/office/powerpoint/2010/main" val="1939664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25</a:t>
            </a:fld>
            <a:endParaRPr lang="en-US"/>
          </a:p>
        </p:txBody>
      </p:sp>
    </p:spTree>
    <p:extLst>
      <p:ext uri="{BB962C8B-B14F-4D97-AF65-F5344CB8AC3E}">
        <p14:creationId xmlns:p14="http://schemas.microsoft.com/office/powerpoint/2010/main" val="275970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26</a:t>
            </a:fld>
            <a:endParaRPr lang="en-US"/>
          </a:p>
        </p:txBody>
      </p:sp>
    </p:spTree>
    <p:extLst>
      <p:ext uri="{BB962C8B-B14F-4D97-AF65-F5344CB8AC3E}">
        <p14:creationId xmlns:p14="http://schemas.microsoft.com/office/powerpoint/2010/main" val="1304585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27</a:t>
            </a:fld>
            <a:endParaRPr lang="en-US"/>
          </a:p>
        </p:txBody>
      </p:sp>
    </p:spTree>
    <p:extLst>
      <p:ext uri="{BB962C8B-B14F-4D97-AF65-F5344CB8AC3E}">
        <p14:creationId xmlns:p14="http://schemas.microsoft.com/office/powerpoint/2010/main" val="405853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29</a:t>
            </a:fld>
            <a:endParaRPr lang="en-US"/>
          </a:p>
        </p:txBody>
      </p:sp>
    </p:spTree>
    <p:extLst>
      <p:ext uri="{BB962C8B-B14F-4D97-AF65-F5344CB8AC3E}">
        <p14:creationId xmlns:p14="http://schemas.microsoft.com/office/powerpoint/2010/main" val="424276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2</a:t>
            </a:fld>
            <a:endParaRPr lang="en-US"/>
          </a:p>
        </p:txBody>
      </p:sp>
    </p:spTree>
    <p:extLst>
      <p:ext uri="{BB962C8B-B14F-4D97-AF65-F5344CB8AC3E}">
        <p14:creationId xmlns:p14="http://schemas.microsoft.com/office/powerpoint/2010/main" val="235891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6</a:t>
            </a:fld>
            <a:endParaRPr lang="en-US"/>
          </a:p>
        </p:txBody>
      </p:sp>
    </p:spTree>
    <p:extLst>
      <p:ext uri="{BB962C8B-B14F-4D97-AF65-F5344CB8AC3E}">
        <p14:creationId xmlns:p14="http://schemas.microsoft.com/office/powerpoint/2010/main" val="69471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10</a:t>
            </a:fld>
            <a:endParaRPr lang="en-US"/>
          </a:p>
        </p:txBody>
      </p:sp>
    </p:spTree>
    <p:extLst>
      <p:ext uri="{BB962C8B-B14F-4D97-AF65-F5344CB8AC3E}">
        <p14:creationId xmlns:p14="http://schemas.microsoft.com/office/powerpoint/2010/main" val="1085919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11</a:t>
            </a:fld>
            <a:endParaRPr lang="en-US"/>
          </a:p>
        </p:txBody>
      </p:sp>
    </p:spTree>
    <p:extLst>
      <p:ext uri="{BB962C8B-B14F-4D97-AF65-F5344CB8AC3E}">
        <p14:creationId xmlns:p14="http://schemas.microsoft.com/office/powerpoint/2010/main" val="320478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12</a:t>
            </a:fld>
            <a:endParaRPr lang="en-US"/>
          </a:p>
        </p:txBody>
      </p:sp>
    </p:spTree>
    <p:extLst>
      <p:ext uri="{BB962C8B-B14F-4D97-AF65-F5344CB8AC3E}">
        <p14:creationId xmlns:p14="http://schemas.microsoft.com/office/powerpoint/2010/main" val="1870768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C43312-0F20-2C4B-B520-D0E9B557BA2A}" type="slidenum">
              <a:rPr lang="en-US" smtClean="0"/>
              <a:t>13</a:t>
            </a:fld>
            <a:endParaRPr lang="en-US"/>
          </a:p>
        </p:txBody>
      </p:sp>
    </p:spTree>
    <p:extLst>
      <p:ext uri="{BB962C8B-B14F-4D97-AF65-F5344CB8AC3E}">
        <p14:creationId xmlns:p14="http://schemas.microsoft.com/office/powerpoint/2010/main" val="84753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43312-0F20-2C4B-B520-D0E9B557BA2A}" type="slidenum">
              <a:rPr lang="en-US" smtClean="0"/>
              <a:t>16</a:t>
            </a:fld>
            <a:endParaRPr lang="en-US"/>
          </a:p>
        </p:txBody>
      </p:sp>
    </p:spTree>
    <p:extLst>
      <p:ext uri="{BB962C8B-B14F-4D97-AF65-F5344CB8AC3E}">
        <p14:creationId xmlns:p14="http://schemas.microsoft.com/office/powerpoint/2010/main" val="194136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C43312-0F20-2C4B-B520-D0E9B557BA2A}" type="slidenum">
              <a:rPr lang="en-US" smtClean="0"/>
              <a:t>18</a:t>
            </a:fld>
            <a:endParaRPr lang="en-US"/>
          </a:p>
        </p:txBody>
      </p:sp>
    </p:spTree>
    <p:extLst>
      <p:ext uri="{BB962C8B-B14F-4D97-AF65-F5344CB8AC3E}">
        <p14:creationId xmlns:p14="http://schemas.microsoft.com/office/powerpoint/2010/main" val="2925459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C1B2-992E-44E3-3C78-8C314F121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C017D-1BFC-463A-604A-BD504B0A9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C82EC-8FF4-0625-E6C8-A2301DB3ECFF}"/>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5" name="Footer Placeholder 4">
            <a:extLst>
              <a:ext uri="{FF2B5EF4-FFF2-40B4-BE49-F238E27FC236}">
                <a16:creationId xmlns:a16="http://schemas.microsoft.com/office/drawing/2014/main" id="{C8C50A6B-B84B-B120-F333-24E973B48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82352-389C-51F9-27C0-3FF16C96E9FC}"/>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98814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40E8-9998-EE28-010E-4D7E6EFD01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E03C0-22B9-511F-297F-29C60EAD5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17882-A286-A7E5-712D-E153614581CB}"/>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5" name="Footer Placeholder 4">
            <a:extLst>
              <a:ext uri="{FF2B5EF4-FFF2-40B4-BE49-F238E27FC236}">
                <a16:creationId xmlns:a16="http://schemas.microsoft.com/office/drawing/2014/main" id="{055792DB-6553-2C45-1E13-5CE00D5AA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3FDEA-770C-9406-11DE-4062F2FF3D99}"/>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97535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19B08-17A0-9B71-6A9F-31B43A6FE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D47E4B-93B1-A216-1FDD-E4875537D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176C8-BBE2-1992-E63A-78746D0DE347}"/>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5" name="Footer Placeholder 4">
            <a:extLst>
              <a:ext uri="{FF2B5EF4-FFF2-40B4-BE49-F238E27FC236}">
                <a16:creationId xmlns:a16="http://schemas.microsoft.com/office/drawing/2014/main" id="{18ECF9C6-33BC-E5D2-66FB-03C53BD5F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88126-96B0-8913-D9A7-DFF5D6FF7C41}"/>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306095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D44B-FD40-7249-82B0-999B4520A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67D84-E725-FD24-0F64-7A44FF082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B0C71-5915-02B6-B061-C952B2761D69}"/>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5" name="Footer Placeholder 4">
            <a:extLst>
              <a:ext uri="{FF2B5EF4-FFF2-40B4-BE49-F238E27FC236}">
                <a16:creationId xmlns:a16="http://schemas.microsoft.com/office/drawing/2014/main" id="{CF87DBFD-AD73-067D-1370-C8CBE229C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83270-421A-D28F-ED2D-053D14C04623}"/>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871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1215-C0B6-99F7-05B2-5151C9C00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641E7-FDB1-F8FE-5A12-81AE4A02B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F71FD5-BDB2-DC5B-E9D0-9363CE87F923}"/>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5" name="Footer Placeholder 4">
            <a:extLst>
              <a:ext uri="{FF2B5EF4-FFF2-40B4-BE49-F238E27FC236}">
                <a16:creationId xmlns:a16="http://schemas.microsoft.com/office/drawing/2014/main" id="{63E6E00A-C906-A541-E669-9F313C407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B68E2-A613-BAC9-E06E-89B1342BFC96}"/>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419390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498E-4662-38AE-A3E3-7EF4A35BE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D37BA-942C-A37F-E834-FCE484D759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2E4E4-514F-F50C-638C-016E4EA6F1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21891-2E74-2634-283E-0E38C0EEE07D}"/>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6" name="Footer Placeholder 5">
            <a:extLst>
              <a:ext uri="{FF2B5EF4-FFF2-40B4-BE49-F238E27FC236}">
                <a16:creationId xmlns:a16="http://schemas.microsoft.com/office/drawing/2014/main" id="{DC6783B1-39C8-5547-0178-D7928709D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76E1B-F2BD-6E25-87F3-0E35260291C1}"/>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64748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A306-54EF-4F9A-4845-2A28A9B44C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C6311-31E1-3849-A285-B71B8A00B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F59B1-4ABD-C3EB-F4C5-B6EF3527E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E9791-FACC-C536-5F25-FD3C4C127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396B3-52E6-A1E0-FE96-FCAA86551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01B93-3EC4-9DBD-F584-0ACF68E29AC5}"/>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8" name="Footer Placeholder 7">
            <a:extLst>
              <a:ext uri="{FF2B5EF4-FFF2-40B4-BE49-F238E27FC236}">
                <a16:creationId xmlns:a16="http://schemas.microsoft.com/office/drawing/2014/main" id="{B5E4F5AC-1954-4138-9CAE-3A518CBF8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5F1BA0-31AD-BB8E-77D2-100E0D5EF049}"/>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406141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8B42-645D-311D-BA8C-FAD9A1A129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A8272-430F-D949-19DA-C22F62636BE2}"/>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4" name="Footer Placeholder 3">
            <a:extLst>
              <a:ext uri="{FF2B5EF4-FFF2-40B4-BE49-F238E27FC236}">
                <a16:creationId xmlns:a16="http://schemas.microsoft.com/office/drawing/2014/main" id="{6D992D73-374E-3CF5-11C8-18214713E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4D2255-45A1-6C87-EFB5-4EF781C76560}"/>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175858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2CBDD-745B-D569-98CA-C338B9FE8EEA}"/>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3" name="Footer Placeholder 2">
            <a:extLst>
              <a:ext uri="{FF2B5EF4-FFF2-40B4-BE49-F238E27FC236}">
                <a16:creationId xmlns:a16="http://schemas.microsoft.com/office/drawing/2014/main" id="{E17E915B-EED3-034F-B80C-FCBDC99954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B18421-4955-B7AB-BF44-241D748B4408}"/>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17540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C90-DC21-D414-DC6A-21A965F93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91B2E-7CE1-500E-2D92-FB35BC37E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1D865D-5942-1B33-1385-C9E18D18C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69C52-7D21-762C-2B70-3CD762F6569C}"/>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6" name="Footer Placeholder 5">
            <a:extLst>
              <a:ext uri="{FF2B5EF4-FFF2-40B4-BE49-F238E27FC236}">
                <a16:creationId xmlns:a16="http://schemas.microsoft.com/office/drawing/2014/main" id="{D314AA11-8870-F21B-B115-7C1F15271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7EB1-991B-8277-9162-920C185819CC}"/>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113766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00F0-AD90-E934-22CF-9D35B551B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559FAA-D313-4E95-B1E2-0CBEF19A9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FFEA01-4E3E-E3E1-CCEB-3E0B7B58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186C5-F25F-142D-0380-BC402764758E}"/>
              </a:ext>
            </a:extLst>
          </p:cNvPr>
          <p:cNvSpPr>
            <a:spLocks noGrp="1"/>
          </p:cNvSpPr>
          <p:nvPr>
            <p:ph type="dt" sz="half" idx="10"/>
          </p:nvPr>
        </p:nvSpPr>
        <p:spPr/>
        <p:txBody>
          <a:bodyPr/>
          <a:lstStyle/>
          <a:p>
            <a:fld id="{407FC384-CFB4-3747-A5FB-3A9DC52F2F06}" type="datetimeFigureOut">
              <a:rPr lang="en-US" smtClean="0"/>
              <a:t>10/30/24</a:t>
            </a:fld>
            <a:endParaRPr lang="en-US"/>
          </a:p>
        </p:txBody>
      </p:sp>
      <p:sp>
        <p:nvSpPr>
          <p:cNvPr id="6" name="Footer Placeholder 5">
            <a:extLst>
              <a:ext uri="{FF2B5EF4-FFF2-40B4-BE49-F238E27FC236}">
                <a16:creationId xmlns:a16="http://schemas.microsoft.com/office/drawing/2014/main" id="{B17337D9-C92C-B231-4B25-D45B62AFF2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BEE7E4-8057-3CF7-0F21-51C1E8A8DA0E}"/>
              </a:ext>
            </a:extLst>
          </p:cNvPr>
          <p:cNvSpPr>
            <a:spLocks noGrp="1"/>
          </p:cNvSpPr>
          <p:nvPr>
            <p:ph type="sldNum" sz="quarter" idx="12"/>
          </p:nvPr>
        </p:nvSpPr>
        <p:spPr/>
        <p:txBody>
          <a:bodyPr/>
          <a:lstStyle/>
          <a:p>
            <a:fld id="{CFCE8B89-5657-E447-AB43-BD6A1E290675}" type="slidenum">
              <a:rPr lang="en-US" smtClean="0"/>
              <a:t>‹#›</a:t>
            </a:fld>
            <a:endParaRPr lang="en-US"/>
          </a:p>
        </p:txBody>
      </p:sp>
    </p:spTree>
    <p:extLst>
      <p:ext uri="{BB962C8B-B14F-4D97-AF65-F5344CB8AC3E}">
        <p14:creationId xmlns:p14="http://schemas.microsoft.com/office/powerpoint/2010/main" val="316220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5C257-5688-F077-8C2C-D9C00FA758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F859C-7428-91EA-6CC3-66CD6F934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E4B8A-84C9-D2DF-C898-EBE2BE0EA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FC384-CFB4-3747-A5FB-3A9DC52F2F06}" type="datetimeFigureOut">
              <a:rPr lang="en-US" smtClean="0"/>
              <a:t>10/30/24</a:t>
            </a:fld>
            <a:endParaRPr lang="en-US"/>
          </a:p>
        </p:txBody>
      </p:sp>
      <p:sp>
        <p:nvSpPr>
          <p:cNvPr id="5" name="Footer Placeholder 4">
            <a:extLst>
              <a:ext uri="{FF2B5EF4-FFF2-40B4-BE49-F238E27FC236}">
                <a16:creationId xmlns:a16="http://schemas.microsoft.com/office/drawing/2014/main" id="{5C626E8C-EBF7-636C-3454-48F1E0039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D5D12B-0CCA-1567-0F73-C970206E8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E8B89-5657-E447-AB43-BD6A1E290675}" type="slidenum">
              <a:rPr lang="en-US" smtClean="0"/>
              <a:t>‹#›</a:t>
            </a:fld>
            <a:endParaRPr lang="en-US"/>
          </a:p>
        </p:txBody>
      </p:sp>
    </p:spTree>
    <p:extLst>
      <p:ext uri="{BB962C8B-B14F-4D97-AF65-F5344CB8AC3E}">
        <p14:creationId xmlns:p14="http://schemas.microsoft.com/office/powerpoint/2010/main" val="25082853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xy4772@Princeto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ith idea concept">
            <a:extLst>
              <a:ext uri="{FF2B5EF4-FFF2-40B4-BE49-F238E27FC236}">
                <a16:creationId xmlns:a16="http://schemas.microsoft.com/office/drawing/2014/main" id="{D8A4C017-C385-13A4-07E0-BAD7C8BC310B}"/>
              </a:ext>
            </a:extLst>
          </p:cNvPr>
          <p:cNvPicPr>
            <a:picLocks noChangeAspect="1"/>
          </p:cNvPicPr>
          <p:nvPr/>
        </p:nvPicPr>
        <p:blipFill>
          <a:blip r:embed="rId3"/>
          <a:srcRect l="5884" r="-1" b="-1"/>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85C67F-5F39-DDD4-3E6B-D1921207C539}"/>
              </a:ext>
            </a:extLst>
          </p:cNvPr>
          <p:cNvSpPr>
            <a:spLocks noGrp="1"/>
          </p:cNvSpPr>
          <p:nvPr>
            <p:ph type="ctrTitle"/>
          </p:nvPr>
        </p:nvSpPr>
        <p:spPr>
          <a:xfrm>
            <a:off x="952228" y="743447"/>
            <a:ext cx="3973385" cy="3692028"/>
          </a:xfrm>
          <a:noFill/>
        </p:spPr>
        <p:txBody>
          <a:bodyPr>
            <a:normAutofit/>
          </a:bodyPr>
          <a:lstStyle/>
          <a:p>
            <a:pPr algn="l"/>
            <a:r>
              <a:rPr lang="en-US" sz="3600" b="0" i="0" u="none" strike="noStrike" dirty="0">
                <a:effectLst/>
                <a:latin typeface="Calibri" panose="020F0502020204030204" pitchFamily="34" charset="0"/>
              </a:rPr>
              <a:t>Diagnosing Hate Speech Classification: Where Do Humans and Machines Disagree, and Why?</a:t>
            </a:r>
            <a:endParaRPr lang="en-US" sz="3600" dirty="0"/>
          </a:p>
        </p:txBody>
      </p:sp>
      <p:sp>
        <p:nvSpPr>
          <p:cNvPr id="3" name="Subtitle 2">
            <a:extLst>
              <a:ext uri="{FF2B5EF4-FFF2-40B4-BE49-F238E27FC236}">
                <a16:creationId xmlns:a16="http://schemas.microsoft.com/office/drawing/2014/main" id="{5051A080-C7FB-FE4C-CD55-D04005FAA0F7}"/>
              </a:ext>
            </a:extLst>
          </p:cNvPr>
          <p:cNvSpPr>
            <a:spLocks noGrp="1"/>
          </p:cNvSpPr>
          <p:nvPr>
            <p:ph type="subTitle" idx="1"/>
          </p:nvPr>
        </p:nvSpPr>
        <p:spPr>
          <a:xfrm>
            <a:off x="952229" y="4629234"/>
            <a:ext cx="3973386" cy="1485319"/>
          </a:xfrm>
          <a:noFill/>
        </p:spPr>
        <p:txBody>
          <a:bodyPr>
            <a:normAutofit/>
          </a:bodyPr>
          <a:lstStyle/>
          <a:p>
            <a:pPr algn="l"/>
            <a:r>
              <a:rPr lang="en-US" dirty="0" err="1"/>
              <a:t>Xilin</a:t>
            </a:r>
            <a:r>
              <a:rPr lang="en-US" dirty="0"/>
              <a:t> Yang </a:t>
            </a:r>
          </a:p>
          <a:p>
            <a:pPr algn="l"/>
            <a:r>
              <a:rPr lang="en-US" dirty="0"/>
              <a:t>Research Specialist @ ESOC</a:t>
            </a:r>
          </a:p>
          <a:p>
            <a:pPr algn="l"/>
            <a:r>
              <a:rPr lang="en-US" dirty="0">
                <a:hlinkClick r:id="rId4"/>
              </a:rPr>
              <a:t>xy4772@Princeton.edu</a:t>
            </a:r>
            <a:endParaRPr lang="en-US" dirty="0"/>
          </a:p>
          <a:p>
            <a:pPr algn="l"/>
            <a:endParaRPr lang="en-US" dirty="0"/>
          </a:p>
        </p:txBody>
      </p:sp>
    </p:spTree>
    <p:extLst>
      <p:ext uri="{BB962C8B-B14F-4D97-AF65-F5344CB8AC3E}">
        <p14:creationId xmlns:p14="http://schemas.microsoft.com/office/powerpoint/2010/main" val="1296194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4B68-96D6-8C16-850B-AC6AFFA945AE}"/>
              </a:ext>
            </a:extLst>
          </p:cNvPr>
          <p:cNvSpPr>
            <a:spLocks noGrp="1"/>
          </p:cNvSpPr>
          <p:nvPr>
            <p:ph type="title"/>
          </p:nvPr>
        </p:nvSpPr>
        <p:spPr/>
        <p:txBody>
          <a:bodyPr/>
          <a:lstStyle/>
          <a:p>
            <a:r>
              <a:rPr lang="en-US" dirty="0"/>
              <a:t>First Regression</a:t>
            </a:r>
          </a:p>
        </p:txBody>
      </p:sp>
      <p:sp>
        <p:nvSpPr>
          <p:cNvPr id="3" name="Content Placeholder 2">
            <a:extLst>
              <a:ext uri="{FF2B5EF4-FFF2-40B4-BE49-F238E27FC236}">
                <a16:creationId xmlns:a16="http://schemas.microsoft.com/office/drawing/2014/main" id="{34299F81-9F65-7511-D7C4-88B36BB2D950}"/>
              </a:ext>
            </a:extLst>
          </p:cNvPr>
          <p:cNvSpPr>
            <a:spLocks noGrp="1"/>
          </p:cNvSpPr>
          <p:nvPr>
            <p:ph idx="1"/>
          </p:nvPr>
        </p:nvSpPr>
        <p:spPr>
          <a:xfrm>
            <a:off x="838200" y="1586428"/>
            <a:ext cx="10515600" cy="3848893"/>
          </a:xfrm>
        </p:spPr>
        <p:txBody>
          <a:bodyPr>
            <a:normAutofit/>
          </a:bodyPr>
          <a:lstStyle/>
          <a:p>
            <a:r>
              <a:rPr lang="en-US" sz="2500" dirty="0"/>
              <a:t>Our first regression investigates whether black annotators would rate the racial slur, the “n-word” differently as compared to annotators of other identities. We choose this regression because it is one of the most offensive slurs and should hypothetically have high consistency across annotators. While embedding regression cannot show us whether black annotators are more likely or less likely to rate “n-word"-containing speeches as hate speech, it is able to show us whether there is a statistically significant difference in their annotations as compared to other people’s annotations.</a:t>
            </a:r>
          </a:p>
          <a:p>
            <a:r>
              <a:rPr lang="en-US" sz="2500" dirty="0"/>
              <a:t>Result: Yes, there is a statistically significant difference.</a:t>
            </a:r>
          </a:p>
        </p:txBody>
      </p:sp>
      <p:pic>
        <p:nvPicPr>
          <p:cNvPr id="4" name="Picture 3">
            <a:extLst>
              <a:ext uri="{FF2B5EF4-FFF2-40B4-BE49-F238E27FC236}">
                <a16:creationId xmlns:a16="http://schemas.microsoft.com/office/drawing/2014/main" id="{3D21F580-055D-5770-495A-8715FE96BF14}"/>
              </a:ext>
            </a:extLst>
          </p:cNvPr>
          <p:cNvPicPr>
            <a:picLocks noChangeAspect="1"/>
          </p:cNvPicPr>
          <p:nvPr/>
        </p:nvPicPr>
        <p:blipFill>
          <a:blip r:embed="rId3"/>
          <a:stretch>
            <a:fillRect/>
          </a:stretch>
        </p:blipFill>
        <p:spPr>
          <a:xfrm>
            <a:off x="1533506" y="5199961"/>
            <a:ext cx="9124987" cy="1186057"/>
          </a:xfrm>
          <a:prstGeom prst="rect">
            <a:avLst/>
          </a:prstGeom>
        </p:spPr>
      </p:pic>
    </p:spTree>
    <p:extLst>
      <p:ext uri="{BB962C8B-B14F-4D97-AF65-F5344CB8AC3E}">
        <p14:creationId xmlns:p14="http://schemas.microsoft.com/office/powerpoint/2010/main" val="180930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228-CF5C-ECCC-7B48-85F4153270E9}"/>
              </a:ext>
            </a:extLst>
          </p:cNvPr>
          <p:cNvSpPr>
            <a:spLocks noGrp="1"/>
          </p:cNvSpPr>
          <p:nvPr>
            <p:ph type="title"/>
          </p:nvPr>
        </p:nvSpPr>
        <p:spPr/>
        <p:txBody>
          <a:bodyPr/>
          <a:lstStyle/>
          <a:p>
            <a:r>
              <a:rPr lang="en-US" dirty="0"/>
              <a:t>Second Regression</a:t>
            </a:r>
          </a:p>
        </p:txBody>
      </p:sp>
      <p:sp>
        <p:nvSpPr>
          <p:cNvPr id="3" name="Content Placeholder 2">
            <a:extLst>
              <a:ext uri="{FF2B5EF4-FFF2-40B4-BE49-F238E27FC236}">
                <a16:creationId xmlns:a16="http://schemas.microsoft.com/office/drawing/2014/main" id="{976C7BA3-BAAD-A582-E58C-75A2DBB78B9A}"/>
              </a:ext>
            </a:extLst>
          </p:cNvPr>
          <p:cNvSpPr>
            <a:spLocks noGrp="1"/>
          </p:cNvSpPr>
          <p:nvPr>
            <p:ph idx="1"/>
          </p:nvPr>
        </p:nvSpPr>
        <p:spPr>
          <a:xfrm>
            <a:off x="838200" y="1690689"/>
            <a:ext cx="10515600" cy="3476622"/>
          </a:xfrm>
        </p:spPr>
        <p:txBody>
          <a:bodyPr>
            <a:normAutofit lnSpcReduction="10000"/>
          </a:bodyPr>
          <a:lstStyle/>
          <a:p>
            <a:r>
              <a:rPr lang="en-US" dirty="0"/>
              <a:t>In our second embedding regression , we found it statistically significant that female annotators rate comments that contain the “n-word” differently as hate speech that target the black population. Again, we do not know how female annotators rate it differently; the regression only shows us that they are more sensitive. </a:t>
            </a:r>
          </a:p>
          <a:p>
            <a:r>
              <a:rPr lang="en-US" dirty="0"/>
              <a:t>However, in testing other racial slurs, for example, those that target the Asian population, we did not find such a statistically significant correlation, which means that female annotators do not have different reactions to all racial slurs.</a:t>
            </a:r>
          </a:p>
        </p:txBody>
      </p:sp>
      <p:pic>
        <p:nvPicPr>
          <p:cNvPr id="4" name="Picture 3">
            <a:extLst>
              <a:ext uri="{FF2B5EF4-FFF2-40B4-BE49-F238E27FC236}">
                <a16:creationId xmlns:a16="http://schemas.microsoft.com/office/drawing/2014/main" id="{CB9A9FAB-C171-E5CD-42C2-4D33BB847E30}"/>
              </a:ext>
            </a:extLst>
          </p:cNvPr>
          <p:cNvPicPr>
            <a:picLocks noChangeAspect="1"/>
          </p:cNvPicPr>
          <p:nvPr/>
        </p:nvPicPr>
        <p:blipFill>
          <a:blip r:embed="rId3"/>
          <a:stretch>
            <a:fillRect/>
          </a:stretch>
        </p:blipFill>
        <p:spPr>
          <a:xfrm>
            <a:off x="1646940" y="5167311"/>
            <a:ext cx="8898120" cy="1094610"/>
          </a:xfrm>
          <a:prstGeom prst="rect">
            <a:avLst/>
          </a:prstGeom>
        </p:spPr>
      </p:pic>
    </p:spTree>
    <p:extLst>
      <p:ext uri="{BB962C8B-B14F-4D97-AF65-F5344CB8AC3E}">
        <p14:creationId xmlns:p14="http://schemas.microsoft.com/office/powerpoint/2010/main" val="110012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4B29-0744-1223-141F-14515824545B}"/>
              </a:ext>
            </a:extLst>
          </p:cNvPr>
          <p:cNvSpPr>
            <a:spLocks noGrp="1"/>
          </p:cNvSpPr>
          <p:nvPr>
            <p:ph type="title"/>
          </p:nvPr>
        </p:nvSpPr>
        <p:spPr>
          <a:xfrm>
            <a:off x="876299" y="158228"/>
            <a:ext cx="10515600" cy="1325563"/>
          </a:xfrm>
        </p:spPr>
        <p:txBody>
          <a:bodyPr/>
          <a:lstStyle/>
          <a:p>
            <a:r>
              <a:rPr lang="en-US" dirty="0"/>
              <a:t>Third and Fourth Regression</a:t>
            </a:r>
          </a:p>
        </p:txBody>
      </p:sp>
      <p:pic>
        <p:nvPicPr>
          <p:cNvPr id="4" name="Picture 3">
            <a:extLst>
              <a:ext uri="{FF2B5EF4-FFF2-40B4-BE49-F238E27FC236}">
                <a16:creationId xmlns:a16="http://schemas.microsoft.com/office/drawing/2014/main" id="{B3BA80CA-85BD-A284-546E-893464E3E150}"/>
              </a:ext>
            </a:extLst>
          </p:cNvPr>
          <p:cNvPicPr>
            <a:picLocks noChangeAspect="1"/>
          </p:cNvPicPr>
          <p:nvPr/>
        </p:nvPicPr>
        <p:blipFill>
          <a:blip r:embed="rId3"/>
          <a:stretch>
            <a:fillRect/>
          </a:stretch>
        </p:blipFill>
        <p:spPr>
          <a:xfrm>
            <a:off x="2013252" y="4158080"/>
            <a:ext cx="8165496" cy="2674289"/>
          </a:xfrm>
          <a:prstGeom prst="rect">
            <a:avLst/>
          </a:prstGeom>
        </p:spPr>
      </p:pic>
      <p:sp>
        <p:nvSpPr>
          <p:cNvPr id="5" name="TextBox 4">
            <a:extLst>
              <a:ext uri="{FF2B5EF4-FFF2-40B4-BE49-F238E27FC236}">
                <a16:creationId xmlns:a16="http://schemas.microsoft.com/office/drawing/2014/main" id="{6CB3A7A3-2724-AAE3-364A-B24507E20937}"/>
              </a:ext>
            </a:extLst>
          </p:cNvPr>
          <p:cNvSpPr txBox="1"/>
          <p:nvPr/>
        </p:nvSpPr>
        <p:spPr>
          <a:xfrm>
            <a:off x="838198" y="1299536"/>
            <a:ext cx="10591801"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In the third and fourth table, we run embedding regression of online speech that contains "MLK” – an abbreviation for Martin Luther King – against whether the comment is hate speech against the black population. The second regressor is education. Both tables show that people with different education background rate online instances  that contain the word "MLK” differently. The difference varies based on their education background.</a:t>
            </a:r>
          </a:p>
          <a:p>
            <a:pPr marL="285750" indent="-285750">
              <a:buFont typeface="Arial" panose="020B0604020202020204" pitchFamily="34" charset="0"/>
              <a:buChar char="•"/>
            </a:pPr>
            <a:r>
              <a:rPr lang="en-US" sz="2200" dirty="0"/>
              <a:t>We will pause here an reach the conclusion that there is a lot of variance in human annotations based on people’s background.</a:t>
            </a:r>
          </a:p>
        </p:txBody>
      </p:sp>
    </p:spTree>
    <p:extLst>
      <p:ext uri="{BB962C8B-B14F-4D97-AF65-F5344CB8AC3E}">
        <p14:creationId xmlns:p14="http://schemas.microsoft.com/office/powerpoint/2010/main" val="200881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8870-B79A-9378-7D98-296946235BA8}"/>
              </a:ext>
            </a:extLst>
          </p:cNvPr>
          <p:cNvSpPr>
            <a:spLocks noGrp="1"/>
          </p:cNvSpPr>
          <p:nvPr>
            <p:ph type="title"/>
          </p:nvPr>
        </p:nvSpPr>
        <p:spPr/>
        <p:txBody>
          <a:bodyPr>
            <a:normAutofit/>
          </a:bodyPr>
          <a:lstStyle/>
          <a:p>
            <a:r>
              <a:rPr lang="en-US" sz="3600" dirty="0"/>
              <a:t>Data Influence Does Not Affect Embedding Regression Results</a:t>
            </a:r>
          </a:p>
        </p:txBody>
      </p:sp>
      <p:sp>
        <p:nvSpPr>
          <p:cNvPr id="3" name="Content Placeholder 2">
            <a:extLst>
              <a:ext uri="{FF2B5EF4-FFF2-40B4-BE49-F238E27FC236}">
                <a16:creationId xmlns:a16="http://schemas.microsoft.com/office/drawing/2014/main" id="{6B2A9650-44B1-9C64-228C-B4BDFF2F038F}"/>
              </a:ext>
            </a:extLst>
          </p:cNvPr>
          <p:cNvSpPr>
            <a:spLocks noGrp="1"/>
          </p:cNvSpPr>
          <p:nvPr>
            <p:ph idx="1"/>
          </p:nvPr>
        </p:nvSpPr>
        <p:spPr>
          <a:xfrm>
            <a:off x="838200" y="1825625"/>
            <a:ext cx="10515600" cy="502905"/>
          </a:xfrm>
        </p:spPr>
        <p:txBody>
          <a:bodyPr/>
          <a:lstStyle/>
          <a:p>
            <a:r>
              <a:rPr lang="en-US" dirty="0"/>
              <a:t>In some sense, embedding regression estimates,</a:t>
            </a:r>
          </a:p>
        </p:txBody>
      </p:sp>
      <p:pic>
        <p:nvPicPr>
          <p:cNvPr id="4" name="Picture 3">
            <a:extLst>
              <a:ext uri="{FF2B5EF4-FFF2-40B4-BE49-F238E27FC236}">
                <a16:creationId xmlns:a16="http://schemas.microsoft.com/office/drawing/2014/main" id="{16EA2084-6172-ECDC-3CDA-DE8800490601}"/>
              </a:ext>
            </a:extLst>
          </p:cNvPr>
          <p:cNvPicPr>
            <a:picLocks noChangeAspect="1"/>
          </p:cNvPicPr>
          <p:nvPr/>
        </p:nvPicPr>
        <p:blipFill>
          <a:blip r:embed="rId3"/>
          <a:stretch>
            <a:fillRect/>
          </a:stretch>
        </p:blipFill>
        <p:spPr>
          <a:xfrm>
            <a:off x="1208029" y="2733176"/>
            <a:ext cx="9775942" cy="2785474"/>
          </a:xfrm>
          <a:prstGeom prst="rect">
            <a:avLst/>
          </a:prstGeom>
        </p:spPr>
      </p:pic>
    </p:spTree>
    <p:extLst>
      <p:ext uri="{BB962C8B-B14F-4D97-AF65-F5344CB8AC3E}">
        <p14:creationId xmlns:p14="http://schemas.microsoft.com/office/powerpoint/2010/main" val="84355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ECD25-AA89-0716-6E5E-D0031250A2AA}"/>
              </a:ext>
            </a:extLst>
          </p:cNvPr>
          <p:cNvSpPr>
            <a:spLocks noGrp="1"/>
          </p:cNvSpPr>
          <p:nvPr>
            <p:ph type="title"/>
          </p:nvPr>
        </p:nvSpPr>
        <p:spPr>
          <a:xfrm>
            <a:off x="6590662" y="4267832"/>
            <a:ext cx="4805996" cy="1297115"/>
          </a:xfrm>
        </p:spPr>
        <p:txBody>
          <a:bodyPr vert="horz" lIns="91440" tIns="45720" rIns="91440" bIns="45720" rtlCol="0" anchor="t">
            <a:noAutofit/>
          </a:bodyPr>
          <a:lstStyle/>
          <a:p>
            <a:r>
              <a:rPr lang="en-US" sz="5300" kern="1200" dirty="0">
                <a:solidFill>
                  <a:schemeClr val="tx2"/>
                </a:solidFill>
                <a:latin typeface="+mj-lt"/>
                <a:ea typeface="+mj-ea"/>
                <a:cs typeface="+mj-cs"/>
              </a:rPr>
              <a:t>Training a Hate Speech Classifier</a:t>
            </a:r>
          </a:p>
        </p:txBody>
      </p:sp>
      <p:pic>
        <p:nvPicPr>
          <p:cNvPr id="7" name="Graphic 6" descr="No sign">
            <a:extLst>
              <a:ext uri="{FF2B5EF4-FFF2-40B4-BE49-F238E27FC236}">
                <a16:creationId xmlns:a16="http://schemas.microsoft.com/office/drawing/2014/main" id="{40902A8D-070A-D06A-3879-EAA5D287FE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4304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7AEA-AA38-5E06-8914-D34932FD09B8}"/>
              </a:ext>
            </a:extLst>
          </p:cNvPr>
          <p:cNvSpPr>
            <a:spLocks noGrp="1"/>
          </p:cNvSpPr>
          <p:nvPr>
            <p:ph type="title"/>
          </p:nvPr>
        </p:nvSpPr>
        <p:spPr/>
        <p:txBody>
          <a:bodyPr>
            <a:normAutofit/>
          </a:bodyPr>
          <a:lstStyle/>
          <a:p>
            <a:r>
              <a:rPr lang="en-US" dirty="0"/>
              <a:t>Linear Probing</a:t>
            </a:r>
          </a:p>
        </p:txBody>
      </p:sp>
      <p:sp>
        <p:nvSpPr>
          <p:cNvPr id="3" name="Content Placeholder 2">
            <a:extLst>
              <a:ext uri="{FF2B5EF4-FFF2-40B4-BE49-F238E27FC236}">
                <a16:creationId xmlns:a16="http://schemas.microsoft.com/office/drawing/2014/main" id="{AEA9F136-C772-ECA8-F39A-B4A70F01159B}"/>
              </a:ext>
            </a:extLst>
          </p:cNvPr>
          <p:cNvSpPr>
            <a:spLocks noGrp="1"/>
          </p:cNvSpPr>
          <p:nvPr>
            <p:ph idx="1"/>
          </p:nvPr>
        </p:nvSpPr>
        <p:spPr/>
        <p:txBody>
          <a:bodyPr>
            <a:normAutofit/>
          </a:bodyPr>
          <a:lstStyle/>
          <a:p>
            <a:r>
              <a:rPr lang="en-US" dirty="0"/>
              <a:t>We combine traditional machine learning methods and state-of-the-art speech classification through text embedding. This method, known as linear probing (Alain and </a:t>
            </a:r>
            <a:r>
              <a:rPr lang="en-US" dirty="0" err="1"/>
              <a:t>Bengio</a:t>
            </a:r>
            <a:r>
              <a:rPr lang="en-US" dirty="0"/>
              <a:t>, 2017), works as follow:</a:t>
            </a:r>
          </a:p>
          <a:p>
            <a:pPr lvl="1"/>
            <a:r>
              <a:rPr lang="en-US" dirty="0"/>
              <a:t>We trained a hate speech classifier on a top-performing Large Language Model, NV-Embed-v2, which according to the latest MTEB benchmark on Hugging Face achieves a test accuracy of 92.74% in Toxic Conversations Classification.</a:t>
            </a:r>
          </a:p>
          <a:p>
            <a:r>
              <a:rPr lang="en-US" dirty="0"/>
              <a:t>On top of these embedding, we then fitted a traditional machine learning method, logistic regression, to predict the human annotations in </a:t>
            </a:r>
            <a:r>
              <a:rPr lang="en-US" i="1" dirty="0"/>
              <a:t>Measuring Hate Speech</a:t>
            </a:r>
            <a:r>
              <a:rPr lang="en-US" dirty="0"/>
              <a:t>, which is hand-coded by Amazon Mechanical Turk workers.</a:t>
            </a:r>
          </a:p>
        </p:txBody>
      </p:sp>
    </p:spTree>
    <p:extLst>
      <p:ext uri="{BB962C8B-B14F-4D97-AF65-F5344CB8AC3E}">
        <p14:creationId xmlns:p14="http://schemas.microsoft.com/office/powerpoint/2010/main" val="207995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557A-7796-A161-FD2F-F64D78D68503}"/>
              </a:ext>
            </a:extLst>
          </p:cNvPr>
          <p:cNvSpPr>
            <a:spLocks noGrp="1"/>
          </p:cNvSpPr>
          <p:nvPr>
            <p:ph type="title"/>
          </p:nvPr>
        </p:nvSpPr>
        <p:spPr/>
        <p:txBody>
          <a:bodyPr>
            <a:normAutofit/>
          </a:bodyPr>
          <a:lstStyle/>
          <a:p>
            <a:r>
              <a:rPr lang="en-US" sz="3600" dirty="0"/>
              <a:t>Does the Distribution of Identity Affect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3654DC-6E89-3746-F2D3-B09861043494}"/>
                  </a:ext>
                </a:extLst>
              </p:cNvPr>
              <p:cNvSpPr>
                <a:spLocks noGrp="1"/>
              </p:cNvSpPr>
              <p:nvPr>
                <p:ph idx="1"/>
              </p:nvPr>
            </p:nvSpPr>
            <p:spPr>
              <a:xfrm>
                <a:off x="838200" y="1825625"/>
                <a:ext cx="10515600" cy="2140319"/>
              </a:xfrm>
            </p:spPr>
            <p:txBody>
              <a:bodyPr/>
              <a:lstStyle/>
              <a:p>
                <a:r>
                  <a:rPr lang="en-US" dirty="0"/>
                  <a:t>Here,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oMath>
                </a14:m>
                <a:r>
                  <a:rPr lang="en-US" dirty="0"/>
                  <a:t>denotes prediction.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denotes the embedding. </a:t>
                </a:r>
                <a14:m>
                  <m:oMath xmlns:m="http://schemas.openxmlformats.org/officeDocument/2006/math">
                    <m:r>
                      <a:rPr lang="en-US" i="1" dirty="0" smtClean="0">
                        <a:latin typeface="Cambria Math" panose="02040503050406030204" pitchFamily="18" charset="0"/>
                      </a:rPr>
                      <m:t>𝛽</m:t>
                    </m:r>
                    <m:r>
                      <a:rPr lang="en-US" b="0" i="1" dirty="0" smtClean="0">
                        <a:latin typeface="Cambria Math" panose="02040503050406030204" pitchFamily="18" charset="0"/>
                      </a:rPr>
                      <m:t> </m:t>
                    </m:r>
                  </m:oMath>
                </a14:m>
                <a:r>
                  <a:rPr lang="en-US" dirty="0"/>
                  <a:t>is the parameter for logistic regression. So, no matter what your distribution of identity is, this observed pattern is not affected by this distribution. So even if you have 80% annotators who are women, this still does not affect the measurement.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53654DC-6E89-3746-F2D3-B09861043494}"/>
                  </a:ext>
                </a:extLst>
              </p:cNvPr>
              <p:cNvSpPr>
                <a:spLocks noGrp="1" noRot="1" noChangeAspect="1" noMove="1" noResize="1" noEditPoints="1" noAdjustHandles="1" noChangeArrowheads="1" noChangeShapeType="1" noTextEdit="1"/>
              </p:cNvSpPr>
              <p:nvPr>
                <p:ph idx="1"/>
              </p:nvPr>
            </p:nvSpPr>
            <p:spPr>
              <a:xfrm>
                <a:off x="838200" y="1825625"/>
                <a:ext cx="10515600" cy="2140319"/>
              </a:xfrm>
              <a:blipFill>
                <a:blip r:embed="rId3"/>
                <a:stretch>
                  <a:fillRect l="-1086" t="-4706" r="-1809" b="-176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0D4D990-138B-D08F-3EA9-806086753D8B}"/>
              </a:ext>
            </a:extLst>
          </p:cNvPr>
          <p:cNvPicPr>
            <a:picLocks noChangeAspect="1"/>
          </p:cNvPicPr>
          <p:nvPr/>
        </p:nvPicPr>
        <p:blipFill>
          <a:blip r:embed="rId4"/>
          <a:stretch>
            <a:fillRect/>
          </a:stretch>
        </p:blipFill>
        <p:spPr>
          <a:xfrm>
            <a:off x="3614737" y="4427130"/>
            <a:ext cx="7926335" cy="1029033"/>
          </a:xfrm>
          <a:prstGeom prst="rect">
            <a:avLst/>
          </a:prstGeom>
        </p:spPr>
      </p:pic>
    </p:spTree>
    <p:extLst>
      <p:ext uri="{BB962C8B-B14F-4D97-AF65-F5344CB8AC3E}">
        <p14:creationId xmlns:p14="http://schemas.microsoft.com/office/powerpoint/2010/main" val="264852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211F-6E29-EE30-F338-D41149F5288D}"/>
              </a:ext>
            </a:extLst>
          </p:cNvPr>
          <p:cNvSpPr>
            <a:spLocks noGrp="1"/>
          </p:cNvSpPr>
          <p:nvPr>
            <p:ph type="title"/>
          </p:nvPr>
        </p:nvSpPr>
        <p:spPr/>
        <p:txBody>
          <a:bodyPr>
            <a:normAutofit/>
          </a:bodyPr>
          <a:lstStyle/>
          <a:p>
            <a:r>
              <a:rPr lang="en-US" sz="3600" dirty="0"/>
              <a:t>Machine Predicts Better than Humans?</a:t>
            </a:r>
          </a:p>
        </p:txBody>
      </p:sp>
      <p:sp>
        <p:nvSpPr>
          <p:cNvPr id="3" name="Content Placeholder 2">
            <a:extLst>
              <a:ext uri="{FF2B5EF4-FFF2-40B4-BE49-F238E27FC236}">
                <a16:creationId xmlns:a16="http://schemas.microsoft.com/office/drawing/2014/main" id="{1AE0E302-B473-BE37-9552-1A9F711EA1A7}"/>
              </a:ext>
            </a:extLst>
          </p:cNvPr>
          <p:cNvSpPr>
            <a:spLocks noGrp="1"/>
          </p:cNvSpPr>
          <p:nvPr>
            <p:ph idx="1"/>
          </p:nvPr>
        </p:nvSpPr>
        <p:spPr/>
        <p:txBody>
          <a:bodyPr/>
          <a:lstStyle/>
          <a:p>
            <a:r>
              <a:rPr lang="en-US" dirty="0"/>
              <a:t>In checking the “wrong’” set, I agree with the machine's judgment 70 percent of the time as opposed to that of humans, which I only agree with 30 percent of the time.</a:t>
            </a:r>
          </a:p>
          <a:p>
            <a:r>
              <a:rPr lang="en-US" dirty="0"/>
              <a:t>Hence, in our speech classifier, the logistic regression model on top of LLM embeddings outperformed the Amazon Mechanical Turk workers. We interpret this phenomenon as such that LLM did the most heavy-lifting by converting text to embedding, while logistic regression is only the last kick. Hence, the embeddings accurately capture the semantic meaning of the text, and the logistic regression is just the final kick.</a:t>
            </a:r>
          </a:p>
          <a:p>
            <a:endParaRPr lang="en-US" dirty="0"/>
          </a:p>
        </p:txBody>
      </p:sp>
    </p:spTree>
    <p:extLst>
      <p:ext uri="{BB962C8B-B14F-4D97-AF65-F5344CB8AC3E}">
        <p14:creationId xmlns:p14="http://schemas.microsoft.com/office/powerpoint/2010/main" val="295367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5FD7-5AC4-F37A-AC78-4110042C1F48}"/>
              </a:ext>
            </a:extLst>
          </p:cNvPr>
          <p:cNvSpPr>
            <a:spLocks noGrp="1"/>
          </p:cNvSpPr>
          <p:nvPr>
            <p:ph type="title"/>
          </p:nvPr>
        </p:nvSpPr>
        <p:spPr/>
        <p:txBody>
          <a:bodyPr>
            <a:normAutofit/>
          </a:bodyPr>
          <a:lstStyle/>
          <a:p>
            <a:r>
              <a:rPr lang="en-US" sz="3600" dirty="0"/>
              <a:t>Machine Fails to Classify Obvious Swear Words and Slurs</a:t>
            </a:r>
          </a:p>
        </p:txBody>
      </p:sp>
      <p:sp>
        <p:nvSpPr>
          <p:cNvPr id="3" name="Content Placeholder 2">
            <a:extLst>
              <a:ext uri="{FF2B5EF4-FFF2-40B4-BE49-F238E27FC236}">
                <a16:creationId xmlns:a16="http://schemas.microsoft.com/office/drawing/2014/main" id="{9F8D6B42-A92E-5C25-24D5-674826A5A427}"/>
              </a:ext>
            </a:extLst>
          </p:cNvPr>
          <p:cNvSpPr>
            <a:spLocks noGrp="1"/>
          </p:cNvSpPr>
          <p:nvPr>
            <p:ph idx="1"/>
          </p:nvPr>
        </p:nvSpPr>
        <p:spPr/>
        <p:txBody>
          <a:bodyPr/>
          <a:lstStyle/>
          <a:p>
            <a:r>
              <a:rPr lang="en-US" dirty="0"/>
              <a:t>To understand what causes the disparity between logistic regression and human annotators, we compute the cosine similarity ratio of the very offensive racial slur “n-word” on the samples where human and machines disagree with each other. I am not presenting the graph in this meeting because it is highly offensive. To summarize the finding of this graph:  </a:t>
            </a:r>
          </a:p>
          <a:p>
            <a:pPr marL="457200" lvl="1" indent="0">
              <a:buNone/>
            </a:pPr>
            <a:r>
              <a:rPr lang="en-US" sz="2800" dirty="0"/>
              <a:t>The features with the largest cosine similarity ratio are swear words, suggesting that the presence of these slang tends to make humans think a certain comment is hate speech, and simultaneously make machine learning models think it is non-hate speech.</a:t>
            </a:r>
          </a:p>
          <a:p>
            <a:endParaRPr lang="en-US" dirty="0"/>
          </a:p>
        </p:txBody>
      </p:sp>
    </p:spTree>
    <p:extLst>
      <p:ext uri="{BB962C8B-B14F-4D97-AF65-F5344CB8AC3E}">
        <p14:creationId xmlns:p14="http://schemas.microsoft.com/office/powerpoint/2010/main" val="3146758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Wood human figure">
            <a:extLst>
              <a:ext uri="{FF2B5EF4-FFF2-40B4-BE49-F238E27FC236}">
                <a16:creationId xmlns:a16="http://schemas.microsoft.com/office/drawing/2014/main" id="{C315BAED-A2A4-F478-D016-F3C08D0D63F8}"/>
              </a:ext>
            </a:extLst>
          </p:cNvPr>
          <p:cNvPicPr>
            <a:picLocks noChangeAspect="1"/>
          </p:cNvPicPr>
          <p:nvPr/>
        </p:nvPicPr>
        <p:blipFill>
          <a:blip r:embed="rId3"/>
          <a:srcRect b="15370"/>
          <a:stretch/>
        </p:blipFill>
        <p:spPr>
          <a:xfrm>
            <a:off x="20" y="-7619"/>
            <a:ext cx="12191979" cy="6887364"/>
          </a:xfrm>
          <a:prstGeom prst="rect">
            <a:avLst/>
          </a:prstGeom>
        </p:spPr>
      </p:pic>
      <p:sp>
        <p:nvSpPr>
          <p:cNvPr id="25" name="Rectangle 24">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063219" y="-1252908"/>
            <a:ext cx="4065561" cy="12192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464116" y="322049"/>
            <a:ext cx="3067943" cy="2408606"/>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92" y="4172881"/>
            <a:ext cx="7154743"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32ED87C1-FF71-A8BA-047D-1E26BAD3364F}"/>
              </a:ext>
            </a:extLst>
          </p:cNvPr>
          <p:cNvSpPr>
            <a:spLocks noGrp="1"/>
          </p:cNvSpPr>
          <p:nvPr>
            <p:ph type="title"/>
          </p:nvPr>
        </p:nvSpPr>
        <p:spPr>
          <a:xfrm>
            <a:off x="7144351" y="3159609"/>
            <a:ext cx="4849044" cy="2839273"/>
          </a:xfrm>
        </p:spPr>
        <p:txBody>
          <a:bodyPr vert="horz" lIns="91440" tIns="45720" rIns="91440" bIns="45720" rtlCol="0" anchor="b">
            <a:normAutofit/>
          </a:bodyPr>
          <a:lstStyle/>
          <a:p>
            <a:r>
              <a:rPr lang="en-US" sz="5000" dirty="0">
                <a:solidFill>
                  <a:srgbClr val="FFFFFF"/>
                </a:solidFill>
              </a:rPr>
              <a:t>What Went Wrong with the LLM?</a:t>
            </a:r>
          </a:p>
        </p:txBody>
      </p:sp>
      <p:sp>
        <p:nvSpPr>
          <p:cNvPr id="31" name="Rectangle 30">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6736" y="-7619"/>
            <a:ext cx="995654"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3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0191-881F-3BE8-6B72-0B390D000516}"/>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3ACFEFE7-B810-ECBE-727A-2C33D1029951}"/>
              </a:ext>
            </a:extLst>
          </p:cNvPr>
          <p:cNvSpPr>
            <a:spLocks noGrp="1"/>
          </p:cNvSpPr>
          <p:nvPr>
            <p:ph idx="1"/>
          </p:nvPr>
        </p:nvSpPr>
        <p:spPr/>
        <p:txBody>
          <a:bodyPr/>
          <a:lstStyle/>
          <a:p>
            <a:r>
              <a:rPr lang="en-US" dirty="0">
                <a:solidFill>
                  <a:srgbClr val="FF0000"/>
                </a:solidFill>
              </a:rPr>
              <a:t>This paper contains hate speech instances that are racially offensive and may cause discomfort in reading. They are unavoidable due to the nature of this study. </a:t>
            </a:r>
          </a:p>
          <a:p>
            <a:r>
              <a:rPr lang="en-US" dirty="0"/>
              <a:t>However, I will do my best to eliminate the appearance of these instances in this research presentation.</a:t>
            </a:r>
          </a:p>
        </p:txBody>
      </p:sp>
    </p:spTree>
    <p:extLst>
      <p:ext uri="{BB962C8B-B14F-4D97-AF65-F5344CB8AC3E}">
        <p14:creationId xmlns:p14="http://schemas.microsoft.com/office/powerpoint/2010/main" val="232676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B330-4A42-6757-C8A6-908EF4AAE784}"/>
              </a:ext>
            </a:extLst>
          </p:cNvPr>
          <p:cNvSpPr>
            <a:spLocks noGrp="1"/>
          </p:cNvSpPr>
          <p:nvPr>
            <p:ph type="title"/>
          </p:nvPr>
        </p:nvSpPr>
        <p:spPr/>
        <p:txBody>
          <a:bodyPr>
            <a:normAutofit/>
          </a:bodyPr>
          <a:lstStyle/>
          <a:p>
            <a:r>
              <a:rPr lang="en-US" sz="3600" dirty="0"/>
              <a:t>How Could this Happen?</a:t>
            </a:r>
          </a:p>
        </p:txBody>
      </p:sp>
      <p:sp>
        <p:nvSpPr>
          <p:cNvPr id="3" name="Content Placeholder 2">
            <a:extLst>
              <a:ext uri="{FF2B5EF4-FFF2-40B4-BE49-F238E27FC236}">
                <a16:creationId xmlns:a16="http://schemas.microsoft.com/office/drawing/2014/main" id="{4B791B74-B7C2-0749-3E17-19AB83A7FBC9}"/>
              </a:ext>
            </a:extLst>
          </p:cNvPr>
          <p:cNvSpPr>
            <a:spLocks noGrp="1"/>
          </p:cNvSpPr>
          <p:nvPr>
            <p:ph idx="1"/>
          </p:nvPr>
        </p:nvSpPr>
        <p:spPr/>
        <p:txBody>
          <a:bodyPr/>
          <a:lstStyle/>
          <a:p>
            <a:r>
              <a:rPr lang="en-US" dirty="0"/>
              <a:t>Usually, two conscious actions could contribute to a model's self-censorship on hateful content: one is model alignment, defined as the process of aligning an AI system's behavior with human values. Another is data curation: by curating the data, the researchers remove malicious content in the training set. </a:t>
            </a:r>
          </a:p>
          <a:p>
            <a:r>
              <a:rPr lang="en-US" dirty="0"/>
              <a:t>Self-censorship can also happen unknowingly: if the training dataset is missing toxic content, then the model would also fail at detecting such content, but this is not the case in the NV-Embed-v2 model which is trained on a purposefully chosen toxic dataset.</a:t>
            </a:r>
          </a:p>
          <a:p>
            <a:endParaRPr lang="en-US" dirty="0"/>
          </a:p>
        </p:txBody>
      </p:sp>
    </p:spTree>
    <p:extLst>
      <p:ext uri="{BB962C8B-B14F-4D97-AF65-F5344CB8AC3E}">
        <p14:creationId xmlns:p14="http://schemas.microsoft.com/office/powerpoint/2010/main" val="2705194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87723-B0BA-B454-3C7D-35F04DDB93FC}"/>
              </a:ext>
            </a:extLst>
          </p:cNvPr>
          <p:cNvSpPr>
            <a:spLocks noGrp="1"/>
          </p:cNvSpPr>
          <p:nvPr>
            <p:ph idx="1"/>
          </p:nvPr>
        </p:nvSpPr>
        <p:spPr>
          <a:xfrm>
            <a:off x="6680199" y="736413"/>
            <a:ext cx="4929748" cy="5600575"/>
          </a:xfrm>
        </p:spPr>
        <p:txBody>
          <a:bodyPr anchor="t">
            <a:noAutofit/>
          </a:bodyPr>
          <a:lstStyle/>
          <a:p>
            <a:pPr marL="457200" indent="-457200">
              <a:buFont typeface="+mj-lt"/>
              <a:buAutoNum type="arabicPeriod"/>
            </a:pPr>
            <a:r>
              <a:rPr lang="en-US" sz="2000" dirty="0"/>
              <a:t>Model alignment that happens in the base model of NV-Embed-v2, which is the Mistral-7B model. </a:t>
            </a:r>
          </a:p>
          <a:p>
            <a:pPr marL="457200" indent="-457200">
              <a:buFont typeface="+mj-lt"/>
              <a:buAutoNum type="arabicPeriod"/>
            </a:pPr>
            <a:r>
              <a:rPr lang="en-US" sz="2000" dirty="0"/>
              <a:t>Data Curation that happens in training the NV-Embed-v2 model.</a:t>
            </a:r>
          </a:p>
          <a:p>
            <a:pPr marL="457200" indent="-457200">
              <a:buFont typeface="+mj-lt"/>
              <a:buAutoNum type="arabicPeriod"/>
            </a:pPr>
            <a:r>
              <a:rPr lang="en-US" sz="2000" dirty="0"/>
              <a:t>In training the NV-Embed-v2 model, a two-phase training process is used, with phase the researchers focused exclusively on retrieval datasets and phase II covering non-retrieval datasets. Since the retrieval datasets contain minimal toxic content, it’s possible that phase I diminishes the model's capacity to form embeddings related to toxic content, which then may not be fully restored in phase II.</a:t>
            </a:r>
          </a:p>
          <a:p>
            <a:pPr marL="457200" indent="-457200">
              <a:buFont typeface="+mj-lt"/>
              <a:buAutoNum type="arabicPeriod"/>
            </a:pPr>
            <a:r>
              <a:rPr lang="en-US" sz="2000" dirty="0"/>
              <a:t>Finally, there could be proactive model alignment due to ethical reasons before launching this model.</a:t>
            </a:r>
          </a:p>
        </p:txBody>
      </p:sp>
      <p:pic>
        <p:nvPicPr>
          <p:cNvPr id="7" name="Picture 4" descr="Electronics protoboard">
            <a:extLst>
              <a:ext uri="{FF2B5EF4-FFF2-40B4-BE49-F238E27FC236}">
                <a16:creationId xmlns:a16="http://schemas.microsoft.com/office/drawing/2014/main" id="{1D48BC01-C671-0CFF-9E87-B5555D77C63F}"/>
              </a:ext>
            </a:extLst>
          </p:cNvPr>
          <p:cNvPicPr>
            <a:picLocks noChangeAspect="1"/>
          </p:cNvPicPr>
          <p:nvPr/>
        </p:nvPicPr>
        <p:blipFill>
          <a:blip r:embed="rId2"/>
          <a:srcRect l="3331" r="37335" b="-1"/>
          <a:stretch/>
        </p:blipFill>
        <p:spPr>
          <a:xfrm>
            <a:off x="0" y="-376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B8F4D03-7C69-C973-6461-98AE23C7C170}"/>
              </a:ext>
            </a:extLst>
          </p:cNvPr>
          <p:cNvSpPr>
            <a:spLocks noGrp="1"/>
          </p:cNvSpPr>
          <p:nvPr>
            <p:ph type="title"/>
          </p:nvPr>
        </p:nvSpPr>
        <p:spPr>
          <a:xfrm>
            <a:off x="870366" y="589638"/>
            <a:ext cx="4355265" cy="1616203"/>
          </a:xfrm>
        </p:spPr>
        <p:txBody>
          <a:bodyPr anchor="b">
            <a:normAutofit/>
          </a:bodyPr>
          <a:lstStyle/>
          <a:p>
            <a:r>
              <a:rPr lang="en-US" sz="3200" dirty="0"/>
              <a:t>Four Stages where the NV-Embed-v2 Model Could Have be Censored</a:t>
            </a:r>
          </a:p>
        </p:txBody>
      </p:sp>
    </p:spTree>
    <p:extLst>
      <p:ext uri="{BB962C8B-B14F-4D97-AF65-F5344CB8AC3E}">
        <p14:creationId xmlns:p14="http://schemas.microsoft.com/office/powerpoint/2010/main" val="3075682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4E-EFB1-7EBA-EC3B-92A5E31AD8BC}"/>
              </a:ext>
            </a:extLst>
          </p:cNvPr>
          <p:cNvSpPr>
            <a:spLocks noGrp="1"/>
          </p:cNvSpPr>
          <p:nvPr>
            <p:ph type="title"/>
          </p:nvPr>
        </p:nvSpPr>
        <p:spPr>
          <a:xfrm>
            <a:off x="838200" y="365125"/>
            <a:ext cx="10515600" cy="1311275"/>
          </a:xfrm>
        </p:spPr>
        <p:txBody>
          <a:bodyPr>
            <a:normAutofit/>
          </a:bodyPr>
          <a:lstStyle/>
          <a:p>
            <a:r>
              <a:rPr lang="en-US" sz="3600" dirty="0"/>
              <a:t>Nvidia Researchers Responded with Guidance</a:t>
            </a:r>
          </a:p>
        </p:txBody>
      </p:sp>
      <p:sp>
        <p:nvSpPr>
          <p:cNvPr id="3" name="Content Placeholder 2">
            <a:extLst>
              <a:ext uri="{FF2B5EF4-FFF2-40B4-BE49-F238E27FC236}">
                <a16:creationId xmlns:a16="http://schemas.microsoft.com/office/drawing/2014/main" id="{01B471B4-E7D0-4E67-D13D-6C0B8BA20E9E}"/>
              </a:ext>
            </a:extLst>
          </p:cNvPr>
          <p:cNvSpPr>
            <a:spLocks noGrp="1"/>
          </p:cNvSpPr>
          <p:nvPr>
            <p:ph idx="1"/>
          </p:nvPr>
        </p:nvSpPr>
        <p:spPr/>
        <p:txBody>
          <a:bodyPr/>
          <a:lstStyle/>
          <a:p>
            <a:r>
              <a:rPr lang="en-US" dirty="0"/>
              <a:t>I was very fortunate to receive a response from one of the research scientists who provided detailed feedback on where self-censorship of racial slurs take place. In communicating with Nvidia team, we ruled out stage 2. and 4. The researchers sampled the toxic and non-toxic examples equally, so there should not have been an imbalance in the training set. The researchers also confirmed that they did not run a model alignment step - they are still using the base model Mistral-7B. However, the researchers recognized that Stage 1. and 3. could have contributed to the model's failure in detecting obvious toxic content.</a:t>
            </a:r>
          </a:p>
        </p:txBody>
      </p:sp>
    </p:spTree>
    <p:extLst>
      <p:ext uri="{BB962C8B-B14F-4D97-AF65-F5344CB8AC3E}">
        <p14:creationId xmlns:p14="http://schemas.microsoft.com/office/powerpoint/2010/main" val="235510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4756C-95E1-583C-4F90-0A8422302DB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600" kern="1200" dirty="0">
                <a:solidFill>
                  <a:schemeClr val="tx1"/>
                </a:solidFill>
                <a:latin typeface="+mj-lt"/>
                <a:ea typeface="+mj-ea"/>
                <a:cs typeface="+mj-cs"/>
              </a:rPr>
              <a:t>Censorship in the Base Model Mistral-7B</a:t>
            </a:r>
          </a:p>
        </p:txBody>
      </p:sp>
      <p:pic>
        <p:nvPicPr>
          <p:cNvPr id="6" name="Picture 5" descr="A close-up of black text&#10;&#10;Description automatically generated">
            <a:extLst>
              <a:ext uri="{FF2B5EF4-FFF2-40B4-BE49-F238E27FC236}">
                <a16:creationId xmlns:a16="http://schemas.microsoft.com/office/drawing/2014/main" id="{6AF93262-AC4B-9375-840A-5DFA0271B52E}"/>
              </a:ext>
            </a:extLst>
          </p:cNvPr>
          <p:cNvPicPr>
            <a:picLocks noChangeAspect="1"/>
          </p:cNvPicPr>
          <p:nvPr/>
        </p:nvPicPr>
        <p:blipFill>
          <a:blip r:embed="rId3"/>
          <a:stretch>
            <a:fillRect/>
          </a:stretch>
        </p:blipFill>
        <p:spPr>
          <a:xfrm>
            <a:off x="841253" y="3896282"/>
            <a:ext cx="10512547" cy="2076228"/>
          </a:xfrm>
          <a:prstGeom prst="rect">
            <a:avLst/>
          </a:prstGeom>
        </p:spPr>
      </p:pic>
      <p:sp>
        <p:nvSpPr>
          <p:cNvPr id="7" name="TextBox 6">
            <a:extLst>
              <a:ext uri="{FF2B5EF4-FFF2-40B4-BE49-F238E27FC236}">
                <a16:creationId xmlns:a16="http://schemas.microsoft.com/office/drawing/2014/main" id="{5E3726EC-2957-72A1-9833-9565CB105BE1}"/>
              </a:ext>
            </a:extLst>
          </p:cNvPr>
          <p:cNvSpPr txBox="1"/>
          <p:nvPr/>
        </p:nvSpPr>
        <p:spPr>
          <a:xfrm>
            <a:off x="990602" y="1527468"/>
            <a:ext cx="10207747" cy="2015936"/>
          </a:xfrm>
          <a:prstGeom prst="rect">
            <a:avLst/>
          </a:prstGeom>
          <a:noFill/>
        </p:spPr>
        <p:txBody>
          <a:bodyPr wrap="square" rtlCol="0">
            <a:spAutoFit/>
          </a:bodyPr>
          <a:lstStyle/>
          <a:p>
            <a:r>
              <a:rPr lang="en-US" sz="2500" dirty="0"/>
              <a:t>Because we don’t have the bandwidth to replicate their model training process in phase I and phase II, we diagnosed Stage 1. by taking the base Mistral-7B model and used few-shot text completion to generate racial slurs. </a:t>
            </a:r>
          </a:p>
          <a:p>
            <a:r>
              <a:rPr lang="en-US" sz="2500" dirty="0"/>
              <a:t>We observe: the base model avoids saying the racial slur in its original form but replaces it with the euphemism "n-word."</a:t>
            </a:r>
          </a:p>
        </p:txBody>
      </p:sp>
    </p:spTree>
    <p:extLst>
      <p:ext uri="{BB962C8B-B14F-4D97-AF65-F5344CB8AC3E}">
        <p14:creationId xmlns:p14="http://schemas.microsoft.com/office/powerpoint/2010/main" val="3915413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37D9-F82A-CCA4-181A-50A2B316FDEB}"/>
              </a:ext>
            </a:extLst>
          </p:cNvPr>
          <p:cNvSpPr>
            <a:spLocks noGrp="1"/>
          </p:cNvSpPr>
          <p:nvPr>
            <p:ph type="title"/>
          </p:nvPr>
        </p:nvSpPr>
        <p:spPr/>
        <p:txBody>
          <a:bodyPr>
            <a:normAutofit/>
          </a:bodyPr>
          <a:lstStyle/>
          <a:p>
            <a:r>
              <a:rPr lang="en-US" sz="3600" dirty="0"/>
              <a:t>It is Human that Limits the Machine.</a:t>
            </a:r>
          </a:p>
        </p:txBody>
      </p:sp>
      <p:sp>
        <p:nvSpPr>
          <p:cNvPr id="3" name="Content Placeholder 2">
            <a:extLst>
              <a:ext uri="{FF2B5EF4-FFF2-40B4-BE49-F238E27FC236}">
                <a16:creationId xmlns:a16="http://schemas.microsoft.com/office/drawing/2014/main" id="{C4DB6B0E-E641-D052-9DF0-136F10FABBE4}"/>
              </a:ext>
            </a:extLst>
          </p:cNvPr>
          <p:cNvSpPr>
            <a:spLocks noGrp="1"/>
          </p:cNvSpPr>
          <p:nvPr>
            <p:ph idx="1"/>
          </p:nvPr>
        </p:nvSpPr>
        <p:spPr/>
        <p:txBody>
          <a:bodyPr/>
          <a:lstStyle/>
          <a:p>
            <a:r>
              <a:rPr lang="en-US" dirty="0"/>
              <a:t> We therefore conclude that self-censorship has occurred in the base model, which in turn affects the iterated model NV-Embed-v2, and this is a stunning finding because NV-Embed-v2 is one of the top performing open-sourced LLMs on toxic speech classification, but its performance is greatly limited due to human effort.</a:t>
            </a:r>
          </a:p>
        </p:txBody>
      </p:sp>
    </p:spTree>
    <p:extLst>
      <p:ext uri="{BB962C8B-B14F-4D97-AF65-F5344CB8AC3E}">
        <p14:creationId xmlns:p14="http://schemas.microsoft.com/office/powerpoint/2010/main" val="2670225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 view of circuit shaped like a brain">
            <a:extLst>
              <a:ext uri="{FF2B5EF4-FFF2-40B4-BE49-F238E27FC236}">
                <a16:creationId xmlns:a16="http://schemas.microsoft.com/office/drawing/2014/main" id="{A4F73689-094D-1282-E1D3-3CA91DA81974}"/>
              </a:ext>
            </a:extLst>
          </p:cNvPr>
          <p:cNvPicPr>
            <a:picLocks noChangeAspect="1"/>
          </p:cNvPicPr>
          <p:nvPr/>
        </p:nvPicPr>
        <p:blipFill>
          <a:blip r:embed="rId3"/>
          <a:srcRect t="19045" b="31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972CE-06B8-54DC-08FF-E554CB11731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Implications for the Future of AI, and Aristotle is Great</a:t>
            </a:r>
          </a:p>
        </p:txBody>
      </p:sp>
      <p:cxnSp>
        <p:nvCxnSpPr>
          <p:cNvPr id="18" name="Straight Connector 1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001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1945-3DC0-D730-BE2A-8697FF9065AB}"/>
              </a:ext>
            </a:extLst>
          </p:cNvPr>
          <p:cNvSpPr>
            <a:spLocks noGrp="1"/>
          </p:cNvSpPr>
          <p:nvPr>
            <p:ph type="title"/>
          </p:nvPr>
        </p:nvSpPr>
        <p:spPr/>
        <p:txBody>
          <a:bodyPr>
            <a:normAutofit/>
          </a:bodyPr>
          <a:lstStyle/>
          <a:p>
            <a:r>
              <a:rPr lang="en-US" sz="3600" dirty="0"/>
              <a:t>Why We Should Use Open-Sourced LLMs</a:t>
            </a:r>
          </a:p>
        </p:txBody>
      </p:sp>
      <p:sp>
        <p:nvSpPr>
          <p:cNvPr id="3" name="Content Placeholder 2">
            <a:extLst>
              <a:ext uri="{FF2B5EF4-FFF2-40B4-BE49-F238E27FC236}">
                <a16:creationId xmlns:a16="http://schemas.microsoft.com/office/drawing/2014/main" id="{04C0A55E-5440-E8D1-AD0D-EA2001EDDD9E}"/>
              </a:ext>
            </a:extLst>
          </p:cNvPr>
          <p:cNvSpPr>
            <a:spLocks noGrp="1"/>
          </p:cNvSpPr>
          <p:nvPr>
            <p:ph idx="1"/>
          </p:nvPr>
        </p:nvSpPr>
        <p:spPr/>
        <p:txBody>
          <a:bodyPr/>
          <a:lstStyle/>
          <a:p>
            <a:r>
              <a:rPr lang="en-US" dirty="0"/>
              <a:t>First, this study shows us that open-sourced large language models are the future for responsible AI. They are designed such that researchers can easily find evidence about ethical choices in their transparent training process and go stage-by-stage into the diagnosis.</a:t>
            </a:r>
          </a:p>
          <a:p>
            <a:r>
              <a:rPr lang="en-US" dirty="0"/>
              <a:t>This is crucial for policymakers who care about the ethics of AI, not only because close-sourced models like GPT4 cannot support such diagnostics, but also because the active monitoring from academia plays a powerful role in AI regulations. We argue that this can be more powerful than government restrictions.</a:t>
            </a:r>
          </a:p>
        </p:txBody>
      </p:sp>
    </p:spTree>
    <p:extLst>
      <p:ext uri="{BB962C8B-B14F-4D97-AF65-F5344CB8AC3E}">
        <p14:creationId xmlns:p14="http://schemas.microsoft.com/office/powerpoint/2010/main" val="130036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F5F-7720-211B-2EC3-0B59A5BE0C6B}"/>
              </a:ext>
            </a:extLst>
          </p:cNvPr>
          <p:cNvSpPr>
            <a:spLocks noGrp="1"/>
          </p:cNvSpPr>
          <p:nvPr>
            <p:ph type="title"/>
          </p:nvPr>
        </p:nvSpPr>
        <p:spPr/>
        <p:txBody>
          <a:bodyPr>
            <a:normAutofit/>
          </a:bodyPr>
          <a:lstStyle/>
          <a:p>
            <a:r>
              <a:rPr lang="en-US" sz="3600" dirty="0"/>
              <a:t>The Power of the Research Community’s Monitoring</a:t>
            </a:r>
          </a:p>
        </p:txBody>
      </p:sp>
      <p:sp>
        <p:nvSpPr>
          <p:cNvPr id="3" name="Content Placeholder 2">
            <a:extLst>
              <a:ext uri="{FF2B5EF4-FFF2-40B4-BE49-F238E27FC236}">
                <a16:creationId xmlns:a16="http://schemas.microsoft.com/office/drawing/2014/main" id="{58A1101C-CA1E-C2CC-CEAE-74FB43044C62}"/>
              </a:ext>
            </a:extLst>
          </p:cNvPr>
          <p:cNvSpPr>
            <a:spLocks noGrp="1"/>
          </p:cNvSpPr>
          <p:nvPr>
            <p:ph idx="1"/>
          </p:nvPr>
        </p:nvSpPr>
        <p:spPr>
          <a:xfrm>
            <a:off x="838200" y="1542197"/>
            <a:ext cx="10515600" cy="5172502"/>
          </a:xfrm>
        </p:spPr>
        <p:txBody>
          <a:bodyPr>
            <a:normAutofit fontScale="92500" lnSpcReduction="10000"/>
          </a:bodyPr>
          <a:lstStyle/>
          <a:p>
            <a:r>
              <a:rPr lang="en-US" dirty="0"/>
              <a:t>The </a:t>
            </a:r>
            <a:r>
              <a:rPr lang="en-US" dirty="0" err="1"/>
              <a:t>NeurIPS</a:t>
            </a:r>
            <a:r>
              <a:rPr lang="en-US" dirty="0"/>
              <a:t> Code of Ethics clearly states that "Authors should transparently communicate the known or anticipated consequences of research: for instance via the paper checklist or a separate section in a submission," and their areas of concerns include the following principle: "Bias and fairness: Contributors should consider any suspected biases or limitations to the scope of performance of models or the contents of datasets and inspect these to ascertain whether they encode, contain or exacerbate bias against people of a certain gender, race, sexuality, or other protected characteristics." </a:t>
            </a:r>
          </a:p>
          <a:p>
            <a:r>
              <a:rPr lang="en-US" dirty="0"/>
              <a:t>This indicates that if an open-sourced model is able to produce hate speech, it may not get passed the ethical reviews of </a:t>
            </a:r>
            <a:r>
              <a:rPr lang="en-US" dirty="0" err="1"/>
              <a:t>anyMachine</a:t>
            </a:r>
            <a:r>
              <a:rPr lang="en-US" dirty="0"/>
              <a:t> Learning conferences. In the meantime, close-sourced proprietary models has much less of this concern because researchers cannot easily enter their training process.</a:t>
            </a:r>
          </a:p>
        </p:txBody>
      </p:sp>
    </p:spTree>
    <p:extLst>
      <p:ext uri="{BB962C8B-B14F-4D97-AF65-F5344CB8AC3E}">
        <p14:creationId xmlns:p14="http://schemas.microsoft.com/office/powerpoint/2010/main" val="10475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AAC4-4DD2-9AB3-D908-03C302414F09}"/>
              </a:ext>
            </a:extLst>
          </p:cNvPr>
          <p:cNvSpPr>
            <a:spLocks noGrp="1"/>
          </p:cNvSpPr>
          <p:nvPr>
            <p:ph type="title"/>
          </p:nvPr>
        </p:nvSpPr>
        <p:spPr/>
        <p:txBody>
          <a:bodyPr>
            <a:normAutofit/>
          </a:bodyPr>
          <a:lstStyle/>
          <a:p>
            <a:r>
              <a:rPr lang="en-US" sz="3600" dirty="0"/>
              <a:t>If We Don’t Teach Machine Hate Speech, How Can It Identify Hate Speech?</a:t>
            </a:r>
          </a:p>
        </p:txBody>
      </p:sp>
      <p:sp>
        <p:nvSpPr>
          <p:cNvPr id="3" name="Content Placeholder 2">
            <a:extLst>
              <a:ext uri="{FF2B5EF4-FFF2-40B4-BE49-F238E27FC236}">
                <a16:creationId xmlns:a16="http://schemas.microsoft.com/office/drawing/2014/main" id="{E2CABFBA-F46A-15BB-C83D-38215534F53F}"/>
              </a:ext>
            </a:extLst>
          </p:cNvPr>
          <p:cNvSpPr>
            <a:spLocks noGrp="1"/>
          </p:cNvSpPr>
          <p:nvPr>
            <p:ph idx="1"/>
          </p:nvPr>
        </p:nvSpPr>
        <p:spPr/>
        <p:txBody>
          <a:bodyPr/>
          <a:lstStyle/>
          <a:p>
            <a:r>
              <a:rPr lang="en-US" dirty="0"/>
              <a:t>Consider the following metaphor: if, because parents are concerned about their child using racial slurs, they never teach their child what is a racial slur at home, how can the child identify the verbal offense when encountering a racial slur in school? </a:t>
            </a:r>
          </a:p>
          <a:p>
            <a:r>
              <a:rPr lang="en-US" dirty="0"/>
              <a:t>By restricting AI from producing toxic content, we also restrict its ability to detect such content. </a:t>
            </a:r>
          </a:p>
          <a:p>
            <a:r>
              <a:rPr lang="en-US" dirty="0"/>
              <a:t>One thing that strike me is how persistent this censorship can last from the base model to the iterated versions. It is not easy to </a:t>
            </a:r>
            <a:r>
              <a:rPr lang="en-US" dirty="0" err="1"/>
              <a:t>uncensor</a:t>
            </a:r>
            <a:r>
              <a:rPr lang="en-US" dirty="0"/>
              <a:t>.</a:t>
            </a:r>
          </a:p>
        </p:txBody>
      </p:sp>
    </p:spTree>
    <p:extLst>
      <p:ext uri="{BB962C8B-B14F-4D97-AF65-F5344CB8AC3E}">
        <p14:creationId xmlns:p14="http://schemas.microsoft.com/office/powerpoint/2010/main" val="233118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BA9F-5267-6B67-73E7-C844FDFF7E8F}"/>
              </a:ext>
            </a:extLst>
          </p:cNvPr>
          <p:cNvSpPr>
            <a:spLocks noGrp="1"/>
          </p:cNvSpPr>
          <p:nvPr>
            <p:ph type="title"/>
          </p:nvPr>
        </p:nvSpPr>
        <p:spPr/>
        <p:txBody>
          <a:bodyPr>
            <a:normAutofit/>
          </a:bodyPr>
          <a:lstStyle/>
          <a:p>
            <a:r>
              <a:rPr lang="en-US" sz="3600" dirty="0"/>
              <a:t>Aristotle: Virtue as a Mean, Lesser Evil as Good</a:t>
            </a:r>
          </a:p>
        </p:txBody>
      </p:sp>
      <p:sp>
        <p:nvSpPr>
          <p:cNvPr id="3" name="Content Placeholder 2">
            <a:extLst>
              <a:ext uri="{FF2B5EF4-FFF2-40B4-BE49-F238E27FC236}">
                <a16:creationId xmlns:a16="http://schemas.microsoft.com/office/drawing/2014/main" id="{369DF067-1418-5A8F-F178-15D082D59A2E}"/>
              </a:ext>
            </a:extLst>
          </p:cNvPr>
          <p:cNvSpPr>
            <a:spLocks noGrp="1"/>
          </p:cNvSpPr>
          <p:nvPr>
            <p:ph idx="1"/>
          </p:nvPr>
        </p:nvSpPr>
        <p:spPr>
          <a:xfrm>
            <a:off x="838200" y="1825624"/>
            <a:ext cx="10515600" cy="5032375"/>
          </a:xfrm>
        </p:spPr>
        <p:txBody>
          <a:bodyPr>
            <a:noAutofit/>
          </a:bodyPr>
          <a:lstStyle/>
          <a:p>
            <a:r>
              <a:rPr lang="en-US" sz="2500" dirty="0"/>
              <a:t>In Nicomachean Ethics, Aristotle argues that humans are driven by a virtue of the "golden mean," which is a balance of the extremes, such as between the indulges and the abstinence. Aristotle also argues that between two evils, if humans must choose one, they will always choose the lesser evil. </a:t>
            </a:r>
          </a:p>
          <a:p>
            <a:r>
              <a:rPr lang="en-US" sz="2500" dirty="0"/>
              <a:t>My theory is that when researchers are asked to train a language model, the moral restrictions in their own language are mirrored into the model's performance. </a:t>
            </a:r>
          </a:p>
          <a:p>
            <a:r>
              <a:rPr lang="en-US" sz="2500" dirty="0"/>
              <a:t>Between the two extremes: training a super toxic model that produces offensive racial slurs and silencing the model such that it is bad at classification, the researchers choose the "mean," which is to censor it a little bit. As compared to the greater evil of creating an LLM that offends people, they choose the "lesser evil" of creating a less toxic model.</a:t>
            </a:r>
          </a:p>
        </p:txBody>
      </p:sp>
    </p:spTree>
    <p:extLst>
      <p:ext uri="{BB962C8B-B14F-4D97-AF65-F5344CB8AC3E}">
        <p14:creationId xmlns:p14="http://schemas.microsoft.com/office/powerpoint/2010/main" val="326603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C1D4-CC49-084E-5C0F-F4A33082EC32}"/>
              </a:ext>
            </a:extLst>
          </p:cNvPr>
          <p:cNvSpPr>
            <a:spLocks noGrp="1"/>
          </p:cNvSpPr>
          <p:nvPr>
            <p:ph type="title"/>
          </p:nvPr>
        </p:nvSpPr>
        <p:spPr/>
        <p:txBody>
          <a:bodyPr/>
          <a:lstStyle/>
          <a:p>
            <a:r>
              <a:rPr lang="en-US" dirty="0"/>
              <a:t>Each of Our Mind is a Unique LLM</a:t>
            </a:r>
          </a:p>
        </p:txBody>
      </p:sp>
      <p:sp>
        <p:nvSpPr>
          <p:cNvPr id="3" name="Content Placeholder 2">
            <a:extLst>
              <a:ext uri="{FF2B5EF4-FFF2-40B4-BE49-F238E27FC236}">
                <a16:creationId xmlns:a16="http://schemas.microsoft.com/office/drawing/2014/main" id="{86AC3E0A-505F-BDF4-7FF6-A28EB3EB396E}"/>
              </a:ext>
            </a:extLst>
          </p:cNvPr>
          <p:cNvSpPr>
            <a:spLocks noGrp="1"/>
          </p:cNvSpPr>
          <p:nvPr>
            <p:ph idx="1"/>
          </p:nvPr>
        </p:nvSpPr>
        <p:spPr/>
        <p:txBody>
          <a:bodyPr>
            <a:normAutofit lnSpcReduction="10000"/>
          </a:bodyPr>
          <a:lstStyle/>
          <a:p>
            <a:r>
              <a:rPr lang="en-US" dirty="0"/>
              <a:t>Before digging into the quantitative method of this paper, we would like to make an audacious claim that we each have our own LLM, which is our mind, and it is in each of our mind that we encode words differently based on our identity, memory, and attachments. </a:t>
            </a:r>
          </a:p>
          <a:p>
            <a:r>
              <a:rPr lang="en-US" dirty="0"/>
              <a:t>A certain word may arouse very different feelings across individuals. To understand the disagreement between humans and machines in classifying speech, I anticipate at some time reaching a granular level such that it is our "embedding" that gets compared, not a sentence or a corpus. </a:t>
            </a:r>
          </a:p>
          <a:p>
            <a:r>
              <a:rPr lang="en-US" dirty="0"/>
              <a:t>This is the motivation for my research, a "word for word" study where human-machine disagreement takes place at the same granular level. </a:t>
            </a:r>
          </a:p>
          <a:p>
            <a:endParaRPr lang="en-US" dirty="0"/>
          </a:p>
        </p:txBody>
      </p:sp>
    </p:spTree>
    <p:extLst>
      <p:ext uri="{BB962C8B-B14F-4D97-AF65-F5344CB8AC3E}">
        <p14:creationId xmlns:p14="http://schemas.microsoft.com/office/powerpoint/2010/main" val="26309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D3AE-F99E-31CC-79D0-C191BBFF353E}"/>
              </a:ext>
            </a:extLst>
          </p:cNvPr>
          <p:cNvSpPr>
            <a:spLocks noGrp="1"/>
          </p:cNvSpPr>
          <p:nvPr>
            <p:ph type="title"/>
          </p:nvPr>
        </p:nvSpPr>
        <p:spPr/>
        <p:txBody>
          <a:bodyPr>
            <a:noAutofit/>
          </a:bodyPr>
          <a:lstStyle/>
          <a:p>
            <a:r>
              <a:rPr lang="en-US" sz="3600" dirty="0"/>
              <a:t>Conclusion</a:t>
            </a:r>
          </a:p>
        </p:txBody>
      </p:sp>
      <p:sp>
        <p:nvSpPr>
          <p:cNvPr id="3" name="Content Placeholder 2">
            <a:extLst>
              <a:ext uri="{FF2B5EF4-FFF2-40B4-BE49-F238E27FC236}">
                <a16:creationId xmlns:a16="http://schemas.microsoft.com/office/drawing/2014/main" id="{92618B28-B312-8207-44B7-1E59355FF77C}"/>
              </a:ext>
            </a:extLst>
          </p:cNvPr>
          <p:cNvSpPr>
            <a:spLocks noGrp="1"/>
          </p:cNvSpPr>
          <p:nvPr>
            <p:ph idx="1"/>
          </p:nvPr>
        </p:nvSpPr>
        <p:spPr>
          <a:xfrm>
            <a:off x="838200" y="1473958"/>
            <a:ext cx="10515600" cy="4703005"/>
          </a:xfrm>
        </p:spPr>
        <p:txBody>
          <a:bodyPr>
            <a:noAutofit/>
          </a:bodyPr>
          <a:lstStyle/>
          <a:p>
            <a:r>
              <a:rPr lang="en-US" sz="2400" dirty="0"/>
              <a:t>In this paper, we use embedding regression to show from a granular level that human annotators of different identities show differences in classifying hate speech given the particular words that the speech contains. This variance shows as noise and affects the machine's classification of hate speech to a limited extent. </a:t>
            </a:r>
          </a:p>
          <a:p>
            <a:r>
              <a:rPr lang="en-US" sz="2400" dirty="0"/>
              <a:t>We find that machine is better than humans in correctly labeling long instances of speech, but it is more likely to fail at detecting obvious racial slurs due to model alignment. </a:t>
            </a:r>
          </a:p>
          <a:p>
            <a:r>
              <a:rPr lang="en-US" sz="2400" dirty="0"/>
              <a:t>We deduce that self-censorship widely exist in open-sourced LLMs, and thanks to the transparency of these models, researchers can easily diagnose the performance issues of a model. </a:t>
            </a:r>
          </a:p>
          <a:p>
            <a:r>
              <a:rPr lang="en-US" sz="2400" dirty="0"/>
              <a:t>We conjecture that researchers prefer to choose the "lesser evil" in avoiding societal consequences, and their own moral restrictions factor deeply into the model training process.</a:t>
            </a:r>
          </a:p>
          <a:p>
            <a:endParaRPr lang="en-US" sz="2400" dirty="0"/>
          </a:p>
        </p:txBody>
      </p:sp>
    </p:spTree>
    <p:extLst>
      <p:ext uri="{BB962C8B-B14F-4D97-AF65-F5344CB8AC3E}">
        <p14:creationId xmlns:p14="http://schemas.microsoft.com/office/powerpoint/2010/main" val="3741386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5774DC-A942-4861-8D13-D8A4F29012C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47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632D21C-9DF5-9FB3-4A74-8BA08ABA2EBE}"/>
              </a:ext>
            </a:extLst>
          </p:cNvPr>
          <p:cNvSpPr>
            <a:spLocks noGrp="1"/>
          </p:cNvSpPr>
          <p:nvPr>
            <p:ph type="title"/>
          </p:nvPr>
        </p:nvSpPr>
        <p:spPr>
          <a:xfrm>
            <a:off x="1126348" y="1124262"/>
            <a:ext cx="8017652" cy="2690413"/>
          </a:xfrm>
        </p:spPr>
        <p:txBody>
          <a:bodyPr vert="horz" lIns="91440" tIns="45720" rIns="91440" bIns="45720" rtlCol="0" anchor="t">
            <a:normAutofit/>
          </a:bodyPr>
          <a:lstStyle/>
          <a:p>
            <a:r>
              <a:rPr lang="en-US" sz="5400" kern="1200" dirty="0">
                <a:solidFill>
                  <a:srgbClr val="FFFFFF"/>
                </a:solidFill>
                <a:latin typeface="+mj-lt"/>
                <a:ea typeface="+mj-ea"/>
                <a:cs typeface="+mj-cs"/>
              </a:rPr>
              <a:t>Embedding Regression as a Peak into the Differences of Our Mind</a:t>
            </a:r>
          </a:p>
        </p:txBody>
      </p:sp>
      <p:pic>
        <p:nvPicPr>
          <p:cNvPr id="7" name="Graphic 6" descr="Head with Gears">
            <a:extLst>
              <a:ext uri="{FF2B5EF4-FFF2-40B4-BE49-F238E27FC236}">
                <a16:creationId xmlns:a16="http://schemas.microsoft.com/office/drawing/2014/main" id="{64D04C73-F659-A1DF-0C9B-4CB3CB980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Tree>
    <p:extLst>
      <p:ext uri="{BB962C8B-B14F-4D97-AF65-F5344CB8AC3E}">
        <p14:creationId xmlns:p14="http://schemas.microsoft.com/office/powerpoint/2010/main" val="273211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102D-8DD9-DA8F-736A-1DF26E6AB986}"/>
              </a:ext>
            </a:extLst>
          </p:cNvPr>
          <p:cNvSpPr>
            <a:spLocks noGrp="1"/>
          </p:cNvSpPr>
          <p:nvPr>
            <p:ph type="title"/>
          </p:nvPr>
        </p:nvSpPr>
        <p:spPr/>
        <p:txBody>
          <a:bodyPr/>
          <a:lstStyle/>
          <a:p>
            <a:r>
              <a:rPr lang="en-US" dirty="0"/>
              <a:t>What is an Embedding?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B739EF-F18C-9AA0-2444-9DA01E045B41}"/>
                  </a:ext>
                </a:extLst>
              </p:cNvPr>
              <p:cNvSpPr>
                <a:spLocks noGrp="1"/>
              </p:cNvSpPr>
              <p:nvPr>
                <p:ph idx="1"/>
              </p:nvPr>
            </p:nvSpPr>
            <p:spPr>
              <a:xfrm>
                <a:off x="838200" y="1825625"/>
                <a:ext cx="10515600" cy="3693826"/>
              </a:xfrm>
            </p:spPr>
            <p:txBody>
              <a:bodyPr>
                <a:normAutofit lnSpcReduction="10000"/>
              </a:bodyPr>
              <a:lstStyle/>
              <a:p>
                <a:r>
                  <a:rPr lang="en-US" dirty="0"/>
                  <a:t>The distributional hypothesis(Harris, 1954) from Linguistics dictates that words used in the same contexts tend to have similar meanings.</a:t>
                </a:r>
              </a:p>
              <a:p>
                <a:r>
                  <a:rPr lang="en-US" dirty="0"/>
                  <a:t>Based on this observation, word embedding models like </a:t>
                </a:r>
                <a:r>
                  <a:rPr lang="en-US" dirty="0" err="1"/>
                  <a:t>GloVe</a:t>
                </a:r>
                <a:r>
                  <a:rPr lang="en-US" dirty="0"/>
                  <a:t> (Pennington, </a:t>
                </a:r>
                <a:r>
                  <a:rPr lang="en-US" dirty="0" err="1"/>
                  <a:t>Socher</a:t>
                </a:r>
                <a:r>
                  <a:rPr lang="en-US" dirty="0"/>
                  <a:t>, and Manning, 2014) and </a:t>
                </a:r>
                <a:r>
                  <a:rPr lang="en-US" dirty="0" err="1"/>
                  <a:t>fastText</a:t>
                </a:r>
                <a:r>
                  <a:rPr lang="en-US" dirty="0"/>
                  <a:t>(Bojanowski et al., 2016) map each word to a numerical vector, such that similar vectors represent words that appear in similar contexts, which further implies they have similar meanings.</a:t>
                </a:r>
              </a:p>
              <a:p>
                <a:r>
                  <a:rPr lang="en-US" dirty="0"/>
                  <a:t>In particular, we measure the similarity of two vectors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oMath>
                </a14:m>
                <a:r>
                  <a:rPr lang="en-US" dirty="0"/>
                  <a:t>by cosine similarity:</a:t>
                </a:r>
              </a:p>
            </p:txBody>
          </p:sp>
        </mc:Choice>
        <mc:Fallback>
          <p:sp>
            <p:nvSpPr>
              <p:cNvPr id="3" name="Content Placeholder 2">
                <a:extLst>
                  <a:ext uri="{FF2B5EF4-FFF2-40B4-BE49-F238E27FC236}">
                    <a16:creationId xmlns:a16="http://schemas.microsoft.com/office/drawing/2014/main" id="{D3B739EF-F18C-9AA0-2444-9DA01E045B41}"/>
                  </a:ext>
                </a:extLst>
              </p:cNvPr>
              <p:cNvSpPr>
                <a:spLocks noGrp="1" noRot="1" noChangeAspect="1" noMove="1" noResize="1" noEditPoints="1" noAdjustHandles="1" noChangeArrowheads="1" noChangeShapeType="1" noTextEdit="1"/>
              </p:cNvSpPr>
              <p:nvPr>
                <p:ph idx="1"/>
              </p:nvPr>
            </p:nvSpPr>
            <p:spPr>
              <a:xfrm>
                <a:off x="838200" y="1825625"/>
                <a:ext cx="10515600" cy="3693826"/>
              </a:xfrm>
              <a:blipFill>
                <a:blip r:embed="rId2"/>
                <a:stretch>
                  <a:fillRect l="-1086" t="-3767" r="-16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1FDE535-AFEA-CA06-D5C6-BB10FD344BEE}"/>
              </a:ext>
            </a:extLst>
          </p:cNvPr>
          <p:cNvPicPr>
            <a:picLocks noChangeAspect="1"/>
          </p:cNvPicPr>
          <p:nvPr/>
        </p:nvPicPr>
        <p:blipFill>
          <a:blip r:embed="rId3"/>
          <a:stretch>
            <a:fillRect/>
          </a:stretch>
        </p:blipFill>
        <p:spPr>
          <a:xfrm>
            <a:off x="4661513" y="5087835"/>
            <a:ext cx="2868974" cy="863231"/>
          </a:xfrm>
          <a:prstGeom prst="rect">
            <a:avLst/>
          </a:prstGeom>
        </p:spPr>
      </p:pic>
    </p:spTree>
    <p:extLst>
      <p:ext uri="{BB962C8B-B14F-4D97-AF65-F5344CB8AC3E}">
        <p14:creationId xmlns:p14="http://schemas.microsoft.com/office/powerpoint/2010/main" val="95156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DD31-DDAD-A0EE-366E-6D83A28D8631}"/>
              </a:ext>
            </a:extLst>
          </p:cNvPr>
          <p:cNvSpPr>
            <a:spLocks noGrp="1"/>
          </p:cNvSpPr>
          <p:nvPr>
            <p:ph type="title"/>
          </p:nvPr>
        </p:nvSpPr>
        <p:spPr/>
        <p:txBody>
          <a:bodyPr/>
          <a:lstStyle/>
          <a:p>
            <a:r>
              <a:rPr lang="en-US" dirty="0"/>
              <a:t>ALC Embeddings</a:t>
            </a:r>
          </a:p>
        </p:txBody>
      </p:sp>
      <p:sp>
        <p:nvSpPr>
          <p:cNvPr id="3" name="Content Placeholder 2">
            <a:extLst>
              <a:ext uri="{FF2B5EF4-FFF2-40B4-BE49-F238E27FC236}">
                <a16:creationId xmlns:a16="http://schemas.microsoft.com/office/drawing/2014/main" id="{82D4EC04-F770-B149-C069-065F825A3048}"/>
              </a:ext>
            </a:extLst>
          </p:cNvPr>
          <p:cNvSpPr>
            <a:spLocks noGrp="1"/>
          </p:cNvSpPr>
          <p:nvPr>
            <p:ph idx="1"/>
          </p:nvPr>
        </p:nvSpPr>
        <p:spPr/>
        <p:txBody>
          <a:bodyPr>
            <a:noAutofit/>
          </a:bodyPr>
          <a:lstStyle/>
          <a:p>
            <a:pPr>
              <a:lnSpc>
                <a:spcPct val="120000"/>
              </a:lnSpc>
            </a:pPr>
            <a:r>
              <a:rPr lang="en-US" sz="2300" dirty="0"/>
              <a:t>The same word in different text corpus may have different meanings. For example, “football” means “soccer” in British English but “American football” in American English. Suppose we are given a word embedding model trained on British English, how can we use it to understand American English?</a:t>
            </a:r>
          </a:p>
          <a:p>
            <a:pPr>
              <a:lnSpc>
                <a:spcPct val="120000"/>
              </a:lnSpc>
            </a:pPr>
            <a:r>
              <a:rPr lang="en-US" sz="2300" dirty="0"/>
              <a:t>Arora et al., 2016; Arora et al., 2018 show that under some plausible assumptions, one can obtain an embedding for any word in a new context by taking the average of some pre-trained embeddings of the words around it and applying a linear transformation. This is known as the “a la carte” embedding, or ALC embeddings.</a:t>
            </a:r>
          </a:p>
          <a:p>
            <a:pPr>
              <a:lnSpc>
                <a:spcPct val="120000"/>
              </a:lnSpc>
            </a:pPr>
            <a:r>
              <a:rPr lang="en-US" sz="2300" dirty="0"/>
              <a:t>In this paper, we use the ALC embeddings based on </a:t>
            </a:r>
            <a:r>
              <a:rPr lang="en-US" sz="2300" dirty="0" err="1">
                <a:latin typeface="Bell MT" panose="02020503060305020303" pitchFamily="18" charset="77"/>
                <a:cs typeface="Apple Chancery" panose="03020702040506060504" pitchFamily="66" charset="-79"/>
              </a:rPr>
              <a:t>fastText</a:t>
            </a:r>
            <a:r>
              <a:rPr lang="en-US" sz="2300" dirty="0"/>
              <a:t> for English prepared by Rodriguez et al., 2023.</a:t>
            </a:r>
          </a:p>
        </p:txBody>
      </p:sp>
    </p:spTree>
    <p:extLst>
      <p:ext uri="{BB962C8B-B14F-4D97-AF65-F5344CB8AC3E}">
        <p14:creationId xmlns:p14="http://schemas.microsoft.com/office/powerpoint/2010/main" val="372612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3292-F09B-8803-4BBA-90987873C7A4}"/>
              </a:ext>
            </a:extLst>
          </p:cNvPr>
          <p:cNvSpPr>
            <a:spLocks noGrp="1"/>
          </p:cNvSpPr>
          <p:nvPr>
            <p:ph type="title"/>
          </p:nvPr>
        </p:nvSpPr>
        <p:spPr/>
        <p:txBody>
          <a:bodyPr/>
          <a:lstStyle/>
          <a:p>
            <a:r>
              <a:rPr lang="en-US" dirty="0"/>
              <a:t>ALC Embeddings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1E6E87-7DBC-02BE-DDE7-1A8EA9C89589}"/>
                  </a:ext>
                </a:extLst>
              </p:cNvPr>
              <p:cNvSpPr>
                <a:spLocks noGrp="1"/>
              </p:cNvSpPr>
              <p:nvPr>
                <p:ph idx="1"/>
              </p:nvPr>
            </p:nvSpPr>
            <p:spPr/>
            <p:txBody>
              <a:bodyPr/>
              <a:lstStyle/>
              <a:p>
                <a:r>
                  <a:rPr lang="en-US" dirty="0"/>
                  <a:t>Suppose we have a dataset containing a list of articles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en-US" dirty="0"/>
                  <a:t>) and whether each one is in British or American English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and we want to know if there is any difference between the semantic meaning of a word “football” across these two dialects. One way to achieve this goal is to do a multivariate regression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b="0" dirty="0"/>
                  <a:t> </a:t>
                </a:r>
                <a:r>
                  <a:rPr lang="en-US" dirty="0"/>
                  <a:t>as the regressor, and the ALC embedding of </a:t>
                </a:r>
                <a14:m>
                  <m:oMath xmlns:m="http://schemas.openxmlformats.org/officeDocument/2006/math">
                    <m:r>
                      <a:rPr lang="en-US" b="0" i="1" smtClean="0">
                        <a:latin typeface="Cambria Math" panose="02040503050406030204" pitchFamily="18" charset="0"/>
                      </a:rPr>
                      <m:t>𝑤</m:t>
                    </m:r>
                  </m:oMath>
                </a14:m>
                <a:r>
                  <a:rPr lang="en-US" dirty="0"/>
                  <a:t> computed on</a:t>
                </a:r>
                <a14:m>
                  <m:oMath xmlns:m="http://schemas.openxmlformats.org/officeDocument/2006/math">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𝑡</m:t>
                        </m:r>
                      </m:e>
                      <m:sub>
                        <m:r>
                          <a:rPr lang="en-US" i="1" dirty="0" err="1" smtClean="0">
                            <a:latin typeface="Cambria Math" panose="02040503050406030204" pitchFamily="18" charset="0"/>
                          </a:rPr>
                          <m:t>𝑖</m:t>
                        </m:r>
                      </m:sub>
                    </m:sSub>
                  </m:oMath>
                </a14:m>
                <a:r>
                  <a:rPr lang="en-US" dirty="0"/>
                  <a:t> as the response. More concretely, we have Equation (1) below:</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𝑓𝑜𝑜𝑡𝑏𝑎𝑙𝑙</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_</m:t>
                      </m:r>
                      <m:r>
                        <a:rPr lang="en-US" b="0" i="1" smtClean="0">
                          <a:latin typeface="Cambria Math" panose="02040503050406030204" pitchFamily="18" charset="0"/>
                        </a:rPr>
                        <m:t>𝑖</m:t>
                      </m:r>
                    </m:oMath>
                  </m:oMathPara>
                </a14:m>
                <a:endParaRPr lang="en-US" dirty="0"/>
              </a:p>
            </p:txBody>
          </p:sp>
        </mc:Choice>
        <mc:Fallback>
          <p:sp>
            <p:nvSpPr>
              <p:cNvPr id="3" name="Content Placeholder 2">
                <a:extLst>
                  <a:ext uri="{FF2B5EF4-FFF2-40B4-BE49-F238E27FC236}">
                    <a16:creationId xmlns:a16="http://schemas.microsoft.com/office/drawing/2014/main" id="{DB1E6E87-7DBC-02BE-DDE7-1A8EA9C89589}"/>
                  </a:ext>
                </a:extLst>
              </p:cNvPr>
              <p:cNvSpPr>
                <a:spLocks noGrp="1" noRot="1" noChangeAspect="1" noMove="1" noResize="1" noEditPoints="1" noAdjustHandles="1" noChangeArrowheads="1" noChangeShapeType="1" noTextEdit="1"/>
              </p:cNvSpPr>
              <p:nvPr>
                <p:ph idx="1"/>
              </p:nvPr>
            </p:nvSpPr>
            <p:spPr>
              <a:blipFill>
                <a:blip r:embed="rId2"/>
                <a:stretch>
                  <a:fillRect l="-1086" t="-2326" r="-724"/>
                </a:stretch>
              </a:blipFill>
            </p:spPr>
            <p:txBody>
              <a:bodyPr/>
              <a:lstStyle/>
              <a:p>
                <a:r>
                  <a:rPr lang="en-US">
                    <a:noFill/>
                  </a:rPr>
                  <a:t> </a:t>
                </a:r>
              </a:p>
            </p:txBody>
          </p:sp>
        </mc:Fallback>
      </mc:AlternateContent>
    </p:spTree>
    <p:extLst>
      <p:ext uri="{BB962C8B-B14F-4D97-AF65-F5344CB8AC3E}">
        <p14:creationId xmlns:p14="http://schemas.microsoft.com/office/powerpoint/2010/main" val="250531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7511-51CC-AB60-9559-9B93E2CD050C}"/>
              </a:ext>
            </a:extLst>
          </p:cNvPr>
          <p:cNvSpPr>
            <a:spLocks noGrp="1"/>
          </p:cNvSpPr>
          <p:nvPr>
            <p:ph type="title"/>
          </p:nvPr>
        </p:nvSpPr>
        <p:spPr/>
        <p:txBody>
          <a:bodyPr/>
          <a:lstStyle/>
          <a:p>
            <a:r>
              <a:rPr lang="en-US" dirty="0"/>
              <a:t>Embedding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C18D0-1A21-8861-B81D-ACB3A2D49CD7}"/>
                  </a:ext>
                </a:extLst>
              </p:cNvPr>
              <p:cNvSpPr>
                <a:spLocks noGrp="1"/>
              </p:cNvSpPr>
              <p:nvPr>
                <p:ph idx="1"/>
              </p:nvPr>
            </p:nvSpPr>
            <p:spPr>
              <a:xfrm>
                <a:off x="838200" y="1583253"/>
                <a:ext cx="10515600" cy="5032375"/>
              </a:xfrm>
            </p:spPr>
            <p:txBody>
              <a:bodyPr>
                <a:normAutofit fontScale="85000" lnSpcReduction="10000"/>
              </a:bodyPr>
              <a:lstStyle/>
              <a:p>
                <a:pPr>
                  <a:lnSpc>
                    <a:spcPts val="3360"/>
                  </a:lnSpc>
                </a:pPr>
                <a14:m>
                  <m:oMath xmlns:m="http://schemas.openxmlformats.org/officeDocument/2006/math">
                    <m:r>
                      <a:rPr lang="en-US" b="0" i="1" smtClean="0">
                        <a:latin typeface="Cambria Math" panose="02040503050406030204" pitchFamily="18" charset="0"/>
                      </a:rPr>
                      <m:t>𝐴𝐿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𝑓𝑜𝑜𝑡𝑏𝑎𝑙𝑙</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_</m:t>
                    </m:r>
                    <m:r>
                      <a:rPr lang="en-US" b="0" i="1" smtClean="0">
                        <a:latin typeface="Cambria Math" panose="02040503050406030204" pitchFamily="18" charset="0"/>
                      </a:rPr>
                      <m:t>𝑖</m:t>
                    </m:r>
                  </m:oMath>
                </a14:m>
                <a:endParaRPr lang="en-US" dirty="0"/>
              </a:p>
              <a:p>
                <a:pPr>
                  <a:lnSpc>
                    <a:spcPts val="3360"/>
                  </a:lnSpc>
                </a:pPr>
                <a:r>
                  <a:rPr lang="en-US" dirty="0"/>
                  <a:t>where </a:t>
                </a:r>
                <a14:m>
                  <m:oMath xmlns:m="http://schemas.openxmlformats.org/officeDocument/2006/math">
                    <m:r>
                      <a:rPr lang="en-US" b="0" i="1" smtClean="0">
                        <a:latin typeface="Cambria Math" panose="02040503050406030204" pitchFamily="18" charset="0"/>
                      </a:rPr>
                      <m:t>𝐴𝐿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𝑓𝑜𝑜𝑡𝑏𝑎𝑙𝑙</m:t>
                        </m:r>
                      </m:sub>
                    </m:sSub>
                    <m:r>
                      <a:rPr lang="en-US" b="0" i="1" smtClean="0">
                        <a:latin typeface="Cambria Math" panose="02040503050406030204" pitchFamily="18" charset="0"/>
                      </a:rPr>
                      <m:t> </m:t>
                    </m:r>
                  </m:oMath>
                </a14:m>
                <a:r>
                  <a:rPr lang="en-US" dirty="0"/>
                  <a:t>is the ALC embedding operator for ``football'',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are regression coefficients with the same dimension as the word embeddings, and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_</m:t>
                    </m:r>
                    <m:r>
                      <a:rPr lang="en-US" b="0" i="1" smtClean="0">
                        <a:latin typeface="Cambria Math" panose="02040503050406030204" pitchFamily="18" charset="0"/>
                      </a:rPr>
                      <m:t>𝑖</m:t>
                    </m:r>
                  </m:oMath>
                </a14:m>
                <a:r>
                  <a:rPr lang="en-US" dirty="0"/>
                  <a:t> stands for the noise vector. For example, if the meaning of “football’” is similar across British or American English,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should not have a significant impact on </a:t>
                </a:r>
                <a14:m>
                  <m:oMath xmlns:m="http://schemas.openxmlformats.org/officeDocument/2006/math">
                    <m:r>
                      <a:rPr lang="en-US" b="0" i="1" smtClean="0">
                        <a:latin typeface="Cambria Math" panose="02040503050406030204" pitchFamily="18" charset="0"/>
                      </a:rPr>
                      <m:t>𝐴𝐿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𝑓𝑜𝑜𝑡𝑏𝑎𝑙𝑙</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oMath>
                </a14:m>
                <a:r>
                  <a:rPr lang="en-US" dirty="0"/>
                  <a:t>which means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should be close to zero.</a:t>
                </a:r>
              </a:p>
              <a:p>
                <a:pPr>
                  <a:lnSpc>
                    <a:spcPts val="3360"/>
                  </a:lnSpc>
                </a:pPr>
                <a:r>
                  <a:rPr lang="en-US" dirty="0"/>
                  <a:t>Hence, we take the norm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and run a permutation test to see whether it's significant different from zero. This is the idea of embedding regression (RODRIGUEZ, SPIRLING, and STEWART, 2023).</a:t>
                </a:r>
              </a:p>
              <a:p>
                <a:pPr>
                  <a:lnSpc>
                    <a:spcPts val="3360"/>
                  </a:lnSpc>
                </a:pPr>
                <a:r>
                  <a:rPr lang="en-US" dirty="0"/>
                  <a:t>Limitation: It does not tell us in which direction that this difference goes.</a:t>
                </a:r>
              </a:p>
            </p:txBody>
          </p:sp>
        </mc:Choice>
        <mc:Fallback>
          <p:sp>
            <p:nvSpPr>
              <p:cNvPr id="3" name="Content Placeholder 2">
                <a:extLst>
                  <a:ext uri="{FF2B5EF4-FFF2-40B4-BE49-F238E27FC236}">
                    <a16:creationId xmlns:a16="http://schemas.microsoft.com/office/drawing/2014/main" id="{E7EC18D0-1A21-8861-B81D-ACB3A2D49CD7}"/>
                  </a:ext>
                </a:extLst>
              </p:cNvPr>
              <p:cNvSpPr>
                <a:spLocks noGrp="1" noRot="1" noChangeAspect="1" noMove="1" noResize="1" noEditPoints="1" noAdjustHandles="1" noChangeArrowheads="1" noChangeShapeType="1" noTextEdit="1"/>
              </p:cNvSpPr>
              <p:nvPr>
                <p:ph idx="1"/>
              </p:nvPr>
            </p:nvSpPr>
            <p:spPr>
              <a:xfrm>
                <a:off x="838200" y="1583253"/>
                <a:ext cx="10515600" cy="5032375"/>
              </a:xfrm>
              <a:blipFill>
                <a:blip r:embed="rId2"/>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121743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F731-164C-4DD0-7574-87DCB771DC37}"/>
              </a:ext>
            </a:extLst>
          </p:cNvPr>
          <p:cNvSpPr>
            <a:spLocks noGrp="1"/>
          </p:cNvSpPr>
          <p:nvPr>
            <p:ph type="title"/>
          </p:nvPr>
        </p:nvSpPr>
        <p:spPr/>
        <p:txBody>
          <a:bodyPr>
            <a:normAutofit/>
          </a:bodyPr>
          <a:lstStyle/>
          <a:p>
            <a:r>
              <a:rPr lang="en-US" sz="3600" dirty="0"/>
              <a:t>Inconsistency Among Human Annotations</a:t>
            </a:r>
          </a:p>
        </p:txBody>
      </p:sp>
      <p:sp>
        <p:nvSpPr>
          <p:cNvPr id="3" name="Content Placeholder 2">
            <a:extLst>
              <a:ext uri="{FF2B5EF4-FFF2-40B4-BE49-F238E27FC236}">
                <a16:creationId xmlns:a16="http://schemas.microsoft.com/office/drawing/2014/main" id="{C1A86898-71D4-11E2-9D8A-4E1BAA4AB45B}"/>
              </a:ext>
            </a:extLst>
          </p:cNvPr>
          <p:cNvSpPr>
            <a:spLocks noGrp="1"/>
          </p:cNvSpPr>
          <p:nvPr>
            <p:ph idx="1"/>
          </p:nvPr>
        </p:nvSpPr>
        <p:spPr/>
        <p:txBody>
          <a:bodyPr/>
          <a:lstStyle/>
          <a:p>
            <a:r>
              <a:rPr lang="en-US" b="0" i="0" u="none" strike="noStrike" dirty="0">
                <a:solidFill>
                  <a:srgbClr val="212121"/>
                </a:solidFill>
                <a:effectLst/>
                <a:latin typeface="Calibri" panose="020F0502020204030204" pitchFamily="34" charset="0"/>
              </a:rPr>
              <a:t>We run embedding regression (RODRIGUEZ, SPIRLING, and STEWART, 2023) on a collection of 1,101,165 online comments which include the ones pre-classified as hate speech. To capture the content of hate, we must consider the relevant context. </a:t>
            </a:r>
          </a:p>
          <a:p>
            <a:r>
              <a:rPr lang="en-US" b="0" i="0" u="none" strike="noStrike" dirty="0">
                <a:solidFill>
                  <a:srgbClr val="212121"/>
                </a:solidFill>
                <a:effectLst/>
                <a:latin typeface="Calibri" panose="020F0502020204030204" pitchFamily="34" charset="0"/>
              </a:rPr>
              <a:t>As explained earlier, we treat hate or non-hate as the regressor, embedding as the response, and run the regression to see if the same word has different meanings in hate versus non-hate contexts.</a:t>
            </a:r>
          </a:p>
        </p:txBody>
      </p:sp>
    </p:spTree>
    <p:extLst>
      <p:ext uri="{BB962C8B-B14F-4D97-AF65-F5344CB8AC3E}">
        <p14:creationId xmlns:p14="http://schemas.microsoft.com/office/powerpoint/2010/main" val="65234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{8665C365-5E70-4C45-BA79-C11D16141BDF}tf10001120</Template>
  <TotalTime>1028</TotalTime>
  <Words>2745</Words>
  <Application>Microsoft Macintosh PowerPoint</Application>
  <PresentationFormat>Widescreen</PresentationFormat>
  <Paragraphs>109</Paragraphs>
  <Slides>31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Bell MT</vt:lpstr>
      <vt:lpstr>Calibri</vt:lpstr>
      <vt:lpstr>Calibri Light</vt:lpstr>
      <vt:lpstr>Cambria Math</vt:lpstr>
      <vt:lpstr>Office Theme</vt:lpstr>
      <vt:lpstr>Diagnosing Hate Speech Classification: Where Do Humans and Machines Disagree, and Why?</vt:lpstr>
      <vt:lpstr>Warning</vt:lpstr>
      <vt:lpstr>Each of Our Mind is a Unique LLM</vt:lpstr>
      <vt:lpstr>Embedding Regression as a Peak into the Differences of Our Mind</vt:lpstr>
      <vt:lpstr>What is an Embedding?</vt:lpstr>
      <vt:lpstr>ALC Embeddings</vt:lpstr>
      <vt:lpstr>ALC Embeddings</vt:lpstr>
      <vt:lpstr>Embedding Regression</vt:lpstr>
      <vt:lpstr>Inconsistency Among Human Annotations</vt:lpstr>
      <vt:lpstr>First Regression</vt:lpstr>
      <vt:lpstr>Second Regression</vt:lpstr>
      <vt:lpstr>Third and Fourth Regression</vt:lpstr>
      <vt:lpstr>Data Influence Does Not Affect Embedding Regression Results</vt:lpstr>
      <vt:lpstr>Training a Hate Speech Classifier</vt:lpstr>
      <vt:lpstr>Linear Probing</vt:lpstr>
      <vt:lpstr>Does the Distribution of Identity Affect Logistic Regression?</vt:lpstr>
      <vt:lpstr>Machine Predicts Better than Humans?</vt:lpstr>
      <vt:lpstr>Machine Fails to Classify Obvious Swear Words and Slurs</vt:lpstr>
      <vt:lpstr>What Went Wrong with the LLM?</vt:lpstr>
      <vt:lpstr>How Could this Happen?</vt:lpstr>
      <vt:lpstr>Four Stages where the NV-Embed-v2 Model Could Have be Censored</vt:lpstr>
      <vt:lpstr>Nvidia Researchers Responded with Guidance</vt:lpstr>
      <vt:lpstr>Censorship in the Base Model Mistral-7B</vt:lpstr>
      <vt:lpstr>It is Human that Limits the Machine.</vt:lpstr>
      <vt:lpstr>Implications for the Future of AI, and Aristotle is Great</vt:lpstr>
      <vt:lpstr>Why We Should Use Open-Sourced LLMs</vt:lpstr>
      <vt:lpstr>The Power of the Research Community’s Monitoring</vt:lpstr>
      <vt:lpstr>If We Don’t Teach Machine Hate Speech, How Can It Identify Hate Speech?</vt:lpstr>
      <vt:lpstr>Aristotle: Virtue as a Mean, Lesser Evil as Good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Xilin Yang</dc:creator>
  <cp:lastModifiedBy>Xilin Yang</cp:lastModifiedBy>
  <cp:revision>37</cp:revision>
  <dcterms:created xsi:type="dcterms:W3CDTF">2024-10-21T20:43:38Z</dcterms:created>
  <dcterms:modified xsi:type="dcterms:W3CDTF">2024-10-30T15:49:54Z</dcterms:modified>
</cp:coreProperties>
</file>