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8" r:id="rId3"/>
    <p:sldId id="260" r:id="rId4"/>
    <p:sldId id="261" r:id="rId5"/>
    <p:sldId id="259" r:id="rId6"/>
    <p:sldId id="302" r:id="rId7"/>
    <p:sldId id="267" r:id="rId8"/>
    <p:sldId id="268" r:id="rId9"/>
    <p:sldId id="281" r:id="rId10"/>
    <p:sldId id="271" r:id="rId11"/>
    <p:sldId id="298" r:id="rId12"/>
    <p:sldId id="296" r:id="rId13"/>
    <p:sldId id="287" r:id="rId14"/>
    <p:sldId id="299" r:id="rId15"/>
    <p:sldId id="269" r:id="rId16"/>
    <p:sldId id="272" r:id="rId17"/>
    <p:sldId id="301" r:id="rId18"/>
    <p:sldId id="297" r:id="rId19"/>
    <p:sldId id="300" r:id="rId20"/>
    <p:sldId id="279" r:id="rId21"/>
  </p:sldIdLst>
  <p:sldSz cx="9144000" cy="5143500" type="screen16x9"/>
  <p:notesSz cx="6858000" cy="9144000"/>
  <p:embeddedFontLst>
    <p:embeddedFont>
      <p:font typeface="Oswald" pitchFamily="2" charset="77"/>
      <p:regular r:id="rId23"/>
      <p:bold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FFC53E0-01A5-FB44-AF9B-7070B22B0C44}">
          <p14:sldIdLst>
            <p14:sldId id="256"/>
            <p14:sldId id="258"/>
            <p14:sldId id="260"/>
            <p14:sldId id="261"/>
            <p14:sldId id="259"/>
            <p14:sldId id="302"/>
            <p14:sldId id="267"/>
            <p14:sldId id="268"/>
            <p14:sldId id="281"/>
            <p14:sldId id="271"/>
            <p14:sldId id="298"/>
            <p14:sldId id="296"/>
            <p14:sldId id="287"/>
            <p14:sldId id="299"/>
            <p14:sldId id="269"/>
            <p14:sldId id="272"/>
            <p14:sldId id="301"/>
            <p14:sldId id="297"/>
            <p14:sldId id="300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94655"/>
  </p:normalViewPr>
  <p:slideViewPr>
    <p:cSldViewPr snapToGrid="0" snapToObjects="1">
      <p:cViewPr varScale="1">
        <p:scale>
          <a:sx n="230" d="100"/>
          <a:sy n="230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0627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d566ac1d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d566ac1d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880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cd566ac1d1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cd566ac1d1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929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d566ac1d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d566ac1d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1027127" y="3196447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Analytic Job Market-Trends &amp; Visualization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4BFB09-C5E2-F06C-07D8-1DB980873378}"/>
              </a:ext>
            </a:extLst>
          </p:cNvPr>
          <p:cNvSpPr txBox="1"/>
          <p:nvPr/>
        </p:nvSpPr>
        <p:spPr>
          <a:xfrm>
            <a:off x="5939623" y="604430"/>
            <a:ext cx="2684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  <a:latin typeface="Oswald" pitchFamily="2" charset="77"/>
                <a:ea typeface="Source Sans Pro" panose="020B0503030403020204" pitchFamily="34" charset="0"/>
              </a:rPr>
              <a:t>GLASSDOOR- TEN COMMON JOB TITLES IN DATA ANALYTICS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091392-72E4-EA18-ECB3-8901BE1E6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83" y="316523"/>
            <a:ext cx="4474421" cy="39379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ART TIME, FULL TIME COMPARISON</a:t>
            </a:r>
            <a:endParaRPr dirty="0"/>
          </a:p>
        </p:txBody>
      </p: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56326B-A859-CFA3-9E04-F041FDA3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0" y="1104900"/>
            <a:ext cx="5588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44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8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SALARY TRENDS IN THE US VS OTHER COUNTRIES</a:t>
            </a:r>
            <a:endParaRPr dirty="0"/>
          </a:p>
        </p:txBody>
      </p:sp>
      <p:sp>
        <p:nvSpPr>
          <p:cNvPr id="743" name="Google Shape;743;p38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879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5C4BF5-CC62-2E58-7C4D-6B142FB46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094" y="198102"/>
            <a:ext cx="6996600" cy="715800"/>
          </a:xfrm>
        </p:spPr>
        <p:txBody>
          <a:bodyPr/>
          <a:lstStyle/>
          <a:p>
            <a:r>
              <a:rPr lang="en-US" dirty="0"/>
              <a:t>AVERAGE SALARY BY COUNTRIES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B5020F-E338-4C45-1D4B-73B4374AA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0" r="1314"/>
          <a:stretch/>
        </p:blipFill>
        <p:spPr bwMode="auto">
          <a:xfrm>
            <a:off x="551055" y="913902"/>
            <a:ext cx="7784053" cy="359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69B3-C86C-1B35-E9F4-5FD66546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7151" y="680219"/>
            <a:ext cx="1681089" cy="2316200"/>
          </a:xfrm>
        </p:spPr>
        <p:txBody>
          <a:bodyPr/>
          <a:lstStyle/>
          <a:p>
            <a:r>
              <a:rPr lang="en-US" dirty="0"/>
              <a:t>AVERGAE SALARY FOR DATA ANALYST IN THE TOP 10 COUNTRIES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FE97A-5F29-007D-0C92-387D231D09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BB7969-CEC8-8904-060A-E83A40AE1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203981"/>
            <a:ext cx="6256782" cy="428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19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6"/>
          <p:cNvSpPr/>
          <p:nvPr/>
        </p:nvSpPr>
        <p:spPr>
          <a:xfrm>
            <a:off x="852162" y="838667"/>
            <a:ext cx="7529513" cy="358689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6"/>
          <p:cNvSpPr txBox="1">
            <a:spLocks noGrp="1"/>
          </p:cNvSpPr>
          <p:nvPr>
            <p:ph type="title"/>
          </p:nvPr>
        </p:nvSpPr>
        <p:spPr>
          <a:xfrm>
            <a:off x="1047750" y="245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</a:t>
            </a:r>
            <a:endParaRPr dirty="0"/>
          </a:p>
        </p:txBody>
      </p:sp>
      <p:sp>
        <p:nvSpPr>
          <p:cNvPr id="587" name="Google Shape;587;p26"/>
          <p:cNvSpPr/>
          <p:nvPr/>
        </p:nvSpPr>
        <p:spPr>
          <a:xfrm>
            <a:off x="1526691" y="1636900"/>
            <a:ext cx="629822" cy="202508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Source Sans Pro"/>
                <a:ea typeface="Source Sans Pro"/>
                <a:cs typeface="Source Sans Pro"/>
                <a:sym typeface="Source Sans Pro"/>
              </a:rPr>
              <a:t>We are here</a:t>
            </a:r>
            <a:endParaRPr sz="8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8" name="Google Shape;588;p26"/>
          <p:cNvSpPr/>
          <p:nvPr/>
        </p:nvSpPr>
        <p:spPr>
          <a:xfrm rot="8100000">
            <a:off x="1417704" y="18537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6"/>
          <p:cNvSpPr/>
          <p:nvPr/>
        </p:nvSpPr>
        <p:spPr>
          <a:xfrm rot="8100000">
            <a:off x="2860329" y="33831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6"/>
          <p:cNvSpPr/>
          <p:nvPr/>
        </p:nvSpPr>
        <p:spPr>
          <a:xfrm rot="8100000">
            <a:off x="3978608" y="1764333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6"/>
          <p:cNvSpPr/>
          <p:nvPr/>
        </p:nvSpPr>
        <p:spPr>
          <a:xfrm rot="8100000">
            <a:off x="4553704" y="35619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6"/>
          <p:cNvSpPr/>
          <p:nvPr/>
        </p:nvSpPr>
        <p:spPr>
          <a:xfrm rot="8100000">
            <a:off x="6493879" y="2127760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6"/>
          <p:cNvSpPr/>
          <p:nvPr/>
        </p:nvSpPr>
        <p:spPr>
          <a:xfrm rot="8100000">
            <a:off x="7282704" y="37407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Google Shape;589;p26">
            <a:extLst>
              <a:ext uri="{FF2B5EF4-FFF2-40B4-BE49-F238E27FC236}">
                <a16:creationId xmlns:a16="http://schemas.microsoft.com/office/drawing/2014/main" id="{360FC4D3-67E4-B4A3-BB7E-E21DDB164070}"/>
              </a:ext>
            </a:extLst>
          </p:cNvPr>
          <p:cNvSpPr/>
          <p:nvPr/>
        </p:nvSpPr>
        <p:spPr>
          <a:xfrm rot="8100000">
            <a:off x="1688986" y="1196777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88;p26">
            <a:extLst>
              <a:ext uri="{FF2B5EF4-FFF2-40B4-BE49-F238E27FC236}">
                <a16:creationId xmlns:a16="http://schemas.microsoft.com/office/drawing/2014/main" id="{192E9981-4EB5-E728-F0A8-78E89F780DF6}"/>
              </a:ext>
            </a:extLst>
          </p:cNvPr>
          <p:cNvSpPr/>
          <p:nvPr/>
        </p:nvSpPr>
        <p:spPr>
          <a:xfrm rot="8100000">
            <a:off x="2484503" y="38301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88;p26">
            <a:extLst>
              <a:ext uri="{FF2B5EF4-FFF2-40B4-BE49-F238E27FC236}">
                <a16:creationId xmlns:a16="http://schemas.microsoft.com/office/drawing/2014/main" id="{EA15442E-EC9B-32AB-DE47-C618D85A2164}"/>
              </a:ext>
            </a:extLst>
          </p:cNvPr>
          <p:cNvSpPr/>
          <p:nvPr/>
        </p:nvSpPr>
        <p:spPr>
          <a:xfrm rot="8100000">
            <a:off x="1778387" y="2326799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88;p26">
            <a:extLst>
              <a:ext uri="{FF2B5EF4-FFF2-40B4-BE49-F238E27FC236}">
                <a16:creationId xmlns:a16="http://schemas.microsoft.com/office/drawing/2014/main" id="{DBA17101-E4FF-6CA7-20B5-2582FF623919}"/>
              </a:ext>
            </a:extLst>
          </p:cNvPr>
          <p:cNvSpPr/>
          <p:nvPr/>
        </p:nvSpPr>
        <p:spPr>
          <a:xfrm rot="8100000">
            <a:off x="2093298" y="2568898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88;p26">
            <a:extLst>
              <a:ext uri="{FF2B5EF4-FFF2-40B4-BE49-F238E27FC236}">
                <a16:creationId xmlns:a16="http://schemas.microsoft.com/office/drawing/2014/main" id="{F4AC496E-A0C2-E5FE-F753-A68F0CDEFC7E}"/>
              </a:ext>
            </a:extLst>
          </p:cNvPr>
          <p:cNvSpPr/>
          <p:nvPr/>
        </p:nvSpPr>
        <p:spPr>
          <a:xfrm rot="8100000">
            <a:off x="3680258" y="2306561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88;p26">
            <a:extLst>
              <a:ext uri="{FF2B5EF4-FFF2-40B4-BE49-F238E27FC236}">
                <a16:creationId xmlns:a16="http://schemas.microsoft.com/office/drawing/2014/main" id="{81477C94-D40F-2E29-7313-2ACC262D224B}"/>
              </a:ext>
            </a:extLst>
          </p:cNvPr>
          <p:cNvSpPr/>
          <p:nvPr/>
        </p:nvSpPr>
        <p:spPr>
          <a:xfrm rot="8100000">
            <a:off x="4840842" y="2538039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17" name="Google Shape;617;p29" hidden="1"/>
          <p:cNvSpPr txBox="1">
            <a:spLocks noGrp="1"/>
          </p:cNvSpPr>
          <p:nvPr>
            <p:ph type="title"/>
          </p:nvPr>
        </p:nvSpPr>
        <p:spPr>
          <a:xfrm>
            <a:off x="-1125383" y="1830932"/>
            <a:ext cx="3123944" cy="7408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 Data Analytics Job Title</a:t>
            </a:r>
            <a:endParaRPr dirty="0"/>
          </a:p>
        </p:txBody>
      </p:sp>
      <p:sp>
        <p:nvSpPr>
          <p:cNvPr id="12" name="Google Shape;726;p36">
            <a:extLst>
              <a:ext uri="{FF2B5EF4-FFF2-40B4-BE49-F238E27FC236}">
                <a16:creationId xmlns:a16="http://schemas.microsoft.com/office/drawing/2014/main" id="{DC60BC0B-714F-7488-E421-A309B80AC1C8}"/>
              </a:ext>
            </a:extLst>
          </p:cNvPr>
          <p:cNvSpPr txBox="1">
            <a:spLocks/>
          </p:cNvSpPr>
          <p:nvPr/>
        </p:nvSpPr>
        <p:spPr>
          <a:xfrm>
            <a:off x="109496" y="1224501"/>
            <a:ext cx="2339505" cy="1860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dirty="0"/>
              <a:t>GLASSDOOR-AVERAGE MIN AND  MAX SALARY RANGE IN THE TOP FOUR JOB SECTORS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36E24C-8748-3297-BDC6-C429EAF2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220" y="427309"/>
            <a:ext cx="4128771" cy="387701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20FD-1881-C97B-C8B0-7F3DFFCE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764" y="2196758"/>
            <a:ext cx="4795006" cy="7499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86330-2718-0E9D-A1F3-4958E20D22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768DD-F4EB-1BFD-7EE8-927846897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49" y="266900"/>
            <a:ext cx="69469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04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"/>
          <p:cNvSpPr txBox="1">
            <a:spLocks noGrp="1"/>
          </p:cNvSpPr>
          <p:nvPr>
            <p:ph type="title"/>
          </p:nvPr>
        </p:nvSpPr>
        <p:spPr>
          <a:xfrm>
            <a:off x="109496" y="1224501"/>
            <a:ext cx="2339505" cy="18606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INDEED - POSITON POSTING BY AVAILABILITY LEVEL EXPERIENCE </a:t>
            </a:r>
            <a:endParaRPr dirty="0"/>
          </a:p>
        </p:txBody>
      </p:sp>
      <p:sp>
        <p:nvSpPr>
          <p:cNvPr id="728" name="Google Shape;728;p3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2CE3E4-78DD-5FE2-4DF9-527220B82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910" y="477077"/>
            <a:ext cx="5098111" cy="382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95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FE97A-5F29-007D-0C92-387D231D09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3A378-FCB7-929F-4321-11951852D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602" y="598336"/>
            <a:ext cx="3895540" cy="4048306"/>
          </a:xfrm>
          <a:prstGeom prst="rect">
            <a:avLst/>
          </a:prstGeom>
        </p:spPr>
      </p:pic>
      <p:sp>
        <p:nvSpPr>
          <p:cNvPr id="5" name="Google Shape;695;p33">
            <a:extLst>
              <a:ext uri="{FF2B5EF4-FFF2-40B4-BE49-F238E27FC236}">
                <a16:creationId xmlns:a16="http://schemas.microsoft.com/office/drawing/2014/main" id="{DC5D74AA-F968-0B55-FDF4-60EC796D2EB6}"/>
              </a:ext>
            </a:extLst>
          </p:cNvPr>
          <p:cNvSpPr txBox="1">
            <a:spLocks/>
          </p:cNvSpPr>
          <p:nvPr/>
        </p:nvSpPr>
        <p:spPr>
          <a:xfrm>
            <a:off x="302455" y="3678702"/>
            <a:ext cx="2243797" cy="61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2400" b="1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INDEED DATA</a:t>
            </a:r>
          </a:p>
        </p:txBody>
      </p:sp>
    </p:spTree>
    <p:extLst>
      <p:ext uri="{BB962C8B-B14F-4D97-AF65-F5344CB8AC3E}">
        <p14:creationId xmlns:p14="http://schemas.microsoft.com/office/powerpoint/2010/main" val="18960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HELLO!</a:t>
            </a:r>
            <a:endParaRPr sz="100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275149" y="2325748"/>
            <a:ext cx="7352015" cy="2914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I am,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Xilonem, Andreas, Tien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and Andrew</a:t>
            </a:r>
            <a:endParaRPr sz="3600" b="1" dirty="0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"/>
          <p:cNvSpPr txBox="1">
            <a:spLocks noGrp="1"/>
          </p:cNvSpPr>
          <p:nvPr>
            <p:ph type="title"/>
          </p:nvPr>
        </p:nvSpPr>
        <p:spPr>
          <a:xfrm>
            <a:off x="1268422" y="1754886"/>
            <a:ext cx="6996600" cy="16337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9600" dirty="0"/>
              <a:t>THANK YOU!</a:t>
            </a:r>
            <a:endParaRPr dirty="0"/>
          </a:p>
        </p:txBody>
      </p:sp>
      <p:sp>
        <p:nvSpPr>
          <p:cNvPr id="728" name="Google Shape;728;p3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body" idx="1"/>
          </p:nvPr>
        </p:nvSpPr>
        <p:spPr>
          <a:xfrm>
            <a:off x="1519950" y="257175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" dirty="0"/>
              <a:t>Data analytics is the future, a</a:t>
            </a:r>
            <a:r>
              <a:rPr lang="en-US" dirty="0" err="1"/>
              <a:t>nd</a:t>
            </a:r>
            <a:r>
              <a:rPr lang="en" dirty="0"/>
              <a:t> t</a:t>
            </a:r>
            <a:r>
              <a:rPr lang="en-US" dirty="0"/>
              <a:t>he</a:t>
            </a:r>
            <a:r>
              <a:rPr lang="en" dirty="0"/>
              <a:t> future is NOW! Every mouse click, keyboard button press, swipe or tap is used to shape business decis</a:t>
            </a:r>
            <a:r>
              <a:rPr lang="en-US" dirty="0" err="1"/>
              <a:t>i</a:t>
            </a:r>
            <a:r>
              <a:rPr lang="en" dirty="0" err="1"/>
              <a:t>ons</a:t>
            </a:r>
            <a:r>
              <a:rPr lang="en" dirty="0"/>
              <a:t>. Everything is about data these days. Data is information, and information is power.</a:t>
            </a: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err="1"/>
              <a:t>Radi</a:t>
            </a:r>
            <a:r>
              <a:rPr lang="en" sz="1200" dirty="0"/>
              <a:t>, data analyst at CENTOGENE</a:t>
            </a:r>
            <a:endParaRPr sz="1200" dirty="0"/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211530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OVERVIEW</a:t>
            </a:r>
            <a:endParaRPr sz="3000"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208873" y="1065657"/>
            <a:ext cx="6996600" cy="3150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lnSpc>
                <a:spcPct val="150000"/>
              </a:lnSpc>
              <a:buNone/>
            </a:pPr>
            <a:r>
              <a:rPr lang="en-US" sz="1600" dirty="0"/>
              <a:t>◉Comparing and contrasting different data analytics positions/titles. </a:t>
            </a:r>
          </a:p>
          <a:p>
            <a:pPr marL="101600" indent="0">
              <a:lnSpc>
                <a:spcPct val="150000"/>
              </a:lnSpc>
              <a:buNone/>
            </a:pPr>
            <a:r>
              <a:rPr lang="en-US" sz="1600" dirty="0"/>
              <a:t>◉Comparing part-time/full-time positions in Data Analytics positions. What experience levels are in high demand?</a:t>
            </a:r>
          </a:p>
          <a:p>
            <a:pPr marL="101600" indent="0">
              <a:lnSpc>
                <a:spcPct val="150000"/>
              </a:lnSpc>
              <a:buNone/>
            </a:pPr>
            <a:r>
              <a:rPr lang="en-US" sz="1600" dirty="0"/>
              <a:t>◉What is the average salary based on professional experience? What are the standard Job titles in Data Analytics? </a:t>
            </a:r>
          </a:p>
          <a:p>
            <a:pPr marL="101600" indent="0">
              <a:lnSpc>
                <a:spcPct val="150000"/>
              </a:lnSpc>
              <a:buNone/>
            </a:pPr>
            <a:r>
              <a:rPr lang="en-US" sz="1600" dirty="0"/>
              <a:t>◉What is the US median income/top salaries compared to other countries?</a:t>
            </a:r>
            <a:r>
              <a:rPr lang="en-US" sz="1600" b="1" dirty="0"/>
              <a:t> </a:t>
            </a:r>
            <a:endParaRPr lang="en-US" sz="1600" dirty="0"/>
          </a:p>
          <a:p>
            <a:pPr marL="101600" indent="0">
              <a:lnSpc>
                <a:spcPct val="150000"/>
              </a:lnSpc>
              <a:buNone/>
            </a:pPr>
            <a:r>
              <a:rPr lang="en-US" sz="1600" dirty="0"/>
              <a:t>◉What is the average salary range in the United States? What is the average min/max salary in the United States and for other countries? </a:t>
            </a: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497969" y="3519409"/>
            <a:ext cx="751691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DATA ANALYTICS- JOB MARKET IN THE UNITED STATES AND IN OTHER COUNTRIES</a:t>
            </a:r>
            <a:r>
              <a:rPr lang="en" dirty="0"/>
              <a:t> 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1A1E-84AD-42DC-42FC-294E8131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B7EE6E-80A6-1682-1D7C-6E25A01FD1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09329-C83B-C04F-2DBC-40D4F04E6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28650"/>
            <a:ext cx="7772400" cy="3886200"/>
          </a:xfrm>
          <a:prstGeom prst="rect">
            <a:avLst/>
          </a:prstGeom>
        </p:spPr>
      </p:pic>
      <p:sp>
        <p:nvSpPr>
          <p:cNvPr id="6" name="Google Shape;555;p24">
            <a:extLst>
              <a:ext uri="{FF2B5EF4-FFF2-40B4-BE49-F238E27FC236}">
                <a16:creationId xmlns:a16="http://schemas.microsoft.com/office/drawing/2014/main" id="{E85CA343-A658-AEAB-1DC3-B8B92688207E}"/>
              </a:ext>
            </a:extLst>
          </p:cNvPr>
          <p:cNvSpPr txBox="1">
            <a:spLocks/>
          </p:cNvSpPr>
          <p:nvPr/>
        </p:nvSpPr>
        <p:spPr>
          <a:xfrm>
            <a:off x="882302" y="174585"/>
            <a:ext cx="6996600" cy="913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dirty="0"/>
              <a:t>BUREAU OF LABOR STATISTICS, (OEW) </a:t>
            </a:r>
          </a:p>
          <a:p>
            <a:r>
              <a:rPr lang="en-US" dirty="0"/>
              <a:t>DATA SCIENTIST AND MATHEMATICAL SCIENCE OCCUPATIONS </a:t>
            </a:r>
          </a:p>
        </p:txBody>
      </p:sp>
    </p:spTree>
    <p:extLst>
      <p:ext uri="{BB962C8B-B14F-4D97-AF65-F5344CB8AC3E}">
        <p14:creationId xmlns:p14="http://schemas.microsoft.com/office/powerpoint/2010/main" val="70475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15945" y="-66834"/>
            <a:ext cx="6996600" cy="913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GLASSDOOR- AVERAGE SALARY RANGE IN THE TOP 10  DATA ANALYTICS INDUSTRIES</a:t>
            </a:r>
            <a:endParaRPr dirty="0"/>
          </a:p>
        </p:txBody>
      </p: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A1B6BA-2BCA-412E-9C3C-7FC6758FD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770" y="833779"/>
            <a:ext cx="5313405" cy="36558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843112" y="53679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/>
              <a:t>VERAGE SALARY BASED ON EXPERIENCE LEVEL </a:t>
            </a:r>
            <a:endParaRPr dirty="0"/>
          </a:p>
        </p:txBody>
      </p:sp>
      <p:sp>
        <p:nvSpPr>
          <p:cNvPr id="580" name="Google Shape;580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55E912-D622-A176-4D3C-929E2C048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11" y="769479"/>
            <a:ext cx="6726802" cy="378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8"/>
          <p:cNvSpPr txBox="1">
            <a:spLocks noGrp="1"/>
          </p:cNvSpPr>
          <p:nvPr>
            <p:ph type="ctrTitle"/>
          </p:nvPr>
        </p:nvSpPr>
        <p:spPr>
          <a:xfrm>
            <a:off x="1545520" y="3365105"/>
            <a:ext cx="60529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POPULAR JOB TITLES AND PART VS FULL TIME</a:t>
            </a:r>
            <a:endParaRPr dirty="0"/>
          </a:p>
        </p:txBody>
      </p:sp>
      <p:sp>
        <p:nvSpPr>
          <p:cNvPr id="743" name="Google Shape;743;p38"/>
          <p:cNvSpPr txBox="1"/>
          <p:nvPr/>
        </p:nvSpPr>
        <p:spPr>
          <a:xfrm>
            <a:off x="7383600" y="3639250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313</Words>
  <Application>Microsoft Macintosh PowerPoint</Application>
  <PresentationFormat>On-screen Show (16:9)</PresentationFormat>
  <Paragraphs>51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Source Sans Pro</vt:lpstr>
      <vt:lpstr>Oswald</vt:lpstr>
      <vt:lpstr>Arial</vt:lpstr>
      <vt:lpstr>Quince template</vt:lpstr>
      <vt:lpstr>Data Analytic Job Market-Trends &amp; Visualization</vt:lpstr>
      <vt:lpstr>HELLO!</vt:lpstr>
      <vt:lpstr>PowerPoint Presentation</vt:lpstr>
      <vt:lpstr>OVERVIEW</vt:lpstr>
      <vt:lpstr>DATA ANALYTICS- JOB MARKET IN THE UNITED STATES AND IN OTHER COUNTRIES </vt:lpstr>
      <vt:lpstr>PowerPoint Presentation</vt:lpstr>
      <vt:lpstr>GLASSDOOR- AVERAGE SALARY RANGE IN THE TOP 10  DATA ANALYTICS INDUSTRIES</vt:lpstr>
      <vt:lpstr>AVERAGE SALARY BASED ON EXPERIENCE LEVEL </vt:lpstr>
      <vt:lpstr>POPULAR JOB TITLES AND PART VS FULL TIME</vt:lpstr>
      <vt:lpstr>PowerPoint Presentation</vt:lpstr>
      <vt:lpstr>PART TIME, FULL TIME COMPARISON</vt:lpstr>
      <vt:lpstr>SALARY TRENDS IN THE US VS OTHER COUNTRIES</vt:lpstr>
      <vt:lpstr>AVERAGE SALARY BY COUNTRIES</vt:lpstr>
      <vt:lpstr>AVERGAE SALARY FOR DATA ANALYST IN THE TOP 10 COUNTRIES </vt:lpstr>
      <vt:lpstr>MAP</vt:lpstr>
      <vt:lpstr>Common Data Analytics Job Title</vt:lpstr>
      <vt:lpstr>PowerPoint Presentation</vt:lpstr>
      <vt:lpstr>INDEED - POSITON POSTING BY AVAILABILITY LEVEL EXPERIENCE 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 Job Market-Trends &amp; Visualization</dc:title>
  <cp:lastModifiedBy>Xilonem Montoya</cp:lastModifiedBy>
  <cp:revision>11</cp:revision>
  <dcterms:modified xsi:type="dcterms:W3CDTF">2022-09-02T02:06:03Z</dcterms:modified>
</cp:coreProperties>
</file>