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vml" ContentType="application/vnd.openxmlformats-officedocument.vmlDrawi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notesSlides/notesSlide21.xml" ContentType="application/vnd.openxmlformats-officedocument.presentationml.notesSlide+xml"/>
  <Override PartName="/ppt/embeddings/oleObject3.bin" ContentType="application/vnd.openxmlformats-officedocument.oleObject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08"/>
  </p:notesMasterIdLst>
  <p:sldIdLst>
    <p:sldId id="256" r:id="rId2"/>
    <p:sldId id="257" r:id="rId3"/>
    <p:sldId id="471" r:id="rId4"/>
    <p:sldId id="472" r:id="rId5"/>
    <p:sldId id="473" r:id="rId6"/>
    <p:sldId id="474" r:id="rId7"/>
    <p:sldId id="475" r:id="rId8"/>
    <p:sldId id="476" r:id="rId9"/>
    <p:sldId id="477" r:id="rId10"/>
    <p:sldId id="478" r:id="rId11"/>
    <p:sldId id="485" r:id="rId12"/>
    <p:sldId id="484" r:id="rId13"/>
    <p:sldId id="479" r:id="rId14"/>
    <p:sldId id="482" r:id="rId15"/>
    <p:sldId id="481" r:id="rId16"/>
    <p:sldId id="353" r:id="rId17"/>
    <p:sldId id="354" r:id="rId18"/>
    <p:sldId id="355" r:id="rId19"/>
    <p:sldId id="356" r:id="rId20"/>
    <p:sldId id="357" r:id="rId21"/>
    <p:sldId id="358" r:id="rId22"/>
    <p:sldId id="359" r:id="rId23"/>
    <p:sldId id="360" r:id="rId24"/>
    <p:sldId id="463" r:id="rId25"/>
    <p:sldId id="361" r:id="rId26"/>
    <p:sldId id="362" r:id="rId27"/>
    <p:sldId id="363" r:id="rId28"/>
    <p:sldId id="364" r:id="rId29"/>
    <p:sldId id="366" r:id="rId30"/>
    <p:sldId id="401" r:id="rId31"/>
    <p:sldId id="368" r:id="rId32"/>
    <p:sldId id="369" r:id="rId33"/>
    <p:sldId id="370" r:id="rId34"/>
    <p:sldId id="486" r:id="rId35"/>
    <p:sldId id="461" r:id="rId36"/>
    <p:sldId id="371" r:id="rId37"/>
    <p:sldId id="372" r:id="rId38"/>
    <p:sldId id="373" r:id="rId39"/>
    <p:sldId id="374" r:id="rId40"/>
    <p:sldId id="375" r:id="rId41"/>
    <p:sldId id="376" r:id="rId42"/>
    <p:sldId id="399" r:id="rId43"/>
    <p:sldId id="400" r:id="rId44"/>
    <p:sldId id="402" r:id="rId45"/>
    <p:sldId id="403" r:id="rId46"/>
    <p:sldId id="404" r:id="rId47"/>
    <p:sldId id="462" r:id="rId48"/>
    <p:sldId id="406" r:id="rId49"/>
    <p:sldId id="407" r:id="rId50"/>
    <p:sldId id="408" r:id="rId51"/>
    <p:sldId id="409" r:id="rId52"/>
    <p:sldId id="410" r:id="rId53"/>
    <p:sldId id="411" r:id="rId54"/>
    <p:sldId id="412" r:id="rId55"/>
    <p:sldId id="413" r:id="rId56"/>
    <p:sldId id="414" r:id="rId57"/>
    <p:sldId id="415" r:id="rId58"/>
    <p:sldId id="416" r:id="rId59"/>
    <p:sldId id="417" r:id="rId60"/>
    <p:sldId id="418" r:id="rId61"/>
    <p:sldId id="419" r:id="rId62"/>
    <p:sldId id="420" r:id="rId63"/>
    <p:sldId id="421" r:id="rId64"/>
    <p:sldId id="422" r:id="rId65"/>
    <p:sldId id="423" r:id="rId66"/>
    <p:sldId id="424" r:id="rId67"/>
    <p:sldId id="425" r:id="rId68"/>
    <p:sldId id="426" r:id="rId69"/>
    <p:sldId id="427" r:id="rId70"/>
    <p:sldId id="428" r:id="rId71"/>
    <p:sldId id="429" r:id="rId72"/>
    <p:sldId id="430" r:id="rId73"/>
    <p:sldId id="431" r:id="rId74"/>
    <p:sldId id="432" r:id="rId75"/>
    <p:sldId id="433" r:id="rId76"/>
    <p:sldId id="434" r:id="rId77"/>
    <p:sldId id="435" r:id="rId78"/>
    <p:sldId id="436" r:id="rId79"/>
    <p:sldId id="437" r:id="rId80"/>
    <p:sldId id="438" r:id="rId81"/>
    <p:sldId id="439" r:id="rId82"/>
    <p:sldId id="440" r:id="rId83"/>
    <p:sldId id="441" r:id="rId84"/>
    <p:sldId id="464" r:id="rId85"/>
    <p:sldId id="465" r:id="rId86"/>
    <p:sldId id="442" r:id="rId87"/>
    <p:sldId id="443" r:id="rId88"/>
    <p:sldId id="444" r:id="rId89"/>
    <p:sldId id="445" r:id="rId90"/>
    <p:sldId id="446" r:id="rId91"/>
    <p:sldId id="447" r:id="rId92"/>
    <p:sldId id="448" r:id="rId93"/>
    <p:sldId id="451" r:id="rId94"/>
    <p:sldId id="468" r:id="rId95"/>
    <p:sldId id="483" r:id="rId96"/>
    <p:sldId id="469" r:id="rId97"/>
    <p:sldId id="467" r:id="rId98"/>
    <p:sldId id="466" r:id="rId99"/>
    <p:sldId id="453" r:id="rId100"/>
    <p:sldId id="454" r:id="rId101"/>
    <p:sldId id="455" r:id="rId102"/>
    <p:sldId id="456" r:id="rId103"/>
    <p:sldId id="457" r:id="rId104"/>
    <p:sldId id="458" r:id="rId105"/>
    <p:sldId id="459" r:id="rId106"/>
    <p:sldId id="460" r:id="rId107"/>
  </p:sldIdLst>
  <p:sldSz cx="9144000" cy="6858000" type="screen4x3"/>
  <p:notesSz cx="6858000" cy="91440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rgbClr val="000000"/>
        </a:solidFill>
        <a:latin typeface="Times New Roman" pitchFamily="-65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rgbClr val="000000"/>
        </a:solidFill>
        <a:latin typeface="Times New Roman" pitchFamily="-65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rgbClr val="000000"/>
        </a:solidFill>
        <a:latin typeface="Times New Roman" pitchFamily="-65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rgbClr val="000000"/>
        </a:solidFill>
        <a:latin typeface="Times New Roman" pitchFamily="-65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rgbClr val="000000"/>
        </a:solidFill>
        <a:latin typeface="Times New Roman" pitchFamily="-65" charset="0"/>
        <a:ea typeface="+mn-ea"/>
        <a:cs typeface="+mn-cs"/>
      </a:defRPr>
    </a:lvl5pPr>
    <a:lvl6pPr marL="2286000" algn="l" defTabSz="457200" rtl="0" eaLnBrk="1" latinLnBrk="0" hangingPunct="1">
      <a:defRPr sz="2800" kern="1200">
        <a:solidFill>
          <a:srgbClr val="000000"/>
        </a:solidFill>
        <a:latin typeface="Times New Roman" pitchFamily="-65" charset="0"/>
        <a:ea typeface="+mn-ea"/>
        <a:cs typeface="+mn-cs"/>
      </a:defRPr>
    </a:lvl6pPr>
    <a:lvl7pPr marL="2743200" algn="l" defTabSz="457200" rtl="0" eaLnBrk="1" latinLnBrk="0" hangingPunct="1">
      <a:defRPr sz="2800" kern="1200">
        <a:solidFill>
          <a:srgbClr val="000000"/>
        </a:solidFill>
        <a:latin typeface="Times New Roman" pitchFamily="-65" charset="0"/>
        <a:ea typeface="+mn-ea"/>
        <a:cs typeface="+mn-cs"/>
      </a:defRPr>
    </a:lvl7pPr>
    <a:lvl8pPr marL="3200400" algn="l" defTabSz="457200" rtl="0" eaLnBrk="1" latinLnBrk="0" hangingPunct="1">
      <a:defRPr sz="2800" kern="1200">
        <a:solidFill>
          <a:srgbClr val="000000"/>
        </a:solidFill>
        <a:latin typeface="Times New Roman" pitchFamily="-65" charset="0"/>
        <a:ea typeface="+mn-ea"/>
        <a:cs typeface="+mn-cs"/>
      </a:defRPr>
    </a:lvl8pPr>
    <a:lvl9pPr marL="3657600" algn="l" defTabSz="457200" rtl="0" eaLnBrk="1" latinLnBrk="0" hangingPunct="1">
      <a:defRPr sz="2800" kern="1200">
        <a:solidFill>
          <a:srgbClr val="000000"/>
        </a:solidFill>
        <a:latin typeface="Times New Roman" pitchFamily="-65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182" autoAdjust="0"/>
    <p:restoredTop sz="96217" autoAdjust="0"/>
  </p:normalViewPr>
  <p:slideViewPr>
    <p:cSldViewPr>
      <p:cViewPr>
        <p:scale>
          <a:sx n="116" d="100"/>
          <a:sy n="116" d="100"/>
        </p:scale>
        <p:origin x="-320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01" Type="http://schemas.openxmlformats.org/officeDocument/2006/relationships/slide" Target="slides/slide100.xml"/><Relationship Id="rId102" Type="http://schemas.openxmlformats.org/officeDocument/2006/relationships/slide" Target="slides/slide101.xml"/><Relationship Id="rId103" Type="http://schemas.openxmlformats.org/officeDocument/2006/relationships/slide" Target="slides/slide102.xml"/><Relationship Id="rId104" Type="http://schemas.openxmlformats.org/officeDocument/2006/relationships/slide" Target="slides/slide103.xml"/><Relationship Id="rId105" Type="http://schemas.openxmlformats.org/officeDocument/2006/relationships/slide" Target="slides/slide104.xml"/><Relationship Id="rId106" Type="http://schemas.openxmlformats.org/officeDocument/2006/relationships/slide" Target="slides/slide105.xml"/><Relationship Id="rId107" Type="http://schemas.openxmlformats.org/officeDocument/2006/relationships/slide" Target="slides/slide106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8" Type="http://schemas.openxmlformats.org/officeDocument/2006/relationships/notesMaster" Target="notesMasters/notesMaster1.xml"/><Relationship Id="rId109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110" Type="http://schemas.openxmlformats.org/officeDocument/2006/relationships/presProps" Target="presProps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111" Type="http://schemas.openxmlformats.org/officeDocument/2006/relationships/viewProps" Target="viewProps.xml"/><Relationship Id="rId112" Type="http://schemas.openxmlformats.org/officeDocument/2006/relationships/theme" Target="theme/theme1.xml"/><Relationship Id="rId113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00" Type="http://schemas.openxmlformats.org/officeDocument/2006/relationships/slide" Target="slides/slide99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Relationship Id="rId2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360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2050" name="AutoShape 2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2051" name="AutoShape 3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2052" name="AutoShape 4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2053" name="Rectangle 5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0" y="303213"/>
            <a:ext cx="1588" cy="15217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054" name="Text Box 6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5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8150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-65" charset="0"/>
      <a:defRPr sz="1200" kern="1200">
        <a:solidFill>
          <a:srgbClr val="000000"/>
        </a:solidFill>
        <a:latin typeface="Calibri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-65" charset="0"/>
      <a:defRPr sz="1200" kern="1200">
        <a:solidFill>
          <a:srgbClr val="000000"/>
        </a:solidFill>
        <a:latin typeface="Times New Roman" pitchFamily="-65" charset="0"/>
        <a:ea typeface="ＭＳ Ｐゴシック" pitchFamily="-65" charset="-128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-65" charset="0"/>
      <a:defRPr sz="1200" kern="1200">
        <a:solidFill>
          <a:srgbClr val="000000"/>
        </a:solidFill>
        <a:latin typeface="Times New Roman" pitchFamily="-65" charset="0"/>
        <a:ea typeface="ＭＳ Ｐゴシック" pitchFamily="-65" charset="-128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-65" charset="0"/>
      <a:defRPr sz="1200" kern="1200">
        <a:solidFill>
          <a:srgbClr val="000000"/>
        </a:solidFill>
        <a:latin typeface="Times New Roman" pitchFamily="-65" charset="0"/>
        <a:ea typeface="ＭＳ Ｐゴシック" pitchFamily="-65" charset="-128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-65" charset="0"/>
      <a:defRPr sz="1200" kern="1200">
        <a:solidFill>
          <a:srgbClr val="000000"/>
        </a:solidFill>
        <a:latin typeface="Times New Roman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0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4.xml"/></Relationships>
</file>

<file path=ppt/notesSlides/_rels/notesSlide10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5.xml"/></Relationships>
</file>

<file path=ppt/notesSlides/_rels/notesSlide10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6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6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6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6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6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6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6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2.xml"/></Relationships>
</file>

<file path=ppt/notesSlides/_rels/notesSlide6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4.xml"/></Relationships>
</file>

<file path=ppt/notesSlides/_rels/notesSlide7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5.xml"/></Relationships>
</file>

<file path=ppt/notesSlides/_rels/notesSlide7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6.xml"/></Relationships>
</file>

<file path=ppt/notesSlides/_rels/notesSlide7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7.xml"/></Relationships>
</file>

<file path=ppt/notesSlides/_rels/notesSlide7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8.xml"/></Relationships>
</file>

<file path=ppt/notesSlides/_rels/notesSlide7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9.xml"/></Relationships>
</file>

<file path=ppt/notesSlides/_rels/notesSlide7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0.xml"/></Relationships>
</file>

<file path=ppt/notesSlides/_rels/notesSlide7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1.xml"/></Relationships>
</file>

<file path=ppt/notesSlides/_rels/notesSlide7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2.xml"/></Relationships>
</file>

<file path=ppt/notesSlides/_rels/notesSlide7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4.xml"/></Relationships>
</file>

<file path=ppt/notesSlides/_rels/notesSlide8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5.xml"/></Relationships>
</file>

<file path=ppt/notesSlides/_rels/notesSlide8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6.xml"/></Relationships>
</file>

<file path=ppt/notesSlides/_rels/notesSlide8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7.xml"/></Relationships>
</file>

<file path=ppt/notesSlides/_rels/notesSlide8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8.xml"/></Relationships>
</file>

<file path=ppt/notesSlides/_rels/notesSlide8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9.xml"/></Relationships>
</file>

<file path=ppt/notesSlides/_rels/notesSlide8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0.xml"/></Relationships>
</file>

<file path=ppt/notesSlides/_rels/notesSlide8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1.xml"/></Relationships>
</file>

<file path=ppt/notesSlides/_rels/notesSlide8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2.xml"/></Relationships>
</file>

<file path=ppt/notesSlides/_rels/notesSlide8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4.xml"/></Relationships>
</file>

<file path=ppt/notesSlides/_rels/notesSlide9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5.xml"/></Relationships>
</file>

<file path=ppt/notesSlides/_rels/notesSlide9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6.xml"/></Relationships>
</file>

<file path=ppt/notesSlides/_rels/notesSlide9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7.xml"/></Relationships>
</file>

<file path=ppt/notesSlides/_rels/notesSlide9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8.xml"/></Relationships>
</file>

<file path=ppt/notesSlides/_rels/notesSlide9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9.xml"/></Relationships>
</file>

<file path=ppt/notesSlides/_rels/notesSlide9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0.xml"/></Relationships>
</file>

<file path=ppt/notesSlides/_rels/notesSlide9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1.xml"/></Relationships>
</file>

<file path=ppt/notesSlides/_rels/notesSlide9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2.xml"/></Relationships>
</file>

<file path=ppt/notesSlides/_rels/notesSlide9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0" y="303213"/>
            <a:ext cx="1588" cy="1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0144125" y="303213"/>
            <a:ext cx="20289838" cy="15217775"/>
          </a:xfrm>
          <a:ln/>
        </p:spPr>
      </p:sp>
      <p:sp>
        <p:nvSpPr>
          <p:cNvPr id="99331" name="Text Box 3"/>
          <p:cNvSpPr txBox="1">
            <a:spLocks noGrp="1" noChangeArrowheads="1"/>
          </p:cNvSpPr>
          <p:nvPr>
            <p:ph type="body" idx="1"/>
          </p:nvPr>
        </p:nvSpPr>
        <p:spPr>
          <a:xfrm>
            <a:off x="503238" y="4316413"/>
            <a:ext cx="5856287" cy="4060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dirty="0"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0" y="258763"/>
            <a:ext cx="1588" cy="1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13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456720" y="3691543"/>
            <a:ext cx="5314950" cy="347295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-8677275" y="258763"/>
            <a:ext cx="17356138" cy="130159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0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456720" y="3691543"/>
            <a:ext cx="5314950" cy="347295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0" y="258763"/>
            <a:ext cx="1588" cy="1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342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456720" y="3691543"/>
            <a:ext cx="5314950" cy="347295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0144125" y="303213"/>
            <a:ext cx="20289838" cy="15217775"/>
          </a:xfrm>
          <a:ln/>
        </p:spPr>
      </p:sp>
      <p:sp>
        <p:nvSpPr>
          <p:cNvPr id="98307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503238" y="4316413"/>
            <a:ext cx="5856287" cy="4060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dirty="0"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0144125" y="303213"/>
            <a:ext cx="20289838" cy="15217775"/>
          </a:xfrm>
          <a:ln/>
        </p:spPr>
      </p:sp>
      <p:sp>
        <p:nvSpPr>
          <p:cNvPr id="99331" name="Text Box 3"/>
          <p:cNvSpPr txBox="1">
            <a:spLocks noGrp="1" noChangeArrowheads="1"/>
          </p:cNvSpPr>
          <p:nvPr>
            <p:ph type="body" idx="1"/>
          </p:nvPr>
        </p:nvSpPr>
        <p:spPr>
          <a:xfrm>
            <a:off x="503238" y="4316413"/>
            <a:ext cx="5856287" cy="4060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dirty="0"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0144125" y="303213"/>
            <a:ext cx="20289838" cy="15217775"/>
          </a:xfrm>
          <a:ln/>
        </p:spPr>
      </p:sp>
      <p:sp>
        <p:nvSpPr>
          <p:cNvPr id="100355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503238" y="4316413"/>
            <a:ext cx="5856287" cy="4060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dirty="0"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0144125" y="303213"/>
            <a:ext cx="20289838" cy="15217775"/>
          </a:xfrm>
          <a:ln/>
        </p:spPr>
      </p:sp>
      <p:sp>
        <p:nvSpPr>
          <p:cNvPr id="100355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503238" y="4316413"/>
            <a:ext cx="5856287" cy="4060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dirty="0"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0144125" y="303213"/>
            <a:ext cx="20289838" cy="15217775"/>
          </a:xfrm>
          <a:ln/>
        </p:spPr>
      </p:sp>
      <p:sp>
        <p:nvSpPr>
          <p:cNvPr id="102403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503238" y="4316413"/>
            <a:ext cx="5856287" cy="4060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dirty="0"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0600" y="303213"/>
            <a:ext cx="487680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1731" name="Text Box 3"/>
          <p:cNvSpPr txBox="1">
            <a:spLocks noGrp="1" noChangeArrowheads="1"/>
          </p:cNvSpPr>
          <p:nvPr>
            <p:ph type="body" idx="1"/>
          </p:nvPr>
        </p:nvSpPr>
        <p:spPr>
          <a:xfrm>
            <a:off x="503238" y="4316413"/>
            <a:ext cx="5856287" cy="4060825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3779" name="Text Box 3"/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827" name="Text Box 3"/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7875" name="Text Box 3"/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-10144125" y="303213"/>
            <a:ext cx="20289838" cy="152177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9923" name="Text Box 3"/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1971" name="Text Box 3"/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4019" name="Text Box 3"/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6067" name="Text Box 3"/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6067" name="Text Box 3"/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8115" name="Text Box 3"/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0163" name="Text Box 3"/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2211" name="Text Box 3"/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4259" name="Text Box 3"/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8355" name="Text Box 3"/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63" name="Text Box 3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8355" name="Text Box 3"/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0" y="303213"/>
            <a:ext cx="1588" cy="1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2451" name="Text Box 3"/>
          <p:cNvSpPr txBox="1">
            <a:spLocks noGrp="1" noChangeArrowheads="1"/>
          </p:cNvSpPr>
          <p:nvPr>
            <p:ph type="body" idx="1"/>
          </p:nvPr>
        </p:nvSpPr>
        <p:spPr>
          <a:xfrm>
            <a:off x="503238" y="4316413"/>
            <a:ext cx="5856287" cy="4060825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0600" y="303213"/>
            <a:ext cx="487680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4499" name="Text Box 3"/>
          <p:cNvSpPr txBox="1">
            <a:spLocks noGrp="1" noChangeArrowheads="1"/>
          </p:cNvSpPr>
          <p:nvPr>
            <p:ph type="body" idx="1"/>
          </p:nvPr>
        </p:nvSpPr>
        <p:spPr>
          <a:xfrm>
            <a:off x="503238" y="4316413"/>
            <a:ext cx="5856287" cy="4060825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0600" y="303213"/>
            <a:ext cx="487680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6547" name="Text Box 3"/>
          <p:cNvSpPr txBox="1">
            <a:spLocks noGrp="1" noChangeArrowheads="1"/>
          </p:cNvSpPr>
          <p:nvPr>
            <p:ph type="body" idx="1"/>
          </p:nvPr>
        </p:nvSpPr>
        <p:spPr>
          <a:xfrm>
            <a:off x="503238" y="4316413"/>
            <a:ext cx="5856287" cy="4060825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0600" y="303213"/>
            <a:ext cx="487680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6547" name="Text Box 3"/>
          <p:cNvSpPr txBox="1">
            <a:spLocks noGrp="1" noChangeArrowheads="1"/>
          </p:cNvSpPr>
          <p:nvPr>
            <p:ph type="body" idx="1"/>
          </p:nvPr>
        </p:nvSpPr>
        <p:spPr>
          <a:xfrm>
            <a:off x="503238" y="4316413"/>
            <a:ext cx="5856287" cy="4060825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0403" name="Text Box 3"/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8595" name="Text Box 3"/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0643" name="Text Box 3"/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2691" name="Text Box 3"/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4739" name="Text Box 3"/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0144125" y="303213"/>
            <a:ext cx="20289838" cy="15217775"/>
          </a:xfrm>
          <a:ln/>
        </p:spPr>
      </p:sp>
      <p:sp>
        <p:nvSpPr>
          <p:cNvPr id="93187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503238" y="4316413"/>
            <a:ext cx="5856287" cy="4060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dirty="0"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6787" name="Text Box 3"/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8835" name="Text Box 3"/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303213"/>
            <a:ext cx="4876800" cy="3657600"/>
          </a:xfrm>
          <a:ln/>
        </p:spPr>
      </p:sp>
      <p:sp>
        <p:nvSpPr>
          <p:cNvPr id="116739" name="Text Box 3"/>
          <p:cNvSpPr txBox="1">
            <a:spLocks noGrp="1" noChangeArrowheads="1"/>
          </p:cNvSpPr>
          <p:nvPr>
            <p:ph type="body" idx="1"/>
          </p:nvPr>
        </p:nvSpPr>
        <p:spPr>
          <a:xfrm>
            <a:off x="503239" y="4316414"/>
            <a:ext cx="5856287" cy="4060825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303213"/>
            <a:ext cx="4876800" cy="3657600"/>
          </a:xfrm>
          <a:ln/>
        </p:spPr>
      </p:sp>
      <p:sp>
        <p:nvSpPr>
          <p:cNvPr id="116739" name="Text Box 3"/>
          <p:cNvSpPr txBox="1">
            <a:spLocks noGrp="1" noChangeArrowheads="1"/>
          </p:cNvSpPr>
          <p:nvPr>
            <p:ph type="body" idx="1"/>
          </p:nvPr>
        </p:nvSpPr>
        <p:spPr>
          <a:xfrm>
            <a:off x="503239" y="4316414"/>
            <a:ext cx="5856287" cy="4060825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</p:spPr>
      </p:sp>
      <p:sp>
        <p:nvSpPr>
          <p:cNvPr id="120835" name="Text Box 3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</p:spPr>
      </p:sp>
      <p:sp>
        <p:nvSpPr>
          <p:cNvPr id="122883" name="Text Box 3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</p:spPr>
      </p:sp>
      <p:sp>
        <p:nvSpPr>
          <p:cNvPr id="124931" name="Text Box 3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</p:spPr>
      </p:sp>
      <p:sp>
        <p:nvSpPr>
          <p:cNvPr id="126979" name="Text Box 3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</p:spPr>
      </p:sp>
      <p:sp>
        <p:nvSpPr>
          <p:cNvPr id="129027" name="Text Box 3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</p:spPr>
      </p:sp>
      <p:sp>
        <p:nvSpPr>
          <p:cNvPr id="131075" name="Text Box 3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0144125" y="303213"/>
            <a:ext cx="20289838" cy="15217775"/>
          </a:xfrm>
          <a:ln/>
        </p:spPr>
      </p:sp>
      <p:sp>
        <p:nvSpPr>
          <p:cNvPr id="94211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503238" y="4316413"/>
            <a:ext cx="5856287" cy="4060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dirty="0"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</p:spPr>
      </p:sp>
      <p:sp>
        <p:nvSpPr>
          <p:cNvPr id="133123" name="Text Box 3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</p:spPr>
      </p:sp>
      <p:sp>
        <p:nvSpPr>
          <p:cNvPr id="135171" name="Text Box 3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</p:spPr>
      </p:sp>
      <p:sp>
        <p:nvSpPr>
          <p:cNvPr id="137219" name="Text Box 3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303213"/>
            <a:ext cx="1588" cy="1587"/>
          </a:xfrm>
          <a:ln/>
        </p:spPr>
      </p:sp>
      <p:sp>
        <p:nvSpPr>
          <p:cNvPr id="139267" name="Text Box 3"/>
          <p:cNvSpPr txBox="1">
            <a:spLocks noGrp="1" noChangeArrowheads="1"/>
          </p:cNvSpPr>
          <p:nvPr>
            <p:ph type="body" idx="1"/>
          </p:nvPr>
        </p:nvSpPr>
        <p:spPr>
          <a:xfrm>
            <a:off x="503239" y="4316414"/>
            <a:ext cx="5856287" cy="4060825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303213"/>
            <a:ext cx="4876800" cy="3657600"/>
          </a:xfrm>
          <a:ln/>
        </p:spPr>
      </p:sp>
      <p:sp>
        <p:nvSpPr>
          <p:cNvPr id="141315" name="Text Box 3"/>
          <p:cNvSpPr txBox="1">
            <a:spLocks noGrp="1" noChangeArrowheads="1"/>
          </p:cNvSpPr>
          <p:nvPr>
            <p:ph type="body" idx="1"/>
          </p:nvPr>
        </p:nvSpPr>
        <p:spPr>
          <a:xfrm>
            <a:off x="503239" y="4316414"/>
            <a:ext cx="5856287" cy="4060825"/>
          </a:xfrm>
          <a:noFill/>
          <a:ln/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</p:spPr>
      </p:sp>
      <p:sp>
        <p:nvSpPr>
          <p:cNvPr id="143363" name="Text Box 3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</p:spPr>
      </p:sp>
      <p:sp>
        <p:nvSpPr>
          <p:cNvPr id="145411" name="Text Box 3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</p:spPr>
      </p:sp>
      <p:sp>
        <p:nvSpPr>
          <p:cNvPr id="147459" name="Text Box 3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</p:spPr>
      </p:sp>
      <p:sp>
        <p:nvSpPr>
          <p:cNvPr id="149507" name="Text Box 3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</p:spPr>
      </p:sp>
      <p:sp>
        <p:nvSpPr>
          <p:cNvPr id="151555" name="Text Box 3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0144125" y="303213"/>
            <a:ext cx="20289838" cy="15217775"/>
          </a:xfrm>
          <a:ln/>
        </p:spPr>
      </p:sp>
      <p:sp>
        <p:nvSpPr>
          <p:cNvPr id="95235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503238" y="4316413"/>
            <a:ext cx="5856287" cy="4060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dirty="0"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</p:spPr>
      </p:sp>
      <p:sp>
        <p:nvSpPr>
          <p:cNvPr id="153603" name="Text Box 3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</p:spPr>
      </p:sp>
      <p:sp>
        <p:nvSpPr>
          <p:cNvPr id="155651" name="Text Box 3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</p:spPr>
      </p:sp>
      <p:sp>
        <p:nvSpPr>
          <p:cNvPr id="157699" name="Text Box 3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</p:spPr>
      </p:sp>
      <p:sp>
        <p:nvSpPr>
          <p:cNvPr id="159747" name="Text Box 3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</p:spPr>
      </p:sp>
      <p:sp>
        <p:nvSpPr>
          <p:cNvPr id="161795" name="Text Box 3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</p:spPr>
      </p:sp>
      <p:sp>
        <p:nvSpPr>
          <p:cNvPr id="163843" name="Text Box 3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</p:spPr>
      </p:sp>
      <p:sp>
        <p:nvSpPr>
          <p:cNvPr id="165891" name="Text Box 3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</p:spPr>
      </p:sp>
      <p:sp>
        <p:nvSpPr>
          <p:cNvPr id="167939" name="Text Box 3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</p:spPr>
      </p:sp>
      <p:sp>
        <p:nvSpPr>
          <p:cNvPr id="169987" name="Text Box 3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</p:spPr>
      </p:sp>
      <p:sp>
        <p:nvSpPr>
          <p:cNvPr id="172035" name="Text Box 3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0144125" y="303213"/>
            <a:ext cx="20289838" cy="15217775"/>
          </a:xfrm>
          <a:ln/>
        </p:spPr>
      </p:sp>
      <p:sp>
        <p:nvSpPr>
          <p:cNvPr id="96259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503238" y="4316413"/>
            <a:ext cx="5856287" cy="4060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dirty="0"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</p:spPr>
      </p:sp>
      <p:sp>
        <p:nvSpPr>
          <p:cNvPr id="174083" name="Text Box 3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</p:spPr>
      </p:sp>
      <p:sp>
        <p:nvSpPr>
          <p:cNvPr id="176131" name="Text Box 3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</p:spPr>
      </p:sp>
      <p:sp>
        <p:nvSpPr>
          <p:cNvPr id="178179" name="Text Box 3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</p:spPr>
      </p:sp>
      <p:sp>
        <p:nvSpPr>
          <p:cNvPr id="180227" name="Text Box 3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</p:spPr>
      </p:sp>
      <p:sp>
        <p:nvSpPr>
          <p:cNvPr id="182275" name="Text Box 3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</p:spPr>
      </p:sp>
      <p:sp>
        <p:nvSpPr>
          <p:cNvPr id="184323" name="Text Box 3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</p:spPr>
      </p:sp>
      <p:sp>
        <p:nvSpPr>
          <p:cNvPr id="186371" name="Text Box 3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</p:spPr>
      </p:sp>
      <p:sp>
        <p:nvSpPr>
          <p:cNvPr id="188419" name="Text Box 3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0" y="258763"/>
            <a:ext cx="17354550" cy="130159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827" name="Text Box 3"/>
          <p:cNvSpPr txBox="1">
            <a:spLocks noGrp="1" noChangeArrowheads="1"/>
          </p:cNvSpPr>
          <p:nvPr>
            <p:ph type="body" idx="1"/>
          </p:nvPr>
        </p:nvSpPr>
        <p:spPr>
          <a:xfrm>
            <a:off x="456720" y="3691543"/>
            <a:ext cx="5314950" cy="3472955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-8677275" y="258763"/>
            <a:ext cx="17354550" cy="130159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7875" name="Text Box 3"/>
          <p:cNvSpPr txBox="1">
            <a:spLocks noGrp="1" noChangeArrowheads="1"/>
          </p:cNvSpPr>
          <p:nvPr>
            <p:ph type="body" idx="1"/>
          </p:nvPr>
        </p:nvSpPr>
        <p:spPr>
          <a:xfrm>
            <a:off x="456720" y="3691543"/>
            <a:ext cx="5314950" cy="3472955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0144125" y="303213"/>
            <a:ext cx="20289838" cy="15217775"/>
          </a:xfrm>
          <a:ln/>
        </p:spPr>
      </p:sp>
      <p:sp>
        <p:nvSpPr>
          <p:cNvPr id="97283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503238" y="4316413"/>
            <a:ext cx="5856287" cy="4060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dirty="0"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-8677275" y="258763"/>
            <a:ext cx="17354550" cy="130159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7875" name="Text Box 3"/>
          <p:cNvSpPr txBox="1">
            <a:spLocks noGrp="1" noChangeArrowheads="1"/>
          </p:cNvSpPr>
          <p:nvPr>
            <p:ph type="body" idx="1"/>
          </p:nvPr>
        </p:nvSpPr>
        <p:spPr>
          <a:xfrm>
            <a:off x="456720" y="3691543"/>
            <a:ext cx="5314950" cy="3472955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-8677275" y="258763"/>
            <a:ext cx="17354550" cy="130159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7875" name="Text Box 3"/>
          <p:cNvSpPr txBox="1">
            <a:spLocks noGrp="1" noChangeArrowheads="1"/>
          </p:cNvSpPr>
          <p:nvPr>
            <p:ph type="body" idx="1"/>
          </p:nvPr>
        </p:nvSpPr>
        <p:spPr>
          <a:xfrm>
            <a:off x="456720" y="3691543"/>
            <a:ext cx="5314950" cy="3472955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0" y="258763"/>
            <a:ext cx="17354550" cy="130159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9923" name="Text Box 3"/>
          <p:cNvSpPr txBox="1">
            <a:spLocks noGrp="1" noChangeArrowheads="1"/>
          </p:cNvSpPr>
          <p:nvPr>
            <p:ph type="body" idx="1"/>
          </p:nvPr>
        </p:nvSpPr>
        <p:spPr>
          <a:xfrm>
            <a:off x="456720" y="3691543"/>
            <a:ext cx="5314950" cy="3472955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0" y="258763"/>
            <a:ext cx="1588" cy="1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1971" name="Text Box 3"/>
          <p:cNvSpPr txBox="1">
            <a:spLocks noGrp="1" noChangeArrowheads="1"/>
          </p:cNvSpPr>
          <p:nvPr>
            <p:ph type="body" idx="1"/>
          </p:nvPr>
        </p:nvSpPr>
        <p:spPr>
          <a:xfrm>
            <a:off x="456720" y="3691543"/>
            <a:ext cx="5314950" cy="3472955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0" y="258763"/>
            <a:ext cx="1588" cy="1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4019" name="Text Box 3"/>
          <p:cNvSpPr txBox="1">
            <a:spLocks noGrp="1" noChangeArrowheads="1"/>
          </p:cNvSpPr>
          <p:nvPr>
            <p:ph type="body" idx="1"/>
          </p:nvPr>
        </p:nvSpPr>
        <p:spPr>
          <a:xfrm>
            <a:off x="456720" y="3691543"/>
            <a:ext cx="5314950" cy="3472955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-8677275" y="258763"/>
            <a:ext cx="17354550" cy="130159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6067" name="Text Box 3"/>
          <p:cNvSpPr txBox="1">
            <a:spLocks noGrp="1" noChangeArrowheads="1"/>
          </p:cNvSpPr>
          <p:nvPr>
            <p:ph type="body" idx="1"/>
          </p:nvPr>
        </p:nvSpPr>
        <p:spPr>
          <a:xfrm>
            <a:off x="456720" y="3691543"/>
            <a:ext cx="5314950" cy="3472955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0" y="258763"/>
            <a:ext cx="1588" cy="1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8115" name="Text Box 3"/>
          <p:cNvSpPr txBox="1">
            <a:spLocks noGrp="1" noChangeArrowheads="1"/>
          </p:cNvSpPr>
          <p:nvPr>
            <p:ph type="body" idx="1"/>
          </p:nvPr>
        </p:nvSpPr>
        <p:spPr>
          <a:xfrm>
            <a:off x="456720" y="3691543"/>
            <a:ext cx="5314950" cy="3472955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0" y="258763"/>
            <a:ext cx="17354550" cy="130159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0163" name="Text Box 3"/>
          <p:cNvSpPr txBox="1">
            <a:spLocks noGrp="1" noChangeArrowheads="1"/>
          </p:cNvSpPr>
          <p:nvPr>
            <p:ph type="body" idx="1"/>
          </p:nvPr>
        </p:nvSpPr>
        <p:spPr>
          <a:xfrm>
            <a:off x="456720" y="3691543"/>
            <a:ext cx="5314950" cy="3472955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0" y="258763"/>
            <a:ext cx="17354550" cy="130159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2211" name="Text Box 3"/>
          <p:cNvSpPr txBox="1">
            <a:spLocks noGrp="1" noChangeArrowheads="1"/>
          </p:cNvSpPr>
          <p:nvPr>
            <p:ph type="body" idx="1"/>
          </p:nvPr>
        </p:nvSpPr>
        <p:spPr>
          <a:xfrm>
            <a:off x="456720" y="3691543"/>
            <a:ext cx="5314950" cy="3472955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-8677275" y="258763"/>
            <a:ext cx="17356138" cy="130159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4210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456720" y="3691543"/>
            <a:ext cx="5314950" cy="347295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0144125" y="303213"/>
            <a:ext cx="20289838" cy="15217775"/>
          </a:xfrm>
          <a:ln/>
        </p:spPr>
      </p:sp>
      <p:sp>
        <p:nvSpPr>
          <p:cNvPr id="98307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503238" y="4316413"/>
            <a:ext cx="5856287" cy="4060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dirty="0"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-8677275" y="258763"/>
            <a:ext cx="17356138" cy="130159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5234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456720" y="3691543"/>
            <a:ext cx="5314950" cy="347295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-8677275" y="258763"/>
            <a:ext cx="17356138" cy="130159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5234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456720" y="3691543"/>
            <a:ext cx="5314950" cy="347295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-8677275" y="258763"/>
            <a:ext cx="17356138" cy="130159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5234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456720" y="3691543"/>
            <a:ext cx="5314950" cy="347295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-8677275" y="258763"/>
            <a:ext cx="17356138" cy="130159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5234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456720" y="3691543"/>
            <a:ext cx="5314950" cy="347295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-8677275" y="258763"/>
            <a:ext cx="17356138" cy="130159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5234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456720" y="3691543"/>
            <a:ext cx="5314950" cy="347295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0" y="258763"/>
            <a:ext cx="1588" cy="1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625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456720" y="3691543"/>
            <a:ext cx="5314950" cy="347295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-8677275" y="258763"/>
            <a:ext cx="17356138" cy="130159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728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456720" y="3691543"/>
            <a:ext cx="5314950" cy="347295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-8677275" y="258763"/>
            <a:ext cx="17356138" cy="130159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830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456720" y="3691543"/>
            <a:ext cx="5314950" cy="347295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-8677275" y="258763"/>
            <a:ext cx="17356138" cy="130159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9330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456720" y="3691543"/>
            <a:ext cx="5314950" cy="347295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-8677275" y="258763"/>
            <a:ext cx="17356138" cy="130159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0354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456720" y="3691543"/>
            <a:ext cx="5314950" cy="347295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3238" y="0"/>
            <a:ext cx="2282825" cy="93837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0838" cy="93837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36063" cy="11350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36063" cy="11350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5715000"/>
            <a:ext cx="4491038" cy="36687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5715000"/>
            <a:ext cx="4492625" cy="36687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5715000"/>
            <a:ext cx="4491038" cy="36687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5715000"/>
            <a:ext cx="4492625" cy="36687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36063" cy="113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5715000"/>
            <a:ext cx="9136063" cy="3668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449263" rtl="0" fontAlgn="base">
        <a:spcBef>
          <a:spcPct val="0"/>
        </a:spcBef>
        <a:spcAft>
          <a:spcPct val="0"/>
        </a:spcAft>
        <a:buClr>
          <a:srgbClr val="FF0000"/>
        </a:buClr>
        <a:buSzPct val="100000"/>
        <a:buFont typeface="Times New Roman" pitchFamily="-65" charset="0"/>
        <a:defRPr sz="4400">
          <a:solidFill>
            <a:srgbClr val="FF0000"/>
          </a:solidFill>
          <a:latin typeface="+mj-lt"/>
          <a:ea typeface="+mj-ea"/>
          <a:cs typeface="+mj-cs"/>
        </a:defRPr>
      </a:lvl1pPr>
      <a:lvl2pPr algn="l" defTabSz="449263" rtl="0" fontAlgn="base">
        <a:spcBef>
          <a:spcPct val="0"/>
        </a:spcBef>
        <a:spcAft>
          <a:spcPct val="0"/>
        </a:spcAft>
        <a:buClr>
          <a:srgbClr val="FF0000"/>
        </a:buClr>
        <a:buSzPct val="100000"/>
        <a:buFont typeface="Times New Roman" pitchFamily="-65" charset="0"/>
        <a:defRPr sz="4400">
          <a:solidFill>
            <a:srgbClr val="000000"/>
          </a:solidFill>
          <a:latin typeface="Times New Roman" pitchFamily="-65" charset="0"/>
          <a:ea typeface="ＭＳ Ｐゴシック" pitchFamily="-65" charset="-128"/>
        </a:defRPr>
      </a:lvl2pPr>
      <a:lvl3pPr algn="l" defTabSz="449263" rtl="0" fontAlgn="base">
        <a:spcBef>
          <a:spcPct val="0"/>
        </a:spcBef>
        <a:spcAft>
          <a:spcPct val="0"/>
        </a:spcAft>
        <a:buClr>
          <a:srgbClr val="FF0000"/>
        </a:buClr>
        <a:buSzPct val="100000"/>
        <a:buFont typeface="Times New Roman" pitchFamily="-65" charset="0"/>
        <a:defRPr sz="4400">
          <a:solidFill>
            <a:srgbClr val="000000"/>
          </a:solidFill>
          <a:latin typeface="Times New Roman" pitchFamily="-65" charset="0"/>
          <a:ea typeface="ＭＳ Ｐゴシック" pitchFamily="-65" charset="-128"/>
        </a:defRPr>
      </a:lvl3pPr>
      <a:lvl4pPr algn="l" defTabSz="449263" rtl="0" fontAlgn="base">
        <a:spcBef>
          <a:spcPct val="0"/>
        </a:spcBef>
        <a:spcAft>
          <a:spcPct val="0"/>
        </a:spcAft>
        <a:buClr>
          <a:srgbClr val="FF0000"/>
        </a:buClr>
        <a:buSzPct val="100000"/>
        <a:buFont typeface="Times New Roman" pitchFamily="-65" charset="0"/>
        <a:defRPr sz="4400">
          <a:solidFill>
            <a:srgbClr val="000000"/>
          </a:solidFill>
          <a:latin typeface="Times New Roman" pitchFamily="-65" charset="0"/>
          <a:ea typeface="ＭＳ Ｐゴシック" pitchFamily="-65" charset="-128"/>
        </a:defRPr>
      </a:lvl4pPr>
      <a:lvl5pPr algn="l" defTabSz="449263" rtl="0" fontAlgn="base">
        <a:spcBef>
          <a:spcPct val="0"/>
        </a:spcBef>
        <a:spcAft>
          <a:spcPct val="0"/>
        </a:spcAft>
        <a:buClr>
          <a:srgbClr val="FF0000"/>
        </a:buClr>
        <a:buSzPct val="100000"/>
        <a:buFont typeface="Times New Roman" pitchFamily="-65" charset="0"/>
        <a:defRPr sz="4400">
          <a:solidFill>
            <a:srgbClr val="000000"/>
          </a:solidFill>
          <a:latin typeface="Times New Roman" pitchFamily="-65" charset="0"/>
          <a:ea typeface="ＭＳ Ｐゴシック" pitchFamily="-65" charset="-128"/>
        </a:defRPr>
      </a:lvl5pPr>
      <a:lvl6pPr marL="457200" algn="l" defTabSz="449263" rtl="0" fontAlgn="base">
        <a:spcBef>
          <a:spcPct val="0"/>
        </a:spcBef>
        <a:spcAft>
          <a:spcPct val="0"/>
        </a:spcAft>
        <a:buClr>
          <a:srgbClr val="FF0000"/>
        </a:buClr>
        <a:buSzPct val="100000"/>
        <a:buFont typeface="Times New Roman" pitchFamily="-65" charset="0"/>
        <a:defRPr sz="4400">
          <a:solidFill>
            <a:srgbClr val="000000"/>
          </a:solidFill>
          <a:latin typeface="Times New Roman" pitchFamily="-65" charset="0"/>
          <a:ea typeface="ＭＳ Ｐゴシック" pitchFamily="-65" charset="-128"/>
        </a:defRPr>
      </a:lvl6pPr>
      <a:lvl7pPr marL="914400" algn="l" defTabSz="449263" rtl="0" fontAlgn="base">
        <a:spcBef>
          <a:spcPct val="0"/>
        </a:spcBef>
        <a:spcAft>
          <a:spcPct val="0"/>
        </a:spcAft>
        <a:buClr>
          <a:srgbClr val="FF0000"/>
        </a:buClr>
        <a:buSzPct val="100000"/>
        <a:buFont typeface="Times New Roman" pitchFamily="-65" charset="0"/>
        <a:defRPr sz="4400">
          <a:solidFill>
            <a:srgbClr val="000000"/>
          </a:solidFill>
          <a:latin typeface="Times New Roman" pitchFamily="-65" charset="0"/>
          <a:ea typeface="ＭＳ Ｐゴシック" pitchFamily="-65" charset="-128"/>
        </a:defRPr>
      </a:lvl7pPr>
      <a:lvl8pPr marL="1371600" algn="l" defTabSz="449263" rtl="0" fontAlgn="base">
        <a:spcBef>
          <a:spcPct val="0"/>
        </a:spcBef>
        <a:spcAft>
          <a:spcPct val="0"/>
        </a:spcAft>
        <a:buClr>
          <a:srgbClr val="FF0000"/>
        </a:buClr>
        <a:buSzPct val="100000"/>
        <a:buFont typeface="Times New Roman" pitchFamily="-65" charset="0"/>
        <a:defRPr sz="4400">
          <a:solidFill>
            <a:srgbClr val="000000"/>
          </a:solidFill>
          <a:latin typeface="Times New Roman" pitchFamily="-65" charset="0"/>
          <a:ea typeface="ＭＳ Ｐゴシック" pitchFamily="-65" charset="-128"/>
        </a:defRPr>
      </a:lvl8pPr>
      <a:lvl9pPr marL="1828800" algn="l" defTabSz="449263" rtl="0" fontAlgn="base">
        <a:spcBef>
          <a:spcPct val="0"/>
        </a:spcBef>
        <a:spcAft>
          <a:spcPct val="0"/>
        </a:spcAft>
        <a:buClr>
          <a:srgbClr val="FF0000"/>
        </a:buClr>
        <a:buSzPct val="100000"/>
        <a:buFont typeface="Times New Roman" pitchFamily="-65" charset="0"/>
        <a:defRPr sz="4400">
          <a:solidFill>
            <a:srgbClr val="000000"/>
          </a:solidFill>
          <a:latin typeface="Times New Roman" pitchFamily="-65" charset="0"/>
          <a:ea typeface="ＭＳ Ｐゴシック" pitchFamily="-65" charset="-128"/>
        </a:defRPr>
      </a:lvl9pPr>
    </p:titleStyle>
    <p:bodyStyle>
      <a:lvl1pPr marL="334963" indent="-334963" algn="ctr" defTabSz="449263" rtl="0" fontAlgn="base">
        <a:spcBef>
          <a:spcPts val="738"/>
        </a:spcBef>
        <a:spcAft>
          <a:spcPct val="0"/>
        </a:spcAft>
        <a:buClr>
          <a:srgbClr val="3333CC"/>
        </a:buClr>
        <a:buSzPct val="100000"/>
        <a:buFont typeface="Times New Roman" pitchFamily="-65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35013" indent="-277813" algn="l" defTabSz="449263" rtl="0" fontAlgn="base">
        <a:spcBef>
          <a:spcPts val="638"/>
        </a:spcBef>
        <a:spcAft>
          <a:spcPct val="0"/>
        </a:spcAft>
        <a:buClr>
          <a:srgbClr val="3333CC"/>
        </a:buClr>
        <a:buSzPct val="100000"/>
        <a:buFont typeface="Times New Roman" pitchFamily="-65" charset="0"/>
        <a:buChar char="–"/>
        <a:defRPr sz="2800">
          <a:solidFill>
            <a:srgbClr val="000000"/>
          </a:solidFill>
          <a:latin typeface="+mn-lt"/>
          <a:ea typeface="ＭＳ Ｐゴシック" pitchFamily="-65" charset="-128"/>
        </a:defRPr>
      </a:lvl2pPr>
      <a:lvl3pPr marL="1143000" indent="-228600" algn="l" defTabSz="449263" rtl="0" fontAlgn="base">
        <a:spcBef>
          <a:spcPts val="538"/>
        </a:spcBef>
        <a:spcAft>
          <a:spcPct val="0"/>
        </a:spcAft>
        <a:buClr>
          <a:srgbClr val="3333CC"/>
        </a:buClr>
        <a:buSzPct val="100000"/>
        <a:buFont typeface="Times New Roman" pitchFamily="-65" charset="0"/>
        <a:buChar char="•"/>
        <a:defRPr sz="2400">
          <a:solidFill>
            <a:srgbClr val="000000"/>
          </a:solidFill>
          <a:latin typeface="+mn-lt"/>
          <a:ea typeface="ＭＳ Ｐゴシック" pitchFamily="-65" charset="-128"/>
        </a:defRPr>
      </a:lvl3pPr>
      <a:lvl4pPr marL="1600200" indent="-228600" algn="l" defTabSz="449263" rtl="0" fontAlgn="base">
        <a:spcBef>
          <a:spcPts val="438"/>
        </a:spcBef>
        <a:spcAft>
          <a:spcPct val="0"/>
        </a:spcAft>
        <a:buClr>
          <a:srgbClr val="3333CC"/>
        </a:buClr>
        <a:buSzPct val="100000"/>
        <a:buFont typeface="Times New Roman" pitchFamily="-65" charset="0"/>
        <a:buChar char="–"/>
        <a:defRPr sz="2000">
          <a:solidFill>
            <a:srgbClr val="000000"/>
          </a:solidFill>
          <a:latin typeface="+mn-lt"/>
          <a:ea typeface="ＭＳ Ｐゴシック" pitchFamily="-65" charset="-128"/>
        </a:defRPr>
      </a:lvl4pPr>
      <a:lvl5pPr marL="2057400" indent="-228600" algn="l" defTabSz="449263" rtl="0" fontAlgn="base">
        <a:spcBef>
          <a:spcPts val="438"/>
        </a:spcBef>
        <a:spcAft>
          <a:spcPct val="0"/>
        </a:spcAft>
        <a:buClr>
          <a:srgbClr val="3333CC"/>
        </a:buClr>
        <a:buSzPct val="100000"/>
        <a:buFont typeface="Times New Roman" pitchFamily="-65" charset="0"/>
        <a:buChar char="»"/>
        <a:defRPr sz="2000">
          <a:solidFill>
            <a:srgbClr val="000000"/>
          </a:solidFill>
          <a:latin typeface="+mn-lt"/>
          <a:ea typeface="ＭＳ Ｐゴシック" pitchFamily="-65" charset="-128"/>
        </a:defRPr>
      </a:lvl5pPr>
      <a:lvl6pPr marL="2514600" indent="-228600" algn="l" defTabSz="449263" rtl="0" fontAlgn="base">
        <a:spcBef>
          <a:spcPts val="438"/>
        </a:spcBef>
        <a:spcAft>
          <a:spcPct val="0"/>
        </a:spcAft>
        <a:buClr>
          <a:srgbClr val="3333CC"/>
        </a:buClr>
        <a:buSzPct val="100000"/>
        <a:buFont typeface="Times New Roman" pitchFamily="-65" charset="0"/>
        <a:buChar char="»"/>
        <a:defRPr sz="2000">
          <a:solidFill>
            <a:srgbClr val="000000"/>
          </a:solidFill>
          <a:latin typeface="+mn-lt"/>
          <a:ea typeface="ＭＳ Ｐゴシック" pitchFamily="-65" charset="-128"/>
        </a:defRPr>
      </a:lvl6pPr>
      <a:lvl7pPr marL="2971800" indent="-228600" algn="l" defTabSz="449263" rtl="0" fontAlgn="base">
        <a:spcBef>
          <a:spcPts val="438"/>
        </a:spcBef>
        <a:spcAft>
          <a:spcPct val="0"/>
        </a:spcAft>
        <a:buClr>
          <a:srgbClr val="3333CC"/>
        </a:buClr>
        <a:buSzPct val="100000"/>
        <a:buFont typeface="Times New Roman" pitchFamily="-65" charset="0"/>
        <a:buChar char="»"/>
        <a:defRPr sz="2000">
          <a:solidFill>
            <a:srgbClr val="000000"/>
          </a:solidFill>
          <a:latin typeface="+mn-lt"/>
          <a:ea typeface="ＭＳ Ｐゴシック" pitchFamily="-65" charset="-128"/>
        </a:defRPr>
      </a:lvl7pPr>
      <a:lvl8pPr marL="3429000" indent="-228600" algn="l" defTabSz="449263" rtl="0" fontAlgn="base">
        <a:spcBef>
          <a:spcPts val="438"/>
        </a:spcBef>
        <a:spcAft>
          <a:spcPct val="0"/>
        </a:spcAft>
        <a:buClr>
          <a:srgbClr val="3333CC"/>
        </a:buClr>
        <a:buSzPct val="100000"/>
        <a:buFont typeface="Times New Roman" pitchFamily="-65" charset="0"/>
        <a:buChar char="»"/>
        <a:defRPr sz="2000">
          <a:solidFill>
            <a:srgbClr val="000000"/>
          </a:solidFill>
          <a:latin typeface="+mn-lt"/>
          <a:ea typeface="ＭＳ Ｐゴシック" pitchFamily="-65" charset="-128"/>
        </a:defRPr>
      </a:lvl8pPr>
      <a:lvl9pPr marL="3886200" indent="-228600" algn="l" defTabSz="449263" rtl="0" fontAlgn="base">
        <a:spcBef>
          <a:spcPts val="438"/>
        </a:spcBef>
        <a:spcAft>
          <a:spcPct val="0"/>
        </a:spcAft>
        <a:buClr>
          <a:srgbClr val="3333CC"/>
        </a:buClr>
        <a:buSzPct val="100000"/>
        <a:buFont typeface="Times New Roman" pitchFamily="-65" charset="0"/>
        <a:buChar char="»"/>
        <a:defRPr sz="2000">
          <a:solidFill>
            <a:srgbClr val="000000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6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7.xml"/><Relationship Id="rId3" Type="http://schemas.openxmlformats.org/officeDocument/2006/relationships/image" Target="../media/image13.png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8.xml"/><Relationship Id="rId3" Type="http://schemas.openxmlformats.org/officeDocument/2006/relationships/image" Target="../media/image1.png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9.xml"/><Relationship Id="rId3" Type="http://schemas.openxmlformats.org/officeDocument/2006/relationships/image" Target="../media/image1.png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0.xml"/><Relationship Id="rId3" Type="http://schemas.openxmlformats.org/officeDocument/2006/relationships/image" Target="../media/image14.png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1.xml"/><Relationship Id="rId3" Type="http://schemas.openxmlformats.org/officeDocument/2006/relationships/image" Target="../media/image1.png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4" Type="http://schemas.openxmlformats.org/officeDocument/2006/relationships/image" Target="../media/image1.png"/><Relationship Id="rId5" Type="http://schemas.openxmlformats.org/officeDocument/2006/relationships/oleObject" Target="../embeddings/oleObject1.bin"/><Relationship Id="rId6" Type="http://schemas.openxmlformats.org/officeDocument/2006/relationships/image" Target="../media/image5.wmf"/><Relationship Id="rId7" Type="http://schemas.openxmlformats.org/officeDocument/2006/relationships/oleObject" Target="../embeddings/oleObject2.bin"/><Relationship Id="rId8" Type="http://schemas.openxmlformats.org/officeDocument/2006/relationships/image" Target="../media/image6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4" Type="http://schemas.openxmlformats.org/officeDocument/2006/relationships/image" Target="../media/image1.png"/><Relationship Id="rId5" Type="http://schemas.openxmlformats.org/officeDocument/2006/relationships/oleObject" Target="../embeddings/oleObject3.bin"/><Relationship Id="rId6" Type="http://schemas.openxmlformats.org/officeDocument/2006/relationships/image" Target="../media/image7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8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9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1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1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8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9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0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4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1.png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1.png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1.png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1.png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1.png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2.xml"/><Relationship Id="rId3" Type="http://schemas.openxmlformats.org/officeDocument/2006/relationships/image" Target="../media/image1.png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3.xml"/><Relationship Id="rId3" Type="http://schemas.openxmlformats.org/officeDocument/2006/relationships/image" Target="../media/image10.png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4.xml"/><Relationship Id="rId3" Type="http://schemas.openxmlformats.org/officeDocument/2006/relationships/image" Target="../media/image10.png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6.xml"/><Relationship Id="rId3" Type="http://schemas.openxmlformats.org/officeDocument/2006/relationships/image" Target="../media/image11.png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7.xml"/><Relationship Id="rId3" Type="http://schemas.openxmlformats.org/officeDocument/2006/relationships/image" Target="../media/image1.png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8.xml"/><Relationship Id="rId3" Type="http://schemas.openxmlformats.org/officeDocument/2006/relationships/image" Target="../media/image1.png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9.xml"/><Relationship Id="rId3" Type="http://schemas.openxmlformats.org/officeDocument/2006/relationships/image" Target="../media/image1.png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0.xml"/><Relationship Id="rId3" Type="http://schemas.openxmlformats.org/officeDocument/2006/relationships/image" Target="../media/image1.png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1.xml"/><Relationship Id="rId3" Type="http://schemas.openxmlformats.org/officeDocument/2006/relationships/image" Target="../media/image1.png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2.xml"/><Relationship Id="rId3" Type="http://schemas.openxmlformats.org/officeDocument/2006/relationships/image" Target="../media/image1.png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3.xml"/><Relationship Id="rId3" Type="http://schemas.openxmlformats.org/officeDocument/2006/relationships/image" Target="../media/image1.png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4.xml"/><Relationship Id="rId3" Type="http://schemas.openxmlformats.org/officeDocument/2006/relationships/image" Target="../media/image1.png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5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2286000"/>
            <a:ext cx="7772400" cy="1143000"/>
          </a:xfrm>
          <a:ln/>
        </p:spPr>
        <p:txBody>
          <a:bodyPr/>
          <a:lstStyle/>
          <a:p>
            <a:pPr>
              <a:lnSpc>
                <a:spcPct val="94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 smtClean="0"/>
              <a:t>CSC </a:t>
            </a:r>
            <a:r>
              <a:rPr lang="en-GB" dirty="0"/>
              <a:t>536 Lecture</a:t>
            </a:r>
            <a:r>
              <a:rPr lang="en-GB" dirty="0" smtClean="0"/>
              <a:t> 1</a:t>
            </a:r>
            <a:endParaRPr lang="en-GB" dirty="0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39238" cy="1139825"/>
          </a:xfrm>
        </p:spPr>
        <p:txBody>
          <a:bodyPr lIns="0" tIns="0" rIns="0" bIns="0"/>
          <a:lstStyle/>
          <a:p>
            <a:pPr eaLnBrk="1" hangingPunct="1">
              <a:lnSpc>
                <a:spcPct val="94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 smtClean="0">
                <a:latin typeface="Calibri"/>
                <a:ea typeface="ＭＳ Ｐゴシック" charset="0"/>
              </a:rPr>
              <a:t>2. The </a:t>
            </a:r>
            <a:r>
              <a:rPr lang="en-GB" dirty="0">
                <a:latin typeface="Calibri"/>
                <a:ea typeface="ＭＳ Ｐゴシック" charset="0"/>
              </a:rPr>
              <a:t>synchronization problem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63" y="1814513"/>
            <a:ext cx="9139237" cy="5043487"/>
          </a:xfrm>
        </p:spPr>
        <p:txBody>
          <a:bodyPr lIns="0" tIns="0" rIns="0" bIns="0"/>
          <a:lstStyle/>
          <a:p>
            <a:pPr marL="850900" indent="-449263" algn="l" eaLnBrk="1" hangingPunct="1">
              <a:lnSpc>
                <a:spcPct val="94000"/>
              </a:lnSpc>
              <a:buSzPct val="60000"/>
              <a:buFont typeface="StarSymbol" charset="0"/>
              <a:buBlip>
                <a:blip r:embed="rId3"/>
              </a:buBlip>
              <a:tabLst>
                <a:tab pos="33496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>
                <a:latin typeface="Calibri"/>
                <a:ea typeface="ＭＳ Ｐゴシック" charset="0"/>
              </a:rPr>
              <a:t>t</a:t>
            </a:r>
            <a:r>
              <a:rPr lang="en-GB" dirty="0" smtClean="0">
                <a:latin typeface="Calibri"/>
                <a:ea typeface="ＭＳ Ｐゴシック" charset="0"/>
              </a:rPr>
              <a:t> </a:t>
            </a:r>
            <a:r>
              <a:rPr lang="en-GB" dirty="0">
                <a:latin typeface="Calibri"/>
                <a:ea typeface="ＭＳ Ｐゴシック" charset="0"/>
              </a:rPr>
              <a:t>= UTC time</a:t>
            </a:r>
          </a:p>
          <a:p>
            <a:pPr marL="850900" indent="-449263" algn="l" eaLnBrk="1" hangingPunct="1">
              <a:buSzPct val="60000"/>
              <a:buFont typeface="StarSymbol" charset="0"/>
              <a:buBlip>
                <a:blip r:embed="rId3"/>
              </a:buBlip>
              <a:tabLst>
                <a:tab pos="33496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>
                <a:latin typeface="Calibri"/>
                <a:ea typeface="ＭＳ Ｐゴシック" charset="0"/>
              </a:rPr>
              <a:t>C(t) = time at node</a:t>
            </a:r>
          </a:p>
          <a:p>
            <a:pPr marL="850900" indent="-449263" algn="l" eaLnBrk="1" hangingPunct="1">
              <a:buSzPct val="60000"/>
              <a:buFont typeface="StarSymbol" charset="0"/>
              <a:buBlip>
                <a:blip r:embed="rId3"/>
              </a:buBlip>
              <a:tabLst>
                <a:tab pos="33496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>
                <a:latin typeface="Calibri"/>
                <a:ea typeface="ＭＳ Ｐゴシック" charset="0"/>
              </a:rPr>
              <a:t>Ideally, C(t) = t, for every time t.</a:t>
            </a:r>
          </a:p>
          <a:p>
            <a:pPr marL="850900" indent="-449263" algn="l" eaLnBrk="1" hangingPunct="1">
              <a:buSzPct val="60000"/>
              <a:buFont typeface="StarSymbol" charset="0"/>
              <a:buBlip>
                <a:blip r:embed="rId3"/>
              </a:buBlip>
              <a:tabLst>
                <a:tab pos="33496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>
                <a:latin typeface="Calibri"/>
                <a:ea typeface="ＭＳ Ｐゴシック" charset="0"/>
              </a:rPr>
              <a:t>Realistically, we should be happy to know the maximum drift rate r:</a:t>
            </a:r>
          </a:p>
          <a:p>
            <a:pPr marL="850900" indent="-449263" eaLnBrk="1" hangingPunct="1">
              <a:buSzPct val="60000"/>
              <a:buFont typeface="Times New Roman" charset="0"/>
              <a:buNone/>
              <a:tabLst>
                <a:tab pos="33496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>
                <a:latin typeface="Calibri"/>
                <a:ea typeface="ＭＳ Ｐゴシック" charset="0"/>
              </a:rPr>
              <a:t>1 - r &lt; </a:t>
            </a:r>
            <a:r>
              <a:rPr lang="en-GB" dirty="0" err="1">
                <a:latin typeface="Calibri"/>
                <a:ea typeface="ＭＳ Ｐゴシック" charset="0"/>
              </a:rPr>
              <a:t>dC</a:t>
            </a:r>
            <a:r>
              <a:rPr lang="en-GB" dirty="0">
                <a:latin typeface="Calibri"/>
                <a:ea typeface="ＭＳ Ｐゴシック" charset="0"/>
              </a:rPr>
              <a:t>/</a:t>
            </a:r>
            <a:r>
              <a:rPr lang="en-GB" dirty="0" err="1">
                <a:latin typeface="Calibri"/>
                <a:ea typeface="ＭＳ Ｐゴシック" charset="0"/>
              </a:rPr>
              <a:t>dt</a:t>
            </a:r>
            <a:r>
              <a:rPr lang="en-GB" dirty="0">
                <a:latin typeface="Calibri"/>
                <a:ea typeface="ＭＳ Ｐゴシック" charset="0"/>
              </a:rPr>
              <a:t> &lt; 1 + r</a:t>
            </a:r>
          </a:p>
          <a:p>
            <a:pPr marL="850900" indent="-449263" algn="l" eaLnBrk="1" hangingPunct="1">
              <a:buSzPct val="60000"/>
              <a:buFont typeface="StarSymbol" charset="0"/>
              <a:buBlip>
                <a:blip r:embed="rId3"/>
              </a:buBlip>
              <a:tabLst>
                <a:tab pos="33496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>
                <a:latin typeface="Calibri"/>
                <a:ea typeface="ＭＳ Ｐゴシック" charset="0"/>
              </a:rPr>
              <a:t>Problem: keep clocks synchronized within </a:t>
            </a:r>
            <a:r>
              <a:rPr lang="en-GB" dirty="0" err="1">
                <a:latin typeface="Calibri"/>
                <a:ea typeface="ＭＳ Ｐゴシック" charset="0"/>
              </a:rPr>
              <a:t>ε</a:t>
            </a:r>
            <a:r>
              <a:rPr lang="en-GB" dirty="0">
                <a:latin typeface="Calibri"/>
                <a:ea typeface="ＭＳ Ｐゴシック" charset="0"/>
              </a:rPr>
              <a:t>.</a:t>
            </a:r>
          </a:p>
          <a:p>
            <a:pPr marL="850900" indent="-449263" algn="l" eaLnBrk="1" hangingPunct="1">
              <a:buSzPct val="60000"/>
              <a:buFont typeface="StarSymbol" charset="0"/>
              <a:buBlip>
                <a:blip r:embed="rId3"/>
              </a:buBlip>
              <a:tabLst>
                <a:tab pos="33496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>
                <a:latin typeface="Calibri"/>
                <a:ea typeface="ＭＳ Ｐゴシック" charset="0"/>
              </a:rPr>
              <a:t>Solution: resynchronize every </a:t>
            </a:r>
            <a:r>
              <a:rPr lang="en-GB" dirty="0" err="1">
                <a:latin typeface="Calibri"/>
                <a:ea typeface="ＭＳ Ｐゴシック" charset="0"/>
              </a:rPr>
              <a:t>ε</a:t>
            </a:r>
            <a:r>
              <a:rPr lang="en-GB" dirty="0" smtClean="0">
                <a:latin typeface="Calibri"/>
                <a:ea typeface="ＭＳ Ｐゴシック" charset="0"/>
              </a:rPr>
              <a:t>/r </a:t>
            </a:r>
            <a:r>
              <a:rPr lang="en-GB" dirty="0">
                <a:latin typeface="Calibri"/>
                <a:ea typeface="ＭＳ Ｐゴシック" charset="0"/>
              </a:rPr>
              <a:t>steps</a:t>
            </a:r>
          </a:p>
          <a:p>
            <a:pPr marL="850900" indent="-449263" algn="l" eaLnBrk="1" hangingPunct="1">
              <a:buSzPct val="60000"/>
              <a:buFont typeface="StarSymbol" charset="0"/>
              <a:buBlip>
                <a:blip r:embed="rId3"/>
              </a:buBlip>
              <a:tabLst>
                <a:tab pos="33496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dirty="0">
              <a:latin typeface="Calibri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008759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0825" cy="1139825"/>
          </a:xfrm>
          <a:ln/>
        </p:spPr>
        <p:txBody>
          <a:bodyPr/>
          <a:lstStyle/>
          <a:p>
            <a:pPr>
              <a:lnSpc>
                <a:spcPct val="94000"/>
              </a:lnSpc>
              <a:buSzPct val="6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4000"/>
              <a:t>A centralized algorithm (2)</a:t>
            </a:r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175" y="1285875"/>
            <a:ext cx="9140825" cy="5572125"/>
          </a:xfrm>
          <a:ln/>
        </p:spPr>
        <p:txBody>
          <a:bodyPr/>
          <a:lstStyle/>
          <a:p>
            <a:pPr marL="623888" indent="-166688" algn="l">
              <a:lnSpc>
                <a:spcPct val="94000"/>
              </a:lnSpc>
              <a:buClr>
                <a:srgbClr val="000000"/>
              </a:buClr>
              <a:buSzPct val="60000"/>
              <a:tabLst>
                <a:tab pos="338138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/>
              <a:t>Safety: </a:t>
            </a:r>
            <a:r>
              <a:rPr lang="en-GB" dirty="0">
                <a:ea typeface="Calibri"/>
                <a:cs typeface="Calibri"/>
              </a:rPr>
              <a:t>√</a:t>
            </a:r>
            <a:endParaRPr lang="en-GB" dirty="0" smtClean="0"/>
          </a:p>
          <a:p>
            <a:pPr marL="623888" indent="-166688" algn="l">
              <a:buClr>
                <a:srgbClr val="000000"/>
              </a:buClr>
              <a:buSzPct val="60000"/>
              <a:tabLst>
                <a:tab pos="338138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dirty="0" smtClean="0"/>
          </a:p>
          <a:p>
            <a:pPr marL="623888" indent="-166688" algn="l">
              <a:buClr>
                <a:srgbClr val="000000"/>
              </a:buClr>
              <a:buSzPct val="60000"/>
              <a:tabLst>
                <a:tab pos="338138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 smtClean="0"/>
              <a:t>No </a:t>
            </a:r>
            <a:r>
              <a:rPr lang="en-GB" dirty="0"/>
              <a:t>starvation: </a:t>
            </a:r>
            <a:r>
              <a:rPr lang="en-GB" dirty="0">
                <a:ea typeface="Calibri"/>
                <a:cs typeface="Calibri"/>
              </a:rPr>
              <a:t>√  </a:t>
            </a:r>
            <a:r>
              <a:rPr lang="en-GB" dirty="0"/>
              <a:t>(and therefore no deadlock)</a:t>
            </a:r>
            <a:endParaRPr lang="en-GB" dirty="0" smtClean="0"/>
          </a:p>
          <a:p>
            <a:pPr marL="623888" indent="-166688" algn="l">
              <a:buClr>
                <a:srgbClr val="000000"/>
              </a:buClr>
              <a:buSzPct val="60000"/>
              <a:tabLst>
                <a:tab pos="338138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dirty="0" smtClean="0"/>
          </a:p>
          <a:p>
            <a:pPr marL="623888" indent="-166688" algn="l">
              <a:buClr>
                <a:srgbClr val="000000"/>
              </a:buClr>
              <a:buSzPct val="60000"/>
              <a:tabLst>
                <a:tab pos="338138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 err="1" smtClean="0"/>
              <a:t>Liveness</a:t>
            </a:r>
            <a:r>
              <a:rPr lang="en-GB" dirty="0" smtClean="0"/>
              <a:t> </a:t>
            </a:r>
            <a:r>
              <a:rPr lang="en-GB" dirty="0"/>
              <a:t>3: not satisfied!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ext Box 1"/>
          <p:cNvSpPr txBox="1">
            <a:spLocks noChangeArrowheads="1"/>
          </p:cNvSpPr>
          <p:nvPr/>
        </p:nvSpPr>
        <p:spPr bwMode="auto">
          <a:xfrm>
            <a:off x="0" y="201823"/>
            <a:ext cx="9144000" cy="737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prstTxWarp prst="textNoShape">
              <a:avLst/>
            </a:prstTxWarp>
            <a:spAutoFit/>
          </a:bodyPr>
          <a:lstStyle/>
          <a:p>
            <a:pPr algn="ctr" eaLnBrk="1" hangingPunct="1">
              <a:lnSpc>
                <a:spcPct val="94000"/>
              </a:lnSpc>
              <a:buClr>
                <a:srgbClr val="FF0000"/>
              </a:buClr>
              <a:buSzPct val="100000"/>
              <a:buFont typeface="Times New Roman" pitchFamily="-65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4400" dirty="0">
                <a:solidFill>
                  <a:srgbClr val="FF0000"/>
                </a:solidFill>
                <a:latin typeface="+mj-lt"/>
              </a:rPr>
              <a:t>A token-based ring algorithm</a:t>
            </a:r>
          </a:p>
        </p:txBody>
      </p:sp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0" y="5486400"/>
            <a:ext cx="9144000" cy="9007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 marL="804863" indent="-347663" eaLnBrk="1" hangingPunct="1">
              <a:lnSpc>
                <a:spcPct val="94000"/>
              </a:lnSpc>
              <a:spcBef>
                <a:spcPts val="663"/>
              </a:spcBef>
              <a:buClr>
                <a:schemeClr val="tx1"/>
              </a:buClr>
              <a:buFont typeface="Times New Roman" pitchFamily="-65" charset="0"/>
              <a:buAutoNum type="alphaLcParenR"/>
              <a:tabLst>
                <a:tab pos="1150938" algn="l"/>
                <a:tab pos="1162050" algn="l"/>
                <a:tab pos="1611313" algn="l"/>
                <a:tab pos="2060575" algn="l"/>
                <a:tab pos="2509838" algn="l"/>
                <a:tab pos="2959100" algn="l"/>
                <a:tab pos="3408363" algn="l"/>
                <a:tab pos="3857625" algn="l"/>
                <a:tab pos="4306888" algn="l"/>
                <a:tab pos="4756150" algn="l"/>
                <a:tab pos="5205413" algn="l"/>
                <a:tab pos="5654675" algn="l"/>
                <a:tab pos="6103938" algn="l"/>
                <a:tab pos="6553200" algn="l"/>
                <a:tab pos="7002463" algn="l"/>
                <a:tab pos="7451725" algn="l"/>
                <a:tab pos="7900988" algn="l"/>
                <a:tab pos="8350250" algn="l"/>
                <a:tab pos="8799513" algn="l"/>
                <a:tab pos="9248775" algn="l"/>
              </a:tabLst>
            </a:pPr>
            <a:r>
              <a:rPr lang="en-GB" sz="2400" dirty="0">
                <a:solidFill>
                  <a:schemeClr val="tx1"/>
                </a:solidFill>
                <a:latin typeface="+mj-lt"/>
              </a:rPr>
              <a:t>An unordered group of processes on a network.  </a:t>
            </a:r>
          </a:p>
          <a:p>
            <a:pPr marL="804863" indent="-347663" eaLnBrk="1" hangingPunct="1">
              <a:spcBef>
                <a:spcPts val="663"/>
              </a:spcBef>
              <a:buClr>
                <a:schemeClr val="tx1"/>
              </a:buClr>
              <a:buFont typeface="Times New Roman" pitchFamily="-65" charset="0"/>
              <a:buAutoNum type="alphaLcParenR"/>
              <a:tabLst>
                <a:tab pos="1150938" algn="l"/>
                <a:tab pos="1162050" algn="l"/>
                <a:tab pos="1611313" algn="l"/>
                <a:tab pos="2060575" algn="l"/>
                <a:tab pos="2509838" algn="l"/>
                <a:tab pos="2959100" algn="l"/>
                <a:tab pos="3408363" algn="l"/>
                <a:tab pos="3857625" algn="l"/>
                <a:tab pos="4306888" algn="l"/>
                <a:tab pos="4756150" algn="l"/>
                <a:tab pos="5205413" algn="l"/>
                <a:tab pos="5654675" algn="l"/>
                <a:tab pos="6103938" algn="l"/>
                <a:tab pos="6553200" algn="l"/>
                <a:tab pos="7002463" algn="l"/>
                <a:tab pos="7451725" algn="l"/>
                <a:tab pos="7900988" algn="l"/>
                <a:tab pos="8350250" algn="l"/>
                <a:tab pos="8799513" algn="l"/>
                <a:tab pos="9248775" algn="l"/>
              </a:tabLst>
            </a:pPr>
            <a:r>
              <a:rPr lang="en-GB" sz="2400" dirty="0">
                <a:solidFill>
                  <a:schemeClr val="tx1"/>
                </a:solidFill>
                <a:latin typeface="+mj-lt"/>
              </a:rPr>
              <a:t>A logical ring constructed in software.</a:t>
            </a:r>
          </a:p>
        </p:txBody>
      </p:sp>
      <p:pic>
        <p:nvPicPr>
          <p:cNvPr id="37894" name="Picture 6"/>
          <p:cNvPicPr>
            <a:picLocks noChangeAspect="1" noChangeArrowheads="1"/>
          </p:cNvPicPr>
          <p:nvPr/>
        </p:nvPicPr>
        <p:blipFill>
          <a:blip r:embed="rId3"/>
          <a:srcRect l="24345" t="45921" r="21780" b="39426"/>
          <a:stretch>
            <a:fillRect/>
          </a:stretch>
        </p:blipFill>
        <p:spPr bwMode="auto">
          <a:xfrm>
            <a:off x="419100" y="1714500"/>
            <a:ext cx="8572500" cy="330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0825" cy="1139825"/>
          </a:xfrm>
          <a:ln/>
        </p:spPr>
        <p:txBody>
          <a:bodyPr/>
          <a:lstStyle/>
          <a:p>
            <a:pPr>
              <a:lnSpc>
                <a:spcPct val="94000"/>
              </a:lnSpc>
              <a:buSzPct val="6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/>
              <a:t>A token ring algorithm (2)</a:t>
            </a:r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175" y="1676400"/>
            <a:ext cx="9140825" cy="5181600"/>
          </a:xfrm>
          <a:ln/>
        </p:spPr>
        <p:txBody>
          <a:bodyPr/>
          <a:lstStyle/>
          <a:p>
            <a:pPr marL="795338" indent="-338138" algn="l">
              <a:lnSpc>
                <a:spcPct val="94000"/>
              </a:lnSpc>
              <a:buClr>
                <a:srgbClr val="000000"/>
              </a:buClr>
              <a:buSzPct val="60000"/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800" dirty="0"/>
              <a:t>Safety: </a:t>
            </a:r>
            <a:r>
              <a:rPr lang="en-GB" sz="2800" dirty="0">
                <a:ea typeface="Calibri"/>
                <a:cs typeface="Calibri"/>
              </a:rPr>
              <a:t>√</a:t>
            </a:r>
            <a:endParaRPr lang="en-GB" sz="2800" dirty="0" smtClean="0">
              <a:ea typeface="Calibri"/>
              <a:cs typeface="Calibri"/>
            </a:endParaRPr>
          </a:p>
          <a:p>
            <a:pPr marL="795338" indent="-338138" algn="l">
              <a:buClr>
                <a:srgbClr val="000000"/>
              </a:buClr>
              <a:buSzPct val="60000"/>
              <a:buFont typeface="StarSymbol" charset="0"/>
              <a:buBlip>
                <a:blip r:embed="rId3"/>
              </a:buBlip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z="2800" dirty="0" smtClean="0"/>
          </a:p>
          <a:p>
            <a:pPr marL="795338" indent="-338138" algn="l">
              <a:buClr>
                <a:srgbClr val="000000"/>
              </a:buClr>
              <a:buSzPct val="60000"/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800" dirty="0" smtClean="0"/>
              <a:t>No </a:t>
            </a:r>
            <a:r>
              <a:rPr lang="en-GB" sz="2800" dirty="0"/>
              <a:t>starvation: </a:t>
            </a:r>
            <a:r>
              <a:rPr lang="en-GB" sz="2800" dirty="0">
                <a:ea typeface="Calibri"/>
                <a:cs typeface="Calibri"/>
              </a:rPr>
              <a:t>√  </a:t>
            </a:r>
            <a:r>
              <a:rPr lang="en-GB" sz="2800" dirty="0"/>
              <a:t>(and therefore no deadlock)</a:t>
            </a:r>
            <a:endParaRPr lang="en-GB" sz="2800" dirty="0" smtClean="0"/>
          </a:p>
          <a:p>
            <a:pPr marL="795338" indent="-338138" algn="l">
              <a:buClr>
                <a:srgbClr val="000000"/>
              </a:buClr>
              <a:buSzPct val="60000"/>
              <a:buFont typeface="StarSymbol" charset="0"/>
              <a:buBlip>
                <a:blip r:embed="rId3"/>
              </a:buBlip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z="2800" dirty="0" smtClean="0"/>
          </a:p>
          <a:p>
            <a:pPr marL="795338" indent="-338138" algn="l">
              <a:buClr>
                <a:srgbClr val="000000"/>
              </a:buClr>
              <a:buSzPct val="60000"/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800" dirty="0" err="1" smtClean="0"/>
              <a:t>Liveness</a:t>
            </a:r>
            <a:r>
              <a:rPr lang="en-GB" sz="2800" dirty="0" smtClean="0"/>
              <a:t> </a:t>
            </a:r>
            <a:r>
              <a:rPr lang="en-GB" sz="2800" dirty="0"/>
              <a:t>3: not satisfied!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2413" cy="1143000"/>
          </a:xfrm>
          <a:ln/>
        </p:spPr>
        <p:txBody>
          <a:bodyPr/>
          <a:lstStyle/>
          <a:p>
            <a:pPr>
              <a:lnSpc>
                <a:spcPct val="94000"/>
              </a:lnSpc>
              <a:buSzPct val="6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/>
              <a:t>A distributed algorithm</a:t>
            </a:r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142413" cy="5562600"/>
          </a:xfrm>
          <a:ln/>
        </p:spPr>
        <p:txBody>
          <a:bodyPr/>
          <a:lstStyle/>
          <a:p>
            <a:pPr marL="795338" indent="-338138" algn="l">
              <a:lnSpc>
                <a:spcPct val="94000"/>
              </a:lnSpc>
              <a:buSzPct val="60000"/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800" dirty="0"/>
              <a:t>When a process P wants to enter critical region (CR):</a:t>
            </a:r>
          </a:p>
          <a:p>
            <a:pPr marL="1203325" lvl="2" indent="-338138">
              <a:buSzPct val="60000"/>
              <a:buFont typeface="StarSymbol" charset="0"/>
              <a:buBlip>
                <a:blip r:embed="rId3"/>
              </a:buBlip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/>
              <a:t>P sends a </a:t>
            </a:r>
            <a:r>
              <a:rPr lang="en-GB" dirty="0" err="1"/>
              <a:t>timestamped</a:t>
            </a:r>
            <a:r>
              <a:rPr lang="en-GB" dirty="0"/>
              <a:t> request message (using </a:t>
            </a:r>
            <a:r>
              <a:rPr lang="en-GB" dirty="0" err="1"/>
              <a:t>Lamport</a:t>
            </a:r>
            <a:r>
              <a:rPr lang="en-GB" dirty="0"/>
              <a:t> timestamps!) to all processes. P enters CR only when all processes reply OK.</a:t>
            </a:r>
          </a:p>
          <a:p>
            <a:pPr marL="457200" indent="0" algn="l">
              <a:buSzPct val="60000"/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800" dirty="0"/>
              <a:t>When a process Q receives a request message it does one of the following:</a:t>
            </a:r>
          </a:p>
          <a:p>
            <a:pPr marL="1203325" lvl="2" indent="-338138">
              <a:buSzPct val="60000"/>
              <a:buFont typeface="StarSymbol" charset="0"/>
              <a:buBlip>
                <a:blip r:embed="rId3"/>
              </a:buBlip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/>
              <a:t>If Q is not in CR and does not want it, Q replies OK. (I)</a:t>
            </a:r>
          </a:p>
          <a:p>
            <a:pPr marL="1203325" lvl="2" indent="-338138">
              <a:buSzPct val="60000"/>
              <a:buFont typeface="StarSymbol" charset="0"/>
              <a:buBlip>
                <a:blip r:embed="rId3"/>
              </a:buBlip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/>
              <a:t>If Q is already in CR, it queues the request. (II)</a:t>
            </a:r>
          </a:p>
          <a:p>
            <a:pPr marL="1203325" lvl="2" indent="-338138">
              <a:buSzPct val="60000"/>
              <a:buFont typeface="StarSymbol" charset="0"/>
              <a:buBlip>
                <a:blip r:embed="rId3"/>
              </a:buBlip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/>
              <a:t>If Q wants to enter CR, Q compares its request timestamp with P's request timestamp. If Q's is higher, case I, else II.</a:t>
            </a:r>
          </a:p>
          <a:p>
            <a:pPr marL="457200" indent="0" algn="l">
              <a:buSzPct val="60000"/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800" dirty="0"/>
              <a:t>When a process exits the CR, it replies OK to all processes on its queue.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lIns="90000" tIns="46800" rIns="90000" bIns="46800"/>
          <a:lstStyle/>
          <a:p>
            <a:pPr>
              <a:lnSpc>
                <a:spcPct val="94000"/>
              </a:lnSpc>
              <a:buSzPct val="6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/>
              <a:t>A distributed algorithm (2)</a:t>
            </a:r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5105400"/>
            <a:ext cx="9144000" cy="1752600"/>
          </a:xfrm>
          <a:ln/>
        </p:spPr>
        <p:txBody>
          <a:bodyPr lIns="90000" tIns="46800" rIns="90000" bIns="46800"/>
          <a:lstStyle/>
          <a:p>
            <a:pPr marL="957263" indent="-609600" algn="l">
              <a:lnSpc>
                <a:spcPct val="94000"/>
              </a:lnSpc>
              <a:spcBef>
                <a:spcPts val="463"/>
              </a:spcBef>
              <a:buClr>
                <a:srgbClr val="000000"/>
              </a:buClr>
              <a:buSzTx/>
              <a:buFont typeface="Times New Roman" pitchFamily="-65" charset="0"/>
              <a:buAutoNum type="alphaLcParenR"/>
              <a:tabLst>
                <a:tab pos="604838" algn="l"/>
                <a:tab pos="712788" algn="l"/>
                <a:tab pos="1162050" algn="l"/>
                <a:tab pos="1611313" algn="l"/>
                <a:tab pos="2060575" algn="l"/>
                <a:tab pos="2509838" algn="l"/>
                <a:tab pos="2959100" algn="l"/>
                <a:tab pos="3408363" algn="l"/>
                <a:tab pos="3857625" algn="l"/>
                <a:tab pos="4306888" algn="l"/>
                <a:tab pos="4756150" algn="l"/>
                <a:tab pos="5205413" algn="l"/>
                <a:tab pos="5654675" algn="l"/>
                <a:tab pos="6103938" algn="l"/>
                <a:tab pos="6553200" algn="l"/>
                <a:tab pos="7002463" algn="l"/>
                <a:tab pos="7451725" algn="l"/>
                <a:tab pos="7900988" algn="l"/>
                <a:tab pos="8350250" algn="l"/>
                <a:tab pos="8799513" algn="l"/>
                <a:tab pos="9248775" algn="l"/>
              </a:tabLst>
            </a:pPr>
            <a:r>
              <a:rPr lang="en-GB" sz="2000"/>
              <a:t>Two processes want to enter the same critical region at the same moment.</a:t>
            </a:r>
          </a:p>
          <a:p>
            <a:pPr marL="957263" indent="-609600" algn="l">
              <a:lnSpc>
                <a:spcPct val="90000"/>
              </a:lnSpc>
              <a:spcBef>
                <a:spcPts val="463"/>
              </a:spcBef>
              <a:buClr>
                <a:srgbClr val="000000"/>
              </a:buClr>
              <a:buSzTx/>
              <a:buFont typeface="Times New Roman" pitchFamily="-65" charset="0"/>
              <a:buAutoNum type="alphaLcParenR"/>
              <a:tabLst>
                <a:tab pos="604838" algn="l"/>
                <a:tab pos="712788" algn="l"/>
                <a:tab pos="1162050" algn="l"/>
                <a:tab pos="1611313" algn="l"/>
                <a:tab pos="2060575" algn="l"/>
                <a:tab pos="2509838" algn="l"/>
                <a:tab pos="2959100" algn="l"/>
                <a:tab pos="3408363" algn="l"/>
                <a:tab pos="3857625" algn="l"/>
                <a:tab pos="4306888" algn="l"/>
                <a:tab pos="4756150" algn="l"/>
                <a:tab pos="5205413" algn="l"/>
                <a:tab pos="5654675" algn="l"/>
                <a:tab pos="6103938" algn="l"/>
                <a:tab pos="6553200" algn="l"/>
                <a:tab pos="7002463" algn="l"/>
                <a:tab pos="7451725" algn="l"/>
                <a:tab pos="7900988" algn="l"/>
                <a:tab pos="8350250" algn="l"/>
                <a:tab pos="8799513" algn="l"/>
                <a:tab pos="9248775" algn="l"/>
              </a:tabLst>
            </a:pPr>
            <a:r>
              <a:rPr lang="en-GB" sz="2000"/>
              <a:t>Process 0 has the lowest timestamp, so it wins.</a:t>
            </a:r>
          </a:p>
          <a:p>
            <a:pPr marL="957263" indent="-609600" algn="l">
              <a:lnSpc>
                <a:spcPct val="90000"/>
              </a:lnSpc>
              <a:spcBef>
                <a:spcPts val="463"/>
              </a:spcBef>
              <a:buClr>
                <a:srgbClr val="000000"/>
              </a:buClr>
              <a:buSzTx/>
              <a:buFont typeface="Times New Roman" pitchFamily="-65" charset="0"/>
              <a:buAutoNum type="alphaLcParenR"/>
              <a:tabLst>
                <a:tab pos="604838" algn="l"/>
                <a:tab pos="712788" algn="l"/>
                <a:tab pos="1162050" algn="l"/>
                <a:tab pos="1611313" algn="l"/>
                <a:tab pos="2060575" algn="l"/>
                <a:tab pos="2509838" algn="l"/>
                <a:tab pos="2959100" algn="l"/>
                <a:tab pos="3408363" algn="l"/>
                <a:tab pos="3857625" algn="l"/>
                <a:tab pos="4306888" algn="l"/>
                <a:tab pos="4756150" algn="l"/>
                <a:tab pos="5205413" algn="l"/>
                <a:tab pos="5654675" algn="l"/>
                <a:tab pos="6103938" algn="l"/>
                <a:tab pos="6553200" algn="l"/>
                <a:tab pos="7002463" algn="l"/>
                <a:tab pos="7451725" algn="l"/>
                <a:tab pos="7900988" algn="l"/>
                <a:tab pos="8350250" algn="l"/>
                <a:tab pos="8799513" algn="l"/>
                <a:tab pos="9248775" algn="l"/>
              </a:tabLst>
            </a:pPr>
            <a:r>
              <a:rPr lang="en-GB" sz="2000"/>
              <a:t>When process 0 is done, it sends an OK also, so 2 can now enter the critical region.</a:t>
            </a:r>
          </a:p>
        </p:txBody>
      </p:sp>
      <p:pic>
        <p:nvPicPr>
          <p:cNvPr id="40969" name="Picture 9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 l="20952" t="45166" r="20738" b="38670"/>
          <a:stretch>
            <a:fillRect/>
          </a:stretch>
        </p:blipFill>
        <p:spPr>
          <a:xfrm>
            <a:off x="685800" y="1295400"/>
            <a:ext cx="7467600" cy="3505200"/>
          </a:xfrm>
          <a:ln/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0825" cy="1139825"/>
          </a:xfrm>
          <a:ln/>
        </p:spPr>
        <p:txBody>
          <a:bodyPr/>
          <a:lstStyle/>
          <a:p>
            <a:pPr>
              <a:lnSpc>
                <a:spcPct val="94000"/>
              </a:lnSpc>
              <a:buSzPct val="6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/>
              <a:t>A distributed algorithm (3)</a:t>
            </a:r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1752600"/>
            <a:ext cx="9140825" cy="5105400"/>
          </a:xfrm>
          <a:ln/>
        </p:spPr>
        <p:txBody>
          <a:bodyPr/>
          <a:lstStyle/>
          <a:p>
            <a:pPr marL="682625" indent="-334963" algn="l">
              <a:lnSpc>
                <a:spcPct val="94000"/>
              </a:lnSpc>
              <a:buClr>
                <a:srgbClr val="000000"/>
              </a:buClr>
              <a:buSzPct val="60000"/>
              <a:tabLst>
                <a:tab pos="338138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/>
              <a:t>Safety: check</a:t>
            </a:r>
            <a:endParaRPr lang="en-GB" dirty="0" smtClean="0"/>
          </a:p>
          <a:p>
            <a:pPr marL="682625" indent="-334963" algn="l">
              <a:buClr>
                <a:srgbClr val="000000"/>
              </a:buClr>
              <a:buSzPct val="60000"/>
              <a:buFont typeface="StarSymbol" charset="0"/>
              <a:buBlip>
                <a:blip r:embed="rId3"/>
              </a:buBlip>
              <a:tabLst>
                <a:tab pos="338138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dirty="0" smtClean="0"/>
          </a:p>
          <a:p>
            <a:pPr marL="682625" indent="-334963" algn="l">
              <a:buClr>
                <a:srgbClr val="000000"/>
              </a:buClr>
              <a:buSzPct val="60000"/>
              <a:tabLst>
                <a:tab pos="338138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 smtClean="0"/>
              <a:t>No </a:t>
            </a:r>
            <a:r>
              <a:rPr lang="en-GB" dirty="0"/>
              <a:t>starvation: check (and therefore no deadlock)</a:t>
            </a:r>
            <a:endParaRPr lang="en-GB" dirty="0" smtClean="0"/>
          </a:p>
          <a:p>
            <a:pPr marL="682625" indent="-334963" algn="l">
              <a:buClr>
                <a:srgbClr val="000000"/>
              </a:buClr>
              <a:buSzPct val="60000"/>
              <a:buFont typeface="StarSymbol" charset="0"/>
              <a:buBlip>
                <a:blip r:embed="rId3"/>
              </a:buBlip>
              <a:tabLst>
                <a:tab pos="338138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dirty="0" smtClean="0"/>
          </a:p>
          <a:p>
            <a:pPr marL="682625" indent="-334963" algn="l">
              <a:buClr>
                <a:srgbClr val="000000"/>
              </a:buClr>
              <a:buSzPct val="60000"/>
              <a:tabLst>
                <a:tab pos="338138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 err="1" smtClean="0"/>
              <a:t>Liveness</a:t>
            </a:r>
            <a:r>
              <a:rPr lang="en-GB" dirty="0" smtClean="0"/>
              <a:t> </a:t>
            </a:r>
            <a:r>
              <a:rPr lang="en-GB" dirty="0"/>
              <a:t>3: check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  <a:ln/>
        </p:spPr>
        <p:txBody>
          <a:bodyPr lIns="90000" tIns="46800" rIns="90000" bIns="46800"/>
          <a:lstStyle/>
          <a:p>
            <a:pPr>
              <a:lnSpc>
                <a:spcPct val="94000"/>
              </a:lnSpc>
              <a:buSzPct val="6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/>
              <a:t>Comparison</a:t>
            </a:r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5237163"/>
            <a:ext cx="9144000" cy="838200"/>
          </a:xfrm>
          <a:ln/>
        </p:spPr>
        <p:txBody>
          <a:bodyPr lIns="90000" tIns="46800" rIns="90000" bIns="46800"/>
          <a:lstStyle/>
          <a:p>
            <a:pPr>
              <a:lnSpc>
                <a:spcPct val="94000"/>
              </a:lnSpc>
              <a:buSzPct val="60000"/>
              <a:tabLst>
                <a:tab pos="338138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800"/>
              <a:t>A comparison of three mutual exclusion algorithms.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485775" y="1876425"/>
            <a:ext cx="8066088" cy="2752726"/>
            <a:chOff x="306" y="1182"/>
            <a:chExt cx="5081" cy="1734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4116" y="2453"/>
              <a:ext cx="1269" cy="460"/>
              <a:chOff x="4116" y="2453"/>
              <a:chExt cx="1269" cy="460"/>
            </a:xfrm>
          </p:grpSpPr>
          <p:sp>
            <p:nvSpPr>
              <p:cNvPr id="43013" name="AutoShape 5"/>
              <p:cNvSpPr>
                <a:spLocks noChangeArrowheads="1"/>
              </p:cNvSpPr>
              <p:nvPr/>
            </p:nvSpPr>
            <p:spPr bwMode="auto">
              <a:xfrm>
                <a:off x="4116" y="2453"/>
                <a:ext cx="1269" cy="460"/>
              </a:xfrm>
              <a:prstGeom prst="roundRect">
                <a:avLst>
                  <a:gd name="adj" fmla="val 213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dirty="0">
                  <a:latin typeface="Calibri"/>
                </a:endParaRPr>
              </a:p>
            </p:txBody>
          </p:sp>
          <p:sp>
            <p:nvSpPr>
              <p:cNvPr id="43014" name="Text Box 6"/>
              <p:cNvSpPr txBox="1">
                <a:spLocks noChangeArrowheads="1"/>
              </p:cNvSpPr>
              <p:nvPr/>
            </p:nvSpPr>
            <p:spPr bwMode="auto">
              <a:xfrm>
                <a:off x="4116" y="2484"/>
                <a:ext cx="1269" cy="3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0000" tIns="46800" rIns="90000" bIns="46800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lnSpc>
                    <a:spcPct val="97000"/>
                  </a:lnSpc>
                  <a:spcBef>
                    <a:spcPts val="413"/>
                  </a:spcBef>
                  <a:buClr>
                    <a:srgbClr val="000000"/>
                  </a:buClr>
                  <a:buSzPct val="75000"/>
                  <a:buFont typeface="Times New Roman" pitchFamily="-65" charset="0"/>
                  <a:buNone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GB" sz="1800" dirty="0">
                    <a:latin typeface="Calibri"/>
                  </a:rPr>
                  <a:t>Lost token, process crash</a:t>
                </a:r>
              </a:p>
            </p:txBody>
          </p:sp>
        </p:grpSp>
        <p:grpSp>
          <p:nvGrpSpPr>
            <p:cNvPr id="4" name="Group 7"/>
            <p:cNvGrpSpPr>
              <a:grpSpLocks/>
            </p:cNvGrpSpPr>
            <p:nvPr/>
          </p:nvGrpSpPr>
          <p:grpSpPr bwMode="auto">
            <a:xfrm>
              <a:off x="2643" y="2453"/>
              <a:ext cx="1472" cy="460"/>
              <a:chOff x="2643" y="2453"/>
              <a:chExt cx="1472" cy="460"/>
            </a:xfrm>
          </p:grpSpPr>
          <p:sp>
            <p:nvSpPr>
              <p:cNvPr id="43016" name="AutoShape 8"/>
              <p:cNvSpPr>
                <a:spLocks noChangeArrowheads="1"/>
              </p:cNvSpPr>
              <p:nvPr/>
            </p:nvSpPr>
            <p:spPr bwMode="auto">
              <a:xfrm>
                <a:off x="2643" y="2453"/>
                <a:ext cx="1472" cy="460"/>
              </a:xfrm>
              <a:prstGeom prst="roundRect">
                <a:avLst>
                  <a:gd name="adj" fmla="val 213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dirty="0">
                  <a:latin typeface="Calibri"/>
                </a:endParaRPr>
              </a:p>
            </p:txBody>
          </p:sp>
          <p:sp>
            <p:nvSpPr>
              <p:cNvPr id="43017" name="Text Box 9"/>
              <p:cNvSpPr txBox="1">
                <a:spLocks noChangeArrowheads="1"/>
              </p:cNvSpPr>
              <p:nvPr/>
            </p:nvSpPr>
            <p:spPr bwMode="auto">
              <a:xfrm>
                <a:off x="2643" y="2568"/>
                <a:ext cx="1472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0000" tIns="46800" rIns="90000" bIns="46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7000"/>
                  </a:lnSpc>
                  <a:spcBef>
                    <a:spcPts val="413"/>
                  </a:spcBef>
                  <a:buClr>
                    <a:srgbClr val="000000"/>
                  </a:buClr>
                  <a:buSzPct val="75000"/>
                  <a:buFont typeface="Times New Roman" pitchFamily="-65" charset="0"/>
                  <a:buNone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GB" sz="1800" dirty="0">
                    <a:latin typeface="Calibri"/>
                  </a:rPr>
                  <a:t>0 to n - 1</a:t>
                </a:r>
              </a:p>
            </p:txBody>
          </p:sp>
        </p:grpSp>
        <p:grpSp>
          <p:nvGrpSpPr>
            <p:cNvPr id="5" name="Group 10"/>
            <p:cNvGrpSpPr>
              <a:grpSpLocks/>
            </p:cNvGrpSpPr>
            <p:nvPr/>
          </p:nvGrpSpPr>
          <p:grpSpPr bwMode="auto">
            <a:xfrm>
              <a:off x="1322" y="2453"/>
              <a:ext cx="1320" cy="460"/>
              <a:chOff x="1322" y="2453"/>
              <a:chExt cx="1320" cy="460"/>
            </a:xfrm>
          </p:grpSpPr>
          <p:sp>
            <p:nvSpPr>
              <p:cNvPr id="43019" name="AutoShape 11"/>
              <p:cNvSpPr>
                <a:spLocks noChangeArrowheads="1"/>
              </p:cNvSpPr>
              <p:nvPr/>
            </p:nvSpPr>
            <p:spPr bwMode="auto">
              <a:xfrm>
                <a:off x="1322" y="2453"/>
                <a:ext cx="1320" cy="460"/>
              </a:xfrm>
              <a:prstGeom prst="roundRect">
                <a:avLst>
                  <a:gd name="adj" fmla="val 213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dirty="0">
                  <a:latin typeface="Calibri"/>
                </a:endParaRPr>
              </a:p>
            </p:txBody>
          </p:sp>
          <p:sp>
            <p:nvSpPr>
              <p:cNvPr id="43020" name="Text Box 12"/>
              <p:cNvSpPr txBox="1">
                <a:spLocks noChangeArrowheads="1"/>
              </p:cNvSpPr>
              <p:nvPr/>
            </p:nvSpPr>
            <p:spPr bwMode="auto">
              <a:xfrm>
                <a:off x="1322" y="2568"/>
                <a:ext cx="1320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0000" tIns="46800" rIns="90000" bIns="46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7000"/>
                  </a:lnSpc>
                  <a:spcBef>
                    <a:spcPts val="413"/>
                  </a:spcBef>
                  <a:buClr>
                    <a:srgbClr val="000000"/>
                  </a:buClr>
                  <a:buSzPct val="75000"/>
                  <a:buFont typeface="Times New Roman" pitchFamily="-65" charset="0"/>
                  <a:buNone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GB" sz="1800" dirty="0">
                    <a:latin typeface="Calibri"/>
                  </a:rPr>
                  <a:t>1 to </a:t>
                </a:r>
                <a:r>
                  <a:rPr lang="en-GB" sz="1800" dirty="0">
                    <a:latin typeface="Symbol" pitchFamily="-65" charset="2"/>
                  </a:rPr>
                  <a:t></a:t>
                </a:r>
              </a:p>
            </p:txBody>
          </p:sp>
        </p:grpSp>
        <p:grpSp>
          <p:nvGrpSpPr>
            <p:cNvPr id="6" name="Group 13"/>
            <p:cNvGrpSpPr>
              <a:grpSpLocks/>
            </p:cNvGrpSpPr>
            <p:nvPr/>
          </p:nvGrpSpPr>
          <p:grpSpPr bwMode="auto">
            <a:xfrm>
              <a:off x="306" y="2453"/>
              <a:ext cx="1014" cy="460"/>
              <a:chOff x="306" y="2453"/>
              <a:chExt cx="1014" cy="460"/>
            </a:xfrm>
          </p:grpSpPr>
          <p:sp>
            <p:nvSpPr>
              <p:cNvPr id="43022" name="AutoShape 14"/>
              <p:cNvSpPr>
                <a:spLocks noChangeArrowheads="1"/>
              </p:cNvSpPr>
              <p:nvPr/>
            </p:nvSpPr>
            <p:spPr bwMode="auto">
              <a:xfrm>
                <a:off x="306" y="2453"/>
                <a:ext cx="1014" cy="460"/>
              </a:xfrm>
              <a:prstGeom prst="roundRect">
                <a:avLst>
                  <a:gd name="adj" fmla="val 213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dirty="0">
                  <a:latin typeface="Calibri"/>
                </a:endParaRPr>
              </a:p>
            </p:txBody>
          </p:sp>
          <p:sp>
            <p:nvSpPr>
              <p:cNvPr id="43023" name="Text Box 15"/>
              <p:cNvSpPr txBox="1">
                <a:spLocks noChangeArrowheads="1"/>
              </p:cNvSpPr>
              <p:nvPr/>
            </p:nvSpPr>
            <p:spPr bwMode="auto">
              <a:xfrm>
                <a:off x="306" y="2568"/>
                <a:ext cx="1014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0000" tIns="46800" rIns="90000" bIns="46800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lnSpc>
                    <a:spcPct val="97000"/>
                  </a:lnSpc>
                  <a:spcBef>
                    <a:spcPts val="413"/>
                  </a:spcBef>
                  <a:buClr>
                    <a:srgbClr val="000000"/>
                  </a:buClr>
                  <a:buSzPct val="75000"/>
                  <a:buFont typeface="Times New Roman" pitchFamily="-65" charset="0"/>
                  <a:buNone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GB" sz="1800" dirty="0">
                    <a:latin typeface="Calibri"/>
                  </a:rPr>
                  <a:t>Token ring</a:t>
                </a:r>
              </a:p>
            </p:txBody>
          </p:sp>
        </p:grpSp>
        <p:grpSp>
          <p:nvGrpSpPr>
            <p:cNvPr id="7" name="Group 16"/>
            <p:cNvGrpSpPr>
              <a:grpSpLocks/>
            </p:cNvGrpSpPr>
            <p:nvPr/>
          </p:nvGrpSpPr>
          <p:grpSpPr bwMode="auto">
            <a:xfrm>
              <a:off x="4116" y="1993"/>
              <a:ext cx="1269" cy="460"/>
              <a:chOff x="4116" y="1993"/>
              <a:chExt cx="1269" cy="460"/>
            </a:xfrm>
          </p:grpSpPr>
          <p:sp>
            <p:nvSpPr>
              <p:cNvPr id="43025" name="AutoShape 17"/>
              <p:cNvSpPr>
                <a:spLocks noChangeArrowheads="1"/>
              </p:cNvSpPr>
              <p:nvPr/>
            </p:nvSpPr>
            <p:spPr bwMode="auto">
              <a:xfrm>
                <a:off x="4116" y="1993"/>
                <a:ext cx="1269" cy="460"/>
              </a:xfrm>
              <a:prstGeom prst="roundRect">
                <a:avLst>
                  <a:gd name="adj" fmla="val 213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dirty="0">
                  <a:latin typeface="Calibri"/>
                </a:endParaRPr>
              </a:p>
            </p:txBody>
          </p:sp>
          <p:sp>
            <p:nvSpPr>
              <p:cNvPr id="43026" name="Text Box 18"/>
              <p:cNvSpPr txBox="1">
                <a:spLocks noChangeArrowheads="1"/>
              </p:cNvSpPr>
              <p:nvPr/>
            </p:nvSpPr>
            <p:spPr bwMode="auto">
              <a:xfrm>
                <a:off x="4116" y="2024"/>
                <a:ext cx="1269" cy="3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0000" tIns="46800" rIns="90000" bIns="46800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lnSpc>
                    <a:spcPct val="97000"/>
                  </a:lnSpc>
                  <a:spcBef>
                    <a:spcPts val="413"/>
                  </a:spcBef>
                  <a:buClr>
                    <a:srgbClr val="000000"/>
                  </a:buClr>
                  <a:buSzPct val="75000"/>
                  <a:buFont typeface="Times New Roman" pitchFamily="-65" charset="0"/>
                  <a:buNone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GB" sz="1800" dirty="0">
                    <a:latin typeface="Calibri"/>
                  </a:rPr>
                  <a:t>Crash of any process</a:t>
                </a:r>
              </a:p>
            </p:txBody>
          </p:sp>
        </p:grpSp>
        <p:grpSp>
          <p:nvGrpSpPr>
            <p:cNvPr id="8" name="Group 19"/>
            <p:cNvGrpSpPr>
              <a:grpSpLocks/>
            </p:cNvGrpSpPr>
            <p:nvPr/>
          </p:nvGrpSpPr>
          <p:grpSpPr bwMode="auto">
            <a:xfrm>
              <a:off x="2643" y="1993"/>
              <a:ext cx="1472" cy="460"/>
              <a:chOff x="2643" y="1993"/>
              <a:chExt cx="1472" cy="460"/>
            </a:xfrm>
          </p:grpSpPr>
          <p:sp>
            <p:nvSpPr>
              <p:cNvPr id="43028" name="AutoShape 20"/>
              <p:cNvSpPr>
                <a:spLocks noChangeArrowheads="1"/>
              </p:cNvSpPr>
              <p:nvPr/>
            </p:nvSpPr>
            <p:spPr bwMode="auto">
              <a:xfrm>
                <a:off x="2643" y="1993"/>
                <a:ext cx="1472" cy="460"/>
              </a:xfrm>
              <a:prstGeom prst="roundRect">
                <a:avLst>
                  <a:gd name="adj" fmla="val 213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dirty="0">
                  <a:latin typeface="Calibri"/>
                </a:endParaRPr>
              </a:p>
            </p:txBody>
          </p:sp>
          <p:sp>
            <p:nvSpPr>
              <p:cNvPr id="43029" name="Text Box 21"/>
              <p:cNvSpPr txBox="1">
                <a:spLocks noChangeArrowheads="1"/>
              </p:cNvSpPr>
              <p:nvPr/>
            </p:nvSpPr>
            <p:spPr bwMode="auto">
              <a:xfrm>
                <a:off x="2643" y="2108"/>
                <a:ext cx="1472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0000" tIns="46800" rIns="90000" bIns="46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7000"/>
                  </a:lnSpc>
                  <a:spcBef>
                    <a:spcPts val="413"/>
                  </a:spcBef>
                  <a:buClr>
                    <a:srgbClr val="000000"/>
                  </a:buClr>
                  <a:buSzPct val="75000"/>
                  <a:buFont typeface="Times New Roman" pitchFamily="-65" charset="0"/>
                  <a:buNone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GB" sz="1800" dirty="0">
                    <a:latin typeface="Calibri"/>
                  </a:rPr>
                  <a:t>2</a:t>
                </a:r>
              </a:p>
            </p:txBody>
          </p:sp>
        </p:grpSp>
        <p:grpSp>
          <p:nvGrpSpPr>
            <p:cNvPr id="9" name="Group 22"/>
            <p:cNvGrpSpPr>
              <a:grpSpLocks/>
            </p:cNvGrpSpPr>
            <p:nvPr/>
          </p:nvGrpSpPr>
          <p:grpSpPr bwMode="auto">
            <a:xfrm>
              <a:off x="1322" y="1993"/>
              <a:ext cx="1320" cy="460"/>
              <a:chOff x="1322" y="1993"/>
              <a:chExt cx="1320" cy="460"/>
            </a:xfrm>
          </p:grpSpPr>
          <p:sp>
            <p:nvSpPr>
              <p:cNvPr id="43031" name="AutoShape 23"/>
              <p:cNvSpPr>
                <a:spLocks noChangeArrowheads="1"/>
              </p:cNvSpPr>
              <p:nvPr/>
            </p:nvSpPr>
            <p:spPr bwMode="auto">
              <a:xfrm>
                <a:off x="1322" y="1993"/>
                <a:ext cx="1320" cy="460"/>
              </a:xfrm>
              <a:prstGeom prst="roundRect">
                <a:avLst>
                  <a:gd name="adj" fmla="val 213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dirty="0">
                  <a:latin typeface="Calibri"/>
                </a:endParaRPr>
              </a:p>
            </p:txBody>
          </p:sp>
          <p:sp>
            <p:nvSpPr>
              <p:cNvPr id="43032" name="Text Box 24"/>
              <p:cNvSpPr txBox="1">
                <a:spLocks noChangeArrowheads="1"/>
              </p:cNvSpPr>
              <p:nvPr/>
            </p:nvSpPr>
            <p:spPr bwMode="auto">
              <a:xfrm>
                <a:off x="1322" y="2108"/>
                <a:ext cx="1320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0000" tIns="46800" rIns="90000" bIns="46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7000"/>
                  </a:lnSpc>
                  <a:spcBef>
                    <a:spcPts val="413"/>
                  </a:spcBef>
                  <a:buClr>
                    <a:srgbClr val="000000"/>
                  </a:buClr>
                  <a:buSzPct val="75000"/>
                  <a:buFont typeface="Times New Roman" pitchFamily="-65" charset="0"/>
                  <a:buNone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GB" sz="1800" dirty="0">
                    <a:latin typeface="Calibri"/>
                  </a:rPr>
                  <a:t>2 ( n - 1 )</a:t>
                </a:r>
              </a:p>
            </p:txBody>
          </p:sp>
        </p:grpSp>
        <p:grpSp>
          <p:nvGrpSpPr>
            <p:cNvPr id="10" name="Group 25"/>
            <p:cNvGrpSpPr>
              <a:grpSpLocks/>
            </p:cNvGrpSpPr>
            <p:nvPr/>
          </p:nvGrpSpPr>
          <p:grpSpPr bwMode="auto">
            <a:xfrm>
              <a:off x="306" y="1993"/>
              <a:ext cx="1014" cy="460"/>
              <a:chOff x="306" y="1993"/>
              <a:chExt cx="1014" cy="460"/>
            </a:xfrm>
          </p:grpSpPr>
          <p:sp>
            <p:nvSpPr>
              <p:cNvPr id="43034" name="AutoShape 26"/>
              <p:cNvSpPr>
                <a:spLocks noChangeArrowheads="1"/>
              </p:cNvSpPr>
              <p:nvPr/>
            </p:nvSpPr>
            <p:spPr bwMode="auto">
              <a:xfrm>
                <a:off x="306" y="1993"/>
                <a:ext cx="1014" cy="460"/>
              </a:xfrm>
              <a:prstGeom prst="roundRect">
                <a:avLst>
                  <a:gd name="adj" fmla="val 213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dirty="0">
                  <a:latin typeface="Calibri"/>
                </a:endParaRPr>
              </a:p>
            </p:txBody>
          </p:sp>
          <p:sp>
            <p:nvSpPr>
              <p:cNvPr id="43035" name="Text Box 27"/>
              <p:cNvSpPr txBox="1">
                <a:spLocks noChangeArrowheads="1"/>
              </p:cNvSpPr>
              <p:nvPr/>
            </p:nvSpPr>
            <p:spPr bwMode="auto">
              <a:xfrm>
                <a:off x="306" y="2108"/>
                <a:ext cx="1014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0000" tIns="46800" rIns="90000" bIns="46800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lnSpc>
                    <a:spcPct val="97000"/>
                  </a:lnSpc>
                  <a:spcBef>
                    <a:spcPts val="413"/>
                  </a:spcBef>
                  <a:buClr>
                    <a:srgbClr val="000000"/>
                  </a:buClr>
                  <a:buSzPct val="75000"/>
                  <a:buFont typeface="Times New Roman" pitchFamily="-65" charset="0"/>
                  <a:buNone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GB" sz="1800" dirty="0">
                    <a:latin typeface="Calibri"/>
                  </a:rPr>
                  <a:t>Distributed</a:t>
                </a:r>
              </a:p>
            </p:txBody>
          </p:sp>
        </p:grpSp>
        <p:grpSp>
          <p:nvGrpSpPr>
            <p:cNvPr id="11" name="Group 28"/>
            <p:cNvGrpSpPr>
              <a:grpSpLocks/>
            </p:cNvGrpSpPr>
            <p:nvPr/>
          </p:nvGrpSpPr>
          <p:grpSpPr bwMode="auto">
            <a:xfrm>
              <a:off x="4116" y="1644"/>
              <a:ext cx="1269" cy="349"/>
              <a:chOff x="4116" y="1644"/>
              <a:chExt cx="1269" cy="349"/>
            </a:xfrm>
          </p:grpSpPr>
          <p:sp>
            <p:nvSpPr>
              <p:cNvPr id="43037" name="AutoShape 29"/>
              <p:cNvSpPr>
                <a:spLocks noChangeArrowheads="1"/>
              </p:cNvSpPr>
              <p:nvPr/>
            </p:nvSpPr>
            <p:spPr bwMode="auto">
              <a:xfrm>
                <a:off x="4116" y="1644"/>
                <a:ext cx="1269" cy="349"/>
              </a:xfrm>
              <a:prstGeom prst="roundRect">
                <a:avLst>
                  <a:gd name="adj" fmla="val 287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dirty="0">
                  <a:latin typeface="Calibri"/>
                </a:endParaRPr>
              </a:p>
            </p:txBody>
          </p:sp>
          <p:sp>
            <p:nvSpPr>
              <p:cNvPr id="43038" name="Text Box 30"/>
              <p:cNvSpPr txBox="1">
                <a:spLocks noChangeArrowheads="1"/>
              </p:cNvSpPr>
              <p:nvPr/>
            </p:nvSpPr>
            <p:spPr bwMode="auto">
              <a:xfrm>
                <a:off x="4116" y="1704"/>
                <a:ext cx="1269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0000" tIns="46800" rIns="90000" bIns="46800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lnSpc>
                    <a:spcPct val="97000"/>
                  </a:lnSpc>
                  <a:spcBef>
                    <a:spcPts val="413"/>
                  </a:spcBef>
                  <a:buClr>
                    <a:srgbClr val="000000"/>
                  </a:buClr>
                  <a:buSzPct val="75000"/>
                  <a:buFont typeface="Times New Roman" pitchFamily="-65" charset="0"/>
                  <a:buNone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GB" sz="1800" dirty="0">
                    <a:latin typeface="Calibri"/>
                  </a:rPr>
                  <a:t>Coordinator crash</a:t>
                </a:r>
              </a:p>
            </p:txBody>
          </p:sp>
        </p:grpSp>
        <p:grpSp>
          <p:nvGrpSpPr>
            <p:cNvPr id="12" name="Group 31"/>
            <p:cNvGrpSpPr>
              <a:grpSpLocks/>
            </p:cNvGrpSpPr>
            <p:nvPr/>
          </p:nvGrpSpPr>
          <p:grpSpPr bwMode="auto">
            <a:xfrm>
              <a:off x="2643" y="1644"/>
              <a:ext cx="1472" cy="349"/>
              <a:chOff x="2643" y="1644"/>
              <a:chExt cx="1472" cy="349"/>
            </a:xfrm>
          </p:grpSpPr>
          <p:sp>
            <p:nvSpPr>
              <p:cNvPr id="43040" name="AutoShape 32"/>
              <p:cNvSpPr>
                <a:spLocks noChangeArrowheads="1"/>
              </p:cNvSpPr>
              <p:nvPr/>
            </p:nvSpPr>
            <p:spPr bwMode="auto">
              <a:xfrm>
                <a:off x="2643" y="1644"/>
                <a:ext cx="1472" cy="349"/>
              </a:xfrm>
              <a:prstGeom prst="roundRect">
                <a:avLst>
                  <a:gd name="adj" fmla="val 287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dirty="0">
                  <a:latin typeface="Calibri"/>
                </a:endParaRPr>
              </a:p>
            </p:txBody>
          </p:sp>
          <p:sp>
            <p:nvSpPr>
              <p:cNvPr id="43041" name="Text Box 33"/>
              <p:cNvSpPr txBox="1">
                <a:spLocks noChangeArrowheads="1"/>
              </p:cNvSpPr>
              <p:nvPr/>
            </p:nvSpPr>
            <p:spPr bwMode="auto">
              <a:xfrm>
                <a:off x="2643" y="1704"/>
                <a:ext cx="1472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0000" tIns="46800" rIns="90000" bIns="46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7000"/>
                  </a:lnSpc>
                  <a:spcBef>
                    <a:spcPts val="413"/>
                  </a:spcBef>
                  <a:buClr>
                    <a:srgbClr val="000000"/>
                  </a:buClr>
                  <a:buSzPct val="75000"/>
                  <a:buFont typeface="Times New Roman" pitchFamily="-65" charset="0"/>
                  <a:buNone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GB" sz="1800" dirty="0">
                    <a:latin typeface="Calibri"/>
                  </a:rPr>
                  <a:t>2</a:t>
                </a:r>
              </a:p>
            </p:txBody>
          </p:sp>
        </p:grpSp>
        <p:grpSp>
          <p:nvGrpSpPr>
            <p:cNvPr id="13" name="Group 34"/>
            <p:cNvGrpSpPr>
              <a:grpSpLocks/>
            </p:cNvGrpSpPr>
            <p:nvPr/>
          </p:nvGrpSpPr>
          <p:grpSpPr bwMode="auto">
            <a:xfrm>
              <a:off x="1322" y="1644"/>
              <a:ext cx="1320" cy="349"/>
              <a:chOff x="1322" y="1644"/>
              <a:chExt cx="1320" cy="349"/>
            </a:xfrm>
          </p:grpSpPr>
          <p:sp>
            <p:nvSpPr>
              <p:cNvPr id="43043" name="AutoShape 35"/>
              <p:cNvSpPr>
                <a:spLocks noChangeArrowheads="1"/>
              </p:cNvSpPr>
              <p:nvPr/>
            </p:nvSpPr>
            <p:spPr bwMode="auto">
              <a:xfrm>
                <a:off x="1322" y="1644"/>
                <a:ext cx="1320" cy="349"/>
              </a:xfrm>
              <a:prstGeom prst="roundRect">
                <a:avLst>
                  <a:gd name="adj" fmla="val 287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dirty="0">
                  <a:latin typeface="Calibri"/>
                </a:endParaRPr>
              </a:p>
            </p:txBody>
          </p:sp>
          <p:sp>
            <p:nvSpPr>
              <p:cNvPr id="43044" name="Text Box 36"/>
              <p:cNvSpPr txBox="1">
                <a:spLocks noChangeArrowheads="1"/>
              </p:cNvSpPr>
              <p:nvPr/>
            </p:nvSpPr>
            <p:spPr bwMode="auto">
              <a:xfrm>
                <a:off x="1322" y="1704"/>
                <a:ext cx="1320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0000" tIns="46800" rIns="90000" bIns="46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7000"/>
                  </a:lnSpc>
                  <a:spcBef>
                    <a:spcPts val="413"/>
                  </a:spcBef>
                  <a:buClr>
                    <a:srgbClr val="000000"/>
                  </a:buClr>
                  <a:buSzPct val="75000"/>
                  <a:buFont typeface="Times New Roman" pitchFamily="-65" charset="0"/>
                  <a:buNone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GB" sz="1800" dirty="0">
                    <a:latin typeface="Calibri"/>
                  </a:rPr>
                  <a:t>3</a:t>
                </a:r>
              </a:p>
            </p:txBody>
          </p:sp>
        </p:grpSp>
        <p:grpSp>
          <p:nvGrpSpPr>
            <p:cNvPr id="14" name="Group 37"/>
            <p:cNvGrpSpPr>
              <a:grpSpLocks/>
            </p:cNvGrpSpPr>
            <p:nvPr/>
          </p:nvGrpSpPr>
          <p:grpSpPr bwMode="auto">
            <a:xfrm>
              <a:off x="306" y="1644"/>
              <a:ext cx="1014" cy="349"/>
              <a:chOff x="306" y="1644"/>
              <a:chExt cx="1014" cy="349"/>
            </a:xfrm>
          </p:grpSpPr>
          <p:sp>
            <p:nvSpPr>
              <p:cNvPr id="43046" name="AutoShape 38"/>
              <p:cNvSpPr>
                <a:spLocks noChangeArrowheads="1"/>
              </p:cNvSpPr>
              <p:nvPr/>
            </p:nvSpPr>
            <p:spPr bwMode="auto">
              <a:xfrm>
                <a:off x="306" y="1644"/>
                <a:ext cx="1014" cy="349"/>
              </a:xfrm>
              <a:prstGeom prst="roundRect">
                <a:avLst>
                  <a:gd name="adj" fmla="val 287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dirty="0">
                  <a:latin typeface="Calibri"/>
                </a:endParaRPr>
              </a:p>
            </p:txBody>
          </p:sp>
          <p:sp>
            <p:nvSpPr>
              <p:cNvPr id="43047" name="Text Box 39"/>
              <p:cNvSpPr txBox="1">
                <a:spLocks noChangeArrowheads="1"/>
              </p:cNvSpPr>
              <p:nvPr/>
            </p:nvSpPr>
            <p:spPr bwMode="auto">
              <a:xfrm>
                <a:off x="306" y="1704"/>
                <a:ext cx="1014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0000" tIns="46800" rIns="90000" bIns="46800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lnSpc>
                    <a:spcPct val="97000"/>
                  </a:lnSpc>
                  <a:spcBef>
                    <a:spcPts val="413"/>
                  </a:spcBef>
                  <a:buClr>
                    <a:srgbClr val="000000"/>
                  </a:buClr>
                  <a:buSzPct val="75000"/>
                  <a:buFont typeface="Times New Roman" pitchFamily="-65" charset="0"/>
                  <a:buNone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GB" sz="1800" dirty="0">
                    <a:latin typeface="Calibri"/>
                  </a:rPr>
                  <a:t>Centralized</a:t>
                </a:r>
              </a:p>
            </p:txBody>
          </p:sp>
        </p:grpSp>
        <p:grpSp>
          <p:nvGrpSpPr>
            <p:cNvPr id="15" name="Group 40"/>
            <p:cNvGrpSpPr>
              <a:grpSpLocks/>
            </p:cNvGrpSpPr>
            <p:nvPr/>
          </p:nvGrpSpPr>
          <p:grpSpPr bwMode="auto">
            <a:xfrm>
              <a:off x="4116" y="1182"/>
              <a:ext cx="1269" cy="460"/>
              <a:chOff x="4116" y="1182"/>
              <a:chExt cx="1269" cy="460"/>
            </a:xfrm>
          </p:grpSpPr>
          <p:sp>
            <p:nvSpPr>
              <p:cNvPr id="43049" name="AutoShape 41"/>
              <p:cNvSpPr>
                <a:spLocks noChangeArrowheads="1"/>
              </p:cNvSpPr>
              <p:nvPr/>
            </p:nvSpPr>
            <p:spPr bwMode="auto">
              <a:xfrm>
                <a:off x="4116" y="1182"/>
                <a:ext cx="1269" cy="460"/>
              </a:xfrm>
              <a:prstGeom prst="roundRect">
                <a:avLst>
                  <a:gd name="adj" fmla="val 213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dirty="0">
                  <a:latin typeface="Calibri"/>
                </a:endParaRPr>
              </a:p>
            </p:txBody>
          </p:sp>
          <p:sp>
            <p:nvSpPr>
              <p:cNvPr id="43050" name="Text Box 42"/>
              <p:cNvSpPr txBox="1">
                <a:spLocks noChangeArrowheads="1"/>
              </p:cNvSpPr>
              <p:nvPr/>
            </p:nvSpPr>
            <p:spPr bwMode="auto">
              <a:xfrm>
                <a:off x="4116" y="1297"/>
                <a:ext cx="1269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0000" tIns="46800" rIns="90000" bIns="46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7000"/>
                  </a:lnSpc>
                  <a:spcBef>
                    <a:spcPts val="413"/>
                  </a:spcBef>
                  <a:buClr>
                    <a:srgbClr val="000000"/>
                  </a:buClr>
                  <a:buSzPct val="75000"/>
                  <a:buFont typeface="Times New Roman" pitchFamily="-65" charset="0"/>
                  <a:buNone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GB" sz="1800" b="1" dirty="0">
                    <a:latin typeface="Calibri"/>
                  </a:rPr>
                  <a:t>Problems</a:t>
                </a:r>
              </a:p>
            </p:txBody>
          </p:sp>
        </p:grpSp>
        <p:grpSp>
          <p:nvGrpSpPr>
            <p:cNvPr id="16" name="Group 43"/>
            <p:cNvGrpSpPr>
              <a:grpSpLocks/>
            </p:cNvGrpSpPr>
            <p:nvPr/>
          </p:nvGrpSpPr>
          <p:grpSpPr bwMode="auto">
            <a:xfrm>
              <a:off x="2643" y="1182"/>
              <a:ext cx="1472" cy="460"/>
              <a:chOff x="2643" y="1182"/>
              <a:chExt cx="1472" cy="460"/>
            </a:xfrm>
          </p:grpSpPr>
          <p:sp>
            <p:nvSpPr>
              <p:cNvPr id="43052" name="AutoShape 44"/>
              <p:cNvSpPr>
                <a:spLocks noChangeArrowheads="1"/>
              </p:cNvSpPr>
              <p:nvPr/>
            </p:nvSpPr>
            <p:spPr bwMode="auto">
              <a:xfrm>
                <a:off x="2643" y="1182"/>
                <a:ext cx="1472" cy="460"/>
              </a:xfrm>
              <a:prstGeom prst="roundRect">
                <a:avLst>
                  <a:gd name="adj" fmla="val 213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dirty="0">
                  <a:latin typeface="Calibri"/>
                </a:endParaRPr>
              </a:p>
            </p:txBody>
          </p:sp>
          <p:sp>
            <p:nvSpPr>
              <p:cNvPr id="43053" name="Text Box 45"/>
              <p:cNvSpPr txBox="1">
                <a:spLocks noChangeArrowheads="1"/>
              </p:cNvSpPr>
              <p:nvPr/>
            </p:nvSpPr>
            <p:spPr bwMode="auto">
              <a:xfrm>
                <a:off x="2643" y="1213"/>
                <a:ext cx="1472" cy="3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0000" tIns="46800" rIns="90000" bIns="46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7000"/>
                  </a:lnSpc>
                  <a:spcBef>
                    <a:spcPts val="413"/>
                  </a:spcBef>
                  <a:buClr>
                    <a:srgbClr val="000000"/>
                  </a:buClr>
                  <a:buSzPct val="75000"/>
                  <a:buFont typeface="Times New Roman" pitchFamily="-65" charset="0"/>
                  <a:buNone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GB" sz="1800" b="1" dirty="0">
                    <a:latin typeface="Calibri"/>
                  </a:rPr>
                  <a:t>Delay before entry (in message times)</a:t>
                </a:r>
              </a:p>
            </p:txBody>
          </p:sp>
        </p:grpSp>
        <p:grpSp>
          <p:nvGrpSpPr>
            <p:cNvPr id="17" name="Group 46"/>
            <p:cNvGrpSpPr>
              <a:grpSpLocks/>
            </p:cNvGrpSpPr>
            <p:nvPr/>
          </p:nvGrpSpPr>
          <p:grpSpPr bwMode="auto">
            <a:xfrm>
              <a:off x="1322" y="1182"/>
              <a:ext cx="1320" cy="460"/>
              <a:chOff x="1322" y="1182"/>
              <a:chExt cx="1320" cy="460"/>
            </a:xfrm>
          </p:grpSpPr>
          <p:sp>
            <p:nvSpPr>
              <p:cNvPr id="43055" name="AutoShape 47"/>
              <p:cNvSpPr>
                <a:spLocks noChangeArrowheads="1"/>
              </p:cNvSpPr>
              <p:nvPr/>
            </p:nvSpPr>
            <p:spPr bwMode="auto">
              <a:xfrm>
                <a:off x="1322" y="1182"/>
                <a:ext cx="1320" cy="460"/>
              </a:xfrm>
              <a:prstGeom prst="roundRect">
                <a:avLst>
                  <a:gd name="adj" fmla="val 213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dirty="0">
                  <a:latin typeface="Calibri"/>
                </a:endParaRPr>
              </a:p>
            </p:txBody>
          </p:sp>
          <p:sp>
            <p:nvSpPr>
              <p:cNvPr id="43056" name="Text Box 48"/>
              <p:cNvSpPr txBox="1">
                <a:spLocks noChangeArrowheads="1"/>
              </p:cNvSpPr>
              <p:nvPr/>
            </p:nvSpPr>
            <p:spPr bwMode="auto">
              <a:xfrm>
                <a:off x="1322" y="1213"/>
                <a:ext cx="1320" cy="3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0000" tIns="46800" rIns="90000" bIns="46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7000"/>
                  </a:lnSpc>
                  <a:spcBef>
                    <a:spcPts val="413"/>
                  </a:spcBef>
                  <a:buClr>
                    <a:srgbClr val="000000"/>
                  </a:buClr>
                  <a:buSzPct val="75000"/>
                  <a:buFont typeface="Times New Roman" pitchFamily="-65" charset="0"/>
                  <a:buNone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GB" sz="1800" b="1" dirty="0">
                    <a:latin typeface="Calibri"/>
                  </a:rPr>
                  <a:t>Messages per entry/exit</a:t>
                </a:r>
              </a:p>
            </p:txBody>
          </p:sp>
        </p:grpSp>
        <p:grpSp>
          <p:nvGrpSpPr>
            <p:cNvPr id="18" name="Group 49"/>
            <p:cNvGrpSpPr>
              <a:grpSpLocks/>
            </p:cNvGrpSpPr>
            <p:nvPr/>
          </p:nvGrpSpPr>
          <p:grpSpPr bwMode="auto">
            <a:xfrm>
              <a:off x="306" y="1182"/>
              <a:ext cx="1014" cy="460"/>
              <a:chOff x="306" y="1182"/>
              <a:chExt cx="1014" cy="460"/>
            </a:xfrm>
          </p:grpSpPr>
          <p:sp>
            <p:nvSpPr>
              <p:cNvPr id="43058" name="AutoShape 50"/>
              <p:cNvSpPr>
                <a:spLocks noChangeArrowheads="1"/>
              </p:cNvSpPr>
              <p:nvPr/>
            </p:nvSpPr>
            <p:spPr bwMode="auto">
              <a:xfrm>
                <a:off x="306" y="1182"/>
                <a:ext cx="1014" cy="460"/>
              </a:xfrm>
              <a:prstGeom prst="roundRect">
                <a:avLst>
                  <a:gd name="adj" fmla="val 213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dirty="0">
                  <a:latin typeface="Calibri"/>
                </a:endParaRPr>
              </a:p>
            </p:txBody>
          </p:sp>
          <p:sp>
            <p:nvSpPr>
              <p:cNvPr id="43059" name="Text Box 51"/>
              <p:cNvSpPr txBox="1">
                <a:spLocks noChangeArrowheads="1"/>
              </p:cNvSpPr>
              <p:nvPr/>
            </p:nvSpPr>
            <p:spPr bwMode="auto">
              <a:xfrm>
                <a:off x="306" y="1297"/>
                <a:ext cx="1014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0000" tIns="46800" rIns="90000" bIns="46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7000"/>
                  </a:lnSpc>
                  <a:spcBef>
                    <a:spcPts val="413"/>
                  </a:spcBef>
                  <a:buClr>
                    <a:srgbClr val="000000"/>
                  </a:buClr>
                  <a:buSzPct val="75000"/>
                  <a:buFont typeface="Times New Roman" pitchFamily="-65" charset="0"/>
                  <a:buNone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GB" sz="1800" b="1" dirty="0">
                    <a:latin typeface="Calibri"/>
                  </a:rPr>
                  <a:t>Algorithm</a:t>
                </a:r>
              </a:p>
            </p:txBody>
          </p:sp>
        </p:grpSp>
        <p:sp>
          <p:nvSpPr>
            <p:cNvPr id="43060" name="Line 52"/>
            <p:cNvSpPr>
              <a:spLocks noChangeShapeType="1"/>
            </p:cNvSpPr>
            <p:nvPr/>
          </p:nvSpPr>
          <p:spPr bwMode="auto">
            <a:xfrm>
              <a:off x="306" y="1182"/>
              <a:ext cx="5080" cy="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43061" name="Line 53"/>
            <p:cNvSpPr>
              <a:spLocks noChangeShapeType="1"/>
            </p:cNvSpPr>
            <p:nvPr/>
          </p:nvSpPr>
          <p:spPr bwMode="auto">
            <a:xfrm>
              <a:off x="306" y="1644"/>
              <a:ext cx="5080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43062" name="Line 54"/>
            <p:cNvSpPr>
              <a:spLocks noChangeShapeType="1"/>
            </p:cNvSpPr>
            <p:nvPr/>
          </p:nvSpPr>
          <p:spPr bwMode="auto">
            <a:xfrm>
              <a:off x="306" y="1993"/>
              <a:ext cx="5080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43063" name="Line 55"/>
            <p:cNvSpPr>
              <a:spLocks noChangeShapeType="1"/>
            </p:cNvSpPr>
            <p:nvPr/>
          </p:nvSpPr>
          <p:spPr bwMode="auto">
            <a:xfrm>
              <a:off x="306" y="2453"/>
              <a:ext cx="5080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43064" name="Line 56"/>
            <p:cNvSpPr>
              <a:spLocks noChangeShapeType="1"/>
            </p:cNvSpPr>
            <p:nvPr/>
          </p:nvSpPr>
          <p:spPr bwMode="auto">
            <a:xfrm>
              <a:off x="306" y="2915"/>
              <a:ext cx="5080" cy="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43065" name="Line 57"/>
            <p:cNvSpPr>
              <a:spLocks noChangeShapeType="1"/>
            </p:cNvSpPr>
            <p:nvPr/>
          </p:nvSpPr>
          <p:spPr bwMode="auto">
            <a:xfrm>
              <a:off x="306" y="1182"/>
              <a:ext cx="1" cy="1733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43066" name="Line 58"/>
            <p:cNvSpPr>
              <a:spLocks noChangeShapeType="1"/>
            </p:cNvSpPr>
            <p:nvPr/>
          </p:nvSpPr>
          <p:spPr bwMode="auto">
            <a:xfrm>
              <a:off x="1322" y="1182"/>
              <a:ext cx="1" cy="1733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43067" name="Line 59"/>
            <p:cNvSpPr>
              <a:spLocks noChangeShapeType="1"/>
            </p:cNvSpPr>
            <p:nvPr/>
          </p:nvSpPr>
          <p:spPr bwMode="auto">
            <a:xfrm>
              <a:off x="2643" y="1182"/>
              <a:ext cx="1" cy="1733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43068" name="Line 60"/>
            <p:cNvSpPr>
              <a:spLocks noChangeShapeType="1"/>
            </p:cNvSpPr>
            <p:nvPr/>
          </p:nvSpPr>
          <p:spPr bwMode="auto">
            <a:xfrm>
              <a:off x="4116" y="1182"/>
              <a:ext cx="1" cy="1733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43069" name="Line 61"/>
            <p:cNvSpPr>
              <a:spLocks noChangeShapeType="1"/>
            </p:cNvSpPr>
            <p:nvPr/>
          </p:nvSpPr>
          <p:spPr bwMode="auto">
            <a:xfrm>
              <a:off x="5386" y="1182"/>
              <a:ext cx="1" cy="1733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dirty="0">
                <a:latin typeface="Calibri"/>
              </a:endParaRPr>
            </a:p>
          </p:txBody>
        </p:sp>
      </p:grp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39238" cy="1139825"/>
          </a:xfrm>
        </p:spPr>
        <p:txBody>
          <a:bodyPr lIns="0" tIns="0" rIns="0" bIns="0"/>
          <a:lstStyle/>
          <a:p>
            <a:pPr eaLnBrk="1" hangingPunct="1">
              <a:lnSpc>
                <a:spcPct val="94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 smtClean="0">
                <a:latin typeface="Calibri"/>
                <a:ea typeface="ＭＳ Ｐゴシック" charset="0"/>
              </a:rPr>
              <a:t>2. The </a:t>
            </a:r>
            <a:r>
              <a:rPr lang="en-GB" dirty="0">
                <a:latin typeface="Calibri"/>
                <a:ea typeface="ＭＳ Ｐゴシック" charset="0"/>
              </a:rPr>
              <a:t>synchronization problem</a:t>
            </a: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763" y="1814513"/>
            <a:ext cx="9139237" cy="5043487"/>
          </a:xfrm>
        </p:spPr>
        <p:txBody>
          <a:bodyPr lIns="0" tIns="0" rIns="0" bIns="0"/>
          <a:lstStyle/>
          <a:p>
            <a:pPr marL="850900" indent="-449263" algn="l" eaLnBrk="1" hangingPunct="1">
              <a:lnSpc>
                <a:spcPct val="94000"/>
              </a:lnSpc>
              <a:buSzPct val="60000"/>
              <a:buFont typeface="StarSymbol" charset="0"/>
              <a:buBlip>
                <a:blip r:embed="rId3"/>
              </a:buBlip>
              <a:tabLst>
                <a:tab pos="33496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>
                <a:latin typeface="Calibri"/>
                <a:ea typeface="ＭＳ Ｐゴシック" charset="0"/>
              </a:rPr>
              <a:t>t</a:t>
            </a:r>
            <a:r>
              <a:rPr lang="en-GB" dirty="0" smtClean="0">
                <a:latin typeface="Calibri"/>
                <a:ea typeface="ＭＳ Ｐゴシック" charset="0"/>
              </a:rPr>
              <a:t> </a:t>
            </a:r>
            <a:r>
              <a:rPr lang="en-GB" dirty="0">
                <a:latin typeface="Calibri"/>
                <a:ea typeface="ＭＳ Ｐゴシック" charset="0"/>
              </a:rPr>
              <a:t>= UTC time</a:t>
            </a:r>
          </a:p>
          <a:p>
            <a:pPr marL="850900" indent="-449263" algn="l" eaLnBrk="1" hangingPunct="1">
              <a:buSzPct val="60000"/>
              <a:buFont typeface="StarSymbol" charset="0"/>
              <a:buBlip>
                <a:blip r:embed="rId3"/>
              </a:buBlip>
              <a:tabLst>
                <a:tab pos="33496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>
                <a:latin typeface="Calibri"/>
                <a:ea typeface="ＭＳ Ｐゴシック" charset="0"/>
              </a:rPr>
              <a:t>C(t) = time at node</a:t>
            </a:r>
          </a:p>
          <a:p>
            <a:pPr marL="850900" indent="-449263" algn="l" eaLnBrk="1" hangingPunct="1">
              <a:buSzPct val="60000"/>
              <a:buFont typeface="StarSymbol" charset="0"/>
              <a:buBlip>
                <a:blip r:embed="rId3"/>
              </a:buBlip>
              <a:tabLst>
                <a:tab pos="33496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>
                <a:latin typeface="Calibri"/>
                <a:ea typeface="ＭＳ Ｐゴシック" charset="0"/>
              </a:rPr>
              <a:t>Ideally, C(t) = t, for every time t.</a:t>
            </a:r>
          </a:p>
          <a:p>
            <a:pPr marL="850900" indent="-449263" algn="l" eaLnBrk="1" hangingPunct="1">
              <a:buSzPct val="60000"/>
              <a:buFont typeface="StarSymbol" charset="0"/>
              <a:buBlip>
                <a:blip r:embed="rId3"/>
              </a:buBlip>
              <a:tabLst>
                <a:tab pos="33496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>
                <a:latin typeface="Calibri"/>
                <a:ea typeface="ＭＳ Ｐゴシック" charset="0"/>
              </a:rPr>
              <a:t>Realistically, we should be happy to know the maximum drift rate r:</a:t>
            </a:r>
          </a:p>
          <a:p>
            <a:pPr marL="850900" indent="-449263" eaLnBrk="1" hangingPunct="1">
              <a:buSzPct val="60000"/>
              <a:buFont typeface="Times New Roman" charset="0"/>
              <a:buNone/>
              <a:tabLst>
                <a:tab pos="33496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>
                <a:latin typeface="Calibri"/>
                <a:ea typeface="ＭＳ Ｐゴシック" charset="0"/>
              </a:rPr>
              <a:t>1 - r &lt; </a:t>
            </a:r>
            <a:r>
              <a:rPr lang="en-GB" dirty="0" err="1">
                <a:latin typeface="Calibri"/>
                <a:ea typeface="ＭＳ Ｐゴシック" charset="0"/>
              </a:rPr>
              <a:t>dC</a:t>
            </a:r>
            <a:r>
              <a:rPr lang="en-GB" dirty="0">
                <a:latin typeface="Calibri"/>
                <a:ea typeface="ＭＳ Ｐゴシック" charset="0"/>
              </a:rPr>
              <a:t>/</a:t>
            </a:r>
            <a:r>
              <a:rPr lang="en-GB" dirty="0" err="1">
                <a:latin typeface="Calibri"/>
                <a:ea typeface="ＭＳ Ｐゴシック" charset="0"/>
              </a:rPr>
              <a:t>dt</a:t>
            </a:r>
            <a:r>
              <a:rPr lang="en-GB" dirty="0">
                <a:latin typeface="Calibri"/>
                <a:ea typeface="ＭＳ Ｐゴシック" charset="0"/>
              </a:rPr>
              <a:t> &lt; 1 + r</a:t>
            </a:r>
          </a:p>
          <a:p>
            <a:pPr marL="850900" indent="-449263" algn="l" eaLnBrk="1" hangingPunct="1">
              <a:buSzPct val="60000"/>
              <a:buFont typeface="StarSymbol" charset="0"/>
              <a:buBlip>
                <a:blip r:embed="rId3"/>
              </a:buBlip>
              <a:tabLst>
                <a:tab pos="33496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>
                <a:solidFill>
                  <a:srgbClr val="FF0000"/>
                </a:solidFill>
                <a:latin typeface="Calibri"/>
                <a:ea typeface="ＭＳ Ｐゴシック" charset="0"/>
              </a:rPr>
              <a:t>Problem: keep </a:t>
            </a:r>
            <a:r>
              <a:rPr lang="en-GB" dirty="0" smtClean="0">
                <a:solidFill>
                  <a:srgbClr val="FF0000"/>
                </a:solidFill>
                <a:latin typeface="Calibri"/>
                <a:ea typeface="ＭＳ Ｐゴシック" charset="0"/>
              </a:rPr>
              <a:t>two clocks </a:t>
            </a:r>
            <a:r>
              <a:rPr lang="en-GB" dirty="0">
                <a:solidFill>
                  <a:srgbClr val="FF0000"/>
                </a:solidFill>
                <a:latin typeface="Calibri"/>
                <a:ea typeface="ＭＳ Ｐゴシック" charset="0"/>
              </a:rPr>
              <a:t>synchronized within </a:t>
            </a:r>
            <a:r>
              <a:rPr lang="en-GB" dirty="0" err="1">
                <a:solidFill>
                  <a:srgbClr val="FF0000"/>
                </a:solidFill>
                <a:latin typeface="Calibri"/>
                <a:ea typeface="ＭＳ Ｐゴシック" charset="0"/>
              </a:rPr>
              <a:t>ε</a:t>
            </a:r>
            <a:r>
              <a:rPr lang="en-GB" dirty="0">
                <a:solidFill>
                  <a:srgbClr val="FF0000"/>
                </a:solidFill>
                <a:latin typeface="Calibri"/>
                <a:ea typeface="ＭＳ Ｐゴシック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9613003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39238" cy="1139825"/>
          </a:xfrm>
        </p:spPr>
        <p:txBody>
          <a:bodyPr lIns="0" tIns="0" rIns="0" bIns="0"/>
          <a:lstStyle/>
          <a:p>
            <a:pPr eaLnBrk="1" hangingPunct="1">
              <a:lnSpc>
                <a:spcPct val="94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 smtClean="0">
                <a:latin typeface="Calibri"/>
                <a:ea typeface="ＭＳ Ｐゴシック" charset="0"/>
              </a:rPr>
              <a:t>2. The </a:t>
            </a:r>
            <a:r>
              <a:rPr lang="en-GB" dirty="0">
                <a:latin typeface="Calibri"/>
                <a:ea typeface="ＭＳ Ｐゴシック" charset="0"/>
              </a:rPr>
              <a:t>synchronization problem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63" y="1814513"/>
            <a:ext cx="9139237" cy="5043487"/>
          </a:xfrm>
        </p:spPr>
        <p:txBody>
          <a:bodyPr lIns="0" tIns="0" rIns="0" bIns="0"/>
          <a:lstStyle/>
          <a:p>
            <a:pPr marL="850900" indent="-449263" algn="l" eaLnBrk="1" hangingPunct="1">
              <a:lnSpc>
                <a:spcPct val="94000"/>
              </a:lnSpc>
              <a:buSzPct val="60000"/>
              <a:buFont typeface="StarSymbol" charset="0"/>
              <a:buBlip>
                <a:blip r:embed="rId3"/>
              </a:buBlip>
              <a:tabLst>
                <a:tab pos="33496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>
                <a:latin typeface="Calibri"/>
                <a:ea typeface="ＭＳ Ｐゴシック" charset="0"/>
              </a:rPr>
              <a:t>t</a:t>
            </a:r>
            <a:r>
              <a:rPr lang="en-GB" dirty="0" smtClean="0">
                <a:latin typeface="Calibri"/>
                <a:ea typeface="ＭＳ Ｐゴシック" charset="0"/>
              </a:rPr>
              <a:t> </a:t>
            </a:r>
            <a:r>
              <a:rPr lang="en-GB" dirty="0">
                <a:latin typeface="Calibri"/>
                <a:ea typeface="ＭＳ Ｐゴシック" charset="0"/>
              </a:rPr>
              <a:t>= UTC time</a:t>
            </a:r>
          </a:p>
          <a:p>
            <a:pPr marL="850900" indent="-449263" algn="l" eaLnBrk="1" hangingPunct="1">
              <a:buSzPct val="60000"/>
              <a:buFont typeface="StarSymbol" charset="0"/>
              <a:buBlip>
                <a:blip r:embed="rId3"/>
              </a:buBlip>
              <a:tabLst>
                <a:tab pos="33496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>
                <a:latin typeface="Calibri"/>
                <a:ea typeface="ＭＳ Ｐゴシック" charset="0"/>
              </a:rPr>
              <a:t>C(t) = time at node</a:t>
            </a:r>
          </a:p>
          <a:p>
            <a:pPr marL="850900" indent="-449263" algn="l" eaLnBrk="1" hangingPunct="1">
              <a:buSzPct val="60000"/>
              <a:buFont typeface="StarSymbol" charset="0"/>
              <a:buBlip>
                <a:blip r:embed="rId3"/>
              </a:buBlip>
              <a:tabLst>
                <a:tab pos="33496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>
                <a:latin typeface="Calibri"/>
                <a:ea typeface="ＭＳ Ｐゴシック" charset="0"/>
              </a:rPr>
              <a:t>Ideally, C(t) = t, for every time t.</a:t>
            </a:r>
          </a:p>
          <a:p>
            <a:pPr marL="850900" indent="-449263" algn="l" eaLnBrk="1" hangingPunct="1">
              <a:buSzPct val="60000"/>
              <a:buFont typeface="StarSymbol" charset="0"/>
              <a:buBlip>
                <a:blip r:embed="rId3"/>
              </a:buBlip>
              <a:tabLst>
                <a:tab pos="33496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>
                <a:latin typeface="Calibri"/>
                <a:ea typeface="ＭＳ Ｐゴシック" charset="0"/>
              </a:rPr>
              <a:t>Realistically, we should be happy to know the maximum drift rate r:</a:t>
            </a:r>
          </a:p>
          <a:p>
            <a:pPr marL="850900" indent="-449263" eaLnBrk="1" hangingPunct="1">
              <a:buSzPct val="60000"/>
              <a:buFont typeface="Times New Roman" charset="0"/>
              <a:buNone/>
              <a:tabLst>
                <a:tab pos="33496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>
                <a:latin typeface="Calibri"/>
                <a:ea typeface="ＭＳ Ｐゴシック" charset="0"/>
              </a:rPr>
              <a:t>1 - r &lt; </a:t>
            </a:r>
            <a:r>
              <a:rPr lang="en-GB" dirty="0" err="1">
                <a:latin typeface="Calibri"/>
                <a:ea typeface="ＭＳ Ｐゴシック" charset="0"/>
              </a:rPr>
              <a:t>dC</a:t>
            </a:r>
            <a:r>
              <a:rPr lang="en-GB" dirty="0">
                <a:latin typeface="Calibri"/>
                <a:ea typeface="ＭＳ Ｐゴシック" charset="0"/>
              </a:rPr>
              <a:t>/</a:t>
            </a:r>
            <a:r>
              <a:rPr lang="en-GB" dirty="0" err="1">
                <a:latin typeface="Calibri"/>
                <a:ea typeface="ＭＳ Ｐゴシック" charset="0"/>
              </a:rPr>
              <a:t>dt</a:t>
            </a:r>
            <a:r>
              <a:rPr lang="en-GB" dirty="0">
                <a:latin typeface="Calibri"/>
                <a:ea typeface="ＭＳ Ｐゴシック" charset="0"/>
              </a:rPr>
              <a:t> &lt; 1 + r</a:t>
            </a:r>
          </a:p>
          <a:p>
            <a:pPr marL="850900" indent="-449263" algn="l" eaLnBrk="1" hangingPunct="1">
              <a:buSzPct val="60000"/>
              <a:buFont typeface="StarSymbol" charset="0"/>
              <a:buBlip>
                <a:blip r:embed="rId3"/>
              </a:buBlip>
              <a:tabLst>
                <a:tab pos="33496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>
                <a:solidFill>
                  <a:srgbClr val="FF0000"/>
                </a:solidFill>
                <a:latin typeface="Calibri"/>
                <a:ea typeface="ＭＳ Ｐゴシック" charset="0"/>
              </a:rPr>
              <a:t>Problem: keep </a:t>
            </a:r>
            <a:r>
              <a:rPr lang="en-GB" dirty="0" smtClean="0">
                <a:solidFill>
                  <a:srgbClr val="FF0000"/>
                </a:solidFill>
                <a:latin typeface="Calibri"/>
                <a:ea typeface="ＭＳ Ｐゴシック" charset="0"/>
              </a:rPr>
              <a:t>two clocks </a:t>
            </a:r>
            <a:r>
              <a:rPr lang="en-GB" dirty="0">
                <a:solidFill>
                  <a:srgbClr val="FF0000"/>
                </a:solidFill>
                <a:latin typeface="Calibri"/>
                <a:ea typeface="ＭＳ Ｐゴシック" charset="0"/>
              </a:rPr>
              <a:t>synchronized within </a:t>
            </a:r>
            <a:r>
              <a:rPr lang="en-GB" dirty="0" err="1">
                <a:solidFill>
                  <a:srgbClr val="FF0000"/>
                </a:solidFill>
                <a:latin typeface="Calibri"/>
                <a:ea typeface="ＭＳ Ｐゴシック" charset="0"/>
              </a:rPr>
              <a:t>ε</a:t>
            </a:r>
            <a:r>
              <a:rPr lang="en-GB" dirty="0">
                <a:solidFill>
                  <a:srgbClr val="FF0000"/>
                </a:solidFill>
                <a:latin typeface="Calibri"/>
                <a:ea typeface="ＭＳ Ｐゴシック" charset="0"/>
              </a:rPr>
              <a:t>.</a:t>
            </a:r>
          </a:p>
          <a:p>
            <a:pPr marL="850900" indent="-449263" algn="l" eaLnBrk="1" hangingPunct="1">
              <a:buSzPct val="60000"/>
              <a:buFont typeface="StarSymbol" charset="0"/>
              <a:buBlip>
                <a:blip r:embed="rId3"/>
              </a:buBlip>
              <a:tabLst>
                <a:tab pos="33496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>
                <a:solidFill>
                  <a:srgbClr val="FF0000"/>
                </a:solidFill>
                <a:latin typeface="Calibri"/>
                <a:ea typeface="ＭＳ Ｐゴシック" charset="0"/>
              </a:rPr>
              <a:t>Solution: resynchronize every </a:t>
            </a:r>
            <a:r>
              <a:rPr lang="en-GB" dirty="0" err="1">
                <a:solidFill>
                  <a:srgbClr val="FF0000"/>
                </a:solidFill>
                <a:latin typeface="Calibri"/>
                <a:ea typeface="ＭＳ Ｐゴシック" charset="0"/>
              </a:rPr>
              <a:t>ε</a:t>
            </a:r>
            <a:r>
              <a:rPr lang="en-GB" dirty="0">
                <a:solidFill>
                  <a:srgbClr val="FF0000"/>
                </a:solidFill>
                <a:latin typeface="Calibri"/>
                <a:ea typeface="ＭＳ Ｐゴシック" charset="0"/>
              </a:rPr>
              <a:t>/2r steps</a:t>
            </a:r>
          </a:p>
          <a:p>
            <a:pPr marL="850900" indent="-449263" algn="l" eaLnBrk="1" hangingPunct="1">
              <a:buSzPct val="60000"/>
              <a:buFont typeface="StarSymbol" charset="0"/>
              <a:buBlip>
                <a:blip r:embed="rId3"/>
              </a:buBlip>
              <a:tabLst>
                <a:tab pos="33496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dirty="0">
              <a:latin typeface="Calibri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101455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39238" cy="1139825"/>
          </a:xfrm>
        </p:spPr>
        <p:txBody>
          <a:bodyPr lIns="0" tIns="0" rIns="0" bIns="0"/>
          <a:lstStyle/>
          <a:p>
            <a:pPr eaLnBrk="1" hangingPunct="1">
              <a:lnSpc>
                <a:spcPct val="94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 smtClean="0">
                <a:latin typeface="Calibri"/>
                <a:ea typeface="ＭＳ Ｐゴシック" charset="0"/>
              </a:rPr>
              <a:t>1. </a:t>
            </a:r>
            <a:r>
              <a:rPr lang="en-GB" dirty="0" err="1" smtClean="0">
                <a:latin typeface="Calibri"/>
                <a:ea typeface="ＭＳ Ｐゴシック" charset="0"/>
              </a:rPr>
              <a:t>Cristian's</a:t>
            </a:r>
            <a:r>
              <a:rPr lang="en-GB" dirty="0" smtClean="0">
                <a:latin typeface="Calibri"/>
                <a:ea typeface="ＭＳ Ｐゴシック" charset="0"/>
              </a:rPr>
              <a:t> </a:t>
            </a:r>
            <a:r>
              <a:rPr lang="en-GB" dirty="0">
                <a:latin typeface="Calibri"/>
                <a:ea typeface="ＭＳ Ｐゴシック" charset="0"/>
              </a:rPr>
              <a:t>Algorithm</a:t>
            </a: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5730875"/>
            <a:ext cx="9139238" cy="1127125"/>
          </a:xfrm>
        </p:spPr>
        <p:txBody>
          <a:bodyPr lIns="0" tIns="0" rIns="0" bIns="0"/>
          <a:lstStyle/>
          <a:p>
            <a:pPr eaLnBrk="1" hangingPunct="1">
              <a:lnSpc>
                <a:spcPct val="94000"/>
              </a:lnSpc>
              <a:spcBef>
                <a:spcPts val="638"/>
              </a:spcBef>
              <a:buSzPct val="57000"/>
              <a:buFont typeface="Times New Roman" charset="0"/>
              <a:buNone/>
              <a:tabLst>
                <a:tab pos="33496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800" dirty="0">
                <a:latin typeface="Calibri"/>
                <a:ea typeface="ＭＳ Ｐゴシック" charset="0"/>
              </a:rPr>
              <a:t>Getting the current time from a time server.</a:t>
            </a:r>
          </a:p>
        </p:txBody>
      </p:sp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54" t="45619" r="29076" b="40483"/>
          <a:stretch>
            <a:fillRect/>
          </a:stretch>
        </p:blipFill>
        <p:spPr bwMode="auto">
          <a:xfrm>
            <a:off x="1066800" y="1676400"/>
            <a:ext cx="6962775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503050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39238" cy="1139825"/>
          </a:xfrm>
        </p:spPr>
        <p:txBody>
          <a:bodyPr lIns="0" tIns="0" rIns="0" bIns="0"/>
          <a:lstStyle/>
          <a:p>
            <a:pPr eaLnBrk="1" hangingPunct="1">
              <a:lnSpc>
                <a:spcPct val="94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mtClean="0">
                <a:latin typeface="Calibri"/>
                <a:ea typeface="ＭＳ Ｐゴシック" charset="0"/>
              </a:rPr>
              <a:t>1. Cristian's</a:t>
            </a:r>
            <a:r>
              <a:rPr lang="en-GB" dirty="0" smtClean="0">
                <a:latin typeface="Calibri"/>
                <a:ea typeface="ＭＳ Ｐゴシック" charset="0"/>
              </a:rPr>
              <a:t> </a:t>
            </a:r>
            <a:r>
              <a:rPr lang="en-GB" dirty="0">
                <a:latin typeface="Calibri"/>
                <a:ea typeface="ＭＳ Ｐゴシック" charset="0"/>
              </a:rPr>
              <a:t>Algorithm</a:t>
            </a: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5730875"/>
            <a:ext cx="7772400" cy="1127125"/>
          </a:xfrm>
        </p:spPr>
        <p:txBody>
          <a:bodyPr lIns="0" tIns="0" rIns="0" bIns="0"/>
          <a:lstStyle/>
          <a:p>
            <a:pPr marL="465137" indent="0" algn="l" eaLnBrk="1" hangingPunct="1">
              <a:lnSpc>
                <a:spcPct val="94000"/>
              </a:lnSpc>
              <a:buSzPct val="60000"/>
              <a:tabLst>
                <a:tab pos="33496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dirty="0" smtClean="0">
                <a:latin typeface="Calibri"/>
                <a:ea typeface="ＭＳ Ｐゴシック" charset="0"/>
              </a:rPr>
              <a:t>If nothing is known about the request, reply, and interrupt handling time, Client sets clock to C</a:t>
            </a:r>
            <a:r>
              <a:rPr lang="en-GB" sz="2400" baseline="-25000" dirty="0" smtClean="0">
                <a:latin typeface="Calibri"/>
                <a:ea typeface="ＭＳ Ｐゴシック" charset="0"/>
              </a:rPr>
              <a:t>UTC </a:t>
            </a:r>
            <a:r>
              <a:rPr lang="en-GB" sz="2400" dirty="0" smtClean="0">
                <a:latin typeface="Calibri"/>
                <a:ea typeface="ＭＳ Ｐゴシック" charset="0"/>
              </a:rPr>
              <a:t>+ (T1-T2)/2.</a:t>
            </a:r>
            <a:endParaRPr lang="en-GB" sz="2400" baseline="-25000" dirty="0">
              <a:latin typeface="Calibri"/>
              <a:ea typeface="ＭＳ Ｐゴシック" charset="0"/>
            </a:endParaRPr>
          </a:p>
        </p:txBody>
      </p:sp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54" t="45619" r="29076" b="40483"/>
          <a:stretch>
            <a:fillRect/>
          </a:stretch>
        </p:blipFill>
        <p:spPr bwMode="auto">
          <a:xfrm>
            <a:off x="1066800" y="1676400"/>
            <a:ext cx="6962775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106626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39238" cy="1139825"/>
          </a:xfrm>
        </p:spPr>
        <p:txBody>
          <a:bodyPr lIns="0" tIns="0" rIns="0" bIns="0"/>
          <a:lstStyle/>
          <a:p>
            <a:pPr eaLnBrk="1" hangingPunct="1">
              <a:lnSpc>
                <a:spcPct val="94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>
                <a:latin typeface="Calibri"/>
                <a:ea typeface="ＭＳ Ｐゴシック" charset="0"/>
              </a:rPr>
              <a:t>Synchronization issues</a:t>
            </a: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763" y="1663700"/>
            <a:ext cx="9139237" cy="5195888"/>
          </a:xfrm>
        </p:spPr>
        <p:txBody>
          <a:bodyPr lIns="0" tIns="0" rIns="0" bIns="0"/>
          <a:lstStyle/>
          <a:p>
            <a:pPr marL="914400" indent="-449263" algn="l" eaLnBrk="1" hangingPunct="1">
              <a:lnSpc>
                <a:spcPct val="94000"/>
              </a:lnSpc>
              <a:buSzPct val="60000"/>
              <a:buFont typeface="StarSymbol" charset="0"/>
              <a:buBlip>
                <a:blip r:embed="rId3"/>
              </a:buBlip>
              <a:tabLst>
                <a:tab pos="33496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>
                <a:latin typeface="Calibri"/>
                <a:ea typeface="ＭＳ Ｐゴシック" charset="0"/>
              </a:rPr>
              <a:t>What if clock is fast and new time &lt; old time?</a:t>
            </a:r>
          </a:p>
          <a:p>
            <a:pPr marL="914400" indent="-449263" algn="l" eaLnBrk="1" hangingPunct="1">
              <a:buSzPct val="60000"/>
              <a:buFont typeface="StarSymbol" charset="0"/>
              <a:buBlip>
                <a:blip r:embed="rId3"/>
              </a:buBlip>
              <a:tabLst>
                <a:tab pos="33496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>
                <a:latin typeface="Calibri"/>
                <a:ea typeface="ＭＳ Ｐゴシック" charset="0"/>
              </a:rPr>
              <a:t>What about message delay?</a:t>
            </a:r>
          </a:p>
          <a:p>
            <a:pPr marL="914400" indent="-449263" algn="l" eaLnBrk="1" hangingPunct="1">
              <a:buSzPct val="60000"/>
              <a:buFont typeface="StarSymbol" charset="0"/>
              <a:buBlip>
                <a:blip r:embed="rId3"/>
              </a:buBlip>
              <a:tabLst>
                <a:tab pos="33496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 smtClean="0">
                <a:latin typeface="Calibri"/>
                <a:ea typeface="ＭＳ Ｐゴシック" charset="0"/>
              </a:rPr>
              <a:t>NTP </a:t>
            </a:r>
            <a:r>
              <a:rPr lang="en-GB" dirty="0">
                <a:latin typeface="Calibri"/>
                <a:ea typeface="ＭＳ Ｐゴシック" charset="0"/>
              </a:rPr>
              <a:t>(Network Time Protocol)</a:t>
            </a:r>
          </a:p>
          <a:p>
            <a:pPr marL="1314450" lvl="1" indent="-449263" eaLnBrk="1" hangingPunct="1">
              <a:buSzPct val="60000"/>
              <a:buFont typeface="StarSymbol" charset="0"/>
              <a:buBlip>
                <a:blip r:embed="rId3"/>
              </a:buBlip>
              <a:tabLst>
                <a:tab pos="33496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>
                <a:latin typeface="Calibri"/>
                <a:ea typeface="ＭＳ Ｐゴシック" charset="0"/>
              </a:rPr>
              <a:t>For more info: </a:t>
            </a:r>
            <a:r>
              <a:rPr lang="en-GB" sz="1800" dirty="0">
                <a:latin typeface="Courier" charset="0"/>
                <a:ea typeface="ＭＳ Ｐゴシック" charset="0"/>
              </a:rPr>
              <a:t>http://</a:t>
            </a:r>
            <a:r>
              <a:rPr lang="en-GB" sz="1800" dirty="0" err="1">
                <a:latin typeface="Courier" charset="0"/>
                <a:ea typeface="ＭＳ Ｐゴシック" charset="0"/>
              </a:rPr>
              <a:t>www.faqs.org</a:t>
            </a:r>
            <a:r>
              <a:rPr lang="en-GB" sz="1800" dirty="0">
                <a:latin typeface="Courier" charset="0"/>
                <a:ea typeface="ＭＳ Ｐゴシック" charset="0"/>
              </a:rPr>
              <a:t>/</a:t>
            </a:r>
            <a:r>
              <a:rPr lang="en-GB" sz="1800" dirty="0" err="1">
                <a:latin typeface="Courier" charset="0"/>
                <a:ea typeface="ＭＳ Ｐゴシック" charset="0"/>
              </a:rPr>
              <a:t>rfcs</a:t>
            </a:r>
            <a:r>
              <a:rPr lang="en-GB" sz="1800" dirty="0">
                <a:latin typeface="Courier" charset="0"/>
                <a:ea typeface="ＭＳ Ｐゴシック" charset="0"/>
              </a:rPr>
              <a:t>/rfc1305.html</a:t>
            </a:r>
          </a:p>
        </p:txBody>
      </p:sp>
    </p:spTree>
    <p:extLst>
      <p:ext uri="{BB962C8B-B14F-4D97-AF65-F5344CB8AC3E}">
        <p14:creationId xmlns:p14="http://schemas.microsoft.com/office/powerpoint/2010/main" val="25185031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  <a:ln/>
        </p:spPr>
        <p:txBody>
          <a:bodyPr lIns="0" tIns="0" rIns="0" bIns="0"/>
          <a:lstStyle/>
          <a:p>
            <a:pPr>
              <a:lnSpc>
                <a:spcPct val="94000"/>
              </a:lnSpc>
              <a:buSzPct val="6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/>
              <a:t>Logical clocks</a:t>
            </a:r>
          </a:p>
        </p:txBody>
      </p:sp>
      <p:sp>
        <p:nvSpPr>
          <p:cNvPr id="200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524000"/>
            <a:ext cx="9144000" cy="5334000"/>
          </a:xfrm>
          <a:ln/>
        </p:spPr>
        <p:txBody>
          <a:bodyPr lIns="0" tIns="0" rIns="0" bIns="0"/>
          <a:lstStyle/>
          <a:p>
            <a:pPr marL="457200" indent="7938" algn="l">
              <a:lnSpc>
                <a:spcPct val="94000"/>
              </a:lnSpc>
              <a:buSzPct val="60000"/>
              <a:tabLst>
                <a:tab pos="334963" algn="l"/>
                <a:tab pos="446088" algn="l"/>
                <a:tab pos="457200" algn="l"/>
                <a:tab pos="1492250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800" dirty="0"/>
              <a:t>Often, what really matters is not agreement on time, </a:t>
            </a:r>
            <a:r>
              <a:rPr lang="en-GB" sz="2800" dirty="0" smtClean="0"/>
              <a:t>but agreement </a:t>
            </a:r>
            <a:r>
              <a:rPr lang="en-GB" sz="2800" dirty="0"/>
              <a:t>on the order in which events occur.</a:t>
            </a:r>
            <a:endParaRPr lang="en-GB" sz="2800" dirty="0" smtClean="0"/>
          </a:p>
          <a:p>
            <a:pPr marL="912813" indent="-447675" algn="l">
              <a:buSzPct val="60000"/>
              <a:buFont typeface="Wingdings" pitchFamily="-65" charset="2"/>
              <a:buBlip>
                <a:blip r:embed="rId3"/>
              </a:buBlip>
              <a:tabLst>
                <a:tab pos="334963" algn="l"/>
                <a:tab pos="446088" algn="l"/>
                <a:tab pos="895350" algn="l"/>
                <a:tab pos="1492250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z="2800" dirty="0" smtClean="0"/>
          </a:p>
          <a:p>
            <a:pPr marL="912813" indent="-447675" algn="l">
              <a:buSzPct val="60000"/>
              <a:tabLst>
                <a:tab pos="334963" algn="l"/>
                <a:tab pos="446088" algn="l"/>
                <a:tab pos="895350" algn="l"/>
                <a:tab pos="1492250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800" dirty="0" smtClean="0"/>
              <a:t>Example</a:t>
            </a:r>
            <a:r>
              <a:rPr lang="en-GB" sz="2800" dirty="0"/>
              <a:t>:</a:t>
            </a:r>
          </a:p>
          <a:p>
            <a:pPr marL="1547813" lvl="1" indent="-409575">
              <a:buClr>
                <a:srgbClr val="000080"/>
              </a:buClr>
              <a:buSzPct val="60000"/>
              <a:buFont typeface="Wingdings" pitchFamily="-65" charset="2"/>
              <a:buBlip>
                <a:blip r:embed="rId3"/>
              </a:buBlip>
              <a:tabLst>
                <a:tab pos="334963" algn="l"/>
                <a:tab pos="446088" algn="l"/>
                <a:tab pos="895350" algn="l"/>
                <a:tab pos="1492250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/>
              <a:t>Alice sends message to Bob</a:t>
            </a:r>
          </a:p>
          <a:p>
            <a:pPr marL="1547813" lvl="1" indent="-409575">
              <a:buClr>
                <a:srgbClr val="000080"/>
              </a:buClr>
              <a:buSzPct val="60000"/>
              <a:buFont typeface="Wingdings" pitchFamily="-65" charset="2"/>
              <a:buBlip>
                <a:blip r:embed="rId3"/>
              </a:buBlip>
              <a:tabLst>
                <a:tab pos="334963" algn="l"/>
                <a:tab pos="446088" algn="l"/>
                <a:tab pos="895350" algn="l"/>
                <a:tab pos="1492250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/>
              <a:t>Bob opens attachment</a:t>
            </a:r>
          </a:p>
          <a:p>
            <a:pPr marL="1547813" lvl="1" indent="-409575">
              <a:buClr>
                <a:srgbClr val="000080"/>
              </a:buClr>
              <a:buSzPct val="60000"/>
              <a:buFont typeface="Wingdings" pitchFamily="-65" charset="2"/>
              <a:buBlip>
                <a:blip r:embed="rId3"/>
              </a:buBlip>
              <a:tabLst>
                <a:tab pos="334963" algn="l"/>
                <a:tab pos="446088" algn="l"/>
                <a:tab pos="895350" algn="l"/>
                <a:tab pos="1492250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/>
              <a:t>Bob's disk reformatted</a:t>
            </a:r>
            <a:endParaRPr lang="en-GB" dirty="0" smtClean="0"/>
          </a:p>
          <a:p>
            <a:pPr marL="912813" indent="-447675" algn="l">
              <a:buClr>
                <a:srgbClr val="000080"/>
              </a:buClr>
              <a:buSzPct val="60000"/>
              <a:buFont typeface="Wingdings" pitchFamily="-65" charset="2"/>
              <a:buBlip>
                <a:blip r:embed="rId3"/>
              </a:buBlip>
              <a:tabLst>
                <a:tab pos="334963" algn="l"/>
                <a:tab pos="446088" algn="l"/>
                <a:tab pos="895350" algn="l"/>
                <a:tab pos="1492250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z="2800" dirty="0" smtClean="0"/>
          </a:p>
          <a:p>
            <a:pPr marL="457200" indent="7938" algn="l">
              <a:buClr>
                <a:srgbClr val="000080"/>
              </a:buClr>
              <a:buSzPct val="60000"/>
              <a:tabLst>
                <a:tab pos="334963" algn="l"/>
                <a:tab pos="446088" algn="l"/>
                <a:tab pos="457200" algn="l"/>
                <a:tab pos="1492250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800" dirty="0" smtClean="0"/>
              <a:t>Synchronized </a:t>
            </a:r>
            <a:r>
              <a:rPr lang="en-GB" sz="2800" dirty="0"/>
              <a:t>physical clocks cannot always decide on the order of events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buSzPct val="60000"/>
            </a:pPr>
            <a:r>
              <a:rPr lang="en-US"/>
              <a:t>Lamport’s approach</a:t>
            </a:r>
          </a:p>
        </p:txBody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38" y="1447800"/>
            <a:ext cx="9136062" cy="4278313"/>
          </a:xfrm>
        </p:spPr>
        <p:txBody>
          <a:bodyPr/>
          <a:lstStyle/>
          <a:p>
            <a:pPr marL="457200" indent="7938" algn="l">
              <a:buSzPct val="60000"/>
            </a:pPr>
            <a:r>
              <a:rPr lang="en-US" dirty="0"/>
              <a:t>Leslie </a:t>
            </a:r>
            <a:r>
              <a:rPr lang="en-US" dirty="0" err="1"/>
              <a:t>Lamport</a:t>
            </a:r>
            <a:r>
              <a:rPr lang="en-US"/>
              <a:t> </a:t>
            </a:r>
            <a:r>
              <a:rPr lang="en-US" smtClean="0"/>
              <a:t>suggests </a:t>
            </a:r>
            <a:r>
              <a:rPr lang="en-US" dirty="0"/>
              <a:t>that we should reduce time to its </a:t>
            </a:r>
            <a:r>
              <a:rPr lang="en-US" dirty="0" smtClean="0"/>
              <a:t>basics</a:t>
            </a:r>
          </a:p>
          <a:p>
            <a:pPr marL="457200" indent="7938" algn="l">
              <a:buSzPct val="60000"/>
            </a:pPr>
            <a:endParaRPr lang="en-US" dirty="0" smtClean="0"/>
          </a:p>
          <a:p>
            <a:pPr marL="1252538" lvl="1" indent="-338138">
              <a:buSzPct val="60000"/>
              <a:buFont typeface="Times New Roman" pitchFamily="-65" charset="0"/>
              <a:buBlip>
                <a:blip r:embed="rId3"/>
              </a:buBlip>
            </a:pPr>
            <a:r>
              <a:rPr lang="en-US" dirty="0" smtClean="0"/>
              <a:t>Time that lets a system ask </a:t>
            </a:r>
          </a:p>
          <a:p>
            <a:pPr marL="1252538" lvl="1" indent="-338138">
              <a:buSzPct val="60000"/>
              <a:buNone/>
            </a:pPr>
            <a:r>
              <a:rPr lang="en-US" dirty="0" smtClean="0">
                <a:solidFill>
                  <a:srgbClr val="FF0000"/>
                </a:solidFill>
              </a:rPr>
              <a:t>			“</a:t>
            </a:r>
            <a:r>
              <a:rPr lang="en-US" dirty="0">
                <a:solidFill>
                  <a:srgbClr val="FF0000"/>
                </a:solidFill>
              </a:rPr>
              <a:t>Which came first: event A or event B?”</a:t>
            </a:r>
            <a:endParaRPr lang="en-US" dirty="0" smtClean="0">
              <a:solidFill>
                <a:srgbClr val="FF0000"/>
              </a:solidFill>
            </a:endParaRPr>
          </a:p>
          <a:p>
            <a:pPr marL="1252538" lvl="1" indent="-338138">
              <a:buSzPct val="60000"/>
              <a:buFont typeface="Times New Roman" pitchFamily="-65" charset="0"/>
              <a:buBlip>
                <a:blip r:embed="rId3"/>
              </a:buBlip>
            </a:pPr>
            <a:endParaRPr lang="en-US" dirty="0" smtClean="0"/>
          </a:p>
          <a:p>
            <a:pPr marL="1252538" lvl="1" indent="-338138">
              <a:buSzPct val="60000"/>
              <a:buFont typeface="Times New Roman" pitchFamily="-65" charset="0"/>
              <a:buBlip>
                <a:blip r:embed="rId3"/>
              </a:buBlip>
            </a:pPr>
            <a:r>
              <a:rPr lang="en-US" dirty="0" smtClean="0"/>
              <a:t>In </a:t>
            </a:r>
            <a:r>
              <a:rPr lang="en-US" dirty="0"/>
              <a:t>effect: time is a means of labeling events so that…</a:t>
            </a:r>
            <a:endParaRPr lang="en-US" dirty="0" smtClean="0"/>
          </a:p>
          <a:p>
            <a:pPr marL="1608138" lvl="2" indent="-355600">
              <a:buSzPct val="60000"/>
              <a:buFont typeface="Times New Roman" pitchFamily="-65" charset="0"/>
              <a:buBlip>
                <a:blip r:embed="rId3"/>
              </a:buBlip>
            </a:pPr>
            <a:r>
              <a:rPr lang="en-US" dirty="0" smtClean="0"/>
              <a:t>... if </a:t>
            </a:r>
            <a:r>
              <a:rPr lang="en-US" dirty="0"/>
              <a:t>A happened before B, TIME(A) &lt; TIME(B)</a:t>
            </a:r>
            <a:endParaRPr lang="en-US" dirty="0" smtClean="0"/>
          </a:p>
          <a:p>
            <a:pPr marL="1608138" lvl="2" indent="-355600">
              <a:buSzPct val="60000"/>
              <a:buFont typeface="Times New Roman" pitchFamily="-65" charset="0"/>
              <a:buBlip>
                <a:blip r:embed="rId3"/>
              </a:buBlip>
            </a:pPr>
            <a:r>
              <a:rPr lang="en-US" dirty="0" smtClean="0"/>
              <a:t>... if </a:t>
            </a:r>
            <a:r>
              <a:rPr lang="en-US" dirty="0"/>
              <a:t>TIME(A) &lt; TIME(B), A happened before B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buSzPct val="60000"/>
            </a:pPr>
            <a:r>
              <a:rPr lang="en-US" dirty="0" smtClean="0"/>
              <a:t>Defining “happens-before” relation</a:t>
            </a:r>
            <a:endParaRPr lang="en-US" dirty="0"/>
          </a:p>
        </p:txBody>
      </p:sp>
      <p:sp>
        <p:nvSpPr>
          <p:cNvPr id="12" name="Line 4"/>
          <p:cNvSpPr>
            <a:spLocks noChangeShapeType="1"/>
          </p:cNvSpPr>
          <p:nvPr/>
        </p:nvSpPr>
        <p:spPr bwMode="auto">
          <a:xfrm>
            <a:off x="2514600" y="2286000"/>
            <a:ext cx="3895725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3" name="Line 5"/>
          <p:cNvSpPr>
            <a:spLocks noChangeShapeType="1"/>
          </p:cNvSpPr>
          <p:nvPr/>
        </p:nvSpPr>
        <p:spPr bwMode="auto">
          <a:xfrm>
            <a:off x="2490788" y="3771900"/>
            <a:ext cx="3895725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4" name="Line 6"/>
          <p:cNvSpPr>
            <a:spLocks noChangeShapeType="1"/>
          </p:cNvSpPr>
          <p:nvPr/>
        </p:nvSpPr>
        <p:spPr bwMode="auto">
          <a:xfrm>
            <a:off x="3514725" y="2317750"/>
            <a:ext cx="1247775" cy="14541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2143125" y="2089150"/>
            <a:ext cx="300038" cy="9017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r>
              <a:rPr lang="en-US" sz="1400" i="1">
                <a:solidFill>
                  <a:schemeClr val="tx1"/>
                </a:solidFill>
                <a:latin typeface="Tahoma" pitchFamily="-65" charset="0"/>
              </a:rPr>
              <a:t>p</a:t>
            </a:r>
            <a:endParaRPr lang="en-US" sz="1400">
              <a:solidFill>
                <a:schemeClr val="tx1"/>
              </a:solidFill>
              <a:latin typeface="Tahoma" pitchFamily="-65" charset="0"/>
            </a:endParaRPr>
          </a:p>
        </p:txBody>
      </p:sp>
      <p:sp>
        <p:nvSpPr>
          <p:cNvPr id="16" name="Text Box 8"/>
          <p:cNvSpPr txBox="1">
            <a:spLocks noChangeArrowheads="1"/>
          </p:cNvSpPr>
          <p:nvPr/>
        </p:nvSpPr>
        <p:spPr bwMode="auto">
          <a:xfrm>
            <a:off x="2143125" y="3536950"/>
            <a:ext cx="300038" cy="9017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r>
              <a:rPr lang="en-US" sz="1400" i="1">
                <a:solidFill>
                  <a:schemeClr val="tx1"/>
                </a:solidFill>
                <a:latin typeface="Tahoma" pitchFamily="-65" charset="0"/>
              </a:rPr>
              <a:t>q</a:t>
            </a:r>
            <a:endParaRPr lang="en-US" sz="1400">
              <a:solidFill>
                <a:schemeClr val="tx1"/>
              </a:solidFill>
              <a:latin typeface="Tahoma" pitchFamily="-65" charset="0"/>
            </a:endParaRPr>
          </a:p>
        </p:txBody>
      </p:sp>
      <p:sp>
        <p:nvSpPr>
          <p:cNvPr id="17" name="Text Box 9"/>
          <p:cNvSpPr txBox="1">
            <a:spLocks noChangeArrowheads="1"/>
          </p:cNvSpPr>
          <p:nvPr/>
        </p:nvSpPr>
        <p:spPr bwMode="auto">
          <a:xfrm>
            <a:off x="3895725" y="2851150"/>
            <a:ext cx="304800" cy="3048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r>
              <a:rPr lang="en-US" sz="1400" i="1">
                <a:solidFill>
                  <a:schemeClr val="tx1"/>
                </a:solidFill>
                <a:latin typeface="Tahoma" pitchFamily="-65" charset="0"/>
              </a:rPr>
              <a:t>m</a:t>
            </a:r>
            <a:endParaRPr lang="en-US" sz="1400">
              <a:solidFill>
                <a:schemeClr val="tx1"/>
              </a:solidFill>
              <a:latin typeface="Tahoma" pitchFamily="-65" charset="0"/>
            </a:endParaRPr>
          </a:p>
        </p:txBody>
      </p:sp>
      <p:sp>
        <p:nvSpPr>
          <p:cNvPr id="21" name="Text Box 13"/>
          <p:cNvSpPr txBox="1">
            <a:spLocks noChangeArrowheads="1"/>
          </p:cNvSpPr>
          <p:nvPr/>
        </p:nvSpPr>
        <p:spPr bwMode="auto">
          <a:xfrm>
            <a:off x="4429125" y="3765550"/>
            <a:ext cx="1905000" cy="900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r>
              <a:rPr lang="en-US" sz="1400" i="1">
                <a:solidFill>
                  <a:schemeClr val="tx1"/>
                </a:solidFill>
                <a:latin typeface="Tahoma" pitchFamily="-65" charset="0"/>
              </a:rPr>
              <a:t>rcv</a:t>
            </a:r>
            <a:r>
              <a:rPr lang="en-US" sz="1400" i="1" baseline="-25000">
                <a:solidFill>
                  <a:schemeClr val="tx1"/>
                </a:solidFill>
                <a:latin typeface="Tahoma" pitchFamily="-65" charset="0"/>
              </a:rPr>
              <a:t>q</a:t>
            </a:r>
            <a:r>
              <a:rPr lang="en-US" sz="1400" i="1">
                <a:solidFill>
                  <a:schemeClr val="tx1"/>
                </a:solidFill>
                <a:latin typeface="Tahoma" pitchFamily="-65" charset="0"/>
              </a:rPr>
              <a:t>(m)    deliv</a:t>
            </a:r>
            <a:r>
              <a:rPr lang="en-US" sz="1400" i="1" baseline="-25000">
                <a:solidFill>
                  <a:schemeClr val="tx1"/>
                </a:solidFill>
                <a:latin typeface="Tahoma" pitchFamily="-65" charset="0"/>
              </a:rPr>
              <a:t>q</a:t>
            </a:r>
            <a:r>
              <a:rPr lang="en-US" sz="1400" i="1">
                <a:solidFill>
                  <a:schemeClr val="tx1"/>
                </a:solidFill>
                <a:latin typeface="Tahoma" pitchFamily="-65" charset="0"/>
              </a:rPr>
              <a:t>(m)</a:t>
            </a:r>
            <a:endParaRPr lang="en-US" sz="1400">
              <a:solidFill>
                <a:schemeClr val="tx1"/>
              </a:solidFill>
              <a:latin typeface="Tahoma" pitchFamily="-65" charset="0"/>
            </a:endParaRPr>
          </a:p>
        </p:txBody>
      </p:sp>
      <p:sp>
        <p:nvSpPr>
          <p:cNvPr id="22" name="Text Box 14"/>
          <p:cNvSpPr txBox="1">
            <a:spLocks noChangeArrowheads="1"/>
          </p:cNvSpPr>
          <p:nvPr/>
        </p:nvSpPr>
        <p:spPr bwMode="auto">
          <a:xfrm>
            <a:off x="2981325" y="1936750"/>
            <a:ext cx="1081087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r>
              <a:rPr lang="en-US" sz="1400" i="1">
                <a:solidFill>
                  <a:schemeClr val="tx1"/>
                </a:solidFill>
                <a:latin typeface="Tahoma" pitchFamily="-65" charset="0"/>
              </a:rPr>
              <a:t>snd</a:t>
            </a:r>
            <a:r>
              <a:rPr lang="en-US" sz="1400" i="1" baseline="-25000">
                <a:solidFill>
                  <a:schemeClr val="tx1"/>
                </a:solidFill>
                <a:latin typeface="Tahoma" pitchFamily="-65" charset="0"/>
              </a:rPr>
              <a:t>p</a:t>
            </a:r>
            <a:r>
              <a:rPr lang="en-US" sz="1400" i="1">
                <a:solidFill>
                  <a:schemeClr val="tx1"/>
                </a:solidFill>
                <a:latin typeface="Tahoma" pitchFamily="-65" charset="0"/>
              </a:rPr>
              <a:t>(m)</a:t>
            </a:r>
            <a:endParaRPr lang="en-US" sz="1400">
              <a:solidFill>
                <a:schemeClr val="tx1"/>
              </a:solidFill>
              <a:latin typeface="Tahoma" pitchFamily="-65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buSzPct val="60000"/>
            </a:pPr>
            <a:r>
              <a:rPr lang="en-US" dirty="0"/>
              <a:t>Defining “happens-before” relation</a:t>
            </a:r>
          </a:p>
        </p:txBody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4343400"/>
            <a:ext cx="9136063" cy="2514600"/>
          </a:xfrm>
        </p:spPr>
        <p:txBody>
          <a:bodyPr/>
          <a:lstStyle/>
          <a:p>
            <a:pPr marL="800100">
              <a:lnSpc>
                <a:spcPct val="90000"/>
              </a:lnSpc>
              <a:buSzPct val="60000"/>
            </a:pPr>
            <a:r>
              <a:rPr lang="en-US" sz="2800" dirty="0"/>
              <a:t>A, B, C and D are “events”.</a:t>
            </a:r>
            <a:r>
              <a:rPr lang="en-US" sz="2800" dirty="0" smtClean="0"/>
              <a:t> </a:t>
            </a:r>
          </a:p>
          <a:p>
            <a:pPr marL="795338" indent="-338138" algn="l">
              <a:lnSpc>
                <a:spcPct val="90000"/>
              </a:lnSpc>
              <a:buClr>
                <a:srgbClr val="FF0000"/>
              </a:buClr>
              <a:buSzPct val="110000"/>
              <a:buFont typeface="Wingdings" charset="2"/>
              <a:buChar char="§"/>
            </a:pPr>
            <a:endParaRPr lang="en-US" sz="2400" dirty="0" smtClean="0"/>
          </a:p>
          <a:p>
            <a:pPr marL="795338" indent="-338138" algn="l">
              <a:lnSpc>
                <a:spcPct val="90000"/>
              </a:lnSpc>
              <a:buClr>
                <a:srgbClr val="FF0000"/>
              </a:buClr>
              <a:buSzPct val="110000"/>
              <a:buFont typeface="Wingdings" charset="2"/>
              <a:buChar char="§"/>
            </a:pPr>
            <a:r>
              <a:rPr lang="en-US" sz="2400" dirty="0" smtClean="0"/>
              <a:t>A, B, C, and D could </a:t>
            </a:r>
            <a:r>
              <a:rPr lang="en-US" sz="2400" dirty="0"/>
              <a:t>be anything meaningful to the </a:t>
            </a:r>
            <a:r>
              <a:rPr lang="en-US" sz="2400" dirty="0" smtClean="0"/>
              <a:t>application</a:t>
            </a:r>
          </a:p>
          <a:p>
            <a:pPr marL="795338" indent="-338138" algn="l">
              <a:lnSpc>
                <a:spcPct val="90000"/>
              </a:lnSpc>
              <a:buClr>
                <a:srgbClr val="FF0000"/>
              </a:buClr>
              <a:buSzPct val="110000"/>
              <a:buFont typeface="Wingdings" charset="2"/>
              <a:buChar char="§"/>
            </a:pPr>
            <a:r>
              <a:rPr lang="en-US" sz="2400" dirty="0" smtClean="0"/>
              <a:t>So </a:t>
            </a:r>
            <a:r>
              <a:rPr lang="en-US" sz="2400" dirty="0"/>
              <a:t>are </a:t>
            </a:r>
            <a:r>
              <a:rPr lang="en-US" sz="2400" dirty="0" err="1"/>
              <a:t>snd(m</a:t>
            </a:r>
            <a:r>
              <a:rPr lang="en-US" sz="2400" dirty="0"/>
              <a:t>) and </a:t>
            </a:r>
            <a:r>
              <a:rPr lang="en-US" sz="2400" dirty="0" err="1"/>
              <a:t>rcv(m</a:t>
            </a:r>
            <a:r>
              <a:rPr lang="en-US" sz="2400" dirty="0"/>
              <a:t>) and </a:t>
            </a:r>
            <a:r>
              <a:rPr lang="en-US" sz="2400" dirty="0" err="1"/>
              <a:t>deliv(m</a:t>
            </a:r>
            <a:r>
              <a:rPr lang="en-US" sz="2400" dirty="0"/>
              <a:t>)</a:t>
            </a:r>
            <a:endParaRPr lang="en-US" sz="2400" dirty="0" smtClean="0"/>
          </a:p>
          <a:p>
            <a:pPr marL="795338" indent="-338138" algn="l">
              <a:lnSpc>
                <a:spcPct val="90000"/>
              </a:lnSpc>
              <a:buClr>
                <a:srgbClr val="FF0000"/>
              </a:buClr>
              <a:buSzPct val="110000"/>
            </a:pPr>
            <a:endParaRPr lang="en-US" sz="1200" dirty="0" smtClean="0"/>
          </a:p>
          <a:p>
            <a:pPr marL="795338" indent="-338138">
              <a:lnSpc>
                <a:spcPct val="90000"/>
              </a:lnSpc>
              <a:buClr>
                <a:srgbClr val="FF0000"/>
              </a:buClr>
              <a:buSzPct val="110000"/>
            </a:pPr>
            <a:r>
              <a:rPr lang="en-US" sz="2800" dirty="0" smtClean="0"/>
              <a:t>What </a:t>
            </a:r>
            <a:r>
              <a:rPr lang="en-US" sz="2800" dirty="0"/>
              <a:t>ordering claims are meaningful?</a:t>
            </a:r>
          </a:p>
        </p:txBody>
      </p:sp>
      <p:sp>
        <p:nvSpPr>
          <p:cNvPr id="28" name="Line 4"/>
          <p:cNvSpPr>
            <a:spLocks noChangeShapeType="1"/>
          </p:cNvSpPr>
          <p:nvPr/>
        </p:nvSpPr>
        <p:spPr bwMode="auto">
          <a:xfrm>
            <a:off x="2514600" y="2286000"/>
            <a:ext cx="3895725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29" name="Line 5"/>
          <p:cNvSpPr>
            <a:spLocks noChangeShapeType="1"/>
          </p:cNvSpPr>
          <p:nvPr/>
        </p:nvSpPr>
        <p:spPr bwMode="auto">
          <a:xfrm>
            <a:off x="2490788" y="3771900"/>
            <a:ext cx="3895725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30" name="Line 6"/>
          <p:cNvSpPr>
            <a:spLocks noChangeShapeType="1"/>
          </p:cNvSpPr>
          <p:nvPr/>
        </p:nvSpPr>
        <p:spPr bwMode="auto">
          <a:xfrm>
            <a:off x="3514725" y="2317750"/>
            <a:ext cx="1247775" cy="14541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31" name="Text Box 7"/>
          <p:cNvSpPr txBox="1">
            <a:spLocks noChangeArrowheads="1"/>
          </p:cNvSpPr>
          <p:nvPr/>
        </p:nvSpPr>
        <p:spPr bwMode="auto">
          <a:xfrm>
            <a:off x="2143125" y="2089150"/>
            <a:ext cx="300038" cy="9017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r>
              <a:rPr lang="en-US" sz="1400" i="1">
                <a:solidFill>
                  <a:schemeClr val="tx1"/>
                </a:solidFill>
                <a:latin typeface="Tahoma" pitchFamily="-65" charset="0"/>
              </a:rPr>
              <a:t>p</a:t>
            </a:r>
            <a:endParaRPr lang="en-US" sz="1400">
              <a:solidFill>
                <a:schemeClr val="tx1"/>
              </a:solidFill>
              <a:latin typeface="Tahoma" pitchFamily="-65" charset="0"/>
            </a:endParaRPr>
          </a:p>
        </p:txBody>
      </p:sp>
      <p:sp>
        <p:nvSpPr>
          <p:cNvPr id="32" name="Text Box 8"/>
          <p:cNvSpPr txBox="1">
            <a:spLocks noChangeArrowheads="1"/>
          </p:cNvSpPr>
          <p:nvPr/>
        </p:nvSpPr>
        <p:spPr bwMode="auto">
          <a:xfrm>
            <a:off x="2143125" y="3536950"/>
            <a:ext cx="300038" cy="9017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r>
              <a:rPr lang="en-US" sz="1400" i="1">
                <a:solidFill>
                  <a:schemeClr val="tx1"/>
                </a:solidFill>
                <a:latin typeface="Tahoma" pitchFamily="-65" charset="0"/>
              </a:rPr>
              <a:t>q</a:t>
            </a:r>
            <a:endParaRPr lang="en-US" sz="1400">
              <a:solidFill>
                <a:schemeClr val="tx1"/>
              </a:solidFill>
              <a:latin typeface="Tahoma" pitchFamily="-65" charset="0"/>
            </a:endParaRPr>
          </a:p>
        </p:txBody>
      </p:sp>
      <p:sp>
        <p:nvSpPr>
          <p:cNvPr id="33" name="Text Box 9"/>
          <p:cNvSpPr txBox="1">
            <a:spLocks noChangeArrowheads="1"/>
          </p:cNvSpPr>
          <p:nvPr/>
        </p:nvSpPr>
        <p:spPr bwMode="auto">
          <a:xfrm>
            <a:off x="3895725" y="2851150"/>
            <a:ext cx="304800" cy="3048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r>
              <a:rPr lang="en-US" sz="1400" i="1">
                <a:solidFill>
                  <a:schemeClr val="tx1"/>
                </a:solidFill>
                <a:latin typeface="Tahoma" pitchFamily="-65" charset="0"/>
              </a:rPr>
              <a:t>m</a:t>
            </a:r>
            <a:endParaRPr lang="en-US" sz="1400">
              <a:solidFill>
                <a:schemeClr val="tx1"/>
              </a:solidFill>
              <a:latin typeface="Tahoma" pitchFamily="-65" charset="0"/>
            </a:endParaRPr>
          </a:p>
        </p:txBody>
      </p:sp>
      <p:sp>
        <p:nvSpPr>
          <p:cNvPr id="34" name="Text Box 10"/>
          <p:cNvSpPr txBox="1">
            <a:spLocks noChangeArrowheads="1"/>
          </p:cNvSpPr>
          <p:nvPr/>
        </p:nvSpPr>
        <p:spPr bwMode="auto">
          <a:xfrm>
            <a:off x="2676525" y="224155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r>
              <a:rPr lang="en-US" sz="1400" i="1">
                <a:solidFill>
                  <a:schemeClr val="tx1"/>
                </a:solidFill>
                <a:latin typeface="Tahoma" pitchFamily="-65" charset="0"/>
              </a:rPr>
              <a:t>A</a:t>
            </a:r>
            <a:endParaRPr lang="en-US" sz="1400">
              <a:solidFill>
                <a:schemeClr val="tx1"/>
              </a:solidFill>
              <a:latin typeface="Tahoma" pitchFamily="-65" charset="0"/>
            </a:endParaRPr>
          </a:p>
        </p:txBody>
      </p:sp>
      <p:sp>
        <p:nvSpPr>
          <p:cNvPr id="35" name="Text Box 11"/>
          <p:cNvSpPr txBox="1">
            <a:spLocks noChangeArrowheads="1"/>
          </p:cNvSpPr>
          <p:nvPr/>
        </p:nvSpPr>
        <p:spPr bwMode="auto">
          <a:xfrm>
            <a:off x="3209925" y="353695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r>
              <a:rPr lang="en-US" sz="1400" i="1">
                <a:solidFill>
                  <a:schemeClr val="tx1"/>
                </a:solidFill>
                <a:latin typeface="Tahoma" pitchFamily="-65" charset="0"/>
              </a:rPr>
              <a:t>C</a:t>
            </a:r>
            <a:endParaRPr lang="en-US" sz="1400">
              <a:solidFill>
                <a:schemeClr val="tx1"/>
              </a:solidFill>
              <a:latin typeface="Tahoma" pitchFamily="-65" charset="0"/>
            </a:endParaRPr>
          </a:p>
        </p:txBody>
      </p:sp>
      <p:sp>
        <p:nvSpPr>
          <p:cNvPr id="36" name="Text Box 12"/>
          <p:cNvSpPr txBox="1">
            <a:spLocks noChangeArrowheads="1"/>
          </p:cNvSpPr>
          <p:nvPr/>
        </p:nvSpPr>
        <p:spPr bwMode="auto">
          <a:xfrm>
            <a:off x="4962525" y="224155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r>
              <a:rPr lang="en-US" sz="1400" i="1">
                <a:solidFill>
                  <a:schemeClr val="tx1"/>
                </a:solidFill>
                <a:latin typeface="Tahoma" pitchFamily="-65" charset="0"/>
              </a:rPr>
              <a:t>B</a:t>
            </a:r>
            <a:endParaRPr lang="en-US" sz="1400">
              <a:solidFill>
                <a:schemeClr val="tx1"/>
              </a:solidFill>
              <a:latin typeface="Tahoma" pitchFamily="-65" charset="0"/>
            </a:endParaRPr>
          </a:p>
        </p:txBody>
      </p:sp>
      <p:sp>
        <p:nvSpPr>
          <p:cNvPr id="37" name="Text Box 13"/>
          <p:cNvSpPr txBox="1">
            <a:spLocks noChangeArrowheads="1"/>
          </p:cNvSpPr>
          <p:nvPr/>
        </p:nvSpPr>
        <p:spPr bwMode="auto">
          <a:xfrm>
            <a:off x="4429125" y="3765550"/>
            <a:ext cx="1905000" cy="900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r>
              <a:rPr lang="en-US" sz="1400" i="1">
                <a:solidFill>
                  <a:schemeClr val="tx1"/>
                </a:solidFill>
                <a:latin typeface="Tahoma" pitchFamily="-65" charset="0"/>
              </a:rPr>
              <a:t>rcv</a:t>
            </a:r>
            <a:r>
              <a:rPr lang="en-US" sz="1400" i="1" baseline="-25000">
                <a:solidFill>
                  <a:schemeClr val="tx1"/>
                </a:solidFill>
                <a:latin typeface="Tahoma" pitchFamily="-65" charset="0"/>
              </a:rPr>
              <a:t>q</a:t>
            </a:r>
            <a:r>
              <a:rPr lang="en-US" sz="1400" i="1">
                <a:solidFill>
                  <a:schemeClr val="tx1"/>
                </a:solidFill>
                <a:latin typeface="Tahoma" pitchFamily="-65" charset="0"/>
              </a:rPr>
              <a:t>(m)    deliv</a:t>
            </a:r>
            <a:r>
              <a:rPr lang="en-US" sz="1400" i="1" baseline="-25000">
                <a:solidFill>
                  <a:schemeClr val="tx1"/>
                </a:solidFill>
                <a:latin typeface="Tahoma" pitchFamily="-65" charset="0"/>
              </a:rPr>
              <a:t>q</a:t>
            </a:r>
            <a:r>
              <a:rPr lang="en-US" sz="1400" i="1">
                <a:solidFill>
                  <a:schemeClr val="tx1"/>
                </a:solidFill>
                <a:latin typeface="Tahoma" pitchFamily="-65" charset="0"/>
              </a:rPr>
              <a:t>(m)</a:t>
            </a:r>
            <a:endParaRPr lang="en-US" sz="1400">
              <a:solidFill>
                <a:schemeClr val="tx1"/>
              </a:solidFill>
              <a:latin typeface="Tahoma" pitchFamily="-65" charset="0"/>
            </a:endParaRPr>
          </a:p>
        </p:txBody>
      </p:sp>
      <p:sp>
        <p:nvSpPr>
          <p:cNvPr id="38" name="Text Box 14"/>
          <p:cNvSpPr txBox="1">
            <a:spLocks noChangeArrowheads="1"/>
          </p:cNvSpPr>
          <p:nvPr/>
        </p:nvSpPr>
        <p:spPr bwMode="auto">
          <a:xfrm>
            <a:off x="2981325" y="1936750"/>
            <a:ext cx="1081087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r>
              <a:rPr lang="en-US" sz="1400" i="1">
                <a:solidFill>
                  <a:schemeClr val="tx1"/>
                </a:solidFill>
                <a:latin typeface="Tahoma" pitchFamily="-65" charset="0"/>
              </a:rPr>
              <a:t>snd</a:t>
            </a:r>
            <a:r>
              <a:rPr lang="en-US" sz="1400" i="1" baseline="-25000">
                <a:solidFill>
                  <a:schemeClr val="tx1"/>
                </a:solidFill>
                <a:latin typeface="Tahoma" pitchFamily="-65" charset="0"/>
              </a:rPr>
              <a:t>p</a:t>
            </a:r>
            <a:r>
              <a:rPr lang="en-US" sz="1400" i="1">
                <a:solidFill>
                  <a:schemeClr val="tx1"/>
                </a:solidFill>
                <a:latin typeface="Tahoma" pitchFamily="-65" charset="0"/>
              </a:rPr>
              <a:t>(m)</a:t>
            </a:r>
            <a:endParaRPr lang="en-US" sz="1400">
              <a:solidFill>
                <a:schemeClr val="tx1"/>
              </a:solidFill>
              <a:latin typeface="Tahoma" pitchFamily="-65" charset="0"/>
            </a:endParaRPr>
          </a:p>
        </p:txBody>
      </p:sp>
      <p:sp>
        <p:nvSpPr>
          <p:cNvPr id="39" name="Text Box 17"/>
          <p:cNvSpPr txBox="1">
            <a:spLocks noChangeArrowheads="1"/>
          </p:cNvSpPr>
          <p:nvPr/>
        </p:nvSpPr>
        <p:spPr bwMode="auto">
          <a:xfrm>
            <a:off x="6029325" y="346075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r>
              <a:rPr lang="en-US" sz="1400" i="1">
                <a:solidFill>
                  <a:schemeClr val="tx1"/>
                </a:solidFill>
                <a:latin typeface="Tahoma" pitchFamily="-65" charset="0"/>
              </a:rPr>
              <a:t>D</a:t>
            </a:r>
            <a:endParaRPr lang="en-US" sz="1400">
              <a:solidFill>
                <a:schemeClr val="tx1"/>
              </a:solidFill>
              <a:latin typeface="Tahoma" pitchFamily="-65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2413" cy="1143000"/>
          </a:xfrm>
          <a:ln/>
        </p:spPr>
        <p:txBody>
          <a:bodyPr lIns="0" tIns="0" rIns="0" bIns="0"/>
          <a:lstStyle/>
          <a:p>
            <a:pPr>
              <a:lnSpc>
                <a:spcPct val="94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/>
              <a:t>Outline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1458913"/>
            <a:ext cx="9142413" cy="5399087"/>
          </a:xfrm>
          <a:ln/>
        </p:spPr>
        <p:txBody>
          <a:bodyPr lIns="0" tIns="0" rIns="0" bIns="0"/>
          <a:lstStyle/>
          <a:p>
            <a:pPr marL="914400" indent="-449263" algn="l">
              <a:buClr>
                <a:srgbClr val="000000"/>
              </a:buClr>
              <a:buSzPct val="60000"/>
              <a:tabLst>
                <a:tab pos="0" algn="l"/>
                <a:tab pos="111125" algn="l"/>
                <a:tab pos="560388" algn="l"/>
                <a:tab pos="1009650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r>
              <a:rPr lang="en-GB" dirty="0" smtClean="0">
                <a:latin typeface="+mj-lt"/>
              </a:rPr>
              <a:t>Synchronization</a:t>
            </a:r>
          </a:p>
          <a:p>
            <a:pPr marL="914400" indent="-449263" algn="l">
              <a:buClr>
                <a:srgbClr val="000000"/>
              </a:buClr>
              <a:buSzPct val="60000"/>
              <a:tabLst>
                <a:tab pos="0" algn="l"/>
                <a:tab pos="111125" algn="l"/>
                <a:tab pos="560388" algn="l"/>
                <a:tab pos="1009650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endParaRPr lang="en-GB" dirty="0" smtClean="0">
              <a:latin typeface="+mj-lt"/>
            </a:endParaRPr>
          </a:p>
          <a:p>
            <a:pPr marL="1597025" lvl="1" indent="-450850">
              <a:buClr>
                <a:srgbClr val="000000"/>
              </a:buClr>
              <a:buSzPct val="60000"/>
              <a:buFont typeface="Wingdings" pitchFamily="-65" charset="2"/>
              <a:buBlip>
                <a:blip r:embed="rId3"/>
              </a:buBlip>
              <a:tabLst>
                <a:tab pos="0" algn="l"/>
                <a:tab pos="111125" algn="l"/>
                <a:tab pos="560388" algn="l"/>
                <a:tab pos="1009650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r>
              <a:rPr lang="en-GB" dirty="0" smtClean="0">
                <a:latin typeface="+mj-lt"/>
              </a:rPr>
              <a:t>Clock synchronization</a:t>
            </a:r>
          </a:p>
          <a:p>
            <a:pPr marL="1597025" lvl="1" indent="-450850">
              <a:buClr>
                <a:srgbClr val="000000"/>
              </a:buClr>
              <a:buSzPct val="60000"/>
              <a:buFont typeface="Wingdings" pitchFamily="-65" charset="2"/>
              <a:buBlip>
                <a:blip r:embed="rId3"/>
              </a:buBlip>
              <a:tabLst>
                <a:tab pos="0" algn="l"/>
                <a:tab pos="111125" algn="l"/>
                <a:tab pos="560388" algn="l"/>
                <a:tab pos="1009650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r>
              <a:rPr lang="en-GB" dirty="0" smtClean="0">
                <a:latin typeface="+mj-lt"/>
              </a:rPr>
              <a:t>Logical </a:t>
            </a:r>
            <a:r>
              <a:rPr lang="en-GB" dirty="0">
                <a:latin typeface="+mj-lt"/>
              </a:rPr>
              <a:t>clocks</a:t>
            </a:r>
          </a:p>
          <a:p>
            <a:pPr marL="1939925" lvl="2">
              <a:buClr>
                <a:srgbClr val="000000"/>
              </a:buClr>
              <a:buSzPct val="60000"/>
              <a:buFont typeface="Wingdings" pitchFamily="-65" charset="2"/>
              <a:buBlip>
                <a:blip r:embed="rId3"/>
              </a:buBlip>
              <a:tabLst>
                <a:tab pos="0" algn="l"/>
                <a:tab pos="111125" algn="l"/>
                <a:tab pos="560388" algn="l"/>
                <a:tab pos="1009650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r>
              <a:rPr lang="en-GB" dirty="0" err="1">
                <a:latin typeface="+mj-lt"/>
              </a:rPr>
              <a:t>Lamport</a:t>
            </a:r>
            <a:r>
              <a:rPr lang="en-GB" dirty="0">
                <a:latin typeface="+mj-lt"/>
              </a:rPr>
              <a:t> timestamps</a:t>
            </a:r>
          </a:p>
          <a:p>
            <a:pPr marL="1939925" lvl="2">
              <a:buClr>
                <a:srgbClr val="000000"/>
              </a:buClr>
              <a:buSzPct val="60000"/>
              <a:buFont typeface="Wingdings" pitchFamily="-65" charset="2"/>
              <a:buBlip>
                <a:blip r:embed="rId3"/>
              </a:buBlip>
              <a:tabLst>
                <a:tab pos="0" algn="l"/>
                <a:tab pos="111125" algn="l"/>
                <a:tab pos="560388" algn="l"/>
                <a:tab pos="1009650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r>
              <a:rPr lang="en-GB" dirty="0">
                <a:latin typeface="+mj-lt"/>
              </a:rPr>
              <a:t>Vector timestamps</a:t>
            </a:r>
          </a:p>
          <a:p>
            <a:pPr marL="1597025" lvl="1" indent="-450850">
              <a:buSzPct val="60000"/>
              <a:buFont typeface="Wingdings" pitchFamily="-65" charset="2"/>
              <a:buBlip>
                <a:blip r:embed="rId3"/>
              </a:buBlip>
              <a:tabLst>
                <a:tab pos="0" algn="l"/>
                <a:tab pos="111125" algn="l"/>
                <a:tab pos="560388" algn="l"/>
                <a:tab pos="1009650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r>
              <a:rPr lang="en-GB" dirty="0">
                <a:latin typeface="+mj-lt"/>
              </a:rPr>
              <a:t>Global</a:t>
            </a:r>
            <a:r>
              <a:rPr lang="en-GB" dirty="0" smtClean="0">
                <a:latin typeface="+mj-lt"/>
              </a:rPr>
              <a:t> states and distributed snapshot</a:t>
            </a:r>
            <a:endParaRPr lang="en-US" dirty="0" smtClean="0">
              <a:latin typeface="+mj-lt"/>
            </a:endParaRPr>
          </a:p>
          <a:p>
            <a:pPr marL="1597025" lvl="1" indent="-450850">
              <a:buSzPct val="60000"/>
              <a:buFont typeface="Wingdings" pitchFamily="-65" charset="2"/>
              <a:buBlip>
                <a:blip r:embed="rId3"/>
              </a:buBlip>
              <a:tabLst>
                <a:tab pos="0" algn="l"/>
                <a:tab pos="111125" algn="l"/>
                <a:tab pos="560388" algn="l"/>
                <a:tab pos="1009650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r>
              <a:rPr lang="en-US" dirty="0" smtClean="0">
                <a:latin typeface="+mj-lt"/>
              </a:rPr>
              <a:t>Leader election</a:t>
            </a:r>
          </a:p>
          <a:p>
            <a:pPr marL="1597025" lvl="1" indent="-450850">
              <a:buSzPct val="60000"/>
              <a:buFont typeface="Wingdings" pitchFamily="-65" charset="2"/>
              <a:buBlip>
                <a:blip r:embed="rId3"/>
              </a:buBlip>
              <a:tabLst>
                <a:tab pos="0" algn="l"/>
                <a:tab pos="111125" algn="l"/>
                <a:tab pos="560388" algn="l"/>
                <a:tab pos="1009650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r>
              <a:rPr lang="en-US" dirty="0" smtClean="0">
                <a:latin typeface="+mj-lt"/>
              </a:rPr>
              <a:t>Mutual exclusion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buSzPct val="60000"/>
            </a:pPr>
            <a:r>
              <a:rPr lang="en-US" dirty="0"/>
              <a:t>Defining “happens-before” relation</a:t>
            </a:r>
          </a:p>
        </p:txBody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4572000"/>
            <a:ext cx="9136063" cy="2133600"/>
          </a:xfrm>
        </p:spPr>
        <p:txBody>
          <a:bodyPr/>
          <a:lstStyle/>
          <a:p>
            <a:pPr>
              <a:buSzPct val="60000"/>
            </a:pPr>
            <a:r>
              <a:rPr lang="en-US" sz="2800" dirty="0"/>
              <a:t>A happens before B, and C before </a:t>
            </a:r>
            <a:r>
              <a:rPr lang="en-US" sz="2800" dirty="0" smtClean="0"/>
              <a:t>D</a:t>
            </a:r>
          </a:p>
          <a:p>
            <a:pPr lvl="1">
              <a:buSzPct val="60000"/>
              <a:buFont typeface="Times New Roman" pitchFamily="-65" charset="0"/>
              <a:buBlip>
                <a:blip r:embed="rId4"/>
              </a:buBlip>
            </a:pPr>
            <a:endParaRPr lang="en-US" sz="2400" dirty="0" smtClean="0"/>
          </a:p>
          <a:p>
            <a:pPr lvl="1">
              <a:buSzPct val="60000"/>
              <a:buFont typeface="Times New Roman" pitchFamily="-65" charset="0"/>
              <a:buBlip>
                <a:blip r:embed="rId4"/>
              </a:buBlip>
            </a:pPr>
            <a:r>
              <a:rPr lang="en-US" sz="2400" dirty="0" smtClean="0"/>
              <a:t>“</a:t>
            </a:r>
            <a:r>
              <a:rPr lang="en-US" sz="2400" dirty="0"/>
              <a:t>Local ordering” at a single </a:t>
            </a:r>
            <a:r>
              <a:rPr lang="en-US" sz="2400" dirty="0" smtClean="0"/>
              <a:t>process</a:t>
            </a:r>
          </a:p>
          <a:p>
            <a:pPr lvl="1">
              <a:buSzPct val="60000"/>
              <a:buFont typeface="Times New Roman" pitchFamily="-65" charset="0"/>
              <a:buBlip>
                <a:blip r:embed="rId4"/>
              </a:buBlip>
            </a:pPr>
            <a:r>
              <a:rPr lang="en-US" sz="2400" dirty="0"/>
              <a:t>Write      </a:t>
            </a:r>
            <a:r>
              <a:rPr lang="en-US" sz="2400" dirty="0" smtClean="0"/>
              <a:t>         </a:t>
            </a:r>
            <a:r>
              <a:rPr lang="en-US" sz="2400" dirty="0" smtClean="0">
                <a:sym typeface="Symbol" pitchFamily="-65" charset="2"/>
              </a:rPr>
              <a:t>and </a:t>
            </a:r>
            <a:endParaRPr lang="en-US" sz="2400" dirty="0">
              <a:sym typeface="Symbol" pitchFamily="-65" charset="2"/>
            </a:endParaRPr>
          </a:p>
        </p:txBody>
      </p:sp>
      <p:sp>
        <p:nvSpPr>
          <p:cNvPr id="208900" name="Line 4"/>
          <p:cNvSpPr>
            <a:spLocks noChangeShapeType="1"/>
          </p:cNvSpPr>
          <p:nvPr/>
        </p:nvSpPr>
        <p:spPr bwMode="auto">
          <a:xfrm>
            <a:off x="2514600" y="2286000"/>
            <a:ext cx="3895725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208901" name="Line 5"/>
          <p:cNvSpPr>
            <a:spLocks noChangeShapeType="1"/>
          </p:cNvSpPr>
          <p:nvPr/>
        </p:nvSpPr>
        <p:spPr bwMode="auto">
          <a:xfrm>
            <a:off x="2490788" y="3771900"/>
            <a:ext cx="3895725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208902" name="Line 6"/>
          <p:cNvSpPr>
            <a:spLocks noChangeShapeType="1"/>
          </p:cNvSpPr>
          <p:nvPr/>
        </p:nvSpPr>
        <p:spPr bwMode="auto">
          <a:xfrm>
            <a:off x="3514725" y="2317750"/>
            <a:ext cx="1247775" cy="14541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208903" name="Text Box 7"/>
          <p:cNvSpPr txBox="1">
            <a:spLocks noChangeArrowheads="1"/>
          </p:cNvSpPr>
          <p:nvPr/>
        </p:nvSpPr>
        <p:spPr bwMode="auto">
          <a:xfrm>
            <a:off x="2143125" y="2089150"/>
            <a:ext cx="300038" cy="9017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r>
              <a:rPr lang="en-US" sz="1400" i="1">
                <a:solidFill>
                  <a:schemeClr val="tx1"/>
                </a:solidFill>
                <a:latin typeface="Tahoma" pitchFamily="-65" charset="0"/>
              </a:rPr>
              <a:t>p</a:t>
            </a:r>
            <a:endParaRPr lang="en-US" sz="1400">
              <a:solidFill>
                <a:schemeClr val="tx1"/>
              </a:solidFill>
              <a:latin typeface="Tahoma" pitchFamily="-65" charset="0"/>
            </a:endParaRPr>
          </a:p>
        </p:txBody>
      </p:sp>
      <p:sp>
        <p:nvSpPr>
          <p:cNvPr id="208904" name="Text Box 8"/>
          <p:cNvSpPr txBox="1">
            <a:spLocks noChangeArrowheads="1"/>
          </p:cNvSpPr>
          <p:nvPr/>
        </p:nvSpPr>
        <p:spPr bwMode="auto">
          <a:xfrm>
            <a:off x="2143125" y="3536950"/>
            <a:ext cx="300038" cy="9017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r>
              <a:rPr lang="en-US" sz="1400" i="1">
                <a:solidFill>
                  <a:schemeClr val="tx1"/>
                </a:solidFill>
                <a:latin typeface="Tahoma" pitchFamily="-65" charset="0"/>
              </a:rPr>
              <a:t>q</a:t>
            </a:r>
            <a:endParaRPr lang="en-US" sz="1400">
              <a:solidFill>
                <a:schemeClr val="tx1"/>
              </a:solidFill>
              <a:latin typeface="Tahoma" pitchFamily="-65" charset="0"/>
            </a:endParaRPr>
          </a:p>
        </p:txBody>
      </p:sp>
      <p:sp>
        <p:nvSpPr>
          <p:cNvPr id="208905" name="Text Box 9"/>
          <p:cNvSpPr txBox="1">
            <a:spLocks noChangeArrowheads="1"/>
          </p:cNvSpPr>
          <p:nvPr/>
        </p:nvSpPr>
        <p:spPr bwMode="auto">
          <a:xfrm>
            <a:off x="3895725" y="2851150"/>
            <a:ext cx="304800" cy="3048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r>
              <a:rPr lang="en-US" sz="1400" i="1">
                <a:solidFill>
                  <a:schemeClr val="tx1"/>
                </a:solidFill>
                <a:latin typeface="Tahoma" pitchFamily="-65" charset="0"/>
              </a:rPr>
              <a:t>m</a:t>
            </a:r>
            <a:endParaRPr lang="en-US" sz="1400">
              <a:solidFill>
                <a:schemeClr val="tx1"/>
              </a:solidFill>
              <a:latin typeface="Tahoma" pitchFamily="-65" charset="0"/>
            </a:endParaRPr>
          </a:p>
        </p:txBody>
      </p:sp>
      <p:sp>
        <p:nvSpPr>
          <p:cNvPr id="208906" name="Text Box 10"/>
          <p:cNvSpPr txBox="1">
            <a:spLocks noChangeArrowheads="1"/>
          </p:cNvSpPr>
          <p:nvPr/>
        </p:nvSpPr>
        <p:spPr bwMode="auto">
          <a:xfrm>
            <a:off x="2676525" y="224155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r>
              <a:rPr lang="en-US" sz="1400" i="1">
                <a:solidFill>
                  <a:schemeClr val="tx1"/>
                </a:solidFill>
                <a:latin typeface="Tahoma" pitchFamily="-65" charset="0"/>
              </a:rPr>
              <a:t>A</a:t>
            </a:r>
            <a:endParaRPr lang="en-US" sz="1400">
              <a:solidFill>
                <a:schemeClr val="tx1"/>
              </a:solidFill>
              <a:latin typeface="Tahoma" pitchFamily="-65" charset="0"/>
            </a:endParaRPr>
          </a:p>
        </p:txBody>
      </p:sp>
      <p:sp>
        <p:nvSpPr>
          <p:cNvPr id="208907" name="Text Box 11"/>
          <p:cNvSpPr txBox="1">
            <a:spLocks noChangeArrowheads="1"/>
          </p:cNvSpPr>
          <p:nvPr/>
        </p:nvSpPr>
        <p:spPr bwMode="auto">
          <a:xfrm>
            <a:off x="3209925" y="353695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r>
              <a:rPr lang="en-US" sz="1400" i="1">
                <a:solidFill>
                  <a:schemeClr val="tx1"/>
                </a:solidFill>
                <a:latin typeface="Tahoma" pitchFamily="-65" charset="0"/>
              </a:rPr>
              <a:t>C</a:t>
            </a:r>
            <a:endParaRPr lang="en-US" sz="1400">
              <a:solidFill>
                <a:schemeClr val="tx1"/>
              </a:solidFill>
              <a:latin typeface="Tahoma" pitchFamily="-65" charset="0"/>
            </a:endParaRPr>
          </a:p>
        </p:txBody>
      </p:sp>
      <p:sp>
        <p:nvSpPr>
          <p:cNvPr id="208908" name="Text Box 12"/>
          <p:cNvSpPr txBox="1">
            <a:spLocks noChangeArrowheads="1"/>
          </p:cNvSpPr>
          <p:nvPr/>
        </p:nvSpPr>
        <p:spPr bwMode="auto">
          <a:xfrm>
            <a:off x="4962525" y="224155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r>
              <a:rPr lang="en-US" sz="1400" i="1">
                <a:solidFill>
                  <a:schemeClr val="tx1"/>
                </a:solidFill>
                <a:latin typeface="Tahoma" pitchFamily="-65" charset="0"/>
              </a:rPr>
              <a:t>B</a:t>
            </a:r>
            <a:endParaRPr lang="en-US" sz="1400">
              <a:solidFill>
                <a:schemeClr val="tx1"/>
              </a:solidFill>
              <a:latin typeface="Tahoma" pitchFamily="-65" charset="0"/>
            </a:endParaRPr>
          </a:p>
        </p:txBody>
      </p:sp>
      <p:sp>
        <p:nvSpPr>
          <p:cNvPr id="208909" name="Text Box 13"/>
          <p:cNvSpPr txBox="1">
            <a:spLocks noChangeArrowheads="1"/>
          </p:cNvSpPr>
          <p:nvPr/>
        </p:nvSpPr>
        <p:spPr bwMode="auto">
          <a:xfrm>
            <a:off x="4429125" y="3765550"/>
            <a:ext cx="1905000" cy="900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r>
              <a:rPr lang="en-US" sz="1400" i="1">
                <a:solidFill>
                  <a:schemeClr val="tx1"/>
                </a:solidFill>
                <a:latin typeface="Tahoma" pitchFamily="-65" charset="0"/>
              </a:rPr>
              <a:t>rcv</a:t>
            </a:r>
            <a:r>
              <a:rPr lang="en-US" sz="1400" i="1" baseline="-25000">
                <a:solidFill>
                  <a:schemeClr val="tx1"/>
                </a:solidFill>
                <a:latin typeface="Tahoma" pitchFamily="-65" charset="0"/>
              </a:rPr>
              <a:t>q</a:t>
            </a:r>
            <a:r>
              <a:rPr lang="en-US" sz="1400" i="1">
                <a:solidFill>
                  <a:schemeClr val="tx1"/>
                </a:solidFill>
                <a:latin typeface="Tahoma" pitchFamily="-65" charset="0"/>
              </a:rPr>
              <a:t>(m)    deliv</a:t>
            </a:r>
            <a:r>
              <a:rPr lang="en-US" sz="1400" i="1" baseline="-25000">
                <a:solidFill>
                  <a:schemeClr val="tx1"/>
                </a:solidFill>
                <a:latin typeface="Tahoma" pitchFamily="-65" charset="0"/>
              </a:rPr>
              <a:t>q</a:t>
            </a:r>
            <a:r>
              <a:rPr lang="en-US" sz="1400" i="1">
                <a:solidFill>
                  <a:schemeClr val="tx1"/>
                </a:solidFill>
                <a:latin typeface="Tahoma" pitchFamily="-65" charset="0"/>
              </a:rPr>
              <a:t>(m)</a:t>
            </a:r>
            <a:endParaRPr lang="en-US" sz="1400">
              <a:solidFill>
                <a:schemeClr val="tx1"/>
              </a:solidFill>
              <a:latin typeface="Tahoma" pitchFamily="-65" charset="0"/>
            </a:endParaRPr>
          </a:p>
        </p:txBody>
      </p:sp>
      <p:sp>
        <p:nvSpPr>
          <p:cNvPr id="208910" name="Text Box 14"/>
          <p:cNvSpPr txBox="1">
            <a:spLocks noChangeArrowheads="1"/>
          </p:cNvSpPr>
          <p:nvPr/>
        </p:nvSpPr>
        <p:spPr bwMode="auto">
          <a:xfrm>
            <a:off x="2981325" y="1936750"/>
            <a:ext cx="1081087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r>
              <a:rPr lang="en-US" sz="1400" i="1">
                <a:solidFill>
                  <a:schemeClr val="tx1"/>
                </a:solidFill>
                <a:latin typeface="Tahoma" pitchFamily="-65" charset="0"/>
              </a:rPr>
              <a:t>snd</a:t>
            </a:r>
            <a:r>
              <a:rPr lang="en-US" sz="1400" i="1" baseline="-25000">
                <a:solidFill>
                  <a:schemeClr val="tx1"/>
                </a:solidFill>
                <a:latin typeface="Tahoma" pitchFamily="-65" charset="0"/>
              </a:rPr>
              <a:t>p</a:t>
            </a:r>
            <a:r>
              <a:rPr lang="en-US" sz="1400" i="1">
                <a:solidFill>
                  <a:schemeClr val="tx1"/>
                </a:solidFill>
                <a:latin typeface="Tahoma" pitchFamily="-65" charset="0"/>
              </a:rPr>
              <a:t>(m)</a:t>
            </a:r>
            <a:endParaRPr lang="en-US" sz="1400">
              <a:solidFill>
                <a:schemeClr val="tx1"/>
              </a:solidFill>
              <a:latin typeface="Tahoma" pitchFamily="-65" charset="0"/>
            </a:endParaRPr>
          </a:p>
        </p:txBody>
      </p:sp>
      <p:graphicFrame>
        <p:nvGraphicFramePr>
          <p:cNvPr id="208911" name="Object 15"/>
          <p:cNvGraphicFramePr>
            <a:graphicFrameLocks noChangeAspect="1"/>
          </p:cNvGraphicFramePr>
          <p:nvPr/>
        </p:nvGraphicFramePr>
        <p:xfrm>
          <a:off x="1600200" y="5867400"/>
          <a:ext cx="816376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979" name="Equation" r:id="rId5" imgW="431640" imgH="279360" progId="Equation.3">
                  <p:embed/>
                </p:oleObj>
              </mc:Choice>
              <mc:Fallback>
                <p:oleObj name="Equation" r:id="rId5" imgW="431640" imgH="279360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5867400"/>
                        <a:ext cx="816376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8912" name="Object 16"/>
          <p:cNvGraphicFramePr>
            <a:graphicFrameLocks noChangeAspect="1"/>
          </p:cNvGraphicFramePr>
          <p:nvPr/>
        </p:nvGraphicFramePr>
        <p:xfrm>
          <a:off x="3200400" y="5867400"/>
          <a:ext cx="86395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980" name="Equation" r:id="rId7" imgW="457200" imgH="279360" progId="Equation.3">
                  <p:embed/>
                </p:oleObj>
              </mc:Choice>
              <mc:Fallback>
                <p:oleObj name="Equation" r:id="rId7" imgW="457200" imgH="279360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5867400"/>
                        <a:ext cx="863958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8913" name="Text Box 17"/>
          <p:cNvSpPr txBox="1">
            <a:spLocks noChangeArrowheads="1"/>
          </p:cNvSpPr>
          <p:nvPr/>
        </p:nvSpPr>
        <p:spPr bwMode="auto">
          <a:xfrm>
            <a:off x="6029325" y="346075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r>
              <a:rPr lang="en-US" sz="1400" i="1">
                <a:solidFill>
                  <a:schemeClr val="tx1"/>
                </a:solidFill>
                <a:latin typeface="Tahoma" pitchFamily="-65" charset="0"/>
              </a:rPr>
              <a:t>D</a:t>
            </a:r>
            <a:endParaRPr lang="en-US" sz="1400">
              <a:solidFill>
                <a:schemeClr val="tx1"/>
              </a:solidFill>
              <a:latin typeface="Tahoma" pitchFamily="-65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buSzPct val="60000"/>
            </a:pPr>
            <a:r>
              <a:rPr lang="en-US" dirty="0"/>
              <a:t>Defining “happens-before” relation</a:t>
            </a:r>
          </a:p>
        </p:txBody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4495800"/>
            <a:ext cx="9136063" cy="2362200"/>
          </a:xfrm>
        </p:spPr>
        <p:txBody>
          <a:bodyPr anchor="t"/>
          <a:lstStyle/>
          <a:p>
            <a:pPr marL="795338" indent="-338138">
              <a:buSzPct val="60000"/>
            </a:pPr>
            <a:r>
              <a:rPr lang="en-US" sz="2800" dirty="0" err="1" smtClean="0"/>
              <a:t>send</a:t>
            </a:r>
            <a:r>
              <a:rPr lang="en-US" sz="2800" baseline="-25000" dirty="0" err="1" smtClean="0"/>
              <a:t>p</a:t>
            </a:r>
            <a:r>
              <a:rPr lang="en-US" sz="2800" dirty="0" err="1"/>
              <a:t>(m</a:t>
            </a:r>
            <a:r>
              <a:rPr lang="en-US" sz="2800" dirty="0"/>
              <a:t>) also happens before </a:t>
            </a:r>
            <a:r>
              <a:rPr lang="en-US" sz="2800" dirty="0" err="1"/>
              <a:t>rcv</a:t>
            </a:r>
            <a:r>
              <a:rPr lang="en-US" sz="2800" baseline="-25000" dirty="0" err="1"/>
              <a:t>q</a:t>
            </a:r>
            <a:r>
              <a:rPr lang="en-US" sz="2800" dirty="0" err="1"/>
              <a:t>(m</a:t>
            </a:r>
            <a:r>
              <a:rPr lang="en-US" sz="2800" dirty="0" smtClean="0"/>
              <a:t>)</a:t>
            </a:r>
          </a:p>
          <a:p>
            <a:pPr marL="795338" indent="-338138">
              <a:buSzPct val="60000"/>
            </a:pPr>
            <a:endParaRPr lang="en-US" sz="2800" dirty="0" smtClean="0"/>
          </a:p>
          <a:p>
            <a:pPr marL="795338" lvl="1" indent="-338138">
              <a:buSzPct val="60000"/>
              <a:buFont typeface="Times New Roman" pitchFamily="-65" charset="0"/>
              <a:buBlip>
                <a:blip r:embed="rId4"/>
              </a:buBlip>
            </a:pPr>
            <a:r>
              <a:rPr lang="en-US" sz="2400" dirty="0"/>
              <a:t>“Distributed ordering” introduced by a message</a:t>
            </a:r>
          </a:p>
          <a:p>
            <a:pPr marL="795338" lvl="1" indent="-338138">
              <a:buSzPct val="60000"/>
              <a:buFont typeface="Times New Roman" pitchFamily="-65" charset="0"/>
              <a:buBlip>
                <a:blip r:embed="rId4"/>
              </a:buBlip>
            </a:pPr>
            <a:r>
              <a:rPr lang="en-US" sz="2400" dirty="0"/>
              <a:t>Write</a:t>
            </a:r>
            <a:endParaRPr lang="en-US" sz="2400" dirty="0">
              <a:sym typeface="Symbol" pitchFamily="-65" charset="2"/>
            </a:endParaRPr>
          </a:p>
        </p:txBody>
      </p:sp>
      <p:graphicFrame>
        <p:nvGraphicFramePr>
          <p:cNvPr id="210959" name="Object 15"/>
          <p:cNvGraphicFramePr>
            <a:graphicFrameLocks noChangeAspect="1"/>
          </p:cNvGraphicFramePr>
          <p:nvPr/>
        </p:nvGraphicFramePr>
        <p:xfrm>
          <a:off x="1828800" y="5867400"/>
          <a:ext cx="2438401" cy="6289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997" name="Equation" r:id="rId5" imgW="1295280" imgH="330120" progId="Equation.3">
                  <p:embed/>
                </p:oleObj>
              </mc:Choice>
              <mc:Fallback>
                <p:oleObj name="Equation" r:id="rId5" imgW="1295280" imgH="330120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5867400"/>
                        <a:ext cx="2438401" cy="62894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Line 4"/>
          <p:cNvSpPr>
            <a:spLocks noChangeShapeType="1"/>
          </p:cNvSpPr>
          <p:nvPr/>
        </p:nvSpPr>
        <p:spPr bwMode="auto">
          <a:xfrm>
            <a:off x="2514600" y="2286000"/>
            <a:ext cx="3895725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31" name="Line 5"/>
          <p:cNvSpPr>
            <a:spLocks noChangeShapeType="1"/>
          </p:cNvSpPr>
          <p:nvPr/>
        </p:nvSpPr>
        <p:spPr bwMode="auto">
          <a:xfrm>
            <a:off x="2490788" y="3771900"/>
            <a:ext cx="3895725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32" name="Line 6"/>
          <p:cNvSpPr>
            <a:spLocks noChangeShapeType="1"/>
          </p:cNvSpPr>
          <p:nvPr/>
        </p:nvSpPr>
        <p:spPr bwMode="auto">
          <a:xfrm>
            <a:off x="3514725" y="2317750"/>
            <a:ext cx="1247775" cy="14541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33" name="Text Box 7"/>
          <p:cNvSpPr txBox="1">
            <a:spLocks noChangeArrowheads="1"/>
          </p:cNvSpPr>
          <p:nvPr/>
        </p:nvSpPr>
        <p:spPr bwMode="auto">
          <a:xfrm>
            <a:off x="2143125" y="2089150"/>
            <a:ext cx="300038" cy="9017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r>
              <a:rPr lang="en-US" sz="1400" i="1">
                <a:solidFill>
                  <a:schemeClr val="tx1"/>
                </a:solidFill>
                <a:latin typeface="Tahoma" pitchFamily="-65" charset="0"/>
              </a:rPr>
              <a:t>p</a:t>
            </a:r>
            <a:endParaRPr lang="en-US" sz="1400">
              <a:solidFill>
                <a:schemeClr val="tx1"/>
              </a:solidFill>
              <a:latin typeface="Tahoma" pitchFamily="-65" charset="0"/>
            </a:endParaRPr>
          </a:p>
        </p:txBody>
      </p:sp>
      <p:sp>
        <p:nvSpPr>
          <p:cNvPr id="34" name="Text Box 8"/>
          <p:cNvSpPr txBox="1">
            <a:spLocks noChangeArrowheads="1"/>
          </p:cNvSpPr>
          <p:nvPr/>
        </p:nvSpPr>
        <p:spPr bwMode="auto">
          <a:xfrm>
            <a:off x="2143125" y="3536950"/>
            <a:ext cx="300038" cy="9017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r>
              <a:rPr lang="en-US" sz="1400" i="1">
                <a:solidFill>
                  <a:schemeClr val="tx1"/>
                </a:solidFill>
                <a:latin typeface="Tahoma" pitchFamily="-65" charset="0"/>
              </a:rPr>
              <a:t>q</a:t>
            </a:r>
            <a:endParaRPr lang="en-US" sz="1400">
              <a:solidFill>
                <a:schemeClr val="tx1"/>
              </a:solidFill>
              <a:latin typeface="Tahoma" pitchFamily="-65" charset="0"/>
            </a:endParaRPr>
          </a:p>
        </p:txBody>
      </p:sp>
      <p:sp>
        <p:nvSpPr>
          <p:cNvPr id="35" name="Text Box 9"/>
          <p:cNvSpPr txBox="1">
            <a:spLocks noChangeArrowheads="1"/>
          </p:cNvSpPr>
          <p:nvPr/>
        </p:nvSpPr>
        <p:spPr bwMode="auto">
          <a:xfrm>
            <a:off x="3895725" y="2851150"/>
            <a:ext cx="304800" cy="3048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r>
              <a:rPr lang="en-US" sz="1400" i="1">
                <a:solidFill>
                  <a:schemeClr val="tx1"/>
                </a:solidFill>
                <a:latin typeface="Tahoma" pitchFamily="-65" charset="0"/>
              </a:rPr>
              <a:t>m</a:t>
            </a:r>
            <a:endParaRPr lang="en-US" sz="1400">
              <a:solidFill>
                <a:schemeClr val="tx1"/>
              </a:solidFill>
              <a:latin typeface="Tahoma" pitchFamily="-65" charset="0"/>
            </a:endParaRPr>
          </a:p>
        </p:txBody>
      </p:sp>
      <p:sp>
        <p:nvSpPr>
          <p:cNvPr id="36" name="Text Box 10"/>
          <p:cNvSpPr txBox="1">
            <a:spLocks noChangeArrowheads="1"/>
          </p:cNvSpPr>
          <p:nvPr/>
        </p:nvSpPr>
        <p:spPr bwMode="auto">
          <a:xfrm>
            <a:off x="2676525" y="224155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r>
              <a:rPr lang="en-US" sz="1400" i="1">
                <a:solidFill>
                  <a:schemeClr val="tx1"/>
                </a:solidFill>
                <a:latin typeface="Tahoma" pitchFamily="-65" charset="0"/>
              </a:rPr>
              <a:t>A</a:t>
            </a:r>
            <a:endParaRPr lang="en-US" sz="1400">
              <a:solidFill>
                <a:schemeClr val="tx1"/>
              </a:solidFill>
              <a:latin typeface="Tahoma" pitchFamily="-65" charset="0"/>
            </a:endParaRPr>
          </a:p>
        </p:txBody>
      </p:sp>
      <p:sp>
        <p:nvSpPr>
          <p:cNvPr id="37" name="Text Box 11"/>
          <p:cNvSpPr txBox="1">
            <a:spLocks noChangeArrowheads="1"/>
          </p:cNvSpPr>
          <p:nvPr/>
        </p:nvSpPr>
        <p:spPr bwMode="auto">
          <a:xfrm>
            <a:off x="3209925" y="353695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r>
              <a:rPr lang="en-US" sz="1400" i="1">
                <a:solidFill>
                  <a:schemeClr val="tx1"/>
                </a:solidFill>
                <a:latin typeface="Tahoma" pitchFamily="-65" charset="0"/>
              </a:rPr>
              <a:t>C</a:t>
            </a:r>
            <a:endParaRPr lang="en-US" sz="1400">
              <a:solidFill>
                <a:schemeClr val="tx1"/>
              </a:solidFill>
              <a:latin typeface="Tahoma" pitchFamily="-65" charset="0"/>
            </a:endParaRPr>
          </a:p>
        </p:txBody>
      </p:sp>
      <p:sp>
        <p:nvSpPr>
          <p:cNvPr id="38" name="Text Box 12"/>
          <p:cNvSpPr txBox="1">
            <a:spLocks noChangeArrowheads="1"/>
          </p:cNvSpPr>
          <p:nvPr/>
        </p:nvSpPr>
        <p:spPr bwMode="auto">
          <a:xfrm>
            <a:off x="4962525" y="224155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r>
              <a:rPr lang="en-US" sz="1400" i="1">
                <a:solidFill>
                  <a:schemeClr val="tx1"/>
                </a:solidFill>
                <a:latin typeface="Tahoma" pitchFamily="-65" charset="0"/>
              </a:rPr>
              <a:t>B</a:t>
            </a:r>
            <a:endParaRPr lang="en-US" sz="1400">
              <a:solidFill>
                <a:schemeClr val="tx1"/>
              </a:solidFill>
              <a:latin typeface="Tahoma" pitchFamily="-65" charset="0"/>
            </a:endParaRPr>
          </a:p>
        </p:txBody>
      </p:sp>
      <p:sp>
        <p:nvSpPr>
          <p:cNvPr id="39" name="Text Box 13"/>
          <p:cNvSpPr txBox="1">
            <a:spLocks noChangeArrowheads="1"/>
          </p:cNvSpPr>
          <p:nvPr/>
        </p:nvSpPr>
        <p:spPr bwMode="auto">
          <a:xfrm>
            <a:off x="4429125" y="3765550"/>
            <a:ext cx="1905000" cy="900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r>
              <a:rPr lang="en-US" sz="1400" i="1">
                <a:solidFill>
                  <a:schemeClr val="tx1"/>
                </a:solidFill>
                <a:latin typeface="Tahoma" pitchFamily="-65" charset="0"/>
              </a:rPr>
              <a:t>rcv</a:t>
            </a:r>
            <a:r>
              <a:rPr lang="en-US" sz="1400" i="1" baseline="-25000">
                <a:solidFill>
                  <a:schemeClr val="tx1"/>
                </a:solidFill>
                <a:latin typeface="Tahoma" pitchFamily="-65" charset="0"/>
              </a:rPr>
              <a:t>q</a:t>
            </a:r>
            <a:r>
              <a:rPr lang="en-US" sz="1400" i="1">
                <a:solidFill>
                  <a:schemeClr val="tx1"/>
                </a:solidFill>
                <a:latin typeface="Tahoma" pitchFamily="-65" charset="0"/>
              </a:rPr>
              <a:t>(m)    deliv</a:t>
            </a:r>
            <a:r>
              <a:rPr lang="en-US" sz="1400" i="1" baseline="-25000">
                <a:solidFill>
                  <a:schemeClr val="tx1"/>
                </a:solidFill>
                <a:latin typeface="Tahoma" pitchFamily="-65" charset="0"/>
              </a:rPr>
              <a:t>q</a:t>
            </a:r>
            <a:r>
              <a:rPr lang="en-US" sz="1400" i="1">
                <a:solidFill>
                  <a:schemeClr val="tx1"/>
                </a:solidFill>
                <a:latin typeface="Tahoma" pitchFamily="-65" charset="0"/>
              </a:rPr>
              <a:t>(m)</a:t>
            </a:r>
            <a:endParaRPr lang="en-US" sz="1400">
              <a:solidFill>
                <a:schemeClr val="tx1"/>
              </a:solidFill>
              <a:latin typeface="Tahoma" pitchFamily="-65" charset="0"/>
            </a:endParaRPr>
          </a:p>
        </p:txBody>
      </p:sp>
      <p:sp>
        <p:nvSpPr>
          <p:cNvPr id="40" name="Text Box 14"/>
          <p:cNvSpPr txBox="1">
            <a:spLocks noChangeArrowheads="1"/>
          </p:cNvSpPr>
          <p:nvPr/>
        </p:nvSpPr>
        <p:spPr bwMode="auto">
          <a:xfrm>
            <a:off x="2981325" y="1936750"/>
            <a:ext cx="1081087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r>
              <a:rPr lang="en-US" sz="1400" i="1">
                <a:solidFill>
                  <a:schemeClr val="tx1"/>
                </a:solidFill>
                <a:latin typeface="Tahoma" pitchFamily="-65" charset="0"/>
              </a:rPr>
              <a:t>snd</a:t>
            </a:r>
            <a:r>
              <a:rPr lang="en-US" sz="1400" i="1" baseline="-25000">
                <a:solidFill>
                  <a:schemeClr val="tx1"/>
                </a:solidFill>
                <a:latin typeface="Tahoma" pitchFamily="-65" charset="0"/>
              </a:rPr>
              <a:t>p</a:t>
            </a:r>
            <a:r>
              <a:rPr lang="en-US" sz="1400" i="1">
                <a:solidFill>
                  <a:schemeClr val="tx1"/>
                </a:solidFill>
                <a:latin typeface="Tahoma" pitchFamily="-65" charset="0"/>
              </a:rPr>
              <a:t>(m)</a:t>
            </a:r>
            <a:endParaRPr lang="en-US" sz="1400">
              <a:solidFill>
                <a:schemeClr val="tx1"/>
              </a:solidFill>
              <a:latin typeface="Tahoma" pitchFamily="-65" charset="0"/>
            </a:endParaRPr>
          </a:p>
        </p:txBody>
      </p:sp>
      <p:sp>
        <p:nvSpPr>
          <p:cNvPr id="41" name="Text Box 17"/>
          <p:cNvSpPr txBox="1">
            <a:spLocks noChangeArrowheads="1"/>
          </p:cNvSpPr>
          <p:nvPr/>
        </p:nvSpPr>
        <p:spPr bwMode="auto">
          <a:xfrm>
            <a:off x="6029325" y="346075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r>
              <a:rPr lang="en-US" sz="1400" i="1">
                <a:solidFill>
                  <a:schemeClr val="tx1"/>
                </a:solidFill>
                <a:latin typeface="Tahoma" pitchFamily="-65" charset="0"/>
              </a:rPr>
              <a:t>D</a:t>
            </a:r>
            <a:endParaRPr lang="en-US" sz="1400">
              <a:solidFill>
                <a:schemeClr val="tx1"/>
              </a:solidFill>
              <a:latin typeface="Tahoma" pitchFamily="-65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buSzPct val="60000"/>
            </a:pPr>
            <a:r>
              <a:rPr lang="en-US" dirty="0"/>
              <a:t>Defining “happens-before” relation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4572000"/>
            <a:ext cx="9136063" cy="2286000"/>
          </a:xfrm>
        </p:spPr>
        <p:txBody>
          <a:bodyPr/>
          <a:lstStyle/>
          <a:p>
            <a:pPr marL="801688" indent="-400050">
              <a:buSzPct val="60000"/>
            </a:pPr>
            <a:r>
              <a:rPr lang="en-US" sz="2800" dirty="0"/>
              <a:t>A happens before </a:t>
            </a:r>
            <a:r>
              <a:rPr lang="en-US" sz="2800" dirty="0" smtClean="0"/>
              <a:t>D</a:t>
            </a:r>
          </a:p>
          <a:p>
            <a:pPr marL="801688" indent="-400050" algn="l">
              <a:buClr>
                <a:srgbClr val="FF0000"/>
              </a:buClr>
              <a:buFont typeface="Wingdings" charset="2"/>
              <a:buChar char="§"/>
            </a:pPr>
            <a:endParaRPr lang="en-US" sz="2400" dirty="0" smtClean="0"/>
          </a:p>
          <a:p>
            <a:pPr marL="801688" indent="-400050" algn="l">
              <a:buClr>
                <a:srgbClr val="FF0000"/>
              </a:buClr>
              <a:buSzPct val="110000"/>
              <a:buFont typeface="Wingdings" charset="2"/>
              <a:buChar char="§"/>
            </a:pPr>
            <a:r>
              <a:rPr lang="en-US" sz="2400" dirty="0" smtClean="0"/>
              <a:t>Transitivity</a:t>
            </a:r>
            <a:r>
              <a:rPr lang="en-US" sz="2400" dirty="0"/>
              <a:t>: A happens before </a:t>
            </a:r>
            <a:r>
              <a:rPr lang="en-US" sz="2400" dirty="0" err="1"/>
              <a:t>snd</a:t>
            </a:r>
            <a:r>
              <a:rPr lang="en-US" sz="2400" baseline="-25000" dirty="0" err="1"/>
              <a:t>p</a:t>
            </a:r>
            <a:r>
              <a:rPr lang="en-US" sz="2400" dirty="0" err="1"/>
              <a:t>(m</a:t>
            </a:r>
            <a:r>
              <a:rPr lang="en-US" sz="2400" dirty="0"/>
              <a:t>), which happens before </a:t>
            </a:r>
            <a:r>
              <a:rPr lang="en-US" sz="2400" dirty="0" err="1"/>
              <a:t>rcv</a:t>
            </a:r>
            <a:r>
              <a:rPr lang="en-US" sz="2400" baseline="-25000" dirty="0" err="1"/>
              <a:t>q</a:t>
            </a:r>
            <a:r>
              <a:rPr lang="en-US" sz="2400" dirty="0" err="1"/>
              <a:t>(m</a:t>
            </a:r>
            <a:r>
              <a:rPr lang="en-US" sz="2400" dirty="0"/>
              <a:t>), which happens before D</a:t>
            </a:r>
            <a:endParaRPr lang="en-US" sz="2400" dirty="0">
              <a:sym typeface="Symbol" pitchFamily="-65" charset="2"/>
            </a:endParaRPr>
          </a:p>
        </p:txBody>
      </p:sp>
      <p:sp>
        <p:nvSpPr>
          <p:cNvPr id="16" name="Line 4"/>
          <p:cNvSpPr>
            <a:spLocks noChangeShapeType="1"/>
          </p:cNvSpPr>
          <p:nvPr/>
        </p:nvSpPr>
        <p:spPr bwMode="auto">
          <a:xfrm>
            <a:off x="2514600" y="2286000"/>
            <a:ext cx="3895725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7" name="Line 5"/>
          <p:cNvSpPr>
            <a:spLocks noChangeShapeType="1"/>
          </p:cNvSpPr>
          <p:nvPr/>
        </p:nvSpPr>
        <p:spPr bwMode="auto">
          <a:xfrm>
            <a:off x="2490788" y="3771900"/>
            <a:ext cx="3895725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8" name="Line 6"/>
          <p:cNvSpPr>
            <a:spLocks noChangeShapeType="1"/>
          </p:cNvSpPr>
          <p:nvPr/>
        </p:nvSpPr>
        <p:spPr bwMode="auto">
          <a:xfrm>
            <a:off x="3514725" y="2317750"/>
            <a:ext cx="1247775" cy="14541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9" name="Text Box 7"/>
          <p:cNvSpPr txBox="1">
            <a:spLocks noChangeArrowheads="1"/>
          </p:cNvSpPr>
          <p:nvPr/>
        </p:nvSpPr>
        <p:spPr bwMode="auto">
          <a:xfrm>
            <a:off x="2143125" y="2089150"/>
            <a:ext cx="300038" cy="9017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r>
              <a:rPr lang="en-US" sz="1400" i="1">
                <a:solidFill>
                  <a:schemeClr val="tx1"/>
                </a:solidFill>
                <a:latin typeface="Tahoma" pitchFamily="-65" charset="0"/>
              </a:rPr>
              <a:t>p</a:t>
            </a:r>
            <a:endParaRPr lang="en-US" sz="1400">
              <a:solidFill>
                <a:schemeClr val="tx1"/>
              </a:solidFill>
              <a:latin typeface="Tahoma" pitchFamily="-65" charset="0"/>
            </a:endParaRPr>
          </a:p>
        </p:txBody>
      </p:sp>
      <p:sp>
        <p:nvSpPr>
          <p:cNvPr id="20" name="Text Box 8"/>
          <p:cNvSpPr txBox="1">
            <a:spLocks noChangeArrowheads="1"/>
          </p:cNvSpPr>
          <p:nvPr/>
        </p:nvSpPr>
        <p:spPr bwMode="auto">
          <a:xfrm>
            <a:off x="2143125" y="3536950"/>
            <a:ext cx="300038" cy="9017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r>
              <a:rPr lang="en-US" sz="1400" i="1">
                <a:solidFill>
                  <a:schemeClr val="tx1"/>
                </a:solidFill>
                <a:latin typeface="Tahoma" pitchFamily="-65" charset="0"/>
              </a:rPr>
              <a:t>q</a:t>
            </a:r>
            <a:endParaRPr lang="en-US" sz="1400">
              <a:solidFill>
                <a:schemeClr val="tx1"/>
              </a:solidFill>
              <a:latin typeface="Tahoma" pitchFamily="-65" charset="0"/>
            </a:endParaRPr>
          </a:p>
        </p:txBody>
      </p:sp>
      <p:sp>
        <p:nvSpPr>
          <p:cNvPr id="21" name="Text Box 9"/>
          <p:cNvSpPr txBox="1">
            <a:spLocks noChangeArrowheads="1"/>
          </p:cNvSpPr>
          <p:nvPr/>
        </p:nvSpPr>
        <p:spPr bwMode="auto">
          <a:xfrm>
            <a:off x="3895725" y="2851150"/>
            <a:ext cx="304800" cy="3048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r>
              <a:rPr lang="en-US" sz="1400" i="1">
                <a:solidFill>
                  <a:schemeClr val="tx1"/>
                </a:solidFill>
                <a:latin typeface="Tahoma" pitchFamily="-65" charset="0"/>
              </a:rPr>
              <a:t>m</a:t>
            </a:r>
            <a:endParaRPr lang="en-US" sz="1400">
              <a:solidFill>
                <a:schemeClr val="tx1"/>
              </a:solidFill>
              <a:latin typeface="Tahoma" pitchFamily="-65" charset="0"/>
            </a:endParaRPr>
          </a:p>
        </p:txBody>
      </p:sp>
      <p:sp>
        <p:nvSpPr>
          <p:cNvPr id="22" name="Text Box 10"/>
          <p:cNvSpPr txBox="1">
            <a:spLocks noChangeArrowheads="1"/>
          </p:cNvSpPr>
          <p:nvPr/>
        </p:nvSpPr>
        <p:spPr bwMode="auto">
          <a:xfrm>
            <a:off x="2676525" y="224155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r>
              <a:rPr lang="en-US" sz="1400" i="1">
                <a:solidFill>
                  <a:schemeClr val="tx1"/>
                </a:solidFill>
                <a:latin typeface="Tahoma" pitchFamily="-65" charset="0"/>
              </a:rPr>
              <a:t>A</a:t>
            </a:r>
            <a:endParaRPr lang="en-US" sz="1400">
              <a:solidFill>
                <a:schemeClr val="tx1"/>
              </a:solidFill>
              <a:latin typeface="Tahoma" pitchFamily="-65" charset="0"/>
            </a:endParaRPr>
          </a:p>
        </p:txBody>
      </p:sp>
      <p:sp>
        <p:nvSpPr>
          <p:cNvPr id="23" name="Text Box 11"/>
          <p:cNvSpPr txBox="1">
            <a:spLocks noChangeArrowheads="1"/>
          </p:cNvSpPr>
          <p:nvPr/>
        </p:nvSpPr>
        <p:spPr bwMode="auto">
          <a:xfrm>
            <a:off x="3209925" y="353695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r>
              <a:rPr lang="en-US" sz="1400" i="1">
                <a:solidFill>
                  <a:schemeClr val="tx1"/>
                </a:solidFill>
                <a:latin typeface="Tahoma" pitchFamily="-65" charset="0"/>
              </a:rPr>
              <a:t>C</a:t>
            </a:r>
            <a:endParaRPr lang="en-US" sz="1400">
              <a:solidFill>
                <a:schemeClr val="tx1"/>
              </a:solidFill>
              <a:latin typeface="Tahoma" pitchFamily="-65" charset="0"/>
            </a:endParaRPr>
          </a:p>
        </p:txBody>
      </p:sp>
      <p:sp>
        <p:nvSpPr>
          <p:cNvPr id="24" name="Text Box 12"/>
          <p:cNvSpPr txBox="1">
            <a:spLocks noChangeArrowheads="1"/>
          </p:cNvSpPr>
          <p:nvPr/>
        </p:nvSpPr>
        <p:spPr bwMode="auto">
          <a:xfrm>
            <a:off x="4962525" y="224155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r>
              <a:rPr lang="en-US" sz="1400" i="1">
                <a:solidFill>
                  <a:schemeClr val="tx1"/>
                </a:solidFill>
                <a:latin typeface="Tahoma" pitchFamily="-65" charset="0"/>
              </a:rPr>
              <a:t>B</a:t>
            </a:r>
            <a:endParaRPr lang="en-US" sz="1400">
              <a:solidFill>
                <a:schemeClr val="tx1"/>
              </a:solidFill>
              <a:latin typeface="Tahoma" pitchFamily="-65" charset="0"/>
            </a:endParaRPr>
          </a:p>
        </p:txBody>
      </p:sp>
      <p:sp>
        <p:nvSpPr>
          <p:cNvPr id="25" name="Text Box 13"/>
          <p:cNvSpPr txBox="1">
            <a:spLocks noChangeArrowheads="1"/>
          </p:cNvSpPr>
          <p:nvPr/>
        </p:nvSpPr>
        <p:spPr bwMode="auto">
          <a:xfrm>
            <a:off x="4429125" y="3765550"/>
            <a:ext cx="1905000" cy="900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r>
              <a:rPr lang="en-US" sz="1400" i="1">
                <a:solidFill>
                  <a:schemeClr val="tx1"/>
                </a:solidFill>
                <a:latin typeface="Tahoma" pitchFamily="-65" charset="0"/>
              </a:rPr>
              <a:t>rcv</a:t>
            </a:r>
            <a:r>
              <a:rPr lang="en-US" sz="1400" i="1" baseline="-25000">
                <a:solidFill>
                  <a:schemeClr val="tx1"/>
                </a:solidFill>
                <a:latin typeface="Tahoma" pitchFamily="-65" charset="0"/>
              </a:rPr>
              <a:t>q</a:t>
            </a:r>
            <a:r>
              <a:rPr lang="en-US" sz="1400" i="1">
                <a:solidFill>
                  <a:schemeClr val="tx1"/>
                </a:solidFill>
                <a:latin typeface="Tahoma" pitchFamily="-65" charset="0"/>
              </a:rPr>
              <a:t>(m)    deliv</a:t>
            </a:r>
            <a:r>
              <a:rPr lang="en-US" sz="1400" i="1" baseline="-25000">
                <a:solidFill>
                  <a:schemeClr val="tx1"/>
                </a:solidFill>
                <a:latin typeface="Tahoma" pitchFamily="-65" charset="0"/>
              </a:rPr>
              <a:t>q</a:t>
            </a:r>
            <a:r>
              <a:rPr lang="en-US" sz="1400" i="1">
                <a:solidFill>
                  <a:schemeClr val="tx1"/>
                </a:solidFill>
                <a:latin typeface="Tahoma" pitchFamily="-65" charset="0"/>
              </a:rPr>
              <a:t>(m)</a:t>
            </a:r>
            <a:endParaRPr lang="en-US" sz="1400">
              <a:solidFill>
                <a:schemeClr val="tx1"/>
              </a:solidFill>
              <a:latin typeface="Tahoma" pitchFamily="-65" charset="0"/>
            </a:endParaRPr>
          </a:p>
        </p:txBody>
      </p:sp>
      <p:sp>
        <p:nvSpPr>
          <p:cNvPr id="26" name="Text Box 14"/>
          <p:cNvSpPr txBox="1">
            <a:spLocks noChangeArrowheads="1"/>
          </p:cNvSpPr>
          <p:nvPr/>
        </p:nvSpPr>
        <p:spPr bwMode="auto">
          <a:xfrm>
            <a:off x="2981325" y="1936750"/>
            <a:ext cx="1081087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r>
              <a:rPr lang="en-US" sz="1400" i="1">
                <a:solidFill>
                  <a:schemeClr val="tx1"/>
                </a:solidFill>
                <a:latin typeface="Tahoma" pitchFamily="-65" charset="0"/>
              </a:rPr>
              <a:t>snd</a:t>
            </a:r>
            <a:r>
              <a:rPr lang="en-US" sz="1400" i="1" baseline="-25000">
                <a:solidFill>
                  <a:schemeClr val="tx1"/>
                </a:solidFill>
                <a:latin typeface="Tahoma" pitchFamily="-65" charset="0"/>
              </a:rPr>
              <a:t>p</a:t>
            </a:r>
            <a:r>
              <a:rPr lang="en-US" sz="1400" i="1">
                <a:solidFill>
                  <a:schemeClr val="tx1"/>
                </a:solidFill>
                <a:latin typeface="Tahoma" pitchFamily="-65" charset="0"/>
              </a:rPr>
              <a:t>(m)</a:t>
            </a:r>
            <a:endParaRPr lang="en-US" sz="1400">
              <a:solidFill>
                <a:schemeClr val="tx1"/>
              </a:solidFill>
              <a:latin typeface="Tahoma" pitchFamily="-65" charset="0"/>
            </a:endParaRPr>
          </a:p>
        </p:txBody>
      </p:sp>
      <p:sp>
        <p:nvSpPr>
          <p:cNvPr id="27" name="Text Box 17"/>
          <p:cNvSpPr txBox="1">
            <a:spLocks noChangeArrowheads="1"/>
          </p:cNvSpPr>
          <p:nvPr/>
        </p:nvSpPr>
        <p:spPr bwMode="auto">
          <a:xfrm>
            <a:off x="6029325" y="346075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r>
              <a:rPr lang="en-US" sz="1400" i="1">
                <a:solidFill>
                  <a:schemeClr val="tx1"/>
                </a:solidFill>
                <a:latin typeface="Tahoma" pitchFamily="-65" charset="0"/>
              </a:rPr>
              <a:t>D</a:t>
            </a:r>
            <a:endParaRPr lang="en-US" sz="1400">
              <a:solidFill>
                <a:schemeClr val="tx1"/>
              </a:solidFill>
              <a:latin typeface="Tahoma" pitchFamily="-65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buSzPct val="60000"/>
            </a:pPr>
            <a:r>
              <a:rPr lang="en-US" dirty="0"/>
              <a:t>Defining “happens-before” relation</a:t>
            </a:r>
          </a:p>
        </p:txBody>
      </p:sp>
      <p:sp>
        <p:nvSpPr>
          <p:cNvPr id="215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4419600"/>
            <a:ext cx="9136063" cy="2438400"/>
          </a:xfrm>
        </p:spPr>
        <p:txBody>
          <a:bodyPr/>
          <a:lstStyle/>
          <a:p>
            <a:pPr marL="738188" indent="-273050">
              <a:lnSpc>
                <a:spcPct val="90000"/>
              </a:lnSpc>
              <a:buSzPct val="60000"/>
            </a:pPr>
            <a:r>
              <a:rPr lang="en-US" dirty="0"/>
              <a:t>B and D are concurrent</a:t>
            </a:r>
            <a:endParaRPr lang="en-US" dirty="0" smtClean="0"/>
          </a:p>
          <a:p>
            <a:pPr marL="1193800" lvl="1">
              <a:lnSpc>
                <a:spcPct val="90000"/>
              </a:lnSpc>
              <a:buSzPct val="60000"/>
              <a:buFont typeface="Times New Roman" pitchFamily="-65" charset="0"/>
              <a:buBlip>
                <a:blip r:embed="rId3"/>
              </a:buBlip>
            </a:pPr>
            <a:endParaRPr lang="en-US" dirty="0" smtClean="0"/>
          </a:p>
          <a:p>
            <a:pPr marL="795338" lvl="1" indent="-338138">
              <a:lnSpc>
                <a:spcPct val="90000"/>
              </a:lnSpc>
              <a:buSzPct val="60000"/>
              <a:buFont typeface="Times New Roman" pitchFamily="-65" charset="0"/>
              <a:buBlip>
                <a:blip r:embed="rId3"/>
              </a:buBlip>
            </a:pPr>
            <a:r>
              <a:rPr lang="en-US" sz="2400" dirty="0" smtClean="0"/>
              <a:t>Looks </a:t>
            </a:r>
            <a:r>
              <a:rPr lang="en-US" sz="2400" dirty="0"/>
              <a:t>like B happens first, but D has no way to know.  No information flowed…</a:t>
            </a:r>
            <a:endParaRPr lang="en-US" sz="2400" dirty="0">
              <a:sym typeface="Symbol" pitchFamily="-65" charset="2"/>
            </a:endParaRPr>
          </a:p>
        </p:txBody>
      </p:sp>
      <p:sp>
        <p:nvSpPr>
          <p:cNvPr id="16" name="Line 4"/>
          <p:cNvSpPr>
            <a:spLocks noChangeShapeType="1"/>
          </p:cNvSpPr>
          <p:nvPr/>
        </p:nvSpPr>
        <p:spPr bwMode="auto">
          <a:xfrm>
            <a:off x="2514600" y="2286000"/>
            <a:ext cx="3895725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7" name="Line 5"/>
          <p:cNvSpPr>
            <a:spLocks noChangeShapeType="1"/>
          </p:cNvSpPr>
          <p:nvPr/>
        </p:nvSpPr>
        <p:spPr bwMode="auto">
          <a:xfrm>
            <a:off x="2490788" y="3771900"/>
            <a:ext cx="3895725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8" name="Line 6"/>
          <p:cNvSpPr>
            <a:spLocks noChangeShapeType="1"/>
          </p:cNvSpPr>
          <p:nvPr/>
        </p:nvSpPr>
        <p:spPr bwMode="auto">
          <a:xfrm>
            <a:off x="3514725" y="2317750"/>
            <a:ext cx="1247775" cy="14541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9" name="Text Box 7"/>
          <p:cNvSpPr txBox="1">
            <a:spLocks noChangeArrowheads="1"/>
          </p:cNvSpPr>
          <p:nvPr/>
        </p:nvSpPr>
        <p:spPr bwMode="auto">
          <a:xfrm>
            <a:off x="2143125" y="2089150"/>
            <a:ext cx="300038" cy="9017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r>
              <a:rPr lang="en-US" sz="1400" i="1">
                <a:solidFill>
                  <a:schemeClr val="tx1"/>
                </a:solidFill>
                <a:latin typeface="Tahoma" pitchFamily="-65" charset="0"/>
              </a:rPr>
              <a:t>p</a:t>
            </a:r>
            <a:endParaRPr lang="en-US" sz="1400">
              <a:solidFill>
                <a:schemeClr val="tx1"/>
              </a:solidFill>
              <a:latin typeface="Tahoma" pitchFamily="-65" charset="0"/>
            </a:endParaRPr>
          </a:p>
        </p:txBody>
      </p:sp>
      <p:sp>
        <p:nvSpPr>
          <p:cNvPr id="20" name="Text Box 8"/>
          <p:cNvSpPr txBox="1">
            <a:spLocks noChangeArrowheads="1"/>
          </p:cNvSpPr>
          <p:nvPr/>
        </p:nvSpPr>
        <p:spPr bwMode="auto">
          <a:xfrm>
            <a:off x="2143125" y="3536950"/>
            <a:ext cx="300038" cy="9017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r>
              <a:rPr lang="en-US" sz="1400" i="1">
                <a:solidFill>
                  <a:schemeClr val="tx1"/>
                </a:solidFill>
                <a:latin typeface="Tahoma" pitchFamily="-65" charset="0"/>
              </a:rPr>
              <a:t>q</a:t>
            </a:r>
            <a:endParaRPr lang="en-US" sz="1400">
              <a:solidFill>
                <a:schemeClr val="tx1"/>
              </a:solidFill>
              <a:latin typeface="Tahoma" pitchFamily="-65" charset="0"/>
            </a:endParaRPr>
          </a:p>
        </p:txBody>
      </p:sp>
      <p:sp>
        <p:nvSpPr>
          <p:cNvPr id="21" name="Text Box 9"/>
          <p:cNvSpPr txBox="1">
            <a:spLocks noChangeArrowheads="1"/>
          </p:cNvSpPr>
          <p:nvPr/>
        </p:nvSpPr>
        <p:spPr bwMode="auto">
          <a:xfrm>
            <a:off x="3895725" y="2851150"/>
            <a:ext cx="304800" cy="3048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r>
              <a:rPr lang="en-US" sz="1400" i="1">
                <a:solidFill>
                  <a:schemeClr val="tx1"/>
                </a:solidFill>
                <a:latin typeface="Tahoma" pitchFamily="-65" charset="0"/>
              </a:rPr>
              <a:t>m</a:t>
            </a:r>
            <a:endParaRPr lang="en-US" sz="1400">
              <a:solidFill>
                <a:schemeClr val="tx1"/>
              </a:solidFill>
              <a:latin typeface="Tahoma" pitchFamily="-65" charset="0"/>
            </a:endParaRPr>
          </a:p>
        </p:txBody>
      </p:sp>
      <p:sp>
        <p:nvSpPr>
          <p:cNvPr id="22" name="Text Box 10"/>
          <p:cNvSpPr txBox="1">
            <a:spLocks noChangeArrowheads="1"/>
          </p:cNvSpPr>
          <p:nvPr/>
        </p:nvSpPr>
        <p:spPr bwMode="auto">
          <a:xfrm>
            <a:off x="2676525" y="224155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r>
              <a:rPr lang="en-US" sz="1400" i="1">
                <a:solidFill>
                  <a:schemeClr val="tx1"/>
                </a:solidFill>
                <a:latin typeface="Tahoma" pitchFamily="-65" charset="0"/>
              </a:rPr>
              <a:t>A</a:t>
            </a:r>
            <a:endParaRPr lang="en-US" sz="1400">
              <a:solidFill>
                <a:schemeClr val="tx1"/>
              </a:solidFill>
              <a:latin typeface="Tahoma" pitchFamily="-65" charset="0"/>
            </a:endParaRPr>
          </a:p>
        </p:txBody>
      </p:sp>
      <p:sp>
        <p:nvSpPr>
          <p:cNvPr id="23" name="Text Box 11"/>
          <p:cNvSpPr txBox="1">
            <a:spLocks noChangeArrowheads="1"/>
          </p:cNvSpPr>
          <p:nvPr/>
        </p:nvSpPr>
        <p:spPr bwMode="auto">
          <a:xfrm>
            <a:off x="3209925" y="353695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r>
              <a:rPr lang="en-US" sz="1400" i="1">
                <a:solidFill>
                  <a:schemeClr val="tx1"/>
                </a:solidFill>
                <a:latin typeface="Tahoma" pitchFamily="-65" charset="0"/>
              </a:rPr>
              <a:t>C</a:t>
            </a:r>
            <a:endParaRPr lang="en-US" sz="1400">
              <a:solidFill>
                <a:schemeClr val="tx1"/>
              </a:solidFill>
              <a:latin typeface="Tahoma" pitchFamily="-65" charset="0"/>
            </a:endParaRPr>
          </a:p>
        </p:txBody>
      </p:sp>
      <p:sp>
        <p:nvSpPr>
          <p:cNvPr id="24" name="Text Box 12"/>
          <p:cNvSpPr txBox="1">
            <a:spLocks noChangeArrowheads="1"/>
          </p:cNvSpPr>
          <p:nvPr/>
        </p:nvSpPr>
        <p:spPr bwMode="auto">
          <a:xfrm>
            <a:off x="4962525" y="224155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r>
              <a:rPr lang="en-US" sz="1400" i="1">
                <a:solidFill>
                  <a:schemeClr val="tx1"/>
                </a:solidFill>
                <a:latin typeface="Tahoma" pitchFamily="-65" charset="0"/>
              </a:rPr>
              <a:t>B</a:t>
            </a:r>
            <a:endParaRPr lang="en-US" sz="1400">
              <a:solidFill>
                <a:schemeClr val="tx1"/>
              </a:solidFill>
              <a:latin typeface="Tahoma" pitchFamily="-65" charset="0"/>
            </a:endParaRPr>
          </a:p>
        </p:txBody>
      </p:sp>
      <p:sp>
        <p:nvSpPr>
          <p:cNvPr id="25" name="Text Box 13"/>
          <p:cNvSpPr txBox="1">
            <a:spLocks noChangeArrowheads="1"/>
          </p:cNvSpPr>
          <p:nvPr/>
        </p:nvSpPr>
        <p:spPr bwMode="auto">
          <a:xfrm>
            <a:off x="4429125" y="3765550"/>
            <a:ext cx="1905000" cy="900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r>
              <a:rPr lang="en-US" sz="1400" i="1">
                <a:solidFill>
                  <a:schemeClr val="tx1"/>
                </a:solidFill>
                <a:latin typeface="Tahoma" pitchFamily="-65" charset="0"/>
              </a:rPr>
              <a:t>rcv</a:t>
            </a:r>
            <a:r>
              <a:rPr lang="en-US" sz="1400" i="1" baseline="-25000">
                <a:solidFill>
                  <a:schemeClr val="tx1"/>
                </a:solidFill>
                <a:latin typeface="Tahoma" pitchFamily="-65" charset="0"/>
              </a:rPr>
              <a:t>q</a:t>
            </a:r>
            <a:r>
              <a:rPr lang="en-US" sz="1400" i="1">
                <a:solidFill>
                  <a:schemeClr val="tx1"/>
                </a:solidFill>
                <a:latin typeface="Tahoma" pitchFamily="-65" charset="0"/>
              </a:rPr>
              <a:t>(m)    deliv</a:t>
            </a:r>
            <a:r>
              <a:rPr lang="en-US" sz="1400" i="1" baseline="-25000">
                <a:solidFill>
                  <a:schemeClr val="tx1"/>
                </a:solidFill>
                <a:latin typeface="Tahoma" pitchFamily="-65" charset="0"/>
              </a:rPr>
              <a:t>q</a:t>
            </a:r>
            <a:r>
              <a:rPr lang="en-US" sz="1400" i="1">
                <a:solidFill>
                  <a:schemeClr val="tx1"/>
                </a:solidFill>
                <a:latin typeface="Tahoma" pitchFamily="-65" charset="0"/>
              </a:rPr>
              <a:t>(m)</a:t>
            </a:r>
            <a:endParaRPr lang="en-US" sz="1400">
              <a:solidFill>
                <a:schemeClr val="tx1"/>
              </a:solidFill>
              <a:latin typeface="Tahoma" pitchFamily="-65" charset="0"/>
            </a:endParaRPr>
          </a:p>
        </p:txBody>
      </p:sp>
      <p:sp>
        <p:nvSpPr>
          <p:cNvPr id="26" name="Text Box 14"/>
          <p:cNvSpPr txBox="1">
            <a:spLocks noChangeArrowheads="1"/>
          </p:cNvSpPr>
          <p:nvPr/>
        </p:nvSpPr>
        <p:spPr bwMode="auto">
          <a:xfrm>
            <a:off x="2981325" y="1936750"/>
            <a:ext cx="1081087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r>
              <a:rPr lang="en-US" sz="1400" i="1">
                <a:solidFill>
                  <a:schemeClr val="tx1"/>
                </a:solidFill>
                <a:latin typeface="Tahoma" pitchFamily="-65" charset="0"/>
              </a:rPr>
              <a:t>snd</a:t>
            </a:r>
            <a:r>
              <a:rPr lang="en-US" sz="1400" i="1" baseline="-25000">
                <a:solidFill>
                  <a:schemeClr val="tx1"/>
                </a:solidFill>
                <a:latin typeface="Tahoma" pitchFamily="-65" charset="0"/>
              </a:rPr>
              <a:t>p</a:t>
            </a:r>
            <a:r>
              <a:rPr lang="en-US" sz="1400" i="1">
                <a:solidFill>
                  <a:schemeClr val="tx1"/>
                </a:solidFill>
                <a:latin typeface="Tahoma" pitchFamily="-65" charset="0"/>
              </a:rPr>
              <a:t>(m)</a:t>
            </a:r>
            <a:endParaRPr lang="en-US" sz="1400">
              <a:solidFill>
                <a:schemeClr val="tx1"/>
              </a:solidFill>
              <a:latin typeface="Tahoma" pitchFamily="-65" charset="0"/>
            </a:endParaRPr>
          </a:p>
        </p:txBody>
      </p:sp>
      <p:sp>
        <p:nvSpPr>
          <p:cNvPr id="27" name="Text Box 17"/>
          <p:cNvSpPr txBox="1">
            <a:spLocks noChangeArrowheads="1"/>
          </p:cNvSpPr>
          <p:nvPr/>
        </p:nvSpPr>
        <p:spPr bwMode="auto">
          <a:xfrm>
            <a:off x="6029325" y="346075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r>
              <a:rPr lang="en-US" sz="1400" i="1">
                <a:solidFill>
                  <a:schemeClr val="tx1"/>
                </a:solidFill>
                <a:latin typeface="Tahoma" pitchFamily="-65" charset="0"/>
              </a:rPr>
              <a:t>D</a:t>
            </a:r>
            <a:endParaRPr lang="en-US" sz="1400">
              <a:solidFill>
                <a:schemeClr val="tx1"/>
              </a:solidFill>
              <a:latin typeface="Tahoma" pitchFamily="-65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buSzPct val="60000"/>
            </a:pPr>
            <a:r>
              <a:rPr lang="en-US" dirty="0"/>
              <a:t>Defining “happens-before” relation</a:t>
            </a:r>
          </a:p>
        </p:txBody>
      </p:sp>
      <p:sp>
        <p:nvSpPr>
          <p:cNvPr id="215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4419600"/>
            <a:ext cx="9136063" cy="2438400"/>
          </a:xfrm>
        </p:spPr>
        <p:txBody>
          <a:bodyPr/>
          <a:lstStyle/>
          <a:p>
            <a:pPr marL="738188" indent="-273050">
              <a:lnSpc>
                <a:spcPct val="90000"/>
              </a:lnSpc>
              <a:buSzPct val="60000"/>
            </a:pPr>
            <a:r>
              <a:rPr lang="en-US" dirty="0"/>
              <a:t>B and</a:t>
            </a:r>
            <a:r>
              <a:rPr lang="en-US" dirty="0" smtClean="0"/>
              <a:t> C </a:t>
            </a:r>
            <a:r>
              <a:rPr lang="en-US" dirty="0"/>
              <a:t>are concurrent</a:t>
            </a:r>
            <a:endParaRPr lang="en-US" dirty="0" smtClean="0"/>
          </a:p>
          <a:p>
            <a:pPr marL="1193800" lvl="1">
              <a:lnSpc>
                <a:spcPct val="90000"/>
              </a:lnSpc>
              <a:buSzPct val="60000"/>
              <a:buFont typeface="Times New Roman" pitchFamily="-65" charset="0"/>
              <a:buBlip>
                <a:blip r:embed="rId3"/>
              </a:buBlip>
            </a:pPr>
            <a:endParaRPr lang="en-US" dirty="0" smtClean="0"/>
          </a:p>
          <a:p>
            <a:pPr marL="795338" lvl="1" indent="-338138">
              <a:lnSpc>
                <a:spcPct val="90000"/>
              </a:lnSpc>
              <a:buSzPct val="60000"/>
              <a:buFont typeface="Times New Roman" pitchFamily="-65" charset="0"/>
              <a:buBlip>
                <a:blip r:embed="rId3"/>
              </a:buBlip>
            </a:pPr>
            <a:r>
              <a:rPr lang="en-US" sz="2400" dirty="0" smtClean="0"/>
              <a:t>Looks </a:t>
            </a:r>
            <a:r>
              <a:rPr lang="en-US" sz="2400" dirty="0"/>
              <a:t>like</a:t>
            </a:r>
            <a:r>
              <a:rPr lang="en-US" sz="2400" dirty="0" smtClean="0"/>
              <a:t> C </a:t>
            </a:r>
            <a:r>
              <a:rPr lang="en-US" sz="2400" dirty="0"/>
              <a:t>happens first, but</a:t>
            </a:r>
            <a:r>
              <a:rPr lang="en-US" sz="2400" dirty="0" smtClean="0"/>
              <a:t> C </a:t>
            </a:r>
            <a:r>
              <a:rPr lang="en-US" sz="2400" dirty="0"/>
              <a:t>has no way to know.  No information flowed…</a:t>
            </a:r>
            <a:endParaRPr lang="en-US" sz="2400" dirty="0">
              <a:sym typeface="Symbol" pitchFamily="-65" charset="2"/>
            </a:endParaRPr>
          </a:p>
        </p:txBody>
      </p:sp>
      <p:sp>
        <p:nvSpPr>
          <p:cNvPr id="16" name="Line 4"/>
          <p:cNvSpPr>
            <a:spLocks noChangeShapeType="1"/>
          </p:cNvSpPr>
          <p:nvPr/>
        </p:nvSpPr>
        <p:spPr bwMode="auto">
          <a:xfrm>
            <a:off x="2514600" y="2286000"/>
            <a:ext cx="3895725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7" name="Line 5"/>
          <p:cNvSpPr>
            <a:spLocks noChangeShapeType="1"/>
          </p:cNvSpPr>
          <p:nvPr/>
        </p:nvSpPr>
        <p:spPr bwMode="auto">
          <a:xfrm>
            <a:off x="2490788" y="3771900"/>
            <a:ext cx="3895725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8" name="Line 6"/>
          <p:cNvSpPr>
            <a:spLocks noChangeShapeType="1"/>
          </p:cNvSpPr>
          <p:nvPr/>
        </p:nvSpPr>
        <p:spPr bwMode="auto">
          <a:xfrm>
            <a:off x="3514725" y="2317750"/>
            <a:ext cx="1247775" cy="14541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9" name="Text Box 7"/>
          <p:cNvSpPr txBox="1">
            <a:spLocks noChangeArrowheads="1"/>
          </p:cNvSpPr>
          <p:nvPr/>
        </p:nvSpPr>
        <p:spPr bwMode="auto">
          <a:xfrm>
            <a:off x="2143125" y="2089150"/>
            <a:ext cx="300038" cy="9017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r>
              <a:rPr lang="en-US" sz="1400" i="1">
                <a:solidFill>
                  <a:schemeClr val="tx1"/>
                </a:solidFill>
                <a:latin typeface="Tahoma" pitchFamily="-65" charset="0"/>
              </a:rPr>
              <a:t>p</a:t>
            </a:r>
            <a:endParaRPr lang="en-US" sz="1400">
              <a:solidFill>
                <a:schemeClr val="tx1"/>
              </a:solidFill>
              <a:latin typeface="Tahoma" pitchFamily="-65" charset="0"/>
            </a:endParaRPr>
          </a:p>
        </p:txBody>
      </p:sp>
      <p:sp>
        <p:nvSpPr>
          <p:cNvPr id="20" name="Text Box 8"/>
          <p:cNvSpPr txBox="1">
            <a:spLocks noChangeArrowheads="1"/>
          </p:cNvSpPr>
          <p:nvPr/>
        </p:nvSpPr>
        <p:spPr bwMode="auto">
          <a:xfrm>
            <a:off x="2143125" y="3536950"/>
            <a:ext cx="300038" cy="9017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r>
              <a:rPr lang="en-US" sz="1400" i="1">
                <a:solidFill>
                  <a:schemeClr val="tx1"/>
                </a:solidFill>
                <a:latin typeface="Tahoma" pitchFamily="-65" charset="0"/>
              </a:rPr>
              <a:t>q</a:t>
            </a:r>
            <a:endParaRPr lang="en-US" sz="1400">
              <a:solidFill>
                <a:schemeClr val="tx1"/>
              </a:solidFill>
              <a:latin typeface="Tahoma" pitchFamily="-65" charset="0"/>
            </a:endParaRPr>
          </a:p>
        </p:txBody>
      </p:sp>
      <p:sp>
        <p:nvSpPr>
          <p:cNvPr id="21" name="Text Box 9"/>
          <p:cNvSpPr txBox="1">
            <a:spLocks noChangeArrowheads="1"/>
          </p:cNvSpPr>
          <p:nvPr/>
        </p:nvSpPr>
        <p:spPr bwMode="auto">
          <a:xfrm>
            <a:off x="3895725" y="2851150"/>
            <a:ext cx="304800" cy="3048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r>
              <a:rPr lang="en-US" sz="1400" i="1">
                <a:solidFill>
                  <a:schemeClr val="tx1"/>
                </a:solidFill>
                <a:latin typeface="Tahoma" pitchFamily="-65" charset="0"/>
              </a:rPr>
              <a:t>m</a:t>
            </a:r>
            <a:endParaRPr lang="en-US" sz="1400">
              <a:solidFill>
                <a:schemeClr val="tx1"/>
              </a:solidFill>
              <a:latin typeface="Tahoma" pitchFamily="-65" charset="0"/>
            </a:endParaRPr>
          </a:p>
        </p:txBody>
      </p:sp>
      <p:sp>
        <p:nvSpPr>
          <p:cNvPr id="22" name="Text Box 10"/>
          <p:cNvSpPr txBox="1">
            <a:spLocks noChangeArrowheads="1"/>
          </p:cNvSpPr>
          <p:nvPr/>
        </p:nvSpPr>
        <p:spPr bwMode="auto">
          <a:xfrm>
            <a:off x="2676525" y="224155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r>
              <a:rPr lang="en-US" sz="1400" i="1">
                <a:solidFill>
                  <a:schemeClr val="tx1"/>
                </a:solidFill>
                <a:latin typeface="Tahoma" pitchFamily="-65" charset="0"/>
              </a:rPr>
              <a:t>A</a:t>
            </a:r>
            <a:endParaRPr lang="en-US" sz="1400">
              <a:solidFill>
                <a:schemeClr val="tx1"/>
              </a:solidFill>
              <a:latin typeface="Tahoma" pitchFamily="-65" charset="0"/>
            </a:endParaRPr>
          </a:p>
        </p:txBody>
      </p:sp>
      <p:sp>
        <p:nvSpPr>
          <p:cNvPr id="23" name="Text Box 11"/>
          <p:cNvSpPr txBox="1">
            <a:spLocks noChangeArrowheads="1"/>
          </p:cNvSpPr>
          <p:nvPr/>
        </p:nvSpPr>
        <p:spPr bwMode="auto">
          <a:xfrm>
            <a:off x="3209925" y="353695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r>
              <a:rPr lang="en-US" sz="1400" i="1">
                <a:solidFill>
                  <a:schemeClr val="tx1"/>
                </a:solidFill>
                <a:latin typeface="Tahoma" pitchFamily="-65" charset="0"/>
              </a:rPr>
              <a:t>C</a:t>
            </a:r>
            <a:endParaRPr lang="en-US" sz="1400">
              <a:solidFill>
                <a:schemeClr val="tx1"/>
              </a:solidFill>
              <a:latin typeface="Tahoma" pitchFamily="-65" charset="0"/>
            </a:endParaRPr>
          </a:p>
        </p:txBody>
      </p:sp>
      <p:sp>
        <p:nvSpPr>
          <p:cNvPr id="24" name="Text Box 12"/>
          <p:cNvSpPr txBox="1">
            <a:spLocks noChangeArrowheads="1"/>
          </p:cNvSpPr>
          <p:nvPr/>
        </p:nvSpPr>
        <p:spPr bwMode="auto">
          <a:xfrm>
            <a:off x="4962525" y="224155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r>
              <a:rPr lang="en-US" sz="1400" i="1">
                <a:solidFill>
                  <a:schemeClr val="tx1"/>
                </a:solidFill>
                <a:latin typeface="Tahoma" pitchFamily="-65" charset="0"/>
              </a:rPr>
              <a:t>B</a:t>
            </a:r>
            <a:endParaRPr lang="en-US" sz="1400">
              <a:solidFill>
                <a:schemeClr val="tx1"/>
              </a:solidFill>
              <a:latin typeface="Tahoma" pitchFamily="-65" charset="0"/>
            </a:endParaRPr>
          </a:p>
        </p:txBody>
      </p:sp>
      <p:sp>
        <p:nvSpPr>
          <p:cNvPr id="25" name="Text Box 13"/>
          <p:cNvSpPr txBox="1">
            <a:spLocks noChangeArrowheads="1"/>
          </p:cNvSpPr>
          <p:nvPr/>
        </p:nvSpPr>
        <p:spPr bwMode="auto">
          <a:xfrm>
            <a:off x="4429125" y="3765550"/>
            <a:ext cx="1905000" cy="900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r>
              <a:rPr lang="en-US" sz="1400" i="1">
                <a:solidFill>
                  <a:schemeClr val="tx1"/>
                </a:solidFill>
                <a:latin typeface="Tahoma" pitchFamily="-65" charset="0"/>
              </a:rPr>
              <a:t>rcv</a:t>
            </a:r>
            <a:r>
              <a:rPr lang="en-US" sz="1400" i="1" baseline="-25000">
                <a:solidFill>
                  <a:schemeClr val="tx1"/>
                </a:solidFill>
                <a:latin typeface="Tahoma" pitchFamily="-65" charset="0"/>
              </a:rPr>
              <a:t>q</a:t>
            </a:r>
            <a:r>
              <a:rPr lang="en-US" sz="1400" i="1">
                <a:solidFill>
                  <a:schemeClr val="tx1"/>
                </a:solidFill>
                <a:latin typeface="Tahoma" pitchFamily="-65" charset="0"/>
              </a:rPr>
              <a:t>(m)    deliv</a:t>
            </a:r>
            <a:r>
              <a:rPr lang="en-US" sz="1400" i="1" baseline="-25000">
                <a:solidFill>
                  <a:schemeClr val="tx1"/>
                </a:solidFill>
                <a:latin typeface="Tahoma" pitchFamily="-65" charset="0"/>
              </a:rPr>
              <a:t>q</a:t>
            </a:r>
            <a:r>
              <a:rPr lang="en-US" sz="1400" i="1">
                <a:solidFill>
                  <a:schemeClr val="tx1"/>
                </a:solidFill>
                <a:latin typeface="Tahoma" pitchFamily="-65" charset="0"/>
              </a:rPr>
              <a:t>(m)</a:t>
            </a:r>
            <a:endParaRPr lang="en-US" sz="1400">
              <a:solidFill>
                <a:schemeClr val="tx1"/>
              </a:solidFill>
              <a:latin typeface="Tahoma" pitchFamily="-65" charset="0"/>
            </a:endParaRPr>
          </a:p>
        </p:txBody>
      </p:sp>
      <p:sp>
        <p:nvSpPr>
          <p:cNvPr id="26" name="Text Box 14"/>
          <p:cNvSpPr txBox="1">
            <a:spLocks noChangeArrowheads="1"/>
          </p:cNvSpPr>
          <p:nvPr/>
        </p:nvSpPr>
        <p:spPr bwMode="auto">
          <a:xfrm>
            <a:off x="2981325" y="1936750"/>
            <a:ext cx="1081087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r>
              <a:rPr lang="en-US" sz="1400" i="1">
                <a:solidFill>
                  <a:schemeClr val="tx1"/>
                </a:solidFill>
                <a:latin typeface="Tahoma" pitchFamily="-65" charset="0"/>
              </a:rPr>
              <a:t>snd</a:t>
            </a:r>
            <a:r>
              <a:rPr lang="en-US" sz="1400" i="1" baseline="-25000">
                <a:solidFill>
                  <a:schemeClr val="tx1"/>
                </a:solidFill>
                <a:latin typeface="Tahoma" pitchFamily="-65" charset="0"/>
              </a:rPr>
              <a:t>p</a:t>
            </a:r>
            <a:r>
              <a:rPr lang="en-US" sz="1400" i="1">
                <a:solidFill>
                  <a:schemeClr val="tx1"/>
                </a:solidFill>
                <a:latin typeface="Tahoma" pitchFamily="-65" charset="0"/>
              </a:rPr>
              <a:t>(m)</a:t>
            </a:r>
            <a:endParaRPr lang="en-US" sz="1400">
              <a:solidFill>
                <a:schemeClr val="tx1"/>
              </a:solidFill>
              <a:latin typeface="Tahoma" pitchFamily="-65" charset="0"/>
            </a:endParaRPr>
          </a:p>
        </p:txBody>
      </p:sp>
      <p:sp>
        <p:nvSpPr>
          <p:cNvPr id="27" name="Text Box 17"/>
          <p:cNvSpPr txBox="1">
            <a:spLocks noChangeArrowheads="1"/>
          </p:cNvSpPr>
          <p:nvPr/>
        </p:nvSpPr>
        <p:spPr bwMode="auto">
          <a:xfrm>
            <a:off x="6029325" y="346075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r>
              <a:rPr lang="en-US" sz="1400" i="1">
                <a:solidFill>
                  <a:schemeClr val="tx1"/>
                </a:solidFill>
                <a:latin typeface="Tahoma" pitchFamily="-65" charset="0"/>
              </a:rPr>
              <a:t>D</a:t>
            </a:r>
            <a:endParaRPr lang="en-US" sz="1400">
              <a:solidFill>
                <a:schemeClr val="tx1"/>
              </a:solidFill>
              <a:latin typeface="Tahoma" pitchFamily="-65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buSzPct val="60000"/>
            </a:pPr>
            <a:r>
              <a:rPr lang="en-US" dirty="0" smtClean="0"/>
              <a:t>“happens before” relation</a:t>
            </a:r>
            <a:endParaRPr lang="en-US" dirty="0"/>
          </a:p>
        </p:txBody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136063" cy="4811713"/>
          </a:xfrm>
        </p:spPr>
        <p:txBody>
          <a:bodyPr/>
          <a:lstStyle/>
          <a:p>
            <a:pPr marL="795338" indent="-388938" algn="l" defTabSz="914400">
              <a:buSzPct val="60000"/>
            </a:pPr>
            <a:r>
              <a:rPr lang="en-US" dirty="0" smtClean="0">
                <a:solidFill>
                  <a:srgbClr val="FF0000"/>
                </a:solidFill>
              </a:rPr>
              <a:t>DEFINITION</a:t>
            </a:r>
            <a:r>
              <a:rPr lang="en-US" dirty="0" smtClean="0"/>
              <a:t>:</a:t>
            </a:r>
          </a:p>
          <a:p>
            <a:pPr marL="795338" indent="-388938" defTabSz="914400">
              <a:buSzPct val="60000"/>
            </a:pPr>
            <a:r>
              <a:rPr lang="en-US" dirty="0" smtClean="0"/>
              <a:t>We’ll say that “A happens before B”, written A</a:t>
            </a:r>
            <a:r>
              <a:rPr lang="en-US" dirty="0" smtClean="0">
                <a:sym typeface="Symbol" pitchFamily="-65" charset="2"/>
              </a:rPr>
              <a:t>B, if</a:t>
            </a:r>
          </a:p>
          <a:p>
            <a:pPr marL="1252538" lvl="3" indent="-388938" defTabSz="914400">
              <a:buSzPct val="60000"/>
              <a:buFont typeface="Wingdings" pitchFamily="-65" charset="2"/>
              <a:buBlip>
                <a:blip r:embed="rId3"/>
              </a:buBlip>
            </a:pPr>
            <a:r>
              <a:rPr lang="en-US" sz="2400" dirty="0" smtClean="0">
                <a:sym typeface="Symbol" pitchFamily="-65" charset="2"/>
              </a:rPr>
              <a:t>A</a:t>
            </a:r>
            <a:r>
              <a:rPr lang="en-US" sz="2400" baseline="50000" dirty="0" smtClean="0">
                <a:sym typeface="Symbol" pitchFamily="-65" charset="2"/>
              </a:rPr>
              <a:t>P</a:t>
            </a:r>
            <a:r>
              <a:rPr lang="en-US" sz="2400" dirty="0" smtClean="0">
                <a:sym typeface="Symbol" pitchFamily="-65" charset="2"/>
              </a:rPr>
              <a:t>B according to the local ordering, or</a:t>
            </a:r>
          </a:p>
          <a:p>
            <a:pPr marL="1252538" lvl="3" indent="-388938" defTabSz="914400">
              <a:buSzPct val="60000"/>
              <a:buFont typeface="Wingdings" pitchFamily="-65" charset="2"/>
              <a:buBlip>
                <a:blip r:embed="rId3"/>
              </a:buBlip>
            </a:pPr>
            <a:r>
              <a:rPr lang="en-US" sz="2400" dirty="0" smtClean="0">
                <a:sym typeface="Symbol" pitchFamily="-65" charset="2"/>
              </a:rPr>
              <a:t>A is a </a:t>
            </a:r>
            <a:r>
              <a:rPr lang="en-US" sz="2400" i="1" dirty="0" smtClean="0">
                <a:sym typeface="Symbol" pitchFamily="-65" charset="2"/>
              </a:rPr>
              <a:t>send event </a:t>
            </a:r>
            <a:r>
              <a:rPr lang="en-US" sz="2400" dirty="0" smtClean="0">
                <a:sym typeface="Symbol" pitchFamily="-65" charset="2"/>
              </a:rPr>
              <a:t>and B is a </a:t>
            </a:r>
            <a:r>
              <a:rPr lang="en-US" sz="2400" i="1" dirty="0" smtClean="0">
                <a:sym typeface="Symbol" pitchFamily="-65" charset="2"/>
              </a:rPr>
              <a:t>receive event </a:t>
            </a:r>
            <a:r>
              <a:rPr lang="en-US" sz="2400" dirty="0" smtClean="0">
                <a:sym typeface="Symbol" pitchFamily="-65" charset="2"/>
              </a:rPr>
              <a:t>and A</a:t>
            </a:r>
            <a:r>
              <a:rPr lang="en-US" sz="2400" baseline="50000" dirty="0" smtClean="0">
                <a:sym typeface="Symbol" pitchFamily="-65" charset="2"/>
              </a:rPr>
              <a:t>M</a:t>
            </a:r>
            <a:r>
              <a:rPr lang="en-US" sz="2400" dirty="0" smtClean="0">
                <a:sym typeface="Symbol" pitchFamily="-65" charset="2"/>
              </a:rPr>
              <a:t>B</a:t>
            </a:r>
            <a:r>
              <a:rPr lang="en-US" sz="2400" i="1" dirty="0" smtClean="0">
                <a:sym typeface="Symbol" pitchFamily="-65" charset="2"/>
              </a:rPr>
              <a:t>, or</a:t>
            </a:r>
          </a:p>
          <a:p>
            <a:pPr marL="1252538" lvl="3" indent="-388938" defTabSz="914400">
              <a:buSzPct val="60000"/>
              <a:buFont typeface="Wingdings" pitchFamily="-65" charset="2"/>
              <a:buBlip>
                <a:blip r:embed="rId3"/>
              </a:buBlip>
            </a:pPr>
            <a:r>
              <a:rPr lang="en-US" sz="2400" dirty="0" smtClean="0">
                <a:sym typeface="Symbol" pitchFamily="-65" charset="2"/>
              </a:rPr>
              <a:t>A and B are related under the transitive closure of rules (1) and (2)</a:t>
            </a:r>
          </a:p>
          <a:p>
            <a:pPr marL="1252538" lvl="3" indent="-388938" defTabSz="914400">
              <a:buSzPct val="60000"/>
              <a:buFont typeface="Wingdings" pitchFamily="-65" charset="2"/>
              <a:buBlip>
                <a:blip r:embed="rId3"/>
              </a:buBlip>
            </a:pPr>
            <a:endParaRPr lang="en-US" sz="2400" dirty="0" smtClean="0">
              <a:sym typeface="Symbol" pitchFamily="-65" charset="2"/>
            </a:endParaRPr>
          </a:p>
          <a:p>
            <a:pPr marL="795338" indent="-388938" defTabSz="914400">
              <a:buSzPct val="60000"/>
            </a:pPr>
            <a:r>
              <a:rPr lang="en-US" dirty="0" smtClean="0">
                <a:sym typeface="Symbol" pitchFamily="-65" charset="2"/>
              </a:rPr>
              <a:t>So far, this is just a mathematical </a:t>
            </a:r>
            <a:r>
              <a:rPr lang="en-US" dirty="0" smtClean="0">
                <a:sym typeface="Symbol" pitchFamily="-65" charset="2"/>
              </a:rPr>
              <a:t>relation, </a:t>
            </a:r>
            <a:r>
              <a:rPr lang="en-US" dirty="0" smtClean="0">
                <a:sym typeface="Symbol" pitchFamily="-65" charset="2"/>
              </a:rPr>
              <a:t>not a “systems tool”</a:t>
            </a:r>
            <a:endParaRPr lang="en-US" dirty="0">
              <a:sym typeface="Symbol" pitchFamily="-65" charset="2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buSzPct val="60000"/>
            </a:pPr>
            <a:r>
              <a:rPr lang="en-US"/>
              <a:t>Logical clocks</a:t>
            </a:r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2133600"/>
            <a:ext cx="9136063" cy="3668713"/>
          </a:xfrm>
        </p:spPr>
        <p:txBody>
          <a:bodyPr/>
          <a:lstStyle/>
          <a:p>
            <a:pPr marL="457200" indent="7938" algn="l">
              <a:buSzPct val="60000"/>
            </a:pPr>
            <a:r>
              <a:rPr lang="en-US" dirty="0"/>
              <a:t>A simple tool that can capture </a:t>
            </a:r>
            <a:r>
              <a:rPr lang="en-US" dirty="0">
                <a:solidFill>
                  <a:srgbClr val="FF0000"/>
                </a:solidFill>
              </a:rPr>
              <a:t>parts </a:t>
            </a:r>
            <a:r>
              <a:rPr lang="en-US" dirty="0"/>
              <a:t>of the happens before relation</a:t>
            </a:r>
            <a:endParaRPr lang="en-US" dirty="0" smtClean="0"/>
          </a:p>
          <a:p>
            <a:pPr marL="801688" indent="-336550" algn="l">
              <a:buSzPct val="60000"/>
              <a:buFont typeface="Times New Roman" pitchFamily="-65" charset="0"/>
              <a:buBlip>
                <a:blip r:embed="rId3"/>
              </a:buBlip>
            </a:pPr>
            <a:endParaRPr lang="en-US" dirty="0" smtClean="0"/>
          </a:p>
          <a:p>
            <a:pPr marL="801688" indent="-336550" algn="l">
              <a:buSzPct val="60000"/>
            </a:pPr>
            <a:r>
              <a:rPr lang="en-US" dirty="0" smtClean="0"/>
              <a:t>First </a:t>
            </a:r>
            <a:r>
              <a:rPr lang="en-US" dirty="0"/>
              <a:t>version: uses just a single integer</a:t>
            </a:r>
            <a:endParaRPr lang="en-US" dirty="0" smtClean="0"/>
          </a:p>
          <a:p>
            <a:pPr marL="1243013" lvl="1">
              <a:buSzPct val="60000"/>
              <a:buFont typeface="Times New Roman" pitchFamily="-65" charset="0"/>
              <a:buBlip>
                <a:blip r:embed="rId3"/>
              </a:buBlip>
            </a:pPr>
            <a:endParaRPr lang="en-US" sz="2400" dirty="0" smtClean="0"/>
          </a:p>
          <a:p>
            <a:pPr marL="1243013" lvl="1">
              <a:buSzPct val="60000"/>
              <a:buFont typeface="Times New Roman" pitchFamily="-65" charset="0"/>
              <a:buBlip>
                <a:blip r:embed="rId3"/>
              </a:buBlip>
            </a:pPr>
            <a:r>
              <a:rPr lang="en-US" sz="2400" dirty="0" smtClean="0"/>
              <a:t>Designed </a:t>
            </a:r>
            <a:r>
              <a:rPr lang="en-US" sz="2400" dirty="0"/>
              <a:t>for big (64-bit or more) counters</a:t>
            </a:r>
          </a:p>
          <a:p>
            <a:pPr marL="1243013" lvl="1">
              <a:buSzPct val="60000"/>
              <a:buFont typeface="Times New Roman" pitchFamily="-65" charset="0"/>
              <a:buBlip>
                <a:blip r:embed="rId3"/>
              </a:buBlip>
            </a:pPr>
            <a:r>
              <a:rPr lang="en-US" sz="2400" dirty="0"/>
              <a:t>Each process </a:t>
            </a:r>
            <a:r>
              <a:rPr lang="en-US" sz="2400" i="1" dirty="0" err="1"/>
              <a:t>p</a:t>
            </a:r>
            <a:r>
              <a:rPr lang="en-US" sz="2400" i="1" dirty="0"/>
              <a:t> </a:t>
            </a:r>
            <a:r>
              <a:rPr lang="en-US" sz="2400" dirty="0"/>
              <a:t>maintains </a:t>
            </a:r>
            <a:r>
              <a:rPr lang="en-US" sz="2400" dirty="0" err="1"/>
              <a:t>LT</a:t>
            </a:r>
            <a:r>
              <a:rPr lang="en-US" sz="2400" baseline="-25000" dirty="0" err="1"/>
              <a:t>p</a:t>
            </a:r>
            <a:r>
              <a:rPr lang="en-US" sz="2400" dirty="0"/>
              <a:t>, a local counter</a:t>
            </a:r>
          </a:p>
          <a:p>
            <a:pPr marL="1243013" lvl="1">
              <a:buSzPct val="60000"/>
              <a:buFont typeface="Times New Roman" pitchFamily="-65" charset="0"/>
              <a:buBlip>
                <a:blip r:embed="rId3"/>
              </a:buBlip>
            </a:pPr>
            <a:r>
              <a:rPr lang="en-US" sz="2400" dirty="0"/>
              <a:t>A message </a:t>
            </a:r>
            <a:r>
              <a:rPr lang="en-US" sz="2400" i="1" dirty="0" err="1"/>
              <a:t>m</a:t>
            </a:r>
            <a:r>
              <a:rPr lang="en-US" sz="2400" i="1" dirty="0"/>
              <a:t> </a:t>
            </a:r>
            <a:r>
              <a:rPr lang="en-US" sz="2400" dirty="0"/>
              <a:t>will carry </a:t>
            </a:r>
            <a:r>
              <a:rPr lang="en-US" sz="2400" dirty="0" err="1"/>
              <a:t>LT</a:t>
            </a:r>
            <a:r>
              <a:rPr lang="en-US" sz="2400" baseline="-25000" dirty="0" err="1"/>
              <a:t>m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buSzPct val="60000"/>
            </a:pPr>
            <a:r>
              <a:rPr lang="en-US"/>
              <a:t>Rules for managing logical clocks</a:t>
            </a:r>
          </a:p>
        </p:txBody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2209800"/>
            <a:ext cx="9136063" cy="3668713"/>
          </a:xfrm>
        </p:spPr>
        <p:txBody>
          <a:bodyPr/>
          <a:lstStyle/>
          <a:p>
            <a:pPr marL="457200" indent="0" algn="l">
              <a:buSzPct val="60000"/>
            </a:pPr>
            <a:r>
              <a:rPr lang="en-US" sz="2800" dirty="0"/>
              <a:t>When an event happens at a process </a:t>
            </a:r>
            <a:r>
              <a:rPr lang="en-US" sz="2800" i="1" dirty="0" err="1"/>
              <a:t>p</a:t>
            </a:r>
            <a:r>
              <a:rPr lang="en-US" sz="2800" i="1" dirty="0"/>
              <a:t> </a:t>
            </a:r>
            <a:r>
              <a:rPr lang="en-US" sz="2800" dirty="0"/>
              <a:t>it increments </a:t>
            </a:r>
            <a:r>
              <a:rPr lang="en-US" sz="2800" dirty="0" err="1" smtClean="0"/>
              <a:t>LT</a:t>
            </a:r>
            <a:r>
              <a:rPr lang="en-US" sz="2800" baseline="-25000" dirty="0" err="1" smtClean="0"/>
              <a:t>p</a:t>
            </a:r>
            <a:r>
              <a:rPr lang="en-US" sz="2800" dirty="0" smtClean="0"/>
              <a:t>  </a:t>
            </a:r>
            <a:endParaRPr lang="en-US" sz="2800" dirty="0"/>
          </a:p>
          <a:p>
            <a:pPr marL="1252538" lvl="1" indent="-338138">
              <a:buSzPct val="60000"/>
              <a:buFont typeface="Times New Roman" pitchFamily="-65" charset="0"/>
              <a:buBlip>
                <a:blip r:embed="rId3"/>
              </a:buBlip>
            </a:pPr>
            <a:r>
              <a:rPr lang="en-US" sz="2400" dirty="0"/>
              <a:t>Any event that </a:t>
            </a:r>
            <a:r>
              <a:rPr lang="en-US" sz="2400" dirty="0">
                <a:solidFill>
                  <a:srgbClr val="FF0000"/>
                </a:solidFill>
              </a:rPr>
              <a:t>matters </a:t>
            </a:r>
            <a:r>
              <a:rPr lang="en-US" sz="2400" dirty="0" smtClean="0"/>
              <a:t>to process </a:t>
            </a:r>
            <a:r>
              <a:rPr lang="en-US" sz="2400" i="1" dirty="0" err="1"/>
              <a:t>p</a:t>
            </a:r>
            <a:endParaRPr lang="en-US" sz="2400" i="1" dirty="0"/>
          </a:p>
          <a:p>
            <a:pPr marL="1252538" lvl="1" indent="-338138">
              <a:buSzPct val="60000"/>
              <a:buFont typeface="Times New Roman" pitchFamily="-65" charset="0"/>
              <a:buBlip>
                <a:blip r:embed="rId3"/>
              </a:buBlip>
            </a:pPr>
            <a:r>
              <a:rPr lang="en-US" sz="2400" dirty="0"/>
              <a:t>Normally, also </a:t>
            </a:r>
            <a:r>
              <a:rPr lang="en-US" sz="2400" i="1" dirty="0" err="1"/>
              <a:t>snd</a:t>
            </a:r>
            <a:r>
              <a:rPr lang="en-US" sz="2400" i="1" dirty="0"/>
              <a:t> </a:t>
            </a:r>
            <a:r>
              <a:rPr lang="en-US" sz="2400" dirty="0"/>
              <a:t>and </a:t>
            </a:r>
            <a:r>
              <a:rPr lang="en-US" sz="2400" i="1" dirty="0" err="1"/>
              <a:t>rcv</a:t>
            </a:r>
            <a:r>
              <a:rPr lang="en-US" sz="2400" dirty="0"/>
              <a:t> events (since we want receive to occur “after” the matching send</a:t>
            </a:r>
            <a:r>
              <a:rPr lang="en-US" sz="2400" dirty="0" smtClean="0"/>
              <a:t>)</a:t>
            </a:r>
          </a:p>
          <a:p>
            <a:pPr marL="1252538" lvl="1" indent="-795338">
              <a:buSzPct val="60000"/>
              <a:buNone/>
            </a:pPr>
            <a:endParaRPr lang="en-US" sz="2400" dirty="0" smtClean="0"/>
          </a:p>
          <a:p>
            <a:pPr marL="1252538" lvl="1" indent="-795338">
              <a:buSzPct val="60000"/>
              <a:buNone/>
            </a:pPr>
            <a:r>
              <a:rPr lang="en-US" dirty="0" smtClean="0"/>
              <a:t>When </a:t>
            </a:r>
            <a:r>
              <a:rPr lang="en-US" dirty="0" err="1"/>
              <a:t>p</a:t>
            </a:r>
            <a:r>
              <a:rPr lang="en-US" dirty="0"/>
              <a:t> sends </a:t>
            </a:r>
            <a:r>
              <a:rPr lang="en-US" i="1" dirty="0" err="1"/>
              <a:t>m</a:t>
            </a:r>
            <a:r>
              <a:rPr lang="en-US" i="1" dirty="0"/>
              <a:t>, </a:t>
            </a:r>
            <a:r>
              <a:rPr lang="en-US" dirty="0" smtClean="0"/>
              <a:t>set      </a:t>
            </a:r>
            <a:r>
              <a:rPr lang="en-US" sz="2400" dirty="0" err="1" smtClean="0"/>
              <a:t>LT</a:t>
            </a:r>
            <a:r>
              <a:rPr lang="en-US" sz="2400" baseline="-25000" dirty="0" err="1" smtClean="0"/>
              <a:t>m</a:t>
            </a:r>
            <a:r>
              <a:rPr lang="en-US" sz="2400" dirty="0" smtClean="0"/>
              <a:t> </a:t>
            </a:r>
            <a:r>
              <a:rPr lang="en-US" sz="2400" dirty="0"/>
              <a:t>= </a:t>
            </a:r>
            <a:r>
              <a:rPr lang="en-US" sz="2400" dirty="0" err="1" smtClean="0"/>
              <a:t>LT</a:t>
            </a:r>
            <a:r>
              <a:rPr lang="en-US" sz="2400" baseline="-25000" dirty="0" err="1" smtClean="0"/>
              <a:t>p</a:t>
            </a:r>
            <a:endParaRPr lang="en-US" sz="2400" baseline="-25000" dirty="0" smtClean="0"/>
          </a:p>
          <a:p>
            <a:pPr marL="1252538" lvl="1" indent="-795338">
              <a:buSzPct val="60000"/>
              <a:buNone/>
            </a:pPr>
            <a:endParaRPr lang="en-US" sz="2400" baseline="-25000" dirty="0" smtClean="0"/>
          </a:p>
          <a:p>
            <a:pPr marL="1252538" lvl="1" indent="-795338">
              <a:buSzPct val="60000"/>
              <a:buNone/>
            </a:pPr>
            <a:r>
              <a:rPr lang="en-US" dirty="0" smtClean="0"/>
              <a:t>When </a:t>
            </a:r>
            <a:r>
              <a:rPr lang="en-US" dirty="0" err="1"/>
              <a:t>q</a:t>
            </a:r>
            <a:r>
              <a:rPr lang="en-US" dirty="0"/>
              <a:t> receives </a:t>
            </a:r>
            <a:r>
              <a:rPr lang="en-US" i="1" dirty="0" err="1"/>
              <a:t>m</a:t>
            </a:r>
            <a:r>
              <a:rPr lang="en-US" dirty="0"/>
              <a:t>, </a:t>
            </a:r>
            <a:r>
              <a:rPr lang="en-US" dirty="0" smtClean="0"/>
              <a:t>set      </a:t>
            </a:r>
            <a:r>
              <a:rPr lang="en-US" sz="2400" dirty="0" err="1" smtClean="0"/>
              <a:t>LT</a:t>
            </a:r>
            <a:r>
              <a:rPr lang="en-US" sz="2400" baseline="-25000" dirty="0" err="1" smtClean="0"/>
              <a:t>q</a:t>
            </a:r>
            <a:r>
              <a:rPr lang="en-US" sz="2400" dirty="0" smtClean="0"/>
              <a:t> </a:t>
            </a:r>
            <a:r>
              <a:rPr lang="en-US" sz="2400" dirty="0"/>
              <a:t>= </a:t>
            </a:r>
            <a:r>
              <a:rPr lang="en-US" sz="2400" dirty="0" err="1"/>
              <a:t>max(LT</a:t>
            </a:r>
            <a:r>
              <a:rPr lang="en-US" sz="2400" baseline="-25000" dirty="0" err="1"/>
              <a:t>q</a:t>
            </a:r>
            <a:r>
              <a:rPr lang="en-US" sz="2400" dirty="0"/>
              <a:t>, LT</a:t>
            </a:r>
            <a:r>
              <a:rPr lang="en-US" sz="2400" baseline="-25000" dirty="0"/>
              <a:t>m</a:t>
            </a:r>
            <a:r>
              <a:rPr lang="en-US" sz="2400" dirty="0"/>
              <a:t>)+1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buSzPct val="60000"/>
            </a:pPr>
            <a:r>
              <a:rPr lang="en-US"/>
              <a:t>Time-line with LT annotations</a:t>
            </a:r>
          </a:p>
        </p:txBody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38" y="5257800"/>
            <a:ext cx="9136062" cy="1600200"/>
          </a:xfrm>
        </p:spPr>
        <p:txBody>
          <a:bodyPr/>
          <a:lstStyle/>
          <a:p>
            <a:pPr marL="795338" indent="-338138" algn="l">
              <a:lnSpc>
                <a:spcPct val="90000"/>
              </a:lnSpc>
              <a:buClr>
                <a:srgbClr val="FF0000"/>
              </a:buClr>
              <a:buFont typeface="Wingdings" charset="2"/>
              <a:buChar char="§"/>
            </a:pPr>
            <a:r>
              <a:rPr lang="en-US" sz="2400" dirty="0"/>
              <a:t>LT(A) = 1, </a:t>
            </a:r>
            <a:r>
              <a:rPr lang="en-US" sz="2400" dirty="0" err="1"/>
              <a:t>LT(snd</a:t>
            </a:r>
            <a:r>
              <a:rPr lang="en-US" sz="2400" baseline="-25000" dirty="0" err="1"/>
              <a:t>p</a:t>
            </a:r>
            <a:r>
              <a:rPr lang="en-US" sz="2400" dirty="0" err="1"/>
              <a:t>(m</a:t>
            </a:r>
            <a:r>
              <a:rPr lang="en-US" sz="2400" dirty="0"/>
              <a:t>)) = 2,</a:t>
            </a:r>
            <a:r>
              <a:rPr lang="en-US" sz="2400" dirty="0" smtClean="0"/>
              <a:t> LT(B) = 3, ...</a:t>
            </a:r>
          </a:p>
          <a:p>
            <a:pPr marL="795338" indent="-338138" algn="l">
              <a:lnSpc>
                <a:spcPct val="90000"/>
              </a:lnSpc>
              <a:buClr>
                <a:srgbClr val="FF0000"/>
              </a:buClr>
              <a:buFont typeface="Wingdings" charset="2"/>
              <a:buChar char="§"/>
            </a:pPr>
            <a:r>
              <a:rPr lang="en-US" sz="2400" dirty="0" err="1" smtClean="0"/>
              <a:t>LT</a:t>
            </a:r>
            <a:r>
              <a:rPr lang="en-US" sz="2400" dirty="0" err="1"/>
              <a:t>(m</a:t>
            </a:r>
            <a:r>
              <a:rPr lang="en-US" sz="2400" dirty="0"/>
              <a:t>) = </a:t>
            </a:r>
            <a:r>
              <a:rPr lang="en-US" sz="2400" dirty="0" smtClean="0"/>
              <a:t>2, </a:t>
            </a:r>
          </a:p>
          <a:p>
            <a:pPr marL="795338" indent="-338138" algn="l">
              <a:lnSpc>
                <a:spcPct val="90000"/>
              </a:lnSpc>
              <a:buClr>
                <a:srgbClr val="FF0000"/>
              </a:buClr>
              <a:buFont typeface="Wingdings" charset="2"/>
              <a:buChar char="§"/>
            </a:pPr>
            <a:r>
              <a:rPr lang="en-US" sz="2400" dirty="0" smtClean="0"/>
              <a:t>LT(C) = 1, </a:t>
            </a:r>
            <a:r>
              <a:rPr lang="en-US" sz="2400" dirty="0" err="1" smtClean="0"/>
              <a:t>LT</a:t>
            </a:r>
            <a:r>
              <a:rPr lang="en-US" sz="2400" dirty="0" err="1"/>
              <a:t>(rcv</a:t>
            </a:r>
            <a:r>
              <a:rPr lang="en-US" sz="2400" baseline="-25000" dirty="0" err="1"/>
              <a:t>q</a:t>
            </a:r>
            <a:r>
              <a:rPr lang="en-US" sz="2400" dirty="0" err="1"/>
              <a:t>(m</a:t>
            </a:r>
            <a:r>
              <a:rPr lang="en-US" sz="2400" dirty="0"/>
              <a:t>))=max(1,2)+1=3, etc…</a:t>
            </a:r>
          </a:p>
        </p:txBody>
      </p:sp>
      <p:sp>
        <p:nvSpPr>
          <p:cNvPr id="223236" name="Line 4"/>
          <p:cNvSpPr>
            <a:spLocks noChangeShapeType="1"/>
          </p:cNvSpPr>
          <p:nvPr/>
        </p:nvSpPr>
        <p:spPr bwMode="auto">
          <a:xfrm>
            <a:off x="2505075" y="2559050"/>
            <a:ext cx="3895725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223237" name="Line 5"/>
          <p:cNvSpPr>
            <a:spLocks noChangeShapeType="1"/>
          </p:cNvSpPr>
          <p:nvPr/>
        </p:nvSpPr>
        <p:spPr bwMode="auto">
          <a:xfrm>
            <a:off x="2481263" y="4044950"/>
            <a:ext cx="3895725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223238" name="Line 6"/>
          <p:cNvSpPr>
            <a:spLocks noChangeShapeType="1"/>
          </p:cNvSpPr>
          <p:nvPr/>
        </p:nvSpPr>
        <p:spPr bwMode="auto">
          <a:xfrm>
            <a:off x="3505200" y="2590800"/>
            <a:ext cx="1247775" cy="14541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223239" name="Text Box 7"/>
          <p:cNvSpPr txBox="1">
            <a:spLocks noChangeArrowheads="1"/>
          </p:cNvSpPr>
          <p:nvPr/>
        </p:nvSpPr>
        <p:spPr bwMode="auto">
          <a:xfrm>
            <a:off x="2133600" y="2362200"/>
            <a:ext cx="300038" cy="9017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r>
              <a:rPr lang="en-US" sz="1400" i="1">
                <a:solidFill>
                  <a:schemeClr val="tx1"/>
                </a:solidFill>
                <a:latin typeface="Tahoma" pitchFamily="-65" charset="0"/>
              </a:rPr>
              <a:t>p</a:t>
            </a:r>
            <a:endParaRPr lang="en-US" sz="1400">
              <a:solidFill>
                <a:schemeClr val="tx1"/>
              </a:solidFill>
              <a:latin typeface="Tahoma" pitchFamily="-65" charset="0"/>
            </a:endParaRPr>
          </a:p>
        </p:txBody>
      </p:sp>
      <p:sp>
        <p:nvSpPr>
          <p:cNvPr id="223240" name="Text Box 8"/>
          <p:cNvSpPr txBox="1">
            <a:spLocks noChangeArrowheads="1"/>
          </p:cNvSpPr>
          <p:nvPr/>
        </p:nvSpPr>
        <p:spPr bwMode="auto">
          <a:xfrm>
            <a:off x="2133600" y="3810000"/>
            <a:ext cx="300038" cy="9017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r>
              <a:rPr lang="en-US" sz="1400" i="1">
                <a:solidFill>
                  <a:schemeClr val="tx1"/>
                </a:solidFill>
                <a:latin typeface="Tahoma" pitchFamily="-65" charset="0"/>
              </a:rPr>
              <a:t>q</a:t>
            </a:r>
            <a:endParaRPr lang="en-US" sz="1400">
              <a:solidFill>
                <a:schemeClr val="tx1"/>
              </a:solidFill>
              <a:latin typeface="Tahoma" pitchFamily="-65" charset="0"/>
            </a:endParaRPr>
          </a:p>
        </p:txBody>
      </p:sp>
      <p:sp>
        <p:nvSpPr>
          <p:cNvPr id="223241" name="Text Box 9"/>
          <p:cNvSpPr txBox="1">
            <a:spLocks noChangeArrowheads="1"/>
          </p:cNvSpPr>
          <p:nvPr/>
        </p:nvSpPr>
        <p:spPr bwMode="auto">
          <a:xfrm>
            <a:off x="3886200" y="3124200"/>
            <a:ext cx="304800" cy="3048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r>
              <a:rPr lang="en-US" sz="1400" i="1">
                <a:solidFill>
                  <a:schemeClr val="tx1"/>
                </a:solidFill>
                <a:latin typeface="Tahoma" pitchFamily="-65" charset="0"/>
              </a:rPr>
              <a:t>m</a:t>
            </a:r>
            <a:endParaRPr lang="en-US" sz="1400">
              <a:solidFill>
                <a:schemeClr val="tx1"/>
              </a:solidFill>
              <a:latin typeface="Tahoma" pitchFamily="-65" charset="0"/>
            </a:endParaRPr>
          </a:p>
        </p:txBody>
      </p:sp>
      <p:sp>
        <p:nvSpPr>
          <p:cNvPr id="223242" name="Text Box 10"/>
          <p:cNvSpPr txBox="1">
            <a:spLocks noChangeArrowheads="1"/>
          </p:cNvSpPr>
          <p:nvPr/>
        </p:nvSpPr>
        <p:spPr bwMode="auto">
          <a:xfrm>
            <a:off x="5867400" y="38100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r>
              <a:rPr lang="en-US" sz="1400" i="1">
                <a:solidFill>
                  <a:schemeClr val="tx1"/>
                </a:solidFill>
                <a:latin typeface="Tahoma" pitchFamily="-65" charset="0"/>
              </a:rPr>
              <a:t>D</a:t>
            </a:r>
            <a:endParaRPr lang="en-US" sz="1400">
              <a:solidFill>
                <a:schemeClr val="tx1"/>
              </a:solidFill>
              <a:latin typeface="Tahoma" pitchFamily="-65" charset="0"/>
            </a:endParaRPr>
          </a:p>
        </p:txBody>
      </p:sp>
      <p:sp>
        <p:nvSpPr>
          <p:cNvPr id="223243" name="Text Box 11"/>
          <p:cNvSpPr txBox="1">
            <a:spLocks noChangeArrowheads="1"/>
          </p:cNvSpPr>
          <p:nvPr/>
        </p:nvSpPr>
        <p:spPr bwMode="auto">
          <a:xfrm>
            <a:off x="2667000" y="2514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r>
              <a:rPr lang="en-US" sz="1400" i="1">
                <a:solidFill>
                  <a:schemeClr val="tx1"/>
                </a:solidFill>
                <a:latin typeface="Tahoma" pitchFamily="-65" charset="0"/>
              </a:rPr>
              <a:t>A</a:t>
            </a:r>
            <a:endParaRPr lang="en-US" sz="1400">
              <a:solidFill>
                <a:schemeClr val="tx1"/>
              </a:solidFill>
              <a:latin typeface="Tahoma" pitchFamily="-65" charset="0"/>
            </a:endParaRPr>
          </a:p>
        </p:txBody>
      </p:sp>
      <p:sp>
        <p:nvSpPr>
          <p:cNvPr id="223244" name="Text Box 12"/>
          <p:cNvSpPr txBox="1">
            <a:spLocks noChangeArrowheads="1"/>
          </p:cNvSpPr>
          <p:nvPr/>
        </p:nvSpPr>
        <p:spPr bwMode="auto">
          <a:xfrm>
            <a:off x="3200400" y="38100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r>
              <a:rPr lang="en-US" sz="1400" i="1">
                <a:solidFill>
                  <a:schemeClr val="tx1"/>
                </a:solidFill>
                <a:latin typeface="Tahoma" pitchFamily="-65" charset="0"/>
              </a:rPr>
              <a:t>C</a:t>
            </a:r>
            <a:endParaRPr lang="en-US" sz="1400">
              <a:solidFill>
                <a:schemeClr val="tx1"/>
              </a:solidFill>
              <a:latin typeface="Tahoma" pitchFamily="-65" charset="0"/>
            </a:endParaRPr>
          </a:p>
        </p:txBody>
      </p:sp>
      <p:sp>
        <p:nvSpPr>
          <p:cNvPr id="223245" name="Text Box 13"/>
          <p:cNvSpPr txBox="1">
            <a:spLocks noChangeArrowheads="1"/>
          </p:cNvSpPr>
          <p:nvPr/>
        </p:nvSpPr>
        <p:spPr bwMode="auto">
          <a:xfrm>
            <a:off x="4953000" y="2514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r>
              <a:rPr lang="en-US" sz="1400" i="1">
                <a:solidFill>
                  <a:schemeClr val="tx1"/>
                </a:solidFill>
                <a:latin typeface="Tahoma" pitchFamily="-65" charset="0"/>
              </a:rPr>
              <a:t>B</a:t>
            </a:r>
            <a:endParaRPr lang="en-US" sz="1400">
              <a:solidFill>
                <a:schemeClr val="tx1"/>
              </a:solidFill>
              <a:latin typeface="Tahoma" pitchFamily="-65" charset="0"/>
            </a:endParaRPr>
          </a:p>
        </p:txBody>
      </p:sp>
      <p:sp>
        <p:nvSpPr>
          <p:cNvPr id="223246" name="Text Box 14"/>
          <p:cNvSpPr txBox="1">
            <a:spLocks noChangeArrowheads="1"/>
          </p:cNvSpPr>
          <p:nvPr/>
        </p:nvSpPr>
        <p:spPr bwMode="auto">
          <a:xfrm>
            <a:off x="4419600" y="4038600"/>
            <a:ext cx="1905000" cy="900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r>
              <a:rPr lang="en-US" sz="1400" i="1">
                <a:solidFill>
                  <a:schemeClr val="tx1"/>
                </a:solidFill>
                <a:latin typeface="Tahoma" pitchFamily="-65" charset="0"/>
              </a:rPr>
              <a:t>rcv</a:t>
            </a:r>
            <a:r>
              <a:rPr lang="en-US" sz="1400" i="1" baseline="-25000">
                <a:solidFill>
                  <a:schemeClr val="tx1"/>
                </a:solidFill>
                <a:latin typeface="Tahoma" pitchFamily="-65" charset="0"/>
              </a:rPr>
              <a:t>q</a:t>
            </a:r>
            <a:r>
              <a:rPr lang="en-US" sz="1400" i="1">
                <a:solidFill>
                  <a:schemeClr val="tx1"/>
                </a:solidFill>
                <a:latin typeface="Tahoma" pitchFamily="-65" charset="0"/>
              </a:rPr>
              <a:t>(m)    deliv</a:t>
            </a:r>
            <a:r>
              <a:rPr lang="en-US" sz="1400" i="1" baseline="-25000">
                <a:solidFill>
                  <a:schemeClr val="tx1"/>
                </a:solidFill>
                <a:latin typeface="Tahoma" pitchFamily="-65" charset="0"/>
              </a:rPr>
              <a:t>q</a:t>
            </a:r>
            <a:r>
              <a:rPr lang="en-US" sz="1400" i="1">
                <a:solidFill>
                  <a:schemeClr val="tx1"/>
                </a:solidFill>
                <a:latin typeface="Tahoma" pitchFamily="-65" charset="0"/>
              </a:rPr>
              <a:t>(m)</a:t>
            </a:r>
            <a:endParaRPr lang="en-US" sz="1400">
              <a:solidFill>
                <a:schemeClr val="tx1"/>
              </a:solidFill>
              <a:latin typeface="Tahoma" pitchFamily="-65" charset="0"/>
            </a:endParaRPr>
          </a:p>
        </p:txBody>
      </p:sp>
      <p:sp>
        <p:nvSpPr>
          <p:cNvPr id="223247" name="Text Box 15"/>
          <p:cNvSpPr txBox="1">
            <a:spLocks noChangeArrowheads="1"/>
          </p:cNvSpPr>
          <p:nvPr/>
        </p:nvSpPr>
        <p:spPr bwMode="auto">
          <a:xfrm>
            <a:off x="3033713" y="2209800"/>
            <a:ext cx="1081087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r>
              <a:rPr lang="en-US" sz="1400" i="1">
                <a:solidFill>
                  <a:schemeClr val="tx1"/>
                </a:solidFill>
                <a:latin typeface="Tahoma" pitchFamily="-65" charset="0"/>
              </a:rPr>
              <a:t>snd</a:t>
            </a:r>
            <a:r>
              <a:rPr lang="en-US" sz="1400" i="1" baseline="-25000">
                <a:solidFill>
                  <a:schemeClr val="tx1"/>
                </a:solidFill>
                <a:latin typeface="Tahoma" pitchFamily="-65" charset="0"/>
              </a:rPr>
              <a:t>p</a:t>
            </a:r>
            <a:r>
              <a:rPr lang="en-US" sz="1400" i="1">
                <a:solidFill>
                  <a:schemeClr val="tx1"/>
                </a:solidFill>
                <a:latin typeface="Tahoma" pitchFamily="-65" charset="0"/>
              </a:rPr>
              <a:t>(m)</a:t>
            </a:r>
            <a:endParaRPr lang="en-US" sz="1400">
              <a:solidFill>
                <a:schemeClr val="tx1"/>
              </a:solidFill>
              <a:latin typeface="Tahoma" pitchFamily="-65" charset="0"/>
            </a:endParaRPr>
          </a:p>
        </p:txBody>
      </p:sp>
      <p:graphicFrame>
        <p:nvGraphicFramePr>
          <p:cNvPr id="223248" name="Group 16"/>
          <p:cNvGraphicFramePr>
            <a:graphicFrameLocks noGrp="1"/>
          </p:cNvGraphicFramePr>
          <p:nvPr/>
        </p:nvGraphicFramePr>
        <p:xfrm>
          <a:off x="1981200" y="4419600"/>
          <a:ext cx="4419600" cy="288925"/>
        </p:xfrm>
        <a:graphic>
          <a:graphicData uri="http://schemas.openxmlformats.org/drawingml/2006/table">
            <a:tbl>
              <a:tblPr/>
              <a:tblGrid>
                <a:gridCol w="4572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</a:tblGrid>
              <a:tr h="28892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38"/>
                        </a:spcBef>
                        <a:spcAft>
                          <a:spcPct val="0"/>
                        </a:spcAft>
                        <a:buClr>
                          <a:srgbClr val="3333CC"/>
                        </a:buClr>
                        <a:buSzPct val="100000"/>
                        <a:buFont typeface="Times New Roman" pitchFamily="-65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LT</a:t>
                      </a:r>
                      <a:r>
                        <a:rPr kumimoji="0" lang="en-US" sz="1000" b="0" i="0" u="none" strike="noStrike" cap="none" normalizeH="0" baseline="-2500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38"/>
                        </a:spcBef>
                        <a:spcAft>
                          <a:spcPct val="0"/>
                        </a:spcAft>
                        <a:buClr>
                          <a:srgbClr val="3333CC"/>
                        </a:buClr>
                        <a:buSzPct val="100000"/>
                        <a:buFont typeface="Times New Roman" pitchFamily="-65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38"/>
                        </a:spcBef>
                        <a:spcAft>
                          <a:spcPct val="0"/>
                        </a:spcAft>
                        <a:buClr>
                          <a:srgbClr val="3333CC"/>
                        </a:buClr>
                        <a:buSzPct val="100000"/>
                        <a:buFont typeface="Times New Roman" pitchFamily="-65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38"/>
                        </a:spcBef>
                        <a:spcAft>
                          <a:spcPct val="0"/>
                        </a:spcAft>
                        <a:buClr>
                          <a:srgbClr val="3333CC"/>
                        </a:buClr>
                        <a:buSzPct val="100000"/>
                        <a:buFont typeface="Times New Roman" pitchFamily="-65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38"/>
                        </a:spcBef>
                        <a:spcAft>
                          <a:spcPct val="0"/>
                        </a:spcAft>
                        <a:buClr>
                          <a:srgbClr val="3333CC"/>
                        </a:buClr>
                        <a:buSzPct val="100000"/>
                        <a:buFont typeface="Times New Roman" pitchFamily="-65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38"/>
                        </a:spcBef>
                        <a:spcAft>
                          <a:spcPct val="0"/>
                        </a:spcAft>
                        <a:buClr>
                          <a:srgbClr val="3333CC"/>
                        </a:buClr>
                        <a:buSzPct val="100000"/>
                        <a:buFont typeface="Times New Roman" pitchFamily="-65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38"/>
                        </a:spcBef>
                        <a:spcAft>
                          <a:spcPct val="0"/>
                        </a:spcAft>
                        <a:buClr>
                          <a:srgbClr val="3333CC"/>
                        </a:buClr>
                        <a:buSzPct val="100000"/>
                        <a:buFont typeface="Times New Roman" pitchFamily="-65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38"/>
                        </a:spcBef>
                        <a:spcAft>
                          <a:spcPct val="0"/>
                        </a:spcAft>
                        <a:buClr>
                          <a:srgbClr val="3333CC"/>
                        </a:buClr>
                        <a:buSzPct val="100000"/>
                        <a:buFont typeface="Times New Roman" pitchFamily="-65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38"/>
                        </a:spcBef>
                        <a:spcAft>
                          <a:spcPct val="0"/>
                        </a:spcAft>
                        <a:buClr>
                          <a:srgbClr val="3333CC"/>
                        </a:buClr>
                        <a:buSzPct val="100000"/>
                        <a:buFont typeface="Times New Roman" pitchFamily="-65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38"/>
                        </a:spcBef>
                        <a:spcAft>
                          <a:spcPct val="0"/>
                        </a:spcAft>
                        <a:buClr>
                          <a:srgbClr val="3333CC"/>
                        </a:buClr>
                        <a:buSzPct val="100000"/>
                        <a:buFont typeface="Times New Roman" pitchFamily="-65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38"/>
                        </a:spcBef>
                        <a:spcAft>
                          <a:spcPct val="0"/>
                        </a:spcAft>
                        <a:buClr>
                          <a:srgbClr val="3333CC"/>
                        </a:buClr>
                        <a:buSzPct val="100000"/>
                        <a:buFont typeface="Times New Roman" pitchFamily="-65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38"/>
                        </a:spcBef>
                        <a:spcAft>
                          <a:spcPct val="0"/>
                        </a:spcAft>
                        <a:buClr>
                          <a:srgbClr val="3333CC"/>
                        </a:buClr>
                        <a:buSzPct val="100000"/>
                        <a:buFont typeface="Times New Roman" pitchFamily="-65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38"/>
                        </a:spcBef>
                        <a:spcAft>
                          <a:spcPct val="0"/>
                        </a:spcAft>
                        <a:buClr>
                          <a:srgbClr val="3333CC"/>
                        </a:buClr>
                        <a:buSzPct val="100000"/>
                        <a:buFont typeface="Times New Roman" pitchFamily="-65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38"/>
                        </a:spcBef>
                        <a:spcAft>
                          <a:spcPct val="0"/>
                        </a:spcAft>
                        <a:buClr>
                          <a:srgbClr val="3333CC"/>
                        </a:buClr>
                        <a:buSzPct val="100000"/>
                        <a:buFont typeface="Times New Roman" pitchFamily="-65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3280" name="Group 48"/>
          <p:cNvGraphicFramePr>
            <a:graphicFrameLocks noGrp="1"/>
          </p:cNvGraphicFramePr>
          <p:nvPr/>
        </p:nvGraphicFramePr>
        <p:xfrm>
          <a:off x="1981200" y="2835275"/>
          <a:ext cx="4419600" cy="288925"/>
        </p:xfrm>
        <a:graphic>
          <a:graphicData uri="http://schemas.openxmlformats.org/drawingml/2006/table">
            <a:tbl>
              <a:tblPr/>
              <a:tblGrid>
                <a:gridCol w="4572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</a:tblGrid>
              <a:tr h="28892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38"/>
                        </a:spcBef>
                        <a:spcAft>
                          <a:spcPct val="0"/>
                        </a:spcAft>
                        <a:buClr>
                          <a:srgbClr val="3333CC"/>
                        </a:buClr>
                        <a:buSzPct val="100000"/>
                        <a:buFont typeface="Times New Roman" pitchFamily="-65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LT</a:t>
                      </a:r>
                      <a:r>
                        <a:rPr kumimoji="0" lang="en-US" sz="1000" b="0" i="0" u="none" strike="noStrike" cap="none" normalizeH="0" baseline="-2500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38"/>
                        </a:spcBef>
                        <a:spcAft>
                          <a:spcPct val="0"/>
                        </a:spcAft>
                        <a:buClr>
                          <a:srgbClr val="3333CC"/>
                        </a:buClr>
                        <a:buSzPct val="100000"/>
                        <a:buFont typeface="Times New Roman" pitchFamily="-65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38"/>
                        </a:spcBef>
                        <a:spcAft>
                          <a:spcPct val="0"/>
                        </a:spcAft>
                        <a:buClr>
                          <a:srgbClr val="3333CC"/>
                        </a:buClr>
                        <a:buSzPct val="100000"/>
                        <a:buFont typeface="Times New Roman" pitchFamily="-65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38"/>
                        </a:spcBef>
                        <a:spcAft>
                          <a:spcPct val="0"/>
                        </a:spcAft>
                        <a:buClr>
                          <a:srgbClr val="3333CC"/>
                        </a:buClr>
                        <a:buSzPct val="100000"/>
                        <a:buFont typeface="Times New Roman" pitchFamily="-65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38"/>
                        </a:spcBef>
                        <a:spcAft>
                          <a:spcPct val="0"/>
                        </a:spcAft>
                        <a:buClr>
                          <a:srgbClr val="3333CC"/>
                        </a:buClr>
                        <a:buSzPct val="100000"/>
                        <a:buFont typeface="Times New Roman" pitchFamily="-65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38"/>
                        </a:spcBef>
                        <a:spcAft>
                          <a:spcPct val="0"/>
                        </a:spcAft>
                        <a:buClr>
                          <a:srgbClr val="3333CC"/>
                        </a:buClr>
                        <a:buSzPct val="100000"/>
                        <a:buFont typeface="Times New Roman" pitchFamily="-65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38"/>
                        </a:spcBef>
                        <a:spcAft>
                          <a:spcPct val="0"/>
                        </a:spcAft>
                        <a:buClr>
                          <a:srgbClr val="3333CC"/>
                        </a:buClr>
                        <a:buSzPct val="100000"/>
                        <a:buFont typeface="Times New Roman" pitchFamily="-65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38"/>
                        </a:spcBef>
                        <a:spcAft>
                          <a:spcPct val="0"/>
                        </a:spcAft>
                        <a:buClr>
                          <a:srgbClr val="3333CC"/>
                        </a:buClr>
                        <a:buSzPct val="100000"/>
                        <a:buFont typeface="Times New Roman" pitchFamily="-65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38"/>
                        </a:spcBef>
                        <a:spcAft>
                          <a:spcPct val="0"/>
                        </a:spcAft>
                        <a:buClr>
                          <a:srgbClr val="3333CC"/>
                        </a:buClr>
                        <a:buSzPct val="100000"/>
                        <a:buFont typeface="Times New Roman" pitchFamily="-65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38"/>
                        </a:spcBef>
                        <a:spcAft>
                          <a:spcPct val="0"/>
                        </a:spcAft>
                        <a:buClr>
                          <a:srgbClr val="3333CC"/>
                        </a:buClr>
                        <a:buSzPct val="100000"/>
                        <a:buFont typeface="Times New Roman" pitchFamily="-65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38"/>
                        </a:spcBef>
                        <a:spcAft>
                          <a:spcPct val="0"/>
                        </a:spcAft>
                        <a:buClr>
                          <a:srgbClr val="3333CC"/>
                        </a:buClr>
                        <a:buSzPct val="100000"/>
                        <a:buFont typeface="Times New Roman" pitchFamily="-65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38"/>
                        </a:spcBef>
                        <a:spcAft>
                          <a:spcPct val="0"/>
                        </a:spcAft>
                        <a:buClr>
                          <a:srgbClr val="3333CC"/>
                        </a:buClr>
                        <a:buSzPct val="100000"/>
                        <a:buFont typeface="Times New Roman" pitchFamily="-65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38"/>
                        </a:spcBef>
                        <a:spcAft>
                          <a:spcPct val="0"/>
                        </a:spcAft>
                        <a:buClr>
                          <a:srgbClr val="3333CC"/>
                        </a:buClr>
                        <a:buSzPct val="100000"/>
                        <a:buFont typeface="Times New Roman" pitchFamily="-65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38"/>
                        </a:spcBef>
                        <a:spcAft>
                          <a:spcPct val="0"/>
                        </a:spcAft>
                        <a:buClr>
                          <a:srgbClr val="3333CC"/>
                        </a:buClr>
                        <a:buSzPct val="100000"/>
                        <a:buFont typeface="Times New Roman" pitchFamily="-65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buSzPct val="60000"/>
            </a:pPr>
            <a:r>
              <a:rPr lang="en-US"/>
              <a:t>Issue with Lamport timestamps</a:t>
            </a:r>
          </a:p>
        </p:txBody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2590800"/>
            <a:ext cx="9136063" cy="4267200"/>
          </a:xfrm>
        </p:spPr>
        <p:txBody>
          <a:bodyPr/>
          <a:lstStyle/>
          <a:p>
            <a:pPr marL="457200" indent="7938" algn="l">
              <a:lnSpc>
                <a:spcPct val="94000"/>
              </a:lnSpc>
              <a:buSzPct val="60000"/>
            </a:pPr>
            <a:r>
              <a:rPr lang="en-GB" dirty="0"/>
              <a:t>Problem:</a:t>
            </a:r>
            <a:r>
              <a:rPr lang="en-GB" dirty="0" smtClean="0"/>
              <a:t> typically </a:t>
            </a:r>
            <a:r>
              <a:rPr lang="en-GB" dirty="0"/>
              <a:t>we also want </a:t>
            </a:r>
            <a:r>
              <a:rPr lang="en-GB" dirty="0" err="1"/>
              <a:t>LT(a</a:t>
            </a:r>
            <a:r>
              <a:rPr lang="en-GB" dirty="0"/>
              <a:t>) not equal to </a:t>
            </a:r>
            <a:r>
              <a:rPr lang="en-GB" dirty="0" err="1"/>
              <a:t>LT(b</a:t>
            </a:r>
            <a:r>
              <a:rPr lang="en-GB" dirty="0"/>
              <a:t>) for two different events a and </a:t>
            </a:r>
            <a:r>
              <a:rPr lang="en-GB" dirty="0" err="1"/>
              <a:t>b</a:t>
            </a:r>
            <a:r>
              <a:rPr lang="en-GB" dirty="0"/>
              <a:t>.</a:t>
            </a:r>
            <a:r>
              <a:rPr lang="en-GB" dirty="0" smtClean="0"/>
              <a:t> </a:t>
            </a:r>
            <a:endParaRPr lang="en-GB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ea typeface="ＭＳ Ｐゴシック" charset="0"/>
              </a:rPr>
              <a:t>What time is it?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1" y="1447800"/>
            <a:ext cx="8229600" cy="3973513"/>
          </a:xfrm>
        </p:spPr>
        <p:txBody>
          <a:bodyPr/>
          <a:lstStyle/>
          <a:p>
            <a:pPr marL="223838" indent="0" algn="l" eaLnBrk="1" hangingPunct="1">
              <a:lnSpc>
                <a:spcPct val="90000"/>
              </a:lnSpc>
              <a:buSzPct val="60000"/>
              <a:buFont typeface="Times New Roman" charset="0"/>
              <a:buNone/>
            </a:pPr>
            <a:r>
              <a:rPr lang="en-US" dirty="0">
                <a:latin typeface="Calibri"/>
                <a:ea typeface="ＭＳ Ｐゴシック" charset="0"/>
              </a:rPr>
              <a:t>In distributed system we need practical ways to deal with time</a:t>
            </a:r>
          </a:p>
          <a:p>
            <a:pPr marL="857250" lvl="1" indent="-519113" eaLnBrk="1" hangingPunct="1">
              <a:lnSpc>
                <a:spcPct val="90000"/>
              </a:lnSpc>
              <a:buSzPct val="60000"/>
              <a:buFont typeface="Times New Roman" charset="0"/>
              <a:buBlip>
                <a:blip r:embed="rId3"/>
              </a:buBlip>
            </a:pPr>
            <a:r>
              <a:rPr lang="en-US" dirty="0">
                <a:latin typeface="Calibri"/>
                <a:ea typeface="ＭＳ Ｐゴシック" charset="0"/>
              </a:rPr>
              <a:t>E.g. we may need to agree that update A occurred before update </a:t>
            </a:r>
            <a:r>
              <a:rPr lang="en-US" dirty="0" smtClean="0">
                <a:latin typeface="Calibri"/>
                <a:ea typeface="ＭＳ Ｐゴシック" charset="0"/>
              </a:rPr>
              <a:t>B</a:t>
            </a:r>
          </a:p>
          <a:p>
            <a:pPr marL="857250" lvl="1" indent="-519113" eaLnBrk="1" hangingPunct="1">
              <a:lnSpc>
                <a:spcPct val="90000"/>
              </a:lnSpc>
              <a:buSzPct val="60000"/>
              <a:buFont typeface="Times New Roman" charset="0"/>
              <a:buBlip>
                <a:blip r:embed="rId3"/>
              </a:buBlip>
            </a:pPr>
            <a:endParaRPr lang="en-US" dirty="0">
              <a:latin typeface="Calibri"/>
              <a:ea typeface="ＭＳ Ｐゴシック" charset="0"/>
            </a:endParaRPr>
          </a:p>
          <a:p>
            <a:pPr marL="857250" lvl="1" indent="-519113" eaLnBrk="1" hangingPunct="1">
              <a:lnSpc>
                <a:spcPct val="90000"/>
              </a:lnSpc>
              <a:buSzPct val="60000"/>
              <a:buFont typeface="Times New Roman" charset="0"/>
              <a:buBlip>
                <a:blip r:embed="rId3"/>
              </a:buBlip>
            </a:pPr>
            <a:r>
              <a:rPr lang="en-US" dirty="0">
                <a:latin typeface="Calibri"/>
                <a:ea typeface="ＭＳ Ｐゴシック" charset="0"/>
              </a:rPr>
              <a:t>Or offer a “lease” on a resource that expires at time </a:t>
            </a:r>
            <a:r>
              <a:rPr lang="en-US" dirty="0" smtClean="0">
                <a:latin typeface="Calibri"/>
                <a:ea typeface="ＭＳ Ｐゴシック" charset="0"/>
              </a:rPr>
              <a:t>15:10:07.0150 </a:t>
            </a:r>
            <a:endParaRPr lang="en-US" dirty="0">
              <a:latin typeface="Calibri"/>
              <a:ea typeface="ＭＳ Ｐゴシック" charset="0"/>
            </a:endParaRPr>
          </a:p>
          <a:p>
            <a:pPr marL="857250" lvl="1" indent="-519113" eaLnBrk="1" hangingPunct="1">
              <a:lnSpc>
                <a:spcPct val="90000"/>
              </a:lnSpc>
              <a:buSzPct val="60000"/>
              <a:buFont typeface="Times New Roman" charset="0"/>
              <a:buBlip>
                <a:blip r:embed="rId3"/>
              </a:buBlip>
            </a:pPr>
            <a:endParaRPr lang="en-US" dirty="0" smtClean="0">
              <a:latin typeface="Calibri"/>
              <a:ea typeface="ＭＳ Ｐゴシック" charset="0"/>
            </a:endParaRPr>
          </a:p>
          <a:p>
            <a:pPr marL="857250" lvl="1" indent="-519113" eaLnBrk="1" hangingPunct="1">
              <a:lnSpc>
                <a:spcPct val="90000"/>
              </a:lnSpc>
              <a:buSzPct val="60000"/>
              <a:buFont typeface="Times New Roman" charset="0"/>
              <a:buBlip>
                <a:blip r:embed="rId3"/>
              </a:buBlip>
            </a:pPr>
            <a:r>
              <a:rPr lang="en-US" dirty="0" smtClean="0">
                <a:latin typeface="Calibri"/>
                <a:ea typeface="ＭＳ Ｐゴシック" charset="0"/>
              </a:rPr>
              <a:t>Or </a:t>
            </a:r>
            <a:r>
              <a:rPr lang="en-US" i="1" dirty="0">
                <a:latin typeface="Calibri"/>
                <a:ea typeface="ＭＳ Ｐゴシック" charset="0"/>
              </a:rPr>
              <a:t>guarantee </a:t>
            </a:r>
            <a:r>
              <a:rPr lang="en-US" dirty="0">
                <a:latin typeface="Calibri"/>
                <a:ea typeface="ＭＳ Ｐゴシック" charset="0"/>
              </a:rPr>
              <a:t>that the notification about a time critical event will reach all interested parties within 100ms</a:t>
            </a:r>
          </a:p>
        </p:txBody>
      </p:sp>
    </p:spTree>
    <p:extLst>
      <p:ext uri="{BB962C8B-B14F-4D97-AF65-F5344CB8AC3E}">
        <p14:creationId xmlns:p14="http://schemas.microsoft.com/office/powerpoint/2010/main" val="34983967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buSzPct val="60000"/>
            </a:pPr>
            <a:r>
              <a:rPr lang="en-US"/>
              <a:t>Issue with Lamport timestamps</a:t>
            </a:r>
          </a:p>
        </p:txBody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2590800"/>
            <a:ext cx="9136063" cy="4267200"/>
          </a:xfrm>
        </p:spPr>
        <p:txBody>
          <a:bodyPr/>
          <a:lstStyle/>
          <a:p>
            <a:pPr marL="457200" indent="7938" algn="l">
              <a:lnSpc>
                <a:spcPct val="94000"/>
              </a:lnSpc>
              <a:buSzPct val="60000"/>
            </a:pPr>
            <a:r>
              <a:rPr lang="en-GB" dirty="0"/>
              <a:t>Problem: typically we also want </a:t>
            </a:r>
            <a:r>
              <a:rPr lang="en-GB" dirty="0" err="1"/>
              <a:t>LT(a</a:t>
            </a:r>
            <a:r>
              <a:rPr lang="en-GB" dirty="0"/>
              <a:t>) not equal to </a:t>
            </a:r>
            <a:r>
              <a:rPr lang="en-GB" dirty="0" err="1"/>
              <a:t>LT(b</a:t>
            </a:r>
            <a:r>
              <a:rPr lang="en-GB" dirty="0"/>
              <a:t>) for two different events a and </a:t>
            </a:r>
            <a:r>
              <a:rPr lang="en-GB" dirty="0" err="1"/>
              <a:t>b</a:t>
            </a:r>
            <a:r>
              <a:rPr lang="en-GB" dirty="0"/>
              <a:t>.</a:t>
            </a:r>
            <a:r>
              <a:rPr lang="en-GB" dirty="0" smtClean="0"/>
              <a:t> </a:t>
            </a:r>
          </a:p>
          <a:p>
            <a:pPr marL="457200" indent="7938" algn="l">
              <a:buSzPct val="60000"/>
            </a:pPr>
            <a:endParaRPr lang="en-GB" dirty="0" smtClean="0"/>
          </a:p>
          <a:p>
            <a:pPr marL="457200" indent="7938" algn="l">
              <a:buSzPct val="60000"/>
            </a:pPr>
            <a:r>
              <a:rPr lang="en-GB" dirty="0" smtClean="0"/>
              <a:t>Solution: Attach the unique process IDs to each timestamp and use process IDs to break ties (second version)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lnSpc>
                <a:spcPct val="94000"/>
              </a:lnSpc>
              <a:buSzPct val="6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/>
              <a:t>Example: Totally-Ordered Multicasting</a:t>
            </a:r>
          </a:p>
        </p:txBody>
      </p:sp>
      <p:sp>
        <p:nvSpPr>
          <p:cNvPr id="2314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5791200"/>
            <a:ext cx="9144000" cy="1066800"/>
          </a:xfrm>
          <a:ln/>
        </p:spPr>
        <p:txBody>
          <a:bodyPr/>
          <a:lstStyle/>
          <a:p>
            <a:pPr marL="342900" indent="-342900" algn="l">
              <a:lnSpc>
                <a:spcPct val="94000"/>
              </a:lnSpc>
              <a:spcBef>
                <a:spcPts val="538"/>
              </a:spcBef>
              <a:buClr>
                <a:srgbClr val="000000"/>
              </a:buClr>
              <a:buSzPct val="60000"/>
              <a:tabLst>
                <a:tab pos="33496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dirty="0"/>
              <a:t>Updating a replicated database and leaving it in an inconsistent state.</a:t>
            </a:r>
          </a:p>
        </p:txBody>
      </p:sp>
      <p:pic>
        <p:nvPicPr>
          <p:cNvPr id="231428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 l="28220" t="45468" r="25200" b="41238"/>
          <a:stretch>
            <a:fillRect/>
          </a:stretch>
        </p:blipFill>
        <p:spPr>
          <a:xfrm>
            <a:off x="304800" y="1524000"/>
            <a:ext cx="8610600" cy="3454705"/>
          </a:xfrm>
          <a:ln/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  <a:ln/>
        </p:spPr>
        <p:txBody>
          <a:bodyPr lIns="0" tIns="0" rIns="0" bIns="0"/>
          <a:lstStyle/>
          <a:p>
            <a:pPr>
              <a:lnSpc>
                <a:spcPct val="94000"/>
              </a:lnSpc>
              <a:buSzPct val="6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/>
              <a:t>Example: Totally-Ordered Multicasting</a:t>
            </a:r>
          </a:p>
        </p:txBody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511300"/>
            <a:ext cx="9144000" cy="5346700"/>
          </a:xfrm>
          <a:ln/>
        </p:spPr>
        <p:txBody>
          <a:bodyPr lIns="0" tIns="0" rIns="0" bIns="0"/>
          <a:lstStyle/>
          <a:p>
            <a:pPr marL="457200" indent="0" algn="l">
              <a:lnSpc>
                <a:spcPct val="94000"/>
              </a:lnSpc>
              <a:buSzPct val="60000"/>
              <a:tabLst>
                <a:tab pos="40640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800" dirty="0"/>
              <a:t>Want</a:t>
            </a:r>
            <a:r>
              <a:rPr lang="en-GB" sz="2800" dirty="0" smtClean="0"/>
              <a:t> </a:t>
            </a:r>
            <a:r>
              <a:rPr lang="en-GB" sz="2800" dirty="0" smtClean="0">
                <a:solidFill>
                  <a:srgbClr val="FF0000"/>
                </a:solidFill>
              </a:rPr>
              <a:t>replica consistency</a:t>
            </a:r>
            <a:r>
              <a:rPr lang="en-GB" sz="2800" dirty="0"/>
              <a:t>, i.e. updates must be performed in the same order at each replica</a:t>
            </a:r>
            <a:r>
              <a:rPr lang="en-GB" sz="2800" dirty="0" smtClean="0"/>
              <a:t>.</a:t>
            </a:r>
          </a:p>
          <a:p>
            <a:pPr marL="795338" indent="-338138" algn="l">
              <a:lnSpc>
                <a:spcPct val="94000"/>
              </a:lnSpc>
              <a:buSzPct val="60000"/>
              <a:buFont typeface="StarSymbol" charset="0"/>
              <a:buBlip>
                <a:blip r:embed="rId3"/>
              </a:buBlip>
              <a:tabLst>
                <a:tab pos="40640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z="2800" dirty="0" smtClean="0"/>
          </a:p>
          <a:p>
            <a:pPr marL="795338" indent="-338138" algn="l">
              <a:lnSpc>
                <a:spcPct val="94000"/>
              </a:lnSpc>
              <a:buSzPct val="60000"/>
              <a:tabLst>
                <a:tab pos="40640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800" dirty="0" smtClean="0"/>
              <a:t>This can be achieved by totally ordered multicasting</a:t>
            </a:r>
          </a:p>
          <a:p>
            <a:pPr marL="1252538" lvl="2" indent="-338138">
              <a:lnSpc>
                <a:spcPct val="94000"/>
              </a:lnSpc>
              <a:buSzPct val="60000"/>
              <a:buFont typeface="StarSymbol" charset="0"/>
              <a:buBlip>
                <a:blip r:embed="rId3"/>
              </a:buBlip>
              <a:tabLst>
                <a:tab pos="40640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 smtClean="0"/>
              <a:t>Totally-ordered: all replicas see the same sequence of updates</a:t>
            </a:r>
          </a:p>
          <a:p>
            <a:pPr marL="795338" indent="-338138" algn="l">
              <a:buSzPct val="60000"/>
              <a:buFont typeface="StarSymbol" charset="0"/>
              <a:buBlip>
                <a:blip r:embed="rId3"/>
              </a:buBlip>
              <a:tabLst>
                <a:tab pos="40640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z="2800" dirty="0" smtClean="0"/>
          </a:p>
          <a:p>
            <a:pPr marL="795338" indent="-338138" algn="l">
              <a:buSzPct val="60000"/>
              <a:tabLst>
                <a:tab pos="40640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800" dirty="0" smtClean="0"/>
              <a:t>Assumptions</a:t>
            </a:r>
            <a:r>
              <a:rPr lang="en-GB" sz="2800" dirty="0"/>
              <a:t>:</a:t>
            </a:r>
          </a:p>
          <a:p>
            <a:pPr marL="1252538" lvl="2" indent="-338138">
              <a:buSzPct val="60000"/>
              <a:buFont typeface="StarSymbol" charset="0"/>
              <a:buBlip>
                <a:blip r:embed="rId3"/>
              </a:buBlip>
              <a:tabLst>
                <a:tab pos="40640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/>
              <a:t>All messages are multicast to all replicas (including sender).</a:t>
            </a:r>
          </a:p>
          <a:p>
            <a:pPr marL="1252538" lvl="2" indent="-338138">
              <a:buSzPct val="60000"/>
              <a:buFont typeface="StarSymbol" charset="0"/>
              <a:buBlip>
                <a:blip r:embed="rId3"/>
              </a:buBlip>
              <a:tabLst>
                <a:tab pos="40640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/>
              <a:t>Each multicast message carries a </a:t>
            </a:r>
            <a:r>
              <a:rPr lang="en-GB" dirty="0" err="1"/>
              <a:t>Lamport</a:t>
            </a:r>
            <a:r>
              <a:rPr lang="en-GB" dirty="0"/>
              <a:t> timestamp.</a:t>
            </a:r>
          </a:p>
          <a:p>
            <a:pPr marL="1252538" lvl="2" indent="-338138">
              <a:buSzPct val="60000"/>
              <a:buFont typeface="StarSymbol" charset="0"/>
              <a:buBlip>
                <a:blip r:embed="rId3"/>
              </a:buBlip>
              <a:tabLst>
                <a:tab pos="40640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/>
              <a:t>Two messages from the same sender are delivered in FIFO order.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  <a:ln/>
        </p:spPr>
        <p:txBody>
          <a:bodyPr lIns="0" tIns="0" rIns="0" bIns="0"/>
          <a:lstStyle/>
          <a:p>
            <a:pPr>
              <a:lnSpc>
                <a:spcPct val="94000"/>
              </a:lnSpc>
              <a:buSzPct val="6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/>
              <a:t>Totally-Ordered Multicasting Algorithm</a:t>
            </a:r>
          </a:p>
        </p:txBody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571625"/>
            <a:ext cx="9144000" cy="5286375"/>
          </a:xfrm>
          <a:ln/>
        </p:spPr>
        <p:txBody>
          <a:bodyPr lIns="0" tIns="0" rIns="0" bIns="0"/>
          <a:lstStyle/>
          <a:p>
            <a:pPr marL="795338" indent="-338138" algn="l">
              <a:lnSpc>
                <a:spcPct val="94000"/>
              </a:lnSpc>
              <a:buSzPct val="60000"/>
              <a:tabLst>
                <a:tab pos="895350" algn="l"/>
                <a:tab pos="1033463" algn="l"/>
                <a:tab pos="1344613" algn="l"/>
                <a:tab pos="1422400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800" dirty="0"/>
              <a:t>An update </a:t>
            </a:r>
            <a:r>
              <a:rPr lang="en-GB" sz="2800" dirty="0" smtClean="0"/>
              <a:t>request </a:t>
            </a:r>
            <a:r>
              <a:rPr lang="en-GB" sz="2800" dirty="0"/>
              <a:t>is multicast to all </a:t>
            </a:r>
            <a:r>
              <a:rPr lang="en-GB" sz="2800" dirty="0" smtClean="0"/>
              <a:t>replicas.</a:t>
            </a:r>
          </a:p>
          <a:p>
            <a:pPr marL="795338" indent="-338138" algn="l">
              <a:buSzPct val="60000"/>
              <a:tabLst>
                <a:tab pos="895350" algn="l"/>
                <a:tab pos="1033463" algn="l"/>
                <a:tab pos="1344613" algn="l"/>
                <a:tab pos="1422400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800" dirty="0" smtClean="0"/>
              <a:t>When </a:t>
            </a:r>
            <a:r>
              <a:rPr lang="en-GB" sz="2800" dirty="0"/>
              <a:t>a replica receives an update </a:t>
            </a:r>
            <a:r>
              <a:rPr lang="en-GB" sz="2800" dirty="0" smtClean="0"/>
              <a:t>request:</a:t>
            </a:r>
          </a:p>
          <a:p>
            <a:pPr marL="1252538" lvl="1" indent="-338138">
              <a:buClrTx/>
              <a:buFont typeface="+mj-lt"/>
              <a:buAutoNum type="arabicPeriod"/>
              <a:tabLst>
                <a:tab pos="446088" algn="l"/>
                <a:tab pos="5191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dirty="0" smtClean="0"/>
              <a:t>It </a:t>
            </a:r>
            <a:r>
              <a:rPr lang="en-GB" sz="2400" dirty="0"/>
              <a:t>puts the request into a priority queue,</a:t>
            </a:r>
            <a:r>
              <a:rPr lang="en-GB" sz="2400" dirty="0" smtClean="0"/>
              <a:t> ordered </a:t>
            </a:r>
            <a:r>
              <a:rPr lang="en-GB" sz="2400" dirty="0"/>
              <a:t>according to its timestamp</a:t>
            </a:r>
            <a:r>
              <a:rPr lang="en-GB" sz="2400" dirty="0" smtClean="0"/>
              <a:t>.</a:t>
            </a:r>
          </a:p>
          <a:p>
            <a:pPr marL="1252538" lvl="1" indent="-338138">
              <a:buClrTx/>
              <a:buFont typeface="+mj-lt"/>
              <a:buAutoNum type="arabicPeriod"/>
              <a:tabLst>
                <a:tab pos="446088" algn="l"/>
                <a:tab pos="5191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dirty="0" smtClean="0"/>
              <a:t>It </a:t>
            </a:r>
            <a:r>
              <a:rPr lang="en-GB" sz="2400" dirty="0"/>
              <a:t>multicasts an </a:t>
            </a:r>
            <a:r>
              <a:rPr lang="en-GB" sz="2400" dirty="0" smtClean="0"/>
              <a:t>acknowledgement </a:t>
            </a:r>
            <a:r>
              <a:rPr lang="en-GB" sz="2400" dirty="0"/>
              <a:t>to all replicas.</a:t>
            </a:r>
          </a:p>
          <a:p>
            <a:pPr marL="795338" indent="-338138" algn="l">
              <a:buSzPct val="60000"/>
              <a:tabLst>
                <a:tab pos="895350" algn="l"/>
                <a:tab pos="1344613" algn="l"/>
                <a:tab pos="1608138" algn="l"/>
                <a:tab pos="1778000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800" dirty="0"/>
              <a:t>NOTE:</a:t>
            </a:r>
          </a:p>
          <a:p>
            <a:pPr marL="1252538" lvl="2" indent="-388938">
              <a:buSzPct val="60000"/>
              <a:buFont typeface="StarSymbol" charset="0"/>
              <a:buBlip>
                <a:blip r:embed="rId3"/>
              </a:buBlip>
              <a:tabLst>
                <a:tab pos="446088" algn="l"/>
                <a:tab pos="519113" algn="l"/>
                <a:tab pos="1344613" algn="l"/>
                <a:tab pos="1793875" algn="l"/>
                <a:tab pos="1879600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/>
              <a:t>All processes will have same copy of the </a:t>
            </a:r>
            <a:r>
              <a:rPr lang="en-GB" dirty="0" smtClean="0"/>
              <a:t>queue... </a:t>
            </a:r>
            <a:r>
              <a:rPr lang="en-GB" dirty="0"/>
              <a:t>e</a:t>
            </a:r>
            <a:r>
              <a:rPr lang="en-GB" dirty="0" smtClean="0"/>
              <a:t>ventually.</a:t>
            </a:r>
            <a:endParaRPr lang="en-GB" dirty="0"/>
          </a:p>
          <a:p>
            <a:pPr marL="1252538" lvl="2" indent="-388938">
              <a:buSzPct val="60000"/>
              <a:buFont typeface="StarSymbol" charset="0"/>
              <a:buBlip>
                <a:blip r:embed="rId3"/>
              </a:buBlip>
              <a:tabLst>
                <a:tab pos="446088" algn="l"/>
                <a:tab pos="519113" algn="l"/>
                <a:tab pos="1344613" algn="l"/>
                <a:tab pos="1793875" algn="l"/>
                <a:tab pos="1879600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/>
              <a:t>No two update requests have the same timestamp.</a:t>
            </a:r>
          </a:p>
          <a:p>
            <a:pPr marL="795338" indent="-338138" algn="l">
              <a:buSzPct val="60000"/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800" dirty="0"/>
              <a:t>An update request is performed</a:t>
            </a:r>
            <a:r>
              <a:rPr lang="en-GB" sz="2800" dirty="0" smtClean="0"/>
              <a:t> at </a:t>
            </a:r>
            <a:r>
              <a:rPr lang="en-GB" sz="2800" dirty="0"/>
              <a:t>a replica only </a:t>
            </a:r>
            <a:r>
              <a:rPr lang="en-GB" sz="2800" dirty="0" smtClean="0"/>
              <a:t>when:</a:t>
            </a:r>
          </a:p>
          <a:p>
            <a:pPr marL="1252538" lvl="1" indent="-338138">
              <a:buSzPct val="60000"/>
              <a:buFont typeface="StarSymbol" charset="0"/>
              <a:buBlip>
                <a:blip r:embed="rId3"/>
              </a:buBlip>
              <a:tabLst>
                <a:tab pos="446088" algn="l"/>
                <a:tab pos="519113" algn="l"/>
                <a:tab pos="1344613" algn="l"/>
                <a:tab pos="1793875" algn="l"/>
                <a:tab pos="2235200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dirty="0" smtClean="0"/>
              <a:t>The update request has top priority in the priority queue</a:t>
            </a:r>
          </a:p>
          <a:p>
            <a:pPr marL="1252538" lvl="1" indent="-338138">
              <a:buSzPct val="60000"/>
              <a:buFont typeface="StarSymbol" charset="0"/>
              <a:buBlip>
                <a:blip r:embed="rId3"/>
              </a:buBlip>
              <a:tabLst>
                <a:tab pos="446088" algn="l"/>
                <a:tab pos="519113" algn="l"/>
                <a:tab pos="1344613" algn="l"/>
                <a:tab pos="1793875" algn="l"/>
                <a:tab pos="2235200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dirty="0" smtClean="0"/>
              <a:t>the </a:t>
            </a:r>
            <a:r>
              <a:rPr lang="en-GB" sz="2400" dirty="0"/>
              <a:t>replica </a:t>
            </a:r>
            <a:r>
              <a:rPr lang="en-GB" sz="2400" dirty="0" smtClean="0"/>
              <a:t>receives acknowledgments from all other replicas.</a:t>
            </a:r>
            <a:endParaRPr lang="en-GB" sz="2400" dirty="0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  <a:ln/>
        </p:spPr>
        <p:txBody>
          <a:bodyPr lIns="0" tIns="0" rIns="0" bIns="0"/>
          <a:lstStyle/>
          <a:p>
            <a:pPr>
              <a:lnSpc>
                <a:spcPct val="94000"/>
              </a:lnSpc>
              <a:buSzPct val="6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/>
              <a:t>Totally-Ordered Multicasting Algorithm</a:t>
            </a:r>
          </a:p>
        </p:txBody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571625"/>
            <a:ext cx="9144000" cy="5286375"/>
          </a:xfrm>
          <a:ln/>
        </p:spPr>
        <p:txBody>
          <a:bodyPr lIns="0" tIns="0" rIns="0" bIns="0"/>
          <a:lstStyle/>
          <a:p>
            <a:pPr marL="795338" indent="-338138" algn="l">
              <a:lnSpc>
                <a:spcPct val="94000"/>
              </a:lnSpc>
              <a:buSzPct val="60000"/>
              <a:tabLst>
                <a:tab pos="895350" algn="l"/>
                <a:tab pos="1033463" algn="l"/>
                <a:tab pos="1344613" algn="l"/>
                <a:tab pos="1422400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dirty="0" smtClean="0"/>
              <a:t>What this algorithm </a:t>
            </a:r>
            <a:r>
              <a:rPr lang="en-GB" sz="2400" dirty="0" smtClean="0"/>
              <a:t>(again due to </a:t>
            </a:r>
            <a:r>
              <a:rPr lang="en-GB" sz="2400" dirty="0" err="1" smtClean="0"/>
              <a:t>Lamport</a:t>
            </a:r>
            <a:r>
              <a:rPr lang="en-GB" sz="2400" dirty="0" smtClean="0"/>
              <a:t>) achieves </a:t>
            </a:r>
            <a:r>
              <a:rPr lang="en-GB" sz="2400" dirty="0" smtClean="0"/>
              <a:t>is something fundamental:</a:t>
            </a:r>
          </a:p>
          <a:p>
            <a:pPr marL="795338" indent="-338138" algn="l">
              <a:lnSpc>
                <a:spcPct val="94000"/>
              </a:lnSpc>
              <a:buSzPct val="60000"/>
              <a:tabLst>
                <a:tab pos="895350" algn="l"/>
                <a:tab pos="1033463" algn="l"/>
                <a:tab pos="1344613" algn="l"/>
                <a:tab pos="1422400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z="2400" dirty="0"/>
          </a:p>
          <a:p>
            <a:pPr marL="795338" indent="-338138" algn="l">
              <a:lnSpc>
                <a:spcPct val="94000"/>
              </a:lnSpc>
              <a:buSzPct val="60000"/>
              <a:tabLst>
                <a:tab pos="895350" algn="l"/>
                <a:tab pos="1033463" algn="l"/>
                <a:tab pos="1344613" algn="l"/>
                <a:tab pos="1422400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dirty="0" smtClean="0"/>
              <a:t>	A distributed system in which every node sees the same </a:t>
            </a:r>
          </a:p>
          <a:p>
            <a:pPr marL="795338" indent="-338138" algn="l">
              <a:lnSpc>
                <a:spcPct val="94000"/>
              </a:lnSpc>
              <a:buSzPct val="60000"/>
              <a:tabLst>
                <a:tab pos="895350" algn="l"/>
                <a:tab pos="1033463" algn="l"/>
                <a:tab pos="1344613" algn="l"/>
                <a:tab pos="1422400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dirty="0"/>
              <a:t>	</a:t>
            </a:r>
            <a:r>
              <a:rPr lang="en-GB" sz="2400" dirty="0" smtClean="0"/>
              <a:t>ordering of “updates” (or “writes”)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67511781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buSzPct val="60000"/>
            </a:pPr>
            <a:r>
              <a:rPr lang="en-US"/>
              <a:t>Logical clocks</a:t>
            </a:r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38" y="2133600"/>
            <a:ext cx="9136062" cy="3668713"/>
          </a:xfrm>
        </p:spPr>
        <p:txBody>
          <a:bodyPr/>
          <a:lstStyle/>
          <a:p>
            <a:pPr marL="795338" indent="-338138" algn="l">
              <a:buSzPct val="60000"/>
            </a:pPr>
            <a:r>
              <a:rPr lang="en-US" sz="2800" dirty="0"/>
              <a:t>If A happens before B, A</a:t>
            </a:r>
            <a:r>
              <a:rPr lang="en-US" sz="2800" dirty="0">
                <a:sym typeface="Symbol" pitchFamily="-65" charset="2"/>
              </a:rPr>
              <a:t>B</a:t>
            </a:r>
            <a:r>
              <a:rPr lang="en-US" sz="2800" dirty="0" smtClean="0">
                <a:sym typeface="Symbol" pitchFamily="-65" charset="2"/>
              </a:rPr>
              <a:t>, </a:t>
            </a:r>
            <a:r>
              <a:rPr lang="en-US" sz="2800" dirty="0" smtClean="0"/>
              <a:t>then </a:t>
            </a:r>
            <a:r>
              <a:rPr lang="en-US" sz="2800" dirty="0"/>
              <a:t>LT(A)&lt;LT(B</a:t>
            </a:r>
            <a:r>
              <a:rPr lang="en-US" sz="2800" dirty="0" smtClean="0"/>
              <a:t>)</a:t>
            </a:r>
          </a:p>
          <a:p>
            <a:pPr marL="795338" indent="-338138" algn="l">
              <a:buSzPct val="60000"/>
              <a:buFont typeface="Times New Roman" pitchFamily="-65" charset="0"/>
              <a:buBlip>
                <a:blip r:embed="rId3"/>
              </a:buBlip>
            </a:pPr>
            <a:endParaRPr lang="en-US" sz="2800" dirty="0" smtClean="0"/>
          </a:p>
          <a:p>
            <a:pPr marL="795338" indent="-338138" algn="l">
              <a:buSzPct val="60000"/>
            </a:pPr>
            <a:r>
              <a:rPr lang="en-US" sz="2800" dirty="0"/>
              <a:t>But converse might not be true</a:t>
            </a:r>
            <a:r>
              <a:rPr lang="en-US" sz="2800" dirty="0" smtClean="0"/>
              <a:t>:</a:t>
            </a:r>
          </a:p>
          <a:p>
            <a:pPr marL="1252538" lvl="2" indent="-338138">
              <a:buSzPct val="60000"/>
              <a:buFont typeface="Times New Roman" pitchFamily="-65" charset="0"/>
              <a:buBlip>
                <a:blip r:embed="rId3"/>
              </a:buBlip>
            </a:pPr>
            <a:r>
              <a:rPr lang="en-US" dirty="0"/>
              <a:t>If LT(A)&lt;LT(B</a:t>
            </a:r>
            <a:r>
              <a:rPr lang="en-US" dirty="0" smtClean="0"/>
              <a:t>), we </a:t>
            </a:r>
            <a:r>
              <a:rPr lang="en-US" dirty="0"/>
              <a:t>can’t be sure that A</a:t>
            </a:r>
            <a:r>
              <a:rPr lang="en-US" dirty="0">
                <a:sym typeface="Symbol" pitchFamily="-65" charset="2"/>
              </a:rPr>
              <a:t>B</a:t>
            </a:r>
            <a:endParaRPr lang="en-US" dirty="0"/>
          </a:p>
          <a:p>
            <a:pPr marL="1252538" lvl="2" indent="-338138">
              <a:buSzPct val="60000"/>
              <a:buFont typeface="Times New Roman" pitchFamily="-65" charset="0"/>
              <a:buBlip>
                <a:blip r:embed="rId3"/>
              </a:buBlip>
            </a:pPr>
            <a:r>
              <a:rPr lang="en-US" dirty="0"/>
              <a:t>The “happens before” relation is not captured by </a:t>
            </a:r>
            <a:r>
              <a:rPr lang="en-US" dirty="0" err="1"/>
              <a:t>Lamport</a:t>
            </a:r>
            <a:r>
              <a:rPr lang="en-US" dirty="0"/>
              <a:t> timestamps</a:t>
            </a:r>
          </a:p>
          <a:p>
            <a:pPr marL="1252538" lvl="2" indent="-338138">
              <a:buSzPct val="60000"/>
              <a:buFont typeface="Times New Roman" pitchFamily="-65" charset="0"/>
              <a:buBlip>
                <a:blip r:embed="rId3"/>
              </a:buBlip>
            </a:pPr>
            <a:r>
              <a:rPr lang="en-US" dirty="0"/>
              <a:t>This is because processes that don’t communicate still assign timestamps and hence events will “seem” to have an order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buSzPct val="60000"/>
            </a:pPr>
            <a:r>
              <a:rPr lang="en-US"/>
              <a:t>Can we do better?</a:t>
            </a:r>
          </a:p>
        </p:txBody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2274887"/>
            <a:ext cx="9136063" cy="3668713"/>
          </a:xfrm>
        </p:spPr>
        <p:txBody>
          <a:bodyPr/>
          <a:lstStyle/>
          <a:p>
            <a:pPr marL="457200" indent="0" algn="l">
              <a:lnSpc>
                <a:spcPct val="90000"/>
              </a:lnSpc>
              <a:buSzPct val="60000"/>
            </a:pPr>
            <a:r>
              <a:rPr lang="en-US" sz="2800" dirty="0"/>
              <a:t>The “happens before” relation is not captured by </a:t>
            </a:r>
            <a:r>
              <a:rPr lang="en-US" sz="2800" dirty="0" err="1"/>
              <a:t>Lamport</a:t>
            </a:r>
            <a:r>
              <a:rPr lang="en-US" sz="2800" dirty="0"/>
              <a:t> timestamps; can we do better</a:t>
            </a:r>
            <a:r>
              <a:rPr lang="en-US" sz="2800" dirty="0" smtClean="0"/>
              <a:t>?</a:t>
            </a:r>
          </a:p>
          <a:p>
            <a:pPr marL="457200" indent="0" algn="l">
              <a:lnSpc>
                <a:spcPct val="90000"/>
              </a:lnSpc>
              <a:buSzPct val="60000"/>
            </a:pPr>
            <a:endParaRPr lang="en-US" sz="2800" dirty="0" smtClean="0"/>
          </a:p>
          <a:p>
            <a:pPr marL="457200" indent="0" algn="l">
              <a:lnSpc>
                <a:spcPct val="90000"/>
              </a:lnSpc>
              <a:buSzPct val="60000"/>
            </a:pPr>
            <a:r>
              <a:rPr lang="en-US" sz="2800" dirty="0"/>
              <a:t>One option is to use </a:t>
            </a:r>
            <a:r>
              <a:rPr lang="en-US" sz="2800" i="1" dirty="0"/>
              <a:t>vector </a:t>
            </a:r>
            <a:r>
              <a:rPr lang="en-US" sz="2800" dirty="0"/>
              <a:t>clocks</a:t>
            </a:r>
            <a:endParaRPr lang="en-US" sz="2800" dirty="0" smtClean="0"/>
          </a:p>
          <a:p>
            <a:pPr marL="1252538" indent="-338138" algn="l">
              <a:lnSpc>
                <a:spcPct val="90000"/>
              </a:lnSpc>
              <a:buClr>
                <a:srgbClr val="FF0000"/>
              </a:buClr>
              <a:buFont typeface="Wingdings" charset="2"/>
              <a:buChar char="§"/>
            </a:pPr>
            <a:r>
              <a:rPr lang="en-US" sz="2400" dirty="0" smtClean="0"/>
              <a:t>We </a:t>
            </a:r>
            <a:r>
              <a:rPr lang="en-US" sz="2400" dirty="0"/>
              <a:t>treat timestamps as a list</a:t>
            </a:r>
          </a:p>
          <a:p>
            <a:pPr marL="1252538" lvl="1" indent="-338138">
              <a:lnSpc>
                <a:spcPct val="90000"/>
              </a:lnSpc>
              <a:buClr>
                <a:srgbClr val="FF0000"/>
              </a:buClr>
              <a:buFont typeface="Wingdings" charset="2"/>
              <a:buChar char="§"/>
            </a:pPr>
            <a:r>
              <a:rPr lang="en-US" sz="2400" dirty="0"/>
              <a:t>One counter for each process</a:t>
            </a:r>
            <a:endParaRPr lang="en-US" sz="2400" dirty="0" smtClean="0"/>
          </a:p>
          <a:p>
            <a:pPr marL="457200" indent="0" algn="l">
              <a:lnSpc>
                <a:spcPct val="90000"/>
              </a:lnSpc>
              <a:buSzPct val="60000"/>
            </a:pPr>
            <a:endParaRPr lang="en-US" sz="2800" dirty="0" smtClean="0"/>
          </a:p>
          <a:p>
            <a:pPr marL="457200" indent="0" algn="l">
              <a:lnSpc>
                <a:spcPct val="90000"/>
              </a:lnSpc>
              <a:buSzPct val="60000"/>
            </a:pPr>
            <a:r>
              <a:rPr lang="en-US" sz="2800" dirty="0" smtClean="0"/>
              <a:t>Rules </a:t>
            </a:r>
            <a:r>
              <a:rPr lang="en-US" sz="2800" dirty="0"/>
              <a:t>for managing vector times differ from what we did with </a:t>
            </a:r>
            <a:r>
              <a:rPr lang="en-US" sz="2800" dirty="0" err="1"/>
              <a:t>Lamport</a:t>
            </a:r>
            <a:r>
              <a:rPr lang="en-US" sz="2800" dirty="0"/>
              <a:t> timestamps</a:t>
            </a:r>
          </a:p>
          <a:p>
            <a:pPr marL="457200" lvl="1" indent="0">
              <a:lnSpc>
                <a:spcPct val="90000"/>
              </a:lnSpc>
              <a:buSzPct val="60000"/>
              <a:buFont typeface="Times New Roman" pitchFamily="-65" charset="0"/>
              <a:buBlip>
                <a:blip r:embed="rId3"/>
              </a:buBlip>
            </a:pP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buSzPct val="60000"/>
            </a:pPr>
            <a:r>
              <a:rPr lang="en-US"/>
              <a:t>Vector clocks</a:t>
            </a:r>
          </a:p>
        </p:txBody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524000"/>
            <a:ext cx="9136063" cy="5333999"/>
          </a:xfrm>
        </p:spPr>
        <p:txBody>
          <a:bodyPr/>
          <a:lstStyle/>
          <a:p>
            <a:pPr marL="795338" indent="-338138" algn="l">
              <a:lnSpc>
                <a:spcPct val="80000"/>
              </a:lnSpc>
              <a:buSzPct val="60000"/>
            </a:pPr>
            <a:r>
              <a:rPr lang="en-US" sz="2800" dirty="0">
                <a:latin typeface="+mj-lt"/>
              </a:rPr>
              <a:t>Clock is a vector: e.g. VT(A)=[1, 0]</a:t>
            </a:r>
          </a:p>
          <a:p>
            <a:pPr marL="1252538" lvl="1" indent="-338138">
              <a:lnSpc>
                <a:spcPct val="80000"/>
              </a:lnSpc>
              <a:buSzPct val="60000"/>
              <a:buFont typeface="Times New Roman" pitchFamily="-65" charset="0"/>
              <a:buBlip>
                <a:blip r:embed="rId3"/>
              </a:buBlip>
            </a:pPr>
            <a:r>
              <a:rPr lang="en-US" sz="2400" dirty="0">
                <a:latin typeface="+mj-lt"/>
              </a:rPr>
              <a:t>We’ll just assign </a:t>
            </a:r>
            <a:r>
              <a:rPr lang="en-US" sz="2400" dirty="0" smtClean="0">
                <a:latin typeface="+mj-lt"/>
              </a:rPr>
              <a:t>process p </a:t>
            </a:r>
            <a:r>
              <a:rPr lang="en-US" sz="2400" dirty="0">
                <a:latin typeface="+mj-lt"/>
              </a:rPr>
              <a:t>index 0 and </a:t>
            </a:r>
            <a:r>
              <a:rPr lang="en-US" sz="2400" dirty="0" smtClean="0">
                <a:latin typeface="+mj-lt"/>
              </a:rPr>
              <a:t>process q </a:t>
            </a:r>
            <a:r>
              <a:rPr lang="en-US" sz="2400" dirty="0">
                <a:latin typeface="+mj-lt"/>
              </a:rPr>
              <a:t>index 1</a:t>
            </a:r>
            <a:endParaRPr lang="en-US" sz="2400" dirty="0" smtClean="0">
              <a:latin typeface="+mj-lt"/>
            </a:endParaRPr>
          </a:p>
          <a:p>
            <a:pPr marL="795338" indent="-338138" algn="l">
              <a:lnSpc>
                <a:spcPct val="80000"/>
              </a:lnSpc>
              <a:buSzPct val="60000"/>
            </a:pPr>
            <a:endParaRPr lang="en-US" sz="2800" dirty="0" smtClean="0">
              <a:latin typeface="+mj-lt"/>
            </a:endParaRPr>
          </a:p>
          <a:p>
            <a:pPr marL="795338" indent="-338138" algn="l">
              <a:lnSpc>
                <a:spcPct val="80000"/>
              </a:lnSpc>
              <a:buSzPct val="60000"/>
            </a:pPr>
            <a:r>
              <a:rPr lang="en-US" sz="2800" dirty="0" smtClean="0">
                <a:latin typeface="+mj-lt"/>
              </a:rPr>
              <a:t>Rules </a:t>
            </a:r>
            <a:r>
              <a:rPr lang="en-US" sz="2800" dirty="0">
                <a:latin typeface="+mj-lt"/>
              </a:rPr>
              <a:t>for managing vector clock</a:t>
            </a:r>
          </a:p>
          <a:p>
            <a:pPr marL="1252538" lvl="1" indent="-338138">
              <a:lnSpc>
                <a:spcPct val="80000"/>
              </a:lnSpc>
              <a:buSzPct val="60000"/>
              <a:buFont typeface="Times New Roman" pitchFamily="-65" charset="0"/>
              <a:buBlip>
                <a:blip r:embed="rId3"/>
              </a:buBlip>
            </a:pPr>
            <a:r>
              <a:rPr lang="en-US" sz="2400" dirty="0">
                <a:latin typeface="+mj-lt"/>
              </a:rPr>
              <a:t>When event happens at </a:t>
            </a:r>
            <a:r>
              <a:rPr lang="en-US" sz="2400" dirty="0" err="1">
                <a:latin typeface="+mj-lt"/>
              </a:rPr>
              <a:t>p</a:t>
            </a:r>
            <a:r>
              <a:rPr lang="en-US" sz="2400" dirty="0">
                <a:latin typeface="+mj-lt"/>
              </a:rPr>
              <a:t>, increment </a:t>
            </a:r>
            <a:r>
              <a:rPr lang="en-US" sz="2400" dirty="0" err="1">
                <a:latin typeface="+mj-lt"/>
              </a:rPr>
              <a:t>VT</a:t>
            </a:r>
            <a:r>
              <a:rPr lang="en-US" sz="2400" baseline="-25000" dirty="0" err="1">
                <a:latin typeface="+mj-lt"/>
              </a:rPr>
              <a:t>p</a:t>
            </a:r>
            <a:r>
              <a:rPr lang="en-US" sz="2400" dirty="0" err="1">
                <a:latin typeface="+mj-lt"/>
              </a:rPr>
              <a:t>[index</a:t>
            </a:r>
            <a:r>
              <a:rPr lang="en-US" sz="2400" baseline="-25000" dirty="0" err="1">
                <a:latin typeface="+mj-lt"/>
              </a:rPr>
              <a:t>p</a:t>
            </a:r>
            <a:r>
              <a:rPr lang="en-US" sz="2400" dirty="0">
                <a:latin typeface="+mj-lt"/>
              </a:rPr>
              <a:t>]</a:t>
            </a:r>
          </a:p>
          <a:p>
            <a:pPr marL="1709738" lvl="3" indent="-338138">
              <a:lnSpc>
                <a:spcPct val="80000"/>
              </a:lnSpc>
              <a:buSzPct val="60000"/>
              <a:buFont typeface="Times New Roman" pitchFamily="-65" charset="0"/>
              <a:buBlip>
                <a:blip r:embed="rId3"/>
              </a:buBlip>
            </a:pPr>
            <a:r>
              <a:rPr lang="en-US" dirty="0">
                <a:latin typeface="+mj-lt"/>
              </a:rPr>
              <a:t>Normally, also increment for </a:t>
            </a:r>
            <a:r>
              <a:rPr lang="en-US" dirty="0" err="1">
                <a:latin typeface="+mj-lt"/>
              </a:rPr>
              <a:t>snd</a:t>
            </a:r>
            <a:r>
              <a:rPr lang="en-US" dirty="0">
                <a:latin typeface="+mj-lt"/>
              </a:rPr>
              <a:t> and </a:t>
            </a:r>
            <a:r>
              <a:rPr lang="en-US" dirty="0" err="1">
                <a:latin typeface="+mj-lt"/>
              </a:rPr>
              <a:t>rcv</a:t>
            </a:r>
            <a:r>
              <a:rPr lang="en-US" dirty="0">
                <a:latin typeface="+mj-lt"/>
              </a:rPr>
              <a:t> events </a:t>
            </a:r>
          </a:p>
          <a:p>
            <a:pPr marL="1252538" lvl="1" indent="-338138">
              <a:lnSpc>
                <a:spcPct val="80000"/>
              </a:lnSpc>
              <a:buSzPct val="60000"/>
              <a:buFont typeface="Times New Roman" pitchFamily="-65" charset="0"/>
              <a:buBlip>
                <a:blip r:embed="rId3"/>
              </a:buBlip>
            </a:pPr>
            <a:r>
              <a:rPr lang="en-US" sz="2400" dirty="0">
                <a:latin typeface="+mj-lt"/>
              </a:rPr>
              <a:t>When sending a message, set </a:t>
            </a:r>
            <a:r>
              <a:rPr lang="en-US" sz="2400" dirty="0" err="1">
                <a:latin typeface="+mj-lt"/>
              </a:rPr>
              <a:t>VT(m</a:t>
            </a:r>
            <a:r>
              <a:rPr lang="en-US" sz="2400" dirty="0">
                <a:latin typeface="+mj-lt"/>
              </a:rPr>
              <a:t>)=</a:t>
            </a:r>
            <a:r>
              <a:rPr lang="en-US" sz="2400" dirty="0" err="1">
                <a:latin typeface="+mj-lt"/>
              </a:rPr>
              <a:t>VT</a:t>
            </a:r>
            <a:r>
              <a:rPr lang="en-US" sz="2400" baseline="-25000" dirty="0" err="1">
                <a:latin typeface="+mj-lt"/>
              </a:rPr>
              <a:t>p</a:t>
            </a:r>
            <a:endParaRPr lang="en-US" sz="2400" dirty="0">
              <a:latin typeface="+mj-lt"/>
            </a:endParaRPr>
          </a:p>
          <a:p>
            <a:pPr marL="1252538" lvl="1" indent="-338138">
              <a:lnSpc>
                <a:spcPct val="80000"/>
              </a:lnSpc>
              <a:buSzPct val="60000"/>
              <a:buFont typeface="Times New Roman" pitchFamily="-65" charset="0"/>
              <a:buBlip>
                <a:blip r:embed="rId3"/>
              </a:buBlip>
            </a:pPr>
            <a:r>
              <a:rPr lang="en-US" sz="2400" dirty="0">
                <a:latin typeface="+mj-lt"/>
              </a:rPr>
              <a:t>When receiving, set </a:t>
            </a:r>
            <a:r>
              <a:rPr lang="en-US" sz="2400" dirty="0" err="1">
                <a:latin typeface="+mj-lt"/>
              </a:rPr>
              <a:t>VT</a:t>
            </a:r>
            <a:r>
              <a:rPr lang="en-US" sz="2400" baseline="-25000" dirty="0" err="1">
                <a:latin typeface="+mj-lt"/>
              </a:rPr>
              <a:t>q</a:t>
            </a:r>
            <a:r>
              <a:rPr lang="en-US" sz="2400" dirty="0">
                <a:latin typeface="+mj-lt"/>
              </a:rPr>
              <a:t>=</a:t>
            </a:r>
            <a:r>
              <a:rPr lang="en-US" sz="2400" dirty="0" err="1">
                <a:latin typeface="+mj-lt"/>
              </a:rPr>
              <a:t>max(VT</a:t>
            </a:r>
            <a:r>
              <a:rPr lang="en-US" sz="2400" baseline="-25000" dirty="0" err="1">
                <a:latin typeface="+mj-lt"/>
              </a:rPr>
              <a:t>q</a:t>
            </a:r>
            <a:r>
              <a:rPr lang="en-US" sz="2400" dirty="0">
                <a:latin typeface="+mj-lt"/>
              </a:rPr>
              <a:t>, </a:t>
            </a:r>
            <a:r>
              <a:rPr lang="en-US" sz="2400" dirty="0" err="1">
                <a:latin typeface="+mj-lt"/>
              </a:rPr>
              <a:t>VT(m</a:t>
            </a:r>
            <a:r>
              <a:rPr lang="en-US" sz="2400" dirty="0">
                <a:latin typeface="+mj-lt"/>
              </a:rPr>
              <a:t>))</a:t>
            </a:r>
            <a:endParaRPr lang="en-US" sz="2400" dirty="0" smtClean="0">
              <a:latin typeface="+mj-lt"/>
            </a:endParaRPr>
          </a:p>
          <a:p>
            <a:pPr marL="795338" indent="-338138" algn="l">
              <a:lnSpc>
                <a:spcPct val="80000"/>
              </a:lnSpc>
              <a:buSzPct val="60000"/>
            </a:pPr>
            <a:endParaRPr lang="en-GB" sz="2800" dirty="0" smtClean="0">
              <a:latin typeface="+mj-lt"/>
            </a:endParaRPr>
          </a:p>
          <a:p>
            <a:pPr marL="795338" indent="-338138" algn="l">
              <a:lnSpc>
                <a:spcPct val="80000"/>
              </a:lnSpc>
              <a:buSzPct val="60000"/>
            </a:pPr>
            <a:r>
              <a:rPr lang="en-GB" sz="2800" dirty="0" smtClean="0">
                <a:latin typeface="+mj-lt"/>
              </a:rPr>
              <a:t>Vector </a:t>
            </a:r>
            <a:r>
              <a:rPr lang="en-GB" sz="2800" dirty="0">
                <a:latin typeface="+mj-lt"/>
              </a:rPr>
              <a:t>timestamps have the following properties:</a:t>
            </a:r>
          </a:p>
          <a:p>
            <a:pPr marL="1252538" lvl="1" indent="-338138">
              <a:lnSpc>
                <a:spcPct val="80000"/>
              </a:lnSpc>
              <a:buSzPct val="60000"/>
              <a:buFont typeface="StarSymbol" charset="0"/>
              <a:buBlip>
                <a:blip r:embed="rId3"/>
              </a:buBlip>
            </a:pPr>
            <a:r>
              <a:rPr lang="en-GB" sz="2400" dirty="0" err="1">
                <a:latin typeface="+mj-lt"/>
              </a:rPr>
              <a:t>VT</a:t>
            </a:r>
            <a:r>
              <a:rPr lang="en-GB" sz="2400" baseline="-25000" dirty="0" err="1">
                <a:latin typeface="+mj-lt"/>
              </a:rPr>
              <a:t>i</a:t>
            </a:r>
            <a:r>
              <a:rPr lang="en-GB" sz="2400" dirty="0" err="1">
                <a:latin typeface="+mj-lt"/>
              </a:rPr>
              <a:t>[i</a:t>
            </a:r>
            <a:r>
              <a:rPr lang="en-GB" sz="2400" dirty="0">
                <a:latin typeface="+mj-lt"/>
              </a:rPr>
              <a:t>] = number of events that occurred so far at process </a:t>
            </a:r>
            <a:r>
              <a:rPr lang="en-GB" sz="2400" dirty="0" err="1">
                <a:latin typeface="+mj-lt"/>
              </a:rPr>
              <a:t>i</a:t>
            </a:r>
            <a:r>
              <a:rPr lang="en-GB" sz="2400" dirty="0">
                <a:latin typeface="+mj-lt"/>
              </a:rPr>
              <a:t>.</a:t>
            </a:r>
          </a:p>
          <a:p>
            <a:pPr marL="1252538" lvl="1" indent="-338138">
              <a:lnSpc>
                <a:spcPct val="80000"/>
              </a:lnSpc>
              <a:buSzPct val="60000"/>
              <a:buFont typeface="StarSymbol" charset="0"/>
              <a:buBlip>
                <a:blip r:embed="rId3"/>
              </a:buBlip>
            </a:pPr>
            <a:r>
              <a:rPr lang="en-GB" sz="2400" dirty="0">
                <a:latin typeface="+mj-lt"/>
              </a:rPr>
              <a:t>If V</a:t>
            </a:r>
            <a:r>
              <a:rPr lang="en-GB" sz="2400" baseline="-25000" dirty="0">
                <a:latin typeface="+mj-lt"/>
              </a:rPr>
              <a:t>i</a:t>
            </a:r>
            <a:r>
              <a:rPr lang="en-GB" sz="2400" dirty="0">
                <a:latin typeface="+mj-lt"/>
              </a:rPr>
              <a:t>[j] = k, process </a:t>
            </a:r>
            <a:r>
              <a:rPr lang="en-GB" sz="2400" dirty="0" err="1">
                <a:latin typeface="+mj-lt"/>
              </a:rPr>
              <a:t>i</a:t>
            </a:r>
            <a:r>
              <a:rPr lang="en-GB" sz="2400" dirty="0">
                <a:latin typeface="+mj-lt"/>
              </a:rPr>
              <a:t> </a:t>
            </a:r>
            <a:r>
              <a:rPr lang="en-GB" sz="2400" dirty="0" smtClean="0">
                <a:latin typeface="+mj-lt"/>
              </a:rPr>
              <a:t>“knows of” the first </a:t>
            </a:r>
            <a:r>
              <a:rPr lang="en-GB" sz="2400" dirty="0">
                <a:latin typeface="+mj-lt"/>
              </a:rPr>
              <a:t>k events</a:t>
            </a:r>
            <a:r>
              <a:rPr lang="en-GB" sz="2400" dirty="0" smtClean="0">
                <a:latin typeface="+mj-lt"/>
              </a:rPr>
              <a:t> that have </a:t>
            </a:r>
            <a:r>
              <a:rPr lang="en-GB" sz="2400" dirty="0">
                <a:latin typeface="+mj-lt"/>
              </a:rPr>
              <a:t>occurred at process j</a:t>
            </a:r>
            <a:endParaRPr lang="en-US" sz="24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buSzPct val="60000"/>
            </a:pPr>
            <a:r>
              <a:rPr lang="en-US"/>
              <a:t>Time-line with VT annotations</a:t>
            </a:r>
          </a:p>
        </p:txBody>
      </p:sp>
      <p:sp>
        <p:nvSpPr>
          <p:cNvPr id="2416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371600" y="2017713"/>
            <a:ext cx="7772400" cy="4114800"/>
          </a:xfrm>
        </p:spPr>
        <p:txBody>
          <a:bodyPr/>
          <a:lstStyle/>
          <a:p>
            <a:pPr>
              <a:lnSpc>
                <a:spcPct val="80000"/>
              </a:lnSpc>
            </a:pPr>
            <a:endParaRPr lang="en-US" sz="2800"/>
          </a:p>
          <a:p>
            <a:pPr>
              <a:lnSpc>
                <a:spcPct val="80000"/>
              </a:lnSpc>
            </a:pPr>
            <a:endParaRPr lang="en-US" sz="2800"/>
          </a:p>
          <a:p>
            <a:pPr>
              <a:lnSpc>
                <a:spcPct val="80000"/>
              </a:lnSpc>
            </a:pPr>
            <a:endParaRPr lang="en-US" sz="2800"/>
          </a:p>
          <a:p>
            <a:pPr>
              <a:lnSpc>
                <a:spcPct val="80000"/>
              </a:lnSpc>
            </a:pPr>
            <a:endParaRPr lang="en-US" sz="2800"/>
          </a:p>
          <a:p>
            <a:pPr>
              <a:lnSpc>
                <a:spcPct val="80000"/>
              </a:lnSpc>
            </a:pPr>
            <a:endParaRPr lang="en-US" sz="2800"/>
          </a:p>
          <a:p>
            <a:pPr>
              <a:lnSpc>
                <a:spcPct val="80000"/>
              </a:lnSpc>
            </a:pPr>
            <a:endParaRPr lang="en-US" sz="2800"/>
          </a:p>
          <a:p>
            <a:pPr>
              <a:lnSpc>
                <a:spcPct val="80000"/>
              </a:lnSpc>
            </a:pPr>
            <a:endParaRPr lang="en-US" sz="2800"/>
          </a:p>
          <a:p>
            <a:pPr>
              <a:lnSpc>
                <a:spcPct val="80000"/>
              </a:lnSpc>
            </a:pPr>
            <a:endParaRPr lang="en-US" sz="2800"/>
          </a:p>
          <a:p>
            <a:pPr>
              <a:lnSpc>
                <a:spcPct val="80000"/>
              </a:lnSpc>
            </a:pPr>
            <a:endParaRPr lang="en-US" sz="2800"/>
          </a:p>
        </p:txBody>
      </p:sp>
      <p:sp>
        <p:nvSpPr>
          <p:cNvPr id="241668" name="Line 4"/>
          <p:cNvSpPr>
            <a:spLocks noChangeShapeType="1"/>
          </p:cNvSpPr>
          <p:nvPr/>
        </p:nvSpPr>
        <p:spPr bwMode="auto">
          <a:xfrm>
            <a:off x="2505075" y="2559050"/>
            <a:ext cx="3895725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241669" name="Line 5"/>
          <p:cNvSpPr>
            <a:spLocks noChangeShapeType="1"/>
          </p:cNvSpPr>
          <p:nvPr/>
        </p:nvSpPr>
        <p:spPr bwMode="auto">
          <a:xfrm>
            <a:off x="2481263" y="4044950"/>
            <a:ext cx="3895725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241670" name="Line 6"/>
          <p:cNvSpPr>
            <a:spLocks noChangeShapeType="1"/>
          </p:cNvSpPr>
          <p:nvPr/>
        </p:nvSpPr>
        <p:spPr bwMode="auto">
          <a:xfrm>
            <a:off x="3505200" y="2590800"/>
            <a:ext cx="1247775" cy="14541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241671" name="Text Box 7"/>
          <p:cNvSpPr txBox="1">
            <a:spLocks noChangeArrowheads="1"/>
          </p:cNvSpPr>
          <p:nvPr/>
        </p:nvSpPr>
        <p:spPr bwMode="auto">
          <a:xfrm>
            <a:off x="2133600" y="2362200"/>
            <a:ext cx="300038" cy="9017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r>
              <a:rPr lang="en-US" sz="1400" i="1">
                <a:solidFill>
                  <a:schemeClr val="tx1"/>
                </a:solidFill>
                <a:latin typeface="Tahoma" pitchFamily="-65" charset="0"/>
              </a:rPr>
              <a:t>p</a:t>
            </a:r>
            <a:endParaRPr lang="en-US" sz="1400">
              <a:solidFill>
                <a:schemeClr val="tx1"/>
              </a:solidFill>
              <a:latin typeface="Tahoma" pitchFamily="-65" charset="0"/>
            </a:endParaRPr>
          </a:p>
        </p:txBody>
      </p:sp>
      <p:sp>
        <p:nvSpPr>
          <p:cNvPr id="241672" name="Text Box 8"/>
          <p:cNvSpPr txBox="1">
            <a:spLocks noChangeArrowheads="1"/>
          </p:cNvSpPr>
          <p:nvPr/>
        </p:nvSpPr>
        <p:spPr bwMode="auto">
          <a:xfrm>
            <a:off x="2133600" y="3810000"/>
            <a:ext cx="300038" cy="9017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r>
              <a:rPr lang="en-US" sz="1400" i="1">
                <a:solidFill>
                  <a:schemeClr val="tx1"/>
                </a:solidFill>
                <a:latin typeface="Tahoma" pitchFamily="-65" charset="0"/>
              </a:rPr>
              <a:t>q</a:t>
            </a:r>
            <a:endParaRPr lang="en-US" sz="1400">
              <a:solidFill>
                <a:schemeClr val="tx1"/>
              </a:solidFill>
              <a:latin typeface="Tahoma" pitchFamily="-65" charset="0"/>
            </a:endParaRPr>
          </a:p>
        </p:txBody>
      </p:sp>
      <p:sp>
        <p:nvSpPr>
          <p:cNvPr id="241673" name="Text Box 9"/>
          <p:cNvSpPr txBox="1">
            <a:spLocks noChangeArrowheads="1"/>
          </p:cNvSpPr>
          <p:nvPr/>
        </p:nvSpPr>
        <p:spPr bwMode="auto">
          <a:xfrm>
            <a:off x="3886200" y="3124200"/>
            <a:ext cx="304800" cy="3048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r>
              <a:rPr lang="en-US" sz="1400" i="1">
                <a:solidFill>
                  <a:schemeClr val="tx1"/>
                </a:solidFill>
                <a:latin typeface="Tahoma" pitchFamily="-65" charset="0"/>
              </a:rPr>
              <a:t>m</a:t>
            </a:r>
            <a:endParaRPr lang="en-US" sz="1400">
              <a:solidFill>
                <a:schemeClr val="tx1"/>
              </a:solidFill>
              <a:latin typeface="Tahoma" pitchFamily="-65" charset="0"/>
            </a:endParaRPr>
          </a:p>
        </p:txBody>
      </p:sp>
      <p:sp>
        <p:nvSpPr>
          <p:cNvPr id="241674" name="Text Box 10"/>
          <p:cNvSpPr txBox="1">
            <a:spLocks noChangeArrowheads="1"/>
          </p:cNvSpPr>
          <p:nvPr/>
        </p:nvSpPr>
        <p:spPr bwMode="auto">
          <a:xfrm>
            <a:off x="6096000" y="37338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r>
              <a:rPr lang="en-US" sz="1400" i="1">
                <a:solidFill>
                  <a:schemeClr val="tx1"/>
                </a:solidFill>
                <a:latin typeface="Tahoma" pitchFamily="-65" charset="0"/>
              </a:rPr>
              <a:t>D</a:t>
            </a:r>
            <a:endParaRPr lang="en-US" sz="1400">
              <a:solidFill>
                <a:schemeClr val="tx1"/>
              </a:solidFill>
              <a:latin typeface="Tahoma" pitchFamily="-65" charset="0"/>
            </a:endParaRPr>
          </a:p>
        </p:txBody>
      </p:sp>
      <p:sp>
        <p:nvSpPr>
          <p:cNvPr id="241675" name="Text Box 11"/>
          <p:cNvSpPr txBox="1">
            <a:spLocks noChangeArrowheads="1"/>
          </p:cNvSpPr>
          <p:nvPr/>
        </p:nvSpPr>
        <p:spPr bwMode="auto">
          <a:xfrm>
            <a:off x="2667000" y="2514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r>
              <a:rPr lang="en-US" sz="1400" i="1">
                <a:solidFill>
                  <a:schemeClr val="tx1"/>
                </a:solidFill>
                <a:latin typeface="Tahoma" pitchFamily="-65" charset="0"/>
              </a:rPr>
              <a:t>A</a:t>
            </a:r>
            <a:endParaRPr lang="en-US" sz="1400">
              <a:solidFill>
                <a:schemeClr val="tx1"/>
              </a:solidFill>
              <a:latin typeface="Tahoma" pitchFamily="-65" charset="0"/>
            </a:endParaRPr>
          </a:p>
        </p:txBody>
      </p:sp>
      <p:sp>
        <p:nvSpPr>
          <p:cNvPr id="241676" name="Text Box 12"/>
          <p:cNvSpPr txBox="1">
            <a:spLocks noChangeArrowheads="1"/>
          </p:cNvSpPr>
          <p:nvPr/>
        </p:nvSpPr>
        <p:spPr bwMode="auto">
          <a:xfrm>
            <a:off x="3200400" y="38100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r>
              <a:rPr lang="en-US" sz="1400" i="1">
                <a:solidFill>
                  <a:schemeClr val="tx1"/>
                </a:solidFill>
                <a:latin typeface="Tahoma" pitchFamily="-65" charset="0"/>
              </a:rPr>
              <a:t>C</a:t>
            </a:r>
            <a:endParaRPr lang="en-US" sz="1400">
              <a:solidFill>
                <a:schemeClr val="tx1"/>
              </a:solidFill>
              <a:latin typeface="Tahoma" pitchFamily="-65" charset="0"/>
            </a:endParaRPr>
          </a:p>
        </p:txBody>
      </p:sp>
      <p:sp>
        <p:nvSpPr>
          <p:cNvPr id="241677" name="Text Box 13"/>
          <p:cNvSpPr txBox="1">
            <a:spLocks noChangeArrowheads="1"/>
          </p:cNvSpPr>
          <p:nvPr/>
        </p:nvSpPr>
        <p:spPr bwMode="auto">
          <a:xfrm>
            <a:off x="4953000" y="2514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r>
              <a:rPr lang="en-US" sz="1400" i="1">
                <a:solidFill>
                  <a:schemeClr val="tx1"/>
                </a:solidFill>
                <a:latin typeface="Tahoma" pitchFamily="-65" charset="0"/>
              </a:rPr>
              <a:t>B</a:t>
            </a:r>
            <a:endParaRPr lang="en-US" sz="1400">
              <a:solidFill>
                <a:schemeClr val="tx1"/>
              </a:solidFill>
              <a:latin typeface="Tahoma" pitchFamily="-65" charset="0"/>
            </a:endParaRPr>
          </a:p>
        </p:txBody>
      </p:sp>
      <p:sp>
        <p:nvSpPr>
          <p:cNvPr id="241678" name="Text Box 14"/>
          <p:cNvSpPr txBox="1">
            <a:spLocks noChangeArrowheads="1"/>
          </p:cNvSpPr>
          <p:nvPr/>
        </p:nvSpPr>
        <p:spPr bwMode="auto">
          <a:xfrm>
            <a:off x="4419600" y="4038600"/>
            <a:ext cx="1905000" cy="900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r>
              <a:rPr lang="en-US" sz="1400" i="1">
                <a:solidFill>
                  <a:schemeClr val="tx1"/>
                </a:solidFill>
                <a:latin typeface="Tahoma" pitchFamily="-65" charset="0"/>
              </a:rPr>
              <a:t>rcv</a:t>
            </a:r>
            <a:r>
              <a:rPr lang="en-US" sz="1400" i="1" baseline="-25000">
                <a:solidFill>
                  <a:schemeClr val="tx1"/>
                </a:solidFill>
                <a:latin typeface="Tahoma" pitchFamily="-65" charset="0"/>
              </a:rPr>
              <a:t>q</a:t>
            </a:r>
            <a:r>
              <a:rPr lang="en-US" sz="1400" i="1">
                <a:solidFill>
                  <a:schemeClr val="tx1"/>
                </a:solidFill>
                <a:latin typeface="Tahoma" pitchFamily="-65" charset="0"/>
              </a:rPr>
              <a:t>(m)    deliv</a:t>
            </a:r>
            <a:r>
              <a:rPr lang="en-US" sz="1400" i="1" baseline="-25000">
                <a:solidFill>
                  <a:schemeClr val="tx1"/>
                </a:solidFill>
                <a:latin typeface="Tahoma" pitchFamily="-65" charset="0"/>
              </a:rPr>
              <a:t>q</a:t>
            </a:r>
            <a:r>
              <a:rPr lang="en-US" sz="1400" i="1">
                <a:solidFill>
                  <a:schemeClr val="tx1"/>
                </a:solidFill>
                <a:latin typeface="Tahoma" pitchFamily="-65" charset="0"/>
              </a:rPr>
              <a:t>(m)</a:t>
            </a:r>
            <a:endParaRPr lang="en-US" sz="1400">
              <a:solidFill>
                <a:schemeClr val="tx1"/>
              </a:solidFill>
              <a:latin typeface="Tahoma" pitchFamily="-65" charset="0"/>
            </a:endParaRPr>
          </a:p>
        </p:txBody>
      </p:sp>
      <p:sp>
        <p:nvSpPr>
          <p:cNvPr id="241679" name="Text Box 15"/>
          <p:cNvSpPr txBox="1">
            <a:spLocks noChangeArrowheads="1"/>
          </p:cNvSpPr>
          <p:nvPr/>
        </p:nvSpPr>
        <p:spPr bwMode="auto">
          <a:xfrm>
            <a:off x="3033713" y="2209800"/>
            <a:ext cx="1081087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r>
              <a:rPr lang="en-US" sz="1400" i="1">
                <a:solidFill>
                  <a:schemeClr val="tx1"/>
                </a:solidFill>
                <a:latin typeface="Tahoma" pitchFamily="-65" charset="0"/>
              </a:rPr>
              <a:t>snd</a:t>
            </a:r>
            <a:r>
              <a:rPr lang="en-US" sz="1400" i="1" baseline="-25000">
                <a:solidFill>
                  <a:schemeClr val="tx1"/>
                </a:solidFill>
                <a:latin typeface="Tahoma" pitchFamily="-65" charset="0"/>
              </a:rPr>
              <a:t>p</a:t>
            </a:r>
            <a:r>
              <a:rPr lang="en-US" sz="1400" i="1">
                <a:solidFill>
                  <a:schemeClr val="tx1"/>
                </a:solidFill>
                <a:latin typeface="Tahoma" pitchFamily="-65" charset="0"/>
              </a:rPr>
              <a:t>(m)</a:t>
            </a:r>
            <a:endParaRPr lang="en-US" sz="1400">
              <a:solidFill>
                <a:schemeClr val="tx1"/>
              </a:solidFill>
              <a:latin typeface="Tahoma" pitchFamily="-65" charset="0"/>
            </a:endParaRPr>
          </a:p>
        </p:txBody>
      </p:sp>
      <p:graphicFrame>
        <p:nvGraphicFramePr>
          <p:cNvPr id="241680" name="Group 16"/>
          <p:cNvGraphicFramePr>
            <a:graphicFrameLocks noGrp="1"/>
          </p:cNvGraphicFramePr>
          <p:nvPr/>
        </p:nvGraphicFramePr>
        <p:xfrm>
          <a:off x="1981200" y="4419600"/>
          <a:ext cx="4419600" cy="413766"/>
        </p:xfrm>
        <a:graphic>
          <a:graphicData uri="http://schemas.openxmlformats.org/drawingml/2006/table">
            <a:tbl>
              <a:tblPr/>
              <a:tblGrid>
                <a:gridCol w="4572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</a:tblGrid>
              <a:tr h="28892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38"/>
                        </a:spcBef>
                        <a:spcAft>
                          <a:spcPct val="0"/>
                        </a:spcAft>
                        <a:buClr>
                          <a:srgbClr val="3333CC"/>
                        </a:buClr>
                        <a:buSzPct val="100000"/>
                        <a:buFont typeface="Times New Roman" pitchFamily="-65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VT</a:t>
                      </a:r>
                      <a:r>
                        <a:rPr kumimoji="0" lang="en-US" sz="1000" b="0" i="0" u="none" strike="noStrike" cap="none" normalizeH="0" baseline="-2500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38"/>
                        </a:spcBef>
                        <a:spcAft>
                          <a:spcPct val="0"/>
                        </a:spcAft>
                        <a:buClr>
                          <a:srgbClr val="3333CC"/>
                        </a:buClr>
                        <a:buSzPct val="100000"/>
                        <a:buFont typeface="Times New Roman" pitchFamily="-65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38"/>
                        </a:spcBef>
                        <a:spcAft>
                          <a:spcPct val="0"/>
                        </a:spcAft>
                        <a:buClr>
                          <a:srgbClr val="3333CC"/>
                        </a:buClr>
                        <a:buSzPct val="100000"/>
                        <a:buFont typeface="Times New Roman" pitchFamily="-65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38"/>
                        </a:spcBef>
                        <a:spcAft>
                          <a:spcPct val="0"/>
                        </a:spcAft>
                        <a:buClr>
                          <a:srgbClr val="3333CC"/>
                        </a:buClr>
                        <a:buSzPct val="100000"/>
                        <a:buFont typeface="Times New Roman" pitchFamily="-65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38"/>
                        </a:spcBef>
                        <a:spcAft>
                          <a:spcPct val="0"/>
                        </a:spcAft>
                        <a:buClr>
                          <a:srgbClr val="3333CC"/>
                        </a:buClr>
                        <a:buSzPct val="100000"/>
                        <a:buFont typeface="Times New Roman" pitchFamily="-65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38"/>
                        </a:spcBef>
                        <a:spcAft>
                          <a:spcPct val="0"/>
                        </a:spcAft>
                        <a:buClr>
                          <a:srgbClr val="3333CC"/>
                        </a:buClr>
                        <a:buSzPct val="100000"/>
                        <a:buFont typeface="Times New Roman" pitchFamily="-65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38"/>
                        </a:spcBef>
                        <a:spcAft>
                          <a:spcPct val="0"/>
                        </a:spcAft>
                        <a:buClr>
                          <a:srgbClr val="3333CC"/>
                        </a:buClr>
                        <a:buSzPct val="100000"/>
                        <a:buFont typeface="Times New Roman" pitchFamily="-65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38"/>
                        </a:spcBef>
                        <a:spcAft>
                          <a:spcPct val="0"/>
                        </a:spcAft>
                        <a:buClr>
                          <a:srgbClr val="3333CC"/>
                        </a:buClr>
                        <a:buSzPct val="100000"/>
                        <a:buFont typeface="Times New Roman" pitchFamily="-65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38"/>
                        </a:spcBef>
                        <a:spcAft>
                          <a:spcPct val="0"/>
                        </a:spcAft>
                        <a:buClr>
                          <a:srgbClr val="3333CC"/>
                        </a:buClr>
                        <a:buSzPct val="100000"/>
                        <a:buFont typeface="Times New Roman" pitchFamily="-65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38"/>
                        </a:spcBef>
                        <a:spcAft>
                          <a:spcPct val="0"/>
                        </a:spcAft>
                        <a:buClr>
                          <a:srgbClr val="3333CC"/>
                        </a:buClr>
                        <a:buSzPct val="100000"/>
                        <a:buFont typeface="Times New Roman" pitchFamily="-65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38"/>
                        </a:spcBef>
                        <a:spcAft>
                          <a:spcPct val="0"/>
                        </a:spcAft>
                        <a:buClr>
                          <a:srgbClr val="3333CC"/>
                        </a:buClr>
                        <a:buSzPct val="100000"/>
                        <a:buFont typeface="Times New Roman" pitchFamily="-65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38"/>
                        </a:spcBef>
                        <a:spcAft>
                          <a:spcPct val="0"/>
                        </a:spcAft>
                        <a:buClr>
                          <a:srgbClr val="3333CC"/>
                        </a:buClr>
                        <a:buSzPct val="100000"/>
                        <a:buFont typeface="Times New Roman" pitchFamily="-65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38"/>
                        </a:spcBef>
                        <a:spcAft>
                          <a:spcPct val="0"/>
                        </a:spcAft>
                        <a:buClr>
                          <a:srgbClr val="3333CC"/>
                        </a:buClr>
                        <a:buSzPct val="100000"/>
                        <a:buFont typeface="Times New Roman" pitchFamily="-65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38"/>
                        </a:spcBef>
                        <a:spcAft>
                          <a:spcPct val="0"/>
                        </a:spcAft>
                        <a:buClr>
                          <a:srgbClr val="3333CC"/>
                        </a:buClr>
                        <a:buSzPct val="100000"/>
                        <a:buFont typeface="Times New Roman" pitchFamily="-65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38"/>
                        </a:spcBef>
                        <a:spcAft>
                          <a:spcPct val="0"/>
                        </a:spcAft>
                        <a:buClr>
                          <a:srgbClr val="3333CC"/>
                        </a:buClr>
                        <a:buSzPct val="100000"/>
                        <a:buFont typeface="Times New Roman" pitchFamily="-65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1712" name="Group 48"/>
          <p:cNvGraphicFramePr>
            <a:graphicFrameLocks noGrp="1"/>
          </p:cNvGraphicFramePr>
          <p:nvPr/>
        </p:nvGraphicFramePr>
        <p:xfrm>
          <a:off x="1981200" y="2835275"/>
          <a:ext cx="4419600" cy="413766"/>
        </p:xfrm>
        <a:graphic>
          <a:graphicData uri="http://schemas.openxmlformats.org/drawingml/2006/table">
            <a:tbl>
              <a:tblPr/>
              <a:tblGrid>
                <a:gridCol w="4572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</a:tblGrid>
              <a:tr h="28892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38"/>
                        </a:spcBef>
                        <a:spcAft>
                          <a:spcPct val="0"/>
                        </a:spcAft>
                        <a:buClr>
                          <a:srgbClr val="3333CC"/>
                        </a:buClr>
                        <a:buSzPct val="100000"/>
                        <a:buFont typeface="Times New Roman" pitchFamily="-65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VT</a:t>
                      </a:r>
                      <a:r>
                        <a:rPr kumimoji="0" lang="en-US" sz="1000" b="0" i="0" u="none" strike="noStrike" cap="none" normalizeH="0" baseline="-2500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38"/>
                        </a:spcBef>
                        <a:spcAft>
                          <a:spcPct val="0"/>
                        </a:spcAft>
                        <a:buClr>
                          <a:srgbClr val="3333CC"/>
                        </a:buClr>
                        <a:buSzPct val="100000"/>
                        <a:buFont typeface="Times New Roman" pitchFamily="-65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38"/>
                        </a:spcBef>
                        <a:spcAft>
                          <a:spcPct val="0"/>
                        </a:spcAft>
                        <a:buClr>
                          <a:srgbClr val="3333CC"/>
                        </a:buClr>
                        <a:buSzPct val="100000"/>
                        <a:buFont typeface="Times New Roman" pitchFamily="-65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38"/>
                        </a:spcBef>
                        <a:spcAft>
                          <a:spcPct val="0"/>
                        </a:spcAft>
                        <a:buClr>
                          <a:srgbClr val="3333CC"/>
                        </a:buClr>
                        <a:buSzPct val="100000"/>
                        <a:buFont typeface="Times New Roman" pitchFamily="-65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38"/>
                        </a:spcBef>
                        <a:spcAft>
                          <a:spcPct val="0"/>
                        </a:spcAft>
                        <a:buClr>
                          <a:srgbClr val="3333CC"/>
                        </a:buClr>
                        <a:buSzPct val="100000"/>
                        <a:buFont typeface="Times New Roman" pitchFamily="-65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38"/>
                        </a:spcBef>
                        <a:spcAft>
                          <a:spcPct val="0"/>
                        </a:spcAft>
                        <a:buClr>
                          <a:srgbClr val="3333CC"/>
                        </a:buClr>
                        <a:buSzPct val="100000"/>
                        <a:buFont typeface="Times New Roman" pitchFamily="-65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38"/>
                        </a:spcBef>
                        <a:spcAft>
                          <a:spcPct val="0"/>
                        </a:spcAft>
                        <a:buClr>
                          <a:srgbClr val="3333CC"/>
                        </a:buClr>
                        <a:buSzPct val="100000"/>
                        <a:buFont typeface="Times New Roman" pitchFamily="-65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38"/>
                        </a:spcBef>
                        <a:spcAft>
                          <a:spcPct val="0"/>
                        </a:spcAft>
                        <a:buClr>
                          <a:srgbClr val="3333CC"/>
                        </a:buClr>
                        <a:buSzPct val="100000"/>
                        <a:buFont typeface="Times New Roman" pitchFamily="-65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38"/>
                        </a:spcBef>
                        <a:spcAft>
                          <a:spcPct val="0"/>
                        </a:spcAft>
                        <a:buClr>
                          <a:srgbClr val="3333CC"/>
                        </a:buClr>
                        <a:buSzPct val="100000"/>
                        <a:buFont typeface="Times New Roman" pitchFamily="-65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38"/>
                        </a:spcBef>
                        <a:spcAft>
                          <a:spcPct val="0"/>
                        </a:spcAft>
                        <a:buClr>
                          <a:srgbClr val="3333CC"/>
                        </a:buClr>
                        <a:buSzPct val="100000"/>
                        <a:buFont typeface="Times New Roman" pitchFamily="-65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38"/>
                        </a:spcBef>
                        <a:spcAft>
                          <a:spcPct val="0"/>
                        </a:spcAft>
                        <a:buClr>
                          <a:srgbClr val="3333CC"/>
                        </a:buClr>
                        <a:buSzPct val="100000"/>
                        <a:buFont typeface="Times New Roman" pitchFamily="-65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38"/>
                        </a:spcBef>
                        <a:spcAft>
                          <a:spcPct val="0"/>
                        </a:spcAft>
                        <a:buClr>
                          <a:srgbClr val="3333CC"/>
                        </a:buClr>
                        <a:buSzPct val="100000"/>
                        <a:buFont typeface="Times New Roman" pitchFamily="-65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38"/>
                        </a:spcBef>
                        <a:spcAft>
                          <a:spcPct val="0"/>
                        </a:spcAft>
                        <a:buClr>
                          <a:srgbClr val="3333CC"/>
                        </a:buClr>
                        <a:buSzPct val="100000"/>
                        <a:buFont typeface="Times New Roman" pitchFamily="-65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38"/>
                        </a:spcBef>
                        <a:spcAft>
                          <a:spcPct val="0"/>
                        </a:spcAft>
                        <a:buClr>
                          <a:srgbClr val="3333CC"/>
                        </a:buClr>
                        <a:buSzPct val="100000"/>
                        <a:buFont typeface="Times New Roman" pitchFamily="-65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38"/>
                        </a:spcBef>
                        <a:spcAft>
                          <a:spcPct val="0"/>
                        </a:spcAft>
                        <a:buClr>
                          <a:srgbClr val="3333CC"/>
                        </a:buClr>
                        <a:buSzPct val="100000"/>
                        <a:buFont typeface="Times New Roman" pitchFamily="-65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</a:tr>
            </a:tbl>
          </a:graphicData>
        </a:graphic>
      </p:graphicFrame>
      <p:sp>
        <p:nvSpPr>
          <p:cNvPr id="241744" name="Text Box 80"/>
          <p:cNvSpPr txBox="1">
            <a:spLocks noChangeArrowheads="1"/>
          </p:cNvSpPr>
          <p:nvPr/>
        </p:nvSpPr>
        <p:spPr bwMode="auto">
          <a:xfrm>
            <a:off x="4495800" y="3429000"/>
            <a:ext cx="990600" cy="254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>
                <a:solidFill>
                  <a:schemeClr val="tx1"/>
                </a:solidFill>
                <a:latin typeface="Tahoma" pitchFamily="-65" charset="0"/>
              </a:rPr>
              <a:t>VT(m)=[2,0]</a:t>
            </a:r>
          </a:p>
        </p:txBody>
      </p:sp>
      <p:sp>
        <p:nvSpPr>
          <p:cNvPr id="241745" name="Line 81"/>
          <p:cNvSpPr>
            <a:spLocks noChangeShapeType="1"/>
          </p:cNvSpPr>
          <p:nvPr/>
        </p:nvSpPr>
        <p:spPr bwMode="auto">
          <a:xfrm flipV="1">
            <a:off x="1219200" y="3276600"/>
            <a:ext cx="2286000" cy="1676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241746" name="Text Box 82"/>
          <p:cNvSpPr txBox="1">
            <a:spLocks noChangeArrowheads="1"/>
          </p:cNvSpPr>
          <p:nvPr/>
        </p:nvSpPr>
        <p:spPr bwMode="auto">
          <a:xfrm>
            <a:off x="914400" y="5029200"/>
            <a:ext cx="4724400" cy="466725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i="1" dirty="0">
                <a:solidFill>
                  <a:schemeClr val="tx1"/>
                </a:solidFill>
                <a:latin typeface="Tahoma" pitchFamily="-65" charset="0"/>
              </a:rPr>
              <a:t>Could also be [1,0] if we decide not to increment the clock on a </a:t>
            </a:r>
            <a:r>
              <a:rPr lang="en-US" sz="1200" i="1" dirty="0" err="1">
                <a:solidFill>
                  <a:schemeClr val="tx1"/>
                </a:solidFill>
                <a:latin typeface="Tahoma" pitchFamily="-65" charset="0"/>
              </a:rPr>
              <a:t>snd</a:t>
            </a:r>
            <a:r>
              <a:rPr lang="en-US" sz="1200" i="1" dirty="0">
                <a:solidFill>
                  <a:schemeClr val="tx1"/>
                </a:solidFill>
                <a:latin typeface="Tahoma" pitchFamily="-65" charset="0"/>
              </a:rPr>
              <a:t> event.  Decision depends on how the timestamps will be used.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buSzPct val="60000"/>
            </a:pPr>
            <a:r>
              <a:rPr lang="en-US"/>
              <a:t>Rules for comparison of VTs</a:t>
            </a:r>
          </a:p>
        </p:txBody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828800"/>
            <a:ext cx="9136063" cy="4495800"/>
          </a:xfrm>
        </p:spPr>
        <p:txBody>
          <a:bodyPr/>
          <a:lstStyle/>
          <a:p>
            <a:pPr marL="795338" indent="-338138" algn="l">
              <a:lnSpc>
                <a:spcPct val="90000"/>
              </a:lnSpc>
              <a:buSzPct val="60000"/>
            </a:pPr>
            <a:r>
              <a:rPr lang="en-US" sz="2800" dirty="0"/>
              <a:t>We’ll say </a:t>
            </a:r>
            <a:r>
              <a:rPr lang="en-US" sz="2800" dirty="0" smtClean="0"/>
              <a:t>that   </a:t>
            </a:r>
            <a:r>
              <a:rPr lang="en-US" sz="2800" dirty="0"/>
              <a:t>VT</a:t>
            </a:r>
            <a:r>
              <a:rPr lang="en-US" sz="2800" baseline="-25000" dirty="0"/>
              <a:t>A</a:t>
            </a:r>
            <a:r>
              <a:rPr lang="en-US" sz="2800" dirty="0"/>
              <a:t> ≤ VT</a:t>
            </a:r>
            <a:r>
              <a:rPr lang="en-US" sz="2800" baseline="-25000" dirty="0"/>
              <a:t>B</a:t>
            </a:r>
            <a:r>
              <a:rPr lang="en-US" sz="2800" dirty="0" smtClean="0"/>
              <a:t>   if for all</a:t>
            </a:r>
            <a:r>
              <a:rPr lang="en-US" sz="2800" dirty="0" smtClean="0">
                <a:sym typeface="Symbol" pitchFamily="-65" charset="2"/>
              </a:rPr>
              <a:t> </a:t>
            </a:r>
            <a:r>
              <a:rPr lang="en-US" sz="2800" dirty="0" err="1" smtClean="0">
                <a:sym typeface="Symbol" pitchFamily="-65" charset="2"/>
              </a:rPr>
              <a:t>i</a:t>
            </a:r>
            <a:r>
              <a:rPr lang="en-US" sz="2800" dirty="0" smtClean="0">
                <a:sym typeface="Symbol" pitchFamily="-65" charset="2"/>
              </a:rPr>
              <a:t>   </a:t>
            </a:r>
            <a:r>
              <a:rPr lang="en-US" sz="2800" dirty="0" err="1">
                <a:sym typeface="Symbol" pitchFamily="-65" charset="2"/>
              </a:rPr>
              <a:t>VT</a:t>
            </a:r>
            <a:r>
              <a:rPr lang="en-US" sz="2800" baseline="-25000" dirty="0" err="1">
                <a:sym typeface="Symbol" pitchFamily="-65" charset="2"/>
              </a:rPr>
              <a:t>A</a:t>
            </a:r>
            <a:r>
              <a:rPr lang="en-US" sz="2800" dirty="0" err="1">
                <a:sym typeface="Symbol" pitchFamily="-65" charset="2"/>
              </a:rPr>
              <a:t>[i</a:t>
            </a:r>
            <a:r>
              <a:rPr lang="en-US" sz="2800" dirty="0">
                <a:sym typeface="Symbol" pitchFamily="-65" charset="2"/>
              </a:rPr>
              <a:t>] </a:t>
            </a:r>
            <a:r>
              <a:rPr lang="en-US" sz="2800" dirty="0"/>
              <a:t>≤ </a:t>
            </a:r>
            <a:r>
              <a:rPr lang="en-US" sz="2800" dirty="0" err="1">
                <a:sym typeface="Symbol" pitchFamily="-65" charset="2"/>
              </a:rPr>
              <a:t>VT</a:t>
            </a:r>
            <a:r>
              <a:rPr lang="en-US" sz="2800" baseline="-25000" dirty="0" err="1">
                <a:sym typeface="Symbol" pitchFamily="-65" charset="2"/>
              </a:rPr>
              <a:t>B</a:t>
            </a:r>
            <a:r>
              <a:rPr lang="en-US" sz="2800" dirty="0" err="1">
                <a:sym typeface="Symbol" pitchFamily="-65" charset="2"/>
              </a:rPr>
              <a:t>[i</a:t>
            </a:r>
            <a:r>
              <a:rPr lang="en-US" sz="2800" dirty="0">
                <a:sym typeface="Symbol" pitchFamily="-65" charset="2"/>
              </a:rPr>
              <a:t>]</a:t>
            </a:r>
            <a:endParaRPr lang="en-US" sz="2800" dirty="0" smtClean="0">
              <a:sym typeface="Symbol" pitchFamily="-65" charset="2"/>
            </a:endParaRPr>
          </a:p>
          <a:p>
            <a:pPr marL="795338" indent="-338138" algn="l">
              <a:lnSpc>
                <a:spcPct val="90000"/>
              </a:lnSpc>
              <a:buSzPct val="60000"/>
            </a:pPr>
            <a:endParaRPr lang="en-US" sz="2800" dirty="0" smtClean="0">
              <a:sym typeface="Symbol" pitchFamily="-65" charset="2"/>
            </a:endParaRPr>
          </a:p>
          <a:p>
            <a:pPr marL="795338" indent="-338138" algn="l">
              <a:lnSpc>
                <a:spcPct val="90000"/>
              </a:lnSpc>
              <a:buSzPct val="60000"/>
            </a:pPr>
            <a:r>
              <a:rPr lang="en-US" sz="2800" dirty="0" smtClean="0">
                <a:sym typeface="Symbol" pitchFamily="-65" charset="2"/>
              </a:rPr>
              <a:t>And </a:t>
            </a:r>
            <a:r>
              <a:rPr lang="en-US" sz="2800" dirty="0">
                <a:sym typeface="Symbol" pitchFamily="-65" charset="2"/>
              </a:rPr>
              <a:t>we’ll say that </a:t>
            </a:r>
            <a:r>
              <a:rPr lang="en-US" sz="2800" dirty="0"/>
              <a:t>VT</a:t>
            </a:r>
            <a:r>
              <a:rPr lang="en-US" sz="2800" baseline="-25000" dirty="0"/>
              <a:t>A</a:t>
            </a:r>
            <a:r>
              <a:rPr lang="en-US" sz="2800" dirty="0"/>
              <a:t> &lt; VT</a:t>
            </a:r>
            <a:r>
              <a:rPr lang="en-US" sz="2800" baseline="-25000" dirty="0"/>
              <a:t>B</a:t>
            </a:r>
            <a:r>
              <a:rPr lang="en-US" sz="2800" dirty="0"/>
              <a:t> if</a:t>
            </a:r>
          </a:p>
          <a:p>
            <a:pPr marL="1252538" lvl="2" indent="-338138">
              <a:lnSpc>
                <a:spcPct val="90000"/>
              </a:lnSpc>
              <a:buSzPct val="60000"/>
              <a:buFont typeface="Times New Roman" pitchFamily="-65" charset="0"/>
              <a:buBlip>
                <a:blip r:embed="rId3"/>
              </a:buBlip>
            </a:pPr>
            <a:r>
              <a:rPr lang="en-US" dirty="0"/>
              <a:t>VT</a:t>
            </a:r>
            <a:r>
              <a:rPr lang="en-US" baseline="-25000" dirty="0"/>
              <a:t>A</a:t>
            </a:r>
            <a:r>
              <a:rPr lang="en-US" dirty="0"/>
              <a:t> ≤ VT</a:t>
            </a:r>
            <a:r>
              <a:rPr lang="en-US" baseline="-25000" dirty="0"/>
              <a:t>B </a:t>
            </a:r>
            <a:r>
              <a:rPr lang="en-US" dirty="0"/>
              <a:t>but VT</a:t>
            </a:r>
            <a:r>
              <a:rPr lang="en-US" baseline="-25000" dirty="0"/>
              <a:t>A</a:t>
            </a:r>
            <a:r>
              <a:rPr lang="en-US" dirty="0"/>
              <a:t> ≠ VT</a:t>
            </a:r>
            <a:r>
              <a:rPr lang="en-US" baseline="-25000" dirty="0"/>
              <a:t>B</a:t>
            </a:r>
            <a:endParaRPr lang="en-US" dirty="0"/>
          </a:p>
          <a:p>
            <a:pPr marL="1252538" lvl="2" indent="-338138">
              <a:lnSpc>
                <a:spcPct val="90000"/>
              </a:lnSpc>
              <a:buSzPct val="60000"/>
              <a:buFont typeface="Times New Roman" pitchFamily="-65" charset="0"/>
              <a:buBlip>
                <a:blip r:embed="rId3"/>
              </a:buBlip>
            </a:pPr>
            <a:r>
              <a:rPr lang="en-US" dirty="0"/>
              <a:t>That is, for some </a:t>
            </a:r>
            <a:r>
              <a:rPr lang="en-US" dirty="0" err="1"/>
              <a:t>i</a:t>
            </a:r>
            <a:r>
              <a:rPr lang="en-US" dirty="0"/>
              <a:t>, </a:t>
            </a:r>
            <a:r>
              <a:rPr lang="en-US" dirty="0" err="1">
                <a:sym typeface="Symbol" pitchFamily="-65" charset="2"/>
              </a:rPr>
              <a:t>VT</a:t>
            </a:r>
            <a:r>
              <a:rPr lang="en-US" baseline="-25000" dirty="0" err="1">
                <a:sym typeface="Symbol" pitchFamily="-65" charset="2"/>
              </a:rPr>
              <a:t>A</a:t>
            </a:r>
            <a:r>
              <a:rPr lang="en-US" dirty="0" err="1">
                <a:sym typeface="Symbol" pitchFamily="-65" charset="2"/>
              </a:rPr>
              <a:t>[i</a:t>
            </a:r>
            <a:r>
              <a:rPr lang="en-US" dirty="0">
                <a:sym typeface="Symbol" pitchFamily="-65" charset="2"/>
              </a:rPr>
              <a:t>] </a:t>
            </a:r>
            <a:r>
              <a:rPr lang="en-US" dirty="0"/>
              <a:t>&lt; </a:t>
            </a:r>
            <a:r>
              <a:rPr lang="en-US" dirty="0" err="1">
                <a:sym typeface="Symbol" pitchFamily="-65" charset="2"/>
              </a:rPr>
              <a:t>VT</a:t>
            </a:r>
            <a:r>
              <a:rPr lang="en-US" baseline="-25000" dirty="0" err="1">
                <a:sym typeface="Symbol" pitchFamily="-65" charset="2"/>
              </a:rPr>
              <a:t>B</a:t>
            </a:r>
            <a:r>
              <a:rPr lang="en-US" dirty="0" err="1">
                <a:sym typeface="Symbol" pitchFamily="-65" charset="2"/>
              </a:rPr>
              <a:t>[i</a:t>
            </a:r>
            <a:r>
              <a:rPr lang="en-US" dirty="0">
                <a:sym typeface="Symbol" pitchFamily="-65" charset="2"/>
              </a:rPr>
              <a:t>]</a:t>
            </a:r>
            <a:endParaRPr lang="en-US" dirty="0" smtClean="0">
              <a:sym typeface="Symbol" pitchFamily="-65" charset="2"/>
            </a:endParaRPr>
          </a:p>
          <a:p>
            <a:pPr marL="795338" indent="-338138" algn="l">
              <a:lnSpc>
                <a:spcPct val="90000"/>
              </a:lnSpc>
              <a:buSzPct val="60000"/>
            </a:pPr>
            <a:endParaRPr lang="en-US" sz="2800" dirty="0" smtClean="0">
              <a:sym typeface="Symbol" pitchFamily="-65" charset="2"/>
            </a:endParaRPr>
          </a:p>
          <a:p>
            <a:pPr marL="795338" indent="-338138" algn="l">
              <a:lnSpc>
                <a:spcPct val="90000"/>
              </a:lnSpc>
              <a:buSzPct val="60000"/>
            </a:pPr>
            <a:r>
              <a:rPr lang="en-US" sz="2800" dirty="0" smtClean="0">
                <a:sym typeface="Symbol" pitchFamily="-65" charset="2"/>
              </a:rPr>
              <a:t>Examples</a:t>
            </a:r>
            <a:r>
              <a:rPr lang="en-US" sz="2800" dirty="0">
                <a:sym typeface="Symbol" pitchFamily="-65" charset="2"/>
              </a:rPr>
              <a:t>:</a:t>
            </a:r>
            <a:endParaRPr lang="en-US" sz="2800" dirty="0" smtClean="0">
              <a:sym typeface="Symbol" pitchFamily="-65" charset="2"/>
            </a:endParaRPr>
          </a:p>
          <a:p>
            <a:pPr marL="1252538" lvl="1" indent="-338138">
              <a:lnSpc>
                <a:spcPct val="90000"/>
              </a:lnSpc>
              <a:buSzPct val="60000"/>
              <a:buFont typeface="Times New Roman" pitchFamily="-65" charset="0"/>
              <a:buBlip>
                <a:blip r:embed="rId3"/>
              </a:buBlip>
            </a:pPr>
            <a:r>
              <a:rPr lang="en-US" sz="2400" dirty="0">
                <a:sym typeface="Symbol" pitchFamily="-65" charset="2"/>
              </a:rPr>
              <a:t>[2,4] </a:t>
            </a:r>
            <a:r>
              <a:rPr lang="en-US" sz="2400" dirty="0"/>
              <a:t>≤ [2,4]</a:t>
            </a:r>
          </a:p>
          <a:p>
            <a:pPr marL="1252538" lvl="1" indent="-338138">
              <a:lnSpc>
                <a:spcPct val="90000"/>
              </a:lnSpc>
              <a:buSzPct val="60000"/>
              <a:buFont typeface="Times New Roman" pitchFamily="-65" charset="0"/>
              <a:buBlip>
                <a:blip r:embed="rId3"/>
              </a:buBlip>
            </a:pPr>
            <a:r>
              <a:rPr lang="en-US" sz="2400" dirty="0"/>
              <a:t>[1,3] &lt; [7,3]</a:t>
            </a:r>
          </a:p>
          <a:p>
            <a:pPr marL="1252538" lvl="1" indent="-338138">
              <a:lnSpc>
                <a:spcPct val="90000"/>
              </a:lnSpc>
              <a:buSzPct val="60000"/>
              <a:buFont typeface="Times New Roman" pitchFamily="-65" charset="0"/>
              <a:buBlip>
                <a:blip r:embed="rId3"/>
              </a:buBlip>
            </a:pPr>
            <a:r>
              <a:rPr lang="en-US" sz="2400" dirty="0">
                <a:sym typeface="Symbol" pitchFamily="-65" charset="2"/>
              </a:rPr>
              <a:t>[1,3] is “incomparable” to [3,1]</a:t>
            </a:r>
          </a:p>
          <a:p>
            <a:pPr marL="795338" lvl="1" indent="-338138">
              <a:lnSpc>
                <a:spcPct val="90000"/>
              </a:lnSpc>
              <a:buSzPct val="60000"/>
              <a:buFont typeface="Times New Roman" pitchFamily="-65" charset="0"/>
              <a:buBlip>
                <a:blip r:embed="rId3"/>
              </a:buBlip>
            </a:pPr>
            <a:endParaRPr lang="en-US" sz="2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2413" cy="1143000"/>
          </a:xfrm>
        </p:spPr>
        <p:txBody>
          <a:bodyPr lIns="0" tIns="0" rIns="0" bIns="0"/>
          <a:lstStyle/>
          <a:p>
            <a:pPr eaLnBrk="1" hangingPunct="1">
              <a:lnSpc>
                <a:spcPct val="94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>
                <a:latin typeface="Calibri"/>
                <a:ea typeface="ＭＳ Ｐゴシック" charset="0"/>
              </a:rPr>
              <a:t>Physical clock synchronization</a:t>
            </a: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9142413" cy="5257800"/>
          </a:xfrm>
        </p:spPr>
        <p:txBody>
          <a:bodyPr lIns="0" tIns="0" rIns="0" bIns="0"/>
          <a:lstStyle/>
          <a:p>
            <a:pPr marL="914400" indent="-449263" algn="l" eaLnBrk="1" hangingPunct="1">
              <a:lnSpc>
                <a:spcPct val="94000"/>
              </a:lnSpc>
              <a:buSzPct val="60000"/>
              <a:buFont typeface="StarSymbol" charset="0"/>
              <a:buBlip>
                <a:blip r:embed="rId3"/>
              </a:buBlip>
              <a:tabLst>
                <a:tab pos="33496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800" dirty="0">
                <a:latin typeface="Calibri"/>
                <a:ea typeface="ＭＳ Ｐゴシック" charset="0"/>
              </a:rPr>
              <a:t>Centralized System: unambiguous time</a:t>
            </a:r>
          </a:p>
          <a:p>
            <a:pPr marL="914400" indent="-449263" algn="l" eaLnBrk="1" hangingPunct="1">
              <a:buSzPct val="60000"/>
              <a:buFont typeface="StarSymbol" charset="0"/>
              <a:buBlip>
                <a:blip r:embed="rId3"/>
              </a:buBlip>
              <a:tabLst>
                <a:tab pos="33496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800" dirty="0">
                <a:latin typeface="Calibri"/>
                <a:ea typeface="ＭＳ Ｐゴシック" charset="0"/>
              </a:rPr>
              <a:t>Distributed System: time can be ambiguous</a:t>
            </a:r>
          </a:p>
          <a:p>
            <a:pPr marL="914400" indent="-449263" algn="l" eaLnBrk="1" hangingPunct="1">
              <a:buSzPct val="60000"/>
              <a:buFont typeface="StarSymbol" charset="0"/>
              <a:buBlip>
                <a:blip r:embed="rId3"/>
              </a:buBlip>
              <a:tabLst>
                <a:tab pos="33496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800" dirty="0">
                <a:latin typeface="Calibri"/>
                <a:ea typeface="ＭＳ Ｐゴシック" charset="0"/>
              </a:rPr>
              <a:t>Example: make utility in UNIX</a:t>
            </a:r>
          </a:p>
          <a:p>
            <a:pPr marL="914400" indent="-449263" algn="l" eaLnBrk="1" hangingPunct="1">
              <a:buSzPct val="45000"/>
              <a:buFont typeface="StarSymbol" charset="0"/>
              <a:buChar char="➔"/>
              <a:tabLst>
                <a:tab pos="33496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dirty="0">
              <a:latin typeface="Calibri"/>
              <a:ea typeface="ＭＳ Ｐゴシック" charset="0"/>
            </a:endParaRPr>
          </a:p>
          <a:p>
            <a:pPr marL="1720850" lvl="2" indent="-449263" eaLnBrk="1" hangingPunct="1">
              <a:buFont typeface="Times New Roman" charset="0"/>
              <a:buNone/>
              <a:tabLst>
                <a:tab pos="33496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000" dirty="0">
                <a:latin typeface="Courier" charset="0"/>
                <a:ea typeface="ＭＳ Ｐゴシック" charset="0"/>
              </a:rPr>
              <a:t>file			time modified</a:t>
            </a:r>
          </a:p>
          <a:p>
            <a:pPr marL="1720850" lvl="2" indent="-449263" eaLnBrk="1" hangingPunct="1">
              <a:buFont typeface="Times New Roman" charset="0"/>
              <a:buNone/>
              <a:tabLst>
                <a:tab pos="33496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000" dirty="0" err="1">
                <a:latin typeface="Courier" charset="0"/>
                <a:ea typeface="ＭＳ Ｐゴシック" charset="0"/>
              </a:rPr>
              <a:t>input.c</a:t>
            </a:r>
            <a:r>
              <a:rPr lang="en-GB" sz="2000" dirty="0">
                <a:latin typeface="Courier" charset="0"/>
                <a:ea typeface="ＭＳ Ｐゴシック" charset="0"/>
              </a:rPr>
              <a:t>		144</a:t>
            </a:r>
          </a:p>
          <a:p>
            <a:pPr marL="1720850" lvl="2" indent="-449263" eaLnBrk="1" hangingPunct="1">
              <a:buFont typeface="Times New Roman" charset="0"/>
              <a:buNone/>
              <a:tabLst>
                <a:tab pos="33496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000" dirty="0" err="1">
                <a:latin typeface="Courier" charset="0"/>
                <a:ea typeface="ＭＳ Ｐゴシック" charset="0"/>
              </a:rPr>
              <a:t>input.o</a:t>
            </a:r>
            <a:r>
              <a:rPr lang="en-GB" sz="2000" dirty="0">
                <a:latin typeface="Courier" charset="0"/>
                <a:ea typeface="ＭＳ Ｐゴシック" charset="0"/>
              </a:rPr>
              <a:t>		143</a:t>
            </a:r>
          </a:p>
          <a:p>
            <a:pPr marL="1720850" lvl="2" indent="-449263" eaLnBrk="1" hangingPunct="1">
              <a:buFont typeface="Times New Roman" charset="0"/>
              <a:buNone/>
              <a:tabLst>
                <a:tab pos="33496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000" dirty="0" err="1">
                <a:latin typeface="Courier" charset="0"/>
                <a:ea typeface="ＭＳ Ｐゴシック" charset="0"/>
              </a:rPr>
              <a:t>output.c</a:t>
            </a:r>
            <a:r>
              <a:rPr lang="en-GB" sz="2000" dirty="0">
                <a:latin typeface="Courier" charset="0"/>
                <a:ea typeface="ＭＳ Ｐゴシック" charset="0"/>
              </a:rPr>
              <a:t>		2143</a:t>
            </a:r>
          </a:p>
          <a:p>
            <a:pPr marL="1720850" lvl="2" indent="-449263" eaLnBrk="1" hangingPunct="1">
              <a:buFont typeface="Times New Roman" charset="0"/>
              <a:buNone/>
              <a:tabLst>
                <a:tab pos="33496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000" dirty="0" err="1">
                <a:latin typeface="Courier" charset="0"/>
                <a:ea typeface="ＭＳ Ｐゴシック" charset="0"/>
              </a:rPr>
              <a:t>output.o</a:t>
            </a:r>
            <a:r>
              <a:rPr lang="en-GB" sz="2000" dirty="0">
                <a:latin typeface="Courier" charset="0"/>
                <a:ea typeface="ＭＳ Ｐゴシック" charset="0"/>
              </a:rPr>
              <a:t>		2144</a:t>
            </a:r>
          </a:p>
        </p:txBody>
      </p:sp>
    </p:spTree>
    <p:extLst>
      <p:ext uri="{BB962C8B-B14F-4D97-AF65-F5344CB8AC3E}">
        <p14:creationId xmlns:p14="http://schemas.microsoft.com/office/powerpoint/2010/main" val="95875078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buSzPct val="60000"/>
            </a:pPr>
            <a:r>
              <a:rPr lang="en-US"/>
              <a:t>Time-line with VT annotations</a:t>
            </a:r>
          </a:p>
        </p:txBody>
      </p:sp>
      <p:sp>
        <p:nvSpPr>
          <p:cNvPr id="245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5334000"/>
            <a:ext cx="9136063" cy="1524000"/>
          </a:xfrm>
        </p:spPr>
        <p:txBody>
          <a:bodyPr/>
          <a:lstStyle/>
          <a:p>
            <a:pPr marL="795338" indent="-388938" algn="l">
              <a:buSzPct val="60000"/>
              <a:buFont typeface="Times New Roman" pitchFamily="-65" charset="0"/>
              <a:buBlip>
                <a:blip r:embed="rId3"/>
              </a:buBlip>
            </a:pPr>
            <a:r>
              <a:rPr lang="en-US" sz="2400" dirty="0"/>
              <a:t>VT(A)=[1,0].  VT(D)=[2,4].  So VT(A)&lt;VT(D)</a:t>
            </a:r>
          </a:p>
          <a:p>
            <a:pPr marL="795338" indent="-388938" algn="l">
              <a:buSzPct val="60000"/>
              <a:buFont typeface="Times New Roman" pitchFamily="-65" charset="0"/>
              <a:buBlip>
                <a:blip r:embed="rId3"/>
              </a:buBlip>
            </a:pPr>
            <a:r>
              <a:rPr lang="en-US" sz="2400" dirty="0"/>
              <a:t>VT(B)=[3,0].  So VT(B) and VT(D) are incomparable</a:t>
            </a:r>
          </a:p>
          <a:p>
            <a:pPr marL="795338" indent="-388938" algn="l">
              <a:buSzPct val="60000"/>
              <a:buFont typeface="Times New Roman" pitchFamily="-65" charset="0"/>
              <a:buBlip>
                <a:blip r:embed="rId3"/>
              </a:buBlip>
            </a:pPr>
            <a:r>
              <a:rPr lang="en-US" sz="2400" dirty="0"/>
              <a:t>VT(C)=[0,1]. So VT(B) and VT(C) are incomparable</a:t>
            </a:r>
          </a:p>
        </p:txBody>
      </p:sp>
      <p:sp>
        <p:nvSpPr>
          <p:cNvPr id="245764" name="Line 4"/>
          <p:cNvSpPr>
            <a:spLocks noChangeShapeType="1"/>
          </p:cNvSpPr>
          <p:nvPr/>
        </p:nvSpPr>
        <p:spPr bwMode="auto">
          <a:xfrm>
            <a:off x="2505075" y="2559050"/>
            <a:ext cx="3895725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245765" name="Line 5"/>
          <p:cNvSpPr>
            <a:spLocks noChangeShapeType="1"/>
          </p:cNvSpPr>
          <p:nvPr/>
        </p:nvSpPr>
        <p:spPr bwMode="auto">
          <a:xfrm>
            <a:off x="2481263" y="4044950"/>
            <a:ext cx="3895725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245766" name="Line 6"/>
          <p:cNvSpPr>
            <a:spLocks noChangeShapeType="1"/>
          </p:cNvSpPr>
          <p:nvPr/>
        </p:nvSpPr>
        <p:spPr bwMode="auto">
          <a:xfrm>
            <a:off x="3505200" y="2590800"/>
            <a:ext cx="1247775" cy="14541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245767" name="Text Box 7"/>
          <p:cNvSpPr txBox="1">
            <a:spLocks noChangeArrowheads="1"/>
          </p:cNvSpPr>
          <p:nvPr/>
        </p:nvSpPr>
        <p:spPr bwMode="auto">
          <a:xfrm>
            <a:off x="2133600" y="2362200"/>
            <a:ext cx="300038" cy="9017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r>
              <a:rPr lang="en-US" sz="1400" i="1">
                <a:solidFill>
                  <a:schemeClr val="tx1"/>
                </a:solidFill>
                <a:latin typeface="Tahoma" pitchFamily="-65" charset="0"/>
              </a:rPr>
              <a:t>p</a:t>
            </a:r>
            <a:endParaRPr lang="en-US" sz="1400">
              <a:solidFill>
                <a:schemeClr val="tx1"/>
              </a:solidFill>
              <a:latin typeface="Tahoma" pitchFamily="-65" charset="0"/>
            </a:endParaRPr>
          </a:p>
        </p:txBody>
      </p:sp>
      <p:sp>
        <p:nvSpPr>
          <p:cNvPr id="245768" name="Text Box 8"/>
          <p:cNvSpPr txBox="1">
            <a:spLocks noChangeArrowheads="1"/>
          </p:cNvSpPr>
          <p:nvPr/>
        </p:nvSpPr>
        <p:spPr bwMode="auto">
          <a:xfrm>
            <a:off x="2133600" y="3810000"/>
            <a:ext cx="300038" cy="9017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r>
              <a:rPr lang="en-US" sz="1400" i="1">
                <a:solidFill>
                  <a:schemeClr val="tx1"/>
                </a:solidFill>
                <a:latin typeface="Tahoma" pitchFamily="-65" charset="0"/>
              </a:rPr>
              <a:t>q</a:t>
            </a:r>
            <a:endParaRPr lang="en-US" sz="1400">
              <a:solidFill>
                <a:schemeClr val="tx1"/>
              </a:solidFill>
              <a:latin typeface="Tahoma" pitchFamily="-65" charset="0"/>
            </a:endParaRPr>
          </a:p>
        </p:txBody>
      </p:sp>
      <p:sp>
        <p:nvSpPr>
          <p:cNvPr id="245769" name="Text Box 9"/>
          <p:cNvSpPr txBox="1">
            <a:spLocks noChangeArrowheads="1"/>
          </p:cNvSpPr>
          <p:nvPr/>
        </p:nvSpPr>
        <p:spPr bwMode="auto">
          <a:xfrm>
            <a:off x="3886200" y="3124200"/>
            <a:ext cx="304800" cy="3048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r>
              <a:rPr lang="en-US" sz="1400" i="1">
                <a:solidFill>
                  <a:schemeClr val="tx1"/>
                </a:solidFill>
                <a:latin typeface="Tahoma" pitchFamily="-65" charset="0"/>
              </a:rPr>
              <a:t>m</a:t>
            </a:r>
            <a:endParaRPr lang="en-US" sz="1400">
              <a:solidFill>
                <a:schemeClr val="tx1"/>
              </a:solidFill>
              <a:latin typeface="Tahoma" pitchFamily="-65" charset="0"/>
            </a:endParaRPr>
          </a:p>
        </p:txBody>
      </p:sp>
      <p:sp>
        <p:nvSpPr>
          <p:cNvPr id="245770" name="Text Box 10"/>
          <p:cNvSpPr txBox="1">
            <a:spLocks noChangeArrowheads="1"/>
          </p:cNvSpPr>
          <p:nvPr/>
        </p:nvSpPr>
        <p:spPr bwMode="auto">
          <a:xfrm>
            <a:off x="6096000" y="37338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r>
              <a:rPr lang="en-US" sz="1400" i="1">
                <a:solidFill>
                  <a:schemeClr val="tx1"/>
                </a:solidFill>
                <a:latin typeface="Tahoma" pitchFamily="-65" charset="0"/>
              </a:rPr>
              <a:t>D</a:t>
            </a:r>
            <a:endParaRPr lang="en-US" sz="1400">
              <a:solidFill>
                <a:schemeClr val="tx1"/>
              </a:solidFill>
              <a:latin typeface="Tahoma" pitchFamily="-65" charset="0"/>
            </a:endParaRPr>
          </a:p>
        </p:txBody>
      </p:sp>
      <p:sp>
        <p:nvSpPr>
          <p:cNvPr id="245771" name="Text Box 11"/>
          <p:cNvSpPr txBox="1">
            <a:spLocks noChangeArrowheads="1"/>
          </p:cNvSpPr>
          <p:nvPr/>
        </p:nvSpPr>
        <p:spPr bwMode="auto">
          <a:xfrm>
            <a:off x="2667000" y="2514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r>
              <a:rPr lang="en-US" sz="1400" i="1">
                <a:solidFill>
                  <a:schemeClr val="tx1"/>
                </a:solidFill>
                <a:latin typeface="Tahoma" pitchFamily="-65" charset="0"/>
              </a:rPr>
              <a:t>A</a:t>
            </a:r>
            <a:endParaRPr lang="en-US" sz="1400">
              <a:solidFill>
                <a:schemeClr val="tx1"/>
              </a:solidFill>
              <a:latin typeface="Tahoma" pitchFamily="-65" charset="0"/>
            </a:endParaRPr>
          </a:p>
        </p:txBody>
      </p:sp>
      <p:sp>
        <p:nvSpPr>
          <p:cNvPr id="245772" name="Text Box 12"/>
          <p:cNvSpPr txBox="1">
            <a:spLocks noChangeArrowheads="1"/>
          </p:cNvSpPr>
          <p:nvPr/>
        </p:nvSpPr>
        <p:spPr bwMode="auto">
          <a:xfrm>
            <a:off x="3200400" y="38100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r>
              <a:rPr lang="en-US" sz="1400" i="1">
                <a:solidFill>
                  <a:schemeClr val="tx1"/>
                </a:solidFill>
                <a:latin typeface="Tahoma" pitchFamily="-65" charset="0"/>
              </a:rPr>
              <a:t>C</a:t>
            </a:r>
            <a:endParaRPr lang="en-US" sz="1400">
              <a:solidFill>
                <a:schemeClr val="tx1"/>
              </a:solidFill>
              <a:latin typeface="Tahoma" pitchFamily="-65" charset="0"/>
            </a:endParaRPr>
          </a:p>
        </p:txBody>
      </p:sp>
      <p:sp>
        <p:nvSpPr>
          <p:cNvPr id="245773" name="Text Box 13"/>
          <p:cNvSpPr txBox="1">
            <a:spLocks noChangeArrowheads="1"/>
          </p:cNvSpPr>
          <p:nvPr/>
        </p:nvSpPr>
        <p:spPr bwMode="auto">
          <a:xfrm>
            <a:off x="4953000" y="2514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r>
              <a:rPr lang="en-US" sz="1400" i="1">
                <a:solidFill>
                  <a:schemeClr val="tx1"/>
                </a:solidFill>
                <a:latin typeface="Tahoma" pitchFamily="-65" charset="0"/>
              </a:rPr>
              <a:t>B</a:t>
            </a:r>
            <a:endParaRPr lang="en-US" sz="1400">
              <a:solidFill>
                <a:schemeClr val="tx1"/>
              </a:solidFill>
              <a:latin typeface="Tahoma" pitchFamily="-65" charset="0"/>
            </a:endParaRPr>
          </a:p>
        </p:txBody>
      </p:sp>
      <p:sp>
        <p:nvSpPr>
          <p:cNvPr id="245774" name="Text Box 14"/>
          <p:cNvSpPr txBox="1">
            <a:spLocks noChangeArrowheads="1"/>
          </p:cNvSpPr>
          <p:nvPr/>
        </p:nvSpPr>
        <p:spPr bwMode="auto">
          <a:xfrm>
            <a:off x="4419600" y="4038600"/>
            <a:ext cx="1905000" cy="900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r>
              <a:rPr lang="en-US" sz="1400" i="1">
                <a:solidFill>
                  <a:schemeClr val="tx1"/>
                </a:solidFill>
                <a:latin typeface="Tahoma" pitchFamily="-65" charset="0"/>
              </a:rPr>
              <a:t>rcv</a:t>
            </a:r>
            <a:r>
              <a:rPr lang="en-US" sz="1400" i="1" baseline="-25000">
                <a:solidFill>
                  <a:schemeClr val="tx1"/>
                </a:solidFill>
                <a:latin typeface="Tahoma" pitchFamily="-65" charset="0"/>
              </a:rPr>
              <a:t>q</a:t>
            </a:r>
            <a:r>
              <a:rPr lang="en-US" sz="1400" i="1">
                <a:solidFill>
                  <a:schemeClr val="tx1"/>
                </a:solidFill>
                <a:latin typeface="Tahoma" pitchFamily="-65" charset="0"/>
              </a:rPr>
              <a:t>(m)    deliv</a:t>
            </a:r>
            <a:r>
              <a:rPr lang="en-US" sz="1400" i="1" baseline="-25000">
                <a:solidFill>
                  <a:schemeClr val="tx1"/>
                </a:solidFill>
                <a:latin typeface="Tahoma" pitchFamily="-65" charset="0"/>
              </a:rPr>
              <a:t>q</a:t>
            </a:r>
            <a:r>
              <a:rPr lang="en-US" sz="1400" i="1">
                <a:solidFill>
                  <a:schemeClr val="tx1"/>
                </a:solidFill>
                <a:latin typeface="Tahoma" pitchFamily="-65" charset="0"/>
              </a:rPr>
              <a:t>(m)</a:t>
            </a:r>
            <a:endParaRPr lang="en-US" sz="1400">
              <a:solidFill>
                <a:schemeClr val="tx1"/>
              </a:solidFill>
              <a:latin typeface="Tahoma" pitchFamily="-65" charset="0"/>
            </a:endParaRPr>
          </a:p>
        </p:txBody>
      </p:sp>
      <p:sp>
        <p:nvSpPr>
          <p:cNvPr id="245775" name="Text Box 15"/>
          <p:cNvSpPr txBox="1">
            <a:spLocks noChangeArrowheads="1"/>
          </p:cNvSpPr>
          <p:nvPr/>
        </p:nvSpPr>
        <p:spPr bwMode="auto">
          <a:xfrm>
            <a:off x="3033713" y="2209800"/>
            <a:ext cx="1081087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r>
              <a:rPr lang="en-US" sz="1400" i="1">
                <a:solidFill>
                  <a:schemeClr val="tx1"/>
                </a:solidFill>
                <a:latin typeface="Tahoma" pitchFamily="-65" charset="0"/>
              </a:rPr>
              <a:t>snd</a:t>
            </a:r>
            <a:r>
              <a:rPr lang="en-US" sz="1400" i="1" baseline="-25000">
                <a:solidFill>
                  <a:schemeClr val="tx1"/>
                </a:solidFill>
                <a:latin typeface="Tahoma" pitchFamily="-65" charset="0"/>
              </a:rPr>
              <a:t>p</a:t>
            </a:r>
            <a:r>
              <a:rPr lang="en-US" sz="1400" i="1">
                <a:solidFill>
                  <a:schemeClr val="tx1"/>
                </a:solidFill>
                <a:latin typeface="Tahoma" pitchFamily="-65" charset="0"/>
              </a:rPr>
              <a:t>(m)</a:t>
            </a:r>
            <a:endParaRPr lang="en-US" sz="1400">
              <a:solidFill>
                <a:schemeClr val="tx1"/>
              </a:solidFill>
              <a:latin typeface="Tahoma" pitchFamily="-65" charset="0"/>
            </a:endParaRPr>
          </a:p>
        </p:txBody>
      </p:sp>
      <p:graphicFrame>
        <p:nvGraphicFramePr>
          <p:cNvPr id="245776" name="Group 16"/>
          <p:cNvGraphicFramePr>
            <a:graphicFrameLocks noGrp="1"/>
          </p:cNvGraphicFramePr>
          <p:nvPr/>
        </p:nvGraphicFramePr>
        <p:xfrm>
          <a:off x="1981200" y="4419600"/>
          <a:ext cx="4419600" cy="396240"/>
        </p:xfrm>
        <a:graphic>
          <a:graphicData uri="http://schemas.openxmlformats.org/drawingml/2006/table">
            <a:tbl>
              <a:tblPr/>
              <a:tblGrid>
                <a:gridCol w="4572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</a:tblGrid>
              <a:tr h="28892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38"/>
                        </a:spcBef>
                        <a:spcAft>
                          <a:spcPct val="0"/>
                        </a:spcAft>
                        <a:buClr>
                          <a:srgbClr val="3333CC"/>
                        </a:buClr>
                        <a:buSzPct val="100000"/>
                        <a:buFont typeface="Times New Roman" pitchFamily="-65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VT</a:t>
                      </a:r>
                      <a:r>
                        <a:rPr kumimoji="0" lang="en-US" sz="1000" b="0" i="0" u="none" strike="noStrike" cap="none" normalizeH="0" baseline="-2500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38"/>
                        </a:spcBef>
                        <a:spcAft>
                          <a:spcPct val="0"/>
                        </a:spcAft>
                        <a:buClr>
                          <a:srgbClr val="3333CC"/>
                        </a:buClr>
                        <a:buSzPct val="100000"/>
                        <a:buFont typeface="Times New Roman" pitchFamily="-65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38"/>
                        </a:spcBef>
                        <a:spcAft>
                          <a:spcPct val="0"/>
                        </a:spcAft>
                        <a:buClr>
                          <a:srgbClr val="3333CC"/>
                        </a:buClr>
                        <a:buSzPct val="100000"/>
                        <a:buFont typeface="Times New Roman" pitchFamily="-65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38"/>
                        </a:spcBef>
                        <a:spcAft>
                          <a:spcPct val="0"/>
                        </a:spcAft>
                        <a:buClr>
                          <a:srgbClr val="3333CC"/>
                        </a:buClr>
                        <a:buSzPct val="100000"/>
                        <a:buFont typeface="Times New Roman" pitchFamily="-65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38"/>
                        </a:spcBef>
                        <a:spcAft>
                          <a:spcPct val="0"/>
                        </a:spcAft>
                        <a:buClr>
                          <a:srgbClr val="3333CC"/>
                        </a:buClr>
                        <a:buSzPct val="100000"/>
                        <a:buFont typeface="Times New Roman" pitchFamily="-65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38"/>
                        </a:spcBef>
                        <a:spcAft>
                          <a:spcPct val="0"/>
                        </a:spcAft>
                        <a:buClr>
                          <a:srgbClr val="3333CC"/>
                        </a:buClr>
                        <a:buSzPct val="100000"/>
                        <a:buFont typeface="Times New Roman" pitchFamily="-65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38"/>
                        </a:spcBef>
                        <a:spcAft>
                          <a:spcPct val="0"/>
                        </a:spcAft>
                        <a:buClr>
                          <a:srgbClr val="3333CC"/>
                        </a:buClr>
                        <a:buSzPct val="100000"/>
                        <a:buFont typeface="Times New Roman" pitchFamily="-65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38"/>
                        </a:spcBef>
                        <a:spcAft>
                          <a:spcPct val="0"/>
                        </a:spcAft>
                        <a:buClr>
                          <a:srgbClr val="3333CC"/>
                        </a:buClr>
                        <a:buSzPct val="100000"/>
                        <a:buFont typeface="Times New Roman" pitchFamily="-65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38"/>
                        </a:spcBef>
                        <a:spcAft>
                          <a:spcPct val="0"/>
                        </a:spcAft>
                        <a:buClr>
                          <a:srgbClr val="3333CC"/>
                        </a:buClr>
                        <a:buSzPct val="100000"/>
                        <a:buFont typeface="Times New Roman" pitchFamily="-65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38"/>
                        </a:spcBef>
                        <a:spcAft>
                          <a:spcPct val="0"/>
                        </a:spcAft>
                        <a:buClr>
                          <a:srgbClr val="3333CC"/>
                        </a:buClr>
                        <a:buSzPct val="100000"/>
                        <a:buFont typeface="Times New Roman" pitchFamily="-65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38"/>
                        </a:spcBef>
                        <a:spcAft>
                          <a:spcPct val="0"/>
                        </a:spcAft>
                        <a:buClr>
                          <a:srgbClr val="3333CC"/>
                        </a:buClr>
                        <a:buSzPct val="100000"/>
                        <a:buFont typeface="Times New Roman" pitchFamily="-65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38"/>
                        </a:spcBef>
                        <a:spcAft>
                          <a:spcPct val="0"/>
                        </a:spcAft>
                        <a:buClr>
                          <a:srgbClr val="3333CC"/>
                        </a:buClr>
                        <a:buSzPct val="100000"/>
                        <a:buFont typeface="Times New Roman" pitchFamily="-65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38"/>
                        </a:spcBef>
                        <a:spcAft>
                          <a:spcPct val="0"/>
                        </a:spcAft>
                        <a:buClr>
                          <a:srgbClr val="3333CC"/>
                        </a:buClr>
                        <a:buSzPct val="100000"/>
                        <a:buFont typeface="Times New Roman" pitchFamily="-65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38"/>
                        </a:spcBef>
                        <a:spcAft>
                          <a:spcPct val="0"/>
                        </a:spcAft>
                        <a:buClr>
                          <a:srgbClr val="3333CC"/>
                        </a:buClr>
                        <a:buSzPct val="100000"/>
                        <a:buFont typeface="Times New Roman" pitchFamily="-65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5808" name="Group 48"/>
          <p:cNvGraphicFramePr>
            <a:graphicFrameLocks noGrp="1"/>
          </p:cNvGraphicFramePr>
          <p:nvPr/>
        </p:nvGraphicFramePr>
        <p:xfrm>
          <a:off x="1981200" y="2835275"/>
          <a:ext cx="4419600" cy="396240"/>
        </p:xfrm>
        <a:graphic>
          <a:graphicData uri="http://schemas.openxmlformats.org/drawingml/2006/table">
            <a:tbl>
              <a:tblPr/>
              <a:tblGrid>
                <a:gridCol w="4572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</a:tblGrid>
              <a:tr h="28892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38"/>
                        </a:spcBef>
                        <a:spcAft>
                          <a:spcPct val="0"/>
                        </a:spcAft>
                        <a:buClr>
                          <a:srgbClr val="3333CC"/>
                        </a:buClr>
                        <a:buSzPct val="100000"/>
                        <a:buFont typeface="Times New Roman" pitchFamily="-65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VT</a:t>
                      </a:r>
                      <a:r>
                        <a:rPr kumimoji="0" lang="en-US" sz="1000" b="0" i="0" u="none" strike="noStrike" cap="none" normalizeH="0" baseline="-2500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38"/>
                        </a:spcBef>
                        <a:spcAft>
                          <a:spcPct val="0"/>
                        </a:spcAft>
                        <a:buClr>
                          <a:srgbClr val="3333CC"/>
                        </a:buClr>
                        <a:buSzPct val="100000"/>
                        <a:buFont typeface="Times New Roman" pitchFamily="-65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38"/>
                        </a:spcBef>
                        <a:spcAft>
                          <a:spcPct val="0"/>
                        </a:spcAft>
                        <a:buClr>
                          <a:srgbClr val="3333CC"/>
                        </a:buClr>
                        <a:buSzPct val="100000"/>
                        <a:buFont typeface="Times New Roman" pitchFamily="-65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38"/>
                        </a:spcBef>
                        <a:spcAft>
                          <a:spcPct val="0"/>
                        </a:spcAft>
                        <a:buClr>
                          <a:srgbClr val="3333CC"/>
                        </a:buClr>
                        <a:buSzPct val="100000"/>
                        <a:buFont typeface="Times New Roman" pitchFamily="-65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38"/>
                        </a:spcBef>
                        <a:spcAft>
                          <a:spcPct val="0"/>
                        </a:spcAft>
                        <a:buClr>
                          <a:srgbClr val="3333CC"/>
                        </a:buClr>
                        <a:buSzPct val="100000"/>
                        <a:buFont typeface="Times New Roman" pitchFamily="-65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38"/>
                        </a:spcBef>
                        <a:spcAft>
                          <a:spcPct val="0"/>
                        </a:spcAft>
                        <a:buClr>
                          <a:srgbClr val="3333CC"/>
                        </a:buClr>
                        <a:buSzPct val="100000"/>
                        <a:buFont typeface="Times New Roman" pitchFamily="-65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38"/>
                        </a:spcBef>
                        <a:spcAft>
                          <a:spcPct val="0"/>
                        </a:spcAft>
                        <a:buClr>
                          <a:srgbClr val="3333CC"/>
                        </a:buClr>
                        <a:buSzPct val="100000"/>
                        <a:buFont typeface="Times New Roman" pitchFamily="-65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38"/>
                        </a:spcBef>
                        <a:spcAft>
                          <a:spcPct val="0"/>
                        </a:spcAft>
                        <a:buClr>
                          <a:srgbClr val="3333CC"/>
                        </a:buClr>
                        <a:buSzPct val="100000"/>
                        <a:buFont typeface="Times New Roman" pitchFamily="-65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38"/>
                        </a:spcBef>
                        <a:spcAft>
                          <a:spcPct val="0"/>
                        </a:spcAft>
                        <a:buClr>
                          <a:srgbClr val="3333CC"/>
                        </a:buClr>
                        <a:buSzPct val="100000"/>
                        <a:buFont typeface="Times New Roman" pitchFamily="-65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38"/>
                        </a:spcBef>
                        <a:spcAft>
                          <a:spcPct val="0"/>
                        </a:spcAft>
                        <a:buClr>
                          <a:srgbClr val="3333CC"/>
                        </a:buClr>
                        <a:buSzPct val="100000"/>
                        <a:buFont typeface="Times New Roman" pitchFamily="-65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38"/>
                        </a:spcBef>
                        <a:spcAft>
                          <a:spcPct val="0"/>
                        </a:spcAft>
                        <a:buClr>
                          <a:srgbClr val="3333CC"/>
                        </a:buClr>
                        <a:buSzPct val="100000"/>
                        <a:buFont typeface="Times New Roman" pitchFamily="-65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38"/>
                        </a:spcBef>
                        <a:spcAft>
                          <a:spcPct val="0"/>
                        </a:spcAft>
                        <a:buClr>
                          <a:srgbClr val="3333CC"/>
                        </a:buClr>
                        <a:buSzPct val="100000"/>
                        <a:buFont typeface="Times New Roman" pitchFamily="-65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38"/>
                        </a:spcBef>
                        <a:spcAft>
                          <a:spcPct val="0"/>
                        </a:spcAft>
                        <a:buClr>
                          <a:srgbClr val="3333CC"/>
                        </a:buClr>
                        <a:buSzPct val="100000"/>
                        <a:buFont typeface="Times New Roman" pitchFamily="-65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38"/>
                        </a:spcBef>
                        <a:spcAft>
                          <a:spcPct val="0"/>
                        </a:spcAft>
                        <a:buClr>
                          <a:srgbClr val="3333CC"/>
                        </a:buClr>
                        <a:buSzPct val="100000"/>
                        <a:buFont typeface="Times New Roman" pitchFamily="-65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</a:tr>
            </a:tbl>
          </a:graphicData>
        </a:graphic>
      </p:graphicFrame>
      <p:sp>
        <p:nvSpPr>
          <p:cNvPr id="245840" name="Text Box 80"/>
          <p:cNvSpPr txBox="1">
            <a:spLocks noChangeArrowheads="1"/>
          </p:cNvSpPr>
          <p:nvPr/>
        </p:nvSpPr>
        <p:spPr bwMode="auto">
          <a:xfrm>
            <a:off x="4495800" y="3429000"/>
            <a:ext cx="914400" cy="4064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>
                <a:solidFill>
                  <a:schemeClr val="tx1"/>
                </a:solidFill>
                <a:latin typeface="Tahoma" pitchFamily="-65" charset="0"/>
              </a:rPr>
              <a:t>VT(m)=[2,0]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buSzPct val="60000"/>
            </a:pPr>
            <a:r>
              <a:rPr lang="en-US" sz="4000"/>
              <a:t>Vector time and happens before</a:t>
            </a:r>
          </a:p>
        </p:txBody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828800"/>
            <a:ext cx="9136063" cy="4125913"/>
          </a:xfrm>
        </p:spPr>
        <p:txBody>
          <a:bodyPr/>
          <a:lstStyle/>
          <a:p>
            <a:pPr marL="795338" indent="-338138" algn="l">
              <a:buSzPct val="60000"/>
            </a:pPr>
            <a:r>
              <a:rPr lang="en-US" sz="2800" dirty="0"/>
              <a:t>If A</a:t>
            </a:r>
            <a:r>
              <a:rPr lang="en-US" sz="2800" dirty="0">
                <a:sym typeface="Symbol" pitchFamily="-65" charset="2"/>
              </a:rPr>
              <a:t>B, then VT(A)&lt;VT(B)</a:t>
            </a:r>
          </a:p>
          <a:p>
            <a:pPr marL="1203325" lvl="2" indent="-338138">
              <a:buSzPct val="60000"/>
              <a:buFont typeface="Times New Roman" pitchFamily="-65" charset="0"/>
              <a:buBlip>
                <a:blip r:embed="rId3"/>
              </a:buBlip>
            </a:pPr>
            <a:r>
              <a:rPr lang="en-US" dirty="0">
                <a:sym typeface="Symbol" pitchFamily="-65" charset="2"/>
              </a:rPr>
              <a:t>Write a chain of events from A to B</a:t>
            </a:r>
          </a:p>
          <a:p>
            <a:pPr marL="1203325" lvl="2" indent="-338138">
              <a:buSzPct val="60000"/>
              <a:buFont typeface="Times New Roman" pitchFamily="-65" charset="0"/>
              <a:buBlip>
                <a:blip r:embed="rId3"/>
              </a:buBlip>
            </a:pPr>
            <a:r>
              <a:rPr lang="en-US" dirty="0">
                <a:sym typeface="Symbol" pitchFamily="-65" charset="2"/>
              </a:rPr>
              <a:t>Step by step the vector clocks get larger</a:t>
            </a:r>
            <a:endParaRPr lang="en-US" dirty="0" smtClean="0">
              <a:sym typeface="Symbol" pitchFamily="-65" charset="2"/>
            </a:endParaRPr>
          </a:p>
          <a:p>
            <a:pPr marL="795338" indent="-338138" algn="l">
              <a:buSzPct val="60000"/>
            </a:pPr>
            <a:endParaRPr lang="en-US" sz="2800" dirty="0" smtClean="0">
              <a:sym typeface="Symbol" pitchFamily="-65" charset="2"/>
            </a:endParaRPr>
          </a:p>
          <a:p>
            <a:pPr marL="795338" indent="-338138" algn="l">
              <a:buSzPct val="60000"/>
            </a:pPr>
            <a:r>
              <a:rPr lang="en-US" sz="2800" dirty="0" smtClean="0">
                <a:sym typeface="Symbol" pitchFamily="-65" charset="2"/>
              </a:rPr>
              <a:t>If </a:t>
            </a:r>
            <a:r>
              <a:rPr lang="en-US" sz="2800" dirty="0">
                <a:sym typeface="Symbol" pitchFamily="-65" charset="2"/>
              </a:rPr>
              <a:t>VT(A)&lt;VT(B) then AB</a:t>
            </a:r>
          </a:p>
          <a:p>
            <a:pPr marL="1203325" lvl="2" indent="-338138">
              <a:buSzPct val="60000"/>
              <a:buFont typeface="Times New Roman" pitchFamily="-65" charset="0"/>
              <a:buBlip>
                <a:blip r:embed="rId3"/>
              </a:buBlip>
            </a:pPr>
            <a:r>
              <a:rPr lang="en-US" dirty="0">
                <a:sym typeface="Symbol" pitchFamily="-65" charset="2"/>
              </a:rPr>
              <a:t>Two cases: if A and B both happen at same process </a:t>
            </a:r>
            <a:r>
              <a:rPr lang="en-US" dirty="0" err="1">
                <a:sym typeface="Symbol" pitchFamily="-65" charset="2"/>
              </a:rPr>
              <a:t>p</a:t>
            </a:r>
            <a:r>
              <a:rPr lang="en-US" dirty="0">
                <a:sym typeface="Symbol" pitchFamily="-65" charset="2"/>
              </a:rPr>
              <a:t>, trivial</a:t>
            </a:r>
          </a:p>
          <a:p>
            <a:pPr marL="1203325" lvl="2" indent="-338138">
              <a:buSzPct val="60000"/>
              <a:buFont typeface="Times New Roman" pitchFamily="-65" charset="0"/>
              <a:buBlip>
                <a:blip r:embed="rId3"/>
              </a:buBlip>
            </a:pPr>
            <a:r>
              <a:rPr lang="en-US" dirty="0">
                <a:sym typeface="Symbol" pitchFamily="-65" charset="2"/>
              </a:rPr>
              <a:t>If A happens at </a:t>
            </a:r>
            <a:r>
              <a:rPr lang="en-US" dirty="0" err="1">
                <a:sym typeface="Symbol" pitchFamily="-65" charset="2"/>
              </a:rPr>
              <a:t>p</a:t>
            </a:r>
            <a:r>
              <a:rPr lang="en-US" dirty="0">
                <a:sym typeface="Symbol" pitchFamily="-65" charset="2"/>
              </a:rPr>
              <a:t> and B at </a:t>
            </a:r>
            <a:r>
              <a:rPr lang="en-US" dirty="0" err="1">
                <a:sym typeface="Symbol" pitchFamily="-65" charset="2"/>
              </a:rPr>
              <a:t>q</a:t>
            </a:r>
            <a:r>
              <a:rPr lang="en-US" dirty="0">
                <a:sym typeface="Symbol" pitchFamily="-65" charset="2"/>
              </a:rPr>
              <a:t>, can trace the path back by which </a:t>
            </a:r>
            <a:r>
              <a:rPr lang="en-US" dirty="0" err="1">
                <a:sym typeface="Symbol" pitchFamily="-65" charset="2"/>
              </a:rPr>
              <a:t>q</a:t>
            </a:r>
            <a:r>
              <a:rPr lang="en-US" dirty="0">
                <a:sym typeface="Symbol" pitchFamily="-65" charset="2"/>
              </a:rPr>
              <a:t> “learned” </a:t>
            </a:r>
            <a:r>
              <a:rPr lang="en-US" dirty="0" err="1">
                <a:sym typeface="Symbol" pitchFamily="-65" charset="2"/>
              </a:rPr>
              <a:t>VT</a:t>
            </a:r>
            <a:r>
              <a:rPr lang="en-US" baseline="-25000" dirty="0" err="1">
                <a:sym typeface="Symbol" pitchFamily="-65" charset="2"/>
              </a:rPr>
              <a:t>A</a:t>
            </a:r>
            <a:r>
              <a:rPr lang="en-US" dirty="0" err="1">
                <a:sym typeface="Symbol" pitchFamily="-65" charset="2"/>
              </a:rPr>
              <a:t>[p</a:t>
            </a:r>
            <a:r>
              <a:rPr lang="en-US" dirty="0">
                <a:sym typeface="Symbol" pitchFamily="-65" charset="2"/>
              </a:rPr>
              <a:t>]</a:t>
            </a:r>
            <a:endParaRPr lang="en-US" dirty="0" smtClean="0">
              <a:sym typeface="Symbol" pitchFamily="-65" charset="2"/>
            </a:endParaRPr>
          </a:p>
          <a:p>
            <a:pPr marL="795338" indent="-338138" algn="l">
              <a:buSzPct val="60000"/>
            </a:pPr>
            <a:endParaRPr lang="en-US" sz="2800" dirty="0" smtClean="0">
              <a:sym typeface="Symbol" pitchFamily="-65" charset="2"/>
            </a:endParaRPr>
          </a:p>
          <a:p>
            <a:pPr marL="795338" indent="-338138" algn="l">
              <a:buSzPct val="60000"/>
            </a:pPr>
            <a:r>
              <a:rPr lang="en-US" sz="2800" dirty="0" smtClean="0">
                <a:sym typeface="Symbol" pitchFamily="-65" charset="2"/>
              </a:rPr>
              <a:t>Otherwise </a:t>
            </a:r>
            <a:r>
              <a:rPr lang="en-US" sz="2800" dirty="0">
                <a:sym typeface="Symbol" pitchFamily="-65" charset="2"/>
              </a:rPr>
              <a:t>A and B happened </a:t>
            </a:r>
            <a:r>
              <a:rPr lang="en-US" sz="2800" dirty="0" smtClean="0">
                <a:sym typeface="Symbol" pitchFamily="-65" charset="2"/>
              </a:rPr>
              <a:t>concurrently</a:t>
            </a:r>
            <a:endParaRPr lang="en-US" sz="2800" dirty="0">
              <a:sym typeface="Symbol" pitchFamily="-65" charset="2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</a:t>
            </a:r>
            <a:r>
              <a:rPr lang="en-US" dirty="0" smtClean="0"/>
              <a:t> causally</a:t>
            </a:r>
            <a:r>
              <a:rPr lang="en-US" dirty="0"/>
              <a:t>-ordered </a:t>
            </a:r>
            <a:r>
              <a:rPr lang="en-US" dirty="0" smtClean="0"/>
              <a:t>multicasting</a:t>
            </a:r>
            <a:endParaRPr lang="en-US" dirty="0"/>
          </a:p>
        </p:txBody>
      </p:sp>
      <p:sp>
        <p:nvSpPr>
          <p:cNvPr id="294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447800"/>
            <a:ext cx="9136063" cy="5410200"/>
          </a:xfrm>
        </p:spPr>
        <p:txBody>
          <a:bodyPr/>
          <a:lstStyle/>
          <a:p>
            <a:pPr marL="795338" indent="-330200" algn="l">
              <a:buSzPct val="60000"/>
            </a:pPr>
            <a:r>
              <a:rPr lang="en-US" sz="2800" dirty="0" smtClean="0"/>
              <a:t>Totally-ordered multicasting is expensive</a:t>
            </a:r>
          </a:p>
          <a:p>
            <a:pPr marL="1203325" lvl="2" indent="-330200">
              <a:buSzPct val="60000"/>
              <a:buFont typeface="Times New Roman" pitchFamily="-65" charset="0"/>
              <a:buBlip>
                <a:blip r:embed="rId2"/>
              </a:buBlip>
            </a:pPr>
            <a:r>
              <a:rPr lang="en-US" dirty="0" smtClean="0"/>
              <a:t>It insures that all replicas see the same sequence of updates, </a:t>
            </a:r>
            <a:r>
              <a:rPr lang="en-US" dirty="0" smtClean="0">
                <a:solidFill>
                  <a:srgbClr val="FF0000"/>
                </a:solidFill>
              </a:rPr>
              <a:t>even if the updates are not causally related</a:t>
            </a:r>
          </a:p>
          <a:p>
            <a:pPr marL="795338" lvl="1" indent="-330200">
              <a:buSzPct val="60000"/>
              <a:buFont typeface="Times New Roman" pitchFamily="-65" charset="0"/>
              <a:buBlip>
                <a:blip r:embed="rId2"/>
              </a:buBlip>
            </a:pPr>
            <a:endParaRPr lang="en-US" dirty="0" smtClean="0">
              <a:solidFill>
                <a:schemeClr val="tx1"/>
              </a:solidFill>
            </a:endParaRPr>
          </a:p>
          <a:p>
            <a:pPr marL="457200" lvl="1" indent="7938">
              <a:buSzPct val="60000"/>
              <a:buNone/>
            </a:pPr>
            <a:r>
              <a:rPr lang="en-US" dirty="0" smtClean="0">
                <a:solidFill>
                  <a:schemeClr val="tx1"/>
                </a:solidFill>
              </a:rPr>
              <a:t>In some applications, updates that are concurrent do not need to be performed in the same order at all replicas</a:t>
            </a:r>
          </a:p>
          <a:p>
            <a:pPr marL="795338" indent="-330200" algn="l">
              <a:buSzPct val="60000"/>
              <a:buFont typeface="Times New Roman" pitchFamily="-65" charset="0"/>
              <a:buBlip>
                <a:blip r:embed="rId2"/>
              </a:buBlip>
            </a:pPr>
            <a:endParaRPr lang="en-US" sz="2800" dirty="0" smtClean="0"/>
          </a:p>
          <a:p>
            <a:pPr marL="457200" indent="7938" algn="l">
              <a:buSzPct val="60000"/>
            </a:pPr>
            <a:r>
              <a:rPr lang="en-US" sz="2800" dirty="0" smtClean="0"/>
              <a:t>Goal</a:t>
            </a:r>
            <a:r>
              <a:rPr lang="en-US" sz="2800" dirty="0"/>
              <a:t>: ensure</a:t>
            </a:r>
            <a:r>
              <a:rPr lang="en-US" sz="2800" dirty="0" smtClean="0"/>
              <a:t> that a message is delivered to the </a:t>
            </a:r>
            <a:r>
              <a:rPr lang="en-US" sz="2800" dirty="0"/>
              <a:t>application only</a:t>
            </a:r>
            <a:r>
              <a:rPr lang="en-US" sz="2800" dirty="0" smtClean="0"/>
              <a:t> if </a:t>
            </a:r>
            <a:r>
              <a:rPr lang="en-US" sz="2800" dirty="0"/>
              <a:t>messages that causally precede it have also been </a:t>
            </a:r>
            <a:r>
              <a:rPr lang="en-US" sz="2800" dirty="0" smtClean="0"/>
              <a:t>delivered    (</a:t>
            </a:r>
            <a:r>
              <a:rPr lang="en-US" sz="2800" dirty="0" smtClean="0">
                <a:solidFill>
                  <a:srgbClr val="FF0000"/>
                </a:solidFill>
              </a:rPr>
              <a:t>causally-ordered multicasting</a:t>
            </a:r>
            <a:r>
              <a:rPr lang="en-US" sz="2800" dirty="0" smtClean="0"/>
              <a:t>)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Causally</a:t>
            </a:r>
            <a:r>
              <a:rPr lang="en-US" sz="4000" dirty="0"/>
              <a:t>-ordered </a:t>
            </a:r>
            <a:r>
              <a:rPr lang="en-US" sz="4000" dirty="0" smtClean="0"/>
              <a:t>multicasting (setup)</a:t>
            </a:r>
            <a:endParaRPr lang="en-US" sz="4000" dirty="0"/>
          </a:p>
        </p:txBody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828800"/>
            <a:ext cx="9136063" cy="5029200"/>
          </a:xfrm>
        </p:spPr>
        <p:txBody>
          <a:bodyPr/>
          <a:lstStyle/>
          <a:p>
            <a:pPr marL="457200" indent="0" algn="l">
              <a:buSzPct val="60000"/>
            </a:pPr>
            <a:r>
              <a:rPr lang="en-US" sz="2800" dirty="0" smtClean="0"/>
              <a:t>Assume that all updates are multicast to all replicas and that vector clocks only count send events:</a:t>
            </a:r>
          </a:p>
          <a:p>
            <a:pPr marL="457200" indent="0" algn="l">
              <a:buSzPct val="60000"/>
            </a:pPr>
            <a:endParaRPr lang="en-US" sz="2800" dirty="0" smtClean="0"/>
          </a:p>
          <a:p>
            <a:pPr marL="1203325" lvl="2" indent="-338138">
              <a:buSzPct val="60000"/>
              <a:buBlip>
                <a:blip r:embed="rId2"/>
              </a:buBlip>
            </a:pPr>
            <a:r>
              <a:rPr lang="en-US" dirty="0" smtClean="0"/>
              <a:t>When sending a message, process P</a:t>
            </a:r>
            <a:r>
              <a:rPr lang="en-US" baseline="-25000" dirty="0" smtClean="0"/>
              <a:t>i</a:t>
            </a:r>
            <a:r>
              <a:rPr lang="en-US" dirty="0" smtClean="0"/>
              <a:t> increments </a:t>
            </a:r>
            <a:r>
              <a:rPr lang="en-US" dirty="0" err="1" smtClean="0"/>
              <a:t>VC</a:t>
            </a:r>
            <a:r>
              <a:rPr lang="en-US" baseline="-25000" dirty="0" err="1" smtClean="0"/>
              <a:t>i</a:t>
            </a:r>
            <a:r>
              <a:rPr lang="en-US" dirty="0" err="1" smtClean="0"/>
              <a:t>[i</a:t>
            </a:r>
            <a:r>
              <a:rPr lang="en-US" dirty="0" smtClean="0"/>
              <a:t>]</a:t>
            </a:r>
          </a:p>
          <a:p>
            <a:pPr marL="1203325" lvl="2" indent="-338138">
              <a:buSzPct val="60000"/>
              <a:buBlip>
                <a:blip r:embed="rId2"/>
              </a:buBlip>
            </a:pPr>
            <a:endParaRPr lang="en-US" dirty="0" smtClean="0"/>
          </a:p>
          <a:p>
            <a:pPr marL="1203325" lvl="2" indent="-338138">
              <a:buSzPct val="60000"/>
              <a:buBlip>
                <a:blip r:embed="rId2"/>
              </a:buBlip>
            </a:pPr>
            <a:r>
              <a:rPr lang="en-US" dirty="0" smtClean="0"/>
              <a:t>Every message </a:t>
            </a:r>
            <a:r>
              <a:rPr lang="en-US" dirty="0" err="1" smtClean="0"/>
              <a:t>m</a:t>
            </a:r>
            <a:r>
              <a:rPr lang="en-US" dirty="0" smtClean="0"/>
              <a:t> is assigned a timestamp </a:t>
            </a:r>
            <a:r>
              <a:rPr lang="en-US" dirty="0" err="1" smtClean="0"/>
              <a:t>ts(m</a:t>
            </a:r>
            <a:r>
              <a:rPr lang="en-US" dirty="0" smtClean="0"/>
              <a:t>) that is the vector time at the sender process</a:t>
            </a:r>
          </a:p>
          <a:p>
            <a:pPr marL="1203325" lvl="2" indent="-338138">
              <a:buSzPct val="60000"/>
              <a:buBlip>
                <a:blip r:embed="rId2"/>
              </a:buBlip>
            </a:pPr>
            <a:endParaRPr lang="en-US" dirty="0" smtClean="0"/>
          </a:p>
          <a:p>
            <a:pPr marL="1203325" lvl="2" indent="-338138">
              <a:buSzPct val="60000"/>
              <a:buBlip>
                <a:blip r:embed="rId2"/>
              </a:buBlip>
            </a:pPr>
            <a:r>
              <a:rPr lang="en-US" dirty="0" smtClean="0"/>
              <a:t>When </a:t>
            </a:r>
            <a:r>
              <a:rPr lang="en-US" dirty="0" err="1" smtClean="0"/>
              <a:t>Pj</a:t>
            </a:r>
            <a:r>
              <a:rPr lang="en-US" dirty="0" smtClean="0"/>
              <a:t> </a:t>
            </a:r>
            <a:r>
              <a:rPr lang="en-US" b="1" dirty="0" smtClean="0"/>
              <a:t>delivers </a:t>
            </a:r>
            <a:r>
              <a:rPr lang="en-US" dirty="0" smtClean="0"/>
              <a:t>a message with timestamp </a:t>
            </a:r>
            <a:r>
              <a:rPr lang="en-US" dirty="0" err="1" smtClean="0"/>
              <a:t>ts(m</a:t>
            </a:r>
            <a:r>
              <a:rPr lang="en-US" dirty="0" smtClean="0"/>
              <a:t>),   it sets </a:t>
            </a:r>
            <a:r>
              <a:rPr lang="en-US" dirty="0" err="1" smtClean="0"/>
              <a:t>VC</a:t>
            </a:r>
            <a:r>
              <a:rPr lang="en-US" baseline="-25000" dirty="0" err="1" smtClean="0"/>
              <a:t>j</a:t>
            </a:r>
            <a:r>
              <a:rPr lang="en-US" dirty="0" err="1" smtClean="0"/>
              <a:t>[k</a:t>
            </a:r>
            <a:r>
              <a:rPr lang="en-US" dirty="0" smtClean="0"/>
              <a:t>] to </a:t>
            </a:r>
            <a:r>
              <a:rPr lang="en-US" dirty="0" err="1" smtClean="0"/>
              <a:t>max{VC</a:t>
            </a:r>
            <a:r>
              <a:rPr lang="en-US" baseline="-25000" dirty="0" err="1" smtClean="0"/>
              <a:t>j</a:t>
            </a:r>
            <a:r>
              <a:rPr lang="en-US" dirty="0" err="1" smtClean="0"/>
              <a:t>[k</a:t>
            </a:r>
            <a:r>
              <a:rPr lang="en-US" dirty="0" smtClean="0"/>
              <a:t>], </a:t>
            </a:r>
            <a:r>
              <a:rPr lang="en-US" dirty="0" err="1" smtClean="0"/>
              <a:t>ts(m)[k</a:t>
            </a:r>
            <a:r>
              <a:rPr lang="en-US" dirty="0" smtClean="0"/>
              <a:t>]} for every </a:t>
            </a:r>
            <a:r>
              <a:rPr lang="en-US" dirty="0" err="1" smtClean="0"/>
              <a:t>k</a:t>
            </a:r>
            <a:endParaRPr lang="en-US" dirty="0" smtClean="0"/>
          </a:p>
          <a:p>
            <a:pPr marL="1203325" lvl="2" indent="-338138">
              <a:buSzPct val="60000"/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Causally</a:t>
            </a:r>
            <a:r>
              <a:rPr lang="en-US" sz="4000" dirty="0"/>
              <a:t>-ordered </a:t>
            </a:r>
            <a:r>
              <a:rPr lang="en-US" sz="4000" dirty="0" smtClean="0"/>
              <a:t>multicasting (algorithm)</a:t>
            </a:r>
            <a:endParaRPr lang="en-US" sz="4000" dirty="0"/>
          </a:p>
        </p:txBody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447800"/>
            <a:ext cx="9136063" cy="5410200"/>
          </a:xfrm>
        </p:spPr>
        <p:txBody>
          <a:bodyPr/>
          <a:lstStyle/>
          <a:p>
            <a:pPr marL="457200" indent="7938" algn="l">
              <a:buSzPct val="60000"/>
            </a:pPr>
            <a:r>
              <a:rPr lang="en-US" sz="2800" dirty="0" smtClean="0"/>
              <a:t>Suppose </a:t>
            </a:r>
            <a:r>
              <a:rPr lang="en-US" sz="2800" dirty="0" err="1" smtClean="0"/>
              <a:t>P</a:t>
            </a:r>
            <a:r>
              <a:rPr lang="en-US" sz="2800" baseline="-25000" dirty="0" err="1" smtClean="0"/>
              <a:t>j</a:t>
            </a:r>
            <a:r>
              <a:rPr lang="en-US" sz="2800" dirty="0" smtClean="0"/>
              <a:t> receives message </a:t>
            </a:r>
            <a:r>
              <a:rPr lang="en-US" sz="2800" dirty="0" err="1" smtClean="0"/>
              <a:t>m</a:t>
            </a:r>
            <a:r>
              <a:rPr lang="en-US" sz="2800" dirty="0" smtClean="0"/>
              <a:t> from P</a:t>
            </a:r>
            <a:r>
              <a:rPr lang="en-US" sz="2800" baseline="-25000" dirty="0" smtClean="0"/>
              <a:t>i</a:t>
            </a:r>
            <a:r>
              <a:rPr lang="en-US" sz="2800" dirty="0" smtClean="0"/>
              <a:t> with vector timestamp </a:t>
            </a:r>
            <a:r>
              <a:rPr lang="en-US" sz="2800" dirty="0" err="1" smtClean="0"/>
              <a:t>ts(m</a:t>
            </a:r>
            <a:r>
              <a:rPr lang="en-US" sz="2800" dirty="0" smtClean="0"/>
              <a:t>)</a:t>
            </a:r>
          </a:p>
          <a:p>
            <a:pPr marL="457200" indent="7938" algn="l">
              <a:buSzPct val="60000"/>
            </a:pPr>
            <a:endParaRPr lang="en-US" sz="2800" dirty="0" smtClean="0"/>
          </a:p>
          <a:p>
            <a:pPr marL="457200" indent="7938" algn="l">
              <a:buSzPct val="60000"/>
            </a:pPr>
            <a:r>
              <a:rPr lang="en-US" sz="2800" dirty="0" smtClean="0"/>
              <a:t>The </a:t>
            </a:r>
            <a:r>
              <a:rPr lang="en-US" sz="2800" dirty="0"/>
              <a:t>delivery of the message to the application will be delayed until these conditions are met</a:t>
            </a:r>
            <a:r>
              <a:rPr lang="en-US" sz="2800" dirty="0" smtClean="0"/>
              <a:t>: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Causally</a:t>
            </a:r>
            <a:r>
              <a:rPr lang="en-US" sz="4000" dirty="0"/>
              <a:t>-ordered </a:t>
            </a:r>
            <a:r>
              <a:rPr lang="en-US" sz="4000" dirty="0" smtClean="0"/>
              <a:t>multicasting (algorithm)</a:t>
            </a:r>
            <a:endParaRPr lang="en-US" sz="4000" dirty="0"/>
          </a:p>
        </p:txBody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447800"/>
            <a:ext cx="9136063" cy="5410200"/>
          </a:xfrm>
        </p:spPr>
        <p:txBody>
          <a:bodyPr/>
          <a:lstStyle/>
          <a:p>
            <a:pPr marL="457200" indent="0" algn="l">
              <a:buSzPct val="60000"/>
            </a:pPr>
            <a:r>
              <a:rPr lang="en-US" sz="2800" dirty="0" smtClean="0"/>
              <a:t>Suppose </a:t>
            </a:r>
            <a:r>
              <a:rPr lang="en-US" sz="2800" dirty="0" err="1" smtClean="0"/>
              <a:t>P</a:t>
            </a:r>
            <a:r>
              <a:rPr lang="en-US" sz="2800" baseline="-25000" dirty="0" err="1" smtClean="0"/>
              <a:t>j</a:t>
            </a:r>
            <a:r>
              <a:rPr lang="en-US" sz="2800" dirty="0" smtClean="0"/>
              <a:t> receives message </a:t>
            </a:r>
            <a:r>
              <a:rPr lang="en-US" sz="2800" dirty="0" err="1" smtClean="0"/>
              <a:t>m</a:t>
            </a:r>
            <a:r>
              <a:rPr lang="en-US" sz="2800" dirty="0" smtClean="0"/>
              <a:t> from P</a:t>
            </a:r>
            <a:r>
              <a:rPr lang="en-US" sz="2800" baseline="-25000" dirty="0" smtClean="0"/>
              <a:t>i</a:t>
            </a:r>
            <a:r>
              <a:rPr lang="en-US" sz="2800" dirty="0" smtClean="0"/>
              <a:t> with vector timestamp </a:t>
            </a:r>
            <a:r>
              <a:rPr lang="en-US" sz="2800" dirty="0" err="1" smtClean="0"/>
              <a:t>ts(m</a:t>
            </a:r>
            <a:r>
              <a:rPr lang="en-US" sz="2800" dirty="0" smtClean="0"/>
              <a:t>)</a:t>
            </a:r>
          </a:p>
          <a:p>
            <a:pPr marL="457200" indent="0" algn="l">
              <a:buSzPct val="60000"/>
            </a:pPr>
            <a:endParaRPr lang="en-US" sz="2800" dirty="0" smtClean="0"/>
          </a:p>
          <a:p>
            <a:pPr marL="457200" indent="0" algn="l">
              <a:buSzPct val="60000"/>
            </a:pPr>
            <a:r>
              <a:rPr lang="en-US" sz="2800" dirty="0" smtClean="0"/>
              <a:t>The </a:t>
            </a:r>
            <a:r>
              <a:rPr lang="en-US" sz="2800" dirty="0"/>
              <a:t>delivery of the message to the application will be delayed until these conditions are met</a:t>
            </a:r>
            <a:r>
              <a:rPr lang="en-US" sz="2800" dirty="0" smtClean="0"/>
              <a:t>:</a:t>
            </a:r>
          </a:p>
          <a:p>
            <a:pPr marL="795338" indent="-330200" algn="l">
              <a:buSzPct val="60000"/>
              <a:buFont typeface="Times New Roman" pitchFamily="-65" charset="0"/>
              <a:buBlip>
                <a:blip r:embed="rId2"/>
              </a:buBlip>
            </a:pPr>
            <a:endParaRPr lang="en-US" sz="2800" dirty="0" smtClean="0"/>
          </a:p>
          <a:p>
            <a:pPr marL="1203325" lvl="2" indent="-330200">
              <a:buSzPct val="60000"/>
              <a:buFont typeface="Times New Roman" pitchFamily="-65" charset="0"/>
              <a:buBlip>
                <a:blip r:embed="rId2"/>
              </a:buBlip>
            </a:pPr>
            <a:r>
              <a:rPr lang="en-US" dirty="0" err="1"/>
              <a:t>t</a:t>
            </a:r>
            <a:r>
              <a:rPr lang="en-US" dirty="0" err="1" smtClean="0"/>
              <a:t>s</a:t>
            </a:r>
            <a:r>
              <a:rPr lang="en-US" dirty="0"/>
              <a:t>(m)[</a:t>
            </a:r>
            <a:r>
              <a:rPr lang="en-US" dirty="0" err="1"/>
              <a:t>i</a:t>
            </a:r>
            <a:r>
              <a:rPr lang="en-US" dirty="0"/>
              <a:t>] = VC</a:t>
            </a:r>
            <a:r>
              <a:rPr lang="en-US" baseline="-25000" dirty="0"/>
              <a:t>j</a:t>
            </a:r>
            <a:r>
              <a:rPr lang="en-US" dirty="0"/>
              <a:t>[i]</a:t>
            </a:r>
            <a:r>
              <a:rPr lang="en-US"/>
              <a:t>+</a:t>
            </a:r>
            <a:r>
              <a:rPr lang="en-US" smtClean="0"/>
              <a:t>1</a:t>
            </a:r>
          </a:p>
          <a:p>
            <a:pPr marL="873125" lvl="2" indent="0">
              <a:buSzPct val="60000"/>
              <a:buNone/>
            </a:pPr>
            <a:endParaRPr lang="en-US" dirty="0" smtClean="0"/>
          </a:p>
          <a:p>
            <a:pPr marL="1203325" lvl="2" indent="-330200">
              <a:buSzPct val="60000"/>
              <a:buFont typeface="Times New Roman" pitchFamily="-65" charset="0"/>
              <a:buBlip>
                <a:blip r:embed="rId2"/>
              </a:buBlip>
            </a:pPr>
            <a:r>
              <a:rPr lang="en-US" dirty="0" err="1" smtClean="0"/>
              <a:t>ts</a:t>
            </a:r>
            <a:r>
              <a:rPr lang="en-US" dirty="0" err="1"/>
              <a:t>(m)[k</a:t>
            </a:r>
            <a:r>
              <a:rPr lang="en-US" dirty="0"/>
              <a:t>] </a:t>
            </a:r>
            <a:r>
              <a:rPr lang="en-US" dirty="0">
                <a:ea typeface="Calibri"/>
                <a:cs typeface="Calibri"/>
              </a:rPr>
              <a:t>≤ </a:t>
            </a:r>
            <a:r>
              <a:rPr lang="en-US" dirty="0" err="1">
                <a:ea typeface="Calibri"/>
                <a:cs typeface="Calibri"/>
              </a:rPr>
              <a:t>VC</a:t>
            </a:r>
            <a:r>
              <a:rPr lang="en-US" baseline="-25000" dirty="0" err="1">
                <a:ea typeface="Calibri"/>
                <a:cs typeface="Calibri"/>
              </a:rPr>
              <a:t>j</a:t>
            </a:r>
            <a:r>
              <a:rPr lang="en-US" dirty="0" err="1">
                <a:ea typeface="Calibri"/>
                <a:cs typeface="Calibri"/>
              </a:rPr>
              <a:t>[k</a:t>
            </a:r>
            <a:r>
              <a:rPr lang="en-US" dirty="0">
                <a:ea typeface="Calibri"/>
                <a:cs typeface="Calibri"/>
              </a:rPr>
              <a:t>] for all </a:t>
            </a:r>
            <a:r>
              <a:rPr lang="en-US" dirty="0" err="1">
                <a:ea typeface="Calibri"/>
                <a:cs typeface="Calibri"/>
              </a:rPr>
              <a:t>k</a:t>
            </a:r>
            <a:r>
              <a:rPr lang="en-US" dirty="0">
                <a:ea typeface="Calibri"/>
                <a:cs typeface="Calibri"/>
              </a:rPr>
              <a:t> ≠ </a:t>
            </a:r>
            <a:r>
              <a:rPr lang="en-US" dirty="0" err="1">
                <a:ea typeface="Calibri"/>
                <a:cs typeface="Calibri"/>
              </a:rPr>
              <a:t>i</a:t>
            </a:r>
            <a:endParaRPr lang="en-US" dirty="0">
              <a:ea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 lIns="0" tIns="0" rIns="0" bIns="0"/>
          <a:lstStyle/>
          <a:p>
            <a:pPr eaLnBrk="1" hangingPunct="1">
              <a:lnSpc>
                <a:spcPct val="94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/>
              <a:t>Global state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19200"/>
            <a:ext cx="9144000" cy="8172450"/>
          </a:xfrm>
        </p:spPr>
        <p:txBody>
          <a:bodyPr lIns="0" tIns="0" rIns="0" bIns="0"/>
          <a:lstStyle/>
          <a:p>
            <a:pPr marL="457200" indent="0" algn="l" eaLnBrk="1" hangingPunct="1">
              <a:buFont typeface="Times New Roman" pitchFamily="-65" charset="0"/>
              <a:buNone/>
              <a:tabLst>
                <a:tab pos="895350" algn="l"/>
                <a:tab pos="1344613" algn="l"/>
                <a:tab pos="1793875" algn="l"/>
                <a:tab pos="2065338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sz="2800" dirty="0"/>
              <a:t>There are many situations in which we want to talk about some form of simultaneous event, or global state</a:t>
            </a:r>
            <a:endParaRPr lang="en-US" sz="2800" dirty="0" smtClean="0"/>
          </a:p>
          <a:p>
            <a:pPr marL="795338" indent="-338138" algn="l" eaLnBrk="1" hangingPunct="1">
              <a:lnSpc>
                <a:spcPct val="94000"/>
              </a:lnSpc>
              <a:buSzPct val="45000"/>
              <a:buFont typeface="StarSymbol" charset="0"/>
              <a:buNone/>
              <a:tabLst>
                <a:tab pos="895350" algn="l"/>
                <a:tab pos="1344613" algn="l"/>
                <a:tab pos="1793875" algn="l"/>
                <a:tab pos="2065338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z="2400" dirty="0" smtClean="0"/>
          </a:p>
          <a:p>
            <a:pPr marL="795338" indent="-338138" algn="l" eaLnBrk="1" hangingPunct="1">
              <a:lnSpc>
                <a:spcPct val="94000"/>
              </a:lnSpc>
              <a:buSzPct val="45000"/>
              <a:buFont typeface="StarSymbol" charset="0"/>
              <a:buNone/>
              <a:tabLst>
                <a:tab pos="895350" algn="l"/>
                <a:tab pos="1344613" algn="l"/>
                <a:tab pos="1793875" algn="l"/>
                <a:tab pos="2065338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dirty="0" smtClean="0"/>
              <a:t>Global </a:t>
            </a:r>
            <a:r>
              <a:rPr lang="en-GB" sz="2400" dirty="0"/>
              <a:t>state: </a:t>
            </a:r>
          </a:p>
          <a:p>
            <a:pPr marL="1203325" lvl="2" indent="-338138">
              <a:lnSpc>
                <a:spcPct val="94000"/>
              </a:lnSpc>
              <a:buClr>
                <a:schemeClr val="tx1"/>
              </a:buClr>
              <a:buSzPct val="60000"/>
              <a:buFont typeface="Wingdings" pitchFamily="-65" charset="2"/>
              <a:buBlip>
                <a:blip r:embed="rId3"/>
              </a:buBlip>
              <a:tabLst>
                <a:tab pos="895350" algn="l"/>
                <a:tab pos="1344613" algn="l"/>
                <a:tab pos="1793875" algn="l"/>
                <a:tab pos="2065338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/>
              <a:t>local state of each process</a:t>
            </a:r>
          </a:p>
          <a:p>
            <a:pPr marL="1203325" lvl="2" indent="-338138">
              <a:lnSpc>
                <a:spcPct val="94000"/>
              </a:lnSpc>
              <a:buClr>
                <a:schemeClr val="tx1"/>
              </a:buClr>
              <a:buSzPct val="60000"/>
              <a:buFont typeface="Wingdings" pitchFamily="-65" charset="2"/>
              <a:buBlip>
                <a:blip r:embed="rId3"/>
              </a:buBlip>
              <a:tabLst>
                <a:tab pos="895350" algn="l"/>
                <a:tab pos="1344613" algn="l"/>
                <a:tab pos="1793875" algn="l"/>
                <a:tab pos="2065338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/>
              <a:t>messages in transit at a certain time.</a:t>
            </a:r>
            <a:endParaRPr lang="en-GB" dirty="0" smtClean="0"/>
          </a:p>
          <a:p>
            <a:pPr marL="795338" indent="-338138" algn="l" eaLnBrk="1" hangingPunct="1">
              <a:buSzPct val="45000"/>
              <a:buFont typeface="StarSymbol" charset="0"/>
              <a:buNone/>
              <a:tabLst>
                <a:tab pos="895350" algn="l"/>
                <a:tab pos="1344613" algn="l"/>
                <a:tab pos="1793875" algn="l"/>
                <a:tab pos="2065338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z="2400" dirty="0" smtClean="0"/>
          </a:p>
          <a:p>
            <a:pPr marL="795338" indent="-338138" algn="l" eaLnBrk="1" hangingPunct="1">
              <a:buSzPct val="45000"/>
              <a:buFont typeface="StarSymbol" charset="0"/>
              <a:buNone/>
              <a:tabLst>
                <a:tab pos="895350" algn="l"/>
                <a:tab pos="1344613" algn="l"/>
                <a:tab pos="1793875" algn="l"/>
                <a:tab pos="2065338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dirty="0" smtClean="0"/>
              <a:t>Useful </a:t>
            </a:r>
            <a:r>
              <a:rPr lang="en-GB" sz="2400" dirty="0"/>
              <a:t>for:</a:t>
            </a:r>
          </a:p>
          <a:p>
            <a:pPr marL="1203325" lvl="2" indent="-338138">
              <a:buSzPct val="60000"/>
              <a:buFont typeface="StarSymbol" charset="0"/>
              <a:buBlip>
                <a:blip r:embed="rId3"/>
              </a:buBlip>
              <a:tabLst>
                <a:tab pos="895350" algn="l"/>
                <a:tab pos="1344613" algn="l"/>
                <a:tab pos="1793875" algn="l"/>
                <a:tab pos="2065338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/>
              <a:t>Termination detection</a:t>
            </a:r>
          </a:p>
          <a:p>
            <a:pPr marL="1203325" lvl="2" indent="-338138">
              <a:buSzPct val="60000"/>
              <a:buFont typeface="StarSymbol" charset="0"/>
              <a:buBlip>
                <a:blip r:embed="rId3"/>
              </a:buBlip>
              <a:tabLst>
                <a:tab pos="895350" algn="l"/>
                <a:tab pos="1344613" algn="l"/>
                <a:tab pos="1793875" algn="l"/>
                <a:tab pos="2065338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/>
              <a:t>Deadlock detection</a:t>
            </a:r>
          </a:p>
          <a:p>
            <a:pPr marL="1203325" lvl="2" indent="-338138">
              <a:buSzPct val="60000"/>
              <a:buFont typeface="StarSymbol" charset="0"/>
              <a:buBlip>
                <a:blip r:embed="rId3"/>
              </a:buBlip>
              <a:tabLst>
                <a:tab pos="895350" algn="l"/>
                <a:tab pos="1344613" algn="l"/>
                <a:tab pos="1793875" algn="l"/>
                <a:tab pos="2065338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/>
              <a:t>Crash recovery</a:t>
            </a:r>
          </a:p>
          <a:p>
            <a:pPr marL="1203325" lvl="2" indent="-338138">
              <a:buSzPct val="60000"/>
              <a:buFont typeface="StarSymbol" charset="0"/>
              <a:buBlip>
                <a:blip r:embed="rId3"/>
              </a:buBlip>
              <a:tabLst>
                <a:tab pos="895350" algn="l"/>
                <a:tab pos="1344613" algn="l"/>
                <a:tab pos="1793875" algn="l"/>
                <a:tab pos="2065338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/>
              <a:t>Garbage collection</a:t>
            </a:r>
          </a:p>
          <a:p>
            <a:pPr marL="1203325" lvl="2" indent="-338138">
              <a:buSzPct val="60000"/>
              <a:buFont typeface="StarSymbol" charset="0"/>
              <a:buBlip>
                <a:blip r:embed="rId3"/>
              </a:buBlip>
              <a:tabLst>
                <a:tab pos="895350" algn="l"/>
                <a:tab pos="1344613" algn="l"/>
                <a:tab pos="1793875" algn="l"/>
                <a:tab pos="2065338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/>
              <a:t>Debugging distributed programs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 lIns="0" tIns="0" rIns="0" bIns="0"/>
          <a:lstStyle/>
          <a:p>
            <a:pPr eaLnBrk="1" hangingPunct="1">
              <a:lnSpc>
                <a:spcPct val="94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/>
              <a:t>Global state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19200"/>
            <a:ext cx="9144000" cy="8172450"/>
          </a:xfrm>
        </p:spPr>
        <p:txBody>
          <a:bodyPr lIns="0" tIns="0" rIns="0" bIns="0"/>
          <a:lstStyle/>
          <a:p>
            <a:pPr marL="457200" indent="0" algn="l" eaLnBrk="1" hangingPunct="1">
              <a:buFont typeface="Times New Roman" pitchFamily="-65" charset="0"/>
              <a:buNone/>
              <a:tabLst>
                <a:tab pos="895350" algn="l"/>
                <a:tab pos="1344613" algn="l"/>
                <a:tab pos="1793875" algn="l"/>
                <a:tab pos="2065338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sz="2800" dirty="0"/>
              <a:t>There are many situations in which we want to talk about some form of simultaneous event, or global state</a:t>
            </a:r>
            <a:endParaRPr lang="en-US" sz="2800" dirty="0" smtClean="0"/>
          </a:p>
          <a:p>
            <a:pPr marL="795338" indent="-338138" algn="l" eaLnBrk="1" hangingPunct="1">
              <a:lnSpc>
                <a:spcPct val="94000"/>
              </a:lnSpc>
              <a:buSzPct val="45000"/>
              <a:buFont typeface="StarSymbol" charset="0"/>
              <a:buNone/>
              <a:tabLst>
                <a:tab pos="895350" algn="l"/>
                <a:tab pos="1344613" algn="l"/>
                <a:tab pos="1793875" algn="l"/>
                <a:tab pos="2065338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z="2400" dirty="0" smtClean="0"/>
          </a:p>
          <a:p>
            <a:pPr marL="795338" indent="-338138" algn="l" eaLnBrk="1" hangingPunct="1">
              <a:lnSpc>
                <a:spcPct val="94000"/>
              </a:lnSpc>
              <a:buSzPct val="45000"/>
              <a:buFont typeface="StarSymbol" charset="0"/>
              <a:buNone/>
              <a:tabLst>
                <a:tab pos="895350" algn="l"/>
                <a:tab pos="1344613" algn="l"/>
                <a:tab pos="1793875" algn="l"/>
                <a:tab pos="2065338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dirty="0" smtClean="0"/>
              <a:t>Global </a:t>
            </a:r>
            <a:r>
              <a:rPr lang="en-GB" sz="2400" dirty="0"/>
              <a:t>state: </a:t>
            </a:r>
          </a:p>
          <a:p>
            <a:pPr marL="1203325" lvl="2" indent="-338138">
              <a:lnSpc>
                <a:spcPct val="94000"/>
              </a:lnSpc>
              <a:buClr>
                <a:schemeClr val="tx1"/>
              </a:buClr>
              <a:buSzPct val="60000"/>
              <a:buFont typeface="Wingdings" pitchFamily="-65" charset="2"/>
              <a:buBlip>
                <a:blip r:embed="rId3"/>
              </a:buBlip>
              <a:tabLst>
                <a:tab pos="895350" algn="l"/>
                <a:tab pos="1344613" algn="l"/>
                <a:tab pos="1793875" algn="l"/>
                <a:tab pos="2065338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/>
              <a:t>local state of each process</a:t>
            </a:r>
          </a:p>
          <a:p>
            <a:pPr marL="1203325" lvl="2" indent="-338138">
              <a:lnSpc>
                <a:spcPct val="94000"/>
              </a:lnSpc>
              <a:buClr>
                <a:schemeClr val="tx1"/>
              </a:buClr>
              <a:buSzPct val="60000"/>
              <a:buFont typeface="Wingdings" pitchFamily="-65" charset="2"/>
              <a:buBlip>
                <a:blip r:embed="rId3"/>
              </a:buBlip>
              <a:tabLst>
                <a:tab pos="895350" algn="l"/>
                <a:tab pos="1344613" algn="l"/>
                <a:tab pos="1793875" algn="l"/>
                <a:tab pos="2065338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/>
              <a:t>messages in transit at a certain time.</a:t>
            </a:r>
            <a:endParaRPr lang="en-GB" dirty="0" smtClean="0"/>
          </a:p>
          <a:p>
            <a:pPr marL="795338" indent="-338138" algn="l" eaLnBrk="1" hangingPunct="1">
              <a:buSzPct val="45000"/>
              <a:buFont typeface="StarSymbol" charset="0"/>
              <a:buNone/>
              <a:tabLst>
                <a:tab pos="895350" algn="l"/>
                <a:tab pos="1344613" algn="l"/>
                <a:tab pos="1793875" algn="l"/>
                <a:tab pos="2065338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z="2400" dirty="0" smtClean="0"/>
          </a:p>
          <a:p>
            <a:pPr marL="795338" indent="-338138" algn="l" eaLnBrk="1" hangingPunct="1">
              <a:buSzPct val="45000"/>
              <a:buFont typeface="StarSymbol" charset="0"/>
              <a:buNone/>
              <a:tabLst>
                <a:tab pos="895350" algn="l"/>
                <a:tab pos="1344613" algn="l"/>
                <a:tab pos="1793875" algn="l"/>
                <a:tab pos="2065338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sz="2400" dirty="0" smtClean="0">
                <a:solidFill>
                  <a:srgbClr val="FF0000"/>
                </a:solidFill>
              </a:rPr>
              <a:t>Problem: Impossible to do.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 hangingPunct="1"/>
            <a:r>
              <a:rPr lang="en-US"/>
              <a:t>Temporal distortions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2057400"/>
            <a:ext cx="9144000" cy="4114800"/>
          </a:xfrm>
        </p:spPr>
        <p:txBody>
          <a:bodyPr/>
          <a:lstStyle/>
          <a:p>
            <a:pPr marL="795338" indent="-338138" algn="l" defTabSz="914400" eaLnBrk="1" hangingPunct="1">
              <a:buFont typeface="Times New Roman" pitchFamily="-65" charset="0"/>
              <a:buNone/>
            </a:pPr>
            <a:r>
              <a:rPr lang="en-US" sz="2800" dirty="0"/>
              <a:t>Things can be complicated because we can’t </a:t>
            </a:r>
            <a:r>
              <a:rPr lang="en-US" sz="2800" dirty="0" smtClean="0"/>
              <a:t>predict</a:t>
            </a:r>
          </a:p>
          <a:p>
            <a:pPr marL="1203325" lvl="2" indent="-338138" defTabSz="914400">
              <a:buSzPct val="60000"/>
              <a:buFont typeface="Times New Roman" pitchFamily="-65" charset="0"/>
              <a:buBlip>
                <a:blip r:embed="rId3"/>
              </a:buBlip>
            </a:pPr>
            <a:r>
              <a:rPr lang="en-US" dirty="0"/>
              <a:t>Message delays (they vary constantly)</a:t>
            </a:r>
          </a:p>
          <a:p>
            <a:pPr marL="1203325" lvl="2" indent="-338138" defTabSz="914400">
              <a:buSzPct val="60000"/>
              <a:buFont typeface="Times New Roman" pitchFamily="-65" charset="0"/>
              <a:buBlip>
                <a:blip r:embed="rId3"/>
              </a:buBlip>
            </a:pPr>
            <a:r>
              <a:rPr lang="en-US" dirty="0"/>
              <a:t>Execution speeds (often a process shares a machine with many other tasks)</a:t>
            </a:r>
          </a:p>
          <a:p>
            <a:pPr marL="1203325" lvl="2" indent="-338138" defTabSz="914400">
              <a:buSzPct val="60000"/>
              <a:buFont typeface="Times New Roman" pitchFamily="-65" charset="0"/>
              <a:buBlip>
                <a:blip r:embed="rId3"/>
              </a:buBlip>
            </a:pPr>
            <a:r>
              <a:rPr lang="en-US" dirty="0"/>
              <a:t>Timing of external events</a:t>
            </a:r>
            <a:endParaRPr lang="en-US" dirty="0" smtClean="0"/>
          </a:p>
          <a:p>
            <a:pPr marL="795338" indent="-338138" algn="l" defTabSz="914400" eaLnBrk="1" hangingPunct="1">
              <a:buFont typeface="Times New Roman" pitchFamily="-65" charset="0"/>
              <a:buNone/>
            </a:pPr>
            <a:endParaRPr lang="en-US" sz="2800" dirty="0" smtClean="0"/>
          </a:p>
          <a:p>
            <a:pPr marL="795338" indent="-338138" algn="l" defTabSz="914400" eaLnBrk="1" hangingPunct="1">
              <a:buFont typeface="Times New Roman" pitchFamily="-65" charset="0"/>
              <a:buNone/>
            </a:pPr>
            <a:r>
              <a:rPr lang="en-US" sz="2800" dirty="0" err="1" smtClean="0"/>
              <a:t>Lamport</a:t>
            </a:r>
            <a:r>
              <a:rPr lang="en-US" sz="2800" dirty="0" smtClean="0"/>
              <a:t> </a:t>
            </a:r>
            <a:r>
              <a:rPr lang="en-US" sz="2800" dirty="0"/>
              <a:t>looked at this question too</a:t>
            </a:r>
          </a:p>
          <a:p>
            <a:pPr marL="795338" indent="-338138" algn="l" defTabSz="914400" eaLnBrk="1" hangingPunct="1">
              <a:buFont typeface="Times New Roman" pitchFamily="-65" charset="0"/>
              <a:buNone/>
            </a:pPr>
            <a:endParaRPr lang="en-US" sz="28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 hangingPunct="1"/>
            <a:r>
              <a:rPr lang="en-US"/>
              <a:t>Temporal distortions</a:t>
            </a:r>
          </a:p>
        </p:txBody>
      </p:sp>
      <p:sp>
        <p:nvSpPr>
          <p:cNvPr id="121859" name="Rectangle 3"/>
          <p:cNvSpPr>
            <a:spLocks noChangeArrowheads="1"/>
          </p:cNvSpPr>
          <p:nvPr/>
        </p:nvSpPr>
        <p:spPr bwMode="auto">
          <a:xfrm>
            <a:off x="0" y="-261610"/>
            <a:ext cx="18466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21860" name="Rectangle 4"/>
          <p:cNvSpPr>
            <a:spLocks noChangeArrowheads="1"/>
          </p:cNvSpPr>
          <p:nvPr/>
        </p:nvSpPr>
        <p:spPr bwMode="auto">
          <a:xfrm>
            <a:off x="0" y="5562600"/>
            <a:ext cx="91440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algn="ctr" eaLnBrk="1" hangingPunct="1">
              <a:spcBef>
                <a:spcPts val="738"/>
              </a:spcBef>
              <a:buClr>
                <a:srgbClr val="3333CC"/>
              </a:buClr>
              <a:buSzPct val="100000"/>
              <a:buFont typeface="Times New Roman" pitchFamily="-65" charset="0"/>
              <a:buNone/>
            </a:pPr>
            <a:r>
              <a:rPr lang="en-US" dirty="0">
                <a:latin typeface="+mj-lt"/>
              </a:rPr>
              <a:t>What does “now” mean?</a:t>
            </a:r>
          </a:p>
        </p:txBody>
      </p:sp>
      <p:sp>
        <p:nvSpPr>
          <p:cNvPr id="121861" name="AutoShape 5"/>
          <p:cNvSpPr>
            <a:spLocks noChangeAspect="1" noChangeArrowheads="1" noTextEdit="1"/>
          </p:cNvSpPr>
          <p:nvPr/>
        </p:nvSpPr>
        <p:spPr bwMode="auto">
          <a:xfrm>
            <a:off x="685800" y="2819400"/>
            <a:ext cx="7467600" cy="23622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21862" name="Rectangle 6"/>
          <p:cNvSpPr>
            <a:spLocks noChangeArrowheads="1"/>
          </p:cNvSpPr>
          <p:nvPr/>
        </p:nvSpPr>
        <p:spPr bwMode="auto">
          <a:xfrm>
            <a:off x="685800" y="2828925"/>
            <a:ext cx="476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endParaRPr lang="en-US" sz="1800">
              <a:solidFill>
                <a:schemeClr val="tx1"/>
              </a:solidFill>
              <a:latin typeface="Tahoma" pitchFamily="-65" charset="0"/>
            </a:endParaRPr>
          </a:p>
        </p:txBody>
      </p:sp>
      <p:sp>
        <p:nvSpPr>
          <p:cNvPr id="121863" name="Freeform 7"/>
          <p:cNvSpPr>
            <a:spLocks noEditPoints="1"/>
          </p:cNvSpPr>
          <p:nvPr/>
        </p:nvSpPr>
        <p:spPr bwMode="auto">
          <a:xfrm>
            <a:off x="947738" y="2898775"/>
            <a:ext cx="7189787" cy="112713"/>
          </a:xfrm>
          <a:custGeom>
            <a:avLst/>
            <a:gdLst>
              <a:gd name="T0" fmla="*/ 6 w 4529"/>
              <a:gd name="T1" fmla="*/ 30 h 71"/>
              <a:gd name="T2" fmla="*/ 4493 w 4529"/>
              <a:gd name="T3" fmla="*/ 31 h 71"/>
              <a:gd name="T4" fmla="*/ 4495 w 4529"/>
              <a:gd name="T5" fmla="*/ 31 h 71"/>
              <a:gd name="T6" fmla="*/ 4496 w 4529"/>
              <a:gd name="T7" fmla="*/ 33 h 71"/>
              <a:gd name="T8" fmla="*/ 4498 w 4529"/>
              <a:gd name="T9" fmla="*/ 34 h 71"/>
              <a:gd name="T10" fmla="*/ 4498 w 4529"/>
              <a:gd name="T11" fmla="*/ 35 h 71"/>
              <a:gd name="T12" fmla="*/ 4498 w 4529"/>
              <a:gd name="T13" fmla="*/ 37 h 71"/>
              <a:gd name="T14" fmla="*/ 4496 w 4529"/>
              <a:gd name="T15" fmla="*/ 38 h 71"/>
              <a:gd name="T16" fmla="*/ 4495 w 4529"/>
              <a:gd name="T17" fmla="*/ 40 h 71"/>
              <a:gd name="T18" fmla="*/ 4493 w 4529"/>
              <a:gd name="T19" fmla="*/ 40 h 71"/>
              <a:gd name="T20" fmla="*/ 6 w 4529"/>
              <a:gd name="T21" fmla="*/ 40 h 71"/>
              <a:gd name="T22" fmla="*/ 3 w 4529"/>
              <a:gd name="T23" fmla="*/ 38 h 71"/>
              <a:gd name="T24" fmla="*/ 1 w 4529"/>
              <a:gd name="T25" fmla="*/ 38 h 71"/>
              <a:gd name="T26" fmla="*/ 1 w 4529"/>
              <a:gd name="T27" fmla="*/ 37 h 71"/>
              <a:gd name="T28" fmla="*/ 0 w 4529"/>
              <a:gd name="T29" fmla="*/ 35 h 71"/>
              <a:gd name="T30" fmla="*/ 1 w 4529"/>
              <a:gd name="T31" fmla="*/ 33 h 71"/>
              <a:gd name="T32" fmla="*/ 1 w 4529"/>
              <a:gd name="T33" fmla="*/ 31 h 71"/>
              <a:gd name="T34" fmla="*/ 3 w 4529"/>
              <a:gd name="T35" fmla="*/ 31 h 71"/>
              <a:gd name="T36" fmla="*/ 6 w 4529"/>
              <a:gd name="T37" fmla="*/ 30 h 71"/>
              <a:gd name="T38" fmla="*/ 6 w 4529"/>
              <a:gd name="T39" fmla="*/ 30 h 71"/>
              <a:gd name="T40" fmla="*/ 4482 w 4529"/>
              <a:gd name="T41" fmla="*/ 0 h 71"/>
              <a:gd name="T42" fmla="*/ 4529 w 4529"/>
              <a:gd name="T43" fmla="*/ 35 h 71"/>
              <a:gd name="T44" fmla="*/ 4482 w 4529"/>
              <a:gd name="T45" fmla="*/ 71 h 71"/>
              <a:gd name="T46" fmla="*/ 4482 w 4529"/>
              <a:gd name="T47" fmla="*/ 0 h 71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4529"/>
              <a:gd name="T73" fmla="*/ 0 h 71"/>
              <a:gd name="T74" fmla="*/ 4529 w 4529"/>
              <a:gd name="T75" fmla="*/ 71 h 71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4529" h="71">
                <a:moveTo>
                  <a:pt x="6" y="30"/>
                </a:moveTo>
                <a:lnTo>
                  <a:pt x="4493" y="31"/>
                </a:lnTo>
                <a:lnTo>
                  <a:pt x="4495" y="31"/>
                </a:lnTo>
                <a:lnTo>
                  <a:pt x="4496" y="33"/>
                </a:lnTo>
                <a:lnTo>
                  <a:pt x="4498" y="34"/>
                </a:lnTo>
                <a:lnTo>
                  <a:pt x="4498" y="35"/>
                </a:lnTo>
                <a:lnTo>
                  <a:pt x="4498" y="37"/>
                </a:lnTo>
                <a:lnTo>
                  <a:pt x="4496" y="38"/>
                </a:lnTo>
                <a:lnTo>
                  <a:pt x="4495" y="40"/>
                </a:lnTo>
                <a:lnTo>
                  <a:pt x="4493" y="40"/>
                </a:lnTo>
                <a:lnTo>
                  <a:pt x="6" y="40"/>
                </a:lnTo>
                <a:lnTo>
                  <a:pt x="3" y="38"/>
                </a:lnTo>
                <a:lnTo>
                  <a:pt x="1" y="38"/>
                </a:lnTo>
                <a:lnTo>
                  <a:pt x="1" y="37"/>
                </a:lnTo>
                <a:lnTo>
                  <a:pt x="0" y="35"/>
                </a:lnTo>
                <a:lnTo>
                  <a:pt x="1" y="33"/>
                </a:lnTo>
                <a:lnTo>
                  <a:pt x="1" y="31"/>
                </a:lnTo>
                <a:lnTo>
                  <a:pt x="3" y="31"/>
                </a:lnTo>
                <a:lnTo>
                  <a:pt x="6" y="30"/>
                </a:lnTo>
                <a:close/>
                <a:moveTo>
                  <a:pt x="4482" y="0"/>
                </a:moveTo>
                <a:lnTo>
                  <a:pt x="4529" y="35"/>
                </a:lnTo>
                <a:lnTo>
                  <a:pt x="4482" y="71"/>
                </a:lnTo>
                <a:lnTo>
                  <a:pt x="4482" y="0"/>
                </a:lnTo>
                <a:close/>
              </a:path>
            </a:pathLst>
          </a:custGeom>
          <a:solidFill>
            <a:srgbClr val="000000"/>
          </a:solidFill>
          <a:ln w="1588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21864" name="Freeform 8"/>
          <p:cNvSpPr>
            <a:spLocks noEditPoints="1"/>
          </p:cNvSpPr>
          <p:nvPr/>
        </p:nvSpPr>
        <p:spPr bwMode="auto">
          <a:xfrm>
            <a:off x="947738" y="2898775"/>
            <a:ext cx="7189787" cy="112713"/>
          </a:xfrm>
          <a:custGeom>
            <a:avLst/>
            <a:gdLst>
              <a:gd name="T0" fmla="*/ 6 w 4529"/>
              <a:gd name="T1" fmla="*/ 30 h 71"/>
              <a:gd name="T2" fmla="*/ 4493 w 4529"/>
              <a:gd name="T3" fmla="*/ 31 h 71"/>
              <a:gd name="T4" fmla="*/ 4495 w 4529"/>
              <a:gd name="T5" fmla="*/ 31 h 71"/>
              <a:gd name="T6" fmla="*/ 4496 w 4529"/>
              <a:gd name="T7" fmla="*/ 33 h 71"/>
              <a:gd name="T8" fmla="*/ 4498 w 4529"/>
              <a:gd name="T9" fmla="*/ 34 h 71"/>
              <a:gd name="T10" fmla="*/ 4498 w 4529"/>
              <a:gd name="T11" fmla="*/ 35 h 71"/>
              <a:gd name="T12" fmla="*/ 4498 w 4529"/>
              <a:gd name="T13" fmla="*/ 37 h 71"/>
              <a:gd name="T14" fmla="*/ 4496 w 4529"/>
              <a:gd name="T15" fmla="*/ 38 h 71"/>
              <a:gd name="T16" fmla="*/ 4495 w 4529"/>
              <a:gd name="T17" fmla="*/ 40 h 71"/>
              <a:gd name="T18" fmla="*/ 4493 w 4529"/>
              <a:gd name="T19" fmla="*/ 40 h 71"/>
              <a:gd name="T20" fmla="*/ 6 w 4529"/>
              <a:gd name="T21" fmla="*/ 40 h 71"/>
              <a:gd name="T22" fmla="*/ 3 w 4529"/>
              <a:gd name="T23" fmla="*/ 38 h 71"/>
              <a:gd name="T24" fmla="*/ 1 w 4529"/>
              <a:gd name="T25" fmla="*/ 38 h 71"/>
              <a:gd name="T26" fmla="*/ 1 w 4529"/>
              <a:gd name="T27" fmla="*/ 37 h 71"/>
              <a:gd name="T28" fmla="*/ 0 w 4529"/>
              <a:gd name="T29" fmla="*/ 35 h 71"/>
              <a:gd name="T30" fmla="*/ 1 w 4529"/>
              <a:gd name="T31" fmla="*/ 33 h 71"/>
              <a:gd name="T32" fmla="*/ 1 w 4529"/>
              <a:gd name="T33" fmla="*/ 31 h 71"/>
              <a:gd name="T34" fmla="*/ 3 w 4529"/>
              <a:gd name="T35" fmla="*/ 31 h 71"/>
              <a:gd name="T36" fmla="*/ 6 w 4529"/>
              <a:gd name="T37" fmla="*/ 30 h 71"/>
              <a:gd name="T38" fmla="*/ 6 w 4529"/>
              <a:gd name="T39" fmla="*/ 30 h 71"/>
              <a:gd name="T40" fmla="*/ 4482 w 4529"/>
              <a:gd name="T41" fmla="*/ 0 h 71"/>
              <a:gd name="T42" fmla="*/ 4529 w 4529"/>
              <a:gd name="T43" fmla="*/ 35 h 71"/>
              <a:gd name="T44" fmla="*/ 4482 w 4529"/>
              <a:gd name="T45" fmla="*/ 71 h 71"/>
              <a:gd name="T46" fmla="*/ 4482 w 4529"/>
              <a:gd name="T47" fmla="*/ 0 h 71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4529"/>
              <a:gd name="T73" fmla="*/ 0 h 71"/>
              <a:gd name="T74" fmla="*/ 4529 w 4529"/>
              <a:gd name="T75" fmla="*/ 71 h 71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4529" h="71">
                <a:moveTo>
                  <a:pt x="6" y="30"/>
                </a:moveTo>
                <a:lnTo>
                  <a:pt x="4493" y="31"/>
                </a:lnTo>
                <a:lnTo>
                  <a:pt x="4495" y="31"/>
                </a:lnTo>
                <a:lnTo>
                  <a:pt x="4496" y="33"/>
                </a:lnTo>
                <a:lnTo>
                  <a:pt x="4498" y="34"/>
                </a:lnTo>
                <a:lnTo>
                  <a:pt x="4498" y="35"/>
                </a:lnTo>
                <a:lnTo>
                  <a:pt x="4498" y="37"/>
                </a:lnTo>
                <a:lnTo>
                  <a:pt x="4496" y="38"/>
                </a:lnTo>
                <a:lnTo>
                  <a:pt x="4495" y="40"/>
                </a:lnTo>
                <a:lnTo>
                  <a:pt x="4493" y="40"/>
                </a:lnTo>
                <a:lnTo>
                  <a:pt x="6" y="40"/>
                </a:lnTo>
                <a:lnTo>
                  <a:pt x="3" y="38"/>
                </a:lnTo>
                <a:lnTo>
                  <a:pt x="1" y="38"/>
                </a:lnTo>
                <a:lnTo>
                  <a:pt x="1" y="37"/>
                </a:lnTo>
                <a:lnTo>
                  <a:pt x="0" y="35"/>
                </a:lnTo>
                <a:lnTo>
                  <a:pt x="1" y="33"/>
                </a:lnTo>
                <a:lnTo>
                  <a:pt x="1" y="31"/>
                </a:lnTo>
                <a:lnTo>
                  <a:pt x="3" y="31"/>
                </a:lnTo>
                <a:lnTo>
                  <a:pt x="6" y="30"/>
                </a:lnTo>
                <a:close/>
                <a:moveTo>
                  <a:pt x="4482" y="0"/>
                </a:moveTo>
                <a:lnTo>
                  <a:pt x="4529" y="35"/>
                </a:lnTo>
                <a:lnTo>
                  <a:pt x="4482" y="71"/>
                </a:lnTo>
                <a:lnTo>
                  <a:pt x="4482" y="0"/>
                </a:lnTo>
                <a:close/>
              </a:path>
            </a:pathLst>
          </a:custGeom>
          <a:solidFill>
            <a:srgbClr val="000000"/>
          </a:solidFill>
          <a:ln w="1588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21865" name="Freeform 9"/>
          <p:cNvSpPr>
            <a:spLocks noEditPoints="1"/>
          </p:cNvSpPr>
          <p:nvPr/>
        </p:nvSpPr>
        <p:spPr bwMode="auto">
          <a:xfrm>
            <a:off x="947738" y="5065713"/>
            <a:ext cx="7189787" cy="114300"/>
          </a:xfrm>
          <a:custGeom>
            <a:avLst/>
            <a:gdLst>
              <a:gd name="T0" fmla="*/ 6 w 4529"/>
              <a:gd name="T1" fmla="*/ 30 h 72"/>
              <a:gd name="T2" fmla="*/ 4493 w 4529"/>
              <a:gd name="T3" fmla="*/ 32 h 72"/>
              <a:gd name="T4" fmla="*/ 4495 w 4529"/>
              <a:gd name="T5" fmla="*/ 32 h 72"/>
              <a:gd name="T6" fmla="*/ 4496 w 4529"/>
              <a:gd name="T7" fmla="*/ 33 h 72"/>
              <a:gd name="T8" fmla="*/ 4498 w 4529"/>
              <a:gd name="T9" fmla="*/ 35 h 72"/>
              <a:gd name="T10" fmla="*/ 4498 w 4529"/>
              <a:gd name="T11" fmla="*/ 36 h 72"/>
              <a:gd name="T12" fmla="*/ 4498 w 4529"/>
              <a:gd name="T13" fmla="*/ 37 h 72"/>
              <a:gd name="T14" fmla="*/ 4496 w 4529"/>
              <a:gd name="T15" fmla="*/ 39 h 72"/>
              <a:gd name="T16" fmla="*/ 4495 w 4529"/>
              <a:gd name="T17" fmla="*/ 40 h 72"/>
              <a:gd name="T18" fmla="*/ 4493 w 4529"/>
              <a:gd name="T19" fmla="*/ 40 h 72"/>
              <a:gd name="T20" fmla="*/ 6 w 4529"/>
              <a:gd name="T21" fmla="*/ 40 h 72"/>
              <a:gd name="T22" fmla="*/ 3 w 4529"/>
              <a:gd name="T23" fmla="*/ 39 h 72"/>
              <a:gd name="T24" fmla="*/ 1 w 4529"/>
              <a:gd name="T25" fmla="*/ 39 h 72"/>
              <a:gd name="T26" fmla="*/ 1 w 4529"/>
              <a:gd name="T27" fmla="*/ 37 h 72"/>
              <a:gd name="T28" fmla="*/ 0 w 4529"/>
              <a:gd name="T29" fmla="*/ 36 h 72"/>
              <a:gd name="T30" fmla="*/ 1 w 4529"/>
              <a:gd name="T31" fmla="*/ 33 h 72"/>
              <a:gd name="T32" fmla="*/ 1 w 4529"/>
              <a:gd name="T33" fmla="*/ 32 h 72"/>
              <a:gd name="T34" fmla="*/ 3 w 4529"/>
              <a:gd name="T35" fmla="*/ 32 h 72"/>
              <a:gd name="T36" fmla="*/ 6 w 4529"/>
              <a:gd name="T37" fmla="*/ 30 h 72"/>
              <a:gd name="T38" fmla="*/ 6 w 4529"/>
              <a:gd name="T39" fmla="*/ 30 h 72"/>
              <a:gd name="T40" fmla="*/ 4482 w 4529"/>
              <a:gd name="T41" fmla="*/ 0 h 72"/>
              <a:gd name="T42" fmla="*/ 4529 w 4529"/>
              <a:gd name="T43" fmla="*/ 36 h 72"/>
              <a:gd name="T44" fmla="*/ 4482 w 4529"/>
              <a:gd name="T45" fmla="*/ 72 h 72"/>
              <a:gd name="T46" fmla="*/ 4482 w 4529"/>
              <a:gd name="T47" fmla="*/ 0 h 72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4529"/>
              <a:gd name="T73" fmla="*/ 0 h 72"/>
              <a:gd name="T74" fmla="*/ 4529 w 4529"/>
              <a:gd name="T75" fmla="*/ 72 h 72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4529" h="72">
                <a:moveTo>
                  <a:pt x="6" y="30"/>
                </a:moveTo>
                <a:lnTo>
                  <a:pt x="4493" y="32"/>
                </a:lnTo>
                <a:lnTo>
                  <a:pt x="4495" y="32"/>
                </a:lnTo>
                <a:lnTo>
                  <a:pt x="4496" y="33"/>
                </a:lnTo>
                <a:lnTo>
                  <a:pt x="4498" y="35"/>
                </a:lnTo>
                <a:lnTo>
                  <a:pt x="4498" y="36"/>
                </a:lnTo>
                <a:lnTo>
                  <a:pt x="4498" y="37"/>
                </a:lnTo>
                <a:lnTo>
                  <a:pt x="4496" y="39"/>
                </a:lnTo>
                <a:lnTo>
                  <a:pt x="4495" y="40"/>
                </a:lnTo>
                <a:lnTo>
                  <a:pt x="4493" y="40"/>
                </a:lnTo>
                <a:lnTo>
                  <a:pt x="6" y="40"/>
                </a:lnTo>
                <a:lnTo>
                  <a:pt x="3" y="39"/>
                </a:lnTo>
                <a:lnTo>
                  <a:pt x="1" y="39"/>
                </a:lnTo>
                <a:lnTo>
                  <a:pt x="1" y="37"/>
                </a:lnTo>
                <a:lnTo>
                  <a:pt x="0" y="36"/>
                </a:lnTo>
                <a:lnTo>
                  <a:pt x="1" y="33"/>
                </a:lnTo>
                <a:lnTo>
                  <a:pt x="1" y="32"/>
                </a:lnTo>
                <a:lnTo>
                  <a:pt x="3" y="32"/>
                </a:lnTo>
                <a:lnTo>
                  <a:pt x="6" y="30"/>
                </a:lnTo>
                <a:close/>
                <a:moveTo>
                  <a:pt x="4482" y="0"/>
                </a:moveTo>
                <a:lnTo>
                  <a:pt x="4529" y="36"/>
                </a:lnTo>
                <a:lnTo>
                  <a:pt x="4482" y="72"/>
                </a:lnTo>
                <a:lnTo>
                  <a:pt x="4482" y="0"/>
                </a:lnTo>
                <a:close/>
              </a:path>
            </a:pathLst>
          </a:custGeom>
          <a:solidFill>
            <a:srgbClr val="000000"/>
          </a:solidFill>
          <a:ln w="1588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21866" name="Freeform 10"/>
          <p:cNvSpPr>
            <a:spLocks noEditPoints="1"/>
          </p:cNvSpPr>
          <p:nvPr/>
        </p:nvSpPr>
        <p:spPr bwMode="auto">
          <a:xfrm>
            <a:off x="947738" y="4389438"/>
            <a:ext cx="7189787" cy="112712"/>
          </a:xfrm>
          <a:custGeom>
            <a:avLst/>
            <a:gdLst>
              <a:gd name="T0" fmla="*/ 6 w 4529"/>
              <a:gd name="T1" fmla="*/ 30 h 71"/>
              <a:gd name="T2" fmla="*/ 4493 w 4529"/>
              <a:gd name="T3" fmla="*/ 31 h 71"/>
              <a:gd name="T4" fmla="*/ 4495 w 4529"/>
              <a:gd name="T5" fmla="*/ 31 h 71"/>
              <a:gd name="T6" fmla="*/ 4496 w 4529"/>
              <a:gd name="T7" fmla="*/ 32 h 71"/>
              <a:gd name="T8" fmla="*/ 4498 w 4529"/>
              <a:gd name="T9" fmla="*/ 34 h 71"/>
              <a:gd name="T10" fmla="*/ 4498 w 4529"/>
              <a:gd name="T11" fmla="*/ 35 h 71"/>
              <a:gd name="T12" fmla="*/ 4498 w 4529"/>
              <a:gd name="T13" fmla="*/ 37 h 71"/>
              <a:gd name="T14" fmla="*/ 4496 w 4529"/>
              <a:gd name="T15" fmla="*/ 38 h 71"/>
              <a:gd name="T16" fmla="*/ 4495 w 4529"/>
              <a:gd name="T17" fmla="*/ 40 h 71"/>
              <a:gd name="T18" fmla="*/ 4493 w 4529"/>
              <a:gd name="T19" fmla="*/ 40 h 71"/>
              <a:gd name="T20" fmla="*/ 6 w 4529"/>
              <a:gd name="T21" fmla="*/ 40 h 71"/>
              <a:gd name="T22" fmla="*/ 3 w 4529"/>
              <a:gd name="T23" fmla="*/ 38 h 71"/>
              <a:gd name="T24" fmla="*/ 1 w 4529"/>
              <a:gd name="T25" fmla="*/ 38 h 71"/>
              <a:gd name="T26" fmla="*/ 1 w 4529"/>
              <a:gd name="T27" fmla="*/ 37 h 71"/>
              <a:gd name="T28" fmla="*/ 0 w 4529"/>
              <a:gd name="T29" fmla="*/ 35 h 71"/>
              <a:gd name="T30" fmla="*/ 1 w 4529"/>
              <a:gd name="T31" fmla="*/ 32 h 71"/>
              <a:gd name="T32" fmla="*/ 1 w 4529"/>
              <a:gd name="T33" fmla="*/ 31 h 71"/>
              <a:gd name="T34" fmla="*/ 3 w 4529"/>
              <a:gd name="T35" fmla="*/ 31 h 71"/>
              <a:gd name="T36" fmla="*/ 6 w 4529"/>
              <a:gd name="T37" fmla="*/ 30 h 71"/>
              <a:gd name="T38" fmla="*/ 6 w 4529"/>
              <a:gd name="T39" fmla="*/ 30 h 71"/>
              <a:gd name="T40" fmla="*/ 4482 w 4529"/>
              <a:gd name="T41" fmla="*/ 0 h 71"/>
              <a:gd name="T42" fmla="*/ 4529 w 4529"/>
              <a:gd name="T43" fmla="*/ 35 h 71"/>
              <a:gd name="T44" fmla="*/ 4482 w 4529"/>
              <a:gd name="T45" fmla="*/ 71 h 71"/>
              <a:gd name="T46" fmla="*/ 4482 w 4529"/>
              <a:gd name="T47" fmla="*/ 0 h 71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4529"/>
              <a:gd name="T73" fmla="*/ 0 h 71"/>
              <a:gd name="T74" fmla="*/ 4529 w 4529"/>
              <a:gd name="T75" fmla="*/ 71 h 71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4529" h="71">
                <a:moveTo>
                  <a:pt x="6" y="30"/>
                </a:moveTo>
                <a:lnTo>
                  <a:pt x="4493" y="31"/>
                </a:lnTo>
                <a:lnTo>
                  <a:pt x="4495" y="31"/>
                </a:lnTo>
                <a:lnTo>
                  <a:pt x="4496" y="32"/>
                </a:lnTo>
                <a:lnTo>
                  <a:pt x="4498" y="34"/>
                </a:lnTo>
                <a:lnTo>
                  <a:pt x="4498" y="35"/>
                </a:lnTo>
                <a:lnTo>
                  <a:pt x="4498" y="37"/>
                </a:lnTo>
                <a:lnTo>
                  <a:pt x="4496" y="38"/>
                </a:lnTo>
                <a:lnTo>
                  <a:pt x="4495" y="40"/>
                </a:lnTo>
                <a:lnTo>
                  <a:pt x="4493" y="40"/>
                </a:lnTo>
                <a:lnTo>
                  <a:pt x="6" y="40"/>
                </a:lnTo>
                <a:lnTo>
                  <a:pt x="3" y="38"/>
                </a:lnTo>
                <a:lnTo>
                  <a:pt x="1" y="38"/>
                </a:lnTo>
                <a:lnTo>
                  <a:pt x="1" y="37"/>
                </a:lnTo>
                <a:lnTo>
                  <a:pt x="0" y="35"/>
                </a:lnTo>
                <a:lnTo>
                  <a:pt x="1" y="32"/>
                </a:lnTo>
                <a:lnTo>
                  <a:pt x="1" y="31"/>
                </a:lnTo>
                <a:lnTo>
                  <a:pt x="3" y="31"/>
                </a:lnTo>
                <a:lnTo>
                  <a:pt x="6" y="30"/>
                </a:lnTo>
                <a:close/>
                <a:moveTo>
                  <a:pt x="4482" y="0"/>
                </a:moveTo>
                <a:lnTo>
                  <a:pt x="4529" y="35"/>
                </a:lnTo>
                <a:lnTo>
                  <a:pt x="4482" y="71"/>
                </a:lnTo>
                <a:lnTo>
                  <a:pt x="4482" y="0"/>
                </a:lnTo>
                <a:close/>
              </a:path>
            </a:pathLst>
          </a:custGeom>
          <a:solidFill>
            <a:srgbClr val="000000"/>
          </a:solidFill>
          <a:ln w="1588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21867" name="Freeform 11"/>
          <p:cNvSpPr>
            <a:spLocks noEditPoints="1"/>
          </p:cNvSpPr>
          <p:nvPr/>
        </p:nvSpPr>
        <p:spPr bwMode="auto">
          <a:xfrm>
            <a:off x="947738" y="3576638"/>
            <a:ext cx="7189787" cy="112712"/>
          </a:xfrm>
          <a:custGeom>
            <a:avLst/>
            <a:gdLst>
              <a:gd name="T0" fmla="*/ 6 w 4529"/>
              <a:gd name="T1" fmla="*/ 29 h 71"/>
              <a:gd name="T2" fmla="*/ 4493 w 4529"/>
              <a:gd name="T3" fmla="*/ 31 h 71"/>
              <a:gd name="T4" fmla="*/ 4495 w 4529"/>
              <a:gd name="T5" fmla="*/ 31 h 71"/>
              <a:gd name="T6" fmla="*/ 4496 w 4529"/>
              <a:gd name="T7" fmla="*/ 32 h 71"/>
              <a:gd name="T8" fmla="*/ 4498 w 4529"/>
              <a:gd name="T9" fmla="*/ 34 h 71"/>
              <a:gd name="T10" fmla="*/ 4498 w 4529"/>
              <a:gd name="T11" fmla="*/ 35 h 71"/>
              <a:gd name="T12" fmla="*/ 4498 w 4529"/>
              <a:gd name="T13" fmla="*/ 37 h 71"/>
              <a:gd name="T14" fmla="*/ 4496 w 4529"/>
              <a:gd name="T15" fmla="*/ 38 h 71"/>
              <a:gd name="T16" fmla="*/ 4495 w 4529"/>
              <a:gd name="T17" fmla="*/ 39 h 71"/>
              <a:gd name="T18" fmla="*/ 4493 w 4529"/>
              <a:gd name="T19" fmla="*/ 39 h 71"/>
              <a:gd name="T20" fmla="*/ 6 w 4529"/>
              <a:gd name="T21" fmla="*/ 39 h 71"/>
              <a:gd name="T22" fmla="*/ 3 w 4529"/>
              <a:gd name="T23" fmla="*/ 38 h 71"/>
              <a:gd name="T24" fmla="*/ 1 w 4529"/>
              <a:gd name="T25" fmla="*/ 38 h 71"/>
              <a:gd name="T26" fmla="*/ 1 w 4529"/>
              <a:gd name="T27" fmla="*/ 37 h 71"/>
              <a:gd name="T28" fmla="*/ 0 w 4529"/>
              <a:gd name="T29" fmla="*/ 35 h 71"/>
              <a:gd name="T30" fmla="*/ 1 w 4529"/>
              <a:gd name="T31" fmla="*/ 32 h 71"/>
              <a:gd name="T32" fmla="*/ 1 w 4529"/>
              <a:gd name="T33" fmla="*/ 31 h 71"/>
              <a:gd name="T34" fmla="*/ 3 w 4529"/>
              <a:gd name="T35" fmla="*/ 31 h 71"/>
              <a:gd name="T36" fmla="*/ 6 w 4529"/>
              <a:gd name="T37" fmla="*/ 29 h 71"/>
              <a:gd name="T38" fmla="*/ 6 w 4529"/>
              <a:gd name="T39" fmla="*/ 29 h 71"/>
              <a:gd name="T40" fmla="*/ 4482 w 4529"/>
              <a:gd name="T41" fmla="*/ 0 h 71"/>
              <a:gd name="T42" fmla="*/ 4529 w 4529"/>
              <a:gd name="T43" fmla="*/ 35 h 71"/>
              <a:gd name="T44" fmla="*/ 4482 w 4529"/>
              <a:gd name="T45" fmla="*/ 71 h 71"/>
              <a:gd name="T46" fmla="*/ 4482 w 4529"/>
              <a:gd name="T47" fmla="*/ 0 h 71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4529"/>
              <a:gd name="T73" fmla="*/ 0 h 71"/>
              <a:gd name="T74" fmla="*/ 4529 w 4529"/>
              <a:gd name="T75" fmla="*/ 71 h 71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4529" h="71">
                <a:moveTo>
                  <a:pt x="6" y="29"/>
                </a:moveTo>
                <a:lnTo>
                  <a:pt x="4493" y="31"/>
                </a:lnTo>
                <a:lnTo>
                  <a:pt x="4495" y="31"/>
                </a:lnTo>
                <a:lnTo>
                  <a:pt x="4496" y="32"/>
                </a:lnTo>
                <a:lnTo>
                  <a:pt x="4498" y="34"/>
                </a:lnTo>
                <a:lnTo>
                  <a:pt x="4498" y="35"/>
                </a:lnTo>
                <a:lnTo>
                  <a:pt x="4498" y="37"/>
                </a:lnTo>
                <a:lnTo>
                  <a:pt x="4496" y="38"/>
                </a:lnTo>
                <a:lnTo>
                  <a:pt x="4495" y="39"/>
                </a:lnTo>
                <a:lnTo>
                  <a:pt x="4493" y="39"/>
                </a:lnTo>
                <a:lnTo>
                  <a:pt x="6" y="39"/>
                </a:lnTo>
                <a:lnTo>
                  <a:pt x="3" y="38"/>
                </a:lnTo>
                <a:lnTo>
                  <a:pt x="1" y="38"/>
                </a:lnTo>
                <a:lnTo>
                  <a:pt x="1" y="37"/>
                </a:lnTo>
                <a:lnTo>
                  <a:pt x="0" y="35"/>
                </a:lnTo>
                <a:lnTo>
                  <a:pt x="1" y="32"/>
                </a:lnTo>
                <a:lnTo>
                  <a:pt x="1" y="31"/>
                </a:lnTo>
                <a:lnTo>
                  <a:pt x="3" y="31"/>
                </a:lnTo>
                <a:lnTo>
                  <a:pt x="6" y="29"/>
                </a:lnTo>
                <a:close/>
                <a:moveTo>
                  <a:pt x="4482" y="0"/>
                </a:moveTo>
                <a:lnTo>
                  <a:pt x="4529" y="35"/>
                </a:lnTo>
                <a:lnTo>
                  <a:pt x="4482" y="71"/>
                </a:lnTo>
                <a:lnTo>
                  <a:pt x="4482" y="0"/>
                </a:lnTo>
                <a:close/>
              </a:path>
            </a:pathLst>
          </a:custGeom>
          <a:solidFill>
            <a:srgbClr val="000000"/>
          </a:solidFill>
          <a:ln w="1588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21868" name="Freeform 12"/>
          <p:cNvSpPr>
            <a:spLocks noEditPoints="1"/>
          </p:cNvSpPr>
          <p:nvPr/>
        </p:nvSpPr>
        <p:spPr bwMode="auto">
          <a:xfrm>
            <a:off x="1354138" y="2946400"/>
            <a:ext cx="822325" cy="685800"/>
          </a:xfrm>
          <a:custGeom>
            <a:avLst/>
            <a:gdLst>
              <a:gd name="T0" fmla="*/ 9 w 518"/>
              <a:gd name="T1" fmla="*/ 1 h 432"/>
              <a:gd name="T2" fmla="*/ 494 w 518"/>
              <a:gd name="T3" fmla="*/ 407 h 432"/>
              <a:gd name="T4" fmla="*/ 495 w 518"/>
              <a:gd name="T5" fmla="*/ 408 h 432"/>
              <a:gd name="T6" fmla="*/ 495 w 518"/>
              <a:gd name="T7" fmla="*/ 409 h 432"/>
              <a:gd name="T8" fmla="*/ 495 w 518"/>
              <a:gd name="T9" fmla="*/ 411 h 432"/>
              <a:gd name="T10" fmla="*/ 494 w 518"/>
              <a:gd name="T11" fmla="*/ 412 h 432"/>
              <a:gd name="T12" fmla="*/ 492 w 518"/>
              <a:gd name="T13" fmla="*/ 414 h 432"/>
              <a:gd name="T14" fmla="*/ 491 w 518"/>
              <a:gd name="T15" fmla="*/ 414 h 432"/>
              <a:gd name="T16" fmla="*/ 489 w 518"/>
              <a:gd name="T17" fmla="*/ 414 h 432"/>
              <a:gd name="T18" fmla="*/ 488 w 518"/>
              <a:gd name="T19" fmla="*/ 412 h 432"/>
              <a:gd name="T20" fmla="*/ 3 w 518"/>
              <a:gd name="T21" fmla="*/ 8 h 432"/>
              <a:gd name="T22" fmla="*/ 1 w 518"/>
              <a:gd name="T23" fmla="*/ 7 h 432"/>
              <a:gd name="T24" fmla="*/ 0 w 518"/>
              <a:gd name="T25" fmla="*/ 5 h 432"/>
              <a:gd name="T26" fmla="*/ 1 w 518"/>
              <a:gd name="T27" fmla="*/ 4 h 432"/>
              <a:gd name="T28" fmla="*/ 1 w 518"/>
              <a:gd name="T29" fmla="*/ 3 h 432"/>
              <a:gd name="T30" fmla="*/ 3 w 518"/>
              <a:gd name="T31" fmla="*/ 1 h 432"/>
              <a:gd name="T32" fmla="*/ 4 w 518"/>
              <a:gd name="T33" fmla="*/ 0 h 432"/>
              <a:gd name="T34" fmla="*/ 6 w 518"/>
              <a:gd name="T35" fmla="*/ 1 h 432"/>
              <a:gd name="T36" fmla="*/ 9 w 518"/>
              <a:gd name="T37" fmla="*/ 1 h 432"/>
              <a:gd name="T38" fmla="*/ 9 w 518"/>
              <a:gd name="T39" fmla="*/ 1 h 432"/>
              <a:gd name="T40" fmla="*/ 504 w 518"/>
              <a:gd name="T41" fmla="*/ 374 h 432"/>
              <a:gd name="T42" fmla="*/ 518 w 518"/>
              <a:gd name="T43" fmla="*/ 432 h 432"/>
              <a:gd name="T44" fmla="*/ 458 w 518"/>
              <a:gd name="T45" fmla="*/ 429 h 432"/>
              <a:gd name="T46" fmla="*/ 504 w 518"/>
              <a:gd name="T47" fmla="*/ 374 h 432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518"/>
              <a:gd name="T73" fmla="*/ 0 h 432"/>
              <a:gd name="T74" fmla="*/ 518 w 518"/>
              <a:gd name="T75" fmla="*/ 432 h 432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518" h="432">
                <a:moveTo>
                  <a:pt x="9" y="1"/>
                </a:moveTo>
                <a:lnTo>
                  <a:pt x="494" y="407"/>
                </a:lnTo>
                <a:lnTo>
                  <a:pt x="495" y="408"/>
                </a:lnTo>
                <a:lnTo>
                  <a:pt x="495" y="409"/>
                </a:lnTo>
                <a:lnTo>
                  <a:pt x="495" y="411"/>
                </a:lnTo>
                <a:lnTo>
                  <a:pt x="494" y="412"/>
                </a:lnTo>
                <a:lnTo>
                  <a:pt x="492" y="414"/>
                </a:lnTo>
                <a:lnTo>
                  <a:pt x="491" y="414"/>
                </a:lnTo>
                <a:lnTo>
                  <a:pt x="489" y="414"/>
                </a:lnTo>
                <a:lnTo>
                  <a:pt x="488" y="412"/>
                </a:lnTo>
                <a:lnTo>
                  <a:pt x="3" y="8"/>
                </a:lnTo>
                <a:lnTo>
                  <a:pt x="1" y="7"/>
                </a:lnTo>
                <a:lnTo>
                  <a:pt x="0" y="5"/>
                </a:lnTo>
                <a:lnTo>
                  <a:pt x="1" y="4"/>
                </a:lnTo>
                <a:lnTo>
                  <a:pt x="1" y="3"/>
                </a:lnTo>
                <a:lnTo>
                  <a:pt x="3" y="1"/>
                </a:lnTo>
                <a:lnTo>
                  <a:pt x="4" y="0"/>
                </a:lnTo>
                <a:lnTo>
                  <a:pt x="6" y="1"/>
                </a:lnTo>
                <a:lnTo>
                  <a:pt x="9" y="1"/>
                </a:lnTo>
                <a:close/>
                <a:moveTo>
                  <a:pt x="504" y="374"/>
                </a:moveTo>
                <a:lnTo>
                  <a:pt x="518" y="432"/>
                </a:lnTo>
                <a:lnTo>
                  <a:pt x="458" y="429"/>
                </a:lnTo>
                <a:lnTo>
                  <a:pt x="504" y="374"/>
                </a:lnTo>
                <a:close/>
              </a:path>
            </a:pathLst>
          </a:custGeom>
          <a:solidFill>
            <a:srgbClr val="000000"/>
          </a:solidFill>
          <a:ln w="1588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21869" name="Freeform 13"/>
          <p:cNvSpPr>
            <a:spLocks noEditPoints="1"/>
          </p:cNvSpPr>
          <p:nvPr/>
        </p:nvSpPr>
        <p:spPr bwMode="auto">
          <a:xfrm>
            <a:off x="2438400" y="3622675"/>
            <a:ext cx="1447800" cy="1482725"/>
          </a:xfrm>
          <a:custGeom>
            <a:avLst/>
            <a:gdLst>
              <a:gd name="T0" fmla="*/ 7 w 688"/>
              <a:gd name="T1" fmla="*/ 2 h 518"/>
              <a:gd name="T2" fmla="*/ 663 w 688"/>
              <a:gd name="T3" fmla="*/ 493 h 518"/>
              <a:gd name="T4" fmla="*/ 664 w 688"/>
              <a:gd name="T5" fmla="*/ 494 h 518"/>
              <a:gd name="T6" fmla="*/ 664 w 688"/>
              <a:gd name="T7" fmla="*/ 497 h 518"/>
              <a:gd name="T8" fmla="*/ 664 w 688"/>
              <a:gd name="T9" fmla="*/ 498 h 518"/>
              <a:gd name="T10" fmla="*/ 663 w 688"/>
              <a:gd name="T11" fmla="*/ 500 h 518"/>
              <a:gd name="T12" fmla="*/ 663 w 688"/>
              <a:gd name="T13" fmla="*/ 501 h 518"/>
              <a:gd name="T14" fmla="*/ 660 w 688"/>
              <a:gd name="T15" fmla="*/ 501 h 518"/>
              <a:gd name="T16" fmla="*/ 658 w 688"/>
              <a:gd name="T17" fmla="*/ 501 h 518"/>
              <a:gd name="T18" fmla="*/ 657 w 688"/>
              <a:gd name="T19" fmla="*/ 500 h 518"/>
              <a:gd name="T20" fmla="*/ 3 w 688"/>
              <a:gd name="T21" fmla="*/ 9 h 518"/>
              <a:gd name="T22" fmla="*/ 1 w 688"/>
              <a:gd name="T23" fmla="*/ 8 h 518"/>
              <a:gd name="T24" fmla="*/ 0 w 688"/>
              <a:gd name="T25" fmla="*/ 6 h 518"/>
              <a:gd name="T26" fmla="*/ 1 w 688"/>
              <a:gd name="T27" fmla="*/ 5 h 518"/>
              <a:gd name="T28" fmla="*/ 1 w 688"/>
              <a:gd name="T29" fmla="*/ 3 h 518"/>
              <a:gd name="T30" fmla="*/ 3 w 688"/>
              <a:gd name="T31" fmla="*/ 2 h 518"/>
              <a:gd name="T32" fmla="*/ 4 w 688"/>
              <a:gd name="T33" fmla="*/ 0 h 518"/>
              <a:gd name="T34" fmla="*/ 6 w 688"/>
              <a:gd name="T35" fmla="*/ 2 h 518"/>
              <a:gd name="T36" fmla="*/ 7 w 688"/>
              <a:gd name="T37" fmla="*/ 2 h 518"/>
              <a:gd name="T38" fmla="*/ 7 w 688"/>
              <a:gd name="T39" fmla="*/ 2 h 518"/>
              <a:gd name="T40" fmla="*/ 671 w 688"/>
              <a:gd name="T41" fmla="*/ 461 h 518"/>
              <a:gd name="T42" fmla="*/ 688 w 688"/>
              <a:gd name="T43" fmla="*/ 518 h 518"/>
              <a:gd name="T44" fmla="*/ 629 w 688"/>
              <a:gd name="T45" fmla="*/ 518 h 518"/>
              <a:gd name="T46" fmla="*/ 671 w 688"/>
              <a:gd name="T47" fmla="*/ 461 h 518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688"/>
              <a:gd name="T73" fmla="*/ 0 h 518"/>
              <a:gd name="T74" fmla="*/ 688 w 688"/>
              <a:gd name="T75" fmla="*/ 518 h 518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688" h="518">
                <a:moveTo>
                  <a:pt x="7" y="2"/>
                </a:moveTo>
                <a:lnTo>
                  <a:pt x="663" y="493"/>
                </a:lnTo>
                <a:lnTo>
                  <a:pt x="664" y="494"/>
                </a:lnTo>
                <a:lnTo>
                  <a:pt x="664" y="497"/>
                </a:lnTo>
                <a:lnTo>
                  <a:pt x="664" y="498"/>
                </a:lnTo>
                <a:lnTo>
                  <a:pt x="663" y="500"/>
                </a:lnTo>
                <a:lnTo>
                  <a:pt x="663" y="501"/>
                </a:lnTo>
                <a:lnTo>
                  <a:pt x="660" y="501"/>
                </a:lnTo>
                <a:lnTo>
                  <a:pt x="658" y="501"/>
                </a:lnTo>
                <a:lnTo>
                  <a:pt x="657" y="500"/>
                </a:lnTo>
                <a:lnTo>
                  <a:pt x="3" y="9"/>
                </a:lnTo>
                <a:lnTo>
                  <a:pt x="1" y="8"/>
                </a:lnTo>
                <a:lnTo>
                  <a:pt x="0" y="6"/>
                </a:lnTo>
                <a:lnTo>
                  <a:pt x="1" y="5"/>
                </a:lnTo>
                <a:lnTo>
                  <a:pt x="1" y="3"/>
                </a:lnTo>
                <a:lnTo>
                  <a:pt x="3" y="2"/>
                </a:lnTo>
                <a:lnTo>
                  <a:pt x="4" y="0"/>
                </a:lnTo>
                <a:lnTo>
                  <a:pt x="6" y="2"/>
                </a:lnTo>
                <a:lnTo>
                  <a:pt x="7" y="2"/>
                </a:lnTo>
                <a:close/>
                <a:moveTo>
                  <a:pt x="671" y="461"/>
                </a:moveTo>
                <a:lnTo>
                  <a:pt x="688" y="518"/>
                </a:lnTo>
                <a:lnTo>
                  <a:pt x="629" y="518"/>
                </a:lnTo>
                <a:lnTo>
                  <a:pt x="671" y="461"/>
                </a:lnTo>
                <a:close/>
              </a:path>
            </a:pathLst>
          </a:custGeom>
          <a:solidFill>
            <a:srgbClr val="000000"/>
          </a:solidFill>
          <a:ln w="1588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21870" name="Freeform 14"/>
          <p:cNvSpPr>
            <a:spLocks noEditPoints="1"/>
          </p:cNvSpPr>
          <p:nvPr/>
        </p:nvSpPr>
        <p:spPr bwMode="auto">
          <a:xfrm>
            <a:off x="1627188" y="3625850"/>
            <a:ext cx="4884737" cy="1528763"/>
          </a:xfrm>
          <a:custGeom>
            <a:avLst/>
            <a:gdLst>
              <a:gd name="T0" fmla="*/ 6 w 3077"/>
              <a:gd name="T1" fmla="*/ 0 h 963"/>
              <a:gd name="T2" fmla="*/ 3044 w 3077"/>
              <a:gd name="T3" fmla="*/ 929 h 963"/>
              <a:gd name="T4" fmla="*/ 3046 w 3077"/>
              <a:gd name="T5" fmla="*/ 929 h 963"/>
              <a:gd name="T6" fmla="*/ 3047 w 3077"/>
              <a:gd name="T7" fmla="*/ 930 h 963"/>
              <a:gd name="T8" fmla="*/ 3047 w 3077"/>
              <a:gd name="T9" fmla="*/ 932 h 963"/>
              <a:gd name="T10" fmla="*/ 3047 w 3077"/>
              <a:gd name="T11" fmla="*/ 934 h 963"/>
              <a:gd name="T12" fmla="*/ 3046 w 3077"/>
              <a:gd name="T13" fmla="*/ 936 h 963"/>
              <a:gd name="T14" fmla="*/ 3046 w 3077"/>
              <a:gd name="T15" fmla="*/ 936 h 963"/>
              <a:gd name="T16" fmla="*/ 3043 w 3077"/>
              <a:gd name="T17" fmla="*/ 937 h 963"/>
              <a:gd name="T18" fmla="*/ 3041 w 3077"/>
              <a:gd name="T19" fmla="*/ 937 h 963"/>
              <a:gd name="T20" fmla="*/ 3 w 3077"/>
              <a:gd name="T21" fmla="*/ 8 h 963"/>
              <a:gd name="T22" fmla="*/ 2 w 3077"/>
              <a:gd name="T23" fmla="*/ 7 h 963"/>
              <a:gd name="T24" fmla="*/ 0 w 3077"/>
              <a:gd name="T25" fmla="*/ 6 h 963"/>
              <a:gd name="T26" fmla="*/ 0 w 3077"/>
              <a:gd name="T27" fmla="*/ 4 h 963"/>
              <a:gd name="T28" fmla="*/ 0 w 3077"/>
              <a:gd name="T29" fmla="*/ 3 h 963"/>
              <a:gd name="T30" fmla="*/ 0 w 3077"/>
              <a:gd name="T31" fmla="*/ 1 h 963"/>
              <a:gd name="T32" fmla="*/ 2 w 3077"/>
              <a:gd name="T33" fmla="*/ 0 h 963"/>
              <a:gd name="T34" fmla="*/ 3 w 3077"/>
              <a:gd name="T35" fmla="*/ 0 h 963"/>
              <a:gd name="T36" fmla="*/ 6 w 3077"/>
              <a:gd name="T37" fmla="*/ 0 h 963"/>
              <a:gd name="T38" fmla="*/ 6 w 3077"/>
              <a:gd name="T39" fmla="*/ 0 h 963"/>
              <a:gd name="T40" fmla="*/ 3041 w 3077"/>
              <a:gd name="T41" fmla="*/ 895 h 963"/>
              <a:gd name="T42" fmla="*/ 3077 w 3077"/>
              <a:gd name="T43" fmla="*/ 943 h 963"/>
              <a:gd name="T44" fmla="*/ 3021 w 3077"/>
              <a:gd name="T45" fmla="*/ 963 h 963"/>
              <a:gd name="T46" fmla="*/ 3041 w 3077"/>
              <a:gd name="T47" fmla="*/ 895 h 963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3077"/>
              <a:gd name="T73" fmla="*/ 0 h 963"/>
              <a:gd name="T74" fmla="*/ 3077 w 3077"/>
              <a:gd name="T75" fmla="*/ 963 h 963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3077" h="963">
                <a:moveTo>
                  <a:pt x="6" y="0"/>
                </a:moveTo>
                <a:lnTo>
                  <a:pt x="3044" y="929"/>
                </a:lnTo>
                <a:lnTo>
                  <a:pt x="3046" y="929"/>
                </a:lnTo>
                <a:lnTo>
                  <a:pt x="3047" y="930"/>
                </a:lnTo>
                <a:lnTo>
                  <a:pt x="3047" y="932"/>
                </a:lnTo>
                <a:lnTo>
                  <a:pt x="3047" y="934"/>
                </a:lnTo>
                <a:lnTo>
                  <a:pt x="3046" y="936"/>
                </a:lnTo>
                <a:lnTo>
                  <a:pt x="3043" y="937"/>
                </a:lnTo>
                <a:lnTo>
                  <a:pt x="3041" y="937"/>
                </a:lnTo>
                <a:lnTo>
                  <a:pt x="3" y="8"/>
                </a:lnTo>
                <a:lnTo>
                  <a:pt x="2" y="7"/>
                </a:lnTo>
                <a:lnTo>
                  <a:pt x="0" y="6"/>
                </a:lnTo>
                <a:lnTo>
                  <a:pt x="0" y="4"/>
                </a:lnTo>
                <a:lnTo>
                  <a:pt x="0" y="3"/>
                </a:lnTo>
                <a:lnTo>
                  <a:pt x="0" y="1"/>
                </a:lnTo>
                <a:lnTo>
                  <a:pt x="2" y="0"/>
                </a:lnTo>
                <a:lnTo>
                  <a:pt x="3" y="0"/>
                </a:lnTo>
                <a:lnTo>
                  <a:pt x="6" y="0"/>
                </a:lnTo>
                <a:close/>
                <a:moveTo>
                  <a:pt x="3041" y="895"/>
                </a:moveTo>
                <a:lnTo>
                  <a:pt x="3077" y="943"/>
                </a:lnTo>
                <a:lnTo>
                  <a:pt x="3021" y="963"/>
                </a:lnTo>
                <a:lnTo>
                  <a:pt x="3041" y="895"/>
                </a:lnTo>
                <a:close/>
              </a:path>
            </a:pathLst>
          </a:custGeom>
          <a:solidFill>
            <a:srgbClr val="000000"/>
          </a:solidFill>
          <a:ln w="1588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21871" name="Freeform 15"/>
          <p:cNvSpPr>
            <a:spLocks noEditPoints="1"/>
          </p:cNvSpPr>
          <p:nvPr/>
        </p:nvSpPr>
        <p:spPr bwMode="auto">
          <a:xfrm>
            <a:off x="4876800" y="2954338"/>
            <a:ext cx="1228725" cy="1498600"/>
          </a:xfrm>
          <a:custGeom>
            <a:avLst/>
            <a:gdLst>
              <a:gd name="T0" fmla="*/ 1 w 774"/>
              <a:gd name="T1" fmla="*/ 936 h 944"/>
              <a:gd name="T2" fmla="*/ 748 w 774"/>
              <a:gd name="T3" fmla="*/ 25 h 944"/>
              <a:gd name="T4" fmla="*/ 750 w 774"/>
              <a:gd name="T5" fmla="*/ 23 h 944"/>
              <a:gd name="T6" fmla="*/ 751 w 774"/>
              <a:gd name="T7" fmla="*/ 23 h 944"/>
              <a:gd name="T8" fmla="*/ 753 w 774"/>
              <a:gd name="T9" fmla="*/ 23 h 944"/>
              <a:gd name="T10" fmla="*/ 754 w 774"/>
              <a:gd name="T11" fmla="*/ 25 h 944"/>
              <a:gd name="T12" fmla="*/ 755 w 774"/>
              <a:gd name="T13" fmla="*/ 25 h 944"/>
              <a:gd name="T14" fmla="*/ 755 w 774"/>
              <a:gd name="T15" fmla="*/ 27 h 944"/>
              <a:gd name="T16" fmla="*/ 755 w 774"/>
              <a:gd name="T17" fmla="*/ 29 h 944"/>
              <a:gd name="T18" fmla="*/ 755 w 774"/>
              <a:gd name="T19" fmla="*/ 30 h 944"/>
              <a:gd name="T20" fmla="*/ 9 w 774"/>
              <a:gd name="T21" fmla="*/ 942 h 944"/>
              <a:gd name="T22" fmla="*/ 7 w 774"/>
              <a:gd name="T23" fmla="*/ 944 h 944"/>
              <a:gd name="T24" fmla="*/ 6 w 774"/>
              <a:gd name="T25" fmla="*/ 944 h 944"/>
              <a:gd name="T26" fmla="*/ 4 w 774"/>
              <a:gd name="T27" fmla="*/ 944 h 944"/>
              <a:gd name="T28" fmla="*/ 3 w 774"/>
              <a:gd name="T29" fmla="*/ 942 h 944"/>
              <a:gd name="T30" fmla="*/ 1 w 774"/>
              <a:gd name="T31" fmla="*/ 941 h 944"/>
              <a:gd name="T32" fmla="*/ 0 w 774"/>
              <a:gd name="T33" fmla="*/ 939 h 944"/>
              <a:gd name="T34" fmla="*/ 1 w 774"/>
              <a:gd name="T35" fmla="*/ 938 h 944"/>
              <a:gd name="T36" fmla="*/ 1 w 774"/>
              <a:gd name="T37" fmla="*/ 936 h 944"/>
              <a:gd name="T38" fmla="*/ 1 w 774"/>
              <a:gd name="T39" fmla="*/ 936 h 944"/>
              <a:gd name="T40" fmla="*/ 717 w 774"/>
              <a:gd name="T41" fmla="*/ 15 h 944"/>
              <a:gd name="T42" fmla="*/ 774 w 774"/>
              <a:gd name="T43" fmla="*/ 0 h 944"/>
              <a:gd name="T44" fmla="*/ 771 w 774"/>
              <a:gd name="T45" fmla="*/ 59 h 944"/>
              <a:gd name="T46" fmla="*/ 717 w 774"/>
              <a:gd name="T47" fmla="*/ 15 h 944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774"/>
              <a:gd name="T73" fmla="*/ 0 h 944"/>
              <a:gd name="T74" fmla="*/ 774 w 774"/>
              <a:gd name="T75" fmla="*/ 944 h 944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774" h="944">
                <a:moveTo>
                  <a:pt x="1" y="936"/>
                </a:moveTo>
                <a:lnTo>
                  <a:pt x="748" y="25"/>
                </a:lnTo>
                <a:lnTo>
                  <a:pt x="750" y="23"/>
                </a:lnTo>
                <a:lnTo>
                  <a:pt x="751" y="23"/>
                </a:lnTo>
                <a:lnTo>
                  <a:pt x="753" y="23"/>
                </a:lnTo>
                <a:lnTo>
                  <a:pt x="754" y="25"/>
                </a:lnTo>
                <a:lnTo>
                  <a:pt x="755" y="25"/>
                </a:lnTo>
                <a:lnTo>
                  <a:pt x="755" y="27"/>
                </a:lnTo>
                <a:lnTo>
                  <a:pt x="755" y="29"/>
                </a:lnTo>
                <a:lnTo>
                  <a:pt x="755" y="30"/>
                </a:lnTo>
                <a:lnTo>
                  <a:pt x="9" y="942"/>
                </a:lnTo>
                <a:lnTo>
                  <a:pt x="7" y="944"/>
                </a:lnTo>
                <a:lnTo>
                  <a:pt x="6" y="944"/>
                </a:lnTo>
                <a:lnTo>
                  <a:pt x="4" y="944"/>
                </a:lnTo>
                <a:lnTo>
                  <a:pt x="3" y="942"/>
                </a:lnTo>
                <a:lnTo>
                  <a:pt x="1" y="941"/>
                </a:lnTo>
                <a:lnTo>
                  <a:pt x="0" y="939"/>
                </a:lnTo>
                <a:lnTo>
                  <a:pt x="1" y="938"/>
                </a:lnTo>
                <a:lnTo>
                  <a:pt x="1" y="936"/>
                </a:lnTo>
                <a:close/>
                <a:moveTo>
                  <a:pt x="717" y="15"/>
                </a:moveTo>
                <a:lnTo>
                  <a:pt x="774" y="0"/>
                </a:lnTo>
                <a:lnTo>
                  <a:pt x="771" y="59"/>
                </a:lnTo>
                <a:lnTo>
                  <a:pt x="717" y="15"/>
                </a:lnTo>
                <a:close/>
              </a:path>
            </a:pathLst>
          </a:custGeom>
          <a:solidFill>
            <a:srgbClr val="000000"/>
          </a:solidFill>
          <a:ln w="1588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21872" name="Rectangle 16"/>
          <p:cNvSpPr>
            <a:spLocks noChangeArrowheads="1"/>
          </p:cNvSpPr>
          <p:nvPr/>
        </p:nvSpPr>
        <p:spPr bwMode="auto">
          <a:xfrm>
            <a:off x="703263" y="2846388"/>
            <a:ext cx="112861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1500" b="1" i="1" dirty="0">
                <a:latin typeface="Calibri"/>
              </a:rPr>
              <a:t>p</a:t>
            </a:r>
            <a:endParaRPr lang="en-US" sz="1800" dirty="0">
              <a:solidFill>
                <a:schemeClr val="tx1"/>
              </a:solidFill>
              <a:latin typeface="Tahoma" pitchFamily="-65" charset="0"/>
            </a:endParaRPr>
          </a:p>
        </p:txBody>
      </p:sp>
      <p:sp>
        <p:nvSpPr>
          <p:cNvPr id="121873" name="Rectangle 17"/>
          <p:cNvSpPr>
            <a:spLocks noChangeArrowheads="1"/>
          </p:cNvSpPr>
          <p:nvPr/>
        </p:nvSpPr>
        <p:spPr bwMode="auto">
          <a:xfrm>
            <a:off x="798513" y="2933700"/>
            <a:ext cx="72699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1000" b="1" i="1" dirty="0">
                <a:latin typeface="Calibri"/>
              </a:rPr>
              <a:t>0</a:t>
            </a:r>
            <a:endParaRPr lang="en-US" sz="1800" dirty="0">
              <a:solidFill>
                <a:schemeClr val="tx1"/>
              </a:solidFill>
              <a:latin typeface="Tahoma" pitchFamily="-65" charset="0"/>
            </a:endParaRPr>
          </a:p>
        </p:txBody>
      </p:sp>
      <p:sp>
        <p:nvSpPr>
          <p:cNvPr id="121874" name="Rectangle 18"/>
          <p:cNvSpPr>
            <a:spLocks noChangeArrowheads="1"/>
          </p:cNvSpPr>
          <p:nvPr/>
        </p:nvSpPr>
        <p:spPr bwMode="auto">
          <a:xfrm>
            <a:off x="860425" y="2849563"/>
            <a:ext cx="476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endParaRPr lang="en-US" sz="1800">
              <a:solidFill>
                <a:schemeClr val="tx1"/>
              </a:solidFill>
              <a:latin typeface="Tahoma" pitchFamily="-65" charset="0"/>
            </a:endParaRPr>
          </a:p>
        </p:txBody>
      </p:sp>
      <p:sp>
        <p:nvSpPr>
          <p:cNvPr id="121875" name="Rectangle 19"/>
          <p:cNvSpPr>
            <a:spLocks noChangeArrowheads="1"/>
          </p:cNvSpPr>
          <p:nvPr/>
        </p:nvSpPr>
        <p:spPr bwMode="auto">
          <a:xfrm>
            <a:off x="1250950" y="2981325"/>
            <a:ext cx="111803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1500" b="1" i="1" dirty="0">
                <a:latin typeface="Calibri"/>
              </a:rPr>
              <a:t>a</a:t>
            </a:r>
            <a:endParaRPr lang="en-US" sz="1800" dirty="0">
              <a:solidFill>
                <a:schemeClr val="tx1"/>
              </a:solidFill>
              <a:latin typeface="Tahoma" pitchFamily="-65" charset="0"/>
            </a:endParaRPr>
          </a:p>
        </p:txBody>
      </p:sp>
      <p:sp>
        <p:nvSpPr>
          <p:cNvPr id="121876" name="Rectangle 20"/>
          <p:cNvSpPr>
            <a:spLocks noChangeArrowheads="1"/>
          </p:cNvSpPr>
          <p:nvPr/>
        </p:nvSpPr>
        <p:spPr bwMode="auto">
          <a:xfrm>
            <a:off x="1344613" y="2984500"/>
            <a:ext cx="476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endParaRPr lang="en-US" sz="1800">
              <a:solidFill>
                <a:schemeClr val="tx1"/>
              </a:solidFill>
              <a:latin typeface="Tahoma" pitchFamily="-65" charset="0"/>
            </a:endParaRPr>
          </a:p>
        </p:txBody>
      </p:sp>
      <p:sp>
        <p:nvSpPr>
          <p:cNvPr id="121877" name="Rectangle 21"/>
          <p:cNvSpPr>
            <a:spLocks noChangeArrowheads="1"/>
          </p:cNvSpPr>
          <p:nvPr/>
        </p:nvSpPr>
        <p:spPr bwMode="auto">
          <a:xfrm>
            <a:off x="4805363" y="4200525"/>
            <a:ext cx="89768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1500" b="1" i="1" dirty="0">
                <a:latin typeface="Calibri"/>
              </a:rPr>
              <a:t>f</a:t>
            </a:r>
            <a:endParaRPr lang="en-US" sz="1800" dirty="0">
              <a:solidFill>
                <a:schemeClr val="tx1"/>
              </a:solidFill>
              <a:latin typeface="Tahoma" pitchFamily="-65" charset="0"/>
            </a:endParaRPr>
          </a:p>
        </p:txBody>
      </p:sp>
      <p:sp>
        <p:nvSpPr>
          <p:cNvPr id="121878" name="Rectangle 22"/>
          <p:cNvSpPr>
            <a:spLocks noChangeArrowheads="1"/>
          </p:cNvSpPr>
          <p:nvPr/>
        </p:nvSpPr>
        <p:spPr bwMode="auto">
          <a:xfrm>
            <a:off x="4867275" y="4203700"/>
            <a:ext cx="476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endParaRPr lang="en-US" sz="1800">
              <a:solidFill>
                <a:schemeClr val="tx1"/>
              </a:solidFill>
              <a:latin typeface="Tahoma" pitchFamily="-65" charset="0"/>
            </a:endParaRPr>
          </a:p>
        </p:txBody>
      </p:sp>
      <p:sp>
        <p:nvSpPr>
          <p:cNvPr id="121879" name="Rectangle 23"/>
          <p:cNvSpPr>
            <a:spLocks noChangeArrowheads="1"/>
          </p:cNvSpPr>
          <p:nvPr/>
        </p:nvSpPr>
        <p:spPr bwMode="auto">
          <a:xfrm>
            <a:off x="3565525" y="3387725"/>
            <a:ext cx="104759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1500" b="1" i="1" dirty="0">
                <a:latin typeface="Calibri"/>
              </a:rPr>
              <a:t>e</a:t>
            </a:r>
            <a:endParaRPr lang="en-US" sz="1800" dirty="0">
              <a:solidFill>
                <a:schemeClr val="tx1"/>
              </a:solidFill>
              <a:latin typeface="Tahoma" pitchFamily="-65" charset="0"/>
            </a:endParaRPr>
          </a:p>
        </p:txBody>
      </p:sp>
      <p:sp>
        <p:nvSpPr>
          <p:cNvPr id="121880" name="Rectangle 24"/>
          <p:cNvSpPr>
            <a:spLocks noChangeArrowheads="1"/>
          </p:cNvSpPr>
          <p:nvPr/>
        </p:nvSpPr>
        <p:spPr bwMode="auto">
          <a:xfrm>
            <a:off x="3648075" y="3390900"/>
            <a:ext cx="476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endParaRPr lang="en-US" sz="1800">
              <a:solidFill>
                <a:schemeClr val="tx1"/>
              </a:solidFill>
              <a:latin typeface="Tahoma" pitchFamily="-65" charset="0"/>
            </a:endParaRPr>
          </a:p>
        </p:txBody>
      </p:sp>
      <p:sp>
        <p:nvSpPr>
          <p:cNvPr id="121881" name="Rectangle 25"/>
          <p:cNvSpPr>
            <a:spLocks noChangeArrowheads="1"/>
          </p:cNvSpPr>
          <p:nvPr/>
        </p:nvSpPr>
        <p:spPr bwMode="auto">
          <a:xfrm>
            <a:off x="703263" y="4878388"/>
            <a:ext cx="112861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1500" b="1" i="1" dirty="0">
                <a:latin typeface="Calibri"/>
              </a:rPr>
              <a:t>p</a:t>
            </a:r>
            <a:endParaRPr lang="en-US" sz="1800" dirty="0">
              <a:solidFill>
                <a:schemeClr val="tx1"/>
              </a:solidFill>
              <a:latin typeface="Tahoma" pitchFamily="-65" charset="0"/>
            </a:endParaRPr>
          </a:p>
        </p:txBody>
      </p:sp>
      <p:sp>
        <p:nvSpPr>
          <p:cNvPr id="121882" name="Rectangle 26"/>
          <p:cNvSpPr>
            <a:spLocks noChangeArrowheads="1"/>
          </p:cNvSpPr>
          <p:nvPr/>
        </p:nvSpPr>
        <p:spPr bwMode="auto">
          <a:xfrm>
            <a:off x="798513" y="4967288"/>
            <a:ext cx="72699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1000" b="1" i="1" dirty="0">
                <a:latin typeface="Calibri"/>
              </a:rPr>
              <a:t>3</a:t>
            </a:r>
            <a:endParaRPr lang="en-US" sz="1800" dirty="0">
              <a:solidFill>
                <a:schemeClr val="tx1"/>
              </a:solidFill>
              <a:latin typeface="Tahoma" pitchFamily="-65" charset="0"/>
            </a:endParaRPr>
          </a:p>
        </p:txBody>
      </p:sp>
      <p:sp>
        <p:nvSpPr>
          <p:cNvPr id="121883" name="Rectangle 27"/>
          <p:cNvSpPr>
            <a:spLocks noChangeArrowheads="1"/>
          </p:cNvSpPr>
          <p:nvPr/>
        </p:nvSpPr>
        <p:spPr bwMode="auto">
          <a:xfrm>
            <a:off x="860425" y="4881563"/>
            <a:ext cx="476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endParaRPr lang="en-US" sz="1800">
              <a:solidFill>
                <a:schemeClr val="tx1"/>
              </a:solidFill>
              <a:latin typeface="Tahoma" pitchFamily="-65" charset="0"/>
            </a:endParaRPr>
          </a:p>
        </p:txBody>
      </p:sp>
      <p:sp>
        <p:nvSpPr>
          <p:cNvPr id="121884" name="Rectangle 28"/>
          <p:cNvSpPr>
            <a:spLocks noChangeArrowheads="1"/>
          </p:cNvSpPr>
          <p:nvPr/>
        </p:nvSpPr>
        <p:spPr bwMode="auto">
          <a:xfrm>
            <a:off x="1657350" y="3387725"/>
            <a:ext cx="111803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1500" b="1" i="1" dirty="0">
                <a:latin typeface="Calibri"/>
              </a:rPr>
              <a:t>b</a:t>
            </a:r>
            <a:endParaRPr lang="en-US" sz="1800" dirty="0">
              <a:solidFill>
                <a:schemeClr val="tx1"/>
              </a:solidFill>
              <a:latin typeface="Tahoma" pitchFamily="-65" charset="0"/>
            </a:endParaRPr>
          </a:p>
        </p:txBody>
      </p:sp>
      <p:sp>
        <p:nvSpPr>
          <p:cNvPr id="121885" name="Rectangle 29"/>
          <p:cNvSpPr>
            <a:spLocks noChangeArrowheads="1"/>
          </p:cNvSpPr>
          <p:nvPr/>
        </p:nvSpPr>
        <p:spPr bwMode="auto">
          <a:xfrm>
            <a:off x="1751013" y="3390900"/>
            <a:ext cx="476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endParaRPr lang="en-US" sz="1800">
              <a:solidFill>
                <a:schemeClr val="tx1"/>
              </a:solidFill>
              <a:latin typeface="Tahoma" pitchFamily="-65" charset="0"/>
            </a:endParaRPr>
          </a:p>
        </p:txBody>
      </p:sp>
      <p:sp>
        <p:nvSpPr>
          <p:cNvPr id="121886" name="Rectangle 30"/>
          <p:cNvSpPr>
            <a:spLocks noChangeArrowheads="1"/>
          </p:cNvSpPr>
          <p:nvPr/>
        </p:nvSpPr>
        <p:spPr bwMode="auto">
          <a:xfrm>
            <a:off x="703263" y="4337050"/>
            <a:ext cx="112861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1500" b="1" i="1" dirty="0">
                <a:latin typeface="Calibri"/>
              </a:rPr>
              <a:t>p</a:t>
            </a:r>
            <a:endParaRPr lang="en-US" sz="1800" dirty="0">
              <a:solidFill>
                <a:schemeClr val="tx1"/>
              </a:solidFill>
              <a:latin typeface="Tahoma" pitchFamily="-65" charset="0"/>
            </a:endParaRPr>
          </a:p>
        </p:txBody>
      </p:sp>
      <p:sp>
        <p:nvSpPr>
          <p:cNvPr id="121887" name="Rectangle 31"/>
          <p:cNvSpPr>
            <a:spLocks noChangeArrowheads="1"/>
          </p:cNvSpPr>
          <p:nvPr/>
        </p:nvSpPr>
        <p:spPr bwMode="auto">
          <a:xfrm>
            <a:off x="798513" y="4424363"/>
            <a:ext cx="72699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1000" b="1" i="1" dirty="0">
                <a:latin typeface="Calibri"/>
              </a:rPr>
              <a:t>2</a:t>
            </a:r>
            <a:endParaRPr lang="en-US" sz="1800" dirty="0">
              <a:solidFill>
                <a:schemeClr val="tx1"/>
              </a:solidFill>
              <a:latin typeface="Tahoma" pitchFamily="-65" charset="0"/>
            </a:endParaRPr>
          </a:p>
        </p:txBody>
      </p:sp>
      <p:sp>
        <p:nvSpPr>
          <p:cNvPr id="121888" name="Rectangle 32"/>
          <p:cNvSpPr>
            <a:spLocks noChangeArrowheads="1"/>
          </p:cNvSpPr>
          <p:nvPr/>
        </p:nvSpPr>
        <p:spPr bwMode="auto">
          <a:xfrm>
            <a:off x="860425" y="4340225"/>
            <a:ext cx="476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endParaRPr lang="en-US" sz="1800">
              <a:solidFill>
                <a:schemeClr val="tx1"/>
              </a:solidFill>
              <a:latin typeface="Tahoma" pitchFamily="-65" charset="0"/>
            </a:endParaRPr>
          </a:p>
        </p:txBody>
      </p:sp>
      <p:sp>
        <p:nvSpPr>
          <p:cNvPr id="121889" name="Rectangle 33"/>
          <p:cNvSpPr>
            <a:spLocks noChangeArrowheads="1"/>
          </p:cNvSpPr>
          <p:nvPr/>
        </p:nvSpPr>
        <p:spPr bwMode="auto">
          <a:xfrm>
            <a:off x="703263" y="3524250"/>
            <a:ext cx="112861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1500" b="1" i="1" dirty="0">
                <a:latin typeface="Calibri"/>
              </a:rPr>
              <a:t>p</a:t>
            </a:r>
            <a:endParaRPr lang="en-US" sz="1800" dirty="0">
              <a:solidFill>
                <a:schemeClr val="tx1"/>
              </a:solidFill>
              <a:latin typeface="Tahoma" pitchFamily="-65" charset="0"/>
            </a:endParaRPr>
          </a:p>
        </p:txBody>
      </p:sp>
      <p:sp>
        <p:nvSpPr>
          <p:cNvPr id="121890" name="Rectangle 34"/>
          <p:cNvSpPr>
            <a:spLocks noChangeArrowheads="1"/>
          </p:cNvSpPr>
          <p:nvPr/>
        </p:nvSpPr>
        <p:spPr bwMode="auto">
          <a:xfrm>
            <a:off x="798513" y="3611563"/>
            <a:ext cx="72699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1000" b="1" i="1" dirty="0">
                <a:latin typeface="Calibri"/>
              </a:rPr>
              <a:t>1</a:t>
            </a:r>
            <a:endParaRPr lang="en-US" sz="1800" dirty="0">
              <a:solidFill>
                <a:schemeClr val="tx1"/>
              </a:solidFill>
              <a:latin typeface="Tahoma" pitchFamily="-65" charset="0"/>
            </a:endParaRPr>
          </a:p>
        </p:txBody>
      </p:sp>
      <p:sp>
        <p:nvSpPr>
          <p:cNvPr id="121891" name="Rectangle 35"/>
          <p:cNvSpPr>
            <a:spLocks noChangeArrowheads="1"/>
          </p:cNvSpPr>
          <p:nvPr/>
        </p:nvSpPr>
        <p:spPr bwMode="auto">
          <a:xfrm>
            <a:off x="860425" y="3527425"/>
            <a:ext cx="476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endParaRPr lang="en-US" sz="1800">
              <a:solidFill>
                <a:schemeClr val="tx1"/>
              </a:solidFill>
              <a:latin typeface="Tahoma" pitchFamily="-65" charset="0"/>
            </a:endParaRPr>
          </a:p>
        </p:txBody>
      </p:sp>
      <p:sp>
        <p:nvSpPr>
          <p:cNvPr id="121892" name="Rectangle 36"/>
          <p:cNvSpPr>
            <a:spLocks noChangeArrowheads="1"/>
          </p:cNvSpPr>
          <p:nvPr/>
        </p:nvSpPr>
        <p:spPr bwMode="auto">
          <a:xfrm>
            <a:off x="2481263" y="3387725"/>
            <a:ext cx="100037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1500" b="1" i="1" dirty="0">
                <a:latin typeface="Calibri"/>
              </a:rPr>
              <a:t>c</a:t>
            </a:r>
            <a:endParaRPr lang="en-US" sz="1800" dirty="0">
              <a:solidFill>
                <a:schemeClr val="tx1"/>
              </a:solidFill>
              <a:latin typeface="Tahoma" pitchFamily="-65" charset="0"/>
            </a:endParaRPr>
          </a:p>
        </p:txBody>
      </p:sp>
      <p:sp>
        <p:nvSpPr>
          <p:cNvPr id="121893" name="Rectangle 37"/>
          <p:cNvSpPr>
            <a:spLocks noChangeArrowheads="1"/>
          </p:cNvSpPr>
          <p:nvPr/>
        </p:nvSpPr>
        <p:spPr bwMode="auto">
          <a:xfrm>
            <a:off x="2563813" y="3390900"/>
            <a:ext cx="476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endParaRPr lang="en-US" sz="1800">
              <a:solidFill>
                <a:schemeClr val="tx1"/>
              </a:solidFill>
              <a:latin typeface="Tahoma" pitchFamily="-65" charset="0"/>
            </a:endParaRPr>
          </a:p>
        </p:txBody>
      </p:sp>
      <p:sp>
        <p:nvSpPr>
          <p:cNvPr id="121894" name="Rectangle 38"/>
          <p:cNvSpPr>
            <a:spLocks noChangeArrowheads="1"/>
          </p:cNvSpPr>
          <p:nvPr/>
        </p:nvSpPr>
        <p:spPr bwMode="auto">
          <a:xfrm>
            <a:off x="4025900" y="2981325"/>
            <a:ext cx="112861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1500" b="1" i="1" dirty="0">
                <a:latin typeface="Calibri"/>
              </a:rPr>
              <a:t>d</a:t>
            </a:r>
            <a:endParaRPr lang="en-US" sz="1800" dirty="0">
              <a:solidFill>
                <a:schemeClr val="tx1"/>
              </a:solidFill>
              <a:latin typeface="Tahoma" pitchFamily="-65" charset="0"/>
            </a:endParaRPr>
          </a:p>
        </p:txBody>
      </p:sp>
      <p:sp>
        <p:nvSpPr>
          <p:cNvPr id="121895" name="Rectangle 39"/>
          <p:cNvSpPr>
            <a:spLocks noChangeArrowheads="1"/>
          </p:cNvSpPr>
          <p:nvPr/>
        </p:nvSpPr>
        <p:spPr bwMode="auto">
          <a:xfrm>
            <a:off x="4121150" y="2984500"/>
            <a:ext cx="476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endParaRPr lang="en-US" sz="1800">
              <a:solidFill>
                <a:schemeClr val="tx1"/>
              </a:solidFill>
              <a:latin typeface="Tahoma" pitchFamily="-65" charset="0"/>
            </a:endParaRPr>
          </a:p>
        </p:txBody>
      </p:sp>
      <p:sp>
        <p:nvSpPr>
          <p:cNvPr id="121896" name="Line 40"/>
          <p:cNvSpPr>
            <a:spLocks noChangeShapeType="1"/>
          </p:cNvSpPr>
          <p:nvPr/>
        </p:nvSpPr>
        <p:spPr bwMode="auto">
          <a:xfrm>
            <a:off x="2854325" y="2954338"/>
            <a:ext cx="1588" cy="2303462"/>
          </a:xfrm>
          <a:prstGeom prst="line">
            <a:avLst/>
          </a:prstGeom>
          <a:noFill/>
          <a:ln w="74613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21897" name="Freeform 41"/>
          <p:cNvSpPr>
            <a:spLocks noEditPoints="1"/>
          </p:cNvSpPr>
          <p:nvPr/>
        </p:nvSpPr>
        <p:spPr bwMode="auto">
          <a:xfrm>
            <a:off x="3929063" y="2946400"/>
            <a:ext cx="184150" cy="685800"/>
          </a:xfrm>
          <a:custGeom>
            <a:avLst/>
            <a:gdLst>
              <a:gd name="T0" fmla="*/ 10 w 116"/>
              <a:gd name="T1" fmla="*/ 4 h 432"/>
              <a:gd name="T2" fmla="*/ 88 w 116"/>
              <a:gd name="T3" fmla="*/ 397 h 432"/>
              <a:gd name="T4" fmla="*/ 88 w 116"/>
              <a:gd name="T5" fmla="*/ 398 h 432"/>
              <a:gd name="T6" fmla="*/ 88 w 116"/>
              <a:gd name="T7" fmla="*/ 399 h 432"/>
              <a:gd name="T8" fmla="*/ 86 w 116"/>
              <a:gd name="T9" fmla="*/ 401 h 432"/>
              <a:gd name="T10" fmla="*/ 85 w 116"/>
              <a:gd name="T11" fmla="*/ 402 h 432"/>
              <a:gd name="T12" fmla="*/ 82 w 116"/>
              <a:gd name="T13" fmla="*/ 402 h 432"/>
              <a:gd name="T14" fmla="*/ 81 w 116"/>
              <a:gd name="T15" fmla="*/ 401 h 432"/>
              <a:gd name="T16" fmla="*/ 79 w 116"/>
              <a:gd name="T17" fmla="*/ 399 h 432"/>
              <a:gd name="T18" fmla="*/ 79 w 116"/>
              <a:gd name="T19" fmla="*/ 398 h 432"/>
              <a:gd name="T20" fmla="*/ 0 w 116"/>
              <a:gd name="T21" fmla="*/ 5 h 432"/>
              <a:gd name="T22" fmla="*/ 0 w 116"/>
              <a:gd name="T23" fmla="*/ 4 h 432"/>
              <a:gd name="T24" fmla="*/ 1 w 116"/>
              <a:gd name="T25" fmla="*/ 3 h 432"/>
              <a:gd name="T26" fmla="*/ 2 w 116"/>
              <a:gd name="T27" fmla="*/ 1 h 432"/>
              <a:gd name="T28" fmla="*/ 4 w 116"/>
              <a:gd name="T29" fmla="*/ 0 h 432"/>
              <a:gd name="T30" fmla="*/ 5 w 116"/>
              <a:gd name="T31" fmla="*/ 0 h 432"/>
              <a:gd name="T32" fmla="*/ 7 w 116"/>
              <a:gd name="T33" fmla="*/ 1 h 432"/>
              <a:gd name="T34" fmla="*/ 8 w 116"/>
              <a:gd name="T35" fmla="*/ 3 h 432"/>
              <a:gd name="T36" fmla="*/ 10 w 116"/>
              <a:gd name="T37" fmla="*/ 4 h 432"/>
              <a:gd name="T38" fmla="*/ 10 w 116"/>
              <a:gd name="T39" fmla="*/ 4 h 432"/>
              <a:gd name="T40" fmla="*/ 116 w 116"/>
              <a:gd name="T41" fmla="*/ 378 h 432"/>
              <a:gd name="T42" fmla="*/ 91 w 116"/>
              <a:gd name="T43" fmla="*/ 432 h 432"/>
              <a:gd name="T44" fmla="*/ 47 w 116"/>
              <a:gd name="T45" fmla="*/ 392 h 432"/>
              <a:gd name="T46" fmla="*/ 116 w 116"/>
              <a:gd name="T47" fmla="*/ 378 h 432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116"/>
              <a:gd name="T73" fmla="*/ 0 h 432"/>
              <a:gd name="T74" fmla="*/ 116 w 116"/>
              <a:gd name="T75" fmla="*/ 432 h 432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116" h="432">
                <a:moveTo>
                  <a:pt x="10" y="4"/>
                </a:moveTo>
                <a:lnTo>
                  <a:pt x="88" y="397"/>
                </a:lnTo>
                <a:lnTo>
                  <a:pt x="88" y="398"/>
                </a:lnTo>
                <a:lnTo>
                  <a:pt x="88" y="399"/>
                </a:lnTo>
                <a:lnTo>
                  <a:pt x="86" y="401"/>
                </a:lnTo>
                <a:lnTo>
                  <a:pt x="85" y="402"/>
                </a:lnTo>
                <a:lnTo>
                  <a:pt x="82" y="402"/>
                </a:lnTo>
                <a:lnTo>
                  <a:pt x="81" y="401"/>
                </a:lnTo>
                <a:lnTo>
                  <a:pt x="79" y="399"/>
                </a:lnTo>
                <a:lnTo>
                  <a:pt x="79" y="398"/>
                </a:lnTo>
                <a:lnTo>
                  <a:pt x="0" y="5"/>
                </a:lnTo>
                <a:lnTo>
                  <a:pt x="0" y="4"/>
                </a:lnTo>
                <a:lnTo>
                  <a:pt x="1" y="3"/>
                </a:lnTo>
                <a:lnTo>
                  <a:pt x="2" y="1"/>
                </a:lnTo>
                <a:lnTo>
                  <a:pt x="4" y="0"/>
                </a:lnTo>
                <a:lnTo>
                  <a:pt x="5" y="0"/>
                </a:lnTo>
                <a:lnTo>
                  <a:pt x="7" y="1"/>
                </a:lnTo>
                <a:lnTo>
                  <a:pt x="8" y="3"/>
                </a:lnTo>
                <a:lnTo>
                  <a:pt x="10" y="4"/>
                </a:lnTo>
                <a:close/>
                <a:moveTo>
                  <a:pt x="116" y="378"/>
                </a:moveTo>
                <a:lnTo>
                  <a:pt x="91" y="432"/>
                </a:lnTo>
                <a:lnTo>
                  <a:pt x="47" y="392"/>
                </a:lnTo>
                <a:lnTo>
                  <a:pt x="116" y="378"/>
                </a:lnTo>
                <a:close/>
              </a:path>
            </a:pathLst>
          </a:custGeom>
          <a:solidFill>
            <a:srgbClr val="000000"/>
          </a:solidFill>
          <a:ln w="1588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21898" name="Freeform 42"/>
          <p:cNvSpPr>
            <a:spLocks noEditPoints="1"/>
          </p:cNvSpPr>
          <p:nvPr/>
        </p:nvSpPr>
        <p:spPr bwMode="auto">
          <a:xfrm>
            <a:off x="3657600" y="3622675"/>
            <a:ext cx="577850" cy="1500188"/>
          </a:xfrm>
          <a:custGeom>
            <a:avLst/>
            <a:gdLst>
              <a:gd name="T0" fmla="*/ 8 w 364"/>
              <a:gd name="T1" fmla="*/ 3 h 945"/>
              <a:gd name="T2" fmla="*/ 338 w 364"/>
              <a:gd name="T3" fmla="*/ 909 h 945"/>
              <a:gd name="T4" fmla="*/ 340 w 364"/>
              <a:gd name="T5" fmla="*/ 912 h 945"/>
              <a:gd name="T6" fmla="*/ 338 w 364"/>
              <a:gd name="T7" fmla="*/ 914 h 945"/>
              <a:gd name="T8" fmla="*/ 338 w 364"/>
              <a:gd name="T9" fmla="*/ 915 h 945"/>
              <a:gd name="T10" fmla="*/ 336 w 364"/>
              <a:gd name="T11" fmla="*/ 915 h 945"/>
              <a:gd name="T12" fmla="*/ 334 w 364"/>
              <a:gd name="T13" fmla="*/ 917 h 945"/>
              <a:gd name="T14" fmla="*/ 333 w 364"/>
              <a:gd name="T15" fmla="*/ 915 h 945"/>
              <a:gd name="T16" fmla="*/ 331 w 364"/>
              <a:gd name="T17" fmla="*/ 915 h 945"/>
              <a:gd name="T18" fmla="*/ 330 w 364"/>
              <a:gd name="T19" fmla="*/ 914 h 945"/>
              <a:gd name="T20" fmla="*/ 1 w 364"/>
              <a:gd name="T21" fmla="*/ 8 h 945"/>
              <a:gd name="T22" fmla="*/ 0 w 364"/>
              <a:gd name="T23" fmla="*/ 5 h 945"/>
              <a:gd name="T24" fmla="*/ 1 w 364"/>
              <a:gd name="T25" fmla="*/ 3 h 945"/>
              <a:gd name="T26" fmla="*/ 1 w 364"/>
              <a:gd name="T27" fmla="*/ 2 h 945"/>
              <a:gd name="T28" fmla="*/ 3 w 364"/>
              <a:gd name="T29" fmla="*/ 2 h 945"/>
              <a:gd name="T30" fmla="*/ 6 w 364"/>
              <a:gd name="T31" fmla="*/ 0 h 945"/>
              <a:gd name="T32" fmla="*/ 7 w 364"/>
              <a:gd name="T33" fmla="*/ 2 h 945"/>
              <a:gd name="T34" fmla="*/ 8 w 364"/>
              <a:gd name="T35" fmla="*/ 2 h 945"/>
              <a:gd name="T36" fmla="*/ 8 w 364"/>
              <a:gd name="T37" fmla="*/ 3 h 945"/>
              <a:gd name="T38" fmla="*/ 8 w 364"/>
              <a:gd name="T39" fmla="*/ 3 h 945"/>
              <a:gd name="T40" fmla="*/ 364 w 364"/>
              <a:gd name="T41" fmla="*/ 888 h 945"/>
              <a:gd name="T42" fmla="*/ 347 w 364"/>
              <a:gd name="T43" fmla="*/ 945 h 945"/>
              <a:gd name="T44" fmla="*/ 297 w 364"/>
              <a:gd name="T45" fmla="*/ 912 h 945"/>
              <a:gd name="T46" fmla="*/ 364 w 364"/>
              <a:gd name="T47" fmla="*/ 888 h 945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364"/>
              <a:gd name="T73" fmla="*/ 0 h 945"/>
              <a:gd name="T74" fmla="*/ 364 w 364"/>
              <a:gd name="T75" fmla="*/ 945 h 945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364" h="945">
                <a:moveTo>
                  <a:pt x="8" y="3"/>
                </a:moveTo>
                <a:lnTo>
                  <a:pt x="338" y="909"/>
                </a:lnTo>
                <a:lnTo>
                  <a:pt x="340" y="912"/>
                </a:lnTo>
                <a:lnTo>
                  <a:pt x="338" y="914"/>
                </a:lnTo>
                <a:lnTo>
                  <a:pt x="338" y="915"/>
                </a:lnTo>
                <a:lnTo>
                  <a:pt x="336" y="915"/>
                </a:lnTo>
                <a:lnTo>
                  <a:pt x="334" y="917"/>
                </a:lnTo>
                <a:lnTo>
                  <a:pt x="333" y="915"/>
                </a:lnTo>
                <a:lnTo>
                  <a:pt x="331" y="915"/>
                </a:lnTo>
                <a:lnTo>
                  <a:pt x="330" y="914"/>
                </a:lnTo>
                <a:lnTo>
                  <a:pt x="1" y="8"/>
                </a:lnTo>
                <a:lnTo>
                  <a:pt x="0" y="5"/>
                </a:lnTo>
                <a:lnTo>
                  <a:pt x="1" y="3"/>
                </a:lnTo>
                <a:lnTo>
                  <a:pt x="1" y="2"/>
                </a:lnTo>
                <a:lnTo>
                  <a:pt x="3" y="2"/>
                </a:lnTo>
                <a:lnTo>
                  <a:pt x="6" y="0"/>
                </a:lnTo>
                <a:lnTo>
                  <a:pt x="7" y="2"/>
                </a:lnTo>
                <a:lnTo>
                  <a:pt x="8" y="2"/>
                </a:lnTo>
                <a:lnTo>
                  <a:pt x="8" y="3"/>
                </a:lnTo>
                <a:close/>
                <a:moveTo>
                  <a:pt x="364" y="888"/>
                </a:moveTo>
                <a:lnTo>
                  <a:pt x="347" y="945"/>
                </a:lnTo>
                <a:lnTo>
                  <a:pt x="297" y="912"/>
                </a:lnTo>
                <a:lnTo>
                  <a:pt x="364" y="888"/>
                </a:lnTo>
                <a:close/>
              </a:path>
            </a:pathLst>
          </a:custGeom>
          <a:solidFill>
            <a:srgbClr val="000000"/>
          </a:solidFill>
          <a:ln w="1588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39238" cy="1139825"/>
          </a:xfrm>
        </p:spPr>
        <p:txBody>
          <a:bodyPr lIns="0" tIns="0" rIns="0" bIns="0"/>
          <a:lstStyle/>
          <a:p>
            <a:pPr eaLnBrk="1" hangingPunct="1">
              <a:lnSpc>
                <a:spcPct val="94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>
                <a:latin typeface="Calibri"/>
                <a:ea typeface="ＭＳ Ｐゴシック" charset="0"/>
              </a:rPr>
              <a:t>Clock Synchronization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5029200"/>
            <a:ext cx="9139238" cy="4359275"/>
          </a:xfrm>
        </p:spPr>
        <p:txBody>
          <a:bodyPr lIns="0" tIns="0" rIns="0" bIns="0"/>
          <a:lstStyle/>
          <a:p>
            <a:pPr marL="465138" indent="0" algn="l" eaLnBrk="1" hangingPunct="1">
              <a:lnSpc>
                <a:spcPct val="94000"/>
              </a:lnSpc>
              <a:spcBef>
                <a:spcPts val="638"/>
              </a:spcBef>
              <a:buSzPct val="57000"/>
              <a:buFont typeface="Times New Roman" charset="0"/>
              <a:buNone/>
              <a:tabLst>
                <a:tab pos="33496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800" dirty="0">
                <a:latin typeface="Calibri"/>
                <a:ea typeface="ＭＳ Ｐゴシック" charset="0"/>
              </a:rPr>
              <a:t>When each machine has its own clock, an event that occurred after another event may nevertheless be assigned an earlier time.</a:t>
            </a:r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45" t="46375" r="20924" b="41692"/>
          <a:stretch>
            <a:fillRect/>
          </a:stretch>
        </p:blipFill>
        <p:spPr bwMode="auto">
          <a:xfrm>
            <a:off x="304800" y="1866900"/>
            <a:ext cx="8534400" cy="2633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559757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 hangingPunct="1"/>
            <a:r>
              <a:rPr lang="en-US"/>
              <a:t>Temporal distortions</a:t>
            </a:r>
          </a:p>
        </p:txBody>
      </p:sp>
      <p:sp>
        <p:nvSpPr>
          <p:cNvPr id="123907" name="Rectangle 3"/>
          <p:cNvSpPr>
            <a:spLocks noChangeArrowheads="1"/>
          </p:cNvSpPr>
          <p:nvPr/>
        </p:nvSpPr>
        <p:spPr bwMode="auto">
          <a:xfrm>
            <a:off x="0" y="-261610"/>
            <a:ext cx="18466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23908" name="Rectangle 4"/>
          <p:cNvSpPr>
            <a:spLocks noChangeArrowheads="1"/>
          </p:cNvSpPr>
          <p:nvPr/>
        </p:nvSpPr>
        <p:spPr bwMode="auto">
          <a:xfrm>
            <a:off x="685800" y="1828800"/>
            <a:ext cx="82296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ts val="738"/>
              </a:spcBef>
              <a:buClr>
                <a:srgbClr val="3333CC"/>
              </a:buClr>
              <a:buSzPct val="100000"/>
              <a:buFont typeface="Times New Roman" pitchFamily="-65" charset="0"/>
              <a:buNone/>
            </a:pPr>
            <a:r>
              <a:rPr lang="en-US" dirty="0">
                <a:latin typeface="+mj-lt"/>
              </a:rPr>
              <a:t>Timelines can “stretch”</a:t>
            </a:r>
            <a:r>
              <a:rPr lang="en-US" dirty="0" smtClean="0">
                <a:latin typeface="+mj-lt"/>
              </a:rPr>
              <a:t>…</a:t>
            </a:r>
            <a:endParaRPr lang="en-US" sz="3200" dirty="0" smtClean="0">
              <a:latin typeface="Calibri"/>
            </a:endParaRPr>
          </a:p>
          <a:p>
            <a:pPr marL="342900" indent="-342900" algn="ctr" eaLnBrk="1" hangingPunct="1">
              <a:spcBef>
                <a:spcPts val="738"/>
              </a:spcBef>
              <a:buClr>
                <a:srgbClr val="3333CC"/>
              </a:buClr>
              <a:buSzPct val="100000"/>
              <a:buFont typeface="Times New Roman" pitchFamily="-65" charset="0"/>
              <a:buNone/>
            </a:pPr>
            <a:endParaRPr lang="en-US" sz="3200" dirty="0">
              <a:latin typeface="Calibri"/>
            </a:endParaRPr>
          </a:p>
          <a:p>
            <a:pPr marL="342900" indent="-342900" algn="ctr" eaLnBrk="1" hangingPunct="1">
              <a:spcBef>
                <a:spcPts val="738"/>
              </a:spcBef>
              <a:buClr>
                <a:srgbClr val="3333CC"/>
              </a:buClr>
              <a:buSzPct val="100000"/>
              <a:buFont typeface="Times New Roman" pitchFamily="-65" charset="0"/>
              <a:buNone/>
            </a:pPr>
            <a:endParaRPr lang="en-US" sz="3200" dirty="0">
              <a:latin typeface="Calibri"/>
            </a:endParaRPr>
          </a:p>
          <a:p>
            <a:pPr marL="342900" indent="-342900" algn="ctr" eaLnBrk="1" hangingPunct="1">
              <a:spcBef>
                <a:spcPts val="738"/>
              </a:spcBef>
              <a:buClr>
                <a:srgbClr val="3333CC"/>
              </a:buClr>
              <a:buSzPct val="100000"/>
              <a:buFont typeface="Times New Roman" pitchFamily="-65" charset="0"/>
              <a:buNone/>
            </a:pPr>
            <a:endParaRPr lang="en-US" sz="3200" dirty="0">
              <a:latin typeface="Calibri"/>
            </a:endParaRPr>
          </a:p>
          <a:p>
            <a:pPr marL="342900" indent="-342900" algn="ctr" eaLnBrk="1" hangingPunct="1">
              <a:spcBef>
                <a:spcPts val="738"/>
              </a:spcBef>
              <a:buClr>
                <a:srgbClr val="3333CC"/>
              </a:buClr>
              <a:buSzPct val="100000"/>
              <a:buFont typeface="Times New Roman" pitchFamily="-65" charset="0"/>
              <a:buNone/>
            </a:pPr>
            <a:endParaRPr lang="en-US" sz="3200" dirty="0" smtClean="0">
              <a:latin typeface="Calibri"/>
            </a:endParaRPr>
          </a:p>
          <a:p>
            <a:pPr marL="342900" indent="-342900" eaLnBrk="1" hangingPunct="1">
              <a:spcBef>
                <a:spcPts val="738"/>
              </a:spcBef>
              <a:buClr>
                <a:srgbClr val="3333CC"/>
              </a:buClr>
              <a:buSzPct val="100000"/>
              <a:buFont typeface="Times New Roman" pitchFamily="-65" charset="0"/>
              <a:buNone/>
            </a:pPr>
            <a:endParaRPr lang="en-US" dirty="0" smtClean="0">
              <a:latin typeface="+mj-lt"/>
            </a:endParaRPr>
          </a:p>
          <a:p>
            <a:pPr marL="342900" indent="-342900" eaLnBrk="1" hangingPunct="1">
              <a:spcBef>
                <a:spcPts val="738"/>
              </a:spcBef>
              <a:buClr>
                <a:srgbClr val="3333CC"/>
              </a:buClr>
              <a:buSzPct val="100000"/>
              <a:buFont typeface="Times New Roman" pitchFamily="-65" charset="0"/>
              <a:buNone/>
            </a:pPr>
            <a:r>
              <a:rPr lang="en-US" dirty="0" smtClean="0">
                <a:latin typeface="+mj-lt"/>
              </a:rPr>
              <a:t>… </a:t>
            </a:r>
            <a:r>
              <a:rPr lang="en-US" dirty="0">
                <a:latin typeface="+mj-lt"/>
              </a:rPr>
              <a:t>caused by scheduling effects, message delays, message loss…</a:t>
            </a:r>
          </a:p>
        </p:txBody>
      </p:sp>
      <p:sp>
        <p:nvSpPr>
          <p:cNvPr id="123909" name="AutoShape 5"/>
          <p:cNvSpPr>
            <a:spLocks noChangeAspect="1" noChangeArrowheads="1" noTextEdit="1"/>
          </p:cNvSpPr>
          <p:nvPr/>
        </p:nvSpPr>
        <p:spPr bwMode="auto">
          <a:xfrm>
            <a:off x="685800" y="2819400"/>
            <a:ext cx="7467600" cy="23622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23910" name="Rectangle 6"/>
          <p:cNvSpPr>
            <a:spLocks noChangeArrowheads="1"/>
          </p:cNvSpPr>
          <p:nvPr/>
        </p:nvSpPr>
        <p:spPr bwMode="auto">
          <a:xfrm>
            <a:off x="685800" y="2828925"/>
            <a:ext cx="476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endParaRPr lang="en-US" sz="1800">
              <a:solidFill>
                <a:schemeClr val="tx1"/>
              </a:solidFill>
              <a:latin typeface="Tahoma" pitchFamily="-65" charset="0"/>
            </a:endParaRPr>
          </a:p>
        </p:txBody>
      </p:sp>
      <p:sp>
        <p:nvSpPr>
          <p:cNvPr id="123911" name="Freeform 7"/>
          <p:cNvSpPr>
            <a:spLocks noEditPoints="1"/>
          </p:cNvSpPr>
          <p:nvPr/>
        </p:nvSpPr>
        <p:spPr bwMode="auto">
          <a:xfrm>
            <a:off x="947738" y="2898775"/>
            <a:ext cx="7189787" cy="112713"/>
          </a:xfrm>
          <a:custGeom>
            <a:avLst/>
            <a:gdLst>
              <a:gd name="T0" fmla="*/ 6 w 4529"/>
              <a:gd name="T1" fmla="*/ 30 h 71"/>
              <a:gd name="T2" fmla="*/ 4493 w 4529"/>
              <a:gd name="T3" fmla="*/ 31 h 71"/>
              <a:gd name="T4" fmla="*/ 4495 w 4529"/>
              <a:gd name="T5" fmla="*/ 31 h 71"/>
              <a:gd name="T6" fmla="*/ 4496 w 4529"/>
              <a:gd name="T7" fmla="*/ 33 h 71"/>
              <a:gd name="T8" fmla="*/ 4498 w 4529"/>
              <a:gd name="T9" fmla="*/ 34 h 71"/>
              <a:gd name="T10" fmla="*/ 4498 w 4529"/>
              <a:gd name="T11" fmla="*/ 35 h 71"/>
              <a:gd name="T12" fmla="*/ 4498 w 4529"/>
              <a:gd name="T13" fmla="*/ 37 h 71"/>
              <a:gd name="T14" fmla="*/ 4496 w 4529"/>
              <a:gd name="T15" fmla="*/ 38 h 71"/>
              <a:gd name="T16" fmla="*/ 4495 w 4529"/>
              <a:gd name="T17" fmla="*/ 40 h 71"/>
              <a:gd name="T18" fmla="*/ 4493 w 4529"/>
              <a:gd name="T19" fmla="*/ 40 h 71"/>
              <a:gd name="T20" fmla="*/ 6 w 4529"/>
              <a:gd name="T21" fmla="*/ 40 h 71"/>
              <a:gd name="T22" fmla="*/ 3 w 4529"/>
              <a:gd name="T23" fmla="*/ 38 h 71"/>
              <a:gd name="T24" fmla="*/ 1 w 4529"/>
              <a:gd name="T25" fmla="*/ 38 h 71"/>
              <a:gd name="T26" fmla="*/ 1 w 4529"/>
              <a:gd name="T27" fmla="*/ 37 h 71"/>
              <a:gd name="T28" fmla="*/ 0 w 4529"/>
              <a:gd name="T29" fmla="*/ 35 h 71"/>
              <a:gd name="T30" fmla="*/ 1 w 4529"/>
              <a:gd name="T31" fmla="*/ 33 h 71"/>
              <a:gd name="T32" fmla="*/ 1 w 4529"/>
              <a:gd name="T33" fmla="*/ 31 h 71"/>
              <a:gd name="T34" fmla="*/ 3 w 4529"/>
              <a:gd name="T35" fmla="*/ 31 h 71"/>
              <a:gd name="T36" fmla="*/ 6 w 4529"/>
              <a:gd name="T37" fmla="*/ 30 h 71"/>
              <a:gd name="T38" fmla="*/ 6 w 4529"/>
              <a:gd name="T39" fmla="*/ 30 h 71"/>
              <a:gd name="T40" fmla="*/ 4482 w 4529"/>
              <a:gd name="T41" fmla="*/ 0 h 71"/>
              <a:gd name="T42" fmla="*/ 4529 w 4529"/>
              <a:gd name="T43" fmla="*/ 35 h 71"/>
              <a:gd name="T44" fmla="*/ 4482 w 4529"/>
              <a:gd name="T45" fmla="*/ 71 h 71"/>
              <a:gd name="T46" fmla="*/ 4482 w 4529"/>
              <a:gd name="T47" fmla="*/ 0 h 71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4529"/>
              <a:gd name="T73" fmla="*/ 0 h 71"/>
              <a:gd name="T74" fmla="*/ 4529 w 4529"/>
              <a:gd name="T75" fmla="*/ 71 h 71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4529" h="71">
                <a:moveTo>
                  <a:pt x="6" y="30"/>
                </a:moveTo>
                <a:lnTo>
                  <a:pt x="4493" y="31"/>
                </a:lnTo>
                <a:lnTo>
                  <a:pt x="4495" y="31"/>
                </a:lnTo>
                <a:lnTo>
                  <a:pt x="4496" y="33"/>
                </a:lnTo>
                <a:lnTo>
                  <a:pt x="4498" y="34"/>
                </a:lnTo>
                <a:lnTo>
                  <a:pt x="4498" y="35"/>
                </a:lnTo>
                <a:lnTo>
                  <a:pt x="4498" y="37"/>
                </a:lnTo>
                <a:lnTo>
                  <a:pt x="4496" y="38"/>
                </a:lnTo>
                <a:lnTo>
                  <a:pt x="4495" y="40"/>
                </a:lnTo>
                <a:lnTo>
                  <a:pt x="4493" y="40"/>
                </a:lnTo>
                <a:lnTo>
                  <a:pt x="6" y="40"/>
                </a:lnTo>
                <a:lnTo>
                  <a:pt x="3" y="38"/>
                </a:lnTo>
                <a:lnTo>
                  <a:pt x="1" y="38"/>
                </a:lnTo>
                <a:lnTo>
                  <a:pt x="1" y="37"/>
                </a:lnTo>
                <a:lnTo>
                  <a:pt x="0" y="35"/>
                </a:lnTo>
                <a:lnTo>
                  <a:pt x="1" y="33"/>
                </a:lnTo>
                <a:lnTo>
                  <a:pt x="1" y="31"/>
                </a:lnTo>
                <a:lnTo>
                  <a:pt x="3" y="31"/>
                </a:lnTo>
                <a:lnTo>
                  <a:pt x="6" y="30"/>
                </a:lnTo>
                <a:close/>
                <a:moveTo>
                  <a:pt x="4482" y="0"/>
                </a:moveTo>
                <a:lnTo>
                  <a:pt x="4529" y="35"/>
                </a:lnTo>
                <a:lnTo>
                  <a:pt x="4482" y="71"/>
                </a:lnTo>
                <a:lnTo>
                  <a:pt x="4482" y="0"/>
                </a:lnTo>
                <a:close/>
              </a:path>
            </a:pathLst>
          </a:custGeom>
          <a:solidFill>
            <a:srgbClr val="000000"/>
          </a:solidFill>
          <a:ln w="1588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23912" name="Freeform 8"/>
          <p:cNvSpPr>
            <a:spLocks noEditPoints="1"/>
          </p:cNvSpPr>
          <p:nvPr/>
        </p:nvSpPr>
        <p:spPr bwMode="auto">
          <a:xfrm>
            <a:off x="947738" y="2898775"/>
            <a:ext cx="7189787" cy="112713"/>
          </a:xfrm>
          <a:custGeom>
            <a:avLst/>
            <a:gdLst>
              <a:gd name="T0" fmla="*/ 6 w 4529"/>
              <a:gd name="T1" fmla="*/ 30 h 71"/>
              <a:gd name="T2" fmla="*/ 4493 w 4529"/>
              <a:gd name="T3" fmla="*/ 31 h 71"/>
              <a:gd name="T4" fmla="*/ 4495 w 4529"/>
              <a:gd name="T5" fmla="*/ 31 h 71"/>
              <a:gd name="T6" fmla="*/ 4496 w 4529"/>
              <a:gd name="T7" fmla="*/ 33 h 71"/>
              <a:gd name="T8" fmla="*/ 4498 w 4529"/>
              <a:gd name="T9" fmla="*/ 34 h 71"/>
              <a:gd name="T10" fmla="*/ 4498 w 4529"/>
              <a:gd name="T11" fmla="*/ 35 h 71"/>
              <a:gd name="T12" fmla="*/ 4498 w 4529"/>
              <a:gd name="T13" fmla="*/ 37 h 71"/>
              <a:gd name="T14" fmla="*/ 4496 w 4529"/>
              <a:gd name="T15" fmla="*/ 38 h 71"/>
              <a:gd name="T16" fmla="*/ 4495 w 4529"/>
              <a:gd name="T17" fmla="*/ 40 h 71"/>
              <a:gd name="T18" fmla="*/ 4493 w 4529"/>
              <a:gd name="T19" fmla="*/ 40 h 71"/>
              <a:gd name="T20" fmla="*/ 6 w 4529"/>
              <a:gd name="T21" fmla="*/ 40 h 71"/>
              <a:gd name="T22" fmla="*/ 3 w 4529"/>
              <a:gd name="T23" fmla="*/ 38 h 71"/>
              <a:gd name="T24" fmla="*/ 1 w 4529"/>
              <a:gd name="T25" fmla="*/ 38 h 71"/>
              <a:gd name="T26" fmla="*/ 1 w 4529"/>
              <a:gd name="T27" fmla="*/ 37 h 71"/>
              <a:gd name="T28" fmla="*/ 0 w 4529"/>
              <a:gd name="T29" fmla="*/ 35 h 71"/>
              <a:gd name="T30" fmla="*/ 1 w 4529"/>
              <a:gd name="T31" fmla="*/ 33 h 71"/>
              <a:gd name="T32" fmla="*/ 1 w 4529"/>
              <a:gd name="T33" fmla="*/ 31 h 71"/>
              <a:gd name="T34" fmla="*/ 3 w 4529"/>
              <a:gd name="T35" fmla="*/ 31 h 71"/>
              <a:gd name="T36" fmla="*/ 6 w 4529"/>
              <a:gd name="T37" fmla="*/ 30 h 71"/>
              <a:gd name="T38" fmla="*/ 6 w 4529"/>
              <a:gd name="T39" fmla="*/ 30 h 71"/>
              <a:gd name="T40" fmla="*/ 4482 w 4529"/>
              <a:gd name="T41" fmla="*/ 0 h 71"/>
              <a:gd name="T42" fmla="*/ 4529 w 4529"/>
              <a:gd name="T43" fmla="*/ 35 h 71"/>
              <a:gd name="T44" fmla="*/ 4482 w 4529"/>
              <a:gd name="T45" fmla="*/ 71 h 71"/>
              <a:gd name="T46" fmla="*/ 4482 w 4529"/>
              <a:gd name="T47" fmla="*/ 0 h 71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4529"/>
              <a:gd name="T73" fmla="*/ 0 h 71"/>
              <a:gd name="T74" fmla="*/ 4529 w 4529"/>
              <a:gd name="T75" fmla="*/ 71 h 71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4529" h="71">
                <a:moveTo>
                  <a:pt x="6" y="30"/>
                </a:moveTo>
                <a:lnTo>
                  <a:pt x="4493" y="31"/>
                </a:lnTo>
                <a:lnTo>
                  <a:pt x="4495" y="31"/>
                </a:lnTo>
                <a:lnTo>
                  <a:pt x="4496" y="33"/>
                </a:lnTo>
                <a:lnTo>
                  <a:pt x="4498" y="34"/>
                </a:lnTo>
                <a:lnTo>
                  <a:pt x="4498" y="35"/>
                </a:lnTo>
                <a:lnTo>
                  <a:pt x="4498" y="37"/>
                </a:lnTo>
                <a:lnTo>
                  <a:pt x="4496" y="38"/>
                </a:lnTo>
                <a:lnTo>
                  <a:pt x="4495" y="40"/>
                </a:lnTo>
                <a:lnTo>
                  <a:pt x="4493" y="40"/>
                </a:lnTo>
                <a:lnTo>
                  <a:pt x="6" y="40"/>
                </a:lnTo>
                <a:lnTo>
                  <a:pt x="3" y="38"/>
                </a:lnTo>
                <a:lnTo>
                  <a:pt x="1" y="38"/>
                </a:lnTo>
                <a:lnTo>
                  <a:pt x="1" y="37"/>
                </a:lnTo>
                <a:lnTo>
                  <a:pt x="0" y="35"/>
                </a:lnTo>
                <a:lnTo>
                  <a:pt x="1" y="33"/>
                </a:lnTo>
                <a:lnTo>
                  <a:pt x="1" y="31"/>
                </a:lnTo>
                <a:lnTo>
                  <a:pt x="3" y="31"/>
                </a:lnTo>
                <a:lnTo>
                  <a:pt x="6" y="30"/>
                </a:lnTo>
                <a:close/>
                <a:moveTo>
                  <a:pt x="4482" y="0"/>
                </a:moveTo>
                <a:lnTo>
                  <a:pt x="4529" y="35"/>
                </a:lnTo>
                <a:lnTo>
                  <a:pt x="4482" y="71"/>
                </a:lnTo>
                <a:lnTo>
                  <a:pt x="4482" y="0"/>
                </a:lnTo>
                <a:close/>
              </a:path>
            </a:pathLst>
          </a:custGeom>
          <a:solidFill>
            <a:srgbClr val="000000"/>
          </a:solidFill>
          <a:ln w="1588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23913" name="Freeform 9"/>
          <p:cNvSpPr>
            <a:spLocks noEditPoints="1"/>
          </p:cNvSpPr>
          <p:nvPr/>
        </p:nvSpPr>
        <p:spPr bwMode="auto">
          <a:xfrm>
            <a:off x="947738" y="5065713"/>
            <a:ext cx="7189787" cy="114300"/>
          </a:xfrm>
          <a:custGeom>
            <a:avLst/>
            <a:gdLst>
              <a:gd name="T0" fmla="*/ 6 w 4529"/>
              <a:gd name="T1" fmla="*/ 30 h 72"/>
              <a:gd name="T2" fmla="*/ 4493 w 4529"/>
              <a:gd name="T3" fmla="*/ 32 h 72"/>
              <a:gd name="T4" fmla="*/ 4495 w 4529"/>
              <a:gd name="T5" fmla="*/ 32 h 72"/>
              <a:gd name="T6" fmla="*/ 4496 w 4529"/>
              <a:gd name="T7" fmla="*/ 33 h 72"/>
              <a:gd name="T8" fmla="*/ 4498 w 4529"/>
              <a:gd name="T9" fmla="*/ 35 h 72"/>
              <a:gd name="T10" fmla="*/ 4498 w 4529"/>
              <a:gd name="T11" fmla="*/ 36 h 72"/>
              <a:gd name="T12" fmla="*/ 4498 w 4529"/>
              <a:gd name="T13" fmla="*/ 37 h 72"/>
              <a:gd name="T14" fmla="*/ 4496 w 4529"/>
              <a:gd name="T15" fmla="*/ 39 h 72"/>
              <a:gd name="T16" fmla="*/ 4495 w 4529"/>
              <a:gd name="T17" fmla="*/ 40 h 72"/>
              <a:gd name="T18" fmla="*/ 4493 w 4529"/>
              <a:gd name="T19" fmla="*/ 40 h 72"/>
              <a:gd name="T20" fmla="*/ 6 w 4529"/>
              <a:gd name="T21" fmla="*/ 40 h 72"/>
              <a:gd name="T22" fmla="*/ 3 w 4529"/>
              <a:gd name="T23" fmla="*/ 39 h 72"/>
              <a:gd name="T24" fmla="*/ 1 w 4529"/>
              <a:gd name="T25" fmla="*/ 39 h 72"/>
              <a:gd name="T26" fmla="*/ 1 w 4529"/>
              <a:gd name="T27" fmla="*/ 37 h 72"/>
              <a:gd name="T28" fmla="*/ 0 w 4529"/>
              <a:gd name="T29" fmla="*/ 36 h 72"/>
              <a:gd name="T30" fmla="*/ 1 w 4529"/>
              <a:gd name="T31" fmla="*/ 33 h 72"/>
              <a:gd name="T32" fmla="*/ 1 w 4529"/>
              <a:gd name="T33" fmla="*/ 32 h 72"/>
              <a:gd name="T34" fmla="*/ 3 w 4529"/>
              <a:gd name="T35" fmla="*/ 32 h 72"/>
              <a:gd name="T36" fmla="*/ 6 w 4529"/>
              <a:gd name="T37" fmla="*/ 30 h 72"/>
              <a:gd name="T38" fmla="*/ 6 w 4529"/>
              <a:gd name="T39" fmla="*/ 30 h 72"/>
              <a:gd name="T40" fmla="*/ 4482 w 4529"/>
              <a:gd name="T41" fmla="*/ 0 h 72"/>
              <a:gd name="T42" fmla="*/ 4529 w 4529"/>
              <a:gd name="T43" fmla="*/ 36 h 72"/>
              <a:gd name="T44" fmla="*/ 4482 w 4529"/>
              <a:gd name="T45" fmla="*/ 72 h 72"/>
              <a:gd name="T46" fmla="*/ 4482 w 4529"/>
              <a:gd name="T47" fmla="*/ 0 h 72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4529"/>
              <a:gd name="T73" fmla="*/ 0 h 72"/>
              <a:gd name="T74" fmla="*/ 4529 w 4529"/>
              <a:gd name="T75" fmla="*/ 72 h 72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4529" h="72">
                <a:moveTo>
                  <a:pt x="6" y="30"/>
                </a:moveTo>
                <a:lnTo>
                  <a:pt x="4493" y="32"/>
                </a:lnTo>
                <a:lnTo>
                  <a:pt x="4495" y="32"/>
                </a:lnTo>
                <a:lnTo>
                  <a:pt x="4496" y="33"/>
                </a:lnTo>
                <a:lnTo>
                  <a:pt x="4498" y="35"/>
                </a:lnTo>
                <a:lnTo>
                  <a:pt x="4498" y="36"/>
                </a:lnTo>
                <a:lnTo>
                  <a:pt x="4498" y="37"/>
                </a:lnTo>
                <a:lnTo>
                  <a:pt x="4496" y="39"/>
                </a:lnTo>
                <a:lnTo>
                  <a:pt x="4495" y="40"/>
                </a:lnTo>
                <a:lnTo>
                  <a:pt x="4493" y="40"/>
                </a:lnTo>
                <a:lnTo>
                  <a:pt x="6" y="40"/>
                </a:lnTo>
                <a:lnTo>
                  <a:pt x="3" y="39"/>
                </a:lnTo>
                <a:lnTo>
                  <a:pt x="1" y="39"/>
                </a:lnTo>
                <a:lnTo>
                  <a:pt x="1" y="37"/>
                </a:lnTo>
                <a:lnTo>
                  <a:pt x="0" y="36"/>
                </a:lnTo>
                <a:lnTo>
                  <a:pt x="1" y="33"/>
                </a:lnTo>
                <a:lnTo>
                  <a:pt x="1" y="32"/>
                </a:lnTo>
                <a:lnTo>
                  <a:pt x="3" y="32"/>
                </a:lnTo>
                <a:lnTo>
                  <a:pt x="6" y="30"/>
                </a:lnTo>
                <a:close/>
                <a:moveTo>
                  <a:pt x="4482" y="0"/>
                </a:moveTo>
                <a:lnTo>
                  <a:pt x="4529" y="36"/>
                </a:lnTo>
                <a:lnTo>
                  <a:pt x="4482" y="72"/>
                </a:lnTo>
                <a:lnTo>
                  <a:pt x="4482" y="0"/>
                </a:lnTo>
                <a:close/>
              </a:path>
            </a:pathLst>
          </a:custGeom>
          <a:solidFill>
            <a:srgbClr val="000000"/>
          </a:solidFill>
          <a:ln w="1588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23914" name="Freeform 10"/>
          <p:cNvSpPr>
            <a:spLocks noEditPoints="1"/>
          </p:cNvSpPr>
          <p:nvPr/>
        </p:nvSpPr>
        <p:spPr bwMode="auto">
          <a:xfrm>
            <a:off x="947738" y="4389438"/>
            <a:ext cx="7189787" cy="112712"/>
          </a:xfrm>
          <a:custGeom>
            <a:avLst/>
            <a:gdLst>
              <a:gd name="T0" fmla="*/ 6 w 4529"/>
              <a:gd name="T1" fmla="*/ 30 h 71"/>
              <a:gd name="T2" fmla="*/ 4493 w 4529"/>
              <a:gd name="T3" fmla="*/ 31 h 71"/>
              <a:gd name="T4" fmla="*/ 4495 w 4529"/>
              <a:gd name="T5" fmla="*/ 31 h 71"/>
              <a:gd name="T6" fmla="*/ 4496 w 4529"/>
              <a:gd name="T7" fmla="*/ 32 h 71"/>
              <a:gd name="T8" fmla="*/ 4498 w 4529"/>
              <a:gd name="T9" fmla="*/ 34 h 71"/>
              <a:gd name="T10" fmla="*/ 4498 w 4529"/>
              <a:gd name="T11" fmla="*/ 35 h 71"/>
              <a:gd name="T12" fmla="*/ 4498 w 4529"/>
              <a:gd name="T13" fmla="*/ 37 h 71"/>
              <a:gd name="T14" fmla="*/ 4496 w 4529"/>
              <a:gd name="T15" fmla="*/ 38 h 71"/>
              <a:gd name="T16" fmla="*/ 4495 w 4529"/>
              <a:gd name="T17" fmla="*/ 40 h 71"/>
              <a:gd name="T18" fmla="*/ 4493 w 4529"/>
              <a:gd name="T19" fmla="*/ 40 h 71"/>
              <a:gd name="T20" fmla="*/ 6 w 4529"/>
              <a:gd name="T21" fmla="*/ 40 h 71"/>
              <a:gd name="T22" fmla="*/ 3 w 4529"/>
              <a:gd name="T23" fmla="*/ 38 h 71"/>
              <a:gd name="T24" fmla="*/ 1 w 4529"/>
              <a:gd name="T25" fmla="*/ 38 h 71"/>
              <a:gd name="T26" fmla="*/ 1 w 4529"/>
              <a:gd name="T27" fmla="*/ 37 h 71"/>
              <a:gd name="T28" fmla="*/ 0 w 4529"/>
              <a:gd name="T29" fmla="*/ 35 h 71"/>
              <a:gd name="T30" fmla="*/ 1 w 4529"/>
              <a:gd name="T31" fmla="*/ 32 h 71"/>
              <a:gd name="T32" fmla="*/ 1 w 4529"/>
              <a:gd name="T33" fmla="*/ 31 h 71"/>
              <a:gd name="T34" fmla="*/ 3 w 4529"/>
              <a:gd name="T35" fmla="*/ 31 h 71"/>
              <a:gd name="T36" fmla="*/ 6 w 4529"/>
              <a:gd name="T37" fmla="*/ 30 h 71"/>
              <a:gd name="T38" fmla="*/ 6 w 4529"/>
              <a:gd name="T39" fmla="*/ 30 h 71"/>
              <a:gd name="T40" fmla="*/ 4482 w 4529"/>
              <a:gd name="T41" fmla="*/ 0 h 71"/>
              <a:gd name="T42" fmla="*/ 4529 w 4529"/>
              <a:gd name="T43" fmla="*/ 35 h 71"/>
              <a:gd name="T44" fmla="*/ 4482 w 4529"/>
              <a:gd name="T45" fmla="*/ 71 h 71"/>
              <a:gd name="T46" fmla="*/ 4482 w 4529"/>
              <a:gd name="T47" fmla="*/ 0 h 71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4529"/>
              <a:gd name="T73" fmla="*/ 0 h 71"/>
              <a:gd name="T74" fmla="*/ 4529 w 4529"/>
              <a:gd name="T75" fmla="*/ 71 h 71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4529" h="71">
                <a:moveTo>
                  <a:pt x="6" y="30"/>
                </a:moveTo>
                <a:lnTo>
                  <a:pt x="4493" y="31"/>
                </a:lnTo>
                <a:lnTo>
                  <a:pt x="4495" y="31"/>
                </a:lnTo>
                <a:lnTo>
                  <a:pt x="4496" y="32"/>
                </a:lnTo>
                <a:lnTo>
                  <a:pt x="4498" y="34"/>
                </a:lnTo>
                <a:lnTo>
                  <a:pt x="4498" y="35"/>
                </a:lnTo>
                <a:lnTo>
                  <a:pt x="4498" y="37"/>
                </a:lnTo>
                <a:lnTo>
                  <a:pt x="4496" y="38"/>
                </a:lnTo>
                <a:lnTo>
                  <a:pt x="4495" y="40"/>
                </a:lnTo>
                <a:lnTo>
                  <a:pt x="4493" y="40"/>
                </a:lnTo>
                <a:lnTo>
                  <a:pt x="6" y="40"/>
                </a:lnTo>
                <a:lnTo>
                  <a:pt x="3" y="38"/>
                </a:lnTo>
                <a:lnTo>
                  <a:pt x="1" y="38"/>
                </a:lnTo>
                <a:lnTo>
                  <a:pt x="1" y="37"/>
                </a:lnTo>
                <a:lnTo>
                  <a:pt x="0" y="35"/>
                </a:lnTo>
                <a:lnTo>
                  <a:pt x="1" y="32"/>
                </a:lnTo>
                <a:lnTo>
                  <a:pt x="1" y="31"/>
                </a:lnTo>
                <a:lnTo>
                  <a:pt x="3" y="31"/>
                </a:lnTo>
                <a:lnTo>
                  <a:pt x="6" y="30"/>
                </a:lnTo>
                <a:close/>
                <a:moveTo>
                  <a:pt x="4482" y="0"/>
                </a:moveTo>
                <a:lnTo>
                  <a:pt x="4529" y="35"/>
                </a:lnTo>
                <a:lnTo>
                  <a:pt x="4482" y="71"/>
                </a:lnTo>
                <a:lnTo>
                  <a:pt x="4482" y="0"/>
                </a:lnTo>
                <a:close/>
              </a:path>
            </a:pathLst>
          </a:custGeom>
          <a:solidFill>
            <a:srgbClr val="000000"/>
          </a:solidFill>
          <a:ln w="1588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23915" name="Freeform 11"/>
          <p:cNvSpPr>
            <a:spLocks noEditPoints="1"/>
          </p:cNvSpPr>
          <p:nvPr/>
        </p:nvSpPr>
        <p:spPr bwMode="auto">
          <a:xfrm>
            <a:off x="947738" y="3576638"/>
            <a:ext cx="7189787" cy="112712"/>
          </a:xfrm>
          <a:custGeom>
            <a:avLst/>
            <a:gdLst>
              <a:gd name="T0" fmla="*/ 6 w 4529"/>
              <a:gd name="T1" fmla="*/ 29 h 71"/>
              <a:gd name="T2" fmla="*/ 4493 w 4529"/>
              <a:gd name="T3" fmla="*/ 31 h 71"/>
              <a:gd name="T4" fmla="*/ 4495 w 4529"/>
              <a:gd name="T5" fmla="*/ 31 h 71"/>
              <a:gd name="T6" fmla="*/ 4496 w 4529"/>
              <a:gd name="T7" fmla="*/ 32 h 71"/>
              <a:gd name="T8" fmla="*/ 4498 w 4529"/>
              <a:gd name="T9" fmla="*/ 34 h 71"/>
              <a:gd name="T10" fmla="*/ 4498 w 4529"/>
              <a:gd name="T11" fmla="*/ 35 h 71"/>
              <a:gd name="T12" fmla="*/ 4498 w 4529"/>
              <a:gd name="T13" fmla="*/ 37 h 71"/>
              <a:gd name="T14" fmla="*/ 4496 w 4529"/>
              <a:gd name="T15" fmla="*/ 38 h 71"/>
              <a:gd name="T16" fmla="*/ 4495 w 4529"/>
              <a:gd name="T17" fmla="*/ 39 h 71"/>
              <a:gd name="T18" fmla="*/ 4493 w 4529"/>
              <a:gd name="T19" fmla="*/ 39 h 71"/>
              <a:gd name="T20" fmla="*/ 6 w 4529"/>
              <a:gd name="T21" fmla="*/ 39 h 71"/>
              <a:gd name="T22" fmla="*/ 3 w 4529"/>
              <a:gd name="T23" fmla="*/ 38 h 71"/>
              <a:gd name="T24" fmla="*/ 1 w 4529"/>
              <a:gd name="T25" fmla="*/ 38 h 71"/>
              <a:gd name="T26" fmla="*/ 1 w 4529"/>
              <a:gd name="T27" fmla="*/ 37 h 71"/>
              <a:gd name="T28" fmla="*/ 0 w 4529"/>
              <a:gd name="T29" fmla="*/ 35 h 71"/>
              <a:gd name="T30" fmla="*/ 1 w 4529"/>
              <a:gd name="T31" fmla="*/ 32 h 71"/>
              <a:gd name="T32" fmla="*/ 1 w 4529"/>
              <a:gd name="T33" fmla="*/ 31 h 71"/>
              <a:gd name="T34" fmla="*/ 3 w 4529"/>
              <a:gd name="T35" fmla="*/ 31 h 71"/>
              <a:gd name="T36" fmla="*/ 6 w 4529"/>
              <a:gd name="T37" fmla="*/ 29 h 71"/>
              <a:gd name="T38" fmla="*/ 6 w 4529"/>
              <a:gd name="T39" fmla="*/ 29 h 71"/>
              <a:gd name="T40" fmla="*/ 4482 w 4529"/>
              <a:gd name="T41" fmla="*/ 0 h 71"/>
              <a:gd name="T42" fmla="*/ 4529 w 4529"/>
              <a:gd name="T43" fmla="*/ 35 h 71"/>
              <a:gd name="T44" fmla="*/ 4482 w 4529"/>
              <a:gd name="T45" fmla="*/ 71 h 71"/>
              <a:gd name="T46" fmla="*/ 4482 w 4529"/>
              <a:gd name="T47" fmla="*/ 0 h 71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4529"/>
              <a:gd name="T73" fmla="*/ 0 h 71"/>
              <a:gd name="T74" fmla="*/ 4529 w 4529"/>
              <a:gd name="T75" fmla="*/ 71 h 71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4529" h="71">
                <a:moveTo>
                  <a:pt x="6" y="29"/>
                </a:moveTo>
                <a:lnTo>
                  <a:pt x="4493" y="31"/>
                </a:lnTo>
                <a:lnTo>
                  <a:pt x="4495" y="31"/>
                </a:lnTo>
                <a:lnTo>
                  <a:pt x="4496" y="32"/>
                </a:lnTo>
                <a:lnTo>
                  <a:pt x="4498" y="34"/>
                </a:lnTo>
                <a:lnTo>
                  <a:pt x="4498" y="35"/>
                </a:lnTo>
                <a:lnTo>
                  <a:pt x="4498" y="37"/>
                </a:lnTo>
                <a:lnTo>
                  <a:pt x="4496" y="38"/>
                </a:lnTo>
                <a:lnTo>
                  <a:pt x="4495" y="39"/>
                </a:lnTo>
                <a:lnTo>
                  <a:pt x="4493" y="39"/>
                </a:lnTo>
                <a:lnTo>
                  <a:pt x="6" y="39"/>
                </a:lnTo>
                <a:lnTo>
                  <a:pt x="3" y="38"/>
                </a:lnTo>
                <a:lnTo>
                  <a:pt x="1" y="38"/>
                </a:lnTo>
                <a:lnTo>
                  <a:pt x="1" y="37"/>
                </a:lnTo>
                <a:lnTo>
                  <a:pt x="0" y="35"/>
                </a:lnTo>
                <a:lnTo>
                  <a:pt x="1" y="32"/>
                </a:lnTo>
                <a:lnTo>
                  <a:pt x="1" y="31"/>
                </a:lnTo>
                <a:lnTo>
                  <a:pt x="3" y="31"/>
                </a:lnTo>
                <a:lnTo>
                  <a:pt x="6" y="29"/>
                </a:lnTo>
                <a:close/>
                <a:moveTo>
                  <a:pt x="4482" y="0"/>
                </a:moveTo>
                <a:lnTo>
                  <a:pt x="4529" y="35"/>
                </a:lnTo>
                <a:lnTo>
                  <a:pt x="4482" y="71"/>
                </a:lnTo>
                <a:lnTo>
                  <a:pt x="4482" y="0"/>
                </a:lnTo>
                <a:close/>
              </a:path>
            </a:pathLst>
          </a:custGeom>
          <a:solidFill>
            <a:srgbClr val="000000"/>
          </a:solidFill>
          <a:ln w="1588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23916" name="Freeform 12"/>
          <p:cNvSpPr>
            <a:spLocks noEditPoints="1"/>
          </p:cNvSpPr>
          <p:nvPr/>
        </p:nvSpPr>
        <p:spPr bwMode="auto">
          <a:xfrm>
            <a:off x="1354138" y="2946400"/>
            <a:ext cx="822325" cy="685800"/>
          </a:xfrm>
          <a:custGeom>
            <a:avLst/>
            <a:gdLst>
              <a:gd name="T0" fmla="*/ 9 w 518"/>
              <a:gd name="T1" fmla="*/ 1 h 432"/>
              <a:gd name="T2" fmla="*/ 494 w 518"/>
              <a:gd name="T3" fmla="*/ 407 h 432"/>
              <a:gd name="T4" fmla="*/ 495 w 518"/>
              <a:gd name="T5" fmla="*/ 408 h 432"/>
              <a:gd name="T6" fmla="*/ 495 w 518"/>
              <a:gd name="T7" fmla="*/ 409 h 432"/>
              <a:gd name="T8" fmla="*/ 495 w 518"/>
              <a:gd name="T9" fmla="*/ 411 h 432"/>
              <a:gd name="T10" fmla="*/ 494 w 518"/>
              <a:gd name="T11" fmla="*/ 412 h 432"/>
              <a:gd name="T12" fmla="*/ 492 w 518"/>
              <a:gd name="T13" fmla="*/ 414 h 432"/>
              <a:gd name="T14" fmla="*/ 491 w 518"/>
              <a:gd name="T15" fmla="*/ 414 h 432"/>
              <a:gd name="T16" fmla="*/ 489 w 518"/>
              <a:gd name="T17" fmla="*/ 414 h 432"/>
              <a:gd name="T18" fmla="*/ 488 w 518"/>
              <a:gd name="T19" fmla="*/ 412 h 432"/>
              <a:gd name="T20" fmla="*/ 3 w 518"/>
              <a:gd name="T21" fmla="*/ 8 h 432"/>
              <a:gd name="T22" fmla="*/ 1 w 518"/>
              <a:gd name="T23" fmla="*/ 7 h 432"/>
              <a:gd name="T24" fmla="*/ 0 w 518"/>
              <a:gd name="T25" fmla="*/ 5 h 432"/>
              <a:gd name="T26" fmla="*/ 1 w 518"/>
              <a:gd name="T27" fmla="*/ 4 h 432"/>
              <a:gd name="T28" fmla="*/ 1 w 518"/>
              <a:gd name="T29" fmla="*/ 3 h 432"/>
              <a:gd name="T30" fmla="*/ 3 w 518"/>
              <a:gd name="T31" fmla="*/ 1 h 432"/>
              <a:gd name="T32" fmla="*/ 4 w 518"/>
              <a:gd name="T33" fmla="*/ 0 h 432"/>
              <a:gd name="T34" fmla="*/ 6 w 518"/>
              <a:gd name="T35" fmla="*/ 1 h 432"/>
              <a:gd name="T36" fmla="*/ 9 w 518"/>
              <a:gd name="T37" fmla="*/ 1 h 432"/>
              <a:gd name="T38" fmla="*/ 9 w 518"/>
              <a:gd name="T39" fmla="*/ 1 h 432"/>
              <a:gd name="T40" fmla="*/ 504 w 518"/>
              <a:gd name="T41" fmla="*/ 374 h 432"/>
              <a:gd name="T42" fmla="*/ 518 w 518"/>
              <a:gd name="T43" fmla="*/ 432 h 432"/>
              <a:gd name="T44" fmla="*/ 458 w 518"/>
              <a:gd name="T45" fmla="*/ 429 h 432"/>
              <a:gd name="T46" fmla="*/ 504 w 518"/>
              <a:gd name="T47" fmla="*/ 374 h 432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518"/>
              <a:gd name="T73" fmla="*/ 0 h 432"/>
              <a:gd name="T74" fmla="*/ 518 w 518"/>
              <a:gd name="T75" fmla="*/ 432 h 432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518" h="432">
                <a:moveTo>
                  <a:pt x="9" y="1"/>
                </a:moveTo>
                <a:lnTo>
                  <a:pt x="494" y="407"/>
                </a:lnTo>
                <a:lnTo>
                  <a:pt x="495" y="408"/>
                </a:lnTo>
                <a:lnTo>
                  <a:pt x="495" y="409"/>
                </a:lnTo>
                <a:lnTo>
                  <a:pt x="495" y="411"/>
                </a:lnTo>
                <a:lnTo>
                  <a:pt x="494" y="412"/>
                </a:lnTo>
                <a:lnTo>
                  <a:pt x="492" y="414"/>
                </a:lnTo>
                <a:lnTo>
                  <a:pt x="491" y="414"/>
                </a:lnTo>
                <a:lnTo>
                  <a:pt x="489" y="414"/>
                </a:lnTo>
                <a:lnTo>
                  <a:pt x="488" y="412"/>
                </a:lnTo>
                <a:lnTo>
                  <a:pt x="3" y="8"/>
                </a:lnTo>
                <a:lnTo>
                  <a:pt x="1" y="7"/>
                </a:lnTo>
                <a:lnTo>
                  <a:pt x="0" y="5"/>
                </a:lnTo>
                <a:lnTo>
                  <a:pt x="1" y="4"/>
                </a:lnTo>
                <a:lnTo>
                  <a:pt x="1" y="3"/>
                </a:lnTo>
                <a:lnTo>
                  <a:pt x="3" y="1"/>
                </a:lnTo>
                <a:lnTo>
                  <a:pt x="4" y="0"/>
                </a:lnTo>
                <a:lnTo>
                  <a:pt x="6" y="1"/>
                </a:lnTo>
                <a:lnTo>
                  <a:pt x="9" y="1"/>
                </a:lnTo>
                <a:close/>
                <a:moveTo>
                  <a:pt x="504" y="374"/>
                </a:moveTo>
                <a:lnTo>
                  <a:pt x="518" y="432"/>
                </a:lnTo>
                <a:lnTo>
                  <a:pt x="458" y="429"/>
                </a:lnTo>
                <a:lnTo>
                  <a:pt x="504" y="374"/>
                </a:lnTo>
                <a:close/>
              </a:path>
            </a:pathLst>
          </a:custGeom>
          <a:solidFill>
            <a:srgbClr val="000000"/>
          </a:solidFill>
          <a:ln w="1588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23917" name="Freeform 13"/>
          <p:cNvSpPr>
            <a:spLocks noEditPoints="1"/>
          </p:cNvSpPr>
          <p:nvPr/>
        </p:nvSpPr>
        <p:spPr bwMode="auto">
          <a:xfrm>
            <a:off x="1627188" y="3625850"/>
            <a:ext cx="4884737" cy="1528763"/>
          </a:xfrm>
          <a:custGeom>
            <a:avLst/>
            <a:gdLst>
              <a:gd name="T0" fmla="*/ 6 w 3077"/>
              <a:gd name="T1" fmla="*/ 0 h 963"/>
              <a:gd name="T2" fmla="*/ 3044 w 3077"/>
              <a:gd name="T3" fmla="*/ 929 h 963"/>
              <a:gd name="T4" fmla="*/ 3046 w 3077"/>
              <a:gd name="T5" fmla="*/ 929 h 963"/>
              <a:gd name="T6" fmla="*/ 3047 w 3077"/>
              <a:gd name="T7" fmla="*/ 930 h 963"/>
              <a:gd name="T8" fmla="*/ 3047 w 3077"/>
              <a:gd name="T9" fmla="*/ 932 h 963"/>
              <a:gd name="T10" fmla="*/ 3047 w 3077"/>
              <a:gd name="T11" fmla="*/ 934 h 963"/>
              <a:gd name="T12" fmla="*/ 3046 w 3077"/>
              <a:gd name="T13" fmla="*/ 936 h 963"/>
              <a:gd name="T14" fmla="*/ 3046 w 3077"/>
              <a:gd name="T15" fmla="*/ 936 h 963"/>
              <a:gd name="T16" fmla="*/ 3043 w 3077"/>
              <a:gd name="T17" fmla="*/ 937 h 963"/>
              <a:gd name="T18" fmla="*/ 3041 w 3077"/>
              <a:gd name="T19" fmla="*/ 937 h 963"/>
              <a:gd name="T20" fmla="*/ 3 w 3077"/>
              <a:gd name="T21" fmla="*/ 8 h 963"/>
              <a:gd name="T22" fmla="*/ 2 w 3077"/>
              <a:gd name="T23" fmla="*/ 7 h 963"/>
              <a:gd name="T24" fmla="*/ 0 w 3077"/>
              <a:gd name="T25" fmla="*/ 6 h 963"/>
              <a:gd name="T26" fmla="*/ 0 w 3077"/>
              <a:gd name="T27" fmla="*/ 4 h 963"/>
              <a:gd name="T28" fmla="*/ 0 w 3077"/>
              <a:gd name="T29" fmla="*/ 3 h 963"/>
              <a:gd name="T30" fmla="*/ 0 w 3077"/>
              <a:gd name="T31" fmla="*/ 1 h 963"/>
              <a:gd name="T32" fmla="*/ 2 w 3077"/>
              <a:gd name="T33" fmla="*/ 0 h 963"/>
              <a:gd name="T34" fmla="*/ 3 w 3077"/>
              <a:gd name="T35" fmla="*/ 0 h 963"/>
              <a:gd name="T36" fmla="*/ 6 w 3077"/>
              <a:gd name="T37" fmla="*/ 0 h 963"/>
              <a:gd name="T38" fmla="*/ 6 w 3077"/>
              <a:gd name="T39" fmla="*/ 0 h 963"/>
              <a:gd name="T40" fmla="*/ 3041 w 3077"/>
              <a:gd name="T41" fmla="*/ 895 h 963"/>
              <a:gd name="T42" fmla="*/ 3077 w 3077"/>
              <a:gd name="T43" fmla="*/ 943 h 963"/>
              <a:gd name="T44" fmla="*/ 3021 w 3077"/>
              <a:gd name="T45" fmla="*/ 963 h 963"/>
              <a:gd name="T46" fmla="*/ 3041 w 3077"/>
              <a:gd name="T47" fmla="*/ 895 h 963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3077"/>
              <a:gd name="T73" fmla="*/ 0 h 963"/>
              <a:gd name="T74" fmla="*/ 3077 w 3077"/>
              <a:gd name="T75" fmla="*/ 963 h 963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3077" h="963">
                <a:moveTo>
                  <a:pt x="6" y="0"/>
                </a:moveTo>
                <a:lnTo>
                  <a:pt x="3044" y="929"/>
                </a:lnTo>
                <a:lnTo>
                  <a:pt x="3046" y="929"/>
                </a:lnTo>
                <a:lnTo>
                  <a:pt x="3047" y="930"/>
                </a:lnTo>
                <a:lnTo>
                  <a:pt x="3047" y="932"/>
                </a:lnTo>
                <a:lnTo>
                  <a:pt x="3047" y="934"/>
                </a:lnTo>
                <a:lnTo>
                  <a:pt x="3046" y="936"/>
                </a:lnTo>
                <a:lnTo>
                  <a:pt x="3043" y="937"/>
                </a:lnTo>
                <a:lnTo>
                  <a:pt x="3041" y="937"/>
                </a:lnTo>
                <a:lnTo>
                  <a:pt x="3" y="8"/>
                </a:lnTo>
                <a:lnTo>
                  <a:pt x="2" y="7"/>
                </a:lnTo>
                <a:lnTo>
                  <a:pt x="0" y="6"/>
                </a:lnTo>
                <a:lnTo>
                  <a:pt x="0" y="4"/>
                </a:lnTo>
                <a:lnTo>
                  <a:pt x="0" y="3"/>
                </a:lnTo>
                <a:lnTo>
                  <a:pt x="0" y="1"/>
                </a:lnTo>
                <a:lnTo>
                  <a:pt x="2" y="0"/>
                </a:lnTo>
                <a:lnTo>
                  <a:pt x="3" y="0"/>
                </a:lnTo>
                <a:lnTo>
                  <a:pt x="6" y="0"/>
                </a:lnTo>
                <a:close/>
                <a:moveTo>
                  <a:pt x="3041" y="895"/>
                </a:moveTo>
                <a:lnTo>
                  <a:pt x="3077" y="943"/>
                </a:lnTo>
                <a:lnTo>
                  <a:pt x="3021" y="963"/>
                </a:lnTo>
                <a:lnTo>
                  <a:pt x="3041" y="895"/>
                </a:lnTo>
                <a:close/>
              </a:path>
            </a:pathLst>
          </a:custGeom>
          <a:solidFill>
            <a:srgbClr val="000000"/>
          </a:solidFill>
          <a:ln w="1588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23918" name="Freeform 14"/>
          <p:cNvSpPr>
            <a:spLocks noEditPoints="1"/>
          </p:cNvSpPr>
          <p:nvPr/>
        </p:nvSpPr>
        <p:spPr bwMode="auto">
          <a:xfrm>
            <a:off x="5476875" y="2954338"/>
            <a:ext cx="1228725" cy="1498600"/>
          </a:xfrm>
          <a:custGeom>
            <a:avLst/>
            <a:gdLst>
              <a:gd name="T0" fmla="*/ 1 w 774"/>
              <a:gd name="T1" fmla="*/ 936 h 944"/>
              <a:gd name="T2" fmla="*/ 748 w 774"/>
              <a:gd name="T3" fmla="*/ 25 h 944"/>
              <a:gd name="T4" fmla="*/ 750 w 774"/>
              <a:gd name="T5" fmla="*/ 23 h 944"/>
              <a:gd name="T6" fmla="*/ 751 w 774"/>
              <a:gd name="T7" fmla="*/ 23 h 944"/>
              <a:gd name="T8" fmla="*/ 753 w 774"/>
              <a:gd name="T9" fmla="*/ 23 h 944"/>
              <a:gd name="T10" fmla="*/ 754 w 774"/>
              <a:gd name="T11" fmla="*/ 25 h 944"/>
              <a:gd name="T12" fmla="*/ 755 w 774"/>
              <a:gd name="T13" fmla="*/ 25 h 944"/>
              <a:gd name="T14" fmla="*/ 755 w 774"/>
              <a:gd name="T15" fmla="*/ 27 h 944"/>
              <a:gd name="T16" fmla="*/ 755 w 774"/>
              <a:gd name="T17" fmla="*/ 29 h 944"/>
              <a:gd name="T18" fmla="*/ 755 w 774"/>
              <a:gd name="T19" fmla="*/ 30 h 944"/>
              <a:gd name="T20" fmla="*/ 9 w 774"/>
              <a:gd name="T21" fmla="*/ 942 h 944"/>
              <a:gd name="T22" fmla="*/ 7 w 774"/>
              <a:gd name="T23" fmla="*/ 944 h 944"/>
              <a:gd name="T24" fmla="*/ 6 w 774"/>
              <a:gd name="T25" fmla="*/ 944 h 944"/>
              <a:gd name="T26" fmla="*/ 4 w 774"/>
              <a:gd name="T27" fmla="*/ 944 h 944"/>
              <a:gd name="T28" fmla="*/ 3 w 774"/>
              <a:gd name="T29" fmla="*/ 942 h 944"/>
              <a:gd name="T30" fmla="*/ 1 w 774"/>
              <a:gd name="T31" fmla="*/ 941 h 944"/>
              <a:gd name="T32" fmla="*/ 0 w 774"/>
              <a:gd name="T33" fmla="*/ 939 h 944"/>
              <a:gd name="T34" fmla="*/ 1 w 774"/>
              <a:gd name="T35" fmla="*/ 938 h 944"/>
              <a:gd name="T36" fmla="*/ 1 w 774"/>
              <a:gd name="T37" fmla="*/ 936 h 944"/>
              <a:gd name="T38" fmla="*/ 1 w 774"/>
              <a:gd name="T39" fmla="*/ 936 h 944"/>
              <a:gd name="T40" fmla="*/ 717 w 774"/>
              <a:gd name="T41" fmla="*/ 15 h 944"/>
              <a:gd name="T42" fmla="*/ 774 w 774"/>
              <a:gd name="T43" fmla="*/ 0 h 944"/>
              <a:gd name="T44" fmla="*/ 771 w 774"/>
              <a:gd name="T45" fmla="*/ 59 h 944"/>
              <a:gd name="T46" fmla="*/ 717 w 774"/>
              <a:gd name="T47" fmla="*/ 15 h 944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774"/>
              <a:gd name="T73" fmla="*/ 0 h 944"/>
              <a:gd name="T74" fmla="*/ 774 w 774"/>
              <a:gd name="T75" fmla="*/ 944 h 944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774" h="944">
                <a:moveTo>
                  <a:pt x="1" y="936"/>
                </a:moveTo>
                <a:lnTo>
                  <a:pt x="748" y="25"/>
                </a:lnTo>
                <a:lnTo>
                  <a:pt x="750" y="23"/>
                </a:lnTo>
                <a:lnTo>
                  <a:pt x="751" y="23"/>
                </a:lnTo>
                <a:lnTo>
                  <a:pt x="753" y="23"/>
                </a:lnTo>
                <a:lnTo>
                  <a:pt x="754" y="25"/>
                </a:lnTo>
                <a:lnTo>
                  <a:pt x="755" y="25"/>
                </a:lnTo>
                <a:lnTo>
                  <a:pt x="755" y="27"/>
                </a:lnTo>
                <a:lnTo>
                  <a:pt x="755" y="29"/>
                </a:lnTo>
                <a:lnTo>
                  <a:pt x="755" y="30"/>
                </a:lnTo>
                <a:lnTo>
                  <a:pt x="9" y="942"/>
                </a:lnTo>
                <a:lnTo>
                  <a:pt x="7" y="944"/>
                </a:lnTo>
                <a:lnTo>
                  <a:pt x="6" y="944"/>
                </a:lnTo>
                <a:lnTo>
                  <a:pt x="4" y="944"/>
                </a:lnTo>
                <a:lnTo>
                  <a:pt x="3" y="942"/>
                </a:lnTo>
                <a:lnTo>
                  <a:pt x="1" y="941"/>
                </a:lnTo>
                <a:lnTo>
                  <a:pt x="0" y="939"/>
                </a:lnTo>
                <a:lnTo>
                  <a:pt x="1" y="938"/>
                </a:lnTo>
                <a:lnTo>
                  <a:pt x="1" y="936"/>
                </a:lnTo>
                <a:close/>
                <a:moveTo>
                  <a:pt x="717" y="15"/>
                </a:moveTo>
                <a:lnTo>
                  <a:pt x="774" y="0"/>
                </a:lnTo>
                <a:lnTo>
                  <a:pt x="771" y="59"/>
                </a:lnTo>
                <a:lnTo>
                  <a:pt x="717" y="15"/>
                </a:lnTo>
                <a:close/>
              </a:path>
            </a:pathLst>
          </a:custGeom>
          <a:solidFill>
            <a:srgbClr val="000000"/>
          </a:solidFill>
          <a:ln w="1588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23919" name="Rectangle 15"/>
          <p:cNvSpPr>
            <a:spLocks noChangeArrowheads="1"/>
          </p:cNvSpPr>
          <p:nvPr/>
        </p:nvSpPr>
        <p:spPr bwMode="auto">
          <a:xfrm>
            <a:off x="703263" y="2846388"/>
            <a:ext cx="112861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1500" b="1" i="1" dirty="0">
                <a:latin typeface="Calibri"/>
              </a:rPr>
              <a:t>p</a:t>
            </a:r>
            <a:endParaRPr lang="en-US" sz="1800" dirty="0">
              <a:solidFill>
                <a:schemeClr val="tx1"/>
              </a:solidFill>
              <a:latin typeface="Tahoma" pitchFamily="-65" charset="0"/>
            </a:endParaRPr>
          </a:p>
        </p:txBody>
      </p:sp>
      <p:sp>
        <p:nvSpPr>
          <p:cNvPr id="123920" name="Rectangle 16"/>
          <p:cNvSpPr>
            <a:spLocks noChangeArrowheads="1"/>
          </p:cNvSpPr>
          <p:nvPr/>
        </p:nvSpPr>
        <p:spPr bwMode="auto">
          <a:xfrm>
            <a:off x="798513" y="2933700"/>
            <a:ext cx="72699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1000" b="1" i="1" dirty="0">
                <a:latin typeface="Calibri"/>
              </a:rPr>
              <a:t>0</a:t>
            </a:r>
            <a:endParaRPr lang="en-US" sz="1800" dirty="0">
              <a:solidFill>
                <a:schemeClr val="tx1"/>
              </a:solidFill>
              <a:latin typeface="Tahoma" pitchFamily="-65" charset="0"/>
            </a:endParaRPr>
          </a:p>
        </p:txBody>
      </p:sp>
      <p:sp>
        <p:nvSpPr>
          <p:cNvPr id="123921" name="Rectangle 17"/>
          <p:cNvSpPr>
            <a:spLocks noChangeArrowheads="1"/>
          </p:cNvSpPr>
          <p:nvPr/>
        </p:nvSpPr>
        <p:spPr bwMode="auto">
          <a:xfrm>
            <a:off x="860425" y="2849563"/>
            <a:ext cx="476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endParaRPr lang="en-US" sz="1800">
              <a:solidFill>
                <a:schemeClr val="tx1"/>
              </a:solidFill>
              <a:latin typeface="Tahoma" pitchFamily="-65" charset="0"/>
            </a:endParaRPr>
          </a:p>
        </p:txBody>
      </p:sp>
      <p:sp>
        <p:nvSpPr>
          <p:cNvPr id="123922" name="Rectangle 18"/>
          <p:cNvSpPr>
            <a:spLocks noChangeArrowheads="1"/>
          </p:cNvSpPr>
          <p:nvPr/>
        </p:nvSpPr>
        <p:spPr bwMode="auto">
          <a:xfrm>
            <a:off x="1250950" y="2981325"/>
            <a:ext cx="111803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1500" b="1" i="1" dirty="0">
                <a:latin typeface="Calibri"/>
              </a:rPr>
              <a:t>a</a:t>
            </a:r>
            <a:endParaRPr lang="en-US" sz="1800" dirty="0">
              <a:solidFill>
                <a:schemeClr val="tx1"/>
              </a:solidFill>
              <a:latin typeface="Tahoma" pitchFamily="-65" charset="0"/>
            </a:endParaRPr>
          </a:p>
        </p:txBody>
      </p:sp>
      <p:sp>
        <p:nvSpPr>
          <p:cNvPr id="123923" name="Rectangle 19"/>
          <p:cNvSpPr>
            <a:spLocks noChangeArrowheads="1"/>
          </p:cNvSpPr>
          <p:nvPr/>
        </p:nvSpPr>
        <p:spPr bwMode="auto">
          <a:xfrm>
            <a:off x="1344613" y="2984500"/>
            <a:ext cx="476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endParaRPr lang="en-US" sz="1800">
              <a:solidFill>
                <a:schemeClr val="tx1"/>
              </a:solidFill>
              <a:latin typeface="Tahoma" pitchFamily="-65" charset="0"/>
            </a:endParaRPr>
          </a:p>
        </p:txBody>
      </p:sp>
      <p:sp>
        <p:nvSpPr>
          <p:cNvPr id="123924" name="Rectangle 20"/>
          <p:cNvSpPr>
            <a:spLocks noChangeArrowheads="1"/>
          </p:cNvSpPr>
          <p:nvPr/>
        </p:nvSpPr>
        <p:spPr bwMode="auto">
          <a:xfrm>
            <a:off x="5422900" y="4200525"/>
            <a:ext cx="89768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1500" b="1" i="1" dirty="0">
                <a:latin typeface="Calibri"/>
              </a:rPr>
              <a:t>f</a:t>
            </a:r>
            <a:endParaRPr lang="en-US" sz="1800" dirty="0">
              <a:solidFill>
                <a:schemeClr val="tx1"/>
              </a:solidFill>
              <a:latin typeface="Tahoma" pitchFamily="-65" charset="0"/>
            </a:endParaRPr>
          </a:p>
        </p:txBody>
      </p:sp>
      <p:sp>
        <p:nvSpPr>
          <p:cNvPr id="123925" name="Rectangle 21"/>
          <p:cNvSpPr>
            <a:spLocks noChangeArrowheads="1"/>
          </p:cNvSpPr>
          <p:nvPr/>
        </p:nvSpPr>
        <p:spPr bwMode="auto">
          <a:xfrm>
            <a:off x="4867275" y="4203700"/>
            <a:ext cx="476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endParaRPr lang="en-US" sz="1800">
              <a:solidFill>
                <a:schemeClr val="tx1"/>
              </a:solidFill>
              <a:latin typeface="Tahoma" pitchFamily="-65" charset="0"/>
            </a:endParaRPr>
          </a:p>
        </p:txBody>
      </p:sp>
      <p:sp>
        <p:nvSpPr>
          <p:cNvPr id="123926" name="Rectangle 22"/>
          <p:cNvSpPr>
            <a:spLocks noChangeArrowheads="1"/>
          </p:cNvSpPr>
          <p:nvPr/>
        </p:nvSpPr>
        <p:spPr bwMode="auto">
          <a:xfrm>
            <a:off x="3565525" y="3387725"/>
            <a:ext cx="104759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1500" b="1" i="1" dirty="0">
                <a:latin typeface="Calibri"/>
              </a:rPr>
              <a:t>e</a:t>
            </a:r>
            <a:endParaRPr lang="en-US" sz="1800" dirty="0">
              <a:solidFill>
                <a:schemeClr val="tx1"/>
              </a:solidFill>
              <a:latin typeface="Tahoma" pitchFamily="-65" charset="0"/>
            </a:endParaRPr>
          </a:p>
        </p:txBody>
      </p:sp>
      <p:sp>
        <p:nvSpPr>
          <p:cNvPr id="123927" name="Rectangle 23"/>
          <p:cNvSpPr>
            <a:spLocks noChangeArrowheads="1"/>
          </p:cNvSpPr>
          <p:nvPr/>
        </p:nvSpPr>
        <p:spPr bwMode="auto">
          <a:xfrm>
            <a:off x="3648075" y="3390900"/>
            <a:ext cx="476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endParaRPr lang="en-US" sz="1800">
              <a:solidFill>
                <a:schemeClr val="tx1"/>
              </a:solidFill>
              <a:latin typeface="Tahoma" pitchFamily="-65" charset="0"/>
            </a:endParaRPr>
          </a:p>
        </p:txBody>
      </p:sp>
      <p:sp>
        <p:nvSpPr>
          <p:cNvPr id="123928" name="Rectangle 24"/>
          <p:cNvSpPr>
            <a:spLocks noChangeArrowheads="1"/>
          </p:cNvSpPr>
          <p:nvPr/>
        </p:nvSpPr>
        <p:spPr bwMode="auto">
          <a:xfrm>
            <a:off x="703263" y="4878388"/>
            <a:ext cx="112861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1500" b="1" i="1" dirty="0">
                <a:latin typeface="Calibri"/>
              </a:rPr>
              <a:t>p</a:t>
            </a:r>
            <a:endParaRPr lang="en-US" sz="1800" dirty="0">
              <a:solidFill>
                <a:schemeClr val="tx1"/>
              </a:solidFill>
              <a:latin typeface="Tahoma" pitchFamily="-65" charset="0"/>
            </a:endParaRPr>
          </a:p>
        </p:txBody>
      </p:sp>
      <p:sp>
        <p:nvSpPr>
          <p:cNvPr id="123929" name="Rectangle 25"/>
          <p:cNvSpPr>
            <a:spLocks noChangeArrowheads="1"/>
          </p:cNvSpPr>
          <p:nvPr/>
        </p:nvSpPr>
        <p:spPr bwMode="auto">
          <a:xfrm>
            <a:off x="798513" y="4967288"/>
            <a:ext cx="72699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1000" b="1" i="1" dirty="0">
                <a:latin typeface="Calibri"/>
              </a:rPr>
              <a:t>3</a:t>
            </a:r>
            <a:endParaRPr lang="en-US" sz="1800" dirty="0">
              <a:solidFill>
                <a:schemeClr val="tx1"/>
              </a:solidFill>
              <a:latin typeface="Tahoma" pitchFamily="-65" charset="0"/>
            </a:endParaRPr>
          </a:p>
        </p:txBody>
      </p:sp>
      <p:sp>
        <p:nvSpPr>
          <p:cNvPr id="123930" name="Rectangle 26"/>
          <p:cNvSpPr>
            <a:spLocks noChangeArrowheads="1"/>
          </p:cNvSpPr>
          <p:nvPr/>
        </p:nvSpPr>
        <p:spPr bwMode="auto">
          <a:xfrm>
            <a:off x="860425" y="4881563"/>
            <a:ext cx="476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endParaRPr lang="en-US" sz="1800">
              <a:solidFill>
                <a:schemeClr val="tx1"/>
              </a:solidFill>
              <a:latin typeface="Tahoma" pitchFamily="-65" charset="0"/>
            </a:endParaRPr>
          </a:p>
        </p:txBody>
      </p:sp>
      <p:sp>
        <p:nvSpPr>
          <p:cNvPr id="123931" name="Rectangle 27"/>
          <p:cNvSpPr>
            <a:spLocks noChangeArrowheads="1"/>
          </p:cNvSpPr>
          <p:nvPr/>
        </p:nvSpPr>
        <p:spPr bwMode="auto">
          <a:xfrm>
            <a:off x="1657350" y="3387725"/>
            <a:ext cx="111803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1500" b="1" i="1" dirty="0">
                <a:latin typeface="Calibri"/>
              </a:rPr>
              <a:t>b</a:t>
            </a:r>
            <a:endParaRPr lang="en-US" sz="1800" dirty="0">
              <a:solidFill>
                <a:schemeClr val="tx1"/>
              </a:solidFill>
              <a:latin typeface="Tahoma" pitchFamily="-65" charset="0"/>
            </a:endParaRPr>
          </a:p>
        </p:txBody>
      </p:sp>
      <p:sp>
        <p:nvSpPr>
          <p:cNvPr id="123932" name="Rectangle 28"/>
          <p:cNvSpPr>
            <a:spLocks noChangeArrowheads="1"/>
          </p:cNvSpPr>
          <p:nvPr/>
        </p:nvSpPr>
        <p:spPr bwMode="auto">
          <a:xfrm>
            <a:off x="1751013" y="3390900"/>
            <a:ext cx="476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endParaRPr lang="en-US" sz="1800">
              <a:solidFill>
                <a:schemeClr val="tx1"/>
              </a:solidFill>
              <a:latin typeface="Tahoma" pitchFamily="-65" charset="0"/>
            </a:endParaRPr>
          </a:p>
        </p:txBody>
      </p:sp>
      <p:sp>
        <p:nvSpPr>
          <p:cNvPr id="123933" name="Rectangle 29"/>
          <p:cNvSpPr>
            <a:spLocks noChangeArrowheads="1"/>
          </p:cNvSpPr>
          <p:nvPr/>
        </p:nvSpPr>
        <p:spPr bwMode="auto">
          <a:xfrm>
            <a:off x="703263" y="4337050"/>
            <a:ext cx="112861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1500" b="1" i="1" dirty="0">
                <a:latin typeface="Calibri"/>
              </a:rPr>
              <a:t>p</a:t>
            </a:r>
            <a:endParaRPr lang="en-US" sz="1800" dirty="0">
              <a:solidFill>
                <a:schemeClr val="tx1"/>
              </a:solidFill>
              <a:latin typeface="Tahoma" pitchFamily="-65" charset="0"/>
            </a:endParaRPr>
          </a:p>
        </p:txBody>
      </p:sp>
      <p:sp>
        <p:nvSpPr>
          <p:cNvPr id="123934" name="Rectangle 30"/>
          <p:cNvSpPr>
            <a:spLocks noChangeArrowheads="1"/>
          </p:cNvSpPr>
          <p:nvPr/>
        </p:nvSpPr>
        <p:spPr bwMode="auto">
          <a:xfrm>
            <a:off x="798513" y="4424363"/>
            <a:ext cx="72699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1000" b="1" i="1" dirty="0">
                <a:latin typeface="Calibri"/>
              </a:rPr>
              <a:t>2</a:t>
            </a:r>
            <a:endParaRPr lang="en-US" sz="1800" dirty="0">
              <a:solidFill>
                <a:schemeClr val="tx1"/>
              </a:solidFill>
              <a:latin typeface="Tahoma" pitchFamily="-65" charset="0"/>
            </a:endParaRPr>
          </a:p>
        </p:txBody>
      </p:sp>
      <p:sp>
        <p:nvSpPr>
          <p:cNvPr id="123935" name="Rectangle 31"/>
          <p:cNvSpPr>
            <a:spLocks noChangeArrowheads="1"/>
          </p:cNvSpPr>
          <p:nvPr/>
        </p:nvSpPr>
        <p:spPr bwMode="auto">
          <a:xfrm>
            <a:off x="860425" y="4340225"/>
            <a:ext cx="476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endParaRPr lang="en-US" sz="1800">
              <a:solidFill>
                <a:schemeClr val="tx1"/>
              </a:solidFill>
              <a:latin typeface="Tahoma" pitchFamily="-65" charset="0"/>
            </a:endParaRPr>
          </a:p>
        </p:txBody>
      </p:sp>
      <p:sp>
        <p:nvSpPr>
          <p:cNvPr id="123936" name="Rectangle 32"/>
          <p:cNvSpPr>
            <a:spLocks noChangeArrowheads="1"/>
          </p:cNvSpPr>
          <p:nvPr/>
        </p:nvSpPr>
        <p:spPr bwMode="auto">
          <a:xfrm>
            <a:off x="703263" y="3524250"/>
            <a:ext cx="112861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1500" b="1" i="1" dirty="0">
                <a:latin typeface="Calibri"/>
              </a:rPr>
              <a:t>p</a:t>
            </a:r>
            <a:endParaRPr lang="en-US" sz="1800" dirty="0">
              <a:solidFill>
                <a:schemeClr val="tx1"/>
              </a:solidFill>
              <a:latin typeface="Tahoma" pitchFamily="-65" charset="0"/>
            </a:endParaRPr>
          </a:p>
        </p:txBody>
      </p:sp>
      <p:sp>
        <p:nvSpPr>
          <p:cNvPr id="123937" name="Rectangle 33"/>
          <p:cNvSpPr>
            <a:spLocks noChangeArrowheads="1"/>
          </p:cNvSpPr>
          <p:nvPr/>
        </p:nvSpPr>
        <p:spPr bwMode="auto">
          <a:xfrm>
            <a:off x="798513" y="3611563"/>
            <a:ext cx="72699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1000" b="1" i="1" dirty="0">
                <a:latin typeface="Calibri"/>
              </a:rPr>
              <a:t>1</a:t>
            </a:r>
            <a:endParaRPr lang="en-US" sz="1800" dirty="0">
              <a:solidFill>
                <a:schemeClr val="tx1"/>
              </a:solidFill>
              <a:latin typeface="Tahoma" pitchFamily="-65" charset="0"/>
            </a:endParaRPr>
          </a:p>
        </p:txBody>
      </p:sp>
      <p:sp>
        <p:nvSpPr>
          <p:cNvPr id="123938" name="Rectangle 34"/>
          <p:cNvSpPr>
            <a:spLocks noChangeArrowheads="1"/>
          </p:cNvSpPr>
          <p:nvPr/>
        </p:nvSpPr>
        <p:spPr bwMode="auto">
          <a:xfrm>
            <a:off x="860425" y="3527425"/>
            <a:ext cx="476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endParaRPr lang="en-US" sz="1800">
              <a:solidFill>
                <a:schemeClr val="tx1"/>
              </a:solidFill>
              <a:latin typeface="Tahoma" pitchFamily="-65" charset="0"/>
            </a:endParaRPr>
          </a:p>
        </p:txBody>
      </p:sp>
      <p:sp>
        <p:nvSpPr>
          <p:cNvPr id="123939" name="Rectangle 35"/>
          <p:cNvSpPr>
            <a:spLocks noChangeArrowheads="1"/>
          </p:cNvSpPr>
          <p:nvPr/>
        </p:nvSpPr>
        <p:spPr bwMode="auto">
          <a:xfrm>
            <a:off x="2481263" y="3387725"/>
            <a:ext cx="100037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1500" b="1" i="1" dirty="0">
                <a:latin typeface="Calibri"/>
              </a:rPr>
              <a:t>c</a:t>
            </a:r>
            <a:endParaRPr lang="en-US" sz="1800" dirty="0">
              <a:solidFill>
                <a:schemeClr val="tx1"/>
              </a:solidFill>
              <a:latin typeface="Tahoma" pitchFamily="-65" charset="0"/>
            </a:endParaRPr>
          </a:p>
        </p:txBody>
      </p:sp>
      <p:sp>
        <p:nvSpPr>
          <p:cNvPr id="123940" name="Rectangle 36"/>
          <p:cNvSpPr>
            <a:spLocks noChangeArrowheads="1"/>
          </p:cNvSpPr>
          <p:nvPr/>
        </p:nvSpPr>
        <p:spPr bwMode="auto">
          <a:xfrm>
            <a:off x="2563813" y="3390900"/>
            <a:ext cx="476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endParaRPr lang="en-US" sz="1800">
              <a:solidFill>
                <a:schemeClr val="tx1"/>
              </a:solidFill>
              <a:latin typeface="Tahoma" pitchFamily="-65" charset="0"/>
            </a:endParaRPr>
          </a:p>
        </p:txBody>
      </p:sp>
      <p:sp>
        <p:nvSpPr>
          <p:cNvPr id="123941" name="Rectangle 37"/>
          <p:cNvSpPr>
            <a:spLocks noChangeArrowheads="1"/>
          </p:cNvSpPr>
          <p:nvPr/>
        </p:nvSpPr>
        <p:spPr bwMode="auto">
          <a:xfrm>
            <a:off x="4705350" y="2981325"/>
            <a:ext cx="112861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1500" b="1" i="1" dirty="0">
                <a:latin typeface="Calibri"/>
              </a:rPr>
              <a:t>d</a:t>
            </a:r>
            <a:endParaRPr lang="en-US" sz="1800" dirty="0">
              <a:solidFill>
                <a:schemeClr val="tx1"/>
              </a:solidFill>
              <a:latin typeface="Tahoma" pitchFamily="-65" charset="0"/>
            </a:endParaRPr>
          </a:p>
        </p:txBody>
      </p:sp>
      <p:sp>
        <p:nvSpPr>
          <p:cNvPr id="123942" name="Rectangle 38"/>
          <p:cNvSpPr>
            <a:spLocks noChangeArrowheads="1"/>
          </p:cNvSpPr>
          <p:nvPr/>
        </p:nvSpPr>
        <p:spPr bwMode="auto">
          <a:xfrm>
            <a:off x="4121150" y="2984500"/>
            <a:ext cx="476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endParaRPr lang="en-US" sz="1800">
              <a:solidFill>
                <a:schemeClr val="tx1"/>
              </a:solidFill>
              <a:latin typeface="Tahoma" pitchFamily="-65" charset="0"/>
            </a:endParaRPr>
          </a:p>
        </p:txBody>
      </p:sp>
      <p:sp>
        <p:nvSpPr>
          <p:cNvPr id="123943" name="Line 39"/>
          <p:cNvSpPr>
            <a:spLocks noChangeShapeType="1"/>
          </p:cNvSpPr>
          <p:nvPr/>
        </p:nvSpPr>
        <p:spPr bwMode="auto">
          <a:xfrm flipH="1">
            <a:off x="2895600" y="3429000"/>
            <a:ext cx="0" cy="1828800"/>
          </a:xfrm>
          <a:prstGeom prst="line">
            <a:avLst/>
          </a:prstGeom>
          <a:noFill/>
          <a:ln w="74613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23944" name="Freeform 40"/>
          <p:cNvSpPr>
            <a:spLocks noEditPoints="1"/>
          </p:cNvSpPr>
          <p:nvPr/>
        </p:nvSpPr>
        <p:spPr bwMode="auto">
          <a:xfrm>
            <a:off x="4608513" y="2946400"/>
            <a:ext cx="184150" cy="685800"/>
          </a:xfrm>
          <a:custGeom>
            <a:avLst/>
            <a:gdLst>
              <a:gd name="T0" fmla="*/ 10 w 116"/>
              <a:gd name="T1" fmla="*/ 4 h 432"/>
              <a:gd name="T2" fmla="*/ 88 w 116"/>
              <a:gd name="T3" fmla="*/ 397 h 432"/>
              <a:gd name="T4" fmla="*/ 88 w 116"/>
              <a:gd name="T5" fmla="*/ 398 h 432"/>
              <a:gd name="T6" fmla="*/ 88 w 116"/>
              <a:gd name="T7" fmla="*/ 399 h 432"/>
              <a:gd name="T8" fmla="*/ 86 w 116"/>
              <a:gd name="T9" fmla="*/ 401 h 432"/>
              <a:gd name="T10" fmla="*/ 85 w 116"/>
              <a:gd name="T11" fmla="*/ 402 h 432"/>
              <a:gd name="T12" fmla="*/ 82 w 116"/>
              <a:gd name="T13" fmla="*/ 402 h 432"/>
              <a:gd name="T14" fmla="*/ 81 w 116"/>
              <a:gd name="T15" fmla="*/ 401 h 432"/>
              <a:gd name="T16" fmla="*/ 79 w 116"/>
              <a:gd name="T17" fmla="*/ 399 h 432"/>
              <a:gd name="T18" fmla="*/ 79 w 116"/>
              <a:gd name="T19" fmla="*/ 398 h 432"/>
              <a:gd name="T20" fmla="*/ 0 w 116"/>
              <a:gd name="T21" fmla="*/ 5 h 432"/>
              <a:gd name="T22" fmla="*/ 0 w 116"/>
              <a:gd name="T23" fmla="*/ 4 h 432"/>
              <a:gd name="T24" fmla="*/ 1 w 116"/>
              <a:gd name="T25" fmla="*/ 3 h 432"/>
              <a:gd name="T26" fmla="*/ 2 w 116"/>
              <a:gd name="T27" fmla="*/ 1 h 432"/>
              <a:gd name="T28" fmla="*/ 4 w 116"/>
              <a:gd name="T29" fmla="*/ 0 h 432"/>
              <a:gd name="T30" fmla="*/ 5 w 116"/>
              <a:gd name="T31" fmla="*/ 0 h 432"/>
              <a:gd name="T32" fmla="*/ 7 w 116"/>
              <a:gd name="T33" fmla="*/ 1 h 432"/>
              <a:gd name="T34" fmla="*/ 8 w 116"/>
              <a:gd name="T35" fmla="*/ 3 h 432"/>
              <a:gd name="T36" fmla="*/ 10 w 116"/>
              <a:gd name="T37" fmla="*/ 4 h 432"/>
              <a:gd name="T38" fmla="*/ 10 w 116"/>
              <a:gd name="T39" fmla="*/ 4 h 432"/>
              <a:gd name="T40" fmla="*/ 116 w 116"/>
              <a:gd name="T41" fmla="*/ 378 h 432"/>
              <a:gd name="T42" fmla="*/ 91 w 116"/>
              <a:gd name="T43" fmla="*/ 432 h 432"/>
              <a:gd name="T44" fmla="*/ 47 w 116"/>
              <a:gd name="T45" fmla="*/ 392 h 432"/>
              <a:gd name="T46" fmla="*/ 116 w 116"/>
              <a:gd name="T47" fmla="*/ 378 h 432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116"/>
              <a:gd name="T73" fmla="*/ 0 h 432"/>
              <a:gd name="T74" fmla="*/ 116 w 116"/>
              <a:gd name="T75" fmla="*/ 432 h 432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116" h="432">
                <a:moveTo>
                  <a:pt x="10" y="4"/>
                </a:moveTo>
                <a:lnTo>
                  <a:pt x="88" y="397"/>
                </a:lnTo>
                <a:lnTo>
                  <a:pt x="88" y="398"/>
                </a:lnTo>
                <a:lnTo>
                  <a:pt x="88" y="399"/>
                </a:lnTo>
                <a:lnTo>
                  <a:pt x="86" y="401"/>
                </a:lnTo>
                <a:lnTo>
                  <a:pt x="85" y="402"/>
                </a:lnTo>
                <a:lnTo>
                  <a:pt x="82" y="402"/>
                </a:lnTo>
                <a:lnTo>
                  <a:pt x="81" y="401"/>
                </a:lnTo>
                <a:lnTo>
                  <a:pt x="79" y="399"/>
                </a:lnTo>
                <a:lnTo>
                  <a:pt x="79" y="398"/>
                </a:lnTo>
                <a:lnTo>
                  <a:pt x="0" y="5"/>
                </a:lnTo>
                <a:lnTo>
                  <a:pt x="0" y="4"/>
                </a:lnTo>
                <a:lnTo>
                  <a:pt x="1" y="3"/>
                </a:lnTo>
                <a:lnTo>
                  <a:pt x="2" y="1"/>
                </a:lnTo>
                <a:lnTo>
                  <a:pt x="4" y="0"/>
                </a:lnTo>
                <a:lnTo>
                  <a:pt x="5" y="0"/>
                </a:lnTo>
                <a:lnTo>
                  <a:pt x="7" y="1"/>
                </a:lnTo>
                <a:lnTo>
                  <a:pt x="8" y="3"/>
                </a:lnTo>
                <a:lnTo>
                  <a:pt x="10" y="4"/>
                </a:lnTo>
                <a:close/>
                <a:moveTo>
                  <a:pt x="116" y="378"/>
                </a:moveTo>
                <a:lnTo>
                  <a:pt x="91" y="432"/>
                </a:lnTo>
                <a:lnTo>
                  <a:pt x="47" y="392"/>
                </a:lnTo>
                <a:lnTo>
                  <a:pt x="116" y="378"/>
                </a:lnTo>
                <a:close/>
              </a:path>
            </a:pathLst>
          </a:custGeom>
          <a:solidFill>
            <a:srgbClr val="000000"/>
          </a:solidFill>
          <a:ln w="1588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23945" name="Freeform 41"/>
          <p:cNvSpPr>
            <a:spLocks noEditPoints="1"/>
          </p:cNvSpPr>
          <p:nvPr/>
        </p:nvSpPr>
        <p:spPr bwMode="auto">
          <a:xfrm>
            <a:off x="3657600" y="3622675"/>
            <a:ext cx="577850" cy="1500188"/>
          </a:xfrm>
          <a:custGeom>
            <a:avLst/>
            <a:gdLst>
              <a:gd name="T0" fmla="*/ 8 w 364"/>
              <a:gd name="T1" fmla="*/ 3 h 945"/>
              <a:gd name="T2" fmla="*/ 338 w 364"/>
              <a:gd name="T3" fmla="*/ 909 h 945"/>
              <a:gd name="T4" fmla="*/ 340 w 364"/>
              <a:gd name="T5" fmla="*/ 912 h 945"/>
              <a:gd name="T6" fmla="*/ 338 w 364"/>
              <a:gd name="T7" fmla="*/ 914 h 945"/>
              <a:gd name="T8" fmla="*/ 338 w 364"/>
              <a:gd name="T9" fmla="*/ 915 h 945"/>
              <a:gd name="T10" fmla="*/ 336 w 364"/>
              <a:gd name="T11" fmla="*/ 915 h 945"/>
              <a:gd name="T12" fmla="*/ 334 w 364"/>
              <a:gd name="T13" fmla="*/ 917 h 945"/>
              <a:gd name="T14" fmla="*/ 333 w 364"/>
              <a:gd name="T15" fmla="*/ 915 h 945"/>
              <a:gd name="T16" fmla="*/ 331 w 364"/>
              <a:gd name="T17" fmla="*/ 915 h 945"/>
              <a:gd name="T18" fmla="*/ 330 w 364"/>
              <a:gd name="T19" fmla="*/ 914 h 945"/>
              <a:gd name="T20" fmla="*/ 1 w 364"/>
              <a:gd name="T21" fmla="*/ 8 h 945"/>
              <a:gd name="T22" fmla="*/ 0 w 364"/>
              <a:gd name="T23" fmla="*/ 5 h 945"/>
              <a:gd name="T24" fmla="*/ 1 w 364"/>
              <a:gd name="T25" fmla="*/ 3 h 945"/>
              <a:gd name="T26" fmla="*/ 1 w 364"/>
              <a:gd name="T27" fmla="*/ 2 h 945"/>
              <a:gd name="T28" fmla="*/ 3 w 364"/>
              <a:gd name="T29" fmla="*/ 2 h 945"/>
              <a:gd name="T30" fmla="*/ 6 w 364"/>
              <a:gd name="T31" fmla="*/ 0 h 945"/>
              <a:gd name="T32" fmla="*/ 7 w 364"/>
              <a:gd name="T33" fmla="*/ 2 h 945"/>
              <a:gd name="T34" fmla="*/ 8 w 364"/>
              <a:gd name="T35" fmla="*/ 2 h 945"/>
              <a:gd name="T36" fmla="*/ 8 w 364"/>
              <a:gd name="T37" fmla="*/ 3 h 945"/>
              <a:gd name="T38" fmla="*/ 8 w 364"/>
              <a:gd name="T39" fmla="*/ 3 h 945"/>
              <a:gd name="T40" fmla="*/ 364 w 364"/>
              <a:gd name="T41" fmla="*/ 888 h 945"/>
              <a:gd name="T42" fmla="*/ 347 w 364"/>
              <a:gd name="T43" fmla="*/ 945 h 945"/>
              <a:gd name="T44" fmla="*/ 297 w 364"/>
              <a:gd name="T45" fmla="*/ 912 h 945"/>
              <a:gd name="T46" fmla="*/ 364 w 364"/>
              <a:gd name="T47" fmla="*/ 888 h 945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364"/>
              <a:gd name="T73" fmla="*/ 0 h 945"/>
              <a:gd name="T74" fmla="*/ 364 w 364"/>
              <a:gd name="T75" fmla="*/ 945 h 945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364" h="945">
                <a:moveTo>
                  <a:pt x="8" y="3"/>
                </a:moveTo>
                <a:lnTo>
                  <a:pt x="338" y="909"/>
                </a:lnTo>
                <a:lnTo>
                  <a:pt x="340" y="912"/>
                </a:lnTo>
                <a:lnTo>
                  <a:pt x="338" y="914"/>
                </a:lnTo>
                <a:lnTo>
                  <a:pt x="338" y="915"/>
                </a:lnTo>
                <a:lnTo>
                  <a:pt x="336" y="915"/>
                </a:lnTo>
                <a:lnTo>
                  <a:pt x="334" y="917"/>
                </a:lnTo>
                <a:lnTo>
                  <a:pt x="333" y="915"/>
                </a:lnTo>
                <a:lnTo>
                  <a:pt x="331" y="915"/>
                </a:lnTo>
                <a:lnTo>
                  <a:pt x="330" y="914"/>
                </a:lnTo>
                <a:lnTo>
                  <a:pt x="1" y="8"/>
                </a:lnTo>
                <a:lnTo>
                  <a:pt x="0" y="5"/>
                </a:lnTo>
                <a:lnTo>
                  <a:pt x="1" y="3"/>
                </a:lnTo>
                <a:lnTo>
                  <a:pt x="1" y="2"/>
                </a:lnTo>
                <a:lnTo>
                  <a:pt x="3" y="2"/>
                </a:lnTo>
                <a:lnTo>
                  <a:pt x="6" y="0"/>
                </a:lnTo>
                <a:lnTo>
                  <a:pt x="7" y="2"/>
                </a:lnTo>
                <a:lnTo>
                  <a:pt x="8" y="2"/>
                </a:lnTo>
                <a:lnTo>
                  <a:pt x="8" y="3"/>
                </a:lnTo>
                <a:close/>
                <a:moveTo>
                  <a:pt x="364" y="888"/>
                </a:moveTo>
                <a:lnTo>
                  <a:pt x="347" y="945"/>
                </a:lnTo>
                <a:lnTo>
                  <a:pt x="297" y="912"/>
                </a:lnTo>
                <a:lnTo>
                  <a:pt x="364" y="888"/>
                </a:lnTo>
                <a:close/>
              </a:path>
            </a:pathLst>
          </a:custGeom>
          <a:solidFill>
            <a:srgbClr val="000000"/>
          </a:solidFill>
          <a:ln w="1588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23946" name="Line 42"/>
          <p:cNvSpPr>
            <a:spLocks noChangeShapeType="1"/>
          </p:cNvSpPr>
          <p:nvPr/>
        </p:nvSpPr>
        <p:spPr bwMode="auto">
          <a:xfrm flipH="1">
            <a:off x="2895600" y="2971800"/>
            <a:ext cx="685800" cy="457200"/>
          </a:xfrm>
          <a:prstGeom prst="line">
            <a:avLst/>
          </a:prstGeom>
          <a:noFill/>
          <a:ln w="74613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23947" name="Freeform 43"/>
          <p:cNvSpPr>
            <a:spLocks noEditPoints="1"/>
          </p:cNvSpPr>
          <p:nvPr/>
        </p:nvSpPr>
        <p:spPr bwMode="auto">
          <a:xfrm>
            <a:off x="1828800" y="2743200"/>
            <a:ext cx="1600200" cy="381000"/>
          </a:xfrm>
          <a:custGeom>
            <a:avLst/>
            <a:gdLst>
              <a:gd name="T0" fmla="*/ 6 w 4529"/>
              <a:gd name="T1" fmla="*/ 30 h 71"/>
              <a:gd name="T2" fmla="*/ 4493 w 4529"/>
              <a:gd name="T3" fmla="*/ 31 h 71"/>
              <a:gd name="T4" fmla="*/ 4495 w 4529"/>
              <a:gd name="T5" fmla="*/ 31 h 71"/>
              <a:gd name="T6" fmla="*/ 4496 w 4529"/>
              <a:gd name="T7" fmla="*/ 33 h 71"/>
              <a:gd name="T8" fmla="*/ 4498 w 4529"/>
              <a:gd name="T9" fmla="*/ 34 h 71"/>
              <a:gd name="T10" fmla="*/ 4498 w 4529"/>
              <a:gd name="T11" fmla="*/ 35 h 71"/>
              <a:gd name="T12" fmla="*/ 4498 w 4529"/>
              <a:gd name="T13" fmla="*/ 37 h 71"/>
              <a:gd name="T14" fmla="*/ 4496 w 4529"/>
              <a:gd name="T15" fmla="*/ 38 h 71"/>
              <a:gd name="T16" fmla="*/ 4495 w 4529"/>
              <a:gd name="T17" fmla="*/ 40 h 71"/>
              <a:gd name="T18" fmla="*/ 4493 w 4529"/>
              <a:gd name="T19" fmla="*/ 40 h 71"/>
              <a:gd name="T20" fmla="*/ 6 w 4529"/>
              <a:gd name="T21" fmla="*/ 40 h 71"/>
              <a:gd name="T22" fmla="*/ 3 w 4529"/>
              <a:gd name="T23" fmla="*/ 38 h 71"/>
              <a:gd name="T24" fmla="*/ 1 w 4529"/>
              <a:gd name="T25" fmla="*/ 38 h 71"/>
              <a:gd name="T26" fmla="*/ 1 w 4529"/>
              <a:gd name="T27" fmla="*/ 37 h 71"/>
              <a:gd name="T28" fmla="*/ 0 w 4529"/>
              <a:gd name="T29" fmla="*/ 35 h 71"/>
              <a:gd name="T30" fmla="*/ 1 w 4529"/>
              <a:gd name="T31" fmla="*/ 33 h 71"/>
              <a:gd name="T32" fmla="*/ 1 w 4529"/>
              <a:gd name="T33" fmla="*/ 31 h 71"/>
              <a:gd name="T34" fmla="*/ 3 w 4529"/>
              <a:gd name="T35" fmla="*/ 31 h 71"/>
              <a:gd name="T36" fmla="*/ 6 w 4529"/>
              <a:gd name="T37" fmla="*/ 30 h 71"/>
              <a:gd name="T38" fmla="*/ 6 w 4529"/>
              <a:gd name="T39" fmla="*/ 30 h 71"/>
              <a:gd name="T40" fmla="*/ 4482 w 4529"/>
              <a:gd name="T41" fmla="*/ 0 h 71"/>
              <a:gd name="T42" fmla="*/ 4529 w 4529"/>
              <a:gd name="T43" fmla="*/ 35 h 71"/>
              <a:gd name="T44" fmla="*/ 4482 w 4529"/>
              <a:gd name="T45" fmla="*/ 71 h 71"/>
              <a:gd name="T46" fmla="*/ 4482 w 4529"/>
              <a:gd name="T47" fmla="*/ 0 h 71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4529"/>
              <a:gd name="T73" fmla="*/ 0 h 71"/>
              <a:gd name="T74" fmla="*/ 4529 w 4529"/>
              <a:gd name="T75" fmla="*/ 71 h 71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4529" h="71">
                <a:moveTo>
                  <a:pt x="6" y="30"/>
                </a:moveTo>
                <a:lnTo>
                  <a:pt x="4493" y="31"/>
                </a:lnTo>
                <a:lnTo>
                  <a:pt x="4495" y="31"/>
                </a:lnTo>
                <a:lnTo>
                  <a:pt x="4496" y="33"/>
                </a:lnTo>
                <a:lnTo>
                  <a:pt x="4498" y="34"/>
                </a:lnTo>
                <a:lnTo>
                  <a:pt x="4498" y="35"/>
                </a:lnTo>
                <a:lnTo>
                  <a:pt x="4498" y="37"/>
                </a:lnTo>
                <a:lnTo>
                  <a:pt x="4496" y="38"/>
                </a:lnTo>
                <a:lnTo>
                  <a:pt x="4495" y="40"/>
                </a:lnTo>
                <a:lnTo>
                  <a:pt x="4493" y="40"/>
                </a:lnTo>
                <a:lnTo>
                  <a:pt x="6" y="40"/>
                </a:lnTo>
                <a:lnTo>
                  <a:pt x="3" y="38"/>
                </a:lnTo>
                <a:lnTo>
                  <a:pt x="1" y="38"/>
                </a:lnTo>
                <a:lnTo>
                  <a:pt x="1" y="37"/>
                </a:lnTo>
                <a:lnTo>
                  <a:pt x="0" y="35"/>
                </a:lnTo>
                <a:lnTo>
                  <a:pt x="1" y="33"/>
                </a:lnTo>
                <a:lnTo>
                  <a:pt x="1" y="31"/>
                </a:lnTo>
                <a:lnTo>
                  <a:pt x="3" y="31"/>
                </a:lnTo>
                <a:lnTo>
                  <a:pt x="6" y="30"/>
                </a:lnTo>
                <a:close/>
                <a:moveTo>
                  <a:pt x="4482" y="0"/>
                </a:moveTo>
                <a:lnTo>
                  <a:pt x="4529" y="35"/>
                </a:lnTo>
                <a:lnTo>
                  <a:pt x="4482" y="71"/>
                </a:lnTo>
                <a:lnTo>
                  <a:pt x="4482" y="0"/>
                </a:lnTo>
                <a:close/>
              </a:path>
            </a:pathLst>
          </a:custGeom>
          <a:solidFill>
            <a:schemeClr val="bg1"/>
          </a:solidFill>
          <a:ln w="57150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23948" name="Line 44"/>
          <p:cNvSpPr>
            <a:spLocks noChangeShapeType="1"/>
          </p:cNvSpPr>
          <p:nvPr/>
        </p:nvSpPr>
        <p:spPr bwMode="auto">
          <a:xfrm>
            <a:off x="1828800" y="2743200"/>
            <a:ext cx="0" cy="3810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23949" name="Freeform 45"/>
          <p:cNvSpPr>
            <a:spLocks noEditPoints="1"/>
          </p:cNvSpPr>
          <p:nvPr/>
        </p:nvSpPr>
        <p:spPr bwMode="auto">
          <a:xfrm>
            <a:off x="2438400" y="3622675"/>
            <a:ext cx="1447800" cy="1482725"/>
          </a:xfrm>
          <a:custGeom>
            <a:avLst/>
            <a:gdLst>
              <a:gd name="T0" fmla="*/ 7 w 688"/>
              <a:gd name="T1" fmla="*/ 2 h 518"/>
              <a:gd name="T2" fmla="*/ 663 w 688"/>
              <a:gd name="T3" fmla="*/ 493 h 518"/>
              <a:gd name="T4" fmla="*/ 664 w 688"/>
              <a:gd name="T5" fmla="*/ 494 h 518"/>
              <a:gd name="T6" fmla="*/ 664 w 688"/>
              <a:gd name="T7" fmla="*/ 497 h 518"/>
              <a:gd name="T8" fmla="*/ 664 w 688"/>
              <a:gd name="T9" fmla="*/ 498 h 518"/>
              <a:gd name="T10" fmla="*/ 663 w 688"/>
              <a:gd name="T11" fmla="*/ 500 h 518"/>
              <a:gd name="T12" fmla="*/ 663 w 688"/>
              <a:gd name="T13" fmla="*/ 501 h 518"/>
              <a:gd name="T14" fmla="*/ 660 w 688"/>
              <a:gd name="T15" fmla="*/ 501 h 518"/>
              <a:gd name="T16" fmla="*/ 658 w 688"/>
              <a:gd name="T17" fmla="*/ 501 h 518"/>
              <a:gd name="T18" fmla="*/ 657 w 688"/>
              <a:gd name="T19" fmla="*/ 500 h 518"/>
              <a:gd name="T20" fmla="*/ 3 w 688"/>
              <a:gd name="T21" fmla="*/ 9 h 518"/>
              <a:gd name="T22" fmla="*/ 1 w 688"/>
              <a:gd name="T23" fmla="*/ 8 h 518"/>
              <a:gd name="T24" fmla="*/ 0 w 688"/>
              <a:gd name="T25" fmla="*/ 6 h 518"/>
              <a:gd name="T26" fmla="*/ 1 w 688"/>
              <a:gd name="T27" fmla="*/ 5 h 518"/>
              <a:gd name="T28" fmla="*/ 1 w 688"/>
              <a:gd name="T29" fmla="*/ 3 h 518"/>
              <a:gd name="T30" fmla="*/ 3 w 688"/>
              <a:gd name="T31" fmla="*/ 2 h 518"/>
              <a:gd name="T32" fmla="*/ 4 w 688"/>
              <a:gd name="T33" fmla="*/ 0 h 518"/>
              <a:gd name="T34" fmla="*/ 6 w 688"/>
              <a:gd name="T35" fmla="*/ 2 h 518"/>
              <a:gd name="T36" fmla="*/ 7 w 688"/>
              <a:gd name="T37" fmla="*/ 2 h 518"/>
              <a:gd name="T38" fmla="*/ 7 w 688"/>
              <a:gd name="T39" fmla="*/ 2 h 518"/>
              <a:gd name="T40" fmla="*/ 671 w 688"/>
              <a:gd name="T41" fmla="*/ 461 h 518"/>
              <a:gd name="T42" fmla="*/ 688 w 688"/>
              <a:gd name="T43" fmla="*/ 518 h 518"/>
              <a:gd name="T44" fmla="*/ 629 w 688"/>
              <a:gd name="T45" fmla="*/ 518 h 518"/>
              <a:gd name="T46" fmla="*/ 671 w 688"/>
              <a:gd name="T47" fmla="*/ 461 h 518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688"/>
              <a:gd name="T73" fmla="*/ 0 h 518"/>
              <a:gd name="T74" fmla="*/ 688 w 688"/>
              <a:gd name="T75" fmla="*/ 518 h 518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688" h="518">
                <a:moveTo>
                  <a:pt x="7" y="2"/>
                </a:moveTo>
                <a:lnTo>
                  <a:pt x="663" y="493"/>
                </a:lnTo>
                <a:lnTo>
                  <a:pt x="664" y="494"/>
                </a:lnTo>
                <a:lnTo>
                  <a:pt x="664" y="497"/>
                </a:lnTo>
                <a:lnTo>
                  <a:pt x="664" y="498"/>
                </a:lnTo>
                <a:lnTo>
                  <a:pt x="663" y="500"/>
                </a:lnTo>
                <a:lnTo>
                  <a:pt x="663" y="501"/>
                </a:lnTo>
                <a:lnTo>
                  <a:pt x="660" y="501"/>
                </a:lnTo>
                <a:lnTo>
                  <a:pt x="658" y="501"/>
                </a:lnTo>
                <a:lnTo>
                  <a:pt x="657" y="500"/>
                </a:lnTo>
                <a:lnTo>
                  <a:pt x="3" y="9"/>
                </a:lnTo>
                <a:lnTo>
                  <a:pt x="1" y="8"/>
                </a:lnTo>
                <a:lnTo>
                  <a:pt x="0" y="6"/>
                </a:lnTo>
                <a:lnTo>
                  <a:pt x="1" y="5"/>
                </a:lnTo>
                <a:lnTo>
                  <a:pt x="1" y="3"/>
                </a:lnTo>
                <a:lnTo>
                  <a:pt x="3" y="2"/>
                </a:lnTo>
                <a:lnTo>
                  <a:pt x="4" y="0"/>
                </a:lnTo>
                <a:lnTo>
                  <a:pt x="6" y="2"/>
                </a:lnTo>
                <a:lnTo>
                  <a:pt x="7" y="2"/>
                </a:lnTo>
                <a:close/>
                <a:moveTo>
                  <a:pt x="671" y="461"/>
                </a:moveTo>
                <a:lnTo>
                  <a:pt x="688" y="518"/>
                </a:lnTo>
                <a:lnTo>
                  <a:pt x="629" y="518"/>
                </a:lnTo>
                <a:lnTo>
                  <a:pt x="671" y="461"/>
                </a:lnTo>
                <a:close/>
              </a:path>
            </a:pathLst>
          </a:custGeom>
          <a:solidFill>
            <a:srgbClr val="000000"/>
          </a:solidFill>
          <a:ln w="1588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 hangingPunct="1"/>
            <a:r>
              <a:rPr lang="en-US"/>
              <a:t>Temporal distortions</a:t>
            </a:r>
          </a:p>
        </p:txBody>
      </p:sp>
      <p:sp>
        <p:nvSpPr>
          <p:cNvPr id="125955" name="Rectangle 3"/>
          <p:cNvSpPr>
            <a:spLocks noChangeArrowheads="1"/>
          </p:cNvSpPr>
          <p:nvPr/>
        </p:nvSpPr>
        <p:spPr bwMode="auto">
          <a:xfrm>
            <a:off x="0" y="-261610"/>
            <a:ext cx="18466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25956" name="Rectangle 4"/>
          <p:cNvSpPr>
            <a:spLocks noChangeArrowheads="1"/>
          </p:cNvSpPr>
          <p:nvPr/>
        </p:nvSpPr>
        <p:spPr bwMode="auto">
          <a:xfrm>
            <a:off x="685800" y="1828800"/>
            <a:ext cx="8229600" cy="445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ts val="738"/>
              </a:spcBef>
              <a:buClr>
                <a:srgbClr val="3333CC"/>
              </a:buClr>
              <a:buSzPct val="100000"/>
              <a:buFont typeface="Times New Roman" pitchFamily="-65" charset="0"/>
              <a:buNone/>
            </a:pPr>
            <a:r>
              <a:rPr lang="en-US" dirty="0">
                <a:latin typeface="+mj-lt"/>
              </a:rPr>
              <a:t>Timelines can “shrink</a:t>
            </a:r>
            <a:r>
              <a:rPr lang="en-US" dirty="0" smtClean="0">
                <a:latin typeface="+mj-lt"/>
              </a:rPr>
              <a:t>” ...</a:t>
            </a:r>
          </a:p>
          <a:p>
            <a:pPr marL="342900" indent="-342900" algn="ctr" eaLnBrk="1" hangingPunct="1">
              <a:spcBef>
                <a:spcPts val="738"/>
              </a:spcBef>
              <a:buClr>
                <a:srgbClr val="3333CC"/>
              </a:buClr>
              <a:buSzPct val="100000"/>
              <a:buFont typeface="Times New Roman" pitchFamily="-65" charset="0"/>
              <a:buNone/>
            </a:pPr>
            <a:endParaRPr lang="en-US" dirty="0">
              <a:latin typeface="+mj-lt"/>
            </a:endParaRPr>
          </a:p>
          <a:p>
            <a:pPr marL="342900" indent="-342900" algn="ctr" eaLnBrk="1" hangingPunct="1">
              <a:spcBef>
                <a:spcPts val="738"/>
              </a:spcBef>
              <a:buClr>
                <a:srgbClr val="3333CC"/>
              </a:buClr>
              <a:buSzPct val="100000"/>
              <a:buFont typeface="Times New Roman" pitchFamily="-65" charset="0"/>
              <a:buNone/>
            </a:pPr>
            <a:endParaRPr lang="en-US" dirty="0" smtClean="0">
              <a:latin typeface="+mj-lt"/>
            </a:endParaRPr>
          </a:p>
          <a:p>
            <a:pPr marL="342900" indent="-342900" algn="ctr" eaLnBrk="1" hangingPunct="1">
              <a:spcBef>
                <a:spcPts val="738"/>
              </a:spcBef>
              <a:buClr>
                <a:srgbClr val="3333CC"/>
              </a:buClr>
              <a:buSzPct val="100000"/>
              <a:buFont typeface="Times New Roman" pitchFamily="-65" charset="0"/>
              <a:buNone/>
            </a:pPr>
            <a:endParaRPr lang="en-US" dirty="0" smtClean="0">
              <a:latin typeface="+mj-lt"/>
            </a:endParaRPr>
          </a:p>
          <a:p>
            <a:pPr marL="342900" indent="-342900" algn="ctr" eaLnBrk="1" hangingPunct="1">
              <a:spcBef>
                <a:spcPts val="738"/>
              </a:spcBef>
              <a:buClr>
                <a:srgbClr val="3333CC"/>
              </a:buClr>
              <a:buSzPct val="100000"/>
              <a:buFont typeface="Times New Roman" pitchFamily="-65" charset="0"/>
              <a:buNone/>
            </a:pPr>
            <a:endParaRPr lang="en-US" dirty="0" smtClean="0">
              <a:latin typeface="+mj-lt"/>
            </a:endParaRPr>
          </a:p>
          <a:p>
            <a:pPr marL="342900" indent="-342900" algn="ctr" eaLnBrk="1" hangingPunct="1">
              <a:spcBef>
                <a:spcPts val="738"/>
              </a:spcBef>
              <a:buClr>
                <a:srgbClr val="3333CC"/>
              </a:buClr>
              <a:buSzPct val="100000"/>
              <a:buFont typeface="Times New Roman" pitchFamily="-65" charset="0"/>
              <a:buNone/>
            </a:pPr>
            <a:endParaRPr lang="en-US" dirty="0" smtClean="0">
              <a:latin typeface="+mj-lt"/>
            </a:endParaRPr>
          </a:p>
          <a:p>
            <a:pPr marL="342900" indent="-342900" eaLnBrk="1" hangingPunct="1">
              <a:spcBef>
                <a:spcPts val="738"/>
              </a:spcBef>
              <a:buClr>
                <a:srgbClr val="3333CC"/>
              </a:buClr>
              <a:buSzPct val="100000"/>
              <a:buFont typeface="Times New Roman" pitchFamily="-65" charset="0"/>
              <a:buNone/>
            </a:pPr>
            <a:endParaRPr lang="en-US" dirty="0" smtClean="0">
              <a:latin typeface="+mj-lt"/>
            </a:endParaRPr>
          </a:p>
          <a:p>
            <a:pPr marL="342900" indent="-342900" eaLnBrk="1" hangingPunct="1">
              <a:spcBef>
                <a:spcPts val="738"/>
              </a:spcBef>
              <a:buClr>
                <a:srgbClr val="3333CC"/>
              </a:buClr>
              <a:buSzPct val="100000"/>
              <a:buFont typeface="Times New Roman" pitchFamily="-65" charset="0"/>
              <a:buNone/>
            </a:pPr>
            <a:r>
              <a:rPr lang="en-US" dirty="0" smtClean="0">
                <a:latin typeface="+mj-lt"/>
              </a:rPr>
              <a:t>... because of </a:t>
            </a:r>
            <a:r>
              <a:rPr lang="en-US" dirty="0">
                <a:latin typeface="+mj-lt"/>
              </a:rPr>
              <a:t>a machine speed up</a:t>
            </a:r>
          </a:p>
        </p:txBody>
      </p:sp>
      <p:sp>
        <p:nvSpPr>
          <p:cNvPr id="125957" name="AutoShape 5"/>
          <p:cNvSpPr>
            <a:spLocks noChangeAspect="1" noChangeArrowheads="1" noTextEdit="1"/>
          </p:cNvSpPr>
          <p:nvPr/>
        </p:nvSpPr>
        <p:spPr bwMode="auto">
          <a:xfrm>
            <a:off x="685800" y="2819400"/>
            <a:ext cx="7467600" cy="23622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25958" name="Rectangle 6"/>
          <p:cNvSpPr>
            <a:spLocks noChangeArrowheads="1"/>
          </p:cNvSpPr>
          <p:nvPr/>
        </p:nvSpPr>
        <p:spPr bwMode="auto">
          <a:xfrm>
            <a:off x="685800" y="2828925"/>
            <a:ext cx="476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endParaRPr lang="en-US" sz="1800">
              <a:solidFill>
                <a:schemeClr val="tx1"/>
              </a:solidFill>
              <a:latin typeface="Tahoma" pitchFamily="-65" charset="0"/>
            </a:endParaRPr>
          </a:p>
        </p:txBody>
      </p:sp>
      <p:sp>
        <p:nvSpPr>
          <p:cNvPr id="125959" name="Freeform 7"/>
          <p:cNvSpPr>
            <a:spLocks noEditPoints="1"/>
          </p:cNvSpPr>
          <p:nvPr/>
        </p:nvSpPr>
        <p:spPr bwMode="auto">
          <a:xfrm>
            <a:off x="947738" y="2898775"/>
            <a:ext cx="7189787" cy="112713"/>
          </a:xfrm>
          <a:custGeom>
            <a:avLst/>
            <a:gdLst>
              <a:gd name="T0" fmla="*/ 6 w 4529"/>
              <a:gd name="T1" fmla="*/ 30 h 71"/>
              <a:gd name="T2" fmla="*/ 4493 w 4529"/>
              <a:gd name="T3" fmla="*/ 31 h 71"/>
              <a:gd name="T4" fmla="*/ 4495 w 4529"/>
              <a:gd name="T5" fmla="*/ 31 h 71"/>
              <a:gd name="T6" fmla="*/ 4496 w 4529"/>
              <a:gd name="T7" fmla="*/ 33 h 71"/>
              <a:gd name="T8" fmla="*/ 4498 w 4529"/>
              <a:gd name="T9" fmla="*/ 34 h 71"/>
              <a:gd name="T10" fmla="*/ 4498 w 4529"/>
              <a:gd name="T11" fmla="*/ 35 h 71"/>
              <a:gd name="T12" fmla="*/ 4498 w 4529"/>
              <a:gd name="T13" fmla="*/ 37 h 71"/>
              <a:gd name="T14" fmla="*/ 4496 w 4529"/>
              <a:gd name="T15" fmla="*/ 38 h 71"/>
              <a:gd name="T16" fmla="*/ 4495 w 4529"/>
              <a:gd name="T17" fmla="*/ 40 h 71"/>
              <a:gd name="T18" fmla="*/ 4493 w 4529"/>
              <a:gd name="T19" fmla="*/ 40 h 71"/>
              <a:gd name="T20" fmla="*/ 6 w 4529"/>
              <a:gd name="T21" fmla="*/ 40 h 71"/>
              <a:gd name="T22" fmla="*/ 3 w 4529"/>
              <a:gd name="T23" fmla="*/ 38 h 71"/>
              <a:gd name="T24" fmla="*/ 1 w 4529"/>
              <a:gd name="T25" fmla="*/ 38 h 71"/>
              <a:gd name="T26" fmla="*/ 1 w 4529"/>
              <a:gd name="T27" fmla="*/ 37 h 71"/>
              <a:gd name="T28" fmla="*/ 0 w 4529"/>
              <a:gd name="T29" fmla="*/ 35 h 71"/>
              <a:gd name="T30" fmla="*/ 1 w 4529"/>
              <a:gd name="T31" fmla="*/ 33 h 71"/>
              <a:gd name="T32" fmla="*/ 1 w 4529"/>
              <a:gd name="T33" fmla="*/ 31 h 71"/>
              <a:gd name="T34" fmla="*/ 3 w 4529"/>
              <a:gd name="T35" fmla="*/ 31 h 71"/>
              <a:gd name="T36" fmla="*/ 6 w 4529"/>
              <a:gd name="T37" fmla="*/ 30 h 71"/>
              <a:gd name="T38" fmla="*/ 6 w 4529"/>
              <a:gd name="T39" fmla="*/ 30 h 71"/>
              <a:gd name="T40" fmla="*/ 4482 w 4529"/>
              <a:gd name="T41" fmla="*/ 0 h 71"/>
              <a:gd name="T42" fmla="*/ 4529 w 4529"/>
              <a:gd name="T43" fmla="*/ 35 h 71"/>
              <a:gd name="T44" fmla="*/ 4482 w 4529"/>
              <a:gd name="T45" fmla="*/ 71 h 71"/>
              <a:gd name="T46" fmla="*/ 4482 w 4529"/>
              <a:gd name="T47" fmla="*/ 0 h 71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4529"/>
              <a:gd name="T73" fmla="*/ 0 h 71"/>
              <a:gd name="T74" fmla="*/ 4529 w 4529"/>
              <a:gd name="T75" fmla="*/ 71 h 71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4529" h="71">
                <a:moveTo>
                  <a:pt x="6" y="30"/>
                </a:moveTo>
                <a:lnTo>
                  <a:pt x="4493" y="31"/>
                </a:lnTo>
                <a:lnTo>
                  <a:pt x="4495" y="31"/>
                </a:lnTo>
                <a:lnTo>
                  <a:pt x="4496" y="33"/>
                </a:lnTo>
                <a:lnTo>
                  <a:pt x="4498" y="34"/>
                </a:lnTo>
                <a:lnTo>
                  <a:pt x="4498" y="35"/>
                </a:lnTo>
                <a:lnTo>
                  <a:pt x="4498" y="37"/>
                </a:lnTo>
                <a:lnTo>
                  <a:pt x="4496" y="38"/>
                </a:lnTo>
                <a:lnTo>
                  <a:pt x="4495" y="40"/>
                </a:lnTo>
                <a:lnTo>
                  <a:pt x="4493" y="40"/>
                </a:lnTo>
                <a:lnTo>
                  <a:pt x="6" y="40"/>
                </a:lnTo>
                <a:lnTo>
                  <a:pt x="3" y="38"/>
                </a:lnTo>
                <a:lnTo>
                  <a:pt x="1" y="38"/>
                </a:lnTo>
                <a:lnTo>
                  <a:pt x="1" y="37"/>
                </a:lnTo>
                <a:lnTo>
                  <a:pt x="0" y="35"/>
                </a:lnTo>
                <a:lnTo>
                  <a:pt x="1" y="33"/>
                </a:lnTo>
                <a:lnTo>
                  <a:pt x="1" y="31"/>
                </a:lnTo>
                <a:lnTo>
                  <a:pt x="3" y="31"/>
                </a:lnTo>
                <a:lnTo>
                  <a:pt x="6" y="30"/>
                </a:lnTo>
                <a:close/>
                <a:moveTo>
                  <a:pt x="4482" y="0"/>
                </a:moveTo>
                <a:lnTo>
                  <a:pt x="4529" y="35"/>
                </a:lnTo>
                <a:lnTo>
                  <a:pt x="4482" y="71"/>
                </a:lnTo>
                <a:lnTo>
                  <a:pt x="4482" y="0"/>
                </a:lnTo>
                <a:close/>
              </a:path>
            </a:pathLst>
          </a:custGeom>
          <a:solidFill>
            <a:srgbClr val="000000"/>
          </a:solidFill>
          <a:ln w="1588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25960" name="Freeform 8"/>
          <p:cNvSpPr>
            <a:spLocks noEditPoints="1"/>
          </p:cNvSpPr>
          <p:nvPr/>
        </p:nvSpPr>
        <p:spPr bwMode="auto">
          <a:xfrm>
            <a:off x="947738" y="2898775"/>
            <a:ext cx="7189787" cy="112713"/>
          </a:xfrm>
          <a:custGeom>
            <a:avLst/>
            <a:gdLst>
              <a:gd name="T0" fmla="*/ 6 w 4529"/>
              <a:gd name="T1" fmla="*/ 30 h 71"/>
              <a:gd name="T2" fmla="*/ 4493 w 4529"/>
              <a:gd name="T3" fmla="*/ 31 h 71"/>
              <a:gd name="T4" fmla="*/ 4495 w 4529"/>
              <a:gd name="T5" fmla="*/ 31 h 71"/>
              <a:gd name="T6" fmla="*/ 4496 w 4529"/>
              <a:gd name="T7" fmla="*/ 33 h 71"/>
              <a:gd name="T8" fmla="*/ 4498 w 4529"/>
              <a:gd name="T9" fmla="*/ 34 h 71"/>
              <a:gd name="T10" fmla="*/ 4498 w 4529"/>
              <a:gd name="T11" fmla="*/ 35 h 71"/>
              <a:gd name="T12" fmla="*/ 4498 w 4529"/>
              <a:gd name="T13" fmla="*/ 37 h 71"/>
              <a:gd name="T14" fmla="*/ 4496 w 4529"/>
              <a:gd name="T15" fmla="*/ 38 h 71"/>
              <a:gd name="T16" fmla="*/ 4495 w 4529"/>
              <a:gd name="T17" fmla="*/ 40 h 71"/>
              <a:gd name="T18" fmla="*/ 4493 w 4529"/>
              <a:gd name="T19" fmla="*/ 40 h 71"/>
              <a:gd name="T20" fmla="*/ 6 w 4529"/>
              <a:gd name="T21" fmla="*/ 40 h 71"/>
              <a:gd name="T22" fmla="*/ 3 w 4529"/>
              <a:gd name="T23" fmla="*/ 38 h 71"/>
              <a:gd name="T24" fmla="*/ 1 w 4529"/>
              <a:gd name="T25" fmla="*/ 38 h 71"/>
              <a:gd name="T26" fmla="*/ 1 w 4529"/>
              <a:gd name="T27" fmla="*/ 37 h 71"/>
              <a:gd name="T28" fmla="*/ 0 w 4529"/>
              <a:gd name="T29" fmla="*/ 35 h 71"/>
              <a:gd name="T30" fmla="*/ 1 w 4529"/>
              <a:gd name="T31" fmla="*/ 33 h 71"/>
              <a:gd name="T32" fmla="*/ 1 w 4529"/>
              <a:gd name="T33" fmla="*/ 31 h 71"/>
              <a:gd name="T34" fmla="*/ 3 w 4529"/>
              <a:gd name="T35" fmla="*/ 31 h 71"/>
              <a:gd name="T36" fmla="*/ 6 w 4529"/>
              <a:gd name="T37" fmla="*/ 30 h 71"/>
              <a:gd name="T38" fmla="*/ 6 w 4529"/>
              <a:gd name="T39" fmla="*/ 30 h 71"/>
              <a:gd name="T40" fmla="*/ 4482 w 4529"/>
              <a:gd name="T41" fmla="*/ 0 h 71"/>
              <a:gd name="T42" fmla="*/ 4529 w 4529"/>
              <a:gd name="T43" fmla="*/ 35 h 71"/>
              <a:gd name="T44" fmla="*/ 4482 w 4529"/>
              <a:gd name="T45" fmla="*/ 71 h 71"/>
              <a:gd name="T46" fmla="*/ 4482 w 4529"/>
              <a:gd name="T47" fmla="*/ 0 h 71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4529"/>
              <a:gd name="T73" fmla="*/ 0 h 71"/>
              <a:gd name="T74" fmla="*/ 4529 w 4529"/>
              <a:gd name="T75" fmla="*/ 71 h 71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4529" h="71">
                <a:moveTo>
                  <a:pt x="6" y="30"/>
                </a:moveTo>
                <a:lnTo>
                  <a:pt x="4493" y="31"/>
                </a:lnTo>
                <a:lnTo>
                  <a:pt x="4495" y="31"/>
                </a:lnTo>
                <a:lnTo>
                  <a:pt x="4496" y="33"/>
                </a:lnTo>
                <a:lnTo>
                  <a:pt x="4498" y="34"/>
                </a:lnTo>
                <a:lnTo>
                  <a:pt x="4498" y="35"/>
                </a:lnTo>
                <a:lnTo>
                  <a:pt x="4498" y="37"/>
                </a:lnTo>
                <a:lnTo>
                  <a:pt x="4496" y="38"/>
                </a:lnTo>
                <a:lnTo>
                  <a:pt x="4495" y="40"/>
                </a:lnTo>
                <a:lnTo>
                  <a:pt x="4493" y="40"/>
                </a:lnTo>
                <a:lnTo>
                  <a:pt x="6" y="40"/>
                </a:lnTo>
                <a:lnTo>
                  <a:pt x="3" y="38"/>
                </a:lnTo>
                <a:lnTo>
                  <a:pt x="1" y="38"/>
                </a:lnTo>
                <a:lnTo>
                  <a:pt x="1" y="37"/>
                </a:lnTo>
                <a:lnTo>
                  <a:pt x="0" y="35"/>
                </a:lnTo>
                <a:lnTo>
                  <a:pt x="1" y="33"/>
                </a:lnTo>
                <a:lnTo>
                  <a:pt x="1" y="31"/>
                </a:lnTo>
                <a:lnTo>
                  <a:pt x="3" y="31"/>
                </a:lnTo>
                <a:lnTo>
                  <a:pt x="6" y="30"/>
                </a:lnTo>
                <a:close/>
                <a:moveTo>
                  <a:pt x="4482" y="0"/>
                </a:moveTo>
                <a:lnTo>
                  <a:pt x="4529" y="35"/>
                </a:lnTo>
                <a:lnTo>
                  <a:pt x="4482" y="71"/>
                </a:lnTo>
                <a:lnTo>
                  <a:pt x="4482" y="0"/>
                </a:lnTo>
                <a:close/>
              </a:path>
            </a:pathLst>
          </a:custGeom>
          <a:solidFill>
            <a:srgbClr val="000000"/>
          </a:solidFill>
          <a:ln w="1588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25961" name="Freeform 9"/>
          <p:cNvSpPr>
            <a:spLocks noEditPoints="1"/>
          </p:cNvSpPr>
          <p:nvPr/>
        </p:nvSpPr>
        <p:spPr bwMode="auto">
          <a:xfrm>
            <a:off x="947738" y="5065713"/>
            <a:ext cx="7189787" cy="114300"/>
          </a:xfrm>
          <a:custGeom>
            <a:avLst/>
            <a:gdLst>
              <a:gd name="T0" fmla="*/ 6 w 4529"/>
              <a:gd name="T1" fmla="*/ 30 h 72"/>
              <a:gd name="T2" fmla="*/ 4493 w 4529"/>
              <a:gd name="T3" fmla="*/ 32 h 72"/>
              <a:gd name="T4" fmla="*/ 4495 w 4529"/>
              <a:gd name="T5" fmla="*/ 32 h 72"/>
              <a:gd name="T6" fmla="*/ 4496 w 4529"/>
              <a:gd name="T7" fmla="*/ 33 h 72"/>
              <a:gd name="T8" fmla="*/ 4498 w 4529"/>
              <a:gd name="T9" fmla="*/ 35 h 72"/>
              <a:gd name="T10" fmla="*/ 4498 w 4529"/>
              <a:gd name="T11" fmla="*/ 36 h 72"/>
              <a:gd name="T12" fmla="*/ 4498 w 4529"/>
              <a:gd name="T13" fmla="*/ 37 h 72"/>
              <a:gd name="T14" fmla="*/ 4496 w 4529"/>
              <a:gd name="T15" fmla="*/ 39 h 72"/>
              <a:gd name="T16" fmla="*/ 4495 w 4529"/>
              <a:gd name="T17" fmla="*/ 40 h 72"/>
              <a:gd name="T18" fmla="*/ 4493 w 4529"/>
              <a:gd name="T19" fmla="*/ 40 h 72"/>
              <a:gd name="T20" fmla="*/ 6 w 4529"/>
              <a:gd name="T21" fmla="*/ 40 h 72"/>
              <a:gd name="T22" fmla="*/ 3 w 4529"/>
              <a:gd name="T23" fmla="*/ 39 h 72"/>
              <a:gd name="T24" fmla="*/ 1 w 4529"/>
              <a:gd name="T25" fmla="*/ 39 h 72"/>
              <a:gd name="T26" fmla="*/ 1 w 4529"/>
              <a:gd name="T27" fmla="*/ 37 h 72"/>
              <a:gd name="T28" fmla="*/ 0 w 4529"/>
              <a:gd name="T29" fmla="*/ 36 h 72"/>
              <a:gd name="T30" fmla="*/ 1 w 4529"/>
              <a:gd name="T31" fmla="*/ 33 h 72"/>
              <a:gd name="T32" fmla="*/ 1 w 4529"/>
              <a:gd name="T33" fmla="*/ 32 h 72"/>
              <a:gd name="T34" fmla="*/ 3 w 4529"/>
              <a:gd name="T35" fmla="*/ 32 h 72"/>
              <a:gd name="T36" fmla="*/ 6 w 4529"/>
              <a:gd name="T37" fmla="*/ 30 h 72"/>
              <a:gd name="T38" fmla="*/ 6 w 4529"/>
              <a:gd name="T39" fmla="*/ 30 h 72"/>
              <a:gd name="T40" fmla="*/ 4482 w 4529"/>
              <a:gd name="T41" fmla="*/ 0 h 72"/>
              <a:gd name="T42" fmla="*/ 4529 w 4529"/>
              <a:gd name="T43" fmla="*/ 36 h 72"/>
              <a:gd name="T44" fmla="*/ 4482 w 4529"/>
              <a:gd name="T45" fmla="*/ 72 h 72"/>
              <a:gd name="T46" fmla="*/ 4482 w 4529"/>
              <a:gd name="T47" fmla="*/ 0 h 72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4529"/>
              <a:gd name="T73" fmla="*/ 0 h 72"/>
              <a:gd name="T74" fmla="*/ 4529 w 4529"/>
              <a:gd name="T75" fmla="*/ 72 h 72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4529" h="72">
                <a:moveTo>
                  <a:pt x="6" y="30"/>
                </a:moveTo>
                <a:lnTo>
                  <a:pt x="4493" y="32"/>
                </a:lnTo>
                <a:lnTo>
                  <a:pt x="4495" y="32"/>
                </a:lnTo>
                <a:lnTo>
                  <a:pt x="4496" y="33"/>
                </a:lnTo>
                <a:lnTo>
                  <a:pt x="4498" y="35"/>
                </a:lnTo>
                <a:lnTo>
                  <a:pt x="4498" y="36"/>
                </a:lnTo>
                <a:lnTo>
                  <a:pt x="4498" y="37"/>
                </a:lnTo>
                <a:lnTo>
                  <a:pt x="4496" y="39"/>
                </a:lnTo>
                <a:lnTo>
                  <a:pt x="4495" y="40"/>
                </a:lnTo>
                <a:lnTo>
                  <a:pt x="4493" y="40"/>
                </a:lnTo>
                <a:lnTo>
                  <a:pt x="6" y="40"/>
                </a:lnTo>
                <a:lnTo>
                  <a:pt x="3" y="39"/>
                </a:lnTo>
                <a:lnTo>
                  <a:pt x="1" y="39"/>
                </a:lnTo>
                <a:lnTo>
                  <a:pt x="1" y="37"/>
                </a:lnTo>
                <a:lnTo>
                  <a:pt x="0" y="36"/>
                </a:lnTo>
                <a:lnTo>
                  <a:pt x="1" y="33"/>
                </a:lnTo>
                <a:lnTo>
                  <a:pt x="1" y="32"/>
                </a:lnTo>
                <a:lnTo>
                  <a:pt x="3" y="32"/>
                </a:lnTo>
                <a:lnTo>
                  <a:pt x="6" y="30"/>
                </a:lnTo>
                <a:close/>
                <a:moveTo>
                  <a:pt x="4482" y="0"/>
                </a:moveTo>
                <a:lnTo>
                  <a:pt x="4529" y="36"/>
                </a:lnTo>
                <a:lnTo>
                  <a:pt x="4482" y="72"/>
                </a:lnTo>
                <a:lnTo>
                  <a:pt x="4482" y="0"/>
                </a:lnTo>
                <a:close/>
              </a:path>
            </a:pathLst>
          </a:custGeom>
          <a:solidFill>
            <a:srgbClr val="000000"/>
          </a:solidFill>
          <a:ln w="1588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25962" name="Freeform 10"/>
          <p:cNvSpPr>
            <a:spLocks noEditPoints="1"/>
          </p:cNvSpPr>
          <p:nvPr/>
        </p:nvSpPr>
        <p:spPr bwMode="auto">
          <a:xfrm>
            <a:off x="947738" y="4389438"/>
            <a:ext cx="7189787" cy="112712"/>
          </a:xfrm>
          <a:custGeom>
            <a:avLst/>
            <a:gdLst>
              <a:gd name="T0" fmla="*/ 6 w 4529"/>
              <a:gd name="T1" fmla="*/ 30 h 71"/>
              <a:gd name="T2" fmla="*/ 4493 w 4529"/>
              <a:gd name="T3" fmla="*/ 31 h 71"/>
              <a:gd name="T4" fmla="*/ 4495 w 4529"/>
              <a:gd name="T5" fmla="*/ 31 h 71"/>
              <a:gd name="T6" fmla="*/ 4496 w 4529"/>
              <a:gd name="T7" fmla="*/ 32 h 71"/>
              <a:gd name="T8" fmla="*/ 4498 w 4529"/>
              <a:gd name="T9" fmla="*/ 34 h 71"/>
              <a:gd name="T10" fmla="*/ 4498 w 4529"/>
              <a:gd name="T11" fmla="*/ 35 h 71"/>
              <a:gd name="T12" fmla="*/ 4498 w 4529"/>
              <a:gd name="T13" fmla="*/ 37 h 71"/>
              <a:gd name="T14" fmla="*/ 4496 w 4529"/>
              <a:gd name="T15" fmla="*/ 38 h 71"/>
              <a:gd name="T16" fmla="*/ 4495 w 4529"/>
              <a:gd name="T17" fmla="*/ 40 h 71"/>
              <a:gd name="T18" fmla="*/ 4493 w 4529"/>
              <a:gd name="T19" fmla="*/ 40 h 71"/>
              <a:gd name="T20" fmla="*/ 6 w 4529"/>
              <a:gd name="T21" fmla="*/ 40 h 71"/>
              <a:gd name="T22" fmla="*/ 3 w 4529"/>
              <a:gd name="T23" fmla="*/ 38 h 71"/>
              <a:gd name="T24" fmla="*/ 1 w 4529"/>
              <a:gd name="T25" fmla="*/ 38 h 71"/>
              <a:gd name="T26" fmla="*/ 1 w 4529"/>
              <a:gd name="T27" fmla="*/ 37 h 71"/>
              <a:gd name="T28" fmla="*/ 0 w 4529"/>
              <a:gd name="T29" fmla="*/ 35 h 71"/>
              <a:gd name="T30" fmla="*/ 1 w 4529"/>
              <a:gd name="T31" fmla="*/ 32 h 71"/>
              <a:gd name="T32" fmla="*/ 1 w 4529"/>
              <a:gd name="T33" fmla="*/ 31 h 71"/>
              <a:gd name="T34" fmla="*/ 3 w 4529"/>
              <a:gd name="T35" fmla="*/ 31 h 71"/>
              <a:gd name="T36" fmla="*/ 6 w 4529"/>
              <a:gd name="T37" fmla="*/ 30 h 71"/>
              <a:gd name="T38" fmla="*/ 6 w 4529"/>
              <a:gd name="T39" fmla="*/ 30 h 71"/>
              <a:gd name="T40" fmla="*/ 4482 w 4529"/>
              <a:gd name="T41" fmla="*/ 0 h 71"/>
              <a:gd name="T42" fmla="*/ 4529 w 4529"/>
              <a:gd name="T43" fmla="*/ 35 h 71"/>
              <a:gd name="T44" fmla="*/ 4482 w 4529"/>
              <a:gd name="T45" fmla="*/ 71 h 71"/>
              <a:gd name="T46" fmla="*/ 4482 w 4529"/>
              <a:gd name="T47" fmla="*/ 0 h 71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4529"/>
              <a:gd name="T73" fmla="*/ 0 h 71"/>
              <a:gd name="T74" fmla="*/ 4529 w 4529"/>
              <a:gd name="T75" fmla="*/ 71 h 71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4529" h="71">
                <a:moveTo>
                  <a:pt x="6" y="30"/>
                </a:moveTo>
                <a:lnTo>
                  <a:pt x="4493" y="31"/>
                </a:lnTo>
                <a:lnTo>
                  <a:pt x="4495" y="31"/>
                </a:lnTo>
                <a:lnTo>
                  <a:pt x="4496" y="32"/>
                </a:lnTo>
                <a:lnTo>
                  <a:pt x="4498" y="34"/>
                </a:lnTo>
                <a:lnTo>
                  <a:pt x="4498" y="35"/>
                </a:lnTo>
                <a:lnTo>
                  <a:pt x="4498" y="37"/>
                </a:lnTo>
                <a:lnTo>
                  <a:pt x="4496" y="38"/>
                </a:lnTo>
                <a:lnTo>
                  <a:pt x="4495" y="40"/>
                </a:lnTo>
                <a:lnTo>
                  <a:pt x="4493" y="40"/>
                </a:lnTo>
                <a:lnTo>
                  <a:pt x="6" y="40"/>
                </a:lnTo>
                <a:lnTo>
                  <a:pt x="3" y="38"/>
                </a:lnTo>
                <a:lnTo>
                  <a:pt x="1" y="38"/>
                </a:lnTo>
                <a:lnTo>
                  <a:pt x="1" y="37"/>
                </a:lnTo>
                <a:lnTo>
                  <a:pt x="0" y="35"/>
                </a:lnTo>
                <a:lnTo>
                  <a:pt x="1" y="32"/>
                </a:lnTo>
                <a:lnTo>
                  <a:pt x="1" y="31"/>
                </a:lnTo>
                <a:lnTo>
                  <a:pt x="3" y="31"/>
                </a:lnTo>
                <a:lnTo>
                  <a:pt x="6" y="30"/>
                </a:lnTo>
                <a:close/>
                <a:moveTo>
                  <a:pt x="4482" y="0"/>
                </a:moveTo>
                <a:lnTo>
                  <a:pt x="4529" y="35"/>
                </a:lnTo>
                <a:lnTo>
                  <a:pt x="4482" y="71"/>
                </a:lnTo>
                <a:lnTo>
                  <a:pt x="4482" y="0"/>
                </a:lnTo>
                <a:close/>
              </a:path>
            </a:pathLst>
          </a:custGeom>
          <a:solidFill>
            <a:srgbClr val="000000"/>
          </a:solidFill>
          <a:ln w="1588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25963" name="Freeform 11"/>
          <p:cNvSpPr>
            <a:spLocks noEditPoints="1"/>
          </p:cNvSpPr>
          <p:nvPr/>
        </p:nvSpPr>
        <p:spPr bwMode="auto">
          <a:xfrm>
            <a:off x="947738" y="3576638"/>
            <a:ext cx="7189787" cy="112712"/>
          </a:xfrm>
          <a:custGeom>
            <a:avLst/>
            <a:gdLst>
              <a:gd name="T0" fmla="*/ 6 w 4529"/>
              <a:gd name="T1" fmla="*/ 29 h 71"/>
              <a:gd name="T2" fmla="*/ 4493 w 4529"/>
              <a:gd name="T3" fmla="*/ 31 h 71"/>
              <a:gd name="T4" fmla="*/ 4495 w 4529"/>
              <a:gd name="T5" fmla="*/ 31 h 71"/>
              <a:gd name="T6" fmla="*/ 4496 w 4529"/>
              <a:gd name="T7" fmla="*/ 32 h 71"/>
              <a:gd name="T8" fmla="*/ 4498 w 4529"/>
              <a:gd name="T9" fmla="*/ 34 h 71"/>
              <a:gd name="T10" fmla="*/ 4498 w 4529"/>
              <a:gd name="T11" fmla="*/ 35 h 71"/>
              <a:gd name="T12" fmla="*/ 4498 w 4529"/>
              <a:gd name="T13" fmla="*/ 37 h 71"/>
              <a:gd name="T14" fmla="*/ 4496 w 4529"/>
              <a:gd name="T15" fmla="*/ 38 h 71"/>
              <a:gd name="T16" fmla="*/ 4495 w 4529"/>
              <a:gd name="T17" fmla="*/ 39 h 71"/>
              <a:gd name="T18" fmla="*/ 4493 w 4529"/>
              <a:gd name="T19" fmla="*/ 39 h 71"/>
              <a:gd name="T20" fmla="*/ 6 w 4529"/>
              <a:gd name="T21" fmla="*/ 39 h 71"/>
              <a:gd name="T22" fmla="*/ 3 w 4529"/>
              <a:gd name="T23" fmla="*/ 38 h 71"/>
              <a:gd name="T24" fmla="*/ 1 w 4529"/>
              <a:gd name="T25" fmla="*/ 38 h 71"/>
              <a:gd name="T26" fmla="*/ 1 w 4529"/>
              <a:gd name="T27" fmla="*/ 37 h 71"/>
              <a:gd name="T28" fmla="*/ 0 w 4529"/>
              <a:gd name="T29" fmla="*/ 35 h 71"/>
              <a:gd name="T30" fmla="*/ 1 w 4529"/>
              <a:gd name="T31" fmla="*/ 32 h 71"/>
              <a:gd name="T32" fmla="*/ 1 w 4529"/>
              <a:gd name="T33" fmla="*/ 31 h 71"/>
              <a:gd name="T34" fmla="*/ 3 w 4529"/>
              <a:gd name="T35" fmla="*/ 31 h 71"/>
              <a:gd name="T36" fmla="*/ 6 w 4529"/>
              <a:gd name="T37" fmla="*/ 29 h 71"/>
              <a:gd name="T38" fmla="*/ 6 w 4529"/>
              <a:gd name="T39" fmla="*/ 29 h 71"/>
              <a:gd name="T40" fmla="*/ 4482 w 4529"/>
              <a:gd name="T41" fmla="*/ 0 h 71"/>
              <a:gd name="T42" fmla="*/ 4529 w 4529"/>
              <a:gd name="T43" fmla="*/ 35 h 71"/>
              <a:gd name="T44" fmla="*/ 4482 w 4529"/>
              <a:gd name="T45" fmla="*/ 71 h 71"/>
              <a:gd name="T46" fmla="*/ 4482 w 4529"/>
              <a:gd name="T47" fmla="*/ 0 h 71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4529"/>
              <a:gd name="T73" fmla="*/ 0 h 71"/>
              <a:gd name="T74" fmla="*/ 4529 w 4529"/>
              <a:gd name="T75" fmla="*/ 71 h 71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4529" h="71">
                <a:moveTo>
                  <a:pt x="6" y="29"/>
                </a:moveTo>
                <a:lnTo>
                  <a:pt x="4493" y="31"/>
                </a:lnTo>
                <a:lnTo>
                  <a:pt x="4495" y="31"/>
                </a:lnTo>
                <a:lnTo>
                  <a:pt x="4496" y="32"/>
                </a:lnTo>
                <a:lnTo>
                  <a:pt x="4498" y="34"/>
                </a:lnTo>
                <a:lnTo>
                  <a:pt x="4498" y="35"/>
                </a:lnTo>
                <a:lnTo>
                  <a:pt x="4498" y="37"/>
                </a:lnTo>
                <a:lnTo>
                  <a:pt x="4496" y="38"/>
                </a:lnTo>
                <a:lnTo>
                  <a:pt x="4495" y="39"/>
                </a:lnTo>
                <a:lnTo>
                  <a:pt x="4493" y="39"/>
                </a:lnTo>
                <a:lnTo>
                  <a:pt x="6" y="39"/>
                </a:lnTo>
                <a:lnTo>
                  <a:pt x="3" y="38"/>
                </a:lnTo>
                <a:lnTo>
                  <a:pt x="1" y="38"/>
                </a:lnTo>
                <a:lnTo>
                  <a:pt x="1" y="37"/>
                </a:lnTo>
                <a:lnTo>
                  <a:pt x="0" y="35"/>
                </a:lnTo>
                <a:lnTo>
                  <a:pt x="1" y="32"/>
                </a:lnTo>
                <a:lnTo>
                  <a:pt x="1" y="31"/>
                </a:lnTo>
                <a:lnTo>
                  <a:pt x="3" y="31"/>
                </a:lnTo>
                <a:lnTo>
                  <a:pt x="6" y="29"/>
                </a:lnTo>
                <a:close/>
                <a:moveTo>
                  <a:pt x="4482" y="0"/>
                </a:moveTo>
                <a:lnTo>
                  <a:pt x="4529" y="35"/>
                </a:lnTo>
                <a:lnTo>
                  <a:pt x="4482" y="71"/>
                </a:lnTo>
                <a:lnTo>
                  <a:pt x="4482" y="0"/>
                </a:lnTo>
                <a:close/>
              </a:path>
            </a:pathLst>
          </a:custGeom>
          <a:solidFill>
            <a:srgbClr val="000000"/>
          </a:solidFill>
          <a:ln w="1588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25964" name="Freeform 12"/>
          <p:cNvSpPr>
            <a:spLocks noEditPoints="1"/>
          </p:cNvSpPr>
          <p:nvPr/>
        </p:nvSpPr>
        <p:spPr bwMode="auto">
          <a:xfrm>
            <a:off x="1354138" y="2946400"/>
            <a:ext cx="822325" cy="685800"/>
          </a:xfrm>
          <a:custGeom>
            <a:avLst/>
            <a:gdLst>
              <a:gd name="T0" fmla="*/ 9 w 518"/>
              <a:gd name="T1" fmla="*/ 1 h 432"/>
              <a:gd name="T2" fmla="*/ 494 w 518"/>
              <a:gd name="T3" fmla="*/ 407 h 432"/>
              <a:gd name="T4" fmla="*/ 495 w 518"/>
              <a:gd name="T5" fmla="*/ 408 h 432"/>
              <a:gd name="T6" fmla="*/ 495 w 518"/>
              <a:gd name="T7" fmla="*/ 409 h 432"/>
              <a:gd name="T8" fmla="*/ 495 w 518"/>
              <a:gd name="T9" fmla="*/ 411 h 432"/>
              <a:gd name="T10" fmla="*/ 494 w 518"/>
              <a:gd name="T11" fmla="*/ 412 h 432"/>
              <a:gd name="T12" fmla="*/ 492 w 518"/>
              <a:gd name="T13" fmla="*/ 414 h 432"/>
              <a:gd name="T14" fmla="*/ 491 w 518"/>
              <a:gd name="T15" fmla="*/ 414 h 432"/>
              <a:gd name="T16" fmla="*/ 489 w 518"/>
              <a:gd name="T17" fmla="*/ 414 h 432"/>
              <a:gd name="T18" fmla="*/ 488 w 518"/>
              <a:gd name="T19" fmla="*/ 412 h 432"/>
              <a:gd name="T20" fmla="*/ 3 w 518"/>
              <a:gd name="T21" fmla="*/ 8 h 432"/>
              <a:gd name="T22" fmla="*/ 1 w 518"/>
              <a:gd name="T23" fmla="*/ 7 h 432"/>
              <a:gd name="T24" fmla="*/ 0 w 518"/>
              <a:gd name="T25" fmla="*/ 5 h 432"/>
              <a:gd name="T26" fmla="*/ 1 w 518"/>
              <a:gd name="T27" fmla="*/ 4 h 432"/>
              <a:gd name="T28" fmla="*/ 1 w 518"/>
              <a:gd name="T29" fmla="*/ 3 h 432"/>
              <a:gd name="T30" fmla="*/ 3 w 518"/>
              <a:gd name="T31" fmla="*/ 1 h 432"/>
              <a:gd name="T32" fmla="*/ 4 w 518"/>
              <a:gd name="T33" fmla="*/ 0 h 432"/>
              <a:gd name="T34" fmla="*/ 6 w 518"/>
              <a:gd name="T35" fmla="*/ 1 h 432"/>
              <a:gd name="T36" fmla="*/ 9 w 518"/>
              <a:gd name="T37" fmla="*/ 1 h 432"/>
              <a:gd name="T38" fmla="*/ 9 w 518"/>
              <a:gd name="T39" fmla="*/ 1 h 432"/>
              <a:gd name="T40" fmla="*/ 504 w 518"/>
              <a:gd name="T41" fmla="*/ 374 h 432"/>
              <a:gd name="T42" fmla="*/ 518 w 518"/>
              <a:gd name="T43" fmla="*/ 432 h 432"/>
              <a:gd name="T44" fmla="*/ 458 w 518"/>
              <a:gd name="T45" fmla="*/ 429 h 432"/>
              <a:gd name="T46" fmla="*/ 504 w 518"/>
              <a:gd name="T47" fmla="*/ 374 h 432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518"/>
              <a:gd name="T73" fmla="*/ 0 h 432"/>
              <a:gd name="T74" fmla="*/ 518 w 518"/>
              <a:gd name="T75" fmla="*/ 432 h 432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518" h="432">
                <a:moveTo>
                  <a:pt x="9" y="1"/>
                </a:moveTo>
                <a:lnTo>
                  <a:pt x="494" y="407"/>
                </a:lnTo>
                <a:lnTo>
                  <a:pt x="495" y="408"/>
                </a:lnTo>
                <a:lnTo>
                  <a:pt x="495" y="409"/>
                </a:lnTo>
                <a:lnTo>
                  <a:pt x="495" y="411"/>
                </a:lnTo>
                <a:lnTo>
                  <a:pt x="494" y="412"/>
                </a:lnTo>
                <a:lnTo>
                  <a:pt x="492" y="414"/>
                </a:lnTo>
                <a:lnTo>
                  <a:pt x="491" y="414"/>
                </a:lnTo>
                <a:lnTo>
                  <a:pt x="489" y="414"/>
                </a:lnTo>
                <a:lnTo>
                  <a:pt x="488" y="412"/>
                </a:lnTo>
                <a:lnTo>
                  <a:pt x="3" y="8"/>
                </a:lnTo>
                <a:lnTo>
                  <a:pt x="1" y="7"/>
                </a:lnTo>
                <a:lnTo>
                  <a:pt x="0" y="5"/>
                </a:lnTo>
                <a:lnTo>
                  <a:pt x="1" y="4"/>
                </a:lnTo>
                <a:lnTo>
                  <a:pt x="1" y="3"/>
                </a:lnTo>
                <a:lnTo>
                  <a:pt x="3" y="1"/>
                </a:lnTo>
                <a:lnTo>
                  <a:pt x="4" y="0"/>
                </a:lnTo>
                <a:lnTo>
                  <a:pt x="6" y="1"/>
                </a:lnTo>
                <a:lnTo>
                  <a:pt x="9" y="1"/>
                </a:lnTo>
                <a:close/>
                <a:moveTo>
                  <a:pt x="504" y="374"/>
                </a:moveTo>
                <a:lnTo>
                  <a:pt x="518" y="432"/>
                </a:lnTo>
                <a:lnTo>
                  <a:pt x="458" y="429"/>
                </a:lnTo>
                <a:lnTo>
                  <a:pt x="504" y="374"/>
                </a:lnTo>
                <a:close/>
              </a:path>
            </a:pathLst>
          </a:custGeom>
          <a:solidFill>
            <a:srgbClr val="000000"/>
          </a:solidFill>
          <a:ln w="1588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25965" name="Freeform 13"/>
          <p:cNvSpPr>
            <a:spLocks noEditPoints="1"/>
          </p:cNvSpPr>
          <p:nvPr/>
        </p:nvSpPr>
        <p:spPr bwMode="auto">
          <a:xfrm>
            <a:off x="1627188" y="3625850"/>
            <a:ext cx="4884737" cy="1528763"/>
          </a:xfrm>
          <a:custGeom>
            <a:avLst/>
            <a:gdLst>
              <a:gd name="T0" fmla="*/ 6 w 3077"/>
              <a:gd name="T1" fmla="*/ 0 h 963"/>
              <a:gd name="T2" fmla="*/ 3044 w 3077"/>
              <a:gd name="T3" fmla="*/ 929 h 963"/>
              <a:gd name="T4" fmla="*/ 3046 w 3077"/>
              <a:gd name="T5" fmla="*/ 929 h 963"/>
              <a:gd name="T6" fmla="*/ 3047 w 3077"/>
              <a:gd name="T7" fmla="*/ 930 h 963"/>
              <a:gd name="T8" fmla="*/ 3047 w 3077"/>
              <a:gd name="T9" fmla="*/ 932 h 963"/>
              <a:gd name="T10" fmla="*/ 3047 w 3077"/>
              <a:gd name="T11" fmla="*/ 934 h 963"/>
              <a:gd name="T12" fmla="*/ 3046 w 3077"/>
              <a:gd name="T13" fmla="*/ 936 h 963"/>
              <a:gd name="T14" fmla="*/ 3046 w 3077"/>
              <a:gd name="T15" fmla="*/ 936 h 963"/>
              <a:gd name="T16" fmla="*/ 3043 w 3077"/>
              <a:gd name="T17" fmla="*/ 937 h 963"/>
              <a:gd name="T18" fmla="*/ 3041 w 3077"/>
              <a:gd name="T19" fmla="*/ 937 h 963"/>
              <a:gd name="T20" fmla="*/ 3 w 3077"/>
              <a:gd name="T21" fmla="*/ 8 h 963"/>
              <a:gd name="T22" fmla="*/ 2 w 3077"/>
              <a:gd name="T23" fmla="*/ 7 h 963"/>
              <a:gd name="T24" fmla="*/ 0 w 3077"/>
              <a:gd name="T25" fmla="*/ 6 h 963"/>
              <a:gd name="T26" fmla="*/ 0 w 3077"/>
              <a:gd name="T27" fmla="*/ 4 h 963"/>
              <a:gd name="T28" fmla="*/ 0 w 3077"/>
              <a:gd name="T29" fmla="*/ 3 h 963"/>
              <a:gd name="T30" fmla="*/ 0 w 3077"/>
              <a:gd name="T31" fmla="*/ 1 h 963"/>
              <a:gd name="T32" fmla="*/ 2 w 3077"/>
              <a:gd name="T33" fmla="*/ 0 h 963"/>
              <a:gd name="T34" fmla="*/ 3 w 3077"/>
              <a:gd name="T35" fmla="*/ 0 h 963"/>
              <a:gd name="T36" fmla="*/ 6 w 3077"/>
              <a:gd name="T37" fmla="*/ 0 h 963"/>
              <a:gd name="T38" fmla="*/ 6 w 3077"/>
              <a:gd name="T39" fmla="*/ 0 h 963"/>
              <a:gd name="T40" fmla="*/ 3041 w 3077"/>
              <a:gd name="T41" fmla="*/ 895 h 963"/>
              <a:gd name="T42" fmla="*/ 3077 w 3077"/>
              <a:gd name="T43" fmla="*/ 943 h 963"/>
              <a:gd name="T44" fmla="*/ 3021 w 3077"/>
              <a:gd name="T45" fmla="*/ 963 h 963"/>
              <a:gd name="T46" fmla="*/ 3041 w 3077"/>
              <a:gd name="T47" fmla="*/ 895 h 963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3077"/>
              <a:gd name="T73" fmla="*/ 0 h 963"/>
              <a:gd name="T74" fmla="*/ 3077 w 3077"/>
              <a:gd name="T75" fmla="*/ 963 h 963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3077" h="963">
                <a:moveTo>
                  <a:pt x="6" y="0"/>
                </a:moveTo>
                <a:lnTo>
                  <a:pt x="3044" y="929"/>
                </a:lnTo>
                <a:lnTo>
                  <a:pt x="3046" y="929"/>
                </a:lnTo>
                <a:lnTo>
                  <a:pt x="3047" y="930"/>
                </a:lnTo>
                <a:lnTo>
                  <a:pt x="3047" y="932"/>
                </a:lnTo>
                <a:lnTo>
                  <a:pt x="3047" y="934"/>
                </a:lnTo>
                <a:lnTo>
                  <a:pt x="3046" y="936"/>
                </a:lnTo>
                <a:lnTo>
                  <a:pt x="3043" y="937"/>
                </a:lnTo>
                <a:lnTo>
                  <a:pt x="3041" y="937"/>
                </a:lnTo>
                <a:lnTo>
                  <a:pt x="3" y="8"/>
                </a:lnTo>
                <a:lnTo>
                  <a:pt x="2" y="7"/>
                </a:lnTo>
                <a:lnTo>
                  <a:pt x="0" y="6"/>
                </a:lnTo>
                <a:lnTo>
                  <a:pt x="0" y="4"/>
                </a:lnTo>
                <a:lnTo>
                  <a:pt x="0" y="3"/>
                </a:lnTo>
                <a:lnTo>
                  <a:pt x="0" y="1"/>
                </a:lnTo>
                <a:lnTo>
                  <a:pt x="2" y="0"/>
                </a:lnTo>
                <a:lnTo>
                  <a:pt x="3" y="0"/>
                </a:lnTo>
                <a:lnTo>
                  <a:pt x="6" y="0"/>
                </a:lnTo>
                <a:close/>
                <a:moveTo>
                  <a:pt x="3041" y="895"/>
                </a:moveTo>
                <a:lnTo>
                  <a:pt x="3077" y="943"/>
                </a:lnTo>
                <a:lnTo>
                  <a:pt x="3021" y="963"/>
                </a:lnTo>
                <a:lnTo>
                  <a:pt x="3041" y="895"/>
                </a:lnTo>
                <a:close/>
              </a:path>
            </a:pathLst>
          </a:custGeom>
          <a:solidFill>
            <a:srgbClr val="000000"/>
          </a:solidFill>
          <a:ln w="1588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25966" name="Freeform 14"/>
          <p:cNvSpPr>
            <a:spLocks noEditPoints="1"/>
          </p:cNvSpPr>
          <p:nvPr/>
        </p:nvSpPr>
        <p:spPr bwMode="auto">
          <a:xfrm>
            <a:off x="4038600" y="2954338"/>
            <a:ext cx="1228725" cy="1498600"/>
          </a:xfrm>
          <a:custGeom>
            <a:avLst/>
            <a:gdLst>
              <a:gd name="T0" fmla="*/ 1 w 774"/>
              <a:gd name="T1" fmla="*/ 936 h 944"/>
              <a:gd name="T2" fmla="*/ 748 w 774"/>
              <a:gd name="T3" fmla="*/ 25 h 944"/>
              <a:gd name="T4" fmla="*/ 750 w 774"/>
              <a:gd name="T5" fmla="*/ 23 h 944"/>
              <a:gd name="T6" fmla="*/ 751 w 774"/>
              <a:gd name="T7" fmla="*/ 23 h 944"/>
              <a:gd name="T8" fmla="*/ 753 w 774"/>
              <a:gd name="T9" fmla="*/ 23 h 944"/>
              <a:gd name="T10" fmla="*/ 754 w 774"/>
              <a:gd name="T11" fmla="*/ 25 h 944"/>
              <a:gd name="T12" fmla="*/ 755 w 774"/>
              <a:gd name="T13" fmla="*/ 25 h 944"/>
              <a:gd name="T14" fmla="*/ 755 w 774"/>
              <a:gd name="T15" fmla="*/ 27 h 944"/>
              <a:gd name="T16" fmla="*/ 755 w 774"/>
              <a:gd name="T17" fmla="*/ 29 h 944"/>
              <a:gd name="T18" fmla="*/ 755 w 774"/>
              <a:gd name="T19" fmla="*/ 30 h 944"/>
              <a:gd name="T20" fmla="*/ 9 w 774"/>
              <a:gd name="T21" fmla="*/ 942 h 944"/>
              <a:gd name="T22" fmla="*/ 7 w 774"/>
              <a:gd name="T23" fmla="*/ 944 h 944"/>
              <a:gd name="T24" fmla="*/ 6 w 774"/>
              <a:gd name="T25" fmla="*/ 944 h 944"/>
              <a:gd name="T26" fmla="*/ 4 w 774"/>
              <a:gd name="T27" fmla="*/ 944 h 944"/>
              <a:gd name="T28" fmla="*/ 3 w 774"/>
              <a:gd name="T29" fmla="*/ 942 h 944"/>
              <a:gd name="T30" fmla="*/ 1 w 774"/>
              <a:gd name="T31" fmla="*/ 941 h 944"/>
              <a:gd name="T32" fmla="*/ 0 w 774"/>
              <a:gd name="T33" fmla="*/ 939 h 944"/>
              <a:gd name="T34" fmla="*/ 1 w 774"/>
              <a:gd name="T35" fmla="*/ 938 h 944"/>
              <a:gd name="T36" fmla="*/ 1 w 774"/>
              <a:gd name="T37" fmla="*/ 936 h 944"/>
              <a:gd name="T38" fmla="*/ 1 w 774"/>
              <a:gd name="T39" fmla="*/ 936 h 944"/>
              <a:gd name="T40" fmla="*/ 717 w 774"/>
              <a:gd name="T41" fmla="*/ 15 h 944"/>
              <a:gd name="T42" fmla="*/ 774 w 774"/>
              <a:gd name="T43" fmla="*/ 0 h 944"/>
              <a:gd name="T44" fmla="*/ 771 w 774"/>
              <a:gd name="T45" fmla="*/ 59 h 944"/>
              <a:gd name="T46" fmla="*/ 717 w 774"/>
              <a:gd name="T47" fmla="*/ 15 h 944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774"/>
              <a:gd name="T73" fmla="*/ 0 h 944"/>
              <a:gd name="T74" fmla="*/ 774 w 774"/>
              <a:gd name="T75" fmla="*/ 944 h 944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774" h="944">
                <a:moveTo>
                  <a:pt x="1" y="936"/>
                </a:moveTo>
                <a:lnTo>
                  <a:pt x="748" y="25"/>
                </a:lnTo>
                <a:lnTo>
                  <a:pt x="750" y="23"/>
                </a:lnTo>
                <a:lnTo>
                  <a:pt x="751" y="23"/>
                </a:lnTo>
                <a:lnTo>
                  <a:pt x="753" y="23"/>
                </a:lnTo>
                <a:lnTo>
                  <a:pt x="754" y="25"/>
                </a:lnTo>
                <a:lnTo>
                  <a:pt x="755" y="25"/>
                </a:lnTo>
                <a:lnTo>
                  <a:pt x="755" y="27"/>
                </a:lnTo>
                <a:lnTo>
                  <a:pt x="755" y="29"/>
                </a:lnTo>
                <a:lnTo>
                  <a:pt x="755" y="30"/>
                </a:lnTo>
                <a:lnTo>
                  <a:pt x="9" y="942"/>
                </a:lnTo>
                <a:lnTo>
                  <a:pt x="7" y="944"/>
                </a:lnTo>
                <a:lnTo>
                  <a:pt x="6" y="944"/>
                </a:lnTo>
                <a:lnTo>
                  <a:pt x="4" y="944"/>
                </a:lnTo>
                <a:lnTo>
                  <a:pt x="3" y="942"/>
                </a:lnTo>
                <a:lnTo>
                  <a:pt x="1" y="941"/>
                </a:lnTo>
                <a:lnTo>
                  <a:pt x="0" y="939"/>
                </a:lnTo>
                <a:lnTo>
                  <a:pt x="1" y="938"/>
                </a:lnTo>
                <a:lnTo>
                  <a:pt x="1" y="936"/>
                </a:lnTo>
                <a:close/>
                <a:moveTo>
                  <a:pt x="717" y="15"/>
                </a:moveTo>
                <a:lnTo>
                  <a:pt x="774" y="0"/>
                </a:lnTo>
                <a:lnTo>
                  <a:pt x="771" y="59"/>
                </a:lnTo>
                <a:lnTo>
                  <a:pt x="717" y="15"/>
                </a:lnTo>
                <a:close/>
              </a:path>
            </a:pathLst>
          </a:custGeom>
          <a:solidFill>
            <a:srgbClr val="000000"/>
          </a:solidFill>
          <a:ln w="1588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25967" name="Rectangle 15"/>
          <p:cNvSpPr>
            <a:spLocks noChangeArrowheads="1"/>
          </p:cNvSpPr>
          <p:nvPr/>
        </p:nvSpPr>
        <p:spPr bwMode="auto">
          <a:xfrm>
            <a:off x="703263" y="2846388"/>
            <a:ext cx="112861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1500" b="1" i="1" dirty="0">
                <a:latin typeface="Calibri"/>
              </a:rPr>
              <a:t>p</a:t>
            </a:r>
            <a:endParaRPr lang="en-US" sz="1800" dirty="0">
              <a:solidFill>
                <a:schemeClr val="tx1"/>
              </a:solidFill>
              <a:latin typeface="Tahoma" pitchFamily="-65" charset="0"/>
            </a:endParaRPr>
          </a:p>
        </p:txBody>
      </p:sp>
      <p:sp>
        <p:nvSpPr>
          <p:cNvPr id="125968" name="Rectangle 16"/>
          <p:cNvSpPr>
            <a:spLocks noChangeArrowheads="1"/>
          </p:cNvSpPr>
          <p:nvPr/>
        </p:nvSpPr>
        <p:spPr bwMode="auto">
          <a:xfrm>
            <a:off x="798513" y="2933700"/>
            <a:ext cx="72699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1000" b="1" i="1" dirty="0">
                <a:latin typeface="Calibri"/>
              </a:rPr>
              <a:t>0</a:t>
            </a:r>
            <a:endParaRPr lang="en-US" sz="1800" dirty="0">
              <a:solidFill>
                <a:schemeClr val="tx1"/>
              </a:solidFill>
              <a:latin typeface="Tahoma" pitchFamily="-65" charset="0"/>
            </a:endParaRPr>
          </a:p>
        </p:txBody>
      </p:sp>
      <p:sp>
        <p:nvSpPr>
          <p:cNvPr id="125969" name="Rectangle 17"/>
          <p:cNvSpPr>
            <a:spLocks noChangeArrowheads="1"/>
          </p:cNvSpPr>
          <p:nvPr/>
        </p:nvSpPr>
        <p:spPr bwMode="auto">
          <a:xfrm>
            <a:off x="860425" y="2849563"/>
            <a:ext cx="476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endParaRPr lang="en-US" sz="1800">
              <a:solidFill>
                <a:schemeClr val="tx1"/>
              </a:solidFill>
              <a:latin typeface="Tahoma" pitchFamily="-65" charset="0"/>
            </a:endParaRPr>
          </a:p>
        </p:txBody>
      </p:sp>
      <p:sp>
        <p:nvSpPr>
          <p:cNvPr id="125970" name="Rectangle 18"/>
          <p:cNvSpPr>
            <a:spLocks noChangeArrowheads="1"/>
          </p:cNvSpPr>
          <p:nvPr/>
        </p:nvSpPr>
        <p:spPr bwMode="auto">
          <a:xfrm>
            <a:off x="1250950" y="2981325"/>
            <a:ext cx="111803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1500" b="1" i="1" dirty="0">
                <a:latin typeface="Calibri"/>
              </a:rPr>
              <a:t>a</a:t>
            </a:r>
            <a:endParaRPr lang="en-US" sz="1800" dirty="0">
              <a:solidFill>
                <a:schemeClr val="tx1"/>
              </a:solidFill>
              <a:latin typeface="Tahoma" pitchFamily="-65" charset="0"/>
            </a:endParaRPr>
          </a:p>
        </p:txBody>
      </p:sp>
      <p:sp>
        <p:nvSpPr>
          <p:cNvPr id="125971" name="Rectangle 19"/>
          <p:cNvSpPr>
            <a:spLocks noChangeArrowheads="1"/>
          </p:cNvSpPr>
          <p:nvPr/>
        </p:nvSpPr>
        <p:spPr bwMode="auto">
          <a:xfrm>
            <a:off x="1344613" y="2984500"/>
            <a:ext cx="476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endParaRPr lang="en-US" sz="1800">
              <a:solidFill>
                <a:schemeClr val="tx1"/>
              </a:solidFill>
              <a:latin typeface="Tahoma" pitchFamily="-65" charset="0"/>
            </a:endParaRPr>
          </a:p>
        </p:txBody>
      </p:sp>
      <p:sp>
        <p:nvSpPr>
          <p:cNvPr id="125972" name="Rectangle 20"/>
          <p:cNvSpPr>
            <a:spLocks noChangeArrowheads="1"/>
          </p:cNvSpPr>
          <p:nvPr/>
        </p:nvSpPr>
        <p:spPr bwMode="auto">
          <a:xfrm>
            <a:off x="4805363" y="4200525"/>
            <a:ext cx="89768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1500" b="1" i="1" dirty="0">
                <a:latin typeface="Calibri"/>
              </a:rPr>
              <a:t>f</a:t>
            </a:r>
            <a:endParaRPr lang="en-US" sz="1800" dirty="0">
              <a:solidFill>
                <a:schemeClr val="tx1"/>
              </a:solidFill>
              <a:latin typeface="Tahoma" pitchFamily="-65" charset="0"/>
            </a:endParaRPr>
          </a:p>
        </p:txBody>
      </p:sp>
      <p:sp>
        <p:nvSpPr>
          <p:cNvPr id="125973" name="Rectangle 21"/>
          <p:cNvSpPr>
            <a:spLocks noChangeArrowheads="1"/>
          </p:cNvSpPr>
          <p:nvPr/>
        </p:nvSpPr>
        <p:spPr bwMode="auto">
          <a:xfrm>
            <a:off x="4867275" y="4203700"/>
            <a:ext cx="476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endParaRPr lang="en-US" sz="1800">
              <a:solidFill>
                <a:schemeClr val="tx1"/>
              </a:solidFill>
              <a:latin typeface="Tahoma" pitchFamily="-65" charset="0"/>
            </a:endParaRPr>
          </a:p>
        </p:txBody>
      </p:sp>
      <p:sp>
        <p:nvSpPr>
          <p:cNvPr id="125974" name="Rectangle 22"/>
          <p:cNvSpPr>
            <a:spLocks noChangeArrowheads="1"/>
          </p:cNvSpPr>
          <p:nvPr/>
        </p:nvSpPr>
        <p:spPr bwMode="auto">
          <a:xfrm>
            <a:off x="3565525" y="3387725"/>
            <a:ext cx="104759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1500" b="1" i="1" dirty="0">
                <a:latin typeface="Calibri"/>
              </a:rPr>
              <a:t>e</a:t>
            </a:r>
            <a:endParaRPr lang="en-US" sz="1800" dirty="0">
              <a:solidFill>
                <a:schemeClr val="tx1"/>
              </a:solidFill>
              <a:latin typeface="Tahoma" pitchFamily="-65" charset="0"/>
            </a:endParaRPr>
          </a:p>
        </p:txBody>
      </p:sp>
      <p:sp>
        <p:nvSpPr>
          <p:cNvPr id="125975" name="Rectangle 23"/>
          <p:cNvSpPr>
            <a:spLocks noChangeArrowheads="1"/>
          </p:cNvSpPr>
          <p:nvPr/>
        </p:nvSpPr>
        <p:spPr bwMode="auto">
          <a:xfrm>
            <a:off x="3648075" y="3390900"/>
            <a:ext cx="476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endParaRPr lang="en-US" sz="1800">
              <a:solidFill>
                <a:schemeClr val="tx1"/>
              </a:solidFill>
              <a:latin typeface="Tahoma" pitchFamily="-65" charset="0"/>
            </a:endParaRPr>
          </a:p>
        </p:txBody>
      </p:sp>
      <p:sp>
        <p:nvSpPr>
          <p:cNvPr id="125976" name="Rectangle 24"/>
          <p:cNvSpPr>
            <a:spLocks noChangeArrowheads="1"/>
          </p:cNvSpPr>
          <p:nvPr/>
        </p:nvSpPr>
        <p:spPr bwMode="auto">
          <a:xfrm>
            <a:off x="703263" y="4878388"/>
            <a:ext cx="112861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1500" b="1" i="1" dirty="0">
                <a:latin typeface="Calibri"/>
              </a:rPr>
              <a:t>p</a:t>
            </a:r>
            <a:endParaRPr lang="en-US" sz="1800" dirty="0">
              <a:solidFill>
                <a:schemeClr val="tx1"/>
              </a:solidFill>
              <a:latin typeface="Tahoma" pitchFamily="-65" charset="0"/>
            </a:endParaRPr>
          </a:p>
        </p:txBody>
      </p:sp>
      <p:sp>
        <p:nvSpPr>
          <p:cNvPr id="125977" name="Rectangle 25"/>
          <p:cNvSpPr>
            <a:spLocks noChangeArrowheads="1"/>
          </p:cNvSpPr>
          <p:nvPr/>
        </p:nvSpPr>
        <p:spPr bwMode="auto">
          <a:xfrm>
            <a:off x="798513" y="4967288"/>
            <a:ext cx="72699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1000" b="1" i="1" dirty="0">
                <a:latin typeface="Calibri"/>
              </a:rPr>
              <a:t>3</a:t>
            </a:r>
            <a:endParaRPr lang="en-US" sz="1800" dirty="0">
              <a:solidFill>
                <a:schemeClr val="tx1"/>
              </a:solidFill>
              <a:latin typeface="Tahoma" pitchFamily="-65" charset="0"/>
            </a:endParaRPr>
          </a:p>
        </p:txBody>
      </p:sp>
      <p:sp>
        <p:nvSpPr>
          <p:cNvPr id="125978" name="Rectangle 26"/>
          <p:cNvSpPr>
            <a:spLocks noChangeArrowheads="1"/>
          </p:cNvSpPr>
          <p:nvPr/>
        </p:nvSpPr>
        <p:spPr bwMode="auto">
          <a:xfrm>
            <a:off x="860425" y="4881563"/>
            <a:ext cx="476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endParaRPr lang="en-US" sz="1800">
              <a:solidFill>
                <a:schemeClr val="tx1"/>
              </a:solidFill>
              <a:latin typeface="Tahoma" pitchFamily="-65" charset="0"/>
            </a:endParaRPr>
          </a:p>
        </p:txBody>
      </p:sp>
      <p:sp>
        <p:nvSpPr>
          <p:cNvPr id="125979" name="Rectangle 27"/>
          <p:cNvSpPr>
            <a:spLocks noChangeArrowheads="1"/>
          </p:cNvSpPr>
          <p:nvPr/>
        </p:nvSpPr>
        <p:spPr bwMode="auto">
          <a:xfrm>
            <a:off x="1657350" y="3387725"/>
            <a:ext cx="111803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1500" b="1" i="1" dirty="0">
                <a:latin typeface="Calibri"/>
              </a:rPr>
              <a:t>b</a:t>
            </a:r>
            <a:endParaRPr lang="en-US" sz="1800" dirty="0">
              <a:solidFill>
                <a:schemeClr val="tx1"/>
              </a:solidFill>
              <a:latin typeface="Tahoma" pitchFamily="-65" charset="0"/>
            </a:endParaRPr>
          </a:p>
        </p:txBody>
      </p:sp>
      <p:sp>
        <p:nvSpPr>
          <p:cNvPr id="125980" name="Rectangle 28"/>
          <p:cNvSpPr>
            <a:spLocks noChangeArrowheads="1"/>
          </p:cNvSpPr>
          <p:nvPr/>
        </p:nvSpPr>
        <p:spPr bwMode="auto">
          <a:xfrm>
            <a:off x="1751013" y="3390900"/>
            <a:ext cx="476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endParaRPr lang="en-US" sz="1800">
              <a:solidFill>
                <a:schemeClr val="tx1"/>
              </a:solidFill>
              <a:latin typeface="Tahoma" pitchFamily="-65" charset="0"/>
            </a:endParaRPr>
          </a:p>
        </p:txBody>
      </p:sp>
      <p:sp>
        <p:nvSpPr>
          <p:cNvPr id="125981" name="Rectangle 29"/>
          <p:cNvSpPr>
            <a:spLocks noChangeArrowheads="1"/>
          </p:cNvSpPr>
          <p:nvPr/>
        </p:nvSpPr>
        <p:spPr bwMode="auto">
          <a:xfrm>
            <a:off x="703263" y="4337050"/>
            <a:ext cx="112861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1500" b="1" i="1" dirty="0">
                <a:latin typeface="Calibri"/>
              </a:rPr>
              <a:t>p</a:t>
            </a:r>
            <a:endParaRPr lang="en-US" sz="1800" dirty="0">
              <a:solidFill>
                <a:schemeClr val="tx1"/>
              </a:solidFill>
              <a:latin typeface="Tahoma" pitchFamily="-65" charset="0"/>
            </a:endParaRPr>
          </a:p>
        </p:txBody>
      </p:sp>
      <p:sp>
        <p:nvSpPr>
          <p:cNvPr id="125982" name="Rectangle 30"/>
          <p:cNvSpPr>
            <a:spLocks noChangeArrowheads="1"/>
          </p:cNvSpPr>
          <p:nvPr/>
        </p:nvSpPr>
        <p:spPr bwMode="auto">
          <a:xfrm>
            <a:off x="798513" y="4424363"/>
            <a:ext cx="72699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1000" b="1" i="1" dirty="0">
                <a:latin typeface="Calibri"/>
              </a:rPr>
              <a:t>2</a:t>
            </a:r>
            <a:endParaRPr lang="en-US" sz="1800" dirty="0">
              <a:solidFill>
                <a:schemeClr val="tx1"/>
              </a:solidFill>
              <a:latin typeface="Tahoma" pitchFamily="-65" charset="0"/>
            </a:endParaRPr>
          </a:p>
        </p:txBody>
      </p:sp>
      <p:sp>
        <p:nvSpPr>
          <p:cNvPr id="125983" name="Rectangle 31"/>
          <p:cNvSpPr>
            <a:spLocks noChangeArrowheads="1"/>
          </p:cNvSpPr>
          <p:nvPr/>
        </p:nvSpPr>
        <p:spPr bwMode="auto">
          <a:xfrm>
            <a:off x="860425" y="4340225"/>
            <a:ext cx="476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endParaRPr lang="en-US" sz="1800">
              <a:solidFill>
                <a:schemeClr val="tx1"/>
              </a:solidFill>
              <a:latin typeface="Tahoma" pitchFamily="-65" charset="0"/>
            </a:endParaRPr>
          </a:p>
        </p:txBody>
      </p:sp>
      <p:sp>
        <p:nvSpPr>
          <p:cNvPr id="125984" name="Rectangle 32"/>
          <p:cNvSpPr>
            <a:spLocks noChangeArrowheads="1"/>
          </p:cNvSpPr>
          <p:nvPr/>
        </p:nvSpPr>
        <p:spPr bwMode="auto">
          <a:xfrm>
            <a:off x="703263" y="3524250"/>
            <a:ext cx="112861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1500" b="1" i="1" dirty="0">
                <a:latin typeface="Calibri"/>
              </a:rPr>
              <a:t>p</a:t>
            </a:r>
            <a:endParaRPr lang="en-US" sz="1800" dirty="0">
              <a:solidFill>
                <a:schemeClr val="tx1"/>
              </a:solidFill>
              <a:latin typeface="Tahoma" pitchFamily="-65" charset="0"/>
            </a:endParaRPr>
          </a:p>
        </p:txBody>
      </p:sp>
      <p:sp>
        <p:nvSpPr>
          <p:cNvPr id="125985" name="Rectangle 33"/>
          <p:cNvSpPr>
            <a:spLocks noChangeArrowheads="1"/>
          </p:cNvSpPr>
          <p:nvPr/>
        </p:nvSpPr>
        <p:spPr bwMode="auto">
          <a:xfrm>
            <a:off x="798513" y="3611563"/>
            <a:ext cx="72699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1000" b="1" i="1" dirty="0">
                <a:latin typeface="Calibri"/>
              </a:rPr>
              <a:t>1</a:t>
            </a:r>
            <a:endParaRPr lang="en-US" sz="1800" dirty="0">
              <a:solidFill>
                <a:schemeClr val="tx1"/>
              </a:solidFill>
              <a:latin typeface="Tahoma" pitchFamily="-65" charset="0"/>
            </a:endParaRPr>
          </a:p>
        </p:txBody>
      </p:sp>
      <p:sp>
        <p:nvSpPr>
          <p:cNvPr id="125986" name="Rectangle 34"/>
          <p:cNvSpPr>
            <a:spLocks noChangeArrowheads="1"/>
          </p:cNvSpPr>
          <p:nvPr/>
        </p:nvSpPr>
        <p:spPr bwMode="auto">
          <a:xfrm>
            <a:off x="860425" y="3527425"/>
            <a:ext cx="476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endParaRPr lang="en-US" sz="1800">
              <a:solidFill>
                <a:schemeClr val="tx1"/>
              </a:solidFill>
              <a:latin typeface="Tahoma" pitchFamily="-65" charset="0"/>
            </a:endParaRPr>
          </a:p>
        </p:txBody>
      </p:sp>
      <p:sp>
        <p:nvSpPr>
          <p:cNvPr id="125987" name="Rectangle 35"/>
          <p:cNvSpPr>
            <a:spLocks noChangeArrowheads="1"/>
          </p:cNvSpPr>
          <p:nvPr/>
        </p:nvSpPr>
        <p:spPr bwMode="auto">
          <a:xfrm>
            <a:off x="2481263" y="3387725"/>
            <a:ext cx="100037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1500" b="1" i="1" dirty="0">
                <a:latin typeface="Calibri"/>
              </a:rPr>
              <a:t>c</a:t>
            </a:r>
            <a:endParaRPr lang="en-US" sz="1800" dirty="0">
              <a:solidFill>
                <a:schemeClr val="tx1"/>
              </a:solidFill>
              <a:latin typeface="Tahoma" pitchFamily="-65" charset="0"/>
            </a:endParaRPr>
          </a:p>
        </p:txBody>
      </p:sp>
      <p:sp>
        <p:nvSpPr>
          <p:cNvPr id="125988" name="Rectangle 36"/>
          <p:cNvSpPr>
            <a:spLocks noChangeArrowheads="1"/>
          </p:cNvSpPr>
          <p:nvPr/>
        </p:nvSpPr>
        <p:spPr bwMode="auto">
          <a:xfrm>
            <a:off x="2563813" y="3390900"/>
            <a:ext cx="476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endParaRPr lang="en-US" sz="1800">
              <a:solidFill>
                <a:schemeClr val="tx1"/>
              </a:solidFill>
              <a:latin typeface="Tahoma" pitchFamily="-65" charset="0"/>
            </a:endParaRPr>
          </a:p>
        </p:txBody>
      </p:sp>
      <p:sp>
        <p:nvSpPr>
          <p:cNvPr id="125989" name="Rectangle 37"/>
          <p:cNvSpPr>
            <a:spLocks noChangeArrowheads="1"/>
          </p:cNvSpPr>
          <p:nvPr/>
        </p:nvSpPr>
        <p:spPr bwMode="auto">
          <a:xfrm>
            <a:off x="4025900" y="2981325"/>
            <a:ext cx="112861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1500" b="1" i="1" dirty="0">
                <a:latin typeface="Calibri"/>
              </a:rPr>
              <a:t>d</a:t>
            </a:r>
            <a:endParaRPr lang="en-US" sz="1800" dirty="0">
              <a:solidFill>
                <a:schemeClr val="tx1"/>
              </a:solidFill>
              <a:latin typeface="Tahoma" pitchFamily="-65" charset="0"/>
            </a:endParaRPr>
          </a:p>
        </p:txBody>
      </p:sp>
      <p:sp>
        <p:nvSpPr>
          <p:cNvPr id="125990" name="Rectangle 38"/>
          <p:cNvSpPr>
            <a:spLocks noChangeArrowheads="1"/>
          </p:cNvSpPr>
          <p:nvPr/>
        </p:nvSpPr>
        <p:spPr bwMode="auto">
          <a:xfrm>
            <a:off x="4121150" y="2984500"/>
            <a:ext cx="476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endParaRPr lang="en-US" sz="1800">
              <a:solidFill>
                <a:schemeClr val="tx1"/>
              </a:solidFill>
              <a:latin typeface="Tahoma" pitchFamily="-65" charset="0"/>
            </a:endParaRPr>
          </a:p>
        </p:txBody>
      </p:sp>
      <p:sp>
        <p:nvSpPr>
          <p:cNvPr id="125991" name="Line 39"/>
          <p:cNvSpPr>
            <a:spLocks noChangeShapeType="1"/>
          </p:cNvSpPr>
          <p:nvPr/>
        </p:nvSpPr>
        <p:spPr bwMode="auto">
          <a:xfrm flipH="1">
            <a:off x="2895600" y="3429000"/>
            <a:ext cx="0" cy="1828800"/>
          </a:xfrm>
          <a:prstGeom prst="line">
            <a:avLst/>
          </a:prstGeom>
          <a:noFill/>
          <a:ln w="74613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25992" name="Freeform 40"/>
          <p:cNvSpPr>
            <a:spLocks noEditPoints="1"/>
          </p:cNvSpPr>
          <p:nvPr/>
        </p:nvSpPr>
        <p:spPr bwMode="auto">
          <a:xfrm>
            <a:off x="3581400" y="2946400"/>
            <a:ext cx="184150" cy="685800"/>
          </a:xfrm>
          <a:custGeom>
            <a:avLst/>
            <a:gdLst>
              <a:gd name="T0" fmla="*/ 10 w 116"/>
              <a:gd name="T1" fmla="*/ 4 h 432"/>
              <a:gd name="T2" fmla="*/ 88 w 116"/>
              <a:gd name="T3" fmla="*/ 397 h 432"/>
              <a:gd name="T4" fmla="*/ 88 w 116"/>
              <a:gd name="T5" fmla="*/ 398 h 432"/>
              <a:gd name="T6" fmla="*/ 88 w 116"/>
              <a:gd name="T7" fmla="*/ 399 h 432"/>
              <a:gd name="T8" fmla="*/ 86 w 116"/>
              <a:gd name="T9" fmla="*/ 401 h 432"/>
              <a:gd name="T10" fmla="*/ 85 w 116"/>
              <a:gd name="T11" fmla="*/ 402 h 432"/>
              <a:gd name="T12" fmla="*/ 82 w 116"/>
              <a:gd name="T13" fmla="*/ 402 h 432"/>
              <a:gd name="T14" fmla="*/ 81 w 116"/>
              <a:gd name="T15" fmla="*/ 401 h 432"/>
              <a:gd name="T16" fmla="*/ 79 w 116"/>
              <a:gd name="T17" fmla="*/ 399 h 432"/>
              <a:gd name="T18" fmla="*/ 79 w 116"/>
              <a:gd name="T19" fmla="*/ 398 h 432"/>
              <a:gd name="T20" fmla="*/ 0 w 116"/>
              <a:gd name="T21" fmla="*/ 5 h 432"/>
              <a:gd name="T22" fmla="*/ 0 w 116"/>
              <a:gd name="T23" fmla="*/ 4 h 432"/>
              <a:gd name="T24" fmla="*/ 1 w 116"/>
              <a:gd name="T25" fmla="*/ 3 h 432"/>
              <a:gd name="T26" fmla="*/ 2 w 116"/>
              <a:gd name="T27" fmla="*/ 1 h 432"/>
              <a:gd name="T28" fmla="*/ 4 w 116"/>
              <a:gd name="T29" fmla="*/ 0 h 432"/>
              <a:gd name="T30" fmla="*/ 5 w 116"/>
              <a:gd name="T31" fmla="*/ 0 h 432"/>
              <a:gd name="T32" fmla="*/ 7 w 116"/>
              <a:gd name="T33" fmla="*/ 1 h 432"/>
              <a:gd name="T34" fmla="*/ 8 w 116"/>
              <a:gd name="T35" fmla="*/ 3 h 432"/>
              <a:gd name="T36" fmla="*/ 10 w 116"/>
              <a:gd name="T37" fmla="*/ 4 h 432"/>
              <a:gd name="T38" fmla="*/ 10 w 116"/>
              <a:gd name="T39" fmla="*/ 4 h 432"/>
              <a:gd name="T40" fmla="*/ 116 w 116"/>
              <a:gd name="T41" fmla="*/ 378 h 432"/>
              <a:gd name="T42" fmla="*/ 91 w 116"/>
              <a:gd name="T43" fmla="*/ 432 h 432"/>
              <a:gd name="T44" fmla="*/ 47 w 116"/>
              <a:gd name="T45" fmla="*/ 392 h 432"/>
              <a:gd name="T46" fmla="*/ 116 w 116"/>
              <a:gd name="T47" fmla="*/ 378 h 432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116"/>
              <a:gd name="T73" fmla="*/ 0 h 432"/>
              <a:gd name="T74" fmla="*/ 116 w 116"/>
              <a:gd name="T75" fmla="*/ 432 h 432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116" h="432">
                <a:moveTo>
                  <a:pt x="10" y="4"/>
                </a:moveTo>
                <a:lnTo>
                  <a:pt x="88" y="397"/>
                </a:lnTo>
                <a:lnTo>
                  <a:pt x="88" y="398"/>
                </a:lnTo>
                <a:lnTo>
                  <a:pt x="88" y="399"/>
                </a:lnTo>
                <a:lnTo>
                  <a:pt x="86" y="401"/>
                </a:lnTo>
                <a:lnTo>
                  <a:pt x="85" y="402"/>
                </a:lnTo>
                <a:lnTo>
                  <a:pt x="82" y="402"/>
                </a:lnTo>
                <a:lnTo>
                  <a:pt x="81" y="401"/>
                </a:lnTo>
                <a:lnTo>
                  <a:pt x="79" y="399"/>
                </a:lnTo>
                <a:lnTo>
                  <a:pt x="79" y="398"/>
                </a:lnTo>
                <a:lnTo>
                  <a:pt x="0" y="5"/>
                </a:lnTo>
                <a:lnTo>
                  <a:pt x="0" y="4"/>
                </a:lnTo>
                <a:lnTo>
                  <a:pt x="1" y="3"/>
                </a:lnTo>
                <a:lnTo>
                  <a:pt x="2" y="1"/>
                </a:lnTo>
                <a:lnTo>
                  <a:pt x="4" y="0"/>
                </a:lnTo>
                <a:lnTo>
                  <a:pt x="5" y="0"/>
                </a:lnTo>
                <a:lnTo>
                  <a:pt x="7" y="1"/>
                </a:lnTo>
                <a:lnTo>
                  <a:pt x="8" y="3"/>
                </a:lnTo>
                <a:lnTo>
                  <a:pt x="10" y="4"/>
                </a:lnTo>
                <a:close/>
                <a:moveTo>
                  <a:pt x="116" y="378"/>
                </a:moveTo>
                <a:lnTo>
                  <a:pt x="91" y="432"/>
                </a:lnTo>
                <a:lnTo>
                  <a:pt x="47" y="392"/>
                </a:lnTo>
                <a:lnTo>
                  <a:pt x="116" y="378"/>
                </a:lnTo>
                <a:close/>
              </a:path>
            </a:pathLst>
          </a:custGeom>
          <a:solidFill>
            <a:srgbClr val="000000"/>
          </a:solidFill>
          <a:ln w="1588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25993" name="Freeform 41"/>
          <p:cNvSpPr>
            <a:spLocks noEditPoints="1"/>
          </p:cNvSpPr>
          <p:nvPr/>
        </p:nvSpPr>
        <p:spPr bwMode="auto">
          <a:xfrm>
            <a:off x="3657600" y="3622675"/>
            <a:ext cx="577850" cy="1500188"/>
          </a:xfrm>
          <a:custGeom>
            <a:avLst/>
            <a:gdLst>
              <a:gd name="T0" fmla="*/ 8 w 364"/>
              <a:gd name="T1" fmla="*/ 3 h 945"/>
              <a:gd name="T2" fmla="*/ 338 w 364"/>
              <a:gd name="T3" fmla="*/ 909 h 945"/>
              <a:gd name="T4" fmla="*/ 340 w 364"/>
              <a:gd name="T5" fmla="*/ 912 h 945"/>
              <a:gd name="T6" fmla="*/ 338 w 364"/>
              <a:gd name="T7" fmla="*/ 914 h 945"/>
              <a:gd name="T8" fmla="*/ 338 w 364"/>
              <a:gd name="T9" fmla="*/ 915 h 945"/>
              <a:gd name="T10" fmla="*/ 336 w 364"/>
              <a:gd name="T11" fmla="*/ 915 h 945"/>
              <a:gd name="T12" fmla="*/ 334 w 364"/>
              <a:gd name="T13" fmla="*/ 917 h 945"/>
              <a:gd name="T14" fmla="*/ 333 w 364"/>
              <a:gd name="T15" fmla="*/ 915 h 945"/>
              <a:gd name="T16" fmla="*/ 331 w 364"/>
              <a:gd name="T17" fmla="*/ 915 h 945"/>
              <a:gd name="T18" fmla="*/ 330 w 364"/>
              <a:gd name="T19" fmla="*/ 914 h 945"/>
              <a:gd name="T20" fmla="*/ 1 w 364"/>
              <a:gd name="T21" fmla="*/ 8 h 945"/>
              <a:gd name="T22" fmla="*/ 0 w 364"/>
              <a:gd name="T23" fmla="*/ 5 h 945"/>
              <a:gd name="T24" fmla="*/ 1 w 364"/>
              <a:gd name="T25" fmla="*/ 3 h 945"/>
              <a:gd name="T26" fmla="*/ 1 w 364"/>
              <a:gd name="T27" fmla="*/ 2 h 945"/>
              <a:gd name="T28" fmla="*/ 3 w 364"/>
              <a:gd name="T29" fmla="*/ 2 h 945"/>
              <a:gd name="T30" fmla="*/ 6 w 364"/>
              <a:gd name="T31" fmla="*/ 0 h 945"/>
              <a:gd name="T32" fmla="*/ 7 w 364"/>
              <a:gd name="T33" fmla="*/ 2 h 945"/>
              <a:gd name="T34" fmla="*/ 8 w 364"/>
              <a:gd name="T35" fmla="*/ 2 h 945"/>
              <a:gd name="T36" fmla="*/ 8 w 364"/>
              <a:gd name="T37" fmla="*/ 3 h 945"/>
              <a:gd name="T38" fmla="*/ 8 w 364"/>
              <a:gd name="T39" fmla="*/ 3 h 945"/>
              <a:gd name="T40" fmla="*/ 364 w 364"/>
              <a:gd name="T41" fmla="*/ 888 h 945"/>
              <a:gd name="T42" fmla="*/ 347 w 364"/>
              <a:gd name="T43" fmla="*/ 945 h 945"/>
              <a:gd name="T44" fmla="*/ 297 w 364"/>
              <a:gd name="T45" fmla="*/ 912 h 945"/>
              <a:gd name="T46" fmla="*/ 364 w 364"/>
              <a:gd name="T47" fmla="*/ 888 h 945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364"/>
              <a:gd name="T73" fmla="*/ 0 h 945"/>
              <a:gd name="T74" fmla="*/ 364 w 364"/>
              <a:gd name="T75" fmla="*/ 945 h 945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364" h="945">
                <a:moveTo>
                  <a:pt x="8" y="3"/>
                </a:moveTo>
                <a:lnTo>
                  <a:pt x="338" y="909"/>
                </a:lnTo>
                <a:lnTo>
                  <a:pt x="340" y="912"/>
                </a:lnTo>
                <a:lnTo>
                  <a:pt x="338" y="914"/>
                </a:lnTo>
                <a:lnTo>
                  <a:pt x="338" y="915"/>
                </a:lnTo>
                <a:lnTo>
                  <a:pt x="336" y="915"/>
                </a:lnTo>
                <a:lnTo>
                  <a:pt x="334" y="917"/>
                </a:lnTo>
                <a:lnTo>
                  <a:pt x="333" y="915"/>
                </a:lnTo>
                <a:lnTo>
                  <a:pt x="331" y="915"/>
                </a:lnTo>
                <a:lnTo>
                  <a:pt x="330" y="914"/>
                </a:lnTo>
                <a:lnTo>
                  <a:pt x="1" y="8"/>
                </a:lnTo>
                <a:lnTo>
                  <a:pt x="0" y="5"/>
                </a:lnTo>
                <a:lnTo>
                  <a:pt x="1" y="3"/>
                </a:lnTo>
                <a:lnTo>
                  <a:pt x="1" y="2"/>
                </a:lnTo>
                <a:lnTo>
                  <a:pt x="3" y="2"/>
                </a:lnTo>
                <a:lnTo>
                  <a:pt x="6" y="0"/>
                </a:lnTo>
                <a:lnTo>
                  <a:pt x="7" y="2"/>
                </a:lnTo>
                <a:lnTo>
                  <a:pt x="8" y="2"/>
                </a:lnTo>
                <a:lnTo>
                  <a:pt x="8" y="3"/>
                </a:lnTo>
                <a:close/>
                <a:moveTo>
                  <a:pt x="364" y="888"/>
                </a:moveTo>
                <a:lnTo>
                  <a:pt x="347" y="945"/>
                </a:lnTo>
                <a:lnTo>
                  <a:pt x="297" y="912"/>
                </a:lnTo>
                <a:lnTo>
                  <a:pt x="364" y="888"/>
                </a:lnTo>
                <a:close/>
              </a:path>
            </a:pathLst>
          </a:custGeom>
          <a:solidFill>
            <a:srgbClr val="000000"/>
          </a:solidFill>
          <a:ln w="1588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25994" name="Line 42"/>
          <p:cNvSpPr>
            <a:spLocks noChangeShapeType="1"/>
          </p:cNvSpPr>
          <p:nvPr/>
        </p:nvSpPr>
        <p:spPr bwMode="auto">
          <a:xfrm>
            <a:off x="2362200" y="2971800"/>
            <a:ext cx="533400" cy="457200"/>
          </a:xfrm>
          <a:prstGeom prst="line">
            <a:avLst/>
          </a:prstGeom>
          <a:noFill/>
          <a:ln w="74613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25995" name="Freeform 43"/>
          <p:cNvSpPr>
            <a:spLocks noEditPoints="1"/>
          </p:cNvSpPr>
          <p:nvPr/>
        </p:nvSpPr>
        <p:spPr bwMode="auto">
          <a:xfrm>
            <a:off x="2438400" y="3622675"/>
            <a:ext cx="1447800" cy="1482725"/>
          </a:xfrm>
          <a:custGeom>
            <a:avLst/>
            <a:gdLst>
              <a:gd name="T0" fmla="*/ 7 w 688"/>
              <a:gd name="T1" fmla="*/ 2 h 518"/>
              <a:gd name="T2" fmla="*/ 663 w 688"/>
              <a:gd name="T3" fmla="*/ 493 h 518"/>
              <a:gd name="T4" fmla="*/ 664 w 688"/>
              <a:gd name="T5" fmla="*/ 494 h 518"/>
              <a:gd name="T6" fmla="*/ 664 w 688"/>
              <a:gd name="T7" fmla="*/ 497 h 518"/>
              <a:gd name="T8" fmla="*/ 664 w 688"/>
              <a:gd name="T9" fmla="*/ 498 h 518"/>
              <a:gd name="T10" fmla="*/ 663 w 688"/>
              <a:gd name="T11" fmla="*/ 500 h 518"/>
              <a:gd name="T12" fmla="*/ 663 w 688"/>
              <a:gd name="T13" fmla="*/ 501 h 518"/>
              <a:gd name="T14" fmla="*/ 660 w 688"/>
              <a:gd name="T15" fmla="*/ 501 h 518"/>
              <a:gd name="T16" fmla="*/ 658 w 688"/>
              <a:gd name="T17" fmla="*/ 501 h 518"/>
              <a:gd name="T18" fmla="*/ 657 w 688"/>
              <a:gd name="T19" fmla="*/ 500 h 518"/>
              <a:gd name="T20" fmla="*/ 3 w 688"/>
              <a:gd name="T21" fmla="*/ 9 h 518"/>
              <a:gd name="T22" fmla="*/ 1 w 688"/>
              <a:gd name="T23" fmla="*/ 8 h 518"/>
              <a:gd name="T24" fmla="*/ 0 w 688"/>
              <a:gd name="T25" fmla="*/ 6 h 518"/>
              <a:gd name="T26" fmla="*/ 1 w 688"/>
              <a:gd name="T27" fmla="*/ 5 h 518"/>
              <a:gd name="T28" fmla="*/ 1 w 688"/>
              <a:gd name="T29" fmla="*/ 3 h 518"/>
              <a:gd name="T30" fmla="*/ 3 w 688"/>
              <a:gd name="T31" fmla="*/ 2 h 518"/>
              <a:gd name="T32" fmla="*/ 4 w 688"/>
              <a:gd name="T33" fmla="*/ 0 h 518"/>
              <a:gd name="T34" fmla="*/ 6 w 688"/>
              <a:gd name="T35" fmla="*/ 2 h 518"/>
              <a:gd name="T36" fmla="*/ 7 w 688"/>
              <a:gd name="T37" fmla="*/ 2 h 518"/>
              <a:gd name="T38" fmla="*/ 7 w 688"/>
              <a:gd name="T39" fmla="*/ 2 h 518"/>
              <a:gd name="T40" fmla="*/ 671 w 688"/>
              <a:gd name="T41" fmla="*/ 461 h 518"/>
              <a:gd name="T42" fmla="*/ 688 w 688"/>
              <a:gd name="T43" fmla="*/ 518 h 518"/>
              <a:gd name="T44" fmla="*/ 629 w 688"/>
              <a:gd name="T45" fmla="*/ 518 h 518"/>
              <a:gd name="T46" fmla="*/ 671 w 688"/>
              <a:gd name="T47" fmla="*/ 461 h 518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688"/>
              <a:gd name="T73" fmla="*/ 0 h 518"/>
              <a:gd name="T74" fmla="*/ 688 w 688"/>
              <a:gd name="T75" fmla="*/ 518 h 518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688" h="518">
                <a:moveTo>
                  <a:pt x="7" y="2"/>
                </a:moveTo>
                <a:lnTo>
                  <a:pt x="663" y="493"/>
                </a:lnTo>
                <a:lnTo>
                  <a:pt x="664" y="494"/>
                </a:lnTo>
                <a:lnTo>
                  <a:pt x="664" y="497"/>
                </a:lnTo>
                <a:lnTo>
                  <a:pt x="664" y="498"/>
                </a:lnTo>
                <a:lnTo>
                  <a:pt x="663" y="500"/>
                </a:lnTo>
                <a:lnTo>
                  <a:pt x="663" y="501"/>
                </a:lnTo>
                <a:lnTo>
                  <a:pt x="660" y="501"/>
                </a:lnTo>
                <a:lnTo>
                  <a:pt x="658" y="501"/>
                </a:lnTo>
                <a:lnTo>
                  <a:pt x="657" y="500"/>
                </a:lnTo>
                <a:lnTo>
                  <a:pt x="3" y="9"/>
                </a:lnTo>
                <a:lnTo>
                  <a:pt x="1" y="8"/>
                </a:lnTo>
                <a:lnTo>
                  <a:pt x="0" y="6"/>
                </a:lnTo>
                <a:lnTo>
                  <a:pt x="1" y="5"/>
                </a:lnTo>
                <a:lnTo>
                  <a:pt x="1" y="3"/>
                </a:lnTo>
                <a:lnTo>
                  <a:pt x="3" y="2"/>
                </a:lnTo>
                <a:lnTo>
                  <a:pt x="4" y="0"/>
                </a:lnTo>
                <a:lnTo>
                  <a:pt x="6" y="2"/>
                </a:lnTo>
                <a:lnTo>
                  <a:pt x="7" y="2"/>
                </a:lnTo>
                <a:close/>
                <a:moveTo>
                  <a:pt x="671" y="461"/>
                </a:moveTo>
                <a:lnTo>
                  <a:pt x="688" y="518"/>
                </a:lnTo>
                <a:lnTo>
                  <a:pt x="629" y="518"/>
                </a:lnTo>
                <a:lnTo>
                  <a:pt x="671" y="461"/>
                </a:lnTo>
                <a:close/>
              </a:path>
            </a:pathLst>
          </a:custGeom>
          <a:solidFill>
            <a:srgbClr val="000000"/>
          </a:solidFill>
          <a:ln w="1588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 hangingPunct="1"/>
            <a:r>
              <a:rPr lang="en-US"/>
              <a:t>Temporal distortions</a:t>
            </a:r>
          </a:p>
        </p:txBody>
      </p:sp>
      <p:sp>
        <p:nvSpPr>
          <p:cNvPr id="128003" name="Rectangle 3"/>
          <p:cNvSpPr>
            <a:spLocks noChangeArrowheads="1"/>
          </p:cNvSpPr>
          <p:nvPr/>
        </p:nvSpPr>
        <p:spPr bwMode="auto">
          <a:xfrm>
            <a:off x="0" y="-261610"/>
            <a:ext cx="18466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28005" name="Freeform 5"/>
          <p:cNvSpPr>
            <a:spLocks noEditPoints="1"/>
          </p:cNvSpPr>
          <p:nvPr/>
        </p:nvSpPr>
        <p:spPr bwMode="auto">
          <a:xfrm>
            <a:off x="2438400" y="3622675"/>
            <a:ext cx="1447800" cy="1482725"/>
          </a:xfrm>
          <a:custGeom>
            <a:avLst/>
            <a:gdLst>
              <a:gd name="T0" fmla="*/ 7 w 688"/>
              <a:gd name="T1" fmla="*/ 2 h 518"/>
              <a:gd name="T2" fmla="*/ 663 w 688"/>
              <a:gd name="T3" fmla="*/ 493 h 518"/>
              <a:gd name="T4" fmla="*/ 664 w 688"/>
              <a:gd name="T5" fmla="*/ 494 h 518"/>
              <a:gd name="T6" fmla="*/ 664 w 688"/>
              <a:gd name="T7" fmla="*/ 497 h 518"/>
              <a:gd name="T8" fmla="*/ 664 w 688"/>
              <a:gd name="T9" fmla="*/ 498 h 518"/>
              <a:gd name="T10" fmla="*/ 663 w 688"/>
              <a:gd name="T11" fmla="*/ 500 h 518"/>
              <a:gd name="T12" fmla="*/ 663 w 688"/>
              <a:gd name="T13" fmla="*/ 501 h 518"/>
              <a:gd name="T14" fmla="*/ 660 w 688"/>
              <a:gd name="T15" fmla="*/ 501 h 518"/>
              <a:gd name="T16" fmla="*/ 658 w 688"/>
              <a:gd name="T17" fmla="*/ 501 h 518"/>
              <a:gd name="T18" fmla="*/ 657 w 688"/>
              <a:gd name="T19" fmla="*/ 500 h 518"/>
              <a:gd name="T20" fmla="*/ 3 w 688"/>
              <a:gd name="T21" fmla="*/ 9 h 518"/>
              <a:gd name="T22" fmla="*/ 1 w 688"/>
              <a:gd name="T23" fmla="*/ 8 h 518"/>
              <a:gd name="T24" fmla="*/ 0 w 688"/>
              <a:gd name="T25" fmla="*/ 6 h 518"/>
              <a:gd name="T26" fmla="*/ 1 w 688"/>
              <a:gd name="T27" fmla="*/ 5 h 518"/>
              <a:gd name="T28" fmla="*/ 1 w 688"/>
              <a:gd name="T29" fmla="*/ 3 h 518"/>
              <a:gd name="T30" fmla="*/ 3 w 688"/>
              <a:gd name="T31" fmla="*/ 2 h 518"/>
              <a:gd name="T32" fmla="*/ 4 w 688"/>
              <a:gd name="T33" fmla="*/ 0 h 518"/>
              <a:gd name="T34" fmla="*/ 6 w 688"/>
              <a:gd name="T35" fmla="*/ 2 h 518"/>
              <a:gd name="T36" fmla="*/ 7 w 688"/>
              <a:gd name="T37" fmla="*/ 2 h 518"/>
              <a:gd name="T38" fmla="*/ 7 w 688"/>
              <a:gd name="T39" fmla="*/ 2 h 518"/>
              <a:gd name="T40" fmla="*/ 671 w 688"/>
              <a:gd name="T41" fmla="*/ 461 h 518"/>
              <a:gd name="T42" fmla="*/ 688 w 688"/>
              <a:gd name="T43" fmla="*/ 518 h 518"/>
              <a:gd name="T44" fmla="*/ 629 w 688"/>
              <a:gd name="T45" fmla="*/ 518 h 518"/>
              <a:gd name="T46" fmla="*/ 671 w 688"/>
              <a:gd name="T47" fmla="*/ 461 h 518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688"/>
              <a:gd name="T73" fmla="*/ 0 h 518"/>
              <a:gd name="T74" fmla="*/ 688 w 688"/>
              <a:gd name="T75" fmla="*/ 518 h 518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688" h="518">
                <a:moveTo>
                  <a:pt x="7" y="2"/>
                </a:moveTo>
                <a:lnTo>
                  <a:pt x="663" y="493"/>
                </a:lnTo>
                <a:lnTo>
                  <a:pt x="664" y="494"/>
                </a:lnTo>
                <a:lnTo>
                  <a:pt x="664" y="497"/>
                </a:lnTo>
                <a:lnTo>
                  <a:pt x="664" y="498"/>
                </a:lnTo>
                <a:lnTo>
                  <a:pt x="663" y="500"/>
                </a:lnTo>
                <a:lnTo>
                  <a:pt x="663" y="501"/>
                </a:lnTo>
                <a:lnTo>
                  <a:pt x="660" y="501"/>
                </a:lnTo>
                <a:lnTo>
                  <a:pt x="658" y="501"/>
                </a:lnTo>
                <a:lnTo>
                  <a:pt x="657" y="500"/>
                </a:lnTo>
                <a:lnTo>
                  <a:pt x="3" y="9"/>
                </a:lnTo>
                <a:lnTo>
                  <a:pt x="1" y="8"/>
                </a:lnTo>
                <a:lnTo>
                  <a:pt x="0" y="6"/>
                </a:lnTo>
                <a:lnTo>
                  <a:pt x="1" y="5"/>
                </a:lnTo>
                <a:lnTo>
                  <a:pt x="1" y="3"/>
                </a:lnTo>
                <a:lnTo>
                  <a:pt x="3" y="2"/>
                </a:lnTo>
                <a:lnTo>
                  <a:pt x="4" y="0"/>
                </a:lnTo>
                <a:lnTo>
                  <a:pt x="6" y="2"/>
                </a:lnTo>
                <a:lnTo>
                  <a:pt x="7" y="2"/>
                </a:lnTo>
                <a:close/>
                <a:moveTo>
                  <a:pt x="671" y="461"/>
                </a:moveTo>
                <a:lnTo>
                  <a:pt x="688" y="518"/>
                </a:lnTo>
                <a:lnTo>
                  <a:pt x="629" y="518"/>
                </a:lnTo>
                <a:lnTo>
                  <a:pt x="671" y="461"/>
                </a:lnTo>
                <a:close/>
              </a:path>
            </a:pathLst>
          </a:custGeom>
          <a:solidFill>
            <a:srgbClr val="000000"/>
          </a:solidFill>
          <a:ln w="1588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28006" name="AutoShape 6"/>
          <p:cNvSpPr>
            <a:spLocks noChangeAspect="1" noChangeArrowheads="1" noTextEdit="1"/>
          </p:cNvSpPr>
          <p:nvPr/>
        </p:nvSpPr>
        <p:spPr bwMode="auto">
          <a:xfrm>
            <a:off x="685800" y="2819400"/>
            <a:ext cx="7467600" cy="23622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28007" name="Rectangle 7"/>
          <p:cNvSpPr>
            <a:spLocks noChangeArrowheads="1"/>
          </p:cNvSpPr>
          <p:nvPr/>
        </p:nvSpPr>
        <p:spPr bwMode="auto">
          <a:xfrm>
            <a:off x="685800" y="2828925"/>
            <a:ext cx="476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endParaRPr lang="en-US" sz="1800">
              <a:solidFill>
                <a:schemeClr val="tx1"/>
              </a:solidFill>
              <a:latin typeface="Tahoma" pitchFamily="-65" charset="0"/>
            </a:endParaRPr>
          </a:p>
        </p:txBody>
      </p:sp>
      <p:sp>
        <p:nvSpPr>
          <p:cNvPr id="128008" name="Freeform 8"/>
          <p:cNvSpPr>
            <a:spLocks noEditPoints="1"/>
          </p:cNvSpPr>
          <p:nvPr/>
        </p:nvSpPr>
        <p:spPr bwMode="auto">
          <a:xfrm>
            <a:off x="947738" y="2898775"/>
            <a:ext cx="7189787" cy="112713"/>
          </a:xfrm>
          <a:custGeom>
            <a:avLst/>
            <a:gdLst>
              <a:gd name="T0" fmla="*/ 6 w 4529"/>
              <a:gd name="T1" fmla="*/ 30 h 71"/>
              <a:gd name="T2" fmla="*/ 4493 w 4529"/>
              <a:gd name="T3" fmla="*/ 31 h 71"/>
              <a:gd name="T4" fmla="*/ 4495 w 4529"/>
              <a:gd name="T5" fmla="*/ 31 h 71"/>
              <a:gd name="T6" fmla="*/ 4496 w 4529"/>
              <a:gd name="T7" fmla="*/ 33 h 71"/>
              <a:gd name="T8" fmla="*/ 4498 w 4529"/>
              <a:gd name="T9" fmla="*/ 34 h 71"/>
              <a:gd name="T10" fmla="*/ 4498 w 4529"/>
              <a:gd name="T11" fmla="*/ 35 h 71"/>
              <a:gd name="T12" fmla="*/ 4498 w 4529"/>
              <a:gd name="T13" fmla="*/ 37 h 71"/>
              <a:gd name="T14" fmla="*/ 4496 w 4529"/>
              <a:gd name="T15" fmla="*/ 38 h 71"/>
              <a:gd name="T16" fmla="*/ 4495 w 4529"/>
              <a:gd name="T17" fmla="*/ 40 h 71"/>
              <a:gd name="T18" fmla="*/ 4493 w 4529"/>
              <a:gd name="T19" fmla="*/ 40 h 71"/>
              <a:gd name="T20" fmla="*/ 6 w 4529"/>
              <a:gd name="T21" fmla="*/ 40 h 71"/>
              <a:gd name="T22" fmla="*/ 3 w 4529"/>
              <a:gd name="T23" fmla="*/ 38 h 71"/>
              <a:gd name="T24" fmla="*/ 1 w 4529"/>
              <a:gd name="T25" fmla="*/ 38 h 71"/>
              <a:gd name="T26" fmla="*/ 1 w 4529"/>
              <a:gd name="T27" fmla="*/ 37 h 71"/>
              <a:gd name="T28" fmla="*/ 0 w 4529"/>
              <a:gd name="T29" fmla="*/ 35 h 71"/>
              <a:gd name="T30" fmla="*/ 1 w 4529"/>
              <a:gd name="T31" fmla="*/ 33 h 71"/>
              <a:gd name="T32" fmla="*/ 1 w 4529"/>
              <a:gd name="T33" fmla="*/ 31 h 71"/>
              <a:gd name="T34" fmla="*/ 3 w 4529"/>
              <a:gd name="T35" fmla="*/ 31 h 71"/>
              <a:gd name="T36" fmla="*/ 6 w 4529"/>
              <a:gd name="T37" fmla="*/ 30 h 71"/>
              <a:gd name="T38" fmla="*/ 6 w 4529"/>
              <a:gd name="T39" fmla="*/ 30 h 71"/>
              <a:gd name="T40" fmla="*/ 4482 w 4529"/>
              <a:gd name="T41" fmla="*/ 0 h 71"/>
              <a:gd name="T42" fmla="*/ 4529 w 4529"/>
              <a:gd name="T43" fmla="*/ 35 h 71"/>
              <a:gd name="T44" fmla="*/ 4482 w 4529"/>
              <a:gd name="T45" fmla="*/ 71 h 71"/>
              <a:gd name="T46" fmla="*/ 4482 w 4529"/>
              <a:gd name="T47" fmla="*/ 0 h 71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4529"/>
              <a:gd name="T73" fmla="*/ 0 h 71"/>
              <a:gd name="T74" fmla="*/ 4529 w 4529"/>
              <a:gd name="T75" fmla="*/ 71 h 71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4529" h="71">
                <a:moveTo>
                  <a:pt x="6" y="30"/>
                </a:moveTo>
                <a:lnTo>
                  <a:pt x="4493" y="31"/>
                </a:lnTo>
                <a:lnTo>
                  <a:pt x="4495" y="31"/>
                </a:lnTo>
                <a:lnTo>
                  <a:pt x="4496" y="33"/>
                </a:lnTo>
                <a:lnTo>
                  <a:pt x="4498" y="34"/>
                </a:lnTo>
                <a:lnTo>
                  <a:pt x="4498" y="35"/>
                </a:lnTo>
                <a:lnTo>
                  <a:pt x="4498" y="37"/>
                </a:lnTo>
                <a:lnTo>
                  <a:pt x="4496" y="38"/>
                </a:lnTo>
                <a:lnTo>
                  <a:pt x="4495" y="40"/>
                </a:lnTo>
                <a:lnTo>
                  <a:pt x="4493" y="40"/>
                </a:lnTo>
                <a:lnTo>
                  <a:pt x="6" y="40"/>
                </a:lnTo>
                <a:lnTo>
                  <a:pt x="3" y="38"/>
                </a:lnTo>
                <a:lnTo>
                  <a:pt x="1" y="38"/>
                </a:lnTo>
                <a:lnTo>
                  <a:pt x="1" y="37"/>
                </a:lnTo>
                <a:lnTo>
                  <a:pt x="0" y="35"/>
                </a:lnTo>
                <a:lnTo>
                  <a:pt x="1" y="33"/>
                </a:lnTo>
                <a:lnTo>
                  <a:pt x="1" y="31"/>
                </a:lnTo>
                <a:lnTo>
                  <a:pt x="3" y="31"/>
                </a:lnTo>
                <a:lnTo>
                  <a:pt x="6" y="30"/>
                </a:lnTo>
                <a:close/>
                <a:moveTo>
                  <a:pt x="4482" y="0"/>
                </a:moveTo>
                <a:lnTo>
                  <a:pt x="4529" y="35"/>
                </a:lnTo>
                <a:lnTo>
                  <a:pt x="4482" y="71"/>
                </a:lnTo>
                <a:lnTo>
                  <a:pt x="4482" y="0"/>
                </a:lnTo>
                <a:close/>
              </a:path>
            </a:pathLst>
          </a:custGeom>
          <a:solidFill>
            <a:srgbClr val="000000"/>
          </a:solidFill>
          <a:ln w="1588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28009" name="Freeform 9"/>
          <p:cNvSpPr>
            <a:spLocks noEditPoints="1"/>
          </p:cNvSpPr>
          <p:nvPr/>
        </p:nvSpPr>
        <p:spPr bwMode="auto">
          <a:xfrm>
            <a:off x="947738" y="2898775"/>
            <a:ext cx="7189787" cy="112713"/>
          </a:xfrm>
          <a:custGeom>
            <a:avLst/>
            <a:gdLst>
              <a:gd name="T0" fmla="*/ 6 w 4529"/>
              <a:gd name="T1" fmla="*/ 30 h 71"/>
              <a:gd name="T2" fmla="*/ 4493 w 4529"/>
              <a:gd name="T3" fmla="*/ 31 h 71"/>
              <a:gd name="T4" fmla="*/ 4495 w 4529"/>
              <a:gd name="T5" fmla="*/ 31 h 71"/>
              <a:gd name="T6" fmla="*/ 4496 w 4529"/>
              <a:gd name="T7" fmla="*/ 33 h 71"/>
              <a:gd name="T8" fmla="*/ 4498 w 4529"/>
              <a:gd name="T9" fmla="*/ 34 h 71"/>
              <a:gd name="T10" fmla="*/ 4498 w 4529"/>
              <a:gd name="T11" fmla="*/ 35 h 71"/>
              <a:gd name="T12" fmla="*/ 4498 w 4529"/>
              <a:gd name="T13" fmla="*/ 37 h 71"/>
              <a:gd name="T14" fmla="*/ 4496 w 4529"/>
              <a:gd name="T15" fmla="*/ 38 h 71"/>
              <a:gd name="T16" fmla="*/ 4495 w 4529"/>
              <a:gd name="T17" fmla="*/ 40 h 71"/>
              <a:gd name="T18" fmla="*/ 4493 w 4529"/>
              <a:gd name="T19" fmla="*/ 40 h 71"/>
              <a:gd name="T20" fmla="*/ 6 w 4529"/>
              <a:gd name="T21" fmla="*/ 40 h 71"/>
              <a:gd name="T22" fmla="*/ 3 w 4529"/>
              <a:gd name="T23" fmla="*/ 38 h 71"/>
              <a:gd name="T24" fmla="*/ 1 w 4529"/>
              <a:gd name="T25" fmla="*/ 38 h 71"/>
              <a:gd name="T26" fmla="*/ 1 w 4529"/>
              <a:gd name="T27" fmla="*/ 37 h 71"/>
              <a:gd name="T28" fmla="*/ 0 w 4529"/>
              <a:gd name="T29" fmla="*/ 35 h 71"/>
              <a:gd name="T30" fmla="*/ 1 w 4529"/>
              <a:gd name="T31" fmla="*/ 33 h 71"/>
              <a:gd name="T32" fmla="*/ 1 w 4529"/>
              <a:gd name="T33" fmla="*/ 31 h 71"/>
              <a:gd name="T34" fmla="*/ 3 w 4529"/>
              <a:gd name="T35" fmla="*/ 31 h 71"/>
              <a:gd name="T36" fmla="*/ 6 w 4529"/>
              <a:gd name="T37" fmla="*/ 30 h 71"/>
              <a:gd name="T38" fmla="*/ 6 w 4529"/>
              <a:gd name="T39" fmla="*/ 30 h 71"/>
              <a:gd name="T40" fmla="*/ 4482 w 4529"/>
              <a:gd name="T41" fmla="*/ 0 h 71"/>
              <a:gd name="T42" fmla="*/ 4529 w 4529"/>
              <a:gd name="T43" fmla="*/ 35 h 71"/>
              <a:gd name="T44" fmla="*/ 4482 w 4529"/>
              <a:gd name="T45" fmla="*/ 71 h 71"/>
              <a:gd name="T46" fmla="*/ 4482 w 4529"/>
              <a:gd name="T47" fmla="*/ 0 h 71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4529"/>
              <a:gd name="T73" fmla="*/ 0 h 71"/>
              <a:gd name="T74" fmla="*/ 4529 w 4529"/>
              <a:gd name="T75" fmla="*/ 71 h 71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4529" h="71">
                <a:moveTo>
                  <a:pt x="6" y="30"/>
                </a:moveTo>
                <a:lnTo>
                  <a:pt x="4493" y="31"/>
                </a:lnTo>
                <a:lnTo>
                  <a:pt x="4495" y="31"/>
                </a:lnTo>
                <a:lnTo>
                  <a:pt x="4496" y="33"/>
                </a:lnTo>
                <a:lnTo>
                  <a:pt x="4498" y="34"/>
                </a:lnTo>
                <a:lnTo>
                  <a:pt x="4498" y="35"/>
                </a:lnTo>
                <a:lnTo>
                  <a:pt x="4498" y="37"/>
                </a:lnTo>
                <a:lnTo>
                  <a:pt x="4496" y="38"/>
                </a:lnTo>
                <a:lnTo>
                  <a:pt x="4495" y="40"/>
                </a:lnTo>
                <a:lnTo>
                  <a:pt x="4493" y="40"/>
                </a:lnTo>
                <a:lnTo>
                  <a:pt x="6" y="40"/>
                </a:lnTo>
                <a:lnTo>
                  <a:pt x="3" y="38"/>
                </a:lnTo>
                <a:lnTo>
                  <a:pt x="1" y="38"/>
                </a:lnTo>
                <a:lnTo>
                  <a:pt x="1" y="37"/>
                </a:lnTo>
                <a:lnTo>
                  <a:pt x="0" y="35"/>
                </a:lnTo>
                <a:lnTo>
                  <a:pt x="1" y="33"/>
                </a:lnTo>
                <a:lnTo>
                  <a:pt x="1" y="31"/>
                </a:lnTo>
                <a:lnTo>
                  <a:pt x="3" y="31"/>
                </a:lnTo>
                <a:lnTo>
                  <a:pt x="6" y="30"/>
                </a:lnTo>
                <a:close/>
                <a:moveTo>
                  <a:pt x="4482" y="0"/>
                </a:moveTo>
                <a:lnTo>
                  <a:pt x="4529" y="35"/>
                </a:lnTo>
                <a:lnTo>
                  <a:pt x="4482" y="71"/>
                </a:lnTo>
                <a:lnTo>
                  <a:pt x="4482" y="0"/>
                </a:lnTo>
                <a:close/>
              </a:path>
            </a:pathLst>
          </a:custGeom>
          <a:solidFill>
            <a:srgbClr val="000000"/>
          </a:solidFill>
          <a:ln w="1588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28010" name="Freeform 10"/>
          <p:cNvSpPr>
            <a:spLocks noEditPoints="1"/>
          </p:cNvSpPr>
          <p:nvPr/>
        </p:nvSpPr>
        <p:spPr bwMode="auto">
          <a:xfrm>
            <a:off x="947738" y="5065713"/>
            <a:ext cx="7189787" cy="114300"/>
          </a:xfrm>
          <a:custGeom>
            <a:avLst/>
            <a:gdLst>
              <a:gd name="T0" fmla="*/ 6 w 4529"/>
              <a:gd name="T1" fmla="*/ 30 h 72"/>
              <a:gd name="T2" fmla="*/ 4493 w 4529"/>
              <a:gd name="T3" fmla="*/ 32 h 72"/>
              <a:gd name="T4" fmla="*/ 4495 w 4529"/>
              <a:gd name="T5" fmla="*/ 32 h 72"/>
              <a:gd name="T6" fmla="*/ 4496 w 4529"/>
              <a:gd name="T7" fmla="*/ 33 h 72"/>
              <a:gd name="T8" fmla="*/ 4498 w 4529"/>
              <a:gd name="T9" fmla="*/ 35 h 72"/>
              <a:gd name="T10" fmla="*/ 4498 w 4529"/>
              <a:gd name="T11" fmla="*/ 36 h 72"/>
              <a:gd name="T12" fmla="*/ 4498 w 4529"/>
              <a:gd name="T13" fmla="*/ 37 h 72"/>
              <a:gd name="T14" fmla="*/ 4496 w 4529"/>
              <a:gd name="T15" fmla="*/ 39 h 72"/>
              <a:gd name="T16" fmla="*/ 4495 w 4529"/>
              <a:gd name="T17" fmla="*/ 40 h 72"/>
              <a:gd name="T18" fmla="*/ 4493 w 4529"/>
              <a:gd name="T19" fmla="*/ 40 h 72"/>
              <a:gd name="T20" fmla="*/ 6 w 4529"/>
              <a:gd name="T21" fmla="*/ 40 h 72"/>
              <a:gd name="T22" fmla="*/ 3 w 4529"/>
              <a:gd name="T23" fmla="*/ 39 h 72"/>
              <a:gd name="T24" fmla="*/ 1 w 4529"/>
              <a:gd name="T25" fmla="*/ 39 h 72"/>
              <a:gd name="T26" fmla="*/ 1 w 4529"/>
              <a:gd name="T27" fmla="*/ 37 h 72"/>
              <a:gd name="T28" fmla="*/ 0 w 4529"/>
              <a:gd name="T29" fmla="*/ 36 h 72"/>
              <a:gd name="T30" fmla="*/ 1 w 4529"/>
              <a:gd name="T31" fmla="*/ 33 h 72"/>
              <a:gd name="T32" fmla="*/ 1 w 4529"/>
              <a:gd name="T33" fmla="*/ 32 h 72"/>
              <a:gd name="T34" fmla="*/ 3 w 4529"/>
              <a:gd name="T35" fmla="*/ 32 h 72"/>
              <a:gd name="T36" fmla="*/ 6 w 4529"/>
              <a:gd name="T37" fmla="*/ 30 h 72"/>
              <a:gd name="T38" fmla="*/ 6 w 4529"/>
              <a:gd name="T39" fmla="*/ 30 h 72"/>
              <a:gd name="T40" fmla="*/ 4482 w 4529"/>
              <a:gd name="T41" fmla="*/ 0 h 72"/>
              <a:gd name="T42" fmla="*/ 4529 w 4529"/>
              <a:gd name="T43" fmla="*/ 36 h 72"/>
              <a:gd name="T44" fmla="*/ 4482 w 4529"/>
              <a:gd name="T45" fmla="*/ 72 h 72"/>
              <a:gd name="T46" fmla="*/ 4482 w 4529"/>
              <a:gd name="T47" fmla="*/ 0 h 72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4529"/>
              <a:gd name="T73" fmla="*/ 0 h 72"/>
              <a:gd name="T74" fmla="*/ 4529 w 4529"/>
              <a:gd name="T75" fmla="*/ 72 h 72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4529" h="72">
                <a:moveTo>
                  <a:pt x="6" y="30"/>
                </a:moveTo>
                <a:lnTo>
                  <a:pt x="4493" y="32"/>
                </a:lnTo>
                <a:lnTo>
                  <a:pt x="4495" y="32"/>
                </a:lnTo>
                <a:lnTo>
                  <a:pt x="4496" y="33"/>
                </a:lnTo>
                <a:lnTo>
                  <a:pt x="4498" y="35"/>
                </a:lnTo>
                <a:lnTo>
                  <a:pt x="4498" y="36"/>
                </a:lnTo>
                <a:lnTo>
                  <a:pt x="4498" y="37"/>
                </a:lnTo>
                <a:lnTo>
                  <a:pt x="4496" y="39"/>
                </a:lnTo>
                <a:lnTo>
                  <a:pt x="4495" y="40"/>
                </a:lnTo>
                <a:lnTo>
                  <a:pt x="4493" y="40"/>
                </a:lnTo>
                <a:lnTo>
                  <a:pt x="6" y="40"/>
                </a:lnTo>
                <a:lnTo>
                  <a:pt x="3" y="39"/>
                </a:lnTo>
                <a:lnTo>
                  <a:pt x="1" y="39"/>
                </a:lnTo>
                <a:lnTo>
                  <a:pt x="1" y="37"/>
                </a:lnTo>
                <a:lnTo>
                  <a:pt x="0" y="36"/>
                </a:lnTo>
                <a:lnTo>
                  <a:pt x="1" y="33"/>
                </a:lnTo>
                <a:lnTo>
                  <a:pt x="1" y="32"/>
                </a:lnTo>
                <a:lnTo>
                  <a:pt x="3" y="32"/>
                </a:lnTo>
                <a:lnTo>
                  <a:pt x="6" y="30"/>
                </a:lnTo>
                <a:close/>
                <a:moveTo>
                  <a:pt x="4482" y="0"/>
                </a:moveTo>
                <a:lnTo>
                  <a:pt x="4529" y="36"/>
                </a:lnTo>
                <a:lnTo>
                  <a:pt x="4482" y="72"/>
                </a:lnTo>
                <a:lnTo>
                  <a:pt x="4482" y="0"/>
                </a:lnTo>
                <a:close/>
              </a:path>
            </a:pathLst>
          </a:custGeom>
          <a:solidFill>
            <a:srgbClr val="000000"/>
          </a:solidFill>
          <a:ln w="1588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28011" name="Freeform 11"/>
          <p:cNvSpPr>
            <a:spLocks noEditPoints="1"/>
          </p:cNvSpPr>
          <p:nvPr/>
        </p:nvSpPr>
        <p:spPr bwMode="auto">
          <a:xfrm>
            <a:off x="947738" y="4389438"/>
            <a:ext cx="7189787" cy="112712"/>
          </a:xfrm>
          <a:custGeom>
            <a:avLst/>
            <a:gdLst>
              <a:gd name="T0" fmla="*/ 6 w 4529"/>
              <a:gd name="T1" fmla="*/ 30 h 71"/>
              <a:gd name="T2" fmla="*/ 4493 w 4529"/>
              <a:gd name="T3" fmla="*/ 31 h 71"/>
              <a:gd name="T4" fmla="*/ 4495 w 4529"/>
              <a:gd name="T5" fmla="*/ 31 h 71"/>
              <a:gd name="T6" fmla="*/ 4496 w 4529"/>
              <a:gd name="T7" fmla="*/ 32 h 71"/>
              <a:gd name="T8" fmla="*/ 4498 w 4529"/>
              <a:gd name="T9" fmla="*/ 34 h 71"/>
              <a:gd name="T10" fmla="*/ 4498 w 4529"/>
              <a:gd name="T11" fmla="*/ 35 h 71"/>
              <a:gd name="T12" fmla="*/ 4498 w 4529"/>
              <a:gd name="T13" fmla="*/ 37 h 71"/>
              <a:gd name="T14" fmla="*/ 4496 w 4529"/>
              <a:gd name="T15" fmla="*/ 38 h 71"/>
              <a:gd name="T16" fmla="*/ 4495 w 4529"/>
              <a:gd name="T17" fmla="*/ 40 h 71"/>
              <a:gd name="T18" fmla="*/ 4493 w 4529"/>
              <a:gd name="T19" fmla="*/ 40 h 71"/>
              <a:gd name="T20" fmla="*/ 6 w 4529"/>
              <a:gd name="T21" fmla="*/ 40 h 71"/>
              <a:gd name="T22" fmla="*/ 3 w 4529"/>
              <a:gd name="T23" fmla="*/ 38 h 71"/>
              <a:gd name="T24" fmla="*/ 1 w 4529"/>
              <a:gd name="T25" fmla="*/ 38 h 71"/>
              <a:gd name="T26" fmla="*/ 1 w 4529"/>
              <a:gd name="T27" fmla="*/ 37 h 71"/>
              <a:gd name="T28" fmla="*/ 0 w 4529"/>
              <a:gd name="T29" fmla="*/ 35 h 71"/>
              <a:gd name="T30" fmla="*/ 1 w 4529"/>
              <a:gd name="T31" fmla="*/ 32 h 71"/>
              <a:gd name="T32" fmla="*/ 1 w 4529"/>
              <a:gd name="T33" fmla="*/ 31 h 71"/>
              <a:gd name="T34" fmla="*/ 3 w 4529"/>
              <a:gd name="T35" fmla="*/ 31 h 71"/>
              <a:gd name="T36" fmla="*/ 6 w 4529"/>
              <a:gd name="T37" fmla="*/ 30 h 71"/>
              <a:gd name="T38" fmla="*/ 6 w 4529"/>
              <a:gd name="T39" fmla="*/ 30 h 71"/>
              <a:gd name="T40" fmla="*/ 4482 w 4529"/>
              <a:gd name="T41" fmla="*/ 0 h 71"/>
              <a:gd name="T42" fmla="*/ 4529 w 4529"/>
              <a:gd name="T43" fmla="*/ 35 h 71"/>
              <a:gd name="T44" fmla="*/ 4482 w 4529"/>
              <a:gd name="T45" fmla="*/ 71 h 71"/>
              <a:gd name="T46" fmla="*/ 4482 w 4529"/>
              <a:gd name="T47" fmla="*/ 0 h 71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4529"/>
              <a:gd name="T73" fmla="*/ 0 h 71"/>
              <a:gd name="T74" fmla="*/ 4529 w 4529"/>
              <a:gd name="T75" fmla="*/ 71 h 71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4529" h="71">
                <a:moveTo>
                  <a:pt x="6" y="30"/>
                </a:moveTo>
                <a:lnTo>
                  <a:pt x="4493" y="31"/>
                </a:lnTo>
                <a:lnTo>
                  <a:pt x="4495" y="31"/>
                </a:lnTo>
                <a:lnTo>
                  <a:pt x="4496" y="32"/>
                </a:lnTo>
                <a:lnTo>
                  <a:pt x="4498" y="34"/>
                </a:lnTo>
                <a:lnTo>
                  <a:pt x="4498" y="35"/>
                </a:lnTo>
                <a:lnTo>
                  <a:pt x="4498" y="37"/>
                </a:lnTo>
                <a:lnTo>
                  <a:pt x="4496" y="38"/>
                </a:lnTo>
                <a:lnTo>
                  <a:pt x="4495" y="40"/>
                </a:lnTo>
                <a:lnTo>
                  <a:pt x="4493" y="40"/>
                </a:lnTo>
                <a:lnTo>
                  <a:pt x="6" y="40"/>
                </a:lnTo>
                <a:lnTo>
                  <a:pt x="3" y="38"/>
                </a:lnTo>
                <a:lnTo>
                  <a:pt x="1" y="38"/>
                </a:lnTo>
                <a:lnTo>
                  <a:pt x="1" y="37"/>
                </a:lnTo>
                <a:lnTo>
                  <a:pt x="0" y="35"/>
                </a:lnTo>
                <a:lnTo>
                  <a:pt x="1" y="32"/>
                </a:lnTo>
                <a:lnTo>
                  <a:pt x="1" y="31"/>
                </a:lnTo>
                <a:lnTo>
                  <a:pt x="3" y="31"/>
                </a:lnTo>
                <a:lnTo>
                  <a:pt x="6" y="30"/>
                </a:lnTo>
                <a:close/>
                <a:moveTo>
                  <a:pt x="4482" y="0"/>
                </a:moveTo>
                <a:lnTo>
                  <a:pt x="4529" y="35"/>
                </a:lnTo>
                <a:lnTo>
                  <a:pt x="4482" y="71"/>
                </a:lnTo>
                <a:lnTo>
                  <a:pt x="4482" y="0"/>
                </a:lnTo>
                <a:close/>
              </a:path>
            </a:pathLst>
          </a:custGeom>
          <a:solidFill>
            <a:srgbClr val="000000"/>
          </a:solidFill>
          <a:ln w="1588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28012" name="Freeform 12"/>
          <p:cNvSpPr>
            <a:spLocks noEditPoints="1"/>
          </p:cNvSpPr>
          <p:nvPr/>
        </p:nvSpPr>
        <p:spPr bwMode="auto">
          <a:xfrm>
            <a:off x="947738" y="3576638"/>
            <a:ext cx="7189787" cy="112712"/>
          </a:xfrm>
          <a:custGeom>
            <a:avLst/>
            <a:gdLst>
              <a:gd name="T0" fmla="*/ 6 w 4529"/>
              <a:gd name="T1" fmla="*/ 29 h 71"/>
              <a:gd name="T2" fmla="*/ 4493 w 4529"/>
              <a:gd name="T3" fmla="*/ 31 h 71"/>
              <a:gd name="T4" fmla="*/ 4495 w 4529"/>
              <a:gd name="T5" fmla="*/ 31 h 71"/>
              <a:gd name="T6" fmla="*/ 4496 w 4529"/>
              <a:gd name="T7" fmla="*/ 32 h 71"/>
              <a:gd name="T8" fmla="*/ 4498 w 4529"/>
              <a:gd name="T9" fmla="*/ 34 h 71"/>
              <a:gd name="T10" fmla="*/ 4498 w 4529"/>
              <a:gd name="T11" fmla="*/ 35 h 71"/>
              <a:gd name="T12" fmla="*/ 4498 w 4529"/>
              <a:gd name="T13" fmla="*/ 37 h 71"/>
              <a:gd name="T14" fmla="*/ 4496 w 4529"/>
              <a:gd name="T15" fmla="*/ 38 h 71"/>
              <a:gd name="T16" fmla="*/ 4495 w 4529"/>
              <a:gd name="T17" fmla="*/ 39 h 71"/>
              <a:gd name="T18" fmla="*/ 4493 w 4529"/>
              <a:gd name="T19" fmla="*/ 39 h 71"/>
              <a:gd name="T20" fmla="*/ 6 w 4529"/>
              <a:gd name="T21" fmla="*/ 39 h 71"/>
              <a:gd name="T22" fmla="*/ 3 w 4529"/>
              <a:gd name="T23" fmla="*/ 38 h 71"/>
              <a:gd name="T24" fmla="*/ 1 w 4529"/>
              <a:gd name="T25" fmla="*/ 38 h 71"/>
              <a:gd name="T26" fmla="*/ 1 w 4529"/>
              <a:gd name="T27" fmla="*/ 37 h 71"/>
              <a:gd name="T28" fmla="*/ 0 w 4529"/>
              <a:gd name="T29" fmla="*/ 35 h 71"/>
              <a:gd name="T30" fmla="*/ 1 w 4529"/>
              <a:gd name="T31" fmla="*/ 32 h 71"/>
              <a:gd name="T32" fmla="*/ 1 w 4529"/>
              <a:gd name="T33" fmla="*/ 31 h 71"/>
              <a:gd name="T34" fmla="*/ 3 w 4529"/>
              <a:gd name="T35" fmla="*/ 31 h 71"/>
              <a:gd name="T36" fmla="*/ 6 w 4529"/>
              <a:gd name="T37" fmla="*/ 29 h 71"/>
              <a:gd name="T38" fmla="*/ 6 w 4529"/>
              <a:gd name="T39" fmla="*/ 29 h 71"/>
              <a:gd name="T40" fmla="*/ 4482 w 4529"/>
              <a:gd name="T41" fmla="*/ 0 h 71"/>
              <a:gd name="T42" fmla="*/ 4529 w 4529"/>
              <a:gd name="T43" fmla="*/ 35 h 71"/>
              <a:gd name="T44" fmla="*/ 4482 w 4529"/>
              <a:gd name="T45" fmla="*/ 71 h 71"/>
              <a:gd name="T46" fmla="*/ 4482 w 4529"/>
              <a:gd name="T47" fmla="*/ 0 h 71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4529"/>
              <a:gd name="T73" fmla="*/ 0 h 71"/>
              <a:gd name="T74" fmla="*/ 4529 w 4529"/>
              <a:gd name="T75" fmla="*/ 71 h 71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4529" h="71">
                <a:moveTo>
                  <a:pt x="6" y="29"/>
                </a:moveTo>
                <a:lnTo>
                  <a:pt x="4493" y="31"/>
                </a:lnTo>
                <a:lnTo>
                  <a:pt x="4495" y="31"/>
                </a:lnTo>
                <a:lnTo>
                  <a:pt x="4496" y="32"/>
                </a:lnTo>
                <a:lnTo>
                  <a:pt x="4498" y="34"/>
                </a:lnTo>
                <a:lnTo>
                  <a:pt x="4498" y="35"/>
                </a:lnTo>
                <a:lnTo>
                  <a:pt x="4498" y="37"/>
                </a:lnTo>
                <a:lnTo>
                  <a:pt x="4496" y="38"/>
                </a:lnTo>
                <a:lnTo>
                  <a:pt x="4495" y="39"/>
                </a:lnTo>
                <a:lnTo>
                  <a:pt x="4493" y="39"/>
                </a:lnTo>
                <a:lnTo>
                  <a:pt x="6" y="39"/>
                </a:lnTo>
                <a:lnTo>
                  <a:pt x="3" y="38"/>
                </a:lnTo>
                <a:lnTo>
                  <a:pt x="1" y="38"/>
                </a:lnTo>
                <a:lnTo>
                  <a:pt x="1" y="37"/>
                </a:lnTo>
                <a:lnTo>
                  <a:pt x="0" y="35"/>
                </a:lnTo>
                <a:lnTo>
                  <a:pt x="1" y="32"/>
                </a:lnTo>
                <a:lnTo>
                  <a:pt x="1" y="31"/>
                </a:lnTo>
                <a:lnTo>
                  <a:pt x="3" y="31"/>
                </a:lnTo>
                <a:lnTo>
                  <a:pt x="6" y="29"/>
                </a:lnTo>
                <a:close/>
                <a:moveTo>
                  <a:pt x="4482" y="0"/>
                </a:moveTo>
                <a:lnTo>
                  <a:pt x="4529" y="35"/>
                </a:lnTo>
                <a:lnTo>
                  <a:pt x="4482" y="71"/>
                </a:lnTo>
                <a:lnTo>
                  <a:pt x="4482" y="0"/>
                </a:lnTo>
                <a:close/>
              </a:path>
            </a:pathLst>
          </a:custGeom>
          <a:solidFill>
            <a:srgbClr val="000000"/>
          </a:solidFill>
          <a:ln w="1588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28013" name="Freeform 13"/>
          <p:cNvSpPr>
            <a:spLocks noEditPoints="1"/>
          </p:cNvSpPr>
          <p:nvPr/>
        </p:nvSpPr>
        <p:spPr bwMode="auto">
          <a:xfrm>
            <a:off x="1354138" y="2946400"/>
            <a:ext cx="822325" cy="685800"/>
          </a:xfrm>
          <a:custGeom>
            <a:avLst/>
            <a:gdLst>
              <a:gd name="T0" fmla="*/ 9 w 518"/>
              <a:gd name="T1" fmla="*/ 1 h 432"/>
              <a:gd name="T2" fmla="*/ 494 w 518"/>
              <a:gd name="T3" fmla="*/ 407 h 432"/>
              <a:gd name="T4" fmla="*/ 495 w 518"/>
              <a:gd name="T5" fmla="*/ 408 h 432"/>
              <a:gd name="T6" fmla="*/ 495 w 518"/>
              <a:gd name="T7" fmla="*/ 409 h 432"/>
              <a:gd name="T8" fmla="*/ 495 w 518"/>
              <a:gd name="T9" fmla="*/ 411 h 432"/>
              <a:gd name="T10" fmla="*/ 494 w 518"/>
              <a:gd name="T11" fmla="*/ 412 h 432"/>
              <a:gd name="T12" fmla="*/ 492 w 518"/>
              <a:gd name="T13" fmla="*/ 414 h 432"/>
              <a:gd name="T14" fmla="*/ 491 w 518"/>
              <a:gd name="T15" fmla="*/ 414 h 432"/>
              <a:gd name="T16" fmla="*/ 489 w 518"/>
              <a:gd name="T17" fmla="*/ 414 h 432"/>
              <a:gd name="T18" fmla="*/ 488 w 518"/>
              <a:gd name="T19" fmla="*/ 412 h 432"/>
              <a:gd name="T20" fmla="*/ 3 w 518"/>
              <a:gd name="T21" fmla="*/ 8 h 432"/>
              <a:gd name="T22" fmla="*/ 1 w 518"/>
              <a:gd name="T23" fmla="*/ 7 h 432"/>
              <a:gd name="T24" fmla="*/ 0 w 518"/>
              <a:gd name="T25" fmla="*/ 5 h 432"/>
              <a:gd name="T26" fmla="*/ 1 w 518"/>
              <a:gd name="T27" fmla="*/ 4 h 432"/>
              <a:gd name="T28" fmla="*/ 1 w 518"/>
              <a:gd name="T29" fmla="*/ 3 h 432"/>
              <a:gd name="T30" fmla="*/ 3 w 518"/>
              <a:gd name="T31" fmla="*/ 1 h 432"/>
              <a:gd name="T32" fmla="*/ 4 w 518"/>
              <a:gd name="T33" fmla="*/ 0 h 432"/>
              <a:gd name="T34" fmla="*/ 6 w 518"/>
              <a:gd name="T35" fmla="*/ 1 h 432"/>
              <a:gd name="T36" fmla="*/ 9 w 518"/>
              <a:gd name="T37" fmla="*/ 1 h 432"/>
              <a:gd name="T38" fmla="*/ 9 w 518"/>
              <a:gd name="T39" fmla="*/ 1 h 432"/>
              <a:gd name="T40" fmla="*/ 504 w 518"/>
              <a:gd name="T41" fmla="*/ 374 h 432"/>
              <a:gd name="T42" fmla="*/ 518 w 518"/>
              <a:gd name="T43" fmla="*/ 432 h 432"/>
              <a:gd name="T44" fmla="*/ 458 w 518"/>
              <a:gd name="T45" fmla="*/ 429 h 432"/>
              <a:gd name="T46" fmla="*/ 504 w 518"/>
              <a:gd name="T47" fmla="*/ 374 h 432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518"/>
              <a:gd name="T73" fmla="*/ 0 h 432"/>
              <a:gd name="T74" fmla="*/ 518 w 518"/>
              <a:gd name="T75" fmla="*/ 432 h 432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518" h="432">
                <a:moveTo>
                  <a:pt x="9" y="1"/>
                </a:moveTo>
                <a:lnTo>
                  <a:pt x="494" y="407"/>
                </a:lnTo>
                <a:lnTo>
                  <a:pt x="495" y="408"/>
                </a:lnTo>
                <a:lnTo>
                  <a:pt x="495" y="409"/>
                </a:lnTo>
                <a:lnTo>
                  <a:pt x="495" y="411"/>
                </a:lnTo>
                <a:lnTo>
                  <a:pt x="494" y="412"/>
                </a:lnTo>
                <a:lnTo>
                  <a:pt x="492" y="414"/>
                </a:lnTo>
                <a:lnTo>
                  <a:pt x="491" y="414"/>
                </a:lnTo>
                <a:lnTo>
                  <a:pt x="489" y="414"/>
                </a:lnTo>
                <a:lnTo>
                  <a:pt x="488" y="412"/>
                </a:lnTo>
                <a:lnTo>
                  <a:pt x="3" y="8"/>
                </a:lnTo>
                <a:lnTo>
                  <a:pt x="1" y="7"/>
                </a:lnTo>
                <a:lnTo>
                  <a:pt x="0" y="5"/>
                </a:lnTo>
                <a:lnTo>
                  <a:pt x="1" y="4"/>
                </a:lnTo>
                <a:lnTo>
                  <a:pt x="1" y="3"/>
                </a:lnTo>
                <a:lnTo>
                  <a:pt x="3" y="1"/>
                </a:lnTo>
                <a:lnTo>
                  <a:pt x="4" y="0"/>
                </a:lnTo>
                <a:lnTo>
                  <a:pt x="6" y="1"/>
                </a:lnTo>
                <a:lnTo>
                  <a:pt x="9" y="1"/>
                </a:lnTo>
                <a:close/>
                <a:moveTo>
                  <a:pt x="504" y="374"/>
                </a:moveTo>
                <a:lnTo>
                  <a:pt x="518" y="432"/>
                </a:lnTo>
                <a:lnTo>
                  <a:pt x="458" y="429"/>
                </a:lnTo>
                <a:lnTo>
                  <a:pt x="504" y="374"/>
                </a:lnTo>
                <a:close/>
              </a:path>
            </a:pathLst>
          </a:custGeom>
          <a:solidFill>
            <a:srgbClr val="000000"/>
          </a:solidFill>
          <a:ln w="1588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28014" name="Freeform 14"/>
          <p:cNvSpPr>
            <a:spLocks noEditPoints="1"/>
          </p:cNvSpPr>
          <p:nvPr/>
        </p:nvSpPr>
        <p:spPr bwMode="auto">
          <a:xfrm>
            <a:off x="1627188" y="3625850"/>
            <a:ext cx="4884737" cy="1528763"/>
          </a:xfrm>
          <a:custGeom>
            <a:avLst/>
            <a:gdLst>
              <a:gd name="T0" fmla="*/ 6 w 3077"/>
              <a:gd name="T1" fmla="*/ 0 h 963"/>
              <a:gd name="T2" fmla="*/ 3044 w 3077"/>
              <a:gd name="T3" fmla="*/ 929 h 963"/>
              <a:gd name="T4" fmla="*/ 3046 w 3077"/>
              <a:gd name="T5" fmla="*/ 929 h 963"/>
              <a:gd name="T6" fmla="*/ 3047 w 3077"/>
              <a:gd name="T7" fmla="*/ 930 h 963"/>
              <a:gd name="T8" fmla="*/ 3047 w 3077"/>
              <a:gd name="T9" fmla="*/ 932 h 963"/>
              <a:gd name="T10" fmla="*/ 3047 w 3077"/>
              <a:gd name="T11" fmla="*/ 934 h 963"/>
              <a:gd name="T12" fmla="*/ 3046 w 3077"/>
              <a:gd name="T13" fmla="*/ 936 h 963"/>
              <a:gd name="T14" fmla="*/ 3046 w 3077"/>
              <a:gd name="T15" fmla="*/ 936 h 963"/>
              <a:gd name="T16" fmla="*/ 3043 w 3077"/>
              <a:gd name="T17" fmla="*/ 937 h 963"/>
              <a:gd name="T18" fmla="*/ 3041 w 3077"/>
              <a:gd name="T19" fmla="*/ 937 h 963"/>
              <a:gd name="T20" fmla="*/ 3 w 3077"/>
              <a:gd name="T21" fmla="*/ 8 h 963"/>
              <a:gd name="T22" fmla="*/ 2 w 3077"/>
              <a:gd name="T23" fmla="*/ 7 h 963"/>
              <a:gd name="T24" fmla="*/ 0 w 3077"/>
              <a:gd name="T25" fmla="*/ 6 h 963"/>
              <a:gd name="T26" fmla="*/ 0 w 3077"/>
              <a:gd name="T27" fmla="*/ 4 h 963"/>
              <a:gd name="T28" fmla="*/ 0 w 3077"/>
              <a:gd name="T29" fmla="*/ 3 h 963"/>
              <a:gd name="T30" fmla="*/ 0 w 3077"/>
              <a:gd name="T31" fmla="*/ 1 h 963"/>
              <a:gd name="T32" fmla="*/ 2 w 3077"/>
              <a:gd name="T33" fmla="*/ 0 h 963"/>
              <a:gd name="T34" fmla="*/ 3 w 3077"/>
              <a:gd name="T35" fmla="*/ 0 h 963"/>
              <a:gd name="T36" fmla="*/ 6 w 3077"/>
              <a:gd name="T37" fmla="*/ 0 h 963"/>
              <a:gd name="T38" fmla="*/ 6 w 3077"/>
              <a:gd name="T39" fmla="*/ 0 h 963"/>
              <a:gd name="T40" fmla="*/ 3041 w 3077"/>
              <a:gd name="T41" fmla="*/ 895 h 963"/>
              <a:gd name="T42" fmla="*/ 3077 w 3077"/>
              <a:gd name="T43" fmla="*/ 943 h 963"/>
              <a:gd name="T44" fmla="*/ 3021 w 3077"/>
              <a:gd name="T45" fmla="*/ 963 h 963"/>
              <a:gd name="T46" fmla="*/ 3041 w 3077"/>
              <a:gd name="T47" fmla="*/ 895 h 963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3077"/>
              <a:gd name="T73" fmla="*/ 0 h 963"/>
              <a:gd name="T74" fmla="*/ 3077 w 3077"/>
              <a:gd name="T75" fmla="*/ 963 h 963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3077" h="963">
                <a:moveTo>
                  <a:pt x="6" y="0"/>
                </a:moveTo>
                <a:lnTo>
                  <a:pt x="3044" y="929"/>
                </a:lnTo>
                <a:lnTo>
                  <a:pt x="3046" y="929"/>
                </a:lnTo>
                <a:lnTo>
                  <a:pt x="3047" y="930"/>
                </a:lnTo>
                <a:lnTo>
                  <a:pt x="3047" y="932"/>
                </a:lnTo>
                <a:lnTo>
                  <a:pt x="3047" y="934"/>
                </a:lnTo>
                <a:lnTo>
                  <a:pt x="3046" y="936"/>
                </a:lnTo>
                <a:lnTo>
                  <a:pt x="3043" y="937"/>
                </a:lnTo>
                <a:lnTo>
                  <a:pt x="3041" y="937"/>
                </a:lnTo>
                <a:lnTo>
                  <a:pt x="3" y="8"/>
                </a:lnTo>
                <a:lnTo>
                  <a:pt x="2" y="7"/>
                </a:lnTo>
                <a:lnTo>
                  <a:pt x="0" y="6"/>
                </a:lnTo>
                <a:lnTo>
                  <a:pt x="0" y="4"/>
                </a:lnTo>
                <a:lnTo>
                  <a:pt x="0" y="3"/>
                </a:lnTo>
                <a:lnTo>
                  <a:pt x="0" y="1"/>
                </a:lnTo>
                <a:lnTo>
                  <a:pt x="2" y="0"/>
                </a:lnTo>
                <a:lnTo>
                  <a:pt x="3" y="0"/>
                </a:lnTo>
                <a:lnTo>
                  <a:pt x="6" y="0"/>
                </a:lnTo>
                <a:close/>
                <a:moveTo>
                  <a:pt x="3041" y="895"/>
                </a:moveTo>
                <a:lnTo>
                  <a:pt x="3077" y="943"/>
                </a:lnTo>
                <a:lnTo>
                  <a:pt x="3021" y="963"/>
                </a:lnTo>
                <a:lnTo>
                  <a:pt x="3041" y="895"/>
                </a:lnTo>
                <a:close/>
              </a:path>
            </a:pathLst>
          </a:custGeom>
          <a:solidFill>
            <a:srgbClr val="000000"/>
          </a:solidFill>
          <a:ln w="1588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28015" name="Freeform 15"/>
          <p:cNvSpPr>
            <a:spLocks noEditPoints="1"/>
          </p:cNvSpPr>
          <p:nvPr/>
        </p:nvSpPr>
        <p:spPr bwMode="auto">
          <a:xfrm>
            <a:off x="4876800" y="2954338"/>
            <a:ext cx="1228725" cy="1498600"/>
          </a:xfrm>
          <a:custGeom>
            <a:avLst/>
            <a:gdLst>
              <a:gd name="T0" fmla="*/ 1 w 774"/>
              <a:gd name="T1" fmla="*/ 936 h 944"/>
              <a:gd name="T2" fmla="*/ 748 w 774"/>
              <a:gd name="T3" fmla="*/ 25 h 944"/>
              <a:gd name="T4" fmla="*/ 750 w 774"/>
              <a:gd name="T5" fmla="*/ 23 h 944"/>
              <a:gd name="T6" fmla="*/ 751 w 774"/>
              <a:gd name="T7" fmla="*/ 23 h 944"/>
              <a:gd name="T8" fmla="*/ 753 w 774"/>
              <a:gd name="T9" fmla="*/ 23 h 944"/>
              <a:gd name="T10" fmla="*/ 754 w 774"/>
              <a:gd name="T11" fmla="*/ 25 h 944"/>
              <a:gd name="T12" fmla="*/ 755 w 774"/>
              <a:gd name="T13" fmla="*/ 25 h 944"/>
              <a:gd name="T14" fmla="*/ 755 w 774"/>
              <a:gd name="T15" fmla="*/ 27 h 944"/>
              <a:gd name="T16" fmla="*/ 755 w 774"/>
              <a:gd name="T17" fmla="*/ 29 h 944"/>
              <a:gd name="T18" fmla="*/ 755 w 774"/>
              <a:gd name="T19" fmla="*/ 30 h 944"/>
              <a:gd name="T20" fmla="*/ 9 w 774"/>
              <a:gd name="T21" fmla="*/ 942 h 944"/>
              <a:gd name="T22" fmla="*/ 7 w 774"/>
              <a:gd name="T23" fmla="*/ 944 h 944"/>
              <a:gd name="T24" fmla="*/ 6 w 774"/>
              <a:gd name="T25" fmla="*/ 944 h 944"/>
              <a:gd name="T26" fmla="*/ 4 w 774"/>
              <a:gd name="T27" fmla="*/ 944 h 944"/>
              <a:gd name="T28" fmla="*/ 3 w 774"/>
              <a:gd name="T29" fmla="*/ 942 h 944"/>
              <a:gd name="T30" fmla="*/ 1 w 774"/>
              <a:gd name="T31" fmla="*/ 941 h 944"/>
              <a:gd name="T32" fmla="*/ 0 w 774"/>
              <a:gd name="T33" fmla="*/ 939 h 944"/>
              <a:gd name="T34" fmla="*/ 1 w 774"/>
              <a:gd name="T35" fmla="*/ 938 h 944"/>
              <a:gd name="T36" fmla="*/ 1 w 774"/>
              <a:gd name="T37" fmla="*/ 936 h 944"/>
              <a:gd name="T38" fmla="*/ 1 w 774"/>
              <a:gd name="T39" fmla="*/ 936 h 944"/>
              <a:gd name="T40" fmla="*/ 717 w 774"/>
              <a:gd name="T41" fmla="*/ 15 h 944"/>
              <a:gd name="T42" fmla="*/ 774 w 774"/>
              <a:gd name="T43" fmla="*/ 0 h 944"/>
              <a:gd name="T44" fmla="*/ 771 w 774"/>
              <a:gd name="T45" fmla="*/ 59 h 944"/>
              <a:gd name="T46" fmla="*/ 717 w 774"/>
              <a:gd name="T47" fmla="*/ 15 h 944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774"/>
              <a:gd name="T73" fmla="*/ 0 h 944"/>
              <a:gd name="T74" fmla="*/ 774 w 774"/>
              <a:gd name="T75" fmla="*/ 944 h 944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774" h="944">
                <a:moveTo>
                  <a:pt x="1" y="936"/>
                </a:moveTo>
                <a:lnTo>
                  <a:pt x="748" y="25"/>
                </a:lnTo>
                <a:lnTo>
                  <a:pt x="750" y="23"/>
                </a:lnTo>
                <a:lnTo>
                  <a:pt x="751" y="23"/>
                </a:lnTo>
                <a:lnTo>
                  <a:pt x="753" y="23"/>
                </a:lnTo>
                <a:lnTo>
                  <a:pt x="754" y="25"/>
                </a:lnTo>
                <a:lnTo>
                  <a:pt x="755" y="25"/>
                </a:lnTo>
                <a:lnTo>
                  <a:pt x="755" y="27"/>
                </a:lnTo>
                <a:lnTo>
                  <a:pt x="755" y="29"/>
                </a:lnTo>
                <a:lnTo>
                  <a:pt x="755" y="30"/>
                </a:lnTo>
                <a:lnTo>
                  <a:pt x="9" y="942"/>
                </a:lnTo>
                <a:lnTo>
                  <a:pt x="7" y="944"/>
                </a:lnTo>
                <a:lnTo>
                  <a:pt x="6" y="944"/>
                </a:lnTo>
                <a:lnTo>
                  <a:pt x="4" y="944"/>
                </a:lnTo>
                <a:lnTo>
                  <a:pt x="3" y="942"/>
                </a:lnTo>
                <a:lnTo>
                  <a:pt x="1" y="941"/>
                </a:lnTo>
                <a:lnTo>
                  <a:pt x="0" y="939"/>
                </a:lnTo>
                <a:lnTo>
                  <a:pt x="1" y="938"/>
                </a:lnTo>
                <a:lnTo>
                  <a:pt x="1" y="936"/>
                </a:lnTo>
                <a:close/>
                <a:moveTo>
                  <a:pt x="717" y="15"/>
                </a:moveTo>
                <a:lnTo>
                  <a:pt x="774" y="0"/>
                </a:lnTo>
                <a:lnTo>
                  <a:pt x="771" y="59"/>
                </a:lnTo>
                <a:lnTo>
                  <a:pt x="717" y="15"/>
                </a:lnTo>
                <a:close/>
              </a:path>
            </a:pathLst>
          </a:custGeom>
          <a:solidFill>
            <a:srgbClr val="000000"/>
          </a:solidFill>
          <a:ln w="1588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28016" name="Rectangle 16"/>
          <p:cNvSpPr>
            <a:spLocks noChangeArrowheads="1"/>
          </p:cNvSpPr>
          <p:nvPr/>
        </p:nvSpPr>
        <p:spPr bwMode="auto">
          <a:xfrm>
            <a:off x="703263" y="2846388"/>
            <a:ext cx="112861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1500" b="1" i="1" dirty="0">
                <a:latin typeface="Calibri"/>
              </a:rPr>
              <a:t>p</a:t>
            </a:r>
            <a:endParaRPr lang="en-US" sz="1800" dirty="0">
              <a:solidFill>
                <a:schemeClr val="tx1"/>
              </a:solidFill>
              <a:latin typeface="Tahoma" pitchFamily="-65" charset="0"/>
            </a:endParaRPr>
          </a:p>
        </p:txBody>
      </p:sp>
      <p:sp>
        <p:nvSpPr>
          <p:cNvPr id="128017" name="Rectangle 17"/>
          <p:cNvSpPr>
            <a:spLocks noChangeArrowheads="1"/>
          </p:cNvSpPr>
          <p:nvPr/>
        </p:nvSpPr>
        <p:spPr bwMode="auto">
          <a:xfrm>
            <a:off x="798513" y="2933700"/>
            <a:ext cx="72699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1000" b="1" i="1" dirty="0">
                <a:latin typeface="Calibri"/>
              </a:rPr>
              <a:t>0</a:t>
            </a:r>
            <a:endParaRPr lang="en-US" sz="1800" dirty="0">
              <a:solidFill>
                <a:schemeClr val="tx1"/>
              </a:solidFill>
              <a:latin typeface="Tahoma" pitchFamily="-65" charset="0"/>
            </a:endParaRPr>
          </a:p>
        </p:txBody>
      </p:sp>
      <p:sp>
        <p:nvSpPr>
          <p:cNvPr id="128018" name="Rectangle 18"/>
          <p:cNvSpPr>
            <a:spLocks noChangeArrowheads="1"/>
          </p:cNvSpPr>
          <p:nvPr/>
        </p:nvSpPr>
        <p:spPr bwMode="auto">
          <a:xfrm>
            <a:off x="860425" y="2849563"/>
            <a:ext cx="476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endParaRPr lang="en-US" sz="1800">
              <a:solidFill>
                <a:schemeClr val="tx1"/>
              </a:solidFill>
              <a:latin typeface="Tahoma" pitchFamily="-65" charset="0"/>
            </a:endParaRPr>
          </a:p>
        </p:txBody>
      </p:sp>
      <p:sp>
        <p:nvSpPr>
          <p:cNvPr id="128019" name="Rectangle 19"/>
          <p:cNvSpPr>
            <a:spLocks noChangeArrowheads="1"/>
          </p:cNvSpPr>
          <p:nvPr/>
        </p:nvSpPr>
        <p:spPr bwMode="auto">
          <a:xfrm>
            <a:off x="1250950" y="2981325"/>
            <a:ext cx="111803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1500" b="1" i="1" dirty="0">
                <a:latin typeface="Calibri"/>
              </a:rPr>
              <a:t>a</a:t>
            </a:r>
            <a:endParaRPr lang="en-US" sz="1800" dirty="0">
              <a:solidFill>
                <a:schemeClr val="tx1"/>
              </a:solidFill>
              <a:latin typeface="Tahoma" pitchFamily="-65" charset="0"/>
            </a:endParaRPr>
          </a:p>
        </p:txBody>
      </p:sp>
      <p:sp>
        <p:nvSpPr>
          <p:cNvPr id="128020" name="Rectangle 20"/>
          <p:cNvSpPr>
            <a:spLocks noChangeArrowheads="1"/>
          </p:cNvSpPr>
          <p:nvPr/>
        </p:nvSpPr>
        <p:spPr bwMode="auto">
          <a:xfrm>
            <a:off x="1344613" y="2984500"/>
            <a:ext cx="476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endParaRPr lang="en-US" sz="1800">
              <a:solidFill>
                <a:schemeClr val="tx1"/>
              </a:solidFill>
              <a:latin typeface="Tahoma" pitchFamily="-65" charset="0"/>
            </a:endParaRPr>
          </a:p>
        </p:txBody>
      </p:sp>
      <p:sp>
        <p:nvSpPr>
          <p:cNvPr id="128021" name="Rectangle 21"/>
          <p:cNvSpPr>
            <a:spLocks noChangeArrowheads="1"/>
          </p:cNvSpPr>
          <p:nvPr/>
        </p:nvSpPr>
        <p:spPr bwMode="auto">
          <a:xfrm>
            <a:off x="4805363" y="4200525"/>
            <a:ext cx="89768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1500" b="1" i="1" dirty="0">
                <a:latin typeface="Calibri"/>
              </a:rPr>
              <a:t>f</a:t>
            </a:r>
            <a:endParaRPr lang="en-US" sz="1800" dirty="0">
              <a:solidFill>
                <a:schemeClr val="tx1"/>
              </a:solidFill>
              <a:latin typeface="Tahoma" pitchFamily="-65" charset="0"/>
            </a:endParaRPr>
          </a:p>
        </p:txBody>
      </p:sp>
      <p:sp>
        <p:nvSpPr>
          <p:cNvPr id="128022" name="Rectangle 22"/>
          <p:cNvSpPr>
            <a:spLocks noChangeArrowheads="1"/>
          </p:cNvSpPr>
          <p:nvPr/>
        </p:nvSpPr>
        <p:spPr bwMode="auto">
          <a:xfrm>
            <a:off x="4867275" y="4203700"/>
            <a:ext cx="476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endParaRPr lang="en-US" sz="1800">
              <a:solidFill>
                <a:schemeClr val="tx1"/>
              </a:solidFill>
              <a:latin typeface="Tahoma" pitchFamily="-65" charset="0"/>
            </a:endParaRPr>
          </a:p>
        </p:txBody>
      </p:sp>
      <p:sp>
        <p:nvSpPr>
          <p:cNvPr id="128023" name="Rectangle 23"/>
          <p:cNvSpPr>
            <a:spLocks noChangeArrowheads="1"/>
          </p:cNvSpPr>
          <p:nvPr/>
        </p:nvSpPr>
        <p:spPr bwMode="auto">
          <a:xfrm>
            <a:off x="3565525" y="3387725"/>
            <a:ext cx="104759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1500" b="1" i="1" dirty="0">
                <a:latin typeface="Calibri"/>
              </a:rPr>
              <a:t>e</a:t>
            </a:r>
            <a:endParaRPr lang="en-US" sz="1800" dirty="0">
              <a:solidFill>
                <a:schemeClr val="tx1"/>
              </a:solidFill>
              <a:latin typeface="Tahoma" pitchFamily="-65" charset="0"/>
            </a:endParaRPr>
          </a:p>
        </p:txBody>
      </p:sp>
      <p:sp>
        <p:nvSpPr>
          <p:cNvPr id="128024" name="Rectangle 24"/>
          <p:cNvSpPr>
            <a:spLocks noChangeArrowheads="1"/>
          </p:cNvSpPr>
          <p:nvPr/>
        </p:nvSpPr>
        <p:spPr bwMode="auto">
          <a:xfrm>
            <a:off x="3648075" y="3390900"/>
            <a:ext cx="476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endParaRPr lang="en-US" sz="1800">
              <a:solidFill>
                <a:schemeClr val="tx1"/>
              </a:solidFill>
              <a:latin typeface="Tahoma" pitchFamily="-65" charset="0"/>
            </a:endParaRPr>
          </a:p>
        </p:txBody>
      </p:sp>
      <p:sp>
        <p:nvSpPr>
          <p:cNvPr id="128025" name="Rectangle 25"/>
          <p:cNvSpPr>
            <a:spLocks noChangeArrowheads="1"/>
          </p:cNvSpPr>
          <p:nvPr/>
        </p:nvSpPr>
        <p:spPr bwMode="auto">
          <a:xfrm>
            <a:off x="703263" y="4878388"/>
            <a:ext cx="112861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1500" b="1" i="1" dirty="0">
                <a:latin typeface="Calibri"/>
              </a:rPr>
              <a:t>p</a:t>
            </a:r>
            <a:endParaRPr lang="en-US" sz="1800" dirty="0">
              <a:solidFill>
                <a:schemeClr val="tx1"/>
              </a:solidFill>
              <a:latin typeface="Tahoma" pitchFamily="-65" charset="0"/>
            </a:endParaRPr>
          </a:p>
        </p:txBody>
      </p:sp>
      <p:sp>
        <p:nvSpPr>
          <p:cNvPr id="128026" name="Rectangle 26"/>
          <p:cNvSpPr>
            <a:spLocks noChangeArrowheads="1"/>
          </p:cNvSpPr>
          <p:nvPr/>
        </p:nvSpPr>
        <p:spPr bwMode="auto">
          <a:xfrm>
            <a:off x="798513" y="4967288"/>
            <a:ext cx="72699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1000" b="1" i="1" dirty="0">
                <a:latin typeface="Calibri"/>
              </a:rPr>
              <a:t>3</a:t>
            </a:r>
            <a:endParaRPr lang="en-US" sz="1800" dirty="0">
              <a:solidFill>
                <a:schemeClr val="tx1"/>
              </a:solidFill>
              <a:latin typeface="Tahoma" pitchFamily="-65" charset="0"/>
            </a:endParaRPr>
          </a:p>
        </p:txBody>
      </p:sp>
      <p:sp>
        <p:nvSpPr>
          <p:cNvPr id="128027" name="Rectangle 27"/>
          <p:cNvSpPr>
            <a:spLocks noChangeArrowheads="1"/>
          </p:cNvSpPr>
          <p:nvPr/>
        </p:nvSpPr>
        <p:spPr bwMode="auto">
          <a:xfrm>
            <a:off x="860425" y="4881563"/>
            <a:ext cx="476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endParaRPr lang="en-US" sz="1800">
              <a:solidFill>
                <a:schemeClr val="tx1"/>
              </a:solidFill>
              <a:latin typeface="Tahoma" pitchFamily="-65" charset="0"/>
            </a:endParaRPr>
          </a:p>
        </p:txBody>
      </p:sp>
      <p:sp>
        <p:nvSpPr>
          <p:cNvPr id="128028" name="Rectangle 28"/>
          <p:cNvSpPr>
            <a:spLocks noChangeArrowheads="1"/>
          </p:cNvSpPr>
          <p:nvPr/>
        </p:nvSpPr>
        <p:spPr bwMode="auto">
          <a:xfrm>
            <a:off x="1657350" y="3387725"/>
            <a:ext cx="111803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1500" b="1" i="1" dirty="0">
                <a:latin typeface="Calibri"/>
              </a:rPr>
              <a:t>b</a:t>
            </a:r>
            <a:endParaRPr lang="en-US" sz="1800" dirty="0">
              <a:solidFill>
                <a:schemeClr val="tx1"/>
              </a:solidFill>
              <a:latin typeface="Tahoma" pitchFamily="-65" charset="0"/>
            </a:endParaRPr>
          </a:p>
        </p:txBody>
      </p:sp>
      <p:sp>
        <p:nvSpPr>
          <p:cNvPr id="128029" name="Rectangle 29"/>
          <p:cNvSpPr>
            <a:spLocks noChangeArrowheads="1"/>
          </p:cNvSpPr>
          <p:nvPr/>
        </p:nvSpPr>
        <p:spPr bwMode="auto">
          <a:xfrm>
            <a:off x="1751013" y="3390900"/>
            <a:ext cx="476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endParaRPr lang="en-US" sz="1800">
              <a:solidFill>
                <a:schemeClr val="tx1"/>
              </a:solidFill>
              <a:latin typeface="Tahoma" pitchFamily="-65" charset="0"/>
            </a:endParaRPr>
          </a:p>
        </p:txBody>
      </p:sp>
      <p:sp>
        <p:nvSpPr>
          <p:cNvPr id="128030" name="Rectangle 30"/>
          <p:cNvSpPr>
            <a:spLocks noChangeArrowheads="1"/>
          </p:cNvSpPr>
          <p:nvPr/>
        </p:nvSpPr>
        <p:spPr bwMode="auto">
          <a:xfrm>
            <a:off x="703263" y="4337050"/>
            <a:ext cx="112861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1500" b="1" i="1" dirty="0">
                <a:latin typeface="Calibri"/>
              </a:rPr>
              <a:t>p</a:t>
            </a:r>
            <a:endParaRPr lang="en-US" sz="1800" dirty="0">
              <a:solidFill>
                <a:schemeClr val="tx1"/>
              </a:solidFill>
              <a:latin typeface="Tahoma" pitchFamily="-65" charset="0"/>
            </a:endParaRPr>
          </a:p>
        </p:txBody>
      </p:sp>
      <p:sp>
        <p:nvSpPr>
          <p:cNvPr id="128031" name="Rectangle 31"/>
          <p:cNvSpPr>
            <a:spLocks noChangeArrowheads="1"/>
          </p:cNvSpPr>
          <p:nvPr/>
        </p:nvSpPr>
        <p:spPr bwMode="auto">
          <a:xfrm>
            <a:off x="798513" y="4424363"/>
            <a:ext cx="72699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1000" b="1" i="1" dirty="0">
                <a:latin typeface="Calibri"/>
              </a:rPr>
              <a:t>2</a:t>
            </a:r>
            <a:endParaRPr lang="en-US" sz="1800" dirty="0">
              <a:solidFill>
                <a:schemeClr val="tx1"/>
              </a:solidFill>
              <a:latin typeface="Tahoma" pitchFamily="-65" charset="0"/>
            </a:endParaRPr>
          </a:p>
        </p:txBody>
      </p:sp>
      <p:sp>
        <p:nvSpPr>
          <p:cNvPr id="128032" name="Rectangle 32"/>
          <p:cNvSpPr>
            <a:spLocks noChangeArrowheads="1"/>
          </p:cNvSpPr>
          <p:nvPr/>
        </p:nvSpPr>
        <p:spPr bwMode="auto">
          <a:xfrm>
            <a:off x="860425" y="4340225"/>
            <a:ext cx="476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endParaRPr lang="en-US" sz="1800">
              <a:solidFill>
                <a:schemeClr val="tx1"/>
              </a:solidFill>
              <a:latin typeface="Tahoma" pitchFamily="-65" charset="0"/>
            </a:endParaRPr>
          </a:p>
        </p:txBody>
      </p:sp>
      <p:sp>
        <p:nvSpPr>
          <p:cNvPr id="128033" name="Rectangle 33"/>
          <p:cNvSpPr>
            <a:spLocks noChangeArrowheads="1"/>
          </p:cNvSpPr>
          <p:nvPr/>
        </p:nvSpPr>
        <p:spPr bwMode="auto">
          <a:xfrm>
            <a:off x="703263" y="3524250"/>
            <a:ext cx="112861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1500" b="1" i="1" dirty="0">
                <a:latin typeface="Calibri"/>
              </a:rPr>
              <a:t>p</a:t>
            </a:r>
            <a:endParaRPr lang="en-US" sz="1800" dirty="0">
              <a:solidFill>
                <a:schemeClr val="tx1"/>
              </a:solidFill>
              <a:latin typeface="Tahoma" pitchFamily="-65" charset="0"/>
            </a:endParaRPr>
          </a:p>
        </p:txBody>
      </p:sp>
      <p:sp>
        <p:nvSpPr>
          <p:cNvPr id="128034" name="Rectangle 34"/>
          <p:cNvSpPr>
            <a:spLocks noChangeArrowheads="1"/>
          </p:cNvSpPr>
          <p:nvPr/>
        </p:nvSpPr>
        <p:spPr bwMode="auto">
          <a:xfrm>
            <a:off x="798513" y="3611563"/>
            <a:ext cx="72699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1000" b="1" i="1" dirty="0">
                <a:latin typeface="Calibri"/>
              </a:rPr>
              <a:t>1</a:t>
            </a:r>
            <a:endParaRPr lang="en-US" sz="1800" dirty="0">
              <a:solidFill>
                <a:schemeClr val="tx1"/>
              </a:solidFill>
              <a:latin typeface="Tahoma" pitchFamily="-65" charset="0"/>
            </a:endParaRPr>
          </a:p>
        </p:txBody>
      </p:sp>
      <p:sp>
        <p:nvSpPr>
          <p:cNvPr id="128035" name="Rectangle 35"/>
          <p:cNvSpPr>
            <a:spLocks noChangeArrowheads="1"/>
          </p:cNvSpPr>
          <p:nvPr/>
        </p:nvSpPr>
        <p:spPr bwMode="auto">
          <a:xfrm>
            <a:off x="860425" y="3527425"/>
            <a:ext cx="476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endParaRPr lang="en-US" sz="1800">
              <a:solidFill>
                <a:schemeClr val="tx1"/>
              </a:solidFill>
              <a:latin typeface="Tahoma" pitchFamily="-65" charset="0"/>
            </a:endParaRPr>
          </a:p>
        </p:txBody>
      </p:sp>
      <p:sp>
        <p:nvSpPr>
          <p:cNvPr id="128036" name="Rectangle 36"/>
          <p:cNvSpPr>
            <a:spLocks noChangeArrowheads="1"/>
          </p:cNvSpPr>
          <p:nvPr/>
        </p:nvSpPr>
        <p:spPr bwMode="auto">
          <a:xfrm>
            <a:off x="2481263" y="3387725"/>
            <a:ext cx="100037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1500" b="1" i="1" dirty="0">
                <a:latin typeface="Calibri"/>
              </a:rPr>
              <a:t>c</a:t>
            </a:r>
            <a:endParaRPr lang="en-US" sz="1800" dirty="0">
              <a:solidFill>
                <a:schemeClr val="tx1"/>
              </a:solidFill>
              <a:latin typeface="Tahoma" pitchFamily="-65" charset="0"/>
            </a:endParaRPr>
          </a:p>
        </p:txBody>
      </p:sp>
      <p:sp>
        <p:nvSpPr>
          <p:cNvPr id="128037" name="Rectangle 37"/>
          <p:cNvSpPr>
            <a:spLocks noChangeArrowheads="1"/>
          </p:cNvSpPr>
          <p:nvPr/>
        </p:nvSpPr>
        <p:spPr bwMode="auto">
          <a:xfrm>
            <a:off x="2563813" y="3390900"/>
            <a:ext cx="476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endParaRPr lang="en-US" sz="1800">
              <a:solidFill>
                <a:schemeClr val="tx1"/>
              </a:solidFill>
              <a:latin typeface="Tahoma" pitchFamily="-65" charset="0"/>
            </a:endParaRPr>
          </a:p>
        </p:txBody>
      </p:sp>
      <p:sp>
        <p:nvSpPr>
          <p:cNvPr id="128038" name="Rectangle 38"/>
          <p:cNvSpPr>
            <a:spLocks noChangeArrowheads="1"/>
          </p:cNvSpPr>
          <p:nvPr/>
        </p:nvSpPr>
        <p:spPr bwMode="auto">
          <a:xfrm>
            <a:off x="4025900" y="2981325"/>
            <a:ext cx="112861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1500" b="1" i="1" dirty="0">
                <a:latin typeface="Calibri"/>
              </a:rPr>
              <a:t>d</a:t>
            </a:r>
            <a:endParaRPr lang="en-US" sz="1800" dirty="0">
              <a:solidFill>
                <a:schemeClr val="tx1"/>
              </a:solidFill>
              <a:latin typeface="Tahoma" pitchFamily="-65" charset="0"/>
            </a:endParaRPr>
          </a:p>
        </p:txBody>
      </p:sp>
      <p:sp>
        <p:nvSpPr>
          <p:cNvPr id="128039" name="Rectangle 39"/>
          <p:cNvSpPr>
            <a:spLocks noChangeArrowheads="1"/>
          </p:cNvSpPr>
          <p:nvPr/>
        </p:nvSpPr>
        <p:spPr bwMode="auto">
          <a:xfrm>
            <a:off x="4121150" y="2984500"/>
            <a:ext cx="476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endParaRPr lang="en-US" sz="1800">
              <a:solidFill>
                <a:schemeClr val="tx1"/>
              </a:solidFill>
              <a:latin typeface="Tahoma" pitchFamily="-65" charset="0"/>
            </a:endParaRPr>
          </a:p>
        </p:txBody>
      </p:sp>
      <p:sp>
        <p:nvSpPr>
          <p:cNvPr id="128040" name="Line 40"/>
          <p:cNvSpPr>
            <a:spLocks noChangeShapeType="1"/>
          </p:cNvSpPr>
          <p:nvPr/>
        </p:nvSpPr>
        <p:spPr bwMode="auto">
          <a:xfrm>
            <a:off x="2854325" y="2954338"/>
            <a:ext cx="1588" cy="2303462"/>
          </a:xfrm>
          <a:prstGeom prst="line">
            <a:avLst/>
          </a:prstGeom>
          <a:noFill/>
          <a:ln w="74613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28041" name="Line 41"/>
          <p:cNvSpPr>
            <a:spLocks noChangeShapeType="1"/>
          </p:cNvSpPr>
          <p:nvPr/>
        </p:nvSpPr>
        <p:spPr bwMode="auto">
          <a:xfrm>
            <a:off x="4479925" y="2954338"/>
            <a:ext cx="2979738" cy="2168525"/>
          </a:xfrm>
          <a:prstGeom prst="line">
            <a:avLst/>
          </a:prstGeom>
          <a:noFill/>
          <a:ln w="74613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28042" name="Line 42"/>
          <p:cNvSpPr>
            <a:spLocks noChangeShapeType="1"/>
          </p:cNvSpPr>
          <p:nvPr/>
        </p:nvSpPr>
        <p:spPr bwMode="auto">
          <a:xfrm>
            <a:off x="3667125" y="2954338"/>
            <a:ext cx="2166938" cy="2168525"/>
          </a:xfrm>
          <a:prstGeom prst="line">
            <a:avLst/>
          </a:prstGeom>
          <a:noFill/>
          <a:ln w="74613">
            <a:solidFill>
              <a:srgbClr val="999999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28043" name="Freeform 43"/>
          <p:cNvSpPr>
            <a:spLocks noEditPoints="1"/>
          </p:cNvSpPr>
          <p:nvPr/>
        </p:nvSpPr>
        <p:spPr bwMode="auto">
          <a:xfrm>
            <a:off x="3929063" y="2946400"/>
            <a:ext cx="184150" cy="685800"/>
          </a:xfrm>
          <a:custGeom>
            <a:avLst/>
            <a:gdLst>
              <a:gd name="T0" fmla="*/ 10 w 116"/>
              <a:gd name="T1" fmla="*/ 4 h 432"/>
              <a:gd name="T2" fmla="*/ 88 w 116"/>
              <a:gd name="T3" fmla="*/ 397 h 432"/>
              <a:gd name="T4" fmla="*/ 88 w 116"/>
              <a:gd name="T5" fmla="*/ 398 h 432"/>
              <a:gd name="T6" fmla="*/ 88 w 116"/>
              <a:gd name="T7" fmla="*/ 399 h 432"/>
              <a:gd name="T8" fmla="*/ 86 w 116"/>
              <a:gd name="T9" fmla="*/ 401 h 432"/>
              <a:gd name="T10" fmla="*/ 85 w 116"/>
              <a:gd name="T11" fmla="*/ 402 h 432"/>
              <a:gd name="T12" fmla="*/ 82 w 116"/>
              <a:gd name="T13" fmla="*/ 402 h 432"/>
              <a:gd name="T14" fmla="*/ 81 w 116"/>
              <a:gd name="T15" fmla="*/ 401 h 432"/>
              <a:gd name="T16" fmla="*/ 79 w 116"/>
              <a:gd name="T17" fmla="*/ 399 h 432"/>
              <a:gd name="T18" fmla="*/ 79 w 116"/>
              <a:gd name="T19" fmla="*/ 398 h 432"/>
              <a:gd name="T20" fmla="*/ 0 w 116"/>
              <a:gd name="T21" fmla="*/ 5 h 432"/>
              <a:gd name="T22" fmla="*/ 0 w 116"/>
              <a:gd name="T23" fmla="*/ 4 h 432"/>
              <a:gd name="T24" fmla="*/ 1 w 116"/>
              <a:gd name="T25" fmla="*/ 3 h 432"/>
              <a:gd name="T26" fmla="*/ 2 w 116"/>
              <a:gd name="T27" fmla="*/ 1 h 432"/>
              <a:gd name="T28" fmla="*/ 4 w 116"/>
              <a:gd name="T29" fmla="*/ 0 h 432"/>
              <a:gd name="T30" fmla="*/ 5 w 116"/>
              <a:gd name="T31" fmla="*/ 0 h 432"/>
              <a:gd name="T32" fmla="*/ 7 w 116"/>
              <a:gd name="T33" fmla="*/ 1 h 432"/>
              <a:gd name="T34" fmla="*/ 8 w 116"/>
              <a:gd name="T35" fmla="*/ 3 h 432"/>
              <a:gd name="T36" fmla="*/ 10 w 116"/>
              <a:gd name="T37" fmla="*/ 4 h 432"/>
              <a:gd name="T38" fmla="*/ 10 w 116"/>
              <a:gd name="T39" fmla="*/ 4 h 432"/>
              <a:gd name="T40" fmla="*/ 116 w 116"/>
              <a:gd name="T41" fmla="*/ 378 h 432"/>
              <a:gd name="T42" fmla="*/ 91 w 116"/>
              <a:gd name="T43" fmla="*/ 432 h 432"/>
              <a:gd name="T44" fmla="*/ 47 w 116"/>
              <a:gd name="T45" fmla="*/ 392 h 432"/>
              <a:gd name="T46" fmla="*/ 116 w 116"/>
              <a:gd name="T47" fmla="*/ 378 h 432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116"/>
              <a:gd name="T73" fmla="*/ 0 h 432"/>
              <a:gd name="T74" fmla="*/ 116 w 116"/>
              <a:gd name="T75" fmla="*/ 432 h 432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116" h="432">
                <a:moveTo>
                  <a:pt x="10" y="4"/>
                </a:moveTo>
                <a:lnTo>
                  <a:pt x="88" y="397"/>
                </a:lnTo>
                <a:lnTo>
                  <a:pt x="88" y="398"/>
                </a:lnTo>
                <a:lnTo>
                  <a:pt x="88" y="399"/>
                </a:lnTo>
                <a:lnTo>
                  <a:pt x="86" y="401"/>
                </a:lnTo>
                <a:lnTo>
                  <a:pt x="85" y="402"/>
                </a:lnTo>
                <a:lnTo>
                  <a:pt x="82" y="402"/>
                </a:lnTo>
                <a:lnTo>
                  <a:pt x="81" y="401"/>
                </a:lnTo>
                <a:lnTo>
                  <a:pt x="79" y="399"/>
                </a:lnTo>
                <a:lnTo>
                  <a:pt x="79" y="398"/>
                </a:lnTo>
                <a:lnTo>
                  <a:pt x="0" y="5"/>
                </a:lnTo>
                <a:lnTo>
                  <a:pt x="0" y="4"/>
                </a:lnTo>
                <a:lnTo>
                  <a:pt x="1" y="3"/>
                </a:lnTo>
                <a:lnTo>
                  <a:pt x="2" y="1"/>
                </a:lnTo>
                <a:lnTo>
                  <a:pt x="4" y="0"/>
                </a:lnTo>
                <a:lnTo>
                  <a:pt x="5" y="0"/>
                </a:lnTo>
                <a:lnTo>
                  <a:pt x="7" y="1"/>
                </a:lnTo>
                <a:lnTo>
                  <a:pt x="8" y="3"/>
                </a:lnTo>
                <a:lnTo>
                  <a:pt x="10" y="4"/>
                </a:lnTo>
                <a:close/>
                <a:moveTo>
                  <a:pt x="116" y="378"/>
                </a:moveTo>
                <a:lnTo>
                  <a:pt x="91" y="432"/>
                </a:lnTo>
                <a:lnTo>
                  <a:pt x="47" y="392"/>
                </a:lnTo>
                <a:lnTo>
                  <a:pt x="116" y="378"/>
                </a:lnTo>
                <a:close/>
              </a:path>
            </a:pathLst>
          </a:custGeom>
          <a:solidFill>
            <a:srgbClr val="000000"/>
          </a:solidFill>
          <a:ln w="1588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28044" name="Freeform 44"/>
          <p:cNvSpPr>
            <a:spLocks noEditPoints="1"/>
          </p:cNvSpPr>
          <p:nvPr/>
        </p:nvSpPr>
        <p:spPr bwMode="auto">
          <a:xfrm>
            <a:off x="3657600" y="3622675"/>
            <a:ext cx="577850" cy="1500188"/>
          </a:xfrm>
          <a:custGeom>
            <a:avLst/>
            <a:gdLst>
              <a:gd name="T0" fmla="*/ 8 w 364"/>
              <a:gd name="T1" fmla="*/ 3 h 945"/>
              <a:gd name="T2" fmla="*/ 338 w 364"/>
              <a:gd name="T3" fmla="*/ 909 h 945"/>
              <a:gd name="T4" fmla="*/ 340 w 364"/>
              <a:gd name="T5" fmla="*/ 912 h 945"/>
              <a:gd name="T6" fmla="*/ 338 w 364"/>
              <a:gd name="T7" fmla="*/ 914 h 945"/>
              <a:gd name="T8" fmla="*/ 338 w 364"/>
              <a:gd name="T9" fmla="*/ 915 h 945"/>
              <a:gd name="T10" fmla="*/ 336 w 364"/>
              <a:gd name="T11" fmla="*/ 915 h 945"/>
              <a:gd name="T12" fmla="*/ 334 w 364"/>
              <a:gd name="T13" fmla="*/ 917 h 945"/>
              <a:gd name="T14" fmla="*/ 333 w 364"/>
              <a:gd name="T15" fmla="*/ 915 h 945"/>
              <a:gd name="T16" fmla="*/ 331 w 364"/>
              <a:gd name="T17" fmla="*/ 915 h 945"/>
              <a:gd name="T18" fmla="*/ 330 w 364"/>
              <a:gd name="T19" fmla="*/ 914 h 945"/>
              <a:gd name="T20" fmla="*/ 1 w 364"/>
              <a:gd name="T21" fmla="*/ 8 h 945"/>
              <a:gd name="T22" fmla="*/ 0 w 364"/>
              <a:gd name="T23" fmla="*/ 5 h 945"/>
              <a:gd name="T24" fmla="*/ 1 w 364"/>
              <a:gd name="T25" fmla="*/ 3 h 945"/>
              <a:gd name="T26" fmla="*/ 1 w 364"/>
              <a:gd name="T27" fmla="*/ 2 h 945"/>
              <a:gd name="T28" fmla="*/ 3 w 364"/>
              <a:gd name="T29" fmla="*/ 2 h 945"/>
              <a:gd name="T30" fmla="*/ 6 w 364"/>
              <a:gd name="T31" fmla="*/ 0 h 945"/>
              <a:gd name="T32" fmla="*/ 7 w 364"/>
              <a:gd name="T33" fmla="*/ 2 h 945"/>
              <a:gd name="T34" fmla="*/ 8 w 364"/>
              <a:gd name="T35" fmla="*/ 2 h 945"/>
              <a:gd name="T36" fmla="*/ 8 w 364"/>
              <a:gd name="T37" fmla="*/ 3 h 945"/>
              <a:gd name="T38" fmla="*/ 8 w 364"/>
              <a:gd name="T39" fmla="*/ 3 h 945"/>
              <a:gd name="T40" fmla="*/ 364 w 364"/>
              <a:gd name="T41" fmla="*/ 888 h 945"/>
              <a:gd name="T42" fmla="*/ 347 w 364"/>
              <a:gd name="T43" fmla="*/ 945 h 945"/>
              <a:gd name="T44" fmla="*/ 297 w 364"/>
              <a:gd name="T45" fmla="*/ 912 h 945"/>
              <a:gd name="T46" fmla="*/ 364 w 364"/>
              <a:gd name="T47" fmla="*/ 888 h 945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364"/>
              <a:gd name="T73" fmla="*/ 0 h 945"/>
              <a:gd name="T74" fmla="*/ 364 w 364"/>
              <a:gd name="T75" fmla="*/ 945 h 945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364" h="945">
                <a:moveTo>
                  <a:pt x="8" y="3"/>
                </a:moveTo>
                <a:lnTo>
                  <a:pt x="338" y="909"/>
                </a:lnTo>
                <a:lnTo>
                  <a:pt x="340" y="912"/>
                </a:lnTo>
                <a:lnTo>
                  <a:pt x="338" y="914"/>
                </a:lnTo>
                <a:lnTo>
                  <a:pt x="338" y="915"/>
                </a:lnTo>
                <a:lnTo>
                  <a:pt x="336" y="915"/>
                </a:lnTo>
                <a:lnTo>
                  <a:pt x="334" y="917"/>
                </a:lnTo>
                <a:lnTo>
                  <a:pt x="333" y="915"/>
                </a:lnTo>
                <a:lnTo>
                  <a:pt x="331" y="915"/>
                </a:lnTo>
                <a:lnTo>
                  <a:pt x="330" y="914"/>
                </a:lnTo>
                <a:lnTo>
                  <a:pt x="1" y="8"/>
                </a:lnTo>
                <a:lnTo>
                  <a:pt x="0" y="5"/>
                </a:lnTo>
                <a:lnTo>
                  <a:pt x="1" y="3"/>
                </a:lnTo>
                <a:lnTo>
                  <a:pt x="1" y="2"/>
                </a:lnTo>
                <a:lnTo>
                  <a:pt x="3" y="2"/>
                </a:lnTo>
                <a:lnTo>
                  <a:pt x="6" y="0"/>
                </a:lnTo>
                <a:lnTo>
                  <a:pt x="7" y="2"/>
                </a:lnTo>
                <a:lnTo>
                  <a:pt x="8" y="2"/>
                </a:lnTo>
                <a:lnTo>
                  <a:pt x="8" y="3"/>
                </a:lnTo>
                <a:close/>
                <a:moveTo>
                  <a:pt x="364" y="888"/>
                </a:moveTo>
                <a:lnTo>
                  <a:pt x="347" y="945"/>
                </a:lnTo>
                <a:lnTo>
                  <a:pt x="297" y="912"/>
                </a:lnTo>
                <a:lnTo>
                  <a:pt x="364" y="888"/>
                </a:lnTo>
                <a:close/>
              </a:path>
            </a:pathLst>
          </a:custGeom>
          <a:solidFill>
            <a:srgbClr val="000000"/>
          </a:solidFill>
          <a:ln w="1588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28045" name="Line 45"/>
          <p:cNvSpPr>
            <a:spLocks noChangeShapeType="1"/>
          </p:cNvSpPr>
          <p:nvPr/>
        </p:nvSpPr>
        <p:spPr bwMode="auto">
          <a:xfrm>
            <a:off x="2176463" y="2954338"/>
            <a:ext cx="2844800" cy="2168525"/>
          </a:xfrm>
          <a:prstGeom prst="line">
            <a:avLst/>
          </a:prstGeom>
          <a:noFill/>
          <a:ln w="74613">
            <a:solidFill>
              <a:srgbClr val="999999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28046" name="Line 46"/>
          <p:cNvSpPr>
            <a:spLocks noChangeShapeType="1"/>
          </p:cNvSpPr>
          <p:nvPr/>
        </p:nvSpPr>
        <p:spPr bwMode="auto">
          <a:xfrm flipV="1">
            <a:off x="3667125" y="2954338"/>
            <a:ext cx="2166938" cy="2168525"/>
          </a:xfrm>
          <a:prstGeom prst="line">
            <a:avLst/>
          </a:prstGeom>
          <a:noFill/>
          <a:ln w="74613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28047" name="Freeform 47"/>
          <p:cNvSpPr>
            <a:spLocks noEditPoints="1"/>
          </p:cNvSpPr>
          <p:nvPr/>
        </p:nvSpPr>
        <p:spPr bwMode="auto">
          <a:xfrm>
            <a:off x="2590800" y="3657600"/>
            <a:ext cx="1447800" cy="1482725"/>
          </a:xfrm>
          <a:custGeom>
            <a:avLst/>
            <a:gdLst>
              <a:gd name="T0" fmla="*/ 7 w 688"/>
              <a:gd name="T1" fmla="*/ 2 h 518"/>
              <a:gd name="T2" fmla="*/ 663 w 688"/>
              <a:gd name="T3" fmla="*/ 493 h 518"/>
              <a:gd name="T4" fmla="*/ 664 w 688"/>
              <a:gd name="T5" fmla="*/ 494 h 518"/>
              <a:gd name="T6" fmla="*/ 664 w 688"/>
              <a:gd name="T7" fmla="*/ 497 h 518"/>
              <a:gd name="T8" fmla="*/ 664 w 688"/>
              <a:gd name="T9" fmla="*/ 498 h 518"/>
              <a:gd name="T10" fmla="*/ 663 w 688"/>
              <a:gd name="T11" fmla="*/ 500 h 518"/>
              <a:gd name="T12" fmla="*/ 663 w 688"/>
              <a:gd name="T13" fmla="*/ 501 h 518"/>
              <a:gd name="T14" fmla="*/ 660 w 688"/>
              <a:gd name="T15" fmla="*/ 501 h 518"/>
              <a:gd name="T16" fmla="*/ 658 w 688"/>
              <a:gd name="T17" fmla="*/ 501 h 518"/>
              <a:gd name="T18" fmla="*/ 657 w 688"/>
              <a:gd name="T19" fmla="*/ 500 h 518"/>
              <a:gd name="T20" fmla="*/ 3 w 688"/>
              <a:gd name="T21" fmla="*/ 9 h 518"/>
              <a:gd name="T22" fmla="*/ 1 w 688"/>
              <a:gd name="T23" fmla="*/ 8 h 518"/>
              <a:gd name="T24" fmla="*/ 0 w 688"/>
              <a:gd name="T25" fmla="*/ 6 h 518"/>
              <a:gd name="T26" fmla="*/ 1 w 688"/>
              <a:gd name="T27" fmla="*/ 5 h 518"/>
              <a:gd name="T28" fmla="*/ 1 w 688"/>
              <a:gd name="T29" fmla="*/ 3 h 518"/>
              <a:gd name="T30" fmla="*/ 3 w 688"/>
              <a:gd name="T31" fmla="*/ 2 h 518"/>
              <a:gd name="T32" fmla="*/ 4 w 688"/>
              <a:gd name="T33" fmla="*/ 0 h 518"/>
              <a:gd name="T34" fmla="*/ 6 w 688"/>
              <a:gd name="T35" fmla="*/ 2 h 518"/>
              <a:gd name="T36" fmla="*/ 7 w 688"/>
              <a:gd name="T37" fmla="*/ 2 h 518"/>
              <a:gd name="T38" fmla="*/ 7 w 688"/>
              <a:gd name="T39" fmla="*/ 2 h 518"/>
              <a:gd name="T40" fmla="*/ 671 w 688"/>
              <a:gd name="T41" fmla="*/ 461 h 518"/>
              <a:gd name="T42" fmla="*/ 688 w 688"/>
              <a:gd name="T43" fmla="*/ 518 h 518"/>
              <a:gd name="T44" fmla="*/ 629 w 688"/>
              <a:gd name="T45" fmla="*/ 518 h 518"/>
              <a:gd name="T46" fmla="*/ 671 w 688"/>
              <a:gd name="T47" fmla="*/ 461 h 518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688"/>
              <a:gd name="T73" fmla="*/ 0 h 518"/>
              <a:gd name="T74" fmla="*/ 688 w 688"/>
              <a:gd name="T75" fmla="*/ 518 h 518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688" h="518">
                <a:moveTo>
                  <a:pt x="7" y="2"/>
                </a:moveTo>
                <a:lnTo>
                  <a:pt x="663" y="493"/>
                </a:lnTo>
                <a:lnTo>
                  <a:pt x="664" y="494"/>
                </a:lnTo>
                <a:lnTo>
                  <a:pt x="664" y="497"/>
                </a:lnTo>
                <a:lnTo>
                  <a:pt x="664" y="498"/>
                </a:lnTo>
                <a:lnTo>
                  <a:pt x="663" y="500"/>
                </a:lnTo>
                <a:lnTo>
                  <a:pt x="663" y="501"/>
                </a:lnTo>
                <a:lnTo>
                  <a:pt x="660" y="501"/>
                </a:lnTo>
                <a:lnTo>
                  <a:pt x="658" y="501"/>
                </a:lnTo>
                <a:lnTo>
                  <a:pt x="657" y="500"/>
                </a:lnTo>
                <a:lnTo>
                  <a:pt x="3" y="9"/>
                </a:lnTo>
                <a:lnTo>
                  <a:pt x="1" y="8"/>
                </a:lnTo>
                <a:lnTo>
                  <a:pt x="0" y="6"/>
                </a:lnTo>
                <a:lnTo>
                  <a:pt x="1" y="5"/>
                </a:lnTo>
                <a:lnTo>
                  <a:pt x="1" y="3"/>
                </a:lnTo>
                <a:lnTo>
                  <a:pt x="3" y="2"/>
                </a:lnTo>
                <a:lnTo>
                  <a:pt x="4" y="0"/>
                </a:lnTo>
                <a:lnTo>
                  <a:pt x="6" y="2"/>
                </a:lnTo>
                <a:lnTo>
                  <a:pt x="7" y="2"/>
                </a:lnTo>
                <a:close/>
                <a:moveTo>
                  <a:pt x="671" y="461"/>
                </a:moveTo>
                <a:lnTo>
                  <a:pt x="688" y="518"/>
                </a:lnTo>
                <a:lnTo>
                  <a:pt x="629" y="518"/>
                </a:lnTo>
                <a:lnTo>
                  <a:pt x="671" y="461"/>
                </a:lnTo>
                <a:close/>
              </a:path>
            </a:pathLst>
          </a:custGeom>
          <a:solidFill>
            <a:srgbClr val="000000"/>
          </a:solidFill>
          <a:ln w="1588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48" name="Rectangle 4"/>
          <p:cNvSpPr>
            <a:spLocks noChangeArrowheads="1"/>
          </p:cNvSpPr>
          <p:nvPr/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ts val="738"/>
              </a:spcBef>
              <a:buClr>
                <a:srgbClr val="3333CC"/>
              </a:buClr>
              <a:buSzPct val="100000"/>
              <a:buFont typeface="Times New Roman" pitchFamily="-65" charset="0"/>
              <a:buNone/>
            </a:pPr>
            <a:r>
              <a:rPr lang="en-US" dirty="0">
                <a:latin typeface="+mj-lt"/>
              </a:rPr>
              <a:t>Cuts represent instants of time. </a:t>
            </a:r>
            <a:br>
              <a:rPr lang="en-US" dirty="0">
                <a:latin typeface="+mj-lt"/>
              </a:rPr>
            </a:br>
            <a:endParaRPr lang="en-US" dirty="0">
              <a:latin typeface="+mj-lt"/>
            </a:endParaRPr>
          </a:p>
          <a:p>
            <a:pPr marL="342900" indent="-342900" algn="ctr" eaLnBrk="1" hangingPunct="1">
              <a:spcBef>
                <a:spcPts val="738"/>
              </a:spcBef>
              <a:buClr>
                <a:srgbClr val="3333CC"/>
              </a:buClr>
              <a:buSzPct val="100000"/>
              <a:buFont typeface="Times New Roman" pitchFamily="-65" charset="0"/>
              <a:buNone/>
            </a:pPr>
            <a:endParaRPr lang="en-US" dirty="0">
              <a:latin typeface="+mj-lt"/>
            </a:endParaRPr>
          </a:p>
          <a:p>
            <a:pPr marL="342900" indent="-342900" algn="ctr" eaLnBrk="1" hangingPunct="1">
              <a:spcBef>
                <a:spcPts val="738"/>
              </a:spcBef>
              <a:buClr>
                <a:srgbClr val="3333CC"/>
              </a:buClr>
              <a:buSzPct val="100000"/>
              <a:buFont typeface="Times New Roman" pitchFamily="-65" charset="0"/>
              <a:buNone/>
            </a:pPr>
            <a:endParaRPr lang="en-US" dirty="0">
              <a:latin typeface="+mj-lt"/>
            </a:endParaRPr>
          </a:p>
          <a:p>
            <a:pPr marL="342900" indent="-342900" algn="ctr" eaLnBrk="1" hangingPunct="1">
              <a:spcBef>
                <a:spcPts val="738"/>
              </a:spcBef>
              <a:buClr>
                <a:srgbClr val="3333CC"/>
              </a:buClr>
              <a:buSzPct val="100000"/>
              <a:buFont typeface="Times New Roman" pitchFamily="-65" charset="0"/>
              <a:buNone/>
            </a:pPr>
            <a:endParaRPr lang="en-US" dirty="0" smtClean="0">
              <a:latin typeface="+mj-lt"/>
            </a:endParaRPr>
          </a:p>
          <a:p>
            <a:pPr marL="342900" indent="-342900" algn="ctr" eaLnBrk="1" hangingPunct="1">
              <a:spcBef>
                <a:spcPts val="738"/>
              </a:spcBef>
              <a:buClr>
                <a:srgbClr val="3333CC"/>
              </a:buClr>
              <a:buSzPct val="100000"/>
              <a:buFont typeface="Times New Roman" pitchFamily="-65" charset="0"/>
              <a:buNone/>
            </a:pPr>
            <a:endParaRPr lang="en-US" dirty="0" smtClean="0">
              <a:latin typeface="+mj-lt"/>
            </a:endParaRPr>
          </a:p>
          <a:p>
            <a:pPr marL="342900" indent="-342900" algn="ctr" eaLnBrk="1" hangingPunct="1">
              <a:spcBef>
                <a:spcPts val="738"/>
              </a:spcBef>
              <a:buClr>
                <a:srgbClr val="3333CC"/>
              </a:buClr>
              <a:buSzPct val="100000"/>
              <a:buFont typeface="Times New Roman" pitchFamily="-65" charset="0"/>
              <a:buNone/>
            </a:pPr>
            <a:endParaRPr lang="en-US" dirty="0" smtClean="0">
              <a:latin typeface="+mj-lt"/>
            </a:endParaRPr>
          </a:p>
          <a:p>
            <a:pPr marL="342900" indent="-342900" eaLnBrk="1" hangingPunct="1">
              <a:spcBef>
                <a:spcPts val="738"/>
              </a:spcBef>
              <a:buClr>
                <a:srgbClr val="3333CC"/>
              </a:buClr>
              <a:buSzPct val="100000"/>
              <a:buFont typeface="Times New Roman" pitchFamily="-65" charset="0"/>
              <a:buNone/>
            </a:pPr>
            <a:r>
              <a:rPr lang="en-US" dirty="0">
                <a:latin typeface="+mj-lt"/>
              </a:rPr>
              <a:t>But not every “cut” makes </a:t>
            </a:r>
            <a:r>
              <a:rPr lang="en-US" dirty="0" smtClean="0">
                <a:latin typeface="+mj-lt"/>
              </a:rPr>
              <a:t>sense</a:t>
            </a:r>
            <a:endParaRPr lang="en-US" dirty="0">
              <a:latin typeface="+mj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 hangingPunct="1"/>
            <a:r>
              <a:rPr lang="en-US"/>
              <a:t>Temporal distortions</a:t>
            </a:r>
          </a:p>
        </p:txBody>
      </p:sp>
      <p:sp>
        <p:nvSpPr>
          <p:cNvPr id="130051" name="Rectangle 3"/>
          <p:cNvSpPr>
            <a:spLocks noChangeArrowheads="1"/>
          </p:cNvSpPr>
          <p:nvPr/>
        </p:nvSpPr>
        <p:spPr bwMode="auto">
          <a:xfrm>
            <a:off x="0" y="-261610"/>
            <a:ext cx="18466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30052" name="Rectangle 4"/>
          <p:cNvSpPr>
            <a:spLocks noChangeArrowheads="1"/>
          </p:cNvSpPr>
          <p:nvPr/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ts val="738"/>
              </a:spcBef>
              <a:buClr>
                <a:srgbClr val="3333CC"/>
              </a:buClr>
              <a:buSzPct val="100000"/>
              <a:buFont typeface="Times New Roman" pitchFamily="-65" charset="0"/>
              <a:buNone/>
            </a:pPr>
            <a:r>
              <a:rPr lang="en-US" dirty="0">
                <a:latin typeface="+mj-lt"/>
              </a:rPr>
              <a:t>Cuts represent instants of time. </a:t>
            </a:r>
            <a:br>
              <a:rPr lang="en-US" dirty="0">
                <a:latin typeface="+mj-lt"/>
              </a:rPr>
            </a:br>
            <a:endParaRPr lang="en-US" dirty="0">
              <a:latin typeface="+mj-lt"/>
            </a:endParaRPr>
          </a:p>
          <a:p>
            <a:pPr marL="342900" indent="-342900" algn="ctr" eaLnBrk="1" hangingPunct="1">
              <a:spcBef>
                <a:spcPts val="738"/>
              </a:spcBef>
              <a:buClr>
                <a:srgbClr val="3333CC"/>
              </a:buClr>
              <a:buSzPct val="100000"/>
              <a:buFont typeface="Times New Roman" pitchFamily="-65" charset="0"/>
              <a:buNone/>
            </a:pPr>
            <a:endParaRPr lang="en-US" dirty="0">
              <a:latin typeface="+mj-lt"/>
            </a:endParaRPr>
          </a:p>
          <a:p>
            <a:pPr marL="342900" indent="-342900" algn="ctr" eaLnBrk="1" hangingPunct="1">
              <a:spcBef>
                <a:spcPts val="738"/>
              </a:spcBef>
              <a:buClr>
                <a:srgbClr val="3333CC"/>
              </a:buClr>
              <a:buSzPct val="100000"/>
              <a:buFont typeface="Times New Roman" pitchFamily="-65" charset="0"/>
              <a:buNone/>
            </a:pPr>
            <a:endParaRPr lang="en-US" dirty="0">
              <a:latin typeface="+mj-lt"/>
            </a:endParaRPr>
          </a:p>
          <a:p>
            <a:pPr marL="342900" indent="-342900" algn="ctr" eaLnBrk="1" hangingPunct="1">
              <a:spcBef>
                <a:spcPts val="738"/>
              </a:spcBef>
              <a:buClr>
                <a:srgbClr val="3333CC"/>
              </a:buClr>
              <a:buSzPct val="100000"/>
              <a:buFont typeface="Times New Roman" pitchFamily="-65" charset="0"/>
              <a:buNone/>
            </a:pPr>
            <a:endParaRPr lang="en-US" dirty="0" smtClean="0">
              <a:latin typeface="+mj-lt"/>
            </a:endParaRPr>
          </a:p>
          <a:p>
            <a:pPr marL="342900" indent="-342900" algn="ctr" eaLnBrk="1" hangingPunct="1">
              <a:spcBef>
                <a:spcPts val="738"/>
              </a:spcBef>
              <a:buClr>
                <a:srgbClr val="3333CC"/>
              </a:buClr>
              <a:buSzPct val="100000"/>
              <a:buFont typeface="Times New Roman" pitchFamily="-65" charset="0"/>
              <a:buNone/>
            </a:pPr>
            <a:endParaRPr lang="en-US" dirty="0" smtClean="0">
              <a:latin typeface="+mj-lt"/>
            </a:endParaRPr>
          </a:p>
          <a:p>
            <a:pPr marL="342900" indent="-342900" algn="ctr" eaLnBrk="1" hangingPunct="1">
              <a:spcBef>
                <a:spcPts val="738"/>
              </a:spcBef>
              <a:buClr>
                <a:srgbClr val="3333CC"/>
              </a:buClr>
              <a:buSzPct val="100000"/>
              <a:buFont typeface="Times New Roman" pitchFamily="-65" charset="0"/>
              <a:buNone/>
            </a:pPr>
            <a:endParaRPr lang="en-US" dirty="0" smtClean="0">
              <a:latin typeface="+mj-lt"/>
            </a:endParaRPr>
          </a:p>
          <a:p>
            <a:pPr marL="342900" indent="-342900" eaLnBrk="1" hangingPunct="1">
              <a:spcBef>
                <a:spcPts val="738"/>
              </a:spcBef>
              <a:buClr>
                <a:srgbClr val="3333CC"/>
              </a:buClr>
              <a:buSzPct val="100000"/>
              <a:buFont typeface="Times New Roman" pitchFamily="-65" charset="0"/>
              <a:buNone/>
            </a:pPr>
            <a:r>
              <a:rPr lang="en-US" dirty="0">
                <a:latin typeface="+mj-lt"/>
              </a:rPr>
              <a:t>But not every “cut” makes sense</a:t>
            </a:r>
          </a:p>
          <a:p>
            <a:pPr marL="742950" lvl="1" indent="-285750" eaLnBrk="1" hangingPunct="1">
              <a:spcBef>
                <a:spcPts val="638"/>
              </a:spcBef>
              <a:buClr>
                <a:srgbClr val="3333CC"/>
              </a:buClr>
              <a:buSzPct val="60000"/>
              <a:buFont typeface="Times New Roman" pitchFamily="-65" charset="0"/>
              <a:buBlip>
                <a:blip r:embed="rId3"/>
              </a:buBlip>
            </a:pPr>
            <a:r>
              <a:rPr lang="en-US" sz="2400" dirty="0">
                <a:latin typeface="+mj-lt"/>
                <a:ea typeface="ＭＳ Ｐゴシック" pitchFamily="-65" charset="-128"/>
                <a:cs typeface="ＭＳ Ｐゴシック" pitchFamily="-65" charset="-128"/>
              </a:rPr>
              <a:t>Black cuts could occur but not gray ones.</a:t>
            </a:r>
          </a:p>
        </p:txBody>
      </p:sp>
      <p:sp>
        <p:nvSpPr>
          <p:cNvPr id="130053" name="Freeform 5"/>
          <p:cNvSpPr>
            <a:spLocks noEditPoints="1"/>
          </p:cNvSpPr>
          <p:nvPr/>
        </p:nvSpPr>
        <p:spPr bwMode="auto">
          <a:xfrm>
            <a:off x="2438400" y="3622675"/>
            <a:ext cx="1447800" cy="1482725"/>
          </a:xfrm>
          <a:custGeom>
            <a:avLst/>
            <a:gdLst>
              <a:gd name="T0" fmla="*/ 7 w 688"/>
              <a:gd name="T1" fmla="*/ 2 h 518"/>
              <a:gd name="T2" fmla="*/ 663 w 688"/>
              <a:gd name="T3" fmla="*/ 493 h 518"/>
              <a:gd name="T4" fmla="*/ 664 w 688"/>
              <a:gd name="T5" fmla="*/ 494 h 518"/>
              <a:gd name="T6" fmla="*/ 664 w 688"/>
              <a:gd name="T7" fmla="*/ 497 h 518"/>
              <a:gd name="T8" fmla="*/ 664 w 688"/>
              <a:gd name="T9" fmla="*/ 498 h 518"/>
              <a:gd name="T10" fmla="*/ 663 w 688"/>
              <a:gd name="T11" fmla="*/ 500 h 518"/>
              <a:gd name="T12" fmla="*/ 663 w 688"/>
              <a:gd name="T13" fmla="*/ 501 h 518"/>
              <a:gd name="T14" fmla="*/ 660 w 688"/>
              <a:gd name="T15" fmla="*/ 501 h 518"/>
              <a:gd name="T16" fmla="*/ 658 w 688"/>
              <a:gd name="T17" fmla="*/ 501 h 518"/>
              <a:gd name="T18" fmla="*/ 657 w 688"/>
              <a:gd name="T19" fmla="*/ 500 h 518"/>
              <a:gd name="T20" fmla="*/ 3 w 688"/>
              <a:gd name="T21" fmla="*/ 9 h 518"/>
              <a:gd name="T22" fmla="*/ 1 w 688"/>
              <a:gd name="T23" fmla="*/ 8 h 518"/>
              <a:gd name="T24" fmla="*/ 0 w 688"/>
              <a:gd name="T25" fmla="*/ 6 h 518"/>
              <a:gd name="T26" fmla="*/ 1 w 688"/>
              <a:gd name="T27" fmla="*/ 5 h 518"/>
              <a:gd name="T28" fmla="*/ 1 w 688"/>
              <a:gd name="T29" fmla="*/ 3 h 518"/>
              <a:gd name="T30" fmla="*/ 3 w 688"/>
              <a:gd name="T31" fmla="*/ 2 h 518"/>
              <a:gd name="T32" fmla="*/ 4 w 688"/>
              <a:gd name="T33" fmla="*/ 0 h 518"/>
              <a:gd name="T34" fmla="*/ 6 w 688"/>
              <a:gd name="T35" fmla="*/ 2 h 518"/>
              <a:gd name="T36" fmla="*/ 7 w 688"/>
              <a:gd name="T37" fmla="*/ 2 h 518"/>
              <a:gd name="T38" fmla="*/ 7 w 688"/>
              <a:gd name="T39" fmla="*/ 2 h 518"/>
              <a:gd name="T40" fmla="*/ 671 w 688"/>
              <a:gd name="T41" fmla="*/ 461 h 518"/>
              <a:gd name="T42" fmla="*/ 688 w 688"/>
              <a:gd name="T43" fmla="*/ 518 h 518"/>
              <a:gd name="T44" fmla="*/ 629 w 688"/>
              <a:gd name="T45" fmla="*/ 518 h 518"/>
              <a:gd name="T46" fmla="*/ 671 w 688"/>
              <a:gd name="T47" fmla="*/ 461 h 518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688"/>
              <a:gd name="T73" fmla="*/ 0 h 518"/>
              <a:gd name="T74" fmla="*/ 688 w 688"/>
              <a:gd name="T75" fmla="*/ 518 h 518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688" h="518">
                <a:moveTo>
                  <a:pt x="7" y="2"/>
                </a:moveTo>
                <a:lnTo>
                  <a:pt x="663" y="493"/>
                </a:lnTo>
                <a:lnTo>
                  <a:pt x="664" y="494"/>
                </a:lnTo>
                <a:lnTo>
                  <a:pt x="664" y="497"/>
                </a:lnTo>
                <a:lnTo>
                  <a:pt x="664" y="498"/>
                </a:lnTo>
                <a:lnTo>
                  <a:pt x="663" y="500"/>
                </a:lnTo>
                <a:lnTo>
                  <a:pt x="663" y="501"/>
                </a:lnTo>
                <a:lnTo>
                  <a:pt x="660" y="501"/>
                </a:lnTo>
                <a:lnTo>
                  <a:pt x="658" y="501"/>
                </a:lnTo>
                <a:lnTo>
                  <a:pt x="657" y="500"/>
                </a:lnTo>
                <a:lnTo>
                  <a:pt x="3" y="9"/>
                </a:lnTo>
                <a:lnTo>
                  <a:pt x="1" y="8"/>
                </a:lnTo>
                <a:lnTo>
                  <a:pt x="0" y="6"/>
                </a:lnTo>
                <a:lnTo>
                  <a:pt x="1" y="5"/>
                </a:lnTo>
                <a:lnTo>
                  <a:pt x="1" y="3"/>
                </a:lnTo>
                <a:lnTo>
                  <a:pt x="3" y="2"/>
                </a:lnTo>
                <a:lnTo>
                  <a:pt x="4" y="0"/>
                </a:lnTo>
                <a:lnTo>
                  <a:pt x="6" y="2"/>
                </a:lnTo>
                <a:lnTo>
                  <a:pt x="7" y="2"/>
                </a:lnTo>
                <a:close/>
                <a:moveTo>
                  <a:pt x="671" y="461"/>
                </a:moveTo>
                <a:lnTo>
                  <a:pt x="688" y="518"/>
                </a:lnTo>
                <a:lnTo>
                  <a:pt x="629" y="518"/>
                </a:lnTo>
                <a:lnTo>
                  <a:pt x="671" y="461"/>
                </a:lnTo>
                <a:close/>
              </a:path>
            </a:pathLst>
          </a:custGeom>
          <a:solidFill>
            <a:srgbClr val="000000"/>
          </a:solidFill>
          <a:ln w="1588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30054" name="AutoShape 6"/>
          <p:cNvSpPr>
            <a:spLocks noChangeAspect="1" noChangeArrowheads="1" noTextEdit="1"/>
          </p:cNvSpPr>
          <p:nvPr/>
        </p:nvSpPr>
        <p:spPr bwMode="auto">
          <a:xfrm>
            <a:off x="685800" y="2819400"/>
            <a:ext cx="7467600" cy="23622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30055" name="Rectangle 7"/>
          <p:cNvSpPr>
            <a:spLocks noChangeArrowheads="1"/>
          </p:cNvSpPr>
          <p:nvPr/>
        </p:nvSpPr>
        <p:spPr bwMode="auto">
          <a:xfrm>
            <a:off x="685800" y="2828925"/>
            <a:ext cx="476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endParaRPr lang="en-US" sz="1800">
              <a:solidFill>
                <a:schemeClr val="tx1"/>
              </a:solidFill>
              <a:latin typeface="Tahoma" pitchFamily="-65" charset="0"/>
            </a:endParaRPr>
          </a:p>
        </p:txBody>
      </p:sp>
      <p:sp>
        <p:nvSpPr>
          <p:cNvPr id="130056" name="Freeform 8"/>
          <p:cNvSpPr>
            <a:spLocks noEditPoints="1"/>
          </p:cNvSpPr>
          <p:nvPr/>
        </p:nvSpPr>
        <p:spPr bwMode="auto">
          <a:xfrm>
            <a:off x="947738" y="2898775"/>
            <a:ext cx="7189787" cy="112713"/>
          </a:xfrm>
          <a:custGeom>
            <a:avLst/>
            <a:gdLst>
              <a:gd name="T0" fmla="*/ 6 w 4529"/>
              <a:gd name="T1" fmla="*/ 30 h 71"/>
              <a:gd name="T2" fmla="*/ 4493 w 4529"/>
              <a:gd name="T3" fmla="*/ 31 h 71"/>
              <a:gd name="T4" fmla="*/ 4495 w 4529"/>
              <a:gd name="T5" fmla="*/ 31 h 71"/>
              <a:gd name="T6" fmla="*/ 4496 w 4529"/>
              <a:gd name="T7" fmla="*/ 33 h 71"/>
              <a:gd name="T8" fmla="*/ 4498 w 4529"/>
              <a:gd name="T9" fmla="*/ 34 h 71"/>
              <a:gd name="T10" fmla="*/ 4498 w 4529"/>
              <a:gd name="T11" fmla="*/ 35 h 71"/>
              <a:gd name="T12" fmla="*/ 4498 w 4529"/>
              <a:gd name="T13" fmla="*/ 37 h 71"/>
              <a:gd name="T14" fmla="*/ 4496 w 4529"/>
              <a:gd name="T15" fmla="*/ 38 h 71"/>
              <a:gd name="T16" fmla="*/ 4495 w 4529"/>
              <a:gd name="T17" fmla="*/ 40 h 71"/>
              <a:gd name="T18" fmla="*/ 4493 w 4529"/>
              <a:gd name="T19" fmla="*/ 40 h 71"/>
              <a:gd name="T20" fmla="*/ 6 w 4529"/>
              <a:gd name="T21" fmla="*/ 40 h 71"/>
              <a:gd name="T22" fmla="*/ 3 w 4529"/>
              <a:gd name="T23" fmla="*/ 38 h 71"/>
              <a:gd name="T24" fmla="*/ 1 w 4529"/>
              <a:gd name="T25" fmla="*/ 38 h 71"/>
              <a:gd name="T26" fmla="*/ 1 w 4529"/>
              <a:gd name="T27" fmla="*/ 37 h 71"/>
              <a:gd name="T28" fmla="*/ 0 w 4529"/>
              <a:gd name="T29" fmla="*/ 35 h 71"/>
              <a:gd name="T30" fmla="*/ 1 w 4529"/>
              <a:gd name="T31" fmla="*/ 33 h 71"/>
              <a:gd name="T32" fmla="*/ 1 w 4529"/>
              <a:gd name="T33" fmla="*/ 31 h 71"/>
              <a:gd name="T34" fmla="*/ 3 w 4529"/>
              <a:gd name="T35" fmla="*/ 31 h 71"/>
              <a:gd name="T36" fmla="*/ 6 w 4529"/>
              <a:gd name="T37" fmla="*/ 30 h 71"/>
              <a:gd name="T38" fmla="*/ 6 w 4529"/>
              <a:gd name="T39" fmla="*/ 30 h 71"/>
              <a:gd name="T40" fmla="*/ 4482 w 4529"/>
              <a:gd name="T41" fmla="*/ 0 h 71"/>
              <a:gd name="T42" fmla="*/ 4529 w 4529"/>
              <a:gd name="T43" fmla="*/ 35 h 71"/>
              <a:gd name="T44" fmla="*/ 4482 w 4529"/>
              <a:gd name="T45" fmla="*/ 71 h 71"/>
              <a:gd name="T46" fmla="*/ 4482 w 4529"/>
              <a:gd name="T47" fmla="*/ 0 h 71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4529"/>
              <a:gd name="T73" fmla="*/ 0 h 71"/>
              <a:gd name="T74" fmla="*/ 4529 w 4529"/>
              <a:gd name="T75" fmla="*/ 71 h 71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4529" h="71">
                <a:moveTo>
                  <a:pt x="6" y="30"/>
                </a:moveTo>
                <a:lnTo>
                  <a:pt x="4493" y="31"/>
                </a:lnTo>
                <a:lnTo>
                  <a:pt x="4495" y="31"/>
                </a:lnTo>
                <a:lnTo>
                  <a:pt x="4496" y="33"/>
                </a:lnTo>
                <a:lnTo>
                  <a:pt x="4498" y="34"/>
                </a:lnTo>
                <a:lnTo>
                  <a:pt x="4498" y="35"/>
                </a:lnTo>
                <a:lnTo>
                  <a:pt x="4498" y="37"/>
                </a:lnTo>
                <a:lnTo>
                  <a:pt x="4496" y="38"/>
                </a:lnTo>
                <a:lnTo>
                  <a:pt x="4495" y="40"/>
                </a:lnTo>
                <a:lnTo>
                  <a:pt x="4493" y="40"/>
                </a:lnTo>
                <a:lnTo>
                  <a:pt x="6" y="40"/>
                </a:lnTo>
                <a:lnTo>
                  <a:pt x="3" y="38"/>
                </a:lnTo>
                <a:lnTo>
                  <a:pt x="1" y="38"/>
                </a:lnTo>
                <a:lnTo>
                  <a:pt x="1" y="37"/>
                </a:lnTo>
                <a:lnTo>
                  <a:pt x="0" y="35"/>
                </a:lnTo>
                <a:lnTo>
                  <a:pt x="1" y="33"/>
                </a:lnTo>
                <a:lnTo>
                  <a:pt x="1" y="31"/>
                </a:lnTo>
                <a:lnTo>
                  <a:pt x="3" y="31"/>
                </a:lnTo>
                <a:lnTo>
                  <a:pt x="6" y="30"/>
                </a:lnTo>
                <a:close/>
                <a:moveTo>
                  <a:pt x="4482" y="0"/>
                </a:moveTo>
                <a:lnTo>
                  <a:pt x="4529" y="35"/>
                </a:lnTo>
                <a:lnTo>
                  <a:pt x="4482" y="71"/>
                </a:lnTo>
                <a:lnTo>
                  <a:pt x="4482" y="0"/>
                </a:lnTo>
                <a:close/>
              </a:path>
            </a:pathLst>
          </a:custGeom>
          <a:solidFill>
            <a:srgbClr val="000000"/>
          </a:solidFill>
          <a:ln w="1588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30057" name="Freeform 9"/>
          <p:cNvSpPr>
            <a:spLocks noEditPoints="1"/>
          </p:cNvSpPr>
          <p:nvPr/>
        </p:nvSpPr>
        <p:spPr bwMode="auto">
          <a:xfrm>
            <a:off x="947738" y="2898775"/>
            <a:ext cx="7189787" cy="112713"/>
          </a:xfrm>
          <a:custGeom>
            <a:avLst/>
            <a:gdLst>
              <a:gd name="T0" fmla="*/ 6 w 4529"/>
              <a:gd name="T1" fmla="*/ 30 h 71"/>
              <a:gd name="T2" fmla="*/ 4493 w 4529"/>
              <a:gd name="T3" fmla="*/ 31 h 71"/>
              <a:gd name="T4" fmla="*/ 4495 w 4529"/>
              <a:gd name="T5" fmla="*/ 31 h 71"/>
              <a:gd name="T6" fmla="*/ 4496 w 4529"/>
              <a:gd name="T7" fmla="*/ 33 h 71"/>
              <a:gd name="T8" fmla="*/ 4498 w 4529"/>
              <a:gd name="T9" fmla="*/ 34 h 71"/>
              <a:gd name="T10" fmla="*/ 4498 w 4529"/>
              <a:gd name="T11" fmla="*/ 35 h 71"/>
              <a:gd name="T12" fmla="*/ 4498 w 4529"/>
              <a:gd name="T13" fmla="*/ 37 h 71"/>
              <a:gd name="T14" fmla="*/ 4496 w 4529"/>
              <a:gd name="T15" fmla="*/ 38 h 71"/>
              <a:gd name="T16" fmla="*/ 4495 w 4529"/>
              <a:gd name="T17" fmla="*/ 40 h 71"/>
              <a:gd name="T18" fmla="*/ 4493 w 4529"/>
              <a:gd name="T19" fmla="*/ 40 h 71"/>
              <a:gd name="T20" fmla="*/ 6 w 4529"/>
              <a:gd name="T21" fmla="*/ 40 h 71"/>
              <a:gd name="T22" fmla="*/ 3 w 4529"/>
              <a:gd name="T23" fmla="*/ 38 h 71"/>
              <a:gd name="T24" fmla="*/ 1 w 4529"/>
              <a:gd name="T25" fmla="*/ 38 h 71"/>
              <a:gd name="T26" fmla="*/ 1 w 4529"/>
              <a:gd name="T27" fmla="*/ 37 h 71"/>
              <a:gd name="T28" fmla="*/ 0 w 4529"/>
              <a:gd name="T29" fmla="*/ 35 h 71"/>
              <a:gd name="T30" fmla="*/ 1 w 4529"/>
              <a:gd name="T31" fmla="*/ 33 h 71"/>
              <a:gd name="T32" fmla="*/ 1 w 4529"/>
              <a:gd name="T33" fmla="*/ 31 h 71"/>
              <a:gd name="T34" fmla="*/ 3 w 4529"/>
              <a:gd name="T35" fmla="*/ 31 h 71"/>
              <a:gd name="T36" fmla="*/ 6 w 4529"/>
              <a:gd name="T37" fmla="*/ 30 h 71"/>
              <a:gd name="T38" fmla="*/ 6 w 4529"/>
              <a:gd name="T39" fmla="*/ 30 h 71"/>
              <a:gd name="T40" fmla="*/ 4482 w 4529"/>
              <a:gd name="T41" fmla="*/ 0 h 71"/>
              <a:gd name="T42" fmla="*/ 4529 w 4529"/>
              <a:gd name="T43" fmla="*/ 35 h 71"/>
              <a:gd name="T44" fmla="*/ 4482 w 4529"/>
              <a:gd name="T45" fmla="*/ 71 h 71"/>
              <a:gd name="T46" fmla="*/ 4482 w 4529"/>
              <a:gd name="T47" fmla="*/ 0 h 71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4529"/>
              <a:gd name="T73" fmla="*/ 0 h 71"/>
              <a:gd name="T74" fmla="*/ 4529 w 4529"/>
              <a:gd name="T75" fmla="*/ 71 h 71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4529" h="71">
                <a:moveTo>
                  <a:pt x="6" y="30"/>
                </a:moveTo>
                <a:lnTo>
                  <a:pt x="4493" y="31"/>
                </a:lnTo>
                <a:lnTo>
                  <a:pt x="4495" y="31"/>
                </a:lnTo>
                <a:lnTo>
                  <a:pt x="4496" y="33"/>
                </a:lnTo>
                <a:lnTo>
                  <a:pt x="4498" y="34"/>
                </a:lnTo>
                <a:lnTo>
                  <a:pt x="4498" y="35"/>
                </a:lnTo>
                <a:lnTo>
                  <a:pt x="4498" y="37"/>
                </a:lnTo>
                <a:lnTo>
                  <a:pt x="4496" y="38"/>
                </a:lnTo>
                <a:lnTo>
                  <a:pt x="4495" y="40"/>
                </a:lnTo>
                <a:lnTo>
                  <a:pt x="4493" y="40"/>
                </a:lnTo>
                <a:lnTo>
                  <a:pt x="6" y="40"/>
                </a:lnTo>
                <a:lnTo>
                  <a:pt x="3" y="38"/>
                </a:lnTo>
                <a:lnTo>
                  <a:pt x="1" y="38"/>
                </a:lnTo>
                <a:lnTo>
                  <a:pt x="1" y="37"/>
                </a:lnTo>
                <a:lnTo>
                  <a:pt x="0" y="35"/>
                </a:lnTo>
                <a:lnTo>
                  <a:pt x="1" y="33"/>
                </a:lnTo>
                <a:lnTo>
                  <a:pt x="1" y="31"/>
                </a:lnTo>
                <a:lnTo>
                  <a:pt x="3" y="31"/>
                </a:lnTo>
                <a:lnTo>
                  <a:pt x="6" y="30"/>
                </a:lnTo>
                <a:close/>
                <a:moveTo>
                  <a:pt x="4482" y="0"/>
                </a:moveTo>
                <a:lnTo>
                  <a:pt x="4529" y="35"/>
                </a:lnTo>
                <a:lnTo>
                  <a:pt x="4482" y="71"/>
                </a:lnTo>
                <a:lnTo>
                  <a:pt x="4482" y="0"/>
                </a:lnTo>
                <a:close/>
              </a:path>
            </a:pathLst>
          </a:custGeom>
          <a:solidFill>
            <a:srgbClr val="000000"/>
          </a:solidFill>
          <a:ln w="1588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30058" name="Freeform 10"/>
          <p:cNvSpPr>
            <a:spLocks noEditPoints="1"/>
          </p:cNvSpPr>
          <p:nvPr/>
        </p:nvSpPr>
        <p:spPr bwMode="auto">
          <a:xfrm>
            <a:off x="947738" y="5065713"/>
            <a:ext cx="7189787" cy="114300"/>
          </a:xfrm>
          <a:custGeom>
            <a:avLst/>
            <a:gdLst>
              <a:gd name="T0" fmla="*/ 6 w 4529"/>
              <a:gd name="T1" fmla="*/ 30 h 72"/>
              <a:gd name="T2" fmla="*/ 4493 w 4529"/>
              <a:gd name="T3" fmla="*/ 32 h 72"/>
              <a:gd name="T4" fmla="*/ 4495 w 4529"/>
              <a:gd name="T5" fmla="*/ 32 h 72"/>
              <a:gd name="T6" fmla="*/ 4496 w 4529"/>
              <a:gd name="T7" fmla="*/ 33 h 72"/>
              <a:gd name="T8" fmla="*/ 4498 w 4529"/>
              <a:gd name="T9" fmla="*/ 35 h 72"/>
              <a:gd name="T10" fmla="*/ 4498 w 4529"/>
              <a:gd name="T11" fmla="*/ 36 h 72"/>
              <a:gd name="T12" fmla="*/ 4498 w 4529"/>
              <a:gd name="T13" fmla="*/ 37 h 72"/>
              <a:gd name="T14" fmla="*/ 4496 w 4529"/>
              <a:gd name="T15" fmla="*/ 39 h 72"/>
              <a:gd name="T16" fmla="*/ 4495 w 4529"/>
              <a:gd name="T17" fmla="*/ 40 h 72"/>
              <a:gd name="T18" fmla="*/ 4493 w 4529"/>
              <a:gd name="T19" fmla="*/ 40 h 72"/>
              <a:gd name="T20" fmla="*/ 6 w 4529"/>
              <a:gd name="T21" fmla="*/ 40 h 72"/>
              <a:gd name="T22" fmla="*/ 3 w 4529"/>
              <a:gd name="T23" fmla="*/ 39 h 72"/>
              <a:gd name="T24" fmla="*/ 1 w 4529"/>
              <a:gd name="T25" fmla="*/ 39 h 72"/>
              <a:gd name="T26" fmla="*/ 1 w 4529"/>
              <a:gd name="T27" fmla="*/ 37 h 72"/>
              <a:gd name="T28" fmla="*/ 0 w 4529"/>
              <a:gd name="T29" fmla="*/ 36 h 72"/>
              <a:gd name="T30" fmla="*/ 1 w 4529"/>
              <a:gd name="T31" fmla="*/ 33 h 72"/>
              <a:gd name="T32" fmla="*/ 1 w 4529"/>
              <a:gd name="T33" fmla="*/ 32 h 72"/>
              <a:gd name="T34" fmla="*/ 3 w 4529"/>
              <a:gd name="T35" fmla="*/ 32 h 72"/>
              <a:gd name="T36" fmla="*/ 6 w 4529"/>
              <a:gd name="T37" fmla="*/ 30 h 72"/>
              <a:gd name="T38" fmla="*/ 6 w 4529"/>
              <a:gd name="T39" fmla="*/ 30 h 72"/>
              <a:gd name="T40" fmla="*/ 4482 w 4529"/>
              <a:gd name="T41" fmla="*/ 0 h 72"/>
              <a:gd name="T42" fmla="*/ 4529 w 4529"/>
              <a:gd name="T43" fmla="*/ 36 h 72"/>
              <a:gd name="T44" fmla="*/ 4482 w 4529"/>
              <a:gd name="T45" fmla="*/ 72 h 72"/>
              <a:gd name="T46" fmla="*/ 4482 w 4529"/>
              <a:gd name="T47" fmla="*/ 0 h 72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4529"/>
              <a:gd name="T73" fmla="*/ 0 h 72"/>
              <a:gd name="T74" fmla="*/ 4529 w 4529"/>
              <a:gd name="T75" fmla="*/ 72 h 72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4529" h="72">
                <a:moveTo>
                  <a:pt x="6" y="30"/>
                </a:moveTo>
                <a:lnTo>
                  <a:pt x="4493" y="32"/>
                </a:lnTo>
                <a:lnTo>
                  <a:pt x="4495" y="32"/>
                </a:lnTo>
                <a:lnTo>
                  <a:pt x="4496" y="33"/>
                </a:lnTo>
                <a:lnTo>
                  <a:pt x="4498" y="35"/>
                </a:lnTo>
                <a:lnTo>
                  <a:pt x="4498" y="36"/>
                </a:lnTo>
                <a:lnTo>
                  <a:pt x="4498" y="37"/>
                </a:lnTo>
                <a:lnTo>
                  <a:pt x="4496" y="39"/>
                </a:lnTo>
                <a:lnTo>
                  <a:pt x="4495" y="40"/>
                </a:lnTo>
                <a:lnTo>
                  <a:pt x="4493" y="40"/>
                </a:lnTo>
                <a:lnTo>
                  <a:pt x="6" y="40"/>
                </a:lnTo>
                <a:lnTo>
                  <a:pt x="3" y="39"/>
                </a:lnTo>
                <a:lnTo>
                  <a:pt x="1" y="39"/>
                </a:lnTo>
                <a:lnTo>
                  <a:pt x="1" y="37"/>
                </a:lnTo>
                <a:lnTo>
                  <a:pt x="0" y="36"/>
                </a:lnTo>
                <a:lnTo>
                  <a:pt x="1" y="33"/>
                </a:lnTo>
                <a:lnTo>
                  <a:pt x="1" y="32"/>
                </a:lnTo>
                <a:lnTo>
                  <a:pt x="3" y="32"/>
                </a:lnTo>
                <a:lnTo>
                  <a:pt x="6" y="30"/>
                </a:lnTo>
                <a:close/>
                <a:moveTo>
                  <a:pt x="4482" y="0"/>
                </a:moveTo>
                <a:lnTo>
                  <a:pt x="4529" y="36"/>
                </a:lnTo>
                <a:lnTo>
                  <a:pt x="4482" y="72"/>
                </a:lnTo>
                <a:lnTo>
                  <a:pt x="4482" y="0"/>
                </a:lnTo>
                <a:close/>
              </a:path>
            </a:pathLst>
          </a:custGeom>
          <a:solidFill>
            <a:srgbClr val="000000"/>
          </a:solidFill>
          <a:ln w="1588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30059" name="Freeform 11"/>
          <p:cNvSpPr>
            <a:spLocks noEditPoints="1"/>
          </p:cNvSpPr>
          <p:nvPr/>
        </p:nvSpPr>
        <p:spPr bwMode="auto">
          <a:xfrm>
            <a:off x="947738" y="4389438"/>
            <a:ext cx="7189787" cy="112712"/>
          </a:xfrm>
          <a:custGeom>
            <a:avLst/>
            <a:gdLst>
              <a:gd name="T0" fmla="*/ 6 w 4529"/>
              <a:gd name="T1" fmla="*/ 30 h 71"/>
              <a:gd name="T2" fmla="*/ 4493 w 4529"/>
              <a:gd name="T3" fmla="*/ 31 h 71"/>
              <a:gd name="T4" fmla="*/ 4495 w 4529"/>
              <a:gd name="T5" fmla="*/ 31 h 71"/>
              <a:gd name="T6" fmla="*/ 4496 w 4529"/>
              <a:gd name="T7" fmla="*/ 32 h 71"/>
              <a:gd name="T8" fmla="*/ 4498 w 4529"/>
              <a:gd name="T9" fmla="*/ 34 h 71"/>
              <a:gd name="T10" fmla="*/ 4498 w 4529"/>
              <a:gd name="T11" fmla="*/ 35 h 71"/>
              <a:gd name="T12" fmla="*/ 4498 w 4529"/>
              <a:gd name="T13" fmla="*/ 37 h 71"/>
              <a:gd name="T14" fmla="*/ 4496 w 4529"/>
              <a:gd name="T15" fmla="*/ 38 h 71"/>
              <a:gd name="T16" fmla="*/ 4495 w 4529"/>
              <a:gd name="T17" fmla="*/ 40 h 71"/>
              <a:gd name="T18" fmla="*/ 4493 w 4529"/>
              <a:gd name="T19" fmla="*/ 40 h 71"/>
              <a:gd name="T20" fmla="*/ 6 w 4529"/>
              <a:gd name="T21" fmla="*/ 40 h 71"/>
              <a:gd name="T22" fmla="*/ 3 w 4529"/>
              <a:gd name="T23" fmla="*/ 38 h 71"/>
              <a:gd name="T24" fmla="*/ 1 w 4529"/>
              <a:gd name="T25" fmla="*/ 38 h 71"/>
              <a:gd name="T26" fmla="*/ 1 w 4529"/>
              <a:gd name="T27" fmla="*/ 37 h 71"/>
              <a:gd name="T28" fmla="*/ 0 w 4529"/>
              <a:gd name="T29" fmla="*/ 35 h 71"/>
              <a:gd name="T30" fmla="*/ 1 w 4529"/>
              <a:gd name="T31" fmla="*/ 32 h 71"/>
              <a:gd name="T32" fmla="*/ 1 w 4529"/>
              <a:gd name="T33" fmla="*/ 31 h 71"/>
              <a:gd name="T34" fmla="*/ 3 w 4529"/>
              <a:gd name="T35" fmla="*/ 31 h 71"/>
              <a:gd name="T36" fmla="*/ 6 w 4529"/>
              <a:gd name="T37" fmla="*/ 30 h 71"/>
              <a:gd name="T38" fmla="*/ 6 w 4529"/>
              <a:gd name="T39" fmla="*/ 30 h 71"/>
              <a:gd name="T40" fmla="*/ 4482 w 4529"/>
              <a:gd name="T41" fmla="*/ 0 h 71"/>
              <a:gd name="T42" fmla="*/ 4529 w 4529"/>
              <a:gd name="T43" fmla="*/ 35 h 71"/>
              <a:gd name="T44" fmla="*/ 4482 w 4529"/>
              <a:gd name="T45" fmla="*/ 71 h 71"/>
              <a:gd name="T46" fmla="*/ 4482 w 4529"/>
              <a:gd name="T47" fmla="*/ 0 h 71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4529"/>
              <a:gd name="T73" fmla="*/ 0 h 71"/>
              <a:gd name="T74" fmla="*/ 4529 w 4529"/>
              <a:gd name="T75" fmla="*/ 71 h 71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4529" h="71">
                <a:moveTo>
                  <a:pt x="6" y="30"/>
                </a:moveTo>
                <a:lnTo>
                  <a:pt x="4493" y="31"/>
                </a:lnTo>
                <a:lnTo>
                  <a:pt x="4495" y="31"/>
                </a:lnTo>
                <a:lnTo>
                  <a:pt x="4496" y="32"/>
                </a:lnTo>
                <a:lnTo>
                  <a:pt x="4498" y="34"/>
                </a:lnTo>
                <a:lnTo>
                  <a:pt x="4498" y="35"/>
                </a:lnTo>
                <a:lnTo>
                  <a:pt x="4498" y="37"/>
                </a:lnTo>
                <a:lnTo>
                  <a:pt x="4496" y="38"/>
                </a:lnTo>
                <a:lnTo>
                  <a:pt x="4495" y="40"/>
                </a:lnTo>
                <a:lnTo>
                  <a:pt x="4493" y="40"/>
                </a:lnTo>
                <a:lnTo>
                  <a:pt x="6" y="40"/>
                </a:lnTo>
                <a:lnTo>
                  <a:pt x="3" y="38"/>
                </a:lnTo>
                <a:lnTo>
                  <a:pt x="1" y="38"/>
                </a:lnTo>
                <a:lnTo>
                  <a:pt x="1" y="37"/>
                </a:lnTo>
                <a:lnTo>
                  <a:pt x="0" y="35"/>
                </a:lnTo>
                <a:lnTo>
                  <a:pt x="1" y="32"/>
                </a:lnTo>
                <a:lnTo>
                  <a:pt x="1" y="31"/>
                </a:lnTo>
                <a:lnTo>
                  <a:pt x="3" y="31"/>
                </a:lnTo>
                <a:lnTo>
                  <a:pt x="6" y="30"/>
                </a:lnTo>
                <a:close/>
                <a:moveTo>
                  <a:pt x="4482" y="0"/>
                </a:moveTo>
                <a:lnTo>
                  <a:pt x="4529" y="35"/>
                </a:lnTo>
                <a:lnTo>
                  <a:pt x="4482" y="71"/>
                </a:lnTo>
                <a:lnTo>
                  <a:pt x="4482" y="0"/>
                </a:lnTo>
                <a:close/>
              </a:path>
            </a:pathLst>
          </a:custGeom>
          <a:solidFill>
            <a:srgbClr val="000000"/>
          </a:solidFill>
          <a:ln w="1588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30060" name="Freeform 12"/>
          <p:cNvSpPr>
            <a:spLocks noEditPoints="1"/>
          </p:cNvSpPr>
          <p:nvPr/>
        </p:nvSpPr>
        <p:spPr bwMode="auto">
          <a:xfrm>
            <a:off x="947738" y="3576638"/>
            <a:ext cx="7189787" cy="112712"/>
          </a:xfrm>
          <a:custGeom>
            <a:avLst/>
            <a:gdLst>
              <a:gd name="T0" fmla="*/ 6 w 4529"/>
              <a:gd name="T1" fmla="*/ 29 h 71"/>
              <a:gd name="T2" fmla="*/ 4493 w 4529"/>
              <a:gd name="T3" fmla="*/ 31 h 71"/>
              <a:gd name="T4" fmla="*/ 4495 w 4529"/>
              <a:gd name="T5" fmla="*/ 31 h 71"/>
              <a:gd name="T6" fmla="*/ 4496 w 4529"/>
              <a:gd name="T7" fmla="*/ 32 h 71"/>
              <a:gd name="T8" fmla="*/ 4498 w 4529"/>
              <a:gd name="T9" fmla="*/ 34 h 71"/>
              <a:gd name="T10" fmla="*/ 4498 w 4529"/>
              <a:gd name="T11" fmla="*/ 35 h 71"/>
              <a:gd name="T12" fmla="*/ 4498 w 4529"/>
              <a:gd name="T13" fmla="*/ 37 h 71"/>
              <a:gd name="T14" fmla="*/ 4496 w 4529"/>
              <a:gd name="T15" fmla="*/ 38 h 71"/>
              <a:gd name="T16" fmla="*/ 4495 w 4529"/>
              <a:gd name="T17" fmla="*/ 39 h 71"/>
              <a:gd name="T18" fmla="*/ 4493 w 4529"/>
              <a:gd name="T19" fmla="*/ 39 h 71"/>
              <a:gd name="T20" fmla="*/ 6 w 4529"/>
              <a:gd name="T21" fmla="*/ 39 h 71"/>
              <a:gd name="T22" fmla="*/ 3 w 4529"/>
              <a:gd name="T23" fmla="*/ 38 h 71"/>
              <a:gd name="T24" fmla="*/ 1 w 4529"/>
              <a:gd name="T25" fmla="*/ 38 h 71"/>
              <a:gd name="T26" fmla="*/ 1 w 4529"/>
              <a:gd name="T27" fmla="*/ 37 h 71"/>
              <a:gd name="T28" fmla="*/ 0 w 4529"/>
              <a:gd name="T29" fmla="*/ 35 h 71"/>
              <a:gd name="T30" fmla="*/ 1 w 4529"/>
              <a:gd name="T31" fmla="*/ 32 h 71"/>
              <a:gd name="T32" fmla="*/ 1 w 4529"/>
              <a:gd name="T33" fmla="*/ 31 h 71"/>
              <a:gd name="T34" fmla="*/ 3 w 4529"/>
              <a:gd name="T35" fmla="*/ 31 h 71"/>
              <a:gd name="T36" fmla="*/ 6 w 4529"/>
              <a:gd name="T37" fmla="*/ 29 h 71"/>
              <a:gd name="T38" fmla="*/ 6 w 4529"/>
              <a:gd name="T39" fmla="*/ 29 h 71"/>
              <a:gd name="T40" fmla="*/ 4482 w 4529"/>
              <a:gd name="T41" fmla="*/ 0 h 71"/>
              <a:gd name="T42" fmla="*/ 4529 w 4529"/>
              <a:gd name="T43" fmla="*/ 35 h 71"/>
              <a:gd name="T44" fmla="*/ 4482 w 4529"/>
              <a:gd name="T45" fmla="*/ 71 h 71"/>
              <a:gd name="T46" fmla="*/ 4482 w 4529"/>
              <a:gd name="T47" fmla="*/ 0 h 71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4529"/>
              <a:gd name="T73" fmla="*/ 0 h 71"/>
              <a:gd name="T74" fmla="*/ 4529 w 4529"/>
              <a:gd name="T75" fmla="*/ 71 h 71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4529" h="71">
                <a:moveTo>
                  <a:pt x="6" y="29"/>
                </a:moveTo>
                <a:lnTo>
                  <a:pt x="4493" y="31"/>
                </a:lnTo>
                <a:lnTo>
                  <a:pt x="4495" y="31"/>
                </a:lnTo>
                <a:lnTo>
                  <a:pt x="4496" y="32"/>
                </a:lnTo>
                <a:lnTo>
                  <a:pt x="4498" y="34"/>
                </a:lnTo>
                <a:lnTo>
                  <a:pt x="4498" y="35"/>
                </a:lnTo>
                <a:lnTo>
                  <a:pt x="4498" y="37"/>
                </a:lnTo>
                <a:lnTo>
                  <a:pt x="4496" y="38"/>
                </a:lnTo>
                <a:lnTo>
                  <a:pt x="4495" y="39"/>
                </a:lnTo>
                <a:lnTo>
                  <a:pt x="4493" y="39"/>
                </a:lnTo>
                <a:lnTo>
                  <a:pt x="6" y="39"/>
                </a:lnTo>
                <a:lnTo>
                  <a:pt x="3" y="38"/>
                </a:lnTo>
                <a:lnTo>
                  <a:pt x="1" y="38"/>
                </a:lnTo>
                <a:lnTo>
                  <a:pt x="1" y="37"/>
                </a:lnTo>
                <a:lnTo>
                  <a:pt x="0" y="35"/>
                </a:lnTo>
                <a:lnTo>
                  <a:pt x="1" y="32"/>
                </a:lnTo>
                <a:lnTo>
                  <a:pt x="1" y="31"/>
                </a:lnTo>
                <a:lnTo>
                  <a:pt x="3" y="31"/>
                </a:lnTo>
                <a:lnTo>
                  <a:pt x="6" y="29"/>
                </a:lnTo>
                <a:close/>
                <a:moveTo>
                  <a:pt x="4482" y="0"/>
                </a:moveTo>
                <a:lnTo>
                  <a:pt x="4529" y="35"/>
                </a:lnTo>
                <a:lnTo>
                  <a:pt x="4482" y="71"/>
                </a:lnTo>
                <a:lnTo>
                  <a:pt x="4482" y="0"/>
                </a:lnTo>
                <a:close/>
              </a:path>
            </a:pathLst>
          </a:custGeom>
          <a:solidFill>
            <a:srgbClr val="000000"/>
          </a:solidFill>
          <a:ln w="1588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30061" name="Freeform 13"/>
          <p:cNvSpPr>
            <a:spLocks noEditPoints="1"/>
          </p:cNvSpPr>
          <p:nvPr/>
        </p:nvSpPr>
        <p:spPr bwMode="auto">
          <a:xfrm>
            <a:off x="1354138" y="2946400"/>
            <a:ext cx="822325" cy="685800"/>
          </a:xfrm>
          <a:custGeom>
            <a:avLst/>
            <a:gdLst>
              <a:gd name="T0" fmla="*/ 9 w 518"/>
              <a:gd name="T1" fmla="*/ 1 h 432"/>
              <a:gd name="T2" fmla="*/ 494 w 518"/>
              <a:gd name="T3" fmla="*/ 407 h 432"/>
              <a:gd name="T4" fmla="*/ 495 w 518"/>
              <a:gd name="T5" fmla="*/ 408 h 432"/>
              <a:gd name="T6" fmla="*/ 495 w 518"/>
              <a:gd name="T7" fmla="*/ 409 h 432"/>
              <a:gd name="T8" fmla="*/ 495 w 518"/>
              <a:gd name="T9" fmla="*/ 411 h 432"/>
              <a:gd name="T10" fmla="*/ 494 w 518"/>
              <a:gd name="T11" fmla="*/ 412 h 432"/>
              <a:gd name="T12" fmla="*/ 492 w 518"/>
              <a:gd name="T13" fmla="*/ 414 h 432"/>
              <a:gd name="T14" fmla="*/ 491 w 518"/>
              <a:gd name="T15" fmla="*/ 414 h 432"/>
              <a:gd name="T16" fmla="*/ 489 w 518"/>
              <a:gd name="T17" fmla="*/ 414 h 432"/>
              <a:gd name="T18" fmla="*/ 488 w 518"/>
              <a:gd name="T19" fmla="*/ 412 h 432"/>
              <a:gd name="T20" fmla="*/ 3 w 518"/>
              <a:gd name="T21" fmla="*/ 8 h 432"/>
              <a:gd name="T22" fmla="*/ 1 w 518"/>
              <a:gd name="T23" fmla="*/ 7 h 432"/>
              <a:gd name="T24" fmla="*/ 0 w 518"/>
              <a:gd name="T25" fmla="*/ 5 h 432"/>
              <a:gd name="T26" fmla="*/ 1 w 518"/>
              <a:gd name="T27" fmla="*/ 4 h 432"/>
              <a:gd name="T28" fmla="*/ 1 w 518"/>
              <a:gd name="T29" fmla="*/ 3 h 432"/>
              <a:gd name="T30" fmla="*/ 3 w 518"/>
              <a:gd name="T31" fmla="*/ 1 h 432"/>
              <a:gd name="T32" fmla="*/ 4 w 518"/>
              <a:gd name="T33" fmla="*/ 0 h 432"/>
              <a:gd name="T34" fmla="*/ 6 w 518"/>
              <a:gd name="T35" fmla="*/ 1 h 432"/>
              <a:gd name="T36" fmla="*/ 9 w 518"/>
              <a:gd name="T37" fmla="*/ 1 h 432"/>
              <a:gd name="T38" fmla="*/ 9 w 518"/>
              <a:gd name="T39" fmla="*/ 1 h 432"/>
              <a:gd name="T40" fmla="*/ 504 w 518"/>
              <a:gd name="T41" fmla="*/ 374 h 432"/>
              <a:gd name="T42" fmla="*/ 518 w 518"/>
              <a:gd name="T43" fmla="*/ 432 h 432"/>
              <a:gd name="T44" fmla="*/ 458 w 518"/>
              <a:gd name="T45" fmla="*/ 429 h 432"/>
              <a:gd name="T46" fmla="*/ 504 w 518"/>
              <a:gd name="T47" fmla="*/ 374 h 432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518"/>
              <a:gd name="T73" fmla="*/ 0 h 432"/>
              <a:gd name="T74" fmla="*/ 518 w 518"/>
              <a:gd name="T75" fmla="*/ 432 h 432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518" h="432">
                <a:moveTo>
                  <a:pt x="9" y="1"/>
                </a:moveTo>
                <a:lnTo>
                  <a:pt x="494" y="407"/>
                </a:lnTo>
                <a:lnTo>
                  <a:pt x="495" y="408"/>
                </a:lnTo>
                <a:lnTo>
                  <a:pt x="495" y="409"/>
                </a:lnTo>
                <a:lnTo>
                  <a:pt x="495" y="411"/>
                </a:lnTo>
                <a:lnTo>
                  <a:pt x="494" y="412"/>
                </a:lnTo>
                <a:lnTo>
                  <a:pt x="492" y="414"/>
                </a:lnTo>
                <a:lnTo>
                  <a:pt x="491" y="414"/>
                </a:lnTo>
                <a:lnTo>
                  <a:pt x="489" y="414"/>
                </a:lnTo>
                <a:lnTo>
                  <a:pt x="488" y="412"/>
                </a:lnTo>
                <a:lnTo>
                  <a:pt x="3" y="8"/>
                </a:lnTo>
                <a:lnTo>
                  <a:pt x="1" y="7"/>
                </a:lnTo>
                <a:lnTo>
                  <a:pt x="0" y="5"/>
                </a:lnTo>
                <a:lnTo>
                  <a:pt x="1" y="4"/>
                </a:lnTo>
                <a:lnTo>
                  <a:pt x="1" y="3"/>
                </a:lnTo>
                <a:lnTo>
                  <a:pt x="3" y="1"/>
                </a:lnTo>
                <a:lnTo>
                  <a:pt x="4" y="0"/>
                </a:lnTo>
                <a:lnTo>
                  <a:pt x="6" y="1"/>
                </a:lnTo>
                <a:lnTo>
                  <a:pt x="9" y="1"/>
                </a:lnTo>
                <a:close/>
                <a:moveTo>
                  <a:pt x="504" y="374"/>
                </a:moveTo>
                <a:lnTo>
                  <a:pt x="518" y="432"/>
                </a:lnTo>
                <a:lnTo>
                  <a:pt x="458" y="429"/>
                </a:lnTo>
                <a:lnTo>
                  <a:pt x="504" y="374"/>
                </a:lnTo>
                <a:close/>
              </a:path>
            </a:pathLst>
          </a:custGeom>
          <a:solidFill>
            <a:srgbClr val="000000"/>
          </a:solidFill>
          <a:ln w="1588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30062" name="Freeform 14"/>
          <p:cNvSpPr>
            <a:spLocks noEditPoints="1"/>
          </p:cNvSpPr>
          <p:nvPr/>
        </p:nvSpPr>
        <p:spPr bwMode="auto">
          <a:xfrm>
            <a:off x="1627188" y="3625850"/>
            <a:ext cx="4884737" cy="1528763"/>
          </a:xfrm>
          <a:custGeom>
            <a:avLst/>
            <a:gdLst>
              <a:gd name="T0" fmla="*/ 6 w 3077"/>
              <a:gd name="T1" fmla="*/ 0 h 963"/>
              <a:gd name="T2" fmla="*/ 3044 w 3077"/>
              <a:gd name="T3" fmla="*/ 929 h 963"/>
              <a:gd name="T4" fmla="*/ 3046 w 3077"/>
              <a:gd name="T5" fmla="*/ 929 h 963"/>
              <a:gd name="T6" fmla="*/ 3047 w 3077"/>
              <a:gd name="T7" fmla="*/ 930 h 963"/>
              <a:gd name="T8" fmla="*/ 3047 w 3077"/>
              <a:gd name="T9" fmla="*/ 932 h 963"/>
              <a:gd name="T10" fmla="*/ 3047 w 3077"/>
              <a:gd name="T11" fmla="*/ 934 h 963"/>
              <a:gd name="T12" fmla="*/ 3046 w 3077"/>
              <a:gd name="T13" fmla="*/ 936 h 963"/>
              <a:gd name="T14" fmla="*/ 3046 w 3077"/>
              <a:gd name="T15" fmla="*/ 936 h 963"/>
              <a:gd name="T16" fmla="*/ 3043 w 3077"/>
              <a:gd name="T17" fmla="*/ 937 h 963"/>
              <a:gd name="T18" fmla="*/ 3041 w 3077"/>
              <a:gd name="T19" fmla="*/ 937 h 963"/>
              <a:gd name="T20" fmla="*/ 3 w 3077"/>
              <a:gd name="T21" fmla="*/ 8 h 963"/>
              <a:gd name="T22" fmla="*/ 2 w 3077"/>
              <a:gd name="T23" fmla="*/ 7 h 963"/>
              <a:gd name="T24" fmla="*/ 0 w 3077"/>
              <a:gd name="T25" fmla="*/ 6 h 963"/>
              <a:gd name="T26" fmla="*/ 0 w 3077"/>
              <a:gd name="T27" fmla="*/ 4 h 963"/>
              <a:gd name="T28" fmla="*/ 0 w 3077"/>
              <a:gd name="T29" fmla="*/ 3 h 963"/>
              <a:gd name="T30" fmla="*/ 0 w 3077"/>
              <a:gd name="T31" fmla="*/ 1 h 963"/>
              <a:gd name="T32" fmla="*/ 2 w 3077"/>
              <a:gd name="T33" fmla="*/ 0 h 963"/>
              <a:gd name="T34" fmla="*/ 3 w 3077"/>
              <a:gd name="T35" fmla="*/ 0 h 963"/>
              <a:gd name="T36" fmla="*/ 6 w 3077"/>
              <a:gd name="T37" fmla="*/ 0 h 963"/>
              <a:gd name="T38" fmla="*/ 6 w 3077"/>
              <a:gd name="T39" fmla="*/ 0 h 963"/>
              <a:gd name="T40" fmla="*/ 3041 w 3077"/>
              <a:gd name="T41" fmla="*/ 895 h 963"/>
              <a:gd name="T42" fmla="*/ 3077 w 3077"/>
              <a:gd name="T43" fmla="*/ 943 h 963"/>
              <a:gd name="T44" fmla="*/ 3021 w 3077"/>
              <a:gd name="T45" fmla="*/ 963 h 963"/>
              <a:gd name="T46" fmla="*/ 3041 w 3077"/>
              <a:gd name="T47" fmla="*/ 895 h 963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3077"/>
              <a:gd name="T73" fmla="*/ 0 h 963"/>
              <a:gd name="T74" fmla="*/ 3077 w 3077"/>
              <a:gd name="T75" fmla="*/ 963 h 963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3077" h="963">
                <a:moveTo>
                  <a:pt x="6" y="0"/>
                </a:moveTo>
                <a:lnTo>
                  <a:pt x="3044" y="929"/>
                </a:lnTo>
                <a:lnTo>
                  <a:pt x="3046" y="929"/>
                </a:lnTo>
                <a:lnTo>
                  <a:pt x="3047" y="930"/>
                </a:lnTo>
                <a:lnTo>
                  <a:pt x="3047" y="932"/>
                </a:lnTo>
                <a:lnTo>
                  <a:pt x="3047" y="934"/>
                </a:lnTo>
                <a:lnTo>
                  <a:pt x="3046" y="936"/>
                </a:lnTo>
                <a:lnTo>
                  <a:pt x="3043" y="937"/>
                </a:lnTo>
                <a:lnTo>
                  <a:pt x="3041" y="937"/>
                </a:lnTo>
                <a:lnTo>
                  <a:pt x="3" y="8"/>
                </a:lnTo>
                <a:lnTo>
                  <a:pt x="2" y="7"/>
                </a:lnTo>
                <a:lnTo>
                  <a:pt x="0" y="6"/>
                </a:lnTo>
                <a:lnTo>
                  <a:pt x="0" y="4"/>
                </a:lnTo>
                <a:lnTo>
                  <a:pt x="0" y="3"/>
                </a:lnTo>
                <a:lnTo>
                  <a:pt x="0" y="1"/>
                </a:lnTo>
                <a:lnTo>
                  <a:pt x="2" y="0"/>
                </a:lnTo>
                <a:lnTo>
                  <a:pt x="3" y="0"/>
                </a:lnTo>
                <a:lnTo>
                  <a:pt x="6" y="0"/>
                </a:lnTo>
                <a:close/>
                <a:moveTo>
                  <a:pt x="3041" y="895"/>
                </a:moveTo>
                <a:lnTo>
                  <a:pt x="3077" y="943"/>
                </a:lnTo>
                <a:lnTo>
                  <a:pt x="3021" y="963"/>
                </a:lnTo>
                <a:lnTo>
                  <a:pt x="3041" y="895"/>
                </a:lnTo>
                <a:close/>
              </a:path>
            </a:pathLst>
          </a:custGeom>
          <a:solidFill>
            <a:srgbClr val="000000"/>
          </a:solidFill>
          <a:ln w="1588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30063" name="Freeform 15"/>
          <p:cNvSpPr>
            <a:spLocks noEditPoints="1"/>
          </p:cNvSpPr>
          <p:nvPr/>
        </p:nvSpPr>
        <p:spPr bwMode="auto">
          <a:xfrm>
            <a:off x="4876800" y="2954338"/>
            <a:ext cx="1228725" cy="1498600"/>
          </a:xfrm>
          <a:custGeom>
            <a:avLst/>
            <a:gdLst>
              <a:gd name="T0" fmla="*/ 1 w 774"/>
              <a:gd name="T1" fmla="*/ 936 h 944"/>
              <a:gd name="T2" fmla="*/ 748 w 774"/>
              <a:gd name="T3" fmla="*/ 25 h 944"/>
              <a:gd name="T4" fmla="*/ 750 w 774"/>
              <a:gd name="T5" fmla="*/ 23 h 944"/>
              <a:gd name="T6" fmla="*/ 751 w 774"/>
              <a:gd name="T7" fmla="*/ 23 h 944"/>
              <a:gd name="T8" fmla="*/ 753 w 774"/>
              <a:gd name="T9" fmla="*/ 23 h 944"/>
              <a:gd name="T10" fmla="*/ 754 w 774"/>
              <a:gd name="T11" fmla="*/ 25 h 944"/>
              <a:gd name="T12" fmla="*/ 755 w 774"/>
              <a:gd name="T13" fmla="*/ 25 h 944"/>
              <a:gd name="T14" fmla="*/ 755 w 774"/>
              <a:gd name="T15" fmla="*/ 27 h 944"/>
              <a:gd name="T16" fmla="*/ 755 w 774"/>
              <a:gd name="T17" fmla="*/ 29 h 944"/>
              <a:gd name="T18" fmla="*/ 755 w 774"/>
              <a:gd name="T19" fmla="*/ 30 h 944"/>
              <a:gd name="T20" fmla="*/ 9 w 774"/>
              <a:gd name="T21" fmla="*/ 942 h 944"/>
              <a:gd name="T22" fmla="*/ 7 w 774"/>
              <a:gd name="T23" fmla="*/ 944 h 944"/>
              <a:gd name="T24" fmla="*/ 6 w 774"/>
              <a:gd name="T25" fmla="*/ 944 h 944"/>
              <a:gd name="T26" fmla="*/ 4 w 774"/>
              <a:gd name="T27" fmla="*/ 944 h 944"/>
              <a:gd name="T28" fmla="*/ 3 w 774"/>
              <a:gd name="T29" fmla="*/ 942 h 944"/>
              <a:gd name="T30" fmla="*/ 1 w 774"/>
              <a:gd name="T31" fmla="*/ 941 h 944"/>
              <a:gd name="T32" fmla="*/ 0 w 774"/>
              <a:gd name="T33" fmla="*/ 939 h 944"/>
              <a:gd name="T34" fmla="*/ 1 w 774"/>
              <a:gd name="T35" fmla="*/ 938 h 944"/>
              <a:gd name="T36" fmla="*/ 1 w 774"/>
              <a:gd name="T37" fmla="*/ 936 h 944"/>
              <a:gd name="T38" fmla="*/ 1 w 774"/>
              <a:gd name="T39" fmla="*/ 936 h 944"/>
              <a:gd name="T40" fmla="*/ 717 w 774"/>
              <a:gd name="T41" fmla="*/ 15 h 944"/>
              <a:gd name="T42" fmla="*/ 774 w 774"/>
              <a:gd name="T43" fmla="*/ 0 h 944"/>
              <a:gd name="T44" fmla="*/ 771 w 774"/>
              <a:gd name="T45" fmla="*/ 59 h 944"/>
              <a:gd name="T46" fmla="*/ 717 w 774"/>
              <a:gd name="T47" fmla="*/ 15 h 944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774"/>
              <a:gd name="T73" fmla="*/ 0 h 944"/>
              <a:gd name="T74" fmla="*/ 774 w 774"/>
              <a:gd name="T75" fmla="*/ 944 h 944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774" h="944">
                <a:moveTo>
                  <a:pt x="1" y="936"/>
                </a:moveTo>
                <a:lnTo>
                  <a:pt x="748" y="25"/>
                </a:lnTo>
                <a:lnTo>
                  <a:pt x="750" y="23"/>
                </a:lnTo>
                <a:lnTo>
                  <a:pt x="751" y="23"/>
                </a:lnTo>
                <a:lnTo>
                  <a:pt x="753" y="23"/>
                </a:lnTo>
                <a:lnTo>
                  <a:pt x="754" y="25"/>
                </a:lnTo>
                <a:lnTo>
                  <a:pt x="755" y="25"/>
                </a:lnTo>
                <a:lnTo>
                  <a:pt x="755" y="27"/>
                </a:lnTo>
                <a:lnTo>
                  <a:pt x="755" y="29"/>
                </a:lnTo>
                <a:lnTo>
                  <a:pt x="755" y="30"/>
                </a:lnTo>
                <a:lnTo>
                  <a:pt x="9" y="942"/>
                </a:lnTo>
                <a:lnTo>
                  <a:pt x="7" y="944"/>
                </a:lnTo>
                <a:lnTo>
                  <a:pt x="6" y="944"/>
                </a:lnTo>
                <a:lnTo>
                  <a:pt x="4" y="944"/>
                </a:lnTo>
                <a:lnTo>
                  <a:pt x="3" y="942"/>
                </a:lnTo>
                <a:lnTo>
                  <a:pt x="1" y="941"/>
                </a:lnTo>
                <a:lnTo>
                  <a:pt x="0" y="939"/>
                </a:lnTo>
                <a:lnTo>
                  <a:pt x="1" y="938"/>
                </a:lnTo>
                <a:lnTo>
                  <a:pt x="1" y="936"/>
                </a:lnTo>
                <a:close/>
                <a:moveTo>
                  <a:pt x="717" y="15"/>
                </a:moveTo>
                <a:lnTo>
                  <a:pt x="774" y="0"/>
                </a:lnTo>
                <a:lnTo>
                  <a:pt x="771" y="59"/>
                </a:lnTo>
                <a:lnTo>
                  <a:pt x="717" y="15"/>
                </a:lnTo>
                <a:close/>
              </a:path>
            </a:pathLst>
          </a:custGeom>
          <a:solidFill>
            <a:srgbClr val="000000"/>
          </a:solidFill>
          <a:ln w="1588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30064" name="Rectangle 16"/>
          <p:cNvSpPr>
            <a:spLocks noChangeArrowheads="1"/>
          </p:cNvSpPr>
          <p:nvPr/>
        </p:nvSpPr>
        <p:spPr bwMode="auto">
          <a:xfrm>
            <a:off x="703263" y="2846388"/>
            <a:ext cx="112861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1500" b="1" i="1" dirty="0">
                <a:latin typeface="Calibri"/>
              </a:rPr>
              <a:t>p</a:t>
            </a:r>
            <a:endParaRPr lang="en-US" sz="1800" dirty="0">
              <a:solidFill>
                <a:schemeClr val="tx1"/>
              </a:solidFill>
              <a:latin typeface="Tahoma" pitchFamily="-65" charset="0"/>
            </a:endParaRPr>
          </a:p>
        </p:txBody>
      </p:sp>
      <p:sp>
        <p:nvSpPr>
          <p:cNvPr id="130065" name="Rectangle 17"/>
          <p:cNvSpPr>
            <a:spLocks noChangeArrowheads="1"/>
          </p:cNvSpPr>
          <p:nvPr/>
        </p:nvSpPr>
        <p:spPr bwMode="auto">
          <a:xfrm>
            <a:off x="798513" y="2933700"/>
            <a:ext cx="72699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1000" b="1" i="1" dirty="0">
                <a:latin typeface="Calibri"/>
              </a:rPr>
              <a:t>0</a:t>
            </a:r>
            <a:endParaRPr lang="en-US" sz="1800" dirty="0">
              <a:solidFill>
                <a:schemeClr val="tx1"/>
              </a:solidFill>
              <a:latin typeface="Tahoma" pitchFamily="-65" charset="0"/>
            </a:endParaRPr>
          </a:p>
        </p:txBody>
      </p:sp>
      <p:sp>
        <p:nvSpPr>
          <p:cNvPr id="130066" name="Rectangle 18"/>
          <p:cNvSpPr>
            <a:spLocks noChangeArrowheads="1"/>
          </p:cNvSpPr>
          <p:nvPr/>
        </p:nvSpPr>
        <p:spPr bwMode="auto">
          <a:xfrm>
            <a:off x="860425" y="2849563"/>
            <a:ext cx="476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endParaRPr lang="en-US" sz="1800">
              <a:solidFill>
                <a:schemeClr val="tx1"/>
              </a:solidFill>
              <a:latin typeface="Tahoma" pitchFamily="-65" charset="0"/>
            </a:endParaRPr>
          </a:p>
        </p:txBody>
      </p:sp>
      <p:sp>
        <p:nvSpPr>
          <p:cNvPr id="130067" name="Rectangle 19"/>
          <p:cNvSpPr>
            <a:spLocks noChangeArrowheads="1"/>
          </p:cNvSpPr>
          <p:nvPr/>
        </p:nvSpPr>
        <p:spPr bwMode="auto">
          <a:xfrm>
            <a:off x="1250950" y="2981325"/>
            <a:ext cx="111803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1500" b="1" i="1" dirty="0">
                <a:latin typeface="Calibri"/>
              </a:rPr>
              <a:t>a</a:t>
            </a:r>
            <a:endParaRPr lang="en-US" sz="1800" dirty="0">
              <a:solidFill>
                <a:schemeClr val="tx1"/>
              </a:solidFill>
              <a:latin typeface="Tahoma" pitchFamily="-65" charset="0"/>
            </a:endParaRPr>
          </a:p>
        </p:txBody>
      </p:sp>
      <p:sp>
        <p:nvSpPr>
          <p:cNvPr id="130068" name="Rectangle 20"/>
          <p:cNvSpPr>
            <a:spLocks noChangeArrowheads="1"/>
          </p:cNvSpPr>
          <p:nvPr/>
        </p:nvSpPr>
        <p:spPr bwMode="auto">
          <a:xfrm>
            <a:off x="1344613" y="2984500"/>
            <a:ext cx="476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endParaRPr lang="en-US" sz="1800">
              <a:solidFill>
                <a:schemeClr val="tx1"/>
              </a:solidFill>
              <a:latin typeface="Tahoma" pitchFamily="-65" charset="0"/>
            </a:endParaRPr>
          </a:p>
        </p:txBody>
      </p:sp>
      <p:sp>
        <p:nvSpPr>
          <p:cNvPr id="130069" name="Rectangle 21"/>
          <p:cNvSpPr>
            <a:spLocks noChangeArrowheads="1"/>
          </p:cNvSpPr>
          <p:nvPr/>
        </p:nvSpPr>
        <p:spPr bwMode="auto">
          <a:xfrm>
            <a:off x="4805363" y="4200525"/>
            <a:ext cx="89768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1500" b="1" i="1" dirty="0">
                <a:latin typeface="Calibri"/>
              </a:rPr>
              <a:t>f</a:t>
            </a:r>
            <a:endParaRPr lang="en-US" sz="1800" dirty="0">
              <a:solidFill>
                <a:schemeClr val="tx1"/>
              </a:solidFill>
              <a:latin typeface="Tahoma" pitchFamily="-65" charset="0"/>
            </a:endParaRPr>
          </a:p>
        </p:txBody>
      </p:sp>
      <p:sp>
        <p:nvSpPr>
          <p:cNvPr id="130070" name="Rectangle 22"/>
          <p:cNvSpPr>
            <a:spLocks noChangeArrowheads="1"/>
          </p:cNvSpPr>
          <p:nvPr/>
        </p:nvSpPr>
        <p:spPr bwMode="auto">
          <a:xfrm>
            <a:off x="4867275" y="4203700"/>
            <a:ext cx="476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endParaRPr lang="en-US" sz="1800">
              <a:solidFill>
                <a:schemeClr val="tx1"/>
              </a:solidFill>
              <a:latin typeface="Tahoma" pitchFamily="-65" charset="0"/>
            </a:endParaRPr>
          </a:p>
        </p:txBody>
      </p:sp>
      <p:sp>
        <p:nvSpPr>
          <p:cNvPr id="130071" name="Rectangle 23"/>
          <p:cNvSpPr>
            <a:spLocks noChangeArrowheads="1"/>
          </p:cNvSpPr>
          <p:nvPr/>
        </p:nvSpPr>
        <p:spPr bwMode="auto">
          <a:xfrm>
            <a:off x="3565525" y="3387725"/>
            <a:ext cx="104759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1500" b="1" i="1" dirty="0">
                <a:latin typeface="Calibri"/>
              </a:rPr>
              <a:t>e</a:t>
            </a:r>
            <a:endParaRPr lang="en-US" sz="1800" dirty="0">
              <a:solidFill>
                <a:schemeClr val="tx1"/>
              </a:solidFill>
              <a:latin typeface="Tahoma" pitchFamily="-65" charset="0"/>
            </a:endParaRPr>
          </a:p>
        </p:txBody>
      </p:sp>
      <p:sp>
        <p:nvSpPr>
          <p:cNvPr id="130072" name="Rectangle 24"/>
          <p:cNvSpPr>
            <a:spLocks noChangeArrowheads="1"/>
          </p:cNvSpPr>
          <p:nvPr/>
        </p:nvSpPr>
        <p:spPr bwMode="auto">
          <a:xfrm>
            <a:off x="3648075" y="3390900"/>
            <a:ext cx="476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endParaRPr lang="en-US" sz="1800">
              <a:solidFill>
                <a:schemeClr val="tx1"/>
              </a:solidFill>
              <a:latin typeface="Tahoma" pitchFamily="-65" charset="0"/>
            </a:endParaRPr>
          </a:p>
        </p:txBody>
      </p:sp>
      <p:sp>
        <p:nvSpPr>
          <p:cNvPr id="130073" name="Rectangle 25"/>
          <p:cNvSpPr>
            <a:spLocks noChangeArrowheads="1"/>
          </p:cNvSpPr>
          <p:nvPr/>
        </p:nvSpPr>
        <p:spPr bwMode="auto">
          <a:xfrm>
            <a:off x="703263" y="4878388"/>
            <a:ext cx="112861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1500" b="1" i="1" dirty="0">
                <a:latin typeface="Calibri"/>
              </a:rPr>
              <a:t>p</a:t>
            </a:r>
            <a:endParaRPr lang="en-US" sz="1800" dirty="0">
              <a:solidFill>
                <a:schemeClr val="tx1"/>
              </a:solidFill>
              <a:latin typeface="Tahoma" pitchFamily="-65" charset="0"/>
            </a:endParaRPr>
          </a:p>
        </p:txBody>
      </p:sp>
      <p:sp>
        <p:nvSpPr>
          <p:cNvPr id="130074" name="Rectangle 26"/>
          <p:cNvSpPr>
            <a:spLocks noChangeArrowheads="1"/>
          </p:cNvSpPr>
          <p:nvPr/>
        </p:nvSpPr>
        <p:spPr bwMode="auto">
          <a:xfrm>
            <a:off x="798513" y="4967288"/>
            <a:ext cx="72699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1000" b="1" i="1" dirty="0">
                <a:latin typeface="Calibri"/>
              </a:rPr>
              <a:t>3</a:t>
            </a:r>
            <a:endParaRPr lang="en-US" sz="1800" dirty="0">
              <a:solidFill>
                <a:schemeClr val="tx1"/>
              </a:solidFill>
              <a:latin typeface="Tahoma" pitchFamily="-65" charset="0"/>
            </a:endParaRPr>
          </a:p>
        </p:txBody>
      </p:sp>
      <p:sp>
        <p:nvSpPr>
          <p:cNvPr id="130075" name="Rectangle 27"/>
          <p:cNvSpPr>
            <a:spLocks noChangeArrowheads="1"/>
          </p:cNvSpPr>
          <p:nvPr/>
        </p:nvSpPr>
        <p:spPr bwMode="auto">
          <a:xfrm>
            <a:off x="860425" y="4881563"/>
            <a:ext cx="476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endParaRPr lang="en-US" sz="1800">
              <a:solidFill>
                <a:schemeClr val="tx1"/>
              </a:solidFill>
              <a:latin typeface="Tahoma" pitchFamily="-65" charset="0"/>
            </a:endParaRPr>
          </a:p>
        </p:txBody>
      </p:sp>
      <p:sp>
        <p:nvSpPr>
          <p:cNvPr id="130076" name="Rectangle 28"/>
          <p:cNvSpPr>
            <a:spLocks noChangeArrowheads="1"/>
          </p:cNvSpPr>
          <p:nvPr/>
        </p:nvSpPr>
        <p:spPr bwMode="auto">
          <a:xfrm>
            <a:off x="1657350" y="3387725"/>
            <a:ext cx="111803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1500" b="1" i="1" dirty="0">
                <a:latin typeface="Calibri"/>
              </a:rPr>
              <a:t>b</a:t>
            </a:r>
            <a:endParaRPr lang="en-US" sz="1800" dirty="0">
              <a:solidFill>
                <a:schemeClr val="tx1"/>
              </a:solidFill>
              <a:latin typeface="Tahoma" pitchFamily="-65" charset="0"/>
            </a:endParaRPr>
          </a:p>
        </p:txBody>
      </p:sp>
      <p:sp>
        <p:nvSpPr>
          <p:cNvPr id="130077" name="Rectangle 29"/>
          <p:cNvSpPr>
            <a:spLocks noChangeArrowheads="1"/>
          </p:cNvSpPr>
          <p:nvPr/>
        </p:nvSpPr>
        <p:spPr bwMode="auto">
          <a:xfrm>
            <a:off x="1751013" y="3390900"/>
            <a:ext cx="476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endParaRPr lang="en-US" sz="1800">
              <a:solidFill>
                <a:schemeClr val="tx1"/>
              </a:solidFill>
              <a:latin typeface="Tahoma" pitchFamily="-65" charset="0"/>
            </a:endParaRPr>
          </a:p>
        </p:txBody>
      </p:sp>
      <p:sp>
        <p:nvSpPr>
          <p:cNvPr id="130078" name="Rectangle 30"/>
          <p:cNvSpPr>
            <a:spLocks noChangeArrowheads="1"/>
          </p:cNvSpPr>
          <p:nvPr/>
        </p:nvSpPr>
        <p:spPr bwMode="auto">
          <a:xfrm>
            <a:off x="703263" y="4337050"/>
            <a:ext cx="112861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1500" b="1" i="1" dirty="0">
                <a:latin typeface="Calibri"/>
              </a:rPr>
              <a:t>p</a:t>
            </a:r>
            <a:endParaRPr lang="en-US" sz="1800" dirty="0">
              <a:solidFill>
                <a:schemeClr val="tx1"/>
              </a:solidFill>
              <a:latin typeface="Tahoma" pitchFamily="-65" charset="0"/>
            </a:endParaRPr>
          </a:p>
        </p:txBody>
      </p:sp>
      <p:sp>
        <p:nvSpPr>
          <p:cNvPr id="130079" name="Rectangle 31"/>
          <p:cNvSpPr>
            <a:spLocks noChangeArrowheads="1"/>
          </p:cNvSpPr>
          <p:nvPr/>
        </p:nvSpPr>
        <p:spPr bwMode="auto">
          <a:xfrm>
            <a:off x="798513" y="4424363"/>
            <a:ext cx="72699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1000" b="1" i="1" dirty="0">
                <a:latin typeface="Calibri"/>
              </a:rPr>
              <a:t>2</a:t>
            </a:r>
            <a:endParaRPr lang="en-US" sz="1800" dirty="0">
              <a:solidFill>
                <a:schemeClr val="tx1"/>
              </a:solidFill>
              <a:latin typeface="Tahoma" pitchFamily="-65" charset="0"/>
            </a:endParaRPr>
          </a:p>
        </p:txBody>
      </p:sp>
      <p:sp>
        <p:nvSpPr>
          <p:cNvPr id="130080" name="Rectangle 32"/>
          <p:cNvSpPr>
            <a:spLocks noChangeArrowheads="1"/>
          </p:cNvSpPr>
          <p:nvPr/>
        </p:nvSpPr>
        <p:spPr bwMode="auto">
          <a:xfrm>
            <a:off x="860425" y="4340225"/>
            <a:ext cx="476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endParaRPr lang="en-US" sz="1800">
              <a:solidFill>
                <a:schemeClr val="tx1"/>
              </a:solidFill>
              <a:latin typeface="Tahoma" pitchFamily="-65" charset="0"/>
            </a:endParaRPr>
          </a:p>
        </p:txBody>
      </p:sp>
      <p:sp>
        <p:nvSpPr>
          <p:cNvPr id="130081" name="Rectangle 33"/>
          <p:cNvSpPr>
            <a:spLocks noChangeArrowheads="1"/>
          </p:cNvSpPr>
          <p:nvPr/>
        </p:nvSpPr>
        <p:spPr bwMode="auto">
          <a:xfrm>
            <a:off x="703263" y="3524250"/>
            <a:ext cx="112861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1500" b="1" i="1" dirty="0">
                <a:latin typeface="Calibri"/>
              </a:rPr>
              <a:t>p</a:t>
            </a:r>
            <a:endParaRPr lang="en-US" sz="1800" dirty="0">
              <a:solidFill>
                <a:schemeClr val="tx1"/>
              </a:solidFill>
              <a:latin typeface="Tahoma" pitchFamily="-65" charset="0"/>
            </a:endParaRPr>
          </a:p>
        </p:txBody>
      </p:sp>
      <p:sp>
        <p:nvSpPr>
          <p:cNvPr id="130082" name="Rectangle 34"/>
          <p:cNvSpPr>
            <a:spLocks noChangeArrowheads="1"/>
          </p:cNvSpPr>
          <p:nvPr/>
        </p:nvSpPr>
        <p:spPr bwMode="auto">
          <a:xfrm>
            <a:off x="798513" y="3611563"/>
            <a:ext cx="72699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1000" b="1" i="1" dirty="0">
                <a:latin typeface="Calibri"/>
              </a:rPr>
              <a:t>1</a:t>
            </a:r>
            <a:endParaRPr lang="en-US" sz="1800" dirty="0">
              <a:solidFill>
                <a:schemeClr val="tx1"/>
              </a:solidFill>
              <a:latin typeface="Tahoma" pitchFamily="-65" charset="0"/>
            </a:endParaRPr>
          </a:p>
        </p:txBody>
      </p:sp>
      <p:sp>
        <p:nvSpPr>
          <p:cNvPr id="130083" name="Rectangle 35"/>
          <p:cNvSpPr>
            <a:spLocks noChangeArrowheads="1"/>
          </p:cNvSpPr>
          <p:nvPr/>
        </p:nvSpPr>
        <p:spPr bwMode="auto">
          <a:xfrm>
            <a:off x="860425" y="3527425"/>
            <a:ext cx="476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endParaRPr lang="en-US" sz="1800">
              <a:solidFill>
                <a:schemeClr val="tx1"/>
              </a:solidFill>
              <a:latin typeface="Tahoma" pitchFamily="-65" charset="0"/>
            </a:endParaRPr>
          </a:p>
        </p:txBody>
      </p:sp>
      <p:sp>
        <p:nvSpPr>
          <p:cNvPr id="130084" name="Rectangle 36"/>
          <p:cNvSpPr>
            <a:spLocks noChangeArrowheads="1"/>
          </p:cNvSpPr>
          <p:nvPr/>
        </p:nvSpPr>
        <p:spPr bwMode="auto">
          <a:xfrm>
            <a:off x="2481263" y="3387725"/>
            <a:ext cx="100037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1500" b="1" i="1" dirty="0">
                <a:latin typeface="Calibri"/>
              </a:rPr>
              <a:t>c</a:t>
            </a:r>
            <a:endParaRPr lang="en-US" sz="1800" dirty="0">
              <a:solidFill>
                <a:schemeClr val="tx1"/>
              </a:solidFill>
              <a:latin typeface="Tahoma" pitchFamily="-65" charset="0"/>
            </a:endParaRPr>
          </a:p>
        </p:txBody>
      </p:sp>
      <p:sp>
        <p:nvSpPr>
          <p:cNvPr id="130085" name="Rectangle 37"/>
          <p:cNvSpPr>
            <a:spLocks noChangeArrowheads="1"/>
          </p:cNvSpPr>
          <p:nvPr/>
        </p:nvSpPr>
        <p:spPr bwMode="auto">
          <a:xfrm>
            <a:off x="2563813" y="3390900"/>
            <a:ext cx="476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endParaRPr lang="en-US" sz="1800">
              <a:solidFill>
                <a:schemeClr val="tx1"/>
              </a:solidFill>
              <a:latin typeface="Tahoma" pitchFamily="-65" charset="0"/>
            </a:endParaRPr>
          </a:p>
        </p:txBody>
      </p:sp>
      <p:sp>
        <p:nvSpPr>
          <p:cNvPr id="130086" name="Rectangle 38"/>
          <p:cNvSpPr>
            <a:spLocks noChangeArrowheads="1"/>
          </p:cNvSpPr>
          <p:nvPr/>
        </p:nvSpPr>
        <p:spPr bwMode="auto">
          <a:xfrm>
            <a:off x="4025900" y="2981325"/>
            <a:ext cx="112861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1500" b="1" i="1" dirty="0">
                <a:latin typeface="Calibri"/>
              </a:rPr>
              <a:t>d</a:t>
            </a:r>
            <a:endParaRPr lang="en-US" sz="1800" dirty="0">
              <a:solidFill>
                <a:schemeClr val="tx1"/>
              </a:solidFill>
              <a:latin typeface="Tahoma" pitchFamily="-65" charset="0"/>
            </a:endParaRPr>
          </a:p>
        </p:txBody>
      </p:sp>
      <p:sp>
        <p:nvSpPr>
          <p:cNvPr id="130087" name="Rectangle 39"/>
          <p:cNvSpPr>
            <a:spLocks noChangeArrowheads="1"/>
          </p:cNvSpPr>
          <p:nvPr/>
        </p:nvSpPr>
        <p:spPr bwMode="auto">
          <a:xfrm>
            <a:off x="4121150" y="2984500"/>
            <a:ext cx="476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endParaRPr lang="en-US" sz="1800">
              <a:solidFill>
                <a:schemeClr val="tx1"/>
              </a:solidFill>
              <a:latin typeface="Tahoma" pitchFamily="-65" charset="0"/>
            </a:endParaRPr>
          </a:p>
        </p:txBody>
      </p:sp>
      <p:sp>
        <p:nvSpPr>
          <p:cNvPr id="130088" name="Line 40"/>
          <p:cNvSpPr>
            <a:spLocks noChangeShapeType="1"/>
          </p:cNvSpPr>
          <p:nvPr/>
        </p:nvSpPr>
        <p:spPr bwMode="auto">
          <a:xfrm>
            <a:off x="2854325" y="2954338"/>
            <a:ext cx="1588" cy="2303462"/>
          </a:xfrm>
          <a:prstGeom prst="line">
            <a:avLst/>
          </a:prstGeom>
          <a:noFill/>
          <a:ln w="74613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30089" name="Line 41"/>
          <p:cNvSpPr>
            <a:spLocks noChangeShapeType="1"/>
          </p:cNvSpPr>
          <p:nvPr/>
        </p:nvSpPr>
        <p:spPr bwMode="auto">
          <a:xfrm>
            <a:off x="4479925" y="2954338"/>
            <a:ext cx="2979738" cy="2168525"/>
          </a:xfrm>
          <a:prstGeom prst="line">
            <a:avLst/>
          </a:prstGeom>
          <a:noFill/>
          <a:ln w="74613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30090" name="Line 42"/>
          <p:cNvSpPr>
            <a:spLocks noChangeShapeType="1"/>
          </p:cNvSpPr>
          <p:nvPr/>
        </p:nvSpPr>
        <p:spPr bwMode="auto">
          <a:xfrm>
            <a:off x="3667125" y="2954338"/>
            <a:ext cx="2166938" cy="2168525"/>
          </a:xfrm>
          <a:prstGeom prst="line">
            <a:avLst/>
          </a:prstGeom>
          <a:noFill/>
          <a:ln w="74613">
            <a:solidFill>
              <a:srgbClr val="999999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30091" name="Freeform 43"/>
          <p:cNvSpPr>
            <a:spLocks noEditPoints="1"/>
          </p:cNvSpPr>
          <p:nvPr/>
        </p:nvSpPr>
        <p:spPr bwMode="auto">
          <a:xfrm>
            <a:off x="3929063" y="2946400"/>
            <a:ext cx="184150" cy="685800"/>
          </a:xfrm>
          <a:custGeom>
            <a:avLst/>
            <a:gdLst>
              <a:gd name="T0" fmla="*/ 10 w 116"/>
              <a:gd name="T1" fmla="*/ 4 h 432"/>
              <a:gd name="T2" fmla="*/ 88 w 116"/>
              <a:gd name="T3" fmla="*/ 397 h 432"/>
              <a:gd name="T4" fmla="*/ 88 w 116"/>
              <a:gd name="T5" fmla="*/ 398 h 432"/>
              <a:gd name="T6" fmla="*/ 88 w 116"/>
              <a:gd name="T7" fmla="*/ 399 h 432"/>
              <a:gd name="T8" fmla="*/ 86 w 116"/>
              <a:gd name="T9" fmla="*/ 401 h 432"/>
              <a:gd name="T10" fmla="*/ 85 w 116"/>
              <a:gd name="T11" fmla="*/ 402 h 432"/>
              <a:gd name="T12" fmla="*/ 82 w 116"/>
              <a:gd name="T13" fmla="*/ 402 h 432"/>
              <a:gd name="T14" fmla="*/ 81 w 116"/>
              <a:gd name="T15" fmla="*/ 401 h 432"/>
              <a:gd name="T16" fmla="*/ 79 w 116"/>
              <a:gd name="T17" fmla="*/ 399 h 432"/>
              <a:gd name="T18" fmla="*/ 79 w 116"/>
              <a:gd name="T19" fmla="*/ 398 h 432"/>
              <a:gd name="T20" fmla="*/ 0 w 116"/>
              <a:gd name="T21" fmla="*/ 5 h 432"/>
              <a:gd name="T22" fmla="*/ 0 w 116"/>
              <a:gd name="T23" fmla="*/ 4 h 432"/>
              <a:gd name="T24" fmla="*/ 1 w 116"/>
              <a:gd name="T25" fmla="*/ 3 h 432"/>
              <a:gd name="T26" fmla="*/ 2 w 116"/>
              <a:gd name="T27" fmla="*/ 1 h 432"/>
              <a:gd name="T28" fmla="*/ 4 w 116"/>
              <a:gd name="T29" fmla="*/ 0 h 432"/>
              <a:gd name="T30" fmla="*/ 5 w 116"/>
              <a:gd name="T31" fmla="*/ 0 h 432"/>
              <a:gd name="T32" fmla="*/ 7 w 116"/>
              <a:gd name="T33" fmla="*/ 1 h 432"/>
              <a:gd name="T34" fmla="*/ 8 w 116"/>
              <a:gd name="T35" fmla="*/ 3 h 432"/>
              <a:gd name="T36" fmla="*/ 10 w 116"/>
              <a:gd name="T37" fmla="*/ 4 h 432"/>
              <a:gd name="T38" fmla="*/ 10 w 116"/>
              <a:gd name="T39" fmla="*/ 4 h 432"/>
              <a:gd name="T40" fmla="*/ 116 w 116"/>
              <a:gd name="T41" fmla="*/ 378 h 432"/>
              <a:gd name="T42" fmla="*/ 91 w 116"/>
              <a:gd name="T43" fmla="*/ 432 h 432"/>
              <a:gd name="T44" fmla="*/ 47 w 116"/>
              <a:gd name="T45" fmla="*/ 392 h 432"/>
              <a:gd name="T46" fmla="*/ 116 w 116"/>
              <a:gd name="T47" fmla="*/ 378 h 432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116"/>
              <a:gd name="T73" fmla="*/ 0 h 432"/>
              <a:gd name="T74" fmla="*/ 116 w 116"/>
              <a:gd name="T75" fmla="*/ 432 h 432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116" h="432">
                <a:moveTo>
                  <a:pt x="10" y="4"/>
                </a:moveTo>
                <a:lnTo>
                  <a:pt x="88" y="397"/>
                </a:lnTo>
                <a:lnTo>
                  <a:pt x="88" y="398"/>
                </a:lnTo>
                <a:lnTo>
                  <a:pt x="88" y="399"/>
                </a:lnTo>
                <a:lnTo>
                  <a:pt x="86" y="401"/>
                </a:lnTo>
                <a:lnTo>
                  <a:pt x="85" y="402"/>
                </a:lnTo>
                <a:lnTo>
                  <a:pt x="82" y="402"/>
                </a:lnTo>
                <a:lnTo>
                  <a:pt x="81" y="401"/>
                </a:lnTo>
                <a:lnTo>
                  <a:pt x="79" y="399"/>
                </a:lnTo>
                <a:lnTo>
                  <a:pt x="79" y="398"/>
                </a:lnTo>
                <a:lnTo>
                  <a:pt x="0" y="5"/>
                </a:lnTo>
                <a:lnTo>
                  <a:pt x="0" y="4"/>
                </a:lnTo>
                <a:lnTo>
                  <a:pt x="1" y="3"/>
                </a:lnTo>
                <a:lnTo>
                  <a:pt x="2" y="1"/>
                </a:lnTo>
                <a:lnTo>
                  <a:pt x="4" y="0"/>
                </a:lnTo>
                <a:lnTo>
                  <a:pt x="5" y="0"/>
                </a:lnTo>
                <a:lnTo>
                  <a:pt x="7" y="1"/>
                </a:lnTo>
                <a:lnTo>
                  <a:pt x="8" y="3"/>
                </a:lnTo>
                <a:lnTo>
                  <a:pt x="10" y="4"/>
                </a:lnTo>
                <a:close/>
                <a:moveTo>
                  <a:pt x="116" y="378"/>
                </a:moveTo>
                <a:lnTo>
                  <a:pt x="91" y="432"/>
                </a:lnTo>
                <a:lnTo>
                  <a:pt x="47" y="392"/>
                </a:lnTo>
                <a:lnTo>
                  <a:pt x="116" y="378"/>
                </a:lnTo>
                <a:close/>
              </a:path>
            </a:pathLst>
          </a:custGeom>
          <a:solidFill>
            <a:srgbClr val="000000"/>
          </a:solidFill>
          <a:ln w="1588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30092" name="Freeform 44"/>
          <p:cNvSpPr>
            <a:spLocks noEditPoints="1"/>
          </p:cNvSpPr>
          <p:nvPr/>
        </p:nvSpPr>
        <p:spPr bwMode="auto">
          <a:xfrm>
            <a:off x="3657600" y="3622675"/>
            <a:ext cx="577850" cy="1500188"/>
          </a:xfrm>
          <a:custGeom>
            <a:avLst/>
            <a:gdLst>
              <a:gd name="T0" fmla="*/ 8 w 364"/>
              <a:gd name="T1" fmla="*/ 3 h 945"/>
              <a:gd name="T2" fmla="*/ 338 w 364"/>
              <a:gd name="T3" fmla="*/ 909 h 945"/>
              <a:gd name="T4" fmla="*/ 340 w 364"/>
              <a:gd name="T5" fmla="*/ 912 h 945"/>
              <a:gd name="T6" fmla="*/ 338 w 364"/>
              <a:gd name="T7" fmla="*/ 914 h 945"/>
              <a:gd name="T8" fmla="*/ 338 w 364"/>
              <a:gd name="T9" fmla="*/ 915 h 945"/>
              <a:gd name="T10" fmla="*/ 336 w 364"/>
              <a:gd name="T11" fmla="*/ 915 h 945"/>
              <a:gd name="T12" fmla="*/ 334 w 364"/>
              <a:gd name="T13" fmla="*/ 917 h 945"/>
              <a:gd name="T14" fmla="*/ 333 w 364"/>
              <a:gd name="T15" fmla="*/ 915 h 945"/>
              <a:gd name="T16" fmla="*/ 331 w 364"/>
              <a:gd name="T17" fmla="*/ 915 h 945"/>
              <a:gd name="T18" fmla="*/ 330 w 364"/>
              <a:gd name="T19" fmla="*/ 914 h 945"/>
              <a:gd name="T20" fmla="*/ 1 w 364"/>
              <a:gd name="T21" fmla="*/ 8 h 945"/>
              <a:gd name="T22" fmla="*/ 0 w 364"/>
              <a:gd name="T23" fmla="*/ 5 h 945"/>
              <a:gd name="T24" fmla="*/ 1 w 364"/>
              <a:gd name="T25" fmla="*/ 3 h 945"/>
              <a:gd name="T26" fmla="*/ 1 w 364"/>
              <a:gd name="T27" fmla="*/ 2 h 945"/>
              <a:gd name="T28" fmla="*/ 3 w 364"/>
              <a:gd name="T29" fmla="*/ 2 h 945"/>
              <a:gd name="T30" fmla="*/ 6 w 364"/>
              <a:gd name="T31" fmla="*/ 0 h 945"/>
              <a:gd name="T32" fmla="*/ 7 w 364"/>
              <a:gd name="T33" fmla="*/ 2 h 945"/>
              <a:gd name="T34" fmla="*/ 8 w 364"/>
              <a:gd name="T35" fmla="*/ 2 h 945"/>
              <a:gd name="T36" fmla="*/ 8 w 364"/>
              <a:gd name="T37" fmla="*/ 3 h 945"/>
              <a:gd name="T38" fmla="*/ 8 w 364"/>
              <a:gd name="T39" fmla="*/ 3 h 945"/>
              <a:gd name="T40" fmla="*/ 364 w 364"/>
              <a:gd name="T41" fmla="*/ 888 h 945"/>
              <a:gd name="T42" fmla="*/ 347 w 364"/>
              <a:gd name="T43" fmla="*/ 945 h 945"/>
              <a:gd name="T44" fmla="*/ 297 w 364"/>
              <a:gd name="T45" fmla="*/ 912 h 945"/>
              <a:gd name="T46" fmla="*/ 364 w 364"/>
              <a:gd name="T47" fmla="*/ 888 h 945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364"/>
              <a:gd name="T73" fmla="*/ 0 h 945"/>
              <a:gd name="T74" fmla="*/ 364 w 364"/>
              <a:gd name="T75" fmla="*/ 945 h 945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364" h="945">
                <a:moveTo>
                  <a:pt x="8" y="3"/>
                </a:moveTo>
                <a:lnTo>
                  <a:pt x="338" y="909"/>
                </a:lnTo>
                <a:lnTo>
                  <a:pt x="340" y="912"/>
                </a:lnTo>
                <a:lnTo>
                  <a:pt x="338" y="914"/>
                </a:lnTo>
                <a:lnTo>
                  <a:pt x="338" y="915"/>
                </a:lnTo>
                <a:lnTo>
                  <a:pt x="336" y="915"/>
                </a:lnTo>
                <a:lnTo>
                  <a:pt x="334" y="917"/>
                </a:lnTo>
                <a:lnTo>
                  <a:pt x="333" y="915"/>
                </a:lnTo>
                <a:lnTo>
                  <a:pt x="331" y="915"/>
                </a:lnTo>
                <a:lnTo>
                  <a:pt x="330" y="914"/>
                </a:lnTo>
                <a:lnTo>
                  <a:pt x="1" y="8"/>
                </a:lnTo>
                <a:lnTo>
                  <a:pt x="0" y="5"/>
                </a:lnTo>
                <a:lnTo>
                  <a:pt x="1" y="3"/>
                </a:lnTo>
                <a:lnTo>
                  <a:pt x="1" y="2"/>
                </a:lnTo>
                <a:lnTo>
                  <a:pt x="3" y="2"/>
                </a:lnTo>
                <a:lnTo>
                  <a:pt x="6" y="0"/>
                </a:lnTo>
                <a:lnTo>
                  <a:pt x="7" y="2"/>
                </a:lnTo>
                <a:lnTo>
                  <a:pt x="8" y="2"/>
                </a:lnTo>
                <a:lnTo>
                  <a:pt x="8" y="3"/>
                </a:lnTo>
                <a:close/>
                <a:moveTo>
                  <a:pt x="364" y="888"/>
                </a:moveTo>
                <a:lnTo>
                  <a:pt x="347" y="945"/>
                </a:lnTo>
                <a:lnTo>
                  <a:pt x="297" y="912"/>
                </a:lnTo>
                <a:lnTo>
                  <a:pt x="364" y="888"/>
                </a:lnTo>
                <a:close/>
              </a:path>
            </a:pathLst>
          </a:custGeom>
          <a:solidFill>
            <a:srgbClr val="000000"/>
          </a:solidFill>
          <a:ln w="1588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30093" name="Line 45"/>
          <p:cNvSpPr>
            <a:spLocks noChangeShapeType="1"/>
          </p:cNvSpPr>
          <p:nvPr/>
        </p:nvSpPr>
        <p:spPr bwMode="auto">
          <a:xfrm>
            <a:off x="2176463" y="2954338"/>
            <a:ext cx="2844800" cy="2168525"/>
          </a:xfrm>
          <a:prstGeom prst="line">
            <a:avLst/>
          </a:prstGeom>
          <a:noFill/>
          <a:ln w="74613">
            <a:solidFill>
              <a:srgbClr val="999999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30094" name="Line 46"/>
          <p:cNvSpPr>
            <a:spLocks noChangeShapeType="1"/>
          </p:cNvSpPr>
          <p:nvPr/>
        </p:nvSpPr>
        <p:spPr bwMode="auto">
          <a:xfrm flipV="1">
            <a:off x="3667125" y="2954338"/>
            <a:ext cx="2166938" cy="2168525"/>
          </a:xfrm>
          <a:prstGeom prst="line">
            <a:avLst/>
          </a:prstGeom>
          <a:noFill/>
          <a:ln w="74613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30095" name="Freeform 47"/>
          <p:cNvSpPr>
            <a:spLocks noEditPoints="1"/>
          </p:cNvSpPr>
          <p:nvPr/>
        </p:nvSpPr>
        <p:spPr bwMode="auto">
          <a:xfrm>
            <a:off x="2590800" y="3657600"/>
            <a:ext cx="1447800" cy="1482725"/>
          </a:xfrm>
          <a:custGeom>
            <a:avLst/>
            <a:gdLst>
              <a:gd name="T0" fmla="*/ 7 w 688"/>
              <a:gd name="T1" fmla="*/ 2 h 518"/>
              <a:gd name="T2" fmla="*/ 663 w 688"/>
              <a:gd name="T3" fmla="*/ 493 h 518"/>
              <a:gd name="T4" fmla="*/ 664 w 688"/>
              <a:gd name="T5" fmla="*/ 494 h 518"/>
              <a:gd name="T6" fmla="*/ 664 w 688"/>
              <a:gd name="T7" fmla="*/ 497 h 518"/>
              <a:gd name="T8" fmla="*/ 664 w 688"/>
              <a:gd name="T9" fmla="*/ 498 h 518"/>
              <a:gd name="T10" fmla="*/ 663 w 688"/>
              <a:gd name="T11" fmla="*/ 500 h 518"/>
              <a:gd name="T12" fmla="*/ 663 w 688"/>
              <a:gd name="T13" fmla="*/ 501 h 518"/>
              <a:gd name="T14" fmla="*/ 660 w 688"/>
              <a:gd name="T15" fmla="*/ 501 h 518"/>
              <a:gd name="T16" fmla="*/ 658 w 688"/>
              <a:gd name="T17" fmla="*/ 501 h 518"/>
              <a:gd name="T18" fmla="*/ 657 w 688"/>
              <a:gd name="T19" fmla="*/ 500 h 518"/>
              <a:gd name="T20" fmla="*/ 3 w 688"/>
              <a:gd name="T21" fmla="*/ 9 h 518"/>
              <a:gd name="T22" fmla="*/ 1 w 688"/>
              <a:gd name="T23" fmla="*/ 8 h 518"/>
              <a:gd name="T24" fmla="*/ 0 w 688"/>
              <a:gd name="T25" fmla="*/ 6 h 518"/>
              <a:gd name="T26" fmla="*/ 1 w 688"/>
              <a:gd name="T27" fmla="*/ 5 h 518"/>
              <a:gd name="T28" fmla="*/ 1 w 688"/>
              <a:gd name="T29" fmla="*/ 3 h 518"/>
              <a:gd name="T30" fmla="*/ 3 w 688"/>
              <a:gd name="T31" fmla="*/ 2 h 518"/>
              <a:gd name="T32" fmla="*/ 4 w 688"/>
              <a:gd name="T33" fmla="*/ 0 h 518"/>
              <a:gd name="T34" fmla="*/ 6 w 688"/>
              <a:gd name="T35" fmla="*/ 2 h 518"/>
              <a:gd name="T36" fmla="*/ 7 w 688"/>
              <a:gd name="T37" fmla="*/ 2 h 518"/>
              <a:gd name="T38" fmla="*/ 7 w 688"/>
              <a:gd name="T39" fmla="*/ 2 h 518"/>
              <a:gd name="T40" fmla="*/ 671 w 688"/>
              <a:gd name="T41" fmla="*/ 461 h 518"/>
              <a:gd name="T42" fmla="*/ 688 w 688"/>
              <a:gd name="T43" fmla="*/ 518 h 518"/>
              <a:gd name="T44" fmla="*/ 629 w 688"/>
              <a:gd name="T45" fmla="*/ 518 h 518"/>
              <a:gd name="T46" fmla="*/ 671 w 688"/>
              <a:gd name="T47" fmla="*/ 461 h 518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688"/>
              <a:gd name="T73" fmla="*/ 0 h 518"/>
              <a:gd name="T74" fmla="*/ 688 w 688"/>
              <a:gd name="T75" fmla="*/ 518 h 518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688" h="518">
                <a:moveTo>
                  <a:pt x="7" y="2"/>
                </a:moveTo>
                <a:lnTo>
                  <a:pt x="663" y="493"/>
                </a:lnTo>
                <a:lnTo>
                  <a:pt x="664" y="494"/>
                </a:lnTo>
                <a:lnTo>
                  <a:pt x="664" y="497"/>
                </a:lnTo>
                <a:lnTo>
                  <a:pt x="664" y="498"/>
                </a:lnTo>
                <a:lnTo>
                  <a:pt x="663" y="500"/>
                </a:lnTo>
                <a:lnTo>
                  <a:pt x="663" y="501"/>
                </a:lnTo>
                <a:lnTo>
                  <a:pt x="660" y="501"/>
                </a:lnTo>
                <a:lnTo>
                  <a:pt x="658" y="501"/>
                </a:lnTo>
                <a:lnTo>
                  <a:pt x="657" y="500"/>
                </a:lnTo>
                <a:lnTo>
                  <a:pt x="3" y="9"/>
                </a:lnTo>
                <a:lnTo>
                  <a:pt x="1" y="8"/>
                </a:lnTo>
                <a:lnTo>
                  <a:pt x="0" y="6"/>
                </a:lnTo>
                <a:lnTo>
                  <a:pt x="1" y="5"/>
                </a:lnTo>
                <a:lnTo>
                  <a:pt x="1" y="3"/>
                </a:lnTo>
                <a:lnTo>
                  <a:pt x="3" y="2"/>
                </a:lnTo>
                <a:lnTo>
                  <a:pt x="4" y="0"/>
                </a:lnTo>
                <a:lnTo>
                  <a:pt x="6" y="2"/>
                </a:lnTo>
                <a:lnTo>
                  <a:pt x="7" y="2"/>
                </a:lnTo>
                <a:close/>
                <a:moveTo>
                  <a:pt x="671" y="461"/>
                </a:moveTo>
                <a:lnTo>
                  <a:pt x="688" y="518"/>
                </a:lnTo>
                <a:lnTo>
                  <a:pt x="629" y="518"/>
                </a:lnTo>
                <a:lnTo>
                  <a:pt x="671" y="461"/>
                </a:lnTo>
                <a:close/>
              </a:path>
            </a:pathLst>
          </a:custGeom>
          <a:solidFill>
            <a:srgbClr val="000000"/>
          </a:solidFill>
          <a:ln w="1588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 hangingPunct="1"/>
            <a:r>
              <a:rPr lang="en-US"/>
              <a:t>Consistent cuts and snapshots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2057400"/>
            <a:ext cx="9136063" cy="3668713"/>
          </a:xfrm>
        </p:spPr>
        <p:txBody>
          <a:bodyPr/>
          <a:lstStyle/>
          <a:p>
            <a:pPr marL="457200" indent="0" algn="l" defTabSz="914400" eaLnBrk="1" hangingPunct="1">
              <a:buFont typeface="Times New Roman" pitchFamily="-65" charset="0"/>
              <a:buNone/>
            </a:pPr>
            <a:r>
              <a:rPr lang="en-US" dirty="0"/>
              <a:t>Idea is to identify system states that “might” have occurred in real-</a:t>
            </a:r>
            <a:r>
              <a:rPr lang="en-US" dirty="0" smtClean="0"/>
              <a:t>life</a:t>
            </a:r>
          </a:p>
          <a:p>
            <a:pPr marL="457200" indent="0" algn="l" defTabSz="914400" eaLnBrk="1" hangingPunct="1">
              <a:buFont typeface="Times New Roman" pitchFamily="-65" charset="0"/>
              <a:buNone/>
            </a:pPr>
            <a:endParaRPr lang="en-US" dirty="0" smtClean="0"/>
          </a:p>
          <a:p>
            <a:pPr marL="1201738" lvl="2" indent="-338138" defTabSz="914400">
              <a:buSzPct val="60000"/>
              <a:buFont typeface="Times New Roman" pitchFamily="-65" charset="0"/>
              <a:buBlip>
                <a:blip r:embed="rId3"/>
              </a:buBlip>
            </a:pPr>
            <a:r>
              <a:rPr lang="en-US" dirty="0"/>
              <a:t>Need to avoid capturing states in which a message is received but nobody is shown as having sent it</a:t>
            </a:r>
          </a:p>
          <a:p>
            <a:pPr marL="1201738" lvl="2" indent="-338138" defTabSz="914400">
              <a:buSzPct val="60000"/>
              <a:buFont typeface="Times New Roman" pitchFamily="-65" charset="0"/>
              <a:buBlip>
                <a:blip r:embed="rId3"/>
              </a:buBlip>
            </a:pPr>
            <a:r>
              <a:rPr lang="en-US" dirty="0"/>
              <a:t>This the problem with the gray cuts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 hangingPunct="1"/>
            <a:r>
              <a:rPr lang="en-US"/>
              <a:t>Temporal distortions</a:t>
            </a:r>
          </a:p>
        </p:txBody>
      </p:sp>
      <p:sp>
        <p:nvSpPr>
          <p:cNvPr id="134147" name="Rectangle 3"/>
          <p:cNvSpPr>
            <a:spLocks noChangeArrowheads="1"/>
          </p:cNvSpPr>
          <p:nvPr/>
        </p:nvSpPr>
        <p:spPr bwMode="auto">
          <a:xfrm>
            <a:off x="0" y="-261610"/>
            <a:ext cx="18466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34148" name="Rectangle 4"/>
          <p:cNvSpPr>
            <a:spLocks noChangeArrowheads="1"/>
          </p:cNvSpPr>
          <p:nvPr/>
        </p:nvSpPr>
        <p:spPr bwMode="auto">
          <a:xfrm>
            <a:off x="685800" y="2017713"/>
            <a:ext cx="8269288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ts val="738"/>
              </a:spcBef>
              <a:buClr>
                <a:srgbClr val="3333CC"/>
              </a:buClr>
              <a:buSzPct val="100000"/>
              <a:buFont typeface="Times New Roman" pitchFamily="-65" charset="0"/>
              <a:buNone/>
            </a:pPr>
            <a:r>
              <a:rPr lang="en-US" dirty="0">
                <a:latin typeface="+mj-lt"/>
              </a:rPr>
              <a:t>Red messages cross gray cuts “backwards”</a:t>
            </a:r>
          </a:p>
          <a:p>
            <a:pPr marL="342900" indent="-342900" algn="ctr" eaLnBrk="1" hangingPunct="1">
              <a:spcBef>
                <a:spcPts val="738"/>
              </a:spcBef>
              <a:buClr>
                <a:srgbClr val="3333CC"/>
              </a:buClr>
              <a:buSzPct val="100000"/>
              <a:buFont typeface="Times New Roman" pitchFamily="-65" charset="0"/>
              <a:buNone/>
            </a:pPr>
            <a:endParaRPr lang="en-US" dirty="0">
              <a:latin typeface="+mj-lt"/>
            </a:endParaRPr>
          </a:p>
          <a:p>
            <a:pPr marL="342900" indent="-342900" algn="ctr" eaLnBrk="1" hangingPunct="1">
              <a:spcBef>
                <a:spcPts val="738"/>
              </a:spcBef>
              <a:buClr>
                <a:srgbClr val="3333CC"/>
              </a:buClr>
              <a:buSzPct val="100000"/>
              <a:buFont typeface="Times New Roman" pitchFamily="-65" charset="0"/>
              <a:buNone/>
            </a:pPr>
            <a:endParaRPr lang="en-US" dirty="0">
              <a:latin typeface="+mj-lt"/>
            </a:endParaRPr>
          </a:p>
          <a:p>
            <a:pPr marL="342900" indent="-342900" algn="ctr" eaLnBrk="1" hangingPunct="1">
              <a:spcBef>
                <a:spcPts val="738"/>
              </a:spcBef>
              <a:buClr>
                <a:srgbClr val="3333CC"/>
              </a:buClr>
              <a:buSzPct val="100000"/>
              <a:buFont typeface="Times New Roman" pitchFamily="-65" charset="0"/>
              <a:buNone/>
            </a:pPr>
            <a:endParaRPr lang="en-US" dirty="0">
              <a:latin typeface="+mj-lt"/>
            </a:endParaRPr>
          </a:p>
          <a:p>
            <a:pPr marL="342900" indent="-342900" algn="ctr" eaLnBrk="1" hangingPunct="1">
              <a:spcBef>
                <a:spcPts val="738"/>
              </a:spcBef>
              <a:buClr>
                <a:srgbClr val="3333CC"/>
              </a:buClr>
              <a:buSzPct val="100000"/>
              <a:buFont typeface="Times New Roman" pitchFamily="-65" charset="0"/>
              <a:buNone/>
            </a:pPr>
            <a:endParaRPr lang="en-US" dirty="0">
              <a:latin typeface="+mj-lt"/>
            </a:endParaRPr>
          </a:p>
          <a:p>
            <a:pPr marL="342900" indent="-342900" algn="ctr" eaLnBrk="1" hangingPunct="1">
              <a:spcBef>
                <a:spcPts val="738"/>
              </a:spcBef>
              <a:buClr>
                <a:srgbClr val="3333CC"/>
              </a:buClr>
              <a:buSzPct val="100000"/>
              <a:buFont typeface="Times New Roman" pitchFamily="-65" charset="0"/>
              <a:buNone/>
            </a:pPr>
            <a:endParaRPr lang="en-US" dirty="0">
              <a:latin typeface="+mj-lt"/>
            </a:endParaRPr>
          </a:p>
        </p:txBody>
      </p:sp>
      <p:sp>
        <p:nvSpPr>
          <p:cNvPr id="134149" name="AutoShape 5"/>
          <p:cNvSpPr>
            <a:spLocks noChangeAspect="1" noChangeArrowheads="1" noTextEdit="1"/>
          </p:cNvSpPr>
          <p:nvPr/>
        </p:nvSpPr>
        <p:spPr bwMode="auto">
          <a:xfrm>
            <a:off x="685800" y="2819400"/>
            <a:ext cx="7467600" cy="23622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34150" name="Rectangle 6"/>
          <p:cNvSpPr>
            <a:spLocks noChangeArrowheads="1"/>
          </p:cNvSpPr>
          <p:nvPr/>
        </p:nvSpPr>
        <p:spPr bwMode="auto">
          <a:xfrm>
            <a:off x="685800" y="2828925"/>
            <a:ext cx="476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endParaRPr lang="en-US" sz="1800">
              <a:solidFill>
                <a:schemeClr val="tx1"/>
              </a:solidFill>
              <a:latin typeface="Tahoma" pitchFamily="-65" charset="0"/>
            </a:endParaRPr>
          </a:p>
        </p:txBody>
      </p:sp>
      <p:sp>
        <p:nvSpPr>
          <p:cNvPr id="134151" name="Freeform 7"/>
          <p:cNvSpPr>
            <a:spLocks noEditPoints="1"/>
          </p:cNvSpPr>
          <p:nvPr/>
        </p:nvSpPr>
        <p:spPr bwMode="auto">
          <a:xfrm>
            <a:off x="947738" y="2898775"/>
            <a:ext cx="7189787" cy="112713"/>
          </a:xfrm>
          <a:custGeom>
            <a:avLst/>
            <a:gdLst>
              <a:gd name="T0" fmla="*/ 6 w 4529"/>
              <a:gd name="T1" fmla="*/ 30 h 71"/>
              <a:gd name="T2" fmla="*/ 4493 w 4529"/>
              <a:gd name="T3" fmla="*/ 31 h 71"/>
              <a:gd name="T4" fmla="*/ 4495 w 4529"/>
              <a:gd name="T5" fmla="*/ 31 h 71"/>
              <a:gd name="T6" fmla="*/ 4496 w 4529"/>
              <a:gd name="T7" fmla="*/ 33 h 71"/>
              <a:gd name="T8" fmla="*/ 4498 w 4529"/>
              <a:gd name="T9" fmla="*/ 34 h 71"/>
              <a:gd name="T10" fmla="*/ 4498 w 4529"/>
              <a:gd name="T11" fmla="*/ 35 h 71"/>
              <a:gd name="T12" fmla="*/ 4498 w 4529"/>
              <a:gd name="T13" fmla="*/ 37 h 71"/>
              <a:gd name="T14" fmla="*/ 4496 w 4529"/>
              <a:gd name="T15" fmla="*/ 38 h 71"/>
              <a:gd name="T16" fmla="*/ 4495 w 4529"/>
              <a:gd name="T17" fmla="*/ 40 h 71"/>
              <a:gd name="T18" fmla="*/ 4493 w 4529"/>
              <a:gd name="T19" fmla="*/ 40 h 71"/>
              <a:gd name="T20" fmla="*/ 6 w 4529"/>
              <a:gd name="T21" fmla="*/ 40 h 71"/>
              <a:gd name="T22" fmla="*/ 3 w 4529"/>
              <a:gd name="T23" fmla="*/ 38 h 71"/>
              <a:gd name="T24" fmla="*/ 1 w 4529"/>
              <a:gd name="T25" fmla="*/ 38 h 71"/>
              <a:gd name="T26" fmla="*/ 1 w 4529"/>
              <a:gd name="T27" fmla="*/ 37 h 71"/>
              <a:gd name="T28" fmla="*/ 0 w 4529"/>
              <a:gd name="T29" fmla="*/ 35 h 71"/>
              <a:gd name="T30" fmla="*/ 1 w 4529"/>
              <a:gd name="T31" fmla="*/ 33 h 71"/>
              <a:gd name="T32" fmla="*/ 1 w 4529"/>
              <a:gd name="T33" fmla="*/ 31 h 71"/>
              <a:gd name="T34" fmla="*/ 3 w 4529"/>
              <a:gd name="T35" fmla="*/ 31 h 71"/>
              <a:gd name="T36" fmla="*/ 6 w 4529"/>
              <a:gd name="T37" fmla="*/ 30 h 71"/>
              <a:gd name="T38" fmla="*/ 6 w 4529"/>
              <a:gd name="T39" fmla="*/ 30 h 71"/>
              <a:gd name="T40" fmla="*/ 4482 w 4529"/>
              <a:gd name="T41" fmla="*/ 0 h 71"/>
              <a:gd name="T42" fmla="*/ 4529 w 4529"/>
              <a:gd name="T43" fmla="*/ 35 h 71"/>
              <a:gd name="T44" fmla="*/ 4482 w 4529"/>
              <a:gd name="T45" fmla="*/ 71 h 71"/>
              <a:gd name="T46" fmla="*/ 4482 w 4529"/>
              <a:gd name="T47" fmla="*/ 0 h 71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4529"/>
              <a:gd name="T73" fmla="*/ 0 h 71"/>
              <a:gd name="T74" fmla="*/ 4529 w 4529"/>
              <a:gd name="T75" fmla="*/ 71 h 71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4529" h="71">
                <a:moveTo>
                  <a:pt x="6" y="30"/>
                </a:moveTo>
                <a:lnTo>
                  <a:pt x="4493" y="31"/>
                </a:lnTo>
                <a:lnTo>
                  <a:pt x="4495" y="31"/>
                </a:lnTo>
                <a:lnTo>
                  <a:pt x="4496" y="33"/>
                </a:lnTo>
                <a:lnTo>
                  <a:pt x="4498" y="34"/>
                </a:lnTo>
                <a:lnTo>
                  <a:pt x="4498" y="35"/>
                </a:lnTo>
                <a:lnTo>
                  <a:pt x="4498" y="37"/>
                </a:lnTo>
                <a:lnTo>
                  <a:pt x="4496" y="38"/>
                </a:lnTo>
                <a:lnTo>
                  <a:pt x="4495" y="40"/>
                </a:lnTo>
                <a:lnTo>
                  <a:pt x="4493" y="40"/>
                </a:lnTo>
                <a:lnTo>
                  <a:pt x="6" y="40"/>
                </a:lnTo>
                <a:lnTo>
                  <a:pt x="3" y="38"/>
                </a:lnTo>
                <a:lnTo>
                  <a:pt x="1" y="38"/>
                </a:lnTo>
                <a:lnTo>
                  <a:pt x="1" y="37"/>
                </a:lnTo>
                <a:lnTo>
                  <a:pt x="0" y="35"/>
                </a:lnTo>
                <a:lnTo>
                  <a:pt x="1" y="33"/>
                </a:lnTo>
                <a:lnTo>
                  <a:pt x="1" y="31"/>
                </a:lnTo>
                <a:lnTo>
                  <a:pt x="3" y="31"/>
                </a:lnTo>
                <a:lnTo>
                  <a:pt x="6" y="30"/>
                </a:lnTo>
                <a:close/>
                <a:moveTo>
                  <a:pt x="4482" y="0"/>
                </a:moveTo>
                <a:lnTo>
                  <a:pt x="4529" y="35"/>
                </a:lnTo>
                <a:lnTo>
                  <a:pt x="4482" y="71"/>
                </a:lnTo>
                <a:lnTo>
                  <a:pt x="4482" y="0"/>
                </a:lnTo>
                <a:close/>
              </a:path>
            </a:pathLst>
          </a:custGeom>
          <a:solidFill>
            <a:srgbClr val="000000"/>
          </a:solidFill>
          <a:ln w="1588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34152" name="Freeform 8"/>
          <p:cNvSpPr>
            <a:spLocks noEditPoints="1"/>
          </p:cNvSpPr>
          <p:nvPr/>
        </p:nvSpPr>
        <p:spPr bwMode="auto">
          <a:xfrm>
            <a:off x="947738" y="2898775"/>
            <a:ext cx="7189787" cy="112713"/>
          </a:xfrm>
          <a:custGeom>
            <a:avLst/>
            <a:gdLst>
              <a:gd name="T0" fmla="*/ 6 w 4529"/>
              <a:gd name="T1" fmla="*/ 30 h 71"/>
              <a:gd name="T2" fmla="*/ 4493 w 4529"/>
              <a:gd name="T3" fmla="*/ 31 h 71"/>
              <a:gd name="T4" fmla="*/ 4495 w 4529"/>
              <a:gd name="T5" fmla="*/ 31 h 71"/>
              <a:gd name="T6" fmla="*/ 4496 w 4529"/>
              <a:gd name="T7" fmla="*/ 33 h 71"/>
              <a:gd name="T8" fmla="*/ 4498 w 4529"/>
              <a:gd name="T9" fmla="*/ 34 h 71"/>
              <a:gd name="T10" fmla="*/ 4498 w 4529"/>
              <a:gd name="T11" fmla="*/ 35 h 71"/>
              <a:gd name="T12" fmla="*/ 4498 w 4529"/>
              <a:gd name="T13" fmla="*/ 37 h 71"/>
              <a:gd name="T14" fmla="*/ 4496 w 4529"/>
              <a:gd name="T15" fmla="*/ 38 h 71"/>
              <a:gd name="T16" fmla="*/ 4495 w 4529"/>
              <a:gd name="T17" fmla="*/ 40 h 71"/>
              <a:gd name="T18" fmla="*/ 4493 w 4529"/>
              <a:gd name="T19" fmla="*/ 40 h 71"/>
              <a:gd name="T20" fmla="*/ 6 w 4529"/>
              <a:gd name="T21" fmla="*/ 40 h 71"/>
              <a:gd name="T22" fmla="*/ 3 w 4529"/>
              <a:gd name="T23" fmla="*/ 38 h 71"/>
              <a:gd name="T24" fmla="*/ 1 w 4529"/>
              <a:gd name="T25" fmla="*/ 38 h 71"/>
              <a:gd name="T26" fmla="*/ 1 w 4529"/>
              <a:gd name="T27" fmla="*/ 37 h 71"/>
              <a:gd name="T28" fmla="*/ 0 w 4529"/>
              <a:gd name="T29" fmla="*/ 35 h 71"/>
              <a:gd name="T30" fmla="*/ 1 w 4529"/>
              <a:gd name="T31" fmla="*/ 33 h 71"/>
              <a:gd name="T32" fmla="*/ 1 w 4529"/>
              <a:gd name="T33" fmla="*/ 31 h 71"/>
              <a:gd name="T34" fmla="*/ 3 w 4529"/>
              <a:gd name="T35" fmla="*/ 31 h 71"/>
              <a:gd name="T36" fmla="*/ 6 w 4529"/>
              <a:gd name="T37" fmla="*/ 30 h 71"/>
              <a:gd name="T38" fmla="*/ 6 w 4529"/>
              <a:gd name="T39" fmla="*/ 30 h 71"/>
              <a:gd name="T40" fmla="*/ 4482 w 4529"/>
              <a:gd name="T41" fmla="*/ 0 h 71"/>
              <a:gd name="T42" fmla="*/ 4529 w 4529"/>
              <a:gd name="T43" fmla="*/ 35 h 71"/>
              <a:gd name="T44" fmla="*/ 4482 w 4529"/>
              <a:gd name="T45" fmla="*/ 71 h 71"/>
              <a:gd name="T46" fmla="*/ 4482 w 4529"/>
              <a:gd name="T47" fmla="*/ 0 h 71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4529"/>
              <a:gd name="T73" fmla="*/ 0 h 71"/>
              <a:gd name="T74" fmla="*/ 4529 w 4529"/>
              <a:gd name="T75" fmla="*/ 71 h 71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4529" h="71">
                <a:moveTo>
                  <a:pt x="6" y="30"/>
                </a:moveTo>
                <a:lnTo>
                  <a:pt x="4493" y="31"/>
                </a:lnTo>
                <a:lnTo>
                  <a:pt x="4495" y="31"/>
                </a:lnTo>
                <a:lnTo>
                  <a:pt x="4496" y="33"/>
                </a:lnTo>
                <a:lnTo>
                  <a:pt x="4498" y="34"/>
                </a:lnTo>
                <a:lnTo>
                  <a:pt x="4498" y="35"/>
                </a:lnTo>
                <a:lnTo>
                  <a:pt x="4498" y="37"/>
                </a:lnTo>
                <a:lnTo>
                  <a:pt x="4496" y="38"/>
                </a:lnTo>
                <a:lnTo>
                  <a:pt x="4495" y="40"/>
                </a:lnTo>
                <a:lnTo>
                  <a:pt x="4493" y="40"/>
                </a:lnTo>
                <a:lnTo>
                  <a:pt x="6" y="40"/>
                </a:lnTo>
                <a:lnTo>
                  <a:pt x="3" y="38"/>
                </a:lnTo>
                <a:lnTo>
                  <a:pt x="1" y="38"/>
                </a:lnTo>
                <a:lnTo>
                  <a:pt x="1" y="37"/>
                </a:lnTo>
                <a:lnTo>
                  <a:pt x="0" y="35"/>
                </a:lnTo>
                <a:lnTo>
                  <a:pt x="1" y="33"/>
                </a:lnTo>
                <a:lnTo>
                  <a:pt x="1" y="31"/>
                </a:lnTo>
                <a:lnTo>
                  <a:pt x="3" y="31"/>
                </a:lnTo>
                <a:lnTo>
                  <a:pt x="6" y="30"/>
                </a:lnTo>
                <a:close/>
                <a:moveTo>
                  <a:pt x="4482" y="0"/>
                </a:moveTo>
                <a:lnTo>
                  <a:pt x="4529" y="35"/>
                </a:lnTo>
                <a:lnTo>
                  <a:pt x="4482" y="71"/>
                </a:lnTo>
                <a:lnTo>
                  <a:pt x="4482" y="0"/>
                </a:lnTo>
                <a:close/>
              </a:path>
            </a:pathLst>
          </a:custGeom>
          <a:solidFill>
            <a:srgbClr val="000000"/>
          </a:solidFill>
          <a:ln w="1588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34153" name="Freeform 9"/>
          <p:cNvSpPr>
            <a:spLocks noEditPoints="1"/>
          </p:cNvSpPr>
          <p:nvPr/>
        </p:nvSpPr>
        <p:spPr bwMode="auto">
          <a:xfrm>
            <a:off x="947738" y="5065713"/>
            <a:ext cx="7189787" cy="114300"/>
          </a:xfrm>
          <a:custGeom>
            <a:avLst/>
            <a:gdLst>
              <a:gd name="T0" fmla="*/ 6 w 4529"/>
              <a:gd name="T1" fmla="*/ 30 h 72"/>
              <a:gd name="T2" fmla="*/ 4493 w 4529"/>
              <a:gd name="T3" fmla="*/ 32 h 72"/>
              <a:gd name="T4" fmla="*/ 4495 w 4529"/>
              <a:gd name="T5" fmla="*/ 32 h 72"/>
              <a:gd name="T6" fmla="*/ 4496 w 4529"/>
              <a:gd name="T7" fmla="*/ 33 h 72"/>
              <a:gd name="T8" fmla="*/ 4498 w 4529"/>
              <a:gd name="T9" fmla="*/ 35 h 72"/>
              <a:gd name="T10" fmla="*/ 4498 w 4529"/>
              <a:gd name="T11" fmla="*/ 36 h 72"/>
              <a:gd name="T12" fmla="*/ 4498 w 4529"/>
              <a:gd name="T13" fmla="*/ 37 h 72"/>
              <a:gd name="T14" fmla="*/ 4496 w 4529"/>
              <a:gd name="T15" fmla="*/ 39 h 72"/>
              <a:gd name="T16" fmla="*/ 4495 w 4529"/>
              <a:gd name="T17" fmla="*/ 40 h 72"/>
              <a:gd name="T18" fmla="*/ 4493 w 4529"/>
              <a:gd name="T19" fmla="*/ 40 h 72"/>
              <a:gd name="T20" fmla="*/ 6 w 4529"/>
              <a:gd name="T21" fmla="*/ 40 h 72"/>
              <a:gd name="T22" fmla="*/ 3 w 4529"/>
              <a:gd name="T23" fmla="*/ 39 h 72"/>
              <a:gd name="T24" fmla="*/ 1 w 4529"/>
              <a:gd name="T25" fmla="*/ 39 h 72"/>
              <a:gd name="T26" fmla="*/ 1 w 4529"/>
              <a:gd name="T27" fmla="*/ 37 h 72"/>
              <a:gd name="T28" fmla="*/ 0 w 4529"/>
              <a:gd name="T29" fmla="*/ 36 h 72"/>
              <a:gd name="T30" fmla="*/ 1 w 4529"/>
              <a:gd name="T31" fmla="*/ 33 h 72"/>
              <a:gd name="T32" fmla="*/ 1 w 4529"/>
              <a:gd name="T33" fmla="*/ 32 h 72"/>
              <a:gd name="T34" fmla="*/ 3 w 4529"/>
              <a:gd name="T35" fmla="*/ 32 h 72"/>
              <a:gd name="T36" fmla="*/ 6 w 4529"/>
              <a:gd name="T37" fmla="*/ 30 h 72"/>
              <a:gd name="T38" fmla="*/ 6 w 4529"/>
              <a:gd name="T39" fmla="*/ 30 h 72"/>
              <a:gd name="T40" fmla="*/ 4482 w 4529"/>
              <a:gd name="T41" fmla="*/ 0 h 72"/>
              <a:gd name="T42" fmla="*/ 4529 w 4529"/>
              <a:gd name="T43" fmla="*/ 36 h 72"/>
              <a:gd name="T44" fmla="*/ 4482 w 4529"/>
              <a:gd name="T45" fmla="*/ 72 h 72"/>
              <a:gd name="T46" fmla="*/ 4482 w 4529"/>
              <a:gd name="T47" fmla="*/ 0 h 72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4529"/>
              <a:gd name="T73" fmla="*/ 0 h 72"/>
              <a:gd name="T74" fmla="*/ 4529 w 4529"/>
              <a:gd name="T75" fmla="*/ 72 h 72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4529" h="72">
                <a:moveTo>
                  <a:pt x="6" y="30"/>
                </a:moveTo>
                <a:lnTo>
                  <a:pt x="4493" y="32"/>
                </a:lnTo>
                <a:lnTo>
                  <a:pt x="4495" y="32"/>
                </a:lnTo>
                <a:lnTo>
                  <a:pt x="4496" y="33"/>
                </a:lnTo>
                <a:lnTo>
                  <a:pt x="4498" y="35"/>
                </a:lnTo>
                <a:lnTo>
                  <a:pt x="4498" y="36"/>
                </a:lnTo>
                <a:lnTo>
                  <a:pt x="4498" y="37"/>
                </a:lnTo>
                <a:lnTo>
                  <a:pt x="4496" y="39"/>
                </a:lnTo>
                <a:lnTo>
                  <a:pt x="4495" y="40"/>
                </a:lnTo>
                <a:lnTo>
                  <a:pt x="4493" y="40"/>
                </a:lnTo>
                <a:lnTo>
                  <a:pt x="6" y="40"/>
                </a:lnTo>
                <a:lnTo>
                  <a:pt x="3" y="39"/>
                </a:lnTo>
                <a:lnTo>
                  <a:pt x="1" y="39"/>
                </a:lnTo>
                <a:lnTo>
                  <a:pt x="1" y="37"/>
                </a:lnTo>
                <a:lnTo>
                  <a:pt x="0" y="36"/>
                </a:lnTo>
                <a:lnTo>
                  <a:pt x="1" y="33"/>
                </a:lnTo>
                <a:lnTo>
                  <a:pt x="1" y="32"/>
                </a:lnTo>
                <a:lnTo>
                  <a:pt x="3" y="32"/>
                </a:lnTo>
                <a:lnTo>
                  <a:pt x="6" y="30"/>
                </a:lnTo>
                <a:close/>
                <a:moveTo>
                  <a:pt x="4482" y="0"/>
                </a:moveTo>
                <a:lnTo>
                  <a:pt x="4529" y="36"/>
                </a:lnTo>
                <a:lnTo>
                  <a:pt x="4482" y="72"/>
                </a:lnTo>
                <a:lnTo>
                  <a:pt x="4482" y="0"/>
                </a:lnTo>
                <a:close/>
              </a:path>
            </a:pathLst>
          </a:custGeom>
          <a:solidFill>
            <a:srgbClr val="000000"/>
          </a:solidFill>
          <a:ln w="1588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34154" name="Freeform 10"/>
          <p:cNvSpPr>
            <a:spLocks noEditPoints="1"/>
          </p:cNvSpPr>
          <p:nvPr/>
        </p:nvSpPr>
        <p:spPr bwMode="auto">
          <a:xfrm>
            <a:off x="947738" y="4389438"/>
            <a:ext cx="7189787" cy="112712"/>
          </a:xfrm>
          <a:custGeom>
            <a:avLst/>
            <a:gdLst>
              <a:gd name="T0" fmla="*/ 6 w 4529"/>
              <a:gd name="T1" fmla="*/ 30 h 71"/>
              <a:gd name="T2" fmla="*/ 4493 w 4529"/>
              <a:gd name="T3" fmla="*/ 31 h 71"/>
              <a:gd name="T4" fmla="*/ 4495 w 4529"/>
              <a:gd name="T5" fmla="*/ 31 h 71"/>
              <a:gd name="T6" fmla="*/ 4496 w 4529"/>
              <a:gd name="T7" fmla="*/ 32 h 71"/>
              <a:gd name="T8" fmla="*/ 4498 w 4529"/>
              <a:gd name="T9" fmla="*/ 34 h 71"/>
              <a:gd name="T10" fmla="*/ 4498 w 4529"/>
              <a:gd name="T11" fmla="*/ 35 h 71"/>
              <a:gd name="T12" fmla="*/ 4498 w 4529"/>
              <a:gd name="T13" fmla="*/ 37 h 71"/>
              <a:gd name="T14" fmla="*/ 4496 w 4529"/>
              <a:gd name="T15" fmla="*/ 38 h 71"/>
              <a:gd name="T16" fmla="*/ 4495 w 4529"/>
              <a:gd name="T17" fmla="*/ 40 h 71"/>
              <a:gd name="T18" fmla="*/ 4493 w 4529"/>
              <a:gd name="T19" fmla="*/ 40 h 71"/>
              <a:gd name="T20" fmla="*/ 6 w 4529"/>
              <a:gd name="T21" fmla="*/ 40 h 71"/>
              <a:gd name="T22" fmla="*/ 3 w 4529"/>
              <a:gd name="T23" fmla="*/ 38 h 71"/>
              <a:gd name="T24" fmla="*/ 1 w 4529"/>
              <a:gd name="T25" fmla="*/ 38 h 71"/>
              <a:gd name="T26" fmla="*/ 1 w 4529"/>
              <a:gd name="T27" fmla="*/ 37 h 71"/>
              <a:gd name="T28" fmla="*/ 0 w 4529"/>
              <a:gd name="T29" fmla="*/ 35 h 71"/>
              <a:gd name="T30" fmla="*/ 1 w 4529"/>
              <a:gd name="T31" fmla="*/ 32 h 71"/>
              <a:gd name="T32" fmla="*/ 1 w 4529"/>
              <a:gd name="T33" fmla="*/ 31 h 71"/>
              <a:gd name="T34" fmla="*/ 3 w 4529"/>
              <a:gd name="T35" fmla="*/ 31 h 71"/>
              <a:gd name="T36" fmla="*/ 6 w 4529"/>
              <a:gd name="T37" fmla="*/ 30 h 71"/>
              <a:gd name="T38" fmla="*/ 6 w 4529"/>
              <a:gd name="T39" fmla="*/ 30 h 71"/>
              <a:gd name="T40" fmla="*/ 4482 w 4529"/>
              <a:gd name="T41" fmla="*/ 0 h 71"/>
              <a:gd name="T42" fmla="*/ 4529 w 4529"/>
              <a:gd name="T43" fmla="*/ 35 h 71"/>
              <a:gd name="T44" fmla="*/ 4482 w 4529"/>
              <a:gd name="T45" fmla="*/ 71 h 71"/>
              <a:gd name="T46" fmla="*/ 4482 w 4529"/>
              <a:gd name="T47" fmla="*/ 0 h 71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4529"/>
              <a:gd name="T73" fmla="*/ 0 h 71"/>
              <a:gd name="T74" fmla="*/ 4529 w 4529"/>
              <a:gd name="T75" fmla="*/ 71 h 71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4529" h="71">
                <a:moveTo>
                  <a:pt x="6" y="30"/>
                </a:moveTo>
                <a:lnTo>
                  <a:pt x="4493" y="31"/>
                </a:lnTo>
                <a:lnTo>
                  <a:pt x="4495" y="31"/>
                </a:lnTo>
                <a:lnTo>
                  <a:pt x="4496" y="32"/>
                </a:lnTo>
                <a:lnTo>
                  <a:pt x="4498" y="34"/>
                </a:lnTo>
                <a:lnTo>
                  <a:pt x="4498" y="35"/>
                </a:lnTo>
                <a:lnTo>
                  <a:pt x="4498" y="37"/>
                </a:lnTo>
                <a:lnTo>
                  <a:pt x="4496" y="38"/>
                </a:lnTo>
                <a:lnTo>
                  <a:pt x="4495" y="40"/>
                </a:lnTo>
                <a:lnTo>
                  <a:pt x="4493" y="40"/>
                </a:lnTo>
                <a:lnTo>
                  <a:pt x="6" y="40"/>
                </a:lnTo>
                <a:lnTo>
                  <a:pt x="3" y="38"/>
                </a:lnTo>
                <a:lnTo>
                  <a:pt x="1" y="38"/>
                </a:lnTo>
                <a:lnTo>
                  <a:pt x="1" y="37"/>
                </a:lnTo>
                <a:lnTo>
                  <a:pt x="0" y="35"/>
                </a:lnTo>
                <a:lnTo>
                  <a:pt x="1" y="32"/>
                </a:lnTo>
                <a:lnTo>
                  <a:pt x="1" y="31"/>
                </a:lnTo>
                <a:lnTo>
                  <a:pt x="3" y="31"/>
                </a:lnTo>
                <a:lnTo>
                  <a:pt x="6" y="30"/>
                </a:lnTo>
                <a:close/>
                <a:moveTo>
                  <a:pt x="4482" y="0"/>
                </a:moveTo>
                <a:lnTo>
                  <a:pt x="4529" y="35"/>
                </a:lnTo>
                <a:lnTo>
                  <a:pt x="4482" y="71"/>
                </a:lnTo>
                <a:lnTo>
                  <a:pt x="4482" y="0"/>
                </a:lnTo>
                <a:close/>
              </a:path>
            </a:pathLst>
          </a:custGeom>
          <a:solidFill>
            <a:srgbClr val="000000"/>
          </a:solidFill>
          <a:ln w="1588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34155" name="Freeform 11"/>
          <p:cNvSpPr>
            <a:spLocks noEditPoints="1"/>
          </p:cNvSpPr>
          <p:nvPr/>
        </p:nvSpPr>
        <p:spPr bwMode="auto">
          <a:xfrm>
            <a:off x="947738" y="3576638"/>
            <a:ext cx="7189787" cy="112712"/>
          </a:xfrm>
          <a:custGeom>
            <a:avLst/>
            <a:gdLst>
              <a:gd name="T0" fmla="*/ 6 w 4529"/>
              <a:gd name="T1" fmla="*/ 29 h 71"/>
              <a:gd name="T2" fmla="*/ 4493 w 4529"/>
              <a:gd name="T3" fmla="*/ 31 h 71"/>
              <a:gd name="T4" fmla="*/ 4495 w 4529"/>
              <a:gd name="T5" fmla="*/ 31 h 71"/>
              <a:gd name="T6" fmla="*/ 4496 w 4529"/>
              <a:gd name="T7" fmla="*/ 32 h 71"/>
              <a:gd name="T8" fmla="*/ 4498 w 4529"/>
              <a:gd name="T9" fmla="*/ 34 h 71"/>
              <a:gd name="T10" fmla="*/ 4498 w 4529"/>
              <a:gd name="T11" fmla="*/ 35 h 71"/>
              <a:gd name="T12" fmla="*/ 4498 w 4529"/>
              <a:gd name="T13" fmla="*/ 37 h 71"/>
              <a:gd name="T14" fmla="*/ 4496 w 4529"/>
              <a:gd name="T15" fmla="*/ 38 h 71"/>
              <a:gd name="T16" fmla="*/ 4495 w 4529"/>
              <a:gd name="T17" fmla="*/ 39 h 71"/>
              <a:gd name="T18" fmla="*/ 4493 w 4529"/>
              <a:gd name="T19" fmla="*/ 39 h 71"/>
              <a:gd name="T20" fmla="*/ 6 w 4529"/>
              <a:gd name="T21" fmla="*/ 39 h 71"/>
              <a:gd name="T22" fmla="*/ 3 w 4529"/>
              <a:gd name="T23" fmla="*/ 38 h 71"/>
              <a:gd name="T24" fmla="*/ 1 w 4529"/>
              <a:gd name="T25" fmla="*/ 38 h 71"/>
              <a:gd name="T26" fmla="*/ 1 w 4529"/>
              <a:gd name="T27" fmla="*/ 37 h 71"/>
              <a:gd name="T28" fmla="*/ 0 w 4529"/>
              <a:gd name="T29" fmla="*/ 35 h 71"/>
              <a:gd name="T30" fmla="*/ 1 w 4529"/>
              <a:gd name="T31" fmla="*/ 32 h 71"/>
              <a:gd name="T32" fmla="*/ 1 w 4529"/>
              <a:gd name="T33" fmla="*/ 31 h 71"/>
              <a:gd name="T34" fmla="*/ 3 w 4529"/>
              <a:gd name="T35" fmla="*/ 31 h 71"/>
              <a:gd name="T36" fmla="*/ 6 w 4529"/>
              <a:gd name="T37" fmla="*/ 29 h 71"/>
              <a:gd name="T38" fmla="*/ 6 w 4529"/>
              <a:gd name="T39" fmla="*/ 29 h 71"/>
              <a:gd name="T40" fmla="*/ 4482 w 4529"/>
              <a:gd name="T41" fmla="*/ 0 h 71"/>
              <a:gd name="T42" fmla="*/ 4529 w 4529"/>
              <a:gd name="T43" fmla="*/ 35 h 71"/>
              <a:gd name="T44" fmla="*/ 4482 w 4529"/>
              <a:gd name="T45" fmla="*/ 71 h 71"/>
              <a:gd name="T46" fmla="*/ 4482 w 4529"/>
              <a:gd name="T47" fmla="*/ 0 h 71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4529"/>
              <a:gd name="T73" fmla="*/ 0 h 71"/>
              <a:gd name="T74" fmla="*/ 4529 w 4529"/>
              <a:gd name="T75" fmla="*/ 71 h 71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4529" h="71">
                <a:moveTo>
                  <a:pt x="6" y="29"/>
                </a:moveTo>
                <a:lnTo>
                  <a:pt x="4493" y="31"/>
                </a:lnTo>
                <a:lnTo>
                  <a:pt x="4495" y="31"/>
                </a:lnTo>
                <a:lnTo>
                  <a:pt x="4496" y="32"/>
                </a:lnTo>
                <a:lnTo>
                  <a:pt x="4498" y="34"/>
                </a:lnTo>
                <a:lnTo>
                  <a:pt x="4498" y="35"/>
                </a:lnTo>
                <a:lnTo>
                  <a:pt x="4498" y="37"/>
                </a:lnTo>
                <a:lnTo>
                  <a:pt x="4496" y="38"/>
                </a:lnTo>
                <a:lnTo>
                  <a:pt x="4495" y="39"/>
                </a:lnTo>
                <a:lnTo>
                  <a:pt x="4493" y="39"/>
                </a:lnTo>
                <a:lnTo>
                  <a:pt x="6" y="39"/>
                </a:lnTo>
                <a:lnTo>
                  <a:pt x="3" y="38"/>
                </a:lnTo>
                <a:lnTo>
                  <a:pt x="1" y="38"/>
                </a:lnTo>
                <a:lnTo>
                  <a:pt x="1" y="37"/>
                </a:lnTo>
                <a:lnTo>
                  <a:pt x="0" y="35"/>
                </a:lnTo>
                <a:lnTo>
                  <a:pt x="1" y="32"/>
                </a:lnTo>
                <a:lnTo>
                  <a:pt x="1" y="31"/>
                </a:lnTo>
                <a:lnTo>
                  <a:pt x="3" y="31"/>
                </a:lnTo>
                <a:lnTo>
                  <a:pt x="6" y="29"/>
                </a:lnTo>
                <a:close/>
                <a:moveTo>
                  <a:pt x="4482" y="0"/>
                </a:moveTo>
                <a:lnTo>
                  <a:pt x="4529" y="35"/>
                </a:lnTo>
                <a:lnTo>
                  <a:pt x="4482" y="71"/>
                </a:lnTo>
                <a:lnTo>
                  <a:pt x="4482" y="0"/>
                </a:lnTo>
                <a:close/>
              </a:path>
            </a:pathLst>
          </a:custGeom>
          <a:solidFill>
            <a:srgbClr val="000000"/>
          </a:solidFill>
          <a:ln w="1588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34156" name="Freeform 12"/>
          <p:cNvSpPr>
            <a:spLocks noEditPoints="1"/>
          </p:cNvSpPr>
          <p:nvPr/>
        </p:nvSpPr>
        <p:spPr bwMode="auto">
          <a:xfrm>
            <a:off x="1354138" y="2946400"/>
            <a:ext cx="822325" cy="685800"/>
          </a:xfrm>
          <a:custGeom>
            <a:avLst/>
            <a:gdLst>
              <a:gd name="T0" fmla="*/ 9 w 518"/>
              <a:gd name="T1" fmla="*/ 1 h 432"/>
              <a:gd name="T2" fmla="*/ 494 w 518"/>
              <a:gd name="T3" fmla="*/ 407 h 432"/>
              <a:gd name="T4" fmla="*/ 495 w 518"/>
              <a:gd name="T5" fmla="*/ 408 h 432"/>
              <a:gd name="T6" fmla="*/ 495 w 518"/>
              <a:gd name="T7" fmla="*/ 409 h 432"/>
              <a:gd name="T8" fmla="*/ 495 w 518"/>
              <a:gd name="T9" fmla="*/ 411 h 432"/>
              <a:gd name="T10" fmla="*/ 494 w 518"/>
              <a:gd name="T11" fmla="*/ 412 h 432"/>
              <a:gd name="T12" fmla="*/ 492 w 518"/>
              <a:gd name="T13" fmla="*/ 414 h 432"/>
              <a:gd name="T14" fmla="*/ 491 w 518"/>
              <a:gd name="T15" fmla="*/ 414 h 432"/>
              <a:gd name="T16" fmla="*/ 489 w 518"/>
              <a:gd name="T17" fmla="*/ 414 h 432"/>
              <a:gd name="T18" fmla="*/ 488 w 518"/>
              <a:gd name="T19" fmla="*/ 412 h 432"/>
              <a:gd name="T20" fmla="*/ 3 w 518"/>
              <a:gd name="T21" fmla="*/ 8 h 432"/>
              <a:gd name="T22" fmla="*/ 1 w 518"/>
              <a:gd name="T23" fmla="*/ 7 h 432"/>
              <a:gd name="T24" fmla="*/ 0 w 518"/>
              <a:gd name="T25" fmla="*/ 5 h 432"/>
              <a:gd name="T26" fmla="*/ 1 w 518"/>
              <a:gd name="T27" fmla="*/ 4 h 432"/>
              <a:gd name="T28" fmla="*/ 1 w 518"/>
              <a:gd name="T29" fmla="*/ 3 h 432"/>
              <a:gd name="T30" fmla="*/ 3 w 518"/>
              <a:gd name="T31" fmla="*/ 1 h 432"/>
              <a:gd name="T32" fmla="*/ 4 w 518"/>
              <a:gd name="T33" fmla="*/ 0 h 432"/>
              <a:gd name="T34" fmla="*/ 6 w 518"/>
              <a:gd name="T35" fmla="*/ 1 h 432"/>
              <a:gd name="T36" fmla="*/ 9 w 518"/>
              <a:gd name="T37" fmla="*/ 1 h 432"/>
              <a:gd name="T38" fmla="*/ 9 w 518"/>
              <a:gd name="T39" fmla="*/ 1 h 432"/>
              <a:gd name="T40" fmla="*/ 504 w 518"/>
              <a:gd name="T41" fmla="*/ 374 h 432"/>
              <a:gd name="T42" fmla="*/ 518 w 518"/>
              <a:gd name="T43" fmla="*/ 432 h 432"/>
              <a:gd name="T44" fmla="*/ 458 w 518"/>
              <a:gd name="T45" fmla="*/ 429 h 432"/>
              <a:gd name="T46" fmla="*/ 504 w 518"/>
              <a:gd name="T47" fmla="*/ 374 h 432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518"/>
              <a:gd name="T73" fmla="*/ 0 h 432"/>
              <a:gd name="T74" fmla="*/ 518 w 518"/>
              <a:gd name="T75" fmla="*/ 432 h 432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518" h="432">
                <a:moveTo>
                  <a:pt x="9" y="1"/>
                </a:moveTo>
                <a:lnTo>
                  <a:pt x="494" y="407"/>
                </a:lnTo>
                <a:lnTo>
                  <a:pt x="495" y="408"/>
                </a:lnTo>
                <a:lnTo>
                  <a:pt x="495" y="409"/>
                </a:lnTo>
                <a:lnTo>
                  <a:pt x="495" y="411"/>
                </a:lnTo>
                <a:lnTo>
                  <a:pt x="494" y="412"/>
                </a:lnTo>
                <a:lnTo>
                  <a:pt x="492" y="414"/>
                </a:lnTo>
                <a:lnTo>
                  <a:pt x="491" y="414"/>
                </a:lnTo>
                <a:lnTo>
                  <a:pt x="489" y="414"/>
                </a:lnTo>
                <a:lnTo>
                  <a:pt x="488" y="412"/>
                </a:lnTo>
                <a:lnTo>
                  <a:pt x="3" y="8"/>
                </a:lnTo>
                <a:lnTo>
                  <a:pt x="1" y="7"/>
                </a:lnTo>
                <a:lnTo>
                  <a:pt x="0" y="5"/>
                </a:lnTo>
                <a:lnTo>
                  <a:pt x="1" y="4"/>
                </a:lnTo>
                <a:lnTo>
                  <a:pt x="1" y="3"/>
                </a:lnTo>
                <a:lnTo>
                  <a:pt x="3" y="1"/>
                </a:lnTo>
                <a:lnTo>
                  <a:pt x="4" y="0"/>
                </a:lnTo>
                <a:lnTo>
                  <a:pt x="6" y="1"/>
                </a:lnTo>
                <a:lnTo>
                  <a:pt x="9" y="1"/>
                </a:lnTo>
                <a:close/>
                <a:moveTo>
                  <a:pt x="504" y="374"/>
                </a:moveTo>
                <a:lnTo>
                  <a:pt x="518" y="432"/>
                </a:lnTo>
                <a:lnTo>
                  <a:pt x="458" y="429"/>
                </a:lnTo>
                <a:lnTo>
                  <a:pt x="504" y="374"/>
                </a:lnTo>
                <a:close/>
              </a:path>
            </a:pathLst>
          </a:custGeom>
          <a:solidFill>
            <a:srgbClr val="000000"/>
          </a:solidFill>
          <a:ln w="1588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34157" name="Freeform 13"/>
          <p:cNvSpPr>
            <a:spLocks noEditPoints="1"/>
          </p:cNvSpPr>
          <p:nvPr/>
        </p:nvSpPr>
        <p:spPr bwMode="auto">
          <a:xfrm>
            <a:off x="1627188" y="3625850"/>
            <a:ext cx="4884737" cy="1528763"/>
          </a:xfrm>
          <a:custGeom>
            <a:avLst/>
            <a:gdLst>
              <a:gd name="T0" fmla="*/ 6 w 3077"/>
              <a:gd name="T1" fmla="*/ 0 h 963"/>
              <a:gd name="T2" fmla="*/ 3044 w 3077"/>
              <a:gd name="T3" fmla="*/ 929 h 963"/>
              <a:gd name="T4" fmla="*/ 3046 w 3077"/>
              <a:gd name="T5" fmla="*/ 929 h 963"/>
              <a:gd name="T6" fmla="*/ 3047 w 3077"/>
              <a:gd name="T7" fmla="*/ 930 h 963"/>
              <a:gd name="T8" fmla="*/ 3047 w 3077"/>
              <a:gd name="T9" fmla="*/ 932 h 963"/>
              <a:gd name="T10" fmla="*/ 3047 w 3077"/>
              <a:gd name="T11" fmla="*/ 934 h 963"/>
              <a:gd name="T12" fmla="*/ 3046 w 3077"/>
              <a:gd name="T13" fmla="*/ 936 h 963"/>
              <a:gd name="T14" fmla="*/ 3046 w 3077"/>
              <a:gd name="T15" fmla="*/ 936 h 963"/>
              <a:gd name="T16" fmla="*/ 3043 w 3077"/>
              <a:gd name="T17" fmla="*/ 937 h 963"/>
              <a:gd name="T18" fmla="*/ 3041 w 3077"/>
              <a:gd name="T19" fmla="*/ 937 h 963"/>
              <a:gd name="T20" fmla="*/ 3 w 3077"/>
              <a:gd name="T21" fmla="*/ 8 h 963"/>
              <a:gd name="T22" fmla="*/ 2 w 3077"/>
              <a:gd name="T23" fmla="*/ 7 h 963"/>
              <a:gd name="T24" fmla="*/ 0 w 3077"/>
              <a:gd name="T25" fmla="*/ 6 h 963"/>
              <a:gd name="T26" fmla="*/ 0 w 3077"/>
              <a:gd name="T27" fmla="*/ 4 h 963"/>
              <a:gd name="T28" fmla="*/ 0 w 3077"/>
              <a:gd name="T29" fmla="*/ 3 h 963"/>
              <a:gd name="T30" fmla="*/ 0 w 3077"/>
              <a:gd name="T31" fmla="*/ 1 h 963"/>
              <a:gd name="T32" fmla="*/ 2 w 3077"/>
              <a:gd name="T33" fmla="*/ 0 h 963"/>
              <a:gd name="T34" fmla="*/ 3 w 3077"/>
              <a:gd name="T35" fmla="*/ 0 h 963"/>
              <a:gd name="T36" fmla="*/ 6 w 3077"/>
              <a:gd name="T37" fmla="*/ 0 h 963"/>
              <a:gd name="T38" fmla="*/ 6 w 3077"/>
              <a:gd name="T39" fmla="*/ 0 h 963"/>
              <a:gd name="T40" fmla="*/ 3041 w 3077"/>
              <a:gd name="T41" fmla="*/ 895 h 963"/>
              <a:gd name="T42" fmla="*/ 3077 w 3077"/>
              <a:gd name="T43" fmla="*/ 943 h 963"/>
              <a:gd name="T44" fmla="*/ 3021 w 3077"/>
              <a:gd name="T45" fmla="*/ 963 h 963"/>
              <a:gd name="T46" fmla="*/ 3041 w 3077"/>
              <a:gd name="T47" fmla="*/ 895 h 963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3077"/>
              <a:gd name="T73" fmla="*/ 0 h 963"/>
              <a:gd name="T74" fmla="*/ 3077 w 3077"/>
              <a:gd name="T75" fmla="*/ 963 h 963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3077" h="963">
                <a:moveTo>
                  <a:pt x="6" y="0"/>
                </a:moveTo>
                <a:lnTo>
                  <a:pt x="3044" y="929"/>
                </a:lnTo>
                <a:lnTo>
                  <a:pt x="3046" y="929"/>
                </a:lnTo>
                <a:lnTo>
                  <a:pt x="3047" y="930"/>
                </a:lnTo>
                <a:lnTo>
                  <a:pt x="3047" y="932"/>
                </a:lnTo>
                <a:lnTo>
                  <a:pt x="3047" y="934"/>
                </a:lnTo>
                <a:lnTo>
                  <a:pt x="3046" y="936"/>
                </a:lnTo>
                <a:lnTo>
                  <a:pt x="3043" y="937"/>
                </a:lnTo>
                <a:lnTo>
                  <a:pt x="3041" y="937"/>
                </a:lnTo>
                <a:lnTo>
                  <a:pt x="3" y="8"/>
                </a:lnTo>
                <a:lnTo>
                  <a:pt x="2" y="7"/>
                </a:lnTo>
                <a:lnTo>
                  <a:pt x="0" y="6"/>
                </a:lnTo>
                <a:lnTo>
                  <a:pt x="0" y="4"/>
                </a:lnTo>
                <a:lnTo>
                  <a:pt x="0" y="3"/>
                </a:lnTo>
                <a:lnTo>
                  <a:pt x="0" y="1"/>
                </a:lnTo>
                <a:lnTo>
                  <a:pt x="2" y="0"/>
                </a:lnTo>
                <a:lnTo>
                  <a:pt x="3" y="0"/>
                </a:lnTo>
                <a:lnTo>
                  <a:pt x="6" y="0"/>
                </a:lnTo>
                <a:close/>
                <a:moveTo>
                  <a:pt x="3041" y="895"/>
                </a:moveTo>
                <a:lnTo>
                  <a:pt x="3077" y="943"/>
                </a:lnTo>
                <a:lnTo>
                  <a:pt x="3021" y="963"/>
                </a:lnTo>
                <a:lnTo>
                  <a:pt x="3041" y="895"/>
                </a:lnTo>
                <a:close/>
              </a:path>
            </a:pathLst>
          </a:custGeom>
          <a:solidFill>
            <a:srgbClr val="000000"/>
          </a:solidFill>
          <a:ln w="1588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34158" name="Freeform 14"/>
          <p:cNvSpPr>
            <a:spLocks noEditPoints="1"/>
          </p:cNvSpPr>
          <p:nvPr/>
        </p:nvSpPr>
        <p:spPr bwMode="auto">
          <a:xfrm>
            <a:off x="4876800" y="2954338"/>
            <a:ext cx="1228725" cy="1498600"/>
          </a:xfrm>
          <a:custGeom>
            <a:avLst/>
            <a:gdLst>
              <a:gd name="T0" fmla="*/ 1 w 774"/>
              <a:gd name="T1" fmla="*/ 936 h 944"/>
              <a:gd name="T2" fmla="*/ 748 w 774"/>
              <a:gd name="T3" fmla="*/ 25 h 944"/>
              <a:gd name="T4" fmla="*/ 750 w 774"/>
              <a:gd name="T5" fmla="*/ 23 h 944"/>
              <a:gd name="T6" fmla="*/ 751 w 774"/>
              <a:gd name="T7" fmla="*/ 23 h 944"/>
              <a:gd name="T8" fmla="*/ 753 w 774"/>
              <a:gd name="T9" fmla="*/ 23 h 944"/>
              <a:gd name="T10" fmla="*/ 754 w 774"/>
              <a:gd name="T11" fmla="*/ 25 h 944"/>
              <a:gd name="T12" fmla="*/ 755 w 774"/>
              <a:gd name="T13" fmla="*/ 25 h 944"/>
              <a:gd name="T14" fmla="*/ 755 w 774"/>
              <a:gd name="T15" fmla="*/ 27 h 944"/>
              <a:gd name="T16" fmla="*/ 755 w 774"/>
              <a:gd name="T17" fmla="*/ 29 h 944"/>
              <a:gd name="T18" fmla="*/ 755 w 774"/>
              <a:gd name="T19" fmla="*/ 30 h 944"/>
              <a:gd name="T20" fmla="*/ 9 w 774"/>
              <a:gd name="T21" fmla="*/ 942 h 944"/>
              <a:gd name="T22" fmla="*/ 7 w 774"/>
              <a:gd name="T23" fmla="*/ 944 h 944"/>
              <a:gd name="T24" fmla="*/ 6 w 774"/>
              <a:gd name="T25" fmla="*/ 944 h 944"/>
              <a:gd name="T26" fmla="*/ 4 w 774"/>
              <a:gd name="T27" fmla="*/ 944 h 944"/>
              <a:gd name="T28" fmla="*/ 3 w 774"/>
              <a:gd name="T29" fmla="*/ 942 h 944"/>
              <a:gd name="T30" fmla="*/ 1 w 774"/>
              <a:gd name="T31" fmla="*/ 941 h 944"/>
              <a:gd name="T32" fmla="*/ 0 w 774"/>
              <a:gd name="T33" fmla="*/ 939 h 944"/>
              <a:gd name="T34" fmla="*/ 1 w 774"/>
              <a:gd name="T35" fmla="*/ 938 h 944"/>
              <a:gd name="T36" fmla="*/ 1 w 774"/>
              <a:gd name="T37" fmla="*/ 936 h 944"/>
              <a:gd name="T38" fmla="*/ 1 w 774"/>
              <a:gd name="T39" fmla="*/ 936 h 944"/>
              <a:gd name="T40" fmla="*/ 717 w 774"/>
              <a:gd name="T41" fmla="*/ 15 h 944"/>
              <a:gd name="T42" fmla="*/ 774 w 774"/>
              <a:gd name="T43" fmla="*/ 0 h 944"/>
              <a:gd name="T44" fmla="*/ 771 w 774"/>
              <a:gd name="T45" fmla="*/ 59 h 944"/>
              <a:gd name="T46" fmla="*/ 717 w 774"/>
              <a:gd name="T47" fmla="*/ 15 h 944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774"/>
              <a:gd name="T73" fmla="*/ 0 h 944"/>
              <a:gd name="T74" fmla="*/ 774 w 774"/>
              <a:gd name="T75" fmla="*/ 944 h 944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774" h="944">
                <a:moveTo>
                  <a:pt x="1" y="936"/>
                </a:moveTo>
                <a:lnTo>
                  <a:pt x="748" y="25"/>
                </a:lnTo>
                <a:lnTo>
                  <a:pt x="750" y="23"/>
                </a:lnTo>
                <a:lnTo>
                  <a:pt x="751" y="23"/>
                </a:lnTo>
                <a:lnTo>
                  <a:pt x="753" y="23"/>
                </a:lnTo>
                <a:lnTo>
                  <a:pt x="754" y="25"/>
                </a:lnTo>
                <a:lnTo>
                  <a:pt x="755" y="25"/>
                </a:lnTo>
                <a:lnTo>
                  <a:pt x="755" y="27"/>
                </a:lnTo>
                <a:lnTo>
                  <a:pt x="755" y="29"/>
                </a:lnTo>
                <a:lnTo>
                  <a:pt x="755" y="30"/>
                </a:lnTo>
                <a:lnTo>
                  <a:pt x="9" y="942"/>
                </a:lnTo>
                <a:lnTo>
                  <a:pt x="7" y="944"/>
                </a:lnTo>
                <a:lnTo>
                  <a:pt x="6" y="944"/>
                </a:lnTo>
                <a:lnTo>
                  <a:pt x="4" y="944"/>
                </a:lnTo>
                <a:lnTo>
                  <a:pt x="3" y="942"/>
                </a:lnTo>
                <a:lnTo>
                  <a:pt x="1" y="941"/>
                </a:lnTo>
                <a:lnTo>
                  <a:pt x="0" y="939"/>
                </a:lnTo>
                <a:lnTo>
                  <a:pt x="1" y="938"/>
                </a:lnTo>
                <a:lnTo>
                  <a:pt x="1" y="936"/>
                </a:lnTo>
                <a:close/>
                <a:moveTo>
                  <a:pt x="717" y="15"/>
                </a:moveTo>
                <a:lnTo>
                  <a:pt x="774" y="0"/>
                </a:lnTo>
                <a:lnTo>
                  <a:pt x="771" y="59"/>
                </a:lnTo>
                <a:lnTo>
                  <a:pt x="717" y="15"/>
                </a:lnTo>
                <a:close/>
              </a:path>
            </a:pathLst>
          </a:custGeom>
          <a:solidFill>
            <a:srgbClr val="000000"/>
          </a:solidFill>
          <a:ln w="1588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34159" name="Rectangle 15"/>
          <p:cNvSpPr>
            <a:spLocks noChangeArrowheads="1"/>
          </p:cNvSpPr>
          <p:nvPr/>
        </p:nvSpPr>
        <p:spPr bwMode="auto">
          <a:xfrm>
            <a:off x="703263" y="2846388"/>
            <a:ext cx="112861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1500" b="1" i="1" dirty="0">
                <a:latin typeface="Calibri"/>
              </a:rPr>
              <a:t>p</a:t>
            </a:r>
            <a:endParaRPr lang="en-US" sz="1800" dirty="0">
              <a:solidFill>
                <a:schemeClr val="tx1"/>
              </a:solidFill>
              <a:latin typeface="Tahoma" pitchFamily="-65" charset="0"/>
            </a:endParaRPr>
          </a:p>
        </p:txBody>
      </p:sp>
      <p:sp>
        <p:nvSpPr>
          <p:cNvPr id="134160" name="Rectangle 16"/>
          <p:cNvSpPr>
            <a:spLocks noChangeArrowheads="1"/>
          </p:cNvSpPr>
          <p:nvPr/>
        </p:nvSpPr>
        <p:spPr bwMode="auto">
          <a:xfrm>
            <a:off x="798513" y="2933700"/>
            <a:ext cx="72699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1000" b="1" i="1" dirty="0">
                <a:latin typeface="Calibri"/>
              </a:rPr>
              <a:t>0</a:t>
            </a:r>
            <a:endParaRPr lang="en-US" sz="1800" dirty="0">
              <a:solidFill>
                <a:schemeClr val="tx1"/>
              </a:solidFill>
              <a:latin typeface="Tahoma" pitchFamily="-65" charset="0"/>
            </a:endParaRPr>
          </a:p>
        </p:txBody>
      </p:sp>
      <p:sp>
        <p:nvSpPr>
          <p:cNvPr id="134161" name="Rectangle 17"/>
          <p:cNvSpPr>
            <a:spLocks noChangeArrowheads="1"/>
          </p:cNvSpPr>
          <p:nvPr/>
        </p:nvSpPr>
        <p:spPr bwMode="auto">
          <a:xfrm>
            <a:off x="860425" y="2849563"/>
            <a:ext cx="476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endParaRPr lang="en-US" sz="1800">
              <a:solidFill>
                <a:schemeClr val="tx1"/>
              </a:solidFill>
              <a:latin typeface="Tahoma" pitchFamily="-65" charset="0"/>
            </a:endParaRPr>
          </a:p>
        </p:txBody>
      </p:sp>
      <p:sp>
        <p:nvSpPr>
          <p:cNvPr id="134162" name="Rectangle 18"/>
          <p:cNvSpPr>
            <a:spLocks noChangeArrowheads="1"/>
          </p:cNvSpPr>
          <p:nvPr/>
        </p:nvSpPr>
        <p:spPr bwMode="auto">
          <a:xfrm>
            <a:off x="1250950" y="2981325"/>
            <a:ext cx="111803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1500" b="1" i="1" dirty="0">
                <a:latin typeface="Calibri"/>
              </a:rPr>
              <a:t>a</a:t>
            </a:r>
            <a:endParaRPr lang="en-US" sz="1800" dirty="0">
              <a:solidFill>
                <a:schemeClr val="tx1"/>
              </a:solidFill>
              <a:latin typeface="Tahoma" pitchFamily="-65" charset="0"/>
            </a:endParaRPr>
          </a:p>
        </p:txBody>
      </p:sp>
      <p:sp>
        <p:nvSpPr>
          <p:cNvPr id="134163" name="Rectangle 19"/>
          <p:cNvSpPr>
            <a:spLocks noChangeArrowheads="1"/>
          </p:cNvSpPr>
          <p:nvPr/>
        </p:nvSpPr>
        <p:spPr bwMode="auto">
          <a:xfrm>
            <a:off x="1344613" y="2984500"/>
            <a:ext cx="476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endParaRPr lang="en-US" sz="1800">
              <a:solidFill>
                <a:schemeClr val="tx1"/>
              </a:solidFill>
              <a:latin typeface="Tahoma" pitchFamily="-65" charset="0"/>
            </a:endParaRPr>
          </a:p>
        </p:txBody>
      </p:sp>
      <p:sp>
        <p:nvSpPr>
          <p:cNvPr id="134164" name="Rectangle 20"/>
          <p:cNvSpPr>
            <a:spLocks noChangeArrowheads="1"/>
          </p:cNvSpPr>
          <p:nvPr/>
        </p:nvSpPr>
        <p:spPr bwMode="auto">
          <a:xfrm>
            <a:off x="4805363" y="4200525"/>
            <a:ext cx="89768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1500" b="1" i="1" dirty="0">
                <a:latin typeface="Calibri"/>
              </a:rPr>
              <a:t>f</a:t>
            </a:r>
            <a:endParaRPr lang="en-US" sz="1800" dirty="0">
              <a:solidFill>
                <a:schemeClr val="tx1"/>
              </a:solidFill>
              <a:latin typeface="Tahoma" pitchFamily="-65" charset="0"/>
            </a:endParaRPr>
          </a:p>
        </p:txBody>
      </p:sp>
      <p:sp>
        <p:nvSpPr>
          <p:cNvPr id="134165" name="Rectangle 21"/>
          <p:cNvSpPr>
            <a:spLocks noChangeArrowheads="1"/>
          </p:cNvSpPr>
          <p:nvPr/>
        </p:nvSpPr>
        <p:spPr bwMode="auto">
          <a:xfrm>
            <a:off x="4867275" y="4203700"/>
            <a:ext cx="476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endParaRPr lang="en-US" sz="1800">
              <a:solidFill>
                <a:schemeClr val="tx1"/>
              </a:solidFill>
              <a:latin typeface="Tahoma" pitchFamily="-65" charset="0"/>
            </a:endParaRPr>
          </a:p>
        </p:txBody>
      </p:sp>
      <p:sp>
        <p:nvSpPr>
          <p:cNvPr id="134166" name="Rectangle 22"/>
          <p:cNvSpPr>
            <a:spLocks noChangeArrowheads="1"/>
          </p:cNvSpPr>
          <p:nvPr/>
        </p:nvSpPr>
        <p:spPr bwMode="auto">
          <a:xfrm>
            <a:off x="3565525" y="3387725"/>
            <a:ext cx="104759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1500" b="1" i="1" dirty="0">
                <a:latin typeface="Calibri"/>
              </a:rPr>
              <a:t>e</a:t>
            </a:r>
            <a:endParaRPr lang="en-US" sz="1800" dirty="0">
              <a:solidFill>
                <a:schemeClr val="tx1"/>
              </a:solidFill>
              <a:latin typeface="Tahoma" pitchFamily="-65" charset="0"/>
            </a:endParaRPr>
          </a:p>
        </p:txBody>
      </p:sp>
      <p:sp>
        <p:nvSpPr>
          <p:cNvPr id="134167" name="Rectangle 23"/>
          <p:cNvSpPr>
            <a:spLocks noChangeArrowheads="1"/>
          </p:cNvSpPr>
          <p:nvPr/>
        </p:nvSpPr>
        <p:spPr bwMode="auto">
          <a:xfrm>
            <a:off x="3648075" y="3390900"/>
            <a:ext cx="476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endParaRPr lang="en-US" sz="1800">
              <a:solidFill>
                <a:schemeClr val="tx1"/>
              </a:solidFill>
              <a:latin typeface="Tahoma" pitchFamily="-65" charset="0"/>
            </a:endParaRPr>
          </a:p>
        </p:txBody>
      </p:sp>
      <p:sp>
        <p:nvSpPr>
          <p:cNvPr id="134168" name="Rectangle 24"/>
          <p:cNvSpPr>
            <a:spLocks noChangeArrowheads="1"/>
          </p:cNvSpPr>
          <p:nvPr/>
        </p:nvSpPr>
        <p:spPr bwMode="auto">
          <a:xfrm>
            <a:off x="703263" y="4878388"/>
            <a:ext cx="112861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1500" b="1" i="1" dirty="0">
                <a:latin typeface="Calibri"/>
              </a:rPr>
              <a:t>p</a:t>
            </a:r>
            <a:endParaRPr lang="en-US" sz="1800" dirty="0">
              <a:solidFill>
                <a:schemeClr val="tx1"/>
              </a:solidFill>
              <a:latin typeface="Tahoma" pitchFamily="-65" charset="0"/>
            </a:endParaRPr>
          </a:p>
        </p:txBody>
      </p:sp>
      <p:sp>
        <p:nvSpPr>
          <p:cNvPr id="134169" name="Rectangle 25"/>
          <p:cNvSpPr>
            <a:spLocks noChangeArrowheads="1"/>
          </p:cNvSpPr>
          <p:nvPr/>
        </p:nvSpPr>
        <p:spPr bwMode="auto">
          <a:xfrm>
            <a:off x="798513" y="4967288"/>
            <a:ext cx="72699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1000" b="1" i="1" dirty="0">
                <a:latin typeface="Calibri"/>
              </a:rPr>
              <a:t>3</a:t>
            </a:r>
            <a:endParaRPr lang="en-US" sz="1800" dirty="0">
              <a:solidFill>
                <a:schemeClr val="tx1"/>
              </a:solidFill>
              <a:latin typeface="Tahoma" pitchFamily="-65" charset="0"/>
            </a:endParaRPr>
          </a:p>
        </p:txBody>
      </p:sp>
      <p:sp>
        <p:nvSpPr>
          <p:cNvPr id="134170" name="Rectangle 26"/>
          <p:cNvSpPr>
            <a:spLocks noChangeArrowheads="1"/>
          </p:cNvSpPr>
          <p:nvPr/>
        </p:nvSpPr>
        <p:spPr bwMode="auto">
          <a:xfrm>
            <a:off x="860425" y="4881563"/>
            <a:ext cx="476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endParaRPr lang="en-US" sz="1800">
              <a:solidFill>
                <a:schemeClr val="tx1"/>
              </a:solidFill>
              <a:latin typeface="Tahoma" pitchFamily="-65" charset="0"/>
            </a:endParaRPr>
          </a:p>
        </p:txBody>
      </p:sp>
      <p:sp>
        <p:nvSpPr>
          <p:cNvPr id="134171" name="Rectangle 27"/>
          <p:cNvSpPr>
            <a:spLocks noChangeArrowheads="1"/>
          </p:cNvSpPr>
          <p:nvPr/>
        </p:nvSpPr>
        <p:spPr bwMode="auto">
          <a:xfrm>
            <a:off x="1657350" y="3387725"/>
            <a:ext cx="111803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1500" b="1" i="1" dirty="0">
                <a:latin typeface="Calibri"/>
              </a:rPr>
              <a:t>b</a:t>
            </a:r>
            <a:endParaRPr lang="en-US" sz="1800" dirty="0">
              <a:solidFill>
                <a:schemeClr val="tx1"/>
              </a:solidFill>
              <a:latin typeface="Tahoma" pitchFamily="-65" charset="0"/>
            </a:endParaRPr>
          </a:p>
        </p:txBody>
      </p:sp>
      <p:sp>
        <p:nvSpPr>
          <p:cNvPr id="134172" name="Rectangle 28"/>
          <p:cNvSpPr>
            <a:spLocks noChangeArrowheads="1"/>
          </p:cNvSpPr>
          <p:nvPr/>
        </p:nvSpPr>
        <p:spPr bwMode="auto">
          <a:xfrm>
            <a:off x="1751013" y="3390900"/>
            <a:ext cx="476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endParaRPr lang="en-US" sz="1800">
              <a:solidFill>
                <a:schemeClr val="tx1"/>
              </a:solidFill>
              <a:latin typeface="Tahoma" pitchFamily="-65" charset="0"/>
            </a:endParaRPr>
          </a:p>
        </p:txBody>
      </p:sp>
      <p:sp>
        <p:nvSpPr>
          <p:cNvPr id="134173" name="Rectangle 29"/>
          <p:cNvSpPr>
            <a:spLocks noChangeArrowheads="1"/>
          </p:cNvSpPr>
          <p:nvPr/>
        </p:nvSpPr>
        <p:spPr bwMode="auto">
          <a:xfrm>
            <a:off x="703263" y="4337050"/>
            <a:ext cx="112861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1500" b="1" i="1" dirty="0">
                <a:latin typeface="Calibri"/>
              </a:rPr>
              <a:t>p</a:t>
            </a:r>
            <a:endParaRPr lang="en-US" sz="1800" dirty="0">
              <a:solidFill>
                <a:schemeClr val="tx1"/>
              </a:solidFill>
              <a:latin typeface="Tahoma" pitchFamily="-65" charset="0"/>
            </a:endParaRPr>
          </a:p>
        </p:txBody>
      </p:sp>
      <p:sp>
        <p:nvSpPr>
          <p:cNvPr id="134174" name="Rectangle 30"/>
          <p:cNvSpPr>
            <a:spLocks noChangeArrowheads="1"/>
          </p:cNvSpPr>
          <p:nvPr/>
        </p:nvSpPr>
        <p:spPr bwMode="auto">
          <a:xfrm>
            <a:off x="798513" y="4424363"/>
            <a:ext cx="72699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1000" b="1" i="1" dirty="0">
                <a:latin typeface="Calibri"/>
              </a:rPr>
              <a:t>2</a:t>
            </a:r>
            <a:endParaRPr lang="en-US" sz="1800" dirty="0">
              <a:solidFill>
                <a:schemeClr val="tx1"/>
              </a:solidFill>
              <a:latin typeface="Tahoma" pitchFamily="-65" charset="0"/>
            </a:endParaRPr>
          </a:p>
        </p:txBody>
      </p:sp>
      <p:sp>
        <p:nvSpPr>
          <p:cNvPr id="134175" name="Rectangle 31"/>
          <p:cNvSpPr>
            <a:spLocks noChangeArrowheads="1"/>
          </p:cNvSpPr>
          <p:nvPr/>
        </p:nvSpPr>
        <p:spPr bwMode="auto">
          <a:xfrm>
            <a:off x="860425" y="4340225"/>
            <a:ext cx="476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endParaRPr lang="en-US" sz="1800">
              <a:solidFill>
                <a:schemeClr val="tx1"/>
              </a:solidFill>
              <a:latin typeface="Tahoma" pitchFamily="-65" charset="0"/>
            </a:endParaRPr>
          </a:p>
        </p:txBody>
      </p:sp>
      <p:sp>
        <p:nvSpPr>
          <p:cNvPr id="134176" name="Rectangle 32"/>
          <p:cNvSpPr>
            <a:spLocks noChangeArrowheads="1"/>
          </p:cNvSpPr>
          <p:nvPr/>
        </p:nvSpPr>
        <p:spPr bwMode="auto">
          <a:xfrm>
            <a:off x="703263" y="3524250"/>
            <a:ext cx="112861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1500" b="1" i="1" dirty="0">
                <a:latin typeface="Calibri"/>
              </a:rPr>
              <a:t>p</a:t>
            </a:r>
            <a:endParaRPr lang="en-US" sz="1800" dirty="0">
              <a:solidFill>
                <a:schemeClr val="tx1"/>
              </a:solidFill>
              <a:latin typeface="Tahoma" pitchFamily="-65" charset="0"/>
            </a:endParaRPr>
          </a:p>
        </p:txBody>
      </p:sp>
      <p:sp>
        <p:nvSpPr>
          <p:cNvPr id="134177" name="Rectangle 33"/>
          <p:cNvSpPr>
            <a:spLocks noChangeArrowheads="1"/>
          </p:cNvSpPr>
          <p:nvPr/>
        </p:nvSpPr>
        <p:spPr bwMode="auto">
          <a:xfrm>
            <a:off x="798513" y="3611563"/>
            <a:ext cx="72699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1000" b="1" i="1" dirty="0">
                <a:latin typeface="Calibri"/>
              </a:rPr>
              <a:t>1</a:t>
            </a:r>
            <a:endParaRPr lang="en-US" sz="1800" dirty="0">
              <a:solidFill>
                <a:schemeClr val="tx1"/>
              </a:solidFill>
              <a:latin typeface="Tahoma" pitchFamily="-65" charset="0"/>
            </a:endParaRPr>
          </a:p>
        </p:txBody>
      </p:sp>
      <p:sp>
        <p:nvSpPr>
          <p:cNvPr id="134178" name="Rectangle 34"/>
          <p:cNvSpPr>
            <a:spLocks noChangeArrowheads="1"/>
          </p:cNvSpPr>
          <p:nvPr/>
        </p:nvSpPr>
        <p:spPr bwMode="auto">
          <a:xfrm>
            <a:off x="860425" y="3527425"/>
            <a:ext cx="476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endParaRPr lang="en-US" sz="1800">
              <a:solidFill>
                <a:schemeClr val="tx1"/>
              </a:solidFill>
              <a:latin typeface="Tahoma" pitchFamily="-65" charset="0"/>
            </a:endParaRPr>
          </a:p>
        </p:txBody>
      </p:sp>
      <p:sp>
        <p:nvSpPr>
          <p:cNvPr id="134179" name="Rectangle 35"/>
          <p:cNvSpPr>
            <a:spLocks noChangeArrowheads="1"/>
          </p:cNvSpPr>
          <p:nvPr/>
        </p:nvSpPr>
        <p:spPr bwMode="auto">
          <a:xfrm>
            <a:off x="2481263" y="3387725"/>
            <a:ext cx="100037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1500" b="1" i="1" dirty="0">
                <a:latin typeface="Calibri"/>
              </a:rPr>
              <a:t>c</a:t>
            </a:r>
            <a:endParaRPr lang="en-US" sz="1800" dirty="0">
              <a:solidFill>
                <a:schemeClr val="tx1"/>
              </a:solidFill>
              <a:latin typeface="Tahoma" pitchFamily="-65" charset="0"/>
            </a:endParaRPr>
          </a:p>
        </p:txBody>
      </p:sp>
      <p:sp>
        <p:nvSpPr>
          <p:cNvPr id="134180" name="Rectangle 36"/>
          <p:cNvSpPr>
            <a:spLocks noChangeArrowheads="1"/>
          </p:cNvSpPr>
          <p:nvPr/>
        </p:nvSpPr>
        <p:spPr bwMode="auto">
          <a:xfrm>
            <a:off x="2563813" y="3390900"/>
            <a:ext cx="476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endParaRPr lang="en-US" sz="1800">
              <a:solidFill>
                <a:schemeClr val="tx1"/>
              </a:solidFill>
              <a:latin typeface="Tahoma" pitchFamily="-65" charset="0"/>
            </a:endParaRPr>
          </a:p>
        </p:txBody>
      </p:sp>
      <p:sp>
        <p:nvSpPr>
          <p:cNvPr id="134181" name="Rectangle 37"/>
          <p:cNvSpPr>
            <a:spLocks noChangeArrowheads="1"/>
          </p:cNvSpPr>
          <p:nvPr/>
        </p:nvSpPr>
        <p:spPr bwMode="auto">
          <a:xfrm>
            <a:off x="4025900" y="2981325"/>
            <a:ext cx="112861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1500" b="1" i="1" dirty="0">
                <a:latin typeface="Calibri"/>
              </a:rPr>
              <a:t>d</a:t>
            </a:r>
            <a:endParaRPr lang="en-US" sz="1800" dirty="0">
              <a:solidFill>
                <a:schemeClr val="tx1"/>
              </a:solidFill>
              <a:latin typeface="Tahoma" pitchFamily="-65" charset="0"/>
            </a:endParaRPr>
          </a:p>
        </p:txBody>
      </p:sp>
      <p:sp>
        <p:nvSpPr>
          <p:cNvPr id="134182" name="Rectangle 38"/>
          <p:cNvSpPr>
            <a:spLocks noChangeArrowheads="1"/>
          </p:cNvSpPr>
          <p:nvPr/>
        </p:nvSpPr>
        <p:spPr bwMode="auto">
          <a:xfrm>
            <a:off x="4121150" y="2984500"/>
            <a:ext cx="476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endParaRPr lang="en-US" sz="1800">
              <a:solidFill>
                <a:schemeClr val="tx1"/>
              </a:solidFill>
              <a:latin typeface="Tahoma" pitchFamily="-65" charset="0"/>
            </a:endParaRPr>
          </a:p>
        </p:txBody>
      </p:sp>
      <p:sp>
        <p:nvSpPr>
          <p:cNvPr id="134183" name="Line 39"/>
          <p:cNvSpPr>
            <a:spLocks noChangeShapeType="1"/>
          </p:cNvSpPr>
          <p:nvPr/>
        </p:nvSpPr>
        <p:spPr bwMode="auto">
          <a:xfrm>
            <a:off x="3667125" y="2954338"/>
            <a:ext cx="2166938" cy="2168525"/>
          </a:xfrm>
          <a:prstGeom prst="line">
            <a:avLst/>
          </a:prstGeom>
          <a:noFill/>
          <a:ln w="74613">
            <a:solidFill>
              <a:srgbClr val="999999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34184" name="Freeform 40"/>
          <p:cNvSpPr>
            <a:spLocks noEditPoints="1"/>
          </p:cNvSpPr>
          <p:nvPr/>
        </p:nvSpPr>
        <p:spPr bwMode="auto">
          <a:xfrm>
            <a:off x="3929063" y="2946400"/>
            <a:ext cx="184150" cy="685800"/>
          </a:xfrm>
          <a:custGeom>
            <a:avLst/>
            <a:gdLst>
              <a:gd name="T0" fmla="*/ 10 w 116"/>
              <a:gd name="T1" fmla="*/ 4 h 432"/>
              <a:gd name="T2" fmla="*/ 88 w 116"/>
              <a:gd name="T3" fmla="*/ 397 h 432"/>
              <a:gd name="T4" fmla="*/ 88 w 116"/>
              <a:gd name="T5" fmla="*/ 398 h 432"/>
              <a:gd name="T6" fmla="*/ 88 w 116"/>
              <a:gd name="T7" fmla="*/ 399 h 432"/>
              <a:gd name="T8" fmla="*/ 86 w 116"/>
              <a:gd name="T9" fmla="*/ 401 h 432"/>
              <a:gd name="T10" fmla="*/ 85 w 116"/>
              <a:gd name="T11" fmla="*/ 402 h 432"/>
              <a:gd name="T12" fmla="*/ 82 w 116"/>
              <a:gd name="T13" fmla="*/ 402 h 432"/>
              <a:gd name="T14" fmla="*/ 81 w 116"/>
              <a:gd name="T15" fmla="*/ 401 h 432"/>
              <a:gd name="T16" fmla="*/ 79 w 116"/>
              <a:gd name="T17" fmla="*/ 399 h 432"/>
              <a:gd name="T18" fmla="*/ 79 w 116"/>
              <a:gd name="T19" fmla="*/ 398 h 432"/>
              <a:gd name="T20" fmla="*/ 0 w 116"/>
              <a:gd name="T21" fmla="*/ 5 h 432"/>
              <a:gd name="T22" fmla="*/ 0 w 116"/>
              <a:gd name="T23" fmla="*/ 4 h 432"/>
              <a:gd name="T24" fmla="*/ 1 w 116"/>
              <a:gd name="T25" fmla="*/ 3 h 432"/>
              <a:gd name="T26" fmla="*/ 2 w 116"/>
              <a:gd name="T27" fmla="*/ 1 h 432"/>
              <a:gd name="T28" fmla="*/ 4 w 116"/>
              <a:gd name="T29" fmla="*/ 0 h 432"/>
              <a:gd name="T30" fmla="*/ 5 w 116"/>
              <a:gd name="T31" fmla="*/ 0 h 432"/>
              <a:gd name="T32" fmla="*/ 7 w 116"/>
              <a:gd name="T33" fmla="*/ 1 h 432"/>
              <a:gd name="T34" fmla="*/ 8 w 116"/>
              <a:gd name="T35" fmla="*/ 3 h 432"/>
              <a:gd name="T36" fmla="*/ 10 w 116"/>
              <a:gd name="T37" fmla="*/ 4 h 432"/>
              <a:gd name="T38" fmla="*/ 10 w 116"/>
              <a:gd name="T39" fmla="*/ 4 h 432"/>
              <a:gd name="T40" fmla="*/ 116 w 116"/>
              <a:gd name="T41" fmla="*/ 378 h 432"/>
              <a:gd name="T42" fmla="*/ 91 w 116"/>
              <a:gd name="T43" fmla="*/ 432 h 432"/>
              <a:gd name="T44" fmla="*/ 47 w 116"/>
              <a:gd name="T45" fmla="*/ 392 h 432"/>
              <a:gd name="T46" fmla="*/ 116 w 116"/>
              <a:gd name="T47" fmla="*/ 378 h 432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116"/>
              <a:gd name="T73" fmla="*/ 0 h 432"/>
              <a:gd name="T74" fmla="*/ 116 w 116"/>
              <a:gd name="T75" fmla="*/ 432 h 432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116" h="432">
                <a:moveTo>
                  <a:pt x="10" y="4"/>
                </a:moveTo>
                <a:lnTo>
                  <a:pt x="88" y="397"/>
                </a:lnTo>
                <a:lnTo>
                  <a:pt x="88" y="398"/>
                </a:lnTo>
                <a:lnTo>
                  <a:pt x="88" y="399"/>
                </a:lnTo>
                <a:lnTo>
                  <a:pt x="86" y="401"/>
                </a:lnTo>
                <a:lnTo>
                  <a:pt x="85" y="402"/>
                </a:lnTo>
                <a:lnTo>
                  <a:pt x="82" y="402"/>
                </a:lnTo>
                <a:lnTo>
                  <a:pt x="81" y="401"/>
                </a:lnTo>
                <a:lnTo>
                  <a:pt x="79" y="399"/>
                </a:lnTo>
                <a:lnTo>
                  <a:pt x="79" y="398"/>
                </a:lnTo>
                <a:lnTo>
                  <a:pt x="0" y="5"/>
                </a:lnTo>
                <a:lnTo>
                  <a:pt x="0" y="4"/>
                </a:lnTo>
                <a:lnTo>
                  <a:pt x="1" y="3"/>
                </a:lnTo>
                <a:lnTo>
                  <a:pt x="2" y="1"/>
                </a:lnTo>
                <a:lnTo>
                  <a:pt x="4" y="0"/>
                </a:lnTo>
                <a:lnTo>
                  <a:pt x="5" y="0"/>
                </a:lnTo>
                <a:lnTo>
                  <a:pt x="7" y="1"/>
                </a:lnTo>
                <a:lnTo>
                  <a:pt x="8" y="3"/>
                </a:lnTo>
                <a:lnTo>
                  <a:pt x="10" y="4"/>
                </a:lnTo>
                <a:close/>
                <a:moveTo>
                  <a:pt x="116" y="378"/>
                </a:moveTo>
                <a:lnTo>
                  <a:pt x="91" y="432"/>
                </a:lnTo>
                <a:lnTo>
                  <a:pt x="47" y="392"/>
                </a:lnTo>
                <a:lnTo>
                  <a:pt x="116" y="378"/>
                </a:lnTo>
                <a:close/>
              </a:path>
            </a:pathLst>
          </a:custGeom>
          <a:solidFill>
            <a:srgbClr val="000000"/>
          </a:solidFill>
          <a:ln w="1588">
            <a:solidFill>
              <a:srgbClr val="FF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34185" name="Freeform 41"/>
          <p:cNvSpPr>
            <a:spLocks noEditPoints="1"/>
          </p:cNvSpPr>
          <p:nvPr/>
        </p:nvSpPr>
        <p:spPr bwMode="auto">
          <a:xfrm>
            <a:off x="3657600" y="3622675"/>
            <a:ext cx="577850" cy="1500188"/>
          </a:xfrm>
          <a:custGeom>
            <a:avLst/>
            <a:gdLst>
              <a:gd name="T0" fmla="*/ 8 w 364"/>
              <a:gd name="T1" fmla="*/ 3 h 945"/>
              <a:gd name="T2" fmla="*/ 338 w 364"/>
              <a:gd name="T3" fmla="*/ 909 h 945"/>
              <a:gd name="T4" fmla="*/ 340 w 364"/>
              <a:gd name="T5" fmla="*/ 912 h 945"/>
              <a:gd name="T6" fmla="*/ 338 w 364"/>
              <a:gd name="T7" fmla="*/ 914 h 945"/>
              <a:gd name="T8" fmla="*/ 338 w 364"/>
              <a:gd name="T9" fmla="*/ 915 h 945"/>
              <a:gd name="T10" fmla="*/ 336 w 364"/>
              <a:gd name="T11" fmla="*/ 915 h 945"/>
              <a:gd name="T12" fmla="*/ 334 w 364"/>
              <a:gd name="T13" fmla="*/ 917 h 945"/>
              <a:gd name="T14" fmla="*/ 333 w 364"/>
              <a:gd name="T15" fmla="*/ 915 h 945"/>
              <a:gd name="T16" fmla="*/ 331 w 364"/>
              <a:gd name="T17" fmla="*/ 915 h 945"/>
              <a:gd name="T18" fmla="*/ 330 w 364"/>
              <a:gd name="T19" fmla="*/ 914 h 945"/>
              <a:gd name="T20" fmla="*/ 1 w 364"/>
              <a:gd name="T21" fmla="*/ 8 h 945"/>
              <a:gd name="T22" fmla="*/ 0 w 364"/>
              <a:gd name="T23" fmla="*/ 5 h 945"/>
              <a:gd name="T24" fmla="*/ 1 w 364"/>
              <a:gd name="T25" fmla="*/ 3 h 945"/>
              <a:gd name="T26" fmla="*/ 1 w 364"/>
              <a:gd name="T27" fmla="*/ 2 h 945"/>
              <a:gd name="T28" fmla="*/ 3 w 364"/>
              <a:gd name="T29" fmla="*/ 2 h 945"/>
              <a:gd name="T30" fmla="*/ 6 w 364"/>
              <a:gd name="T31" fmla="*/ 0 h 945"/>
              <a:gd name="T32" fmla="*/ 7 w 364"/>
              <a:gd name="T33" fmla="*/ 2 h 945"/>
              <a:gd name="T34" fmla="*/ 8 w 364"/>
              <a:gd name="T35" fmla="*/ 2 h 945"/>
              <a:gd name="T36" fmla="*/ 8 w 364"/>
              <a:gd name="T37" fmla="*/ 3 h 945"/>
              <a:gd name="T38" fmla="*/ 8 w 364"/>
              <a:gd name="T39" fmla="*/ 3 h 945"/>
              <a:gd name="T40" fmla="*/ 364 w 364"/>
              <a:gd name="T41" fmla="*/ 888 h 945"/>
              <a:gd name="T42" fmla="*/ 347 w 364"/>
              <a:gd name="T43" fmla="*/ 945 h 945"/>
              <a:gd name="T44" fmla="*/ 297 w 364"/>
              <a:gd name="T45" fmla="*/ 912 h 945"/>
              <a:gd name="T46" fmla="*/ 364 w 364"/>
              <a:gd name="T47" fmla="*/ 888 h 945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364"/>
              <a:gd name="T73" fmla="*/ 0 h 945"/>
              <a:gd name="T74" fmla="*/ 364 w 364"/>
              <a:gd name="T75" fmla="*/ 945 h 945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364" h="945">
                <a:moveTo>
                  <a:pt x="8" y="3"/>
                </a:moveTo>
                <a:lnTo>
                  <a:pt x="338" y="909"/>
                </a:lnTo>
                <a:lnTo>
                  <a:pt x="340" y="912"/>
                </a:lnTo>
                <a:lnTo>
                  <a:pt x="338" y="914"/>
                </a:lnTo>
                <a:lnTo>
                  <a:pt x="338" y="915"/>
                </a:lnTo>
                <a:lnTo>
                  <a:pt x="336" y="915"/>
                </a:lnTo>
                <a:lnTo>
                  <a:pt x="334" y="917"/>
                </a:lnTo>
                <a:lnTo>
                  <a:pt x="333" y="915"/>
                </a:lnTo>
                <a:lnTo>
                  <a:pt x="331" y="915"/>
                </a:lnTo>
                <a:lnTo>
                  <a:pt x="330" y="914"/>
                </a:lnTo>
                <a:lnTo>
                  <a:pt x="1" y="8"/>
                </a:lnTo>
                <a:lnTo>
                  <a:pt x="0" y="5"/>
                </a:lnTo>
                <a:lnTo>
                  <a:pt x="1" y="3"/>
                </a:lnTo>
                <a:lnTo>
                  <a:pt x="1" y="2"/>
                </a:lnTo>
                <a:lnTo>
                  <a:pt x="3" y="2"/>
                </a:lnTo>
                <a:lnTo>
                  <a:pt x="6" y="0"/>
                </a:lnTo>
                <a:lnTo>
                  <a:pt x="7" y="2"/>
                </a:lnTo>
                <a:lnTo>
                  <a:pt x="8" y="2"/>
                </a:lnTo>
                <a:lnTo>
                  <a:pt x="8" y="3"/>
                </a:lnTo>
                <a:close/>
                <a:moveTo>
                  <a:pt x="364" y="888"/>
                </a:moveTo>
                <a:lnTo>
                  <a:pt x="347" y="945"/>
                </a:lnTo>
                <a:lnTo>
                  <a:pt x="297" y="912"/>
                </a:lnTo>
                <a:lnTo>
                  <a:pt x="364" y="888"/>
                </a:lnTo>
                <a:close/>
              </a:path>
            </a:pathLst>
          </a:custGeom>
          <a:solidFill>
            <a:srgbClr val="000000"/>
          </a:solidFill>
          <a:ln w="1588">
            <a:solidFill>
              <a:srgbClr val="FF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34186" name="Line 42"/>
          <p:cNvSpPr>
            <a:spLocks noChangeShapeType="1"/>
          </p:cNvSpPr>
          <p:nvPr/>
        </p:nvSpPr>
        <p:spPr bwMode="auto">
          <a:xfrm>
            <a:off x="2176463" y="2954338"/>
            <a:ext cx="2844800" cy="2168525"/>
          </a:xfrm>
          <a:prstGeom prst="line">
            <a:avLst/>
          </a:prstGeom>
          <a:noFill/>
          <a:ln w="74613">
            <a:solidFill>
              <a:srgbClr val="999999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34187" name="Freeform 43"/>
          <p:cNvSpPr>
            <a:spLocks noEditPoints="1"/>
          </p:cNvSpPr>
          <p:nvPr/>
        </p:nvSpPr>
        <p:spPr bwMode="auto">
          <a:xfrm>
            <a:off x="2438400" y="3622675"/>
            <a:ext cx="1447800" cy="1482725"/>
          </a:xfrm>
          <a:custGeom>
            <a:avLst/>
            <a:gdLst>
              <a:gd name="T0" fmla="*/ 7 w 688"/>
              <a:gd name="T1" fmla="*/ 2 h 518"/>
              <a:gd name="T2" fmla="*/ 663 w 688"/>
              <a:gd name="T3" fmla="*/ 493 h 518"/>
              <a:gd name="T4" fmla="*/ 664 w 688"/>
              <a:gd name="T5" fmla="*/ 494 h 518"/>
              <a:gd name="T6" fmla="*/ 664 w 688"/>
              <a:gd name="T7" fmla="*/ 497 h 518"/>
              <a:gd name="T8" fmla="*/ 664 w 688"/>
              <a:gd name="T9" fmla="*/ 498 h 518"/>
              <a:gd name="T10" fmla="*/ 663 w 688"/>
              <a:gd name="T11" fmla="*/ 500 h 518"/>
              <a:gd name="T12" fmla="*/ 663 w 688"/>
              <a:gd name="T13" fmla="*/ 501 h 518"/>
              <a:gd name="T14" fmla="*/ 660 w 688"/>
              <a:gd name="T15" fmla="*/ 501 h 518"/>
              <a:gd name="T16" fmla="*/ 658 w 688"/>
              <a:gd name="T17" fmla="*/ 501 h 518"/>
              <a:gd name="T18" fmla="*/ 657 w 688"/>
              <a:gd name="T19" fmla="*/ 500 h 518"/>
              <a:gd name="T20" fmla="*/ 3 w 688"/>
              <a:gd name="T21" fmla="*/ 9 h 518"/>
              <a:gd name="T22" fmla="*/ 1 w 688"/>
              <a:gd name="T23" fmla="*/ 8 h 518"/>
              <a:gd name="T24" fmla="*/ 0 w 688"/>
              <a:gd name="T25" fmla="*/ 6 h 518"/>
              <a:gd name="T26" fmla="*/ 1 w 688"/>
              <a:gd name="T27" fmla="*/ 5 h 518"/>
              <a:gd name="T28" fmla="*/ 1 w 688"/>
              <a:gd name="T29" fmla="*/ 3 h 518"/>
              <a:gd name="T30" fmla="*/ 3 w 688"/>
              <a:gd name="T31" fmla="*/ 2 h 518"/>
              <a:gd name="T32" fmla="*/ 4 w 688"/>
              <a:gd name="T33" fmla="*/ 0 h 518"/>
              <a:gd name="T34" fmla="*/ 6 w 688"/>
              <a:gd name="T35" fmla="*/ 2 h 518"/>
              <a:gd name="T36" fmla="*/ 7 w 688"/>
              <a:gd name="T37" fmla="*/ 2 h 518"/>
              <a:gd name="T38" fmla="*/ 7 w 688"/>
              <a:gd name="T39" fmla="*/ 2 h 518"/>
              <a:gd name="T40" fmla="*/ 671 w 688"/>
              <a:gd name="T41" fmla="*/ 461 h 518"/>
              <a:gd name="T42" fmla="*/ 688 w 688"/>
              <a:gd name="T43" fmla="*/ 518 h 518"/>
              <a:gd name="T44" fmla="*/ 629 w 688"/>
              <a:gd name="T45" fmla="*/ 518 h 518"/>
              <a:gd name="T46" fmla="*/ 671 w 688"/>
              <a:gd name="T47" fmla="*/ 461 h 518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688"/>
              <a:gd name="T73" fmla="*/ 0 h 518"/>
              <a:gd name="T74" fmla="*/ 688 w 688"/>
              <a:gd name="T75" fmla="*/ 518 h 518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688" h="518">
                <a:moveTo>
                  <a:pt x="7" y="2"/>
                </a:moveTo>
                <a:lnTo>
                  <a:pt x="663" y="493"/>
                </a:lnTo>
                <a:lnTo>
                  <a:pt x="664" y="494"/>
                </a:lnTo>
                <a:lnTo>
                  <a:pt x="664" y="497"/>
                </a:lnTo>
                <a:lnTo>
                  <a:pt x="664" y="498"/>
                </a:lnTo>
                <a:lnTo>
                  <a:pt x="663" y="500"/>
                </a:lnTo>
                <a:lnTo>
                  <a:pt x="663" y="501"/>
                </a:lnTo>
                <a:lnTo>
                  <a:pt x="660" y="501"/>
                </a:lnTo>
                <a:lnTo>
                  <a:pt x="658" y="501"/>
                </a:lnTo>
                <a:lnTo>
                  <a:pt x="657" y="500"/>
                </a:lnTo>
                <a:lnTo>
                  <a:pt x="3" y="9"/>
                </a:lnTo>
                <a:lnTo>
                  <a:pt x="1" y="8"/>
                </a:lnTo>
                <a:lnTo>
                  <a:pt x="0" y="6"/>
                </a:lnTo>
                <a:lnTo>
                  <a:pt x="1" y="5"/>
                </a:lnTo>
                <a:lnTo>
                  <a:pt x="1" y="3"/>
                </a:lnTo>
                <a:lnTo>
                  <a:pt x="3" y="2"/>
                </a:lnTo>
                <a:lnTo>
                  <a:pt x="4" y="0"/>
                </a:lnTo>
                <a:lnTo>
                  <a:pt x="6" y="2"/>
                </a:lnTo>
                <a:lnTo>
                  <a:pt x="7" y="2"/>
                </a:lnTo>
                <a:close/>
                <a:moveTo>
                  <a:pt x="671" y="461"/>
                </a:moveTo>
                <a:lnTo>
                  <a:pt x="688" y="518"/>
                </a:lnTo>
                <a:lnTo>
                  <a:pt x="629" y="518"/>
                </a:lnTo>
                <a:lnTo>
                  <a:pt x="671" y="461"/>
                </a:lnTo>
                <a:close/>
              </a:path>
            </a:pathLst>
          </a:custGeom>
          <a:solidFill>
            <a:srgbClr val="000000"/>
          </a:solidFill>
          <a:ln w="1588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 hangingPunct="1"/>
            <a:r>
              <a:rPr lang="en-US" dirty="0"/>
              <a:t>Temporal distortions</a:t>
            </a:r>
          </a:p>
        </p:txBody>
      </p:sp>
      <p:sp>
        <p:nvSpPr>
          <p:cNvPr id="136195" name="Rectangle 3"/>
          <p:cNvSpPr>
            <a:spLocks noChangeArrowheads="1"/>
          </p:cNvSpPr>
          <p:nvPr/>
        </p:nvSpPr>
        <p:spPr bwMode="auto">
          <a:xfrm>
            <a:off x="0" y="-261610"/>
            <a:ext cx="18466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36196" name="Rectangle 4"/>
          <p:cNvSpPr>
            <a:spLocks noChangeArrowheads="1"/>
          </p:cNvSpPr>
          <p:nvPr/>
        </p:nvSpPr>
        <p:spPr bwMode="auto">
          <a:xfrm>
            <a:off x="685800" y="2017713"/>
            <a:ext cx="8269288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ts val="738"/>
              </a:spcBef>
              <a:buClr>
                <a:srgbClr val="3333CC"/>
              </a:buClr>
              <a:buSzPct val="100000"/>
              <a:buFont typeface="Times New Roman" pitchFamily="-65" charset="0"/>
              <a:buNone/>
            </a:pPr>
            <a:r>
              <a:rPr lang="en-US" dirty="0">
                <a:latin typeface="+mj-lt"/>
              </a:rPr>
              <a:t>Red messages cross gray cuts “backwards”</a:t>
            </a:r>
          </a:p>
          <a:p>
            <a:pPr marL="342900" indent="-342900" eaLnBrk="1" hangingPunct="1">
              <a:spcBef>
                <a:spcPts val="738"/>
              </a:spcBef>
              <a:buClr>
                <a:srgbClr val="3333CC"/>
              </a:buClr>
              <a:buSzPct val="100000"/>
              <a:buFont typeface="Times New Roman" pitchFamily="-65" charset="0"/>
              <a:buNone/>
            </a:pPr>
            <a:endParaRPr lang="en-US" dirty="0">
              <a:latin typeface="+mj-lt"/>
            </a:endParaRPr>
          </a:p>
          <a:p>
            <a:pPr marL="342900" indent="-342900" eaLnBrk="1" hangingPunct="1">
              <a:spcBef>
                <a:spcPts val="738"/>
              </a:spcBef>
              <a:buClr>
                <a:srgbClr val="3333CC"/>
              </a:buClr>
              <a:buSzPct val="100000"/>
              <a:buFont typeface="Times New Roman" pitchFamily="-65" charset="0"/>
              <a:buNone/>
            </a:pPr>
            <a:endParaRPr lang="en-US" dirty="0">
              <a:latin typeface="+mj-lt"/>
            </a:endParaRPr>
          </a:p>
          <a:p>
            <a:pPr marL="342900" indent="-342900" eaLnBrk="1" hangingPunct="1">
              <a:spcBef>
                <a:spcPts val="738"/>
              </a:spcBef>
              <a:buClr>
                <a:srgbClr val="3333CC"/>
              </a:buClr>
              <a:buSzPct val="100000"/>
              <a:buFont typeface="Times New Roman" pitchFamily="-65" charset="0"/>
              <a:buNone/>
            </a:pPr>
            <a:endParaRPr lang="en-US" dirty="0">
              <a:latin typeface="+mj-lt"/>
            </a:endParaRPr>
          </a:p>
          <a:p>
            <a:pPr marL="342900" indent="-342900" eaLnBrk="1" hangingPunct="1">
              <a:spcBef>
                <a:spcPts val="738"/>
              </a:spcBef>
              <a:buClr>
                <a:srgbClr val="3333CC"/>
              </a:buClr>
              <a:buSzPct val="100000"/>
              <a:buFont typeface="Times New Roman" pitchFamily="-65" charset="0"/>
              <a:buNone/>
            </a:pPr>
            <a:endParaRPr lang="en-US" dirty="0">
              <a:latin typeface="+mj-lt"/>
            </a:endParaRPr>
          </a:p>
          <a:p>
            <a:pPr marL="342900" indent="-342900" eaLnBrk="1" hangingPunct="1">
              <a:spcBef>
                <a:spcPts val="738"/>
              </a:spcBef>
              <a:buClr>
                <a:srgbClr val="3333CC"/>
              </a:buClr>
              <a:buSzPct val="100000"/>
              <a:buFont typeface="Times New Roman" pitchFamily="-65" charset="0"/>
              <a:buNone/>
            </a:pPr>
            <a:endParaRPr lang="en-US" dirty="0" smtClean="0">
              <a:latin typeface="+mj-lt"/>
            </a:endParaRPr>
          </a:p>
          <a:p>
            <a:pPr marL="342900" indent="-342900" eaLnBrk="1" hangingPunct="1">
              <a:spcBef>
                <a:spcPts val="738"/>
              </a:spcBef>
              <a:buClr>
                <a:srgbClr val="3333CC"/>
              </a:buClr>
              <a:buSzPct val="100000"/>
              <a:buFont typeface="Times New Roman" pitchFamily="-65" charset="0"/>
              <a:buNone/>
            </a:pPr>
            <a:endParaRPr lang="en-US" dirty="0" smtClean="0">
              <a:latin typeface="+mj-lt"/>
            </a:endParaRPr>
          </a:p>
          <a:p>
            <a:pPr eaLnBrk="1" hangingPunct="1">
              <a:spcBef>
                <a:spcPts val="738"/>
              </a:spcBef>
              <a:buClr>
                <a:srgbClr val="3333CC"/>
              </a:buClr>
              <a:buSzPct val="100000"/>
              <a:buFont typeface="Times New Roman" pitchFamily="-65" charset="0"/>
              <a:buNone/>
            </a:pPr>
            <a:r>
              <a:rPr lang="en-US" dirty="0" smtClean="0">
                <a:latin typeface="+mj-lt"/>
              </a:rPr>
              <a:t>In </a:t>
            </a:r>
            <a:r>
              <a:rPr lang="en-US" dirty="0">
                <a:latin typeface="+mj-lt"/>
              </a:rPr>
              <a:t>a nutshell: the cut includes a message that</a:t>
            </a:r>
            <a:r>
              <a:rPr lang="en-US" dirty="0" smtClean="0">
                <a:latin typeface="+mj-lt"/>
              </a:rPr>
              <a:t> was never sent</a:t>
            </a:r>
            <a:endParaRPr lang="en-US" dirty="0">
              <a:latin typeface="+mj-lt"/>
            </a:endParaRPr>
          </a:p>
        </p:txBody>
      </p:sp>
      <p:sp>
        <p:nvSpPr>
          <p:cNvPr id="136197" name="AutoShape 5"/>
          <p:cNvSpPr>
            <a:spLocks noChangeAspect="1" noChangeArrowheads="1" noTextEdit="1"/>
          </p:cNvSpPr>
          <p:nvPr/>
        </p:nvSpPr>
        <p:spPr bwMode="auto">
          <a:xfrm>
            <a:off x="685800" y="2819400"/>
            <a:ext cx="7467600" cy="23622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36198" name="Rectangle 6"/>
          <p:cNvSpPr>
            <a:spLocks noChangeArrowheads="1"/>
          </p:cNvSpPr>
          <p:nvPr/>
        </p:nvSpPr>
        <p:spPr bwMode="auto">
          <a:xfrm>
            <a:off x="685800" y="2828925"/>
            <a:ext cx="476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endParaRPr lang="en-US" sz="1800">
              <a:solidFill>
                <a:schemeClr val="tx1"/>
              </a:solidFill>
              <a:latin typeface="Tahoma" pitchFamily="-65" charset="0"/>
            </a:endParaRPr>
          </a:p>
        </p:txBody>
      </p:sp>
      <p:sp>
        <p:nvSpPr>
          <p:cNvPr id="136199" name="Freeform 7"/>
          <p:cNvSpPr>
            <a:spLocks noEditPoints="1"/>
          </p:cNvSpPr>
          <p:nvPr/>
        </p:nvSpPr>
        <p:spPr bwMode="auto">
          <a:xfrm>
            <a:off x="947738" y="2898775"/>
            <a:ext cx="7189787" cy="112713"/>
          </a:xfrm>
          <a:custGeom>
            <a:avLst/>
            <a:gdLst>
              <a:gd name="T0" fmla="*/ 6 w 4529"/>
              <a:gd name="T1" fmla="*/ 30 h 71"/>
              <a:gd name="T2" fmla="*/ 4493 w 4529"/>
              <a:gd name="T3" fmla="*/ 31 h 71"/>
              <a:gd name="T4" fmla="*/ 4495 w 4529"/>
              <a:gd name="T5" fmla="*/ 31 h 71"/>
              <a:gd name="T6" fmla="*/ 4496 w 4529"/>
              <a:gd name="T7" fmla="*/ 33 h 71"/>
              <a:gd name="T8" fmla="*/ 4498 w 4529"/>
              <a:gd name="T9" fmla="*/ 34 h 71"/>
              <a:gd name="T10" fmla="*/ 4498 w 4529"/>
              <a:gd name="T11" fmla="*/ 35 h 71"/>
              <a:gd name="T12" fmla="*/ 4498 w 4529"/>
              <a:gd name="T13" fmla="*/ 37 h 71"/>
              <a:gd name="T14" fmla="*/ 4496 w 4529"/>
              <a:gd name="T15" fmla="*/ 38 h 71"/>
              <a:gd name="T16" fmla="*/ 4495 w 4529"/>
              <a:gd name="T17" fmla="*/ 40 h 71"/>
              <a:gd name="T18" fmla="*/ 4493 w 4529"/>
              <a:gd name="T19" fmla="*/ 40 h 71"/>
              <a:gd name="T20" fmla="*/ 6 w 4529"/>
              <a:gd name="T21" fmla="*/ 40 h 71"/>
              <a:gd name="T22" fmla="*/ 3 w 4529"/>
              <a:gd name="T23" fmla="*/ 38 h 71"/>
              <a:gd name="T24" fmla="*/ 1 w 4529"/>
              <a:gd name="T25" fmla="*/ 38 h 71"/>
              <a:gd name="T26" fmla="*/ 1 w 4529"/>
              <a:gd name="T27" fmla="*/ 37 h 71"/>
              <a:gd name="T28" fmla="*/ 0 w 4529"/>
              <a:gd name="T29" fmla="*/ 35 h 71"/>
              <a:gd name="T30" fmla="*/ 1 w 4529"/>
              <a:gd name="T31" fmla="*/ 33 h 71"/>
              <a:gd name="T32" fmla="*/ 1 w 4529"/>
              <a:gd name="T33" fmla="*/ 31 h 71"/>
              <a:gd name="T34" fmla="*/ 3 w 4529"/>
              <a:gd name="T35" fmla="*/ 31 h 71"/>
              <a:gd name="T36" fmla="*/ 6 w 4529"/>
              <a:gd name="T37" fmla="*/ 30 h 71"/>
              <a:gd name="T38" fmla="*/ 6 w 4529"/>
              <a:gd name="T39" fmla="*/ 30 h 71"/>
              <a:gd name="T40" fmla="*/ 4482 w 4529"/>
              <a:gd name="T41" fmla="*/ 0 h 71"/>
              <a:gd name="T42" fmla="*/ 4529 w 4529"/>
              <a:gd name="T43" fmla="*/ 35 h 71"/>
              <a:gd name="T44" fmla="*/ 4482 w 4529"/>
              <a:gd name="T45" fmla="*/ 71 h 71"/>
              <a:gd name="T46" fmla="*/ 4482 w 4529"/>
              <a:gd name="T47" fmla="*/ 0 h 71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4529"/>
              <a:gd name="T73" fmla="*/ 0 h 71"/>
              <a:gd name="T74" fmla="*/ 4529 w 4529"/>
              <a:gd name="T75" fmla="*/ 71 h 71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4529" h="71">
                <a:moveTo>
                  <a:pt x="6" y="30"/>
                </a:moveTo>
                <a:lnTo>
                  <a:pt x="4493" y="31"/>
                </a:lnTo>
                <a:lnTo>
                  <a:pt x="4495" y="31"/>
                </a:lnTo>
                <a:lnTo>
                  <a:pt x="4496" y="33"/>
                </a:lnTo>
                <a:lnTo>
                  <a:pt x="4498" y="34"/>
                </a:lnTo>
                <a:lnTo>
                  <a:pt x="4498" y="35"/>
                </a:lnTo>
                <a:lnTo>
                  <a:pt x="4498" y="37"/>
                </a:lnTo>
                <a:lnTo>
                  <a:pt x="4496" y="38"/>
                </a:lnTo>
                <a:lnTo>
                  <a:pt x="4495" y="40"/>
                </a:lnTo>
                <a:lnTo>
                  <a:pt x="4493" y="40"/>
                </a:lnTo>
                <a:lnTo>
                  <a:pt x="6" y="40"/>
                </a:lnTo>
                <a:lnTo>
                  <a:pt x="3" y="38"/>
                </a:lnTo>
                <a:lnTo>
                  <a:pt x="1" y="38"/>
                </a:lnTo>
                <a:lnTo>
                  <a:pt x="1" y="37"/>
                </a:lnTo>
                <a:lnTo>
                  <a:pt x="0" y="35"/>
                </a:lnTo>
                <a:lnTo>
                  <a:pt x="1" y="33"/>
                </a:lnTo>
                <a:lnTo>
                  <a:pt x="1" y="31"/>
                </a:lnTo>
                <a:lnTo>
                  <a:pt x="3" y="31"/>
                </a:lnTo>
                <a:lnTo>
                  <a:pt x="6" y="30"/>
                </a:lnTo>
                <a:close/>
                <a:moveTo>
                  <a:pt x="4482" y="0"/>
                </a:moveTo>
                <a:lnTo>
                  <a:pt x="4529" y="35"/>
                </a:lnTo>
                <a:lnTo>
                  <a:pt x="4482" y="71"/>
                </a:lnTo>
                <a:lnTo>
                  <a:pt x="4482" y="0"/>
                </a:lnTo>
                <a:close/>
              </a:path>
            </a:pathLst>
          </a:custGeom>
          <a:solidFill>
            <a:srgbClr val="000000"/>
          </a:solidFill>
          <a:ln w="1588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36200" name="Freeform 8"/>
          <p:cNvSpPr>
            <a:spLocks noEditPoints="1"/>
          </p:cNvSpPr>
          <p:nvPr/>
        </p:nvSpPr>
        <p:spPr bwMode="auto">
          <a:xfrm>
            <a:off x="947738" y="2898775"/>
            <a:ext cx="7189787" cy="112713"/>
          </a:xfrm>
          <a:custGeom>
            <a:avLst/>
            <a:gdLst>
              <a:gd name="T0" fmla="*/ 6 w 4529"/>
              <a:gd name="T1" fmla="*/ 30 h 71"/>
              <a:gd name="T2" fmla="*/ 4493 w 4529"/>
              <a:gd name="T3" fmla="*/ 31 h 71"/>
              <a:gd name="T4" fmla="*/ 4495 w 4529"/>
              <a:gd name="T5" fmla="*/ 31 h 71"/>
              <a:gd name="T6" fmla="*/ 4496 w 4529"/>
              <a:gd name="T7" fmla="*/ 33 h 71"/>
              <a:gd name="T8" fmla="*/ 4498 w 4529"/>
              <a:gd name="T9" fmla="*/ 34 h 71"/>
              <a:gd name="T10" fmla="*/ 4498 w 4529"/>
              <a:gd name="T11" fmla="*/ 35 h 71"/>
              <a:gd name="T12" fmla="*/ 4498 w 4529"/>
              <a:gd name="T13" fmla="*/ 37 h 71"/>
              <a:gd name="T14" fmla="*/ 4496 w 4529"/>
              <a:gd name="T15" fmla="*/ 38 h 71"/>
              <a:gd name="T16" fmla="*/ 4495 w 4529"/>
              <a:gd name="T17" fmla="*/ 40 h 71"/>
              <a:gd name="T18" fmla="*/ 4493 w 4529"/>
              <a:gd name="T19" fmla="*/ 40 h 71"/>
              <a:gd name="T20" fmla="*/ 6 w 4529"/>
              <a:gd name="T21" fmla="*/ 40 h 71"/>
              <a:gd name="T22" fmla="*/ 3 w 4529"/>
              <a:gd name="T23" fmla="*/ 38 h 71"/>
              <a:gd name="T24" fmla="*/ 1 w 4529"/>
              <a:gd name="T25" fmla="*/ 38 h 71"/>
              <a:gd name="T26" fmla="*/ 1 w 4529"/>
              <a:gd name="T27" fmla="*/ 37 h 71"/>
              <a:gd name="T28" fmla="*/ 0 w 4529"/>
              <a:gd name="T29" fmla="*/ 35 h 71"/>
              <a:gd name="T30" fmla="*/ 1 w 4529"/>
              <a:gd name="T31" fmla="*/ 33 h 71"/>
              <a:gd name="T32" fmla="*/ 1 w 4529"/>
              <a:gd name="T33" fmla="*/ 31 h 71"/>
              <a:gd name="T34" fmla="*/ 3 w 4529"/>
              <a:gd name="T35" fmla="*/ 31 h 71"/>
              <a:gd name="T36" fmla="*/ 6 w 4529"/>
              <a:gd name="T37" fmla="*/ 30 h 71"/>
              <a:gd name="T38" fmla="*/ 6 w 4529"/>
              <a:gd name="T39" fmla="*/ 30 h 71"/>
              <a:gd name="T40" fmla="*/ 4482 w 4529"/>
              <a:gd name="T41" fmla="*/ 0 h 71"/>
              <a:gd name="T42" fmla="*/ 4529 w 4529"/>
              <a:gd name="T43" fmla="*/ 35 h 71"/>
              <a:gd name="T44" fmla="*/ 4482 w 4529"/>
              <a:gd name="T45" fmla="*/ 71 h 71"/>
              <a:gd name="T46" fmla="*/ 4482 w 4529"/>
              <a:gd name="T47" fmla="*/ 0 h 71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4529"/>
              <a:gd name="T73" fmla="*/ 0 h 71"/>
              <a:gd name="T74" fmla="*/ 4529 w 4529"/>
              <a:gd name="T75" fmla="*/ 71 h 71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4529" h="71">
                <a:moveTo>
                  <a:pt x="6" y="30"/>
                </a:moveTo>
                <a:lnTo>
                  <a:pt x="4493" y="31"/>
                </a:lnTo>
                <a:lnTo>
                  <a:pt x="4495" y="31"/>
                </a:lnTo>
                <a:lnTo>
                  <a:pt x="4496" y="33"/>
                </a:lnTo>
                <a:lnTo>
                  <a:pt x="4498" y="34"/>
                </a:lnTo>
                <a:lnTo>
                  <a:pt x="4498" y="35"/>
                </a:lnTo>
                <a:lnTo>
                  <a:pt x="4498" y="37"/>
                </a:lnTo>
                <a:lnTo>
                  <a:pt x="4496" y="38"/>
                </a:lnTo>
                <a:lnTo>
                  <a:pt x="4495" y="40"/>
                </a:lnTo>
                <a:lnTo>
                  <a:pt x="4493" y="40"/>
                </a:lnTo>
                <a:lnTo>
                  <a:pt x="6" y="40"/>
                </a:lnTo>
                <a:lnTo>
                  <a:pt x="3" y="38"/>
                </a:lnTo>
                <a:lnTo>
                  <a:pt x="1" y="38"/>
                </a:lnTo>
                <a:lnTo>
                  <a:pt x="1" y="37"/>
                </a:lnTo>
                <a:lnTo>
                  <a:pt x="0" y="35"/>
                </a:lnTo>
                <a:lnTo>
                  <a:pt x="1" y="33"/>
                </a:lnTo>
                <a:lnTo>
                  <a:pt x="1" y="31"/>
                </a:lnTo>
                <a:lnTo>
                  <a:pt x="3" y="31"/>
                </a:lnTo>
                <a:lnTo>
                  <a:pt x="6" y="30"/>
                </a:lnTo>
                <a:close/>
                <a:moveTo>
                  <a:pt x="4482" y="0"/>
                </a:moveTo>
                <a:lnTo>
                  <a:pt x="4529" y="35"/>
                </a:lnTo>
                <a:lnTo>
                  <a:pt x="4482" y="71"/>
                </a:lnTo>
                <a:lnTo>
                  <a:pt x="4482" y="0"/>
                </a:lnTo>
                <a:close/>
              </a:path>
            </a:pathLst>
          </a:custGeom>
          <a:solidFill>
            <a:srgbClr val="000000"/>
          </a:solidFill>
          <a:ln w="1588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36201" name="Freeform 9"/>
          <p:cNvSpPr>
            <a:spLocks noEditPoints="1"/>
          </p:cNvSpPr>
          <p:nvPr/>
        </p:nvSpPr>
        <p:spPr bwMode="auto">
          <a:xfrm>
            <a:off x="947738" y="5065713"/>
            <a:ext cx="7189787" cy="114300"/>
          </a:xfrm>
          <a:custGeom>
            <a:avLst/>
            <a:gdLst>
              <a:gd name="T0" fmla="*/ 6 w 4529"/>
              <a:gd name="T1" fmla="*/ 30 h 72"/>
              <a:gd name="T2" fmla="*/ 4493 w 4529"/>
              <a:gd name="T3" fmla="*/ 32 h 72"/>
              <a:gd name="T4" fmla="*/ 4495 w 4529"/>
              <a:gd name="T5" fmla="*/ 32 h 72"/>
              <a:gd name="T6" fmla="*/ 4496 w 4529"/>
              <a:gd name="T7" fmla="*/ 33 h 72"/>
              <a:gd name="T8" fmla="*/ 4498 w 4529"/>
              <a:gd name="T9" fmla="*/ 35 h 72"/>
              <a:gd name="T10" fmla="*/ 4498 w 4529"/>
              <a:gd name="T11" fmla="*/ 36 h 72"/>
              <a:gd name="T12" fmla="*/ 4498 w 4529"/>
              <a:gd name="T13" fmla="*/ 37 h 72"/>
              <a:gd name="T14" fmla="*/ 4496 w 4529"/>
              <a:gd name="T15" fmla="*/ 39 h 72"/>
              <a:gd name="T16" fmla="*/ 4495 w 4529"/>
              <a:gd name="T17" fmla="*/ 40 h 72"/>
              <a:gd name="T18" fmla="*/ 4493 w 4529"/>
              <a:gd name="T19" fmla="*/ 40 h 72"/>
              <a:gd name="T20" fmla="*/ 6 w 4529"/>
              <a:gd name="T21" fmla="*/ 40 h 72"/>
              <a:gd name="T22" fmla="*/ 3 w 4529"/>
              <a:gd name="T23" fmla="*/ 39 h 72"/>
              <a:gd name="T24" fmla="*/ 1 w 4529"/>
              <a:gd name="T25" fmla="*/ 39 h 72"/>
              <a:gd name="T26" fmla="*/ 1 w 4529"/>
              <a:gd name="T27" fmla="*/ 37 h 72"/>
              <a:gd name="T28" fmla="*/ 0 w 4529"/>
              <a:gd name="T29" fmla="*/ 36 h 72"/>
              <a:gd name="T30" fmla="*/ 1 w 4529"/>
              <a:gd name="T31" fmla="*/ 33 h 72"/>
              <a:gd name="T32" fmla="*/ 1 w 4529"/>
              <a:gd name="T33" fmla="*/ 32 h 72"/>
              <a:gd name="T34" fmla="*/ 3 w 4529"/>
              <a:gd name="T35" fmla="*/ 32 h 72"/>
              <a:gd name="T36" fmla="*/ 6 w 4529"/>
              <a:gd name="T37" fmla="*/ 30 h 72"/>
              <a:gd name="T38" fmla="*/ 6 w 4529"/>
              <a:gd name="T39" fmla="*/ 30 h 72"/>
              <a:gd name="T40" fmla="*/ 4482 w 4529"/>
              <a:gd name="T41" fmla="*/ 0 h 72"/>
              <a:gd name="T42" fmla="*/ 4529 w 4529"/>
              <a:gd name="T43" fmla="*/ 36 h 72"/>
              <a:gd name="T44" fmla="*/ 4482 w 4529"/>
              <a:gd name="T45" fmla="*/ 72 h 72"/>
              <a:gd name="T46" fmla="*/ 4482 w 4529"/>
              <a:gd name="T47" fmla="*/ 0 h 72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4529"/>
              <a:gd name="T73" fmla="*/ 0 h 72"/>
              <a:gd name="T74" fmla="*/ 4529 w 4529"/>
              <a:gd name="T75" fmla="*/ 72 h 72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4529" h="72">
                <a:moveTo>
                  <a:pt x="6" y="30"/>
                </a:moveTo>
                <a:lnTo>
                  <a:pt x="4493" y="32"/>
                </a:lnTo>
                <a:lnTo>
                  <a:pt x="4495" y="32"/>
                </a:lnTo>
                <a:lnTo>
                  <a:pt x="4496" y="33"/>
                </a:lnTo>
                <a:lnTo>
                  <a:pt x="4498" y="35"/>
                </a:lnTo>
                <a:lnTo>
                  <a:pt x="4498" y="36"/>
                </a:lnTo>
                <a:lnTo>
                  <a:pt x="4498" y="37"/>
                </a:lnTo>
                <a:lnTo>
                  <a:pt x="4496" y="39"/>
                </a:lnTo>
                <a:lnTo>
                  <a:pt x="4495" y="40"/>
                </a:lnTo>
                <a:lnTo>
                  <a:pt x="4493" y="40"/>
                </a:lnTo>
                <a:lnTo>
                  <a:pt x="6" y="40"/>
                </a:lnTo>
                <a:lnTo>
                  <a:pt x="3" y="39"/>
                </a:lnTo>
                <a:lnTo>
                  <a:pt x="1" y="39"/>
                </a:lnTo>
                <a:lnTo>
                  <a:pt x="1" y="37"/>
                </a:lnTo>
                <a:lnTo>
                  <a:pt x="0" y="36"/>
                </a:lnTo>
                <a:lnTo>
                  <a:pt x="1" y="33"/>
                </a:lnTo>
                <a:lnTo>
                  <a:pt x="1" y="32"/>
                </a:lnTo>
                <a:lnTo>
                  <a:pt x="3" y="32"/>
                </a:lnTo>
                <a:lnTo>
                  <a:pt x="6" y="30"/>
                </a:lnTo>
                <a:close/>
                <a:moveTo>
                  <a:pt x="4482" y="0"/>
                </a:moveTo>
                <a:lnTo>
                  <a:pt x="4529" y="36"/>
                </a:lnTo>
                <a:lnTo>
                  <a:pt x="4482" y="72"/>
                </a:lnTo>
                <a:lnTo>
                  <a:pt x="4482" y="0"/>
                </a:lnTo>
                <a:close/>
              </a:path>
            </a:pathLst>
          </a:custGeom>
          <a:solidFill>
            <a:srgbClr val="000000"/>
          </a:solidFill>
          <a:ln w="1588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36202" name="Freeform 10"/>
          <p:cNvSpPr>
            <a:spLocks noEditPoints="1"/>
          </p:cNvSpPr>
          <p:nvPr/>
        </p:nvSpPr>
        <p:spPr bwMode="auto">
          <a:xfrm>
            <a:off x="947738" y="4389438"/>
            <a:ext cx="7189787" cy="112712"/>
          </a:xfrm>
          <a:custGeom>
            <a:avLst/>
            <a:gdLst>
              <a:gd name="T0" fmla="*/ 6 w 4529"/>
              <a:gd name="T1" fmla="*/ 30 h 71"/>
              <a:gd name="T2" fmla="*/ 4493 w 4529"/>
              <a:gd name="T3" fmla="*/ 31 h 71"/>
              <a:gd name="T4" fmla="*/ 4495 w 4529"/>
              <a:gd name="T5" fmla="*/ 31 h 71"/>
              <a:gd name="T6" fmla="*/ 4496 w 4529"/>
              <a:gd name="T7" fmla="*/ 32 h 71"/>
              <a:gd name="T8" fmla="*/ 4498 w 4529"/>
              <a:gd name="T9" fmla="*/ 34 h 71"/>
              <a:gd name="T10" fmla="*/ 4498 w 4529"/>
              <a:gd name="T11" fmla="*/ 35 h 71"/>
              <a:gd name="T12" fmla="*/ 4498 w 4529"/>
              <a:gd name="T13" fmla="*/ 37 h 71"/>
              <a:gd name="T14" fmla="*/ 4496 w 4529"/>
              <a:gd name="T15" fmla="*/ 38 h 71"/>
              <a:gd name="T16" fmla="*/ 4495 w 4529"/>
              <a:gd name="T17" fmla="*/ 40 h 71"/>
              <a:gd name="T18" fmla="*/ 4493 w 4529"/>
              <a:gd name="T19" fmla="*/ 40 h 71"/>
              <a:gd name="T20" fmla="*/ 6 w 4529"/>
              <a:gd name="T21" fmla="*/ 40 h 71"/>
              <a:gd name="T22" fmla="*/ 3 w 4529"/>
              <a:gd name="T23" fmla="*/ 38 h 71"/>
              <a:gd name="T24" fmla="*/ 1 w 4529"/>
              <a:gd name="T25" fmla="*/ 38 h 71"/>
              <a:gd name="T26" fmla="*/ 1 w 4529"/>
              <a:gd name="T27" fmla="*/ 37 h 71"/>
              <a:gd name="T28" fmla="*/ 0 w 4529"/>
              <a:gd name="T29" fmla="*/ 35 h 71"/>
              <a:gd name="T30" fmla="*/ 1 w 4529"/>
              <a:gd name="T31" fmla="*/ 32 h 71"/>
              <a:gd name="T32" fmla="*/ 1 w 4529"/>
              <a:gd name="T33" fmla="*/ 31 h 71"/>
              <a:gd name="T34" fmla="*/ 3 w 4529"/>
              <a:gd name="T35" fmla="*/ 31 h 71"/>
              <a:gd name="T36" fmla="*/ 6 w 4529"/>
              <a:gd name="T37" fmla="*/ 30 h 71"/>
              <a:gd name="T38" fmla="*/ 6 w 4529"/>
              <a:gd name="T39" fmla="*/ 30 h 71"/>
              <a:gd name="T40" fmla="*/ 4482 w 4529"/>
              <a:gd name="T41" fmla="*/ 0 h 71"/>
              <a:gd name="T42" fmla="*/ 4529 w 4529"/>
              <a:gd name="T43" fmla="*/ 35 h 71"/>
              <a:gd name="T44" fmla="*/ 4482 w 4529"/>
              <a:gd name="T45" fmla="*/ 71 h 71"/>
              <a:gd name="T46" fmla="*/ 4482 w 4529"/>
              <a:gd name="T47" fmla="*/ 0 h 71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4529"/>
              <a:gd name="T73" fmla="*/ 0 h 71"/>
              <a:gd name="T74" fmla="*/ 4529 w 4529"/>
              <a:gd name="T75" fmla="*/ 71 h 71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4529" h="71">
                <a:moveTo>
                  <a:pt x="6" y="30"/>
                </a:moveTo>
                <a:lnTo>
                  <a:pt x="4493" y="31"/>
                </a:lnTo>
                <a:lnTo>
                  <a:pt x="4495" y="31"/>
                </a:lnTo>
                <a:lnTo>
                  <a:pt x="4496" y="32"/>
                </a:lnTo>
                <a:lnTo>
                  <a:pt x="4498" y="34"/>
                </a:lnTo>
                <a:lnTo>
                  <a:pt x="4498" y="35"/>
                </a:lnTo>
                <a:lnTo>
                  <a:pt x="4498" y="37"/>
                </a:lnTo>
                <a:lnTo>
                  <a:pt x="4496" y="38"/>
                </a:lnTo>
                <a:lnTo>
                  <a:pt x="4495" y="40"/>
                </a:lnTo>
                <a:lnTo>
                  <a:pt x="4493" y="40"/>
                </a:lnTo>
                <a:lnTo>
                  <a:pt x="6" y="40"/>
                </a:lnTo>
                <a:lnTo>
                  <a:pt x="3" y="38"/>
                </a:lnTo>
                <a:lnTo>
                  <a:pt x="1" y="38"/>
                </a:lnTo>
                <a:lnTo>
                  <a:pt x="1" y="37"/>
                </a:lnTo>
                <a:lnTo>
                  <a:pt x="0" y="35"/>
                </a:lnTo>
                <a:lnTo>
                  <a:pt x="1" y="32"/>
                </a:lnTo>
                <a:lnTo>
                  <a:pt x="1" y="31"/>
                </a:lnTo>
                <a:lnTo>
                  <a:pt x="3" y="31"/>
                </a:lnTo>
                <a:lnTo>
                  <a:pt x="6" y="30"/>
                </a:lnTo>
                <a:close/>
                <a:moveTo>
                  <a:pt x="4482" y="0"/>
                </a:moveTo>
                <a:lnTo>
                  <a:pt x="4529" y="35"/>
                </a:lnTo>
                <a:lnTo>
                  <a:pt x="4482" y="71"/>
                </a:lnTo>
                <a:lnTo>
                  <a:pt x="4482" y="0"/>
                </a:lnTo>
                <a:close/>
              </a:path>
            </a:pathLst>
          </a:custGeom>
          <a:solidFill>
            <a:srgbClr val="000000"/>
          </a:solidFill>
          <a:ln w="1588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36203" name="Freeform 11"/>
          <p:cNvSpPr>
            <a:spLocks noEditPoints="1"/>
          </p:cNvSpPr>
          <p:nvPr/>
        </p:nvSpPr>
        <p:spPr bwMode="auto">
          <a:xfrm>
            <a:off x="947738" y="3576638"/>
            <a:ext cx="7189787" cy="112712"/>
          </a:xfrm>
          <a:custGeom>
            <a:avLst/>
            <a:gdLst>
              <a:gd name="T0" fmla="*/ 6 w 4529"/>
              <a:gd name="T1" fmla="*/ 29 h 71"/>
              <a:gd name="T2" fmla="*/ 4493 w 4529"/>
              <a:gd name="T3" fmla="*/ 31 h 71"/>
              <a:gd name="T4" fmla="*/ 4495 w 4529"/>
              <a:gd name="T5" fmla="*/ 31 h 71"/>
              <a:gd name="T6" fmla="*/ 4496 w 4529"/>
              <a:gd name="T7" fmla="*/ 32 h 71"/>
              <a:gd name="T8" fmla="*/ 4498 w 4529"/>
              <a:gd name="T9" fmla="*/ 34 h 71"/>
              <a:gd name="T10" fmla="*/ 4498 w 4529"/>
              <a:gd name="T11" fmla="*/ 35 h 71"/>
              <a:gd name="T12" fmla="*/ 4498 w 4529"/>
              <a:gd name="T13" fmla="*/ 37 h 71"/>
              <a:gd name="T14" fmla="*/ 4496 w 4529"/>
              <a:gd name="T15" fmla="*/ 38 h 71"/>
              <a:gd name="T16" fmla="*/ 4495 w 4529"/>
              <a:gd name="T17" fmla="*/ 39 h 71"/>
              <a:gd name="T18" fmla="*/ 4493 w 4529"/>
              <a:gd name="T19" fmla="*/ 39 h 71"/>
              <a:gd name="T20" fmla="*/ 6 w 4529"/>
              <a:gd name="T21" fmla="*/ 39 h 71"/>
              <a:gd name="T22" fmla="*/ 3 w 4529"/>
              <a:gd name="T23" fmla="*/ 38 h 71"/>
              <a:gd name="T24" fmla="*/ 1 w 4529"/>
              <a:gd name="T25" fmla="*/ 38 h 71"/>
              <a:gd name="T26" fmla="*/ 1 w 4529"/>
              <a:gd name="T27" fmla="*/ 37 h 71"/>
              <a:gd name="T28" fmla="*/ 0 w 4529"/>
              <a:gd name="T29" fmla="*/ 35 h 71"/>
              <a:gd name="T30" fmla="*/ 1 w 4529"/>
              <a:gd name="T31" fmla="*/ 32 h 71"/>
              <a:gd name="T32" fmla="*/ 1 w 4529"/>
              <a:gd name="T33" fmla="*/ 31 h 71"/>
              <a:gd name="T34" fmla="*/ 3 w 4529"/>
              <a:gd name="T35" fmla="*/ 31 h 71"/>
              <a:gd name="T36" fmla="*/ 6 w 4529"/>
              <a:gd name="T37" fmla="*/ 29 h 71"/>
              <a:gd name="T38" fmla="*/ 6 w 4529"/>
              <a:gd name="T39" fmla="*/ 29 h 71"/>
              <a:gd name="T40" fmla="*/ 4482 w 4529"/>
              <a:gd name="T41" fmla="*/ 0 h 71"/>
              <a:gd name="T42" fmla="*/ 4529 w 4529"/>
              <a:gd name="T43" fmla="*/ 35 h 71"/>
              <a:gd name="T44" fmla="*/ 4482 w 4529"/>
              <a:gd name="T45" fmla="*/ 71 h 71"/>
              <a:gd name="T46" fmla="*/ 4482 w 4529"/>
              <a:gd name="T47" fmla="*/ 0 h 71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4529"/>
              <a:gd name="T73" fmla="*/ 0 h 71"/>
              <a:gd name="T74" fmla="*/ 4529 w 4529"/>
              <a:gd name="T75" fmla="*/ 71 h 71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4529" h="71">
                <a:moveTo>
                  <a:pt x="6" y="29"/>
                </a:moveTo>
                <a:lnTo>
                  <a:pt x="4493" y="31"/>
                </a:lnTo>
                <a:lnTo>
                  <a:pt x="4495" y="31"/>
                </a:lnTo>
                <a:lnTo>
                  <a:pt x="4496" y="32"/>
                </a:lnTo>
                <a:lnTo>
                  <a:pt x="4498" y="34"/>
                </a:lnTo>
                <a:lnTo>
                  <a:pt x="4498" y="35"/>
                </a:lnTo>
                <a:lnTo>
                  <a:pt x="4498" y="37"/>
                </a:lnTo>
                <a:lnTo>
                  <a:pt x="4496" y="38"/>
                </a:lnTo>
                <a:lnTo>
                  <a:pt x="4495" y="39"/>
                </a:lnTo>
                <a:lnTo>
                  <a:pt x="4493" y="39"/>
                </a:lnTo>
                <a:lnTo>
                  <a:pt x="6" y="39"/>
                </a:lnTo>
                <a:lnTo>
                  <a:pt x="3" y="38"/>
                </a:lnTo>
                <a:lnTo>
                  <a:pt x="1" y="38"/>
                </a:lnTo>
                <a:lnTo>
                  <a:pt x="1" y="37"/>
                </a:lnTo>
                <a:lnTo>
                  <a:pt x="0" y="35"/>
                </a:lnTo>
                <a:lnTo>
                  <a:pt x="1" y="32"/>
                </a:lnTo>
                <a:lnTo>
                  <a:pt x="1" y="31"/>
                </a:lnTo>
                <a:lnTo>
                  <a:pt x="3" y="31"/>
                </a:lnTo>
                <a:lnTo>
                  <a:pt x="6" y="29"/>
                </a:lnTo>
                <a:close/>
                <a:moveTo>
                  <a:pt x="4482" y="0"/>
                </a:moveTo>
                <a:lnTo>
                  <a:pt x="4529" y="35"/>
                </a:lnTo>
                <a:lnTo>
                  <a:pt x="4482" y="71"/>
                </a:lnTo>
                <a:lnTo>
                  <a:pt x="4482" y="0"/>
                </a:lnTo>
                <a:close/>
              </a:path>
            </a:pathLst>
          </a:custGeom>
          <a:solidFill>
            <a:srgbClr val="000000"/>
          </a:solidFill>
          <a:ln w="1588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36204" name="Freeform 12"/>
          <p:cNvSpPr>
            <a:spLocks noEditPoints="1"/>
          </p:cNvSpPr>
          <p:nvPr/>
        </p:nvSpPr>
        <p:spPr bwMode="auto">
          <a:xfrm>
            <a:off x="1354138" y="2946400"/>
            <a:ext cx="822325" cy="685800"/>
          </a:xfrm>
          <a:custGeom>
            <a:avLst/>
            <a:gdLst>
              <a:gd name="T0" fmla="*/ 9 w 518"/>
              <a:gd name="T1" fmla="*/ 1 h 432"/>
              <a:gd name="T2" fmla="*/ 494 w 518"/>
              <a:gd name="T3" fmla="*/ 407 h 432"/>
              <a:gd name="T4" fmla="*/ 495 w 518"/>
              <a:gd name="T5" fmla="*/ 408 h 432"/>
              <a:gd name="T6" fmla="*/ 495 w 518"/>
              <a:gd name="T7" fmla="*/ 409 h 432"/>
              <a:gd name="T8" fmla="*/ 495 w 518"/>
              <a:gd name="T9" fmla="*/ 411 h 432"/>
              <a:gd name="T10" fmla="*/ 494 w 518"/>
              <a:gd name="T11" fmla="*/ 412 h 432"/>
              <a:gd name="T12" fmla="*/ 492 w 518"/>
              <a:gd name="T13" fmla="*/ 414 h 432"/>
              <a:gd name="T14" fmla="*/ 491 w 518"/>
              <a:gd name="T15" fmla="*/ 414 h 432"/>
              <a:gd name="T16" fmla="*/ 489 w 518"/>
              <a:gd name="T17" fmla="*/ 414 h 432"/>
              <a:gd name="T18" fmla="*/ 488 w 518"/>
              <a:gd name="T19" fmla="*/ 412 h 432"/>
              <a:gd name="T20" fmla="*/ 3 w 518"/>
              <a:gd name="T21" fmla="*/ 8 h 432"/>
              <a:gd name="T22" fmla="*/ 1 w 518"/>
              <a:gd name="T23" fmla="*/ 7 h 432"/>
              <a:gd name="T24" fmla="*/ 0 w 518"/>
              <a:gd name="T25" fmla="*/ 5 h 432"/>
              <a:gd name="T26" fmla="*/ 1 w 518"/>
              <a:gd name="T27" fmla="*/ 4 h 432"/>
              <a:gd name="T28" fmla="*/ 1 w 518"/>
              <a:gd name="T29" fmla="*/ 3 h 432"/>
              <a:gd name="T30" fmla="*/ 3 w 518"/>
              <a:gd name="T31" fmla="*/ 1 h 432"/>
              <a:gd name="T32" fmla="*/ 4 w 518"/>
              <a:gd name="T33" fmla="*/ 0 h 432"/>
              <a:gd name="T34" fmla="*/ 6 w 518"/>
              <a:gd name="T35" fmla="*/ 1 h 432"/>
              <a:gd name="T36" fmla="*/ 9 w 518"/>
              <a:gd name="T37" fmla="*/ 1 h 432"/>
              <a:gd name="T38" fmla="*/ 9 w 518"/>
              <a:gd name="T39" fmla="*/ 1 h 432"/>
              <a:gd name="T40" fmla="*/ 504 w 518"/>
              <a:gd name="T41" fmla="*/ 374 h 432"/>
              <a:gd name="T42" fmla="*/ 518 w 518"/>
              <a:gd name="T43" fmla="*/ 432 h 432"/>
              <a:gd name="T44" fmla="*/ 458 w 518"/>
              <a:gd name="T45" fmla="*/ 429 h 432"/>
              <a:gd name="T46" fmla="*/ 504 w 518"/>
              <a:gd name="T47" fmla="*/ 374 h 432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518"/>
              <a:gd name="T73" fmla="*/ 0 h 432"/>
              <a:gd name="T74" fmla="*/ 518 w 518"/>
              <a:gd name="T75" fmla="*/ 432 h 432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518" h="432">
                <a:moveTo>
                  <a:pt x="9" y="1"/>
                </a:moveTo>
                <a:lnTo>
                  <a:pt x="494" y="407"/>
                </a:lnTo>
                <a:lnTo>
                  <a:pt x="495" y="408"/>
                </a:lnTo>
                <a:lnTo>
                  <a:pt x="495" y="409"/>
                </a:lnTo>
                <a:lnTo>
                  <a:pt x="495" y="411"/>
                </a:lnTo>
                <a:lnTo>
                  <a:pt x="494" y="412"/>
                </a:lnTo>
                <a:lnTo>
                  <a:pt x="492" y="414"/>
                </a:lnTo>
                <a:lnTo>
                  <a:pt x="491" y="414"/>
                </a:lnTo>
                <a:lnTo>
                  <a:pt x="489" y="414"/>
                </a:lnTo>
                <a:lnTo>
                  <a:pt x="488" y="412"/>
                </a:lnTo>
                <a:lnTo>
                  <a:pt x="3" y="8"/>
                </a:lnTo>
                <a:lnTo>
                  <a:pt x="1" y="7"/>
                </a:lnTo>
                <a:lnTo>
                  <a:pt x="0" y="5"/>
                </a:lnTo>
                <a:lnTo>
                  <a:pt x="1" y="4"/>
                </a:lnTo>
                <a:lnTo>
                  <a:pt x="1" y="3"/>
                </a:lnTo>
                <a:lnTo>
                  <a:pt x="3" y="1"/>
                </a:lnTo>
                <a:lnTo>
                  <a:pt x="4" y="0"/>
                </a:lnTo>
                <a:lnTo>
                  <a:pt x="6" y="1"/>
                </a:lnTo>
                <a:lnTo>
                  <a:pt x="9" y="1"/>
                </a:lnTo>
                <a:close/>
                <a:moveTo>
                  <a:pt x="504" y="374"/>
                </a:moveTo>
                <a:lnTo>
                  <a:pt x="518" y="432"/>
                </a:lnTo>
                <a:lnTo>
                  <a:pt x="458" y="429"/>
                </a:lnTo>
                <a:lnTo>
                  <a:pt x="504" y="374"/>
                </a:lnTo>
                <a:close/>
              </a:path>
            </a:pathLst>
          </a:custGeom>
          <a:solidFill>
            <a:srgbClr val="000000"/>
          </a:solidFill>
          <a:ln w="1588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36205" name="Freeform 13"/>
          <p:cNvSpPr>
            <a:spLocks noEditPoints="1"/>
          </p:cNvSpPr>
          <p:nvPr/>
        </p:nvSpPr>
        <p:spPr bwMode="auto">
          <a:xfrm>
            <a:off x="1627188" y="3625850"/>
            <a:ext cx="4884737" cy="1528763"/>
          </a:xfrm>
          <a:custGeom>
            <a:avLst/>
            <a:gdLst>
              <a:gd name="T0" fmla="*/ 6 w 3077"/>
              <a:gd name="T1" fmla="*/ 0 h 963"/>
              <a:gd name="T2" fmla="*/ 3044 w 3077"/>
              <a:gd name="T3" fmla="*/ 929 h 963"/>
              <a:gd name="T4" fmla="*/ 3046 w 3077"/>
              <a:gd name="T5" fmla="*/ 929 h 963"/>
              <a:gd name="T6" fmla="*/ 3047 w 3077"/>
              <a:gd name="T7" fmla="*/ 930 h 963"/>
              <a:gd name="T8" fmla="*/ 3047 w 3077"/>
              <a:gd name="T9" fmla="*/ 932 h 963"/>
              <a:gd name="T10" fmla="*/ 3047 w 3077"/>
              <a:gd name="T11" fmla="*/ 934 h 963"/>
              <a:gd name="T12" fmla="*/ 3046 w 3077"/>
              <a:gd name="T13" fmla="*/ 936 h 963"/>
              <a:gd name="T14" fmla="*/ 3046 w 3077"/>
              <a:gd name="T15" fmla="*/ 936 h 963"/>
              <a:gd name="T16" fmla="*/ 3043 w 3077"/>
              <a:gd name="T17" fmla="*/ 937 h 963"/>
              <a:gd name="T18" fmla="*/ 3041 w 3077"/>
              <a:gd name="T19" fmla="*/ 937 h 963"/>
              <a:gd name="T20" fmla="*/ 3 w 3077"/>
              <a:gd name="T21" fmla="*/ 8 h 963"/>
              <a:gd name="T22" fmla="*/ 2 w 3077"/>
              <a:gd name="T23" fmla="*/ 7 h 963"/>
              <a:gd name="T24" fmla="*/ 0 w 3077"/>
              <a:gd name="T25" fmla="*/ 6 h 963"/>
              <a:gd name="T26" fmla="*/ 0 w 3077"/>
              <a:gd name="T27" fmla="*/ 4 h 963"/>
              <a:gd name="T28" fmla="*/ 0 w 3077"/>
              <a:gd name="T29" fmla="*/ 3 h 963"/>
              <a:gd name="T30" fmla="*/ 0 w 3077"/>
              <a:gd name="T31" fmla="*/ 1 h 963"/>
              <a:gd name="T32" fmla="*/ 2 w 3077"/>
              <a:gd name="T33" fmla="*/ 0 h 963"/>
              <a:gd name="T34" fmla="*/ 3 w 3077"/>
              <a:gd name="T35" fmla="*/ 0 h 963"/>
              <a:gd name="T36" fmla="*/ 6 w 3077"/>
              <a:gd name="T37" fmla="*/ 0 h 963"/>
              <a:gd name="T38" fmla="*/ 6 w 3077"/>
              <a:gd name="T39" fmla="*/ 0 h 963"/>
              <a:gd name="T40" fmla="*/ 3041 w 3077"/>
              <a:gd name="T41" fmla="*/ 895 h 963"/>
              <a:gd name="T42" fmla="*/ 3077 w 3077"/>
              <a:gd name="T43" fmla="*/ 943 h 963"/>
              <a:gd name="T44" fmla="*/ 3021 w 3077"/>
              <a:gd name="T45" fmla="*/ 963 h 963"/>
              <a:gd name="T46" fmla="*/ 3041 w 3077"/>
              <a:gd name="T47" fmla="*/ 895 h 963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3077"/>
              <a:gd name="T73" fmla="*/ 0 h 963"/>
              <a:gd name="T74" fmla="*/ 3077 w 3077"/>
              <a:gd name="T75" fmla="*/ 963 h 963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3077" h="963">
                <a:moveTo>
                  <a:pt x="6" y="0"/>
                </a:moveTo>
                <a:lnTo>
                  <a:pt x="3044" y="929"/>
                </a:lnTo>
                <a:lnTo>
                  <a:pt x="3046" y="929"/>
                </a:lnTo>
                <a:lnTo>
                  <a:pt x="3047" y="930"/>
                </a:lnTo>
                <a:lnTo>
                  <a:pt x="3047" y="932"/>
                </a:lnTo>
                <a:lnTo>
                  <a:pt x="3047" y="934"/>
                </a:lnTo>
                <a:lnTo>
                  <a:pt x="3046" y="936"/>
                </a:lnTo>
                <a:lnTo>
                  <a:pt x="3043" y="937"/>
                </a:lnTo>
                <a:lnTo>
                  <a:pt x="3041" y="937"/>
                </a:lnTo>
                <a:lnTo>
                  <a:pt x="3" y="8"/>
                </a:lnTo>
                <a:lnTo>
                  <a:pt x="2" y="7"/>
                </a:lnTo>
                <a:lnTo>
                  <a:pt x="0" y="6"/>
                </a:lnTo>
                <a:lnTo>
                  <a:pt x="0" y="4"/>
                </a:lnTo>
                <a:lnTo>
                  <a:pt x="0" y="3"/>
                </a:lnTo>
                <a:lnTo>
                  <a:pt x="0" y="1"/>
                </a:lnTo>
                <a:lnTo>
                  <a:pt x="2" y="0"/>
                </a:lnTo>
                <a:lnTo>
                  <a:pt x="3" y="0"/>
                </a:lnTo>
                <a:lnTo>
                  <a:pt x="6" y="0"/>
                </a:lnTo>
                <a:close/>
                <a:moveTo>
                  <a:pt x="3041" y="895"/>
                </a:moveTo>
                <a:lnTo>
                  <a:pt x="3077" y="943"/>
                </a:lnTo>
                <a:lnTo>
                  <a:pt x="3021" y="963"/>
                </a:lnTo>
                <a:lnTo>
                  <a:pt x="3041" y="895"/>
                </a:lnTo>
                <a:close/>
              </a:path>
            </a:pathLst>
          </a:custGeom>
          <a:solidFill>
            <a:srgbClr val="000000"/>
          </a:solidFill>
          <a:ln w="1588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36206" name="Rectangle 14"/>
          <p:cNvSpPr>
            <a:spLocks noChangeArrowheads="1"/>
          </p:cNvSpPr>
          <p:nvPr/>
        </p:nvSpPr>
        <p:spPr bwMode="auto">
          <a:xfrm>
            <a:off x="703263" y="2846388"/>
            <a:ext cx="112861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1500" b="1" i="1" dirty="0">
                <a:latin typeface="Calibri"/>
              </a:rPr>
              <a:t>p</a:t>
            </a:r>
            <a:endParaRPr lang="en-US" sz="1800" dirty="0">
              <a:solidFill>
                <a:schemeClr val="tx1"/>
              </a:solidFill>
              <a:latin typeface="Tahoma" pitchFamily="-65" charset="0"/>
            </a:endParaRPr>
          </a:p>
        </p:txBody>
      </p:sp>
      <p:sp>
        <p:nvSpPr>
          <p:cNvPr id="136207" name="Rectangle 15"/>
          <p:cNvSpPr>
            <a:spLocks noChangeArrowheads="1"/>
          </p:cNvSpPr>
          <p:nvPr/>
        </p:nvSpPr>
        <p:spPr bwMode="auto">
          <a:xfrm>
            <a:off x="798513" y="2933700"/>
            <a:ext cx="72699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1000" b="1" i="1" dirty="0">
                <a:latin typeface="Calibri"/>
              </a:rPr>
              <a:t>0</a:t>
            </a:r>
            <a:endParaRPr lang="en-US" sz="1800" dirty="0">
              <a:solidFill>
                <a:schemeClr val="tx1"/>
              </a:solidFill>
              <a:latin typeface="Tahoma" pitchFamily="-65" charset="0"/>
            </a:endParaRPr>
          </a:p>
        </p:txBody>
      </p:sp>
      <p:sp>
        <p:nvSpPr>
          <p:cNvPr id="136208" name="Rectangle 16"/>
          <p:cNvSpPr>
            <a:spLocks noChangeArrowheads="1"/>
          </p:cNvSpPr>
          <p:nvPr/>
        </p:nvSpPr>
        <p:spPr bwMode="auto">
          <a:xfrm>
            <a:off x="860425" y="2849563"/>
            <a:ext cx="476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endParaRPr lang="en-US" sz="1800">
              <a:solidFill>
                <a:schemeClr val="tx1"/>
              </a:solidFill>
              <a:latin typeface="Tahoma" pitchFamily="-65" charset="0"/>
            </a:endParaRPr>
          </a:p>
        </p:txBody>
      </p:sp>
      <p:sp>
        <p:nvSpPr>
          <p:cNvPr id="136209" name="Rectangle 17"/>
          <p:cNvSpPr>
            <a:spLocks noChangeArrowheads="1"/>
          </p:cNvSpPr>
          <p:nvPr/>
        </p:nvSpPr>
        <p:spPr bwMode="auto">
          <a:xfrm>
            <a:off x="1250950" y="2981325"/>
            <a:ext cx="111803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1500" b="1" i="1" dirty="0">
                <a:latin typeface="Calibri"/>
              </a:rPr>
              <a:t>a</a:t>
            </a:r>
            <a:endParaRPr lang="en-US" sz="1800" dirty="0">
              <a:solidFill>
                <a:schemeClr val="tx1"/>
              </a:solidFill>
              <a:latin typeface="Tahoma" pitchFamily="-65" charset="0"/>
            </a:endParaRPr>
          </a:p>
        </p:txBody>
      </p:sp>
      <p:sp>
        <p:nvSpPr>
          <p:cNvPr id="136210" name="Rectangle 18"/>
          <p:cNvSpPr>
            <a:spLocks noChangeArrowheads="1"/>
          </p:cNvSpPr>
          <p:nvPr/>
        </p:nvSpPr>
        <p:spPr bwMode="auto">
          <a:xfrm>
            <a:off x="1344613" y="2984500"/>
            <a:ext cx="476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endParaRPr lang="en-US" sz="1800">
              <a:solidFill>
                <a:schemeClr val="tx1"/>
              </a:solidFill>
              <a:latin typeface="Tahoma" pitchFamily="-65" charset="0"/>
            </a:endParaRPr>
          </a:p>
        </p:txBody>
      </p:sp>
      <p:sp>
        <p:nvSpPr>
          <p:cNvPr id="136211" name="Rectangle 19"/>
          <p:cNvSpPr>
            <a:spLocks noChangeArrowheads="1"/>
          </p:cNvSpPr>
          <p:nvPr/>
        </p:nvSpPr>
        <p:spPr bwMode="auto">
          <a:xfrm>
            <a:off x="4259263" y="3387725"/>
            <a:ext cx="104759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1500" b="1" i="1" dirty="0">
                <a:latin typeface="Calibri"/>
              </a:rPr>
              <a:t>e</a:t>
            </a:r>
            <a:endParaRPr lang="en-US" sz="1800" dirty="0">
              <a:solidFill>
                <a:schemeClr val="tx1"/>
              </a:solidFill>
              <a:latin typeface="Tahoma" pitchFamily="-65" charset="0"/>
            </a:endParaRPr>
          </a:p>
        </p:txBody>
      </p:sp>
      <p:sp>
        <p:nvSpPr>
          <p:cNvPr id="136212" name="Rectangle 20"/>
          <p:cNvSpPr>
            <a:spLocks noChangeArrowheads="1"/>
          </p:cNvSpPr>
          <p:nvPr/>
        </p:nvSpPr>
        <p:spPr bwMode="auto">
          <a:xfrm>
            <a:off x="3648075" y="3390900"/>
            <a:ext cx="476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endParaRPr lang="en-US" sz="1800">
              <a:solidFill>
                <a:schemeClr val="tx1"/>
              </a:solidFill>
              <a:latin typeface="Tahoma" pitchFamily="-65" charset="0"/>
            </a:endParaRPr>
          </a:p>
        </p:txBody>
      </p:sp>
      <p:sp>
        <p:nvSpPr>
          <p:cNvPr id="136213" name="Rectangle 21"/>
          <p:cNvSpPr>
            <a:spLocks noChangeArrowheads="1"/>
          </p:cNvSpPr>
          <p:nvPr/>
        </p:nvSpPr>
        <p:spPr bwMode="auto">
          <a:xfrm>
            <a:off x="703263" y="4878388"/>
            <a:ext cx="112861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1500" b="1" i="1" dirty="0">
                <a:latin typeface="Calibri"/>
              </a:rPr>
              <a:t>p</a:t>
            </a:r>
            <a:endParaRPr lang="en-US" sz="1800" dirty="0">
              <a:solidFill>
                <a:schemeClr val="tx1"/>
              </a:solidFill>
              <a:latin typeface="Tahoma" pitchFamily="-65" charset="0"/>
            </a:endParaRPr>
          </a:p>
        </p:txBody>
      </p:sp>
      <p:sp>
        <p:nvSpPr>
          <p:cNvPr id="136214" name="Rectangle 22"/>
          <p:cNvSpPr>
            <a:spLocks noChangeArrowheads="1"/>
          </p:cNvSpPr>
          <p:nvPr/>
        </p:nvSpPr>
        <p:spPr bwMode="auto">
          <a:xfrm>
            <a:off x="798513" y="4967288"/>
            <a:ext cx="72699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1000" b="1" i="1" dirty="0">
                <a:latin typeface="Calibri"/>
              </a:rPr>
              <a:t>3</a:t>
            </a:r>
            <a:endParaRPr lang="en-US" sz="1800" dirty="0">
              <a:solidFill>
                <a:schemeClr val="tx1"/>
              </a:solidFill>
              <a:latin typeface="Tahoma" pitchFamily="-65" charset="0"/>
            </a:endParaRPr>
          </a:p>
        </p:txBody>
      </p:sp>
      <p:sp>
        <p:nvSpPr>
          <p:cNvPr id="136215" name="Rectangle 23"/>
          <p:cNvSpPr>
            <a:spLocks noChangeArrowheads="1"/>
          </p:cNvSpPr>
          <p:nvPr/>
        </p:nvSpPr>
        <p:spPr bwMode="auto">
          <a:xfrm>
            <a:off x="860425" y="4881563"/>
            <a:ext cx="476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endParaRPr lang="en-US" sz="1800">
              <a:solidFill>
                <a:schemeClr val="tx1"/>
              </a:solidFill>
              <a:latin typeface="Tahoma" pitchFamily="-65" charset="0"/>
            </a:endParaRPr>
          </a:p>
        </p:txBody>
      </p:sp>
      <p:sp>
        <p:nvSpPr>
          <p:cNvPr id="136216" name="Rectangle 24"/>
          <p:cNvSpPr>
            <a:spLocks noChangeArrowheads="1"/>
          </p:cNvSpPr>
          <p:nvPr/>
        </p:nvSpPr>
        <p:spPr bwMode="auto">
          <a:xfrm>
            <a:off x="1657350" y="3387725"/>
            <a:ext cx="111803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1500" b="1" i="1" dirty="0">
                <a:latin typeface="Calibri"/>
              </a:rPr>
              <a:t>b</a:t>
            </a:r>
            <a:endParaRPr lang="en-US" sz="1800" dirty="0">
              <a:solidFill>
                <a:schemeClr val="tx1"/>
              </a:solidFill>
              <a:latin typeface="Tahoma" pitchFamily="-65" charset="0"/>
            </a:endParaRPr>
          </a:p>
        </p:txBody>
      </p:sp>
      <p:sp>
        <p:nvSpPr>
          <p:cNvPr id="136217" name="Rectangle 25"/>
          <p:cNvSpPr>
            <a:spLocks noChangeArrowheads="1"/>
          </p:cNvSpPr>
          <p:nvPr/>
        </p:nvSpPr>
        <p:spPr bwMode="auto">
          <a:xfrm>
            <a:off x="1751013" y="3390900"/>
            <a:ext cx="476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endParaRPr lang="en-US" sz="1800">
              <a:solidFill>
                <a:schemeClr val="tx1"/>
              </a:solidFill>
              <a:latin typeface="Tahoma" pitchFamily="-65" charset="0"/>
            </a:endParaRPr>
          </a:p>
        </p:txBody>
      </p:sp>
      <p:sp>
        <p:nvSpPr>
          <p:cNvPr id="136218" name="Rectangle 26"/>
          <p:cNvSpPr>
            <a:spLocks noChangeArrowheads="1"/>
          </p:cNvSpPr>
          <p:nvPr/>
        </p:nvSpPr>
        <p:spPr bwMode="auto">
          <a:xfrm>
            <a:off x="703263" y="4337050"/>
            <a:ext cx="112861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1500" b="1" i="1" dirty="0">
                <a:latin typeface="Calibri"/>
              </a:rPr>
              <a:t>p</a:t>
            </a:r>
            <a:endParaRPr lang="en-US" sz="1800" dirty="0">
              <a:solidFill>
                <a:schemeClr val="tx1"/>
              </a:solidFill>
              <a:latin typeface="Tahoma" pitchFamily="-65" charset="0"/>
            </a:endParaRPr>
          </a:p>
        </p:txBody>
      </p:sp>
      <p:sp>
        <p:nvSpPr>
          <p:cNvPr id="136219" name="Rectangle 27"/>
          <p:cNvSpPr>
            <a:spLocks noChangeArrowheads="1"/>
          </p:cNvSpPr>
          <p:nvPr/>
        </p:nvSpPr>
        <p:spPr bwMode="auto">
          <a:xfrm>
            <a:off x="798513" y="4424363"/>
            <a:ext cx="72699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1000" b="1" i="1" dirty="0">
                <a:latin typeface="Calibri"/>
              </a:rPr>
              <a:t>2</a:t>
            </a:r>
            <a:endParaRPr lang="en-US" sz="1800" dirty="0">
              <a:solidFill>
                <a:schemeClr val="tx1"/>
              </a:solidFill>
              <a:latin typeface="Tahoma" pitchFamily="-65" charset="0"/>
            </a:endParaRPr>
          </a:p>
        </p:txBody>
      </p:sp>
      <p:sp>
        <p:nvSpPr>
          <p:cNvPr id="136220" name="Rectangle 28"/>
          <p:cNvSpPr>
            <a:spLocks noChangeArrowheads="1"/>
          </p:cNvSpPr>
          <p:nvPr/>
        </p:nvSpPr>
        <p:spPr bwMode="auto">
          <a:xfrm>
            <a:off x="860425" y="4340225"/>
            <a:ext cx="476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endParaRPr lang="en-US" sz="1800">
              <a:solidFill>
                <a:schemeClr val="tx1"/>
              </a:solidFill>
              <a:latin typeface="Tahoma" pitchFamily="-65" charset="0"/>
            </a:endParaRPr>
          </a:p>
        </p:txBody>
      </p:sp>
      <p:sp>
        <p:nvSpPr>
          <p:cNvPr id="136221" name="Rectangle 29"/>
          <p:cNvSpPr>
            <a:spLocks noChangeArrowheads="1"/>
          </p:cNvSpPr>
          <p:nvPr/>
        </p:nvSpPr>
        <p:spPr bwMode="auto">
          <a:xfrm>
            <a:off x="703263" y="3524250"/>
            <a:ext cx="112861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1500" b="1" i="1" dirty="0">
                <a:latin typeface="Calibri"/>
              </a:rPr>
              <a:t>p</a:t>
            </a:r>
            <a:endParaRPr lang="en-US" sz="1800" dirty="0">
              <a:solidFill>
                <a:schemeClr val="tx1"/>
              </a:solidFill>
              <a:latin typeface="Tahoma" pitchFamily="-65" charset="0"/>
            </a:endParaRPr>
          </a:p>
        </p:txBody>
      </p:sp>
      <p:sp>
        <p:nvSpPr>
          <p:cNvPr id="136222" name="Rectangle 30"/>
          <p:cNvSpPr>
            <a:spLocks noChangeArrowheads="1"/>
          </p:cNvSpPr>
          <p:nvPr/>
        </p:nvSpPr>
        <p:spPr bwMode="auto">
          <a:xfrm>
            <a:off x="798513" y="3611563"/>
            <a:ext cx="72699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1000" b="1" i="1" dirty="0">
                <a:latin typeface="Calibri"/>
              </a:rPr>
              <a:t>1</a:t>
            </a:r>
            <a:endParaRPr lang="en-US" sz="1800" dirty="0">
              <a:solidFill>
                <a:schemeClr val="tx1"/>
              </a:solidFill>
              <a:latin typeface="Tahoma" pitchFamily="-65" charset="0"/>
            </a:endParaRPr>
          </a:p>
        </p:txBody>
      </p:sp>
      <p:sp>
        <p:nvSpPr>
          <p:cNvPr id="136223" name="Rectangle 31"/>
          <p:cNvSpPr>
            <a:spLocks noChangeArrowheads="1"/>
          </p:cNvSpPr>
          <p:nvPr/>
        </p:nvSpPr>
        <p:spPr bwMode="auto">
          <a:xfrm>
            <a:off x="860425" y="3527425"/>
            <a:ext cx="476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endParaRPr lang="en-US" sz="1800">
              <a:solidFill>
                <a:schemeClr val="tx1"/>
              </a:solidFill>
              <a:latin typeface="Tahoma" pitchFamily="-65" charset="0"/>
            </a:endParaRPr>
          </a:p>
        </p:txBody>
      </p:sp>
      <p:sp>
        <p:nvSpPr>
          <p:cNvPr id="136224" name="Rectangle 32"/>
          <p:cNvSpPr>
            <a:spLocks noChangeArrowheads="1"/>
          </p:cNvSpPr>
          <p:nvPr/>
        </p:nvSpPr>
        <p:spPr bwMode="auto">
          <a:xfrm>
            <a:off x="2481263" y="3387725"/>
            <a:ext cx="100037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1500" b="1" i="1" dirty="0">
                <a:latin typeface="Calibri"/>
              </a:rPr>
              <a:t>c</a:t>
            </a:r>
            <a:endParaRPr lang="en-US" sz="1800" dirty="0">
              <a:solidFill>
                <a:schemeClr val="tx1"/>
              </a:solidFill>
              <a:latin typeface="Tahoma" pitchFamily="-65" charset="0"/>
            </a:endParaRPr>
          </a:p>
        </p:txBody>
      </p:sp>
      <p:sp>
        <p:nvSpPr>
          <p:cNvPr id="136225" name="Rectangle 33"/>
          <p:cNvSpPr>
            <a:spLocks noChangeArrowheads="1"/>
          </p:cNvSpPr>
          <p:nvPr/>
        </p:nvSpPr>
        <p:spPr bwMode="auto">
          <a:xfrm>
            <a:off x="2563813" y="3390900"/>
            <a:ext cx="476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endParaRPr lang="en-US" sz="1800">
              <a:solidFill>
                <a:schemeClr val="tx1"/>
              </a:solidFill>
              <a:latin typeface="Tahoma" pitchFamily="-65" charset="0"/>
            </a:endParaRPr>
          </a:p>
        </p:txBody>
      </p:sp>
      <p:sp>
        <p:nvSpPr>
          <p:cNvPr id="136226" name="Freeform 34"/>
          <p:cNvSpPr>
            <a:spLocks noEditPoints="1"/>
          </p:cNvSpPr>
          <p:nvPr/>
        </p:nvSpPr>
        <p:spPr bwMode="auto">
          <a:xfrm flipH="1">
            <a:off x="3657600" y="3622675"/>
            <a:ext cx="577850" cy="1500188"/>
          </a:xfrm>
          <a:custGeom>
            <a:avLst/>
            <a:gdLst>
              <a:gd name="T0" fmla="*/ 8 w 364"/>
              <a:gd name="T1" fmla="*/ 3 h 945"/>
              <a:gd name="T2" fmla="*/ 338 w 364"/>
              <a:gd name="T3" fmla="*/ 909 h 945"/>
              <a:gd name="T4" fmla="*/ 340 w 364"/>
              <a:gd name="T5" fmla="*/ 912 h 945"/>
              <a:gd name="T6" fmla="*/ 338 w 364"/>
              <a:gd name="T7" fmla="*/ 914 h 945"/>
              <a:gd name="T8" fmla="*/ 338 w 364"/>
              <a:gd name="T9" fmla="*/ 915 h 945"/>
              <a:gd name="T10" fmla="*/ 336 w 364"/>
              <a:gd name="T11" fmla="*/ 915 h 945"/>
              <a:gd name="T12" fmla="*/ 334 w 364"/>
              <a:gd name="T13" fmla="*/ 917 h 945"/>
              <a:gd name="T14" fmla="*/ 333 w 364"/>
              <a:gd name="T15" fmla="*/ 915 h 945"/>
              <a:gd name="T16" fmla="*/ 331 w 364"/>
              <a:gd name="T17" fmla="*/ 915 h 945"/>
              <a:gd name="T18" fmla="*/ 330 w 364"/>
              <a:gd name="T19" fmla="*/ 914 h 945"/>
              <a:gd name="T20" fmla="*/ 1 w 364"/>
              <a:gd name="T21" fmla="*/ 8 h 945"/>
              <a:gd name="T22" fmla="*/ 0 w 364"/>
              <a:gd name="T23" fmla="*/ 5 h 945"/>
              <a:gd name="T24" fmla="*/ 1 w 364"/>
              <a:gd name="T25" fmla="*/ 3 h 945"/>
              <a:gd name="T26" fmla="*/ 1 w 364"/>
              <a:gd name="T27" fmla="*/ 2 h 945"/>
              <a:gd name="T28" fmla="*/ 3 w 364"/>
              <a:gd name="T29" fmla="*/ 2 h 945"/>
              <a:gd name="T30" fmla="*/ 6 w 364"/>
              <a:gd name="T31" fmla="*/ 0 h 945"/>
              <a:gd name="T32" fmla="*/ 7 w 364"/>
              <a:gd name="T33" fmla="*/ 2 h 945"/>
              <a:gd name="T34" fmla="*/ 8 w 364"/>
              <a:gd name="T35" fmla="*/ 2 h 945"/>
              <a:gd name="T36" fmla="*/ 8 w 364"/>
              <a:gd name="T37" fmla="*/ 3 h 945"/>
              <a:gd name="T38" fmla="*/ 8 w 364"/>
              <a:gd name="T39" fmla="*/ 3 h 945"/>
              <a:gd name="T40" fmla="*/ 364 w 364"/>
              <a:gd name="T41" fmla="*/ 888 h 945"/>
              <a:gd name="T42" fmla="*/ 347 w 364"/>
              <a:gd name="T43" fmla="*/ 945 h 945"/>
              <a:gd name="T44" fmla="*/ 297 w 364"/>
              <a:gd name="T45" fmla="*/ 912 h 945"/>
              <a:gd name="T46" fmla="*/ 364 w 364"/>
              <a:gd name="T47" fmla="*/ 888 h 945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364"/>
              <a:gd name="T73" fmla="*/ 0 h 945"/>
              <a:gd name="T74" fmla="*/ 364 w 364"/>
              <a:gd name="T75" fmla="*/ 945 h 945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364" h="945">
                <a:moveTo>
                  <a:pt x="8" y="3"/>
                </a:moveTo>
                <a:lnTo>
                  <a:pt x="338" y="909"/>
                </a:lnTo>
                <a:lnTo>
                  <a:pt x="340" y="912"/>
                </a:lnTo>
                <a:lnTo>
                  <a:pt x="338" y="914"/>
                </a:lnTo>
                <a:lnTo>
                  <a:pt x="338" y="915"/>
                </a:lnTo>
                <a:lnTo>
                  <a:pt x="336" y="915"/>
                </a:lnTo>
                <a:lnTo>
                  <a:pt x="334" y="917"/>
                </a:lnTo>
                <a:lnTo>
                  <a:pt x="333" y="915"/>
                </a:lnTo>
                <a:lnTo>
                  <a:pt x="331" y="915"/>
                </a:lnTo>
                <a:lnTo>
                  <a:pt x="330" y="914"/>
                </a:lnTo>
                <a:lnTo>
                  <a:pt x="1" y="8"/>
                </a:lnTo>
                <a:lnTo>
                  <a:pt x="0" y="5"/>
                </a:lnTo>
                <a:lnTo>
                  <a:pt x="1" y="3"/>
                </a:lnTo>
                <a:lnTo>
                  <a:pt x="1" y="2"/>
                </a:lnTo>
                <a:lnTo>
                  <a:pt x="3" y="2"/>
                </a:lnTo>
                <a:lnTo>
                  <a:pt x="6" y="0"/>
                </a:lnTo>
                <a:lnTo>
                  <a:pt x="7" y="2"/>
                </a:lnTo>
                <a:lnTo>
                  <a:pt x="8" y="2"/>
                </a:lnTo>
                <a:lnTo>
                  <a:pt x="8" y="3"/>
                </a:lnTo>
                <a:close/>
                <a:moveTo>
                  <a:pt x="364" y="888"/>
                </a:moveTo>
                <a:lnTo>
                  <a:pt x="347" y="945"/>
                </a:lnTo>
                <a:lnTo>
                  <a:pt x="297" y="912"/>
                </a:lnTo>
                <a:lnTo>
                  <a:pt x="364" y="888"/>
                </a:lnTo>
                <a:close/>
              </a:path>
            </a:pathLst>
          </a:custGeom>
          <a:solidFill>
            <a:srgbClr val="000000"/>
          </a:solidFill>
          <a:ln w="1588">
            <a:solidFill>
              <a:srgbClr val="FF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36227" name="Line 35"/>
          <p:cNvSpPr>
            <a:spLocks noChangeShapeType="1"/>
          </p:cNvSpPr>
          <p:nvPr/>
        </p:nvSpPr>
        <p:spPr bwMode="auto">
          <a:xfrm>
            <a:off x="4038600" y="2971800"/>
            <a:ext cx="76200" cy="2133600"/>
          </a:xfrm>
          <a:prstGeom prst="line">
            <a:avLst/>
          </a:prstGeom>
          <a:noFill/>
          <a:ln w="74613">
            <a:solidFill>
              <a:srgbClr val="999999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36228" name="Freeform 36"/>
          <p:cNvSpPr>
            <a:spLocks noEditPoints="1"/>
          </p:cNvSpPr>
          <p:nvPr/>
        </p:nvSpPr>
        <p:spPr bwMode="auto">
          <a:xfrm>
            <a:off x="2438400" y="3622675"/>
            <a:ext cx="1447800" cy="1482725"/>
          </a:xfrm>
          <a:custGeom>
            <a:avLst/>
            <a:gdLst>
              <a:gd name="T0" fmla="*/ 7 w 688"/>
              <a:gd name="T1" fmla="*/ 2 h 518"/>
              <a:gd name="T2" fmla="*/ 663 w 688"/>
              <a:gd name="T3" fmla="*/ 493 h 518"/>
              <a:gd name="T4" fmla="*/ 664 w 688"/>
              <a:gd name="T5" fmla="*/ 494 h 518"/>
              <a:gd name="T6" fmla="*/ 664 w 688"/>
              <a:gd name="T7" fmla="*/ 497 h 518"/>
              <a:gd name="T8" fmla="*/ 664 w 688"/>
              <a:gd name="T9" fmla="*/ 498 h 518"/>
              <a:gd name="T10" fmla="*/ 663 w 688"/>
              <a:gd name="T11" fmla="*/ 500 h 518"/>
              <a:gd name="T12" fmla="*/ 663 w 688"/>
              <a:gd name="T13" fmla="*/ 501 h 518"/>
              <a:gd name="T14" fmla="*/ 660 w 688"/>
              <a:gd name="T15" fmla="*/ 501 h 518"/>
              <a:gd name="T16" fmla="*/ 658 w 688"/>
              <a:gd name="T17" fmla="*/ 501 h 518"/>
              <a:gd name="T18" fmla="*/ 657 w 688"/>
              <a:gd name="T19" fmla="*/ 500 h 518"/>
              <a:gd name="T20" fmla="*/ 3 w 688"/>
              <a:gd name="T21" fmla="*/ 9 h 518"/>
              <a:gd name="T22" fmla="*/ 1 w 688"/>
              <a:gd name="T23" fmla="*/ 8 h 518"/>
              <a:gd name="T24" fmla="*/ 0 w 688"/>
              <a:gd name="T25" fmla="*/ 6 h 518"/>
              <a:gd name="T26" fmla="*/ 1 w 688"/>
              <a:gd name="T27" fmla="*/ 5 h 518"/>
              <a:gd name="T28" fmla="*/ 1 w 688"/>
              <a:gd name="T29" fmla="*/ 3 h 518"/>
              <a:gd name="T30" fmla="*/ 3 w 688"/>
              <a:gd name="T31" fmla="*/ 2 h 518"/>
              <a:gd name="T32" fmla="*/ 4 w 688"/>
              <a:gd name="T33" fmla="*/ 0 h 518"/>
              <a:gd name="T34" fmla="*/ 6 w 688"/>
              <a:gd name="T35" fmla="*/ 2 h 518"/>
              <a:gd name="T36" fmla="*/ 7 w 688"/>
              <a:gd name="T37" fmla="*/ 2 h 518"/>
              <a:gd name="T38" fmla="*/ 7 w 688"/>
              <a:gd name="T39" fmla="*/ 2 h 518"/>
              <a:gd name="T40" fmla="*/ 671 w 688"/>
              <a:gd name="T41" fmla="*/ 461 h 518"/>
              <a:gd name="T42" fmla="*/ 688 w 688"/>
              <a:gd name="T43" fmla="*/ 518 h 518"/>
              <a:gd name="T44" fmla="*/ 629 w 688"/>
              <a:gd name="T45" fmla="*/ 518 h 518"/>
              <a:gd name="T46" fmla="*/ 671 w 688"/>
              <a:gd name="T47" fmla="*/ 461 h 518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688"/>
              <a:gd name="T73" fmla="*/ 0 h 518"/>
              <a:gd name="T74" fmla="*/ 688 w 688"/>
              <a:gd name="T75" fmla="*/ 518 h 518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688" h="518">
                <a:moveTo>
                  <a:pt x="7" y="2"/>
                </a:moveTo>
                <a:lnTo>
                  <a:pt x="663" y="493"/>
                </a:lnTo>
                <a:lnTo>
                  <a:pt x="664" y="494"/>
                </a:lnTo>
                <a:lnTo>
                  <a:pt x="664" y="497"/>
                </a:lnTo>
                <a:lnTo>
                  <a:pt x="664" y="498"/>
                </a:lnTo>
                <a:lnTo>
                  <a:pt x="663" y="500"/>
                </a:lnTo>
                <a:lnTo>
                  <a:pt x="663" y="501"/>
                </a:lnTo>
                <a:lnTo>
                  <a:pt x="660" y="501"/>
                </a:lnTo>
                <a:lnTo>
                  <a:pt x="658" y="501"/>
                </a:lnTo>
                <a:lnTo>
                  <a:pt x="657" y="500"/>
                </a:lnTo>
                <a:lnTo>
                  <a:pt x="3" y="9"/>
                </a:lnTo>
                <a:lnTo>
                  <a:pt x="1" y="8"/>
                </a:lnTo>
                <a:lnTo>
                  <a:pt x="0" y="6"/>
                </a:lnTo>
                <a:lnTo>
                  <a:pt x="1" y="5"/>
                </a:lnTo>
                <a:lnTo>
                  <a:pt x="1" y="3"/>
                </a:lnTo>
                <a:lnTo>
                  <a:pt x="3" y="2"/>
                </a:lnTo>
                <a:lnTo>
                  <a:pt x="4" y="0"/>
                </a:lnTo>
                <a:lnTo>
                  <a:pt x="6" y="2"/>
                </a:lnTo>
                <a:lnTo>
                  <a:pt x="7" y="2"/>
                </a:lnTo>
                <a:close/>
                <a:moveTo>
                  <a:pt x="671" y="461"/>
                </a:moveTo>
                <a:lnTo>
                  <a:pt x="688" y="518"/>
                </a:lnTo>
                <a:lnTo>
                  <a:pt x="629" y="518"/>
                </a:lnTo>
                <a:lnTo>
                  <a:pt x="671" y="461"/>
                </a:lnTo>
                <a:close/>
              </a:path>
            </a:pathLst>
          </a:custGeom>
          <a:solidFill>
            <a:srgbClr val="000000"/>
          </a:solidFill>
          <a:ln w="1588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94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/>
              <a:t>Cut examples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5715000"/>
            <a:ext cx="8686800" cy="1143000"/>
          </a:xfrm>
        </p:spPr>
        <p:txBody>
          <a:bodyPr/>
          <a:lstStyle/>
          <a:p>
            <a:pPr marL="601663" indent="-601663" algn="l" eaLnBrk="1" hangingPunct="1">
              <a:lnSpc>
                <a:spcPct val="94000"/>
              </a:lnSpc>
              <a:spcBef>
                <a:spcPts val="638"/>
              </a:spcBef>
              <a:buClr>
                <a:srgbClr val="000000"/>
              </a:buClr>
              <a:buFont typeface="+mj-lt"/>
              <a:buAutoNum type="alphaLcParenR"/>
              <a:tabLst>
                <a:tab pos="601663" algn="l"/>
                <a:tab pos="712788" algn="l"/>
                <a:tab pos="1162050" algn="l"/>
                <a:tab pos="1611313" algn="l"/>
                <a:tab pos="2060575" algn="l"/>
                <a:tab pos="2509838" algn="l"/>
                <a:tab pos="2959100" algn="l"/>
                <a:tab pos="3408363" algn="l"/>
                <a:tab pos="3857625" algn="l"/>
                <a:tab pos="4306888" algn="l"/>
                <a:tab pos="4756150" algn="l"/>
                <a:tab pos="5205413" algn="l"/>
                <a:tab pos="5654675" algn="l"/>
                <a:tab pos="6103938" algn="l"/>
                <a:tab pos="6553200" algn="l"/>
                <a:tab pos="7002463" algn="l"/>
                <a:tab pos="7451725" algn="l"/>
                <a:tab pos="7900988" algn="l"/>
                <a:tab pos="8350250" algn="l"/>
                <a:tab pos="8799513" algn="l"/>
                <a:tab pos="9248775" algn="l"/>
              </a:tabLst>
            </a:pPr>
            <a:r>
              <a:rPr lang="en-GB" sz="2800" dirty="0" smtClean="0"/>
              <a:t>Consistent </a:t>
            </a:r>
            <a:r>
              <a:rPr lang="en-GB" sz="2800" dirty="0"/>
              <a:t>cut</a:t>
            </a:r>
            <a:endParaRPr lang="en-GB" sz="2800" dirty="0" smtClean="0"/>
          </a:p>
          <a:p>
            <a:pPr marL="601663" indent="-601663" algn="l" eaLnBrk="1" hangingPunct="1">
              <a:lnSpc>
                <a:spcPct val="90000"/>
              </a:lnSpc>
              <a:spcBef>
                <a:spcPts val="638"/>
              </a:spcBef>
              <a:buClr>
                <a:srgbClr val="000000"/>
              </a:buClr>
              <a:buFont typeface="+mj-lt"/>
              <a:buAutoNum type="alphaLcParenR"/>
              <a:tabLst>
                <a:tab pos="601663" algn="l"/>
                <a:tab pos="712788" algn="l"/>
                <a:tab pos="1162050" algn="l"/>
                <a:tab pos="1611313" algn="l"/>
                <a:tab pos="2060575" algn="l"/>
                <a:tab pos="2509838" algn="l"/>
                <a:tab pos="2959100" algn="l"/>
                <a:tab pos="3408363" algn="l"/>
                <a:tab pos="3857625" algn="l"/>
                <a:tab pos="4306888" algn="l"/>
                <a:tab pos="4756150" algn="l"/>
                <a:tab pos="5205413" algn="l"/>
                <a:tab pos="5654675" algn="l"/>
                <a:tab pos="6103938" algn="l"/>
                <a:tab pos="6553200" algn="l"/>
                <a:tab pos="7002463" algn="l"/>
                <a:tab pos="7451725" algn="l"/>
                <a:tab pos="7900988" algn="l"/>
                <a:tab pos="8350250" algn="l"/>
                <a:tab pos="8799513" algn="l"/>
                <a:tab pos="9248775" algn="l"/>
              </a:tabLst>
            </a:pPr>
            <a:r>
              <a:rPr lang="en-GB" sz="2800" dirty="0" smtClean="0"/>
              <a:t>Inconsistent </a:t>
            </a:r>
            <a:r>
              <a:rPr lang="en-GB" sz="2800" dirty="0"/>
              <a:t>cut</a:t>
            </a:r>
          </a:p>
        </p:txBody>
      </p:sp>
      <p:pic>
        <p:nvPicPr>
          <p:cNvPr id="138244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 l="19669" t="43655" r="16676" b="37915"/>
          <a:stretch>
            <a:fillRect/>
          </a:stretch>
        </p:blipFill>
        <p:spPr>
          <a:xfrm>
            <a:off x="228600" y="1295400"/>
            <a:ext cx="8534400" cy="4038600"/>
          </a:xfrm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 lIns="0" tIns="0" rIns="0" bIns="0"/>
          <a:lstStyle/>
          <a:p>
            <a:pPr eaLnBrk="1" hangingPunct="1">
              <a:lnSpc>
                <a:spcPct val="94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/>
              <a:t>Distributed Snapshot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439863"/>
            <a:ext cx="9144000" cy="7951787"/>
          </a:xfrm>
        </p:spPr>
        <p:txBody>
          <a:bodyPr lIns="0" tIns="0" rIns="0" bIns="0"/>
          <a:lstStyle/>
          <a:p>
            <a:pPr marL="457200" indent="0" algn="l" eaLnBrk="1" hangingPunct="1">
              <a:lnSpc>
                <a:spcPct val="94000"/>
              </a:lnSpc>
              <a:buClr>
                <a:srgbClr val="FF0000"/>
              </a:buClr>
              <a:tabLst>
                <a:tab pos="1252538" algn="l"/>
                <a:tab pos="132080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/>
              <a:t>A possible local state of each process + messages in transit, i.e. a global state that might have been.</a:t>
            </a:r>
            <a:endParaRPr lang="en-GB" dirty="0" smtClean="0"/>
          </a:p>
          <a:p>
            <a:pPr marL="457200" indent="0" algn="l" eaLnBrk="1" hangingPunct="1">
              <a:buClr>
                <a:srgbClr val="FF0000"/>
              </a:buClr>
              <a:tabLst>
                <a:tab pos="1252538" algn="l"/>
                <a:tab pos="132080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dirty="0" smtClean="0"/>
          </a:p>
          <a:p>
            <a:pPr marL="457200" indent="0" algn="l" eaLnBrk="1" hangingPunct="1">
              <a:buClr>
                <a:srgbClr val="FF0000"/>
              </a:buClr>
              <a:tabLst>
                <a:tab pos="1252538" algn="l"/>
                <a:tab pos="132080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 smtClean="0"/>
              <a:t>A </a:t>
            </a:r>
            <a:r>
              <a:rPr lang="en-GB" dirty="0"/>
              <a:t>cut is </a:t>
            </a:r>
            <a:r>
              <a:rPr lang="en-GB" dirty="0">
                <a:solidFill>
                  <a:srgbClr val="FF0000"/>
                </a:solidFill>
              </a:rPr>
              <a:t>consistent </a:t>
            </a:r>
            <a:r>
              <a:rPr lang="en-GB" dirty="0"/>
              <a:t>if the following is true for very pair of processes P and Q:</a:t>
            </a:r>
            <a:endParaRPr lang="en-GB" dirty="0" smtClean="0"/>
          </a:p>
          <a:p>
            <a:pPr marL="1201738" lvl="2" indent="-338138">
              <a:buClr>
                <a:schemeClr val="tx1"/>
              </a:buClr>
              <a:buSzPct val="60000"/>
              <a:buFont typeface="Wingdings" pitchFamily="-65" charset="2"/>
              <a:buBlip>
                <a:blip r:embed="rId3"/>
              </a:buBlip>
              <a:tabLst>
                <a:tab pos="1252538" algn="l"/>
                <a:tab pos="132080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dirty="0" smtClean="0"/>
          </a:p>
          <a:p>
            <a:pPr marL="1201738" lvl="2" indent="-338138">
              <a:buClr>
                <a:schemeClr val="tx1"/>
              </a:buClr>
              <a:buSzPct val="60000"/>
              <a:buFont typeface="Wingdings" pitchFamily="-65" charset="2"/>
              <a:buBlip>
                <a:blip r:embed="rId3"/>
              </a:buBlip>
              <a:tabLst>
                <a:tab pos="1252538" algn="l"/>
                <a:tab pos="132080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 smtClean="0"/>
              <a:t>If the </a:t>
            </a:r>
            <a:r>
              <a:rPr lang="en-GB" dirty="0"/>
              <a:t>local state of processor P indicates the receipt of a message </a:t>
            </a:r>
            <a:r>
              <a:rPr lang="en-GB" dirty="0" err="1"/>
              <a:t>m</a:t>
            </a:r>
            <a:r>
              <a:rPr lang="en-GB" dirty="0"/>
              <a:t> from Q, then the local state of processor Q should indicate that message </a:t>
            </a:r>
            <a:r>
              <a:rPr lang="en-GB" dirty="0" err="1"/>
              <a:t>m</a:t>
            </a:r>
            <a:r>
              <a:rPr lang="en-GB" dirty="0"/>
              <a:t> has been sent.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 hangingPunct="1"/>
            <a:r>
              <a:rPr lang="en-US"/>
              <a:t>Deadlock detection example</a:t>
            </a:r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2209800"/>
            <a:ext cx="9136063" cy="3668713"/>
          </a:xfrm>
        </p:spPr>
        <p:txBody>
          <a:bodyPr/>
          <a:lstStyle/>
          <a:p>
            <a:pPr marL="342900" indent="-342900" algn="l" defTabSz="914400" eaLnBrk="1" hangingPunct="1">
              <a:buFont typeface="Times New Roman" pitchFamily="-65" charset="0"/>
              <a:buNone/>
            </a:pPr>
            <a:r>
              <a:rPr lang="en-US" sz="2800" dirty="0" smtClean="0"/>
              <a:t>	Suppose</a:t>
            </a:r>
            <a:r>
              <a:rPr lang="en-US" sz="2800" dirty="0"/>
              <a:t>, for example, that we want to do </a:t>
            </a:r>
            <a:r>
              <a:rPr lang="en-US" sz="2800" dirty="0" smtClean="0"/>
              <a:t>distributed deadlock detection</a:t>
            </a:r>
          </a:p>
          <a:p>
            <a:pPr marL="342900" indent="-342900" algn="l" defTabSz="914400" eaLnBrk="1" hangingPunct="1">
              <a:buFont typeface="Times New Roman" pitchFamily="-65" charset="0"/>
              <a:buNone/>
            </a:pPr>
            <a:endParaRPr lang="en-US" sz="2800" dirty="0" smtClean="0"/>
          </a:p>
          <a:p>
            <a:pPr marL="1201738" lvl="1" indent="-338138" defTabSz="914400" eaLnBrk="1" hangingPunct="1">
              <a:buSzPct val="60000"/>
              <a:buFont typeface="Times New Roman" pitchFamily="-65" charset="0"/>
              <a:buBlip>
                <a:blip r:embed="rId3"/>
              </a:buBlip>
            </a:pPr>
            <a:r>
              <a:rPr lang="en-US" sz="2400" dirty="0"/>
              <a:t>System lets processes “wait” for actions by other processes</a:t>
            </a:r>
          </a:p>
          <a:p>
            <a:pPr marL="1201738" lvl="1" indent="-338138" defTabSz="914400" eaLnBrk="1" hangingPunct="1">
              <a:buSzPct val="60000"/>
              <a:buFont typeface="Times New Roman" pitchFamily="-65" charset="0"/>
              <a:buBlip>
                <a:blip r:embed="rId3"/>
              </a:buBlip>
            </a:pPr>
            <a:r>
              <a:rPr lang="en-US" sz="2400" dirty="0"/>
              <a:t>A process can only do one thing at a time</a:t>
            </a:r>
          </a:p>
          <a:p>
            <a:pPr marL="1201738" lvl="1" indent="-338138" defTabSz="914400" eaLnBrk="1" hangingPunct="1">
              <a:buSzPct val="60000"/>
              <a:buFont typeface="Times New Roman" pitchFamily="-65" charset="0"/>
              <a:buBlip>
                <a:blip r:embed="rId3"/>
              </a:buBlip>
            </a:pPr>
            <a:r>
              <a:rPr lang="en-US" sz="2400" dirty="0"/>
              <a:t>A deadlock occurs if there is a circular wait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39238" cy="1139825"/>
          </a:xfrm>
        </p:spPr>
        <p:txBody>
          <a:bodyPr lIns="0" tIns="0" rIns="0" bIns="0"/>
          <a:lstStyle/>
          <a:p>
            <a:pPr eaLnBrk="1" hangingPunct="1">
              <a:lnSpc>
                <a:spcPct val="94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>
                <a:latin typeface="Calibri"/>
                <a:ea typeface="ＭＳ Ｐゴシック" charset="0"/>
              </a:rPr>
              <a:t>Physical clocks</a:t>
            </a: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9139238" cy="5259388"/>
          </a:xfrm>
        </p:spPr>
        <p:txBody>
          <a:bodyPr lIns="0" tIns="0" rIns="0" bIns="0"/>
          <a:lstStyle/>
          <a:p>
            <a:pPr marL="465138" indent="0" algn="l" eaLnBrk="1" hangingPunct="1">
              <a:lnSpc>
                <a:spcPct val="94000"/>
              </a:lnSpc>
              <a:buSzPct val="60000"/>
              <a:tabLst>
                <a:tab pos="33496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>
                <a:latin typeface="Calibri"/>
                <a:ea typeface="ＭＳ Ｐゴシック" charset="0"/>
              </a:rPr>
              <a:t>Timer: quartz crystal + counter + holding register</a:t>
            </a:r>
          </a:p>
          <a:p>
            <a:pPr marL="1474788" lvl="1" indent="-609600">
              <a:buSzPct val="60000"/>
              <a:buFont typeface="StarSymbol" charset="0"/>
              <a:buBlip>
                <a:blip r:embed="rId3"/>
              </a:buBlip>
              <a:tabLst>
                <a:tab pos="33496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 err="1">
                <a:latin typeface="Calibri"/>
                <a:ea typeface="ＭＳ Ｐゴシック" charset="0"/>
              </a:rPr>
              <a:t>Interupt</a:t>
            </a:r>
            <a:r>
              <a:rPr lang="en-GB" dirty="0">
                <a:latin typeface="Calibri"/>
                <a:ea typeface="ＭＳ Ｐゴシック" charset="0"/>
              </a:rPr>
              <a:t> creates a clock tick</a:t>
            </a:r>
          </a:p>
          <a:p>
            <a:pPr marL="465138" indent="0" algn="l" eaLnBrk="1" hangingPunct="1">
              <a:buSzPct val="60000"/>
              <a:tabLst>
                <a:tab pos="33496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>
                <a:latin typeface="Calibri"/>
                <a:ea typeface="ＭＳ Ｐゴシック" charset="0"/>
              </a:rPr>
              <a:t>Physical clocks may be off</a:t>
            </a:r>
          </a:p>
          <a:p>
            <a:pPr marL="1474788" lvl="1" indent="-609600">
              <a:buSzPct val="60000"/>
              <a:buFont typeface="StarSymbol" charset="0"/>
              <a:buBlip>
                <a:blip r:embed="rId3"/>
              </a:buBlip>
              <a:tabLst>
                <a:tab pos="33496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>
                <a:latin typeface="Calibri"/>
                <a:ea typeface="ＭＳ Ｐゴシック" charset="0"/>
              </a:rPr>
              <a:t>Clock skew</a:t>
            </a:r>
          </a:p>
          <a:p>
            <a:pPr marL="1474788" lvl="1" indent="-609600">
              <a:buSzPct val="60000"/>
              <a:buFont typeface="StarSymbol" charset="0"/>
              <a:buBlip>
                <a:blip r:embed="rId3"/>
              </a:buBlip>
              <a:tabLst>
                <a:tab pos="33496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>
                <a:latin typeface="Calibri"/>
                <a:ea typeface="ＭＳ Ｐゴシック" charset="0"/>
              </a:rPr>
              <a:t>Clock drift</a:t>
            </a:r>
          </a:p>
          <a:p>
            <a:pPr marL="465138" indent="0" algn="l" eaLnBrk="1" hangingPunct="1">
              <a:buSzPct val="60000"/>
              <a:tabLst>
                <a:tab pos="33496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>
                <a:latin typeface="Calibri"/>
                <a:ea typeface="ＭＳ Ｐゴシック" charset="0"/>
              </a:rPr>
              <a:t>Questions:</a:t>
            </a:r>
          </a:p>
          <a:p>
            <a:pPr marL="1562100" lvl="1" indent="-533400" eaLnBrk="1" hangingPunct="1">
              <a:buClr>
                <a:srgbClr val="FF0000"/>
              </a:buClr>
              <a:buSzTx/>
              <a:buFont typeface="Times New Roman" charset="0"/>
              <a:buAutoNum type="arabicPeriod"/>
              <a:tabLst>
                <a:tab pos="33496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dirty="0">
                <a:latin typeface="Calibri"/>
                <a:ea typeface="ＭＳ Ｐゴシック" charset="0"/>
              </a:rPr>
              <a:t>How do we synchronize clocks with each other?</a:t>
            </a:r>
          </a:p>
          <a:p>
            <a:pPr marL="1562100" lvl="1" indent="-533400">
              <a:buClr>
                <a:srgbClr val="FF0000"/>
              </a:buClr>
              <a:buSzTx/>
              <a:buFont typeface="Times New Roman" charset="0"/>
              <a:buAutoNum type="arabicPeriod"/>
              <a:tabLst>
                <a:tab pos="33496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dirty="0" smtClean="0">
                <a:ea typeface="ＭＳ Ｐゴシック" charset="0"/>
              </a:rPr>
              <a:t>How do we keep them synchronized?</a:t>
            </a:r>
          </a:p>
          <a:p>
            <a:pPr marL="1562100" lvl="1" indent="-533400" eaLnBrk="1" hangingPunct="1">
              <a:buClr>
                <a:srgbClr val="FF0000"/>
              </a:buClr>
              <a:buSzTx/>
              <a:buFont typeface="Times New Roman" charset="0"/>
              <a:buAutoNum type="arabicPeriod"/>
              <a:tabLst>
                <a:tab pos="33496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dirty="0" smtClean="0">
                <a:latin typeface="Calibri"/>
                <a:ea typeface="ＭＳ Ｐゴシック" charset="0"/>
              </a:rPr>
              <a:t>How do we synchronize clocks with </a:t>
            </a:r>
            <a:r>
              <a:rPr lang="ja-JP" altLang="en-GB" sz="2400" dirty="0" smtClean="0">
                <a:latin typeface="Calibri"/>
                <a:ea typeface="ＭＳ Ｐゴシック" charset="0"/>
              </a:rPr>
              <a:t>“</a:t>
            </a:r>
            <a:r>
              <a:rPr lang="en-GB" sz="2400" dirty="0" smtClean="0">
                <a:latin typeface="Calibri"/>
                <a:ea typeface="ＭＳ Ｐゴシック" charset="0"/>
              </a:rPr>
              <a:t>real</a:t>
            </a:r>
            <a:r>
              <a:rPr lang="ja-JP" altLang="en-GB" sz="2400" dirty="0" smtClean="0">
                <a:latin typeface="Calibri"/>
                <a:ea typeface="ＭＳ Ｐゴシック" charset="0"/>
              </a:rPr>
              <a:t>”</a:t>
            </a:r>
            <a:r>
              <a:rPr lang="en-GB" sz="2400" dirty="0" smtClean="0">
                <a:latin typeface="Calibri"/>
                <a:ea typeface="ＭＳ Ｐゴシック" charset="0"/>
              </a:rPr>
              <a:t> time?</a:t>
            </a:r>
            <a:endParaRPr lang="en-GB" sz="2400" dirty="0">
              <a:latin typeface="Calibri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037269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 hangingPunct="1"/>
            <a:r>
              <a:rPr lang="en-US" sz="4000"/>
              <a:t>Deadlock detection “algorithm”</a:t>
            </a:r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38" y="2286000"/>
            <a:ext cx="9136062" cy="3668713"/>
          </a:xfrm>
        </p:spPr>
        <p:txBody>
          <a:bodyPr/>
          <a:lstStyle/>
          <a:p>
            <a:pPr marL="795338" indent="-330200" algn="l" defTabSz="914400" eaLnBrk="1" hangingPunct="1">
              <a:buSzPct val="60000"/>
            </a:pPr>
            <a:r>
              <a:rPr lang="en-US" sz="2800" dirty="0" err="1"/>
              <a:t>p</a:t>
            </a:r>
            <a:r>
              <a:rPr lang="en-US" sz="2800" dirty="0"/>
              <a:t> worries: perhaps we have a </a:t>
            </a:r>
            <a:r>
              <a:rPr lang="en-US" sz="2800" dirty="0" smtClean="0"/>
              <a:t>deadlock...</a:t>
            </a:r>
          </a:p>
          <a:p>
            <a:pPr marL="795338" indent="-330200" algn="l" defTabSz="914400" eaLnBrk="1" hangingPunct="1">
              <a:buSzPct val="60000"/>
              <a:buFont typeface="Times New Roman" pitchFamily="-65" charset="0"/>
              <a:buBlip>
                <a:blip r:embed="rId3"/>
              </a:buBlip>
            </a:pPr>
            <a:endParaRPr lang="en-US" sz="2800" dirty="0" smtClean="0"/>
          </a:p>
          <a:p>
            <a:pPr marL="795338" indent="-330200" algn="l" defTabSz="914400" eaLnBrk="1" hangingPunct="1">
              <a:buSzPct val="60000"/>
            </a:pPr>
            <a:r>
              <a:rPr lang="en-US" sz="2800" dirty="0" err="1" smtClean="0"/>
              <a:t>p</a:t>
            </a:r>
            <a:r>
              <a:rPr lang="en-US" sz="2800" dirty="0" smtClean="0"/>
              <a:t> </a:t>
            </a:r>
            <a:r>
              <a:rPr lang="en-US" sz="2800" dirty="0"/>
              <a:t>is waiting for </a:t>
            </a:r>
            <a:r>
              <a:rPr lang="en-US" sz="2800" dirty="0" err="1"/>
              <a:t>q</a:t>
            </a:r>
            <a:r>
              <a:rPr lang="en-US" sz="2800" dirty="0"/>
              <a:t>, so</a:t>
            </a:r>
            <a:r>
              <a:rPr lang="en-US" sz="2800" dirty="0" smtClean="0"/>
              <a:t> it sends </a:t>
            </a:r>
            <a:r>
              <a:rPr lang="en-US" sz="2800" dirty="0" err="1" smtClean="0"/>
              <a:t>q</a:t>
            </a:r>
            <a:r>
              <a:rPr lang="en-US" sz="2800" dirty="0" smtClean="0"/>
              <a:t>: “</a:t>
            </a:r>
            <a:r>
              <a:rPr lang="en-US" sz="2800" dirty="0"/>
              <a:t>what’s your state?”</a:t>
            </a:r>
            <a:endParaRPr lang="en-US" sz="2800" dirty="0" smtClean="0"/>
          </a:p>
          <a:p>
            <a:pPr marL="795338" indent="-330200" algn="l" defTabSz="914400" eaLnBrk="1" hangingPunct="1">
              <a:buSzPct val="60000"/>
              <a:buFont typeface="Times New Roman" pitchFamily="-65" charset="0"/>
              <a:buBlip>
                <a:blip r:embed="rId3"/>
              </a:buBlip>
            </a:pPr>
            <a:endParaRPr lang="en-US" sz="2800" dirty="0" smtClean="0"/>
          </a:p>
          <a:p>
            <a:pPr marL="457200" indent="7938" algn="l" defTabSz="914400" eaLnBrk="1" hangingPunct="1">
              <a:buSzPct val="60000"/>
            </a:pPr>
            <a:r>
              <a:rPr lang="en-US" sz="2800" dirty="0" err="1" smtClean="0"/>
              <a:t>q</a:t>
            </a:r>
            <a:r>
              <a:rPr lang="en-US" sz="2800" dirty="0"/>
              <a:t>, on receipt, is waiting for </a:t>
            </a:r>
            <a:r>
              <a:rPr lang="en-US" sz="2800" dirty="0" err="1"/>
              <a:t>r</a:t>
            </a:r>
            <a:r>
              <a:rPr lang="en-US" sz="2800" dirty="0"/>
              <a:t>, so</a:t>
            </a:r>
            <a:r>
              <a:rPr lang="en-US" sz="2800" dirty="0" smtClean="0"/>
              <a:t> it sends </a:t>
            </a:r>
            <a:r>
              <a:rPr lang="en-US" sz="2800" dirty="0"/>
              <a:t>the same question… and </a:t>
            </a:r>
            <a:r>
              <a:rPr lang="en-US" sz="2800" dirty="0" err="1"/>
              <a:t>r</a:t>
            </a:r>
            <a:r>
              <a:rPr lang="en-US" sz="2800" dirty="0"/>
              <a:t> for </a:t>
            </a:r>
            <a:r>
              <a:rPr lang="en-US" sz="2800" dirty="0" err="1"/>
              <a:t>s</a:t>
            </a:r>
            <a:r>
              <a:rPr lang="en-US" sz="2800" dirty="0"/>
              <a:t>…. And </a:t>
            </a:r>
            <a:r>
              <a:rPr lang="en-US" sz="2800" dirty="0" err="1"/>
              <a:t>s</a:t>
            </a:r>
            <a:r>
              <a:rPr lang="en-US" sz="2800" dirty="0"/>
              <a:t> is waiting on </a:t>
            </a:r>
            <a:r>
              <a:rPr lang="en-US" sz="2800" dirty="0" err="1"/>
              <a:t>p</a:t>
            </a:r>
            <a:r>
              <a:rPr lang="en-US" sz="2800" dirty="0"/>
              <a:t>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 hangingPunct="1"/>
            <a:r>
              <a:rPr lang="en-US"/>
              <a:t>Suppose we detect this state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752600"/>
            <a:ext cx="6934200" cy="3973513"/>
          </a:xfrm>
        </p:spPr>
        <p:txBody>
          <a:bodyPr/>
          <a:lstStyle/>
          <a:p>
            <a:pPr marL="342900" indent="-342900" algn="l" defTabSz="914400" eaLnBrk="1" hangingPunct="1">
              <a:buFont typeface="Times New Roman" pitchFamily="-65" charset="0"/>
              <a:buNone/>
            </a:pPr>
            <a:r>
              <a:rPr lang="en-US" dirty="0"/>
              <a:t>We see a cycle</a:t>
            </a:r>
            <a:r>
              <a:rPr lang="en-US" dirty="0" smtClean="0"/>
              <a:t>…</a:t>
            </a:r>
          </a:p>
          <a:p>
            <a:pPr marL="342900" indent="-342900" algn="l" defTabSz="914400" eaLnBrk="1" hangingPunct="1">
              <a:buFont typeface="Times New Roman" pitchFamily="-65" charset="0"/>
              <a:buNone/>
            </a:pPr>
            <a:endParaRPr lang="en-US" dirty="0" smtClean="0"/>
          </a:p>
          <a:p>
            <a:pPr marL="342900" indent="-342900" algn="l" defTabSz="914400" eaLnBrk="1" hangingPunct="1">
              <a:buFont typeface="Times New Roman" pitchFamily="-65" charset="0"/>
              <a:buNone/>
            </a:pPr>
            <a:endParaRPr lang="en-US" dirty="0"/>
          </a:p>
          <a:p>
            <a:pPr marL="342900" indent="-342900" algn="l" defTabSz="914400" eaLnBrk="1" hangingPunct="1">
              <a:buFont typeface="Times New Roman" pitchFamily="-65" charset="0"/>
              <a:buNone/>
            </a:pPr>
            <a:endParaRPr lang="en-US" dirty="0"/>
          </a:p>
          <a:p>
            <a:pPr marL="342900" indent="-342900" algn="l" defTabSz="914400" eaLnBrk="1" hangingPunct="1">
              <a:buFont typeface="Times New Roman" pitchFamily="-65" charset="0"/>
              <a:buNone/>
            </a:pPr>
            <a:endParaRPr lang="en-US" dirty="0"/>
          </a:p>
          <a:p>
            <a:pPr marL="342900" indent="-342900" algn="l" defTabSz="914400" eaLnBrk="1" hangingPunct="1">
              <a:buFont typeface="Times New Roman" pitchFamily="-65" charset="0"/>
              <a:buNone/>
            </a:pPr>
            <a:endParaRPr lang="en-US" dirty="0"/>
          </a:p>
          <a:p>
            <a:pPr marL="342900" indent="-342900" algn="l" defTabSz="914400" eaLnBrk="1" hangingPunct="1">
              <a:buFont typeface="Times New Roman" pitchFamily="-65" charset="0"/>
              <a:buNone/>
            </a:pPr>
            <a:endParaRPr lang="en-US" dirty="0"/>
          </a:p>
          <a:p>
            <a:pPr marL="342900" indent="-342900" algn="l" defTabSz="914400" eaLnBrk="1" hangingPunct="1">
              <a:buFont typeface="Times New Roman" pitchFamily="-65" charset="0"/>
              <a:buNone/>
            </a:pPr>
            <a:r>
              <a:rPr lang="en-US" dirty="0"/>
              <a:t>… but is it a deadlock?</a:t>
            </a:r>
          </a:p>
        </p:txBody>
      </p:sp>
      <p:sp>
        <p:nvSpPr>
          <p:cNvPr id="146436" name="Text Box 4"/>
          <p:cNvSpPr txBox="1">
            <a:spLocks noChangeArrowheads="1"/>
          </p:cNvSpPr>
          <p:nvPr/>
        </p:nvSpPr>
        <p:spPr bwMode="auto">
          <a:xfrm>
            <a:off x="2514600" y="28194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chemeClr val="tx1"/>
                </a:solidFill>
                <a:latin typeface="Tahoma" pitchFamily="-65" charset="0"/>
              </a:rPr>
              <a:t>p</a:t>
            </a:r>
          </a:p>
        </p:txBody>
      </p:sp>
      <p:sp>
        <p:nvSpPr>
          <p:cNvPr id="146437" name="Text Box 5"/>
          <p:cNvSpPr txBox="1">
            <a:spLocks noChangeArrowheads="1"/>
          </p:cNvSpPr>
          <p:nvPr/>
        </p:nvSpPr>
        <p:spPr bwMode="auto">
          <a:xfrm>
            <a:off x="5105400" y="28194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chemeClr val="tx1"/>
                </a:solidFill>
                <a:latin typeface="Tahoma" pitchFamily="-65" charset="0"/>
              </a:rPr>
              <a:t>q</a:t>
            </a:r>
          </a:p>
        </p:txBody>
      </p:sp>
      <p:sp>
        <p:nvSpPr>
          <p:cNvPr id="146438" name="Text Box 6"/>
          <p:cNvSpPr txBox="1">
            <a:spLocks noChangeArrowheads="1"/>
          </p:cNvSpPr>
          <p:nvPr/>
        </p:nvSpPr>
        <p:spPr bwMode="auto">
          <a:xfrm>
            <a:off x="2514600" y="48006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chemeClr val="tx1"/>
                </a:solidFill>
                <a:latin typeface="Tahoma" pitchFamily="-65" charset="0"/>
              </a:rPr>
              <a:t>s</a:t>
            </a:r>
          </a:p>
        </p:txBody>
      </p:sp>
      <p:sp>
        <p:nvSpPr>
          <p:cNvPr id="146439" name="Text Box 7"/>
          <p:cNvSpPr txBox="1">
            <a:spLocks noChangeArrowheads="1"/>
          </p:cNvSpPr>
          <p:nvPr/>
        </p:nvSpPr>
        <p:spPr bwMode="auto">
          <a:xfrm>
            <a:off x="5105400" y="47244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chemeClr val="tx1"/>
                </a:solidFill>
                <a:latin typeface="Tahoma" pitchFamily="-65" charset="0"/>
              </a:rPr>
              <a:t>r</a:t>
            </a:r>
          </a:p>
        </p:txBody>
      </p:sp>
      <p:sp>
        <p:nvSpPr>
          <p:cNvPr id="146440" name="Line 8"/>
          <p:cNvSpPr>
            <a:spLocks noChangeShapeType="1"/>
          </p:cNvSpPr>
          <p:nvPr/>
        </p:nvSpPr>
        <p:spPr bwMode="auto">
          <a:xfrm>
            <a:off x="2819400" y="30480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46441" name="Line 9"/>
          <p:cNvSpPr>
            <a:spLocks noChangeShapeType="1"/>
          </p:cNvSpPr>
          <p:nvPr/>
        </p:nvSpPr>
        <p:spPr bwMode="auto">
          <a:xfrm>
            <a:off x="5257800" y="3200400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46442" name="Line 10"/>
          <p:cNvSpPr>
            <a:spLocks noChangeShapeType="1"/>
          </p:cNvSpPr>
          <p:nvPr/>
        </p:nvSpPr>
        <p:spPr bwMode="auto">
          <a:xfrm flipH="1">
            <a:off x="2743200" y="49530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46443" name="Line 11"/>
          <p:cNvSpPr>
            <a:spLocks noChangeShapeType="1"/>
          </p:cNvSpPr>
          <p:nvPr/>
        </p:nvSpPr>
        <p:spPr bwMode="auto">
          <a:xfrm flipV="1">
            <a:off x="2667000" y="320040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46444" name="Text Box 12"/>
          <p:cNvSpPr txBox="1">
            <a:spLocks noChangeArrowheads="1"/>
          </p:cNvSpPr>
          <p:nvPr/>
        </p:nvSpPr>
        <p:spPr bwMode="auto">
          <a:xfrm>
            <a:off x="3505200" y="2895600"/>
            <a:ext cx="990600" cy="274638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i="1">
                <a:solidFill>
                  <a:schemeClr val="tx1"/>
                </a:solidFill>
                <a:latin typeface="Tahoma" pitchFamily="-65" charset="0"/>
              </a:rPr>
              <a:t>Waiting for</a:t>
            </a:r>
          </a:p>
        </p:txBody>
      </p:sp>
      <p:sp>
        <p:nvSpPr>
          <p:cNvPr id="146445" name="Text Box 13"/>
          <p:cNvSpPr txBox="1">
            <a:spLocks noChangeArrowheads="1"/>
          </p:cNvSpPr>
          <p:nvPr/>
        </p:nvSpPr>
        <p:spPr bwMode="auto">
          <a:xfrm>
            <a:off x="3505200" y="4800600"/>
            <a:ext cx="990600" cy="274638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i="1">
                <a:solidFill>
                  <a:schemeClr val="tx1"/>
                </a:solidFill>
                <a:latin typeface="Tahoma" pitchFamily="-65" charset="0"/>
              </a:rPr>
              <a:t>Waiting for</a:t>
            </a:r>
          </a:p>
        </p:txBody>
      </p:sp>
      <p:sp>
        <p:nvSpPr>
          <p:cNvPr id="146446" name="Text Box 14"/>
          <p:cNvSpPr txBox="1">
            <a:spLocks noChangeArrowheads="1"/>
          </p:cNvSpPr>
          <p:nvPr/>
        </p:nvSpPr>
        <p:spPr bwMode="auto">
          <a:xfrm>
            <a:off x="2209800" y="3733800"/>
            <a:ext cx="990600" cy="274638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i="1">
                <a:solidFill>
                  <a:schemeClr val="tx1"/>
                </a:solidFill>
                <a:latin typeface="Tahoma" pitchFamily="-65" charset="0"/>
              </a:rPr>
              <a:t>Waiting for</a:t>
            </a:r>
          </a:p>
        </p:txBody>
      </p:sp>
      <p:sp>
        <p:nvSpPr>
          <p:cNvPr id="146447" name="Text Box 15"/>
          <p:cNvSpPr txBox="1">
            <a:spLocks noChangeArrowheads="1"/>
          </p:cNvSpPr>
          <p:nvPr/>
        </p:nvSpPr>
        <p:spPr bwMode="auto">
          <a:xfrm>
            <a:off x="4724400" y="3657600"/>
            <a:ext cx="990600" cy="274638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i="1">
                <a:solidFill>
                  <a:schemeClr val="tx1"/>
                </a:solidFill>
                <a:latin typeface="Tahoma" pitchFamily="-65" charset="0"/>
              </a:rPr>
              <a:t>Waiting for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 hangingPunct="1"/>
            <a:r>
              <a:rPr lang="en-US"/>
              <a:t>Phantom deadlocks!</a:t>
            </a:r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38" y="2209800"/>
            <a:ext cx="8755062" cy="3668713"/>
          </a:xfrm>
        </p:spPr>
        <p:txBody>
          <a:bodyPr/>
          <a:lstStyle/>
          <a:p>
            <a:pPr marL="795338" indent="-338138" algn="l" defTabSz="914400" eaLnBrk="1" hangingPunct="1">
              <a:buFont typeface="Times New Roman" pitchFamily="-65" charset="0"/>
              <a:buNone/>
            </a:pPr>
            <a:r>
              <a:rPr lang="en-US" sz="2800" dirty="0"/>
              <a:t>Suppose system has a </a:t>
            </a:r>
            <a:r>
              <a:rPr lang="en-US" sz="2800" i="1" dirty="0"/>
              <a:t>very high rate </a:t>
            </a:r>
            <a:r>
              <a:rPr lang="en-US" sz="2800" dirty="0"/>
              <a:t>of </a:t>
            </a:r>
            <a:r>
              <a:rPr lang="en-US" sz="2800" dirty="0" smtClean="0"/>
              <a:t>locking.</a:t>
            </a:r>
          </a:p>
          <a:p>
            <a:pPr marL="457200" indent="0" algn="l" defTabSz="914400" eaLnBrk="1" hangingPunct="1">
              <a:buFont typeface="Times New Roman" pitchFamily="-65" charset="0"/>
              <a:buNone/>
            </a:pPr>
            <a:endParaRPr lang="en-US" sz="2800" dirty="0" smtClean="0"/>
          </a:p>
          <a:p>
            <a:pPr marL="457200" indent="0" algn="l" defTabSz="914400" eaLnBrk="1" hangingPunct="1">
              <a:buFont typeface="Times New Roman" pitchFamily="-65" charset="0"/>
              <a:buNone/>
            </a:pPr>
            <a:r>
              <a:rPr lang="en-US" sz="2800" dirty="0" smtClean="0"/>
              <a:t>Then </a:t>
            </a:r>
            <a:r>
              <a:rPr lang="en-US" sz="2800" dirty="0"/>
              <a:t>perhaps a lock release message “passed” a query message</a:t>
            </a:r>
          </a:p>
          <a:p>
            <a:pPr marL="1203325" lvl="2" indent="-338138" defTabSz="914400">
              <a:buSzPct val="60000"/>
              <a:buFont typeface="Times New Roman" pitchFamily="-65" charset="0"/>
              <a:buBlip>
                <a:blip r:embed="rId3"/>
              </a:buBlip>
            </a:pPr>
            <a:r>
              <a:rPr lang="en-US" dirty="0"/>
              <a:t>i.e. we see “</a:t>
            </a:r>
            <a:r>
              <a:rPr lang="en-US" dirty="0" err="1"/>
              <a:t>q</a:t>
            </a:r>
            <a:r>
              <a:rPr lang="en-US" dirty="0"/>
              <a:t> waiting for </a:t>
            </a:r>
            <a:r>
              <a:rPr lang="en-US" dirty="0" err="1"/>
              <a:t>r</a:t>
            </a:r>
            <a:r>
              <a:rPr lang="en-US" dirty="0"/>
              <a:t>” and “</a:t>
            </a:r>
            <a:r>
              <a:rPr lang="en-US" dirty="0" err="1"/>
              <a:t>r</a:t>
            </a:r>
            <a:r>
              <a:rPr lang="en-US" dirty="0"/>
              <a:t> waiting for </a:t>
            </a:r>
            <a:r>
              <a:rPr lang="en-US" dirty="0" err="1"/>
              <a:t>s</a:t>
            </a:r>
            <a:r>
              <a:rPr lang="en-US" dirty="0"/>
              <a:t>” but in fact, by the time we checked </a:t>
            </a:r>
            <a:r>
              <a:rPr lang="en-US" dirty="0" err="1"/>
              <a:t>r</a:t>
            </a:r>
            <a:r>
              <a:rPr lang="en-US" dirty="0"/>
              <a:t>, </a:t>
            </a:r>
            <a:r>
              <a:rPr lang="en-US" dirty="0" err="1"/>
              <a:t>q</a:t>
            </a:r>
            <a:r>
              <a:rPr lang="en-US" dirty="0"/>
              <a:t> was no longer waiting!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 hangingPunct="1"/>
            <a:r>
              <a:rPr lang="en-US"/>
              <a:t>Consistent cuts and snapshots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38" y="1676400"/>
            <a:ext cx="9136062" cy="4125913"/>
          </a:xfrm>
        </p:spPr>
        <p:txBody>
          <a:bodyPr/>
          <a:lstStyle/>
          <a:p>
            <a:pPr marL="795338" indent="-330200" algn="l" defTabSz="914400" eaLnBrk="1" hangingPunct="1">
              <a:buSzPct val="60000"/>
            </a:pPr>
            <a:r>
              <a:rPr lang="en-US" sz="2800" dirty="0" smtClean="0"/>
              <a:t>How </a:t>
            </a:r>
            <a:r>
              <a:rPr lang="en-US" sz="2800" dirty="0"/>
              <a:t>do we compute a consistent cut?</a:t>
            </a:r>
            <a:endParaRPr lang="en-US" sz="2800" dirty="0" smtClean="0"/>
          </a:p>
          <a:p>
            <a:pPr marL="795338" indent="-330200" algn="l" defTabSz="914400" eaLnBrk="1" hangingPunct="1">
              <a:buSzPct val="60000"/>
            </a:pPr>
            <a:endParaRPr lang="en-US" sz="2800" dirty="0" smtClean="0"/>
          </a:p>
          <a:p>
            <a:pPr marL="795338" indent="-330200" algn="l" defTabSz="914400" eaLnBrk="1" hangingPunct="1">
              <a:buSzPct val="60000"/>
            </a:pPr>
            <a:r>
              <a:rPr lang="en-US" sz="2800" dirty="0" smtClean="0"/>
              <a:t>Goal </a:t>
            </a:r>
            <a:r>
              <a:rPr lang="en-US" sz="2800" dirty="0"/>
              <a:t>is to draw a line across the system state such that</a:t>
            </a:r>
          </a:p>
          <a:p>
            <a:pPr marL="1203325" lvl="2" indent="-330200" defTabSz="914400">
              <a:buSzPct val="60000"/>
              <a:buFont typeface="Times New Roman" pitchFamily="-65" charset="0"/>
              <a:buBlip>
                <a:blip r:embed="rId3"/>
              </a:buBlip>
            </a:pPr>
            <a:r>
              <a:rPr lang="en-US" dirty="0"/>
              <a:t>Every message “received” by a process is shown as having been sent by some other process</a:t>
            </a:r>
          </a:p>
          <a:p>
            <a:pPr marL="1203325" lvl="2" indent="-330200" defTabSz="914400">
              <a:buSzPct val="60000"/>
              <a:buFont typeface="Times New Roman" pitchFamily="-65" charset="0"/>
              <a:buBlip>
                <a:blip r:embed="rId3"/>
              </a:buBlip>
            </a:pPr>
            <a:r>
              <a:rPr lang="en-US" dirty="0"/>
              <a:t>Some pending messages might still be in communication channels</a:t>
            </a:r>
            <a:endParaRPr lang="en-US" sz="2000" dirty="0" smtClean="0"/>
          </a:p>
          <a:p>
            <a:pPr marL="795338" indent="-330200" algn="l" defTabSz="914400" eaLnBrk="1" hangingPunct="1">
              <a:buSzPct val="60000"/>
            </a:pPr>
            <a:endParaRPr lang="en-US" sz="2800" dirty="0" smtClean="0"/>
          </a:p>
          <a:p>
            <a:pPr marL="795338" indent="-330200" algn="l" defTabSz="914400" eaLnBrk="1" hangingPunct="1">
              <a:buSzPct val="60000"/>
            </a:pPr>
            <a:r>
              <a:rPr lang="en-US" sz="2800" dirty="0" smtClean="0"/>
              <a:t>A </a:t>
            </a:r>
            <a:r>
              <a:rPr lang="en-US" sz="2800" dirty="0"/>
              <a:t>“cut” is the frontier of a “snapshot”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 hangingPunct="1"/>
            <a:r>
              <a:rPr lang="en-US"/>
              <a:t>Chandy/Lamport snapshot Algorithm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144000" cy="5562600"/>
          </a:xfrm>
        </p:spPr>
        <p:txBody>
          <a:bodyPr/>
          <a:lstStyle/>
          <a:p>
            <a:pPr marL="457200" indent="0" algn="l" defTabSz="914400" eaLnBrk="1" hangingPunct="1">
              <a:buClr>
                <a:srgbClr val="FF0000"/>
              </a:buClr>
              <a:defRPr/>
            </a:pPr>
            <a:r>
              <a:rPr lang="en-US" sz="2800" dirty="0">
                <a:ea typeface="+mn-ea"/>
                <a:cs typeface="+mn-cs"/>
              </a:rPr>
              <a:t>Assume that if p</a:t>
            </a:r>
            <a:r>
              <a:rPr lang="en-US" sz="2800" baseline="-25000" dirty="0">
                <a:ea typeface="+mn-ea"/>
                <a:cs typeface="+mn-cs"/>
              </a:rPr>
              <a:t>i</a:t>
            </a:r>
            <a:r>
              <a:rPr lang="en-US" sz="2800" dirty="0">
                <a:ea typeface="+mn-ea"/>
                <a:cs typeface="+mn-cs"/>
              </a:rPr>
              <a:t> can talk to </a:t>
            </a:r>
            <a:r>
              <a:rPr lang="en-US" sz="2800" dirty="0" err="1" smtClean="0">
                <a:ea typeface="+mn-ea"/>
                <a:cs typeface="+mn-cs"/>
              </a:rPr>
              <a:t>p</a:t>
            </a:r>
            <a:r>
              <a:rPr lang="en-US" sz="2800" baseline="-25000" dirty="0" err="1" smtClean="0">
                <a:ea typeface="+mn-ea"/>
                <a:cs typeface="+mn-cs"/>
              </a:rPr>
              <a:t>j</a:t>
            </a:r>
            <a:r>
              <a:rPr lang="en-US" sz="2800" dirty="0" smtClean="0">
                <a:ea typeface="+mn-ea"/>
                <a:cs typeface="+mn-cs"/>
              </a:rPr>
              <a:t> they </a:t>
            </a:r>
            <a:r>
              <a:rPr lang="en-US" sz="2800" dirty="0">
                <a:ea typeface="+mn-ea"/>
                <a:cs typeface="+mn-cs"/>
              </a:rPr>
              <a:t>do so using a lossless, FIFO </a:t>
            </a:r>
            <a:r>
              <a:rPr lang="en-US" sz="2800" dirty="0" smtClean="0">
                <a:ea typeface="+mn-ea"/>
                <a:cs typeface="+mn-cs"/>
              </a:rPr>
              <a:t>connection</a:t>
            </a:r>
          </a:p>
          <a:p>
            <a:pPr marL="457200" lvl="1" indent="0" defTabSz="914400" eaLnBrk="1" hangingPunct="1">
              <a:buClr>
                <a:srgbClr val="FF0000"/>
              </a:buClr>
              <a:buNone/>
              <a:defRPr/>
            </a:pPr>
            <a:r>
              <a:rPr lang="en-GB" dirty="0" smtClean="0">
                <a:solidFill>
                  <a:schemeClr val="tx1"/>
                </a:solidFill>
              </a:rPr>
              <a:t>To </a:t>
            </a:r>
            <a:r>
              <a:rPr lang="en-GB" dirty="0">
                <a:solidFill>
                  <a:schemeClr val="tx1"/>
                </a:solidFill>
              </a:rPr>
              <a:t>start the snapshot algorithm, process </a:t>
            </a:r>
            <a:r>
              <a:rPr lang="en-GB" dirty="0" smtClean="0">
                <a:solidFill>
                  <a:schemeClr val="tx1"/>
                </a:solidFill>
              </a:rPr>
              <a:t>p</a:t>
            </a:r>
            <a:r>
              <a:rPr lang="en-GB" baseline="-25000" dirty="0" smtClean="0">
                <a:solidFill>
                  <a:schemeClr val="tx1"/>
                </a:solidFill>
              </a:rPr>
              <a:t>i</a:t>
            </a:r>
            <a:r>
              <a:rPr lang="en-GB" dirty="0" smtClean="0">
                <a:solidFill>
                  <a:schemeClr val="tx1"/>
                </a:solidFill>
              </a:rPr>
              <a:t>:</a:t>
            </a:r>
          </a:p>
          <a:p>
            <a:pPr marL="1252538" lvl="3" indent="-338138" defTabSz="914400">
              <a:buClr>
                <a:srgbClr val="FF0000"/>
              </a:buClr>
              <a:buFont typeface="Wingdings" charset="2"/>
              <a:buChar char="§"/>
              <a:defRPr/>
            </a:pPr>
            <a:r>
              <a:rPr lang="en-GB" sz="2400" dirty="0" smtClean="0">
                <a:solidFill>
                  <a:schemeClr val="tx1"/>
                </a:solidFill>
              </a:rPr>
              <a:t>records </a:t>
            </a:r>
            <a:r>
              <a:rPr lang="en-GB" sz="2400" dirty="0">
                <a:solidFill>
                  <a:schemeClr val="tx1"/>
                </a:solidFill>
              </a:rPr>
              <a:t>its</a:t>
            </a:r>
            <a:r>
              <a:rPr lang="en-GB" sz="2400" dirty="0" smtClean="0">
                <a:solidFill>
                  <a:schemeClr val="tx1"/>
                </a:solidFill>
              </a:rPr>
              <a:t> current process state</a:t>
            </a:r>
          </a:p>
          <a:p>
            <a:pPr marL="1252538" lvl="3" indent="-338138" defTabSz="914400">
              <a:buClr>
                <a:srgbClr val="FF0000"/>
              </a:buClr>
              <a:buFont typeface="Wingdings" charset="2"/>
              <a:buChar char="§"/>
              <a:defRPr/>
            </a:pPr>
            <a:r>
              <a:rPr lang="en-GB" sz="2400" dirty="0" smtClean="0">
                <a:solidFill>
                  <a:schemeClr val="tx1"/>
                </a:solidFill>
              </a:rPr>
              <a:t>turns </a:t>
            </a:r>
            <a:r>
              <a:rPr lang="en-GB" sz="2400" dirty="0">
                <a:solidFill>
                  <a:schemeClr val="tx1"/>
                </a:solidFill>
              </a:rPr>
              <a:t>on recording of messages arriving </a:t>
            </a:r>
            <a:r>
              <a:rPr lang="en-GB" sz="2400" dirty="0" smtClean="0">
                <a:solidFill>
                  <a:schemeClr val="tx1"/>
                </a:solidFill>
              </a:rPr>
              <a:t>from all incoming channels</a:t>
            </a:r>
          </a:p>
          <a:p>
            <a:pPr marL="1252538" lvl="4" indent="-338138" defTabSz="914400">
              <a:buClr>
                <a:srgbClr val="FF0000"/>
              </a:buClr>
              <a:buFont typeface="Wingdings" charset="2"/>
              <a:buChar char="§"/>
              <a:defRPr/>
            </a:pPr>
            <a:r>
              <a:rPr lang="en-GB" sz="2400" dirty="0" smtClean="0">
                <a:solidFill>
                  <a:schemeClr val="tx1"/>
                </a:solidFill>
              </a:rPr>
              <a:t>then</a:t>
            </a:r>
            <a:r>
              <a:rPr lang="en-GB" sz="2400" dirty="0">
                <a:solidFill>
                  <a:schemeClr val="tx1"/>
                </a:solidFill>
              </a:rPr>
              <a:t>, after</a:t>
            </a:r>
            <a:r>
              <a:rPr lang="en-GB" sz="2400" dirty="0" smtClean="0">
                <a:solidFill>
                  <a:schemeClr val="tx1"/>
                </a:solidFill>
              </a:rPr>
              <a:t> it has </a:t>
            </a:r>
            <a:r>
              <a:rPr lang="en-GB" sz="2400" dirty="0">
                <a:solidFill>
                  <a:schemeClr val="tx1"/>
                </a:solidFill>
              </a:rPr>
              <a:t>recorded its state, for each outgoing</a:t>
            </a:r>
            <a:r>
              <a:rPr lang="en-GB" sz="2400" dirty="0" smtClean="0">
                <a:solidFill>
                  <a:schemeClr val="tx1"/>
                </a:solidFill>
              </a:rPr>
              <a:t> channel </a:t>
            </a:r>
            <a:r>
              <a:rPr lang="en-GB" sz="2400" dirty="0" err="1" smtClean="0">
                <a:solidFill>
                  <a:schemeClr val="tx1"/>
                </a:solidFill>
              </a:rPr>
              <a:t>c</a:t>
            </a:r>
            <a:r>
              <a:rPr lang="en-GB" sz="2400" dirty="0" smtClean="0">
                <a:solidFill>
                  <a:schemeClr val="tx1"/>
                </a:solidFill>
              </a:rPr>
              <a:t>, P</a:t>
            </a:r>
            <a:r>
              <a:rPr lang="en-GB" sz="2400" baseline="-25000" dirty="0" smtClean="0">
                <a:solidFill>
                  <a:schemeClr val="tx1"/>
                </a:solidFill>
              </a:rPr>
              <a:t>i</a:t>
            </a:r>
            <a:r>
              <a:rPr lang="en-GB" sz="2400" dirty="0" smtClean="0">
                <a:solidFill>
                  <a:schemeClr val="tx1"/>
                </a:solidFill>
              </a:rPr>
              <a:t> sends </a:t>
            </a:r>
            <a:r>
              <a:rPr lang="en-GB" sz="2400" dirty="0">
                <a:solidFill>
                  <a:schemeClr val="tx1"/>
                </a:solidFill>
              </a:rPr>
              <a:t>one marker message over </a:t>
            </a:r>
            <a:r>
              <a:rPr lang="en-GB" sz="2400" dirty="0" smtClean="0">
                <a:solidFill>
                  <a:schemeClr val="tx1"/>
                </a:solidFill>
              </a:rPr>
              <a:t>c (</a:t>
            </a:r>
            <a:r>
              <a:rPr lang="en-GB" sz="2400" dirty="0">
                <a:solidFill>
                  <a:schemeClr val="tx1"/>
                </a:solidFill>
              </a:rPr>
              <a:t>before it sends any other message over c)</a:t>
            </a:r>
            <a:r>
              <a:rPr lang="en-GB" sz="2400" dirty="0" smtClean="0">
                <a:solidFill>
                  <a:schemeClr val="tx1"/>
                </a:solidFill>
              </a:rPr>
              <a:t>.</a:t>
            </a:r>
          </a:p>
          <a:p>
            <a:pPr marL="457200" lvl="2" indent="0" defTabSz="914400" eaLnBrk="1" hangingPunct="1">
              <a:buClr>
                <a:srgbClr val="FF0000"/>
              </a:buClr>
              <a:buNone/>
              <a:defRPr/>
            </a:pPr>
            <a:endParaRPr lang="en-GB" sz="2800" dirty="0" smtClean="0">
              <a:solidFill>
                <a:schemeClr val="tx1"/>
              </a:solidFill>
            </a:endParaRPr>
          </a:p>
          <a:p>
            <a:pPr marL="457200" lvl="2" indent="0" defTabSz="914400" eaLnBrk="1" hangingPunct="1">
              <a:buClr>
                <a:srgbClr val="FF0000"/>
              </a:buClr>
              <a:buNone/>
              <a:defRPr/>
            </a:pPr>
            <a:r>
              <a:rPr lang="en-GB" sz="2800" dirty="0" smtClean="0">
                <a:solidFill>
                  <a:schemeClr val="tx1"/>
                </a:solidFill>
              </a:rPr>
              <a:t>The distributed application program then continues at p</a:t>
            </a:r>
            <a:r>
              <a:rPr lang="en-GB" sz="2800" baseline="-25000" dirty="0" smtClean="0">
                <a:solidFill>
                  <a:schemeClr val="tx1"/>
                </a:solidFill>
              </a:rPr>
              <a:t>i</a:t>
            </a:r>
            <a:r>
              <a:rPr lang="en-GB" sz="2800" dirty="0" smtClean="0">
                <a:solidFill>
                  <a:schemeClr val="tx1"/>
                </a:solidFill>
              </a:rPr>
              <a:t> as usual, computing, sending and receiving messages </a:t>
            </a:r>
          </a:p>
          <a:p>
            <a:pPr marL="457200" indent="0" algn="l" defTabSz="914400" eaLnBrk="1" hangingPunct="1">
              <a:buFont typeface="Times New Roman" pitchFamily="-65" charset="0"/>
              <a:buNone/>
              <a:defRPr/>
            </a:pPr>
            <a:endParaRPr lang="en-US" sz="2400" dirty="0">
              <a:ea typeface="+mn-ea"/>
              <a:cs typeface="+mn-cs"/>
            </a:endParaRPr>
          </a:p>
          <a:p>
            <a:pPr marL="457200" indent="0" algn="l" defTabSz="914400" eaLnBrk="1" hangingPunct="1">
              <a:buFont typeface="Times New Roman" pitchFamily="-65" charset="0"/>
              <a:buNone/>
              <a:defRPr/>
            </a:pPr>
            <a:endParaRPr lang="en-US" dirty="0">
              <a:ea typeface="+mn-ea"/>
              <a:cs typeface="+mn-cs"/>
            </a:endParaRPr>
          </a:p>
          <a:p>
            <a:pPr marL="457200" indent="0" algn="l" defTabSz="914400" eaLnBrk="1" hangingPunct="1">
              <a:buFont typeface="Times New Roman" pitchFamily="-65" charset="0"/>
              <a:buNone/>
              <a:defRPr/>
            </a:pPr>
            <a:endParaRPr lang="en-US" dirty="0"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36063" cy="1447800"/>
          </a:xfrm>
        </p:spPr>
        <p:txBody>
          <a:bodyPr/>
          <a:lstStyle/>
          <a:p>
            <a:pPr eaLnBrk="1" hangingPunct="1"/>
            <a:r>
              <a:rPr lang="en-US"/>
              <a:t>Chandy/Lamport snapshot algorithm</a:t>
            </a:r>
          </a:p>
        </p:txBody>
      </p:sp>
      <p:sp>
        <p:nvSpPr>
          <p:cNvPr id="198660" name="Rectangle 4"/>
          <p:cNvSpPr>
            <a:spLocks noChangeArrowheads="1"/>
          </p:cNvSpPr>
          <p:nvPr/>
        </p:nvSpPr>
        <p:spPr bwMode="auto">
          <a:xfrm>
            <a:off x="0" y="1371600"/>
            <a:ext cx="9144000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lvl="1">
              <a:buClr>
                <a:srgbClr val="FF0000"/>
              </a:buClr>
              <a:tabLst>
                <a:tab pos="1089025" algn="l"/>
                <a:tab pos="1538288" algn="l"/>
                <a:tab pos="1608138" algn="l"/>
                <a:tab pos="2003425" algn="l"/>
              </a:tabLst>
              <a:defRPr/>
            </a:pPr>
            <a:r>
              <a:rPr lang="en-GB" dirty="0" smtClean="0">
                <a:solidFill>
                  <a:schemeClr val="tx1"/>
                </a:solidFill>
                <a:latin typeface="+mj-lt"/>
              </a:rPr>
              <a:t>On process p</a:t>
            </a:r>
            <a:r>
              <a:rPr lang="en-GB" baseline="-25000" dirty="0" smtClean="0">
                <a:solidFill>
                  <a:schemeClr val="tx1"/>
                </a:solidFill>
                <a:latin typeface="+mj-lt"/>
              </a:rPr>
              <a:t>i</a:t>
            </a:r>
            <a:r>
              <a:rPr lang="en-GB" dirty="0" smtClean="0">
                <a:solidFill>
                  <a:schemeClr val="tx1"/>
                </a:solidFill>
                <a:latin typeface="+mj-lt"/>
              </a:rPr>
              <a:t>’s receipt of a marker </a:t>
            </a:r>
            <a:r>
              <a:rPr lang="en-GB" dirty="0" err="1" smtClean="0">
                <a:solidFill>
                  <a:schemeClr val="tx1"/>
                </a:solidFill>
                <a:latin typeface="+mj-lt"/>
              </a:rPr>
              <a:t>msg</a:t>
            </a:r>
            <a:r>
              <a:rPr lang="en-GB" dirty="0" smtClean="0">
                <a:solidFill>
                  <a:schemeClr val="tx1"/>
                </a:solidFill>
                <a:latin typeface="+mj-lt"/>
              </a:rPr>
              <a:t> over channel </a:t>
            </a:r>
            <a:r>
              <a:rPr lang="en-GB" dirty="0" err="1" smtClean="0">
                <a:solidFill>
                  <a:schemeClr val="tx1"/>
                </a:solidFill>
                <a:latin typeface="+mj-lt"/>
              </a:rPr>
              <a:t>c</a:t>
            </a:r>
            <a:r>
              <a:rPr lang="en-GB" dirty="0" smtClean="0">
                <a:solidFill>
                  <a:schemeClr val="tx1"/>
                </a:solidFill>
                <a:latin typeface="+mj-lt"/>
              </a:rPr>
              <a:t>:</a:t>
            </a:r>
          </a:p>
          <a:p>
            <a:pPr marL="795338" lvl="3" indent="-338138">
              <a:buClr>
                <a:srgbClr val="FF0000"/>
              </a:buClr>
              <a:tabLst>
                <a:tab pos="1089025" algn="l"/>
                <a:tab pos="1538288" algn="l"/>
                <a:tab pos="1608138" algn="l"/>
                <a:tab pos="2003425" algn="l"/>
              </a:tabLst>
              <a:defRPr/>
            </a:pPr>
            <a:endParaRPr lang="en-GB" dirty="0" smtClean="0">
              <a:solidFill>
                <a:schemeClr val="tx1"/>
              </a:solidFill>
              <a:latin typeface="+mj-lt"/>
            </a:endParaRPr>
          </a:p>
          <a:p>
            <a:pPr marL="795338" lvl="3" indent="-338138">
              <a:buClr>
                <a:srgbClr val="FF0000"/>
              </a:buClr>
              <a:tabLst>
                <a:tab pos="1089025" algn="l"/>
                <a:tab pos="1538288" algn="l"/>
                <a:tab pos="1608138" algn="l"/>
                <a:tab pos="2003425" algn="l"/>
              </a:tabLst>
              <a:defRPr/>
            </a:pPr>
            <a:r>
              <a:rPr lang="en-GB" dirty="0" smtClean="0">
                <a:solidFill>
                  <a:schemeClr val="tx1"/>
                </a:solidFill>
                <a:latin typeface="+mj-lt"/>
              </a:rPr>
              <a:t>If p</a:t>
            </a:r>
            <a:r>
              <a:rPr lang="en-GB" baseline="-25000" dirty="0" smtClean="0">
                <a:solidFill>
                  <a:schemeClr val="tx1"/>
                </a:solidFill>
                <a:latin typeface="+mj-lt"/>
              </a:rPr>
              <a:t>i</a:t>
            </a:r>
            <a:r>
              <a:rPr lang="en-GB" dirty="0" smtClean="0">
                <a:solidFill>
                  <a:schemeClr val="tx1"/>
                </a:solidFill>
                <a:latin typeface="+mj-lt"/>
              </a:rPr>
              <a:t> has </a:t>
            </a:r>
            <a:r>
              <a:rPr lang="en-GB" dirty="0">
                <a:solidFill>
                  <a:schemeClr val="tx1"/>
                </a:solidFill>
                <a:latin typeface="+mj-lt"/>
              </a:rPr>
              <a:t>not yet recorded its state yet, it</a:t>
            </a:r>
          </a:p>
          <a:p>
            <a:pPr marL="1252538" lvl="5" indent="-338138">
              <a:buClr>
                <a:srgbClr val="FF0000"/>
              </a:buClr>
              <a:buFont typeface="Wingdings" charset="2"/>
              <a:buChar char="§"/>
              <a:tabLst>
                <a:tab pos="1089025" algn="l"/>
                <a:tab pos="1538288" algn="l"/>
                <a:tab pos="1608138" algn="l"/>
                <a:tab pos="2003425" algn="l"/>
              </a:tabLst>
              <a:defRPr/>
            </a:pPr>
            <a:r>
              <a:rPr lang="en-GB" sz="2400" dirty="0">
                <a:solidFill>
                  <a:schemeClr val="tx1"/>
                </a:solidFill>
                <a:latin typeface="+mj-lt"/>
              </a:rPr>
              <a:t>records its process state now;</a:t>
            </a:r>
          </a:p>
          <a:p>
            <a:pPr marL="1252538" lvl="5" indent="-338138">
              <a:buClr>
                <a:srgbClr val="FF0000"/>
              </a:buClr>
              <a:buFont typeface="Wingdings" charset="2"/>
              <a:buChar char="§"/>
              <a:tabLst>
                <a:tab pos="1089025" algn="l"/>
                <a:tab pos="1538288" algn="l"/>
                <a:tab pos="1608138" algn="l"/>
                <a:tab pos="2003425" algn="l"/>
              </a:tabLst>
              <a:defRPr/>
            </a:pPr>
            <a:r>
              <a:rPr lang="en-GB" sz="2400" dirty="0">
                <a:solidFill>
                  <a:schemeClr val="tx1"/>
                </a:solidFill>
                <a:latin typeface="+mj-lt"/>
              </a:rPr>
              <a:t>records the state of </a:t>
            </a:r>
            <a:r>
              <a:rPr lang="en-GB" sz="2400" dirty="0" err="1">
                <a:solidFill>
                  <a:schemeClr val="tx1"/>
                </a:solidFill>
                <a:latin typeface="+mj-lt"/>
              </a:rPr>
              <a:t>c</a:t>
            </a:r>
            <a:r>
              <a:rPr lang="en-GB" sz="2400" dirty="0">
                <a:solidFill>
                  <a:schemeClr val="tx1"/>
                </a:solidFill>
                <a:latin typeface="+mj-lt"/>
              </a:rPr>
              <a:t> as the empty set;</a:t>
            </a:r>
          </a:p>
          <a:p>
            <a:pPr marL="1252538" lvl="5" indent="-338138">
              <a:buClr>
                <a:srgbClr val="FF0000"/>
              </a:buClr>
              <a:buFont typeface="Wingdings" charset="2"/>
              <a:buChar char="§"/>
              <a:tabLst>
                <a:tab pos="1089025" algn="l"/>
                <a:tab pos="1538288" algn="l"/>
                <a:tab pos="1608138" algn="l"/>
                <a:tab pos="2003425" algn="l"/>
              </a:tabLst>
              <a:defRPr/>
            </a:pPr>
            <a:r>
              <a:rPr lang="en-GB" sz="2400" dirty="0">
                <a:solidFill>
                  <a:schemeClr val="tx1"/>
                </a:solidFill>
                <a:latin typeface="+mj-lt"/>
              </a:rPr>
              <a:t>turns on recording of messages arriving over other incoming channels;</a:t>
            </a:r>
          </a:p>
          <a:p>
            <a:pPr marL="1252538" lvl="5" indent="-338138">
              <a:buClr>
                <a:srgbClr val="FF0000"/>
              </a:buClr>
              <a:buFont typeface="Wingdings" charset="2"/>
              <a:buChar char="§"/>
              <a:tabLst>
                <a:tab pos="1089025" algn="l"/>
                <a:tab pos="1538288" algn="l"/>
                <a:tab pos="1608138" algn="l"/>
                <a:tab pos="2003425" algn="l"/>
              </a:tabLst>
              <a:defRPr/>
            </a:pPr>
            <a:r>
              <a:rPr lang="en-GB" sz="2400" dirty="0">
                <a:solidFill>
                  <a:schemeClr val="tx1"/>
                </a:solidFill>
                <a:latin typeface="+mj-lt"/>
              </a:rPr>
              <a:t>after p</a:t>
            </a:r>
            <a:r>
              <a:rPr lang="en-GB" sz="2400" baseline="-25000" dirty="0">
                <a:solidFill>
                  <a:schemeClr val="tx1"/>
                </a:solidFill>
                <a:latin typeface="+mj-lt"/>
              </a:rPr>
              <a:t>i</a:t>
            </a:r>
            <a:r>
              <a:rPr lang="en-GB" sz="2400" dirty="0">
                <a:solidFill>
                  <a:schemeClr val="tx1"/>
                </a:solidFill>
                <a:latin typeface="+mj-lt"/>
              </a:rPr>
              <a:t> has recorded its state, for each outgoing channel </a:t>
            </a:r>
            <a:r>
              <a:rPr lang="en-GB" sz="2400" dirty="0" err="1">
                <a:solidFill>
                  <a:schemeClr val="tx1"/>
                </a:solidFill>
                <a:latin typeface="+mj-lt"/>
              </a:rPr>
              <a:t>c</a:t>
            </a:r>
            <a:r>
              <a:rPr lang="en-GB" sz="2400" dirty="0">
                <a:solidFill>
                  <a:schemeClr val="tx1"/>
                </a:solidFill>
                <a:latin typeface="+mj-lt"/>
              </a:rPr>
              <a:t>:</a:t>
            </a:r>
          </a:p>
          <a:p>
            <a:pPr marL="1252538" lvl="6" indent="-338138">
              <a:buClr>
                <a:srgbClr val="FF0000"/>
              </a:buClr>
              <a:buFont typeface="Wingdings" charset="2"/>
              <a:buChar char="§"/>
              <a:tabLst>
                <a:tab pos="1089025" algn="l"/>
                <a:tab pos="1538288" algn="l"/>
                <a:tab pos="1608138" algn="l"/>
                <a:tab pos="2003425" algn="l"/>
              </a:tabLst>
              <a:defRPr/>
            </a:pPr>
            <a:r>
              <a:rPr lang="en-GB" sz="2400" dirty="0">
                <a:solidFill>
                  <a:schemeClr val="tx1"/>
                </a:solidFill>
                <a:latin typeface="+mj-lt"/>
              </a:rPr>
              <a:t>p</a:t>
            </a:r>
            <a:r>
              <a:rPr lang="en-GB" sz="2400" baseline="-25000" dirty="0">
                <a:solidFill>
                  <a:schemeClr val="tx1"/>
                </a:solidFill>
                <a:latin typeface="+mj-lt"/>
              </a:rPr>
              <a:t>i</a:t>
            </a:r>
            <a:r>
              <a:rPr lang="en-GB" sz="2400" dirty="0">
                <a:solidFill>
                  <a:schemeClr val="tx1"/>
                </a:solidFill>
                <a:latin typeface="+mj-lt"/>
              </a:rPr>
              <a:t>sends one marker message over </a:t>
            </a:r>
            <a:r>
              <a:rPr lang="en-GB" sz="2400" dirty="0" err="1">
                <a:solidFill>
                  <a:schemeClr val="tx1"/>
                </a:solidFill>
                <a:latin typeface="+mj-lt"/>
              </a:rPr>
              <a:t>c</a:t>
            </a:r>
            <a:r>
              <a:rPr lang="en-GB" sz="2400" dirty="0">
                <a:solidFill>
                  <a:schemeClr val="tx1"/>
                </a:solidFill>
                <a:latin typeface="+mj-lt"/>
              </a:rPr>
              <a:t> (before it sends any other message over </a:t>
            </a:r>
            <a:r>
              <a:rPr lang="en-GB" sz="2400" dirty="0" err="1">
                <a:solidFill>
                  <a:schemeClr val="tx1"/>
                </a:solidFill>
                <a:latin typeface="+mj-lt"/>
              </a:rPr>
              <a:t>c</a:t>
            </a:r>
            <a:r>
              <a:rPr lang="en-GB" sz="2400" dirty="0">
                <a:solidFill>
                  <a:schemeClr val="tx1"/>
                </a:solidFill>
                <a:latin typeface="+mj-lt"/>
              </a:rPr>
              <a:t>). </a:t>
            </a:r>
            <a:endParaRPr lang="en-GB" sz="2400" dirty="0" smtClean="0">
              <a:solidFill>
                <a:schemeClr val="tx1"/>
              </a:solidFill>
              <a:latin typeface="+mj-lt"/>
            </a:endParaRPr>
          </a:p>
          <a:p>
            <a:pPr marL="457200" lvl="3">
              <a:buClr>
                <a:srgbClr val="FF0000"/>
              </a:buClr>
              <a:tabLst>
                <a:tab pos="1089025" algn="l"/>
                <a:tab pos="1538288" algn="l"/>
                <a:tab pos="1608138" algn="l"/>
                <a:tab pos="2003425" algn="l"/>
              </a:tabLst>
              <a:defRPr/>
            </a:pPr>
            <a:endParaRPr lang="en-GB" dirty="0" smtClean="0">
              <a:solidFill>
                <a:schemeClr val="tx1"/>
              </a:solidFill>
              <a:latin typeface="+mj-lt"/>
            </a:endParaRPr>
          </a:p>
          <a:p>
            <a:pPr marL="457200" lvl="3">
              <a:buClr>
                <a:srgbClr val="FF0000"/>
              </a:buClr>
              <a:tabLst>
                <a:tab pos="1089025" algn="l"/>
                <a:tab pos="1538288" algn="l"/>
                <a:tab pos="1608138" algn="l"/>
                <a:tab pos="2003425" algn="l"/>
              </a:tabLst>
              <a:defRPr/>
            </a:pPr>
            <a:r>
              <a:rPr lang="en-GB" dirty="0" smtClean="0">
                <a:solidFill>
                  <a:schemeClr val="tx1"/>
                </a:solidFill>
                <a:latin typeface="+mj-lt"/>
              </a:rPr>
              <a:t>Else p</a:t>
            </a:r>
            <a:r>
              <a:rPr lang="en-GB" baseline="-25000" dirty="0" smtClean="0">
                <a:solidFill>
                  <a:schemeClr val="tx1"/>
                </a:solidFill>
                <a:latin typeface="+mj-lt"/>
              </a:rPr>
              <a:t>i</a:t>
            </a:r>
            <a:r>
              <a:rPr lang="en-GB" dirty="0" smtClean="0">
                <a:solidFill>
                  <a:schemeClr val="tx1"/>
                </a:solidFill>
                <a:latin typeface="+mj-lt"/>
              </a:rPr>
              <a:t> records </a:t>
            </a:r>
            <a:r>
              <a:rPr lang="en-GB" dirty="0">
                <a:solidFill>
                  <a:schemeClr val="tx1"/>
                </a:solidFill>
                <a:latin typeface="+mj-lt"/>
              </a:rPr>
              <a:t>the state of channel</a:t>
            </a:r>
            <a:r>
              <a:rPr lang="en-GB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+mj-lt"/>
              </a:rPr>
              <a:t>c</a:t>
            </a:r>
            <a:r>
              <a:rPr lang="en-GB" dirty="0" smtClean="0">
                <a:solidFill>
                  <a:schemeClr val="tx1"/>
                </a:solidFill>
                <a:latin typeface="+mj-lt"/>
              </a:rPr>
              <a:t> as </a:t>
            </a:r>
            <a:r>
              <a:rPr lang="en-GB" dirty="0">
                <a:solidFill>
                  <a:schemeClr val="tx1"/>
                </a:solidFill>
                <a:latin typeface="+mj-lt"/>
              </a:rPr>
              <a:t>the set of messages it has received over c since it saved its state.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 hangingPunct="1"/>
            <a:r>
              <a:rPr lang="en-US"/>
              <a:t>Chandy/Lamport Algorithm Variant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828800"/>
            <a:ext cx="9136063" cy="3668713"/>
          </a:xfrm>
        </p:spPr>
        <p:txBody>
          <a:bodyPr/>
          <a:lstStyle/>
          <a:p>
            <a:pPr marL="914400" indent="-449263" algn="l" defTabSz="914400" eaLnBrk="1" hangingPunct="1">
              <a:lnSpc>
                <a:spcPct val="90000"/>
              </a:lnSpc>
              <a:buSzPct val="60000"/>
              <a:buFont typeface="Times New Roman" pitchFamily="-65" charset="0"/>
              <a:buBlip>
                <a:blip r:embed="rId3"/>
              </a:buBlip>
            </a:pPr>
            <a:r>
              <a:rPr lang="en-US" sz="2800" dirty="0"/>
              <a:t>This algorithm, but implemented with an outgoing flood followed by an incoming wave of snapshot contributions</a:t>
            </a:r>
            <a:endParaRPr lang="en-US" sz="2800" dirty="0" smtClean="0"/>
          </a:p>
          <a:p>
            <a:pPr marL="914400" indent="-449263" algn="l" defTabSz="914400" eaLnBrk="1" hangingPunct="1">
              <a:lnSpc>
                <a:spcPct val="90000"/>
              </a:lnSpc>
              <a:buSzPct val="60000"/>
              <a:buFont typeface="Times New Roman" pitchFamily="-65" charset="0"/>
              <a:buBlip>
                <a:blip r:embed="rId3"/>
              </a:buBlip>
            </a:pPr>
            <a:endParaRPr lang="en-US" sz="2800" dirty="0" smtClean="0"/>
          </a:p>
          <a:p>
            <a:pPr marL="914400" indent="-449263" algn="l" defTabSz="914400" eaLnBrk="1" hangingPunct="1">
              <a:lnSpc>
                <a:spcPct val="90000"/>
              </a:lnSpc>
              <a:buSzPct val="60000"/>
              <a:buFont typeface="Times New Roman" pitchFamily="-65" charset="0"/>
              <a:buBlip>
                <a:blip r:embed="rId3"/>
              </a:buBlip>
            </a:pPr>
            <a:r>
              <a:rPr lang="en-US" sz="2800" dirty="0" smtClean="0"/>
              <a:t>Snapshot </a:t>
            </a:r>
            <a:r>
              <a:rPr lang="en-US" sz="2800" dirty="0"/>
              <a:t>ends up accumulating at the initiator, p</a:t>
            </a:r>
            <a:r>
              <a:rPr lang="en-US" sz="2800" baseline="-25000" dirty="0"/>
              <a:t>i</a:t>
            </a:r>
            <a:endParaRPr lang="en-US" sz="2800" baseline="-25000" dirty="0" smtClean="0"/>
          </a:p>
          <a:p>
            <a:pPr marL="914400" indent="-449263" algn="l" defTabSz="914400" eaLnBrk="1" hangingPunct="1">
              <a:lnSpc>
                <a:spcPct val="90000"/>
              </a:lnSpc>
              <a:buSzPct val="60000"/>
              <a:buFont typeface="Times New Roman" pitchFamily="-65" charset="0"/>
              <a:buBlip>
                <a:blip r:embed="rId3"/>
              </a:buBlip>
            </a:pPr>
            <a:endParaRPr lang="en-US" sz="2800" dirty="0" smtClean="0"/>
          </a:p>
          <a:p>
            <a:pPr marL="914400" indent="-449263" algn="l" defTabSz="914400" eaLnBrk="1" hangingPunct="1">
              <a:lnSpc>
                <a:spcPct val="90000"/>
              </a:lnSpc>
              <a:buSzPct val="60000"/>
              <a:buFont typeface="Times New Roman" pitchFamily="-65" charset="0"/>
              <a:buBlip>
                <a:blip r:embed="rId3"/>
              </a:buBlip>
            </a:pPr>
            <a:r>
              <a:rPr lang="en-US" sz="2800" dirty="0" smtClean="0"/>
              <a:t>Note</a:t>
            </a:r>
            <a:r>
              <a:rPr lang="en-US" sz="2800" dirty="0"/>
              <a:t>: neither algorithm tolerates process failures or message failures.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 hangingPunct="1"/>
            <a:r>
              <a:rPr lang="en-US"/>
              <a:t>Chandy/Lamport</a:t>
            </a:r>
          </a:p>
        </p:txBody>
      </p:sp>
      <p:sp>
        <p:nvSpPr>
          <p:cNvPr id="158723" name="Text Box 3"/>
          <p:cNvSpPr txBox="1">
            <a:spLocks noChangeArrowheads="1"/>
          </p:cNvSpPr>
          <p:nvPr/>
        </p:nvSpPr>
        <p:spPr bwMode="auto">
          <a:xfrm>
            <a:off x="2362200" y="32004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chemeClr val="tx1"/>
                </a:solidFill>
                <a:latin typeface="Tahoma" pitchFamily="-65" charset="0"/>
              </a:rPr>
              <a:t>p</a:t>
            </a:r>
          </a:p>
        </p:txBody>
      </p:sp>
      <p:sp>
        <p:nvSpPr>
          <p:cNvPr id="158724" name="Text Box 4"/>
          <p:cNvSpPr txBox="1">
            <a:spLocks noChangeArrowheads="1"/>
          </p:cNvSpPr>
          <p:nvPr/>
        </p:nvSpPr>
        <p:spPr bwMode="auto">
          <a:xfrm>
            <a:off x="3505200" y="26670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chemeClr val="tx1"/>
                </a:solidFill>
                <a:latin typeface="Tahoma" pitchFamily="-65" charset="0"/>
              </a:rPr>
              <a:t>q</a:t>
            </a:r>
          </a:p>
        </p:txBody>
      </p:sp>
      <p:sp>
        <p:nvSpPr>
          <p:cNvPr id="158725" name="Text Box 5"/>
          <p:cNvSpPr txBox="1">
            <a:spLocks noChangeArrowheads="1"/>
          </p:cNvSpPr>
          <p:nvPr/>
        </p:nvSpPr>
        <p:spPr bwMode="auto">
          <a:xfrm>
            <a:off x="5181600" y="28956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chemeClr val="tx1"/>
                </a:solidFill>
                <a:latin typeface="Tahoma" pitchFamily="-65" charset="0"/>
              </a:rPr>
              <a:t>r</a:t>
            </a:r>
          </a:p>
        </p:txBody>
      </p:sp>
      <p:sp>
        <p:nvSpPr>
          <p:cNvPr id="158726" name="Text Box 6"/>
          <p:cNvSpPr txBox="1">
            <a:spLocks noChangeArrowheads="1"/>
          </p:cNvSpPr>
          <p:nvPr/>
        </p:nvSpPr>
        <p:spPr bwMode="auto">
          <a:xfrm>
            <a:off x="3276600" y="35052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chemeClr val="tx1"/>
                </a:solidFill>
                <a:latin typeface="Tahoma" pitchFamily="-65" charset="0"/>
              </a:rPr>
              <a:t>s</a:t>
            </a:r>
          </a:p>
        </p:txBody>
      </p:sp>
      <p:sp>
        <p:nvSpPr>
          <p:cNvPr id="158727" name="Text Box 7"/>
          <p:cNvSpPr txBox="1">
            <a:spLocks noChangeArrowheads="1"/>
          </p:cNvSpPr>
          <p:nvPr/>
        </p:nvSpPr>
        <p:spPr bwMode="auto">
          <a:xfrm>
            <a:off x="4267200" y="25146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chemeClr val="tx1"/>
                </a:solidFill>
                <a:latin typeface="Tahoma" pitchFamily="-65" charset="0"/>
              </a:rPr>
              <a:t>t</a:t>
            </a:r>
          </a:p>
        </p:txBody>
      </p:sp>
      <p:sp>
        <p:nvSpPr>
          <p:cNvPr id="158728" name="Text Box 8"/>
          <p:cNvSpPr txBox="1">
            <a:spLocks noChangeArrowheads="1"/>
          </p:cNvSpPr>
          <p:nvPr/>
        </p:nvSpPr>
        <p:spPr bwMode="auto">
          <a:xfrm>
            <a:off x="4876800" y="39624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chemeClr val="tx1"/>
                </a:solidFill>
                <a:latin typeface="Tahoma" pitchFamily="-65" charset="0"/>
              </a:rPr>
              <a:t>u</a:t>
            </a:r>
          </a:p>
        </p:txBody>
      </p:sp>
      <p:sp>
        <p:nvSpPr>
          <p:cNvPr id="158729" name="Text Box 9"/>
          <p:cNvSpPr txBox="1">
            <a:spLocks noChangeArrowheads="1"/>
          </p:cNvSpPr>
          <p:nvPr/>
        </p:nvSpPr>
        <p:spPr bwMode="auto">
          <a:xfrm>
            <a:off x="2819400" y="44196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chemeClr val="tx1"/>
                </a:solidFill>
                <a:latin typeface="Tahoma" pitchFamily="-65" charset="0"/>
              </a:rPr>
              <a:t>v</a:t>
            </a:r>
          </a:p>
        </p:txBody>
      </p:sp>
      <p:sp>
        <p:nvSpPr>
          <p:cNvPr id="158730" name="Text Box 10"/>
          <p:cNvSpPr txBox="1">
            <a:spLocks noChangeArrowheads="1"/>
          </p:cNvSpPr>
          <p:nvPr/>
        </p:nvSpPr>
        <p:spPr bwMode="auto">
          <a:xfrm>
            <a:off x="5791200" y="21336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chemeClr val="tx1"/>
                </a:solidFill>
                <a:latin typeface="Tahoma" pitchFamily="-65" charset="0"/>
              </a:rPr>
              <a:t>w</a:t>
            </a:r>
          </a:p>
        </p:txBody>
      </p:sp>
      <p:sp>
        <p:nvSpPr>
          <p:cNvPr id="158731" name="Text Box 11"/>
          <p:cNvSpPr txBox="1">
            <a:spLocks noChangeArrowheads="1"/>
          </p:cNvSpPr>
          <p:nvPr/>
        </p:nvSpPr>
        <p:spPr bwMode="auto">
          <a:xfrm>
            <a:off x="5943600" y="44958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chemeClr val="tx1"/>
                </a:solidFill>
                <a:latin typeface="Tahoma" pitchFamily="-65" charset="0"/>
              </a:rPr>
              <a:t>x</a:t>
            </a:r>
          </a:p>
        </p:txBody>
      </p:sp>
      <p:sp>
        <p:nvSpPr>
          <p:cNvPr id="158732" name="Text Box 12"/>
          <p:cNvSpPr txBox="1">
            <a:spLocks noChangeArrowheads="1"/>
          </p:cNvSpPr>
          <p:nvPr/>
        </p:nvSpPr>
        <p:spPr bwMode="auto">
          <a:xfrm>
            <a:off x="1447800" y="42672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chemeClr val="tx1"/>
                </a:solidFill>
                <a:latin typeface="Tahoma" pitchFamily="-65" charset="0"/>
              </a:rPr>
              <a:t>y</a:t>
            </a:r>
          </a:p>
        </p:txBody>
      </p:sp>
      <p:sp>
        <p:nvSpPr>
          <p:cNvPr id="158733" name="Text Box 13"/>
          <p:cNvSpPr txBox="1">
            <a:spLocks noChangeArrowheads="1"/>
          </p:cNvSpPr>
          <p:nvPr/>
        </p:nvSpPr>
        <p:spPr bwMode="auto">
          <a:xfrm>
            <a:off x="7620000" y="51816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chemeClr val="tx1"/>
                </a:solidFill>
                <a:latin typeface="Tahoma" pitchFamily="-65" charset="0"/>
              </a:rPr>
              <a:t>z</a:t>
            </a:r>
          </a:p>
        </p:txBody>
      </p:sp>
      <p:sp>
        <p:nvSpPr>
          <p:cNvPr id="158734" name="Line 14"/>
          <p:cNvSpPr>
            <a:spLocks noChangeShapeType="1"/>
          </p:cNvSpPr>
          <p:nvPr/>
        </p:nvSpPr>
        <p:spPr bwMode="auto">
          <a:xfrm flipH="1">
            <a:off x="1676400" y="3581400"/>
            <a:ext cx="685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58735" name="Line 15"/>
          <p:cNvSpPr>
            <a:spLocks noChangeShapeType="1"/>
          </p:cNvSpPr>
          <p:nvPr/>
        </p:nvSpPr>
        <p:spPr bwMode="auto">
          <a:xfrm>
            <a:off x="1676400" y="4495800"/>
            <a:ext cx="1143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58736" name="Line 16"/>
          <p:cNvSpPr>
            <a:spLocks noChangeShapeType="1"/>
          </p:cNvSpPr>
          <p:nvPr/>
        </p:nvSpPr>
        <p:spPr bwMode="auto">
          <a:xfrm flipH="1">
            <a:off x="2971800" y="3810000"/>
            <a:ext cx="381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58737" name="Line 17"/>
          <p:cNvSpPr>
            <a:spLocks noChangeShapeType="1"/>
          </p:cNvSpPr>
          <p:nvPr/>
        </p:nvSpPr>
        <p:spPr bwMode="auto">
          <a:xfrm flipV="1">
            <a:off x="2590800" y="3124200"/>
            <a:ext cx="2590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58738" name="Line 18"/>
          <p:cNvSpPr>
            <a:spLocks noChangeShapeType="1"/>
          </p:cNvSpPr>
          <p:nvPr/>
        </p:nvSpPr>
        <p:spPr bwMode="auto">
          <a:xfrm flipV="1">
            <a:off x="2590800" y="2895600"/>
            <a:ext cx="914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58739" name="Line 19"/>
          <p:cNvSpPr>
            <a:spLocks noChangeShapeType="1"/>
          </p:cNvSpPr>
          <p:nvPr/>
        </p:nvSpPr>
        <p:spPr bwMode="auto">
          <a:xfrm flipV="1">
            <a:off x="2667000" y="2819400"/>
            <a:ext cx="1676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58740" name="Line 20"/>
          <p:cNvSpPr>
            <a:spLocks noChangeShapeType="1"/>
          </p:cNvSpPr>
          <p:nvPr/>
        </p:nvSpPr>
        <p:spPr bwMode="auto">
          <a:xfrm flipV="1">
            <a:off x="5334000" y="2438400"/>
            <a:ext cx="533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58741" name="Line 21"/>
          <p:cNvSpPr>
            <a:spLocks noChangeShapeType="1"/>
          </p:cNvSpPr>
          <p:nvPr/>
        </p:nvSpPr>
        <p:spPr bwMode="auto">
          <a:xfrm flipH="1">
            <a:off x="5029200" y="3200400"/>
            <a:ext cx="228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58742" name="Line 22"/>
          <p:cNvSpPr>
            <a:spLocks noChangeShapeType="1"/>
          </p:cNvSpPr>
          <p:nvPr/>
        </p:nvSpPr>
        <p:spPr bwMode="auto">
          <a:xfrm>
            <a:off x="3124200" y="4648200"/>
            <a:ext cx="4572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58743" name="Line 23"/>
          <p:cNvSpPr>
            <a:spLocks noChangeShapeType="1"/>
          </p:cNvSpPr>
          <p:nvPr/>
        </p:nvSpPr>
        <p:spPr bwMode="auto">
          <a:xfrm flipV="1">
            <a:off x="3124200" y="4191000"/>
            <a:ext cx="1752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58744" name="Line 24"/>
          <p:cNvSpPr>
            <a:spLocks noChangeShapeType="1"/>
          </p:cNvSpPr>
          <p:nvPr/>
        </p:nvSpPr>
        <p:spPr bwMode="auto">
          <a:xfrm flipV="1">
            <a:off x="4495800" y="2362200"/>
            <a:ext cx="1295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58745" name="Line 25"/>
          <p:cNvSpPr>
            <a:spLocks noChangeShapeType="1"/>
          </p:cNvSpPr>
          <p:nvPr/>
        </p:nvSpPr>
        <p:spPr bwMode="auto">
          <a:xfrm>
            <a:off x="6019800" y="2438400"/>
            <a:ext cx="7620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58746" name="Line 26"/>
          <p:cNvSpPr>
            <a:spLocks noChangeShapeType="1"/>
          </p:cNvSpPr>
          <p:nvPr/>
        </p:nvSpPr>
        <p:spPr bwMode="auto">
          <a:xfrm>
            <a:off x="5105400" y="4191000"/>
            <a:ext cx="914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58747" name="Line 27"/>
          <p:cNvSpPr>
            <a:spLocks noChangeShapeType="1"/>
          </p:cNvSpPr>
          <p:nvPr/>
        </p:nvSpPr>
        <p:spPr bwMode="auto">
          <a:xfrm>
            <a:off x="3505200" y="3810000"/>
            <a:ext cx="1371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58748" name="Line 28"/>
          <p:cNvSpPr>
            <a:spLocks noChangeShapeType="1"/>
          </p:cNvSpPr>
          <p:nvPr/>
        </p:nvSpPr>
        <p:spPr bwMode="auto">
          <a:xfrm>
            <a:off x="6172200" y="4724400"/>
            <a:ext cx="1524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58749" name="Text Box 29"/>
          <p:cNvSpPr txBox="1">
            <a:spLocks noChangeArrowheads="1"/>
          </p:cNvSpPr>
          <p:nvPr/>
        </p:nvSpPr>
        <p:spPr bwMode="auto">
          <a:xfrm>
            <a:off x="2590800" y="5791200"/>
            <a:ext cx="4038600" cy="366713"/>
          </a:xfrm>
          <a:prstGeom prst="rect">
            <a:avLst/>
          </a:prstGeom>
          <a:solidFill>
            <a:srgbClr val="FFA1A1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i="1">
                <a:solidFill>
                  <a:schemeClr val="tx1"/>
                </a:solidFill>
                <a:latin typeface="Tahoma" pitchFamily="-65" charset="0"/>
              </a:rPr>
              <a:t>A network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 hangingPunct="1"/>
            <a:r>
              <a:rPr lang="en-US"/>
              <a:t>Chandy/Lamport</a:t>
            </a:r>
          </a:p>
        </p:txBody>
      </p:sp>
      <p:sp>
        <p:nvSpPr>
          <p:cNvPr id="160771" name="Text Box 3"/>
          <p:cNvSpPr txBox="1">
            <a:spLocks noChangeArrowheads="1"/>
          </p:cNvSpPr>
          <p:nvPr/>
        </p:nvSpPr>
        <p:spPr bwMode="auto">
          <a:xfrm>
            <a:off x="2362200" y="32004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rgbClr val="FF3300"/>
                </a:solidFill>
                <a:latin typeface="Tahoma" pitchFamily="-65" charset="0"/>
              </a:rPr>
              <a:t>p</a:t>
            </a:r>
          </a:p>
        </p:txBody>
      </p:sp>
      <p:sp>
        <p:nvSpPr>
          <p:cNvPr id="160772" name="Text Box 4"/>
          <p:cNvSpPr txBox="1">
            <a:spLocks noChangeArrowheads="1"/>
          </p:cNvSpPr>
          <p:nvPr/>
        </p:nvSpPr>
        <p:spPr bwMode="auto">
          <a:xfrm>
            <a:off x="3505200" y="26670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chemeClr val="tx1"/>
                </a:solidFill>
                <a:latin typeface="Tahoma" pitchFamily="-65" charset="0"/>
              </a:rPr>
              <a:t>q</a:t>
            </a:r>
          </a:p>
        </p:txBody>
      </p:sp>
      <p:sp>
        <p:nvSpPr>
          <p:cNvPr id="160773" name="Text Box 5"/>
          <p:cNvSpPr txBox="1">
            <a:spLocks noChangeArrowheads="1"/>
          </p:cNvSpPr>
          <p:nvPr/>
        </p:nvSpPr>
        <p:spPr bwMode="auto">
          <a:xfrm>
            <a:off x="5181600" y="28956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chemeClr val="tx1"/>
                </a:solidFill>
                <a:latin typeface="Tahoma" pitchFamily="-65" charset="0"/>
              </a:rPr>
              <a:t>r</a:t>
            </a:r>
          </a:p>
        </p:txBody>
      </p:sp>
      <p:sp>
        <p:nvSpPr>
          <p:cNvPr id="160774" name="Text Box 6"/>
          <p:cNvSpPr txBox="1">
            <a:spLocks noChangeArrowheads="1"/>
          </p:cNvSpPr>
          <p:nvPr/>
        </p:nvSpPr>
        <p:spPr bwMode="auto">
          <a:xfrm>
            <a:off x="3276600" y="35052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chemeClr val="tx1"/>
                </a:solidFill>
                <a:latin typeface="Tahoma" pitchFamily="-65" charset="0"/>
              </a:rPr>
              <a:t>s</a:t>
            </a:r>
          </a:p>
        </p:txBody>
      </p:sp>
      <p:sp>
        <p:nvSpPr>
          <p:cNvPr id="160775" name="Text Box 7"/>
          <p:cNvSpPr txBox="1">
            <a:spLocks noChangeArrowheads="1"/>
          </p:cNvSpPr>
          <p:nvPr/>
        </p:nvSpPr>
        <p:spPr bwMode="auto">
          <a:xfrm>
            <a:off x="4267200" y="25146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chemeClr val="tx1"/>
                </a:solidFill>
                <a:latin typeface="Tahoma" pitchFamily="-65" charset="0"/>
              </a:rPr>
              <a:t>t</a:t>
            </a:r>
          </a:p>
        </p:txBody>
      </p:sp>
      <p:sp>
        <p:nvSpPr>
          <p:cNvPr id="160776" name="Text Box 8"/>
          <p:cNvSpPr txBox="1">
            <a:spLocks noChangeArrowheads="1"/>
          </p:cNvSpPr>
          <p:nvPr/>
        </p:nvSpPr>
        <p:spPr bwMode="auto">
          <a:xfrm>
            <a:off x="4876800" y="39624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chemeClr val="tx1"/>
                </a:solidFill>
                <a:latin typeface="Tahoma" pitchFamily="-65" charset="0"/>
              </a:rPr>
              <a:t>u</a:t>
            </a:r>
          </a:p>
        </p:txBody>
      </p:sp>
      <p:sp>
        <p:nvSpPr>
          <p:cNvPr id="160777" name="Text Box 9"/>
          <p:cNvSpPr txBox="1">
            <a:spLocks noChangeArrowheads="1"/>
          </p:cNvSpPr>
          <p:nvPr/>
        </p:nvSpPr>
        <p:spPr bwMode="auto">
          <a:xfrm>
            <a:off x="2819400" y="44196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chemeClr val="tx1"/>
                </a:solidFill>
                <a:latin typeface="Tahoma" pitchFamily="-65" charset="0"/>
              </a:rPr>
              <a:t>v</a:t>
            </a:r>
          </a:p>
        </p:txBody>
      </p:sp>
      <p:sp>
        <p:nvSpPr>
          <p:cNvPr id="160778" name="Text Box 10"/>
          <p:cNvSpPr txBox="1">
            <a:spLocks noChangeArrowheads="1"/>
          </p:cNvSpPr>
          <p:nvPr/>
        </p:nvSpPr>
        <p:spPr bwMode="auto">
          <a:xfrm>
            <a:off x="5791200" y="21336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chemeClr val="tx1"/>
                </a:solidFill>
                <a:latin typeface="Tahoma" pitchFamily="-65" charset="0"/>
              </a:rPr>
              <a:t>w</a:t>
            </a:r>
          </a:p>
        </p:txBody>
      </p:sp>
      <p:sp>
        <p:nvSpPr>
          <p:cNvPr id="160779" name="Text Box 11"/>
          <p:cNvSpPr txBox="1">
            <a:spLocks noChangeArrowheads="1"/>
          </p:cNvSpPr>
          <p:nvPr/>
        </p:nvSpPr>
        <p:spPr bwMode="auto">
          <a:xfrm>
            <a:off x="5943600" y="44958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chemeClr val="tx1"/>
                </a:solidFill>
                <a:latin typeface="Tahoma" pitchFamily="-65" charset="0"/>
              </a:rPr>
              <a:t>x</a:t>
            </a:r>
          </a:p>
        </p:txBody>
      </p:sp>
      <p:sp>
        <p:nvSpPr>
          <p:cNvPr id="160780" name="Text Box 12"/>
          <p:cNvSpPr txBox="1">
            <a:spLocks noChangeArrowheads="1"/>
          </p:cNvSpPr>
          <p:nvPr/>
        </p:nvSpPr>
        <p:spPr bwMode="auto">
          <a:xfrm>
            <a:off x="1447800" y="42672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chemeClr val="tx1"/>
                </a:solidFill>
                <a:latin typeface="Tahoma" pitchFamily="-65" charset="0"/>
              </a:rPr>
              <a:t>y</a:t>
            </a:r>
          </a:p>
        </p:txBody>
      </p:sp>
      <p:sp>
        <p:nvSpPr>
          <p:cNvPr id="160781" name="Text Box 13"/>
          <p:cNvSpPr txBox="1">
            <a:spLocks noChangeArrowheads="1"/>
          </p:cNvSpPr>
          <p:nvPr/>
        </p:nvSpPr>
        <p:spPr bwMode="auto">
          <a:xfrm>
            <a:off x="7620000" y="51816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chemeClr val="tx1"/>
                </a:solidFill>
                <a:latin typeface="Tahoma" pitchFamily="-65" charset="0"/>
              </a:rPr>
              <a:t>z</a:t>
            </a:r>
          </a:p>
        </p:txBody>
      </p:sp>
      <p:sp>
        <p:nvSpPr>
          <p:cNvPr id="160782" name="Line 14"/>
          <p:cNvSpPr>
            <a:spLocks noChangeShapeType="1"/>
          </p:cNvSpPr>
          <p:nvPr/>
        </p:nvSpPr>
        <p:spPr bwMode="auto">
          <a:xfrm flipH="1">
            <a:off x="1676400" y="3581400"/>
            <a:ext cx="685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60783" name="Line 15"/>
          <p:cNvSpPr>
            <a:spLocks noChangeShapeType="1"/>
          </p:cNvSpPr>
          <p:nvPr/>
        </p:nvSpPr>
        <p:spPr bwMode="auto">
          <a:xfrm>
            <a:off x="1676400" y="4495800"/>
            <a:ext cx="1143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60784" name="Line 16"/>
          <p:cNvSpPr>
            <a:spLocks noChangeShapeType="1"/>
          </p:cNvSpPr>
          <p:nvPr/>
        </p:nvSpPr>
        <p:spPr bwMode="auto">
          <a:xfrm flipH="1">
            <a:off x="2971800" y="3810000"/>
            <a:ext cx="381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60785" name="Line 17"/>
          <p:cNvSpPr>
            <a:spLocks noChangeShapeType="1"/>
          </p:cNvSpPr>
          <p:nvPr/>
        </p:nvSpPr>
        <p:spPr bwMode="auto">
          <a:xfrm flipV="1">
            <a:off x="2590800" y="3124200"/>
            <a:ext cx="2590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60786" name="Line 18"/>
          <p:cNvSpPr>
            <a:spLocks noChangeShapeType="1"/>
          </p:cNvSpPr>
          <p:nvPr/>
        </p:nvSpPr>
        <p:spPr bwMode="auto">
          <a:xfrm flipV="1">
            <a:off x="2590800" y="2895600"/>
            <a:ext cx="914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60787" name="Line 19"/>
          <p:cNvSpPr>
            <a:spLocks noChangeShapeType="1"/>
          </p:cNvSpPr>
          <p:nvPr/>
        </p:nvSpPr>
        <p:spPr bwMode="auto">
          <a:xfrm flipV="1">
            <a:off x="2667000" y="2819400"/>
            <a:ext cx="1676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60788" name="Line 20"/>
          <p:cNvSpPr>
            <a:spLocks noChangeShapeType="1"/>
          </p:cNvSpPr>
          <p:nvPr/>
        </p:nvSpPr>
        <p:spPr bwMode="auto">
          <a:xfrm flipV="1">
            <a:off x="5334000" y="2438400"/>
            <a:ext cx="533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60789" name="Line 21"/>
          <p:cNvSpPr>
            <a:spLocks noChangeShapeType="1"/>
          </p:cNvSpPr>
          <p:nvPr/>
        </p:nvSpPr>
        <p:spPr bwMode="auto">
          <a:xfrm flipH="1">
            <a:off x="5029200" y="3200400"/>
            <a:ext cx="228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60790" name="Line 22"/>
          <p:cNvSpPr>
            <a:spLocks noChangeShapeType="1"/>
          </p:cNvSpPr>
          <p:nvPr/>
        </p:nvSpPr>
        <p:spPr bwMode="auto">
          <a:xfrm>
            <a:off x="3124200" y="4648200"/>
            <a:ext cx="4572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60791" name="Line 23"/>
          <p:cNvSpPr>
            <a:spLocks noChangeShapeType="1"/>
          </p:cNvSpPr>
          <p:nvPr/>
        </p:nvSpPr>
        <p:spPr bwMode="auto">
          <a:xfrm flipV="1">
            <a:off x="3124200" y="4191000"/>
            <a:ext cx="1752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60792" name="Line 24"/>
          <p:cNvSpPr>
            <a:spLocks noChangeShapeType="1"/>
          </p:cNvSpPr>
          <p:nvPr/>
        </p:nvSpPr>
        <p:spPr bwMode="auto">
          <a:xfrm flipV="1">
            <a:off x="4495800" y="2362200"/>
            <a:ext cx="1295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60793" name="Line 25"/>
          <p:cNvSpPr>
            <a:spLocks noChangeShapeType="1"/>
          </p:cNvSpPr>
          <p:nvPr/>
        </p:nvSpPr>
        <p:spPr bwMode="auto">
          <a:xfrm>
            <a:off x="6019800" y="2438400"/>
            <a:ext cx="7620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60794" name="Line 26"/>
          <p:cNvSpPr>
            <a:spLocks noChangeShapeType="1"/>
          </p:cNvSpPr>
          <p:nvPr/>
        </p:nvSpPr>
        <p:spPr bwMode="auto">
          <a:xfrm>
            <a:off x="5105400" y="4191000"/>
            <a:ext cx="914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60795" name="Line 27"/>
          <p:cNvSpPr>
            <a:spLocks noChangeShapeType="1"/>
          </p:cNvSpPr>
          <p:nvPr/>
        </p:nvSpPr>
        <p:spPr bwMode="auto">
          <a:xfrm>
            <a:off x="3505200" y="3810000"/>
            <a:ext cx="1371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60796" name="Line 28"/>
          <p:cNvSpPr>
            <a:spLocks noChangeShapeType="1"/>
          </p:cNvSpPr>
          <p:nvPr/>
        </p:nvSpPr>
        <p:spPr bwMode="auto">
          <a:xfrm>
            <a:off x="6172200" y="4724400"/>
            <a:ext cx="1524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60797" name="Text Box 29"/>
          <p:cNvSpPr txBox="1">
            <a:spLocks noChangeArrowheads="1"/>
          </p:cNvSpPr>
          <p:nvPr/>
        </p:nvSpPr>
        <p:spPr bwMode="auto">
          <a:xfrm>
            <a:off x="2590800" y="5791200"/>
            <a:ext cx="4038600" cy="366713"/>
          </a:xfrm>
          <a:prstGeom prst="rect">
            <a:avLst/>
          </a:prstGeom>
          <a:solidFill>
            <a:srgbClr val="FFA1A1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i="1">
                <a:solidFill>
                  <a:schemeClr val="tx1"/>
                </a:solidFill>
                <a:latin typeface="Tahoma" pitchFamily="-65" charset="0"/>
              </a:rPr>
              <a:t>A network</a:t>
            </a:r>
          </a:p>
        </p:txBody>
      </p:sp>
      <p:sp>
        <p:nvSpPr>
          <p:cNvPr id="160798" name="AutoShape 30"/>
          <p:cNvSpPr>
            <a:spLocks noChangeArrowheads="1"/>
          </p:cNvSpPr>
          <p:nvPr/>
        </p:nvSpPr>
        <p:spPr bwMode="auto">
          <a:xfrm>
            <a:off x="838200" y="2514600"/>
            <a:ext cx="1600200" cy="685800"/>
          </a:xfrm>
          <a:prstGeom prst="wedgeRectCallout">
            <a:avLst>
              <a:gd name="adj1" fmla="val 49106"/>
              <a:gd name="adj2" fmla="val 76620"/>
            </a:avLst>
          </a:prstGeom>
          <a:solidFill>
            <a:srgbClr val="FFA1A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/>
            <a:r>
              <a:rPr lang="en-US" sz="1600">
                <a:solidFill>
                  <a:schemeClr val="tx1"/>
                </a:solidFill>
                <a:latin typeface="Tahoma" pitchFamily="-65" charset="0"/>
              </a:rPr>
              <a:t>I want to start a snapshot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 hangingPunct="1"/>
            <a:r>
              <a:rPr lang="en-US"/>
              <a:t>Chandy/Lamport</a:t>
            </a:r>
          </a:p>
        </p:txBody>
      </p:sp>
      <p:sp>
        <p:nvSpPr>
          <p:cNvPr id="162819" name="Text Box 3"/>
          <p:cNvSpPr txBox="1">
            <a:spLocks noChangeArrowheads="1"/>
          </p:cNvSpPr>
          <p:nvPr/>
        </p:nvSpPr>
        <p:spPr bwMode="auto">
          <a:xfrm>
            <a:off x="2362200" y="32004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rgbClr val="FF3300"/>
                </a:solidFill>
                <a:latin typeface="Tahoma" pitchFamily="-65" charset="0"/>
              </a:rPr>
              <a:t>p</a:t>
            </a:r>
          </a:p>
        </p:txBody>
      </p:sp>
      <p:sp>
        <p:nvSpPr>
          <p:cNvPr id="162820" name="Text Box 4"/>
          <p:cNvSpPr txBox="1">
            <a:spLocks noChangeArrowheads="1"/>
          </p:cNvSpPr>
          <p:nvPr/>
        </p:nvSpPr>
        <p:spPr bwMode="auto">
          <a:xfrm>
            <a:off x="3505200" y="26670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chemeClr val="tx1"/>
                </a:solidFill>
                <a:latin typeface="Tahoma" pitchFamily="-65" charset="0"/>
              </a:rPr>
              <a:t>q</a:t>
            </a:r>
          </a:p>
        </p:txBody>
      </p:sp>
      <p:sp>
        <p:nvSpPr>
          <p:cNvPr id="162821" name="Text Box 5"/>
          <p:cNvSpPr txBox="1">
            <a:spLocks noChangeArrowheads="1"/>
          </p:cNvSpPr>
          <p:nvPr/>
        </p:nvSpPr>
        <p:spPr bwMode="auto">
          <a:xfrm>
            <a:off x="5181600" y="28956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chemeClr val="tx1"/>
                </a:solidFill>
                <a:latin typeface="Tahoma" pitchFamily="-65" charset="0"/>
              </a:rPr>
              <a:t>r</a:t>
            </a:r>
          </a:p>
        </p:txBody>
      </p:sp>
      <p:sp>
        <p:nvSpPr>
          <p:cNvPr id="162822" name="Text Box 6"/>
          <p:cNvSpPr txBox="1">
            <a:spLocks noChangeArrowheads="1"/>
          </p:cNvSpPr>
          <p:nvPr/>
        </p:nvSpPr>
        <p:spPr bwMode="auto">
          <a:xfrm>
            <a:off x="3276600" y="35052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chemeClr val="tx1"/>
                </a:solidFill>
                <a:latin typeface="Tahoma" pitchFamily="-65" charset="0"/>
              </a:rPr>
              <a:t>s</a:t>
            </a:r>
          </a:p>
        </p:txBody>
      </p:sp>
      <p:sp>
        <p:nvSpPr>
          <p:cNvPr id="162823" name="Text Box 7"/>
          <p:cNvSpPr txBox="1">
            <a:spLocks noChangeArrowheads="1"/>
          </p:cNvSpPr>
          <p:nvPr/>
        </p:nvSpPr>
        <p:spPr bwMode="auto">
          <a:xfrm>
            <a:off x="4267200" y="25146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chemeClr val="tx1"/>
                </a:solidFill>
                <a:latin typeface="Tahoma" pitchFamily="-65" charset="0"/>
              </a:rPr>
              <a:t>t</a:t>
            </a:r>
          </a:p>
        </p:txBody>
      </p:sp>
      <p:sp>
        <p:nvSpPr>
          <p:cNvPr id="162824" name="Text Box 8"/>
          <p:cNvSpPr txBox="1">
            <a:spLocks noChangeArrowheads="1"/>
          </p:cNvSpPr>
          <p:nvPr/>
        </p:nvSpPr>
        <p:spPr bwMode="auto">
          <a:xfrm>
            <a:off x="4876800" y="39624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chemeClr val="tx1"/>
                </a:solidFill>
                <a:latin typeface="Tahoma" pitchFamily="-65" charset="0"/>
              </a:rPr>
              <a:t>u</a:t>
            </a:r>
          </a:p>
        </p:txBody>
      </p:sp>
      <p:sp>
        <p:nvSpPr>
          <p:cNvPr id="162825" name="Text Box 9"/>
          <p:cNvSpPr txBox="1">
            <a:spLocks noChangeArrowheads="1"/>
          </p:cNvSpPr>
          <p:nvPr/>
        </p:nvSpPr>
        <p:spPr bwMode="auto">
          <a:xfrm>
            <a:off x="2819400" y="44196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chemeClr val="tx1"/>
                </a:solidFill>
                <a:latin typeface="Tahoma" pitchFamily="-65" charset="0"/>
              </a:rPr>
              <a:t>v</a:t>
            </a:r>
          </a:p>
        </p:txBody>
      </p:sp>
      <p:sp>
        <p:nvSpPr>
          <p:cNvPr id="162826" name="Text Box 10"/>
          <p:cNvSpPr txBox="1">
            <a:spLocks noChangeArrowheads="1"/>
          </p:cNvSpPr>
          <p:nvPr/>
        </p:nvSpPr>
        <p:spPr bwMode="auto">
          <a:xfrm>
            <a:off x="5791200" y="21336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chemeClr val="tx1"/>
                </a:solidFill>
                <a:latin typeface="Tahoma" pitchFamily="-65" charset="0"/>
              </a:rPr>
              <a:t>w</a:t>
            </a:r>
          </a:p>
        </p:txBody>
      </p:sp>
      <p:sp>
        <p:nvSpPr>
          <p:cNvPr id="162827" name="Text Box 11"/>
          <p:cNvSpPr txBox="1">
            <a:spLocks noChangeArrowheads="1"/>
          </p:cNvSpPr>
          <p:nvPr/>
        </p:nvSpPr>
        <p:spPr bwMode="auto">
          <a:xfrm>
            <a:off x="5943600" y="44958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chemeClr val="tx1"/>
                </a:solidFill>
                <a:latin typeface="Tahoma" pitchFamily="-65" charset="0"/>
              </a:rPr>
              <a:t>x</a:t>
            </a:r>
          </a:p>
        </p:txBody>
      </p:sp>
      <p:sp>
        <p:nvSpPr>
          <p:cNvPr id="162828" name="Text Box 12"/>
          <p:cNvSpPr txBox="1">
            <a:spLocks noChangeArrowheads="1"/>
          </p:cNvSpPr>
          <p:nvPr/>
        </p:nvSpPr>
        <p:spPr bwMode="auto">
          <a:xfrm>
            <a:off x="1447800" y="42672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chemeClr val="tx1"/>
                </a:solidFill>
                <a:latin typeface="Tahoma" pitchFamily="-65" charset="0"/>
              </a:rPr>
              <a:t>y</a:t>
            </a:r>
          </a:p>
        </p:txBody>
      </p:sp>
      <p:sp>
        <p:nvSpPr>
          <p:cNvPr id="162829" name="Text Box 13"/>
          <p:cNvSpPr txBox="1">
            <a:spLocks noChangeArrowheads="1"/>
          </p:cNvSpPr>
          <p:nvPr/>
        </p:nvSpPr>
        <p:spPr bwMode="auto">
          <a:xfrm>
            <a:off x="7620000" y="51816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chemeClr val="tx1"/>
                </a:solidFill>
                <a:latin typeface="Tahoma" pitchFamily="-65" charset="0"/>
              </a:rPr>
              <a:t>z</a:t>
            </a:r>
          </a:p>
        </p:txBody>
      </p:sp>
      <p:sp>
        <p:nvSpPr>
          <p:cNvPr id="162830" name="Line 14"/>
          <p:cNvSpPr>
            <a:spLocks noChangeShapeType="1"/>
          </p:cNvSpPr>
          <p:nvPr/>
        </p:nvSpPr>
        <p:spPr bwMode="auto">
          <a:xfrm flipH="1">
            <a:off x="1676400" y="3581400"/>
            <a:ext cx="685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62831" name="Line 15"/>
          <p:cNvSpPr>
            <a:spLocks noChangeShapeType="1"/>
          </p:cNvSpPr>
          <p:nvPr/>
        </p:nvSpPr>
        <p:spPr bwMode="auto">
          <a:xfrm>
            <a:off x="1676400" y="4495800"/>
            <a:ext cx="1143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62832" name="Line 16"/>
          <p:cNvSpPr>
            <a:spLocks noChangeShapeType="1"/>
          </p:cNvSpPr>
          <p:nvPr/>
        </p:nvSpPr>
        <p:spPr bwMode="auto">
          <a:xfrm flipH="1">
            <a:off x="2971800" y="3810000"/>
            <a:ext cx="381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62833" name="Line 17"/>
          <p:cNvSpPr>
            <a:spLocks noChangeShapeType="1"/>
          </p:cNvSpPr>
          <p:nvPr/>
        </p:nvSpPr>
        <p:spPr bwMode="auto">
          <a:xfrm flipV="1">
            <a:off x="2590800" y="3124200"/>
            <a:ext cx="2590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62834" name="Line 18"/>
          <p:cNvSpPr>
            <a:spLocks noChangeShapeType="1"/>
          </p:cNvSpPr>
          <p:nvPr/>
        </p:nvSpPr>
        <p:spPr bwMode="auto">
          <a:xfrm flipV="1">
            <a:off x="2590800" y="2895600"/>
            <a:ext cx="914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62835" name="Line 19"/>
          <p:cNvSpPr>
            <a:spLocks noChangeShapeType="1"/>
          </p:cNvSpPr>
          <p:nvPr/>
        </p:nvSpPr>
        <p:spPr bwMode="auto">
          <a:xfrm flipV="1">
            <a:off x="2667000" y="2819400"/>
            <a:ext cx="1676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62836" name="Line 20"/>
          <p:cNvSpPr>
            <a:spLocks noChangeShapeType="1"/>
          </p:cNvSpPr>
          <p:nvPr/>
        </p:nvSpPr>
        <p:spPr bwMode="auto">
          <a:xfrm flipV="1">
            <a:off x="5334000" y="2438400"/>
            <a:ext cx="533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62837" name="Line 21"/>
          <p:cNvSpPr>
            <a:spLocks noChangeShapeType="1"/>
          </p:cNvSpPr>
          <p:nvPr/>
        </p:nvSpPr>
        <p:spPr bwMode="auto">
          <a:xfrm flipH="1">
            <a:off x="5029200" y="3200400"/>
            <a:ext cx="228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62838" name="Line 22"/>
          <p:cNvSpPr>
            <a:spLocks noChangeShapeType="1"/>
          </p:cNvSpPr>
          <p:nvPr/>
        </p:nvSpPr>
        <p:spPr bwMode="auto">
          <a:xfrm>
            <a:off x="3124200" y="4648200"/>
            <a:ext cx="4572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62839" name="Line 23"/>
          <p:cNvSpPr>
            <a:spLocks noChangeShapeType="1"/>
          </p:cNvSpPr>
          <p:nvPr/>
        </p:nvSpPr>
        <p:spPr bwMode="auto">
          <a:xfrm flipV="1">
            <a:off x="3124200" y="4191000"/>
            <a:ext cx="1752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62840" name="Line 24"/>
          <p:cNvSpPr>
            <a:spLocks noChangeShapeType="1"/>
          </p:cNvSpPr>
          <p:nvPr/>
        </p:nvSpPr>
        <p:spPr bwMode="auto">
          <a:xfrm flipV="1">
            <a:off x="4495800" y="2362200"/>
            <a:ext cx="1295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62841" name="Line 25"/>
          <p:cNvSpPr>
            <a:spLocks noChangeShapeType="1"/>
          </p:cNvSpPr>
          <p:nvPr/>
        </p:nvSpPr>
        <p:spPr bwMode="auto">
          <a:xfrm>
            <a:off x="6019800" y="2438400"/>
            <a:ext cx="7620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62842" name="Line 26"/>
          <p:cNvSpPr>
            <a:spLocks noChangeShapeType="1"/>
          </p:cNvSpPr>
          <p:nvPr/>
        </p:nvSpPr>
        <p:spPr bwMode="auto">
          <a:xfrm>
            <a:off x="5105400" y="4191000"/>
            <a:ext cx="914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62843" name="Line 27"/>
          <p:cNvSpPr>
            <a:spLocks noChangeShapeType="1"/>
          </p:cNvSpPr>
          <p:nvPr/>
        </p:nvSpPr>
        <p:spPr bwMode="auto">
          <a:xfrm>
            <a:off x="3505200" y="3810000"/>
            <a:ext cx="1371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62844" name="Line 28"/>
          <p:cNvSpPr>
            <a:spLocks noChangeShapeType="1"/>
          </p:cNvSpPr>
          <p:nvPr/>
        </p:nvSpPr>
        <p:spPr bwMode="auto">
          <a:xfrm>
            <a:off x="6172200" y="4724400"/>
            <a:ext cx="1524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62845" name="Text Box 29"/>
          <p:cNvSpPr txBox="1">
            <a:spLocks noChangeArrowheads="1"/>
          </p:cNvSpPr>
          <p:nvPr/>
        </p:nvSpPr>
        <p:spPr bwMode="auto">
          <a:xfrm>
            <a:off x="2590800" y="5791200"/>
            <a:ext cx="4038600" cy="366713"/>
          </a:xfrm>
          <a:prstGeom prst="rect">
            <a:avLst/>
          </a:prstGeom>
          <a:solidFill>
            <a:srgbClr val="FFA1A1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i="1">
                <a:solidFill>
                  <a:schemeClr val="tx1"/>
                </a:solidFill>
                <a:latin typeface="Tahoma" pitchFamily="-65" charset="0"/>
              </a:rPr>
              <a:t>A network</a:t>
            </a:r>
          </a:p>
        </p:txBody>
      </p:sp>
      <p:sp>
        <p:nvSpPr>
          <p:cNvPr id="162846" name="AutoShape 30"/>
          <p:cNvSpPr>
            <a:spLocks noChangeArrowheads="1"/>
          </p:cNvSpPr>
          <p:nvPr/>
        </p:nvSpPr>
        <p:spPr bwMode="auto">
          <a:xfrm>
            <a:off x="609600" y="2743200"/>
            <a:ext cx="2133600" cy="457200"/>
          </a:xfrm>
          <a:prstGeom prst="wedgeRectCallout">
            <a:avLst>
              <a:gd name="adj1" fmla="val 16370"/>
              <a:gd name="adj2" fmla="val 89931"/>
            </a:avLst>
          </a:prstGeom>
          <a:solidFill>
            <a:srgbClr val="FFA1A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/>
            <a:r>
              <a:rPr lang="en-US" sz="1600">
                <a:solidFill>
                  <a:schemeClr val="tx1"/>
                </a:solidFill>
                <a:latin typeface="Tahoma" pitchFamily="-65" charset="0"/>
              </a:rPr>
              <a:t>p records  local state</a:t>
            </a:r>
          </a:p>
        </p:txBody>
      </p:sp>
      <p:sp>
        <p:nvSpPr>
          <p:cNvPr id="162847" name="AutoShape 31"/>
          <p:cNvSpPr>
            <a:spLocks noChangeArrowheads="1"/>
          </p:cNvSpPr>
          <p:nvPr/>
        </p:nvSpPr>
        <p:spPr bwMode="auto">
          <a:xfrm>
            <a:off x="1676400" y="3429000"/>
            <a:ext cx="533400" cy="304800"/>
          </a:xfrm>
          <a:prstGeom prst="flowChartMultidocumen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39238" cy="1139825"/>
          </a:xfrm>
        </p:spPr>
        <p:txBody>
          <a:bodyPr lIns="0" tIns="0" rIns="0" bIns="0"/>
          <a:lstStyle/>
          <a:p>
            <a:pPr eaLnBrk="1" hangingPunct="1">
              <a:lnSpc>
                <a:spcPct val="94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 smtClean="0">
                <a:latin typeface="Calibri"/>
                <a:ea typeface="ＭＳ Ｐゴシック" charset="0"/>
              </a:rPr>
              <a:t>3. What </a:t>
            </a:r>
            <a:r>
              <a:rPr lang="en-GB" dirty="0">
                <a:latin typeface="Calibri"/>
                <a:ea typeface="ＭＳ Ｐゴシック" charset="0"/>
              </a:rPr>
              <a:t>is time?</a:t>
            </a: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1738313"/>
            <a:ext cx="9139238" cy="5119687"/>
          </a:xfrm>
        </p:spPr>
        <p:txBody>
          <a:bodyPr lIns="0" tIns="0" rIns="0" bIns="0"/>
          <a:lstStyle/>
          <a:p>
            <a:pPr marL="465138" indent="0" algn="l" eaLnBrk="1" hangingPunct="1">
              <a:lnSpc>
                <a:spcPct val="94000"/>
              </a:lnSpc>
              <a:buSzPct val="60000"/>
              <a:tabLst>
                <a:tab pos="33496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>
                <a:latin typeface="Calibri"/>
                <a:ea typeface="ＭＳ Ｐゴシック" charset="0"/>
              </a:rPr>
              <a:t>Solar day: 1 sec = 1/86400 solar day</a:t>
            </a:r>
          </a:p>
          <a:p>
            <a:pPr marL="854075" lvl="1" indent="-393700" eaLnBrk="1" hangingPunct="1">
              <a:lnSpc>
                <a:spcPct val="94000"/>
              </a:lnSpc>
              <a:buSzPct val="60000"/>
              <a:buFont typeface="StarSymbol" charset="0"/>
              <a:buBlip>
                <a:blip r:embed="rId3"/>
              </a:buBlip>
              <a:tabLst>
                <a:tab pos="33496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>
                <a:latin typeface="Calibri"/>
                <a:ea typeface="ＭＳ Ｐゴシック" charset="0"/>
              </a:rPr>
              <a:t>Problem: it varies.</a:t>
            </a:r>
          </a:p>
          <a:p>
            <a:pPr marL="465138" indent="0" algn="l" eaLnBrk="1" hangingPunct="1">
              <a:buSzPct val="60000"/>
              <a:tabLst>
                <a:tab pos="33496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>
                <a:latin typeface="Calibri"/>
                <a:ea typeface="ＭＳ Ｐゴシック" charset="0"/>
              </a:rPr>
              <a:t>Atomic clocks: TAI (International Atomic Time)</a:t>
            </a:r>
          </a:p>
          <a:p>
            <a:pPr marL="854075" lvl="1" indent="-393700" eaLnBrk="1" hangingPunct="1">
              <a:buSzPct val="60000"/>
              <a:buFont typeface="StarSymbol" charset="0"/>
              <a:buBlip>
                <a:blip r:embed="rId3"/>
              </a:buBlip>
              <a:tabLst>
                <a:tab pos="33496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>
                <a:latin typeface="Calibri"/>
                <a:ea typeface="ＭＳ Ｐゴシック" charset="0"/>
              </a:rPr>
              <a:t>Problem: it does not vary!</a:t>
            </a:r>
          </a:p>
          <a:p>
            <a:pPr marL="465138" indent="0" algn="l" eaLnBrk="1" hangingPunct="1">
              <a:buSzPct val="60000"/>
              <a:tabLst>
                <a:tab pos="33496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>
                <a:latin typeface="Calibri"/>
                <a:ea typeface="ＭＳ Ｐゴシック" charset="0"/>
              </a:rPr>
              <a:t>UTC (Universal Coordinated Time)</a:t>
            </a:r>
          </a:p>
          <a:p>
            <a:pPr marL="854075" lvl="1" indent="-393700" eaLnBrk="1" hangingPunct="1">
              <a:buSzPct val="60000"/>
              <a:buFont typeface="StarSymbol" charset="0"/>
              <a:buBlip>
                <a:blip r:embed="rId3"/>
              </a:buBlip>
              <a:tabLst>
                <a:tab pos="33496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>
                <a:latin typeface="Calibri"/>
                <a:ea typeface="ＭＳ Ｐゴシック" charset="0"/>
              </a:rPr>
              <a:t>Leap seconds</a:t>
            </a:r>
          </a:p>
          <a:p>
            <a:pPr marL="465138" indent="0" algn="l" eaLnBrk="1" hangingPunct="1">
              <a:buSzPct val="60000"/>
              <a:tabLst>
                <a:tab pos="33496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>
                <a:latin typeface="Calibri"/>
                <a:ea typeface="ＭＳ Ｐゴシック" charset="0"/>
              </a:rPr>
              <a:t>Sources of UTC:</a:t>
            </a:r>
          </a:p>
          <a:p>
            <a:pPr marL="1262062" lvl="2" indent="-393700">
              <a:buClr>
                <a:schemeClr val="tx1"/>
              </a:buClr>
              <a:buSzTx/>
              <a:buFont typeface="Times New Roman" charset="0"/>
              <a:buAutoNum type="alphaLcPeriod"/>
              <a:tabLst>
                <a:tab pos="33496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>
                <a:latin typeface="Calibri"/>
                <a:ea typeface="ＭＳ Ｐゴシック" charset="0"/>
              </a:rPr>
              <a:t>WWV shortwave radio</a:t>
            </a:r>
          </a:p>
          <a:p>
            <a:pPr marL="1262062" lvl="2" indent="-393700">
              <a:buClr>
                <a:schemeClr val="tx1"/>
              </a:buClr>
              <a:buSzTx/>
              <a:buFont typeface="Times New Roman" charset="0"/>
              <a:buAutoNum type="alphaLcPeriod"/>
              <a:tabLst>
                <a:tab pos="33496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>
                <a:latin typeface="Calibri"/>
                <a:ea typeface="ＭＳ Ｐゴシック" charset="0"/>
              </a:rPr>
              <a:t>GPS</a:t>
            </a:r>
          </a:p>
        </p:txBody>
      </p:sp>
    </p:spTree>
    <p:extLst>
      <p:ext uri="{BB962C8B-B14F-4D97-AF65-F5344CB8AC3E}">
        <p14:creationId xmlns:p14="http://schemas.microsoft.com/office/powerpoint/2010/main" val="12719518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 hangingPunct="1"/>
            <a:r>
              <a:rPr lang="en-US"/>
              <a:t>Chandy/Lamport</a:t>
            </a:r>
          </a:p>
        </p:txBody>
      </p:sp>
      <p:sp>
        <p:nvSpPr>
          <p:cNvPr id="164867" name="Text Box 3"/>
          <p:cNvSpPr txBox="1">
            <a:spLocks noChangeArrowheads="1"/>
          </p:cNvSpPr>
          <p:nvPr/>
        </p:nvSpPr>
        <p:spPr bwMode="auto">
          <a:xfrm>
            <a:off x="2362200" y="32004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rgbClr val="FF3300"/>
                </a:solidFill>
                <a:latin typeface="Tahoma" pitchFamily="-65" charset="0"/>
              </a:rPr>
              <a:t>p</a:t>
            </a:r>
          </a:p>
        </p:txBody>
      </p:sp>
      <p:sp>
        <p:nvSpPr>
          <p:cNvPr id="164868" name="Text Box 4"/>
          <p:cNvSpPr txBox="1">
            <a:spLocks noChangeArrowheads="1"/>
          </p:cNvSpPr>
          <p:nvPr/>
        </p:nvSpPr>
        <p:spPr bwMode="auto">
          <a:xfrm>
            <a:off x="3505200" y="26670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chemeClr val="tx1"/>
                </a:solidFill>
                <a:latin typeface="Tahoma" pitchFamily="-65" charset="0"/>
              </a:rPr>
              <a:t>q</a:t>
            </a:r>
          </a:p>
        </p:txBody>
      </p:sp>
      <p:sp>
        <p:nvSpPr>
          <p:cNvPr id="164869" name="Text Box 5"/>
          <p:cNvSpPr txBox="1">
            <a:spLocks noChangeArrowheads="1"/>
          </p:cNvSpPr>
          <p:nvPr/>
        </p:nvSpPr>
        <p:spPr bwMode="auto">
          <a:xfrm>
            <a:off x="5181600" y="28956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chemeClr val="tx1"/>
                </a:solidFill>
                <a:latin typeface="Tahoma" pitchFamily="-65" charset="0"/>
              </a:rPr>
              <a:t>r</a:t>
            </a:r>
          </a:p>
        </p:txBody>
      </p:sp>
      <p:sp>
        <p:nvSpPr>
          <p:cNvPr id="164870" name="Text Box 6"/>
          <p:cNvSpPr txBox="1">
            <a:spLocks noChangeArrowheads="1"/>
          </p:cNvSpPr>
          <p:nvPr/>
        </p:nvSpPr>
        <p:spPr bwMode="auto">
          <a:xfrm>
            <a:off x="3276600" y="35052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chemeClr val="tx1"/>
                </a:solidFill>
                <a:latin typeface="Tahoma" pitchFamily="-65" charset="0"/>
              </a:rPr>
              <a:t>s</a:t>
            </a:r>
          </a:p>
        </p:txBody>
      </p:sp>
      <p:sp>
        <p:nvSpPr>
          <p:cNvPr id="164871" name="Text Box 7"/>
          <p:cNvSpPr txBox="1">
            <a:spLocks noChangeArrowheads="1"/>
          </p:cNvSpPr>
          <p:nvPr/>
        </p:nvSpPr>
        <p:spPr bwMode="auto">
          <a:xfrm>
            <a:off x="4267200" y="25146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chemeClr val="tx1"/>
                </a:solidFill>
                <a:latin typeface="Tahoma" pitchFamily="-65" charset="0"/>
              </a:rPr>
              <a:t>t</a:t>
            </a:r>
          </a:p>
        </p:txBody>
      </p:sp>
      <p:sp>
        <p:nvSpPr>
          <p:cNvPr id="164872" name="Text Box 8"/>
          <p:cNvSpPr txBox="1">
            <a:spLocks noChangeArrowheads="1"/>
          </p:cNvSpPr>
          <p:nvPr/>
        </p:nvSpPr>
        <p:spPr bwMode="auto">
          <a:xfrm>
            <a:off x="4876800" y="39624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chemeClr val="tx1"/>
                </a:solidFill>
                <a:latin typeface="Tahoma" pitchFamily="-65" charset="0"/>
              </a:rPr>
              <a:t>u</a:t>
            </a:r>
          </a:p>
        </p:txBody>
      </p:sp>
      <p:sp>
        <p:nvSpPr>
          <p:cNvPr id="164873" name="Text Box 9"/>
          <p:cNvSpPr txBox="1">
            <a:spLocks noChangeArrowheads="1"/>
          </p:cNvSpPr>
          <p:nvPr/>
        </p:nvSpPr>
        <p:spPr bwMode="auto">
          <a:xfrm>
            <a:off x="2819400" y="44196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chemeClr val="tx1"/>
                </a:solidFill>
                <a:latin typeface="Tahoma" pitchFamily="-65" charset="0"/>
              </a:rPr>
              <a:t>v</a:t>
            </a:r>
          </a:p>
        </p:txBody>
      </p:sp>
      <p:sp>
        <p:nvSpPr>
          <p:cNvPr id="164874" name="Text Box 10"/>
          <p:cNvSpPr txBox="1">
            <a:spLocks noChangeArrowheads="1"/>
          </p:cNvSpPr>
          <p:nvPr/>
        </p:nvSpPr>
        <p:spPr bwMode="auto">
          <a:xfrm>
            <a:off x="5791200" y="21336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chemeClr val="tx1"/>
                </a:solidFill>
                <a:latin typeface="Tahoma" pitchFamily="-65" charset="0"/>
              </a:rPr>
              <a:t>w</a:t>
            </a:r>
          </a:p>
        </p:txBody>
      </p:sp>
      <p:sp>
        <p:nvSpPr>
          <p:cNvPr id="164875" name="Text Box 11"/>
          <p:cNvSpPr txBox="1">
            <a:spLocks noChangeArrowheads="1"/>
          </p:cNvSpPr>
          <p:nvPr/>
        </p:nvSpPr>
        <p:spPr bwMode="auto">
          <a:xfrm>
            <a:off x="5943600" y="44958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chemeClr val="tx1"/>
                </a:solidFill>
                <a:latin typeface="Tahoma" pitchFamily="-65" charset="0"/>
              </a:rPr>
              <a:t>x</a:t>
            </a:r>
          </a:p>
        </p:txBody>
      </p:sp>
      <p:sp>
        <p:nvSpPr>
          <p:cNvPr id="164876" name="Text Box 12"/>
          <p:cNvSpPr txBox="1">
            <a:spLocks noChangeArrowheads="1"/>
          </p:cNvSpPr>
          <p:nvPr/>
        </p:nvSpPr>
        <p:spPr bwMode="auto">
          <a:xfrm>
            <a:off x="1447800" y="42672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chemeClr val="tx1"/>
                </a:solidFill>
                <a:latin typeface="Tahoma" pitchFamily="-65" charset="0"/>
              </a:rPr>
              <a:t>y</a:t>
            </a:r>
          </a:p>
        </p:txBody>
      </p:sp>
      <p:sp>
        <p:nvSpPr>
          <p:cNvPr id="164877" name="Text Box 13"/>
          <p:cNvSpPr txBox="1">
            <a:spLocks noChangeArrowheads="1"/>
          </p:cNvSpPr>
          <p:nvPr/>
        </p:nvSpPr>
        <p:spPr bwMode="auto">
          <a:xfrm>
            <a:off x="7620000" y="51816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chemeClr val="tx1"/>
                </a:solidFill>
                <a:latin typeface="Tahoma" pitchFamily="-65" charset="0"/>
              </a:rPr>
              <a:t>z</a:t>
            </a:r>
          </a:p>
        </p:txBody>
      </p:sp>
      <p:sp>
        <p:nvSpPr>
          <p:cNvPr id="164878" name="Line 14"/>
          <p:cNvSpPr>
            <a:spLocks noChangeShapeType="1"/>
          </p:cNvSpPr>
          <p:nvPr/>
        </p:nvSpPr>
        <p:spPr bwMode="auto">
          <a:xfrm flipH="1">
            <a:off x="1676400" y="3581400"/>
            <a:ext cx="685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64879" name="Line 15"/>
          <p:cNvSpPr>
            <a:spLocks noChangeShapeType="1"/>
          </p:cNvSpPr>
          <p:nvPr/>
        </p:nvSpPr>
        <p:spPr bwMode="auto">
          <a:xfrm>
            <a:off x="1676400" y="4495800"/>
            <a:ext cx="1143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64880" name="Line 16"/>
          <p:cNvSpPr>
            <a:spLocks noChangeShapeType="1"/>
          </p:cNvSpPr>
          <p:nvPr/>
        </p:nvSpPr>
        <p:spPr bwMode="auto">
          <a:xfrm flipH="1">
            <a:off x="2971800" y="3810000"/>
            <a:ext cx="381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64881" name="Line 17"/>
          <p:cNvSpPr>
            <a:spLocks noChangeShapeType="1"/>
          </p:cNvSpPr>
          <p:nvPr/>
        </p:nvSpPr>
        <p:spPr bwMode="auto">
          <a:xfrm flipV="1">
            <a:off x="2590800" y="3124200"/>
            <a:ext cx="2590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64882" name="Line 18"/>
          <p:cNvSpPr>
            <a:spLocks noChangeShapeType="1"/>
          </p:cNvSpPr>
          <p:nvPr/>
        </p:nvSpPr>
        <p:spPr bwMode="auto">
          <a:xfrm flipV="1">
            <a:off x="2590800" y="2895600"/>
            <a:ext cx="914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64883" name="Line 19"/>
          <p:cNvSpPr>
            <a:spLocks noChangeShapeType="1"/>
          </p:cNvSpPr>
          <p:nvPr/>
        </p:nvSpPr>
        <p:spPr bwMode="auto">
          <a:xfrm flipV="1">
            <a:off x="2667000" y="2819400"/>
            <a:ext cx="1676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64884" name="Line 20"/>
          <p:cNvSpPr>
            <a:spLocks noChangeShapeType="1"/>
          </p:cNvSpPr>
          <p:nvPr/>
        </p:nvSpPr>
        <p:spPr bwMode="auto">
          <a:xfrm flipV="1">
            <a:off x="5334000" y="2438400"/>
            <a:ext cx="533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64885" name="Line 21"/>
          <p:cNvSpPr>
            <a:spLocks noChangeShapeType="1"/>
          </p:cNvSpPr>
          <p:nvPr/>
        </p:nvSpPr>
        <p:spPr bwMode="auto">
          <a:xfrm flipH="1">
            <a:off x="5029200" y="3200400"/>
            <a:ext cx="228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64886" name="Line 22"/>
          <p:cNvSpPr>
            <a:spLocks noChangeShapeType="1"/>
          </p:cNvSpPr>
          <p:nvPr/>
        </p:nvSpPr>
        <p:spPr bwMode="auto">
          <a:xfrm>
            <a:off x="3124200" y="4648200"/>
            <a:ext cx="4572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64887" name="Line 23"/>
          <p:cNvSpPr>
            <a:spLocks noChangeShapeType="1"/>
          </p:cNvSpPr>
          <p:nvPr/>
        </p:nvSpPr>
        <p:spPr bwMode="auto">
          <a:xfrm flipV="1">
            <a:off x="3124200" y="4191000"/>
            <a:ext cx="1752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64888" name="Line 24"/>
          <p:cNvSpPr>
            <a:spLocks noChangeShapeType="1"/>
          </p:cNvSpPr>
          <p:nvPr/>
        </p:nvSpPr>
        <p:spPr bwMode="auto">
          <a:xfrm flipV="1">
            <a:off x="4495800" y="2362200"/>
            <a:ext cx="1295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64889" name="Line 25"/>
          <p:cNvSpPr>
            <a:spLocks noChangeShapeType="1"/>
          </p:cNvSpPr>
          <p:nvPr/>
        </p:nvSpPr>
        <p:spPr bwMode="auto">
          <a:xfrm>
            <a:off x="6019800" y="2438400"/>
            <a:ext cx="7620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64890" name="Line 26"/>
          <p:cNvSpPr>
            <a:spLocks noChangeShapeType="1"/>
          </p:cNvSpPr>
          <p:nvPr/>
        </p:nvSpPr>
        <p:spPr bwMode="auto">
          <a:xfrm>
            <a:off x="5105400" y="4191000"/>
            <a:ext cx="914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64891" name="Line 27"/>
          <p:cNvSpPr>
            <a:spLocks noChangeShapeType="1"/>
          </p:cNvSpPr>
          <p:nvPr/>
        </p:nvSpPr>
        <p:spPr bwMode="auto">
          <a:xfrm>
            <a:off x="3505200" y="3810000"/>
            <a:ext cx="1371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64892" name="Line 28"/>
          <p:cNvSpPr>
            <a:spLocks noChangeShapeType="1"/>
          </p:cNvSpPr>
          <p:nvPr/>
        </p:nvSpPr>
        <p:spPr bwMode="auto">
          <a:xfrm>
            <a:off x="6172200" y="4724400"/>
            <a:ext cx="1524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64893" name="Text Box 29"/>
          <p:cNvSpPr txBox="1">
            <a:spLocks noChangeArrowheads="1"/>
          </p:cNvSpPr>
          <p:nvPr/>
        </p:nvSpPr>
        <p:spPr bwMode="auto">
          <a:xfrm>
            <a:off x="2590800" y="5791200"/>
            <a:ext cx="4038600" cy="366713"/>
          </a:xfrm>
          <a:prstGeom prst="rect">
            <a:avLst/>
          </a:prstGeom>
          <a:solidFill>
            <a:srgbClr val="FFA1A1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i="1">
                <a:solidFill>
                  <a:schemeClr val="tx1"/>
                </a:solidFill>
                <a:latin typeface="Tahoma" pitchFamily="-65" charset="0"/>
              </a:rPr>
              <a:t>A network</a:t>
            </a:r>
          </a:p>
        </p:txBody>
      </p:sp>
      <p:sp>
        <p:nvSpPr>
          <p:cNvPr id="164894" name="AutoShape 30"/>
          <p:cNvSpPr>
            <a:spLocks noChangeArrowheads="1"/>
          </p:cNvSpPr>
          <p:nvPr/>
        </p:nvSpPr>
        <p:spPr bwMode="auto">
          <a:xfrm>
            <a:off x="304800" y="2438400"/>
            <a:ext cx="2133600" cy="533400"/>
          </a:xfrm>
          <a:prstGeom prst="wedgeRectCallout">
            <a:avLst>
              <a:gd name="adj1" fmla="val 52528"/>
              <a:gd name="adj2" fmla="val 77977"/>
            </a:avLst>
          </a:prstGeom>
          <a:solidFill>
            <a:srgbClr val="FFA1A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/>
            <a:r>
              <a:rPr lang="en-US" sz="1600">
                <a:solidFill>
                  <a:schemeClr val="tx1"/>
                </a:solidFill>
                <a:latin typeface="Tahoma" pitchFamily="-65" charset="0"/>
              </a:rPr>
              <a:t>p starts monitoring incoming channels</a:t>
            </a:r>
          </a:p>
        </p:txBody>
      </p:sp>
      <p:sp>
        <p:nvSpPr>
          <p:cNvPr id="164895" name="AutoShape 31"/>
          <p:cNvSpPr>
            <a:spLocks noChangeArrowheads="1"/>
          </p:cNvSpPr>
          <p:nvPr/>
        </p:nvSpPr>
        <p:spPr bwMode="auto">
          <a:xfrm>
            <a:off x="1676400" y="3429000"/>
            <a:ext cx="533400" cy="304800"/>
          </a:xfrm>
          <a:prstGeom prst="flowChartMultidocumen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64896" name="AutoShape 32"/>
          <p:cNvSpPr>
            <a:spLocks noChangeArrowheads="1"/>
          </p:cNvSpPr>
          <p:nvPr/>
        </p:nvSpPr>
        <p:spPr bwMode="auto">
          <a:xfrm>
            <a:off x="2438400" y="3124200"/>
            <a:ext cx="228600" cy="152400"/>
          </a:xfrm>
          <a:prstGeom prst="flowChartMagneticTape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64897" name="AutoShape 33"/>
          <p:cNvSpPr>
            <a:spLocks noChangeArrowheads="1"/>
          </p:cNvSpPr>
          <p:nvPr/>
        </p:nvSpPr>
        <p:spPr bwMode="auto">
          <a:xfrm>
            <a:off x="2590800" y="3200400"/>
            <a:ext cx="228600" cy="152400"/>
          </a:xfrm>
          <a:prstGeom prst="flowChartMagneticTape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64898" name="AutoShape 34"/>
          <p:cNvSpPr>
            <a:spLocks noChangeArrowheads="1"/>
          </p:cNvSpPr>
          <p:nvPr/>
        </p:nvSpPr>
        <p:spPr bwMode="auto">
          <a:xfrm>
            <a:off x="2743200" y="3276600"/>
            <a:ext cx="228600" cy="152400"/>
          </a:xfrm>
          <a:prstGeom prst="flowChartMagneticTape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64899" name="AutoShape 35"/>
          <p:cNvSpPr>
            <a:spLocks noChangeArrowheads="1"/>
          </p:cNvSpPr>
          <p:nvPr/>
        </p:nvSpPr>
        <p:spPr bwMode="auto">
          <a:xfrm flipH="1">
            <a:off x="2286000" y="3581400"/>
            <a:ext cx="228600" cy="228600"/>
          </a:xfrm>
          <a:prstGeom prst="flowChartMagneticTape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 hangingPunct="1"/>
            <a:r>
              <a:rPr lang="en-US" dirty="0" err="1"/>
              <a:t>Chandy/Lamport</a:t>
            </a:r>
            <a:endParaRPr lang="en-US" dirty="0"/>
          </a:p>
        </p:txBody>
      </p:sp>
      <p:sp>
        <p:nvSpPr>
          <p:cNvPr id="166915" name="Text Box 3"/>
          <p:cNvSpPr txBox="1">
            <a:spLocks noChangeArrowheads="1"/>
          </p:cNvSpPr>
          <p:nvPr/>
        </p:nvSpPr>
        <p:spPr bwMode="auto">
          <a:xfrm>
            <a:off x="2362200" y="32004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rgbClr val="FF3300"/>
                </a:solidFill>
                <a:latin typeface="Tahoma" pitchFamily="-65" charset="0"/>
              </a:rPr>
              <a:t>p</a:t>
            </a:r>
          </a:p>
        </p:txBody>
      </p:sp>
      <p:sp>
        <p:nvSpPr>
          <p:cNvPr id="166916" name="Text Box 4"/>
          <p:cNvSpPr txBox="1">
            <a:spLocks noChangeArrowheads="1"/>
          </p:cNvSpPr>
          <p:nvPr/>
        </p:nvSpPr>
        <p:spPr bwMode="auto">
          <a:xfrm>
            <a:off x="3505200" y="26670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chemeClr val="tx1"/>
                </a:solidFill>
                <a:latin typeface="Tahoma" pitchFamily="-65" charset="0"/>
              </a:rPr>
              <a:t>q</a:t>
            </a:r>
          </a:p>
        </p:txBody>
      </p:sp>
      <p:sp>
        <p:nvSpPr>
          <p:cNvPr id="166917" name="Text Box 5"/>
          <p:cNvSpPr txBox="1">
            <a:spLocks noChangeArrowheads="1"/>
          </p:cNvSpPr>
          <p:nvPr/>
        </p:nvSpPr>
        <p:spPr bwMode="auto">
          <a:xfrm>
            <a:off x="5181600" y="28956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chemeClr val="tx1"/>
                </a:solidFill>
                <a:latin typeface="Tahoma" pitchFamily="-65" charset="0"/>
              </a:rPr>
              <a:t>r</a:t>
            </a:r>
          </a:p>
        </p:txBody>
      </p:sp>
      <p:sp>
        <p:nvSpPr>
          <p:cNvPr id="166918" name="Text Box 6"/>
          <p:cNvSpPr txBox="1">
            <a:spLocks noChangeArrowheads="1"/>
          </p:cNvSpPr>
          <p:nvPr/>
        </p:nvSpPr>
        <p:spPr bwMode="auto">
          <a:xfrm>
            <a:off x="3276600" y="35052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chemeClr val="tx1"/>
                </a:solidFill>
                <a:latin typeface="Tahoma" pitchFamily="-65" charset="0"/>
              </a:rPr>
              <a:t>s</a:t>
            </a:r>
          </a:p>
        </p:txBody>
      </p:sp>
      <p:sp>
        <p:nvSpPr>
          <p:cNvPr id="166919" name="Text Box 7"/>
          <p:cNvSpPr txBox="1">
            <a:spLocks noChangeArrowheads="1"/>
          </p:cNvSpPr>
          <p:nvPr/>
        </p:nvSpPr>
        <p:spPr bwMode="auto">
          <a:xfrm>
            <a:off x="4267200" y="25146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chemeClr val="tx1"/>
                </a:solidFill>
                <a:latin typeface="Tahoma" pitchFamily="-65" charset="0"/>
              </a:rPr>
              <a:t>t</a:t>
            </a:r>
          </a:p>
        </p:txBody>
      </p:sp>
      <p:sp>
        <p:nvSpPr>
          <p:cNvPr id="166920" name="Text Box 8"/>
          <p:cNvSpPr txBox="1">
            <a:spLocks noChangeArrowheads="1"/>
          </p:cNvSpPr>
          <p:nvPr/>
        </p:nvSpPr>
        <p:spPr bwMode="auto">
          <a:xfrm>
            <a:off x="4876800" y="39624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chemeClr val="tx1"/>
                </a:solidFill>
                <a:latin typeface="Tahoma" pitchFamily="-65" charset="0"/>
              </a:rPr>
              <a:t>u</a:t>
            </a:r>
          </a:p>
        </p:txBody>
      </p:sp>
      <p:sp>
        <p:nvSpPr>
          <p:cNvPr id="166921" name="Text Box 9"/>
          <p:cNvSpPr txBox="1">
            <a:spLocks noChangeArrowheads="1"/>
          </p:cNvSpPr>
          <p:nvPr/>
        </p:nvSpPr>
        <p:spPr bwMode="auto">
          <a:xfrm>
            <a:off x="2819400" y="44196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chemeClr val="tx1"/>
                </a:solidFill>
                <a:latin typeface="Tahoma" pitchFamily="-65" charset="0"/>
              </a:rPr>
              <a:t>v</a:t>
            </a:r>
          </a:p>
        </p:txBody>
      </p:sp>
      <p:sp>
        <p:nvSpPr>
          <p:cNvPr id="166922" name="Text Box 10"/>
          <p:cNvSpPr txBox="1">
            <a:spLocks noChangeArrowheads="1"/>
          </p:cNvSpPr>
          <p:nvPr/>
        </p:nvSpPr>
        <p:spPr bwMode="auto">
          <a:xfrm>
            <a:off x="5791200" y="21336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chemeClr val="tx1"/>
                </a:solidFill>
                <a:latin typeface="Tahoma" pitchFamily="-65" charset="0"/>
              </a:rPr>
              <a:t>w</a:t>
            </a:r>
          </a:p>
        </p:txBody>
      </p:sp>
      <p:sp>
        <p:nvSpPr>
          <p:cNvPr id="166923" name="Text Box 11"/>
          <p:cNvSpPr txBox="1">
            <a:spLocks noChangeArrowheads="1"/>
          </p:cNvSpPr>
          <p:nvPr/>
        </p:nvSpPr>
        <p:spPr bwMode="auto">
          <a:xfrm>
            <a:off x="5943600" y="44958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chemeClr val="tx1"/>
                </a:solidFill>
                <a:latin typeface="Tahoma" pitchFamily="-65" charset="0"/>
              </a:rPr>
              <a:t>x</a:t>
            </a:r>
          </a:p>
        </p:txBody>
      </p:sp>
      <p:sp>
        <p:nvSpPr>
          <p:cNvPr id="166924" name="Text Box 12"/>
          <p:cNvSpPr txBox="1">
            <a:spLocks noChangeArrowheads="1"/>
          </p:cNvSpPr>
          <p:nvPr/>
        </p:nvSpPr>
        <p:spPr bwMode="auto">
          <a:xfrm>
            <a:off x="1447800" y="42672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chemeClr val="tx1"/>
                </a:solidFill>
                <a:latin typeface="Tahoma" pitchFamily="-65" charset="0"/>
              </a:rPr>
              <a:t>y</a:t>
            </a:r>
          </a:p>
        </p:txBody>
      </p:sp>
      <p:sp>
        <p:nvSpPr>
          <p:cNvPr id="166925" name="Text Box 13"/>
          <p:cNvSpPr txBox="1">
            <a:spLocks noChangeArrowheads="1"/>
          </p:cNvSpPr>
          <p:nvPr/>
        </p:nvSpPr>
        <p:spPr bwMode="auto">
          <a:xfrm>
            <a:off x="7620000" y="51816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chemeClr val="tx1"/>
                </a:solidFill>
                <a:latin typeface="Tahoma" pitchFamily="-65" charset="0"/>
              </a:rPr>
              <a:t>z</a:t>
            </a:r>
          </a:p>
        </p:txBody>
      </p:sp>
      <p:sp>
        <p:nvSpPr>
          <p:cNvPr id="166926" name="Line 14"/>
          <p:cNvSpPr>
            <a:spLocks noChangeShapeType="1"/>
          </p:cNvSpPr>
          <p:nvPr/>
        </p:nvSpPr>
        <p:spPr bwMode="auto">
          <a:xfrm flipH="1">
            <a:off x="1676400" y="3581400"/>
            <a:ext cx="685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66927" name="Line 15"/>
          <p:cNvSpPr>
            <a:spLocks noChangeShapeType="1"/>
          </p:cNvSpPr>
          <p:nvPr/>
        </p:nvSpPr>
        <p:spPr bwMode="auto">
          <a:xfrm>
            <a:off x="1676400" y="4495800"/>
            <a:ext cx="1143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66928" name="Line 16"/>
          <p:cNvSpPr>
            <a:spLocks noChangeShapeType="1"/>
          </p:cNvSpPr>
          <p:nvPr/>
        </p:nvSpPr>
        <p:spPr bwMode="auto">
          <a:xfrm flipH="1">
            <a:off x="2971800" y="3810000"/>
            <a:ext cx="381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66929" name="Line 17"/>
          <p:cNvSpPr>
            <a:spLocks noChangeShapeType="1"/>
          </p:cNvSpPr>
          <p:nvPr/>
        </p:nvSpPr>
        <p:spPr bwMode="auto">
          <a:xfrm flipV="1">
            <a:off x="2590800" y="3124200"/>
            <a:ext cx="2590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66930" name="Line 18"/>
          <p:cNvSpPr>
            <a:spLocks noChangeShapeType="1"/>
          </p:cNvSpPr>
          <p:nvPr/>
        </p:nvSpPr>
        <p:spPr bwMode="auto">
          <a:xfrm flipV="1">
            <a:off x="2590800" y="2895600"/>
            <a:ext cx="914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66931" name="Line 19"/>
          <p:cNvSpPr>
            <a:spLocks noChangeShapeType="1"/>
          </p:cNvSpPr>
          <p:nvPr/>
        </p:nvSpPr>
        <p:spPr bwMode="auto">
          <a:xfrm flipV="1">
            <a:off x="2667000" y="2819400"/>
            <a:ext cx="1676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66932" name="Line 20"/>
          <p:cNvSpPr>
            <a:spLocks noChangeShapeType="1"/>
          </p:cNvSpPr>
          <p:nvPr/>
        </p:nvSpPr>
        <p:spPr bwMode="auto">
          <a:xfrm flipV="1">
            <a:off x="5334000" y="2438400"/>
            <a:ext cx="533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66933" name="Line 21"/>
          <p:cNvSpPr>
            <a:spLocks noChangeShapeType="1"/>
          </p:cNvSpPr>
          <p:nvPr/>
        </p:nvSpPr>
        <p:spPr bwMode="auto">
          <a:xfrm flipH="1">
            <a:off x="5029200" y="3200400"/>
            <a:ext cx="228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66934" name="Line 22"/>
          <p:cNvSpPr>
            <a:spLocks noChangeShapeType="1"/>
          </p:cNvSpPr>
          <p:nvPr/>
        </p:nvSpPr>
        <p:spPr bwMode="auto">
          <a:xfrm>
            <a:off x="3124200" y="4648200"/>
            <a:ext cx="4572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66935" name="Line 23"/>
          <p:cNvSpPr>
            <a:spLocks noChangeShapeType="1"/>
          </p:cNvSpPr>
          <p:nvPr/>
        </p:nvSpPr>
        <p:spPr bwMode="auto">
          <a:xfrm flipV="1">
            <a:off x="3124200" y="4191000"/>
            <a:ext cx="1752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66936" name="Line 24"/>
          <p:cNvSpPr>
            <a:spLocks noChangeShapeType="1"/>
          </p:cNvSpPr>
          <p:nvPr/>
        </p:nvSpPr>
        <p:spPr bwMode="auto">
          <a:xfrm flipV="1">
            <a:off x="4495800" y="2362200"/>
            <a:ext cx="1295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66937" name="Line 25"/>
          <p:cNvSpPr>
            <a:spLocks noChangeShapeType="1"/>
          </p:cNvSpPr>
          <p:nvPr/>
        </p:nvSpPr>
        <p:spPr bwMode="auto">
          <a:xfrm>
            <a:off x="6019800" y="2438400"/>
            <a:ext cx="7620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66938" name="Line 26"/>
          <p:cNvSpPr>
            <a:spLocks noChangeShapeType="1"/>
          </p:cNvSpPr>
          <p:nvPr/>
        </p:nvSpPr>
        <p:spPr bwMode="auto">
          <a:xfrm>
            <a:off x="5105400" y="4191000"/>
            <a:ext cx="914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66939" name="Line 27"/>
          <p:cNvSpPr>
            <a:spLocks noChangeShapeType="1"/>
          </p:cNvSpPr>
          <p:nvPr/>
        </p:nvSpPr>
        <p:spPr bwMode="auto">
          <a:xfrm>
            <a:off x="3505200" y="3810000"/>
            <a:ext cx="1371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66940" name="Line 28"/>
          <p:cNvSpPr>
            <a:spLocks noChangeShapeType="1"/>
          </p:cNvSpPr>
          <p:nvPr/>
        </p:nvSpPr>
        <p:spPr bwMode="auto">
          <a:xfrm>
            <a:off x="6172200" y="4724400"/>
            <a:ext cx="1524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66941" name="Text Box 29"/>
          <p:cNvSpPr txBox="1">
            <a:spLocks noChangeArrowheads="1"/>
          </p:cNvSpPr>
          <p:nvPr/>
        </p:nvSpPr>
        <p:spPr bwMode="auto">
          <a:xfrm>
            <a:off x="2590800" y="5791200"/>
            <a:ext cx="4038600" cy="366713"/>
          </a:xfrm>
          <a:prstGeom prst="rect">
            <a:avLst/>
          </a:prstGeom>
          <a:solidFill>
            <a:srgbClr val="FFA1A1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i="1">
                <a:solidFill>
                  <a:schemeClr val="tx1"/>
                </a:solidFill>
                <a:latin typeface="Tahoma" pitchFamily="-65" charset="0"/>
              </a:rPr>
              <a:t>A network</a:t>
            </a:r>
          </a:p>
        </p:txBody>
      </p:sp>
      <p:sp>
        <p:nvSpPr>
          <p:cNvPr id="166942" name="AutoShape 30"/>
          <p:cNvSpPr>
            <a:spLocks noChangeArrowheads="1"/>
          </p:cNvSpPr>
          <p:nvPr/>
        </p:nvSpPr>
        <p:spPr bwMode="auto">
          <a:xfrm>
            <a:off x="152400" y="2743200"/>
            <a:ext cx="2362200" cy="304800"/>
          </a:xfrm>
          <a:prstGeom prst="wedgeRectCallout">
            <a:avLst>
              <a:gd name="adj1" fmla="val 42875"/>
              <a:gd name="adj2" fmla="val 207815"/>
            </a:avLst>
          </a:prstGeom>
          <a:solidFill>
            <a:srgbClr val="FFA1A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/>
            <a:r>
              <a:rPr lang="en-US" sz="1600">
                <a:solidFill>
                  <a:schemeClr val="tx1"/>
                </a:solidFill>
                <a:latin typeface="Tahoma" pitchFamily="-65" charset="0"/>
              </a:rPr>
              <a:t>“contents of channel p-y”</a:t>
            </a:r>
          </a:p>
        </p:txBody>
      </p:sp>
      <p:sp>
        <p:nvSpPr>
          <p:cNvPr id="166943" name="AutoShape 31"/>
          <p:cNvSpPr>
            <a:spLocks noChangeArrowheads="1"/>
          </p:cNvSpPr>
          <p:nvPr/>
        </p:nvSpPr>
        <p:spPr bwMode="auto">
          <a:xfrm>
            <a:off x="1676400" y="3429000"/>
            <a:ext cx="533400" cy="304800"/>
          </a:xfrm>
          <a:prstGeom prst="flowChartMultidocumen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66944" name="AutoShape 32"/>
          <p:cNvSpPr>
            <a:spLocks noChangeArrowheads="1"/>
          </p:cNvSpPr>
          <p:nvPr/>
        </p:nvSpPr>
        <p:spPr bwMode="auto">
          <a:xfrm>
            <a:off x="2438400" y="3124200"/>
            <a:ext cx="228600" cy="152400"/>
          </a:xfrm>
          <a:prstGeom prst="flowChartMagneticTape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66945" name="AutoShape 33"/>
          <p:cNvSpPr>
            <a:spLocks noChangeArrowheads="1"/>
          </p:cNvSpPr>
          <p:nvPr/>
        </p:nvSpPr>
        <p:spPr bwMode="auto">
          <a:xfrm>
            <a:off x="2590800" y="3200400"/>
            <a:ext cx="228600" cy="152400"/>
          </a:xfrm>
          <a:prstGeom prst="flowChartMagneticTape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66946" name="AutoShape 34"/>
          <p:cNvSpPr>
            <a:spLocks noChangeArrowheads="1"/>
          </p:cNvSpPr>
          <p:nvPr/>
        </p:nvSpPr>
        <p:spPr bwMode="auto">
          <a:xfrm>
            <a:off x="2743200" y="3276600"/>
            <a:ext cx="228600" cy="152400"/>
          </a:xfrm>
          <a:prstGeom prst="flowChartMagneticTape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66947" name="AutoShape 35"/>
          <p:cNvSpPr>
            <a:spLocks noChangeArrowheads="1"/>
          </p:cNvSpPr>
          <p:nvPr/>
        </p:nvSpPr>
        <p:spPr bwMode="auto">
          <a:xfrm flipH="1">
            <a:off x="2286000" y="3581400"/>
            <a:ext cx="228600" cy="228600"/>
          </a:xfrm>
          <a:prstGeom prst="flowChartMagneticTape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 hangingPunct="1"/>
            <a:r>
              <a:rPr lang="en-US"/>
              <a:t>Chandy/Lamport</a:t>
            </a:r>
          </a:p>
        </p:txBody>
      </p:sp>
      <p:sp>
        <p:nvSpPr>
          <p:cNvPr id="168963" name="Text Box 3"/>
          <p:cNvSpPr txBox="1">
            <a:spLocks noChangeArrowheads="1"/>
          </p:cNvSpPr>
          <p:nvPr/>
        </p:nvSpPr>
        <p:spPr bwMode="auto">
          <a:xfrm>
            <a:off x="2362200" y="32004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rgbClr val="FF3300"/>
                </a:solidFill>
                <a:latin typeface="Tahoma" pitchFamily="-65" charset="0"/>
              </a:rPr>
              <a:t>p</a:t>
            </a:r>
          </a:p>
        </p:txBody>
      </p:sp>
      <p:sp>
        <p:nvSpPr>
          <p:cNvPr id="168964" name="Text Box 4"/>
          <p:cNvSpPr txBox="1">
            <a:spLocks noChangeArrowheads="1"/>
          </p:cNvSpPr>
          <p:nvPr/>
        </p:nvSpPr>
        <p:spPr bwMode="auto">
          <a:xfrm>
            <a:off x="3505200" y="26670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chemeClr val="tx1"/>
                </a:solidFill>
                <a:latin typeface="Tahoma" pitchFamily="-65" charset="0"/>
              </a:rPr>
              <a:t>q</a:t>
            </a:r>
          </a:p>
        </p:txBody>
      </p:sp>
      <p:sp>
        <p:nvSpPr>
          <p:cNvPr id="168965" name="Text Box 5"/>
          <p:cNvSpPr txBox="1">
            <a:spLocks noChangeArrowheads="1"/>
          </p:cNvSpPr>
          <p:nvPr/>
        </p:nvSpPr>
        <p:spPr bwMode="auto">
          <a:xfrm>
            <a:off x="5181600" y="28956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chemeClr val="tx1"/>
                </a:solidFill>
                <a:latin typeface="Tahoma" pitchFamily="-65" charset="0"/>
              </a:rPr>
              <a:t>r</a:t>
            </a:r>
          </a:p>
        </p:txBody>
      </p:sp>
      <p:sp>
        <p:nvSpPr>
          <p:cNvPr id="168966" name="Text Box 6"/>
          <p:cNvSpPr txBox="1">
            <a:spLocks noChangeArrowheads="1"/>
          </p:cNvSpPr>
          <p:nvPr/>
        </p:nvSpPr>
        <p:spPr bwMode="auto">
          <a:xfrm>
            <a:off x="3276600" y="35052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chemeClr val="tx1"/>
                </a:solidFill>
                <a:latin typeface="Tahoma" pitchFamily="-65" charset="0"/>
              </a:rPr>
              <a:t>s</a:t>
            </a:r>
          </a:p>
        </p:txBody>
      </p:sp>
      <p:sp>
        <p:nvSpPr>
          <p:cNvPr id="168967" name="Text Box 7"/>
          <p:cNvSpPr txBox="1">
            <a:spLocks noChangeArrowheads="1"/>
          </p:cNvSpPr>
          <p:nvPr/>
        </p:nvSpPr>
        <p:spPr bwMode="auto">
          <a:xfrm>
            <a:off x="4267200" y="25146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chemeClr val="tx1"/>
                </a:solidFill>
                <a:latin typeface="Tahoma" pitchFamily="-65" charset="0"/>
              </a:rPr>
              <a:t>t</a:t>
            </a:r>
          </a:p>
        </p:txBody>
      </p:sp>
      <p:sp>
        <p:nvSpPr>
          <p:cNvPr id="168968" name="Text Box 8"/>
          <p:cNvSpPr txBox="1">
            <a:spLocks noChangeArrowheads="1"/>
          </p:cNvSpPr>
          <p:nvPr/>
        </p:nvSpPr>
        <p:spPr bwMode="auto">
          <a:xfrm>
            <a:off x="4876800" y="39624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chemeClr val="tx1"/>
                </a:solidFill>
                <a:latin typeface="Tahoma" pitchFamily="-65" charset="0"/>
              </a:rPr>
              <a:t>u</a:t>
            </a:r>
          </a:p>
        </p:txBody>
      </p:sp>
      <p:sp>
        <p:nvSpPr>
          <p:cNvPr id="168969" name="Text Box 9"/>
          <p:cNvSpPr txBox="1">
            <a:spLocks noChangeArrowheads="1"/>
          </p:cNvSpPr>
          <p:nvPr/>
        </p:nvSpPr>
        <p:spPr bwMode="auto">
          <a:xfrm>
            <a:off x="2819400" y="44196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chemeClr val="tx1"/>
                </a:solidFill>
                <a:latin typeface="Tahoma" pitchFamily="-65" charset="0"/>
              </a:rPr>
              <a:t>v</a:t>
            </a:r>
          </a:p>
        </p:txBody>
      </p:sp>
      <p:sp>
        <p:nvSpPr>
          <p:cNvPr id="168970" name="Text Box 10"/>
          <p:cNvSpPr txBox="1">
            <a:spLocks noChangeArrowheads="1"/>
          </p:cNvSpPr>
          <p:nvPr/>
        </p:nvSpPr>
        <p:spPr bwMode="auto">
          <a:xfrm>
            <a:off x="5791200" y="21336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chemeClr val="tx1"/>
                </a:solidFill>
                <a:latin typeface="Tahoma" pitchFamily="-65" charset="0"/>
              </a:rPr>
              <a:t>w</a:t>
            </a:r>
          </a:p>
        </p:txBody>
      </p:sp>
      <p:sp>
        <p:nvSpPr>
          <p:cNvPr id="168971" name="Text Box 11"/>
          <p:cNvSpPr txBox="1">
            <a:spLocks noChangeArrowheads="1"/>
          </p:cNvSpPr>
          <p:nvPr/>
        </p:nvSpPr>
        <p:spPr bwMode="auto">
          <a:xfrm>
            <a:off x="5943600" y="44958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chemeClr val="tx1"/>
                </a:solidFill>
                <a:latin typeface="Tahoma" pitchFamily="-65" charset="0"/>
              </a:rPr>
              <a:t>x</a:t>
            </a:r>
          </a:p>
        </p:txBody>
      </p:sp>
      <p:sp>
        <p:nvSpPr>
          <p:cNvPr id="168972" name="Text Box 12"/>
          <p:cNvSpPr txBox="1">
            <a:spLocks noChangeArrowheads="1"/>
          </p:cNvSpPr>
          <p:nvPr/>
        </p:nvSpPr>
        <p:spPr bwMode="auto">
          <a:xfrm>
            <a:off x="1447800" y="42672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chemeClr val="tx1"/>
                </a:solidFill>
                <a:latin typeface="Tahoma" pitchFamily="-65" charset="0"/>
              </a:rPr>
              <a:t>y</a:t>
            </a:r>
          </a:p>
        </p:txBody>
      </p:sp>
      <p:sp>
        <p:nvSpPr>
          <p:cNvPr id="168973" name="Text Box 13"/>
          <p:cNvSpPr txBox="1">
            <a:spLocks noChangeArrowheads="1"/>
          </p:cNvSpPr>
          <p:nvPr/>
        </p:nvSpPr>
        <p:spPr bwMode="auto">
          <a:xfrm>
            <a:off x="7620000" y="51816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chemeClr val="tx1"/>
                </a:solidFill>
                <a:latin typeface="Tahoma" pitchFamily="-65" charset="0"/>
              </a:rPr>
              <a:t>z</a:t>
            </a:r>
          </a:p>
        </p:txBody>
      </p:sp>
      <p:sp>
        <p:nvSpPr>
          <p:cNvPr id="168974" name="Line 14"/>
          <p:cNvSpPr>
            <a:spLocks noChangeShapeType="1"/>
          </p:cNvSpPr>
          <p:nvPr/>
        </p:nvSpPr>
        <p:spPr bwMode="auto">
          <a:xfrm flipH="1">
            <a:off x="1676400" y="3581400"/>
            <a:ext cx="685800" cy="762000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68975" name="Line 15"/>
          <p:cNvSpPr>
            <a:spLocks noChangeShapeType="1"/>
          </p:cNvSpPr>
          <p:nvPr/>
        </p:nvSpPr>
        <p:spPr bwMode="auto">
          <a:xfrm>
            <a:off x="1676400" y="4495800"/>
            <a:ext cx="1143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68976" name="Line 16"/>
          <p:cNvSpPr>
            <a:spLocks noChangeShapeType="1"/>
          </p:cNvSpPr>
          <p:nvPr/>
        </p:nvSpPr>
        <p:spPr bwMode="auto">
          <a:xfrm flipH="1">
            <a:off x="2971800" y="3810000"/>
            <a:ext cx="381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68977" name="Line 17"/>
          <p:cNvSpPr>
            <a:spLocks noChangeShapeType="1"/>
          </p:cNvSpPr>
          <p:nvPr/>
        </p:nvSpPr>
        <p:spPr bwMode="auto">
          <a:xfrm flipV="1">
            <a:off x="2590800" y="3124200"/>
            <a:ext cx="2590800" cy="304800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68978" name="Line 18"/>
          <p:cNvSpPr>
            <a:spLocks noChangeShapeType="1"/>
          </p:cNvSpPr>
          <p:nvPr/>
        </p:nvSpPr>
        <p:spPr bwMode="auto">
          <a:xfrm flipV="1">
            <a:off x="2590800" y="2895600"/>
            <a:ext cx="914400" cy="533400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68979" name="Line 19"/>
          <p:cNvSpPr>
            <a:spLocks noChangeShapeType="1"/>
          </p:cNvSpPr>
          <p:nvPr/>
        </p:nvSpPr>
        <p:spPr bwMode="auto">
          <a:xfrm flipV="1">
            <a:off x="2667000" y="2819400"/>
            <a:ext cx="1676400" cy="609600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68980" name="Line 20"/>
          <p:cNvSpPr>
            <a:spLocks noChangeShapeType="1"/>
          </p:cNvSpPr>
          <p:nvPr/>
        </p:nvSpPr>
        <p:spPr bwMode="auto">
          <a:xfrm flipV="1">
            <a:off x="5334000" y="2438400"/>
            <a:ext cx="533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68981" name="Line 21"/>
          <p:cNvSpPr>
            <a:spLocks noChangeShapeType="1"/>
          </p:cNvSpPr>
          <p:nvPr/>
        </p:nvSpPr>
        <p:spPr bwMode="auto">
          <a:xfrm flipH="1">
            <a:off x="5029200" y="3200400"/>
            <a:ext cx="228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68982" name="Line 22"/>
          <p:cNvSpPr>
            <a:spLocks noChangeShapeType="1"/>
          </p:cNvSpPr>
          <p:nvPr/>
        </p:nvSpPr>
        <p:spPr bwMode="auto">
          <a:xfrm>
            <a:off x="3124200" y="4648200"/>
            <a:ext cx="4572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68983" name="Line 23"/>
          <p:cNvSpPr>
            <a:spLocks noChangeShapeType="1"/>
          </p:cNvSpPr>
          <p:nvPr/>
        </p:nvSpPr>
        <p:spPr bwMode="auto">
          <a:xfrm flipV="1">
            <a:off x="3124200" y="4191000"/>
            <a:ext cx="1752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68984" name="Line 24"/>
          <p:cNvSpPr>
            <a:spLocks noChangeShapeType="1"/>
          </p:cNvSpPr>
          <p:nvPr/>
        </p:nvSpPr>
        <p:spPr bwMode="auto">
          <a:xfrm flipV="1">
            <a:off x="4495800" y="2362200"/>
            <a:ext cx="1295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68985" name="Line 25"/>
          <p:cNvSpPr>
            <a:spLocks noChangeShapeType="1"/>
          </p:cNvSpPr>
          <p:nvPr/>
        </p:nvSpPr>
        <p:spPr bwMode="auto">
          <a:xfrm>
            <a:off x="6019800" y="2438400"/>
            <a:ext cx="7620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68986" name="Line 26"/>
          <p:cNvSpPr>
            <a:spLocks noChangeShapeType="1"/>
          </p:cNvSpPr>
          <p:nvPr/>
        </p:nvSpPr>
        <p:spPr bwMode="auto">
          <a:xfrm>
            <a:off x="5105400" y="4191000"/>
            <a:ext cx="914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68987" name="Line 27"/>
          <p:cNvSpPr>
            <a:spLocks noChangeShapeType="1"/>
          </p:cNvSpPr>
          <p:nvPr/>
        </p:nvSpPr>
        <p:spPr bwMode="auto">
          <a:xfrm>
            <a:off x="3505200" y="3810000"/>
            <a:ext cx="1371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68988" name="Line 28"/>
          <p:cNvSpPr>
            <a:spLocks noChangeShapeType="1"/>
          </p:cNvSpPr>
          <p:nvPr/>
        </p:nvSpPr>
        <p:spPr bwMode="auto">
          <a:xfrm>
            <a:off x="6172200" y="4724400"/>
            <a:ext cx="1524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68989" name="Text Box 29"/>
          <p:cNvSpPr txBox="1">
            <a:spLocks noChangeArrowheads="1"/>
          </p:cNvSpPr>
          <p:nvPr/>
        </p:nvSpPr>
        <p:spPr bwMode="auto">
          <a:xfrm>
            <a:off x="2590800" y="5791200"/>
            <a:ext cx="4038600" cy="366713"/>
          </a:xfrm>
          <a:prstGeom prst="rect">
            <a:avLst/>
          </a:prstGeom>
          <a:solidFill>
            <a:srgbClr val="FFA1A1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i="1">
                <a:solidFill>
                  <a:schemeClr val="tx1"/>
                </a:solidFill>
                <a:latin typeface="Tahoma" pitchFamily="-65" charset="0"/>
              </a:rPr>
              <a:t>A network</a:t>
            </a:r>
          </a:p>
        </p:txBody>
      </p:sp>
      <p:sp>
        <p:nvSpPr>
          <p:cNvPr id="168990" name="AutoShape 30"/>
          <p:cNvSpPr>
            <a:spLocks noChangeArrowheads="1"/>
          </p:cNvSpPr>
          <p:nvPr/>
        </p:nvSpPr>
        <p:spPr bwMode="auto">
          <a:xfrm>
            <a:off x="304800" y="2438400"/>
            <a:ext cx="2133600" cy="533400"/>
          </a:xfrm>
          <a:prstGeom prst="wedgeRectCallout">
            <a:avLst>
              <a:gd name="adj1" fmla="val 52528"/>
              <a:gd name="adj2" fmla="val 77977"/>
            </a:avLst>
          </a:prstGeom>
          <a:solidFill>
            <a:srgbClr val="FFA1A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/>
            <a:r>
              <a:rPr lang="en-US" sz="1600">
                <a:solidFill>
                  <a:schemeClr val="tx1"/>
                </a:solidFill>
                <a:latin typeface="Tahoma" pitchFamily="-65" charset="0"/>
              </a:rPr>
              <a:t>p floods message on outgoing channels…</a:t>
            </a:r>
          </a:p>
        </p:txBody>
      </p:sp>
      <p:sp>
        <p:nvSpPr>
          <p:cNvPr id="168991" name="AutoShape 31"/>
          <p:cNvSpPr>
            <a:spLocks noChangeArrowheads="1"/>
          </p:cNvSpPr>
          <p:nvPr/>
        </p:nvSpPr>
        <p:spPr bwMode="auto">
          <a:xfrm>
            <a:off x="1676400" y="3429000"/>
            <a:ext cx="533400" cy="304800"/>
          </a:xfrm>
          <a:prstGeom prst="flowChartMultidocumen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68992" name="AutoShape 32"/>
          <p:cNvSpPr>
            <a:spLocks noChangeArrowheads="1"/>
          </p:cNvSpPr>
          <p:nvPr/>
        </p:nvSpPr>
        <p:spPr bwMode="auto">
          <a:xfrm>
            <a:off x="2438400" y="3124200"/>
            <a:ext cx="228600" cy="152400"/>
          </a:xfrm>
          <a:prstGeom prst="flowChartMagneticTape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68993" name="AutoShape 33"/>
          <p:cNvSpPr>
            <a:spLocks noChangeArrowheads="1"/>
          </p:cNvSpPr>
          <p:nvPr/>
        </p:nvSpPr>
        <p:spPr bwMode="auto">
          <a:xfrm>
            <a:off x="2590800" y="3200400"/>
            <a:ext cx="228600" cy="152400"/>
          </a:xfrm>
          <a:prstGeom prst="flowChartMagneticTape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68994" name="AutoShape 34"/>
          <p:cNvSpPr>
            <a:spLocks noChangeArrowheads="1"/>
          </p:cNvSpPr>
          <p:nvPr/>
        </p:nvSpPr>
        <p:spPr bwMode="auto">
          <a:xfrm>
            <a:off x="2743200" y="3276600"/>
            <a:ext cx="228600" cy="152400"/>
          </a:xfrm>
          <a:prstGeom prst="flowChartMagneticTape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68995" name="AutoShape 35"/>
          <p:cNvSpPr>
            <a:spLocks noChangeArrowheads="1"/>
          </p:cNvSpPr>
          <p:nvPr/>
        </p:nvSpPr>
        <p:spPr bwMode="auto">
          <a:xfrm flipH="1">
            <a:off x="2286000" y="3581400"/>
            <a:ext cx="228600" cy="228600"/>
          </a:xfrm>
          <a:prstGeom prst="flowChartMagneticTape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 hangingPunct="1"/>
            <a:r>
              <a:rPr lang="en-US"/>
              <a:t>Chandy/Lamport</a:t>
            </a:r>
          </a:p>
        </p:txBody>
      </p:sp>
      <p:sp>
        <p:nvSpPr>
          <p:cNvPr id="171011" name="Text Box 3"/>
          <p:cNvSpPr txBox="1">
            <a:spLocks noChangeArrowheads="1"/>
          </p:cNvSpPr>
          <p:nvPr/>
        </p:nvSpPr>
        <p:spPr bwMode="auto">
          <a:xfrm>
            <a:off x="2362200" y="32004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rgbClr val="FF3300"/>
                </a:solidFill>
                <a:latin typeface="Tahoma" pitchFamily="-65" charset="0"/>
              </a:rPr>
              <a:t>p</a:t>
            </a:r>
          </a:p>
        </p:txBody>
      </p:sp>
      <p:sp>
        <p:nvSpPr>
          <p:cNvPr id="171012" name="Text Box 4"/>
          <p:cNvSpPr txBox="1">
            <a:spLocks noChangeArrowheads="1"/>
          </p:cNvSpPr>
          <p:nvPr/>
        </p:nvSpPr>
        <p:spPr bwMode="auto">
          <a:xfrm>
            <a:off x="3505200" y="26670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rgbClr val="FF3300"/>
                </a:solidFill>
                <a:latin typeface="Tahoma" pitchFamily="-65" charset="0"/>
              </a:rPr>
              <a:t>q</a:t>
            </a:r>
          </a:p>
        </p:txBody>
      </p:sp>
      <p:sp>
        <p:nvSpPr>
          <p:cNvPr id="171013" name="Text Box 5"/>
          <p:cNvSpPr txBox="1">
            <a:spLocks noChangeArrowheads="1"/>
          </p:cNvSpPr>
          <p:nvPr/>
        </p:nvSpPr>
        <p:spPr bwMode="auto">
          <a:xfrm>
            <a:off x="5181600" y="28956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rgbClr val="FF3300"/>
                </a:solidFill>
                <a:latin typeface="Tahoma" pitchFamily="-65" charset="0"/>
              </a:rPr>
              <a:t>r</a:t>
            </a:r>
          </a:p>
        </p:txBody>
      </p:sp>
      <p:sp>
        <p:nvSpPr>
          <p:cNvPr id="171014" name="Text Box 6"/>
          <p:cNvSpPr txBox="1">
            <a:spLocks noChangeArrowheads="1"/>
          </p:cNvSpPr>
          <p:nvPr/>
        </p:nvSpPr>
        <p:spPr bwMode="auto">
          <a:xfrm>
            <a:off x="3276600" y="35052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chemeClr val="tx1"/>
                </a:solidFill>
                <a:latin typeface="Tahoma" pitchFamily="-65" charset="0"/>
              </a:rPr>
              <a:t>s</a:t>
            </a:r>
          </a:p>
        </p:txBody>
      </p:sp>
      <p:sp>
        <p:nvSpPr>
          <p:cNvPr id="171015" name="Text Box 7"/>
          <p:cNvSpPr txBox="1">
            <a:spLocks noChangeArrowheads="1"/>
          </p:cNvSpPr>
          <p:nvPr/>
        </p:nvSpPr>
        <p:spPr bwMode="auto">
          <a:xfrm>
            <a:off x="4267200" y="25146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rgbClr val="FF3300"/>
                </a:solidFill>
                <a:latin typeface="Tahoma" pitchFamily="-65" charset="0"/>
              </a:rPr>
              <a:t>t</a:t>
            </a:r>
          </a:p>
        </p:txBody>
      </p:sp>
      <p:sp>
        <p:nvSpPr>
          <p:cNvPr id="171016" name="Text Box 8"/>
          <p:cNvSpPr txBox="1">
            <a:spLocks noChangeArrowheads="1"/>
          </p:cNvSpPr>
          <p:nvPr/>
        </p:nvSpPr>
        <p:spPr bwMode="auto">
          <a:xfrm>
            <a:off x="4876800" y="39624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chemeClr val="tx1"/>
                </a:solidFill>
                <a:latin typeface="Tahoma" pitchFamily="-65" charset="0"/>
              </a:rPr>
              <a:t>u</a:t>
            </a:r>
          </a:p>
        </p:txBody>
      </p:sp>
      <p:sp>
        <p:nvSpPr>
          <p:cNvPr id="171017" name="Text Box 9"/>
          <p:cNvSpPr txBox="1">
            <a:spLocks noChangeArrowheads="1"/>
          </p:cNvSpPr>
          <p:nvPr/>
        </p:nvSpPr>
        <p:spPr bwMode="auto">
          <a:xfrm>
            <a:off x="2819400" y="44196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chemeClr val="tx1"/>
                </a:solidFill>
                <a:latin typeface="Tahoma" pitchFamily="-65" charset="0"/>
              </a:rPr>
              <a:t>v</a:t>
            </a:r>
          </a:p>
        </p:txBody>
      </p:sp>
      <p:sp>
        <p:nvSpPr>
          <p:cNvPr id="171018" name="Text Box 10"/>
          <p:cNvSpPr txBox="1">
            <a:spLocks noChangeArrowheads="1"/>
          </p:cNvSpPr>
          <p:nvPr/>
        </p:nvSpPr>
        <p:spPr bwMode="auto">
          <a:xfrm>
            <a:off x="5791200" y="21336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chemeClr val="tx1"/>
                </a:solidFill>
                <a:latin typeface="Tahoma" pitchFamily="-65" charset="0"/>
              </a:rPr>
              <a:t>w</a:t>
            </a:r>
          </a:p>
        </p:txBody>
      </p:sp>
      <p:sp>
        <p:nvSpPr>
          <p:cNvPr id="171019" name="Text Box 11"/>
          <p:cNvSpPr txBox="1">
            <a:spLocks noChangeArrowheads="1"/>
          </p:cNvSpPr>
          <p:nvPr/>
        </p:nvSpPr>
        <p:spPr bwMode="auto">
          <a:xfrm>
            <a:off x="5943600" y="44958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chemeClr val="tx1"/>
                </a:solidFill>
                <a:latin typeface="Tahoma" pitchFamily="-65" charset="0"/>
              </a:rPr>
              <a:t>x</a:t>
            </a:r>
          </a:p>
        </p:txBody>
      </p:sp>
      <p:sp>
        <p:nvSpPr>
          <p:cNvPr id="171020" name="Text Box 12"/>
          <p:cNvSpPr txBox="1">
            <a:spLocks noChangeArrowheads="1"/>
          </p:cNvSpPr>
          <p:nvPr/>
        </p:nvSpPr>
        <p:spPr bwMode="auto">
          <a:xfrm>
            <a:off x="1447800" y="42672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rgbClr val="FF3300"/>
                </a:solidFill>
                <a:latin typeface="Tahoma" pitchFamily="-65" charset="0"/>
              </a:rPr>
              <a:t>y</a:t>
            </a:r>
          </a:p>
        </p:txBody>
      </p:sp>
      <p:sp>
        <p:nvSpPr>
          <p:cNvPr id="171021" name="Text Box 13"/>
          <p:cNvSpPr txBox="1">
            <a:spLocks noChangeArrowheads="1"/>
          </p:cNvSpPr>
          <p:nvPr/>
        </p:nvSpPr>
        <p:spPr bwMode="auto">
          <a:xfrm>
            <a:off x="7620000" y="51816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chemeClr val="tx1"/>
                </a:solidFill>
                <a:latin typeface="Tahoma" pitchFamily="-65" charset="0"/>
              </a:rPr>
              <a:t>z</a:t>
            </a:r>
          </a:p>
        </p:txBody>
      </p:sp>
      <p:sp>
        <p:nvSpPr>
          <p:cNvPr id="171022" name="Line 14"/>
          <p:cNvSpPr>
            <a:spLocks noChangeShapeType="1"/>
          </p:cNvSpPr>
          <p:nvPr/>
        </p:nvSpPr>
        <p:spPr bwMode="auto">
          <a:xfrm flipH="1">
            <a:off x="1676400" y="3581400"/>
            <a:ext cx="685800" cy="762000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71023" name="Line 15"/>
          <p:cNvSpPr>
            <a:spLocks noChangeShapeType="1"/>
          </p:cNvSpPr>
          <p:nvPr/>
        </p:nvSpPr>
        <p:spPr bwMode="auto">
          <a:xfrm>
            <a:off x="1676400" y="4495800"/>
            <a:ext cx="1143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71024" name="Line 16"/>
          <p:cNvSpPr>
            <a:spLocks noChangeShapeType="1"/>
          </p:cNvSpPr>
          <p:nvPr/>
        </p:nvSpPr>
        <p:spPr bwMode="auto">
          <a:xfrm flipH="1">
            <a:off x="2971800" y="3810000"/>
            <a:ext cx="381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71025" name="Line 17"/>
          <p:cNvSpPr>
            <a:spLocks noChangeShapeType="1"/>
          </p:cNvSpPr>
          <p:nvPr/>
        </p:nvSpPr>
        <p:spPr bwMode="auto">
          <a:xfrm flipV="1">
            <a:off x="2590800" y="3124200"/>
            <a:ext cx="2590800" cy="304800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71026" name="Line 18"/>
          <p:cNvSpPr>
            <a:spLocks noChangeShapeType="1"/>
          </p:cNvSpPr>
          <p:nvPr/>
        </p:nvSpPr>
        <p:spPr bwMode="auto">
          <a:xfrm flipV="1">
            <a:off x="2590800" y="2895600"/>
            <a:ext cx="914400" cy="533400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71027" name="Line 19"/>
          <p:cNvSpPr>
            <a:spLocks noChangeShapeType="1"/>
          </p:cNvSpPr>
          <p:nvPr/>
        </p:nvSpPr>
        <p:spPr bwMode="auto">
          <a:xfrm flipV="1">
            <a:off x="2667000" y="2819400"/>
            <a:ext cx="1676400" cy="609600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71028" name="Line 20"/>
          <p:cNvSpPr>
            <a:spLocks noChangeShapeType="1"/>
          </p:cNvSpPr>
          <p:nvPr/>
        </p:nvSpPr>
        <p:spPr bwMode="auto">
          <a:xfrm flipV="1">
            <a:off x="5334000" y="2438400"/>
            <a:ext cx="533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71029" name="Line 21"/>
          <p:cNvSpPr>
            <a:spLocks noChangeShapeType="1"/>
          </p:cNvSpPr>
          <p:nvPr/>
        </p:nvSpPr>
        <p:spPr bwMode="auto">
          <a:xfrm flipH="1">
            <a:off x="5029200" y="3200400"/>
            <a:ext cx="228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71030" name="Line 22"/>
          <p:cNvSpPr>
            <a:spLocks noChangeShapeType="1"/>
          </p:cNvSpPr>
          <p:nvPr/>
        </p:nvSpPr>
        <p:spPr bwMode="auto">
          <a:xfrm>
            <a:off x="3124200" y="4648200"/>
            <a:ext cx="4572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71031" name="Line 23"/>
          <p:cNvSpPr>
            <a:spLocks noChangeShapeType="1"/>
          </p:cNvSpPr>
          <p:nvPr/>
        </p:nvSpPr>
        <p:spPr bwMode="auto">
          <a:xfrm flipV="1">
            <a:off x="3124200" y="4191000"/>
            <a:ext cx="1752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71032" name="Line 24"/>
          <p:cNvSpPr>
            <a:spLocks noChangeShapeType="1"/>
          </p:cNvSpPr>
          <p:nvPr/>
        </p:nvSpPr>
        <p:spPr bwMode="auto">
          <a:xfrm flipV="1">
            <a:off x="4495800" y="2362200"/>
            <a:ext cx="1295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71033" name="Line 25"/>
          <p:cNvSpPr>
            <a:spLocks noChangeShapeType="1"/>
          </p:cNvSpPr>
          <p:nvPr/>
        </p:nvSpPr>
        <p:spPr bwMode="auto">
          <a:xfrm>
            <a:off x="6019800" y="2438400"/>
            <a:ext cx="7620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71034" name="Line 26"/>
          <p:cNvSpPr>
            <a:spLocks noChangeShapeType="1"/>
          </p:cNvSpPr>
          <p:nvPr/>
        </p:nvSpPr>
        <p:spPr bwMode="auto">
          <a:xfrm>
            <a:off x="5105400" y="4191000"/>
            <a:ext cx="914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71035" name="Line 27"/>
          <p:cNvSpPr>
            <a:spLocks noChangeShapeType="1"/>
          </p:cNvSpPr>
          <p:nvPr/>
        </p:nvSpPr>
        <p:spPr bwMode="auto">
          <a:xfrm>
            <a:off x="3505200" y="3810000"/>
            <a:ext cx="1371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71036" name="Line 28"/>
          <p:cNvSpPr>
            <a:spLocks noChangeShapeType="1"/>
          </p:cNvSpPr>
          <p:nvPr/>
        </p:nvSpPr>
        <p:spPr bwMode="auto">
          <a:xfrm>
            <a:off x="6172200" y="4724400"/>
            <a:ext cx="1524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71037" name="Text Box 29"/>
          <p:cNvSpPr txBox="1">
            <a:spLocks noChangeArrowheads="1"/>
          </p:cNvSpPr>
          <p:nvPr/>
        </p:nvSpPr>
        <p:spPr bwMode="auto">
          <a:xfrm>
            <a:off x="2590800" y="5791200"/>
            <a:ext cx="4038600" cy="366713"/>
          </a:xfrm>
          <a:prstGeom prst="rect">
            <a:avLst/>
          </a:prstGeom>
          <a:solidFill>
            <a:srgbClr val="FFA1A1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i="1">
                <a:solidFill>
                  <a:schemeClr val="tx1"/>
                </a:solidFill>
                <a:latin typeface="Tahoma" pitchFamily="-65" charset="0"/>
              </a:rPr>
              <a:t>A network</a:t>
            </a:r>
          </a:p>
        </p:txBody>
      </p:sp>
      <p:sp>
        <p:nvSpPr>
          <p:cNvPr id="171038" name="AutoShape 30"/>
          <p:cNvSpPr>
            <a:spLocks noChangeArrowheads="1"/>
          </p:cNvSpPr>
          <p:nvPr/>
        </p:nvSpPr>
        <p:spPr bwMode="auto">
          <a:xfrm>
            <a:off x="1676400" y="3429000"/>
            <a:ext cx="533400" cy="304800"/>
          </a:xfrm>
          <a:prstGeom prst="flowChartMultidocument">
            <a:avLst/>
          </a:prstGeom>
          <a:solidFill>
            <a:srgbClr val="FFA1A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71039" name="AutoShape 31"/>
          <p:cNvSpPr>
            <a:spLocks noChangeArrowheads="1"/>
          </p:cNvSpPr>
          <p:nvPr/>
        </p:nvSpPr>
        <p:spPr bwMode="auto">
          <a:xfrm>
            <a:off x="2438400" y="3124200"/>
            <a:ext cx="228600" cy="152400"/>
          </a:xfrm>
          <a:prstGeom prst="flowChartMagneticTape">
            <a:avLst/>
          </a:prstGeom>
          <a:solidFill>
            <a:srgbClr val="FFA1A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71040" name="AutoShape 32"/>
          <p:cNvSpPr>
            <a:spLocks noChangeArrowheads="1"/>
          </p:cNvSpPr>
          <p:nvPr/>
        </p:nvSpPr>
        <p:spPr bwMode="auto">
          <a:xfrm>
            <a:off x="2590800" y="3200400"/>
            <a:ext cx="228600" cy="152400"/>
          </a:xfrm>
          <a:prstGeom prst="flowChartMagneticTape">
            <a:avLst/>
          </a:prstGeom>
          <a:solidFill>
            <a:srgbClr val="FFA1A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71041" name="AutoShape 33"/>
          <p:cNvSpPr>
            <a:spLocks noChangeArrowheads="1"/>
          </p:cNvSpPr>
          <p:nvPr/>
        </p:nvSpPr>
        <p:spPr bwMode="auto">
          <a:xfrm>
            <a:off x="2743200" y="3276600"/>
            <a:ext cx="228600" cy="152400"/>
          </a:xfrm>
          <a:prstGeom prst="flowChartMagneticTape">
            <a:avLst/>
          </a:prstGeom>
          <a:solidFill>
            <a:srgbClr val="FFA1A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71042" name="AutoShape 34"/>
          <p:cNvSpPr>
            <a:spLocks noChangeArrowheads="1"/>
          </p:cNvSpPr>
          <p:nvPr/>
        </p:nvSpPr>
        <p:spPr bwMode="auto">
          <a:xfrm flipH="1">
            <a:off x="2286000" y="3581400"/>
            <a:ext cx="228600" cy="228600"/>
          </a:xfrm>
          <a:prstGeom prst="flowChartMagneticTape">
            <a:avLst/>
          </a:prstGeom>
          <a:solidFill>
            <a:srgbClr val="FFA1A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71043" name="AutoShape 35"/>
          <p:cNvSpPr>
            <a:spLocks noChangeArrowheads="1"/>
          </p:cNvSpPr>
          <p:nvPr/>
        </p:nvSpPr>
        <p:spPr bwMode="auto">
          <a:xfrm>
            <a:off x="914400" y="4495800"/>
            <a:ext cx="533400" cy="304800"/>
          </a:xfrm>
          <a:prstGeom prst="flowChartMultidocumen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71044" name="AutoShape 36"/>
          <p:cNvSpPr>
            <a:spLocks noChangeArrowheads="1"/>
          </p:cNvSpPr>
          <p:nvPr/>
        </p:nvSpPr>
        <p:spPr bwMode="auto">
          <a:xfrm flipH="1">
            <a:off x="1524000" y="4648200"/>
            <a:ext cx="228600" cy="228600"/>
          </a:xfrm>
          <a:prstGeom prst="flowChartMagneticTape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71045" name="AutoShape 37"/>
          <p:cNvSpPr>
            <a:spLocks noChangeArrowheads="1"/>
          </p:cNvSpPr>
          <p:nvPr/>
        </p:nvSpPr>
        <p:spPr bwMode="auto">
          <a:xfrm>
            <a:off x="3200400" y="2438400"/>
            <a:ext cx="533400" cy="304800"/>
          </a:xfrm>
          <a:prstGeom prst="flowChartMultidocumen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71046" name="AutoShape 38"/>
          <p:cNvSpPr>
            <a:spLocks noChangeArrowheads="1"/>
          </p:cNvSpPr>
          <p:nvPr/>
        </p:nvSpPr>
        <p:spPr bwMode="auto">
          <a:xfrm>
            <a:off x="4114800" y="2286000"/>
            <a:ext cx="533400" cy="304800"/>
          </a:xfrm>
          <a:prstGeom prst="flowChartMultidocumen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71047" name="AutoShape 39"/>
          <p:cNvSpPr>
            <a:spLocks noChangeArrowheads="1"/>
          </p:cNvSpPr>
          <p:nvPr/>
        </p:nvSpPr>
        <p:spPr bwMode="auto">
          <a:xfrm flipH="1">
            <a:off x="4724400" y="2438400"/>
            <a:ext cx="228600" cy="228600"/>
          </a:xfrm>
          <a:prstGeom prst="flowChartMagneticTape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71048" name="AutoShape 40"/>
          <p:cNvSpPr>
            <a:spLocks noChangeArrowheads="1"/>
          </p:cNvSpPr>
          <p:nvPr/>
        </p:nvSpPr>
        <p:spPr bwMode="auto">
          <a:xfrm>
            <a:off x="4876800" y="2743200"/>
            <a:ext cx="533400" cy="304800"/>
          </a:xfrm>
          <a:prstGeom prst="flowChartMultidocumen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71049" name="AutoShape 41"/>
          <p:cNvSpPr>
            <a:spLocks noChangeArrowheads="1"/>
          </p:cNvSpPr>
          <p:nvPr/>
        </p:nvSpPr>
        <p:spPr bwMode="auto">
          <a:xfrm flipH="1">
            <a:off x="5486400" y="2895600"/>
            <a:ext cx="228600" cy="228600"/>
          </a:xfrm>
          <a:prstGeom prst="flowChartMagneticTape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71050" name="AutoShape 42"/>
          <p:cNvSpPr>
            <a:spLocks noChangeArrowheads="1"/>
          </p:cNvSpPr>
          <p:nvPr/>
        </p:nvSpPr>
        <p:spPr bwMode="auto">
          <a:xfrm flipH="1">
            <a:off x="5257800" y="3276600"/>
            <a:ext cx="228600" cy="228600"/>
          </a:xfrm>
          <a:prstGeom prst="flowChartMagneticTape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 hangingPunct="1"/>
            <a:r>
              <a:rPr lang="en-US"/>
              <a:t>Chandy/Lamport</a:t>
            </a:r>
          </a:p>
        </p:txBody>
      </p:sp>
      <p:sp>
        <p:nvSpPr>
          <p:cNvPr id="173059" name="Text Box 3"/>
          <p:cNvSpPr txBox="1">
            <a:spLocks noChangeArrowheads="1"/>
          </p:cNvSpPr>
          <p:nvPr/>
        </p:nvSpPr>
        <p:spPr bwMode="auto">
          <a:xfrm>
            <a:off x="2362200" y="32004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rgbClr val="FF3300"/>
                </a:solidFill>
                <a:latin typeface="Tahoma" pitchFamily="-65" charset="0"/>
              </a:rPr>
              <a:t>p</a:t>
            </a:r>
          </a:p>
        </p:txBody>
      </p:sp>
      <p:sp>
        <p:nvSpPr>
          <p:cNvPr id="173060" name="Text Box 4"/>
          <p:cNvSpPr txBox="1">
            <a:spLocks noChangeArrowheads="1"/>
          </p:cNvSpPr>
          <p:nvPr/>
        </p:nvSpPr>
        <p:spPr bwMode="auto">
          <a:xfrm>
            <a:off x="3505200" y="26670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chemeClr val="tx1"/>
                </a:solidFill>
                <a:latin typeface="Tahoma" pitchFamily="-65" charset="0"/>
              </a:rPr>
              <a:t>q</a:t>
            </a:r>
          </a:p>
        </p:txBody>
      </p:sp>
      <p:sp>
        <p:nvSpPr>
          <p:cNvPr id="173061" name="Text Box 5"/>
          <p:cNvSpPr txBox="1">
            <a:spLocks noChangeArrowheads="1"/>
          </p:cNvSpPr>
          <p:nvPr/>
        </p:nvSpPr>
        <p:spPr bwMode="auto">
          <a:xfrm>
            <a:off x="5181600" y="28956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rgbClr val="FF3300"/>
                </a:solidFill>
                <a:latin typeface="Tahoma" pitchFamily="-65" charset="0"/>
              </a:rPr>
              <a:t>r</a:t>
            </a:r>
          </a:p>
        </p:txBody>
      </p:sp>
      <p:sp>
        <p:nvSpPr>
          <p:cNvPr id="173062" name="Text Box 6"/>
          <p:cNvSpPr txBox="1">
            <a:spLocks noChangeArrowheads="1"/>
          </p:cNvSpPr>
          <p:nvPr/>
        </p:nvSpPr>
        <p:spPr bwMode="auto">
          <a:xfrm>
            <a:off x="3276600" y="35052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chemeClr val="tx1"/>
                </a:solidFill>
                <a:latin typeface="Tahoma" pitchFamily="-65" charset="0"/>
              </a:rPr>
              <a:t>s</a:t>
            </a:r>
          </a:p>
        </p:txBody>
      </p:sp>
      <p:sp>
        <p:nvSpPr>
          <p:cNvPr id="173063" name="Text Box 7"/>
          <p:cNvSpPr txBox="1">
            <a:spLocks noChangeArrowheads="1"/>
          </p:cNvSpPr>
          <p:nvPr/>
        </p:nvSpPr>
        <p:spPr bwMode="auto">
          <a:xfrm>
            <a:off x="4267200" y="25146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rgbClr val="FF3300"/>
                </a:solidFill>
                <a:latin typeface="Tahoma" pitchFamily="-65" charset="0"/>
              </a:rPr>
              <a:t>t</a:t>
            </a:r>
          </a:p>
        </p:txBody>
      </p:sp>
      <p:sp>
        <p:nvSpPr>
          <p:cNvPr id="173064" name="Text Box 8"/>
          <p:cNvSpPr txBox="1">
            <a:spLocks noChangeArrowheads="1"/>
          </p:cNvSpPr>
          <p:nvPr/>
        </p:nvSpPr>
        <p:spPr bwMode="auto">
          <a:xfrm>
            <a:off x="4876800" y="39624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rgbClr val="FF3300"/>
                </a:solidFill>
                <a:latin typeface="Tahoma" pitchFamily="-65" charset="0"/>
              </a:rPr>
              <a:t>u</a:t>
            </a:r>
          </a:p>
        </p:txBody>
      </p:sp>
      <p:sp>
        <p:nvSpPr>
          <p:cNvPr id="173065" name="Text Box 9"/>
          <p:cNvSpPr txBox="1">
            <a:spLocks noChangeArrowheads="1"/>
          </p:cNvSpPr>
          <p:nvPr/>
        </p:nvSpPr>
        <p:spPr bwMode="auto">
          <a:xfrm>
            <a:off x="2819400" y="44196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rgbClr val="FF3300"/>
                </a:solidFill>
                <a:latin typeface="Tahoma" pitchFamily="-65" charset="0"/>
              </a:rPr>
              <a:t>v</a:t>
            </a:r>
          </a:p>
        </p:txBody>
      </p:sp>
      <p:sp>
        <p:nvSpPr>
          <p:cNvPr id="173066" name="Text Box 10"/>
          <p:cNvSpPr txBox="1">
            <a:spLocks noChangeArrowheads="1"/>
          </p:cNvSpPr>
          <p:nvPr/>
        </p:nvSpPr>
        <p:spPr bwMode="auto">
          <a:xfrm>
            <a:off x="5791200" y="21336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rgbClr val="FF3300"/>
                </a:solidFill>
                <a:latin typeface="Tahoma" pitchFamily="-65" charset="0"/>
              </a:rPr>
              <a:t>w</a:t>
            </a:r>
          </a:p>
        </p:txBody>
      </p:sp>
      <p:sp>
        <p:nvSpPr>
          <p:cNvPr id="173067" name="Text Box 11"/>
          <p:cNvSpPr txBox="1">
            <a:spLocks noChangeArrowheads="1"/>
          </p:cNvSpPr>
          <p:nvPr/>
        </p:nvSpPr>
        <p:spPr bwMode="auto">
          <a:xfrm>
            <a:off x="5943600" y="44958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chemeClr val="tx1"/>
                </a:solidFill>
                <a:latin typeface="Tahoma" pitchFamily="-65" charset="0"/>
              </a:rPr>
              <a:t>x</a:t>
            </a:r>
          </a:p>
        </p:txBody>
      </p:sp>
      <p:sp>
        <p:nvSpPr>
          <p:cNvPr id="173068" name="Text Box 12"/>
          <p:cNvSpPr txBox="1">
            <a:spLocks noChangeArrowheads="1"/>
          </p:cNvSpPr>
          <p:nvPr/>
        </p:nvSpPr>
        <p:spPr bwMode="auto">
          <a:xfrm>
            <a:off x="1447800" y="42672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rgbClr val="FF3300"/>
                </a:solidFill>
                <a:latin typeface="Tahoma" pitchFamily="-65" charset="0"/>
              </a:rPr>
              <a:t>y</a:t>
            </a:r>
          </a:p>
        </p:txBody>
      </p:sp>
      <p:sp>
        <p:nvSpPr>
          <p:cNvPr id="173069" name="Text Box 13"/>
          <p:cNvSpPr txBox="1">
            <a:spLocks noChangeArrowheads="1"/>
          </p:cNvSpPr>
          <p:nvPr/>
        </p:nvSpPr>
        <p:spPr bwMode="auto">
          <a:xfrm>
            <a:off x="7620000" y="51816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chemeClr val="tx1"/>
                </a:solidFill>
                <a:latin typeface="Tahoma" pitchFamily="-65" charset="0"/>
              </a:rPr>
              <a:t>z</a:t>
            </a:r>
          </a:p>
        </p:txBody>
      </p:sp>
      <p:sp>
        <p:nvSpPr>
          <p:cNvPr id="173070" name="Line 14"/>
          <p:cNvSpPr>
            <a:spLocks noChangeShapeType="1"/>
          </p:cNvSpPr>
          <p:nvPr/>
        </p:nvSpPr>
        <p:spPr bwMode="auto">
          <a:xfrm flipH="1">
            <a:off x="1676400" y="3581400"/>
            <a:ext cx="685800" cy="762000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73071" name="Line 15"/>
          <p:cNvSpPr>
            <a:spLocks noChangeShapeType="1"/>
          </p:cNvSpPr>
          <p:nvPr/>
        </p:nvSpPr>
        <p:spPr bwMode="auto">
          <a:xfrm>
            <a:off x="1676400" y="4495800"/>
            <a:ext cx="1143000" cy="152400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73072" name="Line 16"/>
          <p:cNvSpPr>
            <a:spLocks noChangeShapeType="1"/>
          </p:cNvSpPr>
          <p:nvPr/>
        </p:nvSpPr>
        <p:spPr bwMode="auto">
          <a:xfrm flipH="1">
            <a:off x="2971800" y="3810000"/>
            <a:ext cx="381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73073" name="Line 17"/>
          <p:cNvSpPr>
            <a:spLocks noChangeShapeType="1"/>
          </p:cNvSpPr>
          <p:nvPr/>
        </p:nvSpPr>
        <p:spPr bwMode="auto">
          <a:xfrm flipV="1">
            <a:off x="2590800" y="3124200"/>
            <a:ext cx="2590800" cy="304800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73074" name="Line 18"/>
          <p:cNvSpPr>
            <a:spLocks noChangeShapeType="1"/>
          </p:cNvSpPr>
          <p:nvPr/>
        </p:nvSpPr>
        <p:spPr bwMode="auto">
          <a:xfrm flipV="1">
            <a:off x="2590800" y="2895600"/>
            <a:ext cx="914400" cy="533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73075" name="Line 19"/>
          <p:cNvSpPr>
            <a:spLocks noChangeShapeType="1"/>
          </p:cNvSpPr>
          <p:nvPr/>
        </p:nvSpPr>
        <p:spPr bwMode="auto">
          <a:xfrm flipV="1">
            <a:off x="2667000" y="2819400"/>
            <a:ext cx="1676400" cy="609600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73076" name="Line 20"/>
          <p:cNvSpPr>
            <a:spLocks noChangeShapeType="1"/>
          </p:cNvSpPr>
          <p:nvPr/>
        </p:nvSpPr>
        <p:spPr bwMode="auto">
          <a:xfrm flipV="1">
            <a:off x="5334000" y="2438400"/>
            <a:ext cx="533400" cy="609600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73077" name="Line 21"/>
          <p:cNvSpPr>
            <a:spLocks noChangeShapeType="1"/>
          </p:cNvSpPr>
          <p:nvPr/>
        </p:nvSpPr>
        <p:spPr bwMode="auto">
          <a:xfrm flipH="1">
            <a:off x="5029200" y="3200400"/>
            <a:ext cx="228600" cy="838200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73078" name="Line 22"/>
          <p:cNvSpPr>
            <a:spLocks noChangeShapeType="1"/>
          </p:cNvSpPr>
          <p:nvPr/>
        </p:nvSpPr>
        <p:spPr bwMode="auto">
          <a:xfrm>
            <a:off x="3124200" y="4648200"/>
            <a:ext cx="4572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73079" name="Line 23"/>
          <p:cNvSpPr>
            <a:spLocks noChangeShapeType="1"/>
          </p:cNvSpPr>
          <p:nvPr/>
        </p:nvSpPr>
        <p:spPr bwMode="auto">
          <a:xfrm flipV="1">
            <a:off x="3124200" y="4191000"/>
            <a:ext cx="1752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73080" name="Line 24"/>
          <p:cNvSpPr>
            <a:spLocks noChangeShapeType="1"/>
          </p:cNvSpPr>
          <p:nvPr/>
        </p:nvSpPr>
        <p:spPr bwMode="auto">
          <a:xfrm flipV="1">
            <a:off x="4495800" y="2362200"/>
            <a:ext cx="1295400" cy="304800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73081" name="Line 25"/>
          <p:cNvSpPr>
            <a:spLocks noChangeShapeType="1"/>
          </p:cNvSpPr>
          <p:nvPr/>
        </p:nvSpPr>
        <p:spPr bwMode="auto">
          <a:xfrm>
            <a:off x="6019800" y="2438400"/>
            <a:ext cx="7620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73082" name="Line 26"/>
          <p:cNvSpPr>
            <a:spLocks noChangeShapeType="1"/>
          </p:cNvSpPr>
          <p:nvPr/>
        </p:nvSpPr>
        <p:spPr bwMode="auto">
          <a:xfrm>
            <a:off x="5105400" y="4191000"/>
            <a:ext cx="914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73083" name="Line 27"/>
          <p:cNvSpPr>
            <a:spLocks noChangeShapeType="1"/>
          </p:cNvSpPr>
          <p:nvPr/>
        </p:nvSpPr>
        <p:spPr bwMode="auto">
          <a:xfrm>
            <a:off x="3505200" y="3810000"/>
            <a:ext cx="1371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73084" name="Line 28"/>
          <p:cNvSpPr>
            <a:spLocks noChangeShapeType="1"/>
          </p:cNvSpPr>
          <p:nvPr/>
        </p:nvSpPr>
        <p:spPr bwMode="auto">
          <a:xfrm>
            <a:off x="6172200" y="4724400"/>
            <a:ext cx="1524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73085" name="Text Box 29"/>
          <p:cNvSpPr txBox="1">
            <a:spLocks noChangeArrowheads="1"/>
          </p:cNvSpPr>
          <p:nvPr/>
        </p:nvSpPr>
        <p:spPr bwMode="auto">
          <a:xfrm>
            <a:off x="2590800" y="5791200"/>
            <a:ext cx="4038600" cy="366713"/>
          </a:xfrm>
          <a:prstGeom prst="rect">
            <a:avLst/>
          </a:prstGeom>
          <a:solidFill>
            <a:srgbClr val="FFA1A1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i="1">
                <a:solidFill>
                  <a:schemeClr val="tx1"/>
                </a:solidFill>
                <a:latin typeface="Tahoma" pitchFamily="-65" charset="0"/>
              </a:rPr>
              <a:t>A network</a:t>
            </a:r>
          </a:p>
        </p:txBody>
      </p:sp>
      <p:sp>
        <p:nvSpPr>
          <p:cNvPr id="173086" name="AutoShape 30"/>
          <p:cNvSpPr>
            <a:spLocks noChangeArrowheads="1"/>
          </p:cNvSpPr>
          <p:nvPr/>
        </p:nvSpPr>
        <p:spPr bwMode="auto">
          <a:xfrm>
            <a:off x="1676400" y="3429000"/>
            <a:ext cx="533400" cy="304800"/>
          </a:xfrm>
          <a:prstGeom prst="flowChartMultidocument">
            <a:avLst/>
          </a:prstGeom>
          <a:solidFill>
            <a:srgbClr val="FFA1A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73087" name="AutoShape 31"/>
          <p:cNvSpPr>
            <a:spLocks noChangeArrowheads="1"/>
          </p:cNvSpPr>
          <p:nvPr/>
        </p:nvSpPr>
        <p:spPr bwMode="auto">
          <a:xfrm>
            <a:off x="2438400" y="3124200"/>
            <a:ext cx="228600" cy="152400"/>
          </a:xfrm>
          <a:prstGeom prst="flowChartMagneticTape">
            <a:avLst/>
          </a:prstGeom>
          <a:solidFill>
            <a:srgbClr val="FFA1A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73088" name="AutoShape 32"/>
          <p:cNvSpPr>
            <a:spLocks noChangeArrowheads="1"/>
          </p:cNvSpPr>
          <p:nvPr/>
        </p:nvSpPr>
        <p:spPr bwMode="auto">
          <a:xfrm>
            <a:off x="2590800" y="3200400"/>
            <a:ext cx="228600" cy="152400"/>
          </a:xfrm>
          <a:prstGeom prst="flowChartMagneticTape">
            <a:avLst/>
          </a:prstGeom>
          <a:solidFill>
            <a:srgbClr val="FFA1A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73089" name="AutoShape 33"/>
          <p:cNvSpPr>
            <a:spLocks noChangeArrowheads="1"/>
          </p:cNvSpPr>
          <p:nvPr/>
        </p:nvSpPr>
        <p:spPr bwMode="auto">
          <a:xfrm>
            <a:off x="2743200" y="3276600"/>
            <a:ext cx="228600" cy="152400"/>
          </a:xfrm>
          <a:prstGeom prst="flowChartMagneticTape">
            <a:avLst/>
          </a:prstGeom>
          <a:solidFill>
            <a:srgbClr val="FFA1A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73090" name="AutoShape 34"/>
          <p:cNvSpPr>
            <a:spLocks noChangeArrowheads="1"/>
          </p:cNvSpPr>
          <p:nvPr/>
        </p:nvSpPr>
        <p:spPr bwMode="auto">
          <a:xfrm flipH="1">
            <a:off x="2286000" y="3581400"/>
            <a:ext cx="228600" cy="228600"/>
          </a:xfrm>
          <a:prstGeom prst="flowChartMagneticTape">
            <a:avLst/>
          </a:prstGeom>
          <a:solidFill>
            <a:srgbClr val="FFA1A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73091" name="AutoShape 35"/>
          <p:cNvSpPr>
            <a:spLocks noChangeArrowheads="1"/>
          </p:cNvSpPr>
          <p:nvPr/>
        </p:nvSpPr>
        <p:spPr bwMode="auto">
          <a:xfrm>
            <a:off x="914400" y="4495800"/>
            <a:ext cx="533400" cy="304800"/>
          </a:xfrm>
          <a:prstGeom prst="flowChartMultidocument">
            <a:avLst/>
          </a:prstGeom>
          <a:solidFill>
            <a:srgbClr val="FFA1A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73092" name="AutoShape 36"/>
          <p:cNvSpPr>
            <a:spLocks noChangeArrowheads="1"/>
          </p:cNvSpPr>
          <p:nvPr/>
        </p:nvSpPr>
        <p:spPr bwMode="auto">
          <a:xfrm flipH="1">
            <a:off x="1524000" y="4648200"/>
            <a:ext cx="228600" cy="228600"/>
          </a:xfrm>
          <a:prstGeom prst="flowChartMagneticTape">
            <a:avLst/>
          </a:prstGeom>
          <a:solidFill>
            <a:srgbClr val="FFA1A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73093" name="AutoShape 37"/>
          <p:cNvSpPr>
            <a:spLocks noChangeArrowheads="1"/>
          </p:cNvSpPr>
          <p:nvPr/>
        </p:nvSpPr>
        <p:spPr bwMode="auto">
          <a:xfrm>
            <a:off x="3200400" y="2438400"/>
            <a:ext cx="533400" cy="304800"/>
          </a:xfrm>
          <a:prstGeom prst="flowChartMultidocumen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73094" name="AutoShape 38"/>
          <p:cNvSpPr>
            <a:spLocks noChangeArrowheads="1"/>
          </p:cNvSpPr>
          <p:nvPr/>
        </p:nvSpPr>
        <p:spPr bwMode="auto">
          <a:xfrm>
            <a:off x="4114800" y="2286000"/>
            <a:ext cx="533400" cy="304800"/>
          </a:xfrm>
          <a:prstGeom prst="flowChartMultidocument">
            <a:avLst/>
          </a:prstGeom>
          <a:solidFill>
            <a:srgbClr val="FFA1A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73095" name="AutoShape 39"/>
          <p:cNvSpPr>
            <a:spLocks noChangeArrowheads="1"/>
          </p:cNvSpPr>
          <p:nvPr/>
        </p:nvSpPr>
        <p:spPr bwMode="auto">
          <a:xfrm flipH="1">
            <a:off x="4724400" y="2438400"/>
            <a:ext cx="228600" cy="228600"/>
          </a:xfrm>
          <a:prstGeom prst="flowChartMagneticTape">
            <a:avLst/>
          </a:prstGeom>
          <a:solidFill>
            <a:srgbClr val="FFA1A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73096" name="AutoShape 40"/>
          <p:cNvSpPr>
            <a:spLocks noChangeArrowheads="1"/>
          </p:cNvSpPr>
          <p:nvPr/>
        </p:nvSpPr>
        <p:spPr bwMode="auto">
          <a:xfrm>
            <a:off x="4876800" y="2743200"/>
            <a:ext cx="533400" cy="304800"/>
          </a:xfrm>
          <a:prstGeom prst="flowChartMultidocument">
            <a:avLst/>
          </a:prstGeom>
          <a:solidFill>
            <a:srgbClr val="FFA1A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73097" name="AutoShape 41"/>
          <p:cNvSpPr>
            <a:spLocks noChangeArrowheads="1"/>
          </p:cNvSpPr>
          <p:nvPr/>
        </p:nvSpPr>
        <p:spPr bwMode="auto">
          <a:xfrm flipH="1">
            <a:off x="5486400" y="2895600"/>
            <a:ext cx="228600" cy="228600"/>
          </a:xfrm>
          <a:prstGeom prst="flowChartMagneticTape">
            <a:avLst/>
          </a:prstGeom>
          <a:solidFill>
            <a:srgbClr val="FFA1A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73098" name="AutoShape 42"/>
          <p:cNvSpPr>
            <a:spLocks noChangeArrowheads="1"/>
          </p:cNvSpPr>
          <p:nvPr/>
        </p:nvSpPr>
        <p:spPr bwMode="auto">
          <a:xfrm flipH="1">
            <a:off x="5257800" y="3276600"/>
            <a:ext cx="228600" cy="228600"/>
          </a:xfrm>
          <a:prstGeom prst="flowChartMagneticTape">
            <a:avLst/>
          </a:prstGeom>
          <a:solidFill>
            <a:srgbClr val="FFA1A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73099" name="AutoShape 43"/>
          <p:cNvSpPr>
            <a:spLocks noChangeArrowheads="1"/>
          </p:cNvSpPr>
          <p:nvPr/>
        </p:nvSpPr>
        <p:spPr bwMode="auto">
          <a:xfrm>
            <a:off x="1600200" y="2209800"/>
            <a:ext cx="1219200" cy="457200"/>
          </a:xfrm>
          <a:prstGeom prst="wedgeRectCallout">
            <a:avLst>
              <a:gd name="adj1" fmla="val 80468"/>
              <a:gd name="adj2" fmla="val 46528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/>
            <a:r>
              <a:rPr lang="en-US" sz="1800">
                <a:solidFill>
                  <a:schemeClr val="tx1"/>
                </a:solidFill>
                <a:latin typeface="Tahoma" pitchFamily="-65" charset="0"/>
              </a:rPr>
              <a:t>q is done</a:t>
            </a:r>
          </a:p>
        </p:txBody>
      </p:sp>
      <p:sp>
        <p:nvSpPr>
          <p:cNvPr id="173100" name="AutoShape 44"/>
          <p:cNvSpPr>
            <a:spLocks noChangeArrowheads="1"/>
          </p:cNvSpPr>
          <p:nvPr/>
        </p:nvSpPr>
        <p:spPr bwMode="auto">
          <a:xfrm>
            <a:off x="2362200" y="4724400"/>
            <a:ext cx="533400" cy="304800"/>
          </a:xfrm>
          <a:prstGeom prst="flowChartMultidocumen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73101" name="AutoShape 45"/>
          <p:cNvSpPr>
            <a:spLocks noChangeArrowheads="1"/>
          </p:cNvSpPr>
          <p:nvPr/>
        </p:nvSpPr>
        <p:spPr bwMode="auto">
          <a:xfrm flipH="1">
            <a:off x="3276600" y="4343400"/>
            <a:ext cx="228600" cy="228600"/>
          </a:xfrm>
          <a:prstGeom prst="flowChartMagneticTape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73102" name="AutoShape 46"/>
          <p:cNvSpPr>
            <a:spLocks noChangeArrowheads="1"/>
          </p:cNvSpPr>
          <p:nvPr/>
        </p:nvSpPr>
        <p:spPr bwMode="auto">
          <a:xfrm flipH="1">
            <a:off x="3276600" y="4724400"/>
            <a:ext cx="228600" cy="228600"/>
          </a:xfrm>
          <a:prstGeom prst="flowChartMagneticTape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73103" name="AutoShape 47"/>
          <p:cNvSpPr>
            <a:spLocks noChangeArrowheads="1"/>
          </p:cNvSpPr>
          <p:nvPr/>
        </p:nvSpPr>
        <p:spPr bwMode="auto">
          <a:xfrm flipH="1">
            <a:off x="2743200" y="4114800"/>
            <a:ext cx="228600" cy="228600"/>
          </a:xfrm>
          <a:prstGeom prst="flowChartMagneticTape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73104" name="AutoShape 48"/>
          <p:cNvSpPr>
            <a:spLocks noChangeArrowheads="1"/>
          </p:cNvSpPr>
          <p:nvPr/>
        </p:nvSpPr>
        <p:spPr bwMode="auto">
          <a:xfrm flipH="1">
            <a:off x="5181600" y="3962400"/>
            <a:ext cx="228600" cy="228600"/>
          </a:xfrm>
          <a:prstGeom prst="flowChartMagneticTape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73105" name="AutoShape 49"/>
          <p:cNvSpPr>
            <a:spLocks noChangeArrowheads="1"/>
          </p:cNvSpPr>
          <p:nvPr/>
        </p:nvSpPr>
        <p:spPr bwMode="auto">
          <a:xfrm flipH="1">
            <a:off x="4648200" y="4191000"/>
            <a:ext cx="228600" cy="228600"/>
          </a:xfrm>
          <a:prstGeom prst="flowChartMagneticTape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73106" name="AutoShape 50"/>
          <p:cNvSpPr>
            <a:spLocks noChangeArrowheads="1"/>
          </p:cNvSpPr>
          <p:nvPr/>
        </p:nvSpPr>
        <p:spPr bwMode="auto">
          <a:xfrm flipH="1">
            <a:off x="4648200" y="3810000"/>
            <a:ext cx="228600" cy="228600"/>
          </a:xfrm>
          <a:prstGeom prst="flowChartMagneticTape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73107" name="AutoShape 51"/>
          <p:cNvSpPr>
            <a:spLocks noChangeArrowheads="1"/>
          </p:cNvSpPr>
          <p:nvPr/>
        </p:nvSpPr>
        <p:spPr bwMode="auto">
          <a:xfrm flipH="1">
            <a:off x="6019800" y="2438400"/>
            <a:ext cx="228600" cy="228600"/>
          </a:xfrm>
          <a:prstGeom prst="flowChartMagneticTape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73108" name="AutoShape 52"/>
          <p:cNvSpPr>
            <a:spLocks noChangeArrowheads="1"/>
          </p:cNvSpPr>
          <p:nvPr/>
        </p:nvSpPr>
        <p:spPr bwMode="auto">
          <a:xfrm>
            <a:off x="5943600" y="1905000"/>
            <a:ext cx="533400" cy="304800"/>
          </a:xfrm>
          <a:prstGeom prst="flowChartMultidocumen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73109" name="AutoShape 53"/>
          <p:cNvSpPr>
            <a:spLocks noChangeArrowheads="1"/>
          </p:cNvSpPr>
          <p:nvPr/>
        </p:nvSpPr>
        <p:spPr bwMode="auto">
          <a:xfrm>
            <a:off x="4953000" y="4267200"/>
            <a:ext cx="533400" cy="304800"/>
          </a:xfrm>
          <a:prstGeom prst="flowChartMultidocumen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 hangingPunct="1"/>
            <a:r>
              <a:rPr lang="en-US"/>
              <a:t>Chandy/Lamport</a:t>
            </a:r>
          </a:p>
        </p:txBody>
      </p:sp>
      <p:sp>
        <p:nvSpPr>
          <p:cNvPr id="175107" name="Text Box 3"/>
          <p:cNvSpPr txBox="1">
            <a:spLocks noChangeArrowheads="1"/>
          </p:cNvSpPr>
          <p:nvPr/>
        </p:nvSpPr>
        <p:spPr bwMode="auto">
          <a:xfrm>
            <a:off x="2362200" y="32004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rgbClr val="FF3300"/>
                </a:solidFill>
                <a:latin typeface="Tahoma" pitchFamily="-65" charset="0"/>
              </a:rPr>
              <a:t>p</a:t>
            </a:r>
          </a:p>
        </p:txBody>
      </p:sp>
      <p:sp>
        <p:nvSpPr>
          <p:cNvPr id="175108" name="Text Box 4"/>
          <p:cNvSpPr txBox="1">
            <a:spLocks noChangeArrowheads="1"/>
          </p:cNvSpPr>
          <p:nvPr/>
        </p:nvSpPr>
        <p:spPr bwMode="auto">
          <a:xfrm>
            <a:off x="3505200" y="26670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chemeClr val="tx1"/>
                </a:solidFill>
                <a:latin typeface="Tahoma" pitchFamily="-65" charset="0"/>
              </a:rPr>
              <a:t>q</a:t>
            </a:r>
          </a:p>
        </p:txBody>
      </p:sp>
      <p:sp>
        <p:nvSpPr>
          <p:cNvPr id="175109" name="Text Box 5"/>
          <p:cNvSpPr txBox="1">
            <a:spLocks noChangeArrowheads="1"/>
          </p:cNvSpPr>
          <p:nvPr/>
        </p:nvSpPr>
        <p:spPr bwMode="auto">
          <a:xfrm>
            <a:off x="5181600" y="28956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rgbClr val="FF3300"/>
                </a:solidFill>
                <a:latin typeface="Tahoma" pitchFamily="-65" charset="0"/>
              </a:rPr>
              <a:t>r</a:t>
            </a:r>
          </a:p>
        </p:txBody>
      </p:sp>
      <p:sp>
        <p:nvSpPr>
          <p:cNvPr id="175110" name="Text Box 6"/>
          <p:cNvSpPr txBox="1">
            <a:spLocks noChangeArrowheads="1"/>
          </p:cNvSpPr>
          <p:nvPr/>
        </p:nvSpPr>
        <p:spPr bwMode="auto">
          <a:xfrm>
            <a:off x="3276600" y="35052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rgbClr val="FF3300"/>
                </a:solidFill>
                <a:latin typeface="Tahoma" pitchFamily="-65" charset="0"/>
              </a:rPr>
              <a:t>s</a:t>
            </a:r>
          </a:p>
        </p:txBody>
      </p:sp>
      <p:sp>
        <p:nvSpPr>
          <p:cNvPr id="175111" name="Text Box 7"/>
          <p:cNvSpPr txBox="1">
            <a:spLocks noChangeArrowheads="1"/>
          </p:cNvSpPr>
          <p:nvPr/>
        </p:nvSpPr>
        <p:spPr bwMode="auto">
          <a:xfrm>
            <a:off x="4267200" y="25146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rgbClr val="FF3300"/>
                </a:solidFill>
                <a:latin typeface="Tahoma" pitchFamily="-65" charset="0"/>
              </a:rPr>
              <a:t>t</a:t>
            </a:r>
          </a:p>
        </p:txBody>
      </p:sp>
      <p:sp>
        <p:nvSpPr>
          <p:cNvPr id="175112" name="Text Box 8"/>
          <p:cNvSpPr txBox="1">
            <a:spLocks noChangeArrowheads="1"/>
          </p:cNvSpPr>
          <p:nvPr/>
        </p:nvSpPr>
        <p:spPr bwMode="auto">
          <a:xfrm>
            <a:off x="4876800" y="39624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rgbClr val="FF3300"/>
                </a:solidFill>
                <a:latin typeface="Tahoma" pitchFamily="-65" charset="0"/>
              </a:rPr>
              <a:t>u</a:t>
            </a:r>
          </a:p>
        </p:txBody>
      </p:sp>
      <p:sp>
        <p:nvSpPr>
          <p:cNvPr id="175113" name="Text Box 9"/>
          <p:cNvSpPr txBox="1">
            <a:spLocks noChangeArrowheads="1"/>
          </p:cNvSpPr>
          <p:nvPr/>
        </p:nvSpPr>
        <p:spPr bwMode="auto">
          <a:xfrm>
            <a:off x="2819400" y="44196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rgbClr val="FF3300"/>
                </a:solidFill>
                <a:latin typeface="Tahoma" pitchFamily="-65" charset="0"/>
              </a:rPr>
              <a:t>v</a:t>
            </a:r>
          </a:p>
        </p:txBody>
      </p:sp>
      <p:sp>
        <p:nvSpPr>
          <p:cNvPr id="175114" name="Text Box 10"/>
          <p:cNvSpPr txBox="1">
            <a:spLocks noChangeArrowheads="1"/>
          </p:cNvSpPr>
          <p:nvPr/>
        </p:nvSpPr>
        <p:spPr bwMode="auto">
          <a:xfrm>
            <a:off x="5791200" y="21336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rgbClr val="FF3300"/>
                </a:solidFill>
                <a:latin typeface="Tahoma" pitchFamily="-65" charset="0"/>
              </a:rPr>
              <a:t>w</a:t>
            </a:r>
          </a:p>
        </p:txBody>
      </p:sp>
      <p:sp>
        <p:nvSpPr>
          <p:cNvPr id="175115" name="Text Box 11"/>
          <p:cNvSpPr txBox="1">
            <a:spLocks noChangeArrowheads="1"/>
          </p:cNvSpPr>
          <p:nvPr/>
        </p:nvSpPr>
        <p:spPr bwMode="auto">
          <a:xfrm>
            <a:off x="5943600" y="44958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rgbClr val="FF3300"/>
                </a:solidFill>
                <a:latin typeface="Tahoma" pitchFamily="-65" charset="0"/>
              </a:rPr>
              <a:t>x</a:t>
            </a:r>
          </a:p>
        </p:txBody>
      </p:sp>
      <p:sp>
        <p:nvSpPr>
          <p:cNvPr id="175116" name="Text Box 12"/>
          <p:cNvSpPr txBox="1">
            <a:spLocks noChangeArrowheads="1"/>
          </p:cNvSpPr>
          <p:nvPr/>
        </p:nvSpPr>
        <p:spPr bwMode="auto">
          <a:xfrm>
            <a:off x="1447800" y="42672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rgbClr val="FF3300"/>
                </a:solidFill>
                <a:latin typeface="Tahoma" pitchFamily="-65" charset="0"/>
              </a:rPr>
              <a:t>y</a:t>
            </a:r>
          </a:p>
        </p:txBody>
      </p:sp>
      <p:sp>
        <p:nvSpPr>
          <p:cNvPr id="175117" name="Text Box 13"/>
          <p:cNvSpPr txBox="1">
            <a:spLocks noChangeArrowheads="1"/>
          </p:cNvSpPr>
          <p:nvPr/>
        </p:nvSpPr>
        <p:spPr bwMode="auto">
          <a:xfrm>
            <a:off x="7620000" y="51816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rgbClr val="FF3300"/>
                </a:solidFill>
                <a:latin typeface="Tahoma" pitchFamily="-65" charset="0"/>
              </a:rPr>
              <a:t>z</a:t>
            </a:r>
          </a:p>
        </p:txBody>
      </p:sp>
      <p:sp>
        <p:nvSpPr>
          <p:cNvPr id="175118" name="Line 14"/>
          <p:cNvSpPr>
            <a:spLocks noChangeShapeType="1"/>
          </p:cNvSpPr>
          <p:nvPr/>
        </p:nvSpPr>
        <p:spPr bwMode="auto">
          <a:xfrm flipH="1">
            <a:off x="1676400" y="3581400"/>
            <a:ext cx="685800" cy="762000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75119" name="Line 15"/>
          <p:cNvSpPr>
            <a:spLocks noChangeShapeType="1"/>
          </p:cNvSpPr>
          <p:nvPr/>
        </p:nvSpPr>
        <p:spPr bwMode="auto">
          <a:xfrm>
            <a:off x="1676400" y="4495800"/>
            <a:ext cx="1143000" cy="152400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75120" name="Line 16"/>
          <p:cNvSpPr>
            <a:spLocks noChangeShapeType="1"/>
          </p:cNvSpPr>
          <p:nvPr/>
        </p:nvSpPr>
        <p:spPr bwMode="auto">
          <a:xfrm flipH="1">
            <a:off x="2971800" y="3810000"/>
            <a:ext cx="381000" cy="685800"/>
          </a:xfrm>
          <a:prstGeom prst="line">
            <a:avLst/>
          </a:prstGeom>
          <a:noFill/>
          <a:ln w="28575">
            <a:solidFill>
              <a:srgbClr val="FF3300"/>
            </a:solidFill>
            <a:prstDash val="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75121" name="Line 17"/>
          <p:cNvSpPr>
            <a:spLocks noChangeShapeType="1"/>
          </p:cNvSpPr>
          <p:nvPr/>
        </p:nvSpPr>
        <p:spPr bwMode="auto">
          <a:xfrm flipV="1">
            <a:off x="2590800" y="3124200"/>
            <a:ext cx="2590800" cy="304800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75122" name="Line 18"/>
          <p:cNvSpPr>
            <a:spLocks noChangeShapeType="1"/>
          </p:cNvSpPr>
          <p:nvPr/>
        </p:nvSpPr>
        <p:spPr bwMode="auto">
          <a:xfrm flipV="1">
            <a:off x="2590800" y="2895600"/>
            <a:ext cx="914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75123" name="Line 19"/>
          <p:cNvSpPr>
            <a:spLocks noChangeShapeType="1"/>
          </p:cNvSpPr>
          <p:nvPr/>
        </p:nvSpPr>
        <p:spPr bwMode="auto">
          <a:xfrm flipV="1">
            <a:off x="2667000" y="2819400"/>
            <a:ext cx="1676400" cy="609600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75124" name="Line 20"/>
          <p:cNvSpPr>
            <a:spLocks noChangeShapeType="1"/>
          </p:cNvSpPr>
          <p:nvPr/>
        </p:nvSpPr>
        <p:spPr bwMode="auto">
          <a:xfrm flipV="1">
            <a:off x="5334000" y="2438400"/>
            <a:ext cx="533400" cy="609600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75125" name="Line 21"/>
          <p:cNvSpPr>
            <a:spLocks noChangeShapeType="1"/>
          </p:cNvSpPr>
          <p:nvPr/>
        </p:nvSpPr>
        <p:spPr bwMode="auto">
          <a:xfrm flipH="1">
            <a:off x="5029200" y="3200400"/>
            <a:ext cx="228600" cy="838200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75126" name="Line 22"/>
          <p:cNvSpPr>
            <a:spLocks noChangeShapeType="1"/>
          </p:cNvSpPr>
          <p:nvPr/>
        </p:nvSpPr>
        <p:spPr bwMode="auto">
          <a:xfrm>
            <a:off x="3124200" y="4648200"/>
            <a:ext cx="4572000" cy="762000"/>
          </a:xfrm>
          <a:prstGeom prst="line">
            <a:avLst/>
          </a:prstGeom>
          <a:noFill/>
          <a:ln w="28575">
            <a:solidFill>
              <a:srgbClr val="FF3300"/>
            </a:solidFill>
            <a:prstDash val="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75127" name="Line 23"/>
          <p:cNvSpPr>
            <a:spLocks noChangeShapeType="1"/>
          </p:cNvSpPr>
          <p:nvPr/>
        </p:nvSpPr>
        <p:spPr bwMode="auto">
          <a:xfrm flipV="1">
            <a:off x="3124200" y="4191000"/>
            <a:ext cx="1752600" cy="457200"/>
          </a:xfrm>
          <a:prstGeom prst="line">
            <a:avLst/>
          </a:prstGeom>
          <a:noFill/>
          <a:ln w="28575">
            <a:solidFill>
              <a:srgbClr val="FF3300"/>
            </a:solidFill>
            <a:prstDash val="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75128" name="Line 24"/>
          <p:cNvSpPr>
            <a:spLocks noChangeShapeType="1"/>
          </p:cNvSpPr>
          <p:nvPr/>
        </p:nvSpPr>
        <p:spPr bwMode="auto">
          <a:xfrm flipV="1">
            <a:off x="4495800" y="2362200"/>
            <a:ext cx="1295400" cy="304800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75129" name="Line 25"/>
          <p:cNvSpPr>
            <a:spLocks noChangeShapeType="1"/>
          </p:cNvSpPr>
          <p:nvPr/>
        </p:nvSpPr>
        <p:spPr bwMode="auto">
          <a:xfrm>
            <a:off x="6019800" y="2438400"/>
            <a:ext cx="76200" cy="2133600"/>
          </a:xfrm>
          <a:prstGeom prst="line">
            <a:avLst/>
          </a:prstGeom>
          <a:noFill/>
          <a:ln w="28575">
            <a:solidFill>
              <a:srgbClr val="FF3300"/>
            </a:solidFill>
            <a:prstDash val="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75130" name="Line 26"/>
          <p:cNvSpPr>
            <a:spLocks noChangeShapeType="1"/>
          </p:cNvSpPr>
          <p:nvPr/>
        </p:nvSpPr>
        <p:spPr bwMode="auto">
          <a:xfrm>
            <a:off x="5105400" y="4191000"/>
            <a:ext cx="914400" cy="457200"/>
          </a:xfrm>
          <a:prstGeom prst="line">
            <a:avLst/>
          </a:prstGeom>
          <a:noFill/>
          <a:ln w="28575">
            <a:solidFill>
              <a:srgbClr val="FF3300"/>
            </a:solidFill>
            <a:prstDash val="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75131" name="Line 27"/>
          <p:cNvSpPr>
            <a:spLocks noChangeShapeType="1"/>
          </p:cNvSpPr>
          <p:nvPr/>
        </p:nvSpPr>
        <p:spPr bwMode="auto">
          <a:xfrm>
            <a:off x="3505200" y="3810000"/>
            <a:ext cx="1371600" cy="304800"/>
          </a:xfrm>
          <a:prstGeom prst="line">
            <a:avLst/>
          </a:prstGeom>
          <a:noFill/>
          <a:ln w="28575">
            <a:solidFill>
              <a:srgbClr val="FF3300"/>
            </a:solidFill>
            <a:prstDash val="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75132" name="Line 28"/>
          <p:cNvSpPr>
            <a:spLocks noChangeShapeType="1"/>
          </p:cNvSpPr>
          <p:nvPr/>
        </p:nvSpPr>
        <p:spPr bwMode="auto">
          <a:xfrm>
            <a:off x="6172200" y="4724400"/>
            <a:ext cx="1524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75133" name="Text Box 29"/>
          <p:cNvSpPr txBox="1">
            <a:spLocks noChangeArrowheads="1"/>
          </p:cNvSpPr>
          <p:nvPr/>
        </p:nvSpPr>
        <p:spPr bwMode="auto">
          <a:xfrm>
            <a:off x="2590800" y="5791200"/>
            <a:ext cx="4038600" cy="366713"/>
          </a:xfrm>
          <a:prstGeom prst="rect">
            <a:avLst/>
          </a:prstGeom>
          <a:solidFill>
            <a:srgbClr val="FFA1A1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i="1">
                <a:solidFill>
                  <a:schemeClr val="tx1"/>
                </a:solidFill>
                <a:latin typeface="Tahoma" pitchFamily="-65" charset="0"/>
              </a:rPr>
              <a:t>A network</a:t>
            </a:r>
          </a:p>
        </p:txBody>
      </p:sp>
      <p:sp>
        <p:nvSpPr>
          <p:cNvPr id="175134" name="AutoShape 30"/>
          <p:cNvSpPr>
            <a:spLocks noChangeArrowheads="1"/>
          </p:cNvSpPr>
          <p:nvPr/>
        </p:nvSpPr>
        <p:spPr bwMode="auto">
          <a:xfrm>
            <a:off x="1676400" y="3429000"/>
            <a:ext cx="533400" cy="304800"/>
          </a:xfrm>
          <a:prstGeom prst="flowChartMultidocument">
            <a:avLst/>
          </a:prstGeom>
          <a:solidFill>
            <a:srgbClr val="FFA1A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75135" name="AutoShape 31"/>
          <p:cNvSpPr>
            <a:spLocks noChangeArrowheads="1"/>
          </p:cNvSpPr>
          <p:nvPr/>
        </p:nvSpPr>
        <p:spPr bwMode="auto">
          <a:xfrm>
            <a:off x="2438400" y="3124200"/>
            <a:ext cx="228600" cy="152400"/>
          </a:xfrm>
          <a:prstGeom prst="flowChartMagneticTape">
            <a:avLst/>
          </a:prstGeom>
          <a:solidFill>
            <a:srgbClr val="FFA1A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75136" name="AutoShape 32"/>
          <p:cNvSpPr>
            <a:spLocks noChangeArrowheads="1"/>
          </p:cNvSpPr>
          <p:nvPr/>
        </p:nvSpPr>
        <p:spPr bwMode="auto">
          <a:xfrm>
            <a:off x="2590800" y="3200400"/>
            <a:ext cx="228600" cy="152400"/>
          </a:xfrm>
          <a:prstGeom prst="flowChartMagneticTape">
            <a:avLst/>
          </a:prstGeom>
          <a:solidFill>
            <a:srgbClr val="FFA1A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75137" name="AutoShape 33"/>
          <p:cNvSpPr>
            <a:spLocks noChangeArrowheads="1"/>
          </p:cNvSpPr>
          <p:nvPr/>
        </p:nvSpPr>
        <p:spPr bwMode="auto">
          <a:xfrm>
            <a:off x="2743200" y="3276600"/>
            <a:ext cx="228600" cy="152400"/>
          </a:xfrm>
          <a:prstGeom prst="flowChartMagneticTape">
            <a:avLst/>
          </a:prstGeom>
          <a:solidFill>
            <a:srgbClr val="FFA1A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75138" name="AutoShape 34"/>
          <p:cNvSpPr>
            <a:spLocks noChangeArrowheads="1"/>
          </p:cNvSpPr>
          <p:nvPr/>
        </p:nvSpPr>
        <p:spPr bwMode="auto">
          <a:xfrm flipH="1">
            <a:off x="2286000" y="3581400"/>
            <a:ext cx="228600" cy="228600"/>
          </a:xfrm>
          <a:prstGeom prst="flowChartMagneticTape">
            <a:avLst/>
          </a:prstGeom>
          <a:solidFill>
            <a:srgbClr val="FFA1A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75139" name="AutoShape 35"/>
          <p:cNvSpPr>
            <a:spLocks noChangeArrowheads="1"/>
          </p:cNvSpPr>
          <p:nvPr/>
        </p:nvSpPr>
        <p:spPr bwMode="auto">
          <a:xfrm>
            <a:off x="914400" y="4495800"/>
            <a:ext cx="533400" cy="304800"/>
          </a:xfrm>
          <a:prstGeom prst="flowChartMultidocument">
            <a:avLst/>
          </a:prstGeom>
          <a:solidFill>
            <a:srgbClr val="FFA1A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75140" name="AutoShape 36"/>
          <p:cNvSpPr>
            <a:spLocks noChangeArrowheads="1"/>
          </p:cNvSpPr>
          <p:nvPr/>
        </p:nvSpPr>
        <p:spPr bwMode="auto">
          <a:xfrm flipH="1">
            <a:off x="1524000" y="4648200"/>
            <a:ext cx="228600" cy="228600"/>
          </a:xfrm>
          <a:prstGeom prst="flowChartMagneticTape">
            <a:avLst/>
          </a:prstGeom>
          <a:solidFill>
            <a:srgbClr val="FFA1A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75141" name="AutoShape 37"/>
          <p:cNvSpPr>
            <a:spLocks noChangeArrowheads="1"/>
          </p:cNvSpPr>
          <p:nvPr/>
        </p:nvSpPr>
        <p:spPr bwMode="auto">
          <a:xfrm>
            <a:off x="533400" y="2819400"/>
            <a:ext cx="533400" cy="304800"/>
          </a:xfrm>
          <a:prstGeom prst="flowChartMultidocumen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>
                <a:solidFill>
                  <a:schemeClr val="tx1"/>
                </a:solidFill>
                <a:latin typeface="Tahoma" pitchFamily="-65" charset="0"/>
              </a:rPr>
              <a:t>q</a:t>
            </a:r>
          </a:p>
        </p:txBody>
      </p:sp>
      <p:sp>
        <p:nvSpPr>
          <p:cNvPr id="175142" name="AutoShape 38"/>
          <p:cNvSpPr>
            <a:spLocks noChangeArrowheads="1"/>
          </p:cNvSpPr>
          <p:nvPr/>
        </p:nvSpPr>
        <p:spPr bwMode="auto">
          <a:xfrm>
            <a:off x="4114800" y="2286000"/>
            <a:ext cx="533400" cy="304800"/>
          </a:xfrm>
          <a:prstGeom prst="flowChartMultidocument">
            <a:avLst/>
          </a:prstGeom>
          <a:solidFill>
            <a:srgbClr val="FFA1A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75143" name="AutoShape 39"/>
          <p:cNvSpPr>
            <a:spLocks noChangeArrowheads="1"/>
          </p:cNvSpPr>
          <p:nvPr/>
        </p:nvSpPr>
        <p:spPr bwMode="auto">
          <a:xfrm flipH="1">
            <a:off x="4724400" y="2438400"/>
            <a:ext cx="228600" cy="228600"/>
          </a:xfrm>
          <a:prstGeom prst="flowChartMagneticTape">
            <a:avLst/>
          </a:prstGeom>
          <a:solidFill>
            <a:srgbClr val="FFA1A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75144" name="AutoShape 40"/>
          <p:cNvSpPr>
            <a:spLocks noChangeArrowheads="1"/>
          </p:cNvSpPr>
          <p:nvPr/>
        </p:nvSpPr>
        <p:spPr bwMode="auto">
          <a:xfrm>
            <a:off x="4876800" y="2743200"/>
            <a:ext cx="533400" cy="304800"/>
          </a:xfrm>
          <a:prstGeom prst="flowChartMultidocument">
            <a:avLst/>
          </a:prstGeom>
          <a:solidFill>
            <a:srgbClr val="FFA1A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75145" name="AutoShape 41"/>
          <p:cNvSpPr>
            <a:spLocks noChangeArrowheads="1"/>
          </p:cNvSpPr>
          <p:nvPr/>
        </p:nvSpPr>
        <p:spPr bwMode="auto">
          <a:xfrm flipH="1">
            <a:off x="5486400" y="2895600"/>
            <a:ext cx="228600" cy="228600"/>
          </a:xfrm>
          <a:prstGeom prst="flowChartMagneticTape">
            <a:avLst/>
          </a:prstGeom>
          <a:solidFill>
            <a:srgbClr val="FFA1A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75146" name="AutoShape 42"/>
          <p:cNvSpPr>
            <a:spLocks noChangeArrowheads="1"/>
          </p:cNvSpPr>
          <p:nvPr/>
        </p:nvSpPr>
        <p:spPr bwMode="auto">
          <a:xfrm flipH="1">
            <a:off x="5257800" y="3276600"/>
            <a:ext cx="228600" cy="228600"/>
          </a:xfrm>
          <a:prstGeom prst="flowChartMagneticTape">
            <a:avLst/>
          </a:prstGeom>
          <a:solidFill>
            <a:srgbClr val="FFA1A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75147" name="AutoShape 43"/>
          <p:cNvSpPr>
            <a:spLocks noChangeArrowheads="1"/>
          </p:cNvSpPr>
          <p:nvPr/>
        </p:nvSpPr>
        <p:spPr bwMode="auto">
          <a:xfrm>
            <a:off x="2362200" y="4724400"/>
            <a:ext cx="533400" cy="304800"/>
          </a:xfrm>
          <a:prstGeom prst="flowChartMultidocument">
            <a:avLst/>
          </a:prstGeom>
          <a:solidFill>
            <a:srgbClr val="FFA1A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75148" name="AutoShape 44"/>
          <p:cNvSpPr>
            <a:spLocks noChangeArrowheads="1"/>
          </p:cNvSpPr>
          <p:nvPr/>
        </p:nvSpPr>
        <p:spPr bwMode="auto">
          <a:xfrm flipH="1">
            <a:off x="3276600" y="4343400"/>
            <a:ext cx="228600" cy="228600"/>
          </a:xfrm>
          <a:prstGeom prst="flowChartMagneticTape">
            <a:avLst/>
          </a:prstGeom>
          <a:solidFill>
            <a:srgbClr val="FFA1A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75149" name="AutoShape 45"/>
          <p:cNvSpPr>
            <a:spLocks noChangeArrowheads="1"/>
          </p:cNvSpPr>
          <p:nvPr/>
        </p:nvSpPr>
        <p:spPr bwMode="auto">
          <a:xfrm flipH="1">
            <a:off x="3276600" y="4724400"/>
            <a:ext cx="228600" cy="228600"/>
          </a:xfrm>
          <a:prstGeom prst="flowChartMagneticTape">
            <a:avLst/>
          </a:prstGeom>
          <a:solidFill>
            <a:srgbClr val="FFA1A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75150" name="AutoShape 46"/>
          <p:cNvSpPr>
            <a:spLocks noChangeArrowheads="1"/>
          </p:cNvSpPr>
          <p:nvPr/>
        </p:nvSpPr>
        <p:spPr bwMode="auto">
          <a:xfrm flipH="1">
            <a:off x="2743200" y="4114800"/>
            <a:ext cx="228600" cy="228600"/>
          </a:xfrm>
          <a:prstGeom prst="flowChartMagneticTape">
            <a:avLst/>
          </a:prstGeom>
          <a:solidFill>
            <a:srgbClr val="FFA1A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75151" name="AutoShape 47"/>
          <p:cNvSpPr>
            <a:spLocks noChangeArrowheads="1"/>
          </p:cNvSpPr>
          <p:nvPr/>
        </p:nvSpPr>
        <p:spPr bwMode="auto">
          <a:xfrm flipH="1">
            <a:off x="5181600" y="3962400"/>
            <a:ext cx="228600" cy="228600"/>
          </a:xfrm>
          <a:prstGeom prst="flowChartMagneticTape">
            <a:avLst/>
          </a:prstGeom>
          <a:solidFill>
            <a:srgbClr val="FFA1A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75152" name="AutoShape 48"/>
          <p:cNvSpPr>
            <a:spLocks noChangeArrowheads="1"/>
          </p:cNvSpPr>
          <p:nvPr/>
        </p:nvSpPr>
        <p:spPr bwMode="auto">
          <a:xfrm flipH="1">
            <a:off x="4648200" y="4191000"/>
            <a:ext cx="228600" cy="228600"/>
          </a:xfrm>
          <a:prstGeom prst="flowChartMagneticTape">
            <a:avLst/>
          </a:prstGeom>
          <a:solidFill>
            <a:srgbClr val="FFA1A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75153" name="AutoShape 49"/>
          <p:cNvSpPr>
            <a:spLocks noChangeArrowheads="1"/>
          </p:cNvSpPr>
          <p:nvPr/>
        </p:nvSpPr>
        <p:spPr bwMode="auto">
          <a:xfrm flipH="1">
            <a:off x="4648200" y="3810000"/>
            <a:ext cx="228600" cy="228600"/>
          </a:xfrm>
          <a:prstGeom prst="flowChartMagneticTape">
            <a:avLst/>
          </a:prstGeom>
          <a:solidFill>
            <a:srgbClr val="FFA1A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75154" name="AutoShape 50"/>
          <p:cNvSpPr>
            <a:spLocks noChangeArrowheads="1"/>
          </p:cNvSpPr>
          <p:nvPr/>
        </p:nvSpPr>
        <p:spPr bwMode="auto">
          <a:xfrm flipH="1">
            <a:off x="6019800" y="2438400"/>
            <a:ext cx="228600" cy="228600"/>
          </a:xfrm>
          <a:prstGeom prst="flowChartMagneticTape">
            <a:avLst/>
          </a:prstGeom>
          <a:solidFill>
            <a:srgbClr val="FFA1A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75155" name="AutoShape 51"/>
          <p:cNvSpPr>
            <a:spLocks noChangeArrowheads="1"/>
          </p:cNvSpPr>
          <p:nvPr/>
        </p:nvSpPr>
        <p:spPr bwMode="auto">
          <a:xfrm>
            <a:off x="6019800" y="1981200"/>
            <a:ext cx="533400" cy="304800"/>
          </a:xfrm>
          <a:prstGeom prst="flowChartMultidocument">
            <a:avLst/>
          </a:prstGeom>
          <a:solidFill>
            <a:srgbClr val="FFA1A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75156" name="AutoShape 52"/>
          <p:cNvSpPr>
            <a:spLocks noChangeArrowheads="1"/>
          </p:cNvSpPr>
          <p:nvPr/>
        </p:nvSpPr>
        <p:spPr bwMode="auto">
          <a:xfrm>
            <a:off x="7924800" y="5181600"/>
            <a:ext cx="533400" cy="304800"/>
          </a:xfrm>
          <a:prstGeom prst="flowChartMultidocumen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75157" name="AutoShape 53"/>
          <p:cNvSpPr>
            <a:spLocks noChangeArrowheads="1"/>
          </p:cNvSpPr>
          <p:nvPr/>
        </p:nvSpPr>
        <p:spPr bwMode="auto">
          <a:xfrm>
            <a:off x="6248400" y="4419600"/>
            <a:ext cx="533400" cy="304800"/>
          </a:xfrm>
          <a:prstGeom prst="flowChartMultidocumen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75158" name="AutoShape 54"/>
          <p:cNvSpPr>
            <a:spLocks noChangeArrowheads="1"/>
          </p:cNvSpPr>
          <p:nvPr/>
        </p:nvSpPr>
        <p:spPr bwMode="auto">
          <a:xfrm>
            <a:off x="4876800" y="4343400"/>
            <a:ext cx="533400" cy="304800"/>
          </a:xfrm>
          <a:prstGeom prst="flowChartMultidocument">
            <a:avLst/>
          </a:prstGeom>
          <a:solidFill>
            <a:srgbClr val="FFA1A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75159" name="AutoShape 55"/>
          <p:cNvSpPr>
            <a:spLocks noChangeArrowheads="1"/>
          </p:cNvSpPr>
          <p:nvPr/>
        </p:nvSpPr>
        <p:spPr bwMode="auto">
          <a:xfrm flipH="1">
            <a:off x="7239000" y="5410200"/>
            <a:ext cx="228600" cy="228600"/>
          </a:xfrm>
          <a:prstGeom prst="flowChartMagneticTape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75160" name="AutoShape 56"/>
          <p:cNvSpPr>
            <a:spLocks noChangeArrowheads="1"/>
          </p:cNvSpPr>
          <p:nvPr/>
        </p:nvSpPr>
        <p:spPr bwMode="auto">
          <a:xfrm flipH="1">
            <a:off x="7620000" y="4953000"/>
            <a:ext cx="228600" cy="228600"/>
          </a:xfrm>
          <a:prstGeom prst="flowChartMagneticTape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75161" name="AutoShape 57"/>
          <p:cNvSpPr>
            <a:spLocks noChangeArrowheads="1"/>
          </p:cNvSpPr>
          <p:nvPr/>
        </p:nvSpPr>
        <p:spPr bwMode="auto">
          <a:xfrm flipH="1">
            <a:off x="5867400" y="4343400"/>
            <a:ext cx="228600" cy="228600"/>
          </a:xfrm>
          <a:prstGeom prst="flowChartMagneticTape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75162" name="AutoShape 58"/>
          <p:cNvSpPr>
            <a:spLocks noChangeArrowheads="1"/>
          </p:cNvSpPr>
          <p:nvPr/>
        </p:nvSpPr>
        <p:spPr bwMode="auto">
          <a:xfrm flipH="1">
            <a:off x="6172200" y="4114800"/>
            <a:ext cx="228600" cy="228600"/>
          </a:xfrm>
          <a:prstGeom prst="flowChartMagneticTape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75163" name="AutoShape 59"/>
          <p:cNvSpPr>
            <a:spLocks noChangeArrowheads="1"/>
          </p:cNvSpPr>
          <p:nvPr/>
        </p:nvSpPr>
        <p:spPr bwMode="auto">
          <a:xfrm>
            <a:off x="3505200" y="3429000"/>
            <a:ext cx="533400" cy="304800"/>
          </a:xfrm>
          <a:prstGeom prst="flowChartMultidocumen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 hangingPunct="1"/>
            <a:r>
              <a:rPr lang="en-US"/>
              <a:t>Chandy/Lamport</a:t>
            </a:r>
          </a:p>
        </p:txBody>
      </p:sp>
      <p:sp>
        <p:nvSpPr>
          <p:cNvPr id="177155" name="Text Box 3"/>
          <p:cNvSpPr txBox="1">
            <a:spLocks noChangeArrowheads="1"/>
          </p:cNvSpPr>
          <p:nvPr/>
        </p:nvSpPr>
        <p:spPr bwMode="auto">
          <a:xfrm>
            <a:off x="2362200" y="32004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rgbClr val="FF3300"/>
                </a:solidFill>
                <a:latin typeface="Tahoma" pitchFamily="-65" charset="0"/>
              </a:rPr>
              <a:t>p</a:t>
            </a:r>
          </a:p>
        </p:txBody>
      </p:sp>
      <p:sp>
        <p:nvSpPr>
          <p:cNvPr id="177156" name="Text Box 4"/>
          <p:cNvSpPr txBox="1">
            <a:spLocks noChangeArrowheads="1"/>
          </p:cNvSpPr>
          <p:nvPr/>
        </p:nvSpPr>
        <p:spPr bwMode="auto">
          <a:xfrm>
            <a:off x="3505200" y="26670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chemeClr val="tx1"/>
                </a:solidFill>
                <a:latin typeface="Tahoma" pitchFamily="-65" charset="0"/>
              </a:rPr>
              <a:t>q</a:t>
            </a:r>
          </a:p>
        </p:txBody>
      </p:sp>
      <p:sp>
        <p:nvSpPr>
          <p:cNvPr id="177157" name="Text Box 5"/>
          <p:cNvSpPr txBox="1">
            <a:spLocks noChangeArrowheads="1"/>
          </p:cNvSpPr>
          <p:nvPr/>
        </p:nvSpPr>
        <p:spPr bwMode="auto">
          <a:xfrm>
            <a:off x="5181600" y="28956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rgbClr val="FF3300"/>
                </a:solidFill>
                <a:latin typeface="Tahoma" pitchFamily="-65" charset="0"/>
              </a:rPr>
              <a:t>r</a:t>
            </a:r>
          </a:p>
        </p:txBody>
      </p:sp>
      <p:sp>
        <p:nvSpPr>
          <p:cNvPr id="177158" name="Text Box 6"/>
          <p:cNvSpPr txBox="1">
            <a:spLocks noChangeArrowheads="1"/>
          </p:cNvSpPr>
          <p:nvPr/>
        </p:nvSpPr>
        <p:spPr bwMode="auto">
          <a:xfrm>
            <a:off x="3276600" y="35052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rgbClr val="FF3300"/>
                </a:solidFill>
                <a:latin typeface="Tahoma" pitchFamily="-65" charset="0"/>
              </a:rPr>
              <a:t>s</a:t>
            </a:r>
          </a:p>
        </p:txBody>
      </p:sp>
      <p:sp>
        <p:nvSpPr>
          <p:cNvPr id="177159" name="Text Box 7"/>
          <p:cNvSpPr txBox="1">
            <a:spLocks noChangeArrowheads="1"/>
          </p:cNvSpPr>
          <p:nvPr/>
        </p:nvSpPr>
        <p:spPr bwMode="auto">
          <a:xfrm>
            <a:off x="4267200" y="25146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rgbClr val="FF3300"/>
                </a:solidFill>
                <a:latin typeface="Tahoma" pitchFamily="-65" charset="0"/>
              </a:rPr>
              <a:t>t</a:t>
            </a:r>
          </a:p>
        </p:txBody>
      </p:sp>
      <p:sp>
        <p:nvSpPr>
          <p:cNvPr id="177160" name="Text Box 8"/>
          <p:cNvSpPr txBox="1">
            <a:spLocks noChangeArrowheads="1"/>
          </p:cNvSpPr>
          <p:nvPr/>
        </p:nvSpPr>
        <p:spPr bwMode="auto">
          <a:xfrm>
            <a:off x="4876800" y="39624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rgbClr val="FF3300"/>
                </a:solidFill>
                <a:latin typeface="Tahoma" pitchFamily="-65" charset="0"/>
              </a:rPr>
              <a:t>u</a:t>
            </a:r>
          </a:p>
        </p:txBody>
      </p:sp>
      <p:sp>
        <p:nvSpPr>
          <p:cNvPr id="177161" name="Text Box 9"/>
          <p:cNvSpPr txBox="1">
            <a:spLocks noChangeArrowheads="1"/>
          </p:cNvSpPr>
          <p:nvPr/>
        </p:nvSpPr>
        <p:spPr bwMode="auto">
          <a:xfrm>
            <a:off x="2819400" y="44196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rgbClr val="FF3300"/>
                </a:solidFill>
                <a:latin typeface="Tahoma" pitchFamily="-65" charset="0"/>
              </a:rPr>
              <a:t>v</a:t>
            </a:r>
          </a:p>
        </p:txBody>
      </p:sp>
      <p:sp>
        <p:nvSpPr>
          <p:cNvPr id="177162" name="Text Box 10"/>
          <p:cNvSpPr txBox="1">
            <a:spLocks noChangeArrowheads="1"/>
          </p:cNvSpPr>
          <p:nvPr/>
        </p:nvSpPr>
        <p:spPr bwMode="auto">
          <a:xfrm>
            <a:off x="5791200" y="21336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rgbClr val="FF3300"/>
                </a:solidFill>
                <a:latin typeface="Tahoma" pitchFamily="-65" charset="0"/>
              </a:rPr>
              <a:t>w</a:t>
            </a:r>
          </a:p>
        </p:txBody>
      </p:sp>
      <p:sp>
        <p:nvSpPr>
          <p:cNvPr id="177163" name="Text Box 11"/>
          <p:cNvSpPr txBox="1">
            <a:spLocks noChangeArrowheads="1"/>
          </p:cNvSpPr>
          <p:nvPr/>
        </p:nvSpPr>
        <p:spPr bwMode="auto">
          <a:xfrm>
            <a:off x="5943600" y="44958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rgbClr val="FF3300"/>
                </a:solidFill>
                <a:latin typeface="Tahoma" pitchFamily="-65" charset="0"/>
              </a:rPr>
              <a:t>x</a:t>
            </a:r>
          </a:p>
        </p:txBody>
      </p:sp>
      <p:sp>
        <p:nvSpPr>
          <p:cNvPr id="177164" name="Text Box 12"/>
          <p:cNvSpPr txBox="1">
            <a:spLocks noChangeArrowheads="1"/>
          </p:cNvSpPr>
          <p:nvPr/>
        </p:nvSpPr>
        <p:spPr bwMode="auto">
          <a:xfrm>
            <a:off x="1447800" y="42672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rgbClr val="FF3300"/>
                </a:solidFill>
                <a:latin typeface="Tahoma" pitchFamily="-65" charset="0"/>
              </a:rPr>
              <a:t>y</a:t>
            </a:r>
          </a:p>
        </p:txBody>
      </p:sp>
      <p:sp>
        <p:nvSpPr>
          <p:cNvPr id="177165" name="Text Box 13"/>
          <p:cNvSpPr txBox="1">
            <a:spLocks noChangeArrowheads="1"/>
          </p:cNvSpPr>
          <p:nvPr/>
        </p:nvSpPr>
        <p:spPr bwMode="auto">
          <a:xfrm>
            <a:off x="7620000" y="51816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rgbClr val="FF3300"/>
                </a:solidFill>
                <a:latin typeface="Tahoma" pitchFamily="-65" charset="0"/>
              </a:rPr>
              <a:t>z</a:t>
            </a:r>
          </a:p>
        </p:txBody>
      </p:sp>
      <p:sp>
        <p:nvSpPr>
          <p:cNvPr id="177166" name="Line 14"/>
          <p:cNvSpPr>
            <a:spLocks noChangeShapeType="1"/>
          </p:cNvSpPr>
          <p:nvPr/>
        </p:nvSpPr>
        <p:spPr bwMode="auto">
          <a:xfrm flipH="1">
            <a:off x="1676400" y="3581400"/>
            <a:ext cx="685800" cy="762000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77167" name="Line 15"/>
          <p:cNvSpPr>
            <a:spLocks noChangeShapeType="1"/>
          </p:cNvSpPr>
          <p:nvPr/>
        </p:nvSpPr>
        <p:spPr bwMode="auto">
          <a:xfrm>
            <a:off x="1676400" y="4495800"/>
            <a:ext cx="1143000" cy="152400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77168" name="Line 16"/>
          <p:cNvSpPr>
            <a:spLocks noChangeShapeType="1"/>
          </p:cNvSpPr>
          <p:nvPr/>
        </p:nvSpPr>
        <p:spPr bwMode="auto">
          <a:xfrm flipH="1">
            <a:off x="2971800" y="3810000"/>
            <a:ext cx="381000" cy="685800"/>
          </a:xfrm>
          <a:prstGeom prst="line">
            <a:avLst/>
          </a:prstGeom>
          <a:noFill/>
          <a:ln w="28575">
            <a:solidFill>
              <a:srgbClr val="FF3300"/>
            </a:solidFill>
            <a:prstDash val="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77169" name="Line 17"/>
          <p:cNvSpPr>
            <a:spLocks noChangeShapeType="1"/>
          </p:cNvSpPr>
          <p:nvPr/>
        </p:nvSpPr>
        <p:spPr bwMode="auto">
          <a:xfrm flipV="1">
            <a:off x="2590800" y="3124200"/>
            <a:ext cx="2590800" cy="304800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77170" name="Line 18"/>
          <p:cNvSpPr>
            <a:spLocks noChangeShapeType="1"/>
          </p:cNvSpPr>
          <p:nvPr/>
        </p:nvSpPr>
        <p:spPr bwMode="auto">
          <a:xfrm flipV="1">
            <a:off x="2590800" y="2895600"/>
            <a:ext cx="914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77171" name="Line 19"/>
          <p:cNvSpPr>
            <a:spLocks noChangeShapeType="1"/>
          </p:cNvSpPr>
          <p:nvPr/>
        </p:nvSpPr>
        <p:spPr bwMode="auto">
          <a:xfrm flipV="1">
            <a:off x="2667000" y="2819400"/>
            <a:ext cx="1676400" cy="609600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77172" name="Line 20"/>
          <p:cNvSpPr>
            <a:spLocks noChangeShapeType="1"/>
          </p:cNvSpPr>
          <p:nvPr/>
        </p:nvSpPr>
        <p:spPr bwMode="auto">
          <a:xfrm flipV="1">
            <a:off x="5334000" y="2438400"/>
            <a:ext cx="533400" cy="609600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77173" name="Line 21"/>
          <p:cNvSpPr>
            <a:spLocks noChangeShapeType="1"/>
          </p:cNvSpPr>
          <p:nvPr/>
        </p:nvSpPr>
        <p:spPr bwMode="auto">
          <a:xfrm flipH="1">
            <a:off x="5029200" y="3200400"/>
            <a:ext cx="228600" cy="838200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77174" name="Line 22"/>
          <p:cNvSpPr>
            <a:spLocks noChangeShapeType="1"/>
          </p:cNvSpPr>
          <p:nvPr/>
        </p:nvSpPr>
        <p:spPr bwMode="auto">
          <a:xfrm>
            <a:off x="3124200" y="4648200"/>
            <a:ext cx="4572000" cy="762000"/>
          </a:xfrm>
          <a:prstGeom prst="line">
            <a:avLst/>
          </a:prstGeom>
          <a:noFill/>
          <a:ln w="28575">
            <a:solidFill>
              <a:srgbClr val="FF3300"/>
            </a:solidFill>
            <a:prstDash val="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77175" name="Line 23"/>
          <p:cNvSpPr>
            <a:spLocks noChangeShapeType="1"/>
          </p:cNvSpPr>
          <p:nvPr/>
        </p:nvSpPr>
        <p:spPr bwMode="auto">
          <a:xfrm flipV="1">
            <a:off x="3124200" y="4191000"/>
            <a:ext cx="1752600" cy="457200"/>
          </a:xfrm>
          <a:prstGeom prst="line">
            <a:avLst/>
          </a:prstGeom>
          <a:noFill/>
          <a:ln w="28575">
            <a:solidFill>
              <a:srgbClr val="FF3300"/>
            </a:solidFill>
            <a:prstDash val="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77176" name="Line 24"/>
          <p:cNvSpPr>
            <a:spLocks noChangeShapeType="1"/>
          </p:cNvSpPr>
          <p:nvPr/>
        </p:nvSpPr>
        <p:spPr bwMode="auto">
          <a:xfrm flipV="1">
            <a:off x="4495800" y="2362200"/>
            <a:ext cx="1295400" cy="304800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77177" name="Line 25"/>
          <p:cNvSpPr>
            <a:spLocks noChangeShapeType="1"/>
          </p:cNvSpPr>
          <p:nvPr/>
        </p:nvSpPr>
        <p:spPr bwMode="auto">
          <a:xfrm>
            <a:off x="6019800" y="2438400"/>
            <a:ext cx="76200" cy="2133600"/>
          </a:xfrm>
          <a:prstGeom prst="line">
            <a:avLst/>
          </a:prstGeom>
          <a:noFill/>
          <a:ln w="28575">
            <a:solidFill>
              <a:srgbClr val="FF3300"/>
            </a:solidFill>
            <a:prstDash val="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77178" name="Line 26"/>
          <p:cNvSpPr>
            <a:spLocks noChangeShapeType="1"/>
          </p:cNvSpPr>
          <p:nvPr/>
        </p:nvSpPr>
        <p:spPr bwMode="auto">
          <a:xfrm>
            <a:off x="5105400" y="4191000"/>
            <a:ext cx="914400" cy="457200"/>
          </a:xfrm>
          <a:prstGeom prst="line">
            <a:avLst/>
          </a:prstGeom>
          <a:noFill/>
          <a:ln w="28575">
            <a:solidFill>
              <a:srgbClr val="FF3300"/>
            </a:solidFill>
            <a:prstDash val="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77179" name="Line 27"/>
          <p:cNvSpPr>
            <a:spLocks noChangeShapeType="1"/>
          </p:cNvSpPr>
          <p:nvPr/>
        </p:nvSpPr>
        <p:spPr bwMode="auto">
          <a:xfrm>
            <a:off x="3505200" y="3810000"/>
            <a:ext cx="1371600" cy="304800"/>
          </a:xfrm>
          <a:prstGeom prst="line">
            <a:avLst/>
          </a:prstGeom>
          <a:noFill/>
          <a:ln w="28575">
            <a:solidFill>
              <a:srgbClr val="FF3300"/>
            </a:solidFill>
            <a:prstDash val="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77180" name="Line 28"/>
          <p:cNvSpPr>
            <a:spLocks noChangeShapeType="1"/>
          </p:cNvSpPr>
          <p:nvPr/>
        </p:nvSpPr>
        <p:spPr bwMode="auto">
          <a:xfrm>
            <a:off x="6172200" y="4724400"/>
            <a:ext cx="1524000" cy="609600"/>
          </a:xfrm>
          <a:prstGeom prst="line">
            <a:avLst/>
          </a:prstGeom>
          <a:noFill/>
          <a:ln w="28575">
            <a:solidFill>
              <a:srgbClr val="FF3300"/>
            </a:solidFill>
            <a:prstDash val="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77181" name="Text Box 29"/>
          <p:cNvSpPr txBox="1">
            <a:spLocks noChangeArrowheads="1"/>
          </p:cNvSpPr>
          <p:nvPr/>
        </p:nvSpPr>
        <p:spPr bwMode="auto">
          <a:xfrm>
            <a:off x="2590800" y="5791200"/>
            <a:ext cx="4038600" cy="366713"/>
          </a:xfrm>
          <a:prstGeom prst="rect">
            <a:avLst/>
          </a:prstGeom>
          <a:solidFill>
            <a:srgbClr val="FFA1A1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i="1">
                <a:solidFill>
                  <a:schemeClr val="tx1"/>
                </a:solidFill>
                <a:latin typeface="Tahoma" pitchFamily="-65" charset="0"/>
              </a:rPr>
              <a:t>A network</a:t>
            </a:r>
          </a:p>
        </p:txBody>
      </p:sp>
      <p:sp>
        <p:nvSpPr>
          <p:cNvPr id="177182" name="AutoShape 30"/>
          <p:cNvSpPr>
            <a:spLocks noChangeArrowheads="1"/>
          </p:cNvSpPr>
          <p:nvPr/>
        </p:nvSpPr>
        <p:spPr bwMode="auto">
          <a:xfrm>
            <a:off x="1676400" y="3429000"/>
            <a:ext cx="533400" cy="304800"/>
          </a:xfrm>
          <a:prstGeom prst="flowChartMultidocument">
            <a:avLst/>
          </a:prstGeom>
          <a:solidFill>
            <a:srgbClr val="FFA1A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77183" name="AutoShape 31"/>
          <p:cNvSpPr>
            <a:spLocks noChangeArrowheads="1"/>
          </p:cNvSpPr>
          <p:nvPr/>
        </p:nvSpPr>
        <p:spPr bwMode="auto">
          <a:xfrm>
            <a:off x="2438400" y="3124200"/>
            <a:ext cx="228600" cy="152400"/>
          </a:xfrm>
          <a:prstGeom prst="flowChartMagneticTape">
            <a:avLst/>
          </a:prstGeom>
          <a:solidFill>
            <a:srgbClr val="FFA1A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77184" name="AutoShape 32"/>
          <p:cNvSpPr>
            <a:spLocks noChangeArrowheads="1"/>
          </p:cNvSpPr>
          <p:nvPr/>
        </p:nvSpPr>
        <p:spPr bwMode="auto">
          <a:xfrm>
            <a:off x="2590800" y="3200400"/>
            <a:ext cx="228600" cy="152400"/>
          </a:xfrm>
          <a:prstGeom prst="flowChartMagneticTape">
            <a:avLst/>
          </a:prstGeom>
          <a:solidFill>
            <a:srgbClr val="FFA1A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77185" name="AutoShape 33"/>
          <p:cNvSpPr>
            <a:spLocks noChangeArrowheads="1"/>
          </p:cNvSpPr>
          <p:nvPr/>
        </p:nvSpPr>
        <p:spPr bwMode="auto">
          <a:xfrm>
            <a:off x="2743200" y="3276600"/>
            <a:ext cx="228600" cy="152400"/>
          </a:xfrm>
          <a:prstGeom prst="flowChartMagneticTape">
            <a:avLst/>
          </a:prstGeom>
          <a:solidFill>
            <a:srgbClr val="FFA1A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77186" name="AutoShape 34"/>
          <p:cNvSpPr>
            <a:spLocks noChangeArrowheads="1"/>
          </p:cNvSpPr>
          <p:nvPr/>
        </p:nvSpPr>
        <p:spPr bwMode="auto">
          <a:xfrm flipH="1">
            <a:off x="2286000" y="3581400"/>
            <a:ext cx="228600" cy="228600"/>
          </a:xfrm>
          <a:prstGeom prst="flowChartMagneticTape">
            <a:avLst/>
          </a:prstGeom>
          <a:solidFill>
            <a:srgbClr val="FFA1A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77187" name="AutoShape 35"/>
          <p:cNvSpPr>
            <a:spLocks noChangeArrowheads="1"/>
          </p:cNvSpPr>
          <p:nvPr/>
        </p:nvSpPr>
        <p:spPr bwMode="auto">
          <a:xfrm>
            <a:off x="914400" y="4495800"/>
            <a:ext cx="533400" cy="304800"/>
          </a:xfrm>
          <a:prstGeom prst="flowChartMultidocument">
            <a:avLst/>
          </a:prstGeom>
          <a:solidFill>
            <a:srgbClr val="FFA1A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77188" name="AutoShape 36"/>
          <p:cNvSpPr>
            <a:spLocks noChangeArrowheads="1"/>
          </p:cNvSpPr>
          <p:nvPr/>
        </p:nvSpPr>
        <p:spPr bwMode="auto">
          <a:xfrm flipH="1">
            <a:off x="1524000" y="4648200"/>
            <a:ext cx="228600" cy="228600"/>
          </a:xfrm>
          <a:prstGeom prst="flowChartMagneticTape">
            <a:avLst/>
          </a:prstGeom>
          <a:solidFill>
            <a:srgbClr val="FFA1A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77189" name="AutoShape 37"/>
          <p:cNvSpPr>
            <a:spLocks noChangeArrowheads="1"/>
          </p:cNvSpPr>
          <p:nvPr/>
        </p:nvSpPr>
        <p:spPr bwMode="auto">
          <a:xfrm>
            <a:off x="533400" y="2819400"/>
            <a:ext cx="533400" cy="304800"/>
          </a:xfrm>
          <a:prstGeom prst="flowChartMultidocumen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>
                <a:solidFill>
                  <a:schemeClr val="tx1"/>
                </a:solidFill>
                <a:latin typeface="Tahoma" pitchFamily="-65" charset="0"/>
              </a:rPr>
              <a:t>q</a:t>
            </a:r>
          </a:p>
        </p:txBody>
      </p:sp>
      <p:sp>
        <p:nvSpPr>
          <p:cNvPr id="177190" name="AutoShape 38"/>
          <p:cNvSpPr>
            <a:spLocks noChangeArrowheads="1"/>
          </p:cNvSpPr>
          <p:nvPr/>
        </p:nvSpPr>
        <p:spPr bwMode="auto">
          <a:xfrm>
            <a:off x="4114800" y="2286000"/>
            <a:ext cx="533400" cy="304800"/>
          </a:xfrm>
          <a:prstGeom prst="flowChartMultidocument">
            <a:avLst/>
          </a:prstGeom>
          <a:solidFill>
            <a:srgbClr val="FFA1A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77191" name="AutoShape 39"/>
          <p:cNvSpPr>
            <a:spLocks noChangeArrowheads="1"/>
          </p:cNvSpPr>
          <p:nvPr/>
        </p:nvSpPr>
        <p:spPr bwMode="auto">
          <a:xfrm flipH="1">
            <a:off x="4724400" y="2438400"/>
            <a:ext cx="228600" cy="228600"/>
          </a:xfrm>
          <a:prstGeom prst="flowChartMagneticTape">
            <a:avLst/>
          </a:prstGeom>
          <a:solidFill>
            <a:srgbClr val="FFA1A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77192" name="AutoShape 40"/>
          <p:cNvSpPr>
            <a:spLocks noChangeArrowheads="1"/>
          </p:cNvSpPr>
          <p:nvPr/>
        </p:nvSpPr>
        <p:spPr bwMode="auto">
          <a:xfrm>
            <a:off x="4876800" y="2743200"/>
            <a:ext cx="533400" cy="304800"/>
          </a:xfrm>
          <a:prstGeom prst="flowChartMultidocument">
            <a:avLst/>
          </a:prstGeom>
          <a:solidFill>
            <a:srgbClr val="FFA1A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77193" name="AutoShape 41"/>
          <p:cNvSpPr>
            <a:spLocks noChangeArrowheads="1"/>
          </p:cNvSpPr>
          <p:nvPr/>
        </p:nvSpPr>
        <p:spPr bwMode="auto">
          <a:xfrm flipH="1">
            <a:off x="5486400" y="2895600"/>
            <a:ext cx="228600" cy="228600"/>
          </a:xfrm>
          <a:prstGeom prst="flowChartMagneticTape">
            <a:avLst/>
          </a:prstGeom>
          <a:solidFill>
            <a:srgbClr val="FFA1A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77194" name="AutoShape 42"/>
          <p:cNvSpPr>
            <a:spLocks noChangeArrowheads="1"/>
          </p:cNvSpPr>
          <p:nvPr/>
        </p:nvSpPr>
        <p:spPr bwMode="auto">
          <a:xfrm flipH="1">
            <a:off x="5257800" y="3276600"/>
            <a:ext cx="228600" cy="228600"/>
          </a:xfrm>
          <a:prstGeom prst="flowChartMagneticTape">
            <a:avLst/>
          </a:prstGeom>
          <a:solidFill>
            <a:srgbClr val="FFA1A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77195" name="AutoShape 43"/>
          <p:cNvSpPr>
            <a:spLocks noChangeArrowheads="1"/>
          </p:cNvSpPr>
          <p:nvPr/>
        </p:nvSpPr>
        <p:spPr bwMode="auto">
          <a:xfrm>
            <a:off x="2362200" y="4724400"/>
            <a:ext cx="533400" cy="304800"/>
          </a:xfrm>
          <a:prstGeom prst="flowChartMultidocument">
            <a:avLst/>
          </a:prstGeom>
          <a:solidFill>
            <a:srgbClr val="FFA1A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77196" name="AutoShape 44"/>
          <p:cNvSpPr>
            <a:spLocks noChangeArrowheads="1"/>
          </p:cNvSpPr>
          <p:nvPr/>
        </p:nvSpPr>
        <p:spPr bwMode="auto">
          <a:xfrm flipH="1">
            <a:off x="3276600" y="4343400"/>
            <a:ext cx="228600" cy="228600"/>
          </a:xfrm>
          <a:prstGeom prst="flowChartMagneticTape">
            <a:avLst/>
          </a:prstGeom>
          <a:solidFill>
            <a:srgbClr val="FFA1A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77197" name="AutoShape 45"/>
          <p:cNvSpPr>
            <a:spLocks noChangeArrowheads="1"/>
          </p:cNvSpPr>
          <p:nvPr/>
        </p:nvSpPr>
        <p:spPr bwMode="auto">
          <a:xfrm flipH="1">
            <a:off x="3276600" y="4724400"/>
            <a:ext cx="228600" cy="228600"/>
          </a:xfrm>
          <a:prstGeom prst="flowChartMagneticTape">
            <a:avLst/>
          </a:prstGeom>
          <a:solidFill>
            <a:srgbClr val="FFA1A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77198" name="AutoShape 46"/>
          <p:cNvSpPr>
            <a:spLocks noChangeArrowheads="1"/>
          </p:cNvSpPr>
          <p:nvPr/>
        </p:nvSpPr>
        <p:spPr bwMode="auto">
          <a:xfrm flipH="1">
            <a:off x="2743200" y="4114800"/>
            <a:ext cx="228600" cy="228600"/>
          </a:xfrm>
          <a:prstGeom prst="flowChartMagneticTape">
            <a:avLst/>
          </a:prstGeom>
          <a:solidFill>
            <a:srgbClr val="FFA1A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77199" name="AutoShape 47"/>
          <p:cNvSpPr>
            <a:spLocks noChangeArrowheads="1"/>
          </p:cNvSpPr>
          <p:nvPr/>
        </p:nvSpPr>
        <p:spPr bwMode="auto">
          <a:xfrm flipH="1">
            <a:off x="5181600" y="3962400"/>
            <a:ext cx="228600" cy="228600"/>
          </a:xfrm>
          <a:prstGeom prst="flowChartMagneticTape">
            <a:avLst/>
          </a:prstGeom>
          <a:solidFill>
            <a:srgbClr val="FFA1A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77200" name="AutoShape 48"/>
          <p:cNvSpPr>
            <a:spLocks noChangeArrowheads="1"/>
          </p:cNvSpPr>
          <p:nvPr/>
        </p:nvSpPr>
        <p:spPr bwMode="auto">
          <a:xfrm flipH="1">
            <a:off x="4648200" y="4191000"/>
            <a:ext cx="228600" cy="228600"/>
          </a:xfrm>
          <a:prstGeom prst="flowChartMagneticTape">
            <a:avLst/>
          </a:prstGeom>
          <a:solidFill>
            <a:srgbClr val="FFA1A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77201" name="AutoShape 49"/>
          <p:cNvSpPr>
            <a:spLocks noChangeArrowheads="1"/>
          </p:cNvSpPr>
          <p:nvPr/>
        </p:nvSpPr>
        <p:spPr bwMode="auto">
          <a:xfrm flipH="1">
            <a:off x="4648200" y="3810000"/>
            <a:ext cx="228600" cy="228600"/>
          </a:xfrm>
          <a:prstGeom prst="flowChartMagneticTape">
            <a:avLst/>
          </a:prstGeom>
          <a:solidFill>
            <a:srgbClr val="FFA1A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77202" name="AutoShape 50"/>
          <p:cNvSpPr>
            <a:spLocks noChangeArrowheads="1"/>
          </p:cNvSpPr>
          <p:nvPr/>
        </p:nvSpPr>
        <p:spPr bwMode="auto">
          <a:xfrm flipH="1">
            <a:off x="6019800" y="2438400"/>
            <a:ext cx="228600" cy="228600"/>
          </a:xfrm>
          <a:prstGeom prst="flowChartMagneticTape">
            <a:avLst/>
          </a:prstGeom>
          <a:solidFill>
            <a:srgbClr val="FFA1A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77203" name="AutoShape 51"/>
          <p:cNvSpPr>
            <a:spLocks noChangeArrowheads="1"/>
          </p:cNvSpPr>
          <p:nvPr/>
        </p:nvSpPr>
        <p:spPr bwMode="auto">
          <a:xfrm>
            <a:off x="6019800" y="1981200"/>
            <a:ext cx="533400" cy="304800"/>
          </a:xfrm>
          <a:prstGeom prst="flowChartMultidocument">
            <a:avLst/>
          </a:prstGeom>
          <a:solidFill>
            <a:srgbClr val="FFA1A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77204" name="AutoShape 52"/>
          <p:cNvSpPr>
            <a:spLocks noChangeArrowheads="1"/>
          </p:cNvSpPr>
          <p:nvPr/>
        </p:nvSpPr>
        <p:spPr bwMode="auto">
          <a:xfrm>
            <a:off x="7924800" y="5181600"/>
            <a:ext cx="533400" cy="304800"/>
          </a:xfrm>
          <a:prstGeom prst="flowChartMultidocument">
            <a:avLst/>
          </a:prstGeom>
          <a:solidFill>
            <a:srgbClr val="FFA1A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77205" name="AutoShape 53"/>
          <p:cNvSpPr>
            <a:spLocks noChangeArrowheads="1"/>
          </p:cNvSpPr>
          <p:nvPr/>
        </p:nvSpPr>
        <p:spPr bwMode="auto">
          <a:xfrm>
            <a:off x="6248400" y="4419600"/>
            <a:ext cx="533400" cy="304800"/>
          </a:xfrm>
          <a:prstGeom prst="flowChartMultidocument">
            <a:avLst/>
          </a:prstGeom>
          <a:solidFill>
            <a:srgbClr val="FFA1A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77206" name="AutoShape 54"/>
          <p:cNvSpPr>
            <a:spLocks noChangeArrowheads="1"/>
          </p:cNvSpPr>
          <p:nvPr/>
        </p:nvSpPr>
        <p:spPr bwMode="auto">
          <a:xfrm>
            <a:off x="4876800" y="4343400"/>
            <a:ext cx="533400" cy="304800"/>
          </a:xfrm>
          <a:prstGeom prst="flowChartMultidocument">
            <a:avLst/>
          </a:prstGeom>
          <a:solidFill>
            <a:srgbClr val="FFA1A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77207" name="AutoShape 55"/>
          <p:cNvSpPr>
            <a:spLocks noChangeArrowheads="1"/>
          </p:cNvSpPr>
          <p:nvPr/>
        </p:nvSpPr>
        <p:spPr bwMode="auto">
          <a:xfrm flipH="1">
            <a:off x="7239000" y="5410200"/>
            <a:ext cx="228600" cy="228600"/>
          </a:xfrm>
          <a:prstGeom prst="flowChartMagneticTape">
            <a:avLst/>
          </a:prstGeom>
          <a:solidFill>
            <a:srgbClr val="FFA1A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77208" name="AutoShape 56"/>
          <p:cNvSpPr>
            <a:spLocks noChangeArrowheads="1"/>
          </p:cNvSpPr>
          <p:nvPr/>
        </p:nvSpPr>
        <p:spPr bwMode="auto">
          <a:xfrm flipH="1">
            <a:off x="7620000" y="4953000"/>
            <a:ext cx="228600" cy="228600"/>
          </a:xfrm>
          <a:prstGeom prst="flowChartMagneticTape">
            <a:avLst/>
          </a:prstGeom>
          <a:solidFill>
            <a:srgbClr val="FFA1A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77209" name="AutoShape 57"/>
          <p:cNvSpPr>
            <a:spLocks noChangeArrowheads="1"/>
          </p:cNvSpPr>
          <p:nvPr/>
        </p:nvSpPr>
        <p:spPr bwMode="auto">
          <a:xfrm flipH="1">
            <a:off x="5867400" y="4343400"/>
            <a:ext cx="228600" cy="228600"/>
          </a:xfrm>
          <a:prstGeom prst="flowChartMagneticTape">
            <a:avLst/>
          </a:prstGeom>
          <a:solidFill>
            <a:srgbClr val="FFA1A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77210" name="AutoShape 58"/>
          <p:cNvSpPr>
            <a:spLocks noChangeArrowheads="1"/>
          </p:cNvSpPr>
          <p:nvPr/>
        </p:nvSpPr>
        <p:spPr bwMode="auto">
          <a:xfrm flipH="1">
            <a:off x="6172200" y="4114800"/>
            <a:ext cx="228600" cy="228600"/>
          </a:xfrm>
          <a:prstGeom prst="flowChartMagneticTape">
            <a:avLst/>
          </a:prstGeom>
          <a:solidFill>
            <a:srgbClr val="FFA1A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77211" name="AutoShape 59"/>
          <p:cNvSpPr>
            <a:spLocks noChangeArrowheads="1"/>
          </p:cNvSpPr>
          <p:nvPr/>
        </p:nvSpPr>
        <p:spPr bwMode="auto">
          <a:xfrm>
            <a:off x="3505200" y="3429000"/>
            <a:ext cx="533400" cy="304800"/>
          </a:xfrm>
          <a:prstGeom prst="flowChartMultidocument">
            <a:avLst/>
          </a:prstGeom>
          <a:solidFill>
            <a:srgbClr val="FFA1A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 hangingPunct="1"/>
            <a:r>
              <a:rPr lang="en-US"/>
              <a:t>Chandy/Lamport</a:t>
            </a:r>
          </a:p>
        </p:txBody>
      </p:sp>
      <p:sp>
        <p:nvSpPr>
          <p:cNvPr id="179203" name="Text Box 3"/>
          <p:cNvSpPr txBox="1">
            <a:spLocks noChangeArrowheads="1"/>
          </p:cNvSpPr>
          <p:nvPr/>
        </p:nvSpPr>
        <p:spPr bwMode="auto">
          <a:xfrm>
            <a:off x="2362200" y="32004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rgbClr val="FF3300"/>
                </a:solidFill>
                <a:latin typeface="Tahoma" pitchFamily="-65" charset="0"/>
              </a:rPr>
              <a:t>p</a:t>
            </a:r>
          </a:p>
        </p:txBody>
      </p:sp>
      <p:sp>
        <p:nvSpPr>
          <p:cNvPr id="179204" name="Text Box 4"/>
          <p:cNvSpPr txBox="1">
            <a:spLocks noChangeArrowheads="1"/>
          </p:cNvSpPr>
          <p:nvPr/>
        </p:nvSpPr>
        <p:spPr bwMode="auto">
          <a:xfrm>
            <a:off x="3505200" y="26670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chemeClr val="tx1"/>
                </a:solidFill>
                <a:latin typeface="Tahoma" pitchFamily="-65" charset="0"/>
              </a:rPr>
              <a:t>q</a:t>
            </a:r>
          </a:p>
        </p:txBody>
      </p:sp>
      <p:sp>
        <p:nvSpPr>
          <p:cNvPr id="179205" name="Text Box 5"/>
          <p:cNvSpPr txBox="1">
            <a:spLocks noChangeArrowheads="1"/>
          </p:cNvSpPr>
          <p:nvPr/>
        </p:nvSpPr>
        <p:spPr bwMode="auto">
          <a:xfrm>
            <a:off x="5181600" y="28956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rgbClr val="FF3300"/>
                </a:solidFill>
                <a:latin typeface="Tahoma" pitchFamily="-65" charset="0"/>
              </a:rPr>
              <a:t>r</a:t>
            </a:r>
          </a:p>
        </p:txBody>
      </p:sp>
      <p:sp>
        <p:nvSpPr>
          <p:cNvPr id="179206" name="Text Box 6"/>
          <p:cNvSpPr txBox="1">
            <a:spLocks noChangeArrowheads="1"/>
          </p:cNvSpPr>
          <p:nvPr/>
        </p:nvSpPr>
        <p:spPr bwMode="auto">
          <a:xfrm>
            <a:off x="3276600" y="35052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chemeClr val="tx1"/>
                </a:solidFill>
                <a:latin typeface="Tahoma" pitchFamily="-65" charset="0"/>
              </a:rPr>
              <a:t>s</a:t>
            </a:r>
          </a:p>
        </p:txBody>
      </p:sp>
      <p:sp>
        <p:nvSpPr>
          <p:cNvPr id="179207" name="Text Box 7"/>
          <p:cNvSpPr txBox="1">
            <a:spLocks noChangeArrowheads="1"/>
          </p:cNvSpPr>
          <p:nvPr/>
        </p:nvSpPr>
        <p:spPr bwMode="auto">
          <a:xfrm>
            <a:off x="4267200" y="25146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rgbClr val="FF3300"/>
                </a:solidFill>
                <a:latin typeface="Tahoma" pitchFamily="-65" charset="0"/>
              </a:rPr>
              <a:t>t</a:t>
            </a:r>
          </a:p>
        </p:txBody>
      </p:sp>
      <p:sp>
        <p:nvSpPr>
          <p:cNvPr id="179208" name="Text Box 8"/>
          <p:cNvSpPr txBox="1">
            <a:spLocks noChangeArrowheads="1"/>
          </p:cNvSpPr>
          <p:nvPr/>
        </p:nvSpPr>
        <p:spPr bwMode="auto">
          <a:xfrm>
            <a:off x="4876800" y="39624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rgbClr val="FF3300"/>
                </a:solidFill>
                <a:latin typeface="Tahoma" pitchFamily="-65" charset="0"/>
              </a:rPr>
              <a:t>u</a:t>
            </a:r>
          </a:p>
        </p:txBody>
      </p:sp>
      <p:sp>
        <p:nvSpPr>
          <p:cNvPr id="179209" name="Text Box 9"/>
          <p:cNvSpPr txBox="1">
            <a:spLocks noChangeArrowheads="1"/>
          </p:cNvSpPr>
          <p:nvPr/>
        </p:nvSpPr>
        <p:spPr bwMode="auto">
          <a:xfrm>
            <a:off x="2819400" y="44196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rgbClr val="FF3300"/>
                </a:solidFill>
                <a:latin typeface="Tahoma" pitchFamily="-65" charset="0"/>
              </a:rPr>
              <a:t>v</a:t>
            </a:r>
          </a:p>
        </p:txBody>
      </p:sp>
      <p:sp>
        <p:nvSpPr>
          <p:cNvPr id="179210" name="Text Box 10"/>
          <p:cNvSpPr txBox="1">
            <a:spLocks noChangeArrowheads="1"/>
          </p:cNvSpPr>
          <p:nvPr/>
        </p:nvSpPr>
        <p:spPr bwMode="auto">
          <a:xfrm>
            <a:off x="5791200" y="21336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rgbClr val="FF3300"/>
                </a:solidFill>
                <a:latin typeface="Tahoma" pitchFamily="-65" charset="0"/>
              </a:rPr>
              <a:t>w</a:t>
            </a:r>
          </a:p>
        </p:txBody>
      </p:sp>
      <p:sp>
        <p:nvSpPr>
          <p:cNvPr id="179211" name="Text Box 11"/>
          <p:cNvSpPr txBox="1">
            <a:spLocks noChangeArrowheads="1"/>
          </p:cNvSpPr>
          <p:nvPr/>
        </p:nvSpPr>
        <p:spPr bwMode="auto">
          <a:xfrm>
            <a:off x="5943600" y="44958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rgbClr val="FF3300"/>
                </a:solidFill>
                <a:latin typeface="Tahoma" pitchFamily="-65" charset="0"/>
              </a:rPr>
              <a:t>x</a:t>
            </a:r>
          </a:p>
        </p:txBody>
      </p:sp>
      <p:sp>
        <p:nvSpPr>
          <p:cNvPr id="179212" name="Text Box 12"/>
          <p:cNvSpPr txBox="1">
            <a:spLocks noChangeArrowheads="1"/>
          </p:cNvSpPr>
          <p:nvPr/>
        </p:nvSpPr>
        <p:spPr bwMode="auto">
          <a:xfrm>
            <a:off x="1447800" y="42672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rgbClr val="FF3300"/>
                </a:solidFill>
                <a:latin typeface="Tahoma" pitchFamily="-65" charset="0"/>
              </a:rPr>
              <a:t>y</a:t>
            </a:r>
          </a:p>
        </p:txBody>
      </p:sp>
      <p:sp>
        <p:nvSpPr>
          <p:cNvPr id="179213" name="Text Box 13"/>
          <p:cNvSpPr txBox="1">
            <a:spLocks noChangeArrowheads="1"/>
          </p:cNvSpPr>
          <p:nvPr/>
        </p:nvSpPr>
        <p:spPr bwMode="auto">
          <a:xfrm>
            <a:off x="7620000" y="51816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chemeClr val="tx1"/>
                </a:solidFill>
                <a:latin typeface="Tahoma" pitchFamily="-65" charset="0"/>
              </a:rPr>
              <a:t>z</a:t>
            </a:r>
          </a:p>
        </p:txBody>
      </p:sp>
      <p:sp>
        <p:nvSpPr>
          <p:cNvPr id="179214" name="Line 14"/>
          <p:cNvSpPr>
            <a:spLocks noChangeShapeType="1"/>
          </p:cNvSpPr>
          <p:nvPr/>
        </p:nvSpPr>
        <p:spPr bwMode="auto">
          <a:xfrm flipH="1">
            <a:off x="1676400" y="3581400"/>
            <a:ext cx="685800" cy="762000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79215" name="Line 15"/>
          <p:cNvSpPr>
            <a:spLocks noChangeShapeType="1"/>
          </p:cNvSpPr>
          <p:nvPr/>
        </p:nvSpPr>
        <p:spPr bwMode="auto">
          <a:xfrm>
            <a:off x="1676400" y="4495800"/>
            <a:ext cx="1143000" cy="152400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79216" name="Line 16"/>
          <p:cNvSpPr>
            <a:spLocks noChangeShapeType="1"/>
          </p:cNvSpPr>
          <p:nvPr/>
        </p:nvSpPr>
        <p:spPr bwMode="auto">
          <a:xfrm flipH="1">
            <a:off x="2971800" y="3810000"/>
            <a:ext cx="381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79217" name="Line 17"/>
          <p:cNvSpPr>
            <a:spLocks noChangeShapeType="1"/>
          </p:cNvSpPr>
          <p:nvPr/>
        </p:nvSpPr>
        <p:spPr bwMode="auto">
          <a:xfrm flipV="1">
            <a:off x="2590800" y="3124200"/>
            <a:ext cx="2590800" cy="304800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79218" name="Line 18"/>
          <p:cNvSpPr>
            <a:spLocks noChangeShapeType="1"/>
          </p:cNvSpPr>
          <p:nvPr/>
        </p:nvSpPr>
        <p:spPr bwMode="auto">
          <a:xfrm flipV="1">
            <a:off x="2590800" y="2895600"/>
            <a:ext cx="914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79219" name="Line 19"/>
          <p:cNvSpPr>
            <a:spLocks noChangeShapeType="1"/>
          </p:cNvSpPr>
          <p:nvPr/>
        </p:nvSpPr>
        <p:spPr bwMode="auto">
          <a:xfrm flipV="1">
            <a:off x="2667000" y="2819400"/>
            <a:ext cx="1676400" cy="609600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79220" name="Line 20"/>
          <p:cNvSpPr>
            <a:spLocks noChangeShapeType="1"/>
          </p:cNvSpPr>
          <p:nvPr/>
        </p:nvSpPr>
        <p:spPr bwMode="auto">
          <a:xfrm flipV="1">
            <a:off x="5334000" y="2438400"/>
            <a:ext cx="533400" cy="609600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79221" name="Line 21"/>
          <p:cNvSpPr>
            <a:spLocks noChangeShapeType="1"/>
          </p:cNvSpPr>
          <p:nvPr/>
        </p:nvSpPr>
        <p:spPr bwMode="auto">
          <a:xfrm flipH="1">
            <a:off x="5029200" y="3200400"/>
            <a:ext cx="228600" cy="838200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79222" name="Line 22"/>
          <p:cNvSpPr>
            <a:spLocks noChangeShapeType="1"/>
          </p:cNvSpPr>
          <p:nvPr/>
        </p:nvSpPr>
        <p:spPr bwMode="auto">
          <a:xfrm>
            <a:off x="3124200" y="4648200"/>
            <a:ext cx="45720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79223" name="Line 23"/>
          <p:cNvSpPr>
            <a:spLocks noChangeShapeType="1"/>
          </p:cNvSpPr>
          <p:nvPr/>
        </p:nvSpPr>
        <p:spPr bwMode="auto">
          <a:xfrm flipV="1">
            <a:off x="3124200" y="4191000"/>
            <a:ext cx="1752600" cy="457200"/>
          </a:xfrm>
          <a:prstGeom prst="line">
            <a:avLst/>
          </a:prstGeom>
          <a:noFill/>
          <a:ln w="28575">
            <a:solidFill>
              <a:srgbClr val="FF3300"/>
            </a:solidFill>
            <a:prstDash val="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79224" name="Line 24"/>
          <p:cNvSpPr>
            <a:spLocks noChangeShapeType="1"/>
          </p:cNvSpPr>
          <p:nvPr/>
        </p:nvSpPr>
        <p:spPr bwMode="auto">
          <a:xfrm flipV="1">
            <a:off x="4495800" y="2362200"/>
            <a:ext cx="1295400" cy="304800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79225" name="Line 25"/>
          <p:cNvSpPr>
            <a:spLocks noChangeShapeType="1"/>
          </p:cNvSpPr>
          <p:nvPr/>
        </p:nvSpPr>
        <p:spPr bwMode="auto">
          <a:xfrm>
            <a:off x="6019800" y="2438400"/>
            <a:ext cx="76200" cy="2133600"/>
          </a:xfrm>
          <a:prstGeom prst="line">
            <a:avLst/>
          </a:prstGeom>
          <a:noFill/>
          <a:ln w="28575">
            <a:solidFill>
              <a:srgbClr val="FF3300"/>
            </a:solidFill>
            <a:prstDash val="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79226" name="Line 26"/>
          <p:cNvSpPr>
            <a:spLocks noChangeShapeType="1"/>
          </p:cNvSpPr>
          <p:nvPr/>
        </p:nvSpPr>
        <p:spPr bwMode="auto">
          <a:xfrm>
            <a:off x="5105400" y="4191000"/>
            <a:ext cx="914400" cy="457200"/>
          </a:xfrm>
          <a:prstGeom prst="line">
            <a:avLst/>
          </a:prstGeom>
          <a:noFill/>
          <a:ln w="28575">
            <a:solidFill>
              <a:srgbClr val="FF3300"/>
            </a:solidFill>
            <a:prstDash val="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79227" name="Line 27"/>
          <p:cNvSpPr>
            <a:spLocks noChangeShapeType="1"/>
          </p:cNvSpPr>
          <p:nvPr/>
        </p:nvSpPr>
        <p:spPr bwMode="auto">
          <a:xfrm>
            <a:off x="3505200" y="3810000"/>
            <a:ext cx="13716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79228" name="Line 28"/>
          <p:cNvSpPr>
            <a:spLocks noChangeShapeType="1"/>
          </p:cNvSpPr>
          <p:nvPr/>
        </p:nvSpPr>
        <p:spPr bwMode="auto">
          <a:xfrm>
            <a:off x="6172200" y="4724400"/>
            <a:ext cx="15240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79229" name="Text Box 29"/>
          <p:cNvSpPr txBox="1">
            <a:spLocks noChangeArrowheads="1"/>
          </p:cNvSpPr>
          <p:nvPr/>
        </p:nvSpPr>
        <p:spPr bwMode="auto">
          <a:xfrm>
            <a:off x="2590800" y="5791200"/>
            <a:ext cx="4038600" cy="366713"/>
          </a:xfrm>
          <a:prstGeom prst="rect">
            <a:avLst/>
          </a:prstGeom>
          <a:solidFill>
            <a:srgbClr val="FFA1A1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i="1">
                <a:solidFill>
                  <a:schemeClr val="tx1"/>
                </a:solidFill>
                <a:latin typeface="Tahoma" pitchFamily="-65" charset="0"/>
              </a:rPr>
              <a:t>A network</a:t>
            </a:r>
          </a:p>
        </p:txBody>
      </p:sp>
      <p:sp>
        <p:nvSpPr>
          <p:cNvPr id="179230" name="AutoShape 30"/>
          <p:cNvSpPr>
            <a:spLocks noChangeArrowheads="1"/>
          </p:cNvSpPr>
          <p:nvPr/>
        </p:nvSpPr>
        <p:spPr bwMode="auto">
          <a:xfrm>
            <a:off x="1676400" y="3429000"/>
            <a:ext cx="533400" cy="304800"/>
          </a:xfrm>
          <a:prstGeom prst="flowChartMultidocument">
            <a:avLst/>
          </a:prstGeom>
          <a:solidFill>
            <a:srgbClr val="FFA1A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79231" name="AutoShape 31"/>
          <p:cNvSpPr>
            <a:spLocks noChangeArrowheads="1"/>
          </p:cNvSpPr>
          <p:nvPr/>
        </p:nvSpPr>
        <p:spPr bwMode="auto">
          <a:xfrm>
            <a:off x="2438400" y="3124200"/>
            <a:ext cx="228600" cy="152400"/>
          </a:xfrm>
          <a:prstGeom prst="flowChartMagneticTape">
            <a:avLst/>
          </a:prstGeom>
          <a:solidFill>
            <a:srgbClr val="FFA1A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79232" name="AutoShape 32"/>
          <p:cNvSpPr>
            <a:spLocks noChangeArrowheads="1"/>
          </p:cNvSpPr>
          <p:nvPr/>
        </p:nvSpPr>
        <p:spPr bwMode="auto">
          <a:xfrm>
            <a:off x="2590800" y="3200400"/>
            <a:ext cx="228600" cy="152400"/>
          </a:xfrm>
          <a:prstGeom prst="flowChartMagneticTape">
            <a:avLst/>
          </a:prstGeom>
          <a:solidFill>
            <a:srgbClr val="FFA1A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79233" name="AutoShape 33"/>
          <p:cNvSpPr>
            <a:spLocks noChangeArrowheads="1"/>
          </p:cNvSpPr>
          <p:nvPr/>
        </p:nvSpPr>
        <p:spPr bwMode="auto">
          <a:xfrm>
            <a:off x="2743200" y="3276600"/>
            <a:ext cx="228600" cy="152400"/>
          </a:xfrm>
          <a:prstGeom prst="flowChartMagneticTape">
            <a:avLst/>
          </a:prstGeom>
          <a:solidFill>
            <a:srgbClr val="FFA1A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79234" name="AutoShape 34"/>
          <p:cNvSpPr>
            <a:spLocks noChangeArrowheads="1"/>
          </p:cNvSpPr>
          <p:nvPr/>
        </p:nvSpPr>
        <p:spPr bwMode="auto">
          <a:xfrm flipH="1">
            <a:off x="2286000" y="3581400"/>
            <a:ext cx="228600" cy="228600"/>
          </a:xfrm>
          <a:prstGeom prst="flowChartMagneticTape">
            <a:avLst/>
          </a:prstGeom>
          <a:solidFill>
            <a:srgbClr val="FFA1A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79235" name="AutoShape 35"/>
          <p:cNvSpPr>
            <a:spLocks noChangeArrowheads="1"/>
          </p:cNvSpPr>
          <p:nvPr/>
        </p:nvSpPr>
        <p:spPr bwMode="auto">
          <a:xfrm>
            <a:off x="914400" y="4495800"/>
            <a:ext cx="533400" cy="304800"/>
          </a:xfrm>
          <a:prstGeom prst="flowChartMultidocument">
            <a:avLst/>
          </a:prstGeom>
          <a:solidFill>
            <a:srgbClr val="FFA1A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79236" name="AutoShape 36"/>
          <p:cNvSpPr>
            <a:spLocks noChangeArrowheads="1"/>
          </p:cNvSpPr>
          <p:nvPr/>
        </p:nvSpPr>
        <p:spPr bwMode="auto">
          <a:xfrm flipH="1">
            <a:off x="1524000" y="4648200"/>
            <a:ext cx="228600" cy="228600"/>
          </a:xfrm>
          <a:prstGeom prst="flowChartMagneticTape">
            <a:avLst/>
          </a:prstGeom>
          <a:solidFill>
            <a:srgbClr val="FFA1A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79237" name="AutoShape 37"/>
          <p:cNvSpPr>
            <a:spLocks noChangeArrowheads="1"/>
          </p:cNvSpPr>
          <p:nvPr/>
        </p:nvSpPr>
        <p:spPr bwMode="auto">
          <a:xfrm>
            <a:off x="533400" y="2819400"/>
            <a:ext cx="533400" cy="304800"/>
          </a:xfrm>
          <a:prstGeom prst="flowChartMultidocumen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>
                <a:solidFill>
                  <a:schemeClr val="tx1"/>
                </a:solidFill>
                <a:latin typeface="Tahoma" pitchFamily="-65" charset="0"/>
              </a:rPr>
              <a:t>q</a:t>
            </a:r>
          </a:p>
        </p:txBody>
      </p:sp>
      <p:sp>
        <p:nvSpPr>
          <p:cNvPr id="179238" name="AutoShape 38"/>
          <p:cNvSpPr>
            <a:spLocks noChangeArrowheads="1"/>
          </p:cNvSpPr>
          <p:nvPr/>
        </p:nvSpPr>
        <p:spPr bwMode="auto">
          <a:xfrm>
            <a:off x="4114800" y="2286000"/>
            <a:ext cx="533400" cy="304800"/>
          </a:xfrm>
          <a:prstGeom prst="flowChartMultidocument">
            <a:avLst/>
          </a:prstGeom>
          <a:solidFill>
            <a:srgbClr val="FFA1A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79239" name="AutoShape 39"/>
          <p:cNvSpPr>
            <a:spLocks noChangeArrowheads="1"/>
          </p:cNvSpPr>
          <p:nvPr/>
        </p:nvSpPr>
        <p:spPr bwMode="auto">
          <a:xfrm flipH="1">
            <a:off x="4724400" y="2438400"/>
            <a:ext cx="228600" cy="228600"/>
          </a:xfrm>
          <a:prstGeom prst="flowChartMagneticTape">
            <a:avLst/>
          </a:prstGeom>
          <a:solidFill>
            <a:srgbClr val="FFA1A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79240" name="AutoShape 40"/>
          <p:cNvSpPr>
            <a:spLocks noChangeArrowheads="1"/>
          </p:cNvSpPr>
          <p:nvPr/>
        </p:nvSpPr>
        <p:spPr bwMode="auto">
          <a:xfrm>
            <a:off x="4876800" y="2743200"/>
            <a:ext cx="533400" cy="304800"/>
          </a:xfrm>
          <a:prstGeom prst="flowChartMultidocument">
            <a:avLst/>
          </a:prstGeom>
          <a:solidFill>
            <a:srgbClr val="FFA1A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79241" name="AutoShape 41"/>
          <p:cNvSpPr>
            <a:spLocks noChangeArrowheads="1"/>
          </p:cNvSpPr>
          <p:nvPr/>
        </p:nvSpPr>
        <p:spPr bwMode="auto">
          <a:xfrm flipH="1">
            <a:off x="5486400" y="2895600"/>
            <a:ext cx="228600" cy="228600"/>
          </a:xfrm>
          <a:prstGeom prst="flowChartMagneticTape">
            <a:avLst/>
          </a:prstGeom>
          <a:solidFill>
            <a:srgbClr val="FFA1A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79242" name="AutoShape 42"/>
          <p:cNvSpPr>
            <a:spLocks noChangeArrowheads="1"/>
          </p:cNvSpPr>
          <p:nvPr/>
        </p:nvSpPr>
        <p:spPr bwMode="auto">
          <a:xfrm flipH="1">
            <a:off x="5257800" y="3276600"/>
            <a:ext cx="228600" cy="228600"/>
          </a:xfrm>
          <a:prstGeom prst="flowChartMagneticTape">
            <a:avLst/>
          </a:prstGeom>
          <a:solidFill>
            <a:srgbClr val="FFA1A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79243" name="AutoShape 43"/>
          <p:cNvSpPr>
            <a:spLocks noChangeArrowheads="1"/>
          </p:cNvSpPr>
          <p:nvPr/>
        </p:nvSpPr>
        <p:spPr bwMode="auto">
          <a:xfrm>
            <a:off x="2362200" y="4724400"/>
            <a:ext cx="533400" cy="304800"/>
          </a:xfrm>
          <a:prstGeom prst="flowChartMultidocument">
            <a:avLst/>
          </a:prstGeom>
          <a:solidFill>
            <a:srgbClr val="FFA1A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79244" name="AutoShape 44"/>
          <p:cNvSpPr>
            <a:spLocks noChangeArrowheads="1"/>
          </p:cNvSpPr>
          <p:nvPr/>
        </p:nvSpPr>
        <p:spPr bwMode="auto">
          <a:xfrm flipH="1">
            <a:off x="3276600" y="4343400"/>
            <a:ext cx="228600" cy="228600"/>
          </a:xfrm>
          <a:prstGeom prst="flowChartMagneticTape">
            <a:avLst/>
          </a:prstGeom>
          <a:solidFill>
            <a:srgbClr val="FFA1A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79245" name="AutoShape 45"/>
          <p:cNvSpPr>
            <a:spLocks noChangeArrowheads="1"/>
          </p:cNvSpPr>
          <p:nvPr/>
        </p:nvSpPr>
        <p:spPr bwMode="auto">
          <a:xfrm flipH="1">
            <a:off x="3276600" y="4724400"/>
            <a:ext cx="228600" cy="228600"/>
          </a:xfrm>
          <a:prstGeom prst="flowChartMagneticTape">
            <a:avLst/>
          </a:prstGeom>
          <a:solidFill>
            <a:srgbClr val="FFA1A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79246" name="AutoShape 46"/>
          <p:cNvSpPr>
            <a:spLocks noChangeArrowheads="1"/>
          </p:cNvSpPr>
          <p:nvPr/>
        </p:nvSpPr>
        <p:spPr bwMode="auto">
          <a:xfrm flipH="1">
            <a:off x="2743200" y="4114800"/>
            <a:ext cx="228600" cy="228600"/>
          </a:xfrm>
          <a:prstGeom prst="flowChartMagneticTape">
            <a:avLst/>
          </a:prstGeom>
          <a:solidFill>
            <a:srgbClr val="FFA1A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79247" name="AutoShape 47"/>
          <p:cNvSpPr>
            <a:spLocks noChangeArrowheads="1"/>
          </p:cNvSpPr>
          <p:nvPr/>
        </p:nvSpPr>
        <p:spPr bwMode="auto">
          <a:xfrm flipH="1">
            <a:off x="5181600" y="3962400"/>
            <a:ext cx="228600" cy="228600"/>
          </a:xfrm>
          <a:prstGeom prst="flowChartMagneticTape">
            <a:avLst/>
          </a:prstGeom>
          <a:solidFill>
            <a:srgbClr val="FFA1A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79248" name="AutoShape 48"/>
          <p:cNvSpPr>
            <a:spLocks noChangeArrowheads="1"/>
          </p:cNvSpPr>
          <p:nvPr/>
        </p:nvSpPr>
        <p:spPr bwMode="auto">
          <a:xfrm flipH="1">
            <a:off x="4648200" y="4191000"/>
            <a:ext cx="228600" cy="228600"/>
          </a:xfrm>
          <a:prstGeom prst="flowChartMagneticTape">
            <a:avLst/>
          </a:prstGeom>
          <a:solidFill>
            <a:srgbClr val="FFA1A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79249" name="AutoShape 49"/>
          <p:cNvSpPr>
            <a:spLocks noChangeArrowheads="1"/>
          </p:cNvSpPr>
          <p:nvPr/>
        </p:nvSpPr>
        <p:spPr bwMode="auto">
          <a:xfrm flipH="1">
            <a:off x="4648200" y="3810000"/>
            <a:ext cx="228600" cy="228600"/>
          </a:xfrm>
          <a:prstGeom prst="flowChartMagneticTape">
            <a:avLst/>
          </a:prstGeom>
          <a:solidFill>
            <a:srgbClr val="FFA1A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79250" name="AutoShape 50"/>
          <p:cNvSpPr>
            <a:spLocks noChangeArrowheads="1"/>
          </p:cNvSpPr>
          <p:nvPr/>
        </p:nvSpPr>
        <p:spPr bwMode="auto">
          <a:xfrm flipH="1">
            <a:off x="6019800" y="2438400"/>
            <a:ext cx="228600" cy="228600"/>
          </a:xfrm>
          <a:prstGeom prst="flowChartMagneticTape">
            <a:avLst/>
          </a:prstGeom>
          <a:solidFill>
            <a:srgbClr val="FFA1A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79251" name="AutoShape 51"/>
          <p:cNvSpPr>
            <a:spLocks noChangeArrowheads="1"/>
          </p:cNvSpPr>
          <p:nvPr/>
        </p:nvSpPr>
        <p:spPr bwMode="auto">
          <a:xfrm>
            <a:off x="6019800" y="1981200"/>
            <a:ext cx="533400" cy="304800"/>
          </a:xfrm>
          <a:prstGeom prst="flowChartMultidocument">
            <a:avLst/>
          </a:prstGeom>
          <a:solidFill>
            <a:srgbClr val="FFA1A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79252" name="AutoShape 52"/>
          <p:cNvSpPr>
            <a:spLocks noChangeArrowheads="1"/>
          </p:cNvSpPr>
          <p:nvPr/>
        </p:nvSpPr>
        <p:spPr bwMode="auto">
          <a:xfrm>
            <a:off x="2819400" y="5029200"/>
            <a:ext cx="533400" cy="304800"/>
          </a:xfrm>
          <a:prstGeom prst="flowChartMultidocumen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>
                <a:solidFill>
                  <a:schemeClr val="tx1"/>
                </a:solidFill>
                <a:latin typeface="Tahoma" pitchFamily="-65" charset="0"/>
              </a:rPr>
              <a:t>z</a:t>
            </a:r>
          </a:p>
        </p:txBody>
      </p:sp>
      <p:sp>
        <p:nvSpPr>
          <p:cNvPr id="179253" name="AutoShape 53"/>
          <p:cNvSpPr>
            <a:spLocks noChangeArrowheads="1"/>
          </p:cNvSpPr>
          <p:nvPr/>
        </p:nvSpPr>
        <p:spPr bwMode="auto">
          <a:xfrm>
            <a:off x="6248400" y="4419600"/>
            <a:ext cx="533400" cy="304800"/>
          </a:xfrm>
          <a:prstGeom prst="flowChartMultidocument">
            <a:avLst/>
          </a:prstGeom>
          <a:solidFill>
            <a:srgbClr val="FFA1A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79254" name="AutoShape 54"/>
          <p:cNvSpPr>
            <a:spLocks noChangeArrowheads="1"/>
          </p:cNvSpPr>
          <p:nvPr/>
        </p:nvSpPr>
        <p:spPr bwMode="auto">
          <a:xfrm>
            <a:off x="4876800" y="4343400"/>
            <a:ext cx="533400" cy="304800"/>
          </a:xfrm>
          <a:prstGeom prst="flowChartMultidocument">
            <a:avLst/>
          </a:prstGeom>
          <a:solidFill>
            <a:srgbClr val="FFA1A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79255" name="AutoShape 55"/>
          <p:cNvSpPr>
            <a:spLocks noChangeArrowheads="1"/>
          </p:cNvSpPr>
          <p:nvPr/>
        </p:nvSpPr>
        <p:spPr bwMode="auto">
          <a:xfrm flipH="1">
            <a:off x="3352800" y="5181600"/>
            <a:ext cx="228600" cy="228600"/>
          </a:xfrm>
          <a:prstGeom prst="flowChartMagneticTap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79256" name="AutoShape 56"/>
          <p:cNvSpPr>
            <a:spLocks noChangeArrowheads="1"/>
          </p:cNvSpPr>
          <p:nvPr/>
        </p:nvSpPr>
        <p:spPr bwMode="auto">
          <a:xfrm flipH="1">
            <a:off x="3276600" y="5257800"/>
            <a:ext cx="228600" cy="228600"/>
          </a:xfrm>
          <a:prstGeom prst="flowChartMagneticTap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79257" name="AutoShape 57"/>
          <p:cNvSpPr>
            <a:spLocks noChangeArrowheads="1"/>
          </p:cNvSpPr>
          <p:nvPr/>
        </p:nvSpPr>
        <p:spPr bwMode="auto">
          <a:xfrm flipH="1">
            <a:off x="5867400" y="4343400"/>
            <a:ext cx="228600" cy="228600"/>
          </a:xfrm>
          <a:prstGeom prst="flowChartMagneticTape">
            <a:avLst/>
          </a:prstGeom>
          <a:solidFill>
            <a:srgbClr val="FFA1A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79258" name="AutoShape 58"/>
          <p:cNvSpPr>
            <a:spLocks noChangeArrowheads="1"/>
          </p:cNvSpPr>
          <p:nvPr/>
        </p:nvSpPr>
        <p:spPr bwMode="auto">
          <a:xfrm flipH="1">
            <a:off x="6172200" y="4114800"/>
            <a:ext cx="228600" cy="228600"/>
          </a:xfrm>
          <a:prstGeom prst="flowChartMagneticTape">
            <a:avLst/>
          </a:prstGeom>
          <a:solidFill>
            <a:srgbClr val="FFA1A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79259" name="AutoShape 59"/>
          <p:cNvSpPr>
            <a:spLocks noChangeArrowheads="1"/>
          </p:cNvSpPr>
          <p:nvPr/>
        </p:nvSpPr>
        <p:spPr bwMode="auto">
          <a:xfrm>
            <a:off x="2133600" y="5105400"/>
            <a:ext cx="533400" cy="304800"/>
          </a:xfrm>
          <a:prstGeom prst="flowChartMultidocumen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>
                <a:solidFill>
                  <a:schemeClr val="tx1"/>
                </a:solidFill>
                <a:latin typeface="Tahoma" pitchFamily="-65" charset="0"/>
              </a:rPr>
              <a:t>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 hangingPunct="1"/>
            <a:r>
              <a:rPr lang="en-US"/>
              <a:t>Chandy/Lamport</a:t>
            </a:r>
          </a:p>
        </p:txBody>
      </p:sp>
      <p:sp>
        <p:nvSpPr>
          <p:cNvPr id="181251" name="Text Box 3"/>
          <p:cNvSpPr txBox="1">
            <a:spLocks noChangeArrowheads="1"/>
          </p:cNvSpPr>
          <p:nvPr/>
        </p:nvSpPr>
        <p:spPr bwMode="auto">
          <a:xfrm>
            <a:off x="2362200" y="32004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rgbClr val="FF3300"/>
                </a:solidFill>
                <a:latin typeface="Tahoma" pitchFamily="-65" charset="0"/>
              </a:rPr>
              <a:t>p</a:t>
            </a:r>
          </a:p>
        </p:txBody>
      </p:sp>
      <p:sp>
        <p:nvSpPr>
          <p:cNvPr id="181252" name="Text Box 4"/>
          <p:cNvSpPr txBox="1">
            <a:spLocks noChangeArrowheads="1"/>
          </p:cNvSpPr>
          <p:nvPr/>
        </p:nvSpPr>
        <p:spPr bwMode="auto">
          <a:xfrm>
            <a:off x="3505200" y="26670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chemeClr val="tx1"/>
                </a:solidFill>
                <a:latin typeface="Tahoma" pitchFamily="-65" charset="0"/>
              </a:rPr>
              <a:t>q</a:t>
            </a:r>
          </a:p>
        </p:txBody>
      </p:sp>
      <p:sp>
        <p:nvSpPr>
          <p:cNvPr id="181253" name="Text Box 5"/>
          <p:cNvSpPr txBox="1">
            <a:spLocks noChangeArrowheads="1"/>
          </p:cNvSpPr>
          <p:nvPr/>
        </p:nvSpPr>
        <p:spPr bwMode="auto">
          <a:xfrm>
            <a:off x="5181600" y="28956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rgbClr val="FF3300"/>
                </a:solidFill>
                <a:latin typeface="Tahoma" pitchFamily="-65" charset="0"/>
              </a:rPr>
              <a:t>r</a:t>
            </a:r>
          </a:p>
        </p:txBody>
      </p:sp>
      <p:sp>
        <p:nvSpPr>
          <p:cNvPr id="181254" name="Text Box 6"/>
          <p:cNvSpPr txBox="1">
            <a:spLocks noChangeArrowheads="1"/>
          </p:cNvSpPr>
          <p:nvPr/>
        </p:nvSpPr>
        <p:spPr bwMode="auto">
          <a:xfrm>
            <a:off x="3276600" y="35052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chemeClr val="tx1"/>
                </a:solidFill>
                <a:latin typeface="Tahoma" pitchFamily="-65" charset="0"/>
              </a:rPr>
              <a:t>s</a:t>
            </a:r>
          </a:p>
        </p:txBody>
      </p:sp>
      <p:sp>
        <p:nvSpPr>
          <p:cNvPr id="181255" name="Text Box 7"/>
          <p:cNvSpPr txBox="1">
            <a:spLocks noChangeArrowheads="1"/>
          </p:cNvSpPr>
          <p:nvPr/>
        </p:nvSpPr>
        <p:spPr bwMode="auto">
          <a:xfrm>
            <a:off x="4267200" y="25146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rgbClr val="FF3300"/>
                </a:solidFill>
                <a:latin typeface="Tahoma" pitchFamily="-65" charset="0"/>
              </a:rPr>
              <a:t>t</a:t>
            </a:r>
          </a:p>
        </p:txBody>
      </p:sp>
      <p:sp>
        <p:nvSpPr>
          <p:cNvPr id="181256" name="Text Box 8"/>
          <p:cNvSpPr txBox="1">
            <a:spLocks noChangeArrowheads="1"/>
          </p:cNvSpPr>
          <p:nvPr/>
        </p:nvSpPr>
        <p:spPr bwMode="auto">
          <a:xfrm>
            <a:off x="4876800" y="39624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chemeClr val="tx1"/>
                </a:solidFill>
                <a:latin typeface="Tahoma" pitchFamily="-65" charset="0"/>
              </a:rPr>
              <a:t>u</a:t>
            </a:r>
          </a:p>
        </p:txBody>
      </p:sp>
      <p:sp>
        <p:nvSpPr>
          <p:cNvPr id="181257" name="Text Box 9"/>
          <p:cNvSpPr txBox="1">
            <a:spLocks noChangeArrowheads="1"/>
          </p:cNvSpPr>
          <p:nvPr/>
        </p:nvSpPr>
        <p:spPr bwMode="auto">
          <a:xfrm>
            <a:off x="2819400" y="44196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chemeClr val="tx1"/>
                </a:solidFill>
                <a:latin typeface="Tahoma" pitchFamily="-65" charset="0"/>
              </a:rPr>
              <a:t>v</a:t>
            </a:r>
          </a:p>
        </p:txBody>
      </p:sp>
      <p:sp>
        <p:nvSpPr>
          <p:cNvPr id="181258" name="Text Box 10"/>
          <p:cNvSpPr txBox="1">
            <a:spLocks noChangeArrowheads="1"/>
          </p:cNvSpPr>
          <p:nvPr/>
        </p:nvSpPr>
        <p:spPr bwMode="auto">
          <a:xfrm>
            <a:off x="5791200" y="21336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rgbClr val="FF3300"/>
                </a:solidFill>
                <a:latin typeface="Tahoma" pitchFamily="-65" charset="0"/>
              </a:rPr>
              <a:t>w</a:t>
            </a:r>
          </a:p>
        </p:txBody>
      </p:sp>
      <p:sp>
        <p:nvSpPr>
          <p:cNvPr id="181259" name="Text Box 11"/>
          <p:cNvSpPr txBox="1">
            <a:spLocks noChangeArrowheads="1"/>
          </p:cNvSpPr>
          <p:nvPr/>
        </p:nvSpPr>
        <p:spPr bwMode="auto">
          <a:xfrm>
            <a:off x="5943600" y="44958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chemeClr val="tx1"/>
                </a:solidFill>
                <a:latin typeface="Tahoma" pitchFamily="-65" charset="0"/>
              </a:rPr>
              <a:t>x</a:t>
            </a:r>
          </a:p>
        </p:txBody>
      </p:sp>
      <p:sp>
        <p:nvSpPr>
          <p:cNvPr id="181260" name="Text Box 12"/>
          <p:cNvSpPr txBox="1">
            <a:spLocks noChangeArrowheads="1"/>
          </p:cNvSpPr>
          <p:nvPr/>
        </p:nvSpPr>
        <p:spPr bwMode="auto">
          <a:xfrm>
            <a:off x="1447800" y="42672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rgbClr val="FF3300"/>
                </a:solidFill>
                <a:latin typeface="Tahoma" pitchFamily="-65" charset="0"/>
              </a:rPr>
              <a:t>y</a:t>
            </a:r>
          </a:p>
        </p:txBody>
      </p:sp>
      <p:sp>
        <p:nvSpPr>
          <p:cNvPr id="181261" name="Text Box 13"/>
          <p:cNvSpPr txBox="1">
            <a:spLocks noChangeArrowheads="1"/>
          </p:cNvSpPr>
          <p:nvPr/>
        </p:nvSpPr>
        <p:spPr bwMode="auto">
          <a:xfrm>
            <a:off x="7620000" y="51816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chemeClr val="tx1"/>
                </a:solidFill>
                <a:latin typeface="Tahoma" pitchFamily="-65" charset="0"/>
              </a:rPr>
              <a:t>z</a:t>
            </a:r>
          </a:p>
        </p:txBody>
      </p:sp>
      <p:sp>
        <p:nvSpPr>
          <p:cNvPr id="181262" name="Line 14"/>
          <p:cNvSpPr>
            <a:spLocks noChangeShapeType="1"/>
          </p:cNvSpPr>
          <p:nvPr/>
        </p:nvSpPr>
        <p:spPr bwMode="auto">
          <a:xfrm flipH="1">
            <a:off x="1676400" y="3581400"/>
            <a:ext cx="685800" cy="762000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81263" name="Line 15"/>
          <p:cNvSpPr>
            <a:spLocks noChangeShapeType="1"/>
          </p:cNvSpPr>
          <p:nvPr/>
        </p:nvSpPr>
        <p:spPr bwMode="auto">
          <a:xfrm>
            <a:off x="1676400" y="4495800"/>
            <a:ext cx="1143000" cy="152400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81264" name="Line 16"/>
          <p:cNvSpPr>
            <a:spLocks noChangeShapeType="1"/>
          </p:cNvSpPr>
          <p:nvPr/>
        </p:nvSpPr>
        <p:spPr bwMode="auto">
          <a:xfrm flipH="1">
            <a:off x="2971800" y="3810000"/>
            <a:ext cx="381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81265" name="Line 17"/>
          <p:cNvSpPr>
            <a:spLocks noChangeShapeType="1"/>
          </p:cNvSpPr>
          <p:nvPr/>
        </p:nvSpPr>
        <p:spPr bwMode="auto">
          <a:xfrm flipV="1">
            <a:off x="2590800" y="3124200"/>
            <a:ext cx="2590800" cy="304800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81266" name="Line 18"/>
          <p:cNvSpPr>
            <a:spLocks noChangeShapeType="1"/>
          </p:cNvSpPr>
          <p:nvPr/>
        </p:nvSpPr>
        <p:spPr bwMode="auto">
          <a:xfrm flipV="1">
            <a:off x="2590800" y="2895600"/>
            <a:ext cx="914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81267" name="Line 19"/>
          <p:cNvSpPr>
            <a:spLocks noChangeShapeType="1"/>
          </p:cNvSpPr>
          <p:nvPr/>
        </p:nvSpPr>
        <p:spPr bwMode="auto">
          <a:xfrm flipV="1">
            <a:off x="2667000" y="2819400"/>
            <a:ext cx="1676400" cy="609600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81268" name="Line 20"/>
          <p:cNvSpPr>
            <a:spLocks noChangeShapeType="1"/>
          </p:cNvSpPr>
          <p:nvPr/>
        </p:nvSpPr>
        <p:spPr bwMode="auto">
          <a:xfrm flipV="1">
            <a:off x="5334000" y="2438400"/>
            <a:ext cx="533400" cy="609600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81269" name="Line 21"/>
          <p:cNvSpPr>
            <a:spLocks noChangeShapeType="1"/>
          </p:cNvSpPr>
          <p:nvPr/>
        </p:nvSpPr>
        <p:spPr bwMode="auto">
          <a:xfrm flipH="1">
            <a:off x="5029200" y="3200400"/>
            <a:ext cx="2286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81270" name="Line 22"/>
          <p:cNvSpPr>
            <a:spLocks noChangeShapeType="1"/>
          </p:cNvSpPr>
          <p:nvPr/>
        </p:nvSpPr>
        <p:spPr bwMode="auto">
          <a:xfrm>
            <a:off x="3124200" y="4648200"/>
            <a:ext cx="45720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81271" name="Line 23"/>
          <p:cNvSpPr>
            <a:spLocks noChangeShapeType="1"/>
          </p:cNvSpPr>
          <p:nvPr/>
        </p:nvSpPr>
        <p:spPr bwMode="auto">
          <a:xfrm flipV="1">
            <a:off x="3124200" y="4191000"/>
            <a:ext cx="17526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81272" name="Line 24"/>
          <p:cNvSpPr>
            <a:spLocks noChangeShapeType="1"/>
          </p:cNvSpPr>
          <p:nvPr/>
        </p:nvSpPr>
        <p:spPr bwMode="auto">
          <a:xfrm flipV="1">
            <a:off x="4495800" y="2362200"/>
            <a:ext cx="1295400" cy="304800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81273" name="Line 25"/>
          <p:cNvSpPr>
            <a:spLocks noChangeShapeType="1"/>
          </p:cNvSpPr>
          <p:nvPr/>
        </p:nvSpPr>
        <p:spPr bwMode="auto">
          <a:xfrm>
            <a:off x="6019800" y="2438400"/>
            <a:ext cx="76200" cy="2133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81274" name="Line 26"/>
          <p:cNvSpPr>
            <a:spLocks noChangeShapeType="1"/>
          </p:cNvSpPr>
          <p:nvPr/>
        </p:nvSpPr>
        <p:spPr bwMode="auto">
          <a:xfrm>
            <a:off x="5105400" y="4191000"/>
            <a:ext cx="9144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81275" name="Line 27"/>
          <p:cNvSpPr>
            <a:spLocks noChangeShapeType="1"/>
          </p:cNvSpPr>
          <p:nvPr/>
        </p:nvSpPr>
        <p:spPr bwMode="auto">
          <a:xfrm>
            <a:off x="3505200" y="3810000"/>
            <a:ext cx="13716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81276" name="Line 28"/>
          <p:cNvSpPr>
            <a:spLocks noChangeShapeType="1"/>
          </p:cNvSpPr>
          <p:nvPr/>
        </p:nvSpPr>
        <p:spPr bwMode="auto">
          <a:xfrm>
            <a:off x="6172200" y="4724400"/>
            <a:ext cx="15240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81277" name="Text Box 29"/>
          <p:cNvSpPr txBox="1">
            <a:spLocks noChangeArrowheads="1"/>
          </p:cNvSpPr>
          <p:nvPr/>
        </p:nvSpPr>
        <p:spPr bwMode="auto">
          <a:xfrm>
            <a:off x="2590800" y="5791200"/>
            <a:ext cx="4038600" cy="366713"/>
          </a:xfrm>
          <a:prstGeom prst="rect">
            <a:avLst/>
          </a:prstGeom>
          <a:solidFill>
            <a:srgbClr val="FFA1A1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i="1">
                <a:solidFill>
                  <a:schemeClr val="tx1"/>
                </a:solidFill>
                <a:latin typeface="Tahoma" pitchFamily="-65" charset="0"/>
              </a:rPr>
              <a:t>A network</a:t>
            </a:r>
          </a:p>
        </p:txBody>
      </p:sp>
      <p:sp>
        <p:nvSpPr>
          <p:cNvPr id="181278" name="AutoShape 30"/>
          <p:cNvSpPr>
            <a:spLocks noChangeArrowheads="1"/>
          </p:cNvSpPr>
          <p:nvPr/>
        </p:nvSpPr>
        <p:spPr bwMode="auto">
          <a:xfrm>
            <a:off x="1676400" y="3429000"/>
            <a:ext cx="533400" cy="304800"/>
          </a:xfrm>
          <a:prstGeom prst="flowChartMultidocument">
            <a:avLst/>
          </a:prstGeom>
          <a:solidFill>
            <a:srgbClr val="FFA1A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81279" name="AutoShape 31"/>
          <p:cNvSpPr>
            <a:spLocks noChangeArrowheads="1"/>
          </p:cNvSpPr>
          <p:nvPr/>
        </p:nvSpPr>
        <p:spPr bwMode="auto">
          <a:xfrm>
            <a:off x="2438400" y="3124200"/>
            <a:ext cx="228600" cy="152400"/>
          </a:xfrm>
          <a:prstGeom prst="flowChartMagneticTape">
            <a:avLst/>
          </a:prstGeom>
          <a:solidFill>
            <a:srgbClr val="FFA1A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81280" name="AutoShape 32"/>
          <p:cNvSpPr>
            <a:spLocks noChangeArrowheads="1"/>
          </p:cNvSpPr>
          <p:nvPr/>
        </p:nvSpPr>
        <p:spPr bwMode="auto">
          <a:xfrm>
            <a:off x="2590800" y="3200400"/>
            <a:ext cx="228600" cy="152400"/>
          </a:xfrm>
          <a:prstGeom prst="flowChartMagneticTape">
            <a:avLst/>
          </a:prstGeom>
          <a:solidFill>
            <a:srgbClr val="FFA1A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81281" name="AutoShape 33"/>
          <p:cNvSpPr>
            <a:spLocks noChangeArrowheads="1"/>
          </p:cNvSpPr>
          <p:nvPr/>
        </p:nvSpPr>
        <p:spPr bwMode="auto">
          <a:xfrm>
            <a:off x="2743200" y="3276600"/>
            <a:ext cx="228600" cy="152400"/>
          </a:xfrm>
          <a:prstGeom prst="flowChartMagneticTape">
            <a:avLst/>
          </a:prstGeom>
          <a:solidFill>
            <a:srgbClr val="FFA1A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81282" name="AutoShape 34"/>
          <p:cNvSpPr>
            <a:spLocks noChangeArrowheads="1"/>
          </p:cNvSpPr>
          <p:nvPr/>
        </p:nvSpPr>
        <p:spPr bwMode="auto">
          <a:xfrm flipH="1">
            <a:off x="2286000" y="3581400"/>
            <a:ext cx="228600" cy="228600"/>
          </a:xfrm>
          <a:prstGeom prst="flowChartMagneticTape">
            <a:avLst/>
          </a:prstGeom>
          <a:solidFill>
            <a:srgbClr val="FFA1A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81283" name="AutoShape 35"/>
          <p:cNvSpPr>
            <a:spLocks noChangeArrowheads="1"/>
          </p:cNvSpPr>
          <p:nvPr/>
        </p:nvSpPr>
        <p:spPr bwMode="auto">
          <a:xfrm>
            <a:off x="914400" y="4495800"/>
            <a:ext cx="533400" cy="304800"/>
          </a:xfrm>
          <a:prstGeom prst="flowChartMultidocument">
            <a:avLst/>
          </a:prstGeom>
          <a:solidFill>
            <a:srgbClr val="FFA1A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81284" name="AutoShape 36"/>
          <p:cNvSpPr>
            <a:spLocks noChangeArrowheads="1"/>
          </p:cNvSpPr>
          <p:nvPr/>
        </p:nvSpPr>
        <p:spPr bwMode="auto">
          <a:xfrm flipH="1">
            <a:off x="1524000" y="4648200"/>
            <a:ext cx="228600" cy="228600"/>
          </a:xfrm>
          <a:prstGeom prst="flowChartMagneticTape">
            <a:avLst/>
          </a:prstGeom>
          <a:solidFill>
            <a:srgbClr val="FFA1A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81285" name="AutoShape 37"/>
          <p:cNvSpPr>
            <a:spLocks noChangeArrowheads="1"/>
          </p:cNvSpPr>
          <p:nvPr/>
        </p:nvSpPr>
        <p:spPr bwMode="auto">
          <a:xfrm>
            <a:off x="533400" y="2819400"/>
            <a:ext cx="533400" cy="304800"/>
          </a:xfrm>
          <a:prstGeom prst="flowChartMultidocumen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>
                <a:solidFill>
                  <a:schemeClr val="tx1"/>
                </a:solidFill>
                <a:latin typeface="Tahoma" pitchFamily="-65" charset="0"/>
              </a:rPr>
              <a:t>q</a:t>
            </a:r>
          </a:p>
        </p:txBody>
      </p:sp>
      <p:sp>
        <p:nvSpPr>
          <p:cNvPr id="181286" name="AutoShape 38"/>
          <p:cNvSpPr>
            <a:spLocks noChangeArrowheads="1"/>
          </p:cNvSpPr>
          <p:nvPr/>
        </p:nvSpPr>
        <p:spPr bwMode="auto">
          <a:xfrm>
            <a:off x="4114800" y="2286000"/>
            <a:ext cx="533400" cy="304800"/>
          </a:xfrm>
          <a:prstGeom prst="flowChartMultidocument">
            <a:avLst/>
          </a:prstGeom>
          <a:solidFill>
            <a:srgbClr val="FFA1A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81287" name="AutoShape 39"/>
          <p:cNvSpPr>
            <a:spLocks noChangeArrowheads="1"/>
          </p:cNvSpPr>
          <p:nvPr/>
        </p:nvSpPr>
        <p:spPr bwMode="auto">
          <a:xfrm flipH="1">
            <a:off x="4724400" y="2438400"/>
            <a:ext cx="228600" cy="228600"/>
          </a:xfrm>
          <a:prstGeom prst="flowChartMagneticTape">
            <a:avLst/>
          </a:prstGeom>
          <a:solidFill>
            <a:srgbClr val="FFA1A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81288" name="AutoShape 40"/>
          <p:cNvSpPr>
            <a:spLocks noChangeArrowheads="1"/>
          </p:cNvSpPr>
          <p:nvPr/>
        </p:nvSpPr>
        <p:spPr bwMode="auto">
          <a:xfrm>
            <a:off x="4876800" y="2743200"/>
            <a:ext cx="533400" cy="304800"/>
          </a:xfrm>
          <a:prstGeom prst="flowChartMultidocument">
            <a:avLst/>
          </a:prstGeom>
          <a:solidFill>
            <a:srgbClr val="FFA1A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81289" name="AutoShape 41"/>
          <p:cNvSpPr>
            <a:spLocks noChangeArrowheads="1"/>
          </p:cNvSpPr>
          <p:nvPr/>
        </p:nvSpPr>
        <p:spPr bwMode="auto">
          <a:xfrm flipH="1">
            <a:off x="5486400" y="2895600"/>
            <a:ext cx="228600" cy="228600"/>
          </a:xfrm>
          <a:prstGeom prst="flowChartMagneticTape">
            <a:avLst/>
          </a:prstGeom>
          <a:solidFill>
            <a:srgbClr val="FFA1A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81290" name="AutoShape 42"/>
          <p:cNvSpPr>
            <a:spLocks noChangeArrowheads="1"/>
          </p:cNvSpPr>
          <p:nvPr/>
        </p:nvSpPr>
        <p:spPr bwMode="auto">
          <a:xfrm flipH="1">
            <a:off x="5257800" y="3276600"/>
            <a:ext cx="228600" cy="228600"/>
          </a:xfrm>
          <a:prstGeom prst="flowChartMagneticTape">
            <a:avLst/>
          </a:prstGeom>
          <a:solidFill>
            <a:srgbClr val="FFA1A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81291" name="AutoShape 43"/>
          <p:cNvSpPr>
            <a:spLocks noChangeArrowheads="1"/>
          </p:cNvSpPr>
          <p:nvPr/>
        </p:nvSpPr>
        <p:spPr bwMode="auto">
          <a:xfrm>
            <a:off x="990600" y="5486400"/>
            <a:ext cx="533400" cy="304800"/>
          </a:xfrm>
          <a:prstGeom prst="flowChartMultidocumen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>
                <a:solidFill>
                  <a:schemeClr val="tx1"/>
                </a:solidFill>
                <a:latin typeface="Tahoma" pitchFamily="-65" charset="0"/>
              </a:rPr>
              <a:t>v</a:t>
            </a:r>
          </a:p>
        </p:txBody>
      </p:sp>
      <p:sp>
        <p:nvSpPr>
          <p:cNvPr id="181292" name="AutoShape 44"/>
          <p:cNvSpPr>
            <a:spLocks noChangeArrowheads="1"/>
          </p:cNvSpPr>
          <p:nvPr/>
        </p:nvSpPr>
        <p:spPr bwMode="auto">
          <a:xfrm flipH="1">
            <a:off x="1752600" y="5410200"/>
            <a:ext cx="228600" cy="228600"/>
          </a:xfrm>
          <a:prstGeom prst="flowChartMagneticTap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81293" name="AutoShape 45"/>
          <p:cNvSpPr>
            <a:spLocks noChangeArrowheads="1"/>
          </p:cNvSpPr>
          <p:nvPr/>
        </p:nvSpPr>
        <p:spPr bwMode="auto">
          <a:xfrm flipH="1">
            <a:off x="1676400" y="5486400"/>
            <a:ext cx="228600" cy="228600"/>
          </a:xfrm>
          <a:prstGeom prst="flowChartMagneticTap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81294" name="AutoShape 46"/>
          <p:cNvSpPr>
            <a:spLocks noChangeArrowheads="1"/>
          </p:cNvSpPr>
          <p:nvPr/>
        </p:nvSpPr>
        <p:spPr bwMode="auto">
          <a:xfrm flipH="1">
            <a:off x="1600200" y="5562600"/>
            <a:ext cx="228600" cy="228600"/>
          </a:xfrm>
          <a:prstGeom prst="flowChartMagneticTap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81295" name="AutoShape 47"/>
          <p:cNvSpPr>
            <a:spLocks noChangeArrowheads="1"/>
          </p:cNvSpPr>
          <p:nvPr/>
        </p:nvSpPr>
        <p:spPr bwMode="auto">
          <a:xfrm flipH="1">
            <a:off x="6019800" y="2438400"/>
            <a:ext cx="228600" cy="228600"/>
          </a:xfrm>
          <a:prstGeom prst="flowChartMagneticTape">
            <a:avLst/>
          </a:prstGeom>
          <a:solidFill>
            <a:srgbClr val="FFA1A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81296" name="AutoShape 48"/>
          <p:cNvSpPr>
            <a:spLocks noChangeArrowheads="1"/>
          </p:cNvSpPr>
          <p:nvPr/>
        </p:nvSpPr>
        <p:spPr bwMode="auto">
          <a:xfrm>
            <a:off x="6019800" y="1981200"/>
            <a:ext cx="533400" cy="304800"/>
          </a:xfrm>
          <a:prstGeom prst="flowChartMultidocument">
            <a:avLst/>
          </a:prstGeom>
          <a:solidFill>
            <a:srgbClr val="FFA1A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81297" name="AutoShape 49"/>
          <p:cNvSpPr>
            <a:spLocks noChangeArrowheads="1"/>
          </p:cNvSpPr>
          <p:nvPr/>
        </p:nvSpPr>
        <p:spPr bwMode="auto">
          <a:xfrm>
            <a:off x="990600" y="4953000"/>
            <a:ext cx="533400" cy="304800"/>
          </a:xfrm>
          <a:prstGeom prst="flowChartMultidocumen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>
                <a:solidFill>
                  <a:schemeClr val="tx1"/>
                </a:solidFill>
                <a:latin typeface="Tahoma" pitchFamily="-65" charset="0"/>
              </a:rPr>
              <a:t>z</a:t>
            </a:r>
          </a:p>
        </p:txBody>
      </p:sp>
      <p:sp>
        <p:nvSpPr>
          <p:cNvPr id="181298" name="AutoShape 50"/>
          <p:cNvSpPr>
            <a:spLocks noChangeArrowheads="1"/>
          </p:cNvSpPr>
          <p:nvPr/>
        </p:nvSpPr>
        <p:spPr bwMode="auto">
          <a:xfrm>
            <a:off x="6477000" y="2362200"/>
            <a:ext cx="533400" cy="304800"/>
          </a:xfrm>
          <a:prstGeom prst="flowChartMultidocumen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>
                <a:solidFill>
                  <a:schemeClr val="tx1"/>
                </a:solidFill>
                <a:latin typeface="Tahoma" pitchFamily="-65" charset="0"/>
              </a:rPr>
              <a:t>x</a:t>
            </a:r>
          </a:p>
        </p:txBody>
      </p:sp>
      <p:sp>
        <p:nvSpPr>
          <p:cNvPr id="181299" name="AutoShape 51"/>
          <p:cNvSpPr>
            <a:spLocks noChangeArrowheads="1"/>
          </p:cNvSpPr>
          <p:nvPr/>
        </p:nvSpPr>
        <p:spPr bwMode="auto">
          <a:xfrm>
            <a:off x="4648200" y="3276600"/>
            <a:ext cx="533400" cy="304800"/>
          </a:xfrm>
          <a:prstGeom prst="flowChartMultidocumen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>
                <a:solidFill>
                  <a:schemeClr val="tx1"/>
                </a:solidFill>
                <a:latin typeface="Tahoma" pitchFamily="-65" charset="0"/>
              </a:rPr>
              <a:t>u</a:t>
            </a:r>
          </a:p>
        </p:txBody>
      </p:sp>
      <p:sp>
        <p:nvSpPr>
          <p:cNvPr id="181300" name="AutoShape 52"/>
          <p:cNvSpPr>
            <a:spLocks noChangeArrowheads="1"/>
          </p:cNvSpPr>
          <p:nvPr/>
        </p:nvSpPr>
        <p:spPr bwMode="auto">
          <a:xfrm flipH="1">
            <a:off x="1600200" y="5029200"/>
            <a:ext cx="228600" cy="228600"/>
          </a:xfrm>
          <a:prstGeom prst="flowChartMagneticTap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81301" name="AutoShape 53"/>
          <p:cNvSpPr>
            <a:spLocks noChangeArrowheads="1"/>
          </p:cNvSpPr>
          <p:nvPr/>
        </p:nvSpPr>
        <p:spPr bwMode="auto">
          <a:xfrm flipH="1">
            <a:off x="1524000" y="5105400"/>
            <a:ext cx="228600" cy="228600"/>
          </a:xfrm>
          <a:prstGeom prst="flowChartMagneticTap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81302" name="AutoShape 54"/>
          <p:cNvSpPr>
            <a:spLocks noChangeArrowheads="1"/>
          </p:cNvSpPr>
          <p:nvPr/>
        </p:nvSpPr>
        <p:spPr bwMode="auto">
          <a:xfrm flipH="1">
            <a:off x="7086600" y="2438400"/>
            <a:ext cx="228600" cy="228600"/>
          </a:xfrm>
          <a:prstGeom prst="flowChartMagneticTap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81303" name="AutoShape 55"/>
          <p:cNvSpPr>
            <a:spLocks noChangeArrowheads="1"/>
          </p:cNvSpPr>
          <p:nvPr/>
        </p:nvSpPr>
        <p:spPr bwMode="auto">
          <a:xfrm flipH="1">
            <a:off x="7010400" y="2514600"/>
            <a:ext cx="228600" cy="228600"/>
          </a:xfrm>
          <a:prstGeom prst="flowChartMagneticTap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81304" name="AutoShape 56"/>
          <p:cNvSpPr>
            <a:spLocks noChangeArrowheads="1"/>
          </p:cNvSpPr>
          <p:nvPr/>
        </p:nvSpPr>
        <p:spPr bwMode="auto">
          <a:xfrm>
            <a:off x="381000" y="4953000"/>
            <a:ext cx="533400" cy="304800"/>
          </a:xfrm>
          <a:prstGeom prst="flowChartMultidocumen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>
                <a:solidFill>
                  <a:schemeClr val="tx1"/>
                </a:solidFill>
                <a:latin typeface="Tahoma" pitchFamily="-65" charset="0"/>
              </a:rPr>
              <a:t>s</a:t>
            </a:r>
          </a:p>
        </p:txBody>
      </p:sp>
      <p:grpSp>
        <p:nvGrpSpPr>
          <p:cNvPr id="2" name="Group 57"/>
          <p:cNvGrpSpPr>
            <a:grpSpLocks/>
          </p:cNvGrpSpPr>
          <p:nvPr/>
        </p:nvGrpSpPr>
        <p:grpSpPr bwMode="auto">
          <a:xfrm>
            <a:off x="5257800" y="3200400"/>
            <a:ext cx="381000" cy="381000"/>
            <a:chOff x="1104" y="3504"/>
            <a:chExt cx="240" cy="240"/>
          </a:xfrm>
        </p:grpSpPr>
        <p:sp>
          <p:nvSpPr>
            <p:cNvPr id="181306" name="AutoShape 58"/>
            <p:cNvSpPr>
              <a:spLocks noChangeArrowheads="1"/>
            </p:cNvSpPr>
            <p:nvPr/>
          </p:nvSpPr>
          <p:spPr bwMode="auto">
            <a:xfrm flipH="1">
              <a:off x="1200" y="3504"/>
              <a:ext cx="144" cy="144"/>
            </a:xfrm>
            <a:prstGeom prst="flowChartMagneticTap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181307" name="AutoShape 59"/>
            <p:cNvSpPr>
              <a:spLocks noChangeArrowheads="1"/>
            </p:cNvSpPr>
            <p:nvPr/>
          </p:nvSpPr>
          <p:spPr bwMode="auto">
            <a:xfrm flipH="1">
              <a:off x="1152" y="3552"/>
              <a:ext cx="144" cy="144"/>
            </a:xfrm>
            <a:prstGeom prst="flowChartMagneticTap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181308" name="AutoShape 60"/>
            <p:cNvSpPr>
              <a:spLocks noChangeArrowheads="1"/>
            </p:cNvSpPr>
            <p:nvPr/>
          </p:nvSpPr>
          <p:spPr bwMode="auto">
            <a:xfrm flipH="1">
              <a:off x="1104" y="3600"/>
              <a:ext cx="144" cy="144"/>
            </a:xfrm>
            <a:prstGeom prst="flowChartMagneticTap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Calibri"/>
              </a:endParaRP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 hangingPunct="1"/>
            <a:r>
              <a:rPr lang="en-US" dirty="0" err="1"/>
              <a:t>Chandy/Lamport</a:t>
            </a:r>
            <a:endParaRPr lang="en-US" dirty="0"/>
          </a:p>
        </p:txBody>
      </p:sp>
      <p:sp>
        <p:nvSpPr>
          <p:cNvPr id="183299" name="Text Box 3"/>
          <p:cNvSpPr txBox="1">
            <a:spLocks noChangeArrowheads="1"/>
          </p:cNvSpPr>
          <p:nvPr/>
        </p:nvSpPr>
        <p:spPr bwMode="auto">
          <a:xfrm>
            <a:off x="2362200" y="32004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rgbClr val="FF3300"/>
                </a:solidFill>
                <a:latin typeface="Tahoma" pitchFamily="-65" charset="0"/>
              </a:rPr>
              <a:t>p</a:t>
            </a:r>
          </a:p>
        </p:txBody>
      </p:sp>
      <p:sp>
        <p:nvSpPr>
          <p:cNvPr id="183300" name="Text Box 4"/>
          <p:cNvSpPr txBox="1">
            <a:spLocks noChangeArrowheads="1"/>
          </p:cNvSpPr>
          <p:nvPr/>
        </p:nvSpPr>
        <p:spPr bwMode="auto">
          <a:xfrm>
            <a:off x="3505200" y="26670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chemeClr val="tx1"/>
                </a:solidFill>
                <a:latin typeface="Tahoma" pitchFamily="-65" charset="0"/>
              </a:rPr>
              <a:t>q</a:t>
            </a:r>
          </a:p>
        </p:txBody>
      </p:sp>
      <p:sp>
        <p:nvSpPr>
          <p:cNvPr id="183301" name="Text Box 5"/>
          <p:cNvSpPr txBox="1">
            <a:spLocks noChangeArrowheads="1"/>
          </p:cNvSpPr>
          <p:nvPr/>
        </p:nvSpPr>
        <p:spPr bwMode="auto">
          <a:xfrm>
            <a:off x="5181600" y="28956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chemeClr val="tx1"/>
                </a:solidFill>
                <a:latin typeface="Tahoma" pitchFamily="-65" charset="0"/>
              </a:rPr>
              <a:t>r</a:t>
            </a:r>
          </a:p>
        </p:txBody>
      </p:sp>
      <p:sp>
        <p:nvSpPr>
          <p:cNvPr id="183302" name="Text Box 6"/>
          <p:cNvSpPr txBox="1">
            <a:spLocks noChangeArrowheads="1"/>
          </p:cNvSpPr>
          <p:nvPr/>
        </p:nvSpPr>
        <p:spPr bwMode="auto">
          <a:xfrm>
            <a:off x="3276600" y="35052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chemeClr val="tx1"/>
                </a:solidFill>
                <a:latin typeface="Tahoma" pitchFamily="-65" charset="0"/>
              </a:rPr>
              <a:t>s</a:t>
            </a:r>
          </a:p>
        </p:txBody>
      </p:sp>
      <p:sp>
        <p:nvSpPr>
          <p:cNvPr id="183303" name="Text Box 7"/>
          <p:cNvSpPr txBox="1">
            <a:spLocks noChangeArrowheads="1"/>
          </p:cNvSpPr>
          <p:nvPr/>
        </p:nvSpPr>
        <p:spPr bwMode="auto">
          <a:xfrm>
            <a:off x="4267200" y="25146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rgbClr val="FF3300"/>
                </a:solidFill>
                <a:latin typeface="Tahoma" pitchFamily="-65" charset="0"/>
              </a:rPr>
              <a:t>t</a:t>
            </a:r>
          </a:p>
        </p:txBody>
      </p:sp>
      <p:sp>
        <p:nvSpPr>
          <p:cNvPr id="183304" name="Text Box 8"/>
          <p:cNvSpPr txBox="1">
            <a:spLocks noChangeArrowheads="1"/>
          </p:cNvSpPr>
          <p:nvPr/>
        </p:nvSpPr>
        <p:spPr bwMode="auto">
          <a:xfrm>
            <a:off x="4876800" y="39624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chemeClr val="tx1"/>
                </a:solidFill>
                <a:latin typeface="Tahoma" pitchFamily="-65" charset="0"/>
              </a:rPr>
              <a:t>u</a:t>
            </a:r>
          </a:p>
        </p:txBody>
      </p:sp>
      <p:sp>
        <p:nvSpPr>
          <p:cNvPr id="183305" name="Text Box 9"/>
          <p:cNvSpPr txBox="1">
            <a:spLocks noChangeArrowheads="1"/>
          </p:cNvSpPr>
          <p:nvPr/>
        </p:nvSpPr>
        <p:spPr bwMode="auto">
          <a:xfrm>
            <a:off x="2819400" y="44196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chemeClr val="tx1"/>
                </a:solidFill>
                <a:latin typeface="Tahoma" pitchFamily="-65" charset="0"/>
              </a:rPr>
              <a:t>v</a:t>
            </a:r>
          </a:p>
        </p:txBody>
      </p:sp>
      <p:sp>
        <p:nvSpPr>
          <p:cNvPr id="183306" name="Text Box 10"/>
          <p:cNvSpPr txBox="1">
            <a:spLocks noChangeArrowheads="1"/>
          </p:cNvSpPr>
          <p:nvPr/>
        </p:nvSpPr>
        <p:spPr bwMode="auto">
          <a:xfrm>
            <a:off x="5791200" y="21336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chemeClr val="tx1"/>
                </a:solidFill>
                <a:latin typeface="Tahoma" pitchFamily="-65" charset="0"/>
              </a:rPr>
              <a:t>w</a:t>
            </a:r>
          </a:p>
        </p:txBody>
      </p:sp>
      <p:sp>
        <p:nvSpPr>
          <p:cNvPr id="183307" name="Text Box 11"/>
          <p:cNvSpPr txBox="1">
            <a:spLocks noChangeArrowheads="1"/>
          </p:cNvSpPr>
          <p:nvPr/>
        </p:nvSpPr>
        <p:spPr bwMode="auto">
          <a:xfrm>
            <a:off x="5943600" y="44958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chemeClr val="tx1"/>
                </a:solidFill>
                <a:latin typeface="Tahoma" pitchFamily="-65" charset="0"/>
              </a:rPr>
              <a:t>x</a:t>
            </a:r>
          </a:p>
        </p:txBody>
      </p:sp>
      <p:sp>
        <p:nvSpPr>
          <p:cNvPr id="183308" name="Text Box 12"/>
          <p:cNvSpPr txBox="1">
            <a:spLocks noChangeArrowheads="1"/>
          </p:cNvSpPr>
          <p:nvPr/>
        </p:nvSpPr>
        <p:spPr bwMode="auto">
          <a:xfrm>
            <a:off x="1447800" y="42672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chemeClr val="tx1"/>
                </a:solidFill>
                <a:latin typeface="Tahoma" pitchFamily="-65" charset="0"/>
              </a:rPr>
              <a:t>y</a:t>
            </a:r>
          </a:p>
        </p:txBody>
      </p:sp>
      <p:sp>
        <p:nvSpPr>
          <p:cNvPr id="183309" name="Text Box 13"/>
          <p:cNvSpPr txBox="1">
            <a:spLocks noChangeArrowheads="1"/>
          </p:cNvSpPr>
          <p:nvPr/>
        </p:nvSpPr>
        <p:spPr bwMode="auto">
          <a:xfrm>
            <a:off x="7620000" y="51816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chemeClr val="tx1"/>
                </a:solidFill>
                <a:latin typeface="Tahoma" pitchFamily="-65" charset="0"/>
              </a:rPr>
              <a:t>z</a:t>
            </a:r>
          </a:p>
        </p:txBody>
      </p:sp>
      <p:sp>
        <p:nvSpPr>
          <p:cNvPr id="183310" name="Line 14"/>
          <p:cNvSpPr>
            <a:spLocks noChangeShapeType="1"/>
          </p:cNvSpPr>
          <p:nvPr/>
        </p:nvSpPr>
        <p:spPr bwMode="auto">
          <a:xfrm flipH="1">
            <a:off x="1676400" y="3581400"/>
            <a:ext cx="685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83311" name="Line 15"/>
          <p:cNvSpPr>
            <a:spLocks noChangeShapeType="1"/>
          </p:cNvSpPr>
          <p:nvPr/>
        </p:nvSpPr>
        <p:spPr bwMode="auto">
          <a:xfrm>
            <a:off x="1676400" y="4495800"/>
            <a:ext cx="11430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83312" name="Line 16"/>
          <p:cNvSpPr>
            <a:spLocks noChangeShapeType="1"/>
          </p:cNvSpPr>
          <p:nvPr/>
        </p:nvSpPr>
        <p:spPr bwMode="auto">
          <a:xfrm flipH="1">
            <a:off x="2971800" y="3810000"/>
            <a:ext cx="381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83313" name="Line 17"/>
          <p:cNvSpPr>
            <a:spLocks noChangeShapeType="1"/>
          </p:cNvSpPr>
          <p:nvPr/>
        </p:nvSpPr>
        <p:spPr bwMode="auto">
          <a:xfrm flipV="1">
            <a:off x="2590800" y="3124200"/>
            <a:ext cx="2590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83314" name="Line 18"/>
          <p:cNvSpPr>
            <a:spLocks noChangeShapeType="1"/>
          </p:cNvSpPr>
          <p:nvPr/>
        </p:nvSpPr>
        <p:spPr bwMode="auto">
          <a:xfrm flipV="1">
            <a:off x="2590800" y="2895600"/>
            <a:ext cx="914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83315" name="Line 19"/>
          <p:cNvSpPr>
            <a:spLocks noChangeShapeType="1"/>
          </p:cNvSpPr>
          <p:nvPr/>
        </p:nvSpPr>
        <p:spPr bwMode="auto">
          <a:xfrm flipV="1">
            <a:off x="2667000" y="2819400"/>
            <a:ext cx="1676400" cy="609600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83316" name="Line 20"/>
          <p:cNvSpPr>
            <a:spLocks noChangeShapeType="1"/>
          </p:cNvSpPr>
          <p:nvPr/>
        </p:nvSpPr>
        <p:spPr bwMode="auto">
          <a:xfrm flipV="1">
            <a:off x="5334000" y="2438400"/>
            <a:ext cx="5334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83317" name="Line 21"/>
          <p:cNvSpPr>
            <a:spLocks noChangeShapeType="1"/>
          </p:cNvSpPr>
          <p:nvPr/>
        </p:nvSpPr>
        <p:spPr bwMode="auto">
          <a:xfrm flipH="1">
            <a:off x="5029200" y="3200400"/>
            <a:ext cx="2286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83318" name="Line 22"/>
          <p:cNvSpPr>
            <a:spLocks noChangeShapeType="1"/>
          </p:cNvSpPr>
          <p:nvPr/>
        </p:nvSpPr>
        <p:spPr bwMode="auto">
          <a:xfrm>
            <a:off x="3124200" y="4648200"/>
            <a:ext cx="45720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83319" name="Line 23"/>
          <p:cNvSpPr>
            <a:spLocks noChangeShapeType="1"/>
          </p:cNvSpPr>
          <p:nvPr/>
        </p:nvSpPr>
        <p:spPr bwMode="auto">
          <a:xfrm flipV="1">
            <a:off x="3124200" y="4191000"/>
            <a:ext cx="17526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83320" name="Line 24"/>
          <p:cNvSpPr>
            <a:spLocks noChangeShapeType="1"/>
          </p:cNvSpPr>
          <p:nvPr/>
        </p:nvSpPr>
        <p:spPr bwMode="auto">
          <a:xfrm flipV="1">
            <a:off x="4495800" y="2362200"/>
            <a:ext cx="12954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83321" name="Line 25"/>
          <p:cNvSpPr>
            <a:spLocks noChangeShapeType="1"/>
          </p:cNvSpPr>
          <p:nvPr/>
        </p:nvSpPr>
        <p:spPr bwMode="auto">
          <a:xfrm>
            <a:off x="6019800" y="2438400"/>
            <a:ext cx="76200" cy="2133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83322" name="Line 26"/>
          <p:cNvSpPr>
            <a:spLocks noChangeShapeType="1"/>
          </p:cNvSpPr>
          <p:nvPr/>
        </p:nvSpPr>
        <p:spPr bwMode="auto">
          <a:xfrm>
            <a:off x="5105400" y="4191000"/>
            <a:ext cx="9144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83323" name="Line 27"/>
          <p:cNvSpPr>
            <a:spLocks noChangeShapeType="1"/>
          </p:cNvSpPr>
          <p:nvPr/>
        </p:nvSpPr>
        <p:spPr bwMode="auto">
          <a:xfrm>
            <a:off x="3505200" y="3810000"/>
            <a:ext cx="13716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83324" name="Line 28"/>
          <p:cNvSpPr>
            <a:spLocks noChangeShapeType="1"/>
          </p:cNvSpPr>
          <p:nvPr/>
        </p:nvSpPr>
        <p:spPr bwMode="auto">
          <a:xfrm>
            <a:off x="6172200" y="4724400"/>
            <a:ext cx="15240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83325" name="Text Box 29"/>
          <p:cNvSpPr txBox="1">
            <a:spLocks noChangeArrowheads="1"/>
          </p:cNvSpPr>
          <p:nvPr/>
        </p:nvSpPr>
        <p:spPr bwMode="auto">
          <a:xfrm>
            <a:off x="2590800" y="5791200"/>
            <a:ext cx="4038600" cy="366713"/>
          </a:xfrm>
          <a:prstGeom prst="rect">
            <a:avLst/>
          </a:prstGeom>
          <a:solidFill>
            <a:srgbClr val="FFA1A1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i="1">
                <a:solidFill>
                  <a:schemeClr val="tx1"/>
                </a:solidFill>
                <a:latin typeface="Tahoma" pitchFamily="-65" charset="0"/>
              </a:rPr>
              <a:t>A network</a:t>
            </a:r>
          </a:p>
        </p:txBody>
      </p:sp>
      <p:sp>
        <p:nvSpPr>
          <p:cNvPr id="183326" name="AutoShape 30"/>
          <p:cNvSpPr>
            <a:spLocks noChangeArrowheads="1"/>
          </p:cNvSpPr>
          <p:nvPr/>
        </p:nvSpPr>
        <p:spPr bwMode="auto">
          <a:xfrm>
            <a:off x="1676400" y="3429000"/>
            <a:ext cx="533400" cy="304800"/>
          </a:xfrm>
          <a:prstGeom prst="flowChartMultidocument">
            <a:avLst/>
          </a:prstGeom>
          <a:solidFill>
            <a:srgbClr val="FFA1A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83327" name="AutoShape 31"/>
          <p:cNvSpPr>
            <a:spLocks noChangeArrowheads="1"/>
          </p:cNvSpPr>
          <p:nvPr/>
        </p:nvSpPr>
        <p:spPr bwMode="auto">
          <a:xfrm>
            <a:off x="2438400" y="3124200"/>
            <a:ext cx="228600" cy="152400"/>
          </a:xfrm>
          <a:prstGeom prst="flowChartMagneticTape">
            <a:avLst/>
          </a:prstGeom>
          <a:solidFill>
            <a:srgbClr val="FFA1A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83328" name="AutoShape 32"/>
          <p:cNvSpPr>
            <a:spLocks noChangeArrowheads="1"/>
          </p:cNvSpPr>
          <p:nvPr/>
        </p:nvSpPr>
        <p:spPr bwMode="auto">
          <a:xfrm>
            <a:off x="2590800" y="3200400"/>
            <a:ext cx="228600" cy="152400"/>
          </a:xfrm>
          <a:prstGeom prst="flowChartMagneticTape">
            <a:avLst/>
          </a:prstGeom>
          <a:solidFill>
            <a:srgbClr val="FFA1A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83329" name="AutoShape 33"/>
          <p:cNvSpPr>
            <a:spLocks noChangeArrowheads="1"/>
          </p:cNvSpPr>
          <p:nvPr/>
        </p:nvSpPr>
        <p:spPr bwMode="auto">
          <a:xfrm>
            <a:off x="2743200" y="3276600"/>
            <a:ext cx="228600" cy="152400"/>
          </a:xfrm>
          <a:prstGeom prst="flowChartMagneticTape">
            <a:avLst/>
          </a:prstGeom>
          <a:solidFill>
            <a:srgbClr val="FFA1A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83330" name="AutoShape 34"/>
          <p:cNvSpPr>
            <a:spLocks noChangeArrowheads="1"/>
          </p:cNvSpPr>
          <p:nvPr/>
        </p:nvSpPr>
        <p:spPr bwMode="auto">
          <a:xfrm flipH="1">
            <a:off x="2286000" y="3581400"/>
            <a:ext cx="228600" cy="228600"/>
          </a:xfrm>
          <a:prstGeom prst="flowChartMagneticTape">
            <a:avLst/>
          </a:prstGeom>
          <a:solidFill>
            <a:srgbClr val="FFA1A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83331" name="AutoShape 35"/>
          <p:cNvSpPr>
            <a:spLocks noChangeArrowheads="1"/>
          </p:cNvSpPr>
          <p:nvPr/>
        </p:nvSpPr>
        <p:spPr bwMode="auto">
          <a:xfrm>
            <a:off x="533400" y="2819400"/>
            <a:ext cx="533400" cy="304800"/>
          </a:xfrm>
          <a:prstGeom prst="flowChartMultidocumen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>
                <a:solidFill>
                  <a:schemeClr val="tx1"/>
                </a:solidFill>
                <a:latin typeface="Tahoma" pitchFamily="-65" charset="0"/>
              </a:rPr>
              <a:t>q</a:t>
            </a:r>
          </a:p>
        </p:txBody>
      </p:sp>
      <p:sp>
        <p:nvSpPr>
          <p:cNvPr id="183332" name="AutoShape 36"/>
          <p:cNvSpPr>
            <a:spLocks noChangeArrowheads="1"/>
          </p:cNvSpPr>
          <p:nvPr/>
        </p:nvSpPr>
        <p:spPr bwMode="auto">
          <a:xfrm>
            <a:off x="4114800" y="2286000"/>
            <a:ext cx="533400" cy="304800"/>
          </a:xfrm>
          <a:prstGeom prst="flowChartMultidocument">
            <a:avLst/>
          </a:prstGeom>
          <a:solidFill>
            <a:srgbClr val="FFA1A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83333" name="AutoShape 37"/>
          <p:cNvSpPr>
            <a:spLocks noChangeArrowheads="1"/>
          </p:cNvSpPr>
          <p:nvPr/>
        </p:nvSpPr>
        <p:spPr bwMode="auto">
          <a:xfrm flipH="1">
            <a:off x="4724400" y="2438400"/>
            <a:ext cx="228600" cy="228600"/>
          </a:xfrm>
          <a:prstGeom prst="flowChartMagneticTape">
            <a:avLst/>
          </a:prstGeom>
          <a:solidFill>
            <a:srgbClr val="FFA1A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83334" name="AutoShape 38"/>
          <p:cNvSpPr>
            <a:spLocks noChangeArrowheads="1"/>
          </p:cNvSpPr>
          <p:nvPr/>
        </p:nvSpPr>
        <p:spPr bwMode="auto">
          <a:xfrm>
            <a:off x="762000" y="3657600"/>
            <a:ext cx="533400" cy="304800"/>
          </a:xfrm>
          <a:prstGeom prst="flowChartMultidocumen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>
                <a:solidFill>
                  <a:schemeClr val="tx1"/>
                </a:solidFill>
                <a:latin typeface="Tahoma" pitchFamily="-65" charset="0"/>
              </a:rPr>
              <a:t>v</a:t>
            </a:r>
          </a:p>
        </p:txBody>
      </p:sp>
      <p:sp>
        <p:nvSpPr>
          <p:cNvPr id="183335" name="AutoShape 39"/>
          <p:cNvSpPr>
            <a:spLocks noChangeArrowheads="1"/>
          </p:cNvSpPr>
          <p:nvPr/>
        </p:nvSpPr>
        <p:spPr bwMode="auto">
          <a:xfrm flipH="1">
            <a:off x="1524000" y="3657600"/>
            <a:ext cx="228600" cy="228600"/>
          </a:xfrm>
          <a:prstGeom prst="flowChartMagneticTap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83336" name="AutoShape 40"/>
          <p:cNvSpPr>
            <a:spLocks noChangeArrowheads="1"/>
          </p:cNvSpPr>
          <p:nvPr/>
        </p:nvSpPr>
        <p:spPr bwMode="auto">
          <a:xfrm flipH="1">
            <a:off x="1447800" y="3733800"/>
            <a:ext cx="228600" cy="228600"/>
          </a:xfrm>
          <a:prstGeom prst="flowChartMagneticTap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83337" name="AutoShape 41"/>
          <p:cNvSpPr>
            <a:spLocks noChangeArrowheads="1"/>
          </p:cNvSpPr>
          <p:nvPr/>
        </p:nvSpPr>
        <p:spPr bwMode="auto">
          <a:xfrm flipH="1">
            <a:off x="1371600" y="3810000"/>
            <a:ext cx="228600" cy="228600"/>
          </a:xfrm>
          <a:prstGeom prst="flowChartMagneticTap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83338" name="AutoShape 42"/>
          <p:cNvSpPr>
            <a:spLocks noChangeArrowheads="1"/>
          </p:cNvSpPr>
          <p:nvPr/>
        </p:nvSpPr>
        <p:spPr bwMode="auto">
          <a:xfrm flipH="1">
            <a:off x="2819400" y="2362200"/>
            <a:ext cx="228600" cy="228600"/>
          </a:xfrm>
          <a:prstGeom prst="flowChartMagneticTap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83339" name="AutoShape 43"/>
          <p:cNvSpPr>
            <a:spLocks noChangeArrowheads="1"/>
          </p:cNvSpPr>
          <p:nvPr/>
        </p:nvSpPr>
        <p:spPr bwMode="auto">
          <a:xfrm>
            <a:off x="2819400" y="1905000"/>
            <a:ext cx="533400" cy="304800"/>
          </a:xfrm>
          <a:prstGeom prst="flowChartMultidocumen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>
                <a:solidFill>
                  <a:schemeClr val="tx1"/>
                </a:solidFill>
                <a:latin typeface="Tahoma" pitchFamily="-65" charset="0"/>
              </a:rPr>
              <a:t>w</a:t>
            </a:r>
          </a:p>
        </p:txBody>
      </p:sp>
      <p:sp>
        <p:nvSpPr>
          <p:cNvPr id="183340" name="AutoShape 44"/>
          <p:cNvSpPr>
            <a:spLocks noChangeArrowheads="1"/>
          </p:cNvSpPr>
          <p:nvPr/>
        </p:nvSpPr>
        <p:spPr bwMode="auto">
          <a:xfrm>
            <a:off x="762000" y="3200400"/>
            <a:ext cx="533400" cy="304800"/>
          </a:xfrm>
          <a:prstGeom prst="flowChartMultidocumen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>
                <a:solidFill>
                  <a:schemeClr val="tx1"/>
                </a:solidFill>
                <a:latin typeface="Tahoma" pitchFamily="-65" charset="0"/>
              </a:rPr>
              <a:t>z</a:t>
            </a:r>
          </a:p>
        </p:txBody>
      </p:sp>
      <p:sp>
        <p:nvSpPr>
          <p:cNvPr id="183341" name="AutoShape 45"/>
          <p:cNvSpPr>
            <a:spLocks noChangeArrowheads="1"/>
          </p:cNvSpPr>
          <p:nvPr/>
        </p:nvSpPr>
        <p:spPr bwMode="auto">
          <a:xfrm>
            <a:off x="3276600" y="2286000"/>
            <a:ext cx="533400" cy="304800"/>
          </a:xfrm>
          <a:prstGeom prst="flowChartMultidocumen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>
                <a:solidFill>
                  <a:schemeClr val="tx1"/>
                </a:solidFill>
                <a:latin typeface="Tahoma" pitchFamily="-65" charset="0"/>
              </a:rPr>
              <a:t>x</a:t>
            </a:r>
          </a:p>
        </p:txBody>
      </p:sp>
      <p:sp>
        <p:nvSpPr>
          <p:cNvPr id="183342" name="AutoShape 46"/>
          <p:cNvSpPr>
            <a:spLocks noChangeArrowheads="1"/>
          </p:cNvSpPr>
          <p:nvPr/>
        </p:nvSpPr>
        <p:spPr bwMode="auto">
          <a:xfrm>
            <a:off x="152400" y="4114800"/>
            <a:ext cx="533400" cy="304800"/>
          </a:xfrm>
          <a:prstGeom prst="flowChartMultidocumen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>
                <a:solidFill>
                  <a:schemeClr val="tx1"/>
                </a:solidFill>
                <a:latin typeface="Tahoma" pitchFamily="-65" charset="0"/>
              </a:rPr>
              <a:t>u</a:t>
            </a:r>
          </a:p>
        </p:txBody>
      </p:sp>
      <p:sp>
        <p:nvSpPr>
          <p:cNvPr id="183343" name="AutoShape 47"/>
          <p:cNvSpPr>
            <a:spLocks noChangeArrowheads="1"/>
          </p:cNvSpPr>
          <p:nvPr/>
        </p:nvSpPr>
        <p:spPr bwMode="auto">
          <a:xfrm flipH="1">
            <a:off x="1371600" y="3276600"/>
            <a:ext cx="228600" cy="228600"/>
          </a:xfrm>
          <a:prstGeom prst="flowChartMagneticTap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83344" name="AutoShape 48"/>
          <p:cNvSpPr>
            <a:spLocks noChangeArrowheads="1"/>
          </p:cNvSpPr>
          <p:nvPr/>
        </p:nvSpPr>
        <p:spPr bwMode="auto">
          <a:xfrm flipH="1">
            <a:off x="1295400" y="3352800"/>
            <a:ext cx="228600" cy="228600"/>
          </a:xfrm>
          <a:prstGeom prst="flowChartMagneticTap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83345" name="AutoShape 49"/>
          <p:cNvSpPr>
            <a:spLocks noChangeArrowheads="1"/>
          </p:cNvSpPr>
          <p:nvPr/>
        </p:nvSpPr>
        <p:spPr bwMode="auto">
          <a:xfrm flipH="1">
            <a:off x="3886200" y="2362200"/>
            <a:ext cx="228600" cy="228600"/>
          </a:xfrm>
          <a:prstGeom prst="flowChartMagneticTap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83346" name="AutoShape 50"/>
          <p:cNvSpPr>
            <a:spLocks noChangeArrowheads="1"/>
          </p:cNvSpPr>
          <p:nvPr/>
        </p:nvSpPr>
        <p:spPr bwMode="auto">
          <a:xfrm flipH="1">
            <a:off x="3810000" y="2438400"/>
            <a:ext cx="228600" cy="228600"/>
          </a:xfrm>
          <a:prstGeom prst="flowChartMagneticTap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83347" name="AutoShape 51"/>
          <p:cNvSpPr>
            <a:spLocks noChangeArrowheads="1"/>
          </p:cNvSpPr>
          <p:nvPr/>
        </p:nvSpPr>
        <p:spPr bwMode="auto">
          <a:xfrm>
            <a:off x="152400" y="3200400"/>
            <a:ext cx="533400" cy="304800"/>
          </a:xfrm>
          <a:prstGeom prst="flowChartMultidocumen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>
                <a:solidFill>
                  <a:schemeClr val="tx1"/>
                </a:solidFill>
                <a:latin typeface="Tahoma" pitchFamily="-65" charset="0"/>
              </a:rPr>
              <a:t>s</a:t>
            </a:r>
          </a:p>
        </p:txBody>
      </p:sp>
      <p:sp>
        <p:nvSpPr>
          <p:cNvPr id="183348" name="AutoShape 52"/>
          <p:cNvSpPr>
            <a:spLocks noChangeArrowheads="1"/>
          </p:cNvSpPr>
          <p:nvPr/>
        </p:nvSpPr>
        <p:spPr bwMode="auto">
          <a:xfrm>
            <a:off x="152400" y="3657600"/>
            <a:ext cx="533400" cy="304800"/>
          </a:xfrm>
          <a:prstGeom prst="flowChartMultidocumen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>
                <a:solidFill>
                  <a:schemeClr val="tx1"/>
                </a:solidFill>
                <a:latin typeface="Tahoma" pitchFamily="-65" charset="0"/>
              </a:rPr>
              <a:t>y</a:t>
            </a:r>
          </a:p>
        </p:txBody>
      </p:sp>
      <p:sp>
        <p:nvSpPr>
          <p:cNvPr id="183349" name="AutoShape 53"/>
          <p:cNvSpPr>
            <a:spLocks noChangeArrowheads="1"/>
          </p:cNvSpPr>
          <p:nvPr/>
        </p:nvSpPr>
        <p:spPr bwMode="auto">
          <a:xfrm>
            <a:off x="762000" y="4038600"/>
            <a:ext cx="533400" cy="304800"/>
          </a:xfrm>
          <a:prstGeom prst="flowChartMultidocumen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>
                <a:solidFill>
                  <a:schemeClr val="tx1"/>
                </a:solidFill>
                <a:latin typeface="Tahoma" pitchFamily="-65" charset="0"/>
              </a:rPr>
              <a:t>r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39238" cy="1139825"/>
          </a:xfrm>
        </p:spPr>
        <p:txBody>
          <a:bodyPr lIns="0" tIns="0" rIns="0" bIns="0"/>
          <a:lstStyle/>
          <a:p>
            <a:pPr eaLnBrk="1" hangingPunct="1">
              <a:lnSpc>
                <a:spcPct val="94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 smtClean="0">
                <a:latin typeface="Calibri"/>
                <a:ea typeface="ＭＳ Ｐゴシック" charset="0"/>
              </a:rPr>
              <a:t>2. Drift </a:t>
            </a:r>
            <a:r>
              <a:rPr lang="en-GB" dirty="0">
                <a:latin typeface="Calibri"/>
                <a:ea typeface="ＭＳ Ｐゴシック" charset="0"/>
              </a:rPr>
              <a:t>rate </a:t>
            </a: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763" y="6303963"/>
            <a:ext cx="9139237" cy="554037"/>
          </a:xfrm>
        </p:spPr>
        <p:txBody>
          <a:bodyPr lIns="0" tIns="0" rIns="0" bIns="0"/>
          <a:lstStyle/>
          <a:p>
            <a:pPr eaLnBrk="1" hangingPunct="1">
              <a:lnSpc>
                <a:spcPct val="94000"/>
              </a:lnSpc>
              <a:spcBef>
                <a:spcPts val="438"/>
              </a:spcBef>
              <a:buSzTx/>
              <a:buFont typeface="Times New Roman" charset="0"/>
              <a:buNone/>
              <a:tabLst>
                <a:tab pos="33496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000" dirty="0">
                <a:latin typeface="Calibri"/>
                <a:ea typeface="ＭＳ Ｐゴシック" charset="0"/>
              </a:rPr>
              <a:t>The relation between clock time C and UTC t when clocks tick at different rates.</a:t>
            </a:r>
          </a:p>
        </p:txBody>
      </p: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03" t="43958" r="33565" b="38670"/>
          <a:stretch>
            <a:fillRect/>
          </a:stretch>
        </p:blipFill>
        <p:spPr bwMode="auto">
          <a:xfrm>
            <a:off x="1643063" y="1371600"/>
            <a:ext cx="5476875" cy="438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002188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AutoShape 2"/>
          <p:cNvSpPr>
            <a:spLocks noChangeArrowheads="1"/>
          </p:cNvSpPr>
          <p:nvPr/>
        </p:nvSpPr>
        <p:spPr bwMode="auto">
          <a:xfrm>
            <a:off x="0" y="2438400"/>
            <a:ext cx="1447800" cy="3276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85347" name="AutoShape 3"/>
          <p:cNvSpPr>
            <a:spLocks noChangeArrowheads="1"/>
          </p:cNvSpPr>
          <p:nvPr/>
        </p:nvSpPr>
        <p:spPr bwMode="auto">
          <a:xfrm>
            <a:off x="2362200" y="3276600"/>
            <a:ext cx="304800" cy="30480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853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 hangingPunct="1"/>
            <a:r>
              <a:rPr lang="en-US"/>
              <a:t>Chandy/Lamport</a:t>
            </a:r>
          </a:p>
        </p:txBody>
      </p:sp>
      <p:sp>
        <p:nvSpPr>
          <p:cNvPr id="185349" name="Text Box 5"/>
          <p:cNvSpPr txBox="1">
            <a:spLocks noChangeArrowheads="1"/>
          </p:cNvSpPr>
          <p:nvPr/>
        </p:nvSpPr>
        <p:spPr bwMode="auto">
          <a:xfrm>
            <a:off x="2362200" y="29718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chemeClr val="tx1"/>
                </a:solidFill>
                <a:latin typeface="Tahoma" pitchFamily="-65" charset="0"/>
              </a:rPr>
              <a:t>p</a:t>
            </a:r>
          </a:p>
        </p:txBody>
      </p:sp>
      <p:sp>
        <p:nvSpPr>
          <p:cNvPr id="185350" name="Text Box 6"/>
          <p:cNvSpPr txBox="1">
            <a:spLocks noChangeArrowheads="1"/>
          </p:cNvSpPr>
          <p:nvPr/>
        </p:nvSpPr>
        <p:spPr bwMode="auto">
          <a:xfrm>
            <a:off x="3505200" y="26670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chemeClr val="tx1"/>
                </a:solidFill>
                <a:latin typeface="Tahoma" pitchFamily="-65" charset="0"/>
              </a:rPr>
              <a:t>q</a:t>
            </a:r>
          </a:p>
        </p:txBody>
      </p:sp>
      <p:sp>
        <p:nvSpPr>
          <p:cNvPr id="185351" name="Text Box 7"/>
          <p:cNvSpPr txBox="1">
            <a:spLocks noChangeArrowheads="1"/>
          </p:cNvSpPr>
          <p:nvPr/>
        </p:nvSpPr>
        <p:spPr bwMode="auto">
          <a:xfrm>
            <a:off x="5181600" y="28956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chemeClr val="tx1"/>
                </a:solidFill>
                <a:latin typeface="Tahoma" pitchFamily="-65" charset="0"/>
              </a:rPr>
              <a:t>r</a:t>
            </a:r>
          </a:p>
        </p:txBody>
      </p:sp>
      <p:sp>
        <p:nvSpPr>
          <p:cNvPr id="185352" name="Text Box 8"/>
          <p:cNvSpPr txBox="1">
            <a:spLocks noChangeArrowheads="1"/>
          </p:cNvSpPr>
          <p:nvPr/>
        </p:nvSpPr>
        <p:spPr bwMode="auto">
          <a:xfrm>
            <a:off x="3276600" y="35052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chemeClr val="tx1"/>
                </a:solidFill>
                <a:latin typeface="Tahoma" pitchFamily="-65" charset="0"/>
              </a:rPr>
              <a:t>s</a:t>
            </a:r>
          </a:p>
        </p:txBody>
      </p:sp>
      <p:sp>
        <p:nvSpPr>
          <p:cNvPr id="185353" name="Text Box 9"/>
          <p:cNvSpPr txBox="1">
            <a:spLocks noChangeArrowheads="1"/>
          </p:cNvSpPr>
          <p:nvPr/>
        </p:nvSpPr>
        <p:spPr bwMode="auto">
          <a:xfrm>
            <a:off x="4267200" y="25146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chemeClr val="tx1"/>
                </a:solidFill>
                <a:latin typeface="Tahoma" pitchFamily="-65" charset="0"/>
              </a:rPr>
              <a:t>t</a:t>
            </a:r>
          </a:p>
        </p:txBody>
      </p:sp>
      <p:sp>
        <p:nvSpPr>
          <p:cNvPr id="185354" name="Text Box 10"/>
          <p:cNvSpPr txBox="1">
            <a:spLocks noChangeArrowheads="1"/>
          </p:cNvSpPr>
          <p:nvPr/>
        </p:nvSpPr>
        <p:spPr bwMode="auto">
          <a:xfrm>
            <a:off x="4876800" y="39624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chemeClr val="tx1"/>
                </a:solidFill>
                <a:latin typeface="Tahoma" pitchFamily="-65" charset="0"/>
              </a:rPr>
              <a:t>u</a:t>
            </a:r>
          </a:p>
        </p:txBody>
      </p:sp>
      <p:sp>
        <p:nvSpPr>
          <p:cNvPr id="185355" name="Text Box 11"/>
          <p:cNvSpPr txBox="1">
            <a:spLocks noChangeArrowheads="1"/>
          </p:cNvSpPr>
          <p:nvPr/>
        </p:nvSpPr>
        <p:spPr bwMode="auto">
          <a:xfrm>
            <a:off x="2819400" y="44196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chemeClr val="tx1"/>
                </a:solidFill>
                <a:latin typeface="Tahoma" pitchFamily="-65" charset="0"/>
              </a:rPr>
              <a:t>v</a:t>
            </a:r>
          </a:p>
        </p:txBody>
      </p:sp>
      <p:sp>
        <p:nvSpPr>
          <p:cNvPr id="185356" name="Text Box 12"/>
          <p:cNvSpPr txBox="1">
            <a:spLocks noChangeArrowheads="1"/>
          </p:cNvSpPr>
          <p:nvPr/>
        </p:nvSpPr>
        <p:spPr bwMode="auto">
          <a:xfrm>
            <a:off x="5791200" y="21336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chemeClr val="tx1"/>
                </a:solidFill>
                <a:latin typeface="Tahoma" pitchFamily="-65" charset="0"/>
              </a:rPr>
              <a:t>w</a:t>
            </a:r>
          </a:p>
        </p:txBody>
      </p:sp>
      <p:sp>
        <p:nvSpPr>
          <p:cNvPr id="185357" name="Text Box 13"/>
          <p:cNvSpPr txBox="1">
            <a:spLocks noChangeArrowheads="1"/>
          </p:cNvSpPr>
          <p:nvPr/>
        </p:nvSpPr>
        <p:spPr bwMode="auto">
          <a:xfrm>
            <a:off x="5943600" y="44958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chemeClr val="tx1"/>
                </a:solidFill>
                <a:latin typeface="Tahoma" pitchFamily="-65" charset="0"/>
              </a:rPr>
              <a:t>x</a:t>
            </a:r>
          </a:p>
        </p:txBody>
      </p:sp>
      <p:sp>
        <p:nvSpPr>
          <p:cNvPr id="185358" name="Text Box 14"/>
          <p:cNvSpPr txBox="1">
            <a:spLocks noChangeArrowheads="1"/>
          </p:cNvSpPr>
          <p:nvPr/>
        </p:nvSpPr>
        <p:spPr bwMode="auto">
          <a:xfrm>
            <a:off x="1447800" y="42672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chemeClr val="tx1"/>
                </a:solidFill>
                <a:latin typeface="Tahoma" pitchFamily="-65" charset="0"/>
              </a:rPr>
              <a:t>y</a:t>
            </a:r>
          </a:p>
        </p:txBody>
      </p:sp>
      <p:sp>
        <p:nvSpPr>
          <p:cNvPr id="185359" name="Text Box 15"/>
          <p:cNvSpPr txBox="1">
            <a:spLocks noChangeArrowheads="1"/>
          </p:cNvSpPr>
          <p:nvPr/>
        </p:nvSpPr>
        <p:spPr bwMode="auto">
          <a:xfrm>
            <a:off x="7620000" y="51816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chemeClr val="tx1"/>
                </a:solidFill>
                <a:latin typeface="Tahoma" pitchFamily="-65" charset="0"/>
              </a:rPr>
              <a:t>z</a:t>
            </a:r>
          </a:p>
        </p:txBody>
      </p:sp>
      <p:sp>
        <p:nvSpPr>
          <p:cNvPr id="185360" name="Line 16"/>
          <p:cNvSpPr>
            <a:spLocks noChangeShapeType="1"/>
          </p:cNvSpPr>
          <p:nvPr/>
        </p:nvSpPr>
        <p:spPr bwMode="auto">
          <a:xfrm flipH="1">
            <a:off x="1676400" y="3581400"/>
            <a:ext cx="685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85361" name="Line 17"/>
          <p:cNvSpPr>
            <a:spLocks noChangeShapeType="1"/>
          </p:cNvSpPr>
          <p:nvPr/>
        </p:nvSpPr>
        <p:spPr bwMode="auto">
          <a:xfrm>
            <a:off x="1676400" y="4495800"/>
            <a:ext cx="11430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85362" name="Line 18"/>
          <p:cNvSpPr>
            <a:spLocks noChangeShapeType="1"/>
          </p:cNvSpPr>
          <p:nvPr/>
        </p:nvSpPr>
        <p:spPr bwMode="auto">
          <a:xfrm flipH="1">
            <a:off x="2971800" y="3810000"/>
            <a:ext cx="381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85363" name="Line 19"/>
          <p:cNvSpPr>
            <a:spLocks noChangeShapeType="1"/>
          </p:cNvSpPr>
          <p:nvPr/>
        </p:nvSpPr>
        <p:spPr bwMode="auto">
          <a:xfrm flipV="1">
            <a:off x="2590800" y="3124200"/>
            <a:ext cx="2590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85364" name="Line 20"/>
          <p:cNvSpPr>
            <a:spLocks noChangeShapeType="1"/>
          </p:cNvSpPr>
          <p:nvPr/>
        </p:nvSpPr>
        <p:spPr bwMode="auto">
          <a:xfrm flipV="1">
            <a:off x="2590800" y="2895600"/>
            <a:ext cx="914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85365" name="Line 21"/>
          <p:cNvSpPr>
            <a:spLocks noChangeShapeType="1"/>
          </p:cNvSpPr>
          <p:nvPr/>
        </p:nvSpPr>
        <p:spPr bwMode="auto">
          <a:xfrm flipV="1">
            <a:off x="2667000" y="2819400"/>
            <a:ext cx="16764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85366" name="Line 22"/>
          <p:cNvSpPr>
            <a:spLocks noChangeShapeType="1"/>
          </p:cNvSpPr>
          <p:nvPr/>
        </p:nvSpPr>
        <p:spPr bwMode="auto">
          <a:xfrm flipV="1">
            <a:off x="5334000" y="2438400"/>
            <a:ext cx="5334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85367" name="Line 23"/>
          <p:cNvSpPr>
            <a:spLocks noChangeShapeType="1"/>
          </p:cNvSpPr>
          <p:nvPr/>
        </p:nvSpPr>
        <p:spPr bwMode="auto">
          <a:xfrm flipH="1">
            <a:off x="5029200" y="3200400"/>
            <a:ext cx="2286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85368" name="Line 24"/>
          <p:cNvSpPr>
            <a:spLocks noChangeShapeType="1"/>
          </p:cNvSpPr>
          <p:nvPr/>
        </p:nvSpPr>
        <p:spPr bwMode="auto">
          <a:xfrm>
            <a:off x="3124200" y="4648200"/>
            <a:ext cx="45720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85369" name="Line 25"/>
          <p:cNvSpPr>
            <a:spLocks noChangeShapeType="1"/>
          </p:cNvSpPr>
          <p:nvPr/>
        </p:nvSpPr>
        <p:spPr bwMode="auto">
          <a:xfrm flipV="1">
            <a:off x="3124200" y="4191000"/>
            <a:ext cx="17526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85370" name="Line 26"/>
          <p:cNvSpPr>
            <a:spLocks noChangeShapeType="1"/>
          </p:cNvSpPr>
          <p:nvPr/>
        </p:nvSpPr>
        <p:spPr bwMode="auto">
          <a:xfrm flipV="1">
            <a:off x="4495800" y="2362200"/>
            <a:ext cx="12954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85371" name="Line 27"/>
          <p:cNvSpPr>
            <a:spLocks noChangeShapeType="1"/>
          </p:cNvSpPr>
          <p:nvPr/>
        </p:nvSpPr>
        <p:spPr bwMode="auto">
          <a:xfrm>
            <a:off x="6019800" y="2438400"/>
            <a:ext cx="76200" cy="2133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85372" name="Line 28"/>
          <p:cNvSpPr>
            <a:spLocks noChangeShapeType="1"/>
          </p:cNvSpPr>
          <p:nvPr/>
        </p:nvSpPr>
        <p:spPr bwMode="auto">
          <a:xfrm>
            <a:off x="5105400" y="4191000"/>
            <a:ext cx="9144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85373" name="Line 29"/>
          <p:cNvSpPr>
            <a:spLocks noChangeShapeType="1"/>
          </p:cNvSpPr>
          <p:nvPr/>
        </p:nvSpPr>
        <p:spPr bwMode="auto">
          <a:xfrm>
            <a:off x="3505200" y="3810000"/>
            <a:ext cx="13716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85374" name="Line 30"/>
          <p:cNvSpPr>
            <a:spLocks noChangeShapeType="1"/>
          </p:cNvSpPr>
          <p:nvPr/>
        </p:nvSpPr>
        <p:spPr bwMode="auto">
          <a:xfrm>
            <a:off x="6172200" y="4724400"/>
            <a:ext cx="15240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85375" name="Text Box 31"/>
          <p:cNvSpPr txBox="1">
            <a:spLocks noChangeArrowheads="1"/>
          </p:cNvSpPr>
          <p:nvPr/>
        </p:nvSpPr>
        <p:spPr bwMode="auto">
          <a:xfrm>
            <a:off x="2590800" y="5791200"/>
            <a:ext cx="4038600" cy="366713"/>
          </a:xfrm>
          <a:prstGeom prst="rect">
            <a:avLst/>
          </a:prstGeom>
          <a:solidFill>
            <a:srgbClr val="FFA1A1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i="1">
                <a:solidFill>
                  <a:schemeClr val="tx1"/>
                </a:solidFill>
                <a:latin typeface="Tahoma" pitchFamily="-65" charset="0"/>
              </a:rPr>
              <a:t>A snapshot of a network</a:t>
            </a:r>
          </a:p>
        </p:txBody>
      </p:sp>
      <p:sp>
        <p:nvSpPr>
          <p:cNvPr id="185376" name="AutoShape 32"/>
          <p:cNvSpPr>
            <a:spLocks noChangeArrowheads="1"/>
          </p:cNvSpPr>
          <p:nvPr/>
        </p:nvSpPr>
        <p:spPr bwMode="auto">
          <a:xfrm>
            <a:off x="762000" y="2743200"/>
            <a:ext cx="533400" cy="304800"/>
          </a:xfrm>
          <a:prstGeom prst="flowChartMultidocumen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>
                <a:solidFill>
                  <a:schemeClr val="tx1"/>
                </a:solidFill>
                <a:latin typeface="Tahoma" pitchFamily="-65" charset="0"/>
              </a:rPr>
              <a:t>q</a:t>
            </a:r>
          </a:p>
        </p:txBody>
      </p:sp>
      <p:sp>
        <p:nvSpPr>
          <p:cNvPr id="185377" name="AutoShape 33"/>
          <p:cNvSpPr>
            <a:spLocks noChangeArrowheads="1"/>
          </p:cNvSpPr>
          <p:nvPr/>
        </p:nvSpPr>
        <p:spPr bwMode="auto">
          <a:xfrm>
            <a:off x="152400" y="4495800"/>
            <a:ext cx="533400" cy="304800"/>
          </a:xfrm>
          <a:prstGeom prst="flowChartMultidocumen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>
                <a:solidFill>
                  <a:schemeClr val="tx1"/>
                </a:solidFill>
                <a:latin typeface="Tahoma" pitchFamily="-65" charset="0"/>
              </a:rPr>
              <a:t>x</a:t>
            </a:r>
          </a:p>
        </p:txBody>
      </p:sp>
      <p:sp>
        <p:nvSpPr>
          <p:cNvPr id="185378" name="AutoShape 34"/>
          <p:cNvSpPr>
            <a:spLocks noChangeArrowheads="1"/>
          </p:cNvSpPr>
          <p:nvPr/>
        </p:nvSpPr>
        <p:spPr bwMode="auto">
          <a:xfrm>
            <a:off x="762000" y="3657600"/>
            <a:ext cx="533400" cy="304800"/>
          </a:xfrm>
          <a:prstGeom prst="flowChartMultidocumen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>
                <a:solidFill>
                  <a:schemeClr val="tx1"/>
                </a:solidFill>
                <a:latin typeface="Tahoma" pitchFamily="-65" charset="0"/>
              </a:rPr>
              <a:t>u</a:t>
            </a:r>
          </a:p>
        </p:txBody>
      </p:sp>
      <p:sp>
        <p:nvSpPr>
          <p:cNvPr id="185379" name="AutoShape 35"/>
          <p:cNvSpPr>
            <a:spLocks noChangeArrowheads="1"/>
          </p:cNvSpPr>
          <p:nvPr/>
        </p:nvSpPr>
        <p:spPr bwMode="auto">
          <a:xfrm flipH="1">
            <a:off x="990600" y="4876800"/>
            <a:ext cx="228600" cy="228600"/>
          </a:xfrm>
          <a:prstGeom prst="flowChartMagneticTap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85380" name="AutoShape 36"/>
          <p:cNvSpPr>
            <a:spLocks noChangeArrowheads="1"/>
          </p:cNvSpPr>
          <p:nvPr/>
        </p:nvSpPr>
        <p:spPr bwMode="auto">
          <a:xfrm>
            <a:off x="762000" y="3200400"/>
            <a:ext cx="533400" cy="304800"/>
          </a:xfrm>
          <a:prstGeom prst="flowChartMultidocumen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>
                <a:solidFill>
                  <a:schemeClr val="tx1"/>
                </a:solidFill>
                <a:latin typeface="Tahoma" pitchFamily="-65" charset="0"/>
              </a:rPr>
              <a:t>s</a:t>
            </a:r>
          </a:p>
        </p:txBody>
      </p:sp>
      <p:sp>
        <p:nvSpPr>
          <p:cNvPr id="185381" name="AutoShape 37"/>
          <p:cNvSpPr>
            <a:spLocks noChangeArrowheads="1"/>
          </p:cNvSpPr>
          <p:nvPr/>
        </p:nvSpPr>
        <p:spPr bwMode="auto">
          <a:xfrm>
            <a:off x="152400" y="4114800"/>
            <a:ext cx="533400" cy="304800"/>
          </a:xfrm>
          <a:prstGeom prst="flowChartMultidocumen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>
                <a:solidFill>
                  <a:schemeClr val="tx1"/>
                </a:solidFill>
                <a:latin typeface="Tahoma" pitchFamily="-65" charset="0"/>
              </a:rPr>
              <a:t>v</a:t>
            </a:r>
          </a:p>
        </p:txBody>
      </p:sp>
      <p:sp>
        <p:nvSpPr>
          <p:cNvPr id="185382" name="AutoShape 38"/>
          <p:cNvSpPr>
            <a:spLocks noChangeArrowheads="1"/>
          </p:cNvSpPr>
          <p:nvPr/>
        </p:nvSpPr>
        <p:spPr bwMode="auto">
          <a:xfrm>
            <a:off x="152400" y="3200400"/>
            <a:ext cx="533400" cy="304800"/>
          </a:xfrm>
          <a:prstGeom prst="flowChartMultidocumen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>
                <a:solidFill>
                  <a:schemeClr val="tx1"/>
                </a:solidFill>
                <a:latin typeface="Tahoma" pitchFamily="-65" charset="0"/>
              </a:rPr>
              <a:t>r</a:t>
            </a:r>
          </a:p>
        </p:txBody>
      </p:sp>
      <p:sp>
        <p:nvSpPr>
          <p:cNvPr id="185383" name="AutoShape 39"/>
          <p:cNvSpPr>
            <a:spLocks noChangeArrowheads="1"/>
          </p:cNvSpPr>
          <p:nvPr/>
        </p:nvSpPr>
        <p:spPr bwMode="auto">
          <a:xfrm>
            <a:off x="152400" y="3657600"/>
            <a:ext cx="533400" cy="304800"/>
          </a:xfrm>
          <a:prstGeom prst="flowChartMultidocumen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>
                <a:solidFill>
                  <a:schemeClr val="tx1"/>
                </a:solidFill>
                <a:latin typeface="Tahoma" pitchFamily="-65" charset="0"/>
              </a:rPr>
              <a:t>t</a:t>
            </a:r>
          </a:p>
        </p:txBody>
      </p:sp>
      <p:sp>
        <p:nvSpPr>
          <p:cNvPr id="185384" name="AutoShape 40"/>
          <p:cNvSpPr>
            <a:spLocks noChangeArrowheads="1"/>
          </p:cNvSpPr>
          <p:nvPr/>
        </p:nvSpPr>
        <p:spPr bwMode="auto">
          <a:xfrm>
            <a:off x="762000" y="4038600"/>
            <a:ext cx="533400" cy="304800"/>
          </a:xfrm>
          <a:prstGeom prst="flowChartMultidocumen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>
                <a:solidFill>
                  <a:schemeClr val="tx1"/>
                </a:solidFill>
                <a:latin typeface="Tahoma" pitchFamily="-65" charset="0"/>
              </a:rPr>
              <a:t>w</a:t>
            </a:r>
          </a:p>
        </p:txBody>
      </p:sp>
      <p:sp>
        <p:nvSpPr>
          <p:cNvPr id="185385" name="AutoShape 41"/>
          <p:cNvSpPr>
            <a:spLocks noChangeArrowheads="1"/>
          </p:cNvSpPr>
          <p:nvPr/>
        </p:nvSpPr>
        <p:spPr bwMode="auto">
          <a:xfrm>
            <a:off x="152400" y="2743200"/>
            <a:ext cx="533400" cy="304800"/>
          </a:xfrm>
          <a:prstGeom prst="flowChartMultidocumen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>
                <a:solidFill>
                  <a:schemeClr val="tx1"/>
                </a:solidFill>
                <a:latin typeface="Tahoma" pitchFamily="-65" charset="0"/>
              </a:rPr>
              <a:t>p</a:t>
            </a:r>
          </a:p>
        </p:txBody>
      </p:sp>
      <p:sp>
        <p:nvSpPr>
          <p:cNvPr id="185386" name="AutoShape 42"/>
          <p:cNvSpPr>
            <a:spLocks noChangeArrowheads="1"/>
          </p:cNvSpPr>
          <p:nvPr/>
        </p:nvSpPr>
        <p:spPr bwMode="auto">
          <a:xfrm>
            <a:off x="762000" y="4419600"/>
            <a:ext cx="533400" cy="304800"/>
          </a:xfrm>
          <a:prstGeom prst="flowChartMultidocumen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>
                <a:solidFill>
                  <a:schemeClr val="tx1"/>
                </a:solidFill>
                <a:latin typeface="Tahoma" pitchFamily="-65" charset="0"/>
              </a:rPr>
              <a:t>y</a:t>
            </a:r>
          </a:p>
        </p:txBody>
      </p:sp>
      <p:sp>
        <p:nvSpPr>
          <p:cNvPr id="185387" name="AutoShape 43"/>
          <p:cNvSpPr>
            <a:spLocks noChangeArrowheads="1"/>
          </p:cNvSpPr>
          <p:nvPr/>
        </p:nvSpPr>
        <p:spPr bwMode="auto">
          <a:xfrm>
            <a:off x="152400" y="4876800"/>
            <a:ext cx="533400" cy="304800"/>
          </a:xfrm>
          <a:prstGeom prst="flowChartMultidocumen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>
                <a:solidFill>
                  <a:schemeClr val="tx1"/>
                </a:solidFill>
                <a:latin typeface="Tahoma" pitchFamily="-65" charset="0"/>
              </a:rPr>
              <a:t>z</a:t>
            </a:r>
          </a:p>
        </p:txBody>
      </p:sp>
      <p:sp>
        <p:nvSpPr>
          <p:cNvPr id="185388" name="AutoShape 44"/>
          <p:cNvSpPr>
            <a:spLocks noChangeArrowheads="1"/>
          </p:cNvSpPr>
          <p:nvPr/>
        </p:nvSpPr>
        <p:spPr bwMode="auto">
          <a:xfrm flipH="1">
            <a:off x="914400" y="4953000"/>
            <a:ext cx="228600" cy="228600"/>
          </a:xfrm>
          <a:prstGeom prst="flowChartMagneticTap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85389" name="AutoShape 45"/>
          <p:cNvSpPr>
            <a:spLocks noChangeArrowheads="1"/>
          </p:cNvSpPr>
          <p:nvPr/>
        </p:nvSpPr>
        <p:spPr bwMode="auto">
          <a:xfrm flipH="1">
            <a:off x="838200" y="5029200"/>
            <a:ext cx="228600" cy="228600"/>
          </a:xfrm>
          <a:prstGeom prst="flowChartMagneticTap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85390" name="AutoShape 46"/>
          <p:cNvSpPr>
            <a:spLocks noChangeArrowheads="1"/>
          </p:cNvSpPr>
          <p:nvPr/>
        </p:nvSpPr>
        <p:spPr bwMode="auto">
          <a:xfrm flipH="1">
            <a:off x="762000" y="5105400"/>
            <a:ext cx="228600" cy="228600"/>
          </a:xfrm>
          <a:prstGeom prst="flowChartMagneticTap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85391" name="AutoShape 47"/>
          <p:cNvSpPr>
            <a:spLocks noChangeArrowheads="1"/>
          </p:cNvSpPr>
          <p:nvPr/>
        </p:nvSpPr>
        <p:spPr bwMode="auto">
          <a:xfrm flipH="1">
            <a:off x="685800" y="5181600"/>
            <a:ext cx="228600" cy="228600"/>
          </a:xfrm>
          <a:prstGeom prst="flowChartMagneticTap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85392" name="AutoShape 48"/>
          <p:cNvSpPr>
            <a:spLocks noChangeArrowheads="1"/>
          </p:cNvSpPr>
          <p:nvPr/>
        </p:nvSpPr>
        <p:spPr bwMode="auto">
          <a:xfrm flipH="1">
            <a:off x="609600" y="5257800"/>
            <a:ext cx="228600" cy="228600"/>
          </a:xfrm>
          <a:prstGeom prst="flowChartMagneticTap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85393" name="AutoShape 49"/>
          <p:cNvSpPr>
            <a:spLocks noChangeArrowheads="1"/>
          </p:cNvSpPr>
          <p:nvPr/>
        </p:nvSpPr>
        <p:spPr bwMode="auto">
          <a:xfrm>
            <a:off x="1371600" y="2819400"/>
            <a:ext cx="990600" cy="304800"/>
          </a:xfrm>
          <a:prstGeom prst="wedgeRectCallout">
            <a:avLst>
              <a:gd name="adj1" fmla="val 52722"/>
              <a:gd name="adj2" fmla="val 132292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/>
            <a:r>
              <a:rPr lang="en-US" sz="1800">
                <a:solidFill>
                  <a:schemeClr val="tx1"/>
                </a:solidFill>
                <a:latin typeface="Tahoma" pitchFamily="-65" charset="0"/>
              </a:rPr>
              <a:t>Done!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 hangingPunct="1"/>
            <a:r>
              <a:rPr lang="en-US" dirty="0"/>
              <a:t>What’s in the “state”?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981200"/>
            <a:ext cx="9136063" cy="3668713"/>
          </a:xfrm>
        </p:spPr>
        <p:txBody>
          <a:bodyPr/>
          <a:lstStyle/>
          <a:p>
            <a:pPr marL="457200" indent="0" algn="l" defTabSz="914400" eaLnBrk="1" hangingPunct="1">
              <a:lnSpc>
                <a:spcPct val="90000"/>
              </a:lnSpc>
              <a:buSzPct val="60000"/>
            </a:pPr>
            <a:r>
              <a:rPr lang="en-US" sz="2800" dirty="0"/>
              <a:t>In practice we only record things important to the application running the algorithm, not the “whole” state</a:t>
            </a:r>
          </a:p>
          <a:p>
            <a:pPr marL="1252538" lvl="3" indent="-338138" defTabSz="914400">
              <a:lnSpc>
                <a:spcPct val="90000"/>
              </a:lnSpc>
              <a:buSzPct val="60000"/>
              <a:buFont typeface="Times New Roman" pitchFamily="-65" charset="0"/>
              <a:buBlip>
                <a:blip r:embed="rId3"/>
              </a:buBlip>
            </a:pPr>
            <a:r>
              <a:rPr lang="en-US" sz="2400" dirty="0"/>
              <a:t>E.g. “locks currently held”, “lock release messages”</a:t>
            </a:r>
            <a:endParaRPr lang="en-US" sz="2400" dirty="0" smtClean="0"/>
          </a:p>
          <a:p>
            <a:pPr marL="795338" indent="-338138" algn="l" defTabSz="914400" eaLnBrk="1" hangingPunct="1">
              <a:lnSpc>
                <a:spcPct val="90000"/>
              </a:lnSpc>
              <a:buSzPct val="60000"/>
              <a:buFont typeface="Times New Roman" pitchFamily="-65" charset="0"/>
              <a:buBlip>
                <a:blip r:embed="rId3"/>
              </a:buBlip>
            </a:pPr>
            <a:endParaRPr lang="en-US" sz="2800" dirty="0" smtClean="0"/>
          </a:p>
          <a:p>
            <a:pPr marL="795338" indent="-338138" algn="l" defTabSz="914400" eaLnBrk="1" hangingPunct="1">
              <a:lnSpc>
                <a:spcPct val="90000"/>
              </a:lnSpc>
              <a:buSzPct val="60000"/>
            </a:pPr>
            <a:r>
              <a:rPr lang="en-US" sz="2800" dirty="0" smtClean="0"/>
              <a:t>Idea </a:t>
            </a:r>
            <a:r>
              <a:rPr lang="en-US" sz="2800" dirty="0"/>
              <a:t>is that the snapshot will be</a:t>
            </a:r>
          </a:p>
          <a:p>
            <a:pPr marL="1252538" lvl="3" indent="-338138" defTabSz="914400">
              <a:lnSpc>
                <a:spcPct val="90000"/>
              </a:lnSpc>
              <a:buSzPct val="60000"/>
              <a:buFont typeface="Times New Roman" pitchFamily="-65" charset="0"/>
              <a:buBlip>
                <a:blip r:embed="rId3"/>
              </a:buBlip>
            </a:pPr>
            <a:r>
              <a:rPr lang="en-US" sz="2400" dirty="0"/>
              <a:t>Easy to analyze, letting us build a picture of the system state</a:t>
            </a:r>
            <a:endParaRPr lang="en-US" sz="2400" dirty="0" smtClean="0"/>
          </a:p>
          <a:p>
            <a:pPr marL="1252538" lvl="3" indent="-338138" defTabSz="914400">
              <a:lnSpc>
                <a:spcPct val="90000"/>
              </a:lnSpc>
              <a:buSzPct val="60000"/>
              <a:buFont typeface="Times New Roman" pitchFamily="-65" charset="0"/>
              <a:buBlip>
                <a:blip r:embed="rId3"/>
              </a:buBlip>
            </a:pPr>
            <a:r>
              <a:rPr lang="en-US" sz="2400" dirty="0" smtClean="0"/>
              <a:t>Will </a:t>
            </a:r>
            <a:r>
              <a:rPr lang="en-US" sz="2400" dirty="0"/>
              <a:t>have everything that matters for our real purpose, like deadlock detection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2413" cy="1143000"/>
          </a:xfrm>
          <a:ln/>
        </p:spPr>
        <p:txBody>
          <a:bodyPr/>
          <a:lstStyle/>
          <a:p>
            <a:pPr>
              <a:lnSpc>
                <a:spcPct val="94000"/>
              </a:lnSpc>
              <a:buSzPct val="6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/>
              <a:t>Leader election algorithms</a:t>
            </a:r>
          </a:p>
        </p:txBody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905000"/>
            <a:ext cx="9142413" cy="4953000"/>
          </a:xfrm>
          <a:ln/>
        </p:spPr>
        <p:txBody>
          <a:bodyPr/>
          <a:lstStyle/>
          <a:p>
            <a:pPr marL="795338" indent="-338138" algn="l">
              <a:lnSpc>
                <a:spcPct val="94000"/>
              </a:lnSpc>
              <a:buSzPct val="60000"/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800" dirty="0"/>
              <a:t>Many distributed algorithms require a coordinator.</a:t>
            </a:r>
            <a:endParaRPr lang="en-GB" sz="2800" dirty="0" smtClean="0"/>
          </a:p>
          <a:p>
            <a:pPr marL="795338" indent="-338138" algn="l">
              <a:buSzPct val="60000"/>
              <a:buFont typeface="StarSymbol" charset="0"/>
              <a:buBlip>
                <a:blip r:embed="rId3"/>
              </a:buBlip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z="2800" dirty="0" smtClean="0"/>
          </a:p>
          <a:p>
            <a:pPr marL="457200" indent="0" algn="l">
              <a:buSzPct val="60000"/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800" dirty="0" smtClean="0"/>
              <a:t>Typically</a:t>
            </a:r>
            <a:r>
              <a:rPr lang="en-GB" sz="2800" dirty="0"/>
              <a:t>, it does not matter which process takes this </a:t>
            </a:r>
            <a:r>
              <a:rPr lang="en-GB" sz="2800" dirty="0" smtClean="0"/>
              <a:t>responsibility</a:t>
            </a:r>
            <a:r>
              <a:rPr lang="en-GB" sz="2800" dirty="0"/>
              <a:t>, only that some process has to do it.</a:t>
            </a:r>
            <a:endParaRPr lang="en-GB" sz="2800" dirty="0" smtClean="0"/>
          </a:p>
          <a:p>
            <a:pPr marL="795338" indent="-338138" algn="l">
              <a:buSzPct val="60000"/>
              <a:buFont typeface="StarSymbol" charset="0"/>
              <a:buBlip>
                <a:blip r:embed="rId3"/>
              </a:buBlip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z="2800" dirty="0" smtClean="0"/>
          </a:p>
          <a:p>
            <a:pPr marL="795338" indent="-338138" algn="l">
              <a:buSzPct val="60000"/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800" dirty="0" smtClean="0"/>
              <a:t>Algorithm </a:t>
            </a:r>
            <a:r>
              <a:rPr lang="en-GB" sz="2800" dirty="0"/>
              <a:t>requirements:</a:t>
            </a:r>
          </a:p>
          <a:p>
            <a:pPr marL="1203325" lvl="2" indent="-338138">
              <a:buSzPct val="60000"/>
              <a:buFont typeface="StarSymbol" charset="0"/>
              <a:buBlip>
                <a:blip r:embed="rId3"/>
              </a:buBlip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/>
              <a:t>Must assume that each process has a unique ID.</a:t>
            </a:r>
          </a:p>
          <a:p>
            <a:pPr marL="795338" lvl="1" indent="-338138">
              <a:buSzPct val="60000"/>
              <a:buFont typeface="StarSymbol" charset="0"/>
              <a:buBlip>
                <a:blip r:embed="rId3"/>
              </a:buBlip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dirty="0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0825" cy="1139825"/>
          </a:xfrm>
          <a:ln/>
        </p:spPr>
        <p:txBody>
          <a:bodyPr/>
          <a:lstStyle/>
          <a:p>
            <a:pPr>
              <a:lnSpc>
                <a:spcPct val="94000"/>
              </a:lnSpc>
              <a:buSzPct val="6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/>
              <a:t>Safety and liveness properties</a:t>
            </a:r>
          </a:p>
        </p:txBody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75" y="1905000"/>
            <a:ext cx="8378825" cy="4953000"/>
          </a:xfrm>
          <a:ln/>
        </p:spPr>
        <p:txBody>
          <a:bodyPr/>
          <a:lstStyle/>
          <a:p>
            <a:pPr marL="457200" lvl="1" indent="0">
              <a:lnSpc>
                <a:spcPct val="94000"/>
              </a:lnSpc>
              <a:spcBef>
                <a:spcPts val="763"/>
              </a:spcBef>
              <a:buSzPct val="60000"/>
              <a:buNone/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/>
              <a:t>A distributed algorithm must satisfy the following properties:</a:t>
            </a:r>
          </a:p>
          <a:p>
            <a:pPr marL="1252538" lvl="3" indent="-338138">
              <a:lnSpc>
                <a:spcPct val="94000"/>
              </a:lnSpc>
              <a:spcBef>
                <a:spcPts val="763"/>
              </a:spcBef>
              <a:buSzPct val="60000"/>
              <a:buFontTx/>
              <a:buBlip>
                <a:blip r:embed="rId3"/>
              </a:buBlip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dirty="0"/>
              <a:t>Safety (nothing bad happens)</a:t>
            </a:r>
          </a:p>
          <a:p>
            <a:pPr marL="1252538" lvl="3" indent="-338138">
              <a:lnSpc>
                <a:spcPct val="94000"/>
              </a:lnSpc>
              <a:spcBef>
                <a:spcPts val="763"/>
              </a:spcBef>
              <a:buSzPct val="60000"/>
              <a:buFontTx/>
              <a:buBlip>
                <a:blip r:embed="rId3"/>
              </a:buBlip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dirty="0" err="1"/>
              <a:t>Liveness</a:t>
            </a:r>
            <a:r>
              <a:rPr lang="en-GB" sz="2400" dirty="0"/>
              <a:t> (eventually something good happens)</a:t>
            </a:r>
            <a:endParaRPr lang="en-GB" sz="2400" dirty="0" smtClean="0"/>
          </a:p>
          <a:p>
            <a:pPr marL="795338" lvl="1" indent="-338138">
              <a:spcBef>
                <a:spcPts val="763"/>
              </a:spcBef>
              <a:buSzPct val="60000"/>
              <a:buNone/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dirty="0" smtClean="0"/>
          </a:p>
          <a:p>
            <a:pPr marL="795338" lvl="1" indent="-338138">
              <a:spcBef>
                <a:spcPts val="763"/>
              </a:spcBef>
              <a:buSzPct val="60000"/>
              <a:buNone/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 smtClean="0"/>
              <a:t>For </a:t>
            </a:r>
            <a:r>
              <a:rPr lang="en-GB" dirty="0"/>
              <a:t>leader </a:t>
            </a:r>
            <a:r>
              <a:rPr lang="en-GB" dirty="0" smtClean="0"/>
              <a:t>election:</a:t>
            </a:r>
            <a:endParaRPr lang="en-GB" dirty="0"/>
          </a:p>
          <a:p>
            <a:pPr marL="1252538" lvl="3" indent="-338138">
              <a:spcBef>
                <a:spcPts val="763"/>
              </a:spcBef>
              <a:buSzPct val="60000"/>
              <a:buFont typeface="StarSymbol" charset="0"/>
              <a:buBlip>
                <a:blip r:embed="rId3"/>
              </a:buBlip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dirty="0"/>
              <a:t>Safety property</a:t>
            </a:r>
            <a:r>
              <a:rPr lang="en-GB" sz="2400" dirty="0" smtClean="0"/>
              <a:t>:</a:t>
            </a:r>
          </a:p>
          <a:p>
            <a:pPr marL="1252538" lvl="3" indent="-338138">
              <a:spcBef>
                <a:spcPts val="763"/>
              </a:spcBef>
              <a:buSzPct val="60000"/>
              <a:buFont typeface="StarSymbol" charset="0"/>
              <a:buBlip>
                <a:blip r:embed="rId3"/>
              </a:buBlip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dirty="0" err="1"/>
              <a:t>Liveness</a:t>
            </a:r>
            <a:r>
              <a:rPr lang="en-GB" sz="2400" dirty="0" smtClean="0"/>
              <a:t>:</a:t>
            </a:r>
            <a:endParaRPr lang="en-GB" sz="2400" dirty="0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0825" cy="1139825"/>
          </a:xfrm>
          <a:ln/>
        </p:spPr>
        <p:txBody>
          <a:bodyPr/>
          <a:lstStyle/>
          <a:p>
            <a:pPr>
              <a:lnSpc>
                <a:spcPct val="94000"/>
              </a:lnSpc>
              <a:buSzPct val="6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/>
              <a:t>Safety and liveness properties</a:t>
            </a:r>
          </a:p>
        </p:txBody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75" y="1905000"/>
            <a:ext cx="8378825" cy="4953000"/>
          </a:xfrm>
          <a:ln/>
        </p:spPr>
        <p:txBody>
          <a:bodyPr/>
          <a:lstStyle/>
          <a:p>
            <a:pPr marL="457200" lvl="1" indent="0">
              <a:lnSpc>
                <a:spcPct val="94000"/>
              </a:lnSpc>
              <a:spcBef>
                <a:spcPts val="763"/>
              </a:spcBef>
              <a:buSzPct val="60000"/>
              <a:buNone/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/>
              <a:t>A distributed algorithm must satisfy the following properties:</a:t>
            </a:r>
          </a:p>
          <a:p>
            <a:pPr marL="1252538" lvl="3" indent="-338138">
              <a:lnSpc>
                <a:spcPct val="94000"/>
              </a:lnSpc>
              <a:spcBef>
                <a:spcPts val="763"/>
              </a:spcBef>
              <a:buSzPct val="60000"/>
              <a:buFontTx/>
              <a:buBlip>
                <a:blip r:embed="rId3"/>
              </a:buBlip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dirty="0"/>
              <a:t>Safety (nothing bad happens)</a:t>
            </a:r>
          </a:p>
          <a:p>
            <a:pPr marL="1252538" lvl="3" indent="-338138">
              <a:lnSpc>
                <a:spcPct val="94000"/>
              </a:lnSpc>
              <a:spcBef>
                <a:spcPts val="763"/>
              </a:spcBef>
              <a:buSzPct val="60000"/>
              <a:buFontTx/>
              <a:buBlip>
                <a:blip r:embed="rId3"/>
              </a:buBlip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dirty="0" err="1"/>
              <a:t>Liveness</a:t>
            </a:r>
            <a:r>
              <a:rPr lang="en-GB" sz="2400" dirty="0"/>
              <a:t> (eventually something good happens)</a:t>
            </a:r>
            <a:endParaRPr lang="en-GB" sz="2400" dirty="0" smtClean="0"/>
          </a:p>
          <a:p>
            <a:pPr marL="795338" lvl="1" indent="-338138">
              <a:spcBef>
                <a:spcPts val="763"/>
              </a:spcBef>
              <a:buSzPct val="60000"/>
              <a:buNone/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dirty="0" smtClean="0"/>
          </a:p>
          <a:p>
            <a:pPr marL="795338" lvl="1" indent="-338138">
              <a:spcBef>
                <a:spcPts val="763"/>
              </a:spcBef>
              <a:buSzPct val="60000"/>
              <a:buNone/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 smtClean="0"/>
              <a:t>For </a:t>
            </a:r>
            <a:r>
              <a:rPr lang="en-GB" dirty="0"/>
              <a:t>leader </a:t>
            </a:r>
            <a:r>
              <a:rPr lang="en-GB" dirty="0" smtClean="0"/>
              <a:t>election:</a:t>
            </a:r>
            <a:endParaRPr lang="en-GB" dirty="0"/>
          </a:p>
          <a:p>
            <a:pPr marL="1252538" lvl="3" indent="-338138">
              <a:spcBef>
                <a:spcPts val="763"/>
              </a:spcBef>
              <a:buSzPct val="60000"/>
              <a:buFont typeface="StarSymbol" charset="0"/>
              <a:buBlip>
                <a:blip r:embed="rId3"/>
              </a:buBlip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dirty="0"/>
              <a:t>Safety property: no 2 processes are elected leaders</a:t>
            </a:r>
          </a:p>
          <a:p>
            <a:pPr marL="1252538" lvl="3" indent="-338138">
              <a:spcBef>
                <a:spcPts val="763"/>
              </a:spcBef>
              <a:buSzPct val="60000"/>
              <a:buFont typeface="StarSymbol" charset="0"/>
              <a:buBlip>
                <a:blip r:embed="rId3"/>
              </a:buBlip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dirty="0" err="1"/>
              <a:t>Liveness</a:t>
            </a:r>
            <a:r>
              <a:rPr lang="en-GB" sz="2400" dirty="0" smtClean="0"/>
              <a:t>:</a:t>
            </a:r>
            <a:endParaRPr lang="en-GB" sz="2400" dirty="0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0825" cy="1139825"/>
          </a:xfrm>
          <a:ln/>
        </p:spPr>
        <p:txBody>
          <a:bodyPr/>
          <a:lstStyle/>
          <a:p>
            <a:pPr>
              <a:lnSpc>
                <a:spcPct val="94000"/>
              </a:lnSpc>
              <a:buSzPct val="6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/>
              <a:t>Safety and liveness properties</a:t>
            </a:r>
          </a:p>
        </p:txBody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75" y="1905000"/>
            <a:ext cx="8378825" cy="4953000"/>
          </a:xfrm>
          <a:ln/>
        </p:spPr>
        <p:txBody>
          <a:bodyPr/>
          <a:lstStyle/>
          <a:p>
            <a:pPr marL="457200" lvl="1" indent="0">
              <a:lnSpc>
                <a:spcPct val="94000"/>
              </a:lnSpc>
              <a:spcBef>
                <a:spcPts val="763"/>
              </a:spcBef>
              <a:buSzPct val="60000"/>
              <a:buNone/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/>
              <a:t>A distributed algorithm must satisfy the following properties:</a:t>
            </a:r>
          </a:p>
          <a:p>
            <a:pPr marL="1252538" lvl="3" indent="-338138">
              <a:lnSpc>
                <a:spcPct val="94000"/>
              </a:lnSpc>
              <a:spcBef>
                <a:spcPts val="763"/>
              </a:spcBef>
              <a:buSzPct val="60000"/>
              <a:buFontTx/>
              <a:buBlip>
                <a:blip r:embed="rId3"/>
              </a:buBlip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dirty="0"/>
              <a:t>Safety (nothing bad happens)</a:t>
            </a:r>
          </a:p>
          <a:p>
            <a:pPr marL="1252538" lvl="3" indent="-338138">
              <a:lnSpc>
                <a:spcPct val="94000"/>
              </a:lnSpc>
              <a:spcBef>
                <a:spcPts val="763"/>
              </a:spcBef>
              <a:buSzPct val="60000"/>
              <a:buFontTx/>
              <a:buBlip>
                <a:blip r:embed="rId3"/>
              </a:buBlip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dirty="0" err="1"/>
              <a:t>Liveness</a:t>
            </a:r>
            <a:r>
              <a:rPr lang="en-GB" sz="2400" dirty="0"/>
              <a:t> (eventually something good happens)</a:t>
            </a:r>
            <a:endParaRPr lang="en-GB" sz="2400" dirty="0" smtClean="0"/>
          </a:p>
          <a:p>
            <a:pPr marL="795338" lvl="1" indent="-338138">
              <a:spcBef>
                <a:spcPts val="763"/>
              </a:spcBef>
              <a:buSzPct val="60000"/>
              <a:buNone/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dirty="0" smtClean="0"/>
          </a:p>
          <a:p>
            <a:pPr marL="795338" lvl="1" indent="-338138">
              <a:spcBef>
                <a:spcPts val="763"/>
              </a:spcBef>
              <a:buSzPct val="60000"/>
              <a:buNone/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 smtClean="0"/>
              <a:t>For </a:t>
            </a:r>
            <a:r>
              <a:rPr lang="en-GB" dirty="0"/>
              <a:t>leader </a:t>
            </a:r>
            <a:r>
              <a:rPr lang="en-GB" dirty="0" smtClean="0"/>
              <a:t>election:</a:t>
            </a:r>
            <a:endParaRPr lang="en-GB" dirty="0"/>
          </a:p>
          <a:p>
            <a:pPr marL="1252538" lvl="3" indent="-338138">
              <a:spcBef>
                <a:spcPts val="763"/>
              </a:spcBef>
              <a:buSzPct val="60000"/>
              <a:buFont typeface="StarSymbol" charset="0"/>
              <a:buBlip>
                <a:blip r:embed="rId3"/>
              </a:buBlip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dirty="0"/>
              <a:t>Safety property: no 2 processes are elected leaders</a:t>
            </a:r>
          </a:p>
          <a:p>
            <a:pPr marL="1252538" lvl="3" indent="-338138">
              <a:spcBef>
                <a:spcPts val="763"/>
              </a:spcBef>
              <a:buSzPct val="60000"/>
              <a:buFont typeface="StarSymbol" charset="0"/>
              <a:buBlip>
                <a:blip r:embed="rId3"/>
              </a:buBlip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dirty="0" err="1"/>
              <a:t>Liveness</a:t>
            </a:r>
            <a:r>
              <a:rPr lang="en-GB" sz="2400" dirty="0"/>
              <a:t>: eventually every process learns whether it is elected or non-elected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2413" cy="1143000"/>
          </a:xfrm>
          <a:ln/>
        </p:spPr>
        <p:txBody>
          <a:bodyPr/>
          <a:lstStyle/>
          <a:p>
            <a:pPr>
              <a:lnSpc>
                <a:spcPct val="94000"/>
              </a:lnSpc>
              <a:buSzPct val="6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/>
              <a:t>The bully algorithm (1)</a:t>
            </a:r>
          </a:p>
        </p:txBody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88" y="1600200"/>
            <a:ext cx="9142412" cy="5257800"/>
          </a:xfrm>
          <a:ln/>
        </p:spPr>
        <p:txBody>
          <a:bodyPr/>
          <a:lstStyle/>
          <a:p>
            <a:pPr marL="457200" indent="7938" algn="l">
              <a:buSzPct val="60000"/>
              <a:tabLst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sz="2800" dirty="0" smtClean="0"/>
              <a:t>Assume </a:t>
            </a:r>
            <a:r>
              <a:rPr lang="en-US" sz="2800" dirty="0"/>
              <a:t>that each process knows the processes with higher IDs</a:t>
            </a:r>
            <a:endParaRPr lang="en-GB" sz="2800" dirty="0"/>
          </a:p>
          <a:p>
            <a:pPr marL="795338" indent="-330200" algn="l">
              <a:lnSpc>
                <a:spcPct val="94000"/>
              </a:lnSpc>
              <a:buSzPct val="60000"/>
              <a:tabLst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800" dirty="0"/>
              <a:t>When a process P</a:t>
            </a:r>
            <a:r>
              <a:rPr lang="en-GB" sz="2800" dirty="0" smtClean="0"/>
              <a:t> notices that </a:t>
            </a:r>
            <a:r>
              <a:rPr lang="en-GB" sz="2800" dirty="0"/>
              <a:t>current coordinator failed:</a:t>
            </a:r>
          </a:p>
          <a:p>
            <a:pPr marL="1203325" lvl="2" indent="-330200">
              <a:buClr>
                <a:schemeClr val="tx1"/>
              </a:buClr>
              <a:buSzPct val="60000"/>
              <a:buFontTx/>
              <a:buBlip>
                <a:blip r:embed="rId3"/>
              </a:buBlip>
              <a:tabLst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/>
              <a:t>P sends ELECTION message to all processes with higher IDs.</a:t>
            </a:r>
          </a:p>
          <a:p>
            <a:pPr marL="1203325" lvl="2" indent="-330200">
              <a:buClr>
                <a:schemeClr val="tx1"/>
              </a:buClr>
              <a:buSzPct val="60000"/>
              <a:buFontTx/>
              <a:buBlip>
                <a:blip r:embed="rId3"/>
              </a:buBlip>
              <a:tabLst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/>
              <a:t>If no one responds, P wins election, and informs all processes it is the new coordinator.</a:t>
            </a:r>
          </a:p>
          <a:p>
            <a:pPr marL="1203325" lvl="2" indent="-330200">
              <a:buClr>
                <a:schemeClr val="tx1"/>
              </a:buClr>
              <a:buSzPct val="60000"/>
              <a:buFontTx/>
              <a:buBlip>
                <a:blip r:embed="rId3"/>
              </a:buBlip>
              <a:tabLst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/>
              <a:t>If a higher up responds, it takes over (i.e. It calls an election). P's job is done.</a:t>
            </a:r>
          </a:p>
          <a:p>
            <a:pPr marL="795338" indent="-330200" algn="l">
              <a:buSzPct val="60000"/>
              <a:tabLst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800" dirty="0"/>
              <a:t>If a process comes back up, it holds an election.</a:t>
            </a:r>
            <a:endParaRPr lang="en-GB" sz="2800" dirty="0" smtClean="0"/>
          </a:p>
          <a:p>
            <a:pPr marL="457200" indent="7938" algn="l">
              <a:buSzPct val="60000"/>
              <a:tabLst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800" dirty="0" smtClean="0"/>
              <a:t>Note: we </a:t>
            </a:r>
            <a:r>
              <a:rPr lang="en-GB" sz="2800" dirty="0"/>
              <a:t>assume that message delivery is reliable and that the system is synchronous.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lIns="90000" tIns="46800" rIns="90000" bIns="46800"/>
          <a:lstStyle/>
          <a:p>
            <a:pPr>
              <a:lnSpc>
                <a:spcPct val="94000"/>
              </a:lnSpc>
              <a:buSzPct val="6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/>
              <a:t>The bully algorithm (2)</a:t>
            </a:r>
          </a:p>
        </p:txBody>
      </p:sp>
      <p:sp>
        <p:nvSpPr>
          <p:cNvPr id="2109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676400" y="5334000"/>
            <a:ext cx="7467600" cy="1524000"/>
          </a:xfrm>
          <a:ln/>
        </p:spPr>
        <p:txBody>
          <a:bodyPr lIns="90000" tIns="46800" rIns="90000" bIns="46800"/>
          <a:lstStyle/>
          <a:p>
            <a:pPr marL="609600" indent="-609600" algn="l">
              <a:lnSpc>
                <a:spcPct val="94000"/>
              </a:lnSpc>
              <a:spcBef>
                <a:spcPts val="463"/>
              </a:spcBef>
              <a:buClr>
                <a:srgbClr val="000000"/>
              </a:buClr>
              <a:buSzPct val="60000"/>
              <a:tabLst>
                <a:tab pos="604838" algn="l"/>
                <a:tab pos="712788" algn="l"/>
                <a:tab pos="1162050" algn="l"/>
                <a:tab pos="1611313" algn="l"/>
                <a:tab pos="2060575" algn="l"/>
                <a:tab pos="2509838" algn="l"/>
                <a:tab pos="2959100" algn="l"/>
                <a:tab pos="3408363" algn="l"/>
                <a:tab pos="3857625" algn="l"/>
                <a:tab pos="4306888" algn="l"/>
                <a:tab pos="4756150" algn="l"/>
                <a:tab pos="5205413" algn="l"/>
                <a:tab pos="5654675" algn="l"/>
                <a:tab pos="6103938" algn="l"/>
                <a:tab pos="6553200" algn="l"/>
                <a:tab pos="7002463" algn="l"/>
                <a:tab pos="7451725" algn="l"/>
                <a:tab pos="7900988" algn="l"/>
                <a:tab pos="8350250" algn="l"/>
                <a:tab pos="8799513" algn="l"/>
                <a:tab pos="9248775" algn="l"/>
              </a:tabLst>
            </a:pPr>
            <a:r>
              <a:rPr lang="en-GB" sz="2000" dirty="0"/>
              <a:t>The bully election algorithm</a:t>
            </a:r>
          </a:p>
          <a:p>
            <a:pPr marL="990600" lvl="1" indent="-533400">
              <a:spcBef>
                <a:spcPct val="20000"/>
              </a:spcBef>
              <a:buClr>
                <a:srgbClr val="000000"/>
              </a:buClr>
              <a:buSzTx/>
              <a:buFont typeface="Times New Roman" pitchFamily="-65" charset="0"/>
              <a:buAutoNum type="alphaLcParenR"/>
              <a:tabLst>
                <a:tab pos="604838" algn="l"/>
                <a:tab pos="712788" algn="l"/>
                <a:tab pos="1162050" algn="l"/>
                <a:tab pos="1611313" algn="l"/>
                <a:tab pos="2060575" algn="l"/>
                <a:tab pos="2509838" algn="l"/>
                <a:tab pos="2959100" algn="l"/>
                <a:tab pos="3408363" algn="l"/>
                <a:tab pos="3857625" algn="l"/>
                <a:tab pos="4306888" algn="l"/>
                <a:tab pos="4756150" algn="l"/>
                <a:tab pos="5205413" algn="l"/>
                <a:tab pos="5654675" algn="l"/>
                <a:tab pos="6103938" algn="l"/>
                <a:tab pos="6553200" algn="l"/>
                <a:tab pos="7002463" algn="l"/>
                <a:tab pos="7451725" algn="l"/>
                <a:tab pos="7900988" algn="l"/>
                <a:tab pos="8350250" algn="l"/>
                <a:tab pos="8799513" algn="l"/>
                <a:tab pos="9248775" algn="l"/>
              </a:tabLst>
            </a:pPr>
            <a:r>
              <a:rPr lang="en-GB" sz="2000" dirty="0"/>
              <a:t>Process 4 holds an election</a:t>
            </a:r>
          </a:p>
          <a:p>
            <a:pPr marL="990600" lvl="1" indent="-533400">
              <a:spcBef>
                <a:spcPct val="20000"/>
              </a:spcBef>
              <a:buClr>
                <a:srgbClr val="000000"/>
              </a:buClr>
              <a:buSzTx/>
              <a:buFont typeface="Times New Roman" pitchFamily="-65" charset="0"/>
              <a:buAutoNum type="alphaLcParenR"/>
              <a:tabLst>
                <a:tab pos="604838" algn="l"/>
                <a:tab pos="712788" algn="l"/>
                <a:tab pos="1162050" algn="l"/>
                <a:tab pos="1611313" algn="l"/>
                <a:tab pos="2060575" algn="l"/>
                <a:tab pos="2509838" algn="l"/>
                <a:tab pos="2959100" algn="l"/>
                <a:tab pos="3408363" algn="l"/>
                <a:tab pos="3857625" algn="l"/>
                <a:tab pos="4306888" algn="l"/>
                <a:tab pos="4756150" algn="l"/>
                <a:tab pos="5205413" algn="l"/>
                <a:tab pos="5654675" algn="l"/>
                <a:tab pos="6103938" algn="l"/>
                <a:tab pos="6553200" algn="l"/>
                <a:tab pos="7002463" algn="l"/>
                <a:tab pos="7451725" algn="l"/>
                <a:tab pos="7900988" algn="l"/>
                <a:tab pos="8350250" algn="l"/>
                <a:tab pos="8799513" algn="l"/>
                <a:tab pos="9248775" algn="l"/>
              </a:tabLst>
            </a:pPr>
            <a:r>
              <a:rPr lang="en-GB" sz="2000" dirty="0"/>
              <a:t>Process 5 and 6 respond, telling 4 to stop</a:t>
            </a:r>
          </a:p>
          <a:p>
            <a:pPr marL="990600" lvl="1" indent="-533400">
              <a:spcBef>
                <a:spcPct val="20000"/>
              </a:spcBef>
              <a:buClr>
                <a:srgbClr val="000000"/>
              </a:buClr>
              <a:buSzTx/>
              <a:buFont typeface="Times New Roman" pitchFamily="-65" charset="0"/>
              <a:buAutoNum type="alphaLcParenR"/>
              <a:tabLst>
                <a:tab pos="604838" algn="l"/>
                <a:tab pos="712788" algn="l"/>
                <a:tab pos="1162050" algn="l"/>
                <a:tab pos="1611313" algn="l"/>
                <a:tab pos="2060575" algn="l"/>
                <a:tab pos="2509838" algn="l"/>
                <a:tab pos="2959100" algn="l"/>
                <a:tab pos="3408363" algn="l"/>
                <a:tab pos="3857625" algn="l"/>
                <a:tab pos="4306888" algn="l"/>
                <a:tab pos="4756150" algn="l"/>
                <a:tab pos="5205413" algn="l"/>
                <a:tab pos="5654675" algn="l"/>
                <a:tab pos="6103938" algn="l"/>
                <a:tab pos="6553200" algn="l"/>
                <a:tab pos="7002463" algn="l"/>
                <a:tab pos="7451725" algn="l"/>
                <a:tab pos="7900988" algn="l"/>
                <a:tab pos="8350250" algn="l"/>
                <a:tab pos="8799513" algn="l"/>
                <a:tab pos="9248775" algn="l"/>
              </a:tabLst>
            </a:pPr>
            <a:r>
              <a:rPr lang="en-GB" sz="2000" dirty="0"/>
              <a:t>Now 5 and 6 each hold an election</a:t>
            </a:r>
          </a:p>
        </p:txBody>
      </p:sp>
      <p:pic>
        <p:nvPicPr>
          <p:cNvPr id="210948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 l="20523" t="35347" r="17531" b="47281"/>
          <a:stretch>
            <a:fillRect/>
          </a:stretch>
        </p:blipFill>
        <p:spPr>
          <a:xfrm>
            <a:off x="0" y="1219200"/>
            <a:ext cx="9144000" cy="3886200"/>
          </a:xfrm>
          <a:ln/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lIns="90000" tIns="46800" rIns="90000" bIns="46800"/>
          <a:lstStyle/>
          <a:p>
            <a:pPr>
              <a:lnSpc>
                <a:spcPct val="94000"/>
              </a:lnSpc>
              <a:buSzPct val="6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/>
              <a:t>The bully algorithm (3)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52600" y="5638800"/>
            <a:ext cx="4492625" cy="1219200"/>
          </a:xfrm>
          <a:ln/>
        </p:spPr>
        <p:txBody>
          <a:bodyPr lIns="90000" tIns="46800" rIns="90000" bIns="46800"/>
          <a:lstStyle/>
          <a:p>
            <a:pPr marL="957263" indent="-609600" algn="l">
              <a:lnSpc>
                <a:spcPct val="94000"/>
              </a:lnSpc>
              <a:spcBef>
                <a:spcPts val="563"/>
              </a:spcBef>
              <a:buClr>
                <a:srgbClr val="000000"/>
              </a:buClr>
              <a:buSzTx/>
              <a:buFont typeface="Times New Roman" pitchFamily="-65" charset="0"/>
              <a:buAutoNum type="alphaLcParenR" startAt="4"/>
              <a:tabLst>
                <a:tab pos="0" algn="l"/>
                <a:tab pos="107950" algn="l"/>
                <a:tab pos="557213" algn="l"/>
                <a:tab pos="1006475" algn="l"/>
                <a:tab pos="1455738" algn="l"/>
                <a:tab pos="1905000" algn="l"/>
                <a:tab pos="2354263" algn="l"/>
                <a:tab pos="2803525" algn="l"/>
                <a:tab pos="3252788" algn="l"/>
                <a:tab pos="3702050" algn="l"/>
                <a:tab pos="4151313" algn="l"/>
                <a:tab pos="4600575" algn="l"/>
                <a:tab pos="5049838" algn="l"/>
                <a:tab pos="5499100" algn="l"/>
                <a:tab pos="5948363" algn="l"/>
                <a:tab pos="6397625" algn="l"/>
                <a:tab pos="6846888" algn="l"/>
                <a:tab pos="7296150" algn="l"/>
                <a:tab pos="7745413" algn="l"/>
                <a:tab pos="8194675" algn="l"/>
                <a:tab pos="8643938" algn="l"/>
              </a:tabLst>
            </a:pPr>
            <a:r>
              <a:rPr lang="en-GB" sz="2000" dirty="0"/>
              <a:t>Process 6 tells 5 to stop</a:t>
            </a:r>
          </a:p>
          <a:p>
            <a:pPr marL="957263" indent="-609600" algn="l">
              <a:lnSpc>
                <a:spcPct val="94000"/>
              </a:lnSpc>
              <a:spcBef>
                <a:spcPts val="563"/>
              </a:spcBef>
              <a:buClr>
                <a:srgbClr val="000000"/>
              </a:buClr>
              <a:buSzTx/>
              <a:buFont typeface="Times New Roman" pitchFamily="-65" charset="0"/>
              <a:buAutoNum type="alphaLcParenR" startAt="4"/>
              <a:tabLst>
                <a:tab pos="0" algn="l"/>
                <a:tab pos="107950" algn="l"/>
                <a:tab pos="557213" algn="l"/>
                <a:tab pos="1006475" algn="l"/>
                <a:tab pos="1455738" algn="l"/>
                <a:tab pos="1905000" algn="l"/>
                <a:tab pos="2354263" algn="l"/>
                <a:tab pos="2803525" algn="l"/>
                <a:tab pos="3252788" algn="l"/>
                <a:tab pos="3702050" algn="l"/>
                <a:tab pos="4151313" algn="l"/>
                <a:tab pos="4600575" algn="l"/>
                <a:tab pos="5049838" algn="l"/>
                <a:tab pos="5499100" algn="l"/>
                <a:tab pos="5948363" algn="l"/>
                <a:tab pos="6397625" algn="l"/>
                <a:tab pos="6846888" algn="l"/>
                <a:tab pos="7296150" algn="l"/>
                <a:tab pos="7745413" algn="l"/>
                <a:tab pos="8194675" algn="l"/>
                <a:tab pos="8643938" algn="l"/>
              </a:tabLst>
            </a:pPr>
            <a:r>
              <a:rPr lang="en-GB" sz="2000" dirty="0"/>
              <a:t>Process 6 wins and tells everyone</a:t>
            </a:r>
          </a:p>
        </p:txBody>
      </p:sp>
      <p:pic>
        <p:nvPicPr>
          <p:cNvPr id="212996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 l="29930" t="53323" r="28648" b="29758"/>
          <a:stretch>
            <a:fillRect/>
          </a:stretch>
        </p:blipFill>
        <p:spPr>
          <a:xfrm>
            <a:off x="1524000" y="1143000"/>
            <a:ext cx="6477000" cy="3671888"/>
          </a:xfrm>
          <a:ln/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0825" cy="1139825"/>
          </a:xfrm>
          <a:ln/>
        </p:spPr>
        <p:txBody>
          <a:bodyPr/>
          <a:lstStyle/>
          <a:p>
            <a:pPr>
              <a:lnSpc>
                <a:spcPct val="94000"/>
              </a:lnSpc>
              <a:buSzPct val="6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/>
              <a:t>The bully algorithm (4)</a:t>
            </a:r>
          </a:p>
        </p:txBody>
      </p:sp>
      <p:sp>
        <p:nvSpPr>
          <p:cNvPr id="215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75" y="1828800"/>
            <a:ext cx="9140825" cy="5029200"/>
          </a:xfrm>
          <a:ln/>
        </p:spPr>
        <p:txBody>
          <a:bodyPr/>
          <a:lstStyle/>
          <a:p>
            <a:pPr marL="457200" indent="0" algn="l">
              <a:lnSpc>
                <a:spcPct val="94000"/>
              </a:lnSpc>
              <a:buClr>
                <a:srgbClr val="000000"/>
              </a:buClr>
              <a:buSzPct val="60000"/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800" dirty="0"/>
              <a:t>Safety property is satisfied as long as the system </a:t>
            </a:r>
            <a:r>
              <a:rPr lang="en-GB" sz="2800" dirty="0" smtClean="0"/>
              <a:t>is synchronous </a:t>
            </a:r>
            <a:r>
              <a:rPr lang="en-GB" sz="2800" dirty="0"/>
              <a:t>and the communication is reliable</a:t>
            </a:r>
            <a:endParaRPr lang="en-GB" sz="2800" dirty="0" smtClean="0"/>
          </a:p>
          <a:p>
            <a:pPr marL="795338" indent="-338138" algn="l">
              <a:buClr>
                <a:srgbClr val="000000"/>
              </a:buClr>
              <a:buSzPct val="60000"/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z="2000" dirty="0" smtClean="0"/>
          </a:p>
          <a:p>
            <a:pPr marL="795338" indent="-338138" algn="l">
              <a:buClr>
                <a:srgbClr val="000000"/>
              </a:buClr>
              <a:buSzPct val="60000"/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800" dirty="0" err="1" smtClean="0"/>
              <a:t>Liveness</a:t>
            </a:r>
            <a:r>
              <a:rPr lang="en-GB" sz="2800" dirty="0" smtClean="0"/>
              <a:t> </a:t>
            </a:r>
            <a:r>
              <a:rPr lang="en-GB" sz="2800" dirty="0"/>
              <a:t>is</a:t>
            </a:r>
            <a:r>
              <a:rPr lang="en-GB" sz="2800" dirty="0" smtClean="0"/>
              <a:t> similarly satisfied</a:t>
            </a:r>
          </a:p>
          <a:p>
            <a:pPr marL="795338" indent="-338138" algn="l">
              <a:buClr>
                <a:srgbClr val="000000"/>
              </a:buClr>
              <a:buSzPct val="60000"/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z="2000" dirty="0" smtClean="0"/>
          </a:p>
          <a:p>
            <a:pPr marL="795338" indent="-338138" algn="l">
              <a:buClr>
                <a:srgbClr val="000000"/>
              </a:buClr>
              <a:buSzPct val="60000"/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800" dirty="0" smtClean="0"/>
              <a:t>O</a:t>
            </a:r>
            <a:r>
              <a:rPr lang="en-GB" sz="2800" dirty="0"/>
              <a:t>(n</a:t>
            </a:r>
            <a:r>
              <a:rPr lang="en-GB" sz="2800" baseline="30000" dirty="0"/>
              <a:t>2</a:t>
            </a:r>
            <a:r>
              <a:rPr lang="en-GB" sz="2800" dirty="0"/>
              <a:t>) messages in the worst case</a:t>
            </a:r>
            <a:endParaRPr lang="en-GB" sz="2800" dirty="0" smtClean="0"/>
          </a:p>
          <a:p>
            <a:pPr marL="795338" indent="-338138" algn="l">
              <a:buClr>
                <a:srgbClr val="000000"/>
              </a:buClr>
              <a:buSzPct val="60000"/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z="2000" dirty="0" smtClean="0"/>
          </a:p>
          <a:p>
            <a:pPr marL="795338" indent="-338138" algn="l">
              <a:buClr>
                <a:srgbClr val="000000"/>
              </a:buClr>
              <a:buSzPct val="60000"/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800" dirty="0" smtClean="0"/>
              <a:t>Delay</a:t>
            </a:r>
            <a:r>
              <a:rPr lang="en-GB" sz="2800" dirty="0"/>
              <a:t>: O(1)</a:t>
            </a:r>
            <a:endParaRPr lang="en-GB" sz="2800" dirty="0" smtClean="0"/>
          </a:p>
          <a:p>
            <a:pPr marL="795338" indent="-338138" algn="l">
              <a:buClr>
                <a:srgbClr val="000000"/>
              </a:buClr>
              <a:buSzPct val="60000"/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z="2000" dirty="0" smtClean="0"/>
          </a:p>
          <a:p>
            <a:pPr marL="795338" indent="-338138" algn="l">
              <a:buClr>
                <a:srgbClr val="000000"/>
              </a:buClr>
              <a:buSzPct val="60000"/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800" dirty="0" smtClean="0"/>
              <a:t>How </a:t>
            </a:r>
            <a:r>
              <a:rPr lang="en-GB" sz="2800" dirty="0"/>
              <a:t>is the addition of a process handled?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39238" cy="1139825"/>
          </a:xfrm>
        </p:spPr>
        <p:txBody>
          <a:bodyPr lIns="0" tIns="0" rIns="0" bIns="0"/>
          <a:lstStyle/>
          <a:p>
            <a:pPr eaLnBrk="1" hangingPunct="1">
              <a:lnSpc>
                <a:spcPct val="94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 smtClean="0">
                <a:latin typeface="Calibri"/>
                <a:ea typeface="ＭＳ Ｐゴシック" charset="0"/>
              </a:rPr>
              <a:t>2. The </a:t>
            </a:r>
            <a:r>
              <a:rPr lang="en-GB" dirty="0">
                <a:latin typeface="Calibri"/>
                <a:ea typeface="ＭＳ Ｐゴシック" charset="0"/>
              </a:rPr>
              <a:t>synchronization problem</a:t>
            </a: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763" y="1814513"/>
            <a:ext cx="9139237" cy="5043487"/>
          </a:xfrm>
        </p:spPr>
        <p:txBody>
          <a:bodyPr lIns="0" tIns="0" rIns="0" bIns="0"/>
          <a:lstStyle/>
          <a:p>
            <a:pPr marL="850900" indent="-449263" algn="l" eaLnBrk="1" hangingPunct="1">
              <a:lnSpc>
                <a:spcPct val="94000"/>
              </a:lnSpc>
              <a:buSzPct val="60000"/>
              <a:buFont typeface="StarSymbol" charset="0"/>
              <a:buBlip>
                <a:blip r:embed="rId3"/>
              </a:buBlip>
              <a:tabLst>
                <a:tab pos="33496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>
                <a:latin typeface="Calibri"/>
                <a:ea typeface="ＭＳ Ｐゴシック" charset="0"/>
              </a:rPr>
              <a:t>t</a:t>
            </a:r>
            <a:r>
              <a:rPr lang="en-GB" dirty="0" smtClean="0">
                <a:latin typeface="Calibri"/>
                <a:ea typeface="ＭＳ Ｐゴシック" charset="0"/>
              </a:rPr>
              <a:t> </a:t>
            </a:r>
            <a:r>
              <a:rPr lang="en-GB" dirty="0">
                <a:latin typeface="Calibri"/>
                <a:ea typeface="ＭＳ Ｐゴシック" charset="0"/>
              </a:rPr>
              <a:t>= UTC time</a:t>
            </a:r>
          </a:p>
          <a:p>
            <a:pPr marL="850900" indent="-449263" algn="l" eaLnBrk="1" hangingPunct="1">
              <a:buSzPct val="60000"/>
              <a:buFont typeface="StarSymbol" charset="0"/>
              <a:buBlip>
                <a:blip r:embed="rId3"/>
              </a:buBlip>
              <a:tabLst>
                <a:tab pos="33496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>
                <a:latin typeface="Calibri"/>
                <a:ea typeface="ＭＳ Ｐゴシック" charset="0"/>
              </a:rPr>
              <a:t>C(t) = time at node</a:t>
            </a:r>
          </a:p>
          <a:p>
            <a:pPr marL="850900" indent="-449263" algn="l" eaLnBrk="1" hangingPunct="1">
              <a:buSzPct val="60000"/>
              <a:buFont typeface="StarSymbol" charset="0"/>
              <a:buBlip>
                <a:blip r:embed="rId3"/>
              </a:buBlip>
              <a:tabLst>
                <a:tab pos="33496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>
                <a:latin typeface="Calibri"/>
                <a:ea typeface="ＭＳ Ｐゴシック" charset="0"/>
              </a:rPr>
              <a:t>Ideally, C(t) = t, for every time t</a:t>
            </a:r>
            <a:r>
              <a:rPr lang="en-GB" dirty="0" smtClean="0">
                <a:latin typeface="Calibri"/>
                <a:ea typeface="ＭＳ Ｐゴシック" charset="0"/>
              </a:rPr>
              <a:t>.</a:t>
            </a:r>
          </a:p>
          <a:p>
            <a:pPr marL="1658937" lvl="2" indent="-449263">
              <a:buSzPct val="60000"/>
              <a:buFont typeface="StarSymbol" charset="0"/>
              <a:buBlip>
                <a:blip r:embed="rId3"/>
              </a:buBlip>
              <a:tabLst>
                <a:tab pos="33496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 smtClean="0">
                <a:latin typeface="Calibri"/>
                <a:ea typeface="ＭＳ Ｐゴシック" charset="0"/>
              </a:rPr>
              <a:t>Equivalent to </a:t>
            </a:r>
            <a:r>
              <a:rPr lang="en-GB" dirty="0" err="1">
                <a:ea typeface="ＭＳ Ｐゴシック" charset="0"/>
              </a:rPr>
              <a:t>dC</a:t>
            </a:r>
            <a:r>
              <a:rPr lang="en-GB" dirty="0">
                <a:ea typeface="ＭＳ Ｐゴシック" charset="0"/>
              </a:rPr>
              <a:t>/</a:t>
            </a:r>
            <a:r>
              <a:rPr lang="en-GB" dirty="0" err="1">
                <a:ea typeface="ＭＳ Ｐゴシック" charset="0"/>
              </a:rPr>
              <a:t>dt</a:t>
            </a:r>
            <a:r>
              <a:rPr lang="en-GB" dirty="0">
                <a:ea typeface="ＭＳ Ｐゴシック" charset="0"/>
              </a:rPr>
              <a:t> </a:t>
            </a:r>
            <a:r>
              <a:rPr lang="en-GB" dirty="0" smtClean="0">
                <a:ea typeface="ＭＳ Ｐゴシック" charset="0"/>
              </a:rPr>
              <a:t>= </a:t>
            </a:r>
            <a:r>
              <a:rPr lang="en-GB" dirty="0">
                <a:ea typeface="ＭＳ Ｐゴシック" charset="0"/>
              </a:rPr>
              <a:t>1 </a:t>
            </a:r>
            <a:endParaRPr lang="en-GB" dirty="0">
              <a:latin typeface="Calibri"/>
              <a:ea typeface="ＭＳ Ｐゴシック" charset="0"/>
            </a:endParaRPr>
          </a:p>
          <a:p>
            <a:pPr marL="850900" indent="-449263" algn="l" eaLnBrk="1" hangingPunct="1">
              <a:buSzPct val="60000"/>
              <a:buFont typeface="StarSymbol" charset="0"/>
              <a:buBlip>
                <a:blip r:embed="rId3"/>
              </a:buBlip>
              <a:tabLst>
                <a:tab pos="33496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>
                <a:latin typeface="Calibri"/>
                <a:ea typeface="ＭＳ Ｐゴシック" charset="0"/>
              </a:rPr>
              <a:t>Realistically, we should be happy to know the maximum drift rate r:</a:t>
            </a:r>
          </a:p>
          <a:p>
            <a:pPr marL="850900" indent="-449263" eaLnBrk="1" hangingPunct="1">
              <a:buSzPct val="60000"/>
              <a:buFont typeface="Times New Roman" charset="0"/>
              <a:buNone/>
              <a:tabLst>
                <a:tab pos="33496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>
                <a:latin typeface="Calibri"/>
                <a:ea typeface="ＭＳ Ｐゴシック" charset="0"/>
              </a:rPr>
              <a:t>1 - r &lt; </a:t>
            </a:r>
            <a:r>
              <a:rPr lang="en-GB" dirty="0" err="1">
                <a:latin typeface="Calibri"/>
                <a:ea typeface="ＭＳ Ｐゴシック" charset="0"/>
              </a:rPr>
              <a:t>dC</a:t>
            </a:r>
            <a:r>
              <a:rPr lang="en-GB" dirty="0">
                <a:latin typeface="Calibri"/>
                <a:ea typeface="ＭＳ Ｐゴシック" charset="0"/>
              </a:rPr>
              <a:t>/</a:t>
            </a:r>
            <a:r>
              <a:rPr lang="en-GB" dirty="0" err="1">
                <a:latin typeface="Calibri"/>
                <a:ea typeface="ＭＳ Ｐゴシック" charset="0"/>
              </a:rPr>
              <a:t>dt</a:t>
            </a:r>
            <a:r>
              <a:rPr lang="en-GB" dirty="0">
                <a:latin typeface="Calibri"/>
                <a:ea typeface="ＭＳ Ｐゴシック" charset="0"/>
              </a:rPr>
              <a:t> &lt; 1 + r</a:t>
            </a:r>
          </a:p>
          <a:p>
            <a:pPr marL="850900" indent="-449263" algn="l" eaLnBrk="1" hangingPunct="1">
              <a:buSzPct val="60000"/>
              <a:buFont typeface="StarSymbol" charset="0"/>
              <a:buBlip>
                <a:blip r:embed="rId3"/>
              </a:buBlip>
              <a:tabLst>
                <a:tab pos="33496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>
                <a:latin typeface="Calibri"/>
                <a:ea typeface="ＭＳ Ｐゴシック" charset="0"/>
              </a:rPr>
              <a:t>Problem: keep clocks synchronized within </a:t>
            </a:r>
            <a:r>
              <a:rPr lang="en-GB" dirty="0" err="1">
                <a:latin typeface="Calibri"/>
                <a:ea typeface="ＭＳ Ｐゴシック" charset="0"/>
              </a:rPr>
              <a:t>ε</a:t>
            </a:r>
            <a:r>
              <a:rPr lang="en-GB" dirty="0">
                <a:latin typeface="Calibri"/>
                <a:ea typeface="ＭＳ Ｐゴシック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9925341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lIns="90000" tIns="46800" rIns="90000" bIns="46800"/>
          <a:lstStyle/>
          <a:p>
            <a:pPr>
              <a:lnSpc>
                <a:spcPct val="94000"/>
              </a:lnSpc>
              <a:buSzPct val="6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/>
              <a:t>A ring algorithm (1)</a:t>
            </a:r>
          </a:p>
        </p:txBody>
      </p:sp>
      <p:sp>
        <p:nvSpPr>
          <p:cNvPr id="2170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5867400"/>
            <a:ext cx="9144000" cy="990600"/>
          </a:xfrm>
          <a:ln/>
        </p:spPr>
        <p:txBody>
          <a:bodyPr lIns="90000" tIns="46800" rIns="90000" bIns="46800"/>
          <a:lstStyle/>
          <a:p>
            <a:pPr marL="342900" indent="-342900">
              <a:lnSpc>
                <a:spcPct val="94000"/>
              </a:lnSpc>
              <a:spcBef>
                <a:spcPct val="20000"/>
              </a:spcBef>
              <a:buClr>
                <a:srgbClr val="000000"/>
              </a:buClr>
              <a:buSzPct val="60000"/>
              <a:tabLst>
                <a:tab pos="338138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000"/>
              <a:t>Election algorithm using a ring.</a:t>
            </a:r>
          </a:p>
        </p:txBody>
      </p:sp>
      <p:pic>
        <p:nvPicPr>
          <p:cNvPr id="217092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 l="27365" t="44109" r="24345" b="38066"/>
          <a:stretch>
            <a:fillRect/>
          </a:stretch>
        </p:blipFill>
        <p:spPr>
          <a:xfrm>
            <a:off x="1143000" y="1295400"/>
            <a:ext cx="6858000" cy="3671888"/>
          </a:xfrm>
          <a:ln/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2413" cy="1143000"/>
          </a:xfrm>
          <a:ln/>
        </p:spPr>
        <p:txBody>
          <a:bodyPr/>
          <a:lstStyle/>
          <a:p>
            <a:pPr>
              <a:lnSpc>
                <a:spcPct val="94000"/>
              </a:lnSpc>
              <a:buSzPct val="6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/>
              <a:t>A ring algorithm (2)</a:t>
            </a:r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524000"/>
            <a:ext cx="9142413" cy="5334000"/>
          </a:xfrm>
          <a:ln/>
        </p:spPr>
        <p:txBody>
          <a:bodyPr/>
          <a:lstStyle/>
          <a:p>
            <a:pPr marL="795338" indent="-338138" algn="l">
              <a:lnSpc>
                <a:spcPct val="94000"/>
              </a:lnSpc>
              <a:buSzPct val="60000"/>
              <a:buFont typeface="StarSymbol" charset="0"/>
              <a:buBlip>
                <a:blip r:embed="rId3"/>
              </a:buBlip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800" dirty="0"/>
              <a:t>Processes arranged in a physical or logical ring.</a:t>
            </a:r>
            <a:endParaRPr lang="en-GB" sz="2800" dirty="0" smtClean="0"/>
          </a:p>
          <a:p>
            <a:pPr marL="795338" indent="-338138" algn="l">
              <a:buSzPct val="60000"/>
              <a:buFont typeface="StarSymbol" charset="0"/>
              <a:buBlip>
                <a:blip r:embed="rId3"/>
              </a:buBlip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z="2800" dirty="0" smtClean="0"/>
          </a:p>
          <a:p>
            <a:pPr marL="795338" indent="-338138" algn="l">
              <a:buSzPct val="60000"/>
              <a:buFont typeface="StarSymbol" charset="0"/>
              <a:buBlip>
                <a:blip r:embed="rId3"/>
              </a:buBlip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800" dirty="0" smtClean="0"/>
              <a:t>Each </a:t>
            </a:r>
            <a:r>
              <a:rPr lang="en-GB" sz="2800" dirty="0"/>
              <a:t>process knows the ordering of the processes.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2413" cy="1143000"/>
          </a:xfrm>
          <a:ln/>
        </p:spPr>
        <p:txBody>
          <a:bodyPr/>
          <a:lstStyle/>
          <a:p>
            <a:pPr>
              <a:lnSpc>
                <a:spcPct val="94000"/>
              </a:lnSpc>
              <a:buSzPct val="6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/>
              <a:t>A ring algorithm (3)</a:t>
            </a:r>
          </a:p>
        </p:txBody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304925"/>
            <a:ext cx="9142413" cy="5553075"/>
          </a:xfrm>
          <a:ln/>
        </p:spPr>
        <p:txBody>
          <a:bodyPr/>
          <a:lstStyle/>
          <a:p>
            <a:pPr marL="795338" indent="-338138" algn="l">
              <a:lnSpc>
                <a:spcPct val="94000"/>
              </a:lnSpc>
              <a:buSzPct val="60000"/>
              <a:buFont typeface="Times New Roman" pitchFamily="-65" charset="0"/>
              <a:buBlip>
                <a:blip r:embed="rId3"/>
              </a:buBlip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800" dirty="0"/>
              <a:t>When process P notices that coordinator is down: </a:t>
            </a:r>
          </a:p>
          <a:p>
            <a:pPr marL="1203325" lvl="2" indent="-338138">
              <a:buSzPct val="60000"/>
              <a:buFont typeface="StarSymbol" charset="0"/>
              <a:buBlip>
                <a:blip r:embed="rId3"/>
              </a:buBlip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/>
              <a:t>P sends ELECTION message to first up successor. Attached to the message is a list containing, initially, P's ID.</a:t>
            </a:r>
            <a:endParaRPr lang="en-GB" dirty="0" smtClean="0"/>
          </a:p>
          <a:p>
            <a:pPr marL="795338" indent="-338138" algn="l">
              <a:buSzPct val="60000"/>
              <a:buFont typeface="StarSymbol" charset="0"/>
              <a:buBlip>
                <a:blip r:embed="rId3"/>
              </a:buBlip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z="2800" dirty="0" smtClean="0"/>
          </a:p>
          <a:p>
            <a:pPr marL="795338" indent="-338138" algn="l">
              <a:buSzPct val="60000"/>
              <a:buFont typeface="StarSymbol" charset="0"/>
              <a:buBlip>
                <a:blip r:embed="rId3"/>
              </a:buBlip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800" dirty="0" smtClean="0"/>
              <a:t>When </a:t>
            </a:r>
            <a:r>
              <a:rPr lang="en-GB" sz="2800" dirty="0"/>
              <a:t>a process receives an ELECTION message:</a:t>
            </a:r>
          </a:p>
          <a:p>
            <a:pPr marL="1203325" lvl="2" indent="-338138">
              <a:buSzPct val="60000"/>
              <a:buFont typeface="StarSymbol" charset="0"/>
              <a:buBlip>
                <a:blip r:embed="rId3"/>
              </a:buBlip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/>
              <a:t>it adds its own ID to the list and forwards the message to the next up successor.</a:t>
            </a:r>
            <a:endParaRPr lang="en-GB" dirty="0" smtClean="0"/>
          </a:p>
          <a:p>
            <a:pPr marL="795338" indent="-338138" algn="l">
              <a:buSzPct val="60000"/>
              <a:buFont typeface="StarSymbol" charset="0"/>
              <a:buBlip>
                <a:blip r:embed="rId3"/>
              </a:buBlip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z="2800" dirty="0" smtClean="0"/>
          </a:p>
          <a:p>
            <a:pPr marL="795338" indent="-338138" algn="l">
              <a:buSzPct val="60000"/>
              <a:buFont typeface="StarSymbol" charset="0"/>
              <a:buBlip>
                <a:blip r:embed="rId3"/>
              </a:buBlip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800" dirty="0" smtClean="0"/>
              <a:t>When </a:t>
            </a:r>
            <a:r>
              <a:rPr lang="en-GB" sz="2800" dirty="0"/>
              <a:t>P receives the message back:</a:t>
            </a:r>
          </a:p>
          <a:p>
            <a:pPr marL="1203325" lvl="2" indent="-338138">
              <a:buSzPct val="60000"/>
              <a:buFont typeface="StarSymbol" charset="0"/>
              <a:buBlip>
                <a:blip r:embed="rId3"/>
              </a:buBlip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/>
              <a:t> it circulates a COORDINATOR message along with the final list which determines the new ring ordering and the new coordinator (the highest ID process in list).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2413" cy="1143000"/>
          </a:xfrm>
          <a:ln/>
        </p:spPr>
        <p:txBody>
          <a:bodyPr/>
          <a:lstStyle/>
          <a:p>
            <a:pPr>
              <a:lnSpc>
                <a:spcPct val="94000"/>
              </a:lnSpc>
              <a:buSzPct val="6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/>
              <a:t>Mutual exclusion</a:t>
            </a:r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1752600"/>
            <a:ext cx="9142413" cy="5105400"/>
          </a:xfrm>
          <a:ln/>
        </p:spPr>
        <p:txBody>
          <a:bodyPr/>
          <a:lstStyle/>
          <a:p>
            <a:pPr marL="795338" indent="-338138" algn="l">
              <a:lnSpc>
                <a:spcPct val="94000"/>
              </a:lnSpc>
              <a:buSzPct val="60000"/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800" dirty="0"/>
              <a:t>Multiple processes, shared data.</a:t>
            </a:r>
            <a:endParaRPr lang="en-GB" sz="2800" dirty="0" smtClean="0"/>
          </a:p>
          <a:p>
            <a:pPr marL="795338" indent="-338138" algn="l">
              <a:buSzPct val="60000"/>
              <a:buFont typeface="StarSymbol" charset="0"/>
              <a:buBlip>
                <a:blip r:embed="rId3"/>
              </a:buBlip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z="2800" dirty="0" smtClean="0"/>
          </a:p>
          <a:p>
            <a:pPr marL="795338" indent="-338138" algn="l">
              <a:buSzPct val="60000"/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800" dirty="0" smtClean="0"/>
              <a:t>Critical </a:t>
            </a:r>
            <a:r>
              <a:rPr lang="en-GB" sz="2800" dirty="0"/>
              <a:t>regions used to achieve mutual exclusion.</a:t>
            </a:r>
            <a:endParaRPr lang="en-GB" sz="2800" dirty="0" smtClean="0"/>
          </a:p>
          <a:p>
            <a:pPr marL="795338" indent="-338138" algn="l">
              <a:buSzPct val="60000"/>
              <a:buFont typeface="StarSymbol" charset="0"/>
              <a:buBlip>
                <a:blip r:embed="rId3"/>
              </a:buBlip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z="2800" dirty="0" smtClean="0"/>
          </a:p>
          <a:p>
            <a:pPr marL="457200" indent="0" algn="l">
              <a:buSzPct val="60000"/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800" dirty="0" smtClean="0"/>
              <a:t>In </a:t>
            </a:r>
            <a:r>
              <a:rPr lang="en-GB" sz="2800" dirty="0"/>
              <a:t>single-processor systems, critical regions are protected using semaphores, monitors etc.</a:t>
            </a:r>
            <a:endParaRPr lang="en-GB" sz="2800" dirty="0" smtClean="0"/>
          </a:p>
          <a:p>
            <a:pPr marL="795338" indent="-338138" algn="l">
              <a:buSzPct val="60000"/>
              <a:buFont typeface="StarSymbol" charset="0"/>
              <a:buBlip>
                <a:blip r:embed="rId3"/>
              </a:buBlip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z="2800" dirty="0" smtClean="0"/>
          </a:p>
          <a:p>
            <a:pPr marL="795338" indent="-338138" algn="l">
              <a:buSzPct val="60000"/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800" dirty="0" smtClean="0"/>
              <a:t>In </a:t>
            </a:r>
            <a:r>
              <a:rPr lang="en-GB" sz="2800" dirty="0"/>
              <a:t>distributed systems, several approaches exist. 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0825" cy="1139825"/>
          </a:xfrm>
          <a:ln/>
        </p:spPr>
        <p:txBody>
          <a:bodyPr/>
          <a:lstStyle/>
          <a:p>
            <a:pPr>
              <a:lnSpc>
                <a:spcPct val="94000"/>
              </a:lnSpc>
              <a:buSzPct val="6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/>
              <a:t>Safety and liveness properties</a:t>
            </a:r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3175" y="1203325"/>
            <a:ext cx="8683625" cy="5656263"/>
          </a:xfrm>
          <a:prstGeom prst="rect">
            <a:avLst/>
          </a:prstGeom>
          <a:noFill/>
          <a:ln/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marL="457200" lvl="1" indent="0">
              <a:lnSpc>
                <a:spcPct val="94000"/>
              </a:lnSpc>
              <a:spcBef>
                <a:spcPts val="763"/>
              </a:spcBef>
              <a:buSzPct val="60000"/>
              <a:buNone/>
              <a:tabLst>
                <a:tab pos="1295400" algn="l"/>
                <a:tab pos="1744663" algn="l"/>
                <a:tab pos="2193925" algn="l"/>
                <a:tab pos="2643188" algn="l"/>
                <a:tab pos="3092450" algn="l"/>
                <a:tab pos="3541713" algn="l"/>
                <a:tab pos="3990975" algn="l"/>
                <a:tab pos="4440238" algn="l"/>
                <a:tab pos="4889500" algn="l"/>
                <a:tab pos="5338763" algn="l"/>
                <a:tab pos="5788025" algn="l"/>
                <a:tab pos="6237288" algn="l"/>
                <a:tab pos="6686550" algn="l"/>
                <a:tab pos="7135813" algn="l"/>
                <a:tab pos="7585075" algn="l"/>
                <a:tab pos="8034338" algn="l"/>
                <a:tab pos="8483600" algn="l"/>
                <a:tab pos="8932863" algn="l"/>
                <a:tab pos="9382125" algn="l"/>
              </a:tabLst>
            </a:pPr>
            <a:r>
              <a:rPr lang="en-GB" sz="3200" dirty="0"/>
              <a:t>A distributed algorithm must satisfy the following properties:</a:t>
            </a:r>
          </a:p>
          <a:p>
            <a:pPr marL="1252538" lvl="3" indent="-338138">
              <a:lnSpc>
                <a:spcPct val="90000"/>
              </a:lnSpc>
              <a:spcBef>
                <a:spcPts val="763"/>
              </a:spcBef>
              <a:buSzPct val="60000"/>
              <a:buFont typeface="StarSymbol" charset="0"/>
              <a:buBlip>
                <a:blip r:embed="rId3"/>
              </a:buBlip>
              <a:tabLst>
                <a:tab pos="1295400" algn="l"/>
                <a:tab pos="1744663" algn="l"/>
                <a:tab pos="2193925" algn="l"/>
                <a:tab pos="2643188" algn="l"/>
                <a:tab pos="3092450" algn="l"/>
                <a:tab pos="3541713" algn="l"/>
                <a:tab pos="3990975" algn="l"/>
                <a:tab pos="4440238" algn="l"/>
                <a:tab pos="4889500" algn="l"/>
                <a:tab pos="5338763" algn="l"/>
                <a:tab pos="5788025" algn="l"/>
                <a:tab pos="6237288" algn="l"/>
                <a:tab pos="6686550" algn="l"/>
                <a:tab pos="7135813" algn="l"/>
                <a:tab pos="7585075" algn="l"/>
                <a:tab pos="8034338" algn="l"/>
                <a:tab pos="8483600" algn="l"/>
                <a:tab pos="8932863" algn="l"/>
                <a:tab pos="9382125" algn="l"/>
              </a:tabLst>
            </a:pPr>
            <a:r>
              <a:rPr lang="en-GB" sz="2400" dirty="0"/>
              <a:t>Safety (nothing bad happens)</a:t>
            </a:r>
          </a:p>
          <a:p>
            <a:pPr marL="1252538" lvl="3" indent="-338138">
              <a:lnSpc>
                <a:spcPct val="90000"/>
              </a:lnSpc>
              <a:spcBef>
                <a:spcPts val="763"/>
              </a:spcBef>
              <a:buSzPct val="60000"/>
              <a:buFont typeface="StarSymbol" charset="0"/>
              <a:buBlip>
                <a:blip r:embed="rId3"/>
              </a:buBlip>
              <a:tabLst>
                <a:tab pos="1295400" algn="l"/>
                <a:tab pos="1744663" algn="l"/>
                <a:tab pos="2193925" algn="l"/>
                <a:tab pos="2643188" algn="l"/>
                <a:tab pos="3092450" algn="l"/>
                <a:tab pos="3541713" algn="l"/>
                <a:tab pos="3990975" algn="l"/>
                <a:tab pos="4440238" algn="l"/>
                <a:tab pos="4889500" algn="l"/>
                <a:tab pos="5338763" algn="l"/>
                <a:tab pos="5788025" algn="l"/>
                <a:tab pos="6237288" algn="l"/>
                <a:tab pos="6686550" algn="l"/>
                <a:tab pos="7135813" algn="l"/>
                <a:tab pos="7585075" algn="l"/>
                <a:tab pos="8034338" algn="l"/>
                <a:tab pos="8483600" algn="l"/>
                <a:tab pos="8932863" algn="l"/>
                <a:tab pos="9382125" algn="l"/>
              </a:tabLst>
            </a:pPr>
            <a:r>
              <a:rPr lang="en-GB" sz="2400" dirty="0" err="1"/>
              <a:t>Liveness</a:t>
            </a:r>
            <a:r>
              <a:rPr lang="en-GB" sz="2400" dirty="0"/>
              <a:t> (eventually something good happens)</a:t>
            </a:r>
            <a:endParaRPr lang="en-GB" dirty="0" smtClean="0"/>
          </a:p>
          <a:p>
            <a:pPr marL="795338" lvl="1" indent="-338138">
              <a:lnSpc>
                <a:spcPct val="90000"/>
              </a:lnSpc>
              <a:spcBef>
                <a:spcPts val="763"/>
              </a:spcBef>
              <a:buSzPct val="60000"/>
              <a:buFont typeface="StarSymbol" charset="0"/>
              <a:buBlip>
                <a:blip r:embed="rId3"/>
              </a:buBlip>
              <a:tabLst>
                <a:tab pos="1295400" algn="l"/>
                <a:tab pos="1744663" algn="l"/>
                <a:tab pos="2193925" algn="l"/>
                <a:tab pos="2643188" algn="l"/>
                <a:tab pos="3092450" algn="l"/>
                <a:tab pos="3541713" algn="l"/>
                <a:tab pos="3990975" algn="l"/>
                <a:tab pos="4440238" algn="l"/>
                <a:tab pos="4889500" algn="l"/>
                <a:tab pos="5338763" algn="l"/>
                <a:tab pos="5788025" algn="l"/>
                <a:tab pos="6237288" algn="l"/>
                <a:tab pos="6686550" algn="l"/>
                <a:tab pos="7135813" algn="l"/>
                <a:tab pos="7585075" algn="l"/>
                <a:tab pos="8034338" algn="l"/>
                <a:tab pos="8483600" algn="l"/>
                <a:tab pos="8932863" algn="l"/>
                <a:tab pos="9382125" algn="l"/>
              </a:tabLst>
            </a:pPr>
            <a:endParaRPr lang="en-GB" sz="1800" dirty="0" smtClean="0"/>
          </a:p>
          <a:p>
            <a:pPr marL="795338" lvl="1" indent="-338138">
              <a:lnSpc>
                <a:spcPct val="90000"/>
              </a:lnSpc>
              <a:spcBef>
                <a:spcPts val="763"/>
              </a:spcBef>
              <a:buSzPct val="60000"/>
              <a:buNone/>
              <a:tabLst>
                <a:tab pos="1295400" algn="l"/>
                <a:tab pos="1744663" algn="l"/>
                <a:tab pos="2193925" algn="l"/>
                <a:tab pos="2643188" algn="l"/>
                <a:tab pos="3092450" algn="l"/>
                <a:tab pos="3541713" algn="l"/>
                <a:tab pos="3990975" algn="l"/>
                <a:tab pos="4440238" algn="l"/>
                <a:tab pos="4889500" algn="l"/>
                <a:tab pos="5338763" algn="l"/>
                <a:tab pos="5788025" algn="l"/>
                <a:tab pos="6237288" algn="l"/>
                <a:tab pos="6686550" algn="l"/>
                <a:tab pos="7135813" algn="l"/>
                <a:tab pos="7585075" algn="l"/>
                <a:tab pos="8034338" algn="l"/>
                <a:tab pos="8483600" algn="l"/>
                <a:tab pos="8932863" algn="l"/>
                <a:tab pos="9382125" algn="l"/>
              </a:tabLst>
            </a:pPr>
            <a:r>
              <a:rPr lang="en-GB" sz="3200" dirty="0" smtClean="0"/>
              <a:t>For </a:t>
            </a:r>
            <a:r>
              <a:rPr lang="en-GB" sz="3200" dirty="0"/>
              <a:t>mutual </a:t>
            </a:r>
            <a:r>
              <a:rPr lang="en-GB" sz="3200" dirty="0" smtClean="0"/>
              <a:t>exclusion</a:t>
            </a:r>
            <a:r>
              <a:rPr lang="en-GB" sz="3200" dirty="0"/>
              <a:t>:</a:t>
            </a:r>
          </a:p>
          <a:p>
            <a:pPr marL="1252538" lvl="3" indent="-338138">
              <a:lnSpc>
                <a:spcPct val="90000"/>
              </a:lnSpc>
              <a:spcBef>
                <a:spcPts val="663"/>
              </a:spcBef>
              <a:buSzPct val="60000"/>
              <a:buFont typeface="StarSymbol" charset="0"/>
              <a:buBlip>
                <a:blip r:embed="rId3"/>
              </a:buBlip>
              <a:tabLst>
                <a:tab pos="1295400" algn="l"/>
                <a:tab pos="1744663" algn="l"/>
                <a:tab pos="2193925" algn="l"/>
                <a:tab pos="2643188" algn="l"/>
                <a:tab pos="3092450" algn="l"/>
                <a:tab pos="3541713" algn="l"/>
                <a:tab pos="3990975" algn="l"/>
                <a:tab pos="4440238" algn="l"/>
                <a:tab pos="4889500" algn="l"/>
                <a:tab pos="5338763" algn="l"/>
                <a:tab pos="5788025" algn="l"/>
                <a:tab pos="6237288" algn="l"/>
                <a:tab pos="6686550" algn="l"/>
                <a:tab pos="7135813" algn="l"/>
                <a:tab pos="7585075" algn="l"/>
                <a:tab pos="8034338" algn="l"/>
                <a:tab pos="8483600" algn="l"/>
                <a:tab pos="8932863" algn="l"/>
                <a:tab pos="9382125" algn="l"/>
              </a:tabLst>
            </a:pPr>
            <a:r>
              <a:rPr lang="en-GB" sz="2400" dirty="0"/>
              <a:t>Safety: </a:t>
            </a:r>
          </a:p>
          <a:p>
            <a:pPr marL="914400" lvl="3" indent="0">
              <a:lnSpc>
                <a:spcPct val="90000"/>
              </a:lnSpc>
              <a:spcBef>
                <a:spcPts val="663"/>
              </a:spcBef>
              <a:buSzPct val="60000"/>
              <a:buNone/>
              <a:tabLst>
                <a:tab pos="1295400" algn="l"/>
                <a:tab pos="1744663" algn="l"/>
                <a:tab pos="2193925" algn="l"/>
                <a:tab pos="2643188" algn="l"/>
                <a:tab pos="3092450" algn="l"/>
                <a:tab pos="3541713" algn="l"/>
                <a:tab pos="3990975" algn="l"/>
                <a:tab pos="4440238" algn="l"/>
                <a:tab pos="4889500" algn="l"/>
                <a:tab pos="5338763" algn="l"/>
                <a:tab pos="5788025" algn="l"/>
                <a:tab pos="6237288" algn="l"/>
                <a:tab pos="6686550" algn="l"/>
                <a:tab pos="7135813" algn="l"/>
                <a:tab pos="7585075" algn="l"/>
                <a:tab pos="8034338" algn="l"/>
                <a:tab pos="8483600" algn="l"/>
                <a:tab pos="8932863" algn="l"/>
                <a:tab pos="9382125" algn="l"/>
              </a:tabLst>
            </a:pPr>
            <a:endParaRPr lang="en-GB" dirty="0" smtClean="0"/>
          </a:p>
          <a:p>
            <a:pPr marL="1252538" lvl="3" indent="-338138">
              <a:lnSpc>
                <a:spcPct val="90000"/>
              </a:lnSpc>
              <a:spcBef>
                <a:spcPts val="663"/>
              </a:spcBef>
              <a:buSzPct val="60000"/>
              <a:buFont typeface="StarSymbol" charset="0"/>
              <a:buBlip>
                <a:blip r:embed="rId3"/>
              </a:buBlip>
              <a:tabLst>
                <a:tab pos="1295400" algn="l"/>
                <a:tab pos="1744663" algn="l"/>
                <a:tab pos="2193925" algn="l"/>
                <a:tab pos="2643188" algn="l"/>
                <a:tab pos="3092450" algn="l"/>
                <a:tab pos="3541713" algn="l"/>
                <a:tab pos="3990975" algn="l"/>
                <a:tab pos="4440238" algn="l"/>
                <a:tab pos="4889500" algn="l"/>
                <a:tab pos="5338763" algn="l"/>
                <a:tab pos="5788025" algn="l"/>
                <a:tab pos="6237288" algn="l"/>
                <a:tab pos="6686550" algn="l"/>
                <a:tab pos="7135813" algn="l"/>
                <a:tab pos="7585075" algn="l"/>
                <a:tab pos="8034338" algn="l"/>
                <a:tab pos="8483600" algn="l"/>
                <a:tab pos="8932863" algn="l"/>
                <a:tab pos="9382125" algn="l"/>
              </a:tabLst>
            </a:pPr>
            <a:r>
              <a:rPr lang="en-GB" sz="2400" dirty="0" err="1" smtClean="0"/>
              <a:t>Liveness</a:t>
            </a:r>
            <a:r>
              <a:rPr lang="en-GB" sz="2400" dirty="0" smtClean="0"/>
              <a:t>: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0825" cy="1139825"/>
          </a:xfrm>
          <a:ln/>
        </p:spPr>
        <p:txBody>
          <a:bodyPr/>
          <a:lstStyle/>
          <a:p>
            <a:pPr>
              <a:lnSpc>
                <a:spcPct val="94000"/>
              </a:lnSpc>
              <a:buSzPct val="6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/>
              <a:t>Safety and liveness properties</a:t>
            </a:r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3175" y="1203325"/>
            <a:ext cx="8683625" cy="5656263"/>
          </a:xfrm>
          <a:prstGeom prst="rect">
            <a:avLst/>
          </a:prstGeom>
          <a:noFill/>
          <a:ln/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marL="457200" lvl="1" indent="0">
              <a:lnSpc>
                <a:spcPct val="94000"/>
              </a:lnSpc>
              <a:spcBef>
                <a:spcPts val="763"/>
              </a:spcBef>
              <a:buSzPct val="60000"/>
              <a:buNone/>
              <a:tabLst>
                <a:tab pos="1295400" algn="l"/>
                <a:tab pos="1744663" algn="l"/>
                <a:tab pos="2193925" algn="l"/>
                <a:tab pos="2643188" algn="l"/>
                <a:tab pos="3092450" algn="l"/>
                <a:tab pos="3541713" algn="l"/>
                <a:tab pos="3990975" algn="l"/>
                <a:tab pos="4440238" algn="l"/>
                <a:tab pos="4889500" algn="l"/>
                <a:tab pos="5338763" algn="l"/>
                <a:tab pos="5788025" algn="l"/>
                <a:tab pos="6237288" algn="l"/>
                <a:tab pos="6686550" algn="l"/>
                <a:tab pos="7135813" algn="l"/>
                <a:tab pos="7585075" algn="l"/>
                <a:tab pos="8034338" algn="l"/>
                <a:tab pos="8483600" algn="l"/>
                <a:tab pos="8932863" algn="l"/>
                <a:tab pos="9382125" algn="l"/>
              </a:tabLst>
            </a:pPr>
            <a:r>
              <a:rPr lang="en-GB" sz="3200" dirty="0"/>
              <a:t>A distributed algorithm must satisfy the following properties:</a:t>
            </a:r>
          </a:p>
          <a:p>
            <a:pPr marL="1252538" lvl="3" indent="-338138">
              <a:lnSpc>
                <a:spcPct val="90000"/>
              </a:lnSpc>
              <a:spcBef>
                <a:spcPts val="763"/>
              </a:spcBef>
              <a:buSzPct val="60000"/>
              <a:buFont typeface="StarSymbol" charset="0"/>
              <a:buBlip>
                <a:blip r:embed="rId3"/>
              </a:buBlip>
              <a:tabLst>
                <a:tab pos="1295400" algn="l"/>
                <a:tab pos="1744663" algn="l"/>
                <a:tab pos="2193925" algn="l"/>
                <a:tab pos="2643188" algn="l"/>
                <a:tab pos="3092450" algn="l"/>
                <a:tab pos="3541713" algn="l"/>
                <a:tab pos="3990975" algn="l"/>
                <a:tab pos="4440238" algn="l"/>
                <a:tab pos="4889500" algn="l"/>
                <a:tab pos="5338763" algn="l"/>
                <a:tab pos="5788025" algn="l"/>
                <a:tab pos="6237288" algn="l"/>
                <a:tab pos="6686550" algn="l"/>
                <a:tab pos="7135813" algn="l"/>
                <a:tab pos="7585075" algn="l"/>
                <a:tab pos="8034338" algn="l"/>
                <a:tab pos="8483600" algn="l"/>
                <a:tab pos="8932863" algn="l"/>
                <a:tab pos="9382125" algn="l"/>
              </a:tabLst>
            </a:pPr>
            <a:r>
              <a:rPr lang="en-GB" sz="2400" dirty="0"/>
              <a:t>Safety (nothing bad happens)</a:t>
            </a:r>
          </a:p>
          <a:p>
            <a:pPr marL="1252538" lvl="3" indent="-338138">
              <a:lnSpc>
                <a:spcPct val="90000"/>
              </a:lnSpc>
              <a:spcBef>
                <a:spcPts val="763"/>
              </a:spcBef>
              <a:buSzPct val="60000"/>
              <a:buFont typeface="StarSymbol" charset="0"/>
              <a:buBlip>
                <a:blip r:embed="rId3"/>
              </a:buBlip>
              <a:tabLst>
                <a:tab pos="1295400" algn="l"/>
                <a:tab pos="1744663" algn="l"/>
                <a:tab pos="2193925" algn="l"/>
                <a:tab pos="2643188" algn="l"/>
                <a:tab pos="3092450" algn="l"/>
                <a:tab pos="3541713" algn="l"/>
                <a:tab pos="3990975" algn="l"/>
                <a:tab pos="4440238" algn="l"/>
                <a:tab pos="4889500" algn="l"/>
                <a:tab pos="5338763" algn="l"/>
                <a:tab pos="5788025" algn="l"/>
                <a:tab pos="6237288" algn="l"/>
                <a:tab pos="6686550" algn="l"/>
                <a:tab pos="7135813" algn="l"/>
                <a:tab pos="7585075" algn="l"/>
                <a:tab pos="8034338" algn="l"/>
                <a:tab pos="8483600" algn="l"/>
                <a:tab pos="8932863" algn="l"/>
                <a:tab pos="9382125" algn="l"/>
              </a:tabLst>
            </a:pPr>
            <a:r>
              <a:rPr lang="en-GB" sz="2400" dirty="0" err="1"/>
              <a:t>Liveness</a:t>
            </a:r>
            <a:r>
              <a:rPr lang="en-GB" sz="2400" dirty="0"/>
              <a:t> (eventually something good happens)</a:t>
            </a:r>
            <a:endParaRPr lang="en-GB" dirty="0" smtClean="0"/>
          </a:p>
          <a:p>
            <a:pPr marL="795338" lvl="1" indent="-338138">
              <a:lnSpc>
                <a:spcPct val="90000"/>
              </a:lnSpc>
              <a:spcBef>
                <a:spcPts val="763"/>
              </a:spcBef>
              <a:buSzPct val="60000"/>
              <a:buFont typeface="StarSymbol" charset="0"/>
              <a:buBlip>
                <a:blip r:embed="rId3"/>
              </a:buBlip>
              <a:tabLst>
                <a:tab pos="1295400" algn="l"/>
                <a:tab pos="1744663" algn="l"/>
                <a:tab pos="2193925" algn="l"/>
                <a:tab pos="2643188" algn="l"/>
                <a:tab pos="3092450" algn="l"/>
                <a:tab pos="3541713" algn="l"/>
                <a:tab pos="3990975" algn="l"/>
                <a:tab pos="4440238" algn="l"/>
                <a:tab pos="4889500" algn="l"/>
                <a:tab pos="5338763" algn="l"/>
                <a:tab pos="5788025" algn="l"/>
                <a:tab pos="6237288" algn="l"/>
                <a:tab pos="6686550" algn="l"/>
                <a:tab pos="7135813" algn="l"/>
                <a:tab pos="7585075" algn="l"/>
                <a:tab pos="8034338" algn="l"/>
                <a:tab pos="8483600" algn="l"/>
                <a:tab pos="8932863" algn="l"/>
                <a:tab pos="9382125" algn="l"/>
              </a:tabLst>
            </a:pPr>
            <a:endParaRPr lang="en-GB" sz="1800" dirty="0" smtClean="0"/>
          </a:p>
          <a:p>
            <a:pPr marL="795338" lvl="1" indent="-338138">
              <a:lnSpc>
                <a:spcPct val="90000"/>
              </a:lnSpc>
              <a:spcBef>
                <a:spcPts val="763"/>
              </a:spcBef>
              <a:buSzPct val="60000"/>
              <a:buNone/>
              <a:tabLst>
                <a:tab pos="1295400" algn="l"/>
                <a:tab pos="1744663" algn="l"/>
                <a:tab pos="2193925" algn="l"/>
                <a:tab pos="2643188" algn="l"/>
                <a:tab pos="3092450" algn="l"/>
                <a:tab pos="3541713" algn="l"/>
                <a:tab pos="3990975" algn="l"/>
                <a:tab pos="4440238" algn="l"/>
                <a:tab pos="4889500" algn="l"/>
                <a:tab pos="5338763" algn="l"/>
                <a:tab pos="5788025" algn="l"/>
                <a:tab pos="6237288" algn="l"/>
                <a:tab pos="6686550" algn="l"/>
                <a:tab pos="7135813" algn="l"/>
                <a:tab pos="7585075" algn="l"/>
                <a:tab pos="8034338" algn="l"/>
                <a:tab pos="8483600" algn="l"/>
                <a:tab pos="8932863" algn="l"/>
                <a:tab pos="9382125" algn="l"/>
              </a:tabLst>
            </a:pPr>
            <a:r>
              <a:rPr lang="en-GB" sz="3200" dirty="0" smtClean="0"/>
              <a:t>For </a:t>
            </a:r>
            <a:r>
              <a:rPr lang="en-GB" sz="3200" dirty="0"/>
              <a:t>mutual </a:t>
            </a:r>
            <a:r>
              <a:rPr lang="en-GB" sz="3200" dirty="0" smtClean="0"/>
              <a:t>exclusion</a:t>
            </a:r>
            <a:r>
              <a:rPr lang="en-GB" sz="3200" dirty="0"/>
              <a:t>:</a:t>
            </a:r>
          </a:p>
          <a:p>
            <a:pPr marL="1252538" lvl="3" indent="-338138">
              <a:lnSpc>
                <a:spcPct val="90000"/>
              </a:lnSpc>
              <a:spcBef>
                <a:spcPts val="663"/>
              </a:spcBef>
              <a:buSzPct val="60000"/>
              <a:buFont typeface="StarSymbol" charset="0"/>
              <a:buBlip>
                <a:blip r:embed="rId3"/>
              </a:buBlip>
              <a:tabLst>
                <a:tab pos="1295400" algn="l"/>
                <a:tab pos="1744663" algn="l"/>
                <a:tab pos="2193925" algn="l"/>
                <a:tab pos="2643188" algn="l"/>
                <a:tab pos="3092450" algn="l"/>
                <a:tab pos="3541713" algn="l"/>
                <a:tab pos="3990975" algn="l"/>
                <a:tab pos="4440238" algn="l"/>
                <a:tab pos="4889500" algn="l"/>
                <a:tab pos="5338763" algn="l"/>
                <a:tab pos="5788025" algn="l"/>
                <a:tab pos="6237288" algn="l"/>
                <a:tab pos="6686550" algn="l"/>
                <a:tab pos="7135813" algn="l"/>
                <a:tab pos="7585075" algn="l"/>
                <a:tab pos="8034338" algn="l"/>
                <a:tab pos="8483600" algn="l"/>
                <a:tab pos="8932863" algn="l"/>
                <a:tab pos="9382125" algn="l"/>
              </a:tabLst>
            </a:pPr>
            <a:r>
              <a:rPr lang="en-GB" sz="2400" dirty="0"/>
              <a:t>Safety: at most one process may execute in the critical section at a </a:t>
            </a:r>
            <a:r>
              <a:rPr lang="en-GB" sz="2400" dirty="0" smtClean="0"/>
              <a:t>time</a:t>
            </a:r>
          </a:p>
          <a:p>
            <a:pPr marL="1252538" lvl="3" indent="-338138">
              <a:lnSpc>
                <a:spcPct val="90000"/>
              </a:lnSpc>
              <a:spcBef>
                <a:spcPts val="663"/>
              </a:spcBef>
              <a:buSzPct val="60000"/>
              <a:buFont typeface="StarSymbol" charset="0"/>
              <a:buBlip>
                <a:blip r:embed="rId3"/>
              </a:buBlip>
              <a:tabLst>
                <a:tab pos="1295400" algn="l"/>
                <a:tab pos="1744663" algn="l"/>
                <a:tab pos="2193925" algn="l"/>
                <a:tab pos="2643188" algn="l"/>
                <a:tab pos="3092450" algn="l"/>
                <a:tab pos="3541713" algn="l"/>
                <a:tab pos="3990975" algn="l"/>
                <a:tab pos="4440238" algn="l"/>
                <a:tab pos="4889500" algn="l"/>
                <a:tab pos="5338763" algn="l"/>
                <a:tab pos="5788025" algn="l"/>
                <a:tab pos="6237288" algn="l"/>
                <a:tab pos="6686550" algn="l"/>
                <a:tab pos="7135813" algn="l"/>
                <a:tab pos="7585075" algn="l"/>
                <a:tab pos="8034338" algn="l"/>
                <a:tab pos="8483600" algn="l"/>
                <a:tab pos="8932863" algn="l"/>
                <a:tab pos="9382125" algn="l"/>
              </a:tabLst>
            </a:pPr>
            <a:r>
              <a:rPr lang="en-GB" sz="2400" dirty="0" err="1" smtClean="0"/>
              <a:t>Liveness</a:t>
            </a:r>
            <a:r>
              <a:rPr lang="en-GB" sz="2400" dirty="0" smtClean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69126075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0825" cy="1139825"/>
          </a:xfrm>
          <a:ln/>
        </p:spPr>
        <p:txBody>
          <a:bodyPr/>
          <a:lstStyle/>
          <a:p>
            <a:pPr>
              <a:lnSpc>
                <a:spcPct val="94000"/>
              </a:lnSpc>
              <a:buSzPct val="6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/>
              <a:t>Safety and liveness properties</a:t>
            </a:r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3175" y="1203325"/>
            <a:ext cx="8683625" cy="5656263"/>
          </a:xfrm>
          <a:prstGeom prst="rect">
            <a:avLst/>
          </a:prstGeom>
          <a:noFill/>
          <a:ln/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marL="457200" lvl="1" indent="0">
              <a:lnSpc>
                <a:spcPct val="94000"/>
              </a:lnSpc>
              <a:spcBef>
                <a:spcPts val="763"/>
              </a:spcBef>
              <a:buSzPct val="60000"/>
              <a:buNone/>
              <a:tabLst>
                <a:tab pos="1295400" algn="l"/>
                <a:tab pos="1744663" algn="l"/>
                <a:tab pos="2193925" algn="l"/>
                <a:tab pos="2643188" algn="l"/>
                <a:tab pos="3092450" algn="l"/>
                <a:tab pos="3541713" algn="l"/>
                <a:tab pos="3990975" algn="l"/>
                <a:tab pos="4440238" algn="l"/>
                <a:tab pos="4889500" algn="l"/>
                <a:tab pos="5338763" algn="l"/>
                <a:tab pos="5788025" algn="l"/>
                <a:tab pos="6237288" algn="l"/>
                <a:tab pos="6686550" algn="l"/>
                <a:tab pos="7135813" algn="l"/>
                <a:tab pos="7585075" algn="l"/>
                <a:tab pos="8034338" algn="l"/>
                <a:tab pos="8483600" algn="l"/>
                <a:tab pos="8932863" algn="l"/>
                <a:tab pos="9382125" algn="l"/>
              </a:tabLst>
            </a:pPr>
            <a:r>
              <a:rPr lang="en-GB" sz="3200" dirty="0"/>
              <a:t>A distributed algorithm must satisfy the following properties:</a:t>
            </a:r>
          </a:p>
          <a:p>
            <a:pPr marL="1252538" lvl="3" indent="-338138">
              <a:lnSpc>
                <a:spcPct val="90000"/>
              </a:lnSpc>
              <a:spcBef>
                <a:spcPts val="763"/>
              </a:spcBef>
              <a:buSzPct val="60000"/>
              <a:buFont typeface="StarSymbol" charset="0"/>
              <a:buBlip>
                <a:blip r:embed="rId3"/>
              </a:buBlip>
              <a:tabLst>
                <a:tab pos="1295400" algn="l"/>
                <a:tab pos="1744663" algn="l"/>
                <a:tab pos="2193925" algn="l"/>
                <a:tab pos="2643188" algn="l"/>
                <a:tab pos="3092450" algn="l"/>
                <a:tab pos="3541713" algn="l"/>
                <a:tab pos="3990975" algn="l"/>
                <a:tab pos="4440238" algn="l"/>
                <a:tab pos="4889500" algn="l"/>
                <a:tab pos="5338763" algn="l"/>
                <a:tab pos="5788025" algn="l"/>
                <a:tab pos="6237288" algn="l"/>
                <a:tab pos="6686550" algn="l"/>
                <a:tab pos="7135813" algn="l"/>
                <a:tab pos="7585075" algn="l"/>
                <a:tab pos="8034338" algn="l"/>
                <a:tab pos="8483600" algn="l"/>
                <a:tab pos="8932863" algn="l"/>
                <a:tab pos="9382125" algn="l"/>
              </a:tabLst>
            </a:pPr>
            <a:r>
              <a:rPr lang="en-GB" sz="2400" dirty="0"/>
              <a:t>Safety (nothing bad happens)</a:t>
            </a:r>
          </a:p>
          <a:p>
            <a:pPr marL="1252538" lvl="3" indent="-338138">
              <a:lnSpc>
                <a:spcPct val="90000"/>
              </a:lnSpc>
              <a:spcBef>
                <a:spcPts val="763"/>
              </a:spcBef>
              <a:buSzPct val="60000"/>
              <a:buFont typeface="StarSymbol" charset="0"/>
              <a:buBlip>
                <a:blip r:embed="rId3"/>
              </a:buBlip>
              <a:tabLst>
                <a:tab pos="1295400" algn="l"/>
                <a:tab pos="1744663" algn="l"/>
                <a:tab pos="2193925" algn="l"/>
                <a:tab pos="2643188" algn="l"/>
                <a:tab pos="3092450" algn="l"/>
                <a:tab pos="3541713" algn="l"/>
                <a:tab pos="3990975" algn="l"/>
                <a:tab pos="4440238" algn="l"/>
                <a:tab pos="4889500" algn="l"/>
                <a:tab pos="5338763" algn="l"/>
                <a:tab pos="5788025" algn="l"/>
                <a:tab pos="6237288" algn="l"/>
                <a:tab pos="6686550" algn="l"/>
                <a:tab pos="7135813" algn="l"/>
                <a:tab pos="7585075" algn="l"/>
                <a:tab pos="8034338" algn="l"/>
                <a:tab pos="8483600" algn="l"/>
                <a:tab pos="8932863" algn="l"/>
                <a:tab pos="9382125" algn="l"/>
              </a:tabLst>
            </a:pPr>
            <a:r>
              <a:rPr lang="en-GB" sz="2400" dirty="0" err="1"/>
              <a:t>Liveness</a:t>
            </a:r>
            <a:r>
              <a:rPr lang="en-GB" sz="2400" dirty="0"/>
              <a:t> (eventually something good happens)</a:t>
            </a:r>
            <a:endParaRPr lang="en-GB" dirty="0" smtClean="0"/>
          </a:p>
          <a:p>
            <a:pPr marL="795338" lvl="1" indent="-338138">
              <a:lnSpc>
                <a:spcPct val="90000"/>
              </a:lnSpc>
              <a:spcBef>
                <a:spcPts val="763"/>
              </a:spcBef>
              <a:buSzPct val="60000"/>
              <a:buFont typeface="StarSymbol" charset="0"/>
              <a:buBlip>
                <a:blip r:embed="rId3"/>
              </a:buBlip>
              <a:tabLst>
                <a:tab pos="1295400" algn="l"/>
                <a:tab pos="1744663" algn="l"/>
                <a:tab pos="2193925" algn="l"/>
                <a:tab pos="2643188" algn="l"/>
                <a:tab pos="3092450" algn="l"/>
                <a:tab pos="3541713" algn="l"/>
                <a:tab pos="3990975" algn="l"/>
                <a:tab pos="4440238" algn="l"/>
                <a:tab pos="4889500" algn="l"/>
                <a:tab pos="5338763" algn="l"/>
                <a:tab pos="5788025" algn="l"/>
                <a:tab pos="6237288" algn="l"/>
                <a:tab pos="6686550" algn="l"/>
                <a:tab pos="7135813" algn="l"/>
                <a:tab pos="7585075" algn="l"/>
                <a:tab pos="8034338" algn="l"/>
                <a:tab pos="8483600" algn="l"/>
                <a:tab pos="8932863" algn="l"/>
                <a:tab pos="9382125" algn="l"/>
              </a:tabLst>
            </a:pPr>
            <a:endParaRPr lang="en-GB" sz="1800" dirty="0" smtClean="0"/>
          </a:p>
          <a:p>
            <a:pPr marL="795338" lvl="1" indent="-338138">
              <a:lnSpc>
                <a:spcPct val="90000"/>
              </a:lnSpc>
              <a:spcBef>
                <a:spcPts val="763"/>
              </a:spcBef>
              <a:buSzPct val="60000"/>
              <a:buNone/>
              <a:tabLst>
                <a:tab pos="1295400" algn="l"/>
                <a:tab pos="1744663" algn="l"/>
                <a:tab pos="2193925" algn="l"/>
                <a:tab pos="2643188" algn="l"/>
                <a:tab pos="3092450" algn="l"/>
                <a:tab pos="3541713" algn="l"/>
                <a:tab pos="3990975" algn="l"/>
                <a:tab pos="4440238" algn="l"/>
                <a:tab pos="4889500" algn="l"/>
                <a:tab pos="5338763" algn="l"/>
                <a:tab pos="5788025" algn="l"/>
                <a:tab pos="6237288" algn="l"/>
                <a:tab pos="6686550" algn="l"/>
                <a:tab pos="7135813" algn="l"/>
                <a:tab pos="7585075" algn="l"/>
                <a:tab pos="8034338" algn="l"/>
                <a:tab pos="8483600" algn="l"/>
                <a:tab pos="8932863" algn="l"/>
                <a:tab pos="9382125" algn="l"/>
              </a:tabLst>
            </a:pPr>
            <a:r>
              <a:rPr lang="en-GB" sz="3200" dirty="0" smtClean="0"/>
              <a:t>For </a:t>
            </a:r>
            <a:r>
              <a:rPr lang="en-GB" sz="3200" dirty="0"/>
              <a:t>mutual </a:t>
            </a:r>
            <a:r>
              <a:rPr lang="en-GB" sz="3200" dirty="0" smtClean="0"/>
              <a:t>exclusion</a:t>
            </a:r>
            <a:r>
              <a:rPr lang="en-GB" sz="3200" dirty="0"/>
              <a:t>:</a:t>
            </a:r>
          </a:p>
          <a:p>
            <a:pPr marL="1252538" lvl="3" indent="-338138">
              <a:lnSpc>
                <a:spcPct val="90000"/>
              </a:lnSpc>
              <a:spcBef>
                <a:spcPts val="663"/>
              </a:spcBef>
              <a:buSzPct val="60000"/>
              <a:buFont typeface="StarSymbol" charset="0"/>
              <a:buBlip>
                <a:blip r:embed="rId3"/>
              </a:buBlip>
              <a:tabLst>
                <a:tab pos="1295400" algn="l"/>
                <a:tab pos="1744663" algn="l"/>
                <a:tab pos="2193925" algn="l"/>
                <a:tab pos="2643188" algn="l"/>
                <a:tab pos="3092450" algn="l"/>
                <a:tab pos="3541713" algn="l"/>
                <a:tab pos="3990975" algn="l"/>
                <a:tab pos="4440238" algn="l"/>
                <a:tab pos="4889500" algn="l"/>
                <a:tab pos="5338763" algn="l"/>
                <a:tab pos="5788025" algn="l"/>
                <a:tab pos="6237288" algn="l"/>
                <a:tab pos="6686550" algn="l"/>
                <a:tab pos="7135813" algn="l"/>
                <a:tab pos="7585075" algn="l"/>
                <a:tab pos="8034338" algn="l"/>
                <a:tab pos="8483600" algn="l"/>
                <a:tab pos="8932863" algn="l"/>
                <a:tab pos="9382125" algn="l"/>
              </a:tabLst>
            </a:pPr>
            <a:r>
              <a:rPr lang="en-GB" sz="2400" dirty="0"/>
              <a:t>Safety: at most one process may execute in the critical section at a time</a:t>
            </a:r>
          </a:p>
          <a:p>
            <a:pPr marL="1252538" lvl="3" indent="-338138">
              <a:lnSpc>
                <a:spcPct val="90000"/>
              </a:lnSpc>
              <a:spcBef>
                <a:spcPts val="663"/>
              </a:spcBef>
              <a:buSzPct val="60000"/>
              <a:buFont typeface="StarSymbol" charset="0"/>
              <a:buBlip>
                <a:blip r:embed="rId3"/>
              </a:buBlip>
              <a:tabLst>
                <a:tab pos="1295400" algn="l"/>
                <a:tab pos="1744663" algn="l"/>
                <a:tab pos="2193925" algn="l"/>
                <a:tab pos="2643188" algn="l"/>
                <a:tab pos="3092450" algn="l"/>
                <a:tab pos="3541713" algn="l"/>
                <a:tab pos="3990975" algn="l"/>
                <a:tab pos="4440238" algn="l"/>
                <a:tab pos="4889500" algn="l"/>
                <a:tab pos="5338763" algn="l"/>
                <a:tab pos="5788025" algn="l"/>
                <a:tab pos="6237288" algn="l"/>
                <a:tab pos="6686550" algn="l"/>
                <a:tab pos="7135813" algn="l"/>
                <a:tab pos="7585075" algn="l"/>
                <a:tab pos="8034338" algn="l"/>
                <a:tab pos="8483600" algn="l"/>
                <a:tab pos="8932863" algn="l"/>
                <a:tab pos="9382125" algn="l"/>
              </a:tabLst>
            </a:pPr>
            <a:r>
              <a:rPr lang="en-GB" sz="2400" dirty="0"/>
              <a:t>Liveness1: no </a:t>
            </a:r>
            <a:r>
              <a:rPr lang="en-GB" sz="2400" dirty="0" smtClean="0"/>
              <a:t>deadlock</a:t>
            </a:r>
            <a:endParaRPr lang="en-GB" sz="2400" dirty="0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0825" cy="1139825"/>
          </a:xfrm>
          <a:ln/>
        </p:spPr>
        <p:txBody>
          <a:bodyPr/>
          <a:lstStyle/>
          <a:p>
            <a:pPr>
              <a:lnSpc>
                <a:spcPct val="94000"/>
              </a:lnSpc>
              <a:buSzPct val="6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/>
              <a:t>Safety and liveness properties</a:t>
            </a:r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3175" y="1203325"/>
            <a:ext cx="8683625" cy="5656263"/>
          </a:xfrm>
          <a:prstGeom prst="rect">
            <a:avLst/>
          </a:prstGeom>
          <a:noFill/>
          <a:ln/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marL="457200" lvl="1" indent="0">
              <a:lnSpc>
                <a:spcPct val="94000"/>
              </a:lnSpc>
              <a:spcBef>
                <a:spcPts val="763"/>
              </a:spcBef>
              <a:buSzPct val="60000"/>
              <a:buNone/>
              <a:tabLst>
                <a:tab pos="1295400" algn="l"/>
                <a:tab pos="1744663" algn="l"/>
                <a:tab pos="2193925" algn="l"/>
                <a:tab pos="2643188" algn="l"/>
                <a:tab pos="3092450" algn="l"/>
                <a:tab pos="3541713" algn="l"/>
                <a:tab pos="3990975" algn="l"/>
                <a:tab pos="4440238" algn="l"/>
                <a:tab pos="4889500" algn="l"/>
                <a:tab pos="5338763" algn="l"/>
                <a:tab pos="5788025" algn="l"/>
                <a:tab pos="6237288" algn="l"/>
                <a:tab pos="6686550" algn="l"/>
                <a:tab pos="7135813" algn="l"/>
                <a:tab pos="7585075" algn="l"/>
                <a:tab pos="8034338" algn="l"/>
                <a:tab pos="8483600" algn="l"/>
                <a:tab pos="8932863" algn="l"/>
                <a:tab pos="9382125" algn="l"/>
              </a:tabLst>
            </a:pPr>
            <a:r>
              <a:rPr lang="en-GB" sz="3200" dirty="0"/>
              <a:t>A distributed algorithm must satisfy the following properties:</a:t>
            </a:r>
          </a:p>
          <a:p>
            <a:pPr marL="1252538" lvl="3" indent="-338138">
              <a:lnSpc>
                <a:spcPct val="90000"/>
              </a:lnSpc>
              <a:spcBef>
                <a:spcPts val="763"/>
              </a:spcBef>
              <a:buSzPct val="60000"/>
              <a:buFont typeface="StarSymbol" charset="0"/>
              <a:buBlip>
                <a:blip r:embed="rId3"/>
              </a:buBlip>
              <a:tabLst>
                <a:tab pos="1295400" algn="l"/>
                <a:tab pos="1744663" algn="l"/>
                <a:tab pos="2193925" algn="l"/>
                <a:tab pos="2643188" algn="l"/>
                <a:tab pos="3092450" algn="l"/>
                <a:tab pos="3541713" algn="l"/>
                <a:tab pos="3990975" algn="l"/>
                <a:tab pos="4440238" algn="l"/>
                <a:tab pos="4889500" algn="l"/>
                <a:tab pos="5338763" algn="l"/>
                <a:tab pos="5788025" algn="l"/>
                <a:tab pos="6237288" algn="l"/>
                <a:tab pos="6686550" algn="l"/>
                <a:tab pos="7135813" algn="l"/>
                <a:tab pos="7585075" algn="l"/>
                <a:tab pos="8034338" algn="l"/>
                <a:tab pos="8483600" algn="l"/>
                <a:tab pos="8932863" algn="l"/>
                <a:tab pos="9382125" algn="l"/>
              </a:tabLst>
            </a:pPr>
            <a:r>
              <a:rPr lang="en-GB" sz="2400" dirty="0"/>
              <a:t>Safety (nothing bad happens)</a:t>
            </a:r>
          </a:p>
          <a:p>
            <a:pPr marL="1252538" lvl="3" indent="-338138">
              <a:lnSpc>
                <a:spcPct val="90000"/>
              </a:lnSpc>
              <a:spcBef>
                <a:spcPts val="763"/>
              </a:spcBef>
              <a:buSzPct val="60000"/>
              <a:buFont typeface="StarSymbol" charset="0"/>
              <a:buBlip>
                <a:blip r:embed="rId3"/>
              </a:buBlip>
              <a:tabLst>
                <a:tab pos="1295400" algn="l"/>
                <a:tab pos="1744663" algn="l"/>
                <a:tab pos="2193925" algn="l"/>
                <a:tab pos="2643188" algn="l"/>
                <a:tab pos="3092450" algn="l"/>
                <a:tab pos="3541713" algn="l"/>
                <a:tab pos="3990975" algn="l"/>
                <a:tab pos="4440238" algn="l"/>
                <a:tab pos="4889500" algn="l"/>
                <a:tab pos="5338763" algn="l"/>
                <a:tab pos="5788025" algn="l"/>
                <a:tab pos="6237288" algn="l"/>
                <a:tab pos="6686550" algn="l"/>
                <a:tab pos="7135813" algn="l"/>
                <a:tab pos="7585075" algn="l"/>
                <a:tab pos="8034338" algn="l"/>
                <a:tab pos="8483600" algn="l"/>
                <a:tab pos="8932863" algn="l"/>
                <a:tab pos="9382125" algn="l"/>
              </a:tabLst>
            </a:pPr>
            <a:r>
              <a:rPr lang="en-GB" sz="2400" dirty="0" err="1"/>
              <a:t>Liveness</a:t>
            </a:r>
            <a:r>
              <a:rPr lang="en-GB" sz="2400" dirty="0"/>
              <a:t> (eventually something good happens)</a:t>
            </a:r>
            <a:endParaRPr lang="en-GB" dirty="0" smtClean="0"/>
          </a:p>
          <a:p>
            <a:pPr marL="795338" lvl="1" indent="-338138">
              <a:lnSpc>
                <a:spcPct val="90000"/>
              </a:lnSpc>
              <a:spcBef>
                <a:spcPts val="763"/>
              </a:spcBef>
              <a:buSzPct val="60000"/>
              <a:buFont typeface="StarSymbol" charset="0"/>
              <a:buBlip>
                <a:blip r:embed="rId3"/>
              </a:buBlip>
              <a:tabLst>
                <a:tab pos="1295400" algn="l"/>
                <a:tab pos="1744663" algn="l"/>
                <a:tab pos="2193925" algn="l"/>
                <a:tab pos="2643188" algn="l"/>
                <a:tab pos="3092450" algn="l"/>
                <a:tab pos="3541713" algn="l"/>
                <a:tab pos="3990975" algn="l"/>
                <a:tab pos="4440238" algn="l"/>
                <a:tab pos="4889500" algn="l"/>
                <a:tab pos="5338763" algn="l"/>
                <a:tab pos="5788025" algn="l"/>
                <a:tab pos="6237288" algn="l"/>
                <a:tab pos="6686550" algn="l"/>
                <a:tab pos="7135813" algn="l"/>
                <a:tab pos="7585075" algn="l"/>
                <a:tab pos="8034338" algn="l"/>
                <a:tab pos="8483600" algn="l"/>
                <a:tab pos="8932863" algn="l"/>
                <a:tab pos="9382125" algn="l"/>
              </a:tabLst>
            </a:pPr>
            <a:endParaRPr lang="en-GB" sz="1800" dirty="0" smtClean="0"/>
          </a:p>
          <a:p>
            <a:pPr marL="795338" lvl="1" indent="-338138">
              <a:lnSpc>
                <a:spcPct val="90000"/>
              </a:lnSpc>
              <a:spcBef>
                <a:spcPts val="763"/>
              </a:spcBef>
              <a:buSzPct val="60000"/>
              <a:buNone/>
              <a:tabLst>
                <a:tab pos="1295400" algn="l"/>
                <a:tab pos="1744663" algn="l"/>
                <a:tab pos="2193925" algn="l"/>
                <a:tab pos="2643188" algn="l"/>
                <a:tab pos="3092450" algn="l"/>
                <a:tab pos="3541713" algn="l"/>
                <a:tab pos="3990975" algn="l"/>
                <a:tab pos="4440238" algn="l"/>
                <a:tab pos="4889500" algn="l"/>
                <a:tab pos="5338763" algn="l"/>
                <a:tab pos="5788025" algn="l"/>
                <a:tab pos="6237288" algn="l"/>
                <a:tab pos="6686550" algn="l"/>
                <a:tab pos="7135813" algn="l"/>
                <a:tab pos="7585075" algn="l"/>
                <a:tab pos="8034338" algn="l"/>
                <a:tab pos="8483600" algn="l"/>
                <a:tab pos="8932863" algn="l"/>
                <a:tab pos="9382125" algn="l"/>
              </a:tabLst>
            </a:pPr>
            <a:r>
              <a:rPr lang="en-GB" sz="3200" dirty="0" smtClean="0"/>
              <a:t>For </a:t>
            </a:r>
            <a:r>
              <a:rPr lang="en-GB" sz="3200" dirty="0"/>
              <a:t>mutual </a:t>
            </a:r>
            <a:r>
              <a:rPr lang="en-GB" sz="3200" dirty="0" err="1"/>
              <a:t>exlusion</a:t>
            </a:r>
            <a:r>
              <a:rPr lang="en-GB" sz="3200" dirty="0"/>
              <a:t>:</a:t>
            </a:r>
          </a:p>
          <a:p>
            <a:pPr marL="1252538" lvl="3" indent="-338138">
              <a:lnSpc>
                <a:spcPct val="90000"/>
              </a:lnSpc>
              <a:spcBef>
                <a:spcPts val="663"/>
              </a:spcBef>
              <a:buSzPct val="60000"/>
              <a:buFont typeface="StarSymbol" charset="0"/>
              <a:buBlip>
                <a:blip r:embed="rId3"/>
              </a:buBlip>
              <a:tabLst>
                <a:tab pos="1295400" algn="l"/>
                <a:tab pos="1744663" algn="l"/>
                <a:tab pos="2193925" algn="l"/>
                <a:tab pos="2643188" algn="l"/>
                <a:tab pos="3092450" algn="l"/>
                <a:tab pos="3541713" algn="l"/>
                <a:tab pos="3990975" algn="l"/>
                <a:tab pos="4440238" algn="l"/>
                <a:tab pos="4889500" algn="l"/>
                <a:tab pos="5338763" algn="l"/>
                <a:tab pos="5788025" algn="l"/>
                <a:tab pos="6237288" algn="l"/>
                <a:tab pos="6686550" algn="l"/>
                <a:tab pos="7135813" algn="l"/>
                <a:tab pos="7585075" algn="l"/>
                <a:tab pos="8034338" algn="l"/>
                <a:tab pos="8483600" algn="l"/>
                <a:tab pos="8932863" algn="l"/>
                <a:tab pos="9382125" algn="l"/>
              </a:tabLst>
            </a:pPr>
            <a:r>
              <a:rPr lang="en-GB" sz="2400" dirty="0"/>
              <a:t>Safety: at most one process may execute in the critical section at a time</a:t>
            </a:r>
          </a:p>
          <a:p>
            <a:pPr marL="1252538" lvl="3" indent="-338138">
              <a:lnSpc>
                <a:spcPct val="90000"/>
              </a:lnSpc>
              <a:spcBef>
                <a:spcPts val="663"/>
              </a:spcBef>
              <a:buSzPct val="60000"/>
              <a:buFont typeface="StarSymbol" charset="0"/>
              <a:buBlip>
                <a:blip r:embed="rId3"/>
              </a:buBlip>
              <a:tabLst>
                <a:tab pos="1295400" algn="l"/>
                <a:tab pos="1744663" algn="l"/>
                <a:tab pos="2193925" algn="l"/>
                <a:tab pos="2643188" algn="l"/>
                <a:tab pos="3092450" algn="l"/>
                <a:tab pos="3541713" algn="l"/>
                <a:tab pos="3990975" algn="l"/>
                <a:tab pos="4440238" algn="l"/>
                <a:tab pos="4889500" algn="l"/>
                <a:tab pos="5338763" algn="l"/>
                <a:tab pos="5788025" algn="l"/>
                <a:tab pos="6237288" algn="l"/>
                <a:tab pos="6686550" algn="l"/>
                <a:tab pos="7135813" algn="l"/>
                <a:tab pos="7585075" algn="l"/>
                <a:tab pos="8034338" algn="l"/>
                <a:tab pos="8483600" algn="l"/>
                <a:tab pos="8932863" algn="l"/>
                <a:tab pos="9382125" algn="l"/>
              </a:tabLst>
            </a:pPr>
            <a:r>
              <a:rPr lang="en-GB" sz="2400" dirty="0"/>
              <a:t>Liveness1: no deadlock</a:t>
            </a:r>
          </a:p>
          <a:p>
            <a:pPr marL="1252538" lvl="3" indent="-338138">
              <a:lnSpc>
                <a:spcPct val="90000"/>
              </a:lnSpc>
              <a:spcBef>
                <a:spcPts val="663"/>
              </a:spcBef>
              <a:buSzPct val="60000"/>
              <a:buFont typeface="StarSymbol" charset="0"/>
              <a:buBlip>
                <a:blip r:embed="rId3"/>
              </a:buBlip>
              <a:tabLst>
                <a:tab pos="1295400" algn="l"/>
                <a:tab pos="1744663" algn="l"/>
                <a:tab pos="2193925" algn="l"/>
                <a:tab pos="2643188" algn="l"/>
                <a:tab pos="3092450" algn="l"/>
                <a:tab pos="3541713" algn="l"/>
                <a:tab pos="3990975" algn="l"/>
                <a:tab pos="4440238" algn="l"/>
                <a:tab pos="4889500" algn="l"/>
                <a:tab pos="5338763" algn="l"/>
                <a:tab pos="5788025" algn="l"/>
                <a:tab pos="6237288" algn="l"/>
                <a:tab pos="6686550" algn="l"/>
                <a:tab pos="7135813" algn="l"/>
                <a:tab pos="7585075" algn="l"/>
                <a:tab pos="8034338" algn="l"/>
                <a:tab pos="8483600" algn="l"/>
                <a:tab pos="8932863" algn="l"/>
                <a:tab pos="9382125" algn="l"/>
              </a:tabLst>
            </a:pPr>
            <a:r>
              <a:rPr lang="en-GB" sz="2400" dirty="0"/>
              <a:t>Liveness2: no starvation   (stronger </a:t>
            </a:r>
            <a:r>
              <a:rPr lang="en-GB" sz="2400" dirty="0" err="1"/>
              <a:t>liveness</a:t>
            </a:r>
            <a:r>
              <a:rPr lang="en-GB" sz="2400" dirty="0"/>
              <a:t> condition</a:t>
            </a:r>
            <a:r>
              <a:rPr lang="en-GB" sz="2400" dirty="0" smtClean="0"/>
              <a:t>)</a:t>
            </a:r>
            <a:endParaRPr lang="en-GB" sz="2400" dirty="0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0825" cy="1139825"/>
          </a:xfrm>
          <a:ln/>
        </p:spPr>
        <p:txBody>
          <a:bodyPr/>
          <a:lstStyle/>
          <a:p>
            <a:pPr>
              <a:lnSpc>
                <a:spcPct val="94000"/>
              </a:lnSpc>
              <a:buSzPct val="6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/>
              <a:t>Safety and liveness properties</a:t>
            </a:r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3175" y="1203325"/>
            <a:ext cx="8683625" cy="5656263"/>
          </a:xfrm>
          <a:prstGeom prst="rect">
            <a:avLst/>
          </a:prstGeom>
          <a:noFill/>
          <a:ln/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marL="457200" lvl="1" indent="0">
              <a:lnSpc>
                <a:spcPct val="94000"/>
              </a:lnSpc>
              <a:spcBef>
                <a:spcPts val="763"/>
              </a:spcBef>
              <a:buSzPct val="60000"/>
              <a:buNone/>
              <a:tabLst>
                <a:tab pos="1295400" algn="l"/>
                <a:tab pos="1744663" algn="l"/>
                <a:tab pos="2193925" algn="l"/>
                <a:tab pos="2643188" algn="l"/>
                <a:tab pos="3092450" algn="l"/>
                <a:tab pos="3541713" algn="l"/>
                <a:tab pos="3990975" algn="l"/>
                <a:tab pos="4440238" algn="l"/>
                <a:tab pos="4889500" algn="l"/>
                <a:tab pos="5338763" algn="l"/>
                <a:tab pos="5788025" algn="l"/>
                <a:tab pos="6237288" algn="l"/>
                <a:tab pos="6686550" algn="l"/>
                <a:tab pos="7135813" algn="l"/>
                <a:tab pos="7585075" algn="l"/>
                <a:tab pos="8034338" algn="l"/>
                <a:tab pos="8483600" algn="l"/>
                <a:tab pos="8932863" algn="l"/>
                <a:tab pos="9382125" algn="l"/>
              </a:tabLst>
            </a:pPr>
            <a:r>
              <a:rPr lang="en-GB" sz="3200" dirty="0"/>
              <a:t>A distributed algorithm must satisfy the following properties:</a:t>
            </a:r>
          </a:p>
          <a:p>
            <a:pPr marL="1252538" lvl="3" indent="-338138">
              <a:lnSpc>
                <a:spcPct val="90000"/>
              </a:lnSpc>
              <a:spcBef>
                <a:spcPts val="763"/>
              </a:spcBef>
              <a:buSzPct val="60000"/>
              <a:buFont typeface="StarSymbol" charset="0"/>
              <a:buBlip>
                <a:blip r:embed="rId3"/>
              </a:buBlip>
              <a:tabLst>
                <a:tab pos="1295400" algn="l"/>
                <a:tab pos="1744663" algn="l"/>
                <a:tab pos="2193925" algn="l"/>
                <a:tab pos="2643188" algn="l"/>
                <a:tab pos="3092450" algn="l"/>
                <a:tab pos="3541713" algn="l"/>
                <a:tab pos="3990975" algn="l"/>
                <a:tab pos="4440238" algn="l"/>
                <a:tab pos="4889500" algn="l"/>
                <a:tab pos="5338763" algn="l"/>
                <a:tab pos="5788025" algn="l"/>
                <a:tab pos="6237288" algn="l"/>
                <a:tab pos="6686550" algn="l"/>
                <a:tab pos="7135813" algn="l"/>
                <a:tab pos="7585075" algn="l"/>
                <a:tab pos="8034338" algn="l"/>
                <a:tab pos="8483600" algn="l"/>
                <a:tab pos="8932863" algn="l"/>
                <a:tab pos="9382125" algn="l"/>
              </a:tabLst>
            </a:pPr>
            <a:r>
              <a:rPr lang="en-GB" sz="2400" dirty="0"/>
              <a:t>Safety (nothing bad happens)</a:t>
            </a:r>
          </a:p>
          <a:p>
            <a:pPr marL="1252538" lvl="3" indent="-338138">
              <a:lnSpc>
                <a:spcPct val="90000"/>
              </a:lnSpc>
              <a:spcBef>
                <a:spcPts val="763"/>
              </a:spcBef>
              <a:buSzPct val="60000"/>
              <a:buFont typeface="StarSymbol" charset="0"/>
              <a:buBlip>
                <a:blip r:embed="rId3"/>
              </a:buBlip>
              <a:tabLst>
                <a:tab pos="1295400" algn="l"/>
                <a:tab pos="1744663" algn="l"/>
                <a:tab pos="2193925" algn="l"/>
                <a:tab pos="2643188" algn="l"/>
                <a:tab pos="3092450" algn="l"/>
                <a:tab pos="3541713" algn="l"/>
                <a:tab pos="3990975" algn="l"/>
                <a:tab pos="4440238" algn="l"/>
                <a:tab pos="4889500" algn="l"/>
                <a:tab pos="5338763" algn="l"/>
                <a:tab pos="5788025" algn="l"/>
                <a:tab pos="6237288" algn="l"/>
                <a:tab pos="6686550" algn="l"/>
                <a:tab pos="7135813" algn="l"/>
                <a:tab pos="7585075" algn="l"/>
                <a:tab pos="8034338" algn="l"/>
                <a:tab pos="8483600" algn="l"/>
                <a:tab pos="8932863" algn="l"/>
                <a:tab pos="9382125" algn="l"/>
              </a:tabLst>
            </a:pPr>
            <a:r>
              <a:rPr lang="en-GB" sz="2400" dirty="0" err="1"/>
              <a:t>Liveness</a:t>
            </a:r>
            <a:r>
              <a:rPr lang="en-GB" sz="2400" dirty="0"/>
              <a:t> (eventually something good happens)</a:t>
            </a:r>
            <a:endParaRPr lang="en-GB" dirty="0" smtClean="0"/>
          </a:p>
          <a:p>
            <a:pPr marL="795338" lvl="1" indent="-338138">
              <a:lnSpc>
                <a:spcPct val="90000"/>
              </a:lnSpc>
              <a:spcBef>
                <a:spcPts val="763"/>
              </a:spcBef>
              <a:buSzPct val="60000"/>
              <a:buFont typeface="StarSymbol" charset="0"/>
              <a:buBlip>
                <a:blip r:embed="rId3"/>
              </a:buBlip>
              <a:tabLst>
                <a:tab pos="1295400" algn="l"/>
                <a:tab pos="1744663" algn="l"/>
                <a:tab pos="2193925" algn="l"/>
                <a:tab pos="2643188" algn="l"/>
                <a:tab pos="3092450" algn="l"/>
                <a:tab pos="3541713" algn="l"/>
                <a:tab pos="3990975" algn="l"/>
                <a:tab pos="4440238" algn="l"/>
                <a:tab pos="4889500" algn="l"/>
                <a:tab pos="5338763" algn="l"/>
                <a:tab pos="5788025" algn="l"/>
                <a:tab pos="6237288" algn="l"/>
                <a:tab pos="6686550" algn="l"/>
                <a:tab pos="7135813" algn="l"/>
                <a:tab pos="7585075" algn="l"/>
                <a:tab pos="8034338" algn="l"/>
                <a:tab pos="8483600" algn="l"/>
                <a:tab pos="8932863" algn="l"/>
                <a:tab pos="9382125" algn="l"/>
              </a:tabLst>
            </a:pPr>
            <a:endParaRPr lang="en-GB" sz="1800" dirty="0" smtClean="0"/>
          </a:p>
          <a:p>
            <a:pPr marL="795338" lvl="1" indent="-338138">
              <a:lnSpc>
                <a:spcPct val="90000"/>
              </a:lnSpc>
              <a:spcBef>
                <a:spcPts val="763"/>
              </a:spcBef>
              <a:buSzPct val="60000"/>
              <a:buNone/>
              <a:tabLst>
                <a:tab pos="1295400" algn="l"/>
                <a:tab pos="1744663" algn="l"/>
                <a:tab pos="2193925" algn="l"/>
                <a:tab pos="2643188" algn="l"/>
                <a:tab pos="3092450" algn="l"/>
                <a:tab pos="3541713" algn="l"/>
                <a:tab pos="3990975" algn="l"/>
                <a:tab pos="4440238" algn="l"/>
                <a:tab pos="4889500" algn="l"/>
                <a:tab pos="5338763" algn="l"/>
                <a:tab pos="5788025" algn="l"/>
                <a:tab pos="6237288" algn="l"/>
                <a:tab pos="6686550" algn="l"/>
                <a:tab pos="7135813" algn="l"/>
                <a:tab pos="7585075" algn="l"/>
                <a:tab pos="8034338" algn="l"/>
                <a:tab pos="8483600" algn="l"/>
                <a:tab pos="8932863" algn="l"/>
                <a:tab pos="9382125" algn="l"/>
              </a:tabLst>
            </a:pPr>
            <a:r>
              <a:rPr lang="en-GB" sz="3200" dirty="0" smtClean="0"/>
              <a:t>For </a:t>
            </a:r>
            <a:r>
              <a:rPr lang="en-GB" sz="3200" dirty="0"/>
              <a:t>mutual </a:t>
            </a:r>
            <a:r>
              <a:rPr lang="en-GB" sz="3200" dirty="0" err="1"/>
              <a:t>exlusion</a:t>
            </a:r>
            <a:r>
              <a:rPr lang="en-GB" sz="3200" dirty="0"/>
              <a:t>:</a:t>
            </a:r>
          </a:p>
          <a:p>
            <a:pPr marL="1252538" lvl="3" indent="-338138">
              <a:lnSpc>
                <a:spcPct val="90000"/>
              </a:lnSpc>
              <a:spcBef>
                <a:spcPts val="663"/>
              </a:spcBef>
              <a:buSzPct val="60000"/>
              <a:buFont typeface="StarSymbol" charset="0"/>
              <a:buBlip>
                <a:blip r:embed="rId3"/>
              </a:buBlip>
              <a:tabLst>
                <a:tab pos="1295400" algn="l"/>
                <a:tab pos="1744663" algn="l"/>
                <a:tab pos="2193925" algn="l"/>
                <a:tab pos="2643188" algn="l"/>
                <a:tab pos="3092450" algn="l"/>
                <a:tab pos="3541713" algn="l"/>
                <a:tab pos="3990975" algn="l"/>
                <a:tab pos="4440238" algn="l"/>
                <a:tab pos="4889500" algn="l"/>
                <a:tab pos="5338763" algn="l"/>
                <a:tab pos="5788025" algn="l"/>
                <a:tab pos="6237288" algn="l"/>
                <a:tab pos="6686550" algn="l"/>
                <a:tab pos="7135813" algn="l"/>
                <a:tab pos="7585075" algn="l"/>
                <a:tab pos="8034338" algn="l"/>
                <a:tab pos="8483600" algn="l"/>
                <a:tab pos="8932863" algn="l"/>
                <a:tab pos="9382125" algn="l"/>
              </a:tabLst>
            </a:pPr>
            <a:r>
              <a:rPr lang="en-GB" sz="2400" dirty="0"/>
              <a:t>Safety: at most one process may execute in the critical section at a time</a:t>
            </a:r>
          </a:p>
          <a:p>
            <a:pPr marL="1252538" lvl="3" indent="-338138">
              <a:lnSpc>
                <a:spcPct val="90000"/>
              </a:lnSpc>
              <a:spcBef>
                <a:spcPts val="663"/>
              </a:spcBef>
              <a:buSzPct val="60000"/>
              <a:buFont typeface="StarSymbol" charset="0"/>
              <a:buBlip>
                <a:blip r:embed="rId3"/>
              </a:buBlip>
              <a:tabLst>
                <a:tab pos="1295400" algn="l"/>
                <a:tab pos="1744663" algn="l"/>
                <a:tab pos="2193925" algn="l"/>
                <a:tab pos="2643188" algn="l"/>
                <a:tab pos="3092450" algn="l"/>
                <a:tab pos="3541713" algn="l"/>
                <a:tab pos="3990975" algn="l"/>
                <a:tab pos="4440238" algn="l"/>
                <a:tab pos="4889500" algn="l"/>
                <a:tab pos="5338763" algn="l"/>
                <a:tab pos="5788025" algn="l"/>
                <a:tab pos="6237288" algn="l"/>
                <a:tab pos="6686550" algn="l"/>
                <a:tab pos="7135813" algn="l"/>
                <a:tab pos="7585075" algn="l"/>
                <a:tab pos="8034338" algn="l"/>
                <a:tab pos="8483600" algn="l"/>
                <a:tab pos="8932863" algn="l"/>
                <a:tab pos="9382125" algn="l"/>
              </a:tabLst>
            </a:pPr>
            <a:r>
              <a:rPr lang="en-GB" sz="2400" dirty="0"/>
              <a:t>Liveness1: no deadlock</a:t>
            </a:r>
          </a:p>
          <a:p>
            <a:pPr marL="1252538" lvl="3" indent="-338138">
              <a:lnSpc>
                <a:spcPct val="90000"/>
              </a:lnSpc>
              <a:spcBef>
                <a:spcPts val="663"/>
              </a:spcBef>
              <a:buSzPct val="60000"/>
              <a:buFont typeface="StarSymbol" charset="0"/>
              <a:buBlip>
                <a:blip r:embed="rId3"/>
              </a:buBlip>
              <a:tabLst>
                <a:tab pos="1295400" algn="l"/>
                <a:tab pos="1744663" algn="l"/>
                <a:tab pos="2193925" algn="l"/>
                <a:tab pos="2643188" algn="l"/>
                <a:tab pos="3092450" algn="l"/>
                <a:tab pos="3541713" algn="l"/>
                <a:tab pos="3990975" algn="l"/>
                <a:tab pos="4440238" algn="l"/>
                <a:tab pos="4889500" algn="l"/>
                <a:tab pos="5338763" algn="l"/>
                <a:tab pos="5788025" algn="l"/>
                <a:tab pos="6237288" algn="l"/>
                <a:tab pos="6686550" algn="l"/>
                <a:tab pos="7135813" algn="l"/>
                <a:tab pos="7585075" algn="l"/>
                <a:tab pos="8034338" algn="l"/>
                <a:tab pos="8483600" algn="l"/>
                <a:tab pos="8932863" algn="l"/>
                <a:tab pos="9382125" algn="l"/>
              </a:tabLst>
            </a:pPr>
            <a:r>
              <a:rPr lang="en-GB" sz="2400" dirty="0"/>
              <a:t>Liveness2: no starvation   (stronger </a:t>
            </a:r>
            <a:r>
              <a:rPr lang="en-GB" sz="2400" dirty="0" err="1"/>
              <a:t>liveness</a:t>
            </a:r>
            <a:r>
              <a:rPr lang="en-GB" sz="2400" dirty="0"/>
              <a:t> condition)</a:t>
            </a:r>
          </a:p>
          <a:p>
            <a:pPr marL="1252538" lvl="3" indent="-338138">
              <a:lnSpc>
                <a:spcPct val="90000"/>
              </a:lnSpc>
              <a:spcBef>
                <a:spcPts val="663"/>
              </a:spcBef>
              <a:buSzPct val="60000"/>
              <a:buFont typeface="StarSymbol" charset="0"/>
              <a:buBlip>
                <a:blip r:embed="rId3"/>
              </a:buBlip>
              <a:tabLst>
                <a:tab pos="1295400" algn="l"/>
                <a:tab pos="1744663" algn="l"/>
                <a:tab pos="2193925" algn="l"/>
                <a:tab pos="2643188" algn="l"/>
                <a:tab pos="3092450" algn="l"/>
                <a:tab pos="3541713" algn="l"/>
                <a:tab pos="3990975" algn="l"/>
                <a:tab pos="4440238" algn="l"/>
                <a:tab pos="4889500" algn="l"/>
                <a:tab pos="5338763" algn="l"/>
                <a:tab pos="5788025" algn="l"/>
                <a:tab pos="6237288" algn="l"/>
                <a:tab pos="6686550" algn="l"/>
                <a:tab pos="7135813" algn="l"/>
                <a:tab pos="7585075" algn="l"/>
                <a:tab pos="8034338" algn="l"/>
                <a:tab pos="8483600" algn="l"/>
                <a:tab pos="8932863" algn="l"/>
                <a:tab pos="9382125" algn="l"/>
              </a:tabLst>
            </a:pPr>
            <a:r>
              <a:rPr lang="en-GB" sz="2400" dirty="0"/>
              <a:t>Liveness3: requests are handled in the order defined by the “happens before” relation  (strongest </a:t>
            </a:r>
            <a:r>
              <a:rPr lang="en-GB" sz="2400" dirty="0" err="1"/>
              <a:t>liveness</a:t>
            </a:r>
            <a:r>
              <a:rPr lang="en-GB" sz="2400" dirty="0"/>
              <a:t> condition)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lIns="90000" tIns="46800" rIns="90000" bIns="46800"/>
          <a:lstStyle/>
          <a:p>
            <a:pPr>
              <a:lnSpc>
                <a:spcPct val="94000"/>
              </a:lnSpc>
              <a:buSzPct val="6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4000"/>
              <a:t>A centralized token-based algorithm</a:t>
            </a:r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5029200"/>
            <a:ext cx="9144000" cy="1828800"/>
          </a:xfrm>
          <a:ln/>
        </p:spPr>
        <p:txBody>
          <a:bodyPr lIns="90000" tIns="46800" rIns="90000" bIns="46800"/>
          <a:lstStyle/>
          <a:p>
            <a:pPr marL="957263" indent="-609600" algn="l">
              <a:lnSpc>
                <a:spcPct val="94000"/>
              </a:lnSpc>
              <a:spcBef>
                <a:spcPts val="463"/>
              </a:spcBef>
              <a:buClr>
                <a:srgbClr val="000000"/>
              </a:buClr>
              <a:buSzTx/>
              <a:buFont typeface="Times New Roman" pitchFamily="-65" charset="0"/>
              <a:buAutoNum type="alphaLcParenR"/>
              <a:tabLst>
                <a:tab pos="682625" algn="l"/>
                <a:tab pos="712788" algn="l"/>
                <a:tab pos="1162050" algn="l"/>
                <a:tab pos="1611313" algn="l"/>
                <a:tab pos="2060575" algn="l"/>
                <a:tab pos="2509838" algn="l"/>
                <a:tab pos="2959100" algn="l"/>
                <a:tab pos="3408363" algn="l"/>
                <a:tab pos="3857625" algn="l"/>
                <a:tab pos="4306888" algn="l"/>
                <a:tab pos="4756150" algn="l"/>
                <a:tab pos="5205413" algn="l"/>
                <a:tab pos="5654675" algn="l"/>
                <a:tab pos="6103938" algn="l"/>
                <a:tab pos="6553200" algn="l"/>
                <a:tab pos="7002463" algn="l"/>
                <a:tab pos="7451725" algn="l"/>
                <a:tab pos="7900988" algn="l"/>
                <a:tab pos="8350250" algn="l"/>
                <a:tab pos="8799513" algn="l"/>
                <a:tab pos="9248775" algn="l"/>
              </a:tabLst>
            </a:pPr>
            <a:r>
              <a:rPr lang="en-GB" sz="2000"/>
              <a:t>Process 1 asks the coordinator for permission to enter a critical region.  Permission is granted</a:t>
            </a:r>
          </a:p>
          <a:p>
            <a:pPr marL="957263" indent="-609600" algn="l">
              <a:lnSpc>
                <a:spcPct val="80000"/>
              </a:lnSpc>
              <a:spcBef>
                <a:spcPts val="463"/>
              </a:spcBef>
              <a:buClr>
                <a:srgbClr val="000000"/>
              </a:buClr>
              <a:buSzTx/>
              <a:buFont typeface="Times New Roman" pitchFamily="-65" charset="0"/>
              <a:buAutoNum type="alphaLcParenR"/>
              <a:tabLst>
                <a:tab pos="682625" algn="l"/>
                <a:tab pos="712788" algn="l"/>
                <a:tab pos="1162050" algn="l"/>
                <a:tab pos="1611313" algn="l"/>
                <a:tab pos="2060575" algn="l"/>
                <a:tab pos="2509838" algn="l"/>
                <a:tab pos="2959100" algn="l"/>
                <a:tab pos="3408363" algn="l"/>
                <a:tab pos="3857625" algn="l"/>
                <a:tab pos="4306888" algn="l"/>
                <a:tab pos="4756150" algn="l"/>
                <a:tab pos="5205413" algn="l"/>
                <a:tab pos="5654675" algn="l"/>
                <a:tab pos="6103938" algn="l"/>
                <a:tab pos="6553200" algn="l"/>
                <a:tab pos="7002463" algn="l"/>
                <a:tab pos="7451725" algn="l"/>
                <a:tab pos="7900988" algn="l"/>
                <a:tab pos="8350250" algn="l"/>
                <a:tab pos="8799513" algn="l"/>
                <a:tab pos="9248775" algn="l"/>
              </a:tabLst>
            </a:pPr>
            <a:r>
              <a:rPr lang="en-GB" sz="2000"/>
              <a:t>Process 2 then asks permission to enter the same critical region.  The coordinator does not reply.</a:t>
            </a:r>
          </a:p>
          <a:p>
            <a:pPr marL="957263" indent="-609600" algn="l">
              <a:lnSpc>
                <a:spcPct val="80000"/>
              </a:lnSpc>
              <a:spcBef>
                <a:spcPts val="463"/>
              </a:spcBef>
              <a:buClr>
                <a:srgbClr val="000000"/>
              </a:buClr>
              <a:buSzTx/>
              <a:buFont typeface="Times New Roman" pitchFamily="-65" charset="0"/>
              <a:buAutoNum type="alphaLcParenR"/>
              <a:tabLst>
                <a:tab pos="682625" algn="l"/>
                <a:tab pos="712788" algn="l"/>
                <a:tab pos="1162050" algn="l"/>
                <a:tab pos="1611313" algn="l"/>
                <a:tab pos="2060575" algn="l"/>
                <a:tab pos="2509838" algn="l"/>
                <a:tab pos="2959100" algn="l"/>
                <a:tab pos="3408363" algn="l"/>
                <a:tab pos="3857625" algn="l"/>
                <a:tab pos="4306888" algn="l"/>
                <a:tab pos="4756150" algn="l"/>
                <a:tab pos="5205413" algn="l"/>
                <a:tab pos="5654675" algn="l"/>
                <a:tab pos="6103938" algn="l"/>
                <a:tab pos="6553200" algn="l"/>
                <a:tab pos="7002463" algn="l"/>
                <a:tab pos="7451725" algn="l"/>
                <a:tab pos="7900988" algn="l"/>
                <a:tab pos="8350250" algn="l"/>
                <a:tab pos="8799513" algn="l"/>
                <a:tab pos="9248775" algn="l"/>
              </a:tabLst>
            </a:pPr>
            <a:r>
              <a:rPr lang="en-GB" sz="2000"/>
              <a:t>When process 1 exits the critical region, it tells the coordinator, when then replies to 2</a:t>
            </a:r>
          </a:p>
        </p:txBody>
      </p:sp>
      <p:pic>
        <p:nvPicPr>
          <p:cNvPr id="35845" name="Picture 5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 l="24345" t="45921" r="21567" b="40634"/>
          <a:stretch>
            <a:fillRect/>
          </a:stretch>
        </p:blipFill>
        <p:spPr>
          <a:xfrm>
            <a:off x="838200" y="1219200"/>
            <a:ext cx="7467600" cy="3048000"/>
          </a:xfrm>
          <a:ln/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 New Roman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 New Roman" pitchFamily="-65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11860</TotalTime>
  <Words>5149</Words>
  <Application>Microsoft Macintosh PowerPoint</Application>
  <PresentationFormat>On-screen Show (4:3)</PresentationFormat>
  <Paragraphs>1127</Paragraphs>
  <Slides>106</Slides>
  <Notes>102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106</vt:i4>
      </vt:variant>
    </vt:vector>
  </HeadingPairs>
  <TitlesOfParts>
    <vt:vector size="108" baseType="lpstr">
      <vt:lpstr>Default Design</vt:lpstr>
      <vt:lpstr>Equation</vt:lpstr>
      <vt:lpstr>CSC 536 Lecture 1</vt:lpstr>
      <vt:lpstr>Outline</vt:lpstr>
      <vt:lpstr>What time is it?</vt:lpstr>
      <vt:lpstr>Physical clock synchronization</vt:lpstr>
      <vt:lpstr>Clock Synchronization</vt:lpstr>
      <vt:lpstr>Physical clocks</vt:lpstr>
      <vt:lpstr>3. What is time?</vt:lpstr>
      <vt:lpstr>2. Drift rate </vt:lpstr>
      <vt:lpstr>2. The synchronization problem</vt:lpstr>
      <vt:lpstr>2. The synchronization problem</vt:lpstr>
      <vt:lpstr>2. The synchronization problem</vt:lpstr>
      <vt:lpstr>2. The synchronization problem</vt:lpstr>
      <vt:lpstr>1. Cristian's Algorithm</vt:lpstr>
      <vt:lpstr>1. Cristian's Algorithm</vt:lpstr>
      <vt:lpstr>Synchronization issues</vt:lpstr>
      <vt:lpstr>Logical clocks</vt:lpstr>
      <vt:lpstr>Lamport’s approach</vt:lpstr>
      <vt:lpstr>Defining “happens-before” relation</vt:lpstr>
      <vt:lpstr>Defining “happens-before” relation</vt:lpstr>
      <vt:lpstr>Defining “happens-before” relation</vt:lpstr>
      <vt:lpstr>Defining “happens-before” relation</vt:lpstr>
      <vt:lpstr>Defining “happens-before” relation</vt:lpstr>
      <vt:lpstr>Defining “happens-before” relation</vt:lpstr>
      <vt:lpstr>Defining “happens-before” relation</vt:lpstr>
      <vt:lpstr>“happens before” relation</vt:lpstr>
      <vt:lpstr>Logical clocks</vt:lpstr>
      <vt:lpstr>Rules for managing logical clocks</vt:lpstr>
      <vt:lpstr>Time-line with LT annotations</vt:lpstr>
      <vt:lpstr>Issue with Lamport timestamps</vt:lpstr>
      <vt:lpstr>Issue with Lamport timestamps</vt:lpstr>
      <vt:lpstr>Example: Totally-Ordered Multicasting</vt:lpstr>
      <vt:lpstr>Example: Totally-Ordered Multicasting</vt:lpstr>
      <vt:lpstr>Totally-Ordered Multicasting Algorithm</vt:lpstr>
      <vt:lpstr>Totally-Ordered Multicasting Algorithm</vt:lpstr>
      <vt:lpstr>Logical clocks</vt:lpstr>
      <vt:lpstr>Can we do better?</vt:lpstr>
      <vt:lpstr>Vector clocks</vt:lpstr>
      <vt:lpstr>Time-line with VT annotations</vt:lpstr>
      <vt:lpstr>Rules for comparison of VTs</vt:lpstr>
      <vt:lpstr>Time-line with VT annotations</vt:lpstr>
      <vt:lpstr>Vector time and happens before</vt:lpstr>
      <vt:lpstr>Example: causally-ordered multicasting</vt:lpstr>
      <vt:lpstr>Causally-ordered multicasting (setup)</vt:lpstr>
      <vt:lpstr>Causally-ordered multicasting (algorithm)</vt:lpstr>
      <vt:lpstr>Causally-ordered multicasting (algorithm)</vt:lpstr>
      <vt:lpstr>Global state</vt:lpstr>
      <vt:lpstr>Global state</vt:lpstr>
      <vt:lpstr>Temporal distortions</vt:lpstr>
      <vt:lpstr>Temporal distortions</vt:lpstr>
      <vt:lpstr>Temporal distortions</vt:lpstr>
      <vt:lpstr>Temporal distortions</vt:lpstr>
      <vt:lpstr>Temporal distortions</vt:lpstr>
      <vt:lpstr>Temporal distortions</vt:lpstr>
      <vt:lpstr>Consistent cuts and snapshots</vt:lpstr>
      <vt:lpstr>Temporal distortions</vt:lpstr>
      <vt:lpstr>Temporal distortions</vt:lpstr>
      <vt:lpstr>Cut examples</vt:lpstr>
      <vt:lpstr>Distributed Snapshot</vt:lpstr>
      <vt:lpstr>Deadlock detection example</vt:lpstr>
      <vt:lpstr>Deadlock detection “algorithm”</vt:lpstr>
      <vt:lpstr>Suppose we detect this state</vt:lpstr>
      <vt:lpstr>Phantom deadlocks!</vt:lpstr>
      <vt:lpstr>Consistent cuts and snapshots</vt:lpstr>
      <vt:lpstr>Chandy/Lamport snapshot Algorithm</vt:lpstr>
      <vt:lpstr>Chandy/Lamport snapshot algorithm</vt:lpstr>
      <vt:lpstr>Chandy/Lamport Algorithm Variant</vt:lpstr>
      <vt:lpstr>Chandy/Lamport</vt:lpstr>
      <vt:lpstr>Chandy/Lamport</vt:lpstr>
      <vt:lpstr>Chandy/Lamport</vt:lpstr>
      <vt:lpstr>Chandy/Lamport</vt:lpstr>
      <vt:lpstr>Chandy/Lamport</vt:lpstr>
      <vt:lpstr>Chandy/Lamport</vt:lpstr>
      <vt:lpstr>Chandy/Lamport</vt:lpstr>
      <vt:lpstr>Chandy/Lamport</vt:lpstr>
      <vt:lpstr>Chandy/Lamport</vt:lpstr>
      <vt:lpstr>Chandy/Lamport</vt:lpstr>
      <vt:lpstr>Chandy/Lamport</vt:lpstr>
      <vt:lpstr>Chandy/Lamport</vt:lpstr>
      <vt:lpstr>Chandy/Lamport</vt:lpstr>
      <vt:lpstr>Chandy/Lamport</vt:lpstr>
      <vt:lpstr>What’s in the “state”?</vt:lpstr>
      <vt:lpstr>Leader election algorithms</vt:lpstr>
      <vt:lpstr>Safety and liveness properties</vt:lpstr>
      <vt:lpstr>Safety and liveness properties</vt:lpstr>
      <vt:lpstr>Safety and liveness properties</vt:lpstr>
      <vt:lpstr>The bully algorithm (1)</vt:lpstr>
      <vt:lpstr>The bully algorithm (2)</vt:lpstr>
      <vt:lpstr>The bully algorithm (3)</vt:lpstr>
      <vt:lpstr>The bully algorithm (4)</vt:lpstr>
      <vt:lpstr>A ring algorithm (1)</vt:lpstr>
      <vt:lpstr>A ring algorithm (2)</vt:lpstr>
      <vt:lpstr>A ring algorithm (3)</vt:lpstr>
      <vt:lpstr>Mutual exclusion</vt:lpstr>
      <vt:lpstr>Safety and liveness properties</vt:lpstr>
      <vt:lpstr>Safety and liveness properties</vt:lpstr>
      <vt:lpstr>Safety and liveness properties</vt:lpstr>
      <vt:lpstr>Safety and liveness properties</vt:lpstr>
      <vt:lpstr>Safety and liveness properties</vt:lpstr>
      <vt:lpstr>A centralized token-based algorithm</vt:lpstr>
      <vt:lpstr>A centralized algorithm (2)</vt:lpstr>
      <vt:lpstr>PowerPoint Presentation</vt:lpstr>
      <vt:lpstr>A token ring algorithm (2)</vt:lpstr>
      <vt:lpstr>A distributed algorithm</vt:lpstr>
      <vt:lpstr>A distributed algorithm (2)</vt:lpstr>
      <vt:lpstr>A distributed algorithm (3)</vt:lpstr>
      <vt:lpstr>Comparison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 421 Lecture 2</dc:title>
  <cp:lastModifiedBy>Ljubomir Perkovic</cp:lastModifiedBy>
  <cp:revision>105</cp:revision>
  <dcterms:created xsi:type="dcterms:W3CDTF">2014-04-02T18:22:41Z</dcterms:created>
  <dcterms:modified xsi:type="dcterms:W3CDTF">2019-04-03T16:17:27Z</dcterms:modified>
</cp:coreProperties>
</file>