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489" r:id="rId4"/>
    <p:sldId id="490" r:id="rId5"/>
    <p:sldId id="453" r:id="rId6"/>
    <p:sldId id="431" r:id="rId7"/>
    <p:sldId id="432" r:id="rId8"/>
    <p:sldId id="504" r:id="rId9"/>
    <p:sldId id="509" r:id="rId10"/>
    <p:sldId id="510" r:id="rId11"/>
    <p:sldId id="511" r:id="rId12"/>
    <p:sldId id="512" r:id="rId13"/>
    <p:sldId id="513" r:id="rId14"/>
    <p:sldId id="497" r:id="rId15"/>
    <p:sldId id="488" r:id="rId16"/>
    <p:sldId id="460" r:id="rId17"/>
    <p:sldId id="483" r:id="rId18"/>
    <p:sldId id="492" r:id="rId19"/>
    <p:sldId id="498" r:id="rId20"/>
    <p:sldId id="469" r:id="rId21"/>
    <p:sldId id="471" r:id="rId22"/>
    <p:sldId id="475" r:id="rId23"/>
    <p:sldId id="478" r:id="rId24"/>
    <p:sldId id="433" r:id="rId25"/>
    <p:sldId id="353" r:id="rId26"/>
    <p:sldId id="399" r:id="rId27"/>
    <p:sldId id="403" r:id="rId28"/>
    <p:sldId id="507" r:id="rId29"/>
    <p:sldId id="398" r:id="rId30"/>
    <p:sldId id="406" r:id="rId31"/>
    <p:sldId id="404" r:id="rId32"/>
    <p:sldId id="408" r:id="rId33"/>
    <p:sldId id="491" r:id="rId34"/>
    <p:sldId id="395" r:id="rId35"/>
    <p:sldId id="508" r:id="rId36"/>
    <p:sldId id="409" r:id="rId37"/>
    <p:sldId id="389" r:id="rId38"/>
    <p:sldId id="496" r:id="rId39"/>
    <p:sldId id="411" r:id="rId40"/>
    <p:sldId id="410" r:id="rId41"/>
    <p:sldId id="499" r:id="rId42"/>
    <p:sldId id="358" r:id="rId43"/>
    <p:sldId id="412" r:id="rId44"/>
    <p:sldId id="500" r:id="rId45"/>
    <p:sldId id="413" r:id="rId46"/>
    <p:sldId id="390" r:id="rId47"/>
    <p:sldId id="416" r:id="rId48"/>
    <p:sldId id="430" r:id="rId49"/>
    <p:sldId id="364" r:id="rId50"/>
    <p:sldId id="365" r:id="rId51"/>
    <p:sldId id="366" r:id="rId52"/>
    <p:sldId id="420" r:id="rId53"/>
    <p:sldId id="421" r:id="rId54"/>
    <p:sldId id="419" r:id="rId55"/>
    <p:sldId id="422" r:id="rId56"/>
    <p:sldId id="501" r:id="rId57"/>
    <p:sldId id="502" r:id="rId58"/>
    <p:sldId id="425" r:id="rId59"/>
    <p:sldId id="495" r:id="rId60"/>
    <p:sldId id="417" r:id="rId6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rgbClr val="000000"/>
        </a:solidFill>
        <a:latin typeface="Times New Roman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45" autoAdjust="0"/>
    <p:restoredTop sz="94606" autoAdjust="0"/>
  </p:normalViewPr>
  <p:slideViewPr>
    <p:cSldViewPr>
      <p:cViewPr varScale="1">
        <p:scale>
          <a:sx n="104" d="100"/>
          <a:sy n="104" d="100"/>
        </p:scale>
        <p:origin x="216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7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21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4" name="Text Box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0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3107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5" charset="0"/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163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288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5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288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5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493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5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3414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5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3414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5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58763"/>
            <a:ext cx="17354550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3690938"/>
            <a:ext cx="5314950" cy="34734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4550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0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3690938"/>
            <a:ext cx="5314950" cy="34734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677275" y="258763"/>
            <a:ext cx="17354550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3690938"/>
            <a:ext cx="5314950" cy="34734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58763"/>
            <a:ext cx="17354550" cy="1301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3690938"/>
            <a:ext cx="5314950" cy="34734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2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185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5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288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5" charset="0"/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22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288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5" charset="0"/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562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390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5" charset="0"/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2078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493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5" charset="0"/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5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0"/>
            <a:ext cx="2282825" cy="9383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0838" cy="9383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6063" cy="11350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6063" cy="11350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5715000"/>
            <a:ext cx="4491038" cy="3668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5715000"/>
            <a:ext cx="4492625" cy="3668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1038" cy="3668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5715000"/>
            <a:ext cx="4492625" cy="3668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36063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36063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334963" indent="-334963" algn="ctr" defTabSz="449263" rtl="0" fontAlgn="base">
        <a:spcBef>
          <a:spcPts val="7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49263" rtl="0" fontAlgn="base">
        <a:spcBef>
          <a:spcPts val="6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–"/>
        <a:defRPr sz="2800">
          <a:solidFill>
            <a:srgbClr val="000000"/>
          </a:solidFill>
          <a:latin typeface="+mn-lt"/>
          <a:ea typeface="ＭＳ Ｐゴシック" pitchFamily="-65" charset="-128"/>
        </a:defRPr>
      </a:lvl2pPr>
      <a:lvl3pPr marL="1143000" indent="-228600" algn="l" defTabSz="449263" rtl="0" fontAlgn="base">
        <a:spcBef>
          <a:spcPts val="5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•"/>
        <a:defRPr sz="2400">
          <a:solidFill>
            <a:srgbClr val="000000"/>
          </a:solidFill>
          <a:latin typeface="+mn-lt"/>
          <a:ea typeface="ＭＳ Ｐゴシック" pitchFamily="-65" charset="-128"/>
        </a:defRPr>
      </a:lvl3pPr>
      <a:lvl4pPr marL="1600200" indent="-228600" algn="l" defTabSz="449263" rtl="0" fontAlgn="base">
        <a:spcBef>
          <a:spcPts val="4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–"/>
        <a:defRPr sz="2000">
          <a:solidFill>
            <a:srgbClr val="000000"/>
          </a:solidFill>
          <a:latin typeface="+mn-lt"/>
          <a:ea typeface="ＭＳ Ｐゴシック" pitchFamily="-65" charset="-128"/>
        </a:defRPr>
      </a:lvl4pPr>
      <a:lvl5pPr marL="2057400" indent="-228600" algn="l" defTabSz="449263" rtl="0" fontAlgn="base">
        <a:spcBef>
          <a:spcPts val="4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5pPr>
      <a:lvl6pPr marL="2514600" indent="-228600" algn="l" defTabSz="449263" rtl="0" fontAlgn="base">
        <a:spcBef>
          <a:spcPts val="4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6pPr>
      <a:lvl7pPr marL="2971800" indent="-228600" algn="l" defTabSz="449263" rtl="0" fontAlgn="base">
        <a:spcBef>
          <a:spcPts val="4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7pPr>
      <a:lvl8pPr marL="3429000" indent="-228600" algn="l" defTabSz="449263" rtl="0" fontAlgn="base">
        <a:spcBef>
          <a:spcPts val="4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8pPr>
      <a:lvl9pPr marL="3886200" indent="-228600" algn="l" defTabSz="449263" rtl="0" fontAlgn="base">
        <a:spcBef>
          <a:spcPts val="438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CSC 536 Lecture 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ea typeface="ＭＳ Ｐゴシック" pitchFamily="-105" charset="-128"/>
              </a:rPr>
              <a:t>Simple synchronization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2413" cy="4953000"/>
          </a:xfrm>
        </p:spPr>
        <p:txBody>
          <a:bodyPr lIns="0" tIns="0" rIns="0" bIns="0"/>
          <a:lstStyle/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-105" charset="-128"/>
              </a:rPr>
              <a:t>Setup</a:t>
            </a:r>
          </a:p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A </a:t>
            </a:r>
            <a:r>
              <a:rPr lang="en-GB" sz="2800" dirty="0">
                <a:solidFill>
                  <a:schemeClr val="tx1"/>
                </a:solidFill>
                <a:ea typeface="ＭＳ Ｐゴシック" pitchFamily="-105" charset="-128"/>
              </a:rPr>
              <a:t>shared </a:t>
            </a:r>
            <a:r>
              <a:rPr lang="en-GB" sz="2800" dirty="0">
                <a:ea typeface="ＭＳ Ｐゴシック" pitchFamily="-105" charset="-128"/>
              </a:rPr>
              <a:t>memory integer buffer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Two Adder threads increment the buffer 100000 times concurrently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>
              <a:ea typeface="ＭＳ Ｐゴシック" pitchFamily="-105" charset="-128"/>
            </a:endParaRPr>
          </a:p>
          <a:p>
            <a:pPr marL="914400" indent="-449263" algn="l" eaLnBrk="1" hangingPunct="1"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>
                <a:latin typeface="Consolas"/>
                <a:ea typeface="ＭＳ Ｐゴシック" pitchFamily="-105" charset="-128"/>
                <a:cs typeface="Consolas"/>
              </a:rPr>
              <a:t>AddersTest.java,</a:t>
            </a:r>
            <a:r>
              <a:rPr lang="en-GB" sz="2800" dirty="0">
                <a:ea typeface="ＭＳ Ｐゴシック" pitchFamily="-105" charset="-128"/>
              </a:rPr>
              <a:t> </a:t>
            </a:r>
            <a:r>
              <a:rPr lang="en-GB" sz="2000" dirty="0">
                <a:latin typeface="Consolas"/>
                <a:ea typeface="ＭＳ Ｐゴシック" pitchFamily="-105" charset="-128"/>
                <a:cs typeface="Consolas"/>
              </a:rPr>
              <a:t>UnsyncBuffer.java</a:t>
            </a:r>
            <a:endParaRPr lang="en-GB" sz="2800" dirty="0">
              <a:latin typeface="Consolas"/>
              <a:ea typeface="ＭＳ Ｐゴシック" pitchFamily="-105" charset="-128"/>
              <a:cs typeface="Consolas"/>
            </a:endParaRPr>
          </a:p>
          <a:p>
            <a:pPr marL="914400" indent="-449263" algn="l" eaLnBrk="1" hangingPunct="1"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>
              <a:ea typeface="ＭＳ Ｐゴシック" pitchFamily="-105" charset="-128"/>
            </a:endParaRPr>
          </a:p>
          <a:p>
            <a:pPr marL="914400" indent="-449263" algn="l" eaLnBrk="1" hangingPunct="1"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Problem: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Race condition that causes increments to overlap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Need to synchronize (coordinate) the processes</a:t>
            </a:r>
          </a:p>
        </p:txBody>
      </p:sp>
    </p:spTree>
    <p:extLst>
      <p:ext uri="{BB962C8B-B14F-4D97-AF65-F5344CB8AC3E}">
        <p14:creationId xmlns:p14="http://schemas.microsoft.com/office/powerpoint/2010/main" val="26171256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ea typeface="ＭＳ Ｐゴシック" pitchFamily="-105" charset="-128"/>
              </a:rPr>
              <a:t>Synchronization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2413" cy="4724400"/>
          </a:xfrm>
        </p:spPr>
        <p:txBody>
          <a:bodyPr lIns="0" tIns="0" rIns="0" bIns="0"/>
          <a:lstStyle/>
          <a:p>
            <a:pPr marL="457200" indent="7938" algn="l" eaLnBrk="1" hangingPunct="1">
              <a:lnSpc>
                <a:spcPct val="94000"/>
              </a:lnSpc>
              <a:spcBef>
                <a:spcPts val="650"/>
              </a:spcBef>
              <a:buSzPct val="60000"/>
              <a:tabLst>
                <a:tab pos="446088" algn="l"/>
                <a:tab pos="577850" algn="l"/>
                <a:tab pos="1201738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Mechanisms that ensure that concurrent threads/processes do not render shared data inconsistent</a:t>
            </a:r>
          </a:p>
          <a:p>
            <a:pPr marL="912813" indent="-447675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>
              <a:ea typeface="ＭＳ Ｐゴシック" pitchFamily="-105" charset="-128"/>
            </a:endParaRPr>
          </a:p>
          <a:p>
            <a:pPr marL="457200" indent="7938" algn="l" eaLnBrk="1" hangingPunct="1">
              <a:spcBef>
                <a:spcPts val="650"/>
              </a:spcBef>
              <a:buSzPct val="60000"/>
              <a:tabLst>
                <a:tab pos="446088" algn="l"/>
                <a:tab pos="5778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Three most widely used synchronization mechanisms in centralized systems are</a:t>
            </a:r>
          </a:p>
          <a:p>
            <a:pPr marL="1204913" indent="-466725" algn="l">
              <a:spcBef>
                <a:spcPts val="550"/>
              </a:spcBef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Semaphores</a:t>
            </a:r>
          </a:p>
          <a:p>
            <a:pPr marL="1204913" indent="-466725" algn="l">
              <a:spcBef>
                <a:spcPts val="550"/>
              </a:spcBef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Locks</a:t>
            </a:r>
          </a:p>
          <a:p>
            <a:pPr marL="1204913" indent="-466725" algn="l">
              <a:spcBef>
                <a:spcPts val="550"/>
              </a:spcBef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Monitors</a:t>
            </a:r>
          </a:p>
        </p:txBody>
      </p:sp>
    </p:spTree>
    <p:extLst>
      <p:ext uri="{BB962C8B-B14F-4D97-AF65-F5344CB8AC3E}">
        <p14:creationId xmlns:p14="http://schemas.microsoft.com/office/powerpoint/2010/main" val="37287416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ea typeface="ＭＳ Ｐゴシック" pitchFamily="-105" charset="-128"/>
              </a:rPr>
              <a:t>Monitors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2413" cy="5259388"/>
          </a:xfrm>
        </p:spPr>
        <p:txBody>
          <a:bodyPr lIns="0" tIns="0" rIns="0" bIns="0"/>
          <a:lstStyle/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Monitor = Set of operations + set of variables + lock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Set of variables is the monitor’s state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Variables can be accessed only by the monitor’s operations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At most one thread can be active within the monitor at a time</a:t>
            </a:r>
          </a:p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To execute a monitor’s operation, thread A must acquire the monitor’s lock; if the lock is held by another thread B then thread A goes into the BLOCKED STATE</a:t>
            </a:r>
          </a:p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When thread B releases the lock, thread A will compete with other threads to acquire the lock</a:t>
            </a:r>
          </a:p>
        </p:txBody>
      </p:sp>
    </p:spTree>
    <p:extLst>
      <p:ext uri="{BB962C8B-B14F-4D97-AF65-F5344CB8AC3E}">
        <p14:creationId xmlns:p14="http://schemas.microsoft.com/office/powerpoint/2010/main" val="12034656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ea typeface="ＭＳ Ｐゴシック" pitchFamily="-105" charset="-128"/>
              </a:rPr>
              <a:t>Synchronization in Java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2413" cy="5181600"/>
          </a:xfrm>
        </p:spPr>
        <p:txBody>
          <a:bodyPr lIns="0" tIns="0" rIns="0" bIns="0"/>
          <a:lstStyle/>
          <a:p>
            <a:pPr marL="457200" indent="7938" algn="l" eaLnBrk="1" hangingPunct="1">
              <a:lnSpc>
                <a:spcPct val="94000"/>
              </a:lnSpc>
              <a:spcBef>
                <a:spcPts val="650"/>
              </a:spcBef>
              <a:buSzPct val="60000"/>
              <a:tabLst>
                <a:tab pos="334963" algn="l"/>
                <a:tab pos="446088" algn="l"/>
                <a:tab pos="132080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Each Java class becomes a monitor when at least one of its methods uses the </a:t>
            </a:r>
            <a:r>
              <a:rPr lang="en-GB" sz="2800" dirty="0">
                <a:solidFill>
                  <a:srgbClr val="FF0000"/>
                </a:solidFill>
                <a:ea typeface="ＭＳ Ｐゴシック" pitchFamily="-105" charset="-128"/>
              </a:rPr>
              <a:t>synchronized </a:t>
            </a:r>
            <a:r>
              <a:rPr lang="en-GB" sz="2800" dirty="0">
                <a:ea typeface="ＭＳ Ｐゴシック" pitchFamily="-105" charset="-128"/>
              </a:rPr>
              <a:t>modifier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The </a:t>
            </a:r>
            <a:r>
              <a:rPr lang="en-GB" sz="2400" dirty="0">
                <a:solidFill>
                  <a:schemeClr val="tx1"/>
                </a:solidFill>
                <a:ea typeface="ＭＳ Ｐゴシック" pitchFamily="-105" charset="-128"/>
              </a:rPr>
              <a:t>synchronized </a:t>
            </a:r>
            <a:r>
              <a:rPr lang="en-GB" sz="2400" dirty="0">
                <a:ea typeface="ＭＳ Ｐゴシック" pitchFamily="-105" charset="-128"/>
              </a:rPr>
              <a:t>modifier is used to write code blocks and methods that require a thread to obtain a lock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Synchronization is always done with respect to an object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>
              <a:ea typeface="ＭＳ Ｐゴシック" pitchFamily="-105" charset="-128"/>
            </a:endParaRPr>
          </a:p>
          <a:p>
            <a:pPr marL="736600" lvl="1" indent="-279400" eaLnBrk="1" hangingPunct="1">
              <a:buClr>
                <a:srgbClr val="040504"/>
              </a:buClr>
              <a:buSzPct val="45000"/>
              <a:buFont typeface="StarSymbol" charset="0"/>
              <a:buNone/>
              <a:tabLst>
                <a:tab pos="33655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latin typeface="Consolas"/>
                <a:ea typeface="ＭＳ Ｐゴシック" pitchFamily="-105" charset="-128"/>
                <a:cs typeface="Consolas"/>
              </a:rPr>
              <a:t>AddersTest.java, SyncBuffer.java</a:t>
            </a:r>
          </a:p>
        </p:txBody>
      </p:sp>
    </p:spTree>
    <p:extLst>
      <p:ext uri="{BB962C8B-B14F-4D97-AF65-F5344CB8AC3E}">
        <p14:creationId xmlns:p14="http://schemas.microsoft.com/office/powerpoint/2010/main" val="40826871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ea typeface="ＭＳ Ｐゴシック" pitchFamily="-105" charset="-128"/>
              </a:rPr>
              <a:t>Producer-Consumer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2413" cy="5715000"/>
          </a:xfrm>
        </p:spPr>
        <p:txBody>
          <a:bodyPr lIns="0" tIns="0" rIns="0" bIns="0"/>
          <a:lstStyle/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Can get more complicated</a:t>
            </a:r>
          </a:p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400" dirty="0">
              <a:ea typeface="ＭＳ Ｐゴシック" pitchFamily="-105" charset="-128"/>
            </a:endParaRPr>
          </a:p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Setup</a:t>
            </a:r>
          </a:p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A </a:t>
            </a:r>
            <a:r>
              <a:rPr lang="en-GB" sz="2400" dirty="0">
                <a:solidFill>
                  <a:schemeClr val="tx1"/>
                </a:solidFill>
                <a:ea typeface="ＭＳ Ｐゴシック" pitchFamily="-105" charset="-128"/>
              </a:rPr>
              <a:t>shared </a:t>
            </a:r>
            <a:r>
              <a:rPr lang="en-GB" sz="2400" dirty="0">
                <a:ea typeface="ＭＳ Ｐゴシック" pitchFamily="-105" charset="-128"/>
              </a:rPr>
              <a:t>memory buffer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Producer puts objects into the buffer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Consumer reads objects from the buffer</a:t>
            </a:r>
            <a:endParaRPr lang="en-GB" sz="2000" dirty="0">
              <a:ea typeface="ＭＳ Ｐゴシック" pitchFamily="-105" charset="-128"/>
            </a:endParaRPr>
          </a:p>
          <a:p>
            <a:pPr marL="914400" indent="-449263" algn="l" eaLnBrk="1" hangingPunct="1"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>
                <a:latin typeface="Consolas"/>
                <a:ea typeface="ＭＳ Ｐゴシック" pitchFamily="-105" charset="-128"/>
                <a:cs typeface="Consolas"/>
              </a:rPr>
              <a:t>ProducerConsumerTest.java</a:t>
            </a:r>
            <a:r>
              <a:rPr lang="en-GB" sz="2000" dirty="0">
                <a:latin typeface="Consolas"/>
                <a:ea typeface="ＭＳ Ｐゴシック" pitchFamily="-105" charset="-128"/>
                <a:cs typeface="Consolas"/>
              </a:rPr>
              <a:t>,</a:t>
            </a:r>
            <a:r>
              <a:rPr lang="en-GB" sz="2800" dirty="0">
                <a:ea typeface="ＭＳ Ｐゴシック" pitchFamily="-105" charset="-128"/>
              </a:rPr>
              <a:t> </a:t>
            </a:r>
            <a:r>
              <a:rPr lang="en-GB" sz="2000" dirty="0" err="1">
                <a:latin typeface="Consolas"/>
                <a:ea typeface="ＭＳ Ｐゴシック" pitchFamily="-105" charset="-128"/>
                <a:cs typeface="Consolas"/>
              </a:rPr>
              <a:t>UnsyncBuffer.java</a:t>
            </a:r>
            <a:endParaRPr lang="en-GB" sz="2800" dirty="0">
              <a:latin typeface="Consolas"/>
              <a:ea typeface="ＭＳ Ｐゴシック" pitchFamily="-105" charset="-128"/>
              <a:cs typeface="Consolas"/>
            </a:endParaRPr>
          </a:p>
          <a:p>
            <a:pPr marL="914400" indent="-449263" algn="l" eaLnBrk="1" hangingPunct="1"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>
              <a:ea typeface="ＭＳ Ｐゴシック" pitchFamily="-105" charset="-128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ea typeface="ＭＳ Ｐゴシック" pitchFamily="-105" charset="-128"/>
              </a:rPr>
              <a:t>Producer-Consumer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2413" cy="4953000"/>
          </a:xfrm>
        </p:spPr>
        <p:txBody>
          <a:bodyPr lIns="0" tIns="0" rIns="0" bIns="0"/>
          <a:lstStyle/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Setup</a:t>
            </a:r>
          </a:p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A </a:t>
            </a:r>
            <a:r>
              <a:rPr lang="en-GB" sz="2400" dirty="0">
                <a:solidFill>
                  <a:srgbClr val="FF0000"/>
                </a:solidFill>
                <a:ea typeface="ＭＳ Ｐゴシック" pitchFamily="-105" charset="-128"/>
              </a:rPr>
              <a:t>shared</a:t>
            </a:r>
            <a:r>
              <a:rPr lang="en-GB" sz="2400" dirty="0">
                <a:solidFill>
                  <a:srgbClr val="CC0000"/>
                </a:solidFill>
                <a:ea typeface="ＭＳ Ｐゴシック" pitchFamily="-105" charset="-128"/>
              </a:rPr>
              <a:t> </a:t>
            </a:r>
            <a:r>
              <a:rPr lang="en-GB" sz="2400" dirty="0">
                <a:ea typeface="ＭＳ Ｐゴシック" pitchFamily="-105" charset="-128"/>
              </a:rPr>
              <a:t>memory buffer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Producer puts objects into the buffer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Consumer reads objects from the buffer</a:t>
            </a:r>
            <a:endParaRPr lang="en-GB" sz="2000" dirty="0">
              <a:ea typeface="ＭＳ Ｐゴシック" pitchFamily="-105" charset="-128"/>
            </a:endParaRPr>
          </a:p>
          <a:p>
            <a:pPr marL="914400" indent="-449263" algn="l" eaLnBrk="1" hangingPunct="1"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err="1">
                <a:latin typeface="Consolas"/>
                <a:ea typeface="ＭＳ Ｐゴシック" pitchFamily="-105" charset="-128"/>
                <a:cs typeface="Consolas"/>
              </a:rPr>
              <a:t>ProducerConsumerTest.java</a:t>
            </a:r>
            <a:r>
              <a:rPr lang="en-GB" sz="2000" dirty="0">
                <a:latin typeface="Consolas"/>
                <a:ea typeface="ＭＳ Ｐゴシック" pitchFamily="-105" charset="-128"/>
                <a:cs typeface="Consolas"/>
              </a:rPr>
              <a:t>,</a:t>
            </a:r>
            <a:r>
              <a:rPr lang="en-GB" sz="2800" dirty="0">
                <a:ea typeface="ＭＳ Ｐゴシック" pitchFamily="-105" charset="-128"/>
              </a:rPr>
              <a:t> </a:t>
            </a:r>
            <a:r>
              <a:rPr lang="en-GB" sz="2000" dirty="0" err="1">
                <a:latin typeface="Consolas"/>
                <a:ea typeface="ＭＳ Ｐゴシック" pitchFamily="-105" charset="-128"/>
                <a:cs typeface="Consolas"/>
              </a:rPr>
              <a:t>UnsyncBuffer.java</a:t>
            </a:r>
            <a:endParaRPr lang="en-GB" sz="2800" dirty="0">
              <a:latin typeface="Consolas"/>
              <a:ea typeface="ＭＳ Ｐゴシック" pitchFamily="-105" charset="-128"/>
              <a:cs typeface="Consolas"/>
            </a:endParaRPr>
          </a:p>
          <a:p>
            <a:pPr marL="914400" indent="-449263" algn="l" eaLnBrk="1" hangingPunct="1"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>
              <a:ea typeface="ＭＳ Ｐゴシック" pitchFamily="-105" charset="-128"/>
            </a:endParaRPr>
          </a:p>
          <a:p>
            <a:pPr marL="914400" indent="-449263" algn="l" eaLnBrk="1" hangingPunct="1"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Problem: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producer can over-produce, consumer can over-consume (another example of </a:t>
            </a:r>
            <a:r>
              <a:rPr lang="en-GB" sz="2400" dirty="0">
                <a:solidFill>
                  <a:srgbClr val="FF0000"/>
                </a:solidFill>
                <a:ea typeface="ＭＳ Ｐゴシック" pitchFamily="-105" charset="-128"/>
              </a:rPr>
              <a:t>race condition</a:t>
            </a:r>
            <a:r>
              <a:rPr lang="en-GB" sz="2400" dirty="0">
                <a:ea typeface="ＭＳ Ｐゴシック" pitchFamily="-105" charset="-128"/>
              </a:rPr>
              <a:t>)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Need to synchronize (coordinate) the processes even more</a:t>
            </a:r>
          </a:p>
          <a:p>
            <a:pPr marL="1314450" lvl="1" indent="-449263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>
                <a:ea typeface="ＭＳ Ｐゴシック" pitchFamily="-105" charset="-128"/>
              </a:rPr>
              <a:t>Need to keep track of whose turn it is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ea typeface="ＭＳ Ｐゴシック" pitchFamily="-105" charset="-128"/>
              </a:rPr>
              <a:t>Monitors (wait/notify)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2413" cy="5259388"/>
          </a:xfrm>
        </p:spPr>
        <p:txBody>
          <a:bodyPr lIns="0" tIns="0" rIns="0" bIns="0"/>
          <a:lstStyle/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Monitor = Set of operations + set of variables + lock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…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If thread A holds the monitor’s lock but it is out of turn, it must release the lock and wait on the monitor’s queue (</a:t>
            </a:r>
            <a:r>
              <a:rPr lang="en-GB" sz="2400" dirty="0">
                <a:solidFill>
                  <a:srgbClr val="FF0000"/>
                </a:solidFill>
                <a:ea typeface="ＭＳ Ｐゴシック" pitchFamily="-105" charset="-128"/>
              </a:rPr>
              <a:t>wait</a:t>
            </a:r>
            <a:r>
              <a:rPr lang="en-GB" sz="2400" dirty="0">
                <a:ea typeface="ＭＳ Ｐゴシック" pitchFamily="-105" charset="-128"/>
              </a:rPr>
              <a:t>); its state is now WAITING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Then thread B can acquire the lock and do its job since it is its turn; when done, it must notify one or more threads that are in the WAITING state in order for them to start competing for the lock again (</a:t>
            </a:r>
            <a:r>
              <a:rPr lang="en-GB" sz="2400" dirty="0">
                <a:solidFill>
                  <a:srgbClr val="FF0000"/>
                </a:solidFill>
                <a:ea typeface="ＭＳ Ｐゴシック" pitchFamily="-105" charset="-128"/>
              </a:rPr>
              <a:t>notify</a:t>
            </a:r>
            <a:r>
              <a:rPr lang="en-GB" sz="2400" dirty="0">
                <a:ea typeface="ＭＳ Ｐゴシック" pitchFamily="-105" charset="-128"/>
              </a:rPr>
              <a:t>)</a:t>
            </a:r>
          </a:p>
          <a:p>
            <a:pPr marL="465137" indent="0" algn="l" eaLnBrk="1" hangingPunct="1">
              <a:spcBef>
                <a:spcPts val="650"/>
              </a:spcBef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>
              <a:ea typeface="ＭＳ Ｐゴシック" pitchFamily="-105" charset="-128"/>
            </a:endParaRPr>
          </a:p>
          <a:p>
            <a:pPr marL="465137" indent="0" algn="l">
              <a:spcBef>
                <a:spcPts val="650"/>
              </a:spcBef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>
                <a:latin typeface="Consolas"/>
                <a:ea typeface="ＭＳ Ｐゴシック" pitchFamily="-105" charset="-128"/>
                <a:cs typeface="Consolas"/>
              </a:rPr>
              <a:t>ProducerConsumerTest.java, SyncBuffer.java</a:t>
            </a:r>
          </a:p>
          <a:p>
            <a:pPr marL="465137" indent="0" algn="l" eaLnBrk="1" hangingPunct="1">
              <a:spcBef>
                <a:spcPts val="650"/>
              </a:spcBef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>
              <a:ea typeface="ＭＳ Ｐゴシック" pitchFamily="-105" charset="-128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Memory model (before Java 5)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0" y="1828800"/>
            <a:ext cx="9136062" cy="4114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Before Java 5: ill defined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 thread not seeing values written by other threads 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 thread observing impossible behaviors by other threads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Java 5 and later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Monitor lock rule: a release of a lock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happens before </a:t>
            </a:r>
            <a:r>
              <a:rPr lang="en-US" dirty="0">
                <a:latin typeface="+mj-lt"/>
              </a:rPr>
              <a:t>the subsequent acquire of the same lock 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Volatile variable rule: a write of a volatile variable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happens before</a:t>
            </a:r>
            <a:r>
              <a:rPr lang="en-US" dirty="0">
                <a:latin typeface="+mj-lt"/>
              </a:rPr>
              <a:t> every subsequent read of the same volatile variable</a:t>
            </a:r>
          </a:p>
          <a:p>
            <a:pPr marL="1146175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ea typeface="ＭＳ Ｐゴシック" pitchFamily="-105" charset="-128"/>
              </a:rPr>
              <a:t>Disadvantages of synchronization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2413" cy="4953000"/>
          </a:xfrm>
        </p:spPr>
        <p:txBody>
          <a:bodyPr lIns="0" tIns="0" rIns="0" bIns="0"/>
          <a:lstStyle/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45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Disadvantages:</a:t>
            </a:r>
          </a:p>
          <a:p>
            <a:pPr marL="1204913" indent="-466725" algn="l">
              <a:spcBef>
                <a:spcPts val="550"/>
              </a:spcBef>
              <a:buSzPct val="5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Synchronization is error-prone </a:t>
            </a:r>
          </a:p>
          <a:p>
            <a:pPr marL="1204913" indent="-466725" algn="l">
              <a:spcBef>
                <a:spcPts val="550"/>
              </a:spcBef>
              <a:buSzPct val="5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Synchronization blocks threads and takes time</a:t>
            </a:r>
          </a:p>
          <a:p>
            <a:pPr marL="1204913" indent="-466725" algn="l">
              <a:spcBef>
                <a:spcPts val="550"/>
              </a:spcBef>
              <a:buSzPct val="5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Improper synchronization results in deadlocks</a:t>
            </a:r>
          </a:p>
          <a:p>
            <a:pPr marL="1204913" indent="-466725" algn="l">
              <a:spcBef>
                <a:spcPts val="550"/>
              </a:spcBef>
              <a:buSzPct val="5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Creating a thread is not a low-overhead operation</a:t>
            </a:r>
          </a:p>
          <a:p>
            <a:pPr marL="1204913" indent="-466725" algn="l">
              <a:spcBef>
                <a:spcPts val="550"/>
              </a:spcBef>
              <a:buSzPct val="5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Too many threads slow down the system</a:t>
            </a:r>
          </a:p>
          <a:p>
            <a:pPr marL="738188" indent="0" algn="l">
              <a:spcBef>
                <a:spcPts val="550"/>
              </a:spcBef>
              <a:buSzPct val="45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>
              <a:ea typeface="ＭＳ Ｐゴシック" pitchFamily="-105" charset="-128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ea typeface="ＭＳ Ｐゴシック" pitchFamily="-105" charset="-128"/>
              </a:rPr>
              <a:t>Disadvantages of synchronization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2413" cy="4953000"/>
          </a:xfrm>
        </p:spPr>
        <p:txBody>
          <a:bodyPr lIns="0" tIns="0" rIns="0" bIns="0"/>
          <a:lstStyle/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45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Disadvantages:</a:t>
            </a:r>
          </a:p>
          <a:p>
            <a:pPr marL="1204913" indent="-466725" algn="l">
              <a:spcBef>
                <a:spcPts val="550"/>
              </a:spcBef>
              <a:buSzPct val="5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Synchronization is error-prone </a:t>
            </a:r>
          </a:p>
          <a:p>
            <a:pPr marL="1204913" indent="-466725" algn="l">
              <a:spcBef>
                <a:spcPts val="550"/>
              </a:spcBef>
              <a:buSzPct val="5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Synchronization blocks threads and takes time</a:t>
            </a:r>
          </a:p>
          <a:p>
            <a:pPr marL="1204913" indent="-466725" algn="l">
              <a:spcBef>
                <a:spcPts val="550"/>
              </a:spcBef>
              <a:buSzPct val="5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Improper synchronization results in deadlocks</a:t>
            </a:r>
          </a:p>
          <a:p>
            <a:pPr marL="1204913" indent="-466725" algn="l">
              <a:spcBef>
                <a:spcPts val="550"/>
              </a:spcBef>
              <a:buSzPct val="5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solidFill>
                  <a:srgbClr val="FF0000"/>
                </a:solidFill>
              </a:rPr>
              <a:t>Creating a thread is not a low-overhead operation</a:t>
            </a:r>
          </a:p>
          <a:p>
            <a:pPr marL="1204913" indent="-466725" algn="l">
              <a:spcBef>
                <a:spcPts val="550"/>
              </a:spcBef>
              <a:buSzPct val="5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solidFill>
                  <a:srgbClr val="FF0000"/>
                </a:solidFill>
              </a:rPr>
              <a:t>Too many threads slow down the system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  <a:ln/>
        </p:spPr>
        <p:txBody>
          <a:bodyPr lIns="0" tIns="0" rIns="0" bIns="0"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Outline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438400"/>
            <a:ext cx="9142413" cy="44196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dirty="0">
                <a:latin typeface="+mj-lt"/>
              </a:rPr>
              <a:t>Concurrency on the JVM (and between </a:t>
            </a:r>
            <a:r>
              <a:rPr lang="en-GB" dirty="0" err="1">
                <a:latin typeface="+mj-lt"/>
              </a:rPr>
              <a:t>JVMs</a:t>
            </a:r>
            <a:r>
              <a:rPr lang="en-GB" dirty="0">
                <a:latin typeface="+mj-lt"/>
              </a:rPr>
              <a:t>)</a:t>
            </a:r>
          </a:p>
          <a:p>
            <a:pPr marL="1597025" lvl="1" indent="-450850">
              <a:buClr>
                <a:srgbClr val="000000"/>
              </a:buClr>
              <a:buSzPct val="60000"/>
              <a:buBlip>
                <a:blip r:embed="rId3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Working problem</a:t>
            </a:r>
          </a:p>
          <a:p>
            <a:pPr marL="1597025" lvl="1" indent="-450850">
              <a:buClr>
                <a:srgbClr val="000000"/>
              </a:buClr>
              <a:buSzPct val="60000"/>
              <a:buBlip>
                <a:blip r:embed="rId3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Java concurrency tools (review)</a:t>
            </a:r>
          </a:p>
          <a:p>
            <a:pPr marL="1597025" lvl="1" indent="-450850">
              <a:buClr>
                <a:srgbClr val="000000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Solution using traditional Java concurrency tools</a:t>
            </a:r>
          </a:p>
          <a:p>
            <a:pPr marL="1597025" lvl="1" indent="-450850">
              <a:buClr>
                <a:srgbClr val="000000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Solution using </a:t>
            </a:r>
            <a:r>
              <a:rPr lang="en-US" dirty="0" err="1">
                <a:latin typeface="+mj-lt"/>
              </a:rPr>
              <a:t>Akka</a:t>
            </a:r>
            <a:r>
              <a:rPr lang="en-US" dirty="0">
                <a:latin typeface="+mj-lt"/>
              </a:rPr>
              <a:t> concurrency tools</a:t>
            </a:r>
          </a:p>
          <a:p>
            <a:pPr marL="1597025" lvl="1" indent="-450850">
              <a:buClr>
                <a:srgbClr val="000000"/>
              </a:buClr>
              <a:buSzPct val="60000"/>
              <a:buFont typeface="Wingdings" pitchFamily="-65" charset="2"/>
              <a:buBlip>
                <a:blip r:embed="rId3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Overview of </a:t>
            </a:r>
            <a:r>
              <a:rPr lang="en-US" dirty="0" err="1">
                <a:latin typeface="+mj-lt"/>
              </a:rPr>
              <a:t>Akka</a:t>
            </a:r>
            <a:endParaRPr lang="en-US" dirty="0">
              <a:latin typeface="+mj-lt"/>
            </a:endParaRPr>
          </a:p>
          <a:p>
            <a:pPr marL="2005012" lvl="2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  <a:ln/>
        </p:spPr>
        <p:txBody>
          <a:bodyPr lIns="0" tIns="0" rIns="0" bIns="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Thread pooling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1"/>
            <a:ext cx="9142413" cy="5105400"/>
          </a:xfrm>
          <a:ln/>
        </p:spPr>
        <p:txBody>
          <a:bodyPr lIns="0" tIns="0" rIns="0" bIns="0"/>
          <a:lstStyle/>
          <a:p>
            <a:pPr marL="457200" indent="7938" algn="l">
              <a:lnSpc>
                <a:spcPct val="94000"/>
              </a:lnSpc>
              <a:spcBef>
                <a:spcPts val="675"/>
              </a:spcBef>
              <a:buSzPct val="60000"/>
              <a:tabLst>
                <a:tab pos="338138" algn="l"/>
                <a:tab pos="446088" algn="l"/>
                <a:tab pos="96520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Thread pooling is a solution to the thread creation and management problem</a:t>
            </a:r>
          </a:p>
          <a:p>
            <a:pPr marL="914400" indent="-449263" algn="l">
              <a:spcBef>
                <a:spcPts val="675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The main idea is to create a bunch of threads in advance and have them wait for something to do</a:t>
            </a:r>
          </a:p>
          <a:p>
            <a:pPr marL="914400" indent="-449263" algn="l">
              <a:spcBef>
                <a:spcPts val="675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The same thread can be recycled for different operations</a:t>
            </a:r>
            <a:endParaRPr lang="en-GB" sz="2800" dirty="0"/>
          </a:p>
          <a:p>
            <a:pPr marL="914400" indent="-449263" algn="l"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914400" indent="-449263" algn="l"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Thread pool components:</a:t>
            </a:r>
          </a:p>
          <a:p>
            <a:pPr marL="914400" indent="-449263" algn="l">
              <a:lnSpc>
                <a:spcPct val="94000"/>
              </a:lnSpc>
              <a:spcBef>
                <a:spcPts val="675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A blocking queue (of tasks)</a:t>
            </a:r>
          </a:p>
          <a:p>
            <a:pPr marL="914400" indent="-449263" algn="l">
              <a:spcBef>
                <a:spcPts val="675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A pool of (worker) threads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  <a:ln/>
        </p:spPr>
        <p:txBody>
          <a:bodyPr lIns="0" tIns="0" rIns="0" bIns="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Blocking queue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2413" cy="5181600"/>
          </a:xfrm>
          <a:ln/>
        </p:spPr>
        <p:txBody>
          <a:bodyPr lIns="0" tIns="0" rIns="0" bIns="0"/>
          <a:lstStyle/>
          <a:p>
            <a:pPr marL="914400" indent="-449263" algn="l">
              <a:lnSpc>
                <a:spcPct val="94000"/>
              </a:lnSpc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Queue is a sequence of objects</a:t>
            </a:r>
          </a:p>
          <a:p>
            <a:pPr marL="914400" indent="-449263" algn="l"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600" dirty="0"/>
          </a:p>
          <a:p>
            <a:pPr marL="914400" indent="-449263" algn="l"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Two basic operations: </a:t>
            </a:r>
          </a:p>
          <a:p>
            <a:pPr marL="1312863" indent="-566738" algn="l">
              <a:spcBef>
                <a:spcPts val="675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/>
              <a:t>enqueue</a:t>
            </a:r>
            <a:endParaRPr lang="en-GB" sz="2400" dirty="0"/>
          </a:p>
          <a:p>
            <a:pPr marL="1312863" indent="-566738" algn="l">
              <a:spcBef>
                <a:spcPts val="675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/>
              <a:t>dequeue</a:t>
            </a:r>
            <a:endParaRPr lang="en-GB" sz="2400" dirty="0"/>
          </a:p>
          <a:p>
            <a:pPr marL="914400" indent="-449263" algn="l"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600" dirty="0"/>
          </a:p>
          <a:p>
            <a:pPr marL="914400" indent="-449263" algn="l"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Blocking Queue:</a:t>
            </a:r>
          </a:p>
          <a:p>
            <a:pPr marL="1312863" indent="-566738" algn="l">
              <a:spcBef>
                <a:spcPts val="675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Thread invoking </a:t>
            </a:r>
            <a:r>
              <a:rPr lang="en-GB" sz="2400" dirty="0" err="1"/>
              <a:t>dequeue</a:t>
            </a:r>
            <a:r>
              <a:rPr lang="en-GB" sz="2400" dirty="0"/>
              <a:t> must block if the queue is empty</a:t>
            </a:r>
          </a:p>
          <a:p>
            <a:pPr marL="1312863" indent="-566738" algn="l">
              <a:spcBef>
                <a:spcPts val="675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Thread invoking </a:t>
            </a:r>
            <a:r>
              <a:rPr lang="en-GB" sz="2400" dirty="0" err="1"/>
              <a:t>enqueue</a:t>
            </a:r>
            <a:r>
              <a:rPr lang="en-GB" sz="2400" dirty="0"/>
              <a:t> must add an object to the queue and notify blocked threads</a:t>
            </a:r>
          </a:p>
          <a:p>
            <a:pPr marL="1312863" indent="-855663" algn="l"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Blocking queue must be thread safe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  <a:ln/>
        </p:spPr>
        <p:txBody>
          <a:bodyPr lIns="0" tIns="0" rIns="0" bIns="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Blocking Queue </a:t>
            </a:r>
            <a:r>
              <a:rPr lang="en-GB" dirty="0" err="1"/>
              <a:t>dequeue</a:t>
            </a:r>
            <a:endParaRPr lang="en-GB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2413" cy="4876800"/>
          </a:xfrm>
          <a:ln/>
        </p:spPr>
        <p:txBody>
          <a:bodyPr lIns="0" tIns="0" rIns="0" bIns="0"/>
          <a:lstStyle/>
          <a:p>
            <a:pPr marL="914400" indent="-449263" algn="l">
              <a:lnSpc>
                <a:spcPct val="94000"/>
              </a:lnSpc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To </a:t>
            </a:r>
            <a:r>
              <a:rPr lang="en-GB" sz="2800" dirty="0" err="1"/>
              <a:t>dequeue</a:t>
            </a:r>
            <a:r>
              <a:rPr lang="en-GB" sz="2800" dirty="0"/>
              <a:t> an object from the queue:</a:t>
            </a:r>
          </a:p>
          <a:p>
            <a:pPr marL="1196975" indent="-450850" algn="l">
              <a:spcBef>
                <a:spcPts val="575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Block until the lock on the queue is obtained</a:t>
            </a:r>
          </a:p>
          <a:p>
            <a:pPr marL="1196975" indent="-450850" algn="l">
              <a:spcBef>
                <a:spcPts val="575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If queue is empty, release lock and </a:t>
            </a:r>
            <a:r>
              <a:rPr lang="en-GB" sz="2400" dirty="0">
                <a:solidFill>
                  <a:srgbClr val="FF0000"/>
                </a:solidFill>
              </a:rPr>
              <a:t>wait</a:t>
            </a:r>
          </a:p>
          <a:p>
            <a:pPr marL="1196975" indent="-450850" algn="l">
              <a:spcBef>
                <a:spcPts val="575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If queue is not empty, remove the first element and return it</a:t>
            </a:r>
          </a:p>
          <a:p>
            <a:pPr marL="914400" indent="-449263" algn="l">
              <a:lnSpc>
                <a:spcPct val="94000"/>
              </a:lnSpc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914400" indent="-449263" algn="l">
              <a:lnSpc>
                <a:spcPct val="94000"/>
              </a:lnSpc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To </a:t>
            </a:r>
            <a:r>
              <a:rPr lang="en-GB" sz="2800" dirty="0" err="1"/>
              <a:t>enqueue</a:t>
            </a:r>
            <a:r>
              <a:rPr lang="en-GB" sz="2800" dirty="0"/>
              <a:t> an object to the queue:</a:t>
            </a:r>
          </a:p>
          <a:p>
            <a:pPr marL="1196975" indent="-450850" algn="l">
              <a:spcBef>
                <a:spcPts val="575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Block until the lock on the queue is obtained</a:t>
            </a:r>
          </a:p>
          <a:p>
            <a:pPr marL="1196975" indent="-450850" algn="l">
              <a:spcBef>
                <a:spcPts val="575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Add object at the end of the queue</a:t>
            </a:r>
          </a:p>
          <a:p>
            <a:pPr marL="1196975" indent="-450850" algn="l">
              <a:spcBef>
                <a:spcPts val="575"/>
              </a:spcBef>
              <a:buClr>
                <a:schemeClr val="tx1"/>
              </a:buClr>
              <a:buSzPct val="6000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Notify any </a:t>
            </a:r>
            <a:r>
              <a:rPr lang="en-GB" sz="2400" dirty="0">
                <a:solidFill>
                  <a:srgbClr val="FF0000"/>
                </a:solidFill>
              </a:rPr>
              <a:t>waiting</a:t>
            </a:r>
            <a:r>
              <a:rPr lang="en-GB" sz="2400" dirty="0">
                <a:solidFill>
                  <a:srgbClr val="CC0000"/>
                </a:solidFill>
              </a:rPr>
              <a:t> </a:t>
            </a:r>
            <a:r>
              <a:rPr lang="en-GB" sz="2400" dirty="0"/>
              <a:t>thread</a:t>
            </a:r>
          </a:p>
          <a:p>
            <a:pPr marL="1196975" indent="-450850" algn="l">
              <a:spcBef>
                <a:spcPts val="575"/>
              </a:spcBef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/>
          </a:p>
          <a:p>
            <a:pPr marL="1196975" indent="-450850" algn="l">
              <a:spcBef>
                <a:spcPts val="575"/>
              </a:spcBef>
              <a:buClr>
                <a:schemeClr val="tx1"/>
              </a:buClr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6248400"/>
            <a:ext cx="2722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Consolas"/>
                <a:cs typeface="Consolas"/>
              </a:rPr>
              <a:t>BlockingQueue.java</a:t>
            </a:r>
            <a:endParaRPr lang="en-GB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39238" cy="1139825"/>
          </a:xfrm>
          <a:ln/>
        </p:spPr>
        <p:txBody>
          <a:bodyPr lIns="0" tIns="0" rIns="0" bIns="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Thread Pool = threads + tasks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93825"/>
            <a:ext cx="9142413" cy="5464175"/>
          </a:xfrm>
          <a:ln/>
        </p:spPr>
        <p:txBody>
          <a:bodyPr lIns="0" tIns="0" rIns="0" bIns="0"/>
          <a:lstStyle/>
          <a:p>
            <a:pPr marL="914400" indent="-449263" algn="l"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Thread pool = group of threads + queue of </a:t>
            </a:r>
            <a:r>
              <a:rPr lang="en-GB" sz="2400" dirty="0" err="1">
                <a:latin typeface="Consolas"/>
                <a:cs typeface="Consolas"/>
              </a:rPr>
              <a:t>Runnable</a:t>
            </a:r>
            <a:r>
              <a:rPr lang="en-GB" sz="2400" dirty="0">
                <a:latin typeface="Consolas"/>
                <a:cs typeface="Consolas"/>
              </a:rPr>
              <a:t> </a:t>
            </a:r>
            <a:r>
              <a:rPr lang="en-GB" sz="2800" dirty="0"/>
              <a:t>tasks</a:t>
            </a:r>
          </a:p>
          <a:p>
            <a:pPr marL="914400" indent="-449263" algn="l"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600" dirty="0"/>
          </a:p>
          <a:p>
            <a:pPr marL="914400" indent="-449263" algn="l"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Thread pool starts by creating the group of threads</a:t>
            </a:r>
          </a:p>
          <a:p>
            <a:pPr marL="1196975" indent="-450850" algn="l">
              <a:spcBef>
                <a:spcPts val="575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Each thread loops indefinitely</a:t>
            </a:r>
          </a:p>
          <a:p>
            <a:pPr marL="1196975" indent="-450850" algn="l">
              <a:spcBef>
                <a:spcPts val="575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In every iteration, each thread attempts to </a:t>
            </a:r>
            <a:r>
              <a:rPr lang="en-GB" sz="2400" dirty="0" err="1"/>
              <a:t>dequeue</a:t>
            </a:r>
            <a:r>
              <a:rPr lang="en-GB" sz="2400" dirty="0"/>
              <a:t> a task from the task queue</a:t>
            </a:r>
          </a:p>
          <a:p>
            <a:pPr marL="1196975" indent="-450850" algn="l">
              <a:spcBef>
                <a:spcPts val="575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If the task queue is empty, block on the queue</a:t>
            </a:r>
          </a:p>
          <a:p>
            <a:pPr marL="1196975" indent="-450850" algn="l">
              <a:spcBef>
                <a:spcPts val="575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If a task is </a:t>
            </a:r>
            <a:r>
              <a:rPr lang="en-GB" sz="2400" dirty="0" err="1"/>
              <a:t>dequeued</a:t>
            </a:r>
            <a:r>
              <a:rPr lang="en-GB" sz="2400" dirty="0"/>
              <a:t>, run the task</a:t>
            </a:r>
          </a:p>
          <a:p>
            <a:pPr marL="1196975" indent="-739775" algn="l">
              <a:spcBef>
                <a:spcPts val="5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800" dirty="0"/>
          </a:p>
          <a:p>
            <a:pPr marL="1196975" indent="-739775" algn="l">
              <a:spcBef>
                <a:spcPts val="5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Thread pool method </a:t>
            </a:r>
            <a:r>
              <a:rPr lang="en-GB" sz="2800" dirty="0" err="1"/>
              <a:t>execute(task</a:t>
            </a:r>
            <a:r>
              <a:rPr lang="en-GB" sz="2800" dirty="0"/>
              <a:t>)</a:t>
            </a:r>
          </a:p>
          <a:p>
            <a:pPr marL="1196975" indent="-450850" algn="l">
              <a:spcBef>
                <a:spcPts val="575"/>
              </a:spcBef>
              <a:buSzPct val="60000"/>
              <a:buFont typeface="StarSymbol" charset="0"/>
              <a:buBlip>
                <a:blip r:embed="rId3"/>
              </a:buBlip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simply adds the task to the task queue</a:t>
            </a:r>
          </a:p>
          <a:p>
            <a:pPr marL="1196975" indent="-739775" algn="l">
              <a:spcBef>
                <a:spcPts val="5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/>
          </a:p>
          <a:p>
            <a:pPr marL="914400" indent="-449263" algn="l"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914400" indent="-449263" algn="l">
              <a:spcBef>
                <a:spcPts val="675"/>
              </a:spcBef>
              <a:buSzPct val="60000"/>
              <a:tabLst>
                <a:tab pos="338138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82824" y="6457890"/>
            <a:ext cx="5261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Consolas"/>
                <a:cs typeface="Consolas"/>
              </a:rPr>
              <a:t>ThreadPool.java</a:t>
            </a:r>
            <a:r>
              <a:rPr lang="en-GB" sz="2000" dirty="0">
                <a:latin typeface="Consolas"/>
                <a:cs typeface="Consolas"/>
              </a:rPr>
              <a:t>, </a:t>
            </a:r>
            <a:r>
              <a:rPr lang="en-GB" sz="2000" dirty="0" err="1">
                <a:latin typeface="Consolas"/>
                <a:cs typeface="Consolas"/>
              </a:rPr>
              <a:t>ThreadPoolTest.java</a:t>
            </a:r>
            <a:endParaRPr lang="en-US" sz="2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thread pool API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8907462" cy="5257800"/>
          </a:xfrm>
          <a:ln/>
        </p:spPr>
        <p:txBody>
          <a:bodyPr lIns="0" tIns="0" rIns="0" bIns="0"/>
          <a:lstStyle/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Interface </a:t>
            </a:r>
            <a:r>
              <a:rPr lang="en-GB" sz="2000" dirty="0" err="1">
                <a:latin typeface="Consolas"/>
                <a:cs typeface="Consolas"/>
              </a:rPr>
              <a:t>ExecutorService</a:t>
            </a:r>
            <a:r>
              <a:rPr lang="en-GB" sz="2000" dirty="0">
                <a:latin typeface="Consolas"/>
                <a:cs typeface="Consolas"/>
              </a:rPr>
              <a:t> </a:t>
            </a:r>
            <a:r>
              <a:rPr lang="en-GB" sz="2800" dirty="0">
                <a:latin typeface="+mj-lt"/>
              </a:rPr>
              <a:t>defines objects that run </a:t>
            </a:r>
            <a:r>
              <a:rPr lang="en-GB" sz="2000" dirty="0" err="1">
                <a:latin typeface="Consolas"/>
                <a:cs typeface="Consolas"/>
              </a:rPr>
              <a:t>Runnable</a:t>
            </a:r>
            <a:r>
              <a:rPr lang="en-GB" sz="2000" dirty="0">
                <a:latin typeface="Consolas"/>
                <a:cs typeface="Consolas"/>
              </a:rPr>
              <a:t> </a:t>
            </a:r>
            <a:r>
              <a:rPr lang="en-GB" sz="2800" dirty="0">
                <a:latin typeface="+mj-lt"/>
              </a:rPr>
              <a:t>tasks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Using method </a:t>
            </a:r>
            <a:r>
              <a:rPr lang="en-US" sz="2000" dirty="0">
                <a:latin typeface="Consolas"/>
                <a:cs typeface="Consolas"/>
              </a:rPr>
              <a:t>execute()</a:t>
            </a:r>
            <a:endParaRPr lang="en-GB" sz="2800" dirty="0">
              <a:latin typeface="Consolas"/>
              <a:cs typeface="Consolas"/>
            </a:endParaRP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GB" sz="2800" dirty="0">
              <a:latin typeface="+mj-lt"/>
            </a:endParaRP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Class </a:t>
            </a:r>
            <a:r>
              <a:rPr lang="en-GB" sz="2000" dirty="0">
                <a:latin typeface="Consolas"/>
                <a:cs typeface="Consolas"/>
              </a:rPr>
              <a:t>Executors </a:t>
            </a:r>
            <a:r>
              <a:rPr lang="en-GB" sz="2800" dirty="0">
                <a:latin typeface="+mj-lt"/>
              </a:rPr>
              <a:t>defines factory methods for obtaining a thread pool (i.e. an </a:t>
            </a:r>
            <a:r>
              <a:rPr lang="en-GB" sz="2000" dirty="0" err="1">
                <a:latin typeface="Consolas"/>
                <a:cs typeface="Consolas"/>
              </a:rPr>
              <a:t>ExecutorService</a:t>
            </a:r>
            <a:r>
              <a:rPr lang="en-GB" sz="2800" dirty="0">
                <a:latin typeface="+mj-lt"/>
              </a:rPr>
              <a:t> object)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 err="1">
                <a:latin typeface="Consolas"/>
                <a:cs typeface="Consolas"/>
              </a:rPr>
              <a:t>newFixedThreadPool(n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dirty="0">
                <a:latin typeface="+mj-lt"/>
              </a:rPr>
              <a:t> creates a pool of </a:t>
            </a:r>
            <a:r>
              <a:rPr lang="en-US" dirty="0" err="1">
                <a:latin typeface="+mj-lt"/>
              </a:rPr>
              <a:t>n</a:t>
            </a:r>
            <a:r>
              <a:rPr lang="en-US" dirty="0">
                <a:latin typeface="+mj-lt"/>
              </a:rPr>
              <a:t> threads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 err="1">
                <a:latin typeface="Consolas"/>
                <a:cs typeface="Consolas"/>
              </a:rPr>
              <a:t>ExecutorService</a:t>
            </a:r>
            <a:r>
              <a:rPr lang="en-US" sz="2000" dirty="0">
                <a:latin typeface="Consolas"/>
                <a:cs typeface="Consolas"/>
              </a:rPr>
              <a:t> service = Executors.newFixedThreadPool(10);</a:t>
            </a:r>
          </a:p>
          <a:p>
            <a:pPr marL="457200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 err="1">
                <a:latin typeface="Consolas"/>
                <a:cs typeface="Consolas"/>
              </a:rPr>
              <a:t>service.execute(new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Runnable</a:t>
            </a:r>
            <a:r>
              <a:rPr lang="en-US" sz="2000" dirty="0">
                <a:latin typeface="Consolas"/>
                <a:cs typeface="Consolas"/>
              </a:rPr>
              <a:t>() {</a:t>
            </a:r>
          </a:p>
          <a:p>
            <a:pPr marL="857250" lvl="1" indent="79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  public void run() { </a:t>
            </a:r>
            <a:r>
              <a:rPr lang="en-US" sz="2000" dirty="0">
                <a:solidFill>
                  <a:schemeClr val="bg2"/>
                </a:solidFill>
                <a:latin typeface="Consolas"/>
                <a:cs typeface="Consolas"/>
              </a:rPr>
              <a:t>// task code </a:t>
            </a: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8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5029200"/>
          </a:xfrm>
          <a:ln/>
        </p:spPr>
        <p:txBody>
          <a:bodyPr lIns="0" tIns="0" rIns="0" bIns="0"/>
          <a:lstStyle/>
          <a:p>
            <a:pPr marL="457200" indent="7938" algn="l">
              <a:lnSpc>
                <a:spcPct val="94000"/>
              </a:lnSpc>
              <a:buSzPct val="60000"/>
              <a:tabLst>
                <a:tab pos="334963" algn="l"/>
                <a:tab pos="446088" algn="l"/>
                <a:tab pos="45720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Compute the total size of all regular files stored,</a:t>
            </a:r>
          </a:p>
          <a:p>
            <a:pPr marL="457200" indent="7938" algn="l">
              <a:lnSpc>
                <a:spcPct val="94000"/>
              </a:lnSpc>
              <a:buSzPct val="60000"/>
              <a:tabLst>
                <a:tab pos="334963" algn="l"/>
                <a:tab pos="446088" algn="l"/>
                <a:tab pos="45720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directly or indirectly,  in a directory</a:t>
            </a:r>
          </a:p>
          <a:p>
            <a:pPr marL="457200" indent="7938" algn="l">
              <a:lnSpc>
                <a:spcPct val="94000"/>
              </a:lnSpc>
              <a:buSzPct val="60000"/>
              <a:tabLst>
                <a:tab pos="334963" algn="l"/>
                <a:tab pos="446088" algn="l"/>
                <a:tab pos="45720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912813" indent="-447675" algn="l">
              <a:buSzPct val="60000"/>
              <a:tabLst>
                <a:tab pos="334963" algn="l"/>
                <a:tab pos="446088" algn="l"/>
                <a:tab pos="89535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Back to working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162800" y="3429000"/>
            <a:ext cx="9906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Users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324600" y="5105400"/>
            <a:ext cx="9906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docs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800" y="51054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etc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467600" y="4267200"/>
            <a:ext cx="9906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ellie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267200"/>
            <a:ext cx="9906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sammy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14800" y="6019800"/>
            <a:ext cx="1295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foo.txt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  <a:cs typeface="Courier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5400000" flipH="1" flipV="1">
            <a:off x="5029200" y="5638800"/>
            <a:ext cx="5334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rot="5400000" flipH="1" flipV="1">
            <a:off x="6762750" y="3638550"/>
            <a:ext cx="457200" cy="800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0"/>
          </p:cNvCxnSpPr>
          <p:nvPr/>
        </p:nvCxnSpPr>
        <p:spPr bwMode="auto">
          <a:xfrm rot="16200000" flipV="1">
            <a:off x="7562850" y="3867150"/>
            <a:ext cx="457200" cy="3429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5715000" y="6019800"/>
            <a:ext cx="1295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"/>
                <a:cs typeface="Courier"/>
              </a:rPr>
              <a:t>bar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.txt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  <a:cs typeface="Courier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V="1">
            <a:off x="5638800" y="5638800"/>
            <a:ext cx="5334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6" idx="0"/>
          </p:cNvCxnSpPr>
          <p:nvPr/>
        </p:nvCxnSpPr>
        <p:spPr bwMode="auto">
          <a:xfrm rot="5400000" flipH="1" flipV="1">
            <a:off x="5695950" y="4552950"/>
            <a:ext cx="457200" cy="647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5" idx="0"/>
            <a:endCxn id="8" idx="2"/>
          </p:cNvCxnSpPr>
          <p:nvPr/>
        </p:nvCxnSpPr>
        <p:spPr bwMode="auto">
          <a:xfrm rot="16200000" flipV="1">
            <a:off x="6477000" y="4762500"/>
            <a:ext cx="4572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7848600" y="5105400"/>
            <a:ext cx="1295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"/>
                <a:cs typeface="Courier"/>
              </a:rPr>
              <a:t>xyz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.txt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  <a:cs typeface="Courier"/>
            </a:endParaRPr>
          </a:p>
        </p:txBody>
      </p:sp>
      <p:cxnSp>
        <p:nvCxnSpPr>
          <p:cNvPr id="45" name="Straight Connector 44"/>
          <p:cNvCxnSpPr>
            <a:stCxn id="44" idx="0"/>
            <a:endCxn id="7" idx="2"/>
          </p:cNvCxnSpPr>
          <p:nvPr/>
        </p:nvCxnSpPr>
        <p:spPr bwMode="auto">
          <a:xfrm rot="16200000" flipV="1">
            <a:off x="8001000" y="4610100"/>
            <a:ext cx="4572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7086600" y="5791200"/>
            <a:ext cx="1295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"/>
                <a:cs typeface="Courier"/>
              </a:rPr>
              <a:t>abc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.txt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  <a:cs typeface="Courier"/>
            </a:endParaRPr>
          </a:p>
        </p:txBody>
      </p:sp>
      <p:cxnSp>
        <p:nvCxnSpPr>
          <p:cNvPr id="49" name="Straight Connector 48"/>
          <p:cNvCxnSpPr>
            <a:stCxn id="48" idx="0"/>
            <a:endCxn id="5" idx="2"/>
          </p:cNvCxnSpPr>
          <p:nvPr/>
        </p:nvCxnSpPr>
        <p:spPr bwMode="auto">
          <a:xfrm rot="16200000" flipV="1">
            <a:off x="7124700" y="5181600"/>
            <a:ext cx="304800" cy="914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 Concurrent solution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4114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Use </a:t>
            </a:r>
            <a:r>
              <a:rPr lang="en-GB" sz="2800" dirty="0" err="1">
                <a:latin typeface="+mj-lt"/>
              </a:rPr>
              <a:t>Runnable</a:t>
            </a:r>
            <a:r>
              <a:rPr lang="en-GB" sz="2800" dirty="0">
                <a:latin typeface="+mj-lt"/>
              </a:rPr>
              <a:t> objects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Create </a:t>
            </a:r>
            <a:r>
              <a:rPr lang="en-US" dirty="0" err="1"/>
              <a:t>Runnable</a:t>
            </a:r>
            <a:r>
              <a:rPr lang="en-US" dirty="0"/>
              <a:t> object for every (</a:t>
            </a:r>
            <a:r>
              <a:rPr lang="en-US" dirty="0" err="1"/>
              <a:t>sub)directory</a:t>
            </a:r>
            <a:r>
              <a:rPr lang="en-US" dirty="0"/>
              <a:t> </a:t>
            </a:r>
            <a:endParaRPr lang="en-GB" sz="2800" dirty="0">
              <a:latin typeface="+mj-lt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Use thread pool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Keeps the number of threads manageable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Keep overhead of thread creation low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Reuse threads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Avoid sharing state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Variable </a:t>
            </a:r>
            <a:r>
              <a:rPr lang="en-US" sz="2000" dirty="0" err="1">
                <a:latin typeface="Courier"/>
                <a:cs typeface="Courier"/>
              </a:rPr>
              <a:t>totalSize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dirty="0">
                <a:latin typeface="+mj-lt"/>
              </a:rPr>
              <a:t>only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Access must be synchronized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2005012" lvl="2" indent="-450850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1597025" lvl="1" indent="-450850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1597025" lvl="1" indent="-450850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2005012" lvl="2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AtomicLong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4114800"/>
          </a:xfrm>
          <a:ln/>
        </p:spPr>
        <p:txBody>
          <a:bodyPr lIns="0" tIns="0" rIns="0" bIns="0"/>
          <a:lstStyle/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Accumulator variable </a:t>
            </a:r>
            <a:r>
              <a:rPr lang="en-GB" sz="2000" dirty="0" err="1">
                <a:latin typeface="Courier"/>
                <a:cs typeface="Courier"/>
              </a:rPr>
              <a:t>totalSize</a:t>
            </a:r>
            <a:r>
              <a:rPr lang="en-GB" sz="2000" dirty="0">
                <a:latin typeface="Courier"/>
                <a:cs typeface="Courier"/>
              </a:rPr>
              <a:t> </a:t>
            </a:r>
            <a:r>
              <a:rPr lang="en-GB" sz="2800" dirty="0">
                <a:latin typeface="+mj-lt"/>
              </a:rPr>
              <a:t>is incremented by all threads</a:t>
            </a: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GB" sz="2000" dirty="0">
              <a:latin typeface="+mj-lt"/>
            </a:endParaRP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Must ensure that the incrementing operation (the critical section) is not interrupted by a context switch</a:t>
            </a: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GB" sz="2000" dirty="0">
              <a:latin typeface="+mj-lt"/>
            </a:endParaRP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Solution 1: Use a Java lock to synchronize access to the critical section</a:t>
            </a: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GB" sz="2000" dirty="0">
              <a:latin typeface="+mj-lt"/>
            </a:endParaRP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Solution 2: Use class </a:t>
            </a:r>
            <a:r>
              <a:rPr lang="en-GB" sz="2800" dirty="0" err="1">
                <a:latin typeface="+mj-lt"/>
              </a:rPr>
              <a:t>AtomicLong</a:t>
            </a:r>
            <a:endParaRPr lang="en-GB" sz="2800" dirty="0">
              <a:latin typeface="+mj-lt"/>
            </a:endParaRP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method </a:t>
            </a:r>
            <a:r>
              <a:rPr lang="en-US" dirty="0" err="1"/>
              <a:t>addAndGet</a:t>
            </a:r>
            <a:r>
              <a:rPr lang="en-US" dirty="0"/>
              <a:t>() executes as a single atomic instruction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 Concurrent solution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4114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Use </a:t>
            </a:r>
            <a:r>
              <a:rPr lang="en-GB" sz="2800" dirty="0" err="1">
                <a:latin typeface="+mj-lt"/>
              </a:rPr>
              <a:t>Runnable</a:t>
            </a:r>
            <a:r>
              <a:rPr lang="en-GB" sz="2800" dirty="0">
                <a:latin typeface="+mj-lt"/>
              </a:rPr>
              <a:t> objects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Create </a:t>
            </a:r>
            <a:r>
              <a:rPr lang="en-US" dirty="0" err="1"/>
              <a:t>Runnable</a:t>
            </a:r>
            <a:r>
              <a:rPr lang="en-US" dirty="0"/>
              <a:t> object for every (</a:t>
            </a:r>
            <a:r>
              <a:rPr lang="en-US" dirty="0" err="1"/>
              <a:t>sub)directory</a:t>
            </a:r>
            <a:r>
              <a:rPr lang="en-US" dirty="0"/>
              <a:t> </a:t>
            </a:r>
            <a:endParaRPr lang="en-GB" sz="2800" dirty="0">
              <a:latin typeface="+mj-lt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Use thread pool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Keeps the number of threads manageable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Keep overhead of thread creation low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Reuse threads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Avoid sharing state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Variable </a:t>
            </a:r>
            <a:r>
              <a:rPr lang="en-US" sz="2000" dirty="0" err="1">
                <a:latin typeface="Courier"/>
                <a:cs typeface="Courier"/>
              </a:rPr>
              <a:t>totalSize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dirty="0">
                <a:latin typeface="+mj-lt"/>
              </a:rPr>
              <a:t>only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Access must be synchronized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urier"/>
                <a:cs typeface="Courier"/>
              </a:rPr>
              <a:t>Concurrent1.java 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2005012" lvl="2" indent="-450850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1597025" lvl="1" indent="-450850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1597025" lvl="1" indent="-450850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2005012" lvl="2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1200" y="6019800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Does not work</a:t>
            </a:r>
          </a:p>
        </p:txBody>
      </p:sp>
    </p:spTree>
    <p:extLst>
      <p:ext uri="{BB962C8B-B14F-4D97-AF65-F5344CB8AC3E}">
        <p14:creationId xmlns:p14="http://schemas.microsoft.com/office/powerpoint/2010/main" val="289207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Concurrent1 problem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4114800"/>
          </a:xfrm>
          <a:ln/>
        </p:spPr>
        <p:txBody>
          <a:bodyPr lIns="0" tIns="0" rIns="0" bIns="0"/>
          <a:lstStyle/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The main thread must 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wait </a:t>
            </a:r>
            <a:r>
              <a:rPr lang="en-GB" sz="2800" dirty="0">
                <a:latin typeface="+mj-lt"/>
              </a:rPr>
              <a:t>until all (</a:t>
            </a:r>
            <a:r>
              <a:rPr lang="en-GB" sz="2800" dirty="0" err="1">
                <a:latin typeface="+mj-lt"/>
              </a:rPr>
              <a:t>sub)directories</a:t>
            </a:r>
            <a:r>
              <a:rPr lang="en-GB" sz="2800" dirty="0">
                <a:latin typeface="+mj-lt"/>
              </a:rPr>
              <a:t> have been processed</a:t>
            </a: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GB" sz="2000" dirty="0">
              <a:latin typeface="+mj-lt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solidFill>
                  <a:srgbClr val="FF0000"/>
                </a:solidFill>
                <a:latin typeface="+mj-lt"/>
              </a:rPr>
              <a:t>No way </a:t>
            </a:r>
            <a:r>
              <a:rPr lang="en-GB" sz="2800" dirty="0">
                <a:latin typeface="+mj-lt"/>
              </a:rPr>
              <a:t>to know when that happens</a:t>
            </a: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GB" sz="2000" dirty="0">
              <a:latin typeface="+mj-lt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Need to:</a:t>
            </a:r>
          </a:p>
          <a:p>
            <a:pPr marL="1150938" lvl="1" indent="-287338">
              <a:buClr>
                <a:srgbClr val="FF0000"/>
              </a:buClr>
              <a:buFont typeface="+mj-lt"/>
              <a:buAutoNum type="arabicPeriod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400" dirty="0">
                <a:latin typeface="+mj-lt"/>
              </a:rPr>
              <a:t>keep track of pending tasks, i.e. (directory processing) task creation and termination </a:t>
            </a:r>
          </a:p>
          <a:p>
            <a:pPr marL="1150938" lvl="1" indent="-287338">
              <a:buClr>
                <a:srgbClr val="FF0000"/>
              </a:buClr>
              <a:buFont typeface="+mj-lt"/>
              <a:buAutoNum type="arabicPeriod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400" dirty="0">
                <a:latin typeface="+mj-lt"/>
              </a:rPr>
              <a:t>Block the main thread until the number of pending tasks is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5029200"/>
          </a:xfrm>
          <a:ln/>
        </p:spPr>
        <p:txBody>
          <a:bodyPr lIns="0" tIns="0" rIns="0" bIns="0"/>
          <a:lstStyle/>
          <a:p>
            <a:pPr marL="457200" indent="7938" algn="l">
              <a:lnSpc>
                <a:spcPct val="94000"/>
              </a:lnSpc>
              <a:buSzPct val="60000"/>
              <a:tabLst>
                <a:tab pos="334963" algn="l"/>
                <a:tab pos="446088" algn="l"/>
                <a:tab pos="45720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Compute the total size of all regular files stored,</a:t>
            </a:r>
          </a:p>
          <a:p>
            <a:pPr marL="457200" indent="7938" algn="l">
              <a:lnSpc>
                <a:spcPct val="94000"/>
              </a:lnSpc>
              <a:buSzPct val="60000"/>
              <a:tabLst>
                <a:tab pos="334963" algn="l"/>
                <a:tab pos="446088" algn="l"/>
                <a:tab pos="457200" algn="l"/>
                <a:tab pos="149225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directly or indirectly,  in a directory </a:t>
            </a:r>
          </a:p>
          <a:p>
            <a:pPr marL="457200" indent="0" algn="l">
              <a:buNone/>
            </a:pPr>
            <a:endParaRPr lang="en-GB" sz="2800" dirty="0"/>
          </a:p>
          <a:p>
            <a:pPr marL="457200" indent="0" algn="l">
              <a:buNone/>
            </a:pPr>
            <a:r>
              <a:rPr lang="en-US" sz="1600" dirty="0" err="1">
                <a:latin typeface="Courier"/>
                <a:cs typeface="Courier"/>
              </a:rPr>
              <a:t>sbt:FileSize</a:t>
            </a: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runMain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sequential.Sequential</a:t>
            </a:r>
            <a:r>
              <a:rPr lang="en-US" sz="1600" dirty="0">
                <a:latin typeface="Courier"/>
                <a:cs typeface="Courier"/>
              </a:rPr>
              <a:t> C:\</a:t>
            </a:r>
          </a:p>
          <a:p>
            <a:pPr marL="457200" indent="0" algn="l">
              <a:buNone/>
            </a:pPr>
            <a:r>
              <a:rPr lang="en-US" sz="1600" dirty="0">
                <a:latin typeface="Courier"/>
                <a:cs typeface="Courier"/>
              </a:rPr>
              <a:t>[info] Running </a:t>
            </a:r>
            <a:r>
              <a:rPr lang="en-US" sz="1600" dirty="0" err="1">
                <a:latin typeface="Courier"/>
                <a:cs typeface="Courier"/>
              </a:rPr>
              <a:t>sequential.Sequential</a:t>
            </a:r>
            <a:r>
              <a:rPr lang="en-US" sz="1600" dirty="0">
                <a:latin typeface="Courier"/>
                <a:cs typeface="Courier"/>
              </a:rPr>
              <a:t> C:\</a:t>
            </a:r>
          </a:p>
          <a:p>
            <a:pPr marL="457200" indent="0" algn="l">
              <a:buNone/>
            </a:pPr>
            <a:r>
              <a:rPr lang="en-US" sz="1600" dirty="0">
                <a:latin typeface="Courier"/>
                <a:cs typeface="Courier"/>
              </a:rPr>
              <a:t>Total size: 58504721987</a:t>
            </a:r>
          </a:p>
          <a:p>
            <a:pPr marL="457200" indent="0" algn="l">
              <a:buNone/>
            </a:pPr>
            <a:r>
              <a:rPr lang="en-US" sz="1600" dirty="0">
                <a:latin typeface="Courier"/>
                <a:cs typeface="Courier"/>
              </a:rPr>
              <a:t>Time taken: 30.15794637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>
              <a:lnSpc>
                <a:spcPct val="94000"/>
              </a:lnSpc>
              <a:buSzPct val="6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Working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162800" y="3429000"/>
            <a:ext cx="9906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Users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324600" y="5105400"/>
            <a:ext cx="9906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docs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800" y="51054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etc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467600" y="4267200"/>
            <a:ext cx="9906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ellie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267200"/>
            <a:ext cx="9906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sammy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14800" y="6019800"/>
            <a:ext cx="1295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foo.txt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  <a:cs typeface="Courier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5400000" flipH="1" flipV="1">
            <a:off x="5029200" y="5638800"/>
            <a:ext cx="5334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rot="5400000" flipH="1" flipV="1">
            <a:off x="6762750" y="3638550"/>
            <a:ext cx="457200" cy="8001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0"/>
          </p:cNvCxnSpPr>
          <p:nvPr/>
        </p:nvCxnSpPr>
        <p:spPr bwMode="auto">
          <a:xfrm rot="16200000" flipV="1">
            <a:off x="7562850" y="3867150"/>
            <a:ext cx="457200" cy="3429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5715000" y="6019800"/>
            <a:ext cx="1295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"/>
                <a:cs typeface="Courier"/>
              </a:rPr>
              <a:t>bar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.txt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  <a:cs typeface="Courier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V="1">
            <a:off x="5638800" y="5638800"/>
            <a:ext cx="5334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6" idx="0"/>
          </p:cNvCxnSpPr>
          <p:nvPr/>
        </p:nvCxnSpPr>
        <p:spPr bwMode="auto">
          <a:xfrm rot="5400000" flipH="1" flipV="1">
            <a:off x="5695950" y="4552950"/>
            <a:ext cx="457200" cy="647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5" idx="0"/>
            <a:endCxn id="8" idx="2"/>
          </p:cNvCxnSpPr>
          <p:nvPr/>
        </p:nvCxnSpPr>
        <p:spPr bwMode="auto">
          <a:xfrm rot="16200000" flipV="1">
            <a:off x="6477000" y="4762500"/>
            <a:ext cx="457200" cy="228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7848600" y="5105400"/>
            <a:ext cx="1295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"/>
                <a:cs typeface="Courier"/>
              </a:rPr>
              <a:t>xyz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.txt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  <a:cs typeface="Courier"/>
            </a:endParaRPr>
          </a:p>
        </p:txBody>
      </p:sp>
      <p:cxnSp>
        <p:nvCxnSpPr>
          <p:cNvPr id="45" name="Straight Connector 44"/>
          <p:cNvCxnSpPr>
            <a:stCxn id="44" idx="0"/>
            <a:endCxn id="7" idx="2"/>
          </p:cNvCxnSpPr>
          <p:nvPr/>
        </p:nvCxnSpPr>
        <p:spPr bwMode="auto">
          <a:xfrm rot="16200000" flipV="1">
            <a:off x="8001000" y="4610100"/>
            <a:ext cx="457200" cy="533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7086600" y="5791200"/>
            <a:ext cx="1295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Courier"/>
                <a:cs typeface="Courier"/>
              </a:rPr>
              <a:t>abc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  <a:cs typeface="Courier"/>
              </a:rPr>
              <a:t>.txt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  <a:cs typeface="Courier"/>
            </a:endParaRPr>
          </a:p>
        </p:txBody>
      </p:sp>
      <p:cxnSp>
        <p:nvCxnSpPr>
          <p:cNvPr id="49" name="Straight Connector 48"/>
          <p:cNvCxnSpPr>
            <a:stCxn id="48" idx="0"/>
            <a:endCxn id="5" idx="2"/>
          </p:cNvCxnSpPr>
          <p:nvPr/>
        </p:nvCxnSpPr>
        <p:spPr bwMode="auto">
          <a:xfrm rot="16200000" flipV="1">
            <a:off x="7124700" y="5181600"/>
            <a:ext cx="304800" cy="914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 Concurrent solution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Use </a:t>
            </a:r>
            <a:r>
              <a:rPr lang="en-GB" sz="2800" dirty="0" err="1">
                <a:latin typeface="+mj-lt"/>
              </a:rPr>
              <a:t>Runnable</a:t>
            </a:r>
            <a:r>
              <a:rPr lang="en-GB" sz="2800" dirty="0">
                <a:latin typeface="+mj-lt"/>
              </a:rPr>
              <a:t> objects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3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Create </a:t>
            </a:r>
            <a:r>
              <a:rPr lang="en-US" dirty="0" err="1"/>
              <a:t>Runnable</a:t>
            </a:r>
            <a:r>
              <a:rPr lang="en-US" dirty="0"/>
              <a:t> object for every (</a:t>
            </a:r>
            <a:r>
              <a:rPr lang="en-US" dirty="0" err="1"/>
              <a:t>sub)directory</a:t>
            </a:r>
            <a:r>
              <a:rPr lang="en-US" dirty="0"/>
              <a:t> </a:t>
            </a:r>
            <a:endParaRPr lang="en-GB" sz="2800" dirty="0">
              <a:latin typeface="+mj-lt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Use thread pool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3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Keeps the number of threads manageable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3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Keep overhead of thread creation low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3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Reuse threads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Avoid sharing state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3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Variable </a:t>
            </a:r>
            <a:r>
              <a:rPr lang="en-US" sz="2000" dirty="0" err="1">
                <a:latin typeface="Courier"/>
                <a:cs typeface="Courier"/>
              </a:rPr>
              <a:t>totalSize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dirty="0">
                <a:latin typeface="+mj-lt"/>
              </a:rPr>
              <a:t>only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3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Access must be synchronized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solidFill>
                  <a:srgbClr val="FF0000"/>
                </a:solidFill>
                <a:latin typeface="+mj-lt"/>
              </a:rPr>
              <a:t>Require synchronization variables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3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solidFill>
                  <a:srgbClr val="FF0000"/>
                </a:solidFill>
                <a:latin typeface="+mj-lt"/>
              </a:rPr>
              <a:t>To terminate the application </a:t>
            </a:r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6096000"/>
            <a:ext cx="2647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Concurrent2.java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CountDownLatch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76400"/>
            <a:ext cx="9136062" cy="5181600"/>
          </a:xfrm>
          <a:ln/>
        </p:spPr>
        <p:txBody>
          <a:bodyPr lIns="0" tIns="0" rIns="0" bIns="0"/>
          <a:lstStyle/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Synchronization tool that allows one or more threads to wait until a set of operations being performed in other threads completes.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initialized with a given count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method </a:t>
            </a:r>
            <a:r>
              <a:rPr lang="en-US" sz="2000" dirty="0">
                <a:latin typeface="Consolas"/>
                <a:cs typeface="Consolas"/>
              </a:rPr>
              <a:t>await()</a:t>
            </a:r>
            <a:r>
              <a:rPr lang="en-US" dirty="0"/>
              <a:t> blocks until count reaches 0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method </a:t>
            </a:r>
            <a:r>
              <a:rPr lang="en-US" sz="2000" dirty="0">
                <a:latin typeface="Consolas"/>
                <a:cs typeface="Consolas"/>
              </a:rPr>
              <a:t>countdown()</a:t>
            </a:r>
            <a:r>
              <a:rPr lang="en-US" dirty="0"/>
              <a:t> decrements count by 1</a:t>
            </a:r>
          </a:p>
          <a:p>
            <a:pPr marL="457200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After count reaches 0, any subsequent invocations of await return immediately. 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 </a:t>
            </a:r>
            <a:r>
              <a:rPr lang="en-US" dirty="0" err="1">
                <a:latin typeface="+mj-lt"/>
              </a:rPr>
              <a:t>CountDownLatch</a:t>
            </a:r>
            <a:r>
              <a:rPr lang="en-US" dirty="0">
                <a:latin typeface="+mj-lt"/>
              </a:rPr>
              <a:t> initialized with a count of 1 serves as a simple on/off gate: all threads invoking </a:t>
            </a:r>
            <a:r>
              <a:rPr lang="en-US" sz="2000" dirty="0">
                <a:latin typeface="Consolas"/>
                <a:cs typeface="Consolas"/>
              </a:rPr>
              <a:t>await()</a:t>
            </a:r>
            <a:r>
              <a:rPr lang="en-US" dirty="0">
                <a:latin typeface="+mj-lt"/>
              </a:rPr>
              <a:t> wait at the gate until it is opened by a thread invoking </a:t>
            </a:r>
            <a:r>
              <a:rPr lang="en-US" sz="2000" dirty="0" err="1">
                <a:latin typeface="Consolas"/>
                <a:cs typeface="Consolas"/>
              </a:rPr>
              <a:t>countDown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dirty="0">
                <a:latin typeface="+mj-lt"/>
              </a:rPr>
              <a:t>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Akka/Scala</a:t>
            </a:r>
            <a:r>
              <a:rPr lang="en-US" dirty="0"/>
              <a:t> concurrent solution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Use </a:t>
            </a:r>
            <a:r>
              <a:rPr lang="en-GB" sz="2800" dirty="0" err="1">
                <a:latin typeface="+mj-lt"/>
              </a:rPr>
              <a:t>Akka</a:t>
            </a:r>
            <a:r>
              <a:rPr lang="en-GB" sz="2800" dirty="0">
                <a:latin typeface="+mj-lt"/>
              </a:rPr>
              <a:t> Actors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Task of processing a directory is given to a worker actor by a master actor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Worker actor processes directory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computes the total size of all the regular files and sends it to master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sends to master the (</a:t>
            </a:r>
            <a:r>
              <a:rPr lang="en-US" dirty="0" err="1">
                <a:latin typeface="+mj-lt"/>
              </a:rPr>
              <a:t>path)name</a:t>
            </a:r>
            <a:r>
              <a:rPr lang="en-US" dirty="0">
                <a:latin typeface="+mj-lt"/>
              </a:rPr>
              <a:t> of every sub-directory   </a:t>
            </a:r>
            <a:endParaRPr lang="en-GB" dirty="0">
              <a:latin typeface="+mj-lt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Master actor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Initiates the process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sends tasks to worker actors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collects the total size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keeps track of pending tasks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6096000"/>
            <a:ext cx="3109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ConcurrentAkka.java</a:t>
            </a: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Actor-based concurrency framework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Provides solutions for non-blocking concurrency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Written in </a:t>
            </a:r>
            <a:r>
              <a:rPr lang="en-US" dirty="0" err="1">
                <a:latin typeface="+mj-lt"/>
              </a:rPr>
              <a:t>Scala</a:t>
            </a:r>
            <a:r>
              <a:rPr lang="en-US" dirty="0">
                <a:latin typeface="+mj-lt"/>
              </a:rPr>
              <a:t>, but also has Java API 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Each actor has a state that is invisible to other actors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Each actor has a message queue 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Actors receive and handle messages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sequentially, therefore no synchronization issues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Actors should rarely block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Actors are lightweight and asynchronous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650 bytes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can have millions of actors running on a few threads on a single machine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Akka</a:t>
            </a:r>
            <a:r>
              <a:rPr lang="en-US" dirty="0"/>
              <a:t> in DSII?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371600"/>
            <a:ext cx="9136062" cy="54864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Distributed computing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Actors do not share state and interact through messages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Actor locations (local </a:t>
            </a:r>
            <a:r>
              <a:rPr lang="en-US" dirty="0" err="1">
                <a:latin typeface="+mj-lt"/>
              </a:rPr>
              <a:t>vs</a:t>
            </a:r>
            <a:r>
              <a:rPr lang="en-US" dirty="0">
                <a:latin typeface="+mj-lt"/>
              </a:rPr>
              <a:t> remote) are transparent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 err="1">
                <a:latin typeface="+mj-lt"/>
              </a:rPr>
              <a:t>Akka</a:t>
            </a:r>
            <a:r>
              <a:rPr lang="en-US" dirty="0">
                <a:latin typeface="+mj-lt"/>
              </a:rPr>
              <a:t> developed for distributed applications from ground up  </a:t>
            </a:r>
            <a:endParaRPr lang="en-GB" dirty="0">
              <a:latin typeface="+mj-lt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Group membership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 err="1">
                <a:latin typeface="+mj-lt"/>
              </a:rPr>
              <a:t>Akka</a:t>
            </a:r>
            <a:r>
              <a:rPr lang="en-US" dirty="0">
                <a:latin typeface="+mj-lt"/>
              </a:rPr>
              <a:t> Cluster provides a fault-tolerant membership service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Uses gossip protocols and automatic failure-detectors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dirty="0"/>
              <a:t>Fault tolerance</a:t>
            </a:r>
            <a:endParaRPr lang="en-US" dirty="0">
              <a:latin typeface="+mj-lt"/>
            </a:endParaRP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 err="1">
                <a:latin typeface="+mj-lt"/>
              </a:rPr>
              <a:t>Akka</a:t>
            </a:r>
            <a:r>
              <a:rPr lang="en-US" dirty="0">
                <a:latin typeface="+mj-lt"/>
              </a:rPr>
              <a:t> implements “let-it-crash” semantics model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Uses supervisor hierarchies that self-heal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Akka</a:t>
            </a:r>
            <a:r>
              <a:rPr lang="en-US" dirty="0"/>
              <a:t> in DSII?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371600"/>
            <a:ext cx="9136062" cy="5486400"/>
          </a:xfrm>
          <a:ln/>
        </p:spPr>
        <p:txBody>
          <a:bodyPr lIns="0" tIns="0" rIns="0" bIns="0"/>
          <a:lstStyle/>
          <a:p>
            <a:pPr marL="457200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Reliable communication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 err="1"/>
              <a:t>Akka</a:t>
            </a:r>
            <a:r>
              <a:rPr lang="en-US" dirty="0"/>
              <a:t> includes an implementation of reactive streams</a:t>
            </a:r>
          </a:p>
          <a:p>
            <a:pPr marL="457200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Replicated distributed data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 err="1"/>
              <a:t>Akka</a:t>
            </a:r>
            <a:r>
              <a:rPr lang="en-US" dirty="0"/>
              <a:t> includes an implementation of </a:t>
            </a:r>
            <a:r>
              <a:rPr lang="en-US" i="1" dirty="0"/>
              <a:t>Conflict Free Replicated Data Types</a:t>
            </a:r>
            <a:r>
              <a:rPr lang="en-US" dirty="0"/>
              <a:t> (CRDTs).</a:t>
            </a:r>
          </a:p>
          <a:p>
            <a:pPr marL="457200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/>
          </a:p>
          <a:p>
            <a:pPr marL="457200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72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State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Supposed to be </a:t>
            </a:r>
            <a:r>
              <a:rPr lang="en-US" dirty="0">
                <a:solidFill>
                  <a:srgbClr val="FF0000"/>
                </a:solidFill>
              </a:rPr>
              <a:t>invisible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to other actors 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Behavior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The actions to be taken in </a:t>
            </a:r>
            <a:r>
              <a:rPr lang="en-US" dirty="0">
                <a:solidFill>
                  <a:srgbClr val="FF0000"/>
                </a:solidFill>
              </a:rPr>
              <a:t>reaction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to a message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Mailbox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Actors process messages from mailbox </a:t>
            </a:r>
            <a:r>
              <a:rPr lang="en-US" dirty="0">
                <a:solidFill>
                  <a:srgbClr val="FF0000"/>
                </a:solidFill>
              </a:rPr>
              <a:t>sequentially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Children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Actors can create other actors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hierarchy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of actors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Supervisor strategy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An actor is </a:t>
            </a:r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by its parent</a:t>
            </a:r>
          </a:p>
          <a:p>
            <a:pPr marL="2005012" lvl="2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/>
          </a:p>
          <a:p>
            <a:pPr marL="1597025" lvl="1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447800"/>
            <a:ext cx="9136062" cy="5410200"/>
          </a:xfrm>
          <a:ln/>
        </p:spPr>
        <p:txBody>
          <a:bodyPr lIns="0" tIns="0" rIns="0" bIns="0"/>
          <a:lstStyle/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class First extends Actor { 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def receive = {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  case "hello" =&gt; </a:t>
            </a:r>
            <a:r>
              <a:rPr lang="en-US" sz="1600" dirty="0" err="1">
                <a:latin typeface="Consolas"/>
                <a:cs typeface="Consolas"/>
              </a:rPr>
              <a:t>println("Hello</a:t>
            </a:r>
            <a:r>
              <a:rPr lang="en-US" sz="1600" dirty="0">
                <a:latin typeface="Consolas"/>
                <a:cs typeface="Consolas"/>
              </a:rPr>
              <a:t> world!")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  case </a:t>
            </a:r>
            <a:r>
              <a:rPr lang="en-US" sz="1600" dirty="0" err="1">
                <a:latin typeface="Consolas"/>
                <a:cs typeface="Consolas"/>
              </a:rPr>
              <a:t>msg</a:t>
            </a:r>
            <a:r>
              <a:rPr lang="en-US" sz="1600" dirty="0">
                <a:latin typeface="Consolas"/>
                <a:cs typeface="Consolas"/>
              </a:rPr>
              <a:t>: String =&gt; </a:t>
            </a:r>
            <a:r>
              <a:rPr lang="en-US" sz="1600" dirty="0" err="1">
                <a:latin typeface="Consolas"/>
                <a:cs typeface="Consolas"/>
              </a:rPr>
              <a:t>println("Got</a:t>
            </a:r>
            <a:r>
              <a:rPr lang="en-US" sz="1600" dirty="0">
                <a:latin typeface="Consolas"/>
                <a:cs typeface="Consolas"/>
              </a:rPr>
              <a:t> " + </a:t>
            </a:r>
            <a:r>
              <a:rPr lang="en-US" sz="1600" dirty="0" err="1">
                <a:latin typeface="Consolas"/>
                <a:cs typeface="Consolas"/>
              </a:rPr>
              <a:t>msg</a:t>
            </a:r>
            <a:r>
              <a:rPr lang="en-US" sz="1600" dirty="0">
                <a:latin typeface="Consolas"/>
                <a:cs typeface="Consolas"/>
              </a:rPr>
              <a:t> + " from " + sender)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  case _ =&gt; </a:t>
            </a:r>
            <a:r>
              <a:rPr lang="en-US" sz="1600" dirty="0" err="1">
                <a:latin typeface="Consolas"/>
                <a:cs typeface="Consolas"/>
              </a:rPr>
              <a:t>println("Unknown</a:t>
            </a:r>
            <a:r>
              <a:rPr lang="en-US" sz="1600" dirty="0">
                <a:latin typeface="Consolas"/>
                <a:cs typeface="Consolas"/>
              </a:rPr>
              <a:t> message")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}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object Server extends App {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system = </a:t>
            </a:r>
            <a:r>
              <a:rPr lang="en-US" sz="1600" dirty="0" err="1">
                <a:latin typeface="Consolas"/>
                <a:cs typeface="Consolas"/>
              </a:rPr>
              <a:t>ActorSystem("FirstExample</a:t>
            </a:r>
            <a:r>
              <a:rPr lang="en-US" sz="1600" dirty="0">
                <a:latin typeface="Consolas"/>
                <a:cs typeface="Consolas"/>
              </a:rPr>
              <a:t>")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first = </a:t>
            </a:r>
            <a:r>
              <a:rPr lang="en-US" sz="1600" dirty="0" err="1">
                <a:latin typeface="Consolas"/>
                <a:cs typeface="Consolas"/>
              </a:rPr>
              <a:t>system.actorOf(Props[First</a:t>
            </a:r>
            <a:r>
              <a:rPr lang="en-US" sz="1600" dirty="0">
                <a:latin typeface="Consolas"/>
                <a:cs typeface="Consolas"/>
              </a:rPr>
              <a:t>], name = "first")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println("The</a:t>
            </a:r>
            <a:r>
              <a:rPr lang="en-US" sz="1600" dirty="0">
                <a:latin typeface="Consolas"/>
                <a:cs typeface="Consolas"/>
              </a:rPr>
              <a:t> path associated with first is " + </a:t>
            </a:r>
            <a:r>
              <a:rPr lang="en-US" sz="1600" dirty="0" err="1">
                <a:latin typeface="Consolas"/>
                <a:cs typeface="Consolas"/>
              </a:rPr>
              <a:t>first.path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first ! "hello"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first ! "Goodbye"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first ! 4</a:t>
            </a:r>
          </a:p>
          <a:p>
            <a:pPr marL="51911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6172200"/>
            <a:ext cx="1735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First.scala</a:t>
            </a:r>
            <a:endParaRPr lang="en-US"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sbt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914400" lvl="1" indent="-449263">
              <a:spcBef>
                <a:spcPts val="738"/>
              </a:spcBef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Simple Build Tool (</a:t>
            </a:r>
            <a:r>
              <a:rPr lang="en-US" dirty="0" err="1"/>
              <a:t>http://www.scala-sbt.org</a:t>
            </a:r>
            <a:r>
              <a:rPr lang="en-US" dirty="0"/>
              <a:t>/)</a:t>
            </a:r>
            <a:endParaRPr lang="en-GB" sz="2800" dirty="0">
              <a:latin typeface="+mj-lt"/>
            </a:endParaRP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Easy to set up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200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Sample </a:t>
            </a:r>
            <a:r>
              <a:rPr lang="en-US" dirty="0" err="1">
                <a:latin typeface="+mj-lt"/>
              </a:rPr>
              <a:t>build.sbt</a:t>
            </a:r>
            <a:r>
              <a:rPr lang="en-US" dirty="0">
                <a:latin typeface="+mj-lt"/>
              </a:rPr>
              <a:t> configuration file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400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400" dirty="0">
              <a:latin typeface="Consolas"/>
              <a:cs typeface="Consolas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400" dirty="0">
                <a:latin typeface="Consolas"/>
                <a:cs typeface="Consolas"/>
              </a:rPr>
              <a:t>lazy </a:t>
            </a:r>
            <a:r>
              <a:rPr lang="en-US" sz="1400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root = (project in file(".")).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400" dirty="0">
                <a:latin typeface="Consolas"/>
                <a:cs typeface="Consolas"/>
              </a:rPr>
              <a:t>settings (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400" dirty="0">
                <a:latin typeface="Consolas"/>
                <a:cs typeface="Consolas"/>
              </a:rPr>
              <a:t>  name := "First Example",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400" dirty="0">
                <a:latin typeface="Consolas"/>
                <a:cs typeface="Consolas"/>
              </a:rPr>
              <a:t>  version := "1.0",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 err="1">
                <a:latin typeface="Consolas"/>
                <a:cs typeface="Consolas"/>
              </a:rPr>
              <a:t>scalaVersion</a:t>
            </a:r>
            <a:r>
              <a:rPr lang="en-US" sz="1400" dirty="0">
                <a:latin typeface="Consolas"/>
                <a:cs typeface="Consolas"/>
              </a:rPr>
              <a:t> := "2.13.1",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 err="1">
                <a:latin typeface="Consolas"/>
                <a:cs typeface="Consolas"/>
              </a:rPr>
              <a:t>scalacOptions</a:t>
            </a:r>
            <a:r>
              <a:rPr lang="en-US" sz="1400" dirty="0">
                <a:latin typeface="Consolas"/>
                <a:cs typeface="Consolas"/>
              </a:rPr>
              <a:t> in </a:t>
            </a:r>
            <a:r>
              <a:rPr lang="en-US" sz="1400" dirty="0" err="1">
                <a:latin typeface="Consolas"/>
                <a:cs typeface="Consolas"/>
              </a:rPr>
              <a:t>ThisBuild</a:t>
            </a:r>
            <a:r>
              <a:rPr lang="en-US" sz="1400" dirty="0">
                <a:latin typeface="Consolas"/>
                <a:cs typeface="Consolas"/>
              </a:rPr>
              <a:t> ++= </a:t>
            </a:r>
            <a:r>
              <a:rPr lang="en-US" sz="1400" dirty="0" err="1">
                <a:latin typeface="Consolas"/>
                <a:cs typeface="Consolas"/>
              </a:rPr>
              <a:t>Seq</a:t>
            </a:r>
            <a:r>
              <a:rPr lang="en-US" sz="1400" dirty="0">
                <a:latin typeface="Consolas"/>
                <a:cs typeface="Consolas"/>
              </a:rPr>
              <a:t>("-unchecked", "-deprecation"),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400" dirty="0">
                <a:latin typeface="Consolas"/>
                <a:cs typeface="Consolas"/>
              </a:rPr>
              <a:t>  resolvers += "</a:t>
            </a:r>
            <a:r>
              <a:rPr lang="en-US" sz="1400" dirty="0" err="1">
                <a:latin typeface="Consolas"/>
                <a:cs typeface="Consolas"/>
              </a:rPr>
              <a:t>Typesafe</a:t>
            </a:r>
            <a:r>
              <a:rPr lang="en-US" sz="1400" dirty="0">
                <a:latin typeface="Consolas"/>
                <a:cs typeface="Consolas"/>
              </a:rPr>
              <a:t> Repository" at "http://</a:t>
            </a:r>
            <a:r>
              <a:rPr lang="en-US" sz="1400" dirty="0" err="1">
                <a:latin typeface="Consolas"/>
                <a:cs typeface="Consolas"/>
              </a:rPr>
              <a:t>repo.typesafe.com</a:t>
            </a:r>
            <a:r>
              <a:rPr lang="en-US" sz="1400" dirty="0">
                <a:latin typeface="Consolas"/>
                <a:cs typeface="Consolas"/>
              </a:rPr>
              <a:t>/</a:t>
            </a:r>
            <a:r>
              <a:rPr lang="en-US" sz="1400" dirty="0" err="1">
                <a:latin typeface="Consolas"/>
                <a:cs typeface="Consolas"/>
              </a:rPr>
              <a:t>typesafe</a:t>
            </a:r>
            <a:r>
              <a:rPr lang="en-US" sz="1400" dirty="0">
                <a:latin typeface="Consolas"/>
                <a:cs typeface="Consolas"/>
              </a:rPr>
              <a:t>/releases/",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 err="1">
                <a:latin typeface="Consolas"/>
                <a:cs typeface="Consolas"/>
              </a:rPr>
              <a:t>libraryDependencies</a:t>
            </a:r>
            <a:r>
              <a:rPr lang="en-US" sz="1400" dirty="0">
                <a:latin typeface="Consolas"/>
                <a:cs typeface="Consolas"/>
              </a:rPr>
              <a:t> += "</a:t>
            </a:r>
            <a:r>
              <a:rPr lang="en-US" sz="1400" dirty="0" err="1">
                <a:latin typeface="Consolas"/>
                <a:cs typeface="Consolas"/>
              </a:rPr>
              <a:t>com.typesafe.akka</a:t>
            </a:r>
            <a:r>
              <a:rPr lang="en-US" sz="1400" dirty="0">
                <a:latin typeface="Consolas"/>
                <a:cs typeface="Consolas"/>
              </a:rPr>
              <a:t>" %% "</a:t>
            </a:r>
            <a:r>
              <a:rPr lang="en-US" sz="1400" dirty="0" err="1">
                <a:latin typeface="Consolas"/>
                <a:cs typeface="Consolas"/>
              </a:rPr>
              <a:t>akka</a:t>
            </a:r>
            <a:r>
              <a:rPr lang="en-US" sz="1400" dirty="0">
                <a:latin typeface="Consolas"/>
                <a:cs typeface="Consolas"/>
              </a:rPr>
              <a:t>-actor" % </a:t>
            </a:r>
            <a:r>
              <a:rPr lang="en-US" sz="1400">
                <a:latin typeface="Consolas"/>
                <a:cs typeface="Consolas"/>
              </a:rPr>
              <a:t>"2.6.4"</a:t>
            </a:r>
            <a:endParaRPr lang="en-US" sz="1400" dirty="0">
              <a:latin typeface="Consolas"/>
              <a:cs typeface="Consolas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400" dirty="0"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</a:t>
            </a:r>
            <a:r>
              <a:rPr lang="en-US" sz="4000" dirty="0">
                <a:latin typeface="Consolas"/>
                <a:cs typeface="Consolas"/>
              </a:rPr>
              <a:t>Actor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Extend </a:t>
            </a:r>
            <a:r>
              <a:rPr lang="en-GB" sz="2400" dirty="0">
                <a:latin typeface="Consolas"/>
                <a:cs typeface="Consolas"/>
              </a:rPr>
              <a:t>Actor</a:t>
            </a:r>
            <a:r>
              <a:rPr lang="en-GB" sz="2800" dirty="0">
                <a:latin typeface="+mj-lt"/>
              </a:rPr>
              <a:t> trait and implement method </a:t>
            </a:r>
            <a:r>
              <a:rPr lang="en-GB" sz="2400" dirty="0">
                <a:latin typeface="Consolas"/>
                <a:cs typeface="Consolas"/>
              </a:rPr>
              <a:t>receive</a:t>
            </a:r>
            <a:endParaRPr lang="en-GB" sz="2800" dirty="0">
              <a:latin typeface="Consolas"/>
              <a:cs typeface="Consolas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600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Method </a:t>
            </a:r>
            <a:r>
              <a:rPr lang="en-US" sz="2400" dirty="0">
                <a:latin typeface="Consolas"/>
                <a:cs typeface="Consolas"/>
              </a:rPr>
              <a:t>receive</a:t>
            </a:r>
            <a:r>
              <a:rPr lang="en-US" dirty="0">
                <a:latin typeface="+mj-lt"/>
              </a:rPr>
              <a:t> should have case statements that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define the messages the actor handles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implement the logic of how messages are handled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use </a:t>
            </a:r>
            <a:r>
              <a:rPr lang="en-US" dirty="0" err="1">
                <a:latin typeface="+mj-lt"/>
              </a:rPr>
              <a:t>Scala</a:t>
            </a:r>
            <a:r>
              <a:rPr lang="en-US" dirty="0">
                <a:latin typeface="+mj-lt"/>
              </a:rPr>
              <a:t> pattern matching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400" dirty="0">
              <a:latin typeface="+mj-lt"/>
            </a:endParaRPr>
          </a:p>
          <a:p>
            <a:pPr marL="1660525" lvl="3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class First extends Actor {</a:t>
            </a:r>
          </a:p>
          <a:p>
            <a:pPr marL="1660525" lvl="3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def receive = {</a:t>
            </a:r>
          </a:p>
          <a:p>
            <a:pPr marL="1660525" lvl="3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  case "hello" =&gt; </a:t>
            </a:r>
            <a:r>
              <a:rPr lang="en-US" sz="1800" dirty="0" err="1">
                <a:latin typeface="Consolas"/>
                <a:cs typeface="Consolas"/>
              </a:rPr>
              <a:t>println("Hello</a:t>
            </a:r>
            <a:r>
              <a:rPr lang="en-US" sz="1800" dirty="0">
                <a:latin typeface="Consolas"/>
                <a:cs typeface="Consolas"/>
              </a:rPr>
              <a:t> world!")</a:t>
            </a:r>
          </a:p>
          <a:p>
            <a:pPr marL="1660525" lvl="3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  case </a:t>
            </a:r>
            <a:r>
              <a:rPr lang="en-US" sz="1800" dirty="0" err="1">
                <a:latin typeface="Consolas"/>
                <a:cs typeface="Consolas"/>
              </a:rPr>
              <a:t>msg</a:t>
            </a:r>
            <a:r>
              <a:rPr lang="en-US" sz="1800" dirty="0">
                <a:latin typeface="Consolas"/>
                <a:cs typeface="Consolas"/>
              </a:rPr>
              <a:t>: String =&gt; </a:t>
            </a:r>
            <a:r>
              <a:rPr lang="en-US" sz="1800" dirty="0" err="1">
                <a:latin typeface="Consolas"/>
                <a:cs typeface="Consolas"/>
              </a:rPr>
              <a:t>println("Got</a:t>
            </a:r>
            <a:r>
              <a:rPr lang="en-US" sz="1800" dirty="0">
                <a:latin typeface="Consolas"/>
                <a:cs typeface="Consolas"/>
              </a:rPr>
              <a:t> " + </a:t>
            </a:r>
            <a:r>
              <a:rPr lang="en-US" sz="1800" dirty="0" err="1">
                <a:latin typeface="Consolas"/>
                <a:cs typeface="Consolas"/>
              </a:rPr>
              <a:t>msg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 marL="1660525" lvl="3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  case _ =&gt; </a:t>
            </a:r>
            <a:r>
              <a:rPr lang="en-US" sz="1800" dirty="0" err="1">
                <a:latin typeface="Consolas"/>
                <a:cs typeface="Consolas"/>
              </a:rPr>
              <a:t>println("Unknown</a:t>
            </a:r>
            <a:r>
              <a:rPr lang="en-US" sz="1800" dirty="0">
                <a:latin typeface="Consolas"/>
                <a:cs typeface="Consolas"/>
              </a:rPr>
              <a:t> message")</a:t>
            </a:r>
          </a:p>
          <a:p>
            <a:pPr marL="1660525" lvl="3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}</a:t>
            </a:r>
          </a:p>
          <a:p>
            <a:pPr marL="1660525" lvl="3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}</a:t>
            </a:r>
            <a:endParaRPr lang="en-US" dirty="0">
              <a:latin typeface="+mj-lt"/>
            </a:endParaRPr>
          </a:p>
          <a:p>
            <a:pPr marL="1597025" lvl="1" indent="-450850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2005012" lvl="2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recursive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" y="1676400"/>
            <a:ext cx="9136063" cy="3668713"/>
          </a:xfrm>
        </p:spPr>
        <p:txBody>
          <a:bodyPr/>
          <a:lstStyle/>
          <a:p>
            <a:pPr marL="457200" indent="0" algn="l"/>
            <a:r>
              <a:rPr lang="en-US" sz="2800" dirty="0"/>
              <a:t>Basis step: if input is a regular file, return its size</a:t>
            </a:r>
          </a:p>
          <a:p>
            <a:pPr marL="457200" indent="0" algn="l"/>
            <a:endParaRPr lang="en-US" sz="2800" dirty="0"/>
          </a:p>
          <a:p>
            <a:pPr marL="457200" indent="0" algn="l"/>
            <a:r>
              <a:rPr lang="en-US" sz="2800" dirty="0"/>
              <a:t>Recursive step: if input is a directory, call function recursively on every item in the directory, add up the returned values and return the sum</a:t>
            </a:r>
          </a:p>
          <a:p>
            <a:pPr marL="457200" indent="0" algn="l"/>
            <a:endParaRPr lang="en-US" sz="2800" dirty="0"/>
          </a:p>
          <a:p>
            <a:pPr marL="457200" indent="0" algn="l"/>
            <a:r>
              <a:rPr lang="en-US" sz="2800" dirty="0"/>
              <a:t>(Depth-First Traversal)</a:t>
            </a:r>
          </a:p>
          <a:p>
            <a:pPr marL="457200" indent="0" algn="l"/>
            <a:endParaRPr lang="en-US" sz="2000" dirty="0"/>
          </a:p>
          <a:p>
            <a:pPr marL="457200" indent="0" algn="l"/>
            <a:r>
              <a:rPr lang="en-US" sz="2000" dirty="0" err="1">
                <a:latin typeface="Courier"/>
                <a:cs typeface="Courier"/>
              </a:rPr>
              <a:t>Sequential.java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457200" indent="0" algn="l"/>
            <a:r>
              <a:rPr lang="en-US" sz="2800" dirty="0"/>
              <a:t> </a:t>
            </a:r>
          </a:p>
          <a:p>
            <a:pPr marL="457200" indent="0" algn="l"/>
            <a:endParaRPr 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ActorSystem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Actors form hierarchies, i.e. a system</a:t>
            </a: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GB" sz="2800" dirty="0">
              <a:latin typeface="+mj-lt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Class </a:t>
            </a:r>
            <a:r>
              <a:rPr lang="en-GB" sz="2400" dirty="0" err="1">
                <a:latin typeface="Consolas"/>
                <a:cs typeface="Consolas"/>
              </a:rPr>
              <a:t>ActorSystem</a:t>
            </a:r>
            <a:r>
              <a:rPr lang="en-GB" sz="2400" dirty="0">
                <a:latin typeface="Consolas"/>
                <a:cs typeface="Consolas"/>
              </a:rPr>
              <a:t> </a:t>
            </a:r>
            <a:r>
              <a:rPr lang="en-GB" sz="2800" dirty="0">
                <a:latin typeface="+mj-lt"/>
              </a:rPr>
              <a:t>encapsulates a hierarchy of actors</a:t>
            </a: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GB" sz="2800" dirty="0">
              <a:latin typeface="+mj-lt"/>
            </a:endParaRP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ActorSystem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+mj-lt"/>
              </a:rPr>
              <a:t>provides methods for</a:t>
            </a:r>
            <a:endParaRPr lang="en-GB" sz="2800" dirty="0">
              <a:latin typeface="+mj-lt"/>
            </a:endParaRP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creating actors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looking up actors.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457200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At least the first actor in the system is created using it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ActorContext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ActorContext</a:t>
            </a:r>
            <a:r>
              <a:rPr lang="en-US" sz="2400" dirty="0">
                <a:latin typeface="Consolas"/>
                <a:cs typeface="Consolas"/>
              </a:rPr>
              <a:t> also </a:t>
            </a:r>
            <a:r>
              <a:rPr lang="en-US" sz="2800" dirty="0">
                <a:latin typeface="+mj-lt"/>
              </a:rPr>
              <a:t>provides methods for</a:t>
            </a:r>
            <a:endParaRPr lang="en-GB" sz="2800" dirty="0">
              <a:latin typeface="+mj-lt"/>
            </a:endParaRP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creating actors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looking up actors.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457200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dirty="0"/>
              <a:t>Each actor has its own instance of </a:t>
            </a:r>
            <a:r>
              <a:rPr lang="en-GB" sz="2400" dirty="0" err="1">
                <a:latin typeface="Consolas"/>
                <a:cs typeface="Consolas"/>
              </a:rPr>
              <a:t>ActorContext</a:t>
            </a:r>
            <a:r>
              <a:rPr lang="en-GB" dirty="0"/>
              <a:t> that allows it to create (child) actors and lookup references to actors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actor references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Creating actors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 err="1">
                <a:latin typeface="Consolas"/>
                <a:cs typeface="Consolas"/>
              </a:rPr>
              <a:t>ActorSystem.actorOf</a:t>
            </a:r>
            <a:r>
              <a:rPr lang="en-US" sz="2000" dirty="0">
                <a:latin typeface="Consolas"/>
                <a:cs typeface="Consolas"/>
              </a:rPr>
              <a:t>()  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 err="1">
                <a:latin typeface="Consolas"/>
                <a:cs typeface="Consolas"/>
              </a:rPr>
              <a:t>ActorContext.actorOf</a:t>
            </a:r>
            <a:r>
              <a:rPr lang="en-US" sz="2000" dirty="0">
                <a:latin typeface="Consolas"/>
                <a:cs typeface="Consolas"/>
              </a:rPr>
              <a:t>()    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Both methods return </a:t>
            </a:r>
            <a:r>
              <a:rPr lang="en-US" sz="2000" dirty="0" err="1">
                <a:latin typeface="Courier"/>
                <a:cs typeface="Courier"/>
              </a:rPr>
              <a:t>ActorRef</a:t>
            </a:r>
            <a:r>
              <a:rPr lang="en-US" dirty="0"/>
              <a:t> reference to new actor 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Looking up existing actor by concrete path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 err="1">
                <a:latin typeface="Consolas"/>
                <a:cs typeface="Consolas"/>
              </a:rPr>
              <a:t>ActorSystem.actorSelection</a:t>
            </a:r>
            <a:r>
              <a:rPr lang="en-US" sz="2000" dirty="0">
                <a:latin typeface="Consolas"/>
                <a:cs typeface="Consolas"/>
              </a:rPr>
              <a:t>()  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 err="1">
                <a:latin typeface="Consolas"/>
                <a:cs typeface="Consolas"/>
              </a:rPr>
              <a:t>ActorContext.actorSelection</a:t>
            </a:r>
            <a:r>
              <a:rPr lang="en-US" sz="2000" dirty="0">
                <a:latin typeface="Consolas"/>
                <a:cs typeface="Consolas"/>
              </a:rPr>
              <a:t>() </a:t>
            </a:r>
          </a:p>
          <a:p>
            <a:pPr marL="457200" lvl="2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/>
              <a:t>Both methods return </a:t>
            </a:r>
            <a:r>
              <a:rPr lang="en-US" sz="2000" dirty="0" err="1">
                <a:latin typeface="Courier"/>
                <a:cs typeface="Courier"/>
              </a:rPr>
              <a:t>ActorSelection</a:t>
            </a:r>
            <a:r>
              <a:rPr lang="en-US" sz="2800" dirty="0"/>
              <a:t> reference to new actor</a:t>
            </a:r>
          </a:p>
          <a:p>
            <a:pPr marL="457200" lvl="2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800" dirty="0"/>
          </a:p>
          <a:p>
            <a:pPr marL="457200" lvl="2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/>
              <a:t> </a:t>
            </a:r>
            <a:r>
              <a:rPr lang="en-US" sz="2000" dirty="0" err="1">
                <a:latin typeface="Courier"/>
                <a:cs typeface="Courier"/>
              </a:rPr>
              <a:t>ActorRef</a:t>
            </a:r>
            <a:r>
              <a:rPr lang="en-US" sz="2000" dirty="0"/>
              <a:t>  </a:t>
            </a:r>
            <a:r>
              <a:rPr lang="en-US" dirty="0"/>
              <a:t>or  </a:t>
            </a:r>
            <a:r>
              <a:rPr lang="en-US" sz="2000" dirty="0" err="1">
                <a:latin typeface="Courier"/>
                <a:cs typeface="Courier"/>
              </a:rPr>
              <a:t>ActorSelection</a:t>
            </a:r>
            <a:r>
              <a:rPr lang="en-US" sz="2000" dirty="0"/>
              <a:t>  </a:t>
            </a:r>
            <a:r>
              <a:rPr lang="en-US" dirty="0"/>
              <a:t>references can be used to send a message to the actor</a:t>
            </a:r>
            <a:endParaRPr lang="en-US" dirty="0">
              <a:latin typeface="+mj-lt"/>
            </a:endParaRPr>
          </a:p>
          <a:p>
            <a:pPr marL="2005012" lvl="2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sz="4000" dirty="0" err="1">
                <a:latin typeface="Consolas"/>
                <a:cs typeface="Consolas"/>
              </a:rPr>
              <a:t>ActorRef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4114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Immutable and </a:t>
            </a:r>
            <a:r>
              <a:rPr lang="en-US" sz="2800" dirty="0" err="1">
                <a:latin typeface="+mj-lt"/>
              </a:rPr>
              <a:t>serializable</a:t>
            </a:r>
            <a:r>
              <a:rPr lang="en-US" sz="2800" dirty="0">
                <a:latin typeface="+mj-lt"/>
              </a:rPr>
              <a:t> handle to an actor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actor could be in the same </a:t>
            </a:r>
            <a:r>
              <a:rPr lang="en-US" sz="2000" dirty="0" err="1">
                <a:latin typeface="Consolas"/>
                <a:cs typeface="Consolas"/>
              </a:rPr>
              <a:t>ActorSystem</a:t>
            </a:r>
            <a:r>
              <a:rPr lang="en-US" dirty="0"/>
              <a:t>, a different one, or even another, remote JVM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obtained from </a:t>
            </a:r>
            <a:r>
              <a:rPr lang="en-US" sz="2000" dirty="0" err="1">
                <a:latin typeface="Consolas"/>
                <a:cs typeface="Consolas"/>
              </a:rPr>
              <a:t>ActorSystem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dirty="0"/>
              <a:t>(or indirectly from </a:t>
            </a:r>
            <a:r>
              <a:rPr lang="en-US" sz="2000" dirty="0" err="1">
                <a:latin typeface="Consolas"/>
                <a:cs typeface="Consolas"/>
              </a:rPr>
              <a:t>ActorContext</a:t>
            </a:r>
            <a:r>
              <a:rPr lang="en-US" sz="2000" dirty="0">
                <a:cs typeface="Consolas"/>
              </a:rPr>
              <a:t>)</a:t>
            </a:r>
            <a:endParaRPr lang="en-US" dirty="0">
              <a:cs typeface="Consolas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600" dirty="0">
              <a:latin typeface="+mj-lt"/>
            </a:endParaRP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 err="1">
                <a:latin typeface="+mj-lt"/>
              </a:rPr>
              <a:t>ActorRefs</a:t>
            </a:r>
            <a:r>
              <a:rPr lang="en-US" sz="2800" dirty="0">
                <a:latin typeface="+mj-lt"/>
              </a:rPr>
              <a:t> can be shared among actors by message passing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you can serialize it, send it over the wire and use it on a remote host and it will still be representing the same Actor on the original node, across the network.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In fact, every message carries the </a:t>
            </a:r>
            <a:r>
              <a:rPr lang="en-US" dirty="0" err="1">
                <a:latin typeface="+mj-lt"/>
              </a:rPr>
              <a:t>ActorRef</a:t>
            </a:r>
            <a:r>
              <a:rPr lang="en-US" dirty="0">
                <a:latin typeface="+mj-lt"/>
              </a:rPr>
              <a:t> of the sender</a:t>
            </a: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600" dirty="0">
              <a:latin typeface="+mj-lt"/>
            </a:endParaRP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Message passing conversely is their only purpose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System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Props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4114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Props is an  </a:t>
            </a:r>
            <a:r>
              <a:rPr lang="en-US" sz="2400" dirty="0">
                <a:latin typeface="Consolas"/>
                <a:cs typeface="Consolas"/>
              </a:rPr>
              <a:t>Actor </a:t>
            </a:r>
            <a:r>
              <a:rPr lang="en-US" sz="2800" dirty="0">
                <a:latin typeface="+mj-lt"/>
              </a:rPr>
              <a:t>configuration object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recipe for creating an actor including associated deployment info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Hides the instantiation of the actor so reference to it is unavailable</a:t>
            </a:r>
          </a:p>
          <a:p>
            <a:pPr marL="457200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3200" dirty="0">
              <a:latin typeface="+mj-lt"/>
            </a:endParaRPr>
          </a:p>
          <a:p>
            <a:pPr marL="457200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3200" dirty="0">
                <a:latin typeface="+mj-lt"/>
              </a:rPr>
              <a:t>Used when creating new actors through 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 err="1">
                <a:latin typeface="Consolas"/>
                <a:cs typeface="Consolas"/>
              </a:rPr>
              <a:t>ActorSystem.actorOf</a:t>
            </a:r>
            <a:endParaRPr lang="en-US" dirty="0">
              <a:latin typeface="Consolas"/>
              <a:cs typeface="Consolas"/>
            </a:endParaRP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 err="1">
                <a:latin typeface="Consolas"/>
                <a:cs typeface="Consolas"/>
              </a:rPr>
              <a:t>ActorContext.actorOf</a:t>
            </a: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messages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4114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Messages are sent to an Actor through one of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method tell or simply !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means “fire-and-forget”, e.g. send a message asynchronously and return immediately.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method ask or simply ? 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sends a message asynchronously and returns a Future representing a possible reply</a:t>
            </a:r>
            <a:endParaRPr lang="en-US" sz="2800" dirty="0">
              <a:latin typeface="+mj-lt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Message ordering is guaranteed on a per-sender basis</a:t>
            </a:r>
            <a:endParaRPr lang="en-US" dirty="0">
              <a:latin typeface="+mj-lt"/>
            </a:endParaRP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Tell is the preferred way of sending messages.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No blocking waiting for a message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Best concurrency and scalability characteristics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ordering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4114800"/>
          </a:xfrm>
          <a:ln/>
        </p:spPr>
        <p:txBody>
          <a:bodyPr lIns="0" tIns="0" rIns="0" bIns="0"/>
          <a:lstStyle/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For a given pair of actors, messages sent from the first to the second will be received in the order they were sent</a:t>
            </a: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2800" dirty="0">
              <a:latin typeface="+mj-lt"/>
            </a:endParaRP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Causality between messages is not guaranteed!</a:t>
            </a:r>
            <a:endParaRPr lang="en-US" dirty="0"/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Actor A sends message M1 to actor C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Actor A then sends message M2 to actor B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Actor B forwards message M2 to actor C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Actor C may receive M1 and M2 in any order</a:t>
            </a: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2800" dirty="0">
              <a:latin typeface="+mj-lt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Also, message delivery is “at-most-once delivery”</a:t>
            </a:r>
            <a:endParaRPr lang="en-US" dirty="0">
              <a:latin typeface="+mj-lt"/>
            </a:endParaRP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 i.e. no guaranteed delivery</a:t>
            </a:r>
            <a:endParaRPr 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ordering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4114800"/>
          </a:xfrm>
          <a:ln/>
        </p:spPr>
        <p:txBody>
          <a:bodyPr lIns="0" tIns="0" rIns="0" bIns="0"/>
          <a:lstStyle/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 err="1">
                <a:latin typeface="+mj-lt"/>
              </a:rPr>
              <a:t>Akka</a:t>
            </a:r>
            <a:r>
              <a:rPr lang="en-US" sz="2800" dirty="0">
                <a:latin typeface="+mj-lt"/>
              </a:rPr>
              <a:t> also guarantees</a:t>
            </a: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2800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400" dirty="0"/>
              <a:t>The actor send rule</a:t>
            </a:r>
            <a:endParaRPr lang="en-US" sz="2400" dirty="0">
              <a:latin typeface="+mj-lt"/>
            </a:endParaRP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+mj-lt"/>
              </a:rPr>
              <a:t>The send of the message to an actor happens before the receive of that message by the same actor.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2000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400" dirty="0">
                <a:latin typeface="+mj-lt"/>
              </a:rPr>
              <a:t>The actor subsequent processing rule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+mj-lt"/>
              </a:rPr>
              <a:t>processing of one message happens before processing of the next message by the same actor.</a:t>
            </a: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2800" dirty="0">
              <a:latin typeface="+mj-lt"/>
            </a:endParaRP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Both rules only apply for the same actor instance and are not valid if different actors are used</a:t>
            </a:r>
            <a:endParaRPr lang="en-US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lvl="1" indent="-338138" algn="ctr"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solidFill>
                  <a:srgbClr val="FF0000"/>
                </a:solidFill>
                <a:latin typeface="+mj-lt"/>
              </a:rPr>
              <a:t>Messages and immutability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8678862" cy="5257800"/>
          </a:xfrm>
          <a:ln/>
        </p:spPr>
        <p:txBody>
          <a:bodyPr lIns="0" tIns="0" rIns="0" bIns="0"/>
          <a:lstStyle/>
          <a:p>
            <a:pPr marL="795338" lvl="1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Messages can be any kind of object but have to be immutable.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 err="1">
                <a:latin typeface="+mj-lt"/>
              </a:rPr>
              <a:t>Scala</a:t>
            </a:r>
            <a:r>
              <a:rPr lang="en-US" dirty="0">
                <a:latin typeface="+mj-lt"/>
              </a:rPr>
              <a:t> can’t enforce immutability (yet) so this has to be by convention.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Primitives like String,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, Boolean are always immutable.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Apart from these the recommended approach is to use </a:t>
            </a:r>
            <a:r>
              <a:rPr lang="en-US" dirty="0" err="1">
                <a:latin typeface="+mj-lt"/>
              </a:rPr>
              <a:t>Scala</a:t>
            </a:r>
            <a:r>
              <a:rPr lang="en-US" dirty="0">
                <a:latin typeface="+mj-lt"/>
              </a:rPr>
              <a:t> case classes which are immutable (if you don’t explicitly expose the state) and work great with pattern matching at the receiver side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Other good messages types are scala.Tuple2, </a:t>
            </a:r>
            <a:r>
              <a:rPr lang="en-US" dirty="0" err="1">
                <a:latin typeface="+mj-lt"/>
              </a:rPr>
              <a:t>scala.List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scala.Map</a:t>
            </a:r>
            <a:r>
              <a:rPr lang="en-US" dirty="0">
                <a:latin typeface="+mj-lt"/>
              </a:rPr>
              <a:t> which are all immutable and great for pattern matching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ea typeface="ＭＳ Ｐゴシック" pitchFamily="-105" charset="-128"/>
              </a:rPr>
              <a:t>Threads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2413" cy="5181600"/>
          </a:xfrm>
        </p:spPr>
        <p:txBody>
          <a:bodyPr lIns="0" tIns="0" rIns="0" bIns="0"/>
          <a:lstStyle/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Should be using threads to traverse </a:t>
            </a:r>
            <a:r>
              <a:rPr lang="en-GB" sz="2800" dirty="0" err="1">
                <a:ea typeface="ＭＳ Ｐゴシック" pitchFamily="-105" charset="-128"/>
              </a:rPr>
              <a:t>filesystem</a:t>
            </a:r>
            <a:r>
              <a:rPr lang="en-GB" sz="2800" dirty="0">
                <a:ea typeface="ＭＳ Ｐゴシック" pitchFamily="-105" charset="-128"/>
              </a:rPr>
              <a:t> in parallel</a:t>
            </a:r>
          </a:p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>
              <a:ea typeface="ＭＳ Ｐゴシック" pitchFamily="-105" charset="-128"/>
            </a:endParaRPr>
          </a:p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A thread is a “lightweight process”</a:t>
            </a:r>
          </a:p>
          <a:p>
            <a:pPr marL="1314450" lvl="1" indent="-449263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A thread really lives inside a process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A thread has its own:</a:t>
            </a:r>
          </a:p>
          <a:p>
            <a:pPr marL="1320800" lvl="2" indent="-457200">
              <a:spcBef>
                <a:spcPts val="5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-105" charset="-128"/>
              </a:rPr>
              <a:t>program counter</a:t>
            </a:r>
          </a:p>
          <a:p>
            <a:pPr marL="1320800" lvl="2" indent="-457200">
              <a:spcBef>
                <a:spcPts val="5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-105" charset="-128"/>
              </a:rPr>
              <a:t>stack</a:t>
            </a:r>
          </a:p>
          <a:p>
            <a:pPr marL="1320800" lvl="2" indent="-457200">
              <a:spcBef>
                <a:spcPts val="5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-105" charset="-128"/>
              </a:rPr>
              <a:t>register set</a:t>
            </a:r>
          </a:p>
          <a:p>
            <a:pPr marL="906463" indent="-449263" algn="l">
              <a:spcBef>
                <a:spcPts val="550"/>
              </a:spcBef>
              <a:buSzPct val="60000"/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A thread shares with other threads in the process</a:t>
            </a:r>
          </a:p>
          <a:p>
            <a:pPr marL="1320800" lvl="1" indent="-457200">
              <a:spcBef>
                <a:spcPts val="5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code</a:t>
            </a:r>
          </a:p>
          <a:p>
            <a:pPr marL="1320800" lvl="1" indent="-457200">
              <a:spcBef>
                <a:spcPts val="5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>
                <a:ea typeface="ＭＳ Ｐゴシック" pitchFamily="-105" charset="-128"/>
              </a:rPr>
              <a:t>global variables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API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 err="1">
                <a:latin typeface="+mj-lt"/>
              </a:rPr>
              <a:t>Scala</a:t>
            </a:r>
            <a:r>
              <a:rPr lang="en-GB" sz="2800" dirty="0">
                <a:latin typeface="+mj-lt"/>
              </a:rPr>
              <a:t> trait (think partially implemented Java Interface) that defines one abstract method: </a:t>
            </a:r>
            <a:r>
              <a:rPr lang="en-GB" sz="2400" dirty="0">
                <a:latin typeface="Consolas"/>
                <a:cs typeface="Consolas"/>
              </a:rPr>
              <a:t>receive() 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2000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Offers useful references: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self</a:t>
            </a:r>
            <a:r>
              <a:rPr lang="en-US" dirty="0">
                <a:latin typeface="+mj-lt"/>
              </a:rPr>
              <a:t>: reference to the </a:t>
            </a:r>
            <a:r>
              <a:rPr lang="en-US" dirty="0" err="1">
                <a:latin typeface="+mj-lt"/>
              </a:rPr>
              <a:t>ActorRef</a:t>
            </a:r>
            <a:r>
              <a:rPr lang="en-US" dirty="0">
                <a:latin typeface="+mj-lt"/>
              </a:rPr>
              <a:t> of actor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sender</a:t>
            </a:r>
            <a:r>
              <a:rPr lang="en-US" dirty="0">
                <a:latin typeface="+mj-lt"/>
              </a:rPr>
              <a:t>: reference to sender Actor of the last received message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typically used for replying to messages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context</a:t>
            </a:r>
            <a:r>
              <a:rPr lang="en-US" dirty="0">
                <a:latin typeface="+mj-lt"/>
              </a:rPr>
              <a:t>: reference to </a:t>
            </a:r>
            <a:r>
              <a:rPr lang="en-US" dirty="0" err="1">
                <a:latin typeface="+mj-lt"/>
              </a:rPr>
              <a:t>ActorContext</a:t>
            </a:r>
            <a:r>
              <a:rPr lang="en-US" dirty="0">
                <a:latin typeface="+mj-lt"/>
              </a:rPr>
              <a:t> of actor that includes references to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factory methods to create child actors (</a:t>
            </a:r>
            <a:r>
              <a:rPr lang="en-US" dirty="0" err="1">
                <a:latin typeface="+mj-lt"/>
              </a:rPr>
              <a:t>actorOf</a:t>
            </a:r>
            <a:r>
              <a:rPr lang="en-US" dirty="0">
                <a:latin typeface="+mj-lt"/>
              </a:rPr>
              <a:t>)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system that the actor belongs to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parent supervisor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supervised children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 Pong examples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4114800"/>
          </a:xfrm>
          <a:ln/>
        </p:spPr>
        <p:txBody>
          <a:bodyPr lIns="0" tIns="0" rIns="0" bIns="0"/>
          <a:lstStyle/>
          <a:p>
            <a:pPr marL="2005012" lvl="2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 err="1">
                <a:latin typeface="Courier"/>
                <a:cs typeface="Courier"/>
              </a:rPr>
              <a:t>Second.scala</a:t>
            </a:r>
            <a:endParaRPr lang="en-US" sz="2000" dirty="0">
              <a:latin typeface="Courier"/>
              <a:cs typeface="Courier"/>
            </a:endParaRPr>
          </a:p>
          <a:p>
            <a:pPr marL="2005012" lvl="2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2000" dirty="0">
              <a:latin typeface="Courier"/>
              <a:cs typeface="Courier"/>
            </a:endParaRPr>
          </a:p>
          <a:p>
            <a:pPr marL="2005012" lvl="2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 err="1">
                <a:latin typeface="Courier"/>
                <a:cs typeface="Courier"/>
              </a:rPr>
              <a:t>Third.scala</a:t>
            </a: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pattern matching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 err="1">
                <a:latin typeface="+mj-lt"/>
              </a:rPr>
              <a:t>Scala</a:t>
            </a:r>
            <a:r>
              <a:rPr lang="en-US" sz="2800" dirty="0">
                <a:latin typeface="+mj-lt"/>
              </a:rPr>
              <a:t> has a built-in general pattern matching mechanism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It allows to match on any sort of data with a first-match policy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200" dirty="0">
              <a:latin typeface="Courier"/>
              <a:cs typeface="Courier"/>
            </a:endParaRP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object MatchTest1 extends App {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def </a:t>
            </a:r>
            <a:r>
              <a:rPr lang="en-US" sz="2000" dirty="0" err="1">
                <a:latin typeface="Consolas"/>
                <a:cs typeface="Consolas"/>
              </a:rPr>
              <a:t>matchTest(x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): String = </a:t>
            </a:r>
            <a:r>
              <a:rPr lang="en-US" sz="2000" dirty="0" err="1">
                <a:latin typeface="Consolas"/>
                <a:cs typeface="Consolas"/>
              </a:rPr>
              <a:t>x</a:t>
            </a:r>
            <a:r>
              <a:rPr lang="en-US" sz="2000" dirty="0">
                <a:latin typeface="Consolas"/>
                <a:cs typeface="Consolas"/>
              </a:rPr>
              <a:t> match {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  case 1 =&gt; "one"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  case 2 =&gt; "two"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  case _ =&gt; "many"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}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println(matchTest(3))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println(matchTest(2))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println(matchTest(1))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pattern matching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 err="1">
                <a:latin typeface="+mj-lt"/>
              </a:rPr>
              <a:t>Scala</a:t>
            </a:r>
            <a:r>
              <a:rPr lang="en-US" sz="2800" dirty="0">
                <a:latin typeface="+mj-lt"/>
              </a:rPr>
              <a:t> has a built-in general pattern matching mechanism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It allows to match on any sort of data with a first-match policy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200" dirty="0">
              <a:latin typeface="Courier"/>
              <a:cs typeface="Courier"/>
            </a:endParaRP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object MatchTest2 extends App {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def </a:t>
            </a:r>
            <a:r>
              <a:rPr lang="en-US" sz="2000" dirty="0" err="1">
                <a:latin typeface="Consolas"/>
                <a:cs typeface="Consolas"/>
              </a:rPr>
              <a:t>matchTest(x</a:t>
            </a:r>
            <a:r>
              <a:rPr lang="en-US" sz="2000" dirty="0">
                <a:latin typeface="Consolas"/>
                <a:cs typeface="Consolas"/>
              </a:rPr>
              <a:t>: Any): Any = </a:t>
            </a:r>
            <a:r>
              <a:rPr lang="en-US" sz="2000" dirty="0" err="1">
                <a:latin typeface="Consolas"/>
                <a:cs typeface="Consolas"/>
              </a:rPr>
              <a:t>x</a:t>
            </a:r>
            <a:r>
              <a:rPr lang="en-US" sz="2000" dirty="0">
                <a:latin typeface="Consolas"/>
                <a:cs typeface="Consolas"/>
              </a:rPr>
              <a:t> match {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  case 1 =&gt; "one"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  case "two" =&gt; 2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  case </a:t>
            </a:r>
            <a:r>
              <a:rPr lang="en-US" sz="2000" dirty="0" err="1">
                <a:latin typeface="Consolas"/>
                <a:cs typeface="Consolas"/>
              </a:rPr>
              <a:t>y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=&gt; "</a:t>
            </a:r>
            <a:r>
              <a:rPr lang="en-US" sz="2000" dirty="0" err="1">
                <a:latin typeface="Consolas"/>
                <a:cs typeface="Consolas"/>
              </a:rPr>
              <a:t>scala.Int</a:t>
            </a:r>
            <a:r>
              <a:rPr lang="en-US" sz="2000" dirty="0">
                <a:latin typeface="Consolas"/>
                <a:cs typeface="Consolas"/>
              </a:rPr>
              <a:t>: " + </a:t>
            </a:r>
            <a:r>
              <a:rPr lang="en-US" sz="2000" dirty="0" err="1">
                <a:latin typeface="Consolas"/>
                <a:cs typeface="Consolas"/>
              </a:rPr>
              <a:t>y</a:t>
            </a:r>
            <a:endParaRPr lang="en-US" sz="2000" dirty="0">
              <a:latin typeface="Consolas"/>
              <a:cs typeface="Consolas"/>
            </a:endParaRP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}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println(matchTest(1))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latin typeface="Consolas"/>
                <a:cs typeface="Consolas"/>
              </a:rPr>
              <a:t>println(matchTest("two</a:t>
            </a:r>
            <a:r>
              <a:rPr lang="en-US" sz="2000" dirty="0">
                <a:latin typeface="Consolas"/>
                <a:cs typeface="Consolas"/>
              </a:rPr>
              <a:t>"))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println(matchTest(3))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latin typeface="Consolas"/>
                <a:cs typeface="Consolas"/>
              </a:rPr>
              <a:t>println(matchTest("four</a:t>
            </a:r>
            <a:r>
              <a:rPr lang="en-US" sz="2000" dirty="0">
                <a:latin typeface="Consolas"/>
                <a:cs typeface="Consolas"/>
              </a:rPr>
              <a:t>"))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400" dirty="0">
              <a:latin typeface="Courier"/>
              <a:cs typeface="Courier"/>
            </a:endParaRPr>
          </a:p>
          <a:p>
            <a:pPr marL="1597025" lvl="1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1597025" lvl="1" indent="-450850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2005012" lvl="2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case classes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Case classes are regular classes with special conveniences</a:t>
            </a:r>
            <a:endParaRPr lang="en-US" dirty="0">
              <a:latin typeface="+mj-lt"/>
            </a:endParaRP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automatically have factory methods with the name of the class 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all constructor parameters become immutable public fields of the class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have natural implementations of </a:t>
            </a:r>
            <a:r>
              <a:rPr lang="en-US" sz="2000" dirty="0" err="1">
                <a:latin typeface="Consolas"/>
                <a:cs typeface="Consolas"/>
              </a:rPr>
              <a:t>toString</a:t>
            </a:r>
            <a:r>
              <a:rPr lang="en-US" dirty="0"/>
              <a:t>, </a:t>
            </a:r>
            <a:r>
              <a:rPr lang="en-US" sz="2000" dirty="0" err="1">
                <a:latin typeface="Consolas"/>
                <a:cs typeface="Consolas"/>
              </a:rPr>
              <a:t>hashode</a:t>
            </a:r>
            <a:r>
              <a:rPr lang="en-US" dirty="0"/>
              <a:t>, and </a:t>
            </a:r>
            <a:r>
              <a:rPr lang="en-US" sz="2000" dirty="0">
                <a:latin typeface="Consolas"/>
                <a:cs typeface="Consolas"/>
              </a:rPr>
              <a:t>equals</a:t>
            </a:r>
            <a:endParaRPr lang="en-US" dirty="0">
              <a:latin typeface="Consolas"/>
              <a:cs typeface="Consolas"/>
            </a:endParaRP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are </a:t>
            </a:r>
            <a:r>
              <a:rPr lang="en-US" dirty="0" err="1"/>
              <a:t>serializable</a:t>
            </a:r>
            <a:r>
              <a:rPr lang="en-US" dirty="0"/>
              <a:t> by default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solidFill>
                  <a:srgbClr val="CC0000"/>
                </a:solidFill>
              </a:rPr>
              <a:t>provide a decomposition mechanism via pattern matching</a:t>
            </a:r>
            <a:endParaRPr lang="en-US" dirty="0"/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2000" dirty="0">
              <a:latin typeface="Courier"/>
              <a:cs typeface="Courier"/>
            </a:endParaRP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case class </a:t>
            </a:r>
            <a:r>
              <a:rPr lang="en-US" sz="2000" dirty="0" err="1">
                <a:latin typeface="Consolas"/>
                <a:cs typeface="Consolas"/>
              </a:rPr>
              <a:t>Start(secondPath</a:t>
            </a:r>
            <a:r>
              <a:rPr lang="en-US" sz="2000" dirty="0">
                <a:latin typeface="Consolas"/>
                <a:cs typeface="Consolas"/>
              </a:rPr>
              <a:t> : String)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case object PING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000" dirty="0">
                <a:latin typeface="Consolas"/>
                <a:cs typeface="Consolas"/>
              </a:rPr>
              <a:t>case object PONG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pattern matching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219200"/>
            <a:ext cx="9136062" cy="5638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 err="1">
                <a:latin typeface="+mj-lt"/>
              </a:rPr>
              <a:t>Scala</a:t>
            </a:r>
            <a:r>
              <a:rPr lang="en-US" sz="2800" dirty="0">
                <a:latin typeface="+mj-lt"/>
              </a:rPr>
              <a:t> has a built-in general pattern matching mechanism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It allows to match on any sort of data with a first-match policy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200" dirty="0">
              <a:latin typeface="Courier"/>
              <a:cs typeface="Courier"/>
            </a:endParaRP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case class </a:t>
            </a:r>
            <a:r>
              <a:rPr lang="en-US" sz="1800" dirty="0" err="1">
                <a:latin typeface="Consolas"/>
                <a:cs typeface="Consolas"/>
              </a:rPr>
              <a:t>Start(secondPath</a:t>
            </a:r>
            <a:r>
              <a:rPr lang="en-US" sz="1800" dirty="0">
                <a:latin typeface="Consolas"/>
                <a:cs typeface="Consolas"/>
              </a:rPr>
              <a:t> : String)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case object PING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case object PONG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800" dirty="0">
              <a:latin typeface="Consolas"/>
              <a:cs typeface="Consolas"/>
            </a:endParaRP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object MatchTest3 extends App {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def </a:t>
            </a:r>
            <a:r>
              <a:rPr lang="en-US" sz="1800" dirty="0" err="1">
                <a:latin typeface="Consolas"/>
                <a:cs typeface="Consolas"/>
              </a:rPr>
              <a:t>matchTest(x</a:t>
            </a:r>
            <a:r>
              <a:rPr lang="en-US" sz="1800" dirty="0">
                <a:latin typeface="Consolas"/>
                <a:cs typeface="Consolas"/>
              </a:rPr>
              <a:t>: Any): Any = </a:t>
            </a:r>
            <a:r>
              <a:rPr lang="en-US" sz="1800" dirty="0" err="1">
                <a:latin typeface="Consolas"/>
                <a:cs typeface="Consolas"/>
              </a:rPr>
              <a:t>x</a:t>
            </a:r>
            <a:r>
              <a:rPr lang="en-US" sz="1800" dirty="0">
                <a:latin typeface="Consolas"/>
                <a:cs typeface="Consolas"/>
              </a:rPr>
              <a:t> match {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  case </a:t>
            </a:r>
            <a:r>
              <a:rPr lang="en-US" sz="1800" dirty="0" err="1">
                <a:latin typeface="Consolas"/>
                <a:cs typeface="Consolas"/>
              </a:rPr>
              <a:t>Start(secondPath</a:t>
            </a:r>
            <a:r>
              <a:rPr lang="en-US" sz="1800" dirty="0">
                <a:latin typeface="Consolas"/>
                <a:cs typeface="Consolas"/>
              </a:rPr>
              <a:t>) =&gt; "got " + </a:t>
            </a:r>
            <a:r>
              <a:rPr lang="en-US" sz="1800" dirty="0" err="1">
                <a:latin typeface="Consolas"/>
                <a:cs typeface="Consolas"/>
              </a:rPr>
              <a:t>secondPath</a:t>
            </a:r>
            <a:endParaRPr lang="en-US" sz="1800" dirty="0">
              <a:latin typeface="Consolas"/>
              <a:cs typeface="Consolas"/>
            </a:endParaRP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  case PING =&gt; "got ping"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  case PONG =&gt; "got pong"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}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dirty="0" err="1">
                <a:latin typeface="Consolas"/>
                <a:cs typeface="Consolas"/>
              </a:rPr>
              <a:t>println(matchTest(Start("path</a:t>
            </a:r>
            <a:r>
              <a:rPr lang="en-US" sz="1800" dirty="0">
                <a:latin typeface="Consolas"/>
                <a:cs typeface="Consolas"/>
              </a:rPr>
              <a:t>")))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dirty="0" err="1">
                <a:latin typeface="Consolas"/>
                <a:cs typeface="Consolas"/>
              </a:rPr>
              <a:t>println(matchTest(PING</a:t>
            </a:r>
            <a:r>
              <a:rPr lang="en-US" sz="1800" dirty="0">
                <a:latin typeface="Consolas"/>
                <a:cs typeface="Consolas"/>
              </a:rPr>
              <a:t>))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pattern matching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76400"/>
            <a:ext cx="9136062" cy="51816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 err="1">
                <a:latin typeface="+mj-lt"/>
              </a:rPr>
              <a:t>Scala</a:t>
            </a:r>
            <a:r>
              <a:rPr lang="en-US" sz="2800" dirty="0">
                <a:latin typeface="+mj-lt"/>
              </a:rPr>
              <a:t> has a built-in general pattern matching mechanism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It allows to match on any sort of data with a first-match policy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200" dirty="0">
              <a:latin typeface="Courier"/>
              <a:cs typeface="Courier"/>
            </a:endParaRP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800" dirty="0">
              <a:latin typeface="Consolas"/>
              <a:cs typeface="Consolas"/>
            </a:endParaRP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object MatchTest4 extends App {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def length [X] (</a:t>
            </a:r>
            <a:r>
              <a:rPr lang="en-US" sz="1800" dirty="0" err="1">
                <a:latin typeface="Consolas"/>
                <a:cs typeface="Consolas"/>
              </a:rPr>
              <a:t>xs:List[X</a:t>
            </a:r>
            <a:r>
              <a:rPr lang="en-US" sz="1800" dirty="0">
                <a:latin typeface="Consolas"/>
                <a:cs typeface="Consolas"/>
              </a:rPr>
              <a:t>]): 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xs</a:t>
            </a:r>
            <a:r>
              <a:rPr lang="en-US" sz="1800" dirty="0">
                <a:latin typeface="Consolas"/>
                <a:cs typeface="Consolas"/>
              </a:rPr>
              <a:t> match {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  case Nil     =&gt; 0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  case </a:t>
            </a:r>
            <a:r>
              <a:rPr lang="en-US" sz="1800" dirty="0" err="1">
                <a:latin typeface="Consolas"/>
                <a:cs typeface="Consolas"/>
              </a:rPr>
              <a:t>y</a:t>
            </a:r>
            <a:r>
              <a:rPr lang="en-US" sz="1800" dirty="0">
                <a:latin typeface="Consolas"/>
                <a:cs typeface="Consolas"/>
              </a:rPr>
              <a:t> :: </a:t>
            </a:r>
            <a:r>
              <a:rPr lang="en-US" sz="1800" dirty="0" err="1">
                <a:latin typeface="Consolas"/>
                <a:cs typeface="Consolas"/>
              </a:rPr>
              <a:t>ys</a:t>
            </a:r>
            <a:r>
              <a:rPr lang="en-US" sz="1800" dirty="0">
                <a:latin typeface="Consolas"/>
                <a:cs typeface="Consolas"/>
              </a:rPr>
              <a:t> =&gt; 1 + </a:t>
            </a:r>
            <a:r>
              <a:rPr lang="en-US" sz="1800" dirty="0" err="1">
                <a:latin typeface="Consolas"/>
                <a:cs typeface="Consolas"/>
              </a:rPr>
              <a:t>length(ys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}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dirty="0" err="1">
                <a:latin typeface="Consolas"/>
                <a:cs typeface="Consolas"/>
              </a:rPr>
              <a:t>println(length(List</a:t>
            </a:r>
            <a:r>
              <a:rPr lang="en-US" sz="1800" dirty="0">
                <a:latin typeface="Consolas"/>
                <a:cs typeface="Consolas"/>
              </a:rPr>
              <a:t>()))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println(length(List(1,2)))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  </a:t>
            </a:r>
            <a:r>
              <a:rPr lang="en-US" sz="1800" dirty="0" err="1">
                <a:latin typeface="Consolas"/>
                <a:cs typeface="Consolas"/>
              </a:rPr>
              <a:t>println(length(List("one</a:t>
            </a:r>
            <a:r>
              <a:rPr lang="en-US" sz="1800" dirty="0">
                <a:latin typeface="Consolas"/>
                <a:cs typeface="Consolas"/>
              </a:rPr>
              <a:t>", "two", "three")))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pattern matching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990600"/>
            <a:ext cx="9136062" cy="5867400"/>
          </a:xfrm>
          <a:ln/>
        </p:spPr>
        <p:txBody>
          <a:bodyPr lIns="0" tIns="0" rIns="0" bIns="0"/>
          <a:lstStyle/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sealed trait Op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case object </a:t>
            </a:r>
            <a:r>
              <a:rPr lang="en-US" sz="1600" dirty="0" err="1">
                <a:latin typeface="Consolas"/>
                <a:cs typeface="Consolas"/>
              </a:rPr>
              <a:t>OpAdd</a:t>
            </a:r>
            <a:r>
              <a:rPr lang="en-US" sz="1600" dirty="0">
                <a:latin typeface="Consolas"/>
                <a:cs typeface="Consolas"/>
              </a:rPr>
              <a:t> extends Op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case object </a:t>
            </a:r>
            <a:r>
              <a:rPr lang="en-US" sz="1600" dirty="0" err="1">
                <a:latin typeface="Consolas"/>
                <a:cs typeface="Consolas"/>
              </a:rPr>
              <a:t>OpSub</a:t>
            </a:r>
            <a:r>
              <a:rPr lang="en-US" sz="1600" dirty="0">
                <a:latin typeface="Consolas"/>
                <a:cs typeface="Consolas"/>
              </a:rPr>
              <a:t> extends Op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case object </a:t>
            </a:r>
            <a:r>
              <a:rPr lang="en-US" sz="1600" dirty="0" err="1">
                <a:latin typeface="Consolas"/>
                <a:cs typeface="Consolas"/>
              </a:rPr>
              <a:t>OpMul</a:t>
            </a:r>
            <a:r>
              <a:rPr lang="en-US" sz="1600" dirty="0">
                <a:latin typeface="Consolas"/>
                <a:cs typeface="Consolas"/>
              </a:rPr>
              <a:t> extends Op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case object </a:t>
            </a:r>
            <a:r>
              <a:rPr lang="en-US" sz="1600" dirty="0" err="1">
                <a:latin typeface="Consolas"/>
                <a:cs typeface="Consolas"/>
              </a:rPr>
              <a:t>OpDiv</a:t>
            </a:r>
            <a:r>
              <a:rPr lang="en-US" sz="1600" dirty="0">
                <a:latin typeface="Consolas"/>
                <a:cs typeface="Consolas"/>
              </a:rPr>
              <a:t> extends Op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600" dirty="0">
              <a:latin typeface="Consolas"/>
              <a:cs typeface="Consolas"/>
            </a:endParaRP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sealed trait Exp 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case class </a:t>
            </a:r>
            <a:r>
              <a:rPr lang="en-US" sz="1600" dirty="0" err="1">
                <a:latin typeface="Consolas"/>
                <a:cs typeface="Consolas"/>
              </a:rPr>
              <a:t>ExpNum</a:t>
            </a:r>
            <a:r>
              <a:rPr lang="en-US" sz="1600" dirty="0">
                <a:latin typeface="Consolas"/>
                <a:cs typeface="Consolas"/>
              </a:rPr>
              <a:t> (</a:t>
            </a:r>
            <a:r>
              <a:rPr lang="en-US" sz="1600" dirty="0" err="1">
                <a:latin typeface="Consolas"/>
                <a:cs typeface="Consolas"/>
              </a:rPr>
              <a:t>n:Double</a:t>
            </a:r>
            <a:r>
              <a:rPr lang="en-US" sz="1600" dirty="0">
                <a:latin typeface="Consolas"/>
                <a:cs typeface="Consolas"/>
              </a:rPr>
              <a:t>) extends Exp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case class </a:t>
            </a:r>
            <a:r>
              <a:rPr lang="en-US" sz="1600" dirty="0" err="1">
                <a:latin typeface="Consolas"/>
                <a:cs typeface="Consolas"/>
              </a:rPr>
              <a:t>ExpOp</a:t>
            </a:r>
            <a:r>
              <a:rPr lang="en-US" sz="1600" dirty="0">
                <a:latin typeface="Consolas"/>
                <a:cs typeface="Consolas"/>
              </a:rPr>
              <a:t> (e1:Exp, </a:t>
            </a:r>
            <a:r>
              <a:rPr lang="en-US" sz="1600" dirty="0" err="1">
                <a:latin typeface="Consolas"/>
                <a:cs typeface="Consolas"/>
              </a:rPr>
              <a:t>op:Op</a:t>
            </a:r>
            <a:r>
              <a:rPr lang="en-US" sz="1600" dirty="0">
                <a:latin typeface="Consolas"/>
                <a:cs typeface="Consolas"/>
              </a:rPr>
              <a:t>, e2:Exp) extends Exp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600" dirty="0">
              <a:latin typeface="Consolas"/>
              <a:cs typeface="Consolas"/>
            </a:endParaRP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object MatchTest5 extends App {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def evaluate (</a:t>
            </a:r>
            <a:r>
              <a:rPr lang="en-US" sz="1600" dirty="0" err="1">
                <a:latin typeface="Consolas"/>
                <a:cs typeface="Consolas"/>
              </a:rPr>
              <a:t>e:Exp</a:t>
            </a:r>
            <a:r>
              <a:rPr lang="en-US" sz="1600" dirty="0">
                <a:latin typeface="Consolas"/>
                <a:cs typeface="Consolas"/>
              </a:rPr>
              <a:t>) : Double = </a:t>
            </a:r>
            <a:r>
              <a:rPr lang="en-US" sz="1600" dirty="0" err="1">
                <a:latin typeface="Consolas"/>
                <a:cs typeface="Consolas"/>
              </a:rPr>
              <a:t>e</a:t>
            </a:r>
            <a:r>
              <a:rPr lang="en-US" sz="1600" dirty="0">
                <a:latin typeface="Consolas"/>
                <a:cs typeface="Consolas"/>
              </a:rPr>
              <a:t> match {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  case </a:t>
            </a:r>
            <a:r>
              <a:rPr lang="en-US" sz="1600" dirty="0" err="1">
                <a:latin typeface="Consolas"/>
                <a:cs typeface="Consolas"/>
              </a:rPr>
              <a:t>ExpNum</a:t>
            </a:r>
            <a:r>
              <a:rPr lang="en-US" sz="1600" dirty="0">
                <a:latin typeface="Consolas"/>
                <a:cs typeface="Consolas"/>
              </a:rPr>
              <a:t> (</a:t>
            </a:r>
            <a:r>
              <a:rPr lang="en-US" sz="1600" dirty="0" err="1">
                <a:latin typeface="Consolas"/>
                <a:cs typeface="Consolas"/>
              </a:rPr>
              <a:t>v</a:t>
            </a:r>
            <a:r>
              <a:rPr lang="en-US" sz="1600" dirty="0">
                <a:latin typeface="Consolas"/>
                <a:cs typeface="Consolas"/>
              </a:rPr>
              <a:t>) =&gt; </a:t>
            </a:r>
            <a:r>
              <a:rPr lang="en-US" sz="1600" dirty="0" err="1">
                <a:latin typeface="Consolas"/>
                <a:cs typeface="Consolas"/>
              </a:rPr>
              <a:t>v</a:t>
            </a:r>
            <a:endParaRPr lang="en-US" sz="1600" dirty="0">
              <a:latin typeface="Consolas"/>
              <a:cs typeface="Consolas"/>
            </a:endParaRP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  case </a:t>
            </a:r>
            <a:r>
              <a:rPr lang="en-US" sz="1600" dirty="0" err="1">
                <a:latin typeface="Consolas"/>
                <a:cs typeface="Consolas"/>
              </a:rPr>
              <a:t>ExpOp</a:t>
            </a:r>
            <a:r>
              <a:rPr lang="en-US" sz="1600" dirty="0">
                <a:latin typeface="Consolas"/>
                <a:cs typeface="Consolas"/>
              </a:rPr>
              <a:t> (e1, op, e2) =&gt; 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   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n1:Double = evaluate (e1)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   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n2:Double = evaluate (e2)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    op match {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      case </a:t>
            </a:r>
            <a:r>
              <a:rPr lang="en-US" sz="1600" dirty="0" err="1">
                <a:latin typeface="Consolas"/>
                <a:cs typeface="Consolas"/>
              </a:rPr>
              <a:t>OpAdd</a:t>
            </a:r>
            <a:r>
              <a:rPr lang="en-US" sz="1600" dirty="0">
                <a:latin typeface="Consolas"/>
                <a:cs typeface="Consolas"/>
              </a:rPr>
              <a:t> =&gt; n1 + n2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      case </a:t>
            </a:r>
            <a:r>
              <a:rPr lang="en-US" sz="1600" dirty="0" err="1">
                <a:latin typeface="Consolas"/>
                <a:cs typeface="Consolas"/>
              </a:rPr>
              <a:t>OpSub</a:t>
            </a:r>
            <a:r>
              <a:rPr lang="en-US" sz="1600" dirty="0">
                <a:latin typeface="Consolas"/>
                <a:cs typeface="Consolas"/>
              </a:rPr>
              <a:t> =&gt; n1 - n2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      case </a:t>
            </a:r>
            <a:r>
              <a:rPr lang="en-US" sz="1600" dirty="0" err="1">
                <a:latin typeface="Consolas"/>
                <a:cs typeface="Consolas"/>
              </a:rPr>
              <a:t>OpMul</a:t>
            </a:r>
            <a:r>
              <a:rPr lang="en-US" sz="1600" dirty="0">
                <a:latin typeface="Consolas"/>
                <a:cs typeface="Consolas"/>
              </a:rPr>
              <a:t> =&gt; n1 * n2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      case </a:t>
            </a:r>
            <a:r>
              <a:rPr lang="en-US" sz="1600" dirty="0" err="1">
                <a:latin typeface="Consolas"/>
                <a:cs typeface="Consolas"/>
              </a:rPr>
              <a:t>OpDiv</a:t>
            </a:r>
            <a:r>
              <a:rPr lang="en-US" sz="1600" dirty="0">
                <a:latin typeface="Consolas"/>
                <a:cs typeface="Consolas"/>
              </a:rPr>
              <a:t> =&gt; n1 / n2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    }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  }</a:t>
            </a:r>
          </a:p>
          <a:p>
            <a:pPr marL="914400" indent="-449263" algn="l">
              <a:spcBef>
                <a:spcPts val="0"/>
              </a:spcBef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err="1"/>
              <a:t>Akka</a:t>
            </a:r>
            <a:r>
              <a:rPr lang="en-US" dirty="0"/>
              <a:t> message classes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4114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Use </a:t>
            </a:r>
            <a:r>
              <a:rPr lang="en-US" sz="2800" dirty="0" err="1">
                <a:latin typeface="+mj-lt"/>
              </a:rPr>
              <a:t>Scala</a:t>
            </a:r>
            <a:r>
              <a:rPr lang="en-US" sz="2800" dirty="0">
                <a:latin typeface="+mj-lt"/>
              </a:rPr>
              <a:t> case classes</a:t>
            </a:r>
            <a:endParaRPr lang="en-US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2000" dirty="0">
              <a:latin typeface="Courier"/>
              <a:cs typeface="Courier"/>
            </a:endParaRP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case class </a:t>
            </a:r>
            <a:r>
              <a:rPr lang="en-US" sz="1800" dirty="0" err="1">
                <a:latin typeface="Courier"/>
                <a:cs typeface="Courier"/>
              </a:rPr>
              <a:t>Start(secondPath</a:t>
            </a:r>
            <a:r>
              <a:rPr lang="en-US" sz="1800" dirty="0">
                <a:latin typeface="Courier"/>
                <a:cs typeface="Courier"/>
              </a:rPr>
              <a:t> : String)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case object PING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case object PONG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800" dirty="0">
              <a:latin typeface="Courier"/>
              <a:cs typeface="Courier"/>
            </a:endParaRP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class </a:t>
            </a:r>
            <a:r>
              <a:rPr lang="en-US" sz="1800" dirty="0" err="1">
                <a:latin typeface="Courier"/>
                <a:cs typeface="Courier"/>
              </a:rPr>
              <a:t>PingPong</a:t>
            </a:r>
            <a:r>
              <a:rPr lang="en-US" sz="1800" dirty="0">
                <a:latin typeface="Courier"/>
                <a:cs typeface="Courier"/>
              </a:rPr>
              <a:t> extends Actor {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  def receive = {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    case PING =&gt; ...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    case PONG =&gt; ...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    case </a:t>
            </a:r>
            <a:r>
              <a:rPr lang="en-US" sz="1800" dirty="0" err="1">
                <a:latin typeface="Courier"/>
                <a:cs typeface="Courier"/>
              </a:rPr>
              <a:t>Start(secondPath</a:t>
            </a:r>
            <a:r>
              <a:rPr lang="en-US" sz="1800" dirty="0">
                <a:latin typeface="Courier"/>
                <a:cs typeface="Courier"/>
              </a:rPr>
              <a:t>) =&gt; ...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  }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marL="1597025" lvl="1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1597025" lvl="1" indent="-450850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2005012" lvl="2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Akka/Scala</a:t>
            </a:r>
            <a:r>
              <a:rPr lang="en-US" dirty="0"/>
              <a:t> concurrent solution,</a:t>
            </a:r>
            <a:br>
              <a:rPr lang="en-US" dirty="0"/>
            </a:br>
            <a:r>
              <a:rPr lang="en-US" dirty="0"/>
              <a:t>in more detail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Use </a:t>
            </a:r>
            <a:r>
              <a:rPr lang="en-GB" sz="2800" dirty="0" err="1">
                <a:latin typeface="+mj-lt"/>
              </a:rPr>
              <a:t>Akka</a:t>
            </a:r>
            <a:r>
              <a:rPr lang="en-GB" sz="2800" dirty="0">
                <a:latin typeface="+mj-lt"/>
              </a:rPr>
              <a:t> Actors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Task of processing a directory is given to a worker actor by a master actor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Worker actor processes directory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computes the total size of all the regular files and sends it to master</a:t>
            </a:r>
          </a:p>
          <a:p>
            <a:pPr marL="1660525" lvl="3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sends to master the (</a:t>
            </a:r>
            <a:r>
              <a:rPr lang="en-US" dirty="0" err="1">
                <a:latin typeface="+mj-lt"/>
              </a:rPr>
              <a:t>path)name</a:t>
            </a:r>
            <a:r>
              <a:rPr lang="en-US" dirty="0">
                <a:latin typeface="+mj-lt"/>
              </a:rPr>
              <a:t> of every sub-directory   </a:t>
            </a:r>
            <a:endParaRPr lang="en-GB" dirty="0">
              <a:latin typeface="+mj-lt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Master actor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Initiates the process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sends tasks to worker actors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collects the total size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keeps track of pending tasks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6096000"/>
            <a:ext cx="326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ConcurrentAkka.scala</a:t>
            </a: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Runnable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Must be implemented by any class that will be executed by a thread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3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Implement method </a:t>
            </a:r>
            <a:r>
              <a:rPr lang="en-US" sz="2000" dirty="0">
                <a:latin typeface="Courier"/>
                <a:cs typeface="Courier"/>
              </a:rPr>
              <a:t>run()</a:t>
            </a:r>
            <a:r>
              <a:rPr lang="en-US" dirty="0"/>
              <a:t> with </a:t>
            </a:r>
            <a:r>
              <a:rPr lang="en-US" dirty="0">
                <a:latin typeface="+mj-lt"/>
              </a:rPr>
              <a:t>code the thread will run</a:t>
            </a:r>
            <a:endParaRPr lang="en-GB" dirty="0">
              <a:latin typeface="+mj-lt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GB" sz="2800" dirty="0">
              <a:latin typeface="+mj-lt"/>
            </a:endParaRP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Anonymous class example:</a:t>
            </a: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2000" dirty="0">
              <a:latin typeface="Courier"/>
              <a:cs typeface="Courier"/>
            </a:endParaRPr>
          </a:p>
          <a:p>
            <a:pPr marL="857250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new </a:t>
            </a:r>
            <a:r>
              <a:rPr lang="en-US" sz="1800" dirty="0" err="1">
                <a:latin typeface="Courier"/>
                <a:cs typeface="Courier"/>
              </a:rPr>
              <a:t>Runnable</a:t>
            </a:r>
            <a:r>
              <a:rPr lang="en-US" sz="1800" dirty="0">
                <a:latin typeface="Courier"/>
                <a:cs typeface="Courier"/>
              </a:rPr>
              <a:t>() {</a:t>
            </a:r>
          </a:p>
          <a:p>
            <a:pPr marL="857250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    public void run() { </a:t>
            </a:r>
            <a:r>
              <a:rPr lang="en-US" sz="1800" dirty="0">
                <a:solidFill>
                  <a:schemeClr val="bg2"/>
                </a:solidFill>
                <a:latin typeface="Courier"/>
                <a:cs typeface="Courier"/>
              </a:rPr>
              <a:t>// code to be run by thread</a:t>
            </a:r>
            <a:r>
              <a:rPr lang="en-US" sz="1800" dirty="0">
                <a:latin typeface="Courier"/>
                <a:cs typeface="Courier"/>
              </a:rPr>
              <a:t> }</a:t>
            </a:r>
          </a:p>
          <a:p>
            <a:pPr marL="857250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marL="458788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2400" dirty="0">
              <a:latin typeface="+mj-lt"/>
              <a:cs typeface="Courier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RoundRobinPool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Creating a new worker actor for every task (processing a directory) is not efficient. 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tasks are very small so Actor creation overhead is relatively large</a:t>
            </a:r>
          </a:p>
          <a:p>
            <a:pPr marL="457200" indent="7938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Instead, create a pool of worker actors (</a:t>
            </a:r>
            <a:r>
              <a:rPr lang="en-GB" sz="2800" dirty="0" err="1">
                <a:latin typeface="+mj-lt"/>
              </a:rPr>
              <a:t>routees</a:t>
            </a:r>
            <a:r>
              <a:rPr lang="en-GB" sz="2800" dirty="0">
                <a:latin typeface="+mj-lt"/>
              </a:rPr>
              <a:t>) managed by a router actor of type </a:t>
            </a:r>
            <a:r>
              <a:rPr lang="en-GB" sz="2800" dirty="0" err="1">
                <a:latin typeface="+mj-lt"/>
              </a:rPr>
              <a:t>RoundRobinPool</a:t>
            </a:r>
            <a:endParaRPr lang="en-GB" sz="2800" dirty="0">
              <a:latin typeface="+mj-lt"/>
            </a:endParaRP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the router is the parent of the </a:t>
            </a:r>
            <a:r>
              <a:rPr lang="en-US" dirty="0" err="1">
                <a:latin typeface="+mj-lt"/>
              </a:rPr>
              <a:t>routees</a:t>
            </a:r>
            <a:endParaRPr lang="en-US" dirty="0">
              <a:latin typeface="+mj-lt"/>
            </a:endParaRP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a message (task) sent by some actor A to the router is forwarded to a </a:t>
            </a:r>
            <a:r>
              <a:rPr lang="en-US" dirty="0" err="1">
                <a:latin typeface="+mj-lt"/>
              </a:rPr>
              <a:t>routee</a:t>
            </a:r>
            <a:r>
              <a:rPr lang="en-US" dirty="0">
                <a:latin typeface="+mj-lt"/>
              </a:rPr>
              <a:t> chosen in a round-robin fashion  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routee</a:t>
            </a:r>
            <a:r>
              <a:rPr lang="en-US" dirty="0">
                <a:latin typeface="+mj-lt"/>
              </a:rPr>
              <a:t> sees actor A as the sender of the message</a:t>
            </a:r>
          </a:p>
          <a:p>
            <a:pPr marL="1203325" lvl="2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600" dirty="0">
              <a:latin typeface="+mj-lt"/>
            </a:endParaRPr>
          </a:p>
          <a:p>
            <a:pPr marL="119063" lvl="1" indent="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500" dirty="0">
                <a:latin typeface="Consolas"/>
                <a:cs typeface="Consolas"/>
              </a:rPr>
              <a:t>context.actorOf(RoundRobinPool(50).props(Props[FileProcessor]), name = "</a:t>
            </a:r>
            <a:r>
              <a:rPr lang="en-US" sz="1500" dirty="0" err="1">
                <a:latin typeface="Consolas"/>
                <a:cs typeface="Consolas"/>
              </a:rPr>
              <a:t>workerRouter</a:t>
            </a:r>
            <a:r>
              <a:rPr lang="en-US" sz="1500" dirty="0">
                <a:latin typeface="Consolas"/>
                <a:cs typeface="Consolas"/>
              </a:rPr>
              <a:t>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Thread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Encapsulates a thread of execution in a program </a:t>
            </a: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To execute a thread: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An instance of a </a:t>
            </a:r>
            <a:r>
              <a:rPr lang="en-US" dirty="0" err="1"/>
              <a:t>Runnable</a:t>
            </a:r>
            <a:r>
              <a:rPr lang="en-US" dirty="0"/>
              <a:t> class is passed as an argument when creating the thread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The thread is started with method start()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Example</a:t>
            </a:r>
            <a:r>
              <a:rPr lang="en-US" dirty="0">
                <a:latin typeface="+mj-lt"/>
              </a:rPr>
              <a:t>: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857250" lvl="1" indent="79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 err="1">
                <a:latin typeface="Courier"/>
                <a:cs typeface="Courier"/>
              </a:rPr>
              <a:t>Runnable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r</a:t>
            </a:r>
            <a:r>
              <a:rPr lang="en-US" sz="1800" dirty="0">
                <a:latin typeface="Courier"/>
                <a:cs typeface="Courier"/>
              </a:rPr>
              <a:t> = new </a:t>
            </a:r>
            <a:r>
              <a:rPr lang="en-US" sz="1800" dirty="0" err="1">
                <a:latin typeface="Courier"/>
                <a:cs typeface="Courier"/>
              </a:rPr>
              <a:t>Runnable</a:t>
            </a:r>
            <a:r>
              <a:rPr lang="en-US" sz="1800" dirty="0">
                <a:latin typeface="Courier"/>
                <a:cs typeface="Courier"/>
              </a:rPr>
              <a:t>() {</a:t>
            </a:r>
          </a:p>
          <a:p>
            <a:pPr marL="857250" lvl="1" indent="79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    public void run() { </a:t>
            </a:r>
            <a:r>
              <a:rPr lang="en-US" sz="1800" dirty="0">
                <a:solidFill>
                  <a:srgbClr val="808080"/>
                </a:solidFill>
                <a:latin typeface="Courier"/>
                <a:cs typeface="Courier"/>
              </a:rPr>
              <a:t>// code executed by thread </a:t>
            </a:r>
            <a:r>
              <a:rPr lang="en-US" sz="1800" dirty="0">
                <a:latin typeface="Courier"/>
                <a:cs typeface="Courier"/>
              </a:rPr>
              <a:t>}};</a:t>
            </a:r>
          </a:p>
          <a:p>
            <a:pPr marL="857250" lvl="1" indent="79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new Thread(r).start();</a:t>
            </a:r>
            <a:endParaRPr lang="en-US" dirty="0">
              <a:latin typeface="+mj-lt"/>
            </a:endParaRPr>
          </a:p>
          <a:p>
            <a:pPr marL="1597025" lvl="1" indent="-450850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2005012" lvl="2" indent="-450850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Thread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938" y="1600200"/>
            <a:ext cx="9136062" cy="5257800"/>
          </a:xfrm>
          <a:ln/>
        </p:spPr>
        <p:txBody>
          <a:bodyPr lIns="0" tIns="0" rIns="0" bIns="0"/>
          <a:lstStyle/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GB" sz="2800" dirty="0">
                <a:latin typeface="+mj-lt"/>
              </a:rPr>
              <a:t>Encapsulates a thread of execution in a program </a:t>
            </a:r>
          </a:p>
          <a:p>
            <a:pPr marL="914400" indent="-449263" algn="l">
              <a:buClr>
                <a:srgbClr val="000000"/>
              </a:buClr>
              <a:buSzPct val="60000"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2800" dirty="0">
                <a:latin typeface="+mj-lt"/>
              </a:rPr>
              <a:t>To execute a thread: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An instance of a </a:t>
            </a:r>
            <a:r>
              <a:rPr lang="en-US" dirty="0" err="1"/>
              <a:t>Runnable</a:t>
            </a:r>
            <a:r>
              <a:rPr lang="en-US" dirty="0"/>
              <a:t> class is passed as an argument when creating the thread</a:t>
            </a:r>
          </a:p>
          <a:p>
            <a:pPr marL="1203325" lvl="2" indent="-338138">
              <a:buClr>
                <a:srgbClr val="000000"/>
              </a:buClr>
              <a:buSzPct val="60000"/>
              <a:buBlip>
                <a:blip r:embed="rId2"/>
              </a:buBlip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The thread is started with method start()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/>
              <a:t>Example</a:t>
            </a:r>
            <a:r>
              <a:rPr lang="en-US" dirty="0">
                <a:latin typeface="+mj-lt"/>
              </a:rPr>
              <a:t>: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dirty="0">
              <a:latin typeface="+mj-lt"/>
            </a:endParaRPr>
          </a:p>
          <a:p>
            <a:pPr marL="857250" lvl="1" indent="79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 err="1">
                <a:latin typeface="Courier"/>
                <a:cs typeface="Courier"/>
              </a:rPr>
              <a:t>Runnable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r</a:t>
            </a:r>
            <a:r>
              <a:rPr lang="en-US" sz="1800" dirty="0">
                <a:latin typeface="Courier"/>
                <a:cs typeface="Courier"/>
              </a:rPr>
              <a:t> = new </a:t>
            </a:r>
            <a:r>
              <a:rPr lang="en-US" sz="1800" dirty="0" err="1">
                <a:latin typeface="Courier"/>
                <a:cs typeface="Courier"/>
              </a:rPr>
              <a:t>Runnable</a:t>
            </a:r>
            <a:r>
              <a:rPr lang="en-US" sz="1800" dirty="0">
                <a:latin typeface="Courier"/>
                <a:cs typeface="Courier"/>
              </a:rPr>
              <a:t>() {</a:t>
            </a:r>
          </a:p>
          <a:p>
            <a:pPr marL="857250" lvl="1" indent="79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    public void run() { </a:t>
            </a:r>
            <a:r>
              <a:rPr lang="en-US" sz="1800" dirty="0">
                <a:solidFill>
                  <a:srgbClr val="808080"/>
                </a:solidFill>
                <a:latin typeface="Courier"/>
                <a:cs typeface="Courier"/>
              </a:rPr>
              <a:t>// code executed by thread </a:t>
            </a:r>
            <a:r>
              <a:rPr lang="en-US" sz="1800" dirty="0">
                <a:latin typeface="Courier"/>
                <a:cs typeface="Courier"/>
              </a:rPr>
              <a:t>}};</a:t>
            </a:r>
          </a:p>
          <a:p>
            <a:pPr marL="857250" lvl="1" indent="79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560388" algn="l"/>
                <a:tab pos="1009650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sz="1800" dirty="0">
                <a:latin typeface="Courier"/>
                <a:cs typeface="Courier"/>
              </a:rPr>
              <a:t>new </a:t>
            </a:r>
            <a:r>
              <a:rPr lang="en-US" sz="1800" dirty="0" err="1">
                <a:latin typeface="Courier"/>
                <a:cs typeface="Courier"/>
              </a:rPr>
              <a:t>Thread(r).start</a:t>
            </a:r>
            <a:r>
              <a:rPr lang="en-US" sz="1800" dirty="0">
                <a:latin typeface="Courier"/>
                <a:cs typeface="Courier"/>
              </a:rPr>
              <a:t>();</a:t>
            </a: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endParaRPr lang="en-US" sz="1400" dirty="0">
              <a:latin typeface="+mj-lt"/>
            </a:endParaRPr>
          </a:p>
          <a:p>
            <a:pPr marL="795338" lvl="1" indent="-338138">
              <a:buClr>
                <a:srgbClr val="000000"/>
              </a:buClr>
              <a:buSzPct val="60000"/>
              <a:buNone/>
              <a:tabLst>
                <a:tab pos="0" algn="l"/>
                <a:tab pos="111125" algn="l"/>
                <a:tab pos="1458913" algn="l"/>
                <a:tab pos="1908175" algn="l"/>
                <a:tab pos="2357438" algn="l"/>
                <a:tab pos="2806700" algn="l"/>
                <a:tab pos="3255963" algn="l"/>
                <a:tab pos="3705225" algn="l"/>
                <a:tab pos="4154488" algn="l"/>
                <a:tab pos="4603750" algn="l"/>
                <a:tab pos="5053013" algn="l"/>
                <a:tab pos="5502275" algn="l"/>
                <a:tab pos="5951538" algn="l"/>
                <a:tab pos="6400800" algn="l"/>
                <a:tab pos="6850063" algn="l"/>
                <a:tab pos="7299325" algn="l"/>
                <a:tab pos="7748588" algn="l"/>
                <a:tab pos="8197850" algn="l"/>
                <a:tab pos="8647113" algn="l"/>
                <a:tab pos="8686800" algn="l"/>
              </a:tabLst>
            </a:pPr>
            <a:r>
              <a:rPr lang="en-US" dirty="0">
                <a:cs typeface="Courier"/>
              </a:rPr>
              <a:t>Issue with threads: synchronizing access to shared data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76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1430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ea typeface="ＭＳ Ｐゴシック" pitchFamily="-105" charset="-128"/>
              </a:rPr>
              <a:t>Simple synchronization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2413" cy="4953000"/>
          </a:xfrm>
        </p:spPr>
        <p:txBody>
          <a:bodyPr lIns="0" tIns="0" rIns="0" bIns="0"/>
          <a:lstStyle/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-105" charset="-128"/>
              </a:rPr>
              <a:t>Setup</a:t>
            </a:r>
          </a:p>
          <a:p>
            <a:pPr marL="914400" indent="-449263" algn="l" eaLnBrk="1" hangingPunct="1">
              <a:lnSpc>
                <a:spcPct val="94000"/>
              </a:lnSpc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A </a:t>
            </a:r>
            <a:r>
              <a:rPr lang="en-GB" sz="2800" dirty="0">
                <a:solidFill>
                  <a:schemeClr val="tx1"/>
                </a:solidFill>
                <a:ea typeface="ＭＳ Ｐゴシック" pitchFamily="-105" charset="-128"/>
              </a:rPr>
              <a:t>shared </a:t>
            </a:r>
            <a:r>
              <a:rPr lang="en-GB" sz="2800" dirty="0">
                <a:ea typeface="ＭＳ Ｐゴシック" pitchFamily="-105" charset="-128"/>
              </a:rPr>
              <a:t>memory integer buffer</a:t>
            </a:r>
          </a:p>
          <a:p>
            <a:pPr marL="914400" indent="-449263" algn="l" eaLnBrk="1" hangingPunct="1">
              <a:spcBef>
                <a:spcPts val="650"/>
              </a:spcBef>
              <a:buSzPct val="60000"/>
              <a:buFont typeface="StarSymbol" charset="0"/>
              <a:buBlip>
                <a:blip r:embed="rId3"/>
              </a:buBlip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>
                <a:ea typeface="ＭＳ Ｐゴシック" pitchFamily="-105" charset="-128"/>
              </a:rPr>
              <a:t>Two Adder threads increment the buffer 100000 times concurrently</a:t>
            </a:r>
          </a:p>
          <a:p>
            <a:pPr marL="465137" indent="0" algn="l" eaLnBrk="1" hangingPunct="1"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>
              <a:ea typeface="ＭＳ Ｐゴシック" pitchFamily="-105" charset="-128"/>
            </a:endParaRPr>
          </a:p>
          <a:p>
            <a:pPr marL="914400" indent="-449263" algn="l" eaLnBrk="1" hangingPunct="1"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>
                <a:latin typeface="Consolas"/>
                <a:ea typeface="ＭＳ Ｐゴシック" pitchFamily="-105" charset="-128"/>
                <a:cs typeface="Consolas"/>
              </a:rPr>
              <a:t>AddersTest.java,</a:t>
            </a:r>
            <a:r>
              <a:rPr lang="en-GB" sz="2800" dirty="0">
                <a:ea typeface="ＭＳ Ｐゴシック" pitchFamily="-105" charset="-128"/>
              </a:rPr>
              <a:t> </a:t>
            </a:r>
            <a:r>
              <a:rPr lang="en-GB" sz="2000" dirty="0">
                <a:latin typeface="Consolas"/>
                <a:ea typeface="ＭＳ Ｐゴシック" pitchFamily="-105" charset="-128"/>
                <a:cs typeface="Consolas"/>
              </a:rPr>
              <a:t>UnsyncBuffer.java</a:t>
            </a:r>
            <a:endParaRPr lang="en-GB" sz="2800" dirty="0">
              <a:latin typeface="Consolas"/>
              <a:ea typeface="ＭＳ Ｐゴシック" pitchFamily="-105" charset="-128"/>
              <a:cs typeface="Consolas"/>
            </a:endParaRPr>
          </a:p>
          <a:p>
            <a:pPr marL="914400" indent="-449263" algn="l" eaLnBrk="1" hangingPunct="1">
              <a:spcBef>
                <a:spcPts val="650"/>
              </a:spcBef>
              <a:buSzPct val="60000"/>
              <a:tabLst>
                <a:tab pos="334963" algn="l"/>
                <a:tab pos="57785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12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27763</TotalTime>
  <Words>3829</Words>
  <Application>Microsoft Macintosh PowerPoint</Application>
  <PresentationFormat>On-screen Show (4:3)</PresentationFormat>
  <Paragraphs>628</Paragraphs>
  <Slides>60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Calibri</vt:lpstr>
      <vt:lpstr>Consolas</vt:lpstr>
      <vt:lpstr>Courier</vt:lpstr>
      <vt:lpstr>StarSymbol</vt:lpstr>
      <vt:lpstr>Times New Roman</vt:lpstr>
      <vt:lpstr>Wingdings</vt:lpstr>
      <vt:lpstr>Default Design</vt:lpstr>
      <vt:lpstr>CSC 536 Lecture 2</vt:lpstr>
      <vt:lpstr>Outline</vt:lpstr>
      <vt:lpstr>Working problem</vt:lpstr>
      <vt:lpstr>A recursive solution</vt:lpstr>
      <vt:lpstr>Threads</vt:lpstr>
      <vt:lpstr>Interface Runnable</vt:lpstr>
      <vt:lpstr>Class Thread</vt:lpstr>
      <vt:lpstr>Class Thread</vt:lpstr>
      <vt:lpstr>Simple synchronization problem</vt:lpstr>
      <vt:lpstr>Simple synchronization problem</vt:lpstr>
      <vt:lpstr>Synchronization</vt:lpstr>
      <vt:lpstr>Monitors</vt:lpstr>
      <vt:lpstr>Synchronization in Java</vt:lpstr>
      <vt:lpstr>Producer-Consumer example</vt:lpstr>
      <vt:lpstr>Producer-Consumer example</vt:lpstr>
      <vt:lpstr>Monitors (wait/notify)</vt:lpstr>
      <vt:lpstr>Java Memory model (before Java 5)</vt:lpstr>
      <vt:lpstr>Disadvantages of synchronization</vt:lpstr>
      <vt:lpstr>Disadvantages of synchronization</vt:lpstr>
      <vt:lpstr>Thread pooling</vt:lpstr>
      <vt:lpstr>Blocking queue</vt:lpstr>
      <vt:lpstr>Blocking Queue dequeue</vt:lpstr>
      <vt:lpstr>Thread Pool = threads + tasks</vt:lpstr>
      <vt:lpstr>Java thread pool API </vt:lpstr>
      <vt:lpstr>Back to working problem</vt:lpstr>
      <vt:lpstr>Modern Java Concurrent solution</vt:lpstr>
      <vt:lpstr>AtomicLong</vt:lpstr>
      <vt:lpstr>Modern Java Concurrent solution</vt:lpstr>
      <vt:lpstr>Concurrent1 problem</vt:lpstr>
      <vt:lpstr>Modern Java Concurrent solution</vt:lpstr>
      <vt:lpstr>CountDownLatch</vt:lpstr>
      <vt:lpstr>An Akka/Scala concurrent solution </vt:lpstr>
      <vt:lpstr>Akka</vt:lpstr>
      <vt:lpstr>Why use Akka in DSII?</vt:lpstr>
      <vt:lpstr>Why use Akka in DSII?</vt:lpstr>
      <vt:lpstr>Actors</vt:lpstr>
      <vt:lpstr>Actors</vt:lpstr>
      <vt:lpstr>Using sbt</vt:lpstr>
      <vt:lpstr>Trait Actor</vt:lpstr>
      <vt:lpstr>Class ActorSystem</vt:lpstr>
      <vt:lpstr>Class ActorContext</vt:lpstr>
      <vt:lpstr>Obtaining actor references</vt:lpstr>
      <vt:lpstr>Class ActorRef</vt:lpstr>
      <vt:lpstr>Actor System</vt:lpstr>
      <vt:lpstr>Class Props</vt:lpstr>
      <vt:lpstr>Sending messages</vt:lpstr>
      <vt:lpstr>Message ordering</vt:lpstr>
      <vt:lpstr>Message ordering</vt:lpstr>
      <vt:lpstr>Messages and immutability</vt:lpstr>
      <vt:lpstr>Actor API</vt:lpstr>
      <vt:lpstr>Ping Pong examples</vt:lpstr>
      <vt:lpstr>Scala pattern matching</vt:lpstr>
      <vt:lpstr>Scala pattern matching</vt:lpstr>
      <vt:lpstr>Scala case classes</vt:lpstr>
      <vt:lpstr>Scala pattern matching</vt:lpstr>
      <vt:lpstr>Scala pattern matching</vt:lpstr>
      <vt:lpstr>Scala pattern matching</vt:lpstr>
      <vt:lpstr>Defining Akka message classes</vt:lpstr>
      <vt:lpstr>An Akka/Scala concurrent solution, in more detail </vt:lpstr>
      <vt:lpstr>class RoundRobinPool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421 Lecture 2</dc:title>
  <dc:creator>Perkovic, Ljubomir</dc:creator>
  <cp:lastModifiedBy>Perkovic, Ljubomir</cp:lastModifiedBy>
  <cp:revision>176</cp:revision>
  <dcterms:created xsi:type="dcterms:W3CDTF">2014-04-14T14:24:00Z</dcterms:created>
  <dcterms:modified xsi:type="dcterms:W3CDTF">2020-04-05T23:02:10Z</dcterms:modified>
</cp:coreProperties>
</file>