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0"/>
  </p:notesMasterIdLst>
  <p:sldIdLst>
    <p:sldId id="256" r:id="rId2"/>
    <p:sldId id="257" r:id="rId3"/>
    <p:sldId id="528" r:id="rId4"/>
    <p:sldId id="529" r:id="rId5"/>
    <p:sldId id="530" r:id="rId6"/>
    <p:sldId id="531" r:id="rId7"/>
    <p:sldId id="532" r:id="rId8"/>
    <p:sldId id="533" r:id="rId9"/>
    <p:sldId id="535" r:id="rId10"/>
    <p:sldId id="534" r:id="rId11"/>
    <p:sldId id="496" r:id="rId12"/>
    <p:sldId id="497" r:id="rId13"/>
    <p:sldId id="498" r:id="rId14"/>
    <p:sldId id="499" r:id="rId15"/>
    <p:sldId id="500" r:id="rId16"/>
    <p:sldId id="501" r:id="rId17"/>
    <p:sldId id="502" r:id="rId18"/>
    <p:sldId id="503" r:id="rId19"/>
    <p:sldId id="504" r:id="rId20"/>
    <p:sldId id="505" r:id="rId21"/>
    <p:sldId id="506" r:id="rId22"/>
    <p:sldId id="507" r:id="rId23"/>
    <p:sldId id="508" r:id="rId24"/>
    <p:sldId id="509" r:id="rId25"/>
    <p:sldId id="510" r:id="rId26"/>
    <p:sldId id="522" r:id="rId27"/>
    <p:sldId id="526" r:id="rId28"/>
    <p:sldId id="515" r:id="rId29"/>
    <p:sldId id="517" r:id="rId30"/>
    <p:sldId id="524" r:id="rId31"/>
    <p:sldId id="518" r:id="rId32"/>
    <p:sldId id="519" r:id="rId33"/>
    <p:sldId id="520" r:id="rId34"/>
    <p:sldId id="545" r:id="rId35"/>
    <p:sldId id="536" r:id="rId36"/>
    <p:sldId id="537" r:id="rId37"/>
    <p:sldId id="483" r:id="rId38"/>
    <p:sldId id="538" r:id="rId39"/>
    <p:sldId id="539" r:id="rId40"/>
    <p:sldId id="540" r:id="rId41"/>
    <p:sldId id="541" r:id="rId42"/>
    <p:sldId id="454" r:id="rId43"/>
    <p:sldId id="455" r:id="rId44"/>
    <p:sldId id="456" r:id="rId45"/>
    <p:sldId id="542" r:id="rId46"/>
    <p:sldId id="458" r:id="rId47"/>
    <p:sldId id="543" r:id="rId48"/>
    <p:sldId id="544" r:id="rId49"/>
  </p:sldIdLst>
  <p:sldSz cx="9144000" cy="6858000" type="screen4x3"/>
  <p:notesSz cx="7556500" cy="10691813"/>
  <p:defaultTextStyle>
    <a:defPPr>
      <a:defRPr lang="en-GB"/>
    </a:defPPr>
    <a:lvl1pPr algn="l" rtl="0" eaLnBrk="0" fontAlgn="base" hangingPunct="0">
      <a:spcBef>
        <a:spcPct val="0"/>
      </a:spcBef>
      <a:spcAft>
        <a:spcPct val="0"/>
      </a:spcAft>
      <a:defRPr sz="2400" kern="1200">
        <a:solidFill>
          <a:srgbClr val="000000"/>
        </a:solidFill>
        <a:latin typeface="Times New Roman" pitchFamily="-65" charset="0"/>
        <a:ea typeface="+mn-ea"/>
        <a:cs typeface="+mn-cs"/>
      </a:defRPr>
    </a:lvl1pPr>
    <a:lvl2pPr marL="457200" algn="l" rtl="0" eaLnBrk="0" fontAlgn="base" hangingPunct="0">
      <a:spcBef>
        <a:spcPct val="0"/>
      </a:spcBef>
      <a:spcAft>
        <a:spcPct val="0"/>
      </a:spcAft>
      <a:defRPr sz="2400" kern="1200">
        <a:solidFill>
          <a:srgbClr val="000000"/>
        </a:solidFill>
        <a:latin typeface="Times New Roman" pitchFamily="-65" charset="0"/>
        <a:ea typeface="+mn-ea"/>
        <a:cs typeface="+mn-cs"/>
      </a:defRPr>
    </a:lvl2pPr>
    <a:lvl3pPr marL="914400" algn="l" rtl="0" eaLnBrk="0" fontAlgn="base" hangingPunct="0">
      <a:spcBef>
        <a:spcPct val="0"/>
      </a:spcBef>
      <a:spcAft>
        <a:spcPct val="0"/>
      </a:spcAft>
      <a:defRPr sz="2400" kern="1200">
        <a:solidFill>
          <a:srgbClr val="000000"/>
        </a:solidFill>
        <a:latin typeface="Times New Roman" pitchFamily="-65" charset="0"/>
        <a:ea typeface="+mn-ea"/>
        <a:cs typeface="+mn-cs"/>
      </a:defRPr>
    </a:lvl3pPr>
    <a:lvl4pPr marL="1371600" algn="l" rtl="0" eaLnBrk="0" fontAlgn="base" hangingPunct="0">
      <a:spcBef>
        <a:spcPct val="0"/>
      </a:spcBef>
      <a:spcAft>
        <a:spcPct val="0"/>
      </a:spcAft>
      <a:defRPr sz="2400" kern="1200">
        <a:solidFill>
          <a:srgbClr val="000000"/>
        </a:solidFill>
        <a:latin typeface="Times New Roman" pitchFamily="-65" charset="0"/>
        <a:ea typeface="+mn-ea"/>
        <a:cs typeface="+mn-cs"/>
      </a:defRPr>
    </a:lvl4pPr>
    <a:lvl5pPr marL="1828800" algn="l" rtl="0" eaLnBrk="0" fontAlgn="base" hangingPunct="0">
      <a:spcBef>
        <a:spcPct val="0"/>
      </a:spcBef>
      <a:spcAft>
        <a:spcPct val="0"/>
      </a:spcAft>
      <a:defRPr sz="2400" kern="1200">
        <a:solidFill>
          <a:srgbClr val="000000"/>
        </a:solidFill>
        <a:latin typeface="Times New Roman" pitchFamily="-65" charset="0"/>
        <a:ea typeface="+mn-ea"/>
        <a:cs typeface="+mn-cs"/>
      </a:defRPr>
    </a:lvl5pPr>
    <a:lvl6pPr marL="2286000" algn="l" defTabSz="457200" rtl="0" eaLnBrk="1" latinLnBrk="0" hangingPunct="1">
      <a:defRPr sz="2400" kern="1200">
        <a:solidFill>
          <a:srgbClr val="000000"/>
        </a:solidFill>
        <a:latin typeface="Times New Roman" pitchFamily="-65" charset="0"/>
        <a:ea typeface="+mn-ea"/>
        <a:cs typeface="+mn-cs"/>
      </a:defRPr>
    </a:lvl6pPr>
    <a:lvl7pPr marL="2743200" algn="l" defTabSz="457200" rtl="0" eaLnBrk="1" latinLnBrk="0" hangingPunct="1">
      <a:defRPr sz="2400" kern="1200">
        <a:solidFill>
          <a:srgbClr val="000000"/>
        </a:solidFill>
        <a:latin typeface="Times New Roman" pitchFamily="-65" charset="0"/>
        <a:ea typeface="+mn-ea"/>
        <a:cs typeface="+mn-cs"/>
      </a:defRPr>
    </a:lvl7pPr>
    <a:lvl8pPr marL="3200400" algn="l" defTabSz="457200" rtl="0" eaLnBrk="1" latinLnBrk="0" hangingPunct="1">
      <a:defRPr sz="2400" kern="1200">
        <a:solidFill>
          <a:srgbClr val="000000"/>
        </a:solidFill>
        <a:latin typeface="Times New Roman" pitchFamily="-65" charset="0"/>
        <a:ea typeface="+mn-ea"/>
        <a:cs typeface="+mn-cs"/>
      </a:defRPr>
    </a:lvl8pPr>
    <a:lvl9pPr marL="3657600" algn="l" defTabSz="457200" rtl="0" eaLnBrk="1" latinLnBrk="0" hangingPunct="1">
      <a:defRPr sz="2400" kern="1200">
        <a:solidFill>
          <a:srgbClr val="000000"/>
        </a:solidFill>
        <a:latin typeface="Times New Roman" pitchFamily="-65"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937" autoAdjust="0"/>
    <p:restoredTop sz="86443" autoAdjust="0"/>
  </p:normalViewPr>
  <p:slideViewPr>
    <p:cSldViewPr snapToGrid="0">
      <p:cViewPr varScale="1">
        <p:scale>
          <a:sx n="81" d="100"/>
          <a:sy n="81" d="100"/>
        </p:scale>
        <p:origin x="192" y="576"/>
      </p:cViewPr>
      <p:guideLst>
        <p:guide orient="horz" pos="2160"/>
        <p:guide pos="2880"/>
      </p:guideLst>
    </p:cSldViewPr>
  </p:slideViewPr>
  <p:outlineViewPr>
    <p:cViewPr>
      <p:scale>
        <a:sx n="33" d="100"/>
        <a:sy n="33" d="1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556500" cy="10691813"/>
          </a:xfrm>
          <a:prstGeom prst="roundRect">
            <a:avLst>
              <a:gd name="adj" fmla="val 19"/>
            </a:avLst>
          </a:prstGeom>
          <a:solidFill>
            <a:srgbClr val="FFFFFF"/>
          </a:solidFill>
          <a:ln w="9360">
            <a:noFill/>
            <a:round/>
            <a:headEnd/>
            <a:tailEnd/>
          </a:ln>
        </p:spPr>
        <p:txBody>
          <a:bodyPr wrap="none" anchor="ctr">
            <a:prstTxWarp prst="textNoShape">
              <a:avLst/>
            </a:prstTxWarp>
          </a:bodyPr>
          <a:lstStyle/>
          <a:p>
            <a:endParaRPr lang="en-US"/>
          </a:p>
        </p:txBody>
      </p:sp>
      <p:sp>
        <p:nvSpPr>
          <p:cNvPr id="2050"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prstTxWarp prst="textNoShape">
              <a:avLst/>
            </a:prstTxWarp>
          </a:bodyPr>
          <a:lstStyle/>
          <a:p>
            <a:endParaRPr lang="en-US"/>
          </a:p>
        </p:txBody>
      </p:sp>
      <p:sp>
        <p:nvSpPr>
          <p:cNvPr id="2051" name="Rectangle 3"/>
          <p:cNvSpPr>
            <a:spLocks noGrp="1" noRot="1" noChangeAspect="1" noChangeArrowheads="1" noTextEdit="1"/>
          </p:cNvSpPr>
          <p:nvPr>
            <p:ph type="sldImg"/>
          </p:nvPr>
        </p:nvSpPr>
        <p:spPr bwMode="auto">
          <a:xfrm>
            <a:off x="0" y="303213"/>
            <a:ext cx="1588" cy="15217775"/>
          </a:xfrm>
          <a:prstGeom prst="rect">
            <a:avLst/>
          </a:prstGeom>
          <a:solidFill>
            <a:srgbClr val="FFFFFF"/>
          </a:solidFill>
          <a:ln w="9525">
            <a:solidFill>
              <a:srgbClr val="000000"/>
            </a:solidFill>
            <a:miter lim="800000"/>
            <a:headEnd/>
            <a:tailEnd/>
          </a:ln>
          <a:effectLst/>
        </p:spPr>
      </p:sp>
      <p:sp>
        <p:nvSpPr>
          <p:cNvPr id="2052" name="Text Box 4"/>
          <p:cNvSpPr txBox="1">
            <a:spLocks noGrp="1" noChangeArrowheads="1"/>
          </p:cNvSpPr>
          <p:nvPr>
            <p:ph type="body" idx="1"/>
          </p:nvPr>
        </p:nvSpPr>
        <p:spPr bwMode="auto">
          <a:xfrm>
            <a:off x="503238" y="4316413"/>
            <a:ext cx="5856287" cy="40592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2998361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65" charset="0"/>
      <a:defRPr sz="1200" kern="1200">
        <a:solidFill>
          <a:srgbClr val="000000"/>
        </a:solidFill>
        <a:latin typeface="Times New Roman" pitchFamily="-65"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65" charset="0"/>
      <a:defRPr sz="1200" kern="1200">
        <a:solidFill>
          <a:srgbClr val="000000"/>
        </a:solidFill>
        <a:latin typeface="Times New Roman" pitchFamily="-65" charset="0"/>
        <a:ea typeface="ＭＳ Ｐゴシック" pitchFamily="-65" charset="-128"/>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65" charset="0"/>
      <a:defRPr sz="1200" kern="1200">
        <a:solidFill>
          <a:srgbClr val="000000"/>
        </a:solidFill>
        <a:latin typeface="Times New Roman" pitchFamily="-65" charset="0"/>
        <a:ea typeface="ＭＳ Ｐゴシック" pitchFamily="-65" charset="-128"/>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65" charset="0"/>
      <a:defRPr sz="1200" kern="1200">
        <a:solidFill>
          <a:srgbClr val="000000"/>
        </a:solidFill>
        <a:latin typeface="Times New Roman" pitchFamily="-65" charset="0"/>
        <a:ea typeface="ＭＳ Ｐゴシック" pitchFamily="-65" charset="-128"/>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65" charset="0"/>
      <a:defRPr sz="1200" kern="1200">
        <a:solidFill>
          <a:srgbClr val="000000"/>
        </a:solidFill>
        <a:latin typeface="Times New Roman"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p:spPr>
      </p:sp>
      <p:sp>
        <p:nvSpPr>
          <p:cNvPr id="63490" name="Text Box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0"/>
          <p:cNvSpPr>
            <a:spLocks noGrp="1" noChangeArrowheads="1"/>
          </p:cNvSpPr>
          <p:nvPr>
            <p:ph type="sldNum"/>
          </p:nvPr>
        </p:nvSpPr>
        <p:spPr>
          <a:xfrm>
            <a:off x="4280268" y="10155367"/>
            <a:ext cx="3274483" cy="534591"/>
          </a:xfrm>
          <a:prstGeom prst="rect">
            <a:avLst/>
          </a:prstGeom>
          <a:ln/>
        </p:spPr>
        <p:txBody>
          <a:bodyPr lIns="104269" tIns="52135" rIns="104269" bIns="52135"/>
          <a:lstStyle/>
          <a:p>
            <a:fld id="{3D34BA50-1111-9840-B199-DDE5DE763D0B}" type="slidenum">
              <a:rPr lang="en-GB"/>
              <a:pPr/>
              <a:t>30</a:t>
            </a:fld>
            <a:endParaRPr lang="en-GB"/>
          </a:p>
        </p:txBody>
      </p:sp>
      <p:sp>
        <p:nvSpPr>
          <p:cNvPr id="60417" name="Text Box 1"/>
          <p:cNvSpPr txBox="1">
            <a:spLocks noChangeArrowheads="1"/>
          </p:cNvSpPr>
          <p:nvPr/>
        </p:nvSpPr>
        <p:spPr bwMode="auto">
          <a:xfrm>
            <a:off x="1259417" y="801886"/>
            <a:ext cx="5037667" cy="4009430"/>
          </a:xfrm>
          <a:prstGeom prst="rect">
            <a:avLst/>
          </a:prstGeom>
          <a:solidFill>
            <a:srgbClr val="FFFFFF"/>
          </a:solidFill>
          <a:ln w="9360">
            <a:solidFill>
              <a:srgbClr val="000000"/>
            </a:solidFill>
            <a:miter lim="800000"/>
            <a:headEnd/>
            <a:tailEnd/>
          </a:ln>
          <a:effectLst/>
        </p:spPr>
        <p:txBody>
          <a:bodyPr wrap="none" lIns="104269" tIns="52135" rIns="104269" bIns="52135" anchor="ctr">
            <a:prstTxWarp prst="textNoShape">
              <a:avLst/>
            </a:prstTxWarp>
          </a:bodyPr>
          <a:lstStyle/>
          <a:p>
            <a:endParaRPr lang="en-US"/>
          </a:p>
        </p:txBody>
      </p:sp>
      <p:sp>
        <p:nvSpPr>
          <p:cNvPr id="60418" name="Text Box 2"/>
          <p:cNvSpPr txBox="1">
            <a:spLocks noGrp="1" noChangeArrowheads="1"/>
          </p:cNvSpPr>
          <p:nvPr>
            <p:ph type="body"/>
          </p:nvPr>
        </p:nvSpPr>
        <p:spPr bwMode="auto">
          <a:xfrm>
            <a:off x="755650" y="5078611"/>
            <a:ext cx="6039953" cy="4811316"/>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0"/>
          <p:cNvSpPr>
            <a:spLocks noGrp="1" noChangeArrowheads="1"/>
          </p:cNvSpPr>
          <p:nvPr>
            <p:ph type="sldNum"/>
          </p:nvPr>
        </p:nvSpPr>
        <p:spPr>
          <a:xfrm>
            <a:off x="4280268" y="10155367"/>
            <a:ext cx="3274483" cy="534591"/>
          </a:xfrm>
          <a:prstGeom prst="rect">
            <a:avLst/>
          </a:prstGeom>
          <a:ln/>
        </p:spPr>
        <p:txBody>
          <a:bodyPr lIns="104269" tIns="52135" rIns="104269" bIns="52135"/>
          <a:lstStyle/>
          <a:p>
            <a:fld id="{2555143C-9668-B64A-BC82-AD2A4FC1FE2F}" type="slidenum">
              <a:rPr lang="en-GB"/>
              <a:pPr/>
              <a:t>31</a:t>
            </a:fld>
            <a:endParaRPr lang="en-GB"/>
          </a:p>
        </p:txBody>
      </p:sp>
      <p:sp>
        <p:nvSpPr>
          <p:cNvPr id="61441" name="Text Box 1"/>
          <p:cNvSpPr txBox="1">
            <a:spLocks noChangeArrowheads="1"/>
          </p:cNvSpPr>
          <p:nvPr/>
        </p:nvSpPr>
        <p:spPr bwMode="auto">
          <a:xfrm>
            <a:off x="1259417" y="801886"/>
            <a:ext cx="5037667" cy="4009430"/>
          </a:xfrm>
          <a:prstGeom prst="rect">
            <a:avLst/>
          </a:prstGeom>
          <a:solidFill>
            <a:srgbClr val="FFFFFF"/>
          </a:solidFill>
          <a:ln w="9360">
            <a:solidFill>
              <a:srgbClr val="000000"/>
            </a:solidFill>
            <a:miter lim="800000"/>
            <a:headEnd/>
            <a:tailEnd/>
          </a:ln>
          <a:effectLst/>
        </p:spPr>
        <p:txBody>
          <a:bodyPr wrap="none" lIns="104269" tIns="52135" rIns="104269" bIns="52135" anchor="ctr">
            <a:prstTxWarp prst="textNoShape">
              <a:avLst/>
            </a:prstTxWarp>
          </a:bodyPr>
          <a:lstStyle/>
          <a:p>
            <a:endParaRPr lang="en-US"/>
          </a:p>
        </p:txBody>
      </p:sp>
      <p:sp>
        <p:nvSpPr>
          <p:cNvPr id="61442" name="Text Box 2"/>
          <p:cNvSpPr txBox="1">
            <a:spLocks noGrp="1" noChangeArrowheads="1"/>
          </p:cNvSpPr>
          <p:nvPr>
            <p:ph type="body"/>
          </p:nvPr>
        </p:nvSpPr>
        <p:spPr bwMode="auto">
          <a:xfrm>
            <a:off x="755650" y="5078611"/>
            <a:ext cx="6039953" cy="4811316"/>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0"/>
          <p:cNvSpPr>
            <a:spLocks noGrp="1" noChangeArrowheads="1"/>
          </p:cNvSpPr>
          <p:nvPr>
            <p:ph type="sldNum"/>
          </p:nvPr>
        </p:nvSpPr>
        <p:spPr>
          <a:xfrm>
            <a:off x="4280268" y="10155367"/>
            <a:ext cx="3274483" cy="534591"/>
          </a:xfrm>
          <a:prstGeom prst="rect">
            <a:avLst/>
          </a:prstGeom>
          <a:ln/>
        </p:spPr>
        <p:txBody>
          <a:bodyPr lIns="104269" tIns="52135" rIns="104269" bIns="52135"/>
          <a:lstStyle/>
          <a:p>
            <a:fld id="{215952AF-EDE2-C345-9938-DF9B3033B91C}" type="slidenum">
              <a:rPr lang="en-GB"/>
              <a:pPr/>
              <a:t>33</a:t>
            </a:fld>
            <a:endParaRPr lang="en-GB"/>
          </a:p>
        </p:txBody>
      </p:sp>
      <p:sp>
        <p:nvSpPr>
          <p:cNvPr id="63489" name="Text Box 1"/>
          <p:cNvSpPr txBox="1">
            <a:spLocks noChangeArrowheads="1"/>
          </p:cNvSpPr>
          <p:nvPr/>
        </p:nvSpPr>
        <p:spPr bwMode="auto">
          <a:xfrm>
            <a:off x="1259417" y="801886"/>
            <a:ext cx="5037667" cy="4009430"/>
          </a:xfrm>
          <a:prstGeom prst="rect">
            <a:avLst/>
          </a:prstGeom>
          <a:solidFill>
            <a:srgbClr val="FFFFFF"/>
          </a:solidFill>
          <a:ln w="9360">
            <a:solidFill>
              <a:srgbClr val="000000"/>
            </a:solidFill>
            <a:miter lim="800000"/>
            <a:headEnd/>
            <a:tailEnd/>
          </a:ln>
          <a:effectLst/>
        </p:spPr>
        <p:txBody>
          <a:bodyPr wrap="none" lIns="104269" tIns="52135" rIns="104269" bIns="52135" anchor="ctr">
            <a:prstTxWarp prst="textNoShape">
              <a:avLst/>
            </a:prstTxWarp>
          </a:bodyPr>
          <a:lstStyle/>
          <a:p>
            <a:endParaRPr lang="en-US"/>
          </a:p>
        </p:txBody>
      </p:sp>
      <p:sp>
        <p:nvSpPr>
          <p:cNvPr id="63490" name="Text Box 2"/>
          <p:cNvSpPr txBox="1">
            <a:spLocks noGrp="1" noChangeArrowheads="1"/>
          </p:cNvSpPr>
          <p:nvPr>
            <p:ph type="body"/>
          </p:nvPr>
        </p:nvSpPr>
        <p:spPr bwMode="auto">
          <a:xfrm>
            <a:off x="755650" y="5078611"/>
            <a:ext cx="6039953" cy="4811316"/>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0"/>
          <p:cNvSpPr>
            <a:spLocks noGrp="1" noChangeArrowheads="1"/>
          </p:cNvSpPr>
          <p:nvPr>
            <p:ph type="sldNum"/>
          </p:nvPr>
        </p:nvSpPr>
        <p:spPr>
          <a:xfrm>
            <a:off x="4280268" y="10155367"/>
            <a:ext cx="3274483" cy="534591"/>
          </a:xfrm>
          <a:prstGeom prst="rect">
            <a:avLst/>
          </a:prstGeom>
          <a:ln/>
        </p:spPr>
        <p:txBody>
          <a:bodyPr lIns="104269" tIns="52135" rIns="104269" bIns="52135"/>
          <a:lstStyle/>
          <a:p>
            <a:fld id="{215952AF-EDE2-C345-9938-DF9B3033B91C}" type="slidenum">
              <a:rPr lang="en-GB"/>
              <a:pPr/>
              <a:t>34</a:t>
            </a:fld>
            <a:endParaRPr lang="en-GB"/>
          </a:p>
        </p:txBody>
      </p:sp>
      <p:sp>
        <p:nvSpPr>
          <p:cNvPr id="63489" name="Text Box 1"/>
          <p:cNvSpPr txBox="1">
            <a:spLocks noChangeArrowheads="1"/>
          </p:cNvSpPr>
          <p:nvPr/>
        </p:nvSpPr>
        <p:spPr bwMode="auto">
          <a:xfrm>
            <a:off x="1259417" y="801886"/>
            <a:ext cx="5037667" cy="4009430"/>
          </a:xfrm>
          <a:prstGeom prst="rect">
            <a:avLst/>
          </a:prstGeom>
          <a:solidFill>
            <a:srgbClr val="FFFFFF"/>
          </a:solidFill>
          <a:ln w="9360">
            <a:solidFill>
              <a:srgbClr val="000000"/>
            </a:solidFill>
            <a:miter lim="800000"/>
            <a:headEnd/>
            <a:tailEnd/>
          </a:ln>
          <a:effectLst/>
        </p:spPr>
        <p:txBody>
          <a:bodyPr wrap="none" lIns="104269" tIns="52135" rIns="104269" bIns="52135" anchor="ctr">
            <a:prstTxWarp prst="textNoShape">
              <a:avLst/>
            </a:prstTxWarp>
          </a:bodyPr>
          <a:lstStyle/>
          <a:p>
            <a:endParaRPr lang="en-US"/>
          </a:p>
        </p:txBody>
      </p:sp>
      <p:sp>
        <p:nvSpPr>
          <p:cNvPr id="63490" name="Text Box 2"/>
          <p:cNvSpPr txBox="1">
            <a:spLocks noGrp="1" noChangeArrowheads="1"/>
          </p:cNvSpPr>
          <p:nvPr>
            <p:ph type="body"/>
          </p:nvPr>
        </p:nvSpPr>
        <p:spPr bwMode="auto">
          <a:xfrm>
            <a:off x="755650" y="5078611"/>
            <a:ext cx="6039953" cy="4811316"/>
          </a:xfrm>
          <a:prstGeom prst="rect">
            <a:avLst/>
          </a:prstGeom>
          <a:noFill/>
          <a:ln>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494106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09" name="Rectangle 1"/>
          <p:cNvSpPr>
            <a:spLocks noGrp="1" noRot="1" noChangeAspect="1" noChangeArrowheads="1" noTextEdit="1"/>
          </p:cNvSpPr>
          <p:nvPr>
            <p:ph type="sldImg"/>
          </p:nvPr>
        </p:nvSpPr>
        <p:spPr bwMode="auto">
          <a:xfrm>
            <a:off x="-8677275" y="258763"/>
            <a:ext cx="17356138" cy="13015912"/>
          </a:xfrm>
          <a:prstGeom prst="rect">
            <a:avLst/>
          </a:prstGeom>
          <a:solidFill>
            <a:srgbClr val="FFFFFF"/>
          </a:solidFill>
          <a:ln>
            <a:solidFill>
              <a:srgbClr val="000000"/>
            </a:solidFill>
            <a:miter lim="800000"/>
            <a:headEnd/>
            <a:tailEnd/>
          </a:ln>
        </p:spPr>
      </p:sp>
      <p:sp>
        <p:nvSpPr>
          <p:cNvPr id="94210" name="Text Box 2"/>
          <p:cNvSpPr txBox="1">
            <a:spLocks noGrp="1" noChangeArrowheads="1"/>
          </p:cNvSpPr>
          <p:nvPr>
            <p:ph type="body" idx="1"/>
          </p:nvPr>
        </p:nvSpPr>
        <p:spPr bwMode="auto">
          <a:xfrm>
            <a:off x="456720" y="3691543"/>
            <a:ext cx="5314950" cy="3472955"/>
          </a:xfrm>
          <a:prstGeom prst="rect">
            <a:avLst/>
          </a:prstGeom>
          <a:noFill/>
          <a:ln>
            <a:miter lim="800000"/>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366400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3" name="Rectangle 1"/>
          <p:cNvSpPr>
            <a:spLocks noGrp="1" noRot="1" noChangeAspect="1" noChangeArrowheads="1" noTextEdit="1"/>
          </p:cNvSpPr>
          <p:nvPr>
            <p:ph type="sldImg"/>
          </p:nvPr>
        </p:nvSpPr>
        <p:spPr bwMode="auto">
          <a:xfrm>
            <a:off x="-8677275" y="258763"/>
            <a:ext cx="17356138" cy="13015912"/>
          </a:xfrm>
          <a:prstGeom prst="rect">
            <a:avLst/>
          </a:prstGeom>
          <a:solidFill>
            <a:srgbClr val="FFFFFF"/>
          </a:solidFill>
          <a:ln>
            <a:solidFill>
              <a:srgbClr val="000000"/>
            </a:solidFill>
            <a:miter lim="800000"/>
            <a:headEnd/>
            <a:tailEnd/>
          </a:ln>
        </p:spPr>
      </p:sp>
      <p:sp>
        <p:nvSpPr>
          <p:cNvPr id="95234" name="Text Box 2"/>
          <p:cNvSpPr txBox="1">
            <a:spLocks noGrp="1" noChangeArrowheads="1"/>
          </p:cNvSpPr>
          <p:nvPr>
            <p:ph type="body" idx="1"/>
          </p:nvPr>
        </p:nvSpPr>
        <p:spPr bwMode="auto">
          <a:xfrm>
            <a:off x="456720" y="3691543"/>
            <a:ext cx="5314950" cy="3472955"/>
          </a:xfrm>
          <a:prstGeom prst="rect">
            <a:avLst/>
          </a:prstGeom>
          <a:noFill/>
          <a:ln>
            <a:miter lim="800000"/>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917342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3" name="Rectangle 1"/>
          <p:cNvSpPr>
            <a:spLocks noGrp="1" noRot="1" noChangeAspect="1" noChangeArrowheads="1" noTextEdit="1"/>
          </p:cNvSpPr>
          <p:nvPr>
            <p:ph type="sldImg"/>
          </p:nvPr>
        </p:nvSpPr>
        <p:spPr bwMode="auto">
          <a:xfrm>
            <a:off x="-8677275" y="258763"/>
            <a:ext cx="17356138" cy="13015912"/>
          </a:xfrm>
          <a:prstGeom prst="rect">
            <a:avLst/>
          </a:prstGeom>
          <a:solidFill>
            <a:srgbClr val="FFFFFF"/>
          </a:solidFill>
          <a:ln>
            <a:solidFill>
              <a:srgbClr val="000000"/>
            </a:solidFill>
            <a:miter lim="800000"/>
            <a:headEnd/>
            <a:tailEnd/>
          </a:ln>
        </p:spPr>
      </p:sp>
      <p:sp>
        <p:nvSpPr>
          <p:cNvPr id="95234" name="Text Box 2"/>
          <p:cNvSpPr txBox="1">
            <a:spLocks noGrp="1" noChangeArrowheads="1"/>
          </p:cNvSpPr>
          <p:nvPr>
            <p:ph type="body" idx="1"/>
          </p:nvPr>
        </p:nvSpPr>
        <p:spPr bwMode="auto">
          <a:xfrm>
            <a:off x="456720" y="3691543"/>
            <a:ext cx="5314950" cy="3472955"/>
          </a:xfrm>
          <a:prstGeom prst="rect">
            <a:avLst/>
          </a:prstGeom>
          <a:noFill/>
          <a:ln>
            <a:miter lim="800000"/>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386171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3" name="Rectangle 1"/>
          <p:cNvSpPr>
            <a:spLocks noGrp="1" noRot="1" noChangeAspect="1" noChangeArrowheads="1" noTextEdit="1"/>
          </p:cNvSpPr>
          <p:nvPr>
            <p:ph type="sldImg"/>
          </p:nvPr>
        </p:nvSpPr>
        <p:spPr bwMode="auto">
          <a:xfrm>
            <a:off x="-8677275" y="258763"/>
            <a:ext cx="17356138" cy="13015912"/>
          </a:xfrm>
          <a:prstGeom prst="rect">
            <a:avLst/>
          </a:prstGeom>
          <a:solidFill>
            <a:srgbClr val="FFFFFF"/>
          </a:solidFill>
          <a:ln>
            <a:solidFill>
              <a:srgbClr val="000000"/>
            </a:solidFill>
            <a:miter lim="800000"/>
            <a:headEnd/>
            <a:tailEnd/>
          </a:ln>
        </p:spPr>
      </p:sp>
      <p:sp>
        <p:nvSpPr>
          <p:cNvPr id="95234" name="Text Box 2"/>
          <p:cNvSpPr txBox="1">
            <a:spLocks noGrp="1" noChangeArrowheads="1"/>
          </p:cNvSpPr>
          <p:nvPr>
            <p:ph type="body" idx="1"/>
          </p:nvPr>
        </p:nvSpPr>
        <p:spPr bwMode="auto">
          <a:xfrm>
            <a:off x="456720" y="3691543"/>
            <a:ext cx="5314950" cy="3472955"/>
          </a:xfrm>
          <a:prstGeom prst="rect">
            <a:avLst/>
          </a:prstGeom>
          <a:noFill/>
          <a:ln>
            <a:miter lim="800000"/>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349289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3" name="Rectangle 1"/>
          <p:cNvSpPr>
            <a:spLocks noGrp="1" noRot="1" noChangeAspect="1" noChangeArrowheads="1" noTextEdit="1"/>
          </p:cNvSpPr>
          <p:nvPr>
            <p:ph type="sldImg"/>
          </p:nvPr>
        </p:nvSpPr>
        <p:spPr bwMode="auto">
          <a:xfrm>
            <a:off x="-8677275" y="258763"/>
            <a:ext cx="17356138" cy="13015912"/>
          </a:xfrm>
          <a:prstGeom prst="rect">
            <a:avLst/>
          </a:prstGeom>
          <a:solidFill>
            <a:srgbClr val="FFFFFF"/>
          </a:solidFill>
          <a:ln>
            <a:solidFill>
              <a:srgbClr val="000000"/>
            </a:solidFill>
            <a:miter lim="800000"/>
            <a:headEnd/>
            <a:tailEnd/>
          </a:ln>
        </p:spPr>
      </p:sp>
      <p:sp>
        <p:nvSpPr>
          <p:cNvPr id="95234" name="Text Box 2"/>
          <p:cNvSpPr txBox="1">
            <a:spLocks noGrp="1" noChangeArrowheads="1"/>
          </p:cNvSpPr>
          <p:nvPr>
            <p:ph type="body" idx="1"/>
          </p:nvPr>
        </p:nvSpPr>
        <p:spPr bwMode="auto">
          <a:xfrm>
            <a:off x="456720" y="3691543"/>
            <a:ext cx="5314950" cy="3472955"/>
          </a:xfrm>
          <a:prstGeom prst="rect">
            <a:avLst/>
          </a:prstGeom>
          <a:noFill/>
          <a:ln>
            <a:miter lim="800000"/>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822196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3" name="Rectangle 1"/>
          <p:cNvSpPr>
            <a:spLocks noGrp="1" noRot="1" noChangeAspect="1" noChangeArrowheads="1" noTextEdit="1"/>
          </p:cNvSpPr>
          <p:nvPr>
            <p:ph type="sldImg"/>
          </p:nvPr>
        </p:nvSpPr>
        <p:spPr bwMode="auto">
          <a:xfrm>
            <a:off x="-8677275" y="258763"/>
            <a:ext cx="17356138" cy="13015912"/>
          </a:xfrm>
          <a:prstGeom prst="rect">
            <a:avLst/>
          </a:prstGeom>
          <a:solidFill>
            <a:srgbClr val="FFFFFF"/>
          </a:solidFill>
          <a:ln>
            <a:solidFill>
              <a:srgbClr val="000000"/>
            </a:solidFill>
            <a:miter lim="800000"/>
            <a:headEnd/>
            <a:tailEnd/>
          </a:ln>
        </p:spPr>
      </p:sp>
      <p:sp>
        <p:nvSpPr>
          <p:cNvPr id="95234" name="Text Box 2"/>
          <p:cNvSpPr txBox="1">
            <a:spLocks noGrp="1" noChangeArrowheads="1"/>
          </p:cNvSpPr>
          <p:nvPr>
            <p:ph type="body" idx="1"/>
          </p:nvPr>
        </p:nvSpPr>
        <p:spPr bwMode="auto">
          <a:xfrm>
            <a:off x="456720" y="3691543"/>
            <a:ext cx="5314950" cy="3472955"/>
          </a:xfrm>
          <a:prstGeom prst="rect">
            <a:avLst/>
          </a:prstGeom>
          <a:noFill/>
          <a:ln>
            <a:miter lim="800000"/>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41639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a:spLocks noGrp="1" noRot="1" noChangeAspect="1" noChangeArrowheads="1" noTextEdit="1"/>
          </p:cNvSpPr>
          <p:nvPr>
            <p:ph type="sldImg"/>
          </p:nvPr>
        </p:nvSpPr>
        <p:spPr bwMode="auto">
          <a:xfrm>
            <a:off x="-10144125" y="303213"/>
            <a:ext cx="20289838" cy="15217775"/>
          </a:xfrm>
          <a:prstGeom prst="rect">
            <a:avLst/>
          </a:prstGeom>
          <a:solidFill>
            <a:srgbClr val="FFFFFF"/>
          </a:solidFill>
          <a:ln>
            <a:solidFill>
              <a:srgbClr val="000000"/>
            </a:solidFill>
            <a:miter lim="800000"/>
            <a:headEnd/>
            <a:tailEnd/>
          </a:ln>
        </p:spPr>
      </p:sp>
      <p:sp>
        <p:nvSpPr>
          <p:cNvPr id="64514" name="Text Box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a:spLocks noGrp="1" noRot="1" noChangeAspect="1" noChangeArrowheads="1" noTextEdit="1"/>
          </p:cNvSpPr>
          <p:nvPr>
            <p:ph type="sldImg"/>
          </p:nvPr>
        </p:nvSpPr>
        <p:spPr bwMode="auto">
          <a:xfrm>
            <a:off x="0" y="258763"/>
            <a:ext cx="1588" cy="1587"/>
          </a:xfrm>
          <a:prstGeom prst="rect">
            <a:avLst/>
          </a:prstGeom>
          <a:solidFill>
            <a:srgbClr val="FFFFFF"/>
          </a:solidFill>
          <a:ln>
            <a:solidFill>
              <a:srgbClr val="000000"/>
            </a:solidFill>
            <a:miter lim="800000"/>
            <a:headEnd/>
            <a:tailEnd/>
          </a:ln>
        </p:spPr>
      </p:sp>
      <p:sp>
        <p:nvSpPr>
          <p:cNvPr id="96258" name="Text Box 2"/>
          <p:cNvSpPr txBox="1">
            <a:spLocks noGrp="1" noChangeArrowheads="1"/>
          </p:cNvSpPr>
          <p:nvPr>
            <p:ph type="body" idx="1"/>
          </p:nvPr>
        </p:nvSpPr>
        <p:spPr bwMode="auto">
          <a:xfrm>
            <a:off x="456720" y="3691543"/>
            <a:ext cx="5314950" cy="3472955"/>
          </a:xfrm>
          <a:prstGeom prst="rect">
            <a:avLst/>
          </a:prstGeom>
          <a:noFill/>
          <a:ln>
            <a:miter lim="800000"/>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8401959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1" name="Rectangle 1"/>
          <p:cNvSpPr>
            <a:spLocks noGrp="1" noRot="1" noChangeAspect="1" noChangeArrowheads="1" noTextEdit="1"/>
          </p:cNvSpPr>
          <p:nvPr>
            <p:ph type="sldImg"/>
          </p:nvPr>
        </p:nvSpPr>
        <p:spPr bwMode="auto">
          <a:xfrm>
            <a:off x="-8677275" y="258763"/>
            <a:ext cx="17356138" cy="13015912"/>
          </a:xfrm>
          <a:prstGeom prst="rect">
            <a:avLst/>
          </a:prstGeom>
          <a:solidFill>
            <a:srgbClr val="FFFFFF"/>
          </a:solidFill>
          <a:ln>
            <a:solidFill>
              <a:srgbClr val="000000"/>
            </a:solidFill>
            <a:miter lim="800000"/>
            <a:headEnd/>
            <a:tailEnd/>
          </a:ln>
        </p:spPr>
      </p:sp>
      <p:sp>
        <p:nvSpPr>
          <p:cNvPr id="97282" name="Text Box 2"/>
          <p:cNvSpPr txBox="1">
            <a:spLocks noGrp="1" noChangeArrowheads="1"/>
          </p:cNvSpPr>
          <p:nvPr>
            <p:ph type="body" idx="1"/>
          </p:nvPr>
        </p:nvSpPr>
        <p:spPr bwMode="auto">
          <a:xfrm>
            <a:off x="456720" y="3691543"/>
            <a:ext cx="5314950" cy="3472955"/>
          </a:xfrm>
          <a:prstGeom prst="rect">
            <a:avLst/>
          </a:prstGeom>
          <a:noFill/>
          <a:ln>
            <a:miter lim="800000"/>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1903247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p:cNvSpPr>
            <a:spLocks noGrp="1" noRot="1" noChangeAspect="1" noChangeArrowheads="1" noTextEdit="1"/>
          </p:cNvSpPr>
          <p:nvPr>
            <p:ph type="sldImg"/>
          </p:nvPr>
        </p:nvSpPr>
        <p:spPr bwMode="auto">
          <a:xfrm>
            <a:off x="-8677275" y="258763"/>
            <a:ext cx="17356138" cy="13015912"/>
          </a:xfrm>
          <a:prstGeom prst="rect">
            <a:avLst/>
          </a:prstGeom>
          <a:solidFill>
            <a:srgbClr val="FFFFFF"/>
          </a:solidFill>
          <a:ln>
            <a:solidFill>
              <a:srgbClr val="000000"/>
            </a:solidFill>
            <a:miter lim="800000"/>
            <a:headEnd/>
            <a:tailEnd/>
          </a:ln>
        </p:spPr>
      </p:sp>
      <p:sp>
        <p:nvSpPr>
          <p:cNvPr id="98306" name="Text Box 2"/>
          <p:cNvSpPr txBox="1">
            <a:spLocks noGrp="1" noChangeArrowheads="1"/>
          </p:cNvSpPr>
          <p:nvPr>
            <p:ph type="body" idx="1"/>
          </p:nvPr>
        </p:nvSpPr>
        <p:spPr bwMode="auto">
          <a:xfrm>
            <a:off x="456720" y="3691543"/>
            <a:ext cx="5314950" cy="3472955"/>
          </a:xfrm>
          <a:prstGeom prst="rect">
            <a:avLst/>
          </a:prstGeom>
          <a:noFill/>
          <a:ln>
            <a:miter lim="800000"/>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5313533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a:spLocks noGrp="1" noRot="1" noChangeAspect="1" noChangeArrowheads="1" noTextEdit="1"/>
          </p:cNvSpPr>
          <p:nvPr>
            <p:ph type="sldImg"/>
          </p:nvPr>
        </p:nvSpPr>
        <p:spPr bwMode="auto">
          <a:xfrm>
            <a:off x="-8677275" y="258763"/>
            <a:ext cx="17356138" cy="13015912"/>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456720" y="3691543"/>
            <a:ext cx="5314950" cy="3472955"/>
          </a:xfrm>
          <a:prstGeom prst="rect">
            <a:avLst/>
          </a:prstGeom>
          <a:noFill/>
          <a:ln>
            <a:miter lim="800000"/>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133210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p:cNvSpPr>
            <a:spLocks noGrp="1" noRot="1" noChangeAspect="1" noChangeArrowheads="1" noTextEdit="1"/>
          </p:cNvSpPr>
          <p:nvPr>
            <p:ph type="sldImg"/>
          </p:nvPr>
        </p:nvSpPr>
        <p:spPr bwMode="auto">
          <a:xfrm>
            <a:off x="-8677275" y="258763"/>
            <a:ext cx="17356138" cy="13015912"/>
          </a:xfrm>
          <a:prstGeom prst="rect">
            <a:avLst/>
          </a:prstGeom>
          <a:solidFill>
            <a:srgbClr val="FFFFFF"/>
          </a:solidFill>
          <a:ln>
            <a:solidFill>
              <a:srgbClr val="000000"/>
            </a:solidFill>
            <a:miter lim="800000"/>
            <a:headEnd/>
            <a:tailEnd/>
          </a:ln>
        </p:spPr>
      </p:sp>
      <p:sp>
        <p:nvSpPr>
          <p:cNvPr id="100354" name="Text Box 2"/>
          <p:cNvSpPr txBox="1">
            <a:spLocks noGrp="1" noChangeArrowheads="1"/>
          </p:cNvSpPr>
          <p:nvPr>
            <p:ph type="body" idx="1"/>
          </p:nvPr>
        </p:nvSpPr>
        <p:spPr bwMode="auto">
          <a:xfrm>
            <a:off x="456720" y="3691543"/>
            <a:ext cx="5314950" cy="3472955"/>
          </a:xfrm>
          <a:prstGeom prst="rect">
            <a:avLst/>
          </a:prstGeom>
          <a:noFill/>
          <a:ln>
            <a:miter lim="800000"/>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748447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p:cNvSpPr>
            <a:spLocks noGrp="1" noRot="1" noChangeAspect="1" noChangeArrowheads="1" noTextEdit="1"/>
          </p:cNvSpPr>
          <p:nvPr>
            <p:ph type="sldImg"/>
          </p:nvPr>
        </p:nvSpPr>
        <p:spPr bwMode="auto">
          <a:xfrm>
            <a:off x="0" y="258763"/>
            <a:ext cx="1588" cy="1587"/>
          </a:xfrm>
          <a:prstGeom prst="rect">
            <a:avLst/>
          </a:prstGeom>
          <a:solidFill>
            <a:srgbClr val="FFFFFF"/>
          </a:solidFill>
          <a:ln>
            <a:solidFill>
              <a:srgbClr val="000000"/>
            </a:solidFill>
            <a:miter lim="800000"/>
            <a:headEnd/>
            <a:tailEnd/>
          </a:ln>
        </p:spPr>
      </p:sp>
      <p:sp>
        <p:nvSpPr>
          <p:cNvPr id="101378" name="Text Box 2"/>
          <p:cNvSpPr txBox="1">
            <a:spLocks noGrp="1" noChangeArrowheads="1"/>
          </p:cNvSpPr>
          <p:nvPr>
            <p:ph type="body" idx="1"/>
          </p:nvPr>
        </p:nvSpPr>
        <p:spPr bwMode="auto">
          <a:xfrm>
            <a:off x="456720" y="3691543"/>
            <a:ext cx="5314950" cy="3472955"/>
          </a:xfrm>
          <a:prstGeom prst="rect">
            <a:avLst/>
          </a:prstGeom>
          <a:noFill/>
          <a:ln>
            <a:miter lim="800000"/>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667767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p:cNvSpPr>
            <a:spLocks noGrp="1" noRot="1" noChangeAspect="1" noChangeArrowheads="1" noTextEdit="1"/>
          </p:cNvSpPr>
          <p:nvPr>
            <p:ph type="sldImg"/>
          </p:nvPr>
        </p:nvSpPr>
        <p:spPr bwMode="auto">
          <a:xfrm>
            <a:off x="-8677275" y="258763"/>
            <a:ext cx="17356138" cy="13015912"/>
          </a:xfrm>
          <a:prstGeom prst="rect">
            <a:avLst/>
          </a:prstGeom>
          <a:solidFill>
            <a:srgbClr val="FFFFFF"/>
          </a:solidFill>
          <a:ln>
            <a:solidFill>
              <a:srgbClr val="000000"/>
            </a:solidFill>
            <a:miter lim="800000"/>
            <a:headEnd/>
            <a:tailEnd/>
          </a:ln>
        </p:spPr>
      </p:sp>
      <p:sp>
        <p:nvSpPr>
          <p:cNvPr id="102402" name="Text Box 2"/>
          <p:cNvSpPr txBox="1">
            <a:spLocks noGrp="1" noChangeArrowheads="1"/>
          </p:cNvSpPr>
          <p:nvPr>
            <p:ph type="body" idx="1"/>
          </p:nvPr>
        </p:nvSpPr>
        <p:spPr bwMode="auto">
          <a:xfrm>
            <a:off x="456720" y="3691543"/>
            <a:ext cx="5314950" cy="3472955"/>
          </a:xfrm>
          <a:prstGeom prst="rect">
            <a:avLst/>
          </a:prstGeom>
          <a:noFill/>
          <a:ln>
            <a:miter lim="800000"/>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266522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p:cNvSpPr>
            <a:spLocks noGrp="1" noRot="1" noChangeAspect="1" noChangeArrowheads="1" noTextEdit="1"/>
          </p:cNvSpPr>
          <p:nvPr>
            <p:ph type="sldImg"/>
          </p:nvPr>
        </p:nvSpPr>
        <p:spPr bwMode="auto">
          <a:xfrm>
            <a:off x="0" y="258763"/>
            <a:ext cx="1588" cy="1587"/>
          </a:xfrm>
          <a:prstGeom prst="rect">
            <a:avLst/>
          </a:prstGeom>
          <a:solidFill>
            <a:srgbClr val="FFFFFF"/>
          </a:solidFill>
          <a:ln>
            <a:solidFill>
              <a:srgbClr val="000000"/>
            </a:solidFill>
            <a:miter lim="800000"/>
            <a:headEnd/>
            <a:tailEnd/>
          </a:ln>
        </p:spPr>
      </p:sp>
      <p:sp>
        <p:nvSpPr>
          <p:cNvPr id="103426" name="Text Box 2"/>
          <p:cNvSpPr txBox="1">
            <a:spLocks noGrp="1" noChangeArrowheads="1"/>
          </p:cNvSpPr>
          <p:nvPr>
            <p:ph type="body" idx="1"/>
          </p:nvPr>
        </p:nvSpPr>
        <p:spPr bwMode="auto">
          <a:xfrm>
            <a:off x="456720" y="3691543"/>
            <a:ext cx="5314950" cy="3472955"/>
          </a:xfrm>
          <a:prstGeom prst="rect">
            <a:avLst/>
          </a:prstGeom>
          <a:noFill/>
          <a:ln>
            <a:miter lim="800000"/>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381291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0"/>
          <p:cNvSpPr>
            <a:spLocks noGrp="1" noChangeArrowheads="1"/>
          </p:cNvSpPr>
          <p:nvPr>
            <p:ph type="sldNum"/>
          </p:nvPr>
        </p:nvSpPr>
        <p:spPr>
          <a:xfrm>
            <a:off x="4280268" y="10155367"/>
            <a:ext cx="3274483" cy="534591"/>
          </a:xfrm>
          <a:prstGeom prst="rect">
            <a:avLst/>
          </a:prstGeom>
          <a:ln/>
        </p:spPr>
        <p:txBody>
          <a:bodyPr lIns="104269" tIns="52135" rIns="104269" bIns="52135"/>
          <a:lstStyle/>
          <a:p>
            <a:fld id="{8741653F-6421-A047-ADD1-AD8D25B721F2}" type="slidenum">
              <a:rPr lang="en-GB"/>
              <a:pPr/>
              <a:t>11</a:t>
            </a:fld>
            <a:endParaRPr lang="en-GB"/>
          </a:p>
        </p:txBody>
      </p:sp>
      <p:sp>
        <p:nvSpPr>
          <p:cNvPr id="51201" name="Text Box 1"/>
          <p:cNvSpPr txBox="1">
            <a:spLocks noChangeArrowheads="1"/>
          </p:cNvSpPr>
          <p:nvPr/>
        </p:nvSpPr>
        <p:spPr bwMode="auto">
          <a:xfrm>
            <a:off x="1259417" y="801886"/>
            <a:ext cx="5037667" cy="4009430"/>
          </a:xfrm>
          <a:prstGeom prst="rect">
            <a:avLst/>
          </a:prstGeom>
          <a:solidFill>
            <a:srgbClr val="FFFFFF"/>
          </a:solidFill>
          <a:ln w="9360">
            <a:solidFill>
              <a:srgbClr val="000000"/>
            </a:solidFill>
            <a:miter lim="800000"/>
            <a:headEnd/>
            <a:tailEnd/>
          </a:ln>
          <a:effectLst/>
        </p:spPr>
        <p:txBody>
          <a:bodyPr wrap="none" lIns="104269" tIns="52135" rIns="104269" bIns="52135" anchor="ctr">
            <a:prstTxWarp prst="textNoShape">
              <a:avLst/>
            </a:prstTxWarp>
          </a:bodyPr>
          <a:lstStyle/>
          <a:p>
            <a:endParaRPr lang="en-US"/>
          </a:p>
        </p:txBody>
      </p:sp>
      <p:sp>
        <p:nvSpPr>
          <p:cNvPr id="51202" name="Text Box 2"/>
          <p:cNvSpPr txBox="1">
            <a:spLocks noGrp="1" noChangeArrowheads="1"/>
          </p:cNvSpPr>
          <p:nvPr>
            <p:ph type="body"/>
          </p:nvPr>
        </p:nvSpPr>
        <p:spPr bwMode="auto">
          <a:xfrm>
            <a:off x="755650" y="5078611"/>
            <a:ext cx="6039953" cy="4811316"/>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0"/>
          <p:cNvSpPr>
            <a:spLocks noGrp="1" noChangeArrowheads="1"/>
          </p:cNvSpPr>
          <p:nvPr>
            <p:ph type="sldNum"/>
          </p:nvPr>
        </p:nvSpPr>
        <p:spPr>
          <a:xfrm>
            <a:off x="4280268" y="10155367"/>
            <a:ext cx="3274483" cy="534591"/>
          </a:xfrm>
          <a:prstGeom prst="rect">
            <a:avLst/>
          </a:prstGeom>
          <a:ln/>
        </p:spPr>
        <p:txBody>
          <a:bodyPr lIns="104269" tIns="52135" rIns="104269" bIns="52135"/>
          <a:lstStyle/>
          <a:p>
            <a:fld id="{C09BA121-ED4F-3849-BA3E-9AE474943F57}" type="slidenum">
              <a:rPr lang="en-GB"/>
              <a:pPr/>
              <a:t>13</a:t>
            </a:fld>
            <a:endParaRPr lang="en-GB"/>
          </a:p>
        </p:txBody>
      </p:sp>
      <p:sp>
        <p:nvSpPr>
          <p:cNvPr id="53249" name="Text Box 1"/>
          <p:cNvSpPr txBox="1">
            <a:spLocks noChangeArrowheads="1"/>
          </p:cNvSpPr>
          <p:nvPr/>
        </p:nvSpPr>
        <p:spPr bwMode="auto">
          <a:xfrm>
            <a:off x="1259417" y="801886"/>
            <a:ext cx="5037667" cy="4009430"/>
          </a:xfrm>
          <a:prstGeom prst="rect">
            <a:avLst/>
          </a:prstGeom>
          <a:solidFill>
            <a:srgbClr val="FFFFFF"/>
          </a:solidFill>
          <a:ln w="9360">
            <a:solidFill>
              <a:srgbClr val="000000"/>
            </a:solidFill>
            <a:miter lim="800000"/>
            <a:headEnd/>
            <a:tailEnd/>
          </a:ln>
          <a:effectLst/>
        </p:spPr>
        <p:txBody>
          <a:bodyPr wrap="none" lIns="104269" tIns="52135" rIns="104269" bIns="52135" anchor="ctr">
            <a:prstTxWarp prst="textNoShape">
              <a:avLst/>
            </a:prstTxWarp>
          </a:bodyPr>
          <a:lstStyle/>
          <a:p>
            <a:endParaRPr lang="en-US"/>
          </a:p>
        </p:txBody>
      </p:sp>
      <p:sp>
        <p:nvSpPr>
          <p:cNvPr id="53250" name="Text Box 2"/>
          <p:cNvSpPr txBox="1">
            <a:spLocks noGrp="1" noChangeArrowheads="1"/>
          </p:cNvSpPr>
          <p:nvPr>
            <p:ph type="body"/>
          </p:nvPr>
        </p:nvSpPr>
        <p:spPr bwMode="auto">
          <a:xfrm>
            <a:off x="755650" y="5078611"/>
            <a:ext cx="6039953" cy="4811316"/>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0"/>
          <p:cNvSpPr>
            <a:spLocks noGrp="1" noChangeArrowheads="1"/>
          </p:cNvSpPr>
          <p:nvPr>
            <p:ph type="sldNum"/>
          </p:nvPr>
        </p:nvSpPr>
        <p:spPr>
          <a:xfrm>
            <a:off x="4280268" y="10155367"/>
            <a:ext cx="3274483" cy="534591"/>
          </a:xfrm>
          <a:prstGeom prst="rect">
            <a:avLst/>
          </a:prstGeom>
          <a:ln/>
        </p:spPr>
        <p:txBody>
          <a:bodyPr lIns="104269" tIns="52135" rIns="104269" bIns="52135"/>
          <a:lstStyle/>
          <a:p>
            <a:fld id="{72F35DE5-6817-4647-8DE8-F9BDA797CF2A}" type="slidenum">
              <a:rPr lang="en-GB"/>
              <a:pPr/>
              <a:t>14</a:t>
            </a:fld>
            <a:endParaRPr lang="en-GB"/>
          </a:p>
        </p:txBody>
      </p:sp>
      <p:sp>
        <p:nvSpPr>
          <p:cNvPr id="54273" name="Text Box 1"/>
          <p:cNvSpPr txBox="1">
            <a:spLocks noChangeArrowheads="1"/>
          </p:cNvSpPr>
          <p:nvPr/>
        </p:nvSpPr>
        <p:spPr bwMode="auto">
          <a:xfrm>
            <a:off x="1259417" y="801886"/>
            <a:ext cx="5037667" cy="4009430"/>
          </a:xfrm>
          <a:prstGeom prst="rect">
            <a:avLst/>
          </a:prstGeom>
          <a:solidFill>
            <a:srgbClr val="FFFFFF"/>
          </a:solidFill>
          <a:ln w="9360">
            <a:solidFill>
              <a:srgbClr val="000000"/>
            </a:solidFill>
            <a:miter lim="800000"/>
            <a:headEnd/>
            <a:tailEnd/>
          </a:ln>
          <a:effectLst/>
        </p:spPr>
        <p:txBody>
          <a:bodyPr wrap="none" lIns="104269" tIns="52135" rIns="104269" bIns="52135" anchor="ctr">
            <a:prstTxWarp prst="textNoShape">
              <a:avLst/>
            </a:prstTxWarp>
          </a:bodyPr>
          <a:lstStyle/>
          <a:p>
            <a:endParaRPr lang="en-US"/>
          </a:p>
        </p:txBody>
      </p:sp>
      <p:sp>
        <p:nvSpPr>
          <p:cNvPr id="54274" name="Text Box 2"/>
          <p:cNvSpPr txBox="1">
            <a:spLocks noGrp="1" noChangeArrowheads="1"/>
          </p:cNvSpPr>
          <p:nvPr>
            <p:ph type="body"/>
          </p:nvPr>
        </p:nvSpPr>
        <p:spPr bwMode="auto">
          <a:xfrm>
            <a:off x="755650" y="5078611"/>
            <a:ext cx="6039953" cy="4811316"/>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0"/>
          <p:cNvSpPr>
            <a:spLocks noGrp="1" noChangeArrowheads="1"/>
          </p:cNvSpPr>
          <p:nvPr>
            <p:ph type="sldNum"/>
          </p:nvPr>
        </p:nvSpPr>
        <p:spPr>
          <a:xfrm>
            <a:off x="4280268" y="10155367"/>
            <a:ext cx="3274483" cy="534591"/>
          </a:xfrm>
          <a:prstGeom prst="rect">
            <a:avLst/>
          </a:prstGeom>
          <a:ln/>
        </p:spPr>
        <p:txBody>
          <a:bodyPr lIns="104269" tIns="52135" rIns="104269" bIns="52135"/>
          <a:lstStyle/>
          <a:p>
            <a:fld id="{71F10CC4-CFB3-A740-838A-567BAEADE763}" type="slidenum">
              <a:rPr lang="en-GB"/>
              <a:pPr/>
              <a:t>15</a:t>
            </a:fld>
            <a:endParaRPr lang="en-GB"/>
          </a:p>
        </p:txBody>
      </p:sp>
      <p:sp>
        <p:nvSpPr>
          <p:cNvPr id="55297" name="Text Box 1"/>
          <p:cNvSpPr txBox="1">
            <a:spLocks noChangeArrowheads="1"/>
          </p:cNvSpPr>
          <p:nvPr/>
        </p:nvSpPr>
        <p:spPr bwMode="auto">
          <a:xfrm>
            <a:off x="1259417" y="801886"/>
            <a:ext cx="5037667" cy="4009430"/>
          </a:xfrm>
          <a:prstGeom prst="rect">
            <a:avLst/>
          </a:prstGeom>
          <a:solidFill>
            <a:srgbClr val="FFFFFF"/>
          </a:solidFill>
          <a:ln w="9360">
            <a:solidFill>
              <a:srgbClr val="000000"/>
            </a:solidFill>
            <a:miter lim="800000"/>
            <a:headEnd/>
            <a:tailEnd/>
          </a:ln>
          <a:effectLst/>
        </p:spPr>
        <p:txBody>
          <a:bodyPr wrap="none" lIns="104269" tIns="52135" rIns="104269" bIns="52135" anchor="ctr">
            <a:prstTxWarp prst="textNoShape">
              <a:avLst/>
            </a:prstTxWarp>
          </a:bodyPr>
          <a:lstStyle/>
          <a:p>
            <a:endParaRPr lang="en-US"/>
          </a:p>
        </p:txBody>
      </p:sp>
      <p:sp>
        <p:nvSpPr>
          <p:cNvPr id="55298" name="Text Box 2"/>
          <p:cNvSpPr txBox="1">
            <a:spLocks noGrp="1" noChangeArrowheads="1"/>
          </p:cNvSpPr>
          <p:nvPr>
            <p:ph type="body"/>
          </p:nvPr>
        </p:nvSpPr>
        <p:spPr bwMode="auto">
          <a:xfrm>
            <a:off x="755650" y="5078611"/>
            <a:ext cx="6039953" cy="4811316"/>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0"/>
          <p:cNvSpPr>
            <a:spLocks noGrp="1" noChangeArrowheads="1"/>
          </p:cNvSpPr>
          <p:nvPr>
            <p:ph type="sldNum"/>
          </p:nvPr>
        </p:nvSpPr>
        <p:spPr>
          <a:xfrm>
            <a:off x="4280268" y="10155367"/>
            <a:ext cx="3274483" cy="534591"/>
          </a:xfrm>
          <a:prstGeom prst="rect">
            <a:avLst/>
          </a:prstGeom>
          <a:ln/>
        </p:spPr>
        <p:txBody>
          <a:bodyPr lIns="104269" tIns="52135" rIns="104269" bIns="52135"/>
          <a:lstStyle/>
          <a:p>
            <a:fld id="{4C7ACF26-32C8-4244-9F3F-840B6AD22EF8}" type="slidenum">
              <a:rPr lang="en-GB"/>
              <a:pPr/>
              <a:t>16</a:t>
            </a:fld>
            <a:endParaRPr lang="en-GB"/>
          </a:p>
        </p:txBody>
      </p:sp>
      <p:sp>
        <p:nvSpPr>
          <p:cNvPr id="56321" name="Text Box 1"/>
          <p:cNvSpPr txBox="1">
            <a:spLocks noChangeArrowheads="1"/>
          </p:cNvSpPr>
          <p:nvPr/>
        </p:nvSpPr>
        <p:spPr bwMode="auto">
          <a:xfrm>
            <a:off x="1259417" y="801886"/>
            <a:ext cx="5037667" cy="4009430"/>
          </a:xfrm>
          <a:prstGeom prst="rect">
            <a:avLst/>
          </a:prstGeom>
          <a:solidFill>
            <a:srgbClr val="FFFFFF"/>
          </a:solidFill>
          <a:ln w="9360">
            <a:solidFill>
              <a:srgbClr val="000000"/>
            </a:solidFill>
            <a:miter lim="800000"/>
            <a:headEnd/>
            <a:tailEnd/>
          </a:ln>
          <a:effectLst/>
        </p:spPr>
        <p:txBody>
          <a:bodyPr wrap="none" lIns="104269" tIns="52135" rIns="104269" bIns="52135" anchor="ctr">
            <a:prstTxWarp prst="textNoShape">
              <a:avLst/>
            </a:prstTxWarp>
          </a:bodyPr>
          <a:lstStyle/>
          <a:p>
            <a:endParaRPr lang="en-US"/>
          </a:p>
        </p:txBody>
      </p:sp>
      <p:sp>
        <p:nvSpPr>
          <p:cNvPr id="56322" name="Text Box 2"/>
          <p:cNvSpPr txBox="1">
            <a:spLocks noGrp="1" noChangeArrowheads="1"/>
          </p:cNvSpPr>
          <p:nvPr>
            <p:ph type="body"/>
          </p:nvPr>
        </p:nvSpPr>
        <p:spPr bwMode="auto">
          <a:xfrm>
            <a:off x="755650" y="5078611"/>
            <a:ext cx="6039953" cy="4811316"/>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0"/>
          <p:cNvSpPr>
            <a:spLocks noGrp="1" noChangeArrowheads="1"/>
          </p:cNvSpPr>
          <p:nvPr>
            <p:ph type="sldNum"/>
          </p:nvPr>
        </p:nvSpPr>
        <p:spPr>
          <a:xfrm>
            <a:off x="4280268" y="10155367"/>
            <a:ext cx="3274483" cy="534591"/>
          </a:xfrm>
          <a:prstGeom prst="rect">
            <a:avLst/>
          </a:prstGeom>
          <a:ln/>
        </p:spPr>
        <p:txBody>
          <a:bodyPr lIns="104269" tIns="52135" rIns="104269" bIns="52135"/>
          <a:lstStyle/>
          <a:p>
            <a:fld id="{C62BCC01-07C2-C94E-8C41-AC1C8474990F}" type="slidenum">
              <a:rPr lang="en-GB"/>
              <a:pPr/>
              <a:t>17</a:t>
            </a:fld>
            <a:endParaRPr lang="en-GB"/>
          </a:p>
        </p:txBody>
      </p:sp>
      <p:sp>
        <p:nvSpPr>
          <p:cNvPr id="57345" name="Text Box 1"/>
          <p:cNvSpPr txBox="1">
            <a:spLocks noChangeArrowheads="1"/>
          </p:cNvSpPr>
          <p:nvPr/>
        </p:nvSpPr>
        <p:spPr bwMode="auto">
          <a:xfrm>
            <a:off x="1259417" y="801886"/>
            <a:ext cx="5037667" cy="4009430"/>
          </a:xfrm>
          <a:prstGeom prst="rect">
            <a:avLst/>
          </a:prstGeom>
          <a:solidFill>
            <a:srgbClr val="FFFFFF"/>
          </a:solidFill>
          <a:ln w="9360">
            <a:solidFill>
              <a:srgbClr val="000000"/>
            </a:solidFill>
            <a:miter lim="800000"/>
            <a:headEnd/>
            <a:tailEnd/>
          </a:ln>
          <a:effectLst/>
        </p:spPr>
        <p:txBody>
          <a:bodyPr wrap="none" lIns="104269" tIns="52135" rIns="104269" bIns="52135" anchor="ctr">
            <a:prstTxWarp prst="textNoShape">
              <a:avLst/>
            </a:prstTxWarp>
          </a:bodyPr>
          <a:lstStyle/>
          <a:p>
            <a:endParaRPr lang="en-US"/>
          </a:p>
        </p:txBody>
      </p:sp>
      <p:sp>
        <p:nvSpPr>
          <p:cNvPr id="57346" name="Text Box 2"/>
          <p:cNvSpPr txBox="1">
            <a:spLocks noGrp="1" noChangeArrowheads="1"/>
          </p:cNvSpPr>
          <p:nvPr>
            <p:ph type="body"/>
          </p:nvPr>
        </p:nvSpPr>
        <p:spPr bwMode="auto">
          <a:xfrm>
            <a:off x="755650" y="5078611"/>
            <a:ext cx="6039953" cy="4811316"/>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0"/>
          <p:cNvSpPr>
            <a:spLocks noGrp="1" noChangeArrowheads="1"/>
          </p:cNvSpPr>
          <p:nvPr>
            <p:ph type="sldNum"/>
          </p:nvPr>
        </p:nvSpPr>
        <p:spPr>
          <a:xfrm>
            <a:off x="4280268" y="10155367"/>
            <a:ext cx="3274483" cy="534591"/>
          </a:xfrm>
          <a:prstGeom prst="rect">
            <a:avLst/>
          </a:prstGeom>
          <a:ln/>
        </p:spPr>
        <p:txBody>
          <a:bodyPr lIns="104269" tIns="52135" rIns="104269" bIns="52135"/>
          <a:lstStyle/>
          <a:p>
            <a:fld id="{3D34BA50-1111-9840-B199-DDE5DE763D0B}" type="slidenum">
              <a:rPr lang="en-GB"/>
              <a:pPr/>
              <a:t>29</a:t>
            </a:fld>
            <a:endParaRPr lang="en-GB"/>
          </a:p>
        </p:txBody>
      </p:sp>
      <p:sp>
        <p:nvSpPr>
          <p:cNvPr id="60417" name="Text Box 1"/>
          <p:cNvSpPr txBox="1">
            <a:spLocks noChangeArrowheads="1"/>
          </p:cNvSpPr>
          <p:nvPr/>
        </p:nvSpPr>
        <p:spPr bwMode="auto">
          <a:xfrm>
            <a:off x="1259417" y="801886"/>
            <a:ext cx="5037667" cy="4009430"/>
          </a:xfrm>
          <a:prstGeom prst="rect">
            <a:avLst/>
          </a:prstGeom>
          <a:solidFill>
            <a:srgbClr val="FFFFFF"/>
          </a:solidFill>
          <a:ln w="9360">
            <a:solidFill>
              <a:srgbClr val="000000"/>
            </a:solidFill>
            <a:miter lim="800000"/>
            <a:headEnd/>
            <a:tailEnd/>
          </a:ln>
          <a:effectLst/>
        </p:spPr>
        <p:txBody>
          <a:bodyPr wrap="none" lIns="104269" tIns="52135" rIns="104269" bIns="52135" anchor="ctr">
            <a:prstTxWarp prst="textNoShape">
              <a:avLst/>
            </a:prstTxWarp>
          </a:bodyPr>
          <a:lstStyle/>
          <a:p>
            <a:endParaRPr lang="en-US"/>
          </a:p>
        </p:txBody>
      </p:sp>
      <p:sp>
        <p:nvSpPr>
          <p:cNvPr id="60418" name="Text Box 2"/>
          <p:cNvSpPr txBox="1">
            <a:spLocks noGrp="1" noChangeArrowheads="1"/>
          </p:cNvSpPr>
          <p:nvPr>
            <p:ph type="body"/>
          </p:nvPr>
        </p:nvSpPr>
        <p:spPr bwMode="auto">
          <a:xfrm>
            <a:off x="755650" y="5078611"/>
            <a:ext cx="6039953" cy="4811316"/>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4825" y="0"/>
            <a:ext cx="2284413" cy="9386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2425" cy="9386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39238" cy="1138238"/>
          </a:xfrm>
        </p:spPr>
        <p:txBody>
          <a:bodyPr/>
          <a:lstStyle/>
          <a:p>
            <a:r>
              <a:rPr lang="en-US"/>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36063" cy="1135063"/>
          </a:xfrm>
        </p:spPr>
        <p:txBody>
          <a:bodyPr/>
          <a:lstStyle/>
          <a:p>
            <a:r>
              <a:rPr lang="en-US"/>
              <a:t>Click to edit Master title style</a:t>
            </a:r>
          </a:p>
        </p:txBody>
      </p:sp>
      <p:sp>
        <p:nvSpPr>
          <p:cNvPr id="3" name="Text Placeholder 2"/>
          <p:cNvSpPr>
            <a:spLocks noGrp="1"/>
          </p:cNvSpPr>
          <p:nvPr>
            <p:ph type="body" sz="half" idx="1"/>
          </p:nvPr>
        </p:nvSpPr>
        <p:spPr>
          <a:xfrm>
            <a:off x="0" y="5715000"/>
            <a:ext cx="4491038" cy="3668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5715000"/>
            <a:ext cx="4492625" cy="3668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3866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5715000"/>
            <a:ext cx="4492625" cy="3671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5715000"/>
            <a:ext cx="4494213" cy="3671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0" y="0"/>
            <a:ext cx="9139238" cy="1138238"/>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0" y="5715000"/>
            <a:ext cx="9139238" cy="36718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5" r:id="rId13"/>
  </p:sldLayoutIdLst>
  <p:txStyles>
    <p:titleStyle>
      <a:lvl1pPr algn="ctr" defTabSz="449263" rtl="0" fontAlgn="base">
        <a:spcBef>
          <a:spcPct val="0"/>
        </a:spcBef>
        <a:spcAft>
          <a:spcPct val="0"/>
        </a:spcAft>
        <a:buClr>
          <a:srgbClr val="FF0000"/>
        </a:buClr>
        <a:buSzPct val="100000"/>
        <a:buFont typeface="Times New Roman" pitchFamily="-65" charset="0"/>
        <a:defRPr sz="4400">
          <a:solidFill>
            <a:srgbClr val="FF0000"/>
          </a:solidFill>
          <a:latin typeface="+mj-lt"/>
          <a:ea typeface="+mj-ea"/>
          <a:cs typeface="+mj-cs"/>
        </a:defRPr>
      </a:lvl1pPr>
      <a:lvl2pPr algn="l" defTabSz="449263" rtl="0" fontAlgn="base">
        <a:spcBef>
          <a:spcPct val="0"/>
        </a:spcBef>
        <a:spcAft>
          <a:spcPct val="0"/>
        </a:spcAft>
        <a:buClr>
          <a:srgbClr val="FF0000"/>
        </a:buClr>
        <a:buSzPct val="100000"/>
        <a:buFont typeface="Times New Roman" pitchFamily="-65" charset="0"/>
        <a:defRPr sz="4400">
          <a:solidFill>
            <a:srgbClr val="000000"/>
          </a:solidFill>
          <a:latin typeface="Times New Roman" pitchFamily="-65" charset="0"/>
          <a:ea typeface="ＭＳ Ｐゴシック" pitchFamily="-65" charset="-128"/>
        </a:defRPr>
      </a:lvl2pPr>
      <a:lvl3pPr algn="l" defTabSz="449263" rtl="0" fontAlgn="base">
        <a:spcBef>
          <a:spcPct val="0"/>
        </a:spcBef>
        <a:spcAft>
          <a:spcPct val="0"/>
        </a:spcAft>
        <a:buClr>
          <a:srgbClr val="FF0000"/>
        </a:buClr>
        <a:buSzPct val="100000"/>
        <a:buFont typeface="Times New Roman" pitchFamily="-65" charset="0"/>
        <a:defRPr sz="4400">
          <a:solidFill>
            <a:srgbClr val="000000"/>
          </a:solidFill>
          <a:latin typeface="Times New Roman" pitchFamily="-65" charset="0"/>
          <a:ea typeface="ＭＳ Ｐゴシック" pitchFamily="-65" charset="-128"/>
        </a:defRPr>
      </a:lvl3pPr>
      <a:lvl4pPr algn="l" defTabSz="449263" rtl="0" fontAlgn="base">
        <a:spcBef>
          <a:spcPct val="0"/>
        </a:spcBef>
        <a:spcAft>
          <a:spcPct val="0"/>
        </a:spcAft>
        <a:buClr>
          <a:srgbClr val="FF0000"/>
        </a:buClr>
        <a:buSzPct val="100000"/>
        <a:buFont typeface="Times New Roman" pitchFamily="-65" charset="0"/>
        <a:defRPr sz="4400">
          <a:solidFill>
            <a:srgbClr val="000000"/>
          </a:solidFill>
          <a:latin typeface="Times New Roman" pitchFamily="-65" charset="0"/>
          <a:ea typeface="ＭＳ Ｐゴシック" pitchFamily="-65" charset="-128"/>
        </a:defRPr>
      </a:lvl4pPr>
      <a:lvl5pPr algn="l" defTabSz="449263" rtl="0" fontAlgn="base">
        <a:spcBef>
          <a:spcPct val="0"/>
        </a:spcBef>
        <a:spcAft>
          <a:spcPct val="0"/>
        </a:spcAft>
        <a:buClr>
          <a:srgbClr val="FF0000"/>
        </a:buClr>
        <a:buSzPct val="100000"/>
        <a:buFont typeface="Times New Roman" pitchFamily="-65" charset="0"/>
        <a:defRPr sz="4400">
          <a:solidFill>
            <a:srgbClr val="000000"/>
          </a:solidFill>
          <a:latin typeface="Times New Roman" pitchFamily="-65" charset="0"/>
          <a:ea typeface="ＭＳ Ｐゴシック" pitchFamily="-65" charset="-128"/>
        </a:defRPr>
      </a:lvl5pPr>
      <a:lvl6pPr marL="457200" algn="l" defTabSz="449263" rtl="0" fontAlgn="base">
        <a:spcBef>
          <a:spcPct val="0"/>
        </a:spcBef>
        <a:spcAft>
          <a:spcPct val="0"/>
        </a:spcAft>
        <a:buClr>
          <a:srgbClr val="FF0000"/>
        </a:buClr>
        <a:buSzPct val="100000"/>
        <a:buFont typeface="Times New Roman" pitchFamily="-65" charset="0"/>
        <a:defRPr sz="4400">
          <a:solidFill>
            <a:srgbClr val="000000"/>
          </a:solidFill>
          <a:latin typeface="Times New Roman" pitchFamily="-65" charset="0"/>
          <a:ea typeface="ＭＳ Ｐゴシック" pitchFamily="-65" charset="-128"/>
        </a:defRPr>
      </a:lvl6pPr>
      <a:lvl7pPr marL="914400" algn="l" defTabSz="449263" rtl="0" fontAlgn="base">
        <a:spcBef>
          <a:spcPct val="0"/>
        </a:spcBef>
        <a:spcAft>
          <a:spcPct val="0"/>
        </a:spcAft>
        <a:buClr>
          <a:srgbClr val="FF0000"/>
        </a:buClr>
        <a:buSzPct val="100000"/>
        <a:buFont typeface="Times New Roman" pitchFamily="-65" charset="0"/>
        <a:defRPr sz="4400">
          <a:solidFill>
            <a:srgbClr val="000000"/>
          </a:solidFill>
          <a:latin typeface="Times New Roman" pitchFamily="-65" charset="0"/>
          <a:ea typeface="ＭＳ Ｐゴシック" pitchFamily="-65" charset="-128"/>
        </a:defRPr>
      </a:lvl7pPr>
      <a:lvl8pPr marL="1371600" algn="l" defTabSz="449263" rtl="0" fontAlgn="base">
        <a:spcBef>
          <a:spcPct val="0"/>
        </a:spcBef>
        <a:spcAft>
          <a:spcPct val="0"/>
        </a:spcAft>
        <a:buClr>
          <a:srgbClr val="FF0000"/>
        </a:buClr>
        <a:buSzPct val="100000"/>
        <a:buFont typeface="Times New Roman" pitchFamily="-65" charset="0"/>
        <a:defRPr sz="4400">
          <a:solidFill>
            <a:srgbClr val="000000"/>
          </a:solidFill>
          <a:latin typeface="Times New Roman" pitchFamily="-65" charset="0"/>
          <a:ea typeface="ＭＳ Ｐゴシック" pitchFamily="-65" charset="-128"/>
        </a:defRPr>
      </a:lvl8pPr>
      <a:lvl9pPr marL="1828800" algn="l" defTabSz="449263" rtl="0" fontAlgn="base">
        <a:spcBef>
          <a:spcPct val="0"/>
        </a:spcBef>
        <a:spcAft>
          <a:spcPct val="0"/>
        </a:spcAft>
        <a:buClr>
          <a:srgbClr val="FF0000"/>
        </a:buClr>
        <a:buSzPct val="100000"/>
        <a:buFont typeface="Times New Roman" pitchFamily="-65" charset="0"/>
        <a:defRPr sz="4400">
          <a:solidFill>
            <a:srgbClr val="000000"/>
          </a:solidFill>
          <a:latin typeface="Times New Roman" pitchFamily="-65" charset="0"/>
          <a:ea typeface="ＭＳ Ｐゴシック" pitchFamily="-65" charset="-128"/>
        </a:defRPr>
      </a:lvl9pPr>
    </p:titleStyle>
    <p:bodyStyle>
      <a:lvl1pPr marL="338138" indent="-338138" algn="ctr" defTabSz="449263" rtl="0" fontAlgn="base">
        <a:spcBef>
          <a:spcPts val="763"/>
        </a:spcBef>
        <a:spcAft>
          <a:spcPct val="0"/>
        </a:spcAft>
        <a:buClr>
          <a:srgbClr val="3333CC"/>
        </a:buClr>
        <a:buSzPct val="100000"/>
        <a:buFont typeface="Times New Roman" pitchFamily="-65" charset="0"/>
        <a:defRPr sz="3200">
          <a:solidFill>
            <a:srgbClr val="000000"/>
          </a:solidFill>
          <a:latin typeface="+mn-lt"/>
          <a:ea typeface="+mn-ea"/>
          <a:cs typeface="+mn-cs"/>
        </a:defRPr>
      </a:lvl1pPr>
      <a:lvl2pPr marL="738188" indent="-280988" algn="l" defTabSz="449263" rtl="0" fontAlgn="base">
        <a:spcBef>
          <a:spcPts val="663"/>
        </a:spcBef>
        <a:spcAft>
          <a:spcPct val="0"/>
        </a:spcAft>
        <a:buClr>
          <a:srgbClr val="3333CC"/>
        </a:buClr>
        <a:buSzPct val="100000"/>
        <a:buFont typeface="Times New Roman" pitchFamily="-65" charset="0"/>
        <a:buChar char="–"/>
        <a:defRPr sz="2800">
          <a:solidFill>
            <a:srgbClr val="000000"/>
          </a:solidFill>
          <a:latin typeface="+mn-lt"/>
          <a:ea typeface="ＭＳ Ｐゴシック" pitchFamily="-65" charset="-128"/>
        </a:defRPr>
      </a:lvl2pPr>
      <a:lvl3pPr marL="1143000" indent="-228600" algn="l" defTabSz="449263" rtl="0" fontAlgn="base">
        <a:spcBef>
          <a:spcPts val="563"/>
        </a:spcBef>
        <a:spcAft>
          <a:spcPct val="0"/>
        </a:spcAft>
        <a:buClr>
          <a:srgbClr val="3333CC"/>
        </a:buClr>
        <a:buSzPct val="100000"/>
        <a:buFont typeface="Times New Roman" pitchFamily="-65" charset="0"/>
        <a:buChar char="•"/>
        <a:defRPr sz="2400">
          <a:solidFill>
            <a:srgbClr val="000000"/>
          </a:solidFill>
          <a:latin typeface="+mn-lt"/>
          <a:ea typeface="ＭＳ Ｐゴシック" pitchFamily="-65" charset="-128"/>
        </a:defRPr>
      </a:lvl3pPr>
      <a:lvl4pPr marL="1600200" indent="-228600" algn="l" defTabSz="449263" rtl="0" fontAlgn="base">
        <a:spcBef>
          <a:spcPts val="463"/>
        </a:spcBef>
        <a:spcAft>
          <a:spcPct val="0"/>
        </a:spcAft>
        <a:buClr>
          <a:srgbClr val="3333CC"/>
        </a:buClr>
        <a:buSzPct val="100000"/>
        <a:buFont typeface="Times New Roman" pitchFamily="-65" charset="0"/>
        <a:buChar char="–"/>
        <a:defRPr sz="2000">
          <a:solidFill>
            <a:srgbClr val="000000"/>
          </a:solidFill>
          <a:latin typeface="+mn-lt"/>
          <a:ea typeface="ＭＳ Ｐゴシック" pitchFamily="-65" charset="-128"/>
        </a:defRPr>
      </a:lvl4pPr>
      <a:lvl5pPr marL="2057400" indent="-228600" algn="l" defTabSz="449263" rtl="0" fontAlgn="base">
        <a:spcBef>
          <a:spcPts val="463"/>
        </a:spcBef>
        <a:spcAft>
          <a:spcPct val="0"/>
        </a:spcAft>
        <a:buClr>
          <a:srgbClr val="3333CC"/>
        </a:buClr>
        <a:buSzPct val="100000"/>
        <a:buFont typeface="Times New Roman" pitchFamily="-65" charset="0"/>
        <a:buChar char="»"/>
        <a:defRPr sz="2000">
          <a:solidFill>
            <a:srgbClr val="000000"/>
          </a:solidFill>
          <a:latin typeface="+mn-lt"/>
          <a:ea typeface="ＭＳ Ｐゴシック" pitchFamily="-65" charset="-128"/>
        </a:defRPr>
      </a:lvl5pPr>
      <a:lvl6pPr marL="2514600" indent="-228600" algn="l" defTabSz="449263" rtl="0" fontAlgn="base">
        <a:spcBef>
          <a:spcPts val="463"/>
        </a:spcBef>
        <a:spcAft>
          <a:spcPct val="0"/>
        </a:spcAft>
        <a:buClr>
          <a:srgbClr val="3333CC"/>
        </a:buClr>
        <a:buSzPct val="100000"/>
        <a:buFont typeface="Times New Roman" pitchFamily="-65" charset="0"/>
        <a:buChar char="»"/>
        <a:defRPr sz="2000">
          <a:solidFill>
            <a:srgbClr val="000000"/>
          </a:solidFill>
          <a:latin typeface="+mn-lt"/>
          <a:ea typeface="ＭＳ Ｐゴシック" pitchFamily="-65" charset="-128"/>
        </a:defRPr>
      </a:lvl6pPr>
      <a:lvl7pPr marL="2971800" indent="-228600" algn="l" defTabSz="449263" rtl="0" fontAlgn="base">
        <a:spcBef>
          <a:spcPts val="463"/>
        </a:spcBef>
        <a:spcAft>
          <a:spcPct val="0"/>
        </a:spcAft>
        <a:buClr>
          <a:srgbClr val="3333CC"/>
        </a:buClr>
        <a:buSzPct val="100000"/>
        <a:buFont typeface="Times New Roman" pitchFamily="-65" charset="0"/>
        <a:buChar char="»"/>
        <a:defRPr sz="2000">
          <a:solidFill>
            <a:srgbClr val="000000"/>
          </a:solidFill>
          <a:latin typeface="+mn-lt"/>
          <a:ea typeface="ＭＳ Ｐゴシック" pitchFamily="-65" charset="-128"/>
        </a:defRPr>
      </a:lvl7pPr>
      <a:lvl8pPr marL="3429000" indent="-228600" algn="l" defTabSz="449263" rtl="0" fontAlgn="base">
        <a:spcBef>
          <a:spcPts val="463"/>
        </a:spcBef>
        <a:spcAft>
          <a:spcPct val="0"/>
        </a:spcAft>
        <a:buClr>
          <a:srgbClr val="3333CC"/>
        </a:buClr>
        <a:buSzPct val="100000"/>
        <a:buFont typeface="Times New Roman" pitchFamily="-65" charset="0"/>
        <a:buChar char="»"/>
        <a:defRPr sz="2000">
          <a:solidFill>
            <a:srgbClr val="000000"/>
          </a:solidFill>
          <a:latin typeface="+mn-lt"/>
          <a:ea typeface="ＭＳ Ｐゴシック" pitchFamily="-65" charset="-128"/>
        </a:defRPr>
      </a:lvl8pPr>
      <a:lvl9pPr marL="3886200" indent="-228600" algn="l" defTabSz="449263" rtl="0" fontAlgn="base">
        <a:spcBef>
          <a:spcPts val="463"/>
        </a:spcBef>
        <a:spcAft>
          <a:spcPct val="0"/>
        </a:spcAft>
        <a:buClr>
          <a:srgbClr val="3333CC"/>
        </a:buClr>
        <a:buSzPct val="100000"/>
        <a:buFont typeface="Times New Roman" pitchFamily="-65" charset="0"/>
        <a:buChar char="»"/>
        <a:defRPr sz="2000">
          <a:solidFill>
            <a:srgbClr val="000000"/>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685800" y="2286000"/>
            <a:ext cx="7772400" cy="1143000"/>
          </a:xfrm>
          <a:ln/>
        </p:spPr>
        <p:txBody>
          <a:bodyPr lIns="90000" tIns="46800" rIns="90000" bIns="46800"/>
          <a:lstStyle/>
          <a:p>
            <a:pPr>
              <a:lnSpc>
                <a:spcPct val="94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t>CSC 536 Lecture 3</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Remoting</a:t>
            </a:r>
            <a:r>
              <a:rPr lang="en-US" dirty="0"/>
              <a:t> example</a:t>
            </a:r>
          </a:p>
        </p:txBody>
      </p:sp>
      <p:sp>
        <p:nvSpPr>
          <p:cNvPr id="4" name="Rectangle 2"/>
          <p:cNvSpPr>
            <a:spLocks noGrp="1" noChangeArrowheads="1"/>
          </p:cNvSpPr>
          <p:nvPr>
            <p:ph idx="1"/>
          </p:nvPr>
        </p:nvSpPr>
        <p:spPr>
          <a:xfrm>
            <a:off x="7938" y="1752600"/>
            <a:ext cx="9136062" cy="3962400"/>
          </a:xfrm>
          <a:ln/>
        </p:spPr>
        <p:txBody>
          <a:bodyPr lIns="0" tIns="0" rIns="0" bIns="0"/>
          <a:lstStyle/>
          <a:p>
            <a:pPr marL="2005012" lvl="2" indent="-45085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US" sz="1800" dirty="0">
              <a:latin typeface="Consolas"/>
              <a:cs typeface="Consolas"/>
            </a:endParaRPr>
          </a:p>
          <a:p>
            <a:pPr marL="2005012" lvl="2" indent="-45085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US" sz="1800" dirty="0">
              <a:latin typeface="Consolas"/>
              <a:cs typeface="Consolas"/>
            </a:endParaRPr>
          </a:p>
          <a:p>
            <a:pPr marL="2005012" lvl="2" indent="-45085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800" dirty="0" err="1">
                <a:latin typeface="Consolas"/>
                <a:cs typeface="Consolas"/>
              </a:rPr>
              <a:t>server.scala</a:t>
            </a:r>
            <a:r>
              <a:rPr lang="en-US" sz="1800" dirty="0">
                <a:latin typeface="Consolas"/>
                <a:cs typeface="Consolas"/>
              </a:rPr>
              <a:t> + </a:t>
            </a:r>
            <a:r>
              <a:rPr lang="en-US" sz="1800" dirty="0" err="1">
                <a:latin typeface="Consolas"/>
                <a:cs typeface="Consolas"/>
              </a:rPr>
              <a:t>application.conf</a:t>
            </a:r>
            <a:endParaRPr lang="en-US" sz="1800" dirty="0">
              <a:latin typeface="Consolas"/>
              <a:cs typeface="Consolas"/>
            </a:endParaRPr>
          </a:p>
          <a:p>
            <a:pPr marL="2005012" lvl="2" indent="-45085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US" sz="1800" dirty="0">
              <a:latin typeface="Consolas"/>
              <a:cs typeface="Consolas"/>
            </a:endParaRPr>
          </a:p>
          <a:p>
            <a:pPr marL="2005012" lvl="2" indent="-45085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800" dirty="0" err="1">
                <a:latin typeface="Consolas"/>
                <a:cs typeface="Consolas"/>
              </a:rPr>
              <a:t>client.scala</a:t>
            </a:r>
            <a:r>
              <a:rPr lang="en-US" sz="1800" dirty="0">
                <a:latin typeface="Consolas"/>
                <a:cs typeface="Consolas"/>
              </a:rPr>
              <a:t> + </a:t>
            </a:r>
            <a:r>
              <a:rPr lang="en-US" sz="1800" dirty="0" err="1">
                <a:latin typeface="Consolas"/>
                <a:cs typeface="Consolas"/>
              </a:rPr>
              <a:t>application.conf</a:t>
            </a:r>
            <a:endParaRPr lang="en-US" sz="1800" dirty="0">
              <a:latin typeface="Consolas"/>
              <a:cs typeface="Consolas"/>
            </a:endParaRPr>
          </a:p>
          <a:p>
            <a:pPr marL="2005012" lvl="2" indent="-45085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US" sz="1800" dirty="0">
              <a:latin typeface="Consolas"/>
              <a:cs typeface="Consolas"/>
            </a:endParaRPr>
          </a:p>
          <a:p>
            <a:pPr marL="2005012" lvl="2" indent="-45085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US" sz="1800" dirty="0">
              <a:latin typeface="Consolas"/>
              <a:cs typeface="Consolas"/>
            </a:endParaRPr>
          </a:p>
          <a:p>
            <a:pPr marL="2005012" lvl="2" indent="-45085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US" sz="1800" dirty="0">
              <a:latin typeface="Consolas"/>
              <a:cs typeface="Consolas"/>
            </a:endParaRPr>
          </a:p>
          <a:p>
            <a:pPr marL="2005012" lvl="2" indent="-45085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US" sz="1800" dirty="0">
              <a:latin typeface="Consolas"/>
              <a:cs typeface="Consolas"/>
            </a:endParaRPr>
          </a:p>
          <a:p>
            <a:pPr marL="2005012" lvl="2" indent="-45085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US" sz="1800" dirty="0">
              <a:latin typeface="Consolas"/>
              <a:cs typeface="Consolas"/>
            </a:endParaRPr>
          </a:p>
          <a:p>
            <a:pPr marL="2005012" lvl="2" indent="-45085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US" sz="1800" dirty="0">
              <a:latin typeface="Consolas"/>
              <a:cs typeface="Consolas"/>
            </a:endParaRPr>
          </a:p>
          <a:p>
            <a:pPr marL="2005012" lvl="2" indent="-45085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800" dirty="0">
                <a:latin typeface="Consolas"/>
                <a:cs typeface="Consolas"/>
              </a:rPr>
              <a:t>												Project remote2</a:t>
            </a:r>
          </a:p>
          <a:p>
            <a:pPr marL="2005012" lvl="2" indent="-45085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800" dirty="0">
                <a:latin typeface="Consolas"/>
                <a:cs typeface="Consolas"/>
              </a:rPr>
              <a:t>												Project remote3</a:t>
            </a:r>
          </a:p>
          <a:p>
            <a:pPr marL="2005012" lvl="2" indent="-45085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US" sz="1800" dirty="0">
              <a:latin typeface="Consolas"/>
              <a:cs typeface="Consolas"/>
            </a:endParaRPr>
          </a:p>
          <a:p>
            <a:pPr marL="2005012" lvl="2" indent="-45085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US" sz="2000" dirty="0">
              <a:latin typeface="Consolas"/>
              <a:cs typeface="Consolas"/>
            </a:endParaRPr>
          </a:p>
        </p:txBody>
      </p:sp>
    </p:spTree>
    <p:extLst>
      <p:ext uri="{BB962C8B-B14F-4D97-AF65-F5344CB8AC3E}">
        <p14:creationId xmlns:p14="http://schemas.microsoft.com/office/powerpoint/2010/main" val="3847652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idx="4294967295"/>
          </p:nvPr>
        </p:nvSpPr>
        <p:spPr>
          <a:xfrm>
            <a:off x="457200" y="425450"/>
            <a:ext cx="8483600" cy="732124"/>
          </a:xfrm>
          <a:ln/>
        </p:spPr>
        <p:txBody>
          <a:bodyPr wrap="square" lIns="90000" tIns="46800" rIns="90000" bIns="46800">
            <a:spAutoFit/>
          </a:bodyPr>
          <a:lstStyle/>
          <a:p>
            <a:pPr algn="ctr">
              <a:lnSpc>
                <a:spcPct val="93000"/>
              </a:lnSpc>
              <a:buClr>
                <a:srgbClr val="FF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err="1">
                <a:solidFill>
                  <a:srgbClr val="FF0000"/>
                </a:solidFill>
              </a:rPr>
              <a:t>MapReduce</a:t>
            </a:r>
            <a:r>
              <a:rPr lang="en-GB" dirty="0">
                <a:solidFill>
                  <a:srgbClr val="FF0000"/>
                </a:solidFill>
              </a:rPr>
              <a:t> Framework: Motivation</a:t>
            </a:r>
          </a:p>
        </p:txBody>
      </p:sp>
      <p:sp>
        <p:nvSpPr>
          <p:cNvPr id="20482" name="Rectangle 2"/>
          <p:cNvSpPr>
            <a:spLocks noGrp="1" noChangeArrowheads="1"/>
          </p:cNvSpPr>
          <p:nvPr>
            <p:ph type="body" idx="4294967295"/>
          </p:nvPr>
        </p:nvSpPr>
        <p:spPr>
          <a:xfrm>
            <a:off x="457200" y="1981200"/>
            <a:ext cx="8229600" cy="2914260"/>
          </a:xfrm>
          <a:ln/>
        </p:spPr>
        <p:txBody>
          <a:bodyPr lIns="90000" tIns="46800" rIns="90000" bIns="46800">
            <a:spAutoFit/>
          </a:bodyPr>
          <a:lstStyle/>
          <a:p>
            <a:pPr algn="l">
              <a:lnSpc>
                <a:spcPct val="93000"/>
              </a:lnSpc>
              <a:buClr>
                <a:srgbClr val="FF00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Want to process lots of data ( &gt; 1 TB)</a:t>
            </a:r>
          </a:p>
          <a:p>
            <a:pPr marL="0" indent="0" algn="l">
              <a:lnSpc>
                <a:spcPct val="93000"/>
              </a:lnSpc>
              <a:buClr>
                <a:srgbClr val="FF00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1400" dirty="0"/>
          </a:p>
          <a:p>
            <a:pPr marL="0" indent="0" algn="l">
              <a:lnSpc>
                <a:spcPct val="93000"/>
              </a:lnSpc>
              <a:buClr>
                <a:srgbClr val="FF00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Want to parallelize the job across hundreds/thousands of commodity CPUs connected by a commodity networks</a:t>
            </a:r>
          </a:p>
          <a:p>
            <a:pPr algn="l">
              <a:lnSpc>
                <a:spcPct val="93000"/>
              </a:lnSpc>
              <a:buClr>
                <a:srgbClr val="FF00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1400" dirty="0"/>
          </a:p>
          <a:p>
            <a:pPr algn="l">
              <a:lnSpc>
                <a:spcPct val="93000"/>
              </a:lnSpc>
              <a:buClr>
                <a:srgbClr val="FF00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Want to make this easy, re-usable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rPr>
              <a:t>Example Uses at Google</a:t>
            </a:r>
          </a:p>
        </p:txBody>
      </p:sp>
      <p:sp>
        <p:nvSpPr>
          <p:cNvPr id="3" name="Content Placeholder 2"/>
          <p:cNvSpPr>
            <a:spLocks noGrp="1"/>
          </p:cNvSpPr>
          <p:nvPr>
            <p:ph idx="1"/>
          </p:nvPr>
        </p:nvSpPr>
        <p:spPr>
          <a:xfrm>
            <a:off x="0" y="1575026"/>
            <a:ext cx="9144000" cy="5282974"/>
          </a:xfrm>
        </p:spPr>
        <p:txBody>
          <a:bodyPr/>
          <a:lstStyle/>
          <a:p>
            <a:pPr marL="800100" indent="-342900" algn="l">
              <a:buClr>
                <a:srgbClr val="FF0000"/>
              </a:buClr>
              <a:buFont typeface="Wingdings" charset="2"/>
              <a:buChar char="§"/>
            </a:pPr>
            <a:r>
              <a:rPr lang="en-US" sz="2000" dirty="0" err="1"/>
              <a:t>Pagerank</a:t>
            </a:r>
            <a:endParaRPr lang="en-US" sz="2000" dirty="0"/>
          </a:p>
          <a:p>
            <a:pPr marL="800100" indent="-342900" algn="l">
              <a:buClr>
                <a:srgbClr val="FF0000"/>
              </a:buClr>
              <a:buFont typeface="Wingdings" charset="2"/>
              <a:buChar char="§"/>
            </a:pPr>
            <a:r>
              <a:rPr lang="en-US" sz="2000" dirty="0" err="1"/>
              <a:t>wordcount</a:t>
            </a:r>
            <a:endParaRPr lang="en-US" sz="2000" dirty="0"/>
          </a:p>
          <a:p>
            <a:pPr marL="800100" indent="-342900" algn="l">
              <a:buClr>
                <a:srgbClr val="FF0000"/>
              </a:buClr>
              <a:buFont typeface="Wingdings" charset="2"/>
              <a:buChar char="§"/>
            </a:pPr>
            <a:r>
              <a:rPr lang="en-US" sz="2000" dirty="0"/>
              <a:t>distributed </a:t>
            </a:r>
            <a:r>
              <a:rPr lang="en-US" sz="2000" dirty="0" err="1"/>
              <a:t>grep</a:t>
            </a:r>
            <a:r>
              <a:rPr lang="en-US" sz="2000" dirty="0"/>
              <a:t>	 	</a:t>
            </a:r>
          </a:p>
          <a:p>
            <a:pPr marL="800100" indent="-342900" algn="l">
              <a:buClr>
                <a:srgbClr val="FF0000"/>
              </a:buClr>
              <a:buFont typeface="Wingdings" charset="2"/>
              <a:buChar char="§"/>
            </a:pPr>
            <a:r>
              <a:rPr lang="en-US" sz="2000" dirty="0"/>
              <a:t>distributed sort 	 </a:t>
            </a:r>
          </a:p>
          <a:p>
            <a:pPr marL="800100" indent="-342900" algn="l">
              <a:buClr>
                <a:srgbClr val="FF0000"/>
              </a:buClr>
              <a:buFont typeface="Wingdings" charset="2"/>
              <a:buChar char="§"/>
            </a:pPr>
            <a:r>
              <a:rPr lang="en-US" sz="2000" dirty="0"/>
              <a:t>web link-graph reversal</a:t>
            </a:r>
          </a:p>
          <a:p>
            <a:pPr marL="800100" indent="-342900" algn="l">
              <a:buClr>
                <a:srgbClr val="FF0000"/>
              </a:buClr>
              <a:buFont typeface="Wingdings" charset="2"/>
              <a:buChar char="§"/>
            </a:pPr>
            <a:r>
              <a:rPr lang="en-US" sz="2000" dirty="0"/>
              <a:t>term-vector per host		</a:t>
            </a:r>
          </a:p>
          <a:p>
            <a:pPr marL="800100" indent="-342900" algn="l">
              <a:buClr>
                <a:srgbClr val="FF0000"/>
              </a:buClr>
              <a:buFont typeface="Wingdings" charset="2"/>
              <a:buChar char="§"/>
            </a:pPr>
            <a:r>
              <a:rPr lang="en-US" sz="2000" dirty="0"/>
              <a:t>web access log stats 		</a:t>
            </a:r>
          </a:p>
          <a:p>
            <a:pPr marL="800100" indent="-342900" algn="l">
              <a:buClr>
                <a:srgbClr val="FF0000"/>
              </a:buClr>
              <a:buFont typeface="Wingdings" charset="2"/>
              <a:buChar char="§"/>
            </a:pPr>
            <a:r>
              <a:rPr lang="en-US" sz="2000" dirty="0"/>
              <a:t>inverted index construction</a:t>
            </a:r>
          </a:p>
          <a:p>
            <a:pPr marL="800100" indent="-342900" algn="l">
              <a:buClr>
                <a:srgbClr val="FF0000"/>
              </a:buClr>
              <a:buFont typeface="Wingdings" charset="2"/>
              <a:buChar char="§"/>
            </a:pPr>
            <a:r>
              <a:rPr lang="en-US" sz="2000" dirty="0"/>
              <a:t>document clustering</a:t>
            </a:r>
          </a:p>
          <a:p>
            <a:pPr marL="800100" indent="-342900" algn="l">
              <a:buClr>
                <a:srgbClr val="FF0000"/>
              </a:buClr>
              <a:buFont typeface="Wingdings" charset="2"/>
              <a:buChar char="§"/>
            </a:pPr>
            <a:r>
              <a:rPr lang="en-US" sz="2000" dirty="0"/>
              <a:t>machine learning 		</a:t>
            </a:r>
          </a:p>
          <a:p>
            <a:pPr marL="800100" indent="-342900" algn="l">
              <a:buClr>
                <a:srgbClr val="FF0000"/>
              </a:buClr>
              <a:buFont typeface="Wingdings" charset="2"/>
              <a:buChar char="§"/>
            </a:pPr>
            <a:r>
              <a:rPr lang="en-US" sz="2000" dirty="0"/>
              <a:t>statistical machine translation </a:t>
            </a:r>
          </a:p>
          <a:p>
            <a:pPr marL="800100" indent="-342900" algn="l">
              <a:buClr>
                <a:srgbClr val="FF0000"/>
              </a:buClr>
              <a:buFont typeface="Wingdings" charset="2"/>
              <a:buChar char="§"/>
            </a:pPr>
            <a:r>
              <a:rPr lang="en-US" sz="2000"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idx="4294967295"/>
          </p:nvPr>
        </p:nvSpPr>
        <p:spPr>
          <a:xfrm>
            <a:off x="457200" y="457200"/>
            <a:ext cx="8229600" cy="732124"/>
          </a:xfrm>
          <a:ln/>
        </p:spPr>
        <p:txBody>
          <a:bodyPr lIns="90000" tIns="46800" rIns="90000" bIns="46800">
            <a:spAutoFit/>
          </a:bodyPr>
          <a:lstStyle/>
          <a:p>
            <a:pPr algn="ctr">
              <a:lnSpc>
                <a:spcPct val="93000"/>
              </a:lnSpc>
              <a:buClr>
                <a:srgbClr val="FF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solidFill>
                  <a:srgbClr val="FF0000"/>
                </a:solidFill>
              </a:rPr>
              <a:t>Programming Model</a:t>
            </a:r>
          </a:p>
        </p:txBody>
      </p:sp>
      <p:sp>
        <p:nvSpPr>
          <p:cNvPr id="22530" name="Rectangle 2"/>
          <p:cNvSpPr>
            <a:spLocks noGrp="1" noChangeArrowheads="1"/>
          </p:cNvSpPr>
          <p:nvPr>
            <p:ph type="body" idx="4294967295"/>
          </p:nvPr>
        </p:nvSpPr>
        <p:spPr>
          <a:xfrm>
            <a:off x="457200" y="1981200"/>
            <a:ext cx="8305800" cy="2881841"/>
          </a:xfrm>
          <a:ln/>
        </p:spPr>
        <p:txBody>
          <a:bodyPr wrap="square" lIns="90000" tIns="46800" rIns="90000" bIns="46800">
            <a:spAutoFit/>
          </a:bodyPr>
          <a:lstStyle/>
          <a:p>
            <a:pPr algn="l">
              <a:lnSpc>
                <a:spcPct val="93000"/>
              </a:lnSpc>
              <a:buClr>
                <a:srgbClr val="FF00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Users implement interface of two functions:</a:t>
            </a:r>
          </a:p>
          <a:p>
            <a:pPr algn="l">
              <a:lnSpc>
                <a:spcPct val="93000"/>
              </a:lnSpc>
              <a:spcBef>
                <a:spcPts val="500"/>
              </a:spcBef>
              <a:buClr>
                <a:srgbClr val="FF0000"/>
              </a:buClr>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dirty="0"/>
          </a:p>
          <a:p>
            <a:pPr lvl="1" algn="l">
              <a:lnSpc>
                <a:spcPct val="94000"/>
              </a:lnSpc>
              <a:spcBef>
                <a:spcPts val="500"/>
              </a:spcBef>
              <a:buClr>
                <a:srgbClr val="FF0000"/>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err="1">
                <a:latin typeface="Consolas"/>
                <a:cs typeface="Consolas"/>
              </a:rPr>
              <a:t>mapper</a:t>
            </a:r>
            <a:r>
              <a:rPr lang="en-GB" sz="1800" dirty="0">
                <a:latin typeface="Consolas"/>
                <a:cs typeface="Consolas"/>
              </a:rPr>
              <a:t> (</a:t>
            </a:r>
            <a:r>
              <a:rPr lang="en-GB" sz="1800" dirty="0" err="1">
                <a:latin typeface="Consolas"/>
                <a:cs typeface="Consolas"/>
              </a:rPr>
              <a:t>in_key</a:t>
            </a:r>
            <a:r>
              <a:rPr lang="en-GB" sz="1800" dirty="0">
                <a:latin typeface="Consolas"/>
                <a:cs typeface="Consolas"/>
              </a:rPr>
              <a:t>, </a:t>
            </a:r>
            <a:r>
              <a:rPr lang="en-GB" sz="1800" dirty="0" err="1">
                <a:latin typeface="Consolas"/>
                <a:cs typeface="Consolas"/>
              </a:rPr>
              <a:t>in_value</a:t>
            </a:r>
            <a:r>
              <a:rPr lang="en-GB" sz="1800" dirty="0">
                <a:latin typeface="Consolas"/>
                <a:cs typeface="Consolas"/>
              </a:rPr>
              <a:t>) -&gt; </a:t>
            </a:r>
          </a:p>
          <a:p>
            <a:pPr lvl="1" algn="l">
              <a:lnSpc>
                <a:spcPct val="94000"/>
              </a:lnSpc>
              <a:spcBef>
                <a:spcPts val="500"/>
              </a:spcBef>
              <a:buClr>
                <a:srgbClr val="FF0000"/>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a:latin typeface="Consolas"/>
                <a:cs typeface="Consolas"/>
              </a:rPr>
              <a:t>							</a:t>
            </a:r>
            <a:r>
              <a:rPr lang="en-GB" sz="1800" dirty="0" err="1">
                <a:latin typeface="Consolas"/>
                <a:cs typeface="Consolas"/>
              </a:rPr>
              <a:t>list((out_key</a:t>
            </a:r>
            <a:r>
              <a:rPr lang="en-GB" sz="1800" dirty="0">
                <a:latin typeface="Consolas"/>
                <a:cs typeface="Consolas"/>
              </a:rPr>
              <a:t>, </a:t>
            </a:r>
            <a:r>
              <a:rPr lang="en-GB" sz="1800" dirty="0" err="1">
                <a:latin typeface="Consolas"/>
                <a:cs typeface="Consolas"/>
              </a:rPr>
              <a:t>intermediate_value</a:t>
            </a:r>
            <a:r>
              <a:rPr lang="en-GB" sz="1800" dirty="0">
                <a:latin typeface="Consolas"/>
                <a:cs typeface="Consolas"/>
              </a:rPr>
              <a:t>))</a:t>
            </a:r>
          </a:p>
          <a:p>
            <a:pPr lvl="1" algn="l">
              <a:lnSpc>
                <a:spcPct val="94000"/>
              </a:lnSpc>
              <a:spcBef>
                <a:spcPts val="500"/>
              </a:spcBef>
              <a:buClr>
                <a:srgbClr val="FF0000"/>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1800" dirty="0">
              <a:latin typeface="Consolas"/>
              <a:cs typeface="Consolas"/>
            </a:endParaRPr>
          </a:p>
          <a:p>
            <a:pPr lvl="1" algn="l">
              <a:lnSpc>
                <a:spcPct val="94000"/>
              </a:lnSpc>
              <a:spcBef>
                <a:spcPts val="500"/>
              </a:spcBef>
              <a:buClr>
                <a:srgbClr val="FF0000"/>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a:latin typeface="Consolas"/>
                <a:cs typeface="Consolas"/>
              </a:rPr>
              <a:t>reducer (</a:t>
            </a:r>
            <a:r>
              <a:rPr lang="en-GB" sz="1800" dirty="0" err="1">
                <a:latin typeface="Consolas"/>
                <a:cs typeface="Consolas"/>
              </a:rPr>
              <a:t>out_key</a:t>
            </a:r>
            <a:r>
              <a:rPr lang="en-GB" sz="1800" dirty="0">
                <a:latin typeface="Consolas"/>
                <a:cs typeface="Consolas"/>
              </a:rPr>
              <a:t>, </a:t>
            </a:r>
            <a:r>
              <a:rPr lang="en-GB" sz="1800" dirty="0" err="1">
                <a:latin typeface="Consolas"/>
                <a:cs typeface="Consolas"/>
              </a:rPr>
              <a:t>intermediate_values</a:t>
            </a:r>
            <a:r>
              <a:rPr lang="en-GB" sz="1800" dirty="0">
                <a:latin typeface="Consolas"/>
                <a:cs typeface="Consolas"/>
              </a:rPr>
              <a:t> list) -&gt; </a:t>
            </a:r>
          </a:p>
          <a:p>
            <a:pPr lvl="1" algn="l">
              <a:lnSpc>
                <a:spcPct val="94000"/>
              </a:lnSpc>
              <a:spcBef>
                <a:spcPts val="500"/>
              </a:spcBef>
              <a:buClr>
                <a:srgbClr val="FF0000"/>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dirty="0">
                <a:latin typeface="Consolas"/>
                <a:cs typeface="Consolas"/>
              </a:rPr>
              <a:t>							(</a:t>
            </a:r>
            <a:r>
              <a:rPr lang="en-GB" sz="1800" dirty="0" err="1">
                <a:latin typeface="Consolas"/>
                <a:cs typeface="Consolas"/>
              </a:rPr>
              <a:t>out_key</a:t>
            </a:r>
            <a:r>
              <a:rPr lang="en-GB" sz="1800" dirty="0">
                <a:latin typeface="Consolas"/>
                <a:cs typeface="Consolas"/>
              </a:rPr>
              <a:t>, </a:t>
            </a:r>
            <a:r>
              <a:rPr lang="en-GB" sz="1800" dirty="0" err="1">
                <a:latin typeface="Consolas"/>
                <a:cs typeface="Consolas"/>
              </a:rPr>
              <a:t>out_value</a:t>
            </a:r>
            <a:r>
              <a:rPr lang="en-GB" sz="1800" dirty="0">
                <a:latin typeface="Consolas"/>
                <a:cs typeface="Consolas"/>
              </a:rPr>
              <a:t>)</a:t>
            </a:r>
          </a:p>
          <a:p>
            <a:pPr lvl="1" algn="l">
              <a:lnSpc>
                <a:spcPct val="94000"/>
              </a:lnSpc>
              <a:spcBef>
                <a:spcPts val="500"/>
              </a:spcBef>
              <a:buClr>
                <a:srgbClr val="FF0000"/>
              </a:buClr>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b="1" dirty="0">
              <a:latin typeface="Courier New"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idx="4294967295"/>
          </p:nvPr>
        </p:nvSpPr>
        <p:spPr>
          <a:xfrm>
            <a:off x="457200" y="457200"/>
            <a:ext cx="8229600" cy="732124"/>
          </a:xfrm>
          <a:ln/>
        </p:spPr>
        <p:txBody>
          <a:bodyPr lIns="90000" tIns="46800" rIns="90000" bIns="46800">
            <a:spAutoFit/>
          </a:bodyPr>
          <a:lstStyle/>
          <a:p>
            <a:pPr algn="ctr">
              <a:lnSpc>
                <a:spcPct val="93000"/>
              </a:lnSpc>
              <a:buClr>
                <a:srgbClr val="FF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M</a:t>
            </a:r>
            <a:r>
              <a:rPr lang="en-GB" dirty="0">
                <a:solidFill>
                  <a:srgbClr val="FF0000"/>
                </a:solidFill>
              </a:rPr>
              <a:t>ap phase</a:t>
            </a:r>
          </a:p>
        </p:txBody>
      </p:sp>
      <p:sp>
        <p:nvSpPr>
          <p:cNvPr id="23554" name="Rectangle 2"/>
          <p:cNvSpPr>
            <a:spLocks noGrp="1" noChangeArrowheads="1"/>
          </p:cNvSpPr>
          <p:nvPr>
            <p:ph type="body" idx="4294967295"/>
          </p:nvPr>
        </p:nvSpPr>
        <p:spPr>
          <a:xfrm>
            <a:off x="457200" y="1981200"/>
            <a:ext cx="8001000" cy="4888134"/>
          </a:xfrm>
          <a:ln/>
        </p:spPr>
        <p:txBody>
          <a:bodyPr wrap="square" lIns="90000" tIns="46800" rIns="90000" bIns="46800">
            <a:spAutoFit/>
          </a:bodyPr>
          <a:lstStyle/>
          <a:p>
            <a:pPr marL="0" indent="0" algn="l">
              <a:lnSpc>
                <a:spcPct val="93000"/>
              </a:lnSpc>
              <a:buClr>
                <a:srgbClr val="FF00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Records from the data source are fed into the </a:t>
            </a:r>
            <a:r>
              <a:rPr lang="en-GB" sz="2800" dirty="0" err="1"/>
              <a:t>mapper</a:t>
            </a:r>
            <a:r>
              <a:rPr lang="en-GB" sz="2800" dirty="0"/>
              <a:t> function as (key, value) pairs</a:t>
            </a:r>
          </a:p>
          <a:p>
            <a:pPr lvl="1">
              <a:lnSpc>
                <a:spcPct val="93000"/>
              </a:lnSpc>
              <a:buClr>
                <a:srgbClr val="FF0000"/>
              </a:buClr>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(filename, content)  </a:t>
            </a:r>
            <a:r>
              <a:rPr lang="en-GB" sz="2400" dirty="0">
                <a:solidFill>
                  <a:srgbClr val="FF0000"/>
                </a:solidFill>
              </a:rPr>
              <a:t>(goal: </a:t>
            </a:r>
            <a:r>
              <a:rPr lang="en-GB" sz="2400" dirty="0" err="1">
                <a:solidFill>
                  <a:srgbClr val="FF0000"/>
                </a:solidFill>
              </a:rPr>
              <a:t>wordcount</a:t>
            </a:r>
            <a:r>
              <a:rPr lang="en-GB" sz="2400" dirty="0">
                <a:solidFill>
                  <a:srgbClr val="FF0000"/>
                </a:solidFill>
              </a:rPr>
              <a:t>)</a:t>
            </a:r>
          </a:p>
          <a:p>
            <a:pPr lvl="1">
              <a:lnSpc>
                <a:spcPct val="93000"/>
              </a:lnSpc>
              <a:buClr>
                <a:srgbClr val="FF0000"/>
              </a:buClr>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(web page URL, web page content)   </a:t>
            </a:r>
            <a:r>
              <a:rPr lang="en-GB" sz="2400" dirty="0">
                <a:solidFill>
                  <a:srgbClr val="FF0000"/>
                </a:solidFill>
              </a:rPr>
              <a:t>(goal: web link-graph reversal)</a:t>
            </a:r>
          </a:p>
          <a:p>
            <a:pPr marL="0" indent="0" algn="l">
              <a:lnSpc>
                <a:spcPct val="93000"/>
              </a:lnSpc>
              <a:buClr>
                <a:srgbClr val="FF00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800" dirty="0"/>
          </a:p>
          <a:p>
            <a:pPr marL="0" indent="0" algn="l">
              <a:lnSpc>
                <a:spcPct val="93000"/>
              </a:lnSpc>
              <a:buClr>
                <a:srgbClr val="FF00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err="1"/>
              <a:t>mapper</a:t>
            </a:r>
            <a:r>
              <a:rPr lang="en-GB" sz="2800" dirty="0"/>
              <a:t> produces one or more </a:t>
            </a:r>
            <a:r>
              <a:rPr lang="en-GB" sz="2800" i="1" dirty="0"/>
              <a:t>intermediate</a:t>
            </a:r>
            <a:r>
              <a:rPr lang="en-GB" sz="2800" dirty="0"/>
              <a:t> (output key, intermediate value) pairs from the input</a:t>
            </a:r>
          </a:p>
          <a:p>
            <a:pPr lvl="1">
              <a:lnSpc>
                <a:spcPct val="93000"/>
              </a:lnSpc>
              <a:buClr>
                <a:srgbClr val="FF0000"/>
              </a:buClr>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(word, 1)</a:t>
            </a:r>
          </a:p>
          <a:p>
            <a:pPr lvl="1">
              <a:lnSpc>
                <a:spcPct val="93000"/>
              </a:lnSpc>
              <a:buClr>
                <a:srgbClr val="FF0000"/>
              </a:buClr>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(link URL, web page URL) </a:t>
            </a:r>
            <a:endParaRPr lang="en-GB" sz="2800" dirty="0"/>
          </a:p>
          <a:p>
            <a:pPr marL="0" indent="0" algn="l">
              <a:lnSpc>
                <a:spcPct val="93000"/>
              </a:lnSpc>
              <a:buClr>
                <a:srgbClr val="FF00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8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idx="4294967295"/>
          </p:nvPr>
        </p:nvSpPr>
        <p:spPr>
          <a:xfrm>
            <a:off x="457200" y="457200"/>
            <a:ext cx="8229600" cy="732124"/>
          </a:xfrm>
          <a:ln/>
        </p:spPr>
        <p:txBody>
          <a:bodyPr lIns="90000" tIns="46800" rIns="90000" bIns="46800">
            <a:spAutoFit/>
          </a:bodyPr>
          <a:lstStyle/>
          <a:p>
            <a:pPr algn="ctr">
              <a:lnSpc>
                <a:spcPct val="93000"/>
              </a:lnSpc>
              <a:buClr>
                <a:srgbClr val="FF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R</a:t>
            </a:r>
            <a:r>
              <a:rPr lang="en-GB" dirty="0">
                <a:solidFill>
                  <a:srgbClr val="FF0000"/>
                </a:solidFill>
              </a:rPr>
              <a:t>educe phase</a:t>
            </a:r>
          </a:p>
        </p:txBody>
      </p:sp>
      <p:sp>
        <p:nvSpPr>
          <p:cNvPr id="24578" name="Rectangle 2"/>
          <p:cNvSpPr>
            <a:spLocks noGrp="1" noChangeArrowheads="1"/>
          </p:cNvSpPr>
          <p:nvPr>
            <p:ph type="body" idx="4294967295"/>
          </p:nvPr>
        </p:nvSpPr>
        <p:spPr>
          <a:xfrm>
            <a:off x="457200" y="1981200"/>
            <a:ext cx="8229600" cy="4614007"/>
          </a:xfrm>
          <a:ln/>
        </p:spPr>
        <p:txBody>
          <a:bodyPr lIns="90000" tIns="46800" rIns="90000" bIns="46800">
            <a:spAutoFit/>
          </a:bodyPr>
          <a:lstStyle/>
          <a:p>
            <a:pPr marL="0" indent="0" algn="l">
              <a:lnSpc>
                <a:spcPct val="93000"/>
              </a:lnSpc>
              <a:buClr>
                <a:srgbClr val="FF00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After the Map phase is over, all the intermediate values for a given output key are combined together into a list</a:t>
            </a:r>
          </a:p>
          <a:p>
            <a:pPr lvl="1">
              <a:lnSpc>
                <a:spcPct val="93000"/>
              </a:lnSpc>
              <a:buClr>
                <a:srgbClr val="FF0000"/>
              </a:buClr>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(“hello”, 1), (“hello”, 1), (“hello”, 1) -&gt; (“hello”, [1,1,1])</a:t>
            </a:r>
          </a:p>
          <a:p>
            <a:pPr lvl="1">
              <a:lnSpc>
                <a:spcPct val="93000"/>
              </a:lnSpc>
              <a:buClr>
                <a:srgbClr val="FF0000"/>
              </a:buClr>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Done by intermediate aggregator step of </a:t>
            </a:r>
            <a:r>
              <a:rPr lang="en-GB" sz="2400" dirty="0" err="1"/>
              <a:t>MapReduce</a:t>
            </a:r>
            <a:endParaRPr lang="en-GB" sz="2400" dirty="0"/>
          </a:p>
          <a:p>
            <a:pPr marL="0" indent="0" algn="l">
              <a:lnSpc>
                <a:spcPct val="93000"/>
              </a:lnSpc>
              <a:buClr>
                <a:srgbClr val="FF00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800" dirty="0"/>
          </a:p>
          <a:p>
            <a:pPr marL="0" indent="0" algn="l">
              <a:lnSpc>
                <a:spcPct val="93000"/>
              </a:lnSpc>
              <a:buClr>
                <a:srgbClr val="FF00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reducer function combines those intermediate values into one or more </a:t>
            </a:r>
            <a:r>
              <a:rPr lang="en-GB" sz="2800" i="1" dirty="0"/>
              <a:t>final values</a:t>
            </a:r>
            <a:r>
              <a:rPr lang="en-GB" sz="2800" dirty="0"/>
              <a:t> for that same output key</a:t>
            </a:r>
          </a:p>
          <a:p>
            <a:pPr lvl="1">
              <a:lnSpc>
                <a:spcPct val="93000"/>
              </a:lnSpc>
              <a:buClr>
                <a:srgbClr val="FF0000"/>
              </a:buClr>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(“hello”, [1,1,1]) -&gt; (“hello”, 3)</a:t>
            </a:r>
          </a:p>
          <a:p>
            <a:pPr marL="0" indent="0" algn="l">
              <a:lnSpc>
                <a:spcPct val="93000"/>
              </a:lnSpc>
              <a:buClr>
                <a:srgbClr val="FF00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800" dirty="0"/>
          </a:p>
          <a:p>
            <a:pPr lvl="1">
              <a:lnSpc>
                <a:spcPct val="93000"/>
              </a:lnSpc>
              <a:buClr>
                <a:srgbClr val="FF0000"/>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4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1" name="Object 1"/>
          <p:cNvGraphicFramePr>
            <a:graphicFrameLocks noChangeAspect="1"/>
          </p:cNvGraphicFramePr>
          <p:nvPr/>
        </p:nvGraphicFramePr>
        <p:xfrm>
          <a:off x="714375" y="457200"/>
          <a:ext cx="7713663" cy="5410200"/>
        </p:xfrm>
        <a:graphic>
          <a:graphicData uri="http://schemas.openxmlformats.org/presentationml/2006/ole">
            <mc:AlternateContent xmlns:mc="http://schemas.openxmlformats.org/markup-compatibility/2006">
              <mc:Choice xmlns:v="urn:schemas-microsoft-com:vml" Requires="v">
                <p:oleObj spid="_x0000_s234532" r:id="rId4" imgW="8851900" imgH="6718300" progId="">
                  <p:embed/>
                </p:oleObj>
              </mc:Choice>
              <mc:Fallback>
                <p:oleObj r:id="rId4" imgW="8851900" imgH="67183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 y="457200"/>
                        <a:ext cx="7713663" cy="5410200"/>
                      </a:xfrm>
                      <a:prstGeom prst="rect">
                        <a:avLst/>
                      </a:prstGeom>
                      <a:noFill/>
                      <a:extLst>
                        <a:ext uri="{909E8E84-426E-40dd-AFC4-6F175D3DCCD1}">
                          <a14:hiddenFill xmlns:a14="http://schemas.microsoft.com/office/drawing/2010/main" xmlns="">
                            <a:blipFill dpi="0" rotWithShape="0">
                              <a:blip/>
                              <a:srcRect/>
                              <a:stretch>
                                <a:fillRect/>
                              </a:stretch>
                            </a:blip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idx="4294967295"/>
          </p:nvPr>
        </p:nvSpPr>
        <p:spPr>
          <a:xfrm>
            <a:off x="457200" y="457200"/>
            <a:ext cx="8229600" cy="732124"/>
          </a:xfrm>
          <a:ln/>
        </p:spPr>
        <p:txBody>
          <a:bodyPr lIns="90000" tIns="46800" rIns="90000" bIns="46800">
            <a:spAutoFit/>
          </a:bodyPr>
          <a:lstStyle/>
          <a:p>
            <a:pPr algn="ctr">
              <a:lnSpc>
                <a:spcPct val="93000"/>
              </a:lnSpc>
              <a:buClr>
                <a:srgbClr val="FF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solidFill>
                  <a:srgbClr val="FF0000"/>
                </a:solidFill>
              </a:rPr>
              <a:t>Parallelism</a:t>
            </a:r>
          </a:p>
        </p:txBody>
      </p:sp>
      <p:sp>
        <p:nvSpPr>
          <p:cNvPr id="26626" name="Rectangle 2"/>
          <p:cNvSpPr>
            <a:spLocks noGrp="1" noChangeArrowheads="1"/>
          </p:cNvSpPr>
          <p:nvPr>
            <p:ph type="body" idx="4294967295"/>
          </p:nvPr>
        </p:nvSpPr>
        <p:spPr>
          <a:xfrm>
            <a:off x="457200" y="1981200"/>
            <a:ext cx="8229600" cy="3514527"/>
          </a:xfrm>
          <a:ln/>
        </p:spPr>
        <p:txBody>
          <a:bodyPr lIns="90000" tIns="46800" rIns="90000" bIns="46800">
            <a:spAutoFit/>
          </a:bodyPr>
          <a:lstStyle/>
          <a:p>
            <a:pPr marL="0" indent="0" algn="l">
              <a:lnSpc>
                <a:spcPct val="84000"/>
              </a:lnSpc>
              <a:buClr>
                <a:srgbClr val="FF00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err="1"/>
              <a:t>mapper</a:t>
            </a:r>
            <a:r>
              <a:rPr lang="en-GB" sz="2800" dirty="0"/>
              <a:t> functions run in parallel, creating different intermediate values from different input data sets</a:t>
            </a:r>
          </a:p>
          <a:p>
            <a:pPr marL="0" indent="0" algn="l">
              <a:lnSpc>
                <a:spcPct val="84000"/>
              </a:lnSpc>
              <a:buClr>
                <a:srgbClr val="FF00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800" dirty="0"/>
          </a:p>
          <a:p>
            <a:pPr marL="0" indent="0" algn="l">
              <a:lnSpc>
                <a:spcPct val="84000"/>
              </a:lnSpc>
              <a:buClr>
                <a:srgbClr val="FF00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reducer functions also run in parallel, each working on a different output key</a:t>
            </a:r>
          </a:p>
          <a:p>
            <a:pPr marL="0" indent="0" algn="l">
              <a:lnSpc>
                <a:spcPct val="84000"/>
              </a:lnSpc>
              <a:buClr>
                <a:srgbClr val="FF00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800" dirty="0"/>
          </a:p>
          <a:p>
            <a:pPr marL="0" indent="0" algn="l">
              <a:lnSpc>
                <a:spcPct val="84000"/>
              </a:lnSpc>
              <a:buClr>
                <a:srgbClr val="FF00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All values are processed </a:t>
            </a:r>
            <a:r>
              <a:rPr lang="en-GB" sz="2800" i="1" dirty="0"/>
              <a:t>independently</a:t>
            </a:r>
          </a:p>
          <a:p>
            <a:pPr marL="0" indent="0" algn="l">
              <a:lnSpc>
                <a:spcPct val="84000"/>
              </a:lnSpc>
              <a:buClr>
                <a:srgbClr val="FF00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8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solidFill>
                  <a:srgbClr val="FF0000"/>
                </a:solidFill>
              </a:rPr>
              <a:t>MapReduce</a:t>
            </a:r>
            <a:r>
              <a:rPr lang="en-US" dirty="0">
                <a:solidFill>
                  <a:srgbClr val="FF0000"/>
                </a:solidFill>
              </a:rPr>
              <a:t> example: </a:t>
            </a:r>
            <a:r>
              <a:rPr lang="en-US" dirty="0" err="1">
                <a:solidFill>
                  <a:srgbClr val="FF0000"/>
                </a:solidFill>
              </a:rPr>
              <a:t>wordcount</a:t>
            </a:r>
            <a:endParaRPr lang="en-US" dirty="0">
              <a:solidFill>
                <a:srgbClr val="FF0000"/>
              </a:solidFill>
            </a:endParaRPr>
          </a:p>
        </p:txBody>
      </p:sp>
      <p:sp>
        <p:nvSpPr>
          <p:cNvPr id="3" name="Content Placeholder 2"/>
          <p:cNvSpPr>
            <a:spLocks noGrp="1"/>
          </p:cNvSpPr>
          <p:nvPr>
            <p:ph idx="1"/>
          </p:nvPr>
        </p:nvSpPr>
        <p:spPr>
          <a:xfrm>
            <a:off x="0" y="1538928"/>
            <a:ext cx="9144000" cy="5319072"/>
          </a:xfrm>
        </p:spPr>
        <p:txBody>
          <a:bodyPr/>
          <a:lstStyle/>
          <a:p>
            <a:pPr marL="457200" indent="0" algn="l">
              <a:buClr>
                <a:srgbClr val="FF0000"/>
              </a:buClr>
            </a:pPr>
            <a:r>
              <a:rPr lang="en-US" sz="2400" dirty="0"/>
              <a:t>Problem: </a:t>
            </a:r>
            <a:r>
              <a:rPr lang="en-US" sz="2400" dirty="0">
                <a:solidFill>
                  <a:srgbClr val="FF0000"/>
                </a:solidFill>
              </a:rPr>
              <a:t>Count the number of occurrences of words in a set of files</a:t>
            </a:r>
          </a:p>
          <a:p>
            <a:pPr marL="457200" indent="0" algn="l">
              <a:buClr>
                <a:srgbClr val="FF0000"/>
              </a:buClr>
            </a:pPr>
            <a:endParaRPr lang="en-US" sz="1800" dirty="0"/>
          </a:p>
          <a:p>
            <a:pPr marL="457200" indent="0" algn="l">
              <a:buClr>
                <a:srgbClr val="FF0000"/>
              </a:buClr>
            </a:pPr>
            <a:r>
              <a:rPr lang="en-US" sz="2400" dirty="0"/>
              <a:t>Input to any </a:t>
            </a:r>
            <a:r>
              <a:rPr lang="en-US" sz="2400" dirty="0" err="1"/>
              <a:t>MapReduce</a:t>
            </a:r>
            <a:r>
              <a:rPr lang="en-US" sz="2400" dirty="0"/>
              <a:t> job:   A set of (</a:t>
            </a:r>
            <a:r>
              <a:rPr lang="en-US" sz="2400" dirty="0" err="1"/>
              <a:t>input_key</a:t>
            </a:r>
            <a:r>
              <a:rPr lang="en-US" sz="2400" dirty="0"/>
              <a:t>, </a:t>
            </a:r>
            <a:r>
              <a:rPr lang="en-US" sz="2400" dirty="0" err="1"/>
              <a:t>input_value</a:t>
            </a:r>
            <a:r>
              <a:rPr lang="en-US" sz="2400" dirty="0"/>
              <a:t>) pairs</a:t>
            </a:r>
          </a:p>
          <a:p>
            <a:pPr marL="457200" indent="0" algn="l">
              <a:buClr>
                <a:srgbClr val="FF0000"/>
              </a:buClr>
            </a:pPr>
            <a:endParaRPr lang="en-US" sz="1800" dirty="0"/>
          </a:p>
          <a:p>
            <a:pPr marL="457200" indent="0" algn="l">
              <a:buClr>
                <a:srgbClr val="FF0000"/>
              </a:buClr>
            </a:pPr>
            <a:r>
              <a:rPr lang="en-US" sz="2400" dirty="0"/>
              <a:t>In </a:t>
            </a:r>
            <a:r>
              <a:rPr lang="en-US" sz="2400" dirty="0" err="1"/>
              <a:t>wordcount</a:t>
            </a:r>
            <a:r>
              <a:rPr lang="en-US" sz="2400" dirty="0"/>
              <a:t>:   (</a:t>
            </a:r>
            <a:r>
              <a:rPr lang="en-US" sz="2400" dirty="0" err="1"/>
              <a:t>input_key</a:t>
            </a:r>
            <a:r>
              <a:rPr lang="en-US" sz="2400" dirty="0"/>
              <a:t>, </a:t>
            </a:r>
            <a:r>
              <a:rPr lang="en-US" sz="2400" dirty="0" err="1"/>
              <a:t>input_value</a:t>
            </a:r>
            <a:r>
              <a:rPr lang="en-US" sz="2400" dirty="0"/>
              <a:t>) = (filename,  content)</a:t>
            </a:r>
          </a:p>
          <a:p>
            <a:pPr lvl="2">
              <a:buClr>
                <a:srgbClr val="FF0000"/>
              </a:buClr>
              <a:buNone/>
            </a:pPr>
            <a:endParaRPr lang="en-US" sz="1400" dirty="0">
              <a:latin typeface="Courier New"/>
              <a:cs typeface="Courier New"/>
            </a:endParaRPr>
          </a:p>
          <a:p>
            <a:pPr lvl="2">
              <a:buClr>
                <a:srgbClr val="FF0000"/>
              </a:buClr>
              <a:buNone/>
            </a:pPr>
            <a:r>
              <a:rPr lang="en-US" sz="1800" dirty="0">
                <a:latin typeface="Consolas"/>
                <a:cs typeface="Consolas"/>
              </a:rPr>
              <a:t>filenames = ["</a:t>
            </a:r>
            <a:r>
              <a:rPr lang="en-US" sz="1800" dirty="0" err="1">
                <a:latin typeface="Consolas"/>
                <a:cs typeface="Consolas"/>
              </a:rPr>
              <a:t>a.txt</a:t>
            </a:r>
            <a:r>
              <a:rPr lang="en-US" sz="1800" dirty="0">
                <a:latin typeface="Consolas"/>
                <a:cs typeface="Consolas"/>
              </a:rPr>
              <a:t>", "</a:t>
            </a:r>
            <a:r>
              <a:rPr lang="en-US" sz="1800" dirty="0" err="1">
                <a:latin typeface="Consolas"/>
                <a:cs typeface="Consolas"/>
              </a:rPr>
              <a:t>b.txt</a:t>
            </a:r>
            <a:r>
              <a:rPr lang="en-US" sz="1800" dirty="0">
                <a:latin typeface="Consolas"/>
                <a:cs typeface="Consolas"/>
              </a:rPr>
              <a:t>", "</a:t>
            </a:r>
            <a:r>
              <a:rPr lang="en-US" sz="1800" dirty="0" err="1">
                <a:latin typeface="Consolas"/>
                <a:cs typeface="Consolas"/>
              </a:rPr>
              <a:t>c.txt</a:t>
            </a:r>
            <a:r>
              <a:rPr lang="en-US" sz="1800" dirty="0">
                <a:latin typeface="Consolas"/>
                <a:cs typeface="Consolas"/>
              </a:rPr>
              <a:t>"]</a:t>
            </a:r>
          </a:p>
          <a:p>
            <a:pPr lvl="2">
              <a:buClr>
                <a:srgbClr val="FF0000"/>
              </a:buClr>
              <a:buNone/>
            </a:pPr>
            <a:r>
              <a:rPr lang="en-US" sz="1800" dirty="0">
                <a:latin typeface="Consolas"/>
                <a:cs typeface="Consolas"/>
              </a:rPr>
              <a:t>content = {}</a:t>
            </a:r>
          </a:p>
          <a:p>
            <a:pPr lvl="2">
              <a:buClr>
                <a:srgbClr val="FF0000"/>
              </a:buClr>
              <a:buNone/>
            </a:pPr>
            <a:r>
              <a:rPr lang="en-US" sz="1800" dirty="0">
                <a:latin typeface="Consolas"/>
                <a:cs typeface="Consolas"/>
              </a:rPr>
              <a:t>for filename in filenames:</a:t>
            </a:r>
          </a:p>
          <a:p>
            <a:pPr lvl="2">
              <a:buClr>
                <a:srgbClr val="FF0000"/>
              </a:buClr>
              <a:buNone/>
            </a:pPr>
            <a:r>
              <a:rPr lang="en-US" sz="1800" dirty="0">
                <a:latin typeface="Consolas"/>
                <a:cs typeface="Consolas"/>
              </a:rPr>
              <a:t>  </a:t>
            </a:r>
            <a:r>
              <a:rPr lang="en-US" sz="1800" dirty="0" err="1">
                <a:latin typeface="Consolas"/>
                <a:cs typeface="Consolas"/>
              </a:rPr>
              <a:t>f</a:t>
            </a:r>
            <a:r>
              <a:rPr lang="en-US" sz="1800" dirty="0">
                <a:latin typeface="Consolas"/>
                <a:cs typeface="Consolas"/>
              </a:rPr>
              <a:t> = </a:t>
            </a:r>
            <a:r>
              <a:rPr lang="en-US" sz="1800" dirty="0" err="1">
                <a:latin typeface="Consolas"/>
                <a:cs typeface="Consolas"/>
              </a:rPr>
              <a:t>open(filename</a:t>
            </a:r>
            <a:r>
              <a:rPr lang="en-US" sz="1800" dirty="0">
                <a:latin typeface="Consolas"/>
                <a:cs typeface="Consolas"/>
              </a:rPr>
              <a:t>)</a:t>
            </a:r>
          </a:p>
          <a:p>
            <a:pPr lvl="2">
              <a:buClr>
                <a:srgbClr val="FF0000"/>
              </a:buClr>
              <a:buNone/>
            </a:pPr>
            <a:r>
              <a:rPr lang="en-US" sz="1800" dirty="0">
                <a:latin typeface="Consolas"/>
                <a:cs typeface="Consolas"/>
              </a:rPr>
              <a:t>  </a:t>
            </a:r>
            <a:r>
              <a:rPr lang="en-US" sz="1800" dirty="0" err="1">
                <a:latin typeface="Consolas"/>
                <a:cs typeface="Consolas"/>
              </a:rPr>
              <a:t>content[filename</a:t>
            </a:r>
            <a:r>
              <a:rPr lang="en-US" sz="1800" dirty="0">
                <a:latin typeface="Consolas"/>
                <a:cs typeface="Consolas"/>
              </a:rPr>
              <a:t>] = </a:t>
            </a:r>
            <a:r>
              <a:rPr lang="en-US" sz="1800" dirty="0" err="1">
                <a:latin typeface="Consolas"/>
                <a:cs typeface="Consolas"/>
              </a:rPr>
              <a:t>f.read</a:t>
            </a:r>
            <a:r>
              <a:rPr lang="en-US" sz="1800" dirty="0">
                <a:latin typeface="Consolas"/>
                <a:cs typeface="Consolas"/>
              </a:rPr>
              <a:t>()</a:t>
            </a:r>
          </a:p>
          <a:p>
            <a:pPr lvl="2">
              <a:buClr>
                <a:srgbClr val="FF0000"/>
              </a:buClr>
              <a:buNone/>
            </a:pPr>
            <a:r>
              <a:rPr lang="en-US" sz="1800" dirty="0">
                <a:latin typeface="Consolas"/>
                <a:cs typeface="Consolas"/>
              </a:rPr>
              <a:t>  </a:t>
            </a:r>
            <a:r>
              <a:rPr lang="en-US" sz="1800" dirty="0" err="1">
                <a:latin typeface="Consolas"/>
                <a:cs typeface="Consolas"/>
              </a:rPr>
              <a:t>f.close</a:t>
            </a:r>
            <a:r>
              <a:rPr lang="en-US" sz="1800" dirty="0">
                <a:latin typeface="Consolas"/>
                <a:cs typeface="Consolas"/>
              </a:rPr>
              <a:t>()</a:t>
            </a:r>
          </a:p>
          <a:p>
            <a:pPr algn="l">
              <a:buClr>
                <a:srgbClr val="FF0000"/>
              </a:buClr>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solidFill>
                  <a:srgbClr val="FF0000"/>
                </a:solidFill>
              </a:rPr>
              <a:t>MapReduce</a:t>
            </a:r>
            <a:r>
              <a:rPr lang="en-US" dirty="0">
                <a:solidFill>
                  <a:srgbClr val="FF0000"/>
                </a:solidFill>
              </a:rPr>
              <a:t> example: </a:t>
            </a:r>
            <a:r>
              <a:rPr lang="en-US" dirty="0" err="1">
                <a:solidFill>
                  <a:srgbClr val="FF0000"/>
                </a:solidFill>
              </a:rPr>
              <a:t>wordcount</a:t>
            </a:r>
            <a:endParaRPr lang="en-US" dirty="0">
              <a:solidFill>
                <a:srgbClr val="FF0000"/>
              </a:solidFill>
            </a:endParaRPr>
          </a:p>
        </p:txBody>
      </p:sp>
      <p:sp>
        <p:nvSpPr>
          <p:cNvPr id="3" name="Content Placeholder 2"/>
          <p:cNvSpPr>
            <a:spLocks noGrp="1"/>
          </p:cNvSpPr>
          <p:nvPr>
            <p:ph idx="1"/>
          </p:nvPr>
        </p:nvSpPr>
        <p:spPr>
          <a:xfrm>
            <a:off x="0" y="1538928"/>
            <a:ext cx="9144000" cy="5319072"/>
          </a:xfrm>
        </p:spPr>
        <p:txBody>
          <a:bodyPr/>
          <a:lstStyle/>
          <a:p>
            <a:pPr marL="800100" indent="-342900" algn="l">
              <a:buClr>
                <a:srgbClr val="FF0000"/>
              </a:buClr>
            </a:pPr>
            <a:r>
              <a:rPr lang="en-US" sz="2800" dirty="0">
                <a:cs typeface="Courier New"/>
              </a:rPr>
              <a:t>The content of the input files</a:t>
            </a:r>
            <a:endParaRPr lang="en-US" sz="1800" dirty="0">
              <a:latin typeface="Courier New"/>
              <a:cs typeface="Courier New"/>
            </a:endParaRPr>
          </a:p>
          <a:p>
            <a:pPr marL="1204912" lvl="2" indent="-342900">
              <a:buClr>
                <a:srgbClr val="FF0000"/>
              </a:buClr>
              <a:buNone/>
            </a:pPr>
            <a:endParaRPr lang="en-US" sz="1600" dirty="0">
              <a:latin typeface="Consolas"/>
              <a:cs typeface="Consolas"/>
            </a:endParaRPr>
          </a:p>
          <a:p>
            <a:pPr marL="1204912" lvl="2" indent="-342900">
              <a:buClr>
                <a:srgbClr val="FF0000"/>
              </a:buClr>
              <a:buNone/>
            </a:pPr>
            <a:r>
              <a:rPr lang="en-US" sz="1600" dirty="0" err="1">
                <a:latin typeface="Consolas"/>
                <a:cs typeface="Consolas"/>
              </a:rPr>
              <a:t>a.txt</a:t>
            </a:r>
            <a:r>
              <a:rPr lang="en-US" sz="1600" dirty="0">
                <a:latin typeface="Consolas"/>
                <a:cs typeface="Consolas"/>
              </a:rPr>
              <a:t>:</a:t>
            </a:r>
          </a:p>
          <a:p>
            <a:pPr marL="1204912" lvl="2" indent="-342900">
              <a:buClr>
                <a:srgbClr val="FF0000"/>
              </a:buClr>
              <a:buNone/>
            </a:pPr>
            <a:endParaRPr lang="en-US" sz="1600" dirty="0">
              <a:latin typeface="Consolas"/>
              <a:cs typeface="Consolas"/>
            </a:endParaRPr>
          </a:p>
          <a:p>
            <a:pPr marL="1662112" lvl="3" indent="-342900">
              <a:buClr>
                <a:srgbClr val="FF0000"/>
              </a:buClr>
              <a:buNone/>
            </a:pPr>
            <a:r>
              <a:rPr lang="en-US" sz="1400" dirty="0">
                <a:latin typeface="Consolas"/>
                <a:cs typeface="Consolas"/>
              </a:rPr>
              <a:t>The quick brown fox jumped over the lazy grey dogs.</a:t>
            </a:r>
          </a:p>
          <a:p>
            <a:pPr marL="1204912" lvl="2" indent="-342900">
              <a:buClr>
                <a:srgbClr val="FF0000"/>
              </a:buClr>
              <a:buNone/>
            </a:pPr>
            <a:endParaRPr lang="en-US" sz="1600" dirty="0">
              <a:latin typeface="Consolas"/>
              <a:cs typeface="Consolas"/>
            </a:endParaRPr>
          </a:p>
          <a:p>
            <a:pPr marL="1204912" lvl="2" indent="-342900">
              <a:buClr>
                <a:srgbClr val="FF0000"/>
              </a:buClr>
              <a:buNone/>
            </a:pPr>
            <a:r>
              <a:rPr lang="en-US" sz="1600" dirty="0" err="1">
                <a:latin typeface="Consolas"/>
                <a:cs typeface="Consolas"/>
              </a:rPr>
              <a:t>b.txt</a:t>
            </a:r>
            <a:r>
              <a:rPr lang="en-US" sz="1600" dirty="0">
                <a:latin typeface="Consolas"/>
                <a:cs typeface="Consolas"/>
              </a:rPr>
              <a:t>:</a:t>
            </a:r>
          </a:p>
          <a:p>
            <a:pPr marL="1204912" lvl="2" indent="-342900">
              <a:buClr>
                <a:srgbClr val="FF0000"/>
              </a:buClr>
              <a:buNone/>
            </a:pPr>
            <a:endParaRPr lang="en-US" sz="1600" dirty="0">
              <a:latin typeface="Consolas"/>
              <a:cs typeface="Consolas"/>
            </a:endParaRPr>
          </a:p>
          <a:p>
            <a:pPr marL="1662112" lvl="3" indent="-342900">
              <a:buClr>
                <a:srgbClr val="FF0000"/>
              </a:buClr>
              <a:buNone/>
            </a:pPr>
            <a:r>
              <a:rPr lang="en-US" sz="1400" dirty="0">
                <a:latin typeface="Consolas"/>
                <a:cs typeface="Consolas"/>
              </a:rPr>
              <a:t>That's one small step for a man, one giant leap for mankind.</a:t>
            </a:r>
          </a:p>
          <a:p>
            <a:pPr marL="1204912" lvl="2" indent="-342900">
              <a:buClr>
                <a:srgbClr val="FF0000"/>
              </a:buClr>
              <a:buNone/>
            </a:pPr>
            <a:endParaRPr lang="en-US" sz="1600" dirty="0">
              <a:latin typeface="Consolas"/>
              <a:cs typeface="Consolas"/>
            </a:endParaRPr>
          </a:p>
          <a:p>
            <a:pPr marL="1204912" lvl="2" indent="-342900">
              <a:buClr>
                <a:srgbClr val="FF0000"/>
              </a:buClr>
              <a:buNone/>
            </a:pPr>
            <a:r>
              <a:rPr lang="en-US" sz="1600" dirty="0" err="1">
                <a:latin typeface="Consolas"/>
                <a:cs typeface="Consolas"/>
              </a:rPr>
              <a:t>c.txt</a:t>
            </a:r>
            <a:r>
              <a:rPr lang="en-US" sz="1600" dirty="0">
                <a:latin typeface="Consolas"/>
                <a:cs typeface="Consolas"/>
              </a:rPr>
              <a:t>:</a:t>
            </a:r>
          </a:p>
          <a:p>
            <a:pPr marL="1204912" lvl="2" indent="-342900">
              <a:buClr>
                <a:srgbClr val="FF0000"/>
              </a:buClr>
              <a:buNone/>
            </a:pPr>
            <a:endParaRPr lang="en-US" sz="1600" dirty="0">
              <a:latin typeface="Consolas"/>
              <a:cs typeface="Consolas"/>
            </a:endParaRPr>
          </a:p>
          <a:p>
            <a:pPr marL="1662112" lvl="3" indent="-342900">
              <a:buClr>
                <a:srgbClr val="FF0000"/>
              </a:buClr>
              <a:buNone/>
            </a:pPr>
            <a:r>
              <a:rPr lang="en-US" sz="1400" dirty="0">
                <a:latin typeface="Consolas"/>
                <a:cs typeface="Consolas"/>
              </a:rPr>
              <a:t>Mary had a little lamb,</a:t>
            </a:r>
          </a:p>
          <a:p>
            <a:pPr marL="1662112" lvl="3" indent="-342900">
              <a:buClr>
                <a:srgbClr val="FF0000"/>
              </a:buClr>
              <a:buNone/>
            </a:pPr>
            <a:r>
              <a:rPr lang="en-US" sz="1400" dirty="0">
                <a:latin typeface="Consolas"/>
                <a:cs typeface="Consolas"/>
              </a:rPr>
              <a:t>Its fleece was white as snow;</a:t>
            </a:r>
          </a:p>
          <a:p>
            <a:pPr marL="1662112" lvl="3" indent="-342900">
              <a:buClr>
                <a:srgbClr val="FF0000"/>
              </a:buClr>
              <a:buNone/>
            </a:pPr>
            <a:r>
              <a:rPr lang="en-US" sz="1400" dirty="0">
                <a:latin typeface="Consolas"/>
                <a:cs typeface="Consolas"/>
              </a:rPr>
              <a:t>And everywhere that Mary went,</a:t>
            </a:r>
          </a:p>
          <a:p>
            <a:pPr marL="1662112" lvl="3" indent="-342900">
              <a:buClr>
                <a:srgbClr val="FF0000"/>
              </a:buClr>
              <a:buNone/>
            </a:pPr>
            <a:r>
              <a:rPr lang="en-US" sz="1400" dirty="0">
                <a:latin typeface="Consolas"/>
                <a:cs typeface="Consolas"/>
              </a:rPr>
              <a:t>The lamb was sure to go.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0" y="0"/>
            <a:ext cx="9142413" cy="1295400"/>
          </a:xfrm>
          <a:ln/>
        </p:spPr>
        <p:txBody>
          <a:bodyPr/>
          <a:lstStyle/>
          <a:p>
            <a:pPr>
              <a:lnSpc>
                <a:spcPct val="94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t>Outline</a:t>
            </a:r>
          </a:p>
        </p:txBody>
      </p:sp>
      <p:sp>
        <p:nvSpPr>
          <p:cNvPr id="4098" name="Rectangle 2"/>
          <p:cNvSpPr>
            <a:spLocks noGrp="1" noChangeArrowheads="1"/>
          </p:cNvSpPr>
          <p:nvPr>
            <p:ph type="body" idx="1"/>
          </p:nvPr>
        </p:nvSpPr>
        <p:spPr>
          <a:xfrm>
            <a:off x="0" y="1981200"/>
            <a:ext cx="9142413" cy="4876800"/>
          </a:xfrm>
          <a:ln/>
        </p:spPr>
        <p:txBody>
          <a:bodyPr/>
          <a:lstStyle/>
          <a:p>
            <a:pPr marL="685800" indent="-342900" algn="l">
              <a:buSzPct val="6000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Remote </a:t>
            </a:r>
            <a:r>
              <a:rPr lang="en-GB" dirty="0" err="1"/>
              <a:t>Akka</a:t>
            </a:r>
            <a:r>
              <a:rPr lang="en-GB" dirty="0"/>
              <a:t> actors</a:t>
            </a:r>
          </a:p>
          <a:p>
            <a:pPr marL="685800" indent="-342900" algn="l">
              <a:buSzPct val="6000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err="1"/>
              <a:t>Akka</a:t>
            </a:r>
            <a:r>
              <a:rPr lang="en-GB" dirty="0"/>
              <a:t> example: </a:t>
            </a:r>
            <a:r>
              <a:rPr lang="en-GB" dirty="0" err="1"/>
              <a:t>mapreduce</a:t>
            </a:r>
            <a:endParaRPr lang="en-GB" dirty="0"/>
          </a:p>
          <a:p>
            <a:pPr marL="685800" indent="-342900" algn="l">
              <a:buSzPct val="6000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Mutual exclusion</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solidFill>
                  <a:srgbClr val="FF0000"/>
                </a:solidFill>
              </a:rPr>
              <a:t>MapReduce</a:t>
            </a:r>
            <a:r>
              <a:rPr lang="en-US" dirty="0">
                <a:solidFill>
                  <a:srgbClr val="FF0000"/>
                </a:solidFill>
              </a:rPr>
              <a:t> example: </a:t>
            </a:r>
            <a:r>
              <a:rPr lang="en-US" dirty="0" err="1">
                <a:solidFill>
                  <a:srgbClr val="FF0000"/>
                </a:solidFill>
              </a:rPr>
              <a:t>wordcount</a:t>
            </a:r>
            <a:endParaRPr lang="en-US" dirty="0">
              <a:solidFill>
                <a:srgbClr val="FF0000"/>
              </a:solidFill>
            </a:endParaRPr>
          </a:p>
        </p:txBody>
      </p:sp>
      <p:sp>
        <p:nvSpPr>
          <p:cNvPr id="3" name="Content Placeholder 2"/>
          <p:cNvSpPr>
            <a:spLocks noGrp="1"/>
          </p:cNvSpPr>
          <p:nvPr>
            <p:ph idx="1"/>
          </p:nvPr>
        </p:nvSpPr>
        <p:spPr>
          <a:xfrm>
            <a:off x="0" y="1538928"/>
            <a:ext cx="8763000" cy="5319072"/>
          </a:xfrm>
        </p:spPr>
        <p:txBody>
          <a:bodyPr/>
          <a:lstStyle/>
          <a:p>
            <a:pPr marL="800100" indent="-342900" algn="l">
              <a:buClr>
                <a:srgbClr val="FF0000"/>
              </a:buClr>
            </a:pPr>
            <a:r>
              <a:rPr lang="en-US" sz="2800" dirty="0"/>
              <a:t>Map phase:</a:t>
            </a:r>
          </a:p>
          <a:p>
            <a:pPr marL="1204912" lvl="2" indent="-342900">
              <a:buClr>
                <a:srgbClr val="FF0000"/>
              </a:buClr>
              <a:buFont typeface="Wingdings" charset="2"/>
              <a:buChar char="§"/>
            </a:pPr>
            <a:r>
              <a:rPr lang="en-US" dirty="0"/>
              <a:t>Function </a:t>
            </a:r>
            <a:r>
              <a:rPr lang="en-US" dirty="0" err="1"/>
              <a:t>mapper</a:t>
            </a:r>
            <a:r>
              <a:rPr lang="en-US" dirty="0"/>
              <a:t> is applied to every (filename, content) pair</a:t>
            </a:r>
          </a:p>
          <a:p>
            <a:pPr marL="1714500" lvl="4" indent="-342900">
              <a:buClr>
                <a:srgbClr val="FF0000"/>
              </a:buClr>
              <a:buFont typeface="Wingdings" charset="2"/>
              <a:buChar char="§"/>
            </a:pPr>
            <a:r>
              <a:rPr lang="en-US" sz="1800" dirty="0" err="1"/>
              <a:t>mapper</a:t>
            </a:r>
            <a:r>
              <a:rPr lang="en-US" sz="1800" dirty="0"/>
              <a:t> moves through the words in the file</a:t>
            </a:r>
          </a:p>
          <a:p>
            <a:pPr marL="1714500" lvl="4" indent="-342900">
              <a:buClr>
                <a:srgbClr val="FF0000"/>
              </a:buClr>
              <a:buFont typeface="Wingdings" charset="2"/>
              <a:buChar char="§"/>
            </a:pPr>
            <a:r>
              <a:rPr lang="en-US" sz="1800" dirty="0"/>
              <a:t>for each word it encounters, it returns the intermediate key and value (word, 1)</a:t>
            </a:r>
          </a:p>
          <a:p>
            <a:pPr marL="1204912" lvl="2" indent="-342900">
              <a:buClr>
                <a:srgbClr val="FF0000"/>
              </a:buClr>
              <a:buFont typeface="Wingdings" charset="2"/>
              <a:buChar char="§"/>
            </a:pPr>
            <a:endParaRPr lang="en-US" sz="1600" dirty="0"/>
          </a:p>
          <a:p>
            <a:pPr marL="1204912" lvl="2" indent="-342900">
              <a:buClr>
                <a:srgbClr val="FF0000"/>
              </a:buClr>
              <a:buFont typeface="Wingdings" charset="2"/>
              <a:buChar char="§"/>
            </a:pPr>
            <a:r>
              <a:rPr lang="en-US" dirty="0"/>
              <a:t>A call to  </a:t>
            </a:r>
            <a:r>
              <a:rPr lang="en-US" sz="1800" dirty="0" err="1">
                <a:latin typeface="Consolas"/>
                <a:cs typeface="Consolas"/>
              </a:rPr>
              <a:t>mapper("a.txt</a:t>
            </a:r>
            <a:r>
              <a:rPr lang="en-US" sz="1800" dirty="0">
                <a:latin typeface="Consolas"/>
                <a:cs typeface="Consolas"/>
              </a:rPr>
              <a:t>", </a:t>
            </a:r>
            <a:r>
              <a:rPr lang="en-US" sz="1800" dirty="0" err="1">
                <a:latin typeface="Consolas"/>
                <a:cs typeface="Consolas"/>
              </a:rPr>
              <a:t>content["a.txt</a:t>
            </a:r>
            <a:r>
              <a:rPr lang="en-US" sz="1800" dirty="0">
                <a:latin typeface="Consolas"/>
                <a:cs typeface="Consolas"/>
              </a:rPr>
              <a:t>"])</a:t>
            </a:r>
            <a:r>
              <a:rPr lang="en-US" dirty="0"/>
              <a:t> returns:</a:t>
            </a:r>
          </a:p>
          <a:p>
            <a:pPr marL="800100" indent="-342900" algn="l">
              <a:buClr>
                <a:srgbClr val="FF0000"/>
              </a:buClr>
            </a:pPr>
            <a:endParaRPr lang="en-US" sz="1800" dirty="0">
              <a:latin typeface="Courier New"/>
              <a:cs typeface="Courier New"/>
            </a:endParaRPr>
          </a:p>
          <a:p>
            <a:pPr marL="862012" lvl="2" indent="0">
              <a:buClr>
                <a:srgbClr val="FF0000"/>
              </a:buClr>
              <a:buNone/>
            </a:pPr>
            <a:r>
              <a:rPr lang="en-US" sz="1600" dirty="0">
                <a:latin typeface="Consolas"/>
                <a:cs typeface="Consolas"/>
              </a:rPr>
              <a:t>[('the', 1), ('quick', 1), ('brown', 1), ('fox', 1), ('jumped', 1), ('over', 1), ('the', 1), ('lazy', 1), ('grey', 1), ('dogs', 1)]</a:t>
            </a:r>
          </a:p>
          <a:p>
            <a:pPr marL="800100" indent="-342900" algn="l">
              <a:buClr>
                <a:srgbClr val="FF0000"/>
              </a:buClr>
            </a:pPr>
            <a:endParaRPr lang="en-US" sz="1800" dirty="0">
              <a:latin typeface="Courier New"/>
              <a:cs typeface="Courier New"/>
            </a:endParaRPr>
          </a:p>
          <a:p>
            <a:pPr marL="1204912" lvl="2" indent="-342900">
              <a:buClr>
                <a:srgbClr val="FF0000"/>
              </a:buClr>
              <a:buFont typeface="Wingdings" charset="2"/>
              <a:buChar char="§"/>
            </a:pPr>
            <a:r>
              <a:rPr lang="en-US" dirty="0">
                <a:cs typeface="Courier New"/>
              </a:rPr>
              <a:t>The output of the Map phase is the concatenation of the lists for  </a:t>
            </a:r>
            <a:r>
              <a:rPr lang="en-US" sz="1800" dirty="0" err="1">
                <a:latin typeface="Consolas"/>
                <a:cs typeface="Consolas"/>
              </a:rPr>
              <a:t>map("a.txt</a:t>
            </a:r>
            <a:r>
              <a:rPr lang="en-US" sz="1800" dirty="0">
                <a:latin typeface="Consolas"/>
                <a:cs typeface="Consolas"/>
              </a:rPr>
              <a:t>", </a:t>
            </a:r>
            <a:r>
              <a:rPr lang="en-US" sz="1800" dirty="0" err="1">
                <a:latin typeface="Consolas"/>
                <a:cs typeface="Consolas"/>
              </a:rPr>
              <a:t>content["a.txt</a:t>
            </a:r>
            <a:r>
              <a:rPr lang="en-US" sz="1800" dirty="0">
                <a:latin typeface="Consolas"/>
                <a:cs typeface="Consolas"/>
              </a:rPr>
              <a:t>"])</a:t>
            </a:r>
            <a:r>
              <a:rPr lang="en-US" dirty="0">
                <a:cs typeface="Courier New"/>
              </a:rPr>
              <a:t>,  </a:t>
            </a:r>
            <a:r>
              <a:rPr lang="en-US" sz="1800" dirty="0" err="1">
                <a:latin typeface="Consolas"/>
                <a:cs typeface="Consolas"/>
              </a:rPr>
              <a:t>map("b.txt</a:t>
            </a:r>
            <a:r>
              <a:rPr lang="en-US" sz="1800" dirty="0">
                <a:latin typeface="Consolas"/>
                <a:cs typeface="Consolas"/>
              </a:rPr>
              <a:t>", </a:t>
            </a:r>
            <a:r>
              <a:rPr lang="en-US" sz="1800" dirty="0" err="1">
                <a:latin typeface="Consolas"/>
                <a:cs typeface="Consolas"/>
              </a:rPr>
              <a:t>content[“b.txt</a:t>
            </a:r>
            <a:r>
              <a:rPr lang="en-US" sz="1800" dirty="0">
                <a:latin typeface="Consolas"/>
                <a:cs typeface="Consolas"/>
              </a:rPr>
              <a:t>"])</a:t>
            </a:r>
            <a:r>
              <a:rPr lang="en-US" dirty="0">
                <a:cs typeface="Courier New"/>
              </a:rPr>
              <a:t>, and  </a:t>
            </a:r>
            <a:r>
              <a:rPr lang="en-US" sz="1800" dirty="0" err="1">
                <a:latin typeface="Consolas"/>
                <a:cs typeface="Consolas"/>
              </a:rPr>
              <a:t>map("c.txt</a:t>
            </a:r>
            <a:r>
              <a:rPr lang="en-US" sz="1800" dirty="0">
                <a:latin typeface="Consolas"/>
                <a:cs typeface="Consolas"/>
              </a:rPr>
              <a:t>", </a:t>
            </a:r>
            <a:r>
              <a:rPr lang="en-US" sz="1800" dirty="0" err="1">
                <a:latin typeface="Consolas"/>
                <a:cs typeface="Consolas"/>
              </a:rPr>
              <a:t>content[“c.txt</a:t>
            </a:r>
            <a:r>
              <a:rPr lang="en-US" sz="1800" dirty="0">
                <a:latin typeface="Consolas"/>
                <a:cs typeface="Consolas"/>
              </a:rPr>
              <a:t>"])</a:t>
            </a:r>
            <a:endParaRPr lang="en-US" dirty="0">
              <a:latin typeface="Consolas"/>
              <a:cs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solidFill>
                  <a:srgbClr val="FF0000"/>
                </a:solidFill>
              </a:rPr>
              <a:t>MapReduce</a:t>
            </a:r>
            <a:r>
              <a:rPr lang="en-US" dirty="0">
                <a:solidFill>
                  <a:srgbClr val="FF0000"/>
                </a:solidFill>
              </a:rPr>
              <a:t> example: </a:t>
            </a:r>
            <a:r>
              <a:rPr lang="en-US" dirty="0" err="1">
                <a:solidFill>
                  <a:srgbClr val="FF0000"/>
                </a:solidFill>
              </a:rPr>
              <a:t>wordcount</a:t>
            </a:r>
            <a:endParaRPr lang="en-US" dirty="0"/>
          </a:p>
        </p:txBody>
      </p:sp>
      <p:sp>
        <p:nvSpPr>
          <p:cNvPr id="3" name="Content Placeholder 2"/>
          <p:cNvSpPr>
            <a:spLocks noGrp="1"/>
          </p:cNvSpPr>
          <p:nvPr>
            <p:ph idx="1"/>
          </p:nvPr>
        </p:nvSpPr>
        <p:spPr>
          <a:xfrm>
            <a:off x="0" y="1538928"/>
            <a:ext cx="9144000" cy="5319072"/>
          </a:xfrm>
        </p:spPr>
        <p:txBody>
          <a:bodyPr/>
          <a:lstStyle/>
          <a:p>
            <a:pPr marL="800100" indent="-342900" algn="l">
              <a:buClr>
                <a:srgbClr val="FF0000"/>
              </a:buClr>
            </a:pPr>
            <a:r>
              <a:rPr lang="en-US" dirty="0">
                <a:cs typeface="Courier New"/>
              </a:rPr>
              <a:t>The output of the Map phase</a:t>
            </a:r>
          </a:p>
          <a:p>
            <a:pPr marL="800100" indent="-342900" algn="l">
              <a:buClr>
                <a:srgbClr val="FF0000"/>
              </a:buClr>
            </a:pPr>
            <a:endParaRPr lang="en-US" sz="1200" dirty="0">
              <a:cs typeface="Courier New"/>
            </a:endParaRPr>
          </a:p>
          <a:p>
            <a:pPr marL="457200" indent="0" algn="l">
              <a:buClr>
                <a:srgbClr val="FF0000"/>
              </a:buClr>
            </a:pPr>
            <a:r>
              <a:rPr lang="en-US" sz="1800" dirty="0">
                <a:latin typeface="Consolas"/>
                <a:cs typeface="Consolas"/>
              </a:rPr>
              <a:t>[('the', 1), ('quick', 1), ('brown', 1), ('fox', 1),</a:t>
            </a:r>
          </a:p>
          <a:p>
            <a:pPr marL="457200" indent="0" algn="l">
              <a:buClr>
                <a:srgbClr val="FF0000"/>
              </a:buClr>
            </a:pPr>
            <a:r>
              <a:rPr lang="en-US" sz="1800" dirty="0">
                <a:latin typeface="Consolas"/>
                <a:cs typeface="Consolas"/>
              </a:rPr>
              <a:t> ('jumped', 1), ('over', 1), ('the', 1), ('lazy', 1),</a:t>
            </a:r>
          </a:p>
          <a:p>
            <a:pPr marL="457200" indent="0" algn="l">
              <a:buClr>
                <a:srgbClr val="FF0000"/>
              </a:buClr>
            </a:pPr>
            <a:r>
              <a:rPr lang="en-US" sz="1800" dirty="0">
                <a:latin typeface="Consolas"/>
                <a:cs typeface="Consolas"/>
              </a:rPr>
              <a:t> ('grey', 1), ('dogs', 1), ('</a:t>
            </a:r>
            <a:r>
              <a:rPr lang="en-US" sz="1800" dirty="0" err="1">
                <a:latin typeface="Consolas"/>
                <a:cs typeface="Consolas"/>
              </a:rPr>
              <a:t>mary</a:t>
            </a:r>
            <a:r>
              <a:rPr lang="en-US" sz="1800" dirty="0">
                <a:latin typeface="Consolas"/>
                <a:cs typeface="Consolas"/>
              </a:rPr>
              <a:t>', 1), ('had', 1),</a:t>
            </a:r>
          </a:p>
          <a:p>
            <a:pPr marL="457200" indent="0" algn="l">
              <a:buClr>
                <a:srgbClr val="FF0000"/>
              </a:buClr>
            </a:pPr>
            <a:r>
              <a:rPr lang="en-US" sz="1800" dirty="0">
                <a:latin typeface="Consolas"/>
                <a:cs typeface="Consolas"/>
              </a:rPr>
              <a:t> ('a', 1), ('little', 1), ('lamb', 1), ('its', 1),</a:t>
            </a:r>
          </a:p>
          <a:p>
            <a:pPr marL="457200" indent="0" algn="l">
              <a:buClr>
                <a:srgbClr val="FF0000"/>
              </a:buClr>
            </a:pPr>
            <a:r>
              <a:rPr lang="en-US" sz="1800" dirty="0">
                <a:latin typeface="Consolas"/>
                <a:cs typeface="Consolas"/>
              </a:rPr>
              <a:t> ('fleece', 1), ('was', 1), ('white', 1), ('as', 1),</a:t>
            </a:r>
          </a:p>
          <a:p>
            <a:pPr marL="457200" indent="0" algn="l">
              <a:buClr>
                <a:srgbClr val="FF0000"/>
              </a:buClr>
            </a:pPr>
            <a:r>
              <a:rPr lang="en-US" sz="1800" dirty="0">
                <a:latin typeface="Consolas"/>
                <a:cs typeface="Consolas"/>
              </a:rPr>
              <a:t> ('snow', 1), ('and', 1), ('everywhere', 1), ('that', 1),</a:t>
            </a:r>
          </a:p>
          <a:p>
            <a:pPr marL="457200" indent="0" algn="l">
              <a:buClr>
                <a:srgbClr val="FF0000"/>
              </a:buClr>
            </a:pPr>
            <a:r>
              <a:rPr lang="en-US" sz="1800" dirty="0">
                <a:latin typeface="Consolas"/>
                <a:cs typeface="Consolas"/>
              </a:rPr>
              <a:t> ('</a:t>
            </a:r>
            <a:r>
              <a:rPr lang="en-US" sz="1800" dirty="0" err="1">
                <a:latin typeface="Consolas"/>
                <a:cs typeface="Consolas"/>
              </a:rPr>
              <a:t>mary</a:t>
            </a:r>
            <a:r>
              <a:rPr lang="en-US" sz="1800" dirty="0">
                <a:latin typeface="Consolas"/>
                <a:cs typeface="Consolas"/>
              </a:rPr>
              <a:t>', 1), ('went', 1), ('the', 1), ('lamb', 1),</a:t>
            </a:r>
          </a:p>
          <a:p>
            <a:pPr marL="457200" indent="0" algn="l">
              <a:buClr>
                <a:srgbClr val="FF0000"/>
              </a:buClr>
            </a:pPr>
            <a:r>
              <a:rPr lang="en-US" sz="1800" dirty="0">
                <a:latin typeface="Consolas"/>
                <a:cs typeface="Consolas"/>
              </a:rPr>
              <a:t> ('was', 1), ('sure', 1), ('to', 1), ('go', 1),</a:t>
            </a:r>
          </a:p>
          <a:p>
            <a:pPr marL="457200" indent="0" algn="l">
              <a:buClr>
                <a:srgbClr val="FF0000"/>
              </a:buClr>
            </a:pPr>
            <a:r>
              <a:rPr lang="en-US" sz="1800" dirty="0">
                <a:latin typeface="Consolas"/>
                <a:cs typeface="Consolas"/>
              </a:rPr>
              <a:t>('</a:t>
            </a:r>
            <a:r>
              <a:rPr lang="en-US" sz="1800" dirty="0" err="1">
                <a:latin typeface="Consolas"/>
                <a:cs typeface="Consolas"/>
              </a:rPr>
              <a:t>thats</a:t>
            </a:r>
            <a:r>
              <a:rPr lang="en-US" sz="1800" dirty="0">
                <a:latin typeface="Consolas"/>
                <a:cs typeface="Consolas"/>
              </a:rPr>
              <a:t>', 1), ('one', 1), ('small', 1), ('step', 1),</a:t>
            </a:r>
          </a:p>
          <a:p>
            <a:pPr marL="457200" indent="0" algn="l">
              <a:buClr>
                <a:srgbClr val="FF0000"/>
              </a:buClr>
            </a:pPr>
            <a:r>
              <a:rPr lang="en-US" sz="1800" dirty="0">
                <a:latin typeface="Consolas"/>
                <a:cs typeface="Consolas"/>
              </a:rPr>
              <a:t>('for', 1), ('a', 1), ('man', 1), ('one', 1),</a:t>
            </a:r>
          </a:p>
          <a:p>
            <a:pPr marL="457200" indent="0" algn="l">
              <a:buClr>
                <a:srgbClr val="FF0000"/>
              </a:buClr>
            </a:pPr>
            <a:r>
              <a:rPr lang="en-US" sz="1800" dirty="0">
                <a:latin typeface="Consolas"/>
                <a:cs typeface="Consolas"/>
              </a:rPr>
              <a:t>('giant', 1), ('leap', 1), ('for', 1), ('mankind', 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solidFill>
                  <a:srgbClr val="FF0000"/>
                </a:solidFill>
              </a:rPr>
              <a:t>MapReduce</a:t>
            </a:r>
            <a:r>
              <a:rPr lang="en-US" dirty="0">
                <a:solidFill>
                  <a:srgbClr val="FF0000"/>
                </a:solidFill>
              </a:rPr>
              <a:t> example: </a:t>
            </a:r>
            <a:r>
              <a:rPr lang="en-US" dirty="0" err="1">
                <a:solidFill>
                  <a:srgbClr val="FF0000"/>
                </a:solidFill>
              </a:rPr>
              <a:t>wordcount</a:t>
            </a:r>
            <a:endParaRPr lang="en-US" dirty="0"/>
          </a:p>
        </p:txBody>
      </p:sp>
      <p:sp>
        <p:nvSpPr>
          <p:cNvPr id="3" name="Content Placeholder 2"/>
          <p:cNvSpPr>
            <a:spLocks noGrp="1"/>
          </p:cNvSpPr>
          <p:nvPr>
            <p:ph idx="1"/>
          </p:nvPr>
        </p:nvSpPr>
        <p:spPr>
          <a:xfrm>
            <a:off x="0" y="1538928"/>
            <a:ext cx="9144000" cy="5319072"/>
          </a:xfrm>
        </p:spPr>
        <p:txBody>
          <a:bodyPr/>
          <a:lstStyle/>
          <a:p>
            <a:pPr marL="800100" indent="-342900" algn="l">
              <a:buClr>
                <a:srgbClr val="FF0000"/>
              </a:buClr>
              <a:buFont typeface="Wingdings" charset="2"/>
              <a:buChar char="§"/>
            </a:pPr>
            <a:r>
              <a:rPr lang="en-US" sz="2800" dirty="0"/>
              <a:t>The Map phase of </a:t>
            </a:r>
            <a:r>
              <a:rPr lang="en-US" sz="2800" dirty="0" err="1"/>
              <a:t>MapReduce</a:t>
            </a:r>
            <a:r>
              <a:rPr lang="en-US" sz="2800" dirty="0"/>
              <a:t> is logically trivial</a:t>
            </a:r>
          </a:p>
          <a:p>
            <a:pPr marL="1200150" lvl="1" indent="-342900">
              <a:buClr>
                <a:srgbClr val="FF0000"/>
              </a:buClr>
              <a:buFont typeface="Wingdings" charset="2"/>
              <a:buChar char="§"/>
            </a:pPr>
            <a:r>
              <a:rPr lang="en-US" sz="2000" dirty="0"/>
              <a:t>But when the input dictionary has, say, 10 billion keys, and those keys point to files held on thousands of different machines, implementing the map phase is actually quite non-trivial.</a:t>
            </a:r>
            <a:endParaRPr lang="en-US" sz="2400" dirty="0"/>
          </a:p>
          <a:p>
            <a:pPr marL="800100" indent="-342900" algn="l">
              <a:buClr>
                <a:srgbClr val="FF0000"/>
              </a:buClr>
              <a:buFont typeface="Wingdings" charset="2"/>
              <a:buChar char="§"/>
            </a:pPr>
            <a:r>
              <a:rPr lang="en-US" sz="2800" dirty="0"/>
              <a:t>The </a:t>
            </a:r>
            <a:r>
              <a:rPr lang="en-US" sz="2800" dirty="0" err="1"/>
              <a:t>MapReduce</a:t>
            </a:r>
            <a:r>
              <a:rPr lang="en-US" sz="2800" dirty="0"/>
              <a:t> library should handle:</a:t>
            </a:r>
          </a:p>
          <a:p>
            <a:pPr marL="1204912" lvl="2" indent="-342900">
              <a:buClr>
                <a:srgbClr val="FF0000"/>
              </a:buClr>
              <a:buFont typeface="Wingdings" charset="2"/>
              <a:buChar char="§"/>
            </a:pPr>
            <a:r>
              <a:rPr lang="en-US" sz="2000" dirty="0"/>
              <a:t>knowing which files are stored on what machines,</a:t>
            </a:r>
          </a:p>
          <a:p>
            <a:pPr marL="1204912" lvl="2" indent="-342900">
              <a:buClr>
                <a:srgbClr val="FF0000"/>
              </a:buClr>
              <a:buFont typeface="Wingdings" charset="2"/>
              <a:buChar char="§"/>
            </a:pPr>
            <a:r>
              <a:rPr lang="en-US" sz="2000" dirty="0"/>
              <a:t>making sure that machine failures don’t affect the computation,</a:t>
            </a:r>
          </a:p>
          <a:p>
            <a:pPr marL="1204912" lvl="2" indent="-342900">
              <a:buClr>
                <a:srgbClr val="FF0000"/>
              </a:buClr>
              <a:buFont typeface="Wingdings" charset="2"/>
              <a:buChar char="§"/>
            </a:pPr>
            <a:r>
              <a:rPr lang="en-US" sz="2000" dirty="0"/>
              <a:t>making efficient use of the network, and</a:t>
            </a:r>
          </a:p>
          <a:p>
            <a:pPr marL="1204912" lvl="2" indent="-342900">
              <a:buClr>
                <a:srgbClr val="FF0000"/>
              </a:buClr>
              <a:buFont typeface="Wingdings" charset="2"/>
              <a:buChar char="§"/>
            </a:pPr>
            <a:r>
              <a:rPr lang="en-US" sz="2000" dirty="0"/>
              <a:t>storing the output in a useable form.</a:t>
            </a:r>
            <a:endParaRPr lang="en-US" sz="2400" dirty="0"/>
          </a:p>
          <a:p>
            <a:pPr marL="800100" indent="-342900" algn="l">
              <a:buClr>
                <a:srgbClr val="FF0000"/>
              </a:buClr>
              <a:buFont typeface="Wingdings" charset="2"/>
              <a:buChar char="§"/>
            </a:pPr>
            <a:r>
              <a:rPr lang="en-US" sz="2800" dirty="0"/>
              <a:t>The programmer only writes the </a:t>
            </a:r>
            <a:r>
              <a:rPr lang="en-US" sz="2800" dirty="0" err="1"/>
              <a:t>mapper</a:t>
            </a:r>
            <a:r>
              <a:rPr lang="en-US" sz="2800" dirty="0"/>
              <a:t> function</a:t>
            </a:r>
          </a:p>
          <a:p>
            <a:pPr marL="1200150" lvl="1" indent="-342900">
              <a:buClr>
                <a:srgbClr val="FF0000"/>
              </a:buClr>
              <a:buFont typeface="Wingdings" charset="2"/>
              <a:buChar char="§"/>
            </a:pPr>
            <a:r>
              <a:rPr lang="en-US" sz="2400" dirty="0"/>
              <a:t>The </a:t>
            </a:r>
            <a:r>
              <a:rPr lang="en-US" sz="2400" dirty="0" err="1"/>
              <a:t>MapReduce</a:t>
            </a:r>
            <a:r>
              <a:rPr lang="en-US" sz="2400" dirty="0"/>
              <a:t> framework takes care of everything else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solidFill>
                  <a:srgbClr val="FF0000"/>
                </a:solidFill>
              </a:rPr>
              <a:t>MapReduce</a:t>
            </a:r>
            <a:r>
              <a:rPr lang="en-US" dirty="0">
                <a:solidFill>
                  <a:srgbClr val="FF0000"/>
                </a:solidFill>
              </a:rPr>
              <a:t> example: </a:t>
            </a:r>
            <a:r>
              <a:rPr lang="en-US" dirty="0" err="1">
                <a:solidFill>
                  <a:srgbClr val="FF0000"/>
                </a:solidFill>
              </a:rPr>
              <a:t>wordcount</a:t>
            </a:r>
            <a:endParaRPr lang="en-US" dirty="0"/>
          </a:p>
        </p:txBody>
      </p:sp>
      <p:sp>
        <p:nvSpPr>
          <p:cNvPr id="3" name="Content Placeholder 2"/>
          <p:cNvSpPr>
            <a:spLocks noGrp="1"/>
          </p:cNvSpPr>
          <p:nvPr>
            <p:ph idx="1"/>
          </p:nvPr>
        </p:nvSpPr>
        <p:spPr>
          <a:xfrm>
            <a:off x="0" y="1538928"/>
            <a:ext cx="8839200" cy="5319072"/>
          </a:xfrm>
        </p:spPr>
        <p:txBody>
          <a:bodyPr/>
          <a:lstStyle/>
          <a:p>
            <a:pPr marL="457200" indent="0" algn="l">
              <a:buClr>
                <a:srgbClr val="FF0000"/>
              </a:buClr>
            </a:pPr>
            <a:r>
              <a:rPr lang="en-US" sz="2800" dirty="0"/>
              <a:t>In preparation for the Reduce phase, the </a:t>
            </a:r>
            <a:r>
              <a:rPr lang="en-US" sz="2800" dirty="0" err="1"/>
              <a:t>MapReduce</a:t>
            </a:r>
            <a:r>
              <a:rPr lang="en-US" sz="2800" dirty="0"/>
              <a:t> library groups together all the intermediate values which have the same key to obtain this intermediate dictionary: </a:t>
            </a:r>
          </a:p>
          <a:p>
            <a:pPr algn="l">
              <a:buClr>
                <a:srgbClr val="FF0000"/>
              </a:buClr>
            </a:pPr>
            <a:endParaRPr lang="en-US" sz="2000" dirty="0">
              <a:latin typeface="Courier New"/>
              <a:cs typeface="Courier New"/>
            </a:endParaRPr>
          </a:p>
          <a:p>
            <a:pPr marL="457200" indent="0" algn="l">
              <a:buClr>
                <a:srgbClr val="FF0000"/>
              </a:buClr>
            </a:pPr>
            <a:r>
              <a:rPr lang="en-US" sz="1800" dirty="0">
                <a:latin typeface="Consolas"/>
                <a:cs typeface="Consolas"/>
              </a:rPr>
              <a:t>{'and': [1], 'fox': [1], 'over': [1], 'one': [1, 1], 'as': [1], 'go': [1], 'its': [1], 'lamb': [1, 1], 'giant': [1], 'for': [1, 1], 'jumped': [1], 'had': [1], 'snow': [1], 'to': [1], 'leap': [1], 'white': [1], 'was': [1, 1], '</a:t>
            </a:r>
            <a:r>
              <a:rPr lang="en-US" sz="1800" dirty="0" err="1">
                <a:latin typeface="Consolas"/>
                <a:cs typeface="Consolas"/>
              </a:rPr>
              <a:t>mary</a:t>
            </a:r>
            <a:r>
              <a:rPr lang="en-US" sz="1800" dirty="0">
                <a:latin typeface="Consolas"/>
                <a:cs typeface="Consolas"/>
              </a:rPr>
              <a:t>': [1, 1], 'brown': [1], 'lazy': [1], 'sure': [1], 'that': [1], 'little': [1], 'small': [1], 'step': [1], 'everywhere': [1], 'mankind': [1], 'went': [1], 'man': [1], 'a': [1, 1], 'fleece': [1], 'grey': [1], 'dogs': [1], 'quick': [1], 'the': [1, 1, 1], '</a:t>
            </a:r>
            <a:r>
              <a:rPr lang="en-US" sz="1800" dirty="0" err="1">
                <a:latin typeface="Consolas"/>
                <a:cs typeface="Consolas"/>
              </a:rPr>
              <a:t>thats</a:t>
            </a:r>
            <a:r>
              <a:rPr lang="en-US" sz="1800" dirty="0">
                <a:latin typeface="Consolas"/>
                <a:cs typeface="Consolas"/>
              </a:rPr>
              <a:t>': [1]}</a:t>
            </a:r>
          </a:p>
          <a:p>
            <a:pPr algn="l">
              <a:buClr>
                <a:srgbClr val="FF0000"/>
              </a:buClr>
              <a:buFont typeface="Wingdings" charset="2"/>
              <a:buChar char="§"/>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solidFill>
                  <a:srgbClr val="FF0000"/>
                </a:solidFill>
              </a:rPr>
              <a:t>MapReduce</a:t>
            </a:r>
            <a:r>
              <a:rPr lang="en-US" dirty="0">
                <a:solidFill>
                  <a:srgbClr val="FF0000"/>
                </a:solidFill>
              </a:rPr>
              <a:t> example: </a:t>
            </a:r>
            <a:r>
              <a:rPr lang="en-US" dirty="0" err="1">
                <a:solidFill>
                  <a:srgbClr val="FF0000"/>
                </a:solidFill>
              </a:rPr>
              <a:t>wordcount</a:t>
            </a:r>
            <a:endParaRPr lang="en-US" dirty="0"/>
          </a:p>
        </p:txBody>
      </p:sp>
      <p:sp>
        <p:nvSpPr>
          <p:cNvPr id="3" name="Content Placeholder 2"/>
          <p:cNvSpPr>
            <a:spLocks noGrp="1"/>
          </p:cNvSpPr>
          <p:nvPr>
            <p:ph idx="1"/>
          </p:nvPr>
        </p:nvSpPr>
        <p:spPr>
          <a:xfrm>
            <a:off x="0" y="1538928"/>
            <a:ext cx="9144000" cy="5319072"/>
          </a:xfrm>
        </p:spPr>
        <p:txBody>
          <a:bodyPr/>
          <a:lstStyle/>
          <a:p>
            <a:pPr marL="800100" indent="-342900" algn="l">
              <a:buClr>
                <a:srgbClr val="FF0000"/>
              </a:buClr>
            </a:pPr>
            <a:r>
              <a:rPr lang="en-US" sz="2800" dirty="0"/>
              <a:t>In the Reduce phase, a programmer-defined function</a:t>
            </a:r>
          </a:p>
          <a:p>
            <a:pPr marL="800100" indent="-342900" algn="l">
              <a:buClr>
                <a:srgbClr val="FF0000"/>
              </a:buClr>
            </a:pPr>
            <a:endParaRPr lang="en-US" sz="1200" dirty="0"/>
          </a:p>
          <a:p>
            <a:pPr marL="800100" indent="-50800" algn="l">
              <a:buClr>
                <a:srgbClr val="FF0000"/>
              </a:buClr>
            </a:pPr>
            <a:r>
              <a:rPr lang="en-US" sz="1800" dirty="0">
                <a:latin typeface="Consolas"/>
                <a:cs typeface="Consolas"/>
              </a:rPr>
              <a:t> </a:t>
            </a:r>
            <a:r>
              <a:rPr lang="en-US" sz="1800" dirty="0" err="1">
                <a:latin typeface="Consolas"/>
                <a:cs typeface="Consolas"/>
              </a:rPr>
              <a:t>reducer(out_key</a:t>
            </a:r>
            <a:r>
              <a:rPr lang="en-US" sz="1800" dirty="0">
                <a:latin typeface="Consolas"/>
                <a:cs typeface="Consolas"/>
              </a:rPr>
              <a:t>, </a:t>
            </a:r>
            <a:r>
              <a:rPr lang="en-US" sz="1800" dirty="0" err="1">
                <a:latin typeface="Consolas"/>
                <a:cs typeface="Consolas"/>
              </a:rPr>
              <a:t>intermediate_value_list</a:t>
            </a:r>
            <a:r>
              <a:rPr lang="en-US" sz="1800" dirty="0">
                <a:latin typeface="Consolas"/>
                <a:cs typeface="Consolas"/>
              </a:rPr>
              <a:t>)</a:t>
            </a:r>
          </a:p>
          <a:p>
            <a:pPr marL="800100" indent="-342900" algn="l">
              <a:buClr>
                <a:srgbClr val="FF0000"/>
              </a:buClr>
            </a:pPr>
            <a:endParaRPr lang="en-US" sz="1200" dirty="0"/>
          </a:p>
          <a:p>
            <a:pPr marL="800100" indent="-342900" algn="l">
              <a:buClr>
                <a:srgbClr val="FF0000"/>
              </a:buClr>
            </a:pPr>
            <a:r>
              <a:rPr lang="en-US" sz="2800" dirty="0"/>
              <a:t>is applied to each entry in the intermediate dictionary.</a:t>
            </a:r>
          </a:p>
          <a:p>
            <a:pPr marL="800100" indent="-342900" algn="l">
              <a:buClr>
                <a:srgbClr val="FF0000"/>
              </a:buClr>
            </a:pPr>
            <a:endParaRPr lang="en-US" sz="2800" dirty="0"/>
          </a:p>
          <a:p>
            <a:pPr marL="800100" indent="-342900" algn="l">
              <a:buClr>
                <a:srgbClr val="FF0000"/>
              </a:buClr>
            </a:pPr>
            <a:r>
              <a:rPr lang="en-US" sz="2800" dirty="0"/>
              <a:t>For </a:t>
            </a:r>
            <a:r>
              <a:rPr lang="en-US" sz="2800" dirty="0" err="1"/>
              <a:t>wordcount</a:t>
            </a:r>
            <a:r>
              <a:rPr lang="en-US" sz="2800" dirty="0"/>
              <a:t>, reducer</a:t>
            </a:r>
          </a:p>
          <a:p>
            <a:pPr marL="1204912" lvl="2" indent="-342900">
              <a:buClr>
                <a:srgbClr val="FF0000"/>
              </a:buClr>
              <a:buFont typeface="Wingdings" charset="2"/>
              <a:buChar char="§"/>
            </a:pPr>
            <a:r>
              <a:rPr lang="en-US" sz="2000" dirty="0"/>
              <a:t>sums up the list of intermediate values, and</a:t>
            </a:r>
          </a:p>
          <a:p>
            <a:pPr marL="1204912" lvl="2" indent="-342900">
              <a:buClr>
                <a:srgbClr val="FF0000"/>
              </a:buClr>
              <a:buFont typeface="Wingdings" charset="2"/>
              <a:buChar char="§"/>
            </a:pPr>
            <a:r>
              <a:rPr lang="en-US" sz="2000" dirty="0"/>
              <a:t>returns both </a:t>
            </a:r>
            <a:r>
              <a:rPr lang="en-US" sz="2000" dirty="0" err="1"/>
              <a:t>out_key</a:t>
            </a:r>
            <a:r>
              <a:rPr lang="en-US" sz="2000" dirty="0"/>
              <a:t> and the sum as the output.</a:t>
            </a:r>
          </a:p>
          <a:p>
            <a:pPr marL="800100" lvl="1" indent="-342900">
              <a:buClr>
                <a:srgbClr val="FF0000"/>
              </a:buClr>
              <a:buNone/>
            </a:pPr>
            <a:endParaRPr lang="en-US" sz="1800" dirty="0">
              <a:latin typeface="Courier New"/>
              <a:cs typeface="Courier New"/>
            </a:endParaRPr>
          </a:p>
          <a:p>
            <a:pPr marL="800100" lvl="1" indent="0">
              <a:buClr>
                <a:srgbClr val="FF0000"/>
              </a:buClr>
              <a:buNone/>
            </a:pPr>
            <a:r>
              <a:rPr lang="en-US" sz="1800" dirty="0">
                <a:latin typeface="Consolas"/>
                <a:cs typeface="Consolas"/>
              </a:rPr>
              <a:t>def </a:t>
            </a:r>
            <a:r>
              <a:rPr lang="en-US" sz="1800" dirty="0" err="1">
                <a:latin typeface="Consolas"/>
                <a:cs typeface="Consolas"/>
              </a:rPr>
              <a:t>reduce(out_key</a:t>
            </a:r>
            <a:r>
              <a:rPr lang="en-US" sz="1800" dirty="0">
                <a:latin typeface="Consolas"/>
                <a:cs typeface="Consolas"/>
              </a:rPr>
              <a:t>, </a:t>
            </a:r>
            <a:r>
              <a:rPr lang="en-US" sz="1800" dirty="0" err="1">
                <a:latin typeface="Consolas"/>
                <a:cs typeface="Consolas"/>
              </a:rPr>
              <a:t>intermediate_value_list</a:t>
            </a:r>
            <a:r>
              <a:rPr lang="en-US" sz="1800" dirty="0">
                <a:latin typeface="Consolas"/>
                <a:cs typeface="Consolas"/>
              </a:rPr>
              <a:t>):</a:t>
            </a:r>
          </a:p>
          <a:p>
            <a:pPr marL="800100" lvl="1" indent="0">
              <a:buClr>
                <a:srgbClr val="FF0000"/>
              </a:buClr>
              <a:buNone/>
            </a:pPr>
            <a:r>
              <a:rPr lang="en-US" sz="1800" dirty="0">
                <a:latin typeface="Consolas"/>
                <a:cs typeface="Consolas"/>
              </a:rPr>
              <a:t>  return (</a:t>
            </a:r>
            <a:r>
              <a:rPr lang="en-US" sz="1800" dirty="0" err="1">
                <a:latin typeface="Consolas"/>
                <a:cs typeface="Consolas"/>
              </a:rPr>
              <a:t>out_key</a:t>
            </a:r>
            <a:r>
              <a:rPr lang="en-US" sz="1800" dirty="0">
                <a:latin typeface="Consolas"/>
                <a:cs typeface="Consolas"/>
              </a:rPr>
              <a:t>, </a:t>
            </a:r>
            <a:r>
              <a:rPr lang="en-US" sz="1800" dirty="0" err="1">
                <a:latin typeface="Consolas"/>
                <a:cs typeface="Consolas"/>
              </a:rPr>
              <a:t>sum(intermediate_value_list</a:t>
            </a:r>
            <a:r>
              <a:rPr lang="en-US" sz="1800" dirty="0">
                <a:latin typeface="Consolas"/>
                <a:cs typeface="Consolas"/>
              </a:rPr>
              <a:t>))</a:t>
            </a:r>
          </a:p>
          <a:p>
            <a:pPr marL="800100" lvl="1" indent="0">
              <a:buClr>
                <a:srgbClr val="FF0000"/>
              </a:buClr>
              <a:buNone/>
            </a:pPr>
            <a:endParaRPr lang="en-US" dirty="0">
              <a:latin typeface="Consolas"/>
              <a:cs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solidFill>
                  <a:srgbClr val="FF0000"/>
                </a:solidFill>
              </a:rPr>
              <a:t>MapReduce</a:t>
            </a:r>
            <a:r>
              <a:rPr lang="en-US" dirty="0">
                <a:solidFill>
                  <a:srgbClr val="FF0000"/>
                </a:solidFill>
              </a:rPr>
              <a:t> example: </a:t>
            </a:r>
            <a:r>
              <a:rPr lang="en-US" dirty="0" err="1">
                <a:solidFill>
                  <a:srgbClr val="FF0000"/>
                </a:solidFill>
              </a:rPr>
              <a:t>wordcount</a:t>
            </a:r>
            <a:endParaRPr lang="en-US" dirty="0"/>
          </a:p>
        </p:txBody>
      </p:sp>
      <p:sp>
        <p:nvSpPr>
          <p:cNvPr id="3" name="Content Placeholder 2"/>
          <p:cNvSpPr>
            <a:spLocks noGrp="1"/>
          </p:cNvSpPr>
          <p:nvPr>
            <p:ph idx="1"/>
          </p:nvPr>
        </p:nvSpPr>
        <p:spPr>
          <a:xfrm>
            <a:off x="0" y="1538928"/>
            <a:ext cx="8839200" cy="5319072"/>
          </a:xfrm>
        </p:spPr>
        <p:txBody>
          <a:bodyPr/>
          <a:lstStyle/>
          <a:p>
            <a:pPr marL="457200" indent="0" algn="l">
              <a:buClr>
                <a:srgbClr val="FF0000"/>
              </a:buClr>
            </a:pPr>
            <a:r>
              <a:rPr lang="en-US" sz="2800" dirty="0"/>
              <a:t>The output from the Reduce phase, and from the complete </a:t>
            </a:r>
            <a:r>
              <a:rPr lang="en-US" sz="2800" dirty="0" err="1"/>
              <a:t>MapReduce</a:t>
            </a:r>
            <a:r>
              <a:rPr lang="en-US" sz="2800" dirty="0"/>
              <a:t> computation, is:</a:t>
            </a:r>
          </a:p>
          <a:p>
            <a:pPr algn="l">
              <a:buClr>
                <a:srgbClr val="FF0000"/>
              </a:buClr>
              <a:buFont typeface="Wingdings" charset="2"/>
              <a:buChar char="§"/>
            </a:pPr>
            <a:endParaRPr lang="en-US" dirty="0"/>
          </a:p>
          <a:p>
            <a:pPr marL="457200" indent="0" algn="l">
              <a:buClr>
                <a:srgbClr val="FF0000"/>
              </a:buClr>
            </a:pPr>
            <a:r>
              <a:rPr lang="en-US" sz="1800" dirty="0">
                <a:latin typeface="Consolas"/>
                <a:cs typeface="Consolas"/>
              </a:rPr>
              <a:t>[('and', 1), ('fox', 1), ('over', 1), ('one', 2), ('as', 1),</a:t>
            </a:r>
          </a:p>
          <a:p>
            <a:pPr marL="457200" indent="0" algn="l">
              <a:buClr>
                <a:srgbClr val="FF0000"/>
              </a:buClr>
            </a:pPr>
            <a:r>
              <a:rPr lang="en-US" sz="1800" dirty="0">
                <a:latin typeface="Consolas"/>
                <a:cs typeface="Consolas"/>
              </a:rPr>
              <a:t> ('go', 1), ('its', 1), ('lamb', 2), ('giant', 1), ('for', 2),</a:t>
            </a:r>
          </a:p>
          <a:p>
            <a:pPr marL="457200" indent="0" algn="l">
              <a:buClr>
                <a:srgbClr val="FF0000"/>
              </a:buClr>
            </a:pPr>
            <a:r>
              <a:rPr lang="en-US" sz="1800" dirty="0">
                <a:latin typeface="Consolas"/>
                <a:cs typeface="Consolas"/>
              </a:rPr>
              <a:t> ('jumped', 1), ('had', 1), ('snow', 1), ('to', 1), ('leap', 1),</a:t>
            </a:r>
          </a:p>
          <a:p>
            <a:pPr marL="457200" indent="0" algn="l">
              <a:buClr>
                <a:srgbClr val="FF0000"/>
              </a:buClr>
            </a:pPr>
            <a:r>
              <a:rPr lang="en-US" sz="1800" dirty="0">
                <a:latin typeface="Consolas"/>
                <a:cs typeface="Consolas"/>
              </a:rPr>
              <a:t> ('white', 1), ('was', 2), ('</a:t>
            </a:r>
            <a:r>
              <a:rPr lang="en-US" sz="1800" dirty="0" err="1">
                <a:latin typeface="Consolas"/>
                <a:cs typeface="Consolas"/>
              </a:rPr>
              <a:t>mary</a:t>
            </a:r>
            <a:r>
              <a:rPr lang="en-US" sz="1800" dirty="0">
                <a:latin typeface="Consolas"/>
                <a:cs typeface="Consolas"/>
              </a:rPr>
              <a:t>', 2), ('brown', 1), ('lazy', 1),</a:t>
            </a:r>
          </a:p>
          <a:p>
            <a:pPr marL="457200" indent="0" algn="l">
              <a:buClr>
                <a:srgbClr val="FF0000"/>
              </a:buClr>
            </a:pPr>
            <a:r>
              <a:rPr lang="en-US" sz="1800" dirty="0">
                <a:latin typeface="Consolas"/>
                <a:cs typeface="Consolas"/>
              </a:rPr>
              <a:t> ('sure', 1), ('that', 1), ('little', 1), ('small', 1),</a:t>
            </a:r>
          </a:p>
          <a:p>
            <a:pPr marL="457200" indent="0" algn="l">
              <a:buClr>
                <a:srgbClr val="FF0000"/>
              </a:buClr>
            </a:pPr>
            <a:r>
              <a:rPr lang="en-US" sz="1800" dirty="0">
                <a:latin typeface="Consolas"/>
                <a:cs typeface="Consolas"/>
              </a:rPr>
              <a:t> ('step', 1), ('everywhere', 1), ('mankind', 1), ('went', 1),</a:t>
            </a:r>
          </a:p>
          <a:p>
            <a:pPr marL="457200" indent="0" algn="l">
              <a:buClr>
                <a:srgbClr val="FF0000"/>
              </a:buClr>
            </a:pPr>
            <a:r>
              <a:rPr lang="en-US" sz="1800" dirty="0">
                <a:latin typeface="Consolas"/>
                <a:cs typeface="Consolas"/>
              </a:rPr>
              <a:t> ('man', 1), ('a', 2), ('fleece', 1), ('grey', 1), ('dogs', 1),</a:t>
            </a:r>
          </a:p>
          <a:p>
            <a:pPr marL="457200" indent="0" algn="l">
              <a:buClr>
                <a:srgbClr val="FF0000"/>
              </a:buClr>
            </a:pPr>
            <a:r>
              <a:rPr lang="en-US" sz="1800" dirty="0">
                <a:latin typeface="Consolas"/>
                <a:cs typeface="Consolas"/>
              </a:rPr>
              <a:t> ('quick', 1), ('the', 3), ('</a:t>
            </a:r>
            <a:r>
              <a:rPr lang="en-US" sz="1800" dirty="0" err="1">
                <a:latin typeface="Consolas"/>
                <a:cs typeface="Consolas"/>
              </a:rPr>
              <a:t>thats</a:t>
            </a:r>
            <a:r>
              <a:rPr lang="en-US" sz="1800" dirty="0">
                <a:latin typeface="Consolas"/>
                <a:cs typeface="Consolas"/>
              </a:rPr>
              <a:t>', 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solidFill>
                  <a:srgbClr val="FF0000"/>
                </a:solidFill>
              </a:rPr>
              <a:t>MapReduce</a:t>
            </a:r>
            <a:r>
              <a:rPr lang="en-US" dirty="0">
                <a:solidFill>
                  <a:srgbClr val="FF0000"/>
                </a:solidFill>
              </a:rPr>
              <a:t> example: </a:t>
            </a:r>
            <a:r>
              <a:rPr lang="en-US" dirty="0" err="1">
                <a:solidFill>
                  <a:srgbClr val="FF0000"/>
                </a:solidFill>
              </a:rPr>
              <a:t>wordcount</a:t>
            </a:r>
            <a:endParaRPr lang="en-US" dirty="0"/>
          </a:p>
        </p:txBody>
      </p:sp>
      <p:sp>
        <p:nvSpPr>
          <p:cNvPr id="3" name="Content Placeholder 2"/>
          <p:cNvSpPr>
            <a:spLocks noGrp="1"/>
          </p:cNvSpPr>
          <p:nvPr>
            <p:ph idx="1"/>
          </p:nvPr>
        </p:nvSpPr>
        <p:spPr>
          <a:xfrm>
            <a:off x="0" y="1219200"/>
            <a:ext cx="9144000" cy="5638800"/>
          </a:xfrm>
        </p:spPr>
        <p:txBody>
          <a:bodyPr/>
          <a:lstStyle/>
          <a:p>
            <a:pPr marL="800100" indent="0" algn="l">
              <a:buClr>
                <a:srgbClr val="FF0000"/>
              </a:buClr>
            </a:pPr>
            <a:r>
              <a:rPr lang="en-US" sz="2400" dirty="0"/>
              <a:t>Map and Reduce can be done in parallel... but how is the grouping step that takes place between the Map phase and the Reduce phase done?</a:t>
            </a:r>
          </a:p>
          <a:p>
            <a:pPr marL="1092200" lvl="2" indent="-292100">
              <a:buClr>
                <a:srgbClr val="FF0000"/>
              </a:buClr>
              <a:buFont typeface="Wingdings" charset="2"/>
              <a:buChar char="§"/>
            </a:pPr>
            <a:r>
              <a:rPr lang="en-US" sz="1800" dirty="0"/>
              <a:t>For the reducer functions to work in parallel, we need to ensure that all the intermediate values corresponding to the same key get sent to the same machine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solidFill>
                  <a:srgbClr val="FF0000"/>
                </a:solidFill>
              </a:rPr>
              <a:t>MapReduce</a:t>
            </a:r>
            <a:r>
              <a:rPr lang="en-US" dirty="0">
                <a:solidFill>
                  <a:srgbClr val="FF0000"/>
                </a:solidFill>
              </a:rPr>
              <a:t> example: </a:t>
            </a:r>
            <a:r>
              <a:rPr lang="en-US" dirty="0" err="1">
                <a:solidFill>
                  <a:srgbClr val="FF0000"/>
                </a:solidFill>
              </a:rPr>
              <a:t>wordcount</a:t>
            </a:r>
            <a:endParaRPr lang="en-US" dirty="0"/>
          </a:p>
        </p:txBody>
      </p:sp>
      <p:sp>
        <p:nvSpPr>
          <p:cNvPr id="3" name="Content Placeholder 2"/>
          <p:cNvSpPr>
            <a:spLocks noGrp="1"/>
          </p:cNvSpPr>
          <p:nvPr>
            <p:ph idx="1"/>
          </p:nvPr>
        </p:nvSpPr>
        <p:spPr>
          <a:xfrm>
            <a:off x="0" y="1219200"/>
            <a:ext cx="9144000" cy="5638800"/>
          </a:xfrm>
        </p:spPr>
        <p:txBody>
          <a:bodyPr/>
          <a:lstStyle/>
          <a:p>
            <a:pPr marL="800100" indent="0" algn="l">
              <a:buClr>
                <a:srgbClr val="FF0000"/>
              </a:buClr>
            </a:pPr>
            <a:r>
              <a:rPr lang="en-US" sz="2400" dirty="0"/>
              <a:t>Map and Reduce can be done in parallel... but how is the grouping step that takes place between the Map phase and the Reduce phase done?</a:t>
            </a:r>
          </a:p>
          <a:p>
            <a:pPr marL="1092200" lvl="2" indent="-292100">
              <a:buClr>
                <a:srgbClr val="FF0000"/>
              </a:buClr>
              <a:buFont typeface="Wingdings" charset="2"/>
              <a:buChar char="§"/>
            </a:pPr>
            <a:r>
              <a:rPr lang="en-US" sz="1800" dirty="0"/>
              <a:t>For the reducer functions to work in parallel, we need to ensure that all the intermediate values corresponding to the same key get sent to the same machine</a:t>
            </a:r>
          </a:p>
          <a:p>
            <a:pPr marL="1092200" indent="-292100" algn="l">
              <a:buClr>
                <a:srgbClr val="FF0000"/>
              </a:buClr>
            </a:pPr>
            <a:r>
              <a:rPr lang="en-US" sz="2400" dirty="0"/>
              <a:t>The general idea:</a:t>
            </a:r>
          </a:p>
          <a:p>
            <a:pPr marL="1092200" lvl="2" indent="-292100">
              <a:buClr>
                <a:srgbClr val="FF0000"/>
              </a:buClr>
              <a:buFont typeface="Wingdings" charset="2"/>
              <a:buChar char="§"/>
            </a:pPr>
            <a:r>
              <a:rPr lang="en-US" sz="1800" dirty="0"/>
              <a:t>Imagine you’ve got 1000 machines that you’re going to use to run reduce on.</a:t>
            </a:r>
          </a:p>
          <a:p>
            <a:pPr marL="1092200" lvl="2" indent="-292100">
              <a:buClr>
                <a:srgbClr val="FF0000"/>
              </a:buClr>
              <a:buFont typeface="Wingdings" charset="2"/>
              <a:buChar char="§"/>
            </a:pPr>
            <a:r>
              <a:rPr lang="en-US" sz="1800" dirty="0"/>
              <a:t>As the </a:t>
            </a:r>
            <a:r>
              <a:rPr lang="en-US" sz="1800" dirty="0" err="1"/>
              <a:t>mapper</a:t>
            </a:r>
            <a:r>
              <a:rPr lang="en-US" sz="1800" dirty="0"/>
              <a:t> functions compute the output keys and intermediate value lists, they compute </a:t>
            </a:r>
            <a:r>
              <a:rPr lang="en-US" sz="1800" dirty="0" err="1"/>
              <a:t>hash(out_key</a:t>
            </a:r>
            <a:r>
              <a:rPr lang="en-US" sz="1800" dirty="0"/>
              <a:t>) mod 1000 for some hash function.</a:t>
            </a:r>
          </a:p>
          <a:p>
            <a:pPr marL="1092200" lvl="2" indent="-292100">
              <a:buClr>
                <a:srgbClr val="FF0000"/>
              </a:buClr>
              <a:buFont typeface="Wingdings" charset="2"/>
              <a:buChar char="§"/>
            </a:pPr>
            <a:r>
              <a:rPr lang="en-US" sz="1800" dirty="0"/>
              <a:t>This number is used to identify the machine in the cluster that the corresponding reducer will be run on, and the resulting output key and value list is then sent to that machine.</a:t>
            </a:r>
          </a:p>
          <a:p>
            <a:pPr marL="1092200" lvl="2" indent="-292100">
              <a:buClr>
                <a:srgbClr val="FF0000"/>
              </a:buClr>
              <a:buFont typeface="Wingdings" charset="2"/>
              <a:buChar char="§"/>
            </a:pPr>
            <a:r>
              <a:rPr lang="en-US" sz="1800" dirty="0"/>
              <a:t>Because every machine running </a:t>
            </a:r>
            <a:r>
              <a:rPr lang="en-US" sz="1800" dirty="0" err="1"/>
              <a:t>mapper</a:t>
            </a:r>
            <a:r>
              <a:rPr lang="en-US" sz="1800" dirty="0"/>
              <a:t> uses the same hash function, this ensures that value lists corresponding to the same output key all end up at the same machine.</a:t>
            </a:r>
          </a:p>
          <a:p>
            <a:pPr marL="1092200" lvl="2" indent="-292100">
              <a:buClr>
                <a:srgbClr val="FF0000"/>
              </a:buClr>
              <a:buFont typeface="Wingdings" charset="2"/>
              <a:buChar char="§"/>
            </a:pPr>
            <a:r>
              <a:rPr lang="en-US" sz="1800" dirty="0"/>
              <a:t>Furthermore, by using a hash we ensure that the output keys end up pretty evenly spread over machines in the cluster</a:t>
            </a:r>
          </a:p>
        </p:txBody>
      </p:sp>
    </p:spTree>
    <p:extLst>
      <p:ext uri="{BB962C8B-B14F-4D97-AF65-F5344CB8AC3E}">
        <p14:creationId xmlns:p14="http://schemas.microsoft.com/office/powerpoint/2010/main" val="3667428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mapreduce</a:t>
            </a:r>
            <a:r>
              <a:rPr lang="en-US" dirty="0"/>
              <a:t> example</a:t>
            </a:r>
            <a:endParaRPr lang="en-US" dirty="0">
              <a:solidFill>
                <a:srgbClr val="FF0000"/>
              </a:solidFill>
            </a:endParaRPr>
          </a:p>
        </p:txBody>
      </p:sp>
      <p:sp>
        <p:nvSpPr>
          <p:cNvPr id="3" name="Content Placeholder 2"/>
          <p:cNvSpPr>
            <a:spLocks noGrp="1"/>
          </p:cNvSpPr>
          <p:nvPr>
            <p:ph idx="1"/>
          </p:nvPr>
        </p:nvSpPr>
        <p:spPr>
          <a:xfrm>
            <a:off x="0" y="1676400"/>
            <a:ext cx="9144000" cy="5181600"/>
          </a:xfrm>
        </p:spPr>
        <p:txBody>
          <a:bodyPr/>
          <a:lstStyle/>
          <a:p>
            <a:pPr marL="457200" indent="0" algn="l">
              <a:buClr>
                <a:srgbClr val="FF0000"/>
              </a:buClr>
            </a:pPr>
            <a:endParaRPr lang="en-US" sz="2400" dirty="0"/>
          </a:p>
          <a:p>
            <a:pPr marL="457200" indent="0" algn="l">
              <a:buClr>
                <a:srgbClr val="FF0000"/>
              </a:buClr>
            </a:pPr>
            <a:endParaRPr lang="en-US" sz="2400" dirty="0"/>
          </a:p>
          <a:p>
            <a:pPr marL="457200" indent="0" algn="l">
              <a:buClr>
                <a:srgbClr val="FF0000"/>
              </a:buClr>
            </a:pPr>
            <a:r>
              <a:rPr lang="en-US" sz="2400" dirty="0"/>
              <a:t>project </a:t>
            </a:r>
            <a:r>
              <a:rPr lang="en-US" sz="2400" dirty="0" err="1"/>
              <a:t>mapreduce</a:t>
            </a:r>
            <a:r>
              <a:rPr lang="en-US" sz="2400" dirty="0"/>
              <a:t> in lecture 3 code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idx="4294967295"/>
          </p:nvPr>
        </p:nvSpPr>
        <p:spPr>
          <a:xfrm>
            <a:off x="457200" y="457200"/>
            <a:ext cx="8229600" cy="732124"/>
          </a:xfrm>
          <a:ln/>
        </p:spPr>
        <p:txBody>
          <a:bodyPr lIns="90000" tIns="46800" rIns="90000" bIns="46800">
            <a:spAutoFit/>
          </a:bodyPr>
          <a:lstStyle/>
          <a:p>
            <a:pPr>
              <a:lnSpc>
                <a:spcPct val="93000"/>
              </a:lnSpc>
              <a:buClr>
                <a:srgbClr val="FF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err="1"/>
              <a:t>MapReduce</a:t>
            </a:r>
            <a:r>
              <a:rPr lang="en-GB" dirty="0"/>
              <a:t> optimizations</a:t>
            </a:r>
          </a:p>
        </p:txBody>
      </p:sp>
      <p:sp>
        <p:nvSpPr>
          <p:cNvPr id="29698" name="Rectangle 2"/>
          <p:cNvSpPr>
            <a:spLocks noGrp="1" noChangeArrowheads="1"/>
          </p:cNvSpPr>
          <p:nvPr>
            <p:ph type="body" idx="4294967295"/>
          </p:nvPr>
        </p:nvSpPr>
        <p:spPr>
          <a:xfrm>
            <a:off x="457200" y="1981200"/>
            <a:ext cx="8686800" cy="2010218"/>
          </a:xfrm>
          <a:ln/>
        </p:spPr>
        <p:txBody>
          <a:bodyPr wrap="square" lIns="90000" tIns="46800" rIns="90000" bIns="46800">
            <a:spAutoFit/>
          </a:bodyPr>
          <a:lstStyle/>
          <a:p>
            <a:pPr algn="l">
              <a:lnSpc>
                <a:spcPct val="93000"/>
              </a:lnSpc>
              <a:buClr>
                <a:srgbClr val="FF0000"/>
              </a:buClr>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Locality</a:t>
            </a:r>
          </a:p>
          <a:p>
            <a:pPr algn="l">
              <a:lnSpc>
                <a:spcPct val="93000"/>
              </a:lnSpc>
              <a:buClr>
                <a:srgbClr val="FF0000"/>
              </a:buClr>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Fault Tolerance</a:t>
            </a:r>
          </a:p>
          <a:p>
            <a:pPr algn="l">
              <a:lnSpc>
                <a:spcPct val="93000"/>
              </a:lnSpc>
              <a:buClr>
                <a:srgbClr val="FF0000"/>
              </a:buClr>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Time optimization</a:t>
            </a:r>
          </a:p>
          <a:p>
            <a:pPr algn="l">
              <a:lnSpc>
                <a:spcPct val="93000"/>
              </a:lnSpc>
              <a:buClr>
                <a:srgbClr val="FF0000"/>
              </a:buClr>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Bandwidth optimization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Actors</a:t>
            </a:r>
          </a:p>
        </p:txBody>
      </p:sp>
      <p:sp>
        <p:nvSpPr>
          <p:cNvPr id="4" name="Rectangle 2"/>
          <p:cNvSpPr>
            <a:spLocks noGrp="1" noChangeArrowheads="1"/>
          </p:cNvSpPr>
          <p:nvPr>
            <p:ph idx="1"/>
          </p:nvPr>
        </p:nvSpPr>
        <p:spPr>
          <a:xfrm>
            <a:off x="7938" y="1600200"/>
            <a:ext cx="9136062" cy="4114800"/>
          </a:xfrm>
          <a:ln/>
        </p:spPr>
        <p:txBody>
          <a:bodyPr lIns="0" tIns="0" rIns="0" bIns="0"/>
          <a:lstStyle/>
          <a:p>
            <a:pPr marL="914400" indent="-449263" algn="l">
              <a:buClr>
                <a:srgbClr val="000000"/>
              </a:buClr>
              <a:buSzPct val="60000"/>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GB" sz="2800" dirty="0">
                <a:latin typeface="+mj-lt"/>
              </a:rPr>
              <a:t>Distributed by default</a:t>
            </a:r>
          </a:p>
          <a:p>
            <a:pPr marL="1203325" lvl="2" indent="-338138">
              <a:buClr>
                <a:srgbClr val="000000"/>
              </a:buClr>
              <a:buSzPct val="60000"/>
              <a:buBlip>
                <a:blip r:embed="rId2"/>
              </a:buBlip>
              <a:tabLst>
                <a:tab pos="0" algn="l"/>
                <a:tab pos="111125"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dirty="0">
                <a:latin typeface="+mj-lt"/>
              </a:rPr>
              <a:t>Actor interactions are asynchronous messages</a:t>
            </a:r>
          </a:p>
          <a:p>
            <a:pPr marL="1203325" lvl="2" indent="-338138">
              <a:buClr>
                <a:srgbClr val="000000"/>
              </a:buClr>
              <a:buSzPct val="60000"/>
              <a:buBlip>
                <a:blip r:embed="rId2"/>
              </a:buBlip>
              <a:tabLst>
                <a:tab pos="0" algn="l"/>
                <a:tab pos="111125"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dirty="0">
                <a:latin typeface="+mj-lt"/>
              </a:rPr>
              <a:t>Local actor interactions are optimization of general case (remote actors)</a:t>
            </a:r>
          </a:p>
          <a:p>
            <a:pPr marL="1597025" lvl="1" indent="-450850">
              <a:buClr>
                <a:srgbClr val="000000"/>
              </a:buClr>
              <a:buSzPct val="60000"/>
              <a:buBlip>
                <a:blip r:embed="rId2"/>
              </a:buBlip>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US" dirty="0">
              <a:latin typeface="+mj-lt"/>
            </a:endParaRPr>
          </a:p>
          <a:p>
            <a:pPr marL="1597025" lvl="1" indent="-450850">
              <a:buClr>
                <a:srgbClr val="000000"/>
              </a:buClr>
              <a:buSzPct val="60000"/>
              <a:buBlip>
                <a:blip r:embed="rId2"/>
              </a:buBlip>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US" dirty="0">
              <a:latin typeface="+mj-lt"/>
            </a:endParaRPr>
          </a:p>
          <a:p>
            <a:pPr marL="2005012" lvl="2" indent="-45085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US" dirty="0">
              <a:latin typeface="+mj-lt"/>
            </a:endParaRPr>
          </a:p>
        </p:txBody>
      </p:sp>
    </p:spTree>
    <p:extLst>
      <p:ext uri="{BB962C8B-B14F-4D97-AF65-F5344CB8AC3E}">
        <p14:creationId xmlns:p14="http://schemas.microsoft.com/office/powerpoint/2010/main" val="33654479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idx="4294967295"/>
          </p:nvPr>
        </p:nvSpPr>
        <p:spPr>
          <a:xfrm>
            <a:off x="457200" y="457200"/>
            <a:ext cx="8229600" cy="732124"/>
          </a:xfrm>
          <a:ln/>
        </p:spPr>
        <p:txBody>
          <a:bodyPr lIns="90000" tIns="46800" rIns="90000" bIns="46800">
            <a:spAutoFit/>
          </a:bodyPr>
          <a:lstStyle/>
          <a:p>
            <a:pPr>
              <a:lnSpc>
                <a:spcPct val="93000"/>
              </a:lnSpc>
              <a:buClr>
                <a:srgbClr val="FF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Locality</a:t>
            </a:r>
          </a:p>
        </p:txBody>
      </p:sp>
      <p:sp>
        <p:nvSpPr>
          <p:cNvPr id="29698" name="Rectangle 2"/>
          <p:cNvSpPr>
            <a:spLocks noGrp="1" noChangeArrowheads="1"/>
          </p:cNvSpPr>
          <p:nvPr>
            <p:ph type="body" idx="4294967295"/>
          </p:nvPr>
        </p:nvSpPr>
        <p:spPr>
          <a:xfrm>
            <a:off x="457200" y="1981200"/>
            <a:ext cx="8686800" cy="3278155"/>
          </a:xfrm>
          <a:ln/>
        </p:spPr>
        <p:txBody>
          <a:bodyPr wrap="square" lIns="90000" tIns="46800" rIns="90000" bIns="46800">
            <a:spAutoFit/>
          </a:bodyPr>
          <a:lstStyle/>
          <a:p>
            <a:pPr marL="0" indent="0" algn="l">
              <a:lnSpc>
                <a:spcPct val="93000"/>
              </a:lnSpc>
              <a:buClr>
                <a:srgbClr val="FF00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Master program divvies up tasks based on location of data</a:t>
            </a:r>
          </a:p>
          <a:p>
            <a:pPr lvl="1">
              <a:lnSpc>
                <a:spcPct val="93000"/>
              </a:lnSpc>
              <a:buClr>
                <a:srgbClr val="FF0000"/>
              </a:buClr>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tries to have </a:t>
            </a:r>
            <a:r>
              <a:rPr lang="en-GB" sz="2400" dirty="0" err="1"/>
              <a:t>mapper</a:t>
            </a:r>
            <a:r>
              <a:rPr lang="en-GB" sz="2400" dirty="0"/>
              <a:t> tasks on same machine as physical file data, or at least same rack</a:t>
            </a:r>
          </a:p>
          <a:p>
            <a:pPr algn="l">
              <a:lnSpc>
                <a:spcPct val="93000"/>
              </a:lnSpc>
              <a:buClr>
                <a:srgbClr val="FF00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800" dirty="0"/>
          </a:p>
          <a:p>
            <a:pPr algn="l">
              <a:lnSpc>
                <a:spcPct val="93000"/>
              </a:lnSpc>
              <a:buClr>
                <a:srgbClr val="FF00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err="1"/>
              <a:t>mapper</a:t>
            </a:r>
            <a:r>
              <a:rPr lang="en-GB" sz="2800" dirty="0"/>
              <a:t> task inputs are divided into 64 MB blocks</a:t>
            </a:r>
          </a:p>
          <a:p>
            <a:pPr lvl="1">
              <a:lnSpc>
                <a:spcPct val="93000"/>
              </a:lnSpc>
              <a:buClr>
                <a:srgbClr val="FF0000"/>
              </a:buClr>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same size as Google File System chunks</a:t>
            </a:r>
          </a:p>
          <a:p>
            <a:pPr algn="l">
              <a:lnSpc>
                <a:spcPct val="93000"/>
              </a:lnSpc>
              <a:buClr>
                <a:srgbClr val="FF0000"/>
              </a:buClr>
              <a:buFont typeface="Wingdings"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idx="4294967295"/>
          </p:nvPr>
        </p:nvSpPr>
        <p:spPr>
          <a:xfrm>
            <a:off x="457200" y="776938"/>
            <a:ext cx="8229600" cy="732124"/>
          </a:xfrm>
          <a:ln/>
        </p:spPr>
        <p:txBody>
          <a:bodyPr lIns="90000" tIns="46800" rIns="90000" bIns="46800">
            <a:spAutoFit/>
          </a:bodyPr>
          <a:lstStyle/>
          <a:p>
            <a:pPr>
              <a:lnSpc>
                <a:spcPct val="93000"/>
              </a:lnSpc>
              <a:buClr>
                <a:srgbClr val="FF0000"/>
              </a:buClr>
              <a:buFont typeface="Wingdings"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Redundancy for Fault Tolerance</a:t>
            </a:r>
          </a:p>
        </p:txBody>
      </p:sp>
      <p:sp>
        <p:nvSpPr>
          <p:cNvPr id="30722" name="Rectangle 2"/>
          <p:cNvSpPr>
            <a:spLocks noGrp="1" noChangeArrowheads="1"/>
          </p:cNvSpPr>
          <p:nvPr>
            <p:ph type="body" idx="4294967295"/>
          </p:nvPr>
        </p:nvSpPr>
        <p:spPr>
          <a:xfrm>
            <a:off x="457200" y="2286000"/>
            <a:ext cx="8229600" cy="1732501"/>
          </a:xfrm>
          <a:ln/>
        </p:spPr>
        <p:txBody>
          <a:bodyPr lIns="90000" tIns="46800" rIns="90000" bIns="46800">
            <a:spAutoFit/>
          </a:bodyPr>
          <a:lstStyle/>
          <a:p>
            <a:pPr algn="l">
              <a:lnSpc>
                <a:spcPct val="84000"/>
              </a:lnSpc>
              <a:buClr>
                <a:srgbClr val="FF00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Master detects worker failures via periodic heartbeats</a:t>
            </a:r>
          </a:p>
          <a:p>
            <a:pPr lvl="1" algn="l">
              <a:lnSpc>
                <a:spcPct val="84000"/>
              </a:lnSpc>
              <a:buClr>
                <a:srgbClr val="FF0000"/>
              </a:buClr>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Re-executes completed &amp; in-progress </a:t>
            </a:r>
            <a:r>
              <a:rPr lang="en-GB" sz="2400" dirty="0" err="1"/>
              <a:t>mapper</a:t>
            </a:r>
            <a:r>
              <a:rPr lang="en-GB" sz="2400" dirty="0"/>
              <a:t> tasks</a:t>
            </a:r>
          </a:p>
          <a:p>
            <a:pPr lvl="1" algn="l">
              <a:lnSpc>
                <a:spcPct val="84000"/>
              </a:lnSpc>
              <a:buClr>
                <a:srgbClr val="FF0000"/>
              </a:buClr>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Re-executes in-progress reducer tasks</a:t>
            </a:r>
          </a:p>
          <a:p>
            <a:pPr algn="l">
              <a:lnSpc>
                <a:spcPct val="84000"/>
              </a:lnSpc>
              <a:buClr>
                <a:srgbClr val="FF0000"/>
              </a:buClr>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8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Redundancy for time optimization</a:t>
            </a:r>
          </a:p>
        </p:txBody>
      </p:sp>
      <p:sp>
        <p:nvSpPr>
          <p:cNvPr id="3" name="Content Placeholder 2"/>
          <p:cNvSpPr>
            <a:spLocks noGrp="1"/>
          </p:cNvSpPr>
          <p:nvPr>
            <p:ph idx="1"/>
          </p:nvPr>
        </p:nvSpPr>
        <p:spPr>
          <a:xfrm>
            <a:off x="0" y="1468099"/>
            <a:ext cx="9144000" cy="5389901"/>
          </a:xfrm>
        </p:spPr>
        <p:txBody>
          <a:bodyPr/>
          <a:lstStyle/>
          <a:p>
            <a:pPr marL="800100" lvl="1" indent="-342900">
              <a:buClr>
                <a:srgbClr val="FF0000"/>
              </a:buClr>
              <a:buNone/>
            </a:pPr>
            <a:r>
              <a:rPr lang="en-GB" dirty="0"/>
              <a:t>Reduce phase can’t start until Map phase is complete</a:t>
            </a:r>
            <a:endParaRPr lang="en-US" dirty="0"/>
          </a:p>
          <a:p>
            <a:pPr marL="800100" lvl="2" indent="-342900">
              <a:buClr>
                <a:srgbClr val="FF0000"/>
              </a:buClr>
              <a:buNone/>
            </a:pPr>
            <a:endParaRPr lang="en-US" dirty="0"/>
          </a:p>
          <a:p>
            <a:pPr marL="800100" lvl="2" indent="-342900">
              <a:buClr>
                <a:srgbClr val="FF0000"/>
              </a:buClr>
              <a:buNone/>
            </a:pPr>
            <a:r>
              <a:rPr lang="en-US" sz="2800" dirty="0"/>
              <a:t>Slow workers significantly lengthen completion time</a:t>
            </a:r>
          </a:p>
          <a:p>
            <a:pPr marL="1257300" lvl="4" indent="-342900">
              <a:buClr>
                <a:srgbClr val="FF0000"/>
              </a:buClr>
              <a:buFont typeface="Wingdings" charset="2"/>
              <a:buChar char="§"/>
            </a:pPr>
            <a:r>
              <a:rPr lang="en-GB" sz="2400" dirty="0"/>
              <a:t>A single slow disk controller can rate-limit the whole process</a:t>
            </a:r>
            <a:endParaRPr lang="en-US" sz="2400" dirty="0"/>
          </a:p>
          <a:p>
            <a:pPr marL="1257300" lvl="4" indent="-342900">
              <a:buClr>
                <a:srgbClr val="FF0000"/>
              </a:buClr>
              <a:buFont typeface="Wingdings" charset="2"/>
              <a:buChar char="§"/>
            </a:pPr>
            <a:r>
              <a:rPr lang="en-US" sz="2400" dirty="0"/>
              <a:t>Other jobs consuming resources on machine</a:t>
            </a:r>
          </a:p>
          <a:p>
            <a:pPr marL="1257300" lvl="4" indent="-342900">
              <a:buClr>
                <a:srgbClr val="FF0000"/>
              </a:buClr>
              <a:buFont typeface="Wingdings" charset="2"/>
              <a:buChar char="§"/>
            </a:pPr>
            <a:r>
              <a:rPr lang="en-US" sz="2400" dirty="0"/>
              <a:t>Bad disks with soft errors transfer data very slowly</a:t>
            </a:r>
          </a:p>
          <a:p>
            <a:pPr marL="1257300" lvl="4" indent="-342900">
              <a:buClr>
                <a:srgbClr val="FF0000"/>
              </a:buClr>
              <a:buFont typeface="Wingdings" charset="2"/>
              <a:buChar char="§"/>
            </a:pPr>
            <a:r>
              <a:rPr lang="en-US" sz="2400" dirty="0"/>
              <a:t>Weird things: processor caches disabled</a:t>
            </a:r>
          </a:p>
          <a:p>
            <a:pPr marL="800100" lvl="1" indent="-342900">
              <a:buClr>
                <a:srgbClr val="FF0000"/>
              </a:buClr>
              <a:buNone/>
            </a:pPr>
            <a:endParaRPr lang="en-US" dirty="0"/>
          </a:p>
          <a:p>
            <a:pPr marL="800100" lvl="1" indent="-342900">
              <a:buClr>
                <a:srgbClr val="FF0000"/>
              </a:buClr>
              <a:buNone/>
            </a:pPr>
            <a:r>
              <a:rPr lang="en-US" dirty="0"/>
              <a:t>Solution: Near end of phase, spawn backup copies of tasks</a:t>
            </a:r>
          </a:p>
          <a:p>
            <a:pPr marL="1257300" lvl="3" indent="-342900">
              <a:buClr>
                <a:srgbClr val="FF0000"/>
              </a:buClr>
              <a:buFont typeface="Wingdings" charset="2"/>
              <a:buChar char="§"/>
            </a:pPr>
            <a:r>
              <a:rPr lang="en-US" sz="2400" dirty="0"/>
              <a:t>Whichever one finishes first "wins”</a:t>
            </a:r>
          </a:p>
          <a:p>
            <a:pPr marL="1257300" lvl="3" indent="-342900">
              <a:buClr>
                <a:srgbClr val="FF0000"/>
              </a:buClr>
              <a:buFont typeface="Wingdings" charset="2"/>
              <a:buChar char="§"/>
            </a:pPr>
            <a:r>
              <a:rPr lang="en-US" sz="2400" dirty="0"/>
              <a:t>Effect: Dramatically shortens job completion time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457200" y="776938"/>
            <a:ext cx="8229600" cy="732124"/>
          </a:xfrm>
          <a:ln/>
        </p:spPr>
        <p:txBody>
          <a:bodyPr lIns="90000" tIns="46800" rIns="90000" bIns="46800">
            <a:spAutoFit/>
          </a:bodyPr>
          <a:lstStyle/>
          <a:p>
            <a:pPr>
              <a:lnSpc>
                <a:spcPct val="93000"/>
              </a:lnSpc>
              <a:buClr>
                <a:srgbClr val="FF0000"/>
              </a:buClr>
              <a:buFont typeface="Wingdings"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Bandwidth Optimizations</a:t>
            </a:r>
          </a:p>
        </p:txBody>
      </p:sp>
      <p:sp>
        <p:nvSpPr>
          <p:cNvPr id="32770" name="Rectangle 2"/>
          <p:cNvSpPr>
            <a:spLocks noGrp="1" noChangeArrowheads="1"/>
          </p:cNvSpPr>
          <p:nvPr>
            <p:ph type="body" idx="4294967295"/>
          </p:nvPr>
        </p:nvSpPr>
        <p:spPr>
          <a:xfrm>
            <a:off x="457200" y="2286000"/>
            <a:ext cx="8229600" cy="2308351"/>
          </a:xfrm>
          <a:ln/>
        </p:spPr>
        <p:txBody>
          <a:bodyPr lIns="90000" tIns="46800" rIns="90000" bIns="46800">
            <a:spAutoFit/>
          </a:bodyPr>
          <a:lstStyle/>
          <a:p>
            <a:pPr marL="0" indent="0" algn="l">
              <a:lnSpc>
                <a:spcPct val="93000"/>
              </a:lnSpc>
              <a:buClr>
                <a:srgbClr val="FF00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“Aggregator” function can run on same machine as a </a:t>
            </a:r>
            <a:r>
              <a:rPr lang="en-GB" sz="2800" dirty="0" err="1"/>
              <a:t>mapper</a:t>
            </a:r>
            <a:r>
              <a:rPr lang="en-GB" sz="2800" dirty="0"/>
              <a:t> function</a:t>
            </a:r>
          </a:p>
          <a:p>
            <a:pPr marL="0" indent="0" algn="l">
              <a:lnSpc>
                <a:spcPct val="93000"/>
              </a:lnSpc>
              <a:buClr>
                <a:srgbClr val="FF00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800" dirty="0"/>
          </a:p>
          <a:p>
            <a:pPr marL="0" indent="0" algn="l">
              <a:lnSpc>
                <a:spcPct val="93000"/>
              </a:lnSpc>
              <a:buClr>
                <a:srgbClr val="FF0000"/>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Causes a mini-reduce phase to occur before the real </a:t>
            </a:r>
            <a:br>
              <a:rPr lang="en-GB" sz="2800" dirty="0"/>
            </a:br>
            <a:r>
              <a:rPr lang="en-GB" sz="2800" dirty="0"/>
              <a:t>Reduce phase, to save bandwidth</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533400" y="2670943"/>
            <a:ext cx="8229600" cy="724238"/>
          </a:xfrm>
          <a:ln/>
        </p:spPr>
        <p:txBody>
          <a:bodyPr lIns="90000" tIns="46800" rIns="90000" bIns="46800">
            <a:spAutoFit/>
          </a:bodyPr>
          <a:lstStyle/>
          <a:p>
            <a:pPr>
              <a:lnSpc>
                <a:spcPct val="93000"/>
              </a:lnSpc>
              <a:buClr>
                <a:srgbClr val="FF0000"/>
              </a:buClr>
              <a:buFont typeface="Wingdings"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Mutual Exclusion</a:t>
            </a:r>
          </a:p>
        </p:txBody>
      </p:sp>
    </p:spTree>
    <p:extLst>
      <p:ext uri="{BB962C8B-B14F-4D97-AF65-F5344CB8AC3E}">
        <p14:creationId xmlns:p14="http://schemas.microsoft.com/office/powerpoint/2010/main" val="22034781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0" y="0"/>
            <a:ext cx="9142413" cy="1143000"/>
          </a:xfrm>
          <a:ln/>
        </p:spPr>
        <p:txBody>
          <a:bodyPr/>
          <a:lstStyle/>
          <a:p>
            <a:pPr>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t>Mutual exclusion</a:t>
            </a:r>
          </a:p>
        </p:txBody>
      </p:sp>
      <p:sp>
        <p:nvSpPr>
          <p:cNvPr id="33794" name="Rectangle 2"/>
          <p:cNvSpPr>
            <a:spLocks noGrp="1" noChangeArrowheads="1"/>
          </p:cNvSpPr>
          <p:nvPr>
            <p:ph type="body" idx="1"/>
          </p:nvPr>
        </p:nvSpPr>
        <p:spPr>
          <a:xfrm>
            <a:off x="0" y="1752600"/>
            <a:ext cx="9142413" cy="5105400"/>
          </a:xfrm>
          <a:ln/>
        </p:spPr>
        <p:txBody>
          <a:bodyPr/>
          <a:lstStyle/>
          <a:p>
            <a:pPr marL="795338" indent="-338138" algn="l">
              <a:lnSpc>
                <a:spcPct val="94000"/>
              </a:lnSpc>
              <a:buSzPct val="60000"/>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800" dirty="0"/>
              <a:t>Multiple processes, shared data.</a:t>
            </a:r>
          </a:p>
          <a:p>
            <a:pPr marL="795338" indent="-338138" algn="l">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800" dirty="0"/>
          </a:p>
          <a:p>
            <a:pPr marL="795338" indent="-338138" algn="l">
              <a:buSzPct val="60000"/>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800" dirty="0"/>
              <a:t>Critical regions used to achieve mutual exclusion.</a:t>
            </a:r>
          </a:p>
          <a:p>
            <a:pPr marL="795338" indent="-338138" algn="l">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800" dirty="0"/>
          </a:p>
          <a:p>
            <a:pPr marL="457200" indent="0" algn="l">
              <a:buSzPct val="60000"/>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800" dirty="0"/>
              <a:t>In single-processor systems, critical regions are protected using semaphores, monitors etc.</a:t>
            </a:r>
          </a:p>
          <a:p>
            <a:pPr marL="795338" indent="-338138" algn="l">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800" dirty="0"/>
          </a:p>
          <a:p>
            <a:pPr marL="795338" indent="-338138" algn="l">
              <a:buSzPct val="60000"/>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800" dirty="0"/>
              <a:t>In distributed systems, several approaches exist. </a:t>
            </a:r>
          </a:p>
        </p:txBody>
      </p:sp>
    </p:spTree>
    <p:extLst>
      <p:ext uri="{BB962C8B-B14F-4D97-AF65-F5344CB8AC3E}">
        <p14:creationId xmlns:p14="http://schemas.microsoft.com/office/powerpoint/2010/main" val="4284673048"/>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0" y="0"/>
            <a:ext cx="9140825" cy="1139825"/>
          </a:xfrm>
          <a:ln/>
        </p:spPr>
        <p:txBody>
          <a:bodyPr/>
          <a:lstStyle/>
          <a:p>
            <a:pPr>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Safety and liveness properties</a:t>
            </a:r>
          </a:p>
        </p:txBody>
      </p:sp>
      <p:sp>
        <p:nvSpPr>
          <p:cNvPr id="34818" name="Rectangle 2"/>
          <p:cNvSpPr>
            <a:spLocks noGrp="1" noChangeArrowheads="1"/>
          </p:cNvSpPr>
          <p:nvPr>
            <p:ph type="subTitle" idx="4294967295"/>
          </p:nvPr>
        </p:nvSpPr>
        <p:spPr bwMode="auto">
          <a:xfrm>
            <a:off x="3175" y="1203325"/>
            <a:ext cx="8683625" cy="5656263"/>
          </a:xfrm>
          <a:prstGeom prst="rect">
            <a:avLst/>
          </a:prstGeom>
          <a:noFill/>
          <a:ln/>
        </p:spPr>
        <p:txBody>
          <a:bodyPr lIns="0" tIns="0" rIns="0" bIns="0" anchor="ctr">
            <a:prstTxWarp prst="textNoShape">
              <a:avLst/>
            </a:prstTxWarp>
          </a:bodyPr>
          <a:lstStyle/>
          <a:p>
            <a:pPr marL="457200" lvl="1" indent="0">
              <a:lnSpc>
                <a:spcPct val="94000"/>
              </a:lnSpc>
              <a:spcBef>
                <a:spcPts val="763"/>
              </a:spcBef>
              <a:buSzPct val="60000"/>
              <a:buNone/>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3200" dirty="0"/>
              <a:t>A distributed algorithm must satisfy the following properties:</a:t>
            </a:r>
          </a:p>
          <a:p>
            <a:pPr marL="1252538" lvl="3" indent="-338138">
              <a:lnSpc>
                <a:spcPct val="90000"/>
              </a:lnSpc>
              <a:spcBef>
                <a:spcPts val="763"/>
              </a:spcBef>
              <a:buSzPct val="60000"/>
              <a:buFont typeface="StarSymbol" charset="0"/>
              <a:buBlip>
                <a:blip r:embed="rId3"/>
              </a:buBlip>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2400" dirty="0"/>
              <a:t>Safety (nothing bad happens)</a:t>
            </a:r>
          </a:p>
          <a:p>
            <a:pPr marL="1252538" lvl="3" indent="-338138">
              <a:lnSpc>
                <a:spcPct val="90000"/>
              </a:lnSpc>
              <a:spcBef>
                <a:spcPts val="763"/>
              </a:spcBef>
              <a:buSzPct val="60000"/>
              <a:buFont typeface="StarSymbol" charset="0"/>
              <a:buBlip>
                <a:blip r:embed="rId3"/>
              </a:buBlip>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2400" dirty="0" err="1"/>
              <a:t>Liveness</a:t>
            </a:r>
            <a:r>
              <a:rPr lang="en-GB" sz="2400" dirty="0"/>
              <a:t> (eventually something good happens)</a:t>
            </a:r>
            <a:endParaRPr lang="en-GB" dirty="0"/>
          </a:p>
          <a:p>
            <a:pPr marL="795338" lvl="1" indent="-338138">
              <a:lnSpc>
                <a:spcPct val="90000"/>
              </a:lnSpc>
              <a:spcBef>
                <a:spcPts val="763"/>
              </a:spcBef>
              <a:buSzPct val="60000"/>
              <a:buFont typeface="StarSymbol" charset="0"/>
              <a:buBlip>
                <a:blip r:embed="rId3"/>
              </a:buBlip>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endParaRPr lang="en-GB" sz="1800" dirty="0"/>
          </a:p>
          <a:p>
            <a:pPr marL="795338" lvl="1" indent="-338138">
              <a:lnSpc>
                <a:spcPct val="90000"/>
              </a:lnSpc>
              <a:spcBef>
                <a:spcPts val="763"/>
              </a:spcBef>
              <a:buSzPct val="60000"/>
              <a:buNone/>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3200" dirty="0"/>
              <a:t>For mutual exclusion:</a:t>
            </a:r>
          </a:p>
          <a:p>
            <a:pPr marL="1252538" lvl="3" indent="-338138">
              <a:lnSpc>
                <a:spcPct val="90000"/>
              </a:lnSpc>
              <a:spcBef>
                <a:spcPts val="663"/>
              </a:spcBef>
              <a:buSzPct val="60000"/>
              <a:buFont typeface="StarSymbol" charset="0"/>
              <a:buBlip>
                <a:blip r:embed="rId3"/>
              </a:buBlip>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2400" dirty="0"/>
              <a:t>Safety: </a:t>
            </a:r>
          </a:p>
          <a:p>
            <a:pPr marL="914400" lvl="3" indent="0">
              <a:lnSpc>
                <a:spcPct val="90000"/>
              </a:lnSpc>
              <a:spcBef>
                <a:spcPts val="663"/>
              </a:spcBef>
              <a:buSzPct val="60000"/>
              <a:buNone/>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endParaRPr lang="en-GB" dirty="0"/>
          </a:p>
          <a:p>
            <a:pPr marL="1252538" lvl="3" indent="-338138">
              <a:lnSpc>
                <a:spcPct val="90000"/>
              </a:lnSpc>
              <a:spcBef>
                <a:spcPts val="663"/>
              </a:spcBef>
              <a:buSzPct val="60000"/>
              <a:buFont typeface="StarSymbol" charset="0"/>
              <a:buBlip>
                <a:blip r:embed="rId3"/>
              </a:buBlip>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2400" dirty="0" err="1"/>
              <a:t>Liveness</a:t>
            </a:r>
            <a:r>
              <a:rPr lang="en-GB" sz="2400" dirty="0"/>
              <a:t>:</a:t>
            </a:r>
          </a:p>
        </p:txBody>
      </p:sp>
    </p:spTree>
    <p:extLst>
      <p:ext uri="{BB962C8B-B14F-4D97-AF65-F5344CB8AC3E}">
        <p14:creationId xmlns:p14="http://schemas.microsoft.com/office/powerpoint/2010/main" val="2770808967"/>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0" y="0"/>
            <a:ext cx="9140825" cy="1139825"/>
          </a:xfrm>
          <a:ln/>
        </p:spPr>
        <p:txBody>
          <a:bodyPr/>
          <a:lstStyle/>
          <a:p>
            <a:pPr>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Safety and liveness properties</a:t>
            </a:r>
          </a:p>
        </p:txBody>
      </p:sp>
      <p:sp>
        <p:nvSpPr>
          <p:cNvPr id="34818" name="Rectangle 2"/>
          <p:cNvSpPr>
            <a:spLocks noGrp="1" noChangeArrowheads="1"/>
          </p:cNvSpPr>
          <p:nvPr>
            <p:ph type="subTitle" idx="4294967295"/>
          </p:nvPr>
        </p:nvSpPr>
        <p:spPr bwMode="auto">
          <a:xfrm>
            <a:off x="3175" y="1203325"/>
            <a:ext cx="8683625" cy="5656263"/>
          </a:xfrm>
          <a:prstGeom prst="rect">
            <a:avLst/>
          </a:prstGeom>
          <a:noFill/>
          <a:ln/>
        </p:spPr>
        <p:txBody>
          <a:bodyPr lIns="0" tIns="0" rIns="0" bIns="0" anchor="ctr">
            <a:prstTxWarp prst="textNoShape">
              <a:avLst/>
            </a:prstTxWarp>
          </a:bodyPr>
          <a:lstStyle/>
          <a:p>
            <a:pPr marL="457200" lvl="1" indent="0">
              <a:lnSpc>
                <a:spcPct val="94000"/>
              </a:lnSpc>
              <a:spcBef>
                <a:spcPts val="763"/>
              </a:spcBef>
              <a:buSzPct val="60000"/>
              <a:buNone/>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3200" dirty="0"/>
              <a:t>A distributed algorithm must satisfy the following properties:</a:t>
            </a:r>
          </a:p>
          <a:p>
            <a:pPr marL="1252538" lvl="3" indent="-338138">
              <a:lnSpc>
                <a:spcPct val="90000"/>
              </a:lnSpc>
              <a:spcBef>
                <a:spcPts val="763"/>
              </a:spcBef>
              <a:buSzPct val="60000"/>
              <a:buFont typeface="StarSymbol" charset="0"/>
              <a:buBlip>
                <a:blip r:embed="rId3"/>
              </a:buBlip>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2400" dirty="0"/>
              <a:t>Safety (nothing bad happens)</a:t>
            </a:r>
          </a:p>
          <a:p>
            <a:pPr marL="1252538" lvl="3" indent="-338138">
              <a:lnSpc>
                <a:spcPct val="90000"/>
              </a:lnSpc>
              <a:spcBef>
                <a:spcPts val="763"/>
              </a:spcBef>
              <a:buSzPct val="60000"/>
              <a:buFont typeface="StarSymbol" charset="0"/>
              <a:buBlip>
                <a:blip r:embed="rId3"/>
              </a:buBlip>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2400" dirty="0" err="1"/>
              <a:t>Liveness</a:t>
            </a:r>
            <a:r>
              <a:rPr lang="en-GB" sz="2400" dirty="0"/>
              <a:t> (eventually something good happens)</a:t>
            </a:r>
            <a:endParaRPr lang="en-GB" dirty="0"/>
          </a:p>
          <a:p>
            <a:pPr marL="795338" lvl="1" indent="-338138">
              <a:lnSpc>
                <a:spcPct val="90000"/>
              </a:lnSpc>
              <a:spcBef>
                <a:spcPts val="763"/>
              </a:spcBef>
              <a:buSzPct val="60000"/>
              <a:buFont typeface="StarSymbol" charset="0"/>
              <a:buBlip>
                <a:blip r:embed="rId3"/>
              </a:buBlip>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endParaRPr lang="en-GB" sz="1800" dirty="0"/>
          </a:p>
          <a:p>
            <a:pPr marL="795338" lvl="1" indent="-338138">
              <a:lnSpc>
                <a:spcPct val="90000"/>
              </a:lnSpc>
              <a:spcBef>
                <a:spcPts val="763"/>
              </a:spcBef>
              <a:buSzPct val="60000"/>
              <a:buNone/>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3200" dirty="0"/>
              <a:t>For mutual exclusion:</a:t>
            </a:r>
          </a:p>
          <a:p>
            <a:pPr marL="1252538" lvl="3" indent="-338138">
              <a:lnSpc>
                <a:spcPct val="90000"/>
              </a:lnSpc>
              <a:spcBef>
                <a:spcPts val="663"/>
              </a:spcBef>
              <a:buSzPct val="60000"/>
              <a:buFont typeface="StarSymbol" charset="0"/>
              <a:buBlip>
                <a:blip r:embed="rId3"/>
              </a:buBlip>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2400" dirty="0"/>
              <a:t>Safety: at most one process may execute in the critical section at a time</a:t>
            </a:r>
          </a:p>
          <a:p>
            <a:pPr marL="1252538" lvl="3" indent="-338138">
              <a:lnSpc>
                <a:spcPct val="90000"/>
              </a:lnSpc>
              <a:spcBef>
                <a:spcPts val="663"/>
              </a:spcBef>
              <a:buSzPct val="60000"/>
              <a:buFont typeface="StarSymbol" charset="0"/>
              <a:buBlip>
                <a:blip r:embed="rId3"/>
              </a:buBlip>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2400" dirty="0" err="1"/>
              <a:t>Liveness</a:t>
            </a:r>
            <a:r>
              <a:rPr lang="en-GB" sz="2400" dirty="0"/>
              <a:t>:</a:t>
            </a:r>
          </a:p>
        </p:txBody>
      </p:sp>
    </p:spTree>
    <p:extLst>
      <p:ext uri="{BB962C8B-B14F-4D97-AF65-F5344CB8AC3E}">
        <p14:creationId xmlns:p14="http://schemas.microsoft.com/office/powerpoint/2010/main" val="280609075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0" y="0"/>
            <a:ext cx="9140825" cy="1139825"/>
          </a:xfrm>
          <a:ln/>
        </p:spPr>
        <p:txBody>
          <a:bodyPr/>
          <a:lstStyle/>
          <a:p>
            <a:pPr>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Safety and liveness properties</a:t>
            </a:r>
          </a:p>
        </p:txBody>
      </p:sp>
      <p:sp>
        <p:nvSpPr>
          <p:cNvPr id="34818" name="Rectangle 2"/>
          <p:cNvSpPr>
            <a:spLocks noGrp="1" noChangeArrowheads="1"/>
          </p:cNvSpPr>
          <p:nvPr>
            <p:ph type="subTitle" idx="4294967295"/>
          </p:nvPr>
        </p:nvSpPr>
        <p:spPr bwMode="auto">
          <a:xfrm>
            <a:off x="3175" y="1203325"/>
            <a:ext cx="8683625" cy="5656263"/>
          </a:xfrm>
          <a:prstGeom prst="rect">
            <a:avLst/>
          </a:prstGeom>
          <a:noFill/>
          <a:ln/>
        </p:spPr>
        <p:txBody>
          <a:bodyPr lIns="0" tIns="0" rIns="0" bIns="0" anchor="ctr">
            <a:prstTxWarp prst="textNoShape">
              <a:avLst/>
            </a:prstTxWarp>
          </a:bodyPr>
          <a:lstStyle/>
          <a:p>
            <a:pPr marL="457200" lvl="1" indent="0">
              <a:lnSpc>
                <a:spcPct val="94000"/>
              </a:lnSpc>
              <a:spcBef>
                <a:spcPts val="763"/>
              </a:spcBef>
              <a:buSzPct val="60000"/>
              <a:buNone/>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3200" dirty="0"/>
              <a:t>A distributed algorithm must satisfy the following properties:</a:t>
            </a:r>
          </a:p>
          <a:p>
            <a:pPr marL="1252538" lvl="3" indent="-338138">
              <a:lnSpc>
                <a:spcPct val="90000"/>
              </a:lnSpc>
              <a:spcBef>
                <a:spcPts val="763"/>
              </a:spcBef>
              <a:buSzPct val="60000"/>
              <a:buFont typeface="StarSymbol" charset="0"/>
              <a:buBlip>
                <a:blip r:embed="rId3"/>
              </a:buBlip>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2400" dirty="0"/>
              <a:t>Safety (nothing bad happens)</a:t>
            </a:r>
          </a:p>
          <a:p>
            <a:pPr marL="1252538" lvl="3" indent="-338138">
              <a:lnSpc>
                <a:spcPct val="90000"/>
              </a:lnSpc>
              <a:spcBef>
                <a:spcPts val="763"/>
              </a:spcBef>
              <a:buSzPct val="60000"/>
              <a:buFont typeface="StarSymbol" charset="0"/>
              <a:buBlip>
                <a:blip r:embed="rId3"/>
              </a:buBlip>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2400" dirty="0" err="1"/>
              <a:t>Liveness</a:t>
            </a:r>
            <a:r>
              <a:rPr lang="en-GB" sz="2400" dirty="0"/>
              <a:t> (eventually something good happens)</a:t>
            </a:r>
            <a:endParaRPr lang="en-GB" dirty="0"/>
          </a:p>
          <a:p>
            <a:pPr marL="795338" lvl="1" indent="-338138">
              <a:lnSpc>
                <a:spcPct val="90000"/>
              </a:lnSpc>
              <a:spcBef>
                <a:spcPts val="763"/>
              </a:spcBef>
              <a:buSzPct val="60000"/>
              <a:buFont typeface="StarSymbol" charset="0"/>
              <a:buBlip>
                <a:blip r:embed="rId3"/>
              </a:buBlip>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endParaRPr lang="en-GB" sz="1800" dirty="0"/>
          </a:p>
          <a:p>
            <a:pPr marL="795338" lvl="1" indent="-338138">
              <a:lnSpc>
                <a:spcPct val="90000"/>
              </a:lnSpc>
              <a:spcBef>
                <a:spcPts val="763"/>
              </a:spcBef>
              <a:buSzPct val="60000"/>
              <a:buNone/>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3200" dirty="0"/>
              <a:t>For mutual exclusion:</a:t>
            </a:r>
          </a:p>
          <a:p>
            <a:pPr marL="1252538" lvl="3" indent="-338138">
              <a:lnSpc>
                <a:spcPct val="90000"/>
              </a:lnSpc>
              <a:spcBef>
                <a:spcPts val="663"/>
              </a:spcBef>
              <a:buSzPct val="60000"/>
              <a:buFont typeface="StarSymbol" charset="0"/>
              <a:buBlip>
                <a:blip r:embed="rId3"/>
              </a:buBlip>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2400" dirty="0"/>
              <a:t>Safety: at most one process may execute in the critical section at a time</a:t>
            </a:r>
          </a:p>
          <a:p>
            <a:pPr marL="1252538" lvl="3" indent="-338138">
              <a:lnSpc>
                <a:spcPct val="90000"/>
              </a:lnSpc>
              <a:spcBef>
                <a:spcPts val="663"/>
              </a:spcBef>
              <a:buSzPct val="60000"/>
              <a:buFont typeface="StarSymbol" charset="0"/>
              <a:buBlip>
                <a:blip r:embed="rId3"/>
              </a:buBlip>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2400" dirty="0"/>
              <a:t>Liveness1: no deadlock</a:t>
            </a:r>
          </a:p>
        </p:txBody>
      </p:sp>
    </p:spTree>
    <p:extLst>
      <p:ext uri="{BB962C8B-B14F-4D97-AF65-F5344CB8AC3E}">
        <p14:creationId xmlns:p14="http://schemas.microsoft.com/office/powerpoint/2010/main" val="1677165317"/>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0" y="0"/>
            <a:ext cx="9140825" cy="1139825"/>
          </a:xfrm>
          <a:ln/>
        </p:spPr>
        <p:txBody>
          <a:bodyPr/>
          <a:lstStyle/>
          <a:p>
            <a:pPr>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Safety and liveness properties</a:t>
            </a:r>
          </a:p>
        </p:txBody>
      </p:sp>
      <p:sp>
        <p:nvSpPr>
          <p:cNvPr id="34818" name="Rectangle 2"/>
          <p:cNvSpPr>
            <a:spLocks noGrp="1" noChangeArrowheads="1"/>
          </p:cNvSpPr>
          <p:nvPr>
            <p:ph type="subTitle" idx="4294967295"/>
          </p:nvPr>
        </p:nvSpPr>
        <p:spPr bwMode="auto">
          <a:xfrm>
            <a:off x="3175" y="1203325"/>
            <a:ext cx="8683625" cy="5656263"/>
          </a:xfrm>
          <a:prstGeom prst="rect">
            <a:avLst/>
          </a:prstGeom>
          <a:noFill/>
          <a:ln/>
        </p:spPr>
        <p:txBody>
          <a:bodyPr lIns="0" tIns="0" rIns="0" bIns="0" anchor="ctr">
            <a:prstTxWarp prst="textNoShape">
              <a:avLst/>
            </a:prstTxWarp>
          </a:bodyPr>
          <a:lstStyle/>
          <a:p>
            <a:pPr marL="457200" lvl="1" indent="0">
              <a:lnSpc>
                <a:spcPct val="94000"/>
              </a:lnSpc>
              <a:spcBef>
                <a:spcPts val="763"/>
              </a:spcBef>
              <a:buSzPct val="60000"/>
              <a:buNone/>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3200" dirty="0"/>
              <a:t>A distributed algorithm must satisfy the following properties:</a:t>
            </a:r>
          </a:p>
          <a:p>
            <a:pPr marL="1252538" lvl="3" indent="-338138">
              <a:lnSpc>
                <a:spcPct val="90000"/>
              </a:lnSpc>
              <a:spcBef>
                <a:spcPts val="763"/>
              </a:spcBef>
              <a:buSzPct val="60000"/>
              <a:buFont typeface="StarSymbol" charset="0"/>
              <a:buBlip>
                <a:blip r:embed="rId3"/>
              </a:buBlip>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2400" dirty="0"/>
              <a:t>Safety (nothing bad happens)</a:t>
            </a:r>
          </a:p>
          <a:p>
            <a:pPr marL="1252538" lvl="3" indent="-338138">
              <a:lnSpc>
                <a:spcPct val="90000"/>
              </a:lnSpc>
              <a:spcBef>
                <a:spcPts val="763"/>
              </a:spcBef>
              <a:buSzPct val="60000"/>
              <a:buFont typeface="StarSymbol" charset="0"/>
              <a:buBlip>
                <a:blip r:embed="rId3"/>
              </a:buBlip>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2400" dirty="0" err="1"/>
              <a:t>Liveness</a:t>
            </a:r>
            <a:r>
              <a:rPr lang="en-GB" sz="2400" dirty="0"/>
              <a:t> (eventually something good happens)</a:t>
            </a:r>
            <a:endParaRPr lang="en-GB" dirty="0"/>
          </a:p>
          <a:p>
            <a:pPr marL="795338" lvl="1" indent="-338138">
              <a:lnSpc>
                <a:spcPct val="90000"/>
              </a:lnSpc>
              <a:spcBef>
                <a:spcPts val="763"/>
              </a:spcBef>
              <a:buSzPct val="60000"/>
              <a:buFont typeface="StarSymbol" charset="0"/>
              <a:buBlip>
                <a:blip r:embed="rId3"/>
              </a:buBlip>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endParaRPr lang="en-GB" sz="1800" dirty="0"/>
          </a:p>
          <a:p>
            <a:pPr marL="795338" lvl="1" indent="-338138">
              <a:lnSpc>
                <a:spcPct val="90000"/>
              </a:lnSpc>
              <a:spcBef>
                <a:spcPts val="763"/>
              </a:spcBef>
              <a:buSzPct val="60000"/>
              <a:buNone/>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3200" dirty="0"/>
              <a:t>For mutual </a:t>
            </a:r>
            <a:r>
              <a:rPr lang="en-GB" sz="3200" dirty="0" err="1"/>
              <a:t>exlusion</a:t>
            </a:r>
            <a:r>
              <a:rPr lang="en-GB" sz="3200" dirty="0"/>
              <a:t>:</a:t>
            </a:r>
          </a:p>
          <a:p>
            <a:pPr marL="1252538" lvl="3" indent="-338138">
              <a:lnSpc>
                <a:spcPct val="90000"/>
              </a:lnSpc>
              <a:spcBef>
                <a:spcPts val="663"/>
              </a:spcBef>
              <a:buSzPct val="60000"/>
              <a:buFont typeface="StarSymbol" charset="0"/>
              <a:buBlip>
                <a:blip r:embed="rId3"/>
              </a:buBlip>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2400" dirty="0"/>
              <a:t>Safety: at most one process may execute in the critical section at a time</a:t>
            </a:r>
          </a:p>
          <a:p>
            <a:pPr marL="1252538" lvl="3" indent="-338138">
              <a:lnSpc>
                <a:spcPct val="90000"/>
              </a:lnSpc>
              <a:spcBef>
                <a:spcPts val="663"/>
              </a:spcBef>
              <a:buSzPct val="60000"/>
              <a:buFont typeface="StarSymbol" charset="0"/>
              <a:buBlip>
                <a:blip r:embed="rId3"/>
              </a:buBlip>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2400" dirty="0"/>
              <a:t>Liveness1: no deadlock</a:t>
            </a:r>
          </a:p>
          <a:p>
            <a:pPr marL="1252538" lvl="3" indent="-338138">
              <a:lnSpc>
                <a:spcPct val="90000"/>
              </a:lnSpc>
              <a:spcBef>
                <a:spcPts val="663"/>
              </a:spcBef>
              <a:buSzPct val="60000"/>
              <a:buFont typeface="StarSymbol" charset="0"/>
              <a:buBlip>
                <a:blip r:embed="rId3"/>
              </a:buBlip>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2400" dirty="0"/>
              <a:t>Liveness2: no starvation   (stronger </a:t>
            </a:r>
            <a:r>
              <a:rPr lang="en-GB" sz="2400" dirty="0" err="1"/>
              <a:t>liveness</a:t>
            </a:r>
            <a:r>
              <a:rPr lang="en-GB" sz="2400" dirty="0"/>
              <a:t> condition)</a:t>
            </a:r>
          </a:p>
        </p:txBody>
      </p:sp>
    </p:spTree>
    <p:extLst>
      <p:ext uri="{BB962C8B-B14F-4D97-AF65-F5344CB8AC3E}">
        <p14:creationId xmlns:p14="http://schemas.microsoft.com/office/powerpoint/2010/main" val="251552710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Remoting</a:t>
            </a:r>
            <a:r>
              <a:rPr lang="en-US" dirty="0"/>
              <a:t> configuration (server)</a:t>
            </a:r>
          </a:p>
        </p:txBody>
      </p:sp>
      <p:sp>
        <p:nvSpPr>
          <p:cNvPr id="4" name="Rectangle 2"/>
          <p:cNvSpPr>
            <a:spLocks noGrp="1" noChangeArrowheads="1"/>
          </p:cNvSpPr>
          <p:nvPr>
            <p:ph idx="1"/>
          </p:nvPr>
        </p:nvSpPr>
        <p:spPr>
          <a:xfrm>
            <a:off x="7938" y="1040828"/>
            <a:ext cx="9136062" cy="5817172"/>
          </a:xfrm>
          <a:ln/>
        </p:spPr>
        <p:txBody>
          <a:bodyPr lIns="0" tIns="0" rIns="0" bIns="0"/>
          <a:lstStyle/>
          <a:p>
            <a:pPr marL="914400" indent="-449263" algn="l">
              <a:buClr>
                <a:srgbClr val="000000"/>
              </a:buClr>
              <a:buSzPct val="60000"/>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GB" sz="2800" dirty="0">
                <a:latin typeface="+mj-lt"/>
              </a:rPr>
              <a:t>Add dependency to </a:t>
            </a:r>
            <a:r>
              <a:rPr lang="en-GB" sz="2800" dirty="0" err="1">
                <a:latin typeface="+mj-lt"/>
              </a:rPr>
              <a:t>build.sbt</a:t>
            </a:r>
            <a:endParaRPr lang="en-GB" sz="2800" dirty="0">
              <a:latin typeface="+mj-lt"/>
            </a:endParaRPr>
          </a:p>
          <a:p>
            <a:pPr marL="914400" indent="-449263" algn="l">
              <a:buClr>
                <a:srgbClr val="000000"/>
              </a:buClr>
              <a:buSzPct val="60000"/>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a:latin typeface="Consolas"/>
                <a:cs typeface="Consolas"/>
              </a:rPr>
              <a:t>		</a:t>
            </a:r>
            <a:r>
              <a:rPr lang="en-US" sz="1400" dirty="0" err="1">
                <a:latin typeface="Consolas"/>
                <a:cs typeface="Consolas"/>
              </a:rPr>
              <a:t>libraryDependencies</a:t>
            </a:r>
            <a:r>
              <a:rPr lang="en-US" sz="1400" dirty="0">
                <a:latin typeface="Consolas"/>
                <a:cs typeface="Consolas"/>
              </a:rPr>
              <a:t> += "</a:t>
            </a:r>
            <a:r>
              <a:rPr lang="en-US" sz="1400" dirty="0" err="1">
                <a:latin typeface="Consolas"/>
                <a:cs typeface="Consolas"/>
              </a:rPr>
              <a:t>com.typesafe.akka</a:t>
            </a:r>
            <a:r>
              <a:rPr lang="en-US" sz="1400" dirty="0">
                <a:latin typeface="Consolas"/>
                <a:cs typeface="Consolas"/>
              </a:rPr>
              <a:t>" %% "akka-remote" % "2.6.4”</a:t>
            </a:r>
            <a:endParaRPr lang="en-GB" sz="1400" dirty="0">
              <a:latin typeface="Consolas"/>
              <a:cs typeface="Consolas"/>
            </a:endParaRPr>
          </a:p>
          <a:p>
            <a:pPr marL="914400" indent="-449263" algn="l">
              <a:buClr>
                <a:srgbClr val="000000"/>
              </a:buClr>
              <a:buSzPct val="60000"/>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GB" sz="2400" dirty="0">
                <a:latin typeface="+mj-lt"/>
              </a:rPr>
              <a:t>Add </a:t>
            </a:r>
            <a:r>
              <a:rPr lang="en-GB" sz="2400" dirty="0" err="1">
                <a:latin typeface="+mj-lt"/>
              </a:rPr>
              <a:t>application.conf</a:t>
            </a:r>
            <a:r>
              <a:rPr lang="en-GB" sz="2400" dirty="0">
                <a:latin typeface="+mj-lt"/>
              </a:rPr>
              <a:t> configuration file</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a:latin typeface="Consolas"/>
                <a:cs typeface="Consolas"/>
              </a:rPr>
              <a:t>server {</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a:latin typeface="Consolas"/>
                <a:cs typeface="Consolas"/>
              </a:rPr>
              <a:t>  </a:t>
            </a:r>
            <a:r>
              <a:rPr lang="en-US" sz="1400" dirty="0" err="1">
                <a:latin typeface="Consolas"/>
                <a:cs typeface="Consolas"/>
              </a:rPr>
              <a:t>akka</a:t>
            </a:r>
            <a:r>
              <a:rPr lang="en-US" sz="1400" dirty="0">
                <a:latin typeface="Consolas"/>
                <a:cs typeface="Consolas"/>
              </a:rPr>
              <a:t> {</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a:latin typeface="Consolas"/>
                <a:cs typeface="Consolas"/>
              </a:rPr>
              <a:t>    actor {</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a:latin typeface="Consolas"/>
                <a:cs typeface="Consolas"/>
              </a:rPr>
              <a:t>      provider = remote</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a:latin typeface="Consolas"/>
                <a:cs typeface="Consolas"/>
              </a:rPr>
              <a:t>    }</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a:latin typeface="Consolas"/>
                <a:cs typeface="Consolas"/>
              </a:rPr>
              <a:t>    remote {</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a:latin typeface="Consolas"/>
                <a:cs typeface="Consolas"/>
              </a:rPr>
              <a:t>      use-unsafe-remote-features-outside-cluster = on</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a:latin typeface="Consolas"/>
                <a:cs typeface="Consolas"/>
              </a:rPr>
              <a:t>      artery {</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a:latin typeface="Consolas"/>
                <a:cs typeface="Consolas"/>
              </a:rPr>
              <a:t>        transport = </a:t>
            </a:r>
            <a:r>
              <a:rPr lang="en-US" sz="1400" dirty="0" err="1">
                <a:latin typeface="Consolas"/>
                <a:cs typeface="Consolas"/>
              </a:rPr>
              <a:t>tcp</a:t>
            </a:r>
            <a:endParaRPr lang="en-US" sz="1400" dirty="0">
              <a:latin typeface="Consolas"/>
              <a:cs typeface="Consolas"/>
            </a:endParaRP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a:latin typeface="Consolas"/>
                <a:cs typeface="Consolas"/>
              </a:rPr>
              <a:t>        </a:t>
            </a:r>
            <a:r>
              <a:rPr lang="en-US" sz="1400" dirty="0" err="1">
                <a:latin typeface="Consolas"/>
                <a:cs typeface="Consolas"/>
              </a:rPr>
              <a:t>canonical.hostname</a:t>
            </a:r>
            <a:r>
              <a:rPr lang="en-US" sz="1400" dirty="0">
                <a:latin typeface="Consolas"/>
                <a:cs typeface="Consolas"/>
              </a:rPr>
              <a:t> = "127.0.0.1"</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a:latin typeface="Consolas"/>
                <a:cs typeface="Consolas"/>
              </a:rPr>
              <a:t>#        </a:t>
            </a:r>
            <a:r>
              <a:rPr lang="en-US" sz="1400" dirty="0" err="1">
                <a:latin typeface="Consolas"/>
                <a:cs typeface="Consolas"/>
              </a:rPr>
              <a:t>canonical.port</a:t>
            </a:r>
            <a:r>
              <a:rPr lang="en-US" sz="1400" dirty="0">
                <a:latin typeface="Consolas"/>
                <a:cs typeface="Consolas"/>
              </a:rPr>
              <a:t> = 25520</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a:latin typeface="Consolas"/>
                <a:cs typeface="Consolas"/>
              </a:rPr>
              <a:t>      }</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a:latin typeface="Consolas"/>
                <a:cs typeface="Consolas"/>
              </a:rPr>
              <a:t>    }</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a:latin typeface="Consolas"/>
                <a:cs typeface="Consolas"/>
              </a:rPr>
              <a:t>  }</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a:latin typeface="Consolas"/>
                <a:cs typeface="Consolas"/>
              </a:rPr>
              <a:t>}</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US" sz="1600" dirty="0">
              <a:latin typeface="Consolas"/>
              <a:cs typeface="Consolas"/>
            </a:endParaRP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mr-IN" sz="1600" dirty="0" err="1">
                <a:latin typeface="Consolas"/>
                <a:cs typeface="Consolas"/>
              </a:rPr>
              <a:t>server</a:t>
            </a:r>
            <a:r>
              <a:rPr lang="mr-IN" sz="1600" dirty="0">
                <a:latin typeface="Consolas"/>
                <a:cs typeface="Consolas"/>
              </a:rPr>
              <a:t> {</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600" dirty="0">
                <a:latin typeface="Consolas"/>
                <a:cs typeface="Consolas"/>
              </a:rPr>
              <a:t>	</a:t>
            </a:r>
            <a:r>
              <a:rPr lang="mr-IN" sz="1600" dirty="0">
                <a:latin typeface="Consolas"/>
                <a:cs typeface="Consolas"/>
              </a:rPr>
              <a:t>akka {</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600" dirty="0">
                <a:latin typeface="Consolas"/>
                <a:cs typeface="Consolas"/>
              </a:rPr>
              <a:t>	  </a:t>
            </a:r>
            <a:r>
              <a:rPr lang="mr-IN" sz="1600" dirty="0">
                <a:latin typeface="Consolas"/>
                <a:cs typeface="Consolas"/>
              </a:rPr>
              <a:t>actor {</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mr-IN" sz="1600" dirty="0">
                <a:latin typeface="Consolas"/>
                <a:cs typeface="Consolas"/>
              </a:rPr>
              <a:t>    </a:t>
            </a:r>
            <a:r>
              <a:rPr lang="en-US" sz="1600" dirty="0">
                <a:latin typeface="Consolas"/>
                <a:cs typeface="Consolas"/>
              </a:rPr>
              <a:t>  </a:t>
            </a:r>
            <a:r>
              <a:rPr lang="mr-IN" sz="1600" dirty="0">
                <a:latin typeface="Consolas"/>
                <a:cs typeface="Consolas"/>
              </a:rPr>
              <a:t>provider = remote</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mr-IN" sz="1600" dirty="0">
                <a:latin typeface="Consolas"/>
                <a:cs typeface="Consolas"/>
              </a:rPr>
              <a:t>    }</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mr-IN" sz="1600" dirty="0">
                <a:latin typeface="Consolas"/>
                <a:cs typeface="Consolas"/>
              </a:rPr>
              <a:t>    remote {</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mr-IN" sz="1600" dirty="0">
                <a:latin typeface="Consolas"/>
                <a:cs typeface="Consolas"/>
              </a:rPr>
              <a:t>      enabled-transports = ["akka.remote.netty.tcp"]</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mr-IN" sz="1600" dirty="0">
                <a:latin typeface="Consolas"/>
                <a:cs typeface="Consolas"/>
              </a:rPr>
              <a:t>      netty.tcp {</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mr-IN" sz="1600" dirty="0">
                <a:latin typeface="Consolas"/>
                <a:cs typeface="Consolas"/>
              </a:rPr>
              <a:t>        hostname = "127.0.0.1"</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mr-IN" sz="1600" dirty="0">
                <a:latin typeface="Consolas"/>
                <a:cs typeface="Consolas"/>
              </a:rPr>
              <a:t>        port = 2552</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mr-IN" sz="1600" dirty="0">
                <a:latin typeface="Consolas"/>
                <a:cs typeface="Consolas"/>
              </a:rPr>
              <a:t>      }</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600" dirty="0">
                <a:latin typeface="Consolas"/>
                <a:cs typeface="Consolas"/>
              </a:rPr>
              <a:t>	  </a:t>
            </a:r>
            <a:r>
              <a:rPr lang="mr-IN" sz="1600" dirty="0">
                <a:latin typeface="Consolas"/>
                <a:cs typeface="Consolas"/>
              </a:rPr>
              <a:t>}</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mr-IN" sz="1600" dirty="0">
                <a:latin typeface="Consolas"/>
                <a:cs typeface="Consolas"/>
              </a:rPr>
              <a:t>  }</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mr-IN" sz="1600" dirty="0">
                <a:latin typeface="Consolas"/>
                <a:cs typeface="Consolas"/>
              </a:rPr>
              <a:t>}</a:t>
            </a:r>
            <a:endParaRPr lang="en-US" sz="1600" dirty="0">
              <a:latin typeface="Consolas"/>
              <a:cs typeface="Consolas"/>
            </a:endParaRPr>
          </a:p>
        </p:txBody>
      </p:sp>
    </p:spTree>
    <p:extLst>
      <p:ext uri="{BB962C8B-B14F-4D97-AF65-F5344CB8AC3E}">
        <p14:creationId xmlns:p14="http://schemas.microsoft.com/office/powerpoint/2010/main" val="23545169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0" y="0"/>
            <a:ext cx="9140825" cy="1139825"/>
          </a:xfrm>
          <a:ln/>
        </p:spPr>
        <p:txBody>
          <a:bodyPr/>
          <a:lstStyle/>
          <a:p>
            <a:pPr>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Safety and liveness properties</a:t>
            </a:r>
          </a:p>
        </p:txBody>
      </p:sp>
      <p:sp>
        <p:nvSpPr>
          <p:cNvPr id="34818" name="Rectangle 2"/>
          <p:cNvSpPr>
            <a:spLocks noGrp="1" noChangeArrowheads="1"/>
          </p:cNvSpPr>
          <p:nvPr>
            <p:ph type="subTitle" idx="4294967295"/>
          </p:nvPr>
        </p:nvSpPr>
        <p:spPr bwMode="auto">
          <a:xfrm>
            <a:off x="3175" y="1203325"/>
            <a:ext cx="8683625" cy="5656263"/>
          </a:xfrm>
          <a:prstGeom prst="rect">
            <a:avLst/>
          </a:prstGeom>
          <a:noFill/>
          <a:ln/>
        </p:spPr>
        <p:txBody>
          <a:bodyPr lIns="0" tIns="0" rIns="0" bIns="0" anchor="ctr">
            <a:prstTxWarp prst="textNoShape">
              <a:avLst/>
            </a:prstTxWarp>
          </a:bodyPr>
          <a:lstStyle/>
          <a:p>
            <a:pPr marL="457200" lvl="1" indent="0">
              <a:lnSpc>
                <a:spcPct val="94000"/>
              </a:lnSpc>
              <a:spcBef>
                <a:spcPts val="763"/>
              </a:spcBef>
              <a:buSzPct val="60000"/>
              <a:buNone/>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3200" dirty="0"/>
              <a:t>A distributed algorithm must satisfy the following properties:</a:t>
            </a:r>
          </a:p>
          <a:p>
            <a:pPr marL="1252538" lvl="3" indent="-338138">
              <a:lnSpc>
                <a:spcPct val="90000"/>
              </a:lnSpc>
              <a:spcBef>
                <a:spcPts val="763"/>
              </a:spcBef>
              <a:buSzPct val="60000"/>
              <a:buFont typeface="StarSymbol" charset="0"/>
              <a:buBlip>
                <a:blip r:embed="rId3"/>
              </a:buBlip>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2400" dirty="0"/>
              <a:t>Safety (nothing bad happens)</a:t>
            </a:r>
          </a:p>
          <a:p>
            <a:pPr marL="1252538" lvl="3" indent="-338138">
              <a:lnSpc>
                <a:spcPct val="90000"/>
              </a:lnSpc>
              <a:spcBef>
                <a:spcPts val="763"/>
              </a:spcBef>
              <a:buSzPct val="60000"/>
              <a:buFont typeface="StarSymbol" charset="0"/>
              <a:buBlip>
                <a:blip r:embed="rId3"/>
              </a:buBlip>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2400" dirty="0" err="1"/>
              <a:t>Liveness</a:t>
            </a:r>
            <a:r>
              <a:rPr lang="en-GB" sz="2400" dirty="0"/>
              <a:t> (eventually something good happens)</a:t>
            </a:r>
            <a:endParaRPr lang="en-GB" dirty="0"/>
          </a:p>
          <a:p>
            <a:pPr marL="795338" lvl="1" indent="-338138">
              <a:lnSpc>
                <a:spcPct val="90000"/>
              </a:lnSpc>
              <a:spcBef>
                <a:spcPts val="763"/>
              </a:spcBef>
              <a:buSzPct val="60000"/>
              <a:buFont typeface="StarSymbol" charset="0"/>
              <a:buBlip>
                <a:blip r:embed="rId3"/>
              </a:buBlip>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endParaRPr lang="en-GB" sz="1800" dirty="0"/>
          </a:p>
          <a:p>
            <a:pPr marL="795338" lvl="1" indent="-338138">
              <a:lnSpc>
                <a:spcPct val="90000"/>
              </a:lnSpc>
              <a:spcBef>
                <a:spcPts val="763"/>
              </a:spcBef>
              <a:buSzPct val="60000"/>
              <a:buNone/>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3200" dirty="0"/>
              <a:t>For mutual </a:t>
            </a:r>
            <a:r>
              <a:rPr lang="en-GB" sz="3200" dirty="0" err="1"/>
              <a:t>exlusion</a:t>
            </a:r>
            <a:r>
              <a:rPr lang="en-GB" sz="3200" dirty="0"/>
              <a:t>:</a:t>
            </a:r>
          </a:p>
          <a:p>
            <a:pPr marL="1252538" lvl="3" indent="-338138">
              <a:lnSpc>
                <a:spcPct val="90000"/>
              </a:lnSpc>
              <a:spcBef>
                <a:spcPts val="663"/>
              </a:spcBef>
              <a:buSzPct val="60000"/>
              <a:buFont typeface="StarSymbol" charset="0"/>
              <a:buBlip>
                <a:blip r:embed="rId3"/>
              </a:buBlip>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2400" dirty="0"/>
              <a:t>Safety: at most one process may execute in the critical section at a time</a:t>
            </a:r>
          </a:p>
          <a:p>
            <a:pPr marL="1252538" lvl="3" indent="-338138">
              <a:lnSpc>
                <a:spcPct val="90000"/>
              </a:lnSpc>
              <a:spcBef>
                <a:spcPts val="663"/>
              </a:spcBef>
              <a:buSzPct val="60000"/>
              <a:buFont typeface="StarSymbol" charset="0"/>
              <a:buBlip>
                <a:blip r:embed="rId3"/>
              </a:buBlip>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2400" dirty="0"/>
              <a:t>Liveness1: no deadlock</a:t>
            </a:r>
          </a:p>
          <a:p>
            <a:pPr marL="1252538" lvl="3" indent="-338138">
              <a:lnSpc>
                <a:spcPct val="90000"/>
              </a:lnSpc>
              <a:spcBef>
                <a:spcPts val="663"/>
              </a:spcBef>
              <a:buSzPct val="60000"/>
              <a:buFont typeface="StarSymbol" charset="0"/>
              <a:buBlip>
                <a:blip r:embed="rId3"/>
              </a:buBlip>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2400" dirty="0"/>
              <a:t>Liveness2: no starvation   (stronger </a:t>
            </a:r>
            <a:r>
              <a:rPr lang="en-GB" sz="2400" dirty="0" err="1"/>
              <a:t>liveness</a:t>
            </a:r>
            <a:r>
              <a:rPr lang="en-GB" sz="2400" dirty="0"/>
              <a:t> condition)</a:t>
            </a:r>
          </a:p>
          <a:p>
            <a:pPr marL="1252538" lvl="3" indent="-338138">
              <a:lnSpc>
                <a:spcPct val="90000"/>
              </a:lnSpc>
              <a:spcBef>
                <a:spcPts val="663"/>
              </a:spcBef>
              <a:buSzPct val="60000"/>
              <a:buFont typeface="StarSymbol" charset="0"/>
              <a:buBlip>
                <a:blip r:embed="rId3"/>
              </a:buBlip>
              <a:tabLst>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 pos="9382125" algn="l"/>
              </a:tabLst>
            </a:pPr>
            <a:r>
              <a:rPr lang="en-GB" sz="2400" dirty="0"/>
              <a:t>Liveness3: requests are handled in the order defined by the “happens before” relation  (strongest </a:t>
            </a:r>
            <a:r>
              <a:rPr lang="en-GB" sz="2400" dirty="0" err="1"/>
              <a:t>liveness</a:t>
            </a:r>
            <a:r>
              <a:rPr lang="en-GB" sz="2400" dirty="0"/>
              <a:t> condition)</a:t>
            </a:r>
          </a:p>
        </p:txBody>
      </p:sp>
    </p:spTree>
    <p:extLst>
      <p:ext uri="{BB962C8B-B14F-4D97-AF65-F5344CB8AC3E}">
        <p14:creationId xmlns:p14="http://schemas.microsoft.com/office/powerpoint/2010/main" val="2555638621"/>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ln/>
        </p:spPr>
        <p:txBody>
          <a:bodyPr lIns="90000" tIns="46800" rIns="90000" bIns="46800"/>
          <a:lstStyle/>
          <a:p>
            <a:pPr>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000"/>
              <a:t>A centralized token-based algorithm</a:t>
            </a:r>
          </a:p>
        </p:txBody>
      </p:sp>
      <p:sp>
        <p:nvSpPr>
          <p:cNvPr id="35842" name="Rectangle 2"/>
          <p:cNvSpPr>
            <a:spLocks noGrp="1" noChangeArrowheads="1"/>
          </p:cNvSpPr>
          <p:nvPr>
            <p:ph type="body" sz="half" idx="1"/>
          </p:nvPr>
        </p:nvSpPr>
        <p:spPr>
          <a:xfrm>
            <a:off x="0" y="5029200"/>
            <a:ext cx="9144000" cy="1828800"/>
          </a:xfrm>
          <a:ln/>
        </p:spPr>
        <p:txBody>
          <a:bodyPr lIns="90000" tIns="46800" rIns="90000" bIns="46800"/>
          <a:lstStyle/>
          <a:p>
            <a:pPr marL="957263" indent="-609600" algn="l">
              <a:lnSpc>
                <a:spcPct val="94000"/>
              </a:lnSpc>
              <a:spcBef>
                <a:spcPts val="463"/>
              </a:spcBef>
              <a:buClr>
                <a:srgbClr val="000000"/>
              </a:buClr>
              <a:buSzTx/>
              <a:buFont typeface="Times New Roman" pitchFamily="-65" charset="0"/>
              <a:buAutoNum type="alphaLcParenR"/>
              <a:tabLst>
                <a:tab pos="682625" algn="l"/>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r>
              <a:rPr lang="en-GB" sz="2000"/>
              <a:t>Process 1 asks the coordinator for permission to enter a critical region.  Permission is granted</a:t>
            </a:r>
          </a:p>
          <a:p>
            <a:pPr marL="957263" indent="-609600" algn="l">
              <a:lnSpc>
                <a:spcPct val="80000"/>
              </a:lnSpc>
              <a:spcBef>
                <a:spcPts val="463"/>
              </a:spcBef>
              <a:buClr>
                <a:srgbClr val="000000"/>
              </a:buClr>
              <a:buSzTx/>
              <a:buFont typeface="Times New Roman" pitchFamily="-65" charset="0"/>
              <a:buAutoNum type="alphaLcParenR"/>
              <a:tabLst>
                <a:tab pos="682625" algn="l"/>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r>
              <a:rPr lang="en-GB" sz="2000"/>
              <a:t>Process 2 then asks permission to enter the same critical region.  The coordinator does not reply.</a:t>
            </a:r>
          </a:p>
          <a:p>
            <a:pPr marL="957263" indent="-609600" algn="l">
              <a:lnSpc>
                <a:spcPct val="80000"/>
              </a:lnSpc>
              <a:spcBef>
                <a:spcPts val="463"/>
              </a:spcBef>
              <a:buClr>
                <a:srgbClr val="000000"/>
              </a:buClr>
              <a:buSzTx/>
              <a:buFont typeface="Times New Roman" pitchFamily="-65" charset="0"/>
              <a:buAutoNum type="alphaLcParenR"/>
              <a:tabLst>
                <a:tab pos="682625" algn="l"/>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r>
              <a:rPr lang="en-GB" sz="2000"/>
              <a:t>When process 1 exits the critical region, it tells the coordinator, when then replies to 2</a:t>
            </a:r>
          </a:p>
        </p:txBody>
      </p:sp>
      <p:pic>
        <p:nvPicPr>
          <p:cNvPr id="35845" name="Picture 5"/>
          <p:cNvPicPr>
            <a:picLocks noGrp="1" noChangeAspect="1" noChangeArrowheads="1"/>
          </p:cNvPicPr>
          <p:nvPr>
            <p:ph sz="half" idx="2"/>
          </p:nvPr>
        </p:nvPicPr>
        <p:blipFill>
          <a:blip r:embed="rId3"/>
          <a:srcRect l="24345" t="45921" r="21567" b="40634"/>
          <a:stretch>
            <a:fillRect/>
          </a:stretch>
        </p:blipFill>
        <p:spPr>
          <a:xfrm>
            <a:off x="838200" y="1219200"/>
            <a:ext cx="7467600" cy="3048000"/>
          </a:xfrm>
          <a:ln/>
        </p:spPr>
      </p:pic>
    </p:spTree>
    <p:extLst>
      <p:ext uri="{BB962C8B-B14F-4D97-AF65-F5344CB8AC3E}">
        <p14:creationId xmlns:p14="http://schemas.microsoft.com/office/powerpoint/2010/main" val="3424015272"/>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0" y="0"/>
            <a:ext cx="9140825" cy="1139825"/>
          </a:xfrm>
          <a:ln/>
        </p:spPr>
        <p:txBody>
          <a:bodyPr/>
          <a:lstStyle/>
          <a:p>
            <a:pPr>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000"/>
              <a:t>A centralized algorithm (2)</a:t>
            </a:r>
          </a:p>
        </p:txBody>
      </p:sp>
      <p:sp>
        <p:nvSpPr>
          <p:cNvPr id="36866" name="Rectangle 2"/>
          <p:cNvSpPr>
            <a:spLocks noGrp="1" noChangeArrowheads="1"/>
          </p:cNvSpPr>
          <p:nvPr>
            <p:ph type="body" idx="1"/>
          </p:nvPr>
        </p:nvSpPr>
        <p:spPr>
          <a:xfrm>
            <a:off x="3175" y="1285875"/>
            <a:ext cx="9140825" cy="5572125"/>
          </a:xfrm>
          <a:ln/>
        </p:spPr>
        <p:txBody>
          <a:bodyPr/>
          <a:lstStyle/>
          <a:p>
            <a:pPr marL="623888" indent="-166688" algn="l">
              <a:lnSpc>
                <a:spcPct val="94000"/>
              </a:lnSpc>
              <a:buClr>
                <a:srgbClr val="000000"/>
              </a:buClr>
              <a:buSzPct val="60000"/>
              <a:tabLst>
                <a:tab pos="338138"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Safety: </a:t>
            </a:r>
            <a:r>
              <a:rPr lang="en-GB" dirty="0">
                <a:ea typeface="Calibri"/>
                <a:cs typeface="Calibri"/>
              </a:rPr>
              <a:t>√</a:t>
            </a:r>
            <a:endParaRPr lang="en-GB" dirty="0"/>
          </a:p>
          <a:p>
            <a:pPr marL="623888" indent="-166688" algn="l">
              <a:buClr>
                <a:srgbClr val="000000"/>
              </a:buClr>
              <a:buSzPct val="60000"/>
              <a:tabLst>
                <a:tab pos="338138"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dirty="0"/>
          </a:p>
          <a:p>
            <a:pPr marL="623888" indent="-166688" algn="l">
              <a:buClr>
                <a:srgbClr val="000000"/>
              </a:buClr>
              <a:buSzPct val="60000"/>
              <a:tabLst>
                <a:tab pos="338138"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No starvation: </a:t>
            </a:r>
            <a:r>
              <a:rPr lang="en-GB" dirty="0">
                <a:ea typeface="Calibri"/>
                <a:cs typeface="Calibri"/>
              </a:rPr>
              <a:t>√  </a:t>
            </a:r>
            <a:r>
              <a:rPr lang="en-GB" dirty="0"/>
              <a:t>(and therefore no deadlock)</a:t>
            </a:r>
          </a:p>
          <a:p>
            <a:pPr marL="623888" indent="-166688" algn="l">
              <a:buClr>
                <a:srgbClr val="000000"/>
              </a:buClr>
              <a:buSzPct val="60000"/>
              <a:tabLst>
                <a:tab pos="338138"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dirty="0"/>
          </a:p>
          <a:p>
            <a:pPr marL="623888" indent="-166688" algn="l">
              <a:buClr>
                <a:srgbClr val="000000"/>
              </a:buClr>
              <a:buSzPct val="60000"/>
              <a:tabLst>
                <a:tab pos="338138"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err="1"/>
              <a:t>Liveness</a:t>
            </a:r>
            <a:r>
              <a:rPr lang="en-GB" dirty="0"/>
              <a:t> 3: not satisfied!</a:t>
            </a:r>
          </a:p>
        </p:txBody>
      </p:sp>
    </p:spTree>
    <p:extLst>
      <p:ext uri="{BB962C8B-B14F-4D97-AF65-F5344CB8AC3E}">
        <p14:creationId xmlns:p14="http://schemas.microsoft.com/office/powerpoint/2010/main" val="3864083037"/>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1"/>
          <p:cNvSpPr txBox="1">
            <a:spLocks noChangeArrowheads="1"/>
          </p:cNvSpPr>
          <p:nvPr/>
        </p:nvSpPr>
        <p:spPr bwMode="auto">
          <a:xfrm>
            <a:off x="0" y="201823"/>
            <a:ext cx="9144000" cy="737767"/>
          </a:xfrm>
          <a:prstGeom prst="rect">
            <a:avLst/>
          </a:prstGeom>
          <a:noFill/>
          <a:ln w="9525">
            <a:noFill/>
            <a:miter lim="800000"/>
            <a:headEnd/>
            <a:tailEnd/>
          </a:ln>
        </p:spPr>
        <p:txBody>
          <a:bodyPr lIns="90000" tIns="46800" rIns="90000" bIns="46800" anchor="ctr">
            <a:prstTxWarp prst="textNoShape">
              <a:avLst/>
            </a:prstTxWarp>
            <a:spAutoFit/>
          </a:bodyPr>
          <a:lstStyle/>
          <a:p>
            <a:pPr algn="ctr" eaLnBrk="1" hangingPunct="1">
              <a:lnSpc>
                <a:spcPct val="94000"/>
              </a:lnSpc>
              <a:buClr>
                <a:srgbClr val="FF0000"/>
              </a:buClr>
              <a:buSzPct val="100000"/>
              <a:buFont typeface="Times New Roman"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400" dirty="0">
                <a:solidFill>
                  <a:srgbClr val="FF0000"/>
                </a:solidFill>
                <a:latin typeface="+mj-lt"/>
              </a:rPr>
              <a:t>A token-based ring algorithm</a:t>
            </a:r>
          </a:p>
        </p:txBody>
      </p:sp>
      <p:sp>
        <p:nvSpPr>
          <p:cNvPr id="37890" name="Text Box 2"/>
          <p:cNvSpPr txBox="1">
            <a:spLocks noChangeArrowheads="1"/>
          </p:cNvSpPr>
          <p:nvPr/>
        </p:nvSpPr>
        <p:spPr bwMode="auto">
          <a:xfrm>
            <a:off x="0" y="5486400"/>
            <a:ext cx="9144000" cy="900786"/>
          </a:xfrm>
          <a:prstGeom prst="rect">
            <a:avLst/>
          </a:prstGeom>
          <a:noFill/>
          <a:ln w="9525">
            <a:noFill/>
            <a:miter lim="800000"/>
            <a:headEnd/>
            <a:tailEnd/>
          </a:ln>
        </p:spPr>
        <p:txBody>
          <a:bodyPr lIns="90000" tIns="46800" rIns="90000" bIns="46800">
            <a:prstTxWarp prst="textNoShape">
              <a:avLst/>
            </a:prstTxWarp>
            <a:spAutoFit/>
          </a:bodyPr>
          <a:lstStyle/>
          <a:p>
            <a:pPr marL="804863" indent="-347663" eaLnBrk="1" hangingPunct="1">
              <a:lnSpc>
                <a:spcPct val="94000"/>
              </a:lnSpc>
              <a:spcBef>
                <a:spcPts val="663"/>
              </a:spcBef>
              <a:buClr>
                <a:schemeClr val="tx1"/>
              </a:buClr>
              <a:buFont typeface="Times New Roman" pitchFamily="-65" charset="0"/>
              <a:buAutoNum type="alphaLcParenR"/>
              <a:tabLst>
                <a:tab pos="115093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r>
              <a:rPr lang="en-GB" sz="2400" dirty="0">
                <a:solidFill>
                  <a:schemeClr val="tx1"/>
                </a:solidFill>
                <a:latin typeface="+mj-lt"/>
              </a:rPr>
              <a:t>An unordered group of processes on a network.  </a:t>
            </a:r>
          </a:p>
          <a:p>
            <a:pPr marL="804863" indent="-347663" eaLnBrk="1" hangingPunct="1">
              <a:spcBef>
                <a:spcPts val="663"/>
              </a:spcBef>
              <a:buClr>
                <a:schemeClr val="tx1"/>
              </a:buClr>
              <a:buFont typeface="Times New Roman" pitchFamily="-65" charset="0"/>
              <a:buAutoNum type="alphaLcParenR"/>
              <a:tabLst>
                <a:tab pos="115093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r>
              <a:rPr lang="en-GB" sz="2400" dirty="0">
                <a:solidFill>
                  <a:schemeClr val="tx1"/>
                </a:solidFill>
                <a:latin typeface="+mj-lt"/>
              </a:rPr>
              <a:t>A logical ring constructed in software.</a:t>
            </a:r>
          </a:p>
        </p:txBody>
      </p:sp>
      <p:pic>
        <p:nvPicPr>
          <p:cNvPr id="37894" name="Picture 6"/>
          <p:cNvPicPr>
            <a:picLocks noChangeAspect="1" noChangeArrowheads="1"/>
          </p:cNvPicPr>
          <p:nvPr/>
        </p:nvPicPr>
        <p:blipFill>
          <a:blip r:embed="rId3"/>
          <a:srcRect l="24345" t="45921" r="21780" b="39426"/>
          <a:stretch>
            <a:fillRect/>
          </a:stretch>
        </p:blipFill>
        <p:spPr bwMode="auto">
          <a:xfrm>
            <a:off x="419100" y="1714500"/>
            <a:ext cx="8572500" cy="3300413"/>
          </a:xfrm>
          <a:prstGeom prst="rect">
            <a:avLst/>
          </a:prstGeom>
          <a:noFill/>
          <a:ln w="9525">
            <a:noFill/>
            <a:miter lim="800000"/>
            <a:headEnd/>
            <a:tailEnd/>
          </a:ln>
          <a:effectLst/>
        </p:spPr>
      </p:pic>
    </p:spTree>
    <p:extLst>
      <p:ext uri="{BB962C8B-B14F-4D97-AF65-F5344CB8AC3E}">
        <p14:creationId xmlns:p14="http://schemas.microsoft.com/office/powerpoint/2010/main" val="2160964144"/>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0" y="0"/>
            <a:ext cx="9140825" cy="1139825"/>
          </a:xfrm>
          <a:ln/>
        </p:spPr>
        <p:txBody>
          <a:bodyPr/>
          <a:lstStyle/>
          <a:p>
            <a:pPr>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A token ring algorithm (2)</a:t>
            </a:r>
          </a:p>
        </p:txBody>
      </p:sp>
      <p:sp>
        <p:nvSpPr>
          <p:cNvPr id="38914" name="Rectangle 2"/>
          <p:cNvSpPr>
            <a:spLocks noGrp="1" noChangeArrowheads="1"/>
          </p:cNvSpPr>
          <p:nvPr>
            <p:ph type="body" idx="1"/>
          </p:nvPr>
        </p:nvSpPr>
        <p:spPr>
          <a:xfrm>
            <a:off x="3175" y="1676400"/>
            <a:ext cx="9140825" cy="5181600"/>
          </a:xfrm>
          <a:ln/>
        </p:spPr>
        <p:txBody>
          <a:bodyPr/>
          <a:lstStyle/>
          <a:p>
            <a:pPr marL="795338" indent="-338138" algn="l">
              <a:lnSpc>
                <a:spcPct val="94000"/>
              </a:lnSpc>
              <a:buClr>
                <a:srgbClr val="000000"/>
              </a:buClr>
              <a:buSzPct val="60000"/>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800" dirty="0"/>
              <a:t>Safety: </a:t>
            </a:r>
            <a:r>
              <a:rPr lang="en-GB" sz="2800" dirty="0">
                <a:ea typeface="Calibri"/>
                <a:cs typeface="Calibri"/>
              </a:rPr>
              <a:t>√</a:t>
            </a:r>
          </a:p>
          <a:p>
            <a:pPr marL="795338" indent="-338138" algn="l">
              <a:buClr>
                <a:srgbClr val="000000"/>
              </a:buClr>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800" dirty="0"/>
          </a:p>
          <a:p>
            <a:pPr marL="795338" indent="-338138" algn="l">
              <a:buClr>
                <a:srgbClr val="000000"/>
              </a:buClr>
              <a:buSzPct val="60000"/>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800" dirty="0"/>
              <a:t>No starvation: </a:t>
            </a:r>
            <a:r>
              <a:rPr lang="en-GB" sz="2800" dirty="0">
                <a:ea typeface="Calibri"/>
                <a:cs typeface="Calibri"/>
              </a:rPr>
              <a:t>√  </a:t>
            </a:r>
            <a:r>
              <a:rPr lang="en-GB" sz="2800" dirty="0"/>
              <a:t>(and therefore no deadlock)</a:t>
            </a:r>
          </a:p>
          <a:p>
            <a:pPr marL="795338" indent="-338138" algn="l">
              <a:buClr>
                <a:srgbClr val="000000"/>
              </a:buClr>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800" dirty="0"/>
          </a:p>
          <a:p>
            <a:pPr marL="795338" indent="-338138" algn="l">
              <a:buClr>
                <a:srgbClr val="000000"/>
              </a:buClr>
              <a:buSzPct val="60000"/>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800" dirty="0" err="1"/>
              <a:t>Liveness</a:t>
            </a:r>
            <a:r>
              <a:rPr lang="en-GB" sz="2800" dirty="0"/>
              <a:t> 3: not satisfied!</a:t>
            </a:r>
          </a:p>
        </p:txBody>
      </p:sp>
    </p:spTree>
    <p:extLst>
      <p:ext uri="{BB962C8B-B14F-4D97-AF65-F5344CB8AC3E}">
        <p14:creationId xmlns:p14="http://schemas.microsoft.com/office/powerpoint/2010/main" val="1308792261"/>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0" y="0"/>
            <a:ext cx="9142413" cy="1143000"/>
          </a:xfrm>
          <a:ln/>
        </p:spPr>
        <p:txBody>
          <a:bodyPr/>
          <a:lstStyle/>
          <a:p>
            <a:pPr>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A distributed algorithm</a:t>
            </a:r>
          </a:p>
        </p:txBody>
      </p:sp>
      <p:sp>
        <p:nvSpPr>
          <p:cNvPr id="39938" name="Rectangle 2"/>
          <p:cNvSpPr>
            <a:spLocks noGrp="1" noChangeArrowheads="1"/>
          </p:cNvSpPr>
          <p:nvPr>
            <p:ph type="body" idx="1"/>
          </p:nvPr>
        </p:nvSpPr>
        <p:spPr>
          <a:xfrm>
            <a:off x="0" y="1295400"/>
            <a:ext cx="9142413" cy="5562600"/>
          </a:xfrm>
          <a:ln/>
        </p:spPr>
        <p:txBody>
          <a:bodyPr/>
          <a:lstStyle/>
          <a:p>
            <a:pPr marL="795338" indent="-338138" algn="l">
              <a:lnSpc>
                <a:spcPct val="94000"/>
              </a:lnSpc>
              <a:buSzPct val="60000"/>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800" dirty="0"/>
              <a:t>When a process P wants to enter critical region (CR):</a:t>
            </a:r>
          </a:p>
          <a:p>
            <a:pPr marL="1203325" lvl="2" indent="-338138">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P sends a </a:t>
            </a:r>
            <a:r>
              <a:rPr lang="en-GB" dirty="0" err="1"/>
              <a:t>timestamped</a:t>
            </a:r>
            <a:r>
              <a:rPr lang="en-GB" dirty="0"/>
              <a:t> request message (using </a:t>
            </a:r>
            <a:r>
              <a:rPr lang="en-GB" dirty="0" err="1"/>
              <a:t>Lamport</a:t>
            </a:r>
            <a:r>
              <a:rPr lang="en-GB" dirty="0"/>
              <a:t> timestamps!) to all processes. P enters CR only when all processes reply OK.</a:t>
            </a:r>
          </a:p>
          <a:p>
            <a:pPr marL="457200" indent="0" algn="l">
              <a:buSzPct val="60000"/>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800" dirty="0"/>
              <a:t>When a process Q receives a request message it does one of the following:</a:t>
            </a:r>
          </a:p>
          <a:p>
            <a:pPr marL="1203325" lvl="2" indent="-338138">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If Q is not in CR and does not want it, Q replies OK. (I)</a:t>
            </a:r>
          </a:p>
          <a:p>
            <a:pPr marL="1203325" lvl="2" indent="-338138">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If Q is already in CR, it queues the request. (II)</a:t>
            </a:r>
          </a:p>
          <a:p>
            <a:pPr marL="1203325" lvl="2" indent="-338138">
              <a:buSzPct val="60000"/>
              <a:buFont typeface="StarSymbol" charset="0"/>
              <a:buBlip>
                <a:blip r:embed="rId3"/>
              </a:buBlip>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If Q wants to enter CR, Q compares its request timestamp with P's request timestamp. If Q's is higher, case I, else II.</a:t>
            </a:r>
          </a:p>
          <a:p>
            <a:pPr marL="457200" indent="0" algn="l">
              <a:buSzPct val="60000"/>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800" dirty="0"/>
              <a:t>When a process exits the CR, it replies OK to all processes on its queue.</a:t>
            </a:r>
          </a:p>
        </p:txBody>
      </p:sp>
    </p:spTree>
    <p:extLst>
      <p:ext uri="{BB962C8B-B14F-4D97-AF65-F5344CB8AC3E}">
        <p14:creationId xmlns:p14="http://schemas.microsoft.com/office/powerpoint/2010/main" val="352154975"/>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ln/>
        </p:spPr>
        <p:txBody>
          <a:bodyPr lIns="90000" tIns="46800" rIns="90000" bIns="46800"/>
          <a:lstStyle/>
          <a:p>
            <a:pPr>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A distributed algorithm (2)</a:t>
            </a:r>
          </a:p>
        </p:txBody>
      </p:sp>
      <p:sp>
        <p:nvSpPr>
          <p:cNvPr id="40962" name="Rectangle 2"/>
          <p:cNvSpPr>
            <a:spLocks noGrp="1" noChangeArrowheads="1"/>
          </p:cNvSpPr>
          <p:nvPr>
            <p:ph type="body" sz="half" idx="1"/>
          </p:nvPr>
        </p:nvSpPr>
        <p:spPr>
          <a:xfrm>
            <a:off x="0" y="5105400"/>
            <a:ext cx="9144000" cy="1752600"/>
          </a:xfrm>
          <a:ln/>
        </p:spPr>
        <p:txBody>
          <a:bodyPr lIns="90000" tIns="46800" rIns="90000" bIns="46800"/>
          <a:lstStyle/>
          <a:p>
            <a:pPr marL="957263" indent="-609600" algn="l">
              <a:lnSpc>
                <a:spcPct val="94000"/>
              </a:lnSpc>
              <a:spcBef>
                <a:spcPts val="463"/>
              </a:spcBef>
              <a:buClr>
                <a:srgbClr val="000000"/>
              </a:buClr>
              <a:buSzTx/>
              <a:buFont typeface="Times New Roman" pitchFamily="-65" charset="0"/>
              <a:buAutoNum type="alphaLcParenR"/>
              <a:tabLst>
                <a:tab pos="604838" algn="l"/>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r>
              <a:rPr lang="en-GB" sz="2000"/>
              <a:t>Two processes want to enter the same critical region at the same moment.</a:t>
            </a:r>
          </a:p>
          <a:p>
            <a:pPr marL="957263" indent="-609600" algn="l">
              <a:lnSpc>
                <a:spcPct val="90000"/>
              </a:lnSpc>
              <a:spcBef>
                <a:spcPts val="463"/>
              </a:spcBef>
              <a:buClr>
                <a:srgbClr val="000000"/>
              </a:buClr>
              <a:buSzTx/>
              <a:buFont typeface="Times New Roman" pitchFamily="-65" charset="0"/>
              <a:buAutoNum type="alphaLcParenR"/>
              <a:tabLst>
                <a:tab pos="604838" algn="l"/>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r>
              <a:rPr lang="en-GB" sz="2000"/>
              <a:t>Process 0 has the lowest timestamp, so it wins.</a:t>
            </a:r>
          </a:p>
          <a:p>
            <a:pPr marL="957263" indent="-609600" algn="l">
              <a:lnSpc>
                <a:spcPct val="90000"/>
              </a:lnSpc>
              <a:spcBef>
                <a:spcPts val="463"/>
              </a:spcBef>
              <a:buClr>
                <a:srgbClr val="000000"/>
              </a:buClr>
              <a:buSzTx/>
              <a:buFont typeface="Times New Roman" pitchFamily="-65" charset="0"/>
              <a:buAutoNum type="alphaLcParenR"/>
              <a:tabLst>
                <a:tab pos="604838" algn="l"/>
                <a:tab pos="712788" algn="l"/>
                <a:tab pos="1162050" algn="l"/>
                <a:tab pos="1611313" algn="l"/>
                <a:tab pos="2060575" algn="l"/>
                <a:tab pos="2509838" algn="l"/>
                <a:tab pos="2959100" algn="l"/>
                <a:tab pos="3408363" algn="l"/>
                <a:tab pos="3857625" algn="l"/>
                <a:tab pos="4306888" algn="l"/>
                <a:tab pos="4756150" algn="l"/>
                <a:tab pos="5205413" algn="l"/>
                <a:tab pos="5654675" algn="l"/>
                <a:tab pos="6103938" algn="l"/>
                <a:tab pos="6553200" algn="l"/>
                <a:tab pos="7002463" algn="l"/>
                <a:tab pos="7451725" algn="l"/>
                <a:tab pos="7900988" algn="l"/>
                <a:tab pos="8350250" algn="l"/>
                <a:tab pos="8799513" algn="l"/>
                <a:tab pos="9248775" algn="l"/>
              </a:tabLst>
            </a:pPr>
            <a:r>
              <a:rPr lang="en-GB" sz="2000"/>
              <a:t>When process 0 is done, it sends an OK also, so 2 can now enter the critical region.</a:t>
            </a:r>
          </a:p>
        </p:txBody>
      </p:sp>
      <p:pic>
        <p:nvPicPr>
          <p:cNvPr id="40969" name="Picture 9"/>
          <p:cNvPicPr>
            <a:picLocks noGrp="1" noChangeAspect="1" noChangeArrowheads="1"/>
          </p:cNvPicPr>
          <p:nvPr>
            <p:ph sz="half" idx="2"/>
          </p:nvPr>
        </p:nvPicPr>
        <p:blipFill>
          <a:blip r:embed="rId3"/>
          <a:srcRect l="20952" t="45166" r="20738" b="38670"/>
          <a:stretch>
            <a:fillRect/>
          </a:stretch>
        </p:blipFill>
        <p:spPr>
          <a:xfrm>
            <a:off x="685800" y="1295400"/>
            <a:ext cx="7467600" cy="3505200"/>
          </a:xfrm>
          <a:ln/>
        </p:spPr>
      </p:pic>
    </p:spTree>
    <p:extLst>
      <p:ext uri="{BB962C8B-B14F-4D97-AF65-F5344CB8AC3E}">
        <p14:creationId xmlns:p14="http://schemas.microsoft.com/office/powerpoint/2010/main" val="314397239"/>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xfrm>
            <a:off x="0" y="0"/>
            <a:ext cx="9140825" cy="1139825"/>
          </a:xfrm>
          <a:ln/>
        </p:spPr>
        <p:txBody>
          <a:bodyPr/>
          <a:lstStyle/>
          <a:p>
            <a:pPr>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A distributed algorithm (3)</a:t>
            </a:r>
          </a:p>
        </p:txBody>
      </p:sp>
      <p:sp>
        <p:nvSpPr>
          <p:cNvPr id="41986" name="Rectangle 2"/>
          <p:cNvSpPr>
            <a:spLocks noGrp="1" noChangeArrowheads="1"/>
          </p:cNvSpPr>
          <p:nvPr>
            <p:ph type="body" idx="1"/>
          </p:nvPr>
        </p:nvSpPr>
        <p:spPr>
          <a:xfrm>
            <a:off x="0" y="1752600"/>
            <a:ext cx="9140825" cy="5105400"/>
          </a:xfrm>
          <a:ln/>
        </p:spPr>
        <p:txBody>
          <a:bodyPr/>
          <a:lstStyle/>
          <a:p>
            <a:pPr marL="682625" indent="-334963" algn="l">
              <a:lnSpc>
                <a:spcPct val="94000"/>
              </a:lnSpc>
              <a:buClr>
                <a:srgbClr val="000000"/>
              </a:buClr>
              <a:buSzPct val="60000"/>
              <a:tabLst>
                <a:tab pos="338138"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Safety: check</a:t>
            </a:r>
          </a:p>
          <a:p>
            <a:pPr marL="682625" indent="-334963" algn="l">
              <a:buClr>
                <a:srgbClr val="000000"/>
              </a:buClr>
              <a:buSzPct val="60000"/>
              <a:buFont typeface="StarSymbol" charset="0"/>
              <a:buBlip>
                <a:blip r:embed="rId3"/>
              </a:buBlip>
              <a:tabLst>
                <a:tab pos="338138"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dirty="0"/>
          </a:p>
          <a:p>
            <a:pPr marL="682625" indent="-334963" algn="l">
              <a:buClr>
                <a:srgbClr val="000000"/>
              </a:buClr>
              <a:buSzPct val="60000"/>
              <a:tabLst>
                <a:tab pos="338138"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t>No starvation: check (and therefore no deadlock)</a:t>
            </a:r>
          </a:p>
          <a:p>
            <a:pPr marL="682625" indent="-334963" algn="l">
              <a:buClr>
                <a:srgbClr val="000000"/>
              </a:buClr>
              <a:buSzPct val="60000"/>
              <a:buFont typeface="StarSymbol" charset="0"/>
              <a:buBlip>
                <a:blip r:embed="rId3"/>
              </a:buBlip>
              <a:tabLst>
                <a:tab pos="338138"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dirty="0"/>
          </a:p>
          <a:p>
            <a:pPr marL="682625" indent="-334963" algn="l">
              <a:buClr>
                <a:srgbClr val="000000"/>
              </a:buClr>
              <a:buSzPct val="60000"/>
              <a:tabLst>
                <a:tab pos="338138"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err="1"/>
              <a:t>Liveness</a:t>
            </a:r>
            <a:r>
              <a:rPr lang="en-GB" dirty="0"/>
              <a:t> 3: check</a:t>
            </a:r>
          </a:p>
        </p:txBody>
      </p:sp>
    </p:spTree>
    <p:extLst>
      <p:ext uri="{BB962C8B-B14F-4D97-AF65-F5344CB8AC3E}">
        <p14:creationId xmlns:p14="http://schemas.microsoft.com/office/powerpoint/2010/main" val="1705423267"/>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0" y="0"/>
            <a:ext cx="9144000" cy="1143000"/>
          </a:xfrm>
          <a:ln/>
        </p:spPr>
        <p:txBody>
          <a:bodyPr lIns="90000" tIns="46800" rIns="90000" bIns="46800"/>
          <a:lstStyle/>
          <a:p>
            <a:pPr>
              <a:lnSpc>
                <a:spcPct val="94000"/>
              </a:lnSpc>
              <a:buSzPct val="6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Comparison</a:t>
            </a:r>
          </a:p>
        </p:txBody>
      </p:sp>
      <p:sp>
        <p:nvSpPr>
          <p:cNvPr id="43010" name="Rectangle 2"/>
          <p:cNvSpPr>
            <a:spLocks noGrp="1" noChangeArrowheads="1"/>
          </p:cNvSpPr>
          <p:nvPr>
            <p:ph type="body" idx="1"/>
          </p:nvPr>
        </p:nvSpPr>
        <p:spPr>
          <a:xfrm>
            <a:off x="0" y="5237163"/>
            <a:ext cx="9144000" cy="838200"/>
          </a:xfrm>
          <a:ln/>
        </p:spPr>
        <p:txBody>
          <a:bodyPr lIns="90000" tIns="46800" rIns="90000" bIns="46800"/>
          <a:lstStyle/>
          <a:p>
            <a:pPr>
              <a:lnSpc>
                <a:spcPct val="94000"/>
              </a:lnSpc>
              <a:buSzPct val="60000"/>
              <a:tabLst>
                <a:tab pos="338138"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800"/>
              <a:t>A comparison of three mutual exclusion algorithms.</a:t>
            </a:r>
          </a:p>
        </p:txBody>
      </p:sp>
      <p:grpSp>
        <p:nvGrpSpPr>
          <p:cNvPr id="2" name="Group 3"/>
          <p:cNvGrpSpPr>
            <a:grpSpLocks/>
          </p:cNvGrpSpPr>
          <p:nvPr/>
        </p:nvGrpSpPr>
        <p:grpSpPr bwMode="auto">
          <a:xfrm>
            <a:off x="485775" y="1876425"/>
            <a:ext cx="8066088" cy="2752726"/>
            <a:chOff x="306" y="1182"/>
            <a:chExt cx="5081" cy="1734"/>
          </a:xfrm>
        </p:grpSpPr>
        <p:grpSp>
          <p:nvGrpSpPr>
            <p:cNvPr id="3" name="Group 4"/>
            <p:cNvGrpSpPr>
              <a:grpSpLocks/>
            </p:cNvGrpSpPr>
            <p:nvPr/>
          </p:nvGrpSpPr>
          <p:grpSpPr bwMode="auto">
            <a:xfrm>
              <a:off x="4116" y="2453"/>
              <a:ext cx="1269" cy="460"/>
              <a:chOff x="4116" y="2453"/>
              <a:chExt cx="1269" cy="460"/>
            </a:xfrm>
          </p:grpSpPr>
          <p:sp>
            <p:nvSpPr>
              <p:cNvPr id="43013" name="AutoShape 5"/>
              <p:cNvSpPr>
                <a:spLocks noChangeArrowheads="1"/>
              </p:cNvSpPr>
              <p:nvPr/>
            </p:nvSpPr>
            <p:spPr bwMode="auto">
              <a:xfrm>
                <a:off x="4116" y="2453"/>
                <a:ext cx="1269" cy="460"/>
              </a:xfrm>
              <a:prstGeom prst="roundRect">
                <a:avLst>
                  <a:gd name="adj" fmla="val 213"/>
                </a:avLst>
              </a:prstGeom>
              <a:noFill/>
              <a:ln w="9525">
                <a:noFill/>
                <a:round/>
                <a:headEnd/>
                <a:tailEnd/>
              </a:ln>
            </p:spPr>
            <p:txBody>
              <a:bodyPr wrap="none" anchor="ctr">
                <a:prstTxWarp prst="textNoShape">
                  <a:avLst/>
                </a:prstTxWarp>
              </a:bodyPr>
              <a:lstStyle/>
              <a:p>
                <a:endParaRPr lang="en-US" dirty="0">
                  <a:latin typeface="Calibri"/>
                </a:endParaRPr>
              </a:p>
            </p:txBody>
          </p:sp>
          <p:sp>
            <p:nvSpPr>
              <p:cNvPr id="43014" name="Text Box 6"/>
              <p:cNvSpPr txBox="1">
                <a:spLocks noChangeArrowheads="1"/>
              </p:cNvSpPr>
              <p:nvPr/>
            </p:nvSpPr>
            <p:spPr bwMode="auto">
              <a:xfrm>
                <a:off x="4116" y="2484"/>
                <a:ext cx="1269" cy="399"/>
              </a:xfrm>
              <a:prstGeom prst="rect">
                <a:avLst/>
              </a:prstGeom>
              <a:noFill/>
              <a:ln w="9525">
                <a:noFill/>
                <a:miter lim="800000"/>
                <a:headEnd/>
                <a:tailEnd/>
              </a:ln>
            </p:spPr>
            <p:txBody>
              <a:bodyPr lIns="90000" tIns="46800" rIns="90000" bIns="46800" anchor="ctr">
                <a:prstTxWarp prst="textNoShape">
                  <a:avLst/>
                </a:prstTxWarp>
                <a:spAutoFit/>
              </a:bodyPr>
              <a:lstStyle/>
              <a:p>
                <a:pPr eaLnBrk="1" hangingPunct="1">
                  <a:lnSpc>
                    <a:spcPct val="97000"/>
                  </a:lnSpc>
                  <a:spcBef>
                    <a:spcPts val="413"/>
                  </a:spcBef>
                  <a:buClr>
                    <a:srgbClr val="000000"/>
                  </a:buClr>
                  <a:buSzPct val="75000"/>
                  <a:buFont typeface="Times New Roman"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dirty="0">
                    <a:latin typeface="Calibri"/>
                  </a:rPr>
                  <a:t>Lost token, process crash</a:t>
                </a:r>
              </a:p>
            </p:txBody>
          </p:sp>
        </p:grpSp>
        <p:grpSp>
          <p:nvGrpSpPr>
            <p:cNvPr id="4" name="Group 7"/>
            <p:cNvGrpSpPr>
              <a:grpSpLocks/>
            </p:cNvGrpSpPr>
            <p:nvPr/>
          </p:nvGrpSpPr>
          <p:grpSpPr bwMode="auto">
            <a:xfrm>
              <a:off x="2643" y="2453"/>
              <a:ext cx="1472" cy="460"/>
              <a:chOff x="2643" y="2453"/>
              <a:chExt cx="1472" cy="460"/>
            </a:xfrm>
          </p:grpSpPr>
          <p:sp>
            <p:nvSpPr>
              <p:cNvPr id="43016" name="AutoShape 8"/>
              <p:cNvSpPr>
                <a:spLocks noChangeArrowheads="1"/>
              </p:cNvSpPr>
              <p:nvPr/>
            </p:nvSpPr>
            <p:spPr bwMode="auto">
              <a:xfrm>
                <a:off x="2643" y="2453"/>
                <a:ext cx="1472" cy="460"/>
              </a:xfrm>
              <a:prstGeom prst="roundRect">
                <a:avLst>
                  <a:gd name="adj" fmla="val 213"/>
                </a:avLst>
              </a:prstGeom>
              <a:noFill/>
              <a:ln w="9525">
                <a:noFill/>
                <a:round/>
                <a:headEnd/>
                <a:tailEnd/>
              </a:ln>
            </p:spPr>
            <p:txBody>
              <a:bodyPr wrap="none" anchor="ctr">
                <a:prstTxWarp prst="textNoShape">
                  <a:avLst/>
                </a:prstTxWarp>
              </a:bodyPr>
              <a:lstStyle/>
              <a:p>
                <a:endParaRPr lang="en-US" dirty="0">
                  <a:latin typeface="Calibri"/>
                </a:endParaRPr>
              </a:p>
            </p:txBody>
          </p:sp>
          <p:sp>
            <p:nvSpPr>
              <p:cNvPr id="43017" name="Text Box 9"/>
              <p:cNvSpPr txBox="1">
                <a:spLocks noChangeArrowheads="1"/>
              </p:cNvSpPr>
              <p:nvPr/>
            </p:nvSpPr>
            <p:spPr bwMode="auto">
              <a:xfrm>
                <a:off x="2643" y="2568"/>
                <a:ext cx="1472" cy="230"/>
              </a:xfrm>
              <a:prstGeom prst="rect">
                <a:avLst/>
              </a:prstGeom>
              <a:noFill/>
              <a:ln w="9525">
                <a:noFill/>
                <a:miter lim="800000"/>
                <a:headEnd/>
                <a:tailEnd/>
              </a:ln>
            </p:spPr>
            <p:txBody>
              <a:bodyPr lIns="90000" tIns="46800" rIns="90000" bIns="46800" anchor="ctr">
                <a:prstTxWarp prst="textNoShape">
                  <a:avLst/>
                </a:prstTxWarp>
                <a:spAutoFit/>
              </a:bodyPr>
              <a:lstStyle/>
              <a:p>
                <a:pPr algn="ctr" eaLnBrk="1" hangingPunct="1">
                  <a:lnSpc>
                    <a:spcPct val="97000"/>
                  </a:lnSpc>
                  <a:spcBef>
                    <a:spcPts val="413"/>
                  </a:spcBef>
                  <a:buClr>
                    <a:srgbClr val="000000"/>
                  </a:buClr>
                  <a:buSzPct val="75000"/>
                  <a:buFont typeface="Times New Roman"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dirty="0">
                    <a:latin typeface="Calibri"/>
                  </a:rPr>
                  <a:t>0 to n - 1</a:t>
                </a:r>
              </a:p>
            </p:txBody>
          </p:sp>
        </p:grpSp>
        <p:grpSp>
          <p:nvGrpSpPr>
            <p:cNvPr id="5" name="Group 10"/>
            <p:cNvGrpSpPr>
              <a:grpSpLocks/>
            </p:cNvGrpSpPr>
            <p:nvPr/>
          </p:nvGrpSpPr>
          <p:grpSpPr bwMode="auto">
            <a:xfrm>
              <a:off x="1322" y="2453"/>
              <a:ext cx="1320" cy="460"/>
              <a:chOff x="1322" y="2453"/>
              <a:chExt cx="1320" cy="460"/>
            </a:xfrm>
          </p:grpSpPr>
          <p:sp>
            <p:nvSpPr>
              <p:cNvPr id="43019" name="AutoShape 11"/>
              <p:cNvSpPr>
                <a:spLocks noChangeArrowheads="1"/>
              </p:cNvSpPr>
              <p:nvPr/>
            </p:nvSpPr>
            <p:spPr bwMode="auto">
              <a:xfrm>
                <a:off x="1322" y="2453"/>
                <a:ext cx="1320" cy="460"/>
              </a:xfrm>
              <a:prstGeom prst="roundRect">
                <a:avLst>
                  <a:gd name="adj" fmla="val 213"/>
                </a:avLst>
              </a:prstGeom>
              <a:noFill/>
              <a:ln w="9525">
                <a:noFill/>
                <a:round/>
                <a:headEnd/>
                <a:tailEnd/>
              </a:ln>
            </p:spPr>
            <p:txBody>
              <a:bodyPr wrap="none" anchor="ctr">
                <a:prstTxWarp prst="textNoShape">
                  <a:avLst/>
                </a:prstTxWarp>
              </a:bodyPr>
              <a:lstStyle/>
              <a:p>
                <a:endParaRPr lang="en-US" dirty="0">
                  <a:latin typeface="Calibri"/>
                </a:endParaRPr>
              </a:p>
            </p:txBody>
          </p:sp>
          <p:sp>
            <p:nvSpPr>
              <p:cNvPr id="43020" name="Text Box 12"/>
              <p:cNvSpPr txBox="1">
                <a:spLocks noChangeArrowheads="1"/>
              </p:cNvSpPr>
              <p:nvPr/>
            </p:nvSpPr>
            <p:spPr bwMode="auto">
              <a:xfrm>
                <a:off x="1322" y="2568"/>
                <a:ext cx="1320" cy="230"/>
              </a:xfrm>
              <a:prstGeom prst="rect">
                <a:avLst/>
              </a:prstGeom>
              <a:noFill/>
              <a:ln w="9525">
                <a:noFill/>
                <a:miter lim="800000"/>
                <a:headEnd/>
                <a:tailEnd/>
              </a:ln>
            </p:spPr>
            <p:txBody>
              <a:bodyPr lIns="90000" tIns="46800" rIns="90000" bIns="46800" anchor="ctr">
                <a:prstTxWarp prst="textNoShape">
                  <a:avLst/>
                </a:prstTxWarp>
                <a:spAutoFit/>
              </a:bodyPr>
              <a:lstStyle/>
              <a:p>
                <a:pPr algn="ctr" eaLnBrk="1" hangingPunct="1">
                  <a:lnSpc>
                    <a:spcPct val="97000"/>
                  </a:lnSpc>
                  <a:spcBef>
                    <a:spcPts val="413"/>
                  </a:spcBef>
                  <a:buClr>
                    <a:srgbClr val="000000"/>
                  </a:buClr>
                  <a:buSzPct val="75000"/>
                  <a:buFont typeface="Times New Roman"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dirty="0">
                    <a:latin typeface="Calibri"/>
                  </a:rPr>
                  <a:t>1 to </a:t>
                </a:r>
                <a:r>
                  <a:rPr lang="en-GB" sz="1800" dirty="0">
                    <a:latin typeface="Symbol" pitchFamily="-65" charset="2"/>
                  </a:rPr>
                  <a:t></a:t>
                </a:r>
              </a:p>
            </p:txBody>
          </p:sp>
        </p:grpSp>
        <p:grpSp>
          <p:nvGrpSpPr>
            <p:cNvPr id="6" name="Group 13"/>
            <p:cNvGrpSpPr>
              <a:grpSpLocks/>
            </p:cNvGrpSpPr>
            <p:nvPr/>
          </p:nvGrpSpPr>
          <p:grpSpPr bwMode="auto">
            <a:xfrm>
              <a:off x="306" y="2453"/>
              <a:ext cx="1014" cy="460"/>
              <a:chOff x="306" y="2453"/>
              <a:chExt cx="1014" cy="460"/>
            </a:xfrm>
          </p:grpSpPr>
          <p:sp>
            <p:nvSpPr>
              <p:cNvPr id="43022" name="AutoShape 14"/>
              <p:cNvSpPr>
                <a:spLocks noChangeArrowheads="1"/>
              </p:cNvSpPr>
              <p:nvPr/>
            </p:nvSpPr>
            <p:spPr bwMode="auto">
              <a:xfrm>
                <a:off x="306" y="2453"/>
                <a:ext cx="1014" cy="460"/>
              </a:xfrm>
              <a:prstGeom prst="roundRect">
                <a:avLst>
                  <a:gd name="adj" fmla="val 213"/>
                </a:avLst>
              </a:prstGeom>
              <a:noFill/>
              <a:ln w="9525">
                <a:noFill/>
                <a:round/>
                <a:headEnd/>
                <a:tailEnd/>
              </a:ln>
            </p:spPr>
            <p:txBody>
              <a:bodyPr wrap="none" anchor="ctr">
                <a:prstTxWarp prst="textNoShape">
                  <a:avLst/>
                </a:prstTxWarp>
              </a:bodyPr>
              <a:lstStyle/>
              <a:p>
                <a:endParaRPr lang="en-US" dirty="0">
                  <a:latin typeface="Calibri"/>
                </a:endParaRPr>
              </a:p>
            </p:txBody>
          </p:sp>
          <p:sp>
            <p:nvSpPr>
              <p:cNvPr id="43023" name="Text Box 15"/>
              <p:cNvSpPr txBox="1">
                <a:spLocks noChangeArrowheads="1"/>
              </p:cNvSpPr>
              <p:nvPr/>
            </p:nvSpPr>
            <p:spPr bwMode="auto">
              <a:xfrm>
                <a:off x="306" y="2568"/>
                <a:ext cx="1014" cy="230"/>
              </a:xfrm>
              <a:prstGeom prst="rect">
                <a:avLst/>
              </a:prstGeom>
              <a:noFill/>
              <a:ln w="9525">
                <a:noFill/>
                <a:miter lim="800000"/>
                <a:headEnd/>
                <a:tailEnd/>
              </a:ln>
            </p:spPr>
            <p:txBody>
              <a:bodyPr lIns="90000" tIns="46800" rIns="90000" bIns="46800" anchor="ctr">
                <a:prstTxWarp prst="textNoShape">
                  <a:avLst/>
                </a:prstTxWarp>
                <a:spAutoFit/>
              </a:bodyPr>
              <a:lstStyle/>
              <a:p>
                <a:pPr eaLnBrk="1" hangingPunct="1">
                  <a:lnSpc>
                    <a:spcPct val="97000"/>
                  </a:lnSpc>
                  <a:spcBef>
                    <a:spcPts val="413"/>
                  </a:spcBef>
                  <a:buClr>
                    <a:srgbClr val="000000"/>
                  </a:buClr>
                  <a:buSzPct val="75000"/>
                  <a:buFont typeface="Times New Roman"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dirty="0">
                    <a:latin typeface="Calibri"/>
                  </a:rPr>
                  <a:t>Token ring</a:t>
                </a:r>
              </a:p>
            </p:txBody>
          </p:sp>
        </p:grpSp>
        <p:grpSp>
          <p:nvGrpSpPr>
            <p:cNvPr id="7" name="Group 16"/>
            <p:cNvGrpSpPr>
              <a:grpSpLocks/>
            </p:cNvGrpSpPr>
            <p:nvPr/>
          </p:nvGrpSpPr>
          <p:grpSpPr bwMode="auto">
            <a:xfrm>
              <a:off x="4116" y="1993"/>
              <a:ext cx="1269" cy="460"/>
              <a:chOff x="4116" y="1993"/>
              <a:chExt cx="1269" cy="460"/>
            </a:xfrm>
          </p:grpSpPr>
          <p:sp>
            <p:nvSpPr>
              <p:cNvPr id="43025" name="AutoShape 17"/>
              <p:cNvSpPr>
                <a:spLocks noChangeArrowheads="1"/>
              </p:cNvSpPr>
              <p:nvPr/>
            </p:nvSpPr>
            <p:spPr bwMode="auto">
              <a:xfrm>
                <a:off x="4116" y="1993"/>
                <a:ext cx="1269" cy="460"/>
              </a:xfrm>
              <a:prstGeom prst="roundRect">
                <a:avLst>
                  <a:gd name="adj" fmla="val 213"/>
                </a:avLst>
              </a:prstGeom>
              <a:noFill/>
              <a:ln w="9525">
                <a:noFill/>
                <a:round/>
                <a:headEnd/>
                <a:tailEnd/>
              </a:ln>
            </p:spPr>
            <p:txBody>
              <a:bodyPr wrap="none" anchor="ctr">
                <a:prstTxWarp prst="textNoShape">
                  <a:avLst/>
                </a:prstTxWarp>
              </a:bodyPr>
              <a:lstStyle/>
              <a:p>
                <a:endParaRPr lang="en-US" dirty="0">
                  <a:latin typeface="Calibri"/>
                </a:endParaRPr>
              </a:p>
            </p:txBody>
          </p:sp>
          <p:sp>
            <p:nvSpPr>
              <p:cNvPr id="43026" name="Text Box 18"/>
              <p:cNvSpPr txBox="1">
                <a:spLocks noChangeArrowheads="1"/>
              </p:cNvSpPr>
              <p:nvPr/>
            </p:nvSpPr>
            <p:spPr bwMode="auto">
              <a:xfrm>
                <a:off x="4116" y="2024"/>
                <a:ext cx="1269" cy="399"/>
              </a:xfrm>
              <a:prstGeom prst="rect">
                <a:avLst/>
              </a:prstGeom>
              <a:noFill/>
              <a:ln w="9525">
                <a:noFill/>
                <a:miter lim="800000"/>
                <a:headEnd/>
                <a:tailEnd/>
              </a:ln>
            </p:spPr>
            <p:txBody>
              <a:bodyPr lIns="90000" tIns="46800" rIns="90000" bIns="46800" anchor="ctr">
                <a:prstTxWarp prst="textNoShape">
                  <a:avLst/>
                </a:prstTxWarp>
                <a:spAutoFit/>
              </a:bodyPr>
              <a:lstStyle/>
              <a:p>
                <a:pPr eaLnBrk="1" hangingPunct="1">
                  <a:lnSpc>
                    <a:spcPct val="97000"/>
                  </a:lnSpc>
                  <a:spcBef>
                    <a:spcPts val="413"/>
                  </a:spcBef>
                  <a:buClr>
                    <a:srgbClr val="000000"/>
                  </a:buClr>
                  <a:buSzPct val="75000"/>
                  <a:buFont typeface="Times New Roman"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dirty="0">
                    <a:latin typeface="Calibri"/>
                  </a:rPr>
                  <a:t>Crash of any process</a:t>
                </a:r>
              </a:p>
            </p:txBody>
          </p:sp>
        </p:grpSp>
        <p:grpSp>
          <p:nvGrpSpPr>
            <p:cNvPr id="8" name="Group 19"/>
            <p:cNvGrpSpPr>
              <a:grpSpLocks/>
            </p:cNvGrpSpPr>
            <p:nvPr/>
          </p:nvGrpSpPr>
          <p:grpSpPr bwMode="auto">
            <a:xfrm>
              <a:off x="2643" y="1993"/>
              <a:ext cx="1472" cy="460"/>
              <a:chOff x="2643" y="1993"/>
              <a:chExt cx="1472" cy="460"/>
            </a:xfrm>
          </p:grpSpPr>
          <p:sp>
            <p:nvSpPr>
              <p:cNvPr id="43028" name="AutoShape 20"/>
              <p:cNvSpPr>
                <a:spLocks noChangeArrowheads="1"/>
              </p:cNvSpPr>
              <p:nvPr/>
            </p:nvSpPr>
            <p:spPr bwMode="auto">
              <a:xfrm>
                <a:off x="2643" y="1993"/>
                <a:ext cx="1472" cy="460"/>
              </a:xfrm>
              <a:prstGeom prst="roundRect">
                <a:avLst>
                  <a:gd name="adj" fmla="val 213"/>
                </a:avLst>
              </a:prstGeom>
              <a:noFill/>
              <a:ln w="9525">
                <a:noFill/>
                <a:round/>
                <a:headEnd/>
                <a:tailEnd/>
              </a:ln>
            </p:spPr>
            <p:txBody>
              <a:bodyPr wrap="none" anchor="ctr">
                <a:prstTxWarp prst="textNoShape">
                  <a:avLst/>
                </a:prstTxWarp>
              </a:bodyPr>
              <a:lstStyle/>
              <a:p>
                <a:endParaRPr lang="en-US" dirty="0">
                  <a:latin typeface="Calibri"/>
                </a:endParaRPr>
              </a:p>
            </p:txBody>
          </p:sp>
          <p:sp>
            <p:nvSpPr>
              <p:cNvPr id="43029" name="Text Box 21"/>
              <p:cNvSpPr txBox="1">
                <a:spLocks noChangeArrowheads="1"/>
              </p:cNvSpPr>
              <p:nvPr/>
            </p:nvSpPr>
            <p:spPr bwMode="auto">
              <a:xfrm>
                <a:off x="2643" y="2108"/>
                <a:ext cx="1472" cy="230"/>
              </a:xfrm>
              <a:prstGeom prst="rect">
                <a:avLst/>
              </a:prstGeom>
              <a:noFill/>
              <a:ln w="9525">
                <a:noFill/>
                <a:miter lim="800000"/>
                <a:headEnd/>
                <a:tailEnd/>
              </a:ln>
            </p:spPr>
            <p:txBody>
              <a:bodyPr lIns="90000" tIns="46800" rIns="90000" bIns="46800" anchor="ctr">
                <a:prstTxWarp prst="textNoShape">
                  <a:avLst/>
                </a:prstTxWarp>
                <a:spAutoFit/>
              </a:bodyPr>
              <a:lstStyle/>
              <a:p>
                <a:pPr algn="ctr" eaLnBrk="1" hangingPunct="1">
                  <a:lnSpc>
                    <a:spcPct val="97000"/>
                  </a:lnSpc>
                  <a:spcBef>
                    <a:spcPts val="413"/>
                  </a:spcBef>
                  <a:buClr>
                    <a:srgbClr val="000000"/>
                  </a:buClr>
                  <a:buSzPct val="75000"/>
                  <a:buFont typeface="Times New Roman"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dirty="0">
                    <a:latin typeface="Calibri"/>
                  </a:rPr>
                  <a:t>2</a:t>
                </a:r>
              </a:p>
            </p:txBody>
          </p:sp>
        </p:grpSp>
        <p:grpSp>
          <p:nvGrpSpPr>
            <p:cNvPr id="9" name="Group 22"/>
            <p:cNvGrpSpPr>
              <a:grpSpLocks/>
            </p:cNvGrpSpPr>
            <p:nvPr/>
          </p:nvGrpSpPr>
          <p:grpSpPr bwMode="auto">
            <a:xfrm>
              <a:off x="1322" y="1993"/>
              <a:ext cx="1320" cy="460"/>
              <a:chOff x="1322" y="1993"/>
              <a:chExt cx="1320" cy="460"/>
            </a:xfrm>
          </p:grpSpPr>
          <p:sp>
            <p:nvSpPr>
              <p:cNvPr id="43031" name="AutoShape 23"/>
              <p:cNvSpPr>
                <a:spLocks noChangeArrowheads="1"/>
              </p:cNvSpPr>
              <p:nvPr/>
            </p:nvSpPr>
            <p:spPr bwMode="auto">
              <a:xfrm>
                <a:off x="1322" y="1993"/>
                <a:ext cx="1320" cy="460"/>
              </a:xfrm>
              <a:prstGeom prst="roundRect">
                <a:avLst>
                  <a:gd name="adj" fmla="val 213"/>
                </a:avLst>
              </a:prstGeom>
              <a:noFill/>
              <a:ln w="9525">
                <a:noFill/>
                <a:round/>
                <a:headEnd/>
                <a:tailEnd/>
              </a:ln>
            </p:spPr>
            <p:txBody>
              <a:bodyPr wrap="none" anchor="ctr">
                <a:prstTxWarp prst="textNoShape">
                  <a:avLst/>
                </a:prstTxWarp>
              </a:bodyPr>
              <a:lstStyle/>
              <a:p>
                <a:endParaRPr lang="en-US" dirty="0">
                  <a:latin typeface="Calibri"/>
                </a:endParaRPr>
              </a:p>
            </p:txBody>
          </p:sp>
          <p:sp>
            <p:nvSpPr>
              <p:cNvPr id="43032" name="Text Box 24"/>
              <p:cNvSpPr txBox="1">
                <a:spLocks noChangeArrowheads="1"/>
              </p:cNvSpPr>
              <p:nvPr/>
            </p:nvSpPr>
            <p:spPr bwMode="auto">
              <a:xfrm>
                <a:off x="1322" y="2108"/>
                <a:ext cx="1320" cy="230"/>
              </a:xfrm>
              <a:prstGeom prst="rect">
                <a:avLst/>
              </a:prstGeom>
              <a:noFill/>
              <a:ln w="9525">
                <a:noFill/>
                <a:miter lim="800000"/>
                <a:headEnd/>
                <a:tailEnd/>
              </a:ln>
            </p:spPr>
            <p:txBody>
              <a:bodyPr lIns="90000" tIns="46800" rIns="90000" bIns="46800" anchor="ctr">
                <a:prstTxWarp prst="textNoShape">
                  <a:avLst/>
                </a:prstTxWarp>
                <a:spAutoFit/>
              </a:bodyPr>
              <a:lstStyle/>
              <a:p>
                <a:pPr algn="ctr" eaLnBrk="1" hangingPunct="1">
                  <a:lnSpc>
                    <a:spcPct val="97000"/>
                  </a:lnSpc>
                  <a:spcBef>
                    <a:spcPts val="413"/>
                  </a:spcBef>
                  <a:buClr>
                    <a:srgbClr val="000000"/>
                  </a:buClr>
                  <a:buSzPct val="75000"/>
                  <a:buFont typeface="Times New Roman"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dirty="0">
                    <a:latin typeface="Calibri"/>
                  </a:rPr>
                  <a:t>2 ( n - 1 )</a:t>
                </a:r>
              </a:p>
            </p:txBody>
          </p:sp>
        </p:grpSp>
        <p:grpSp>
          <p:nvGrpSpPr>
            <p:cNvPr id="10" name="Group 25"/>
            <p:cNvGrpSpPr>
              <a:grpSpLocks/>
            </p:cNvGrpSpPr>
            <p:nvPr/>
          </p:nvGrpSpPr>
          <p:grpSpPr bwMode="auto">
            <a:xfrm>
              <a:off x="306" y="1993"/>
              <a:ext cx="1014" cy="460"/>
              <a:chOff x="306" y="1993"/>
              <a:chExt cx="1014" cy="460"/>
            </a:xfrm>
          </p:grpSpPr>
          <p:sp>
            <p:nvSpPr>
              <p:cNvPr id="43034" name="AutoShape 26"/>
              <p:cNvSpPr>
                <a:spLocks noChangeArrowheads="1"/>
              </p:cNvSpPr>
              <p:nvPr/>
            </p:nvSpPr>
            <p:spPr bwMode="auto">
              <a:xfrm>
                <a:off x="306" y="1993"/>
                <a:ext cx="1014" cy="460"/>
              </a:xfrm>
              <a:prstGeom prst="roundRect">
                <a:avLst>
                  <a:gd name="adj" fmla="val 213"/>
                </a:avLst>
              </a:prstGeom>
              <a:noFill/>
              <a:ln w="9525">
                <a:noFill/>
                <a:round/>
                <a:headEnd/>
                <a:tailEnd/>
              </a:ln>
            </p:spPr>
            <p:txBody>
              <a:bodyPr wrap="none" anchor="ctr">
                <a:prstTxWarp prst="textNoShape">
                  <a:avLst/>
                </a:prstTxWarp>
              </a:bodyPr>
              <a:lstStyle/>
              <a:p>
                <a:endParaRPr lang="en-US" dirty="0">
                  <a:latin typeface="Calibri"/>
                </a:endParaRPr>
              </a:p>
            </p:txBody>
          </p:sp>
          <p:sp>
            <p:nvSpPr>
              <p:cNvPr id="43035" name="Text Box 27"/>
              <p:cNvSpPr txBox="1">
                <a:spLocks noChangeArrowheads="1"/>
              </p:cNvSpPr>
              <p:nvPr/>
            </p:nvSpPr>
            <p:spPr bwMode="auto">
              <a:xfrm>
                <a:off x="306" y="2108"/>
                <a:ext cx="1014" cy="230"/>
              </a:xfrm>
              <a:prstGeom prst="rect">
                <a:avLst/>
              </a:prstGeom>
              <a:noFill/>
              <a:ln w="9525">
                <a:noFill/>
                <a:miter lim="800000"/>
                <a:headEnd/>
                <a:tailEnd/>
              </a:ln>
            </p:spPr>
            <p:txBody>
              <a:bodyPr lIns="90000" tIns="46800" rIns="90000" bIns="46800" anchor="ctr">
                <a:prstTxWarp prst="textNoShape">
                  <a:avLst/>
                </a:prstTxWarp>
                <a:spAutoFit/>
              </a:bodyPr>
              <a:lstStyle/>
              <a:p>
                <a:pPr eaLnBrk="1" hangingPunct="1">
                  <a:lnSpc>
                    <a:spcPct val="97000"/>
                  </a:lnSpc>
                  <a:spcBef>
                    <a:spcPts val="413"/>
                  </a:spcBef>
                  <a:buClr>
                    <a:srgbClr val="000000"/>
                  </a:buClr>
                  <a:buSzPct val="75000"/>
                  <a:buFont typeface="Times New Roman"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dirty="0">
                    <a:latin typeface="Calibri"/>
                  </a:rPr>
                  <a:t>Distributed</a:t>
                </a:r>
              </a:p>
            </p:txBody>
          </p:sp>
        </p:grpSp>
        <p:grpSp>
          <p:nvGrpSpPr>
            <p:cNvPr id="11" name="Group 28"/>
            <p:cNvGrpSpPr>
              <a:grpSpLocks/>
            </p:cNvGrpSpPr>
            <p:nvPr/>
          </p:nvGrpSpPr>
          <p:grpSpPr bwMode="auto">
            <a:xfrm>
              <a:off x="4116" y="1644"/>
              <a:ext cx="1269" cy="349"/>
              <a:chOff x="4116" y="1644"/>
              <a:chExt cx="1269" cy="349"/>
            </a:xfrm>
          </p:grpSpPr>
          <p:sp>
            <p:nvSpPr>
              <p:cNvPr id="43037" name="AutoShape 29"/>
              <p:cNvSpPr>
                <a:spLocks noChangeArrowheads="1"/>
              </p:cNvSpPr>
              <p:nvPr/>
            </p:nvSpPr>
            <p:spPr bwMode="auto">
              <a:xfrm>
                <a:off x="4116" y="1644"/>
                <a:ext cx="1269" cy="349"/>
              </a:xfrm>
              <a:prstGeom prst="roundRect">
                <a:avLst>
                  <a:gd name="adj" fmla="val 287"/>
                </a:avLst>
              </a:prstGeom>
              <a:noFill/>
              <a:ln w="9525">
                <a:noFill/>
                <a:round/>
                <a:headEnd/>
                <a:tailEnd/>
              </a:ln>
            </p:spPr>
            <p:txBody>
              <a:bodyPr wrap="none" anchor="ctr">
                <a:prstTxWarp prst="textNoShape">
                  <a:avLst/>
                </a:prstTxWarp>
              </a:bodyPr>
              <a:lstStyle/>
              <a:p>
                <a:endParaRPr lang="en-US" dirty="0">
                  <a:latin typeface="Calibri"/>
                </a:endParaRPr>
              </a:p>
            </p:txBody>
          </p:sp>
          <p:sp>
            <p:nvSpPr>
              <p:cNvPr id="43038" name="Text Box 30"/>
              <p:cNvSpPr txBox="1">
                <a:spLocks noChangeArrowheads="1"/>
              </p:cNvSpPr>
              <p:nvPr/>
            </p:nvSpPr>
            <p:spPr bwMode="auto">
              <a:xfrm>
                <a:off x="4116" y="1704"/>
                <a:ext cx="1269" cy="230"/>
              </a:xfrm>
              <a:prstGeom prst="rect">
                <a:avLst/>
              </a:prstGeom>
              <a:noFill/>
              <a:ln w="9525">
                <a:noFill/>
                <a:miter lim="800000"/>
                <a:headEnd/>
                <a:tailEnd/>
              </a:ln>
            </p:spPr>
            <p:txBody>
              <a:bodyPr lIns="90000" tIns="46800" rIns="90000" bIns="46800" anchor="ctr">
                <a:prstTxWarp prst="textNoShape">
                  <a:avLst/>
                </a:prstTxWarp>
                <a:spAutoFit/>
              </a:bodyPr>
              <a:lstStyle/>
              <a:p>
                <a:pPr eaLnBrk="1" hangingPunct="1">
                  <a:lnSpc>
                    <a:spcPct val="97000"/>
                  </a:lnSpc>
                  <a:spcBef>
                    <a:spcPts val="413"/>
                  </a:spcBef>
                  <a:buClr>
                    <a:srgbClr val="000000"/>
                  </a:buClr>
                  <a:buSzPct val="75000"/>
                  <a:buFont typeface="Times New Roman"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dirty="0">
                    <a:latin typeface="Calibri"/>
                  </a:rPr>
                  <a:t>Coordinator crash</a:t>
                </a:r>
              </a:p>
            </p:txBody>
          </p:sp>
        </p:grpSp>
        <p:grpSp>
          <p:nvGrpSpPr>
            <p:cNvPr id="12" name="Group 31"/>
            <p:cNvGrpSpPr>
              <a:grpSpLocks/>
            </p:cNvGrpSpPr>
            <p:nvPr/>
          </p:nvGrpSpPr>
          <p:grpSpPr bwMode="auto">
            <a:xfrm>
              <a:off x="2643" y="1644"/>
              <a:ext cx="1472" cy="349"/>
              <a:chOff x="2643" y="1644"/>
              <a:chExt cx="1472" cy="349"/>
            </a:xfrm>
          </p:grpSpPr>
          <p:sp>
            <p:nvSpPr>
              <p:cNvPr id="43040" name="AutoShape 32"/>
              <p:cNvSpPr>
                <a:spLocks noChangeArrowheads="1"/>
              </p:cNvSpPr>
              <p:nvPr/>
            </p:nvSpPr>
            <p:spPr bwMode="auto">
              <a:xfrm>
                <a:off x="2643" y="1644"/>
                <a:ext cx="1472" cy="349"/>
              </a:xfrm>
              <a:prstGeom prst="roundRect">
                <a:avLst>
                  <a:gd name="adj" fmla="val 287"/>
                </a:avLst>
              </a:prstGeom>
              <a:noFill/>
              <a:ln w="9525">
                <a:noFill/>
                <a:round/>
                <a:headEnd/>
                <a:tailEnd/>
              </a:ln>
            </p:spPr>
            <p:txBody>
              <a:bodyPr wrap="none" anchor="ctr">
                <a:prstTxWarp prst="textNoShape">
                  <a:avLst/>
                </a:prstTxWarp>
              </a:bodyPr>
              <a:lstStyle/>
              <a:p>
                <a:endParaRPr lang="en-US" dirty="0">
                  <a:latin typeface="Calibri"/>
                </a:endParaRPr>
              </a:p>
            </p:txBody>
          </p:sp>
          <p:sp>
            <p:nvSpPr>
              <p:cNvPr id="43041" name="Text Box 33"/>
              <p:cNvSpPr txBox="1">
                <a:spLocks noChangeArrowheads="1"/>
              </p:cNvSpPr>
              <p:nvPr/>
            </p:nvSpPr>
            <p:spPr bwMode="auto">
              <a:xfrm>
                <a:off x="2643" y="1704"/>
                <a:ext cx="1472" cy="230"/>
              </a:xfrm>
              <a:prstGeom prst="rect">
                <a:avLst/>
              </a:prstGeom>
              <a:noFill/>
              <a:ln w="9525">
                <a:noFill/>
                <a:miter lim="800000"/>
                <a:headEnd/>
                <a:tailEnd/>
              </a:ln>
            </p:spPr>
            <p:txBody>
              <a:bodyPr lIns="90000" tIns="46800" rIns="90000" bIns="46800" anchor="ctr">
                <a:prstTxWarp prst="textNoShape">
                  <a:avLst/>
                </a:prstTxWarp>
                <a:spAutoFit/>
              </a:bodyPr>
              <a:lstStyle/>
              <a:p>
                <a:pPr algn="ctr" eaLnBrk="1" hangingPunct="1">
                  <a:lnSpc>
                    <a:spcPct val="97000"/>
                  </a:lnSpc>
                  <a:spcBef>
                    <a:spcPts val="413"/>
                  </a:spcBef>
                  <a:buClr>
                    <a:srgbClr val="000000"/>
                  </a:buClr>
                  <a:buSzPct val="75000"/>
                  <a:buFont typeface="Times New Roman"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dirty="0">
                    <a:latin typeface="Calibri"/>
                  </a:rPr>
                  <a:t>2</a:t>
                </a:r>
              </a:p>
            </p:txBody>
          </p:sp>
        </p:grpSp>
        <p:grpSp>
          <p:nvGrpSpPr>
            <p:cNvPr id="13" name="Group 34"/>
            <p:cNvGrpSpPr>
              <a:grpSpLocks/>
            </p:cNvGrpSpPr>
            <p:nvPr/>
          </p:nvGrpSpPr>
          <p:grpSpPr bwMode="auto">
            <a:xfrm>
              <a:off x="1322" y="1644"/>
              <a:ext cx="1320" cy="349"/>
              <a:chOff x="1322" y="1644"/>
              <a:chExt cx="1320" cy="349"/>
            </a:xfrm>
          </p:grpSpPr>
          <p:sp>
            <p:nvSpPr>
              <p:cNvPr id="43043" name="AutoShape 35"/>
              <p:cNvSpPr>
                <a:spLocks noChangeArrowheads="1"/>
              </p:cNvSpPr>
              <p:nvPr/>
            </p:nvSpPr>
            <p:spPr bwMode="auto">
              <a:xfrm>
                <a:off x="1322" y="1644"/>
                <a:ext cx="1320" cy="349"/>
              </a:xfrm>
              <a:prstGeom prst="roundRect">
                <a:avLst>
                  <a:gd name="adj" fmla="val 287"/>
                </a:avLst>
              </a:prstGeom>
              <a:noFill/>
              <a:ln w="9525">
                <a:noFill/>
                <a:round/>
                <a:headEnd/>
                <a:tailEnd/>
              </a:ln>
            </p:spPr>
            <p:txBody>
              <a:bodyPr wrap="none" anchor="ctr">
                <a:prstTxWarp prst="textNoShape">
                  <a:avLst/>
                </a:prstTxWarp>
              </a:bodyPr>
              <a:lstStyle/>
              <a:p>
                <a:endParaRPr lang="en-US" dirty="0">
                  <a:latin typeface="Calibri"/>
                </a:endParaRPr>
              </a:p>
            </p:txBody>
          </p:sp>
          <p:sp>
            <p:nvSpPr>
              <p:cNvPr id="43044" name="Text Box 36"/>
              <p:cNvSpPr txBox="1">
                <a:spLocks noChangeArrowheads="1"/>
              </p:cNvSpPr>
              <p:nvPr/>
            </p:nvSpPr>
            <p:spPr bwMode="auto">
              <a:xfrm>
                <a:off x="1322" y="1704"/>
                <a:ext cx="1320" cy="230"/>
              </a:xfrm>
              <a:prstGeom prst="rect">
                <a:avLst/>
              </a:prstGeom>
              <a:noFill/>
              <a:ln w="9525">
                <a:noFill/>
                <a:miter lim="800000"/>
                <a:headEnd/>
                <a:tailEnd/>
              </a:ln>
            </p:spPr>
            <p:txBody>
              <a:bodyPr lIns="90000" tIns="46800" rIns="90000" bIns="46800" anchor="ctr">
                <a:prstTxWarp prst="textNoShape">
                  <a:avLst/>
                </a:prstTxWarp>
                <a:spAutoFit/>
              </a:bodyPr>
              <a:lstStyle/>
              <a:p>
                <a:pPr algn="ctr" eaLnBrk="1" hangingPunct="1">
                  <a:lnSpc>
                    <a:spcPct val="97000"/>
                  </a:lnSpc>
                  <a:spcBef>
                    <a:spcPts val="413"/>
                  </a:spcBef>
                  <a:buClr>
                    <a:srgbClr val="000000"/>
                  </a:buClr>
                  <a:buSzPct val="75000"/>
                  <a:buFont typeface="Times New Roman"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dirty="0">
                    <a:latin typeface="Calibri"/>
                  </a:rPr>
                  <a:t>3</a:t>
                </a:r>
              </a:p>
            </p:txBody>
          </p:sp>
        </p:grpSp>
        <p:grpSp>
          <p:nvGrpSpPr>
            <p:cNvPr id="14" name="Group 37"/>
            <p:cNvGrpSpPr>
              <a:grpSpLocks/>
            </p:cNvGrpSpPr>
            <p:nvPr/>
          </p:nvGrpSpPr>
          <p:grpSpPr bwMode="auto">
            <a:xfrm>
              <a:off x="306" y="1644"/>
              <a:ext cx="1014" cy="349"/>
              <a:chOff x="306" y="1644"/>
              <a:chExt cx="1014" cy="349"/>
            </a:xfrm>
          </p:grpSpPr>
          <p:sp>
            <p:nvSpPr>
              <p:cNvPr id="43046" name="AutoShape 38"/>
              <p:cNvSpPr>
                <a:spLocks noChangeArrowheads="1"/>
              </p:cNvSpPr>
              <p:nvPr/>
            </p:nvSpPr>
            <p:spPr bwMode="auto">
              <a:xfrm>
                <a:off x="306" y="1644"/>
                <a:ext cx="1014" cy="349"/>
              </a:xfrm>
              <a:prstGeom prst="roundRect">
                <a:avLst>
                  <a:gd name="adj" fmla="val 287"/>
                </a:avLst>
              </a:prstGeom>
              <a:noFill/>
              <a:ln w="9525">
                <a:noFill/>
                <a:round/>
                <a:headEnd/>
                <a:tailEnd/>
              </a:ln>
            </p:spPr>
            <p:txBody>
              <a:bodyPr wrap="none" anchor="ctr">
                <a:prstTxWarp prst="textNoShape">
                  <a:avLst/>
                </a:prstTxWarp>
              </a:bodyPr>
              <a:lstStyle/>
              <a:p>
                <a:endParaRPr lang="en-US" dirty="0">
                  <a:latin typeface="Calibri"/>
                </a:endParaRPr>
              </a:p>
            </p:txBody>
          </p:sp>
          <p:sp>
            <p:nvSpPr>
              <p:cNvPr id="43047" name="Text Box 39"/>
              <p:cNvSpPr txBox="1">
                <a:spLocks noChangeArrowheads="1"/>
              </p:cNvSpPr>
              <p:nvPr/>
            </p:nvSpPr>
            <p:spPr bwMode="auto">
              <a:xfrm>
                <a:off x="306" y="1704"/>
                <a:ext cx="1014" cy="230"/>
              </a:xfrm>
              <a:prstGeom prst="rect">
                <a:avLst/>
              </a:prstGeom>
              <a:noFill/>
              <a:ln w="9525">
                <a:noFill/>
                <a:miter lim="800000"/>
                <a:headEnd/>
                <a:tailEnd/>
              </a:ln>
            </p:spPr>
            <p:txBody>
              <a:bodyPr lIns="90000" tIns="46800" rIns="90000" bIns="46800" anchor="ctr">
                <a:prstTxWarp prst="textNoShape">
                  <a:avLst/>
                </a:prstTxWarp>
                <a:spAutoFit/>
              </a:bodyPr>
              <a:lstStyle/>
              <a:p>
                <a:pPr eaLnBrk="1" hangingPunct="1">
                  <a:lnSpc>
                    <a:spcPct val="97000"/>
                  </a:lnSpc>
                  <a:spcBef>
                    <a:spcPts val="413"/>
                  </a:spcBef>
                  <a:buClr>
                    <a:srgbClr val="000000"/>
                  </a:buClr>
                  <a:buSzPct val="75000"/>
                  <a:buFont typeface="Times New Roman"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dirty="0">
                    <a:latin typeface="Calibri"/>
                  </a:rPr>
                  <a:t>Centralized</a:t>
                </a:r>
              </a:p>
            </p:txBody>
          </p:sp>
        </p:grpSp>
        <p:grpSp>
          <p:nvGrpSpPr>
            <p:cNvPr id="15" name="Group 40"/>
            <p:cNvGrpSpPr>
              <a:grpSpLocks/>
            </p:cNvGrpSpPr>
            <p:nvPr/>
          </p:nvGrpSpPr>
          <p:grpSpPr bwMode="auto">
            <a:xfrm>
              <a:off x="4116" y="1182"/>
              <a:ext cx="1269" cy="460"/>
              <a:chOff x="4116" y="1182"/>
              <a:chExt cx="1269" cy="460"/>
            </a:xfrm>
          </p:grpSpPr>
          <p:sp>
            <p:nvSpPr>
              <p:cNvPr id="43049" name="AutoShape 41"/>
              <p:cNvSpPr>
                <a:spLocks noChangeArrowheads="1"/>
              </p:cNvSpPr>
              <p:nvPr/>
            </p:nvSpPr>
            <p:spPr bwMode="auto">
              <a:xfrm>
                <a:off x="4116" y="1182"/>
                <a:ext cx="1269" cy="460"/>
              </a:xfrm>
              <a:prstGeom prst="roundRect">
                <a:avLst>
                  <a:gd name="adj" fmla="val 213"/>
                </a:avLst>
              </a:prstGeom>
              <a:noFill/>
              <a:ln w="9525">
                <a:noFill/>
                <a:round/>
                <a:headEnd/>
                <a:tailEnd/>
              </a:ln>
            </p:spPr>
            <p:txBody>
              <a:bodyPr wrap="none" anchor="ctr">
                <a:prstTxWarp prst="textNoShape">
                  <a:avLst/>
                </a:prstTxWarp>
              </a:bodyPr>
              <a:lstStyle/>
              <a:p>
                <a:endParaRPr lang="en-US" dirty="0">
                  <a:latin typeface="Calibri"/>
                </a:endParaRPr>
              </a:p>
            </p:txBody>
          </p:sp>
          <p:sp>
            <p:nvSpPr>
              <p:cNvPr id="43050" name="Text Box 42"/>
              <p:cNvSpPr txBox="1">
                <a:spLocks noChangeArrowheads="1"/>
              </p:cNvSpPr>
              <p:nvPr/>
            </p:nvSpPr>
            <p:spPr bwMode="auto">
              <a:xfrm>
                <a:off x="4116" y="1297"/>
                <a:ext cx="1269" cy="230"/>
              </a:xfrm>
              <a:prstGeom prst="rect">
                <a:avLst/>
              </a:prstGeom>
              <a:noFill/>
              <a:ln w="9525">
                <a:noFill/>
                <a:miter lim="800000"/>
                <a:headEnd/>
                <a:tailEnd/>
              </a:ln>
            </p:spPr>
            <p:txBody>
              <a:bodyPr lIns="90000" tIns="46800" rIns="90000" bIns="46800" anchor="ctr">
                <a:prstTxWarp prst="textNoShape">
                  <a:avLst/>
                </a:prstTxWarp>
                <a:spAutoFit/>
              </a:bodyPr>
              <a:lstStyle/>
              <a:p>
                <a:pPr algn="ctr" eaLnBrk="1" hangingPunct="1">
                  <a:lnSpc>
                    <a:spcPct val="97000"/>
                  </a:lnSpc>
                  <a:spcBef>
                    <a:spcPts val="413"/>
                  </a:spcBef>
                  <a:buClr>
                    <a:srgbClr val="000000"/>
                  </a:buClr>
                  <a:buSzPct val="75000"/>
                  <a:buFont typeface="Times New Roman"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b="1" dirty="0">
                    <a:latin typeface="Calibri"/>
                  </a:rPr>
                  <a:t>Problems</a:t>
                </a:r>
              </a:p>
            </p:txBody>
          </p:sp>
        </p:grpSp>
        <p:grpSp>
          <p:nvGrpSpPr>
            <p:cNvPr id="16" name="Group 43"/>
            <p:cNvGrpSpPr>
              <a:grpSpLocks/>
            </p:cNvGrpSpPr>
            <p:nvPr/>
          </p:nvGrpSpPr>
          <p:grpSpPr bwMode="auto">
            <a:xfrm>
              <a:off x="2643" y="1182"/>
              <a:ext cx="1472" cy="460"/>
              <a:chOff x="2643" y="1182"/>
              <a:chExt cx="1472" cy="460"/>
            </a:xfrm>
          </p:grpSpPr>
          <p:sp>
            <p:nvSpPr>
              <p:cNvPr id="43052" name="AutoShape 44"/>
              <p:cNvSpPr>
                <a:spLocks noChangeArrowheads="1"/>
              </p:cNvSpPr>
              <p:nvPr/>
            </p:nvSpPr>
            <p:spPr bwMode="auto">
              <a:xfrm>
                <a:off x="2643" y="1182"/>
                <a:ext cx="1472" cy="460"/>
              </a:xfrm>
              <a:prstGeom prst="roundRect">
                <a:avLst>
                  <a:gd name="adj" fmla="val 213"/>
                </a:avLst>
              </a:prstGeom>
              <a:noFill/>
              <a:ln w="9525">
                <a:noFill/>
                <a:round/>
                <a:headEnd/>
                <a:tailEnd/>
              </a:ln>
            </p:spPr>
            <p:txBody>
              <a:bodyPr wrap="none" anchor="ctr">
                <a:prstTxWarp prst="textNoShape">
                  <a:avLst/>
                </a:prstTxWarp>
              </a:bodyPr>
              <a:lstStyle/>
              <a:p>
                <a:endParaRPr lang="en-US" dirty="0">
                  <a:latin typeface="Calibri"/>
                </a:endParaRPr>
              </a:p>
            </p:txBody>
          </p:sp>
          <p:sp>
            <p:nvSpPr>
              <p:cNvPr id="43053" name="Text Box 45"/>
              <p:cNvSpPr txBox="1">
                <a:spLocks noChangeArrowheads="1"/>
              </p:cNvSpPr>
              <p:nvPr/>
            </p:nvSpPr>
            <p:spPr bwMode="auto">
              <a:xfrm>
                <a:off x="2643" y="1213"/>
                <a:ext cx="1472" cy="399"/>
              </a:xfrm>
              <a:prstGeom prst="rect">
                <a:avLst/>
              </a:prstGeom>
              <a:noFill/>
              <a:ln w="9525">
                <a:noFill/>
                <a:miter lim="800000"/>
                <a:headEnd/>
                <a:tailEnd/>
              </a:ln>
            </p:spPr>
            <p:txBody>
              <a:bodyPr lIns="90000" tIns="46800" rIns="90000" bIns="46800" anchor="ctr">
                <a:prstTxWarp prst="textNoShape">
                  <a:avLst/>
                </a:prstTxWarp>
                <a:spAutoFit/>
              </a:bodyPr>
              <a:lstStyle/>
              <a:p>
                <a:pPr algn="ctr" eaLnBrk="1" hangingPunct="1">
                  <a:lnSpc>
                    <a:spcPct val="97000"/>
                  </a:lnSpc>
                  <a:spcBef>
                    <a:spcPts val="413"/>
                  </a:spcBef>
                  <a:buClr>
                    <a:srgbClr val="000000"/>
                  </a:buClr>
                  <a:buSzPct val="75000"/>
                  <a:buFont typeface="Times New Roman"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b="1" dirty="0">
                    <a:latin typeface="Calibri"/>
                  </a:rPr>
                  <a:t>Delay before entry (in message times)</a:t>
                </a:r>
              </a:p>
            </p:txBody>
          </p:sp>
        </p:grpSp>
        <p:grpSp>
          <p:nvGrpSpPr>
            <p:cNvPr id="17" name="Group 46"/>
            <p:cNvGrpSpPr>
              <a:grpSpLocks/>
            </p:cNvGrpSpPr>
            <p:nvPr/>
          </p:nvGrpSpPr>
          <p:grpSpPr bwMode="auto">
            <a:xfrm>
              <a:off x="1322" y="1182"/>
              <a:ext cx="1320" cy="460"/>
              <a:chOff x="1322" y="1182"/>
              <a:chExt cx="1320" cy="460"/>
            </a:xfrm>
          </p:grpSpPr>
          <p:sp>
            <p:nvSpPr>
              <p:cNvPr id="43055" name="AutoShape 47"/>
              <p:cNvSpPr>
                <a:spLocks noChangeArrowheads="1"/>
              </p:cNvSpPr>
              <p:nvPr/>
            </p:nvSpPr>
            <p:spPr bwMode="auto">
              <a:xfrm>
                <a:off x="1322" y="1182"/>
                <a:ext cx="1320" cy="460"/>
              </a:xfrm>
              <a:prstGeom prst="roundRect">
                <a:avLst>
                  <a:gd name="adj" fmla="val 213"/>
                </a:avLst>
              </a:prstGeom>
              <a:noFill/>
              <a:ln w="9525">
                <a:noFill/>
                <a:round/>
                <a:headEnd/>
                <a:tailEnd/>
              </a:ln>
            </p:spPr>
            <p:txBody>
              <a:bodyPr wrap="none" anchor="ctr">
                <a:prstTxWarp prst="textNoShape">
                  <a:avLst/>
                </a:prstTxWarp>
              </a:bodyPr>
              <a:lstStyle/>
              <a:p>
                <a:endParaRPr lang="en-US" dirty="0">
                  <a:latin typeface="Calibri"/>
                </a:endParaRPr>
              </a:p>
            </p:txBody>
          </p:sp>
          <p:sp>
            <p:nvSpPr>
              <p:cNvPr id="43056" name="Text Box 48"/>
              <p:cNvSpPr txBox="1">
                <a:spLocks noChangeArrowheads="1"/>
              </p:cNvSpPr>
              <p:nvPr/>
            </p:nvSpPr>
            <p:spPr bwMode="auto">
              <a:xfrm>
                <a:off x="1322" y="1213"/>
                <a:ext cx="1320" cy="399"/>
              </a:xfrm>
              <a:prstGeom prst="rect">
                <a:avLst/>
              </a:prstGeom>
              <a:noFill/>
              <a:ln w="9525">
                <a:noFill/>
                <a:miter lim="800000"/>
                <a:headEnd/>
                <a:tailEnd/>
              </a:ln>
            </p:spPr>
            <p:txBody>
              <a:bodyPr lIns="90000" tIns="46800" rIns="90000" bIns="46800" anchor="ctr">
                <a:prstTxWarp prst="textNoShape">
                  <a:avLst/>
                </a:prstTxWarp>
                <a:spAutoFit/>
              </a:bodyPr>
              <a:lstStyle/>
              <a:p>
                <a:pPr algn="ctr" eaLnBrk="1" hangingPunct="1">
                  <a:lnSpc>
                    <a:spcPct val="97000"/>
                  </a:lnSpc>
                  <a:spcBef>
                    <a:spcPts val="413"/>
                  </a:spcBef>
                  <a:buClr>
                    <a:srgbClr val="000000"/>
                  </a:buClr>
                  <a:buSzPct val="75000"/>
                  <a:buFont typeface="Times New Roman"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b="1" dirty="0">
                    <a:latin typeface="Calibri"/>
                  </a:rPr>
                  <a:t>Messages per entry/exit</a:t>
                </a:r>
              </a:p>
            </p:txBody>
          </p:sp>
        </p:grpSp>
        <p:grpSp>
          <p:nvGrpSpPr>
            <p:cNvPr id="18" name="Group 49"/>
            <p:cNvGrpSpPr>
              <a:grpSpLocks/>
            </p:cNvGrpSpPr>
            <p:nvPr/>
          </p:nvGrpSpPr>
          <p:grpSpPr bwMode="auto">
            <a:xfrm>
              <a:off x="306" y="1182"/>
              <a:ext cx="1014" cy="460"/>
              <a:chOff x="306" y="1182"/>
              <a:chExt cx="1014" cy="460"/>
            </a:xfrm>
          </p:grpSpPr>
          <p:sp>
            <p:nvSpPr>
              <p:cNvPr id="43058" name="AutoShape 50"/>
              <p:cNvSpPr>
                <a:spLocks noChangeArrowheads="1"/>
              </p:cNvSpPr>
              <p:nvPr/>
            </p:nvSpPr>
            <p:spPr bwMode="auto">
              <a:xfrm>
                <a:off x="306" y="1182"/>
                <a:ext cx="1014" cy="460"/>
              </a:xfrm>
              <a:prstGeom prst="roundRect">
                <a:avLst>
                  <a:gd name="adj" fmla="val 213"/>
                </a:avLst>
              </a:prstGeom>
              <a:noFill/>
              <a:ln w="9525">
                <a:noFill/>
                <a:round/>
                <a:headEnd/>
                <a:tailEnd/>
              </a:ln>
            </p:spPr>
            <p:txBody>
              <a:bodyPr wrap="none" anchor="ctr">
                <a:prstTxWarp prst="textNoShape">
                  <a:avLst/>
                </a:prstTxWarp>
              </a:bodyPr>
              <a:lstStyle/>
              <a:p>
                <a:endParaRPr lang="en-US" dirty="0">
                  <a:latin typeface="Calibri"/>
                </a:endParaRPr>
              </a:p>
            </p:txBody>
          </p:sp>
          <p:sp>
            <p:nvSpPr>
              <p:cNvPr id="43059" name="Text Box 51"/>
              <p:cNvSpPr txBox="1">
                <a:spLocks noChangeArrowheads="1"/>
              </p:cNvSpPr>
              <p:nvPr/>
            </p:nvSpPr>
            <p:spPr bwMode="auto">
              <a:xfrm>
                <a:off x="306" y="1297"/>
                <a:ext cx="1014" cy="230"/>
              </a:xfrm>
              <a:prstGeom prst="rect">
                <a:avLst/>
              </a:prstGeom>
              <a:noFill/>
              <a:ln w="9525">
                <a:noFill/>
                <a:miter lim="800000"/>
                <a:headEnd/>
                <a:tailEnd/>
              </a:ln>
            </p:spPr>
            <p:txBody>
              <a:bodyPr lIns="90000" tIns="46800" rIns="90000" bIns="46800" anchor="ctr">
                <a:prstTxWarp prst="textNoShape">
                  <a:avLst/>
                </a:prstTxWarp>
                <a:spAutoFit/>
              </a:bodyPr>
              <a:lstStyle/>
              <a:p>
                <a:pPr algn="ctr" eaLnBrk="1" hangingPunct="1">
                  <a:lnSpc>
                    <a:spcPct val="97000"/>
                  </a:lnSpc>
                  <a:spcBef>
                    <a:spcPts val="413"/>
                  </a:spcBef>
                  <a:buClr>
                    <a:srgbClr val="000000"/>
                  </a:buClr>
                  <a:buSzPct val="75000"/>
                  <a:buFont typeface="Times New Roman" pitchFamily="-65"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b="1" dirty="0">
                    <a:latin typeface="Calibri"/>
                  </a:rPr>
                  <a:t>Algorithm</a:t>
                </a:r>
              </a:p>
            </p:txBody>
          </p:sp>
        </p:grpSp>
        <p:sp>
          <p:nvSpPr>
            <p:cNvPr id="43060" name="Line 52"/>
            <p:cNvSpPr>
              <a:spLocks noChangeShapeType="1"/>
            </p:cNvSpPr>
            <p:nvPr/>
          </p:nvSpPr>
          <p:spPr bwMode="auto">
            <a:xfrm>
              <a:off x="306" y="1182"/>
              <a:ext cx="5080" cy="1"/>
            </a:xfrm>
            <a:prstGeom prst="line">
              <a:avLst/>
            </a:prstGeom>
            <a:noFill/>
            <a:ln w="28440">
              <a:solidFill>
                <a:srgbClr val="000000"/>
              </a:solidFill>
              <a:round/>
              <a:headEnd/>
              <a:tailEnd/>
            </a:ln>
          </p:spPr>
          <p:txBody>
            <a:bodyPr>
              <a:prstTxWarp prst="textNoShape">
                <a:avLst/>
              </a:prstTxWarp>
            </a:bodyPr>
            <a:lstStyle/>
            <a:p>
              <a:endParaRPr lang="en-US" dirty="0">
                <a:latin typeface="Calibri"/>
              </a:endParaRPr>
            </a:p>
          </p:txBody>
        </p:sp>
        <p:sp>
          <p:nvSpPr>
            <p:cNvPr id="43061" name="Line 53"/>
            <p:cNvSpPr>
              <a:spLocks noChangeShapeType="1"/>
            </p:cNvSpPr>
            <p:nvPr/>
          </p:nvSpPr>
          <p:spPr bwMode="auto">
            <a:xfrm>
              <a:off x="306" y="1644"/>
              <a:ext cx="5080" cy="1"/>
            </a:xfrm>
            <a:prstGeom prst="line">
              <a:avLst/>
            </a:prstGeom>
            <a:noFill/>
            <a:ln w="12600">
              <a:solidFill>
                <a:srgbClr val="000000"/>
              </a:solidFill>
              <a:round/>
              <a:headEnd/>
              <a:tailEnd/>
            </a:ln>
          </p:spPr>
          <p:txBody>
            <a:bodyPr>
              <a:prstTxWarp prst="textNoShape">
                <a:avLst/>
              </a:prstTxWarp>
            </a:bodyPr>
            <a:lstStyle/>
            <a:p>
              <a:endParaRPr lang="en-US" dirty="0">
                <a:latin typeface="Calibri"/>
              </a:endParaRPr>
            </a:p>
          </p:txBody>
        </p:sp>
        <p:sp>
          <p:nvSpPr>
            <p:cNvPr id="43062" name="Line 54"/>
            <p:cNvSpPr>
              <a:spLocks noChangeShapeType="1"/>
            </p:cNvSpPr>
            <p:nvPr/>
          </p:nvSpPr>
          <p:spPr bwMode="auto">
            <a:xfrm>
              <a:off x="306" y="1993"/>
              <a:ext cx="5080" cy="1"/>
            </a:xfrm>
            <a:prstGeom prst="line">
              <a:avLst/>
            </a:prstGeom>
            <a:noFill/>
            <a:ln w="12600">
              <a:solidFill>
                <a:srgbClr val="000000"/>
              </a:solidFill>
              <a:round/>
              <a:headEnd/>
              <a:tailEnd/>
            </a:ln>
          </p:spPr>
          <p:txBody>
            <a:bodyPr>
              <a:prstTxWarp prst="textNoShape">
                <a:avLst/>
              </a:prstTxWarp>
            </a:bodyPr>
            <a:lstStyle/>
            <a:p>
              <a:endParaRPr lang="en-US" dirty="0">
                <a:latin typeface="Calibri"/>
              </a:endParaRPr>
            </a:p>
          </p:txBody>
        </p:sp>
        <p:sp>
          <p:nvSpPr>
            <p:cNvPr id="43063" name="Line 55"/>
            <p:cNvSpPr>
              <a:spLocks noChangeShapeType="1"/>
            </p:cNvSpPr>
            <p:nvPr/>
          </p:nvSpPr>
          <p:spPr bwMode="auto">
            <a:xfrm>
              <a:off x="306" y="2453"/>
              <a:ext cx="5080" cy="1"/>
            </a:xfrm>
            <a:prstGeom prst="line">
              <a:avLst/>
            </a:prstGeom>
            <a:noFill/>
            <a:ln w="12600">
              <a:solidFill>
                <a:srgbClr val="000000"/>
              </a:solidFill>
              <a:round/>
              <a:headEnd/>
              <a:tailEnd/>
            </a:ln>
          </p:spPr>
          <p:txBody>
            <a:bodyPr>
              <a:prstTxWarp prst="textNoShape">
                <a:avLst/>
              </a:prstTxWarp>
            </a:bodyPr>
            <a:lstStyle/>
            <a:p>
              <a:endParaRPr lang="en-US" dirty="0">
                <a:latin typeface="Calibri"/>
              </a:endParaRPr>
            </a:p>
          </p:txBody>
        </p:sp>
        <p:sp>
          <p:nvSpPr>
            <p:cNvPr id="43064" name="Line 56"/>
            <p:cNvSpPr>
              <a:spLocks noChangeShapeType="1"/>
            </p:cNvSpPr>
            <p:nvPr/>
          </p:nvSpPr>
          <p:spPr bwMode="auto">
            <a:xfrm>
              <a:off x="306" y="2915"/>
              <a:ext cx="5080" cy="1"/>
            </a:xfrm>
            <a:prstGeom prst="line">
              <a:avLst/>
            </a:prstGeom>
            <a:noFill/>
            <a:ln w="28440">
              <a:solidFill>
                <a:srgbClr val="000000"/>
              </a:solidFill>
              <a:round/>
              <a:headEnd/>
              <a:tailEnd/>
            </a:ln>
          </p:spPr>
          <p:txBody>
            <a:bodyPr>
              <a:prstTxWarp prst="textNoShape">
                <a:avLst/>
              </a:prstTxWarp>
            </a:bodyPr>
            <a:lstStyle/>
            <a:p>
              <a:endParaRPr lang="en-US" dirty="0">
                <a:latin typeface="Calibri"/>
              </a:endParaRPr>
            </a:p>
          </p:txBody>
        </p:sp>
        <p:sp>
          <p:nvSpPr>
            <p:cNvPr id="43065" name="Line 57"/>
            <p:cNvSpPr>
              <a:spLocks noChangeShapeType="1"/>
            </p:cNvSpPr>
            <p:nvPr/>
          </p:nvSpPr>
          <p:spPr bwMode="auto">
            <a:xfrm>
              <a:off x="306" y="1182"/>
              <a:ext cx="1" cy="1733"/>
            </a:xfrm>
            <a:prstGeom prst="line">
              <a:avLst/>
            </a:prstGeom>
            <a:noFill/>
            <a:ln w="28440">
              <a:solidFill>
                <a:srgbClr val="000000"/>
              </a:solidFill>
              <a:round/>
              <a:headEnd/>
              <a:tailEnd/>
            </a:ln>
          </p:spPr>
          <p:txBody>
            <a:bodyPr>
              <a:prstTxWarp prst="textNoShape">
                <a:avLst/>
              </a:prstTxWarp>
            </a:bodyPr>
            <a:lstStyle/>
            <a:p>
              <a:endParaRPr lang="en-US" dirty="0">
                <a:latin typeface="Calibri"/>
              </a:endParaRPr>
            </a:p>
          </p:txBody>
        </p:sp>
        <p:sp>
          <p:nvSpPr>
            <p:cNvPr id="43066" name="Line 58"/>
            <p:cNvSpPr>
              <a:spLocks noChangeShapeType="1"/>
            </p:cNvSpPr>
            <p:nvPr/>
          </p:nvSpPr>
          <p:spPr bwMode="auto">
            <a:xfrm>
              <a:off x="1322" y="1182"/>
              <a:ext cx="1" cy="1733"/>
            </a:xfrm>
            <a:prstGeom prst="line">
              <a:avLst/>
            </a:prstGeom>
            <a:noFill/>
            <a:ln w="12600">
              <a:solidFill>
                <a:srgbClr val="000000"/>
              </a:solidFill>
              <a:round/>
              <a:headEnd/>
              <a:tailEnd/>
            </a:ln>
          </p:spPr>
          <p:txBody>
            <a:bodyPr>
              <a:prstTxWarp prst="textNoShape">
                <a:avLst/>
              </a:prstTxWarp>
            </a:bodyPr>
            <a:lstStyle/>
            <a:p>
              <a:endParaRPr lang="en-US" dirty="0">
                <a:latin typeface="Calibri"/>
              </a:endParaRPr>
            </a:p>
          </p:txBody>
        </p:sp>
        <p:sp>
          <p:nvSpPr>
            <p:cNvPr id="43067" name="Line 59"/>
            <p:cNvSpPr>
              <a:spLocks noChangeShapeType="1"/>
            </p:cNvSpPr>
            <p:nvPr/>
          </p:nvSpPr>
          <p:spPr bwMode="auto">
            <a:xfrm>
              <a:off x="2643" y="1182"/>
              <a:ext cx="1" cy="1733"/>
            </a:xfrm>
            <a:prstGeom prst="line">
              <a:avLst/>
            </a:prstGeom>
            <a:noFill/>
            <a:ln w="12600">
              <a:solidFill>
                <a:srgbClr val="000000"/>
              </a:solidFill>
              <a:round/>
              <a:headEnd/>
              <a:tailEnd/>
            </a:ln>
          </p:spPr>
          <p:txBody>
            <a:bodyPr>
              <a:prstTxWarp prst="textNoShape">
                <a:avLst/>
              </a:prstTxWarp>
            </a:bodyPr>
            <a:lstStyle/>
            <a:p>
              <a:endParaRPr lang="en-US" dirty="0">
                <a:latin typeface="Calibri"/>
              </a:endParaRPr>
            </a:p>
          </p:txBody>
        </p:sp>
        <p:sp>
          <p:nvSpPr>
            <p:cNvPr id="43068" name="Line 60"/>
            <p:cNvSpPr>
              <a:spLocks noChangeShapeType="1"/>
            </p:cNvSpPr>
            <p:nvPr/>
          </p:nvSpPr>
          <p:spPr bwMode="auto">
            <a:xfrm>
              <a:off x="4116" y="1182"/>
              <a:ext cx="1" cy="1733"/>
            </a:xfrm>
            <a:prstGeom prst="line">
              <a:avLst/>
            </a:prstGeom>
            <a:noFill/>
            <a:ln w="12600">
              <a:solidFill>
                <a:srgbClr val="000000"/>
              </a:solidFill>
              <a:round/>
              <a:headEnd/>
              <a:tailEnd/>
            </a:ln>
          </p:spPr>
          <p:txBody>
            <a:bodyPr>
              <a:prstTxWarp prst="textNoShape">
                <a:avLst/>
              </a:prstTxWarp>
            </a:bodyPr>
            <a:lstStyle/>
            <a:p>
              <a:endParaRPr lang="en-US" dirty="0">
                <a:latin typeface="Calibri"/>
              </a:endParaRPr>
            </a:p>
          </p:txBody>
        </p:sp>
        <p:sp>
          <p:nvSpPr>
            <p:cNvPr id="43069" name="Line 61"/>
            <p:cNvSpPr>
              <a:spLocks noChangeShapeType="1"/>
            </p:cNvSpPr>
            <p:nvPr/>
          </p:nvSpPr>
          <p:spPr bwMode="auto">
            <a:xfrm>
              <a:off x="5386" y="1182"/>
              <a:ext cx="1" cy="1733"/>
            </a:xfrm>
            <a:prstGeom prst="line">
              <a:avLst/>
            </a:prstGeom>
            <a:noFill/>
            <a:ln w="28440">
              <a:solidFill>
                <a:srgbClr val="000000"/>
              </a:solidFill>
              <a:round/>
              <a:headEnd/>
              <a:tailEnd/>
            </a:ln>
          </p:spPr>
          <p:txBody>
            <a:bodyPr>
              <a:prstTxWarp prst="textNoShape">
                <a:avLst/>
              </a:prstTxWarp>
            </a:bodyPr>
            <a:lstStyle/>
            <a:p>
              <a:endParaRPr lang="en-US" dirty="0">
                <a:latin typeface="Calibri"/>
              </a:endParaRPr>
            </a:p>
          </p:txBody>
        </p:sp>
      </p:grpSp>
    </p:spTree>
    <p:extLst>
      <p:ext uri="{BB962C8B-B14F-4D97-AF65-F5344CB8AC3E}">
        <p14:creationId xmlns:p14="http://schemas.microsoft.com/office/powerpoint/2010/main" val="351329944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Remoting</a:t>
            </a:r>
            <a:r>
              <a:rPr lang="en-US" dirty="0"/>
              <a:t> Configuration</a:t>
            </a:r>
          </a:p>
        </p:txBody>
      </p:sp>
      <p:sp>
        <p:nvSpPr>
          <p:cNvPr id="4" name="Rectangle 2"/>
          <p:cNvSpPr>
            <a:spLocks noGrp="1" noChangeArrowheads="1"/>
          </p:cNvSpPr>
          <p:nvPr>
            <p:ph idx="1"/>
          </p:nvPr>
        </p:nvSpPr>
        <p:spPr>
          <a:xfrm>
            <a:off x="7938" y="1752600"/>
            <a:ext cx="9136062" cy="5105400"/>
          </a:xfrm>
          <a:ln/>
        </p:spPr>
        <p:txBody>
          <a:bodyPr lIns="0" tIns="0" rIns="0" bIns="0"/>
          <a:lstStyle/>
          <a:p>
            <a:pPr marL="914400" indent="-449263" algn="l">
              <a:buClr>
                <a:srgbClr val="000000"/>
              </a:buClr>
              <a:buSzPct val="60000"/>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GB" sz="2800" dirty="0" err="1"/>
              <a:t>application.conf</a:t>
            </a:r>
            <a:r>
              <a:rPr lang="en-GB" sz="2800" dirty="0"/>
              <a:t> configuration:</a:t>
            </a:r>
          </a:p>
          <a:p>
            <a:pPr marL="1203325" lvl="2" indent="-338138">
              <a:buClr>
                <a:srgbClr val="000000"/>
              </a:buClr>
              <a:buSzPct val="60000"/>
              <a:buBlip>
                <a:blip r:embed="rId2"/>
              </a:buBlip>
              <a:tabLst>
                <a:tab pos="0" algn="l"/>
                <a:tab pos="111125"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US" dirty="0">
              <a:latin typeface="+mj-lt"/>
            </a:endParaRPr>
          </a:p>
          <a:p>
            <a:pPr marL="1203325" lvl="2" indent="-338138">
              <a:buClr>
                <a:srgbClr val="000000"/>
              </a:buClr>
              <a:buSzPct val="60000"/>
              <a:buBlip>
                <a:blip r:embed="rId2"/>
              </a:buBlip>
              <a:tabLst>
                <a:tab pos="0" algn="l"/>
                <a:tab pos="111125"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dirty="0">
                <a:latin typeface="+mj-lt"/>
              </a:rPr>
              <a:t>Change provider from </a:t>
            </a:r>
            <a:r>
              <a:rPr lang="en-US" dirty="0">
                <a:latin typeface="Consolas"/>
                <a:cs typeface="Consolas"/>
              </a:rPr>
              <a:t>local</a:t>
            </a:r>
            <a:r>
              <a:rPr lang="en-US" dirty="0">
                <a:latin typeface="+mj-lt"/>
              </a:rPr>
              <a:t> to </a:t>
            </a:r>
            <a:r>
              <a:rPr lang="en-US" dirty="0">
                <a:latin typeface="Consolas"/>
                <a:cs typeface="Consolas"/>
              </a:rPr>
              <a:t>remote</a:t>
            </a:r>
          </a:p>
          <a:p>
            <a:pPr marL="1203325" lvl="2" indent="-338138">
              <a:buClr>
                <a:srgbClr val="000000"/>
              </a:buClr>
              <a:buSzPct val="60000"/>
              <a:buBlip>
                <a:blip r:embed="rId2"/>
              </a:buBlip>
              <a:tabLst>
                <a:tab pos="0" algn="l"/>
                <a:tab pos="111125"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US" dirty="0">
              <a:latin typeface="+mj-lt"/>
            </a:endParaRPr>
          </a:p>
          <a:p>
            <a:pPr marL="1203325" lvl="2" indent="-338138">
              <a:buClr>
                <a:srgbClr val="000000"/>
              </a:buClr>
              <a:buSzPct val="60000"/>
              <a:buBlip>
                <a:blip r:embed="rId2"/>
              </a:buBlip>
              <a:tabLst>
                <a:tab pos="0" algn="l"/>
                <a:tab pos="111125"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dirty="0">
                <a:latin typeface="+mj-lt"/>
              </a:rPr>
              <a:t>Transport mode: specifies transport protocol</a:t>
            </a:r>
          </a:p>
          <a:p>
            <a:pPr marL="1203325" lvl="2" indent="-338138">
              <a:buClr>
                <a:srgbClr val="000000"/>
              </a:buClr>
              <a:buSzPct val="60000"/>
              <a:buBlip>
                <a:blip r:embed="rId2"/>
              </a:buBlip>
              <a:tabLst>
                <a:tab pos="0" algn="l"/>
                <a:tab pos="111125"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US" dirty="0">
              <a:latin typeface="+mj-lt"/>
            </a:endParaRPr>
          </a:p>
          <a:p>
            <a:pPr marL="1203325" lvl="2" indent="-338138">
              <a:buClr>
                <a:srgbClr val="000000"/>
              </a:buClr>
              <a:buSzPct val="60000"/>
              <a:buBlip>
                <a:blip r:embed="rId2"/>
              </a:buBlip>
              <a:tabLst>
                <a:tab pos="0" algn="l"/>
                <a:tab pos="111125"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dirty="0">
                <a:latin typeface="+mj-lt"/>
              </a:rPr>
              <a:t>Host name</a:t>
            </a:r>
          </a:p>
          <a:p>
            <a:pPr marL="1203325" lvl="2" indent="-338138">
              <a:buClr>
                <a:srgbClr val="000000"/>
              </a:buClr>
              <a:buSzPct val="60000"/>
              <a:buBlip>
                <a:blip r:embed="rId2"/>
              </a:buBlip>
              <a:tabLst>
                <a:tab pos="0" algn="l"/>
                <a:tab pos="111125"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US" dirty="0">
              <a:latin typeface="+mj-lt"/>
            </a:endParaRPr>
          </a:p>
          <a:p>
            <a:pPr marL="1203325" lvl="2" indent="-338138">
              <a:buClr>
                <a:srgbClr val="000000"/>
              </a:buClr>
              <a:buSzPct val="60000"/>
              <a:buBlip>
                <a:blip r:embed="rId2"/>
              </a:buBlip>
              <a:tabLst>
                <a:tab pos="0" algn="l"/>
                <a:tab pos="111125"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dirty="0">
                <a:latin typeface="+mj-lt"/>
              </a:rPr>
              <a:t>Port number - the port the actor system should listen on, set to 0 to have it chosen automatically (e.g., for clients)</a:t>
            </a:r>
          </a:p>
        </p:txBody>
      </p:sp>
    </p:spTree>
    <p:extLst>
      <p:ext uri="{BB962C8B-B14F-4D97-AF65-F5344CB8AC3E}">
        <p14:creationId xmlns:p14="http://schemas.microsoft.com/office/powerpoint/2010/main" val="4074292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Remoting</a:t>
            </a:r>
            <a:r>
              <a:rPr lang="en-US" dirty="0"/>
              <a:t> configuration (client)</a:t>
            </a:r>
          </a:p>
        </p:txBody>
      </p:sp>
      <p:sp>
        <p:nvSpPr>
          <p:cNvPr id="4" name="Rectangle 2"/>
          <p:cNvSpPr>
            <a:spLocks noGrp="1" noChangeArrowheads="1"/>
          </p:cNvSpPr>
          <p:nvPr>
            <p:ph idx="1"/>
          </p:nvPr>
        </p:nvSpPr>
        <p:spPr>
          <a:xfrm>
            <a:off x="7938" y="1058469"/>
            <a:ext cx="9136062" cy="5799531"/>
          </a:xfrm>
          <a:ln/>
        </p:spPr>
        <p:txBody>
          <a:bodyPr lIns="0" tIns="0" rIns="0" bIns="0"/>
          <a:lstStyle/>
          <a:p>
            <a:pPr marL="914400" indent="-449263" algn="l">
              <a:buClr>
                <a:srgbClr val="000000"/>
              </a:buClr>
              <a:buSzPct val="60000"/>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GB" sz="2400" dirty="0">
                <a:latin typeface="+mj-lt"/>
              </a:rPr>
              <a:t>Add dependency to </a:t>
            </a:r>
            <a:r>
              <a:rPr lang="en-GB" sz="2400" dirty="0" err="1">
                <a:latin typeface="+mj-lt"/>
              </a:rPr>
              <a:t>build.sbt</a:t>
            </a:r>
            <a:endParaRPr lang="en-GB" sz="2400" dirty="0">
              <a:latin typeface="+mj-lt"/>
            </a:endParaRPr>
          </a:p>
          <a:p>
            <a:pPr marL="914400" indent="-449263" algn="l">
              <a:buClr>
                <a:srgbClr val="000000"/>
              </a:buClr>
              <a:buSzPct val="60000"/>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a:latin typeface="Consolas"/>
                <a:cs typeface="Consolas"/>
              </a:rPr>
              <a:t>	   </a:t>
            </a:r>
            <a:r>
              <a:rPr lang="en-US" sz="1400" dirty="0" err="1">
                <a:latin typeface="Consolas"/>
                <a:cs typeface="Consolas"/>
              </a:rPr>
              <a:t>libraryDependencies</a:t>
            </a:r>
            <a:r>
              <a:rPr lang="en-US" sz="1400" dirty="0">
                <a:latin typeface="Consolas"/>
                <a:cs typeface="Consolas"/>
              </a:rPr>
              <a:t> += "</a:t>
            </a:r>
            <a:r>
              <a:rPr lang="en-US" sz="1400" dirty="0" err="1">
                <a:latin typeface="Consolas"/>
                <a:cs typeface="Consolas"/>
              </a:rPr>
              <a:t>com.typesafe.akka</a:t>
            </a:r>
            <a:r>
              <a:rPr lang="en-US" sz="1400" dirty="0">
                <a:latin typeface="Consolas"/>
                <a:cs typeface="Consolas"/>
              </a:rPr>
              <a:t>" %% "akka-remote" % "2.6.4”</a:t>
            </a:r>
            <a:endParaRPr lang="en-GB" sz="1400" dirty="0">
              <a:latin typeface="Consolas"/>
              <a:cs typeface="Consolas"/>
            </a:endParaRPr>
          </a:p>
          <a:p>
            <a:pPr marL="914400" indent="-449263" algn="l">
              <a:buClr>
                <a:srgbClr val="000000"/>
              </a:buClr>
              <a:buSzPct val="60000"/>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GB" sz="2400" dirty="0">
                <a:latin typeface="+mj-lt"/>
              </a:rPr>
              <a:t>Add </a:t>
            </a:r>
            <a:r>
              <a:rPr lang="en-GB" sz="2400" dirty="0" err="1">
                <a:latin typeface="+mj-lt"/>
              </a:rPr>
              <a:t>application.conf</a:t>
            </a:r>
            <a:r>
              <a:rPr lang="en-GB" sz="2400" dirty="0">
                <a:latin typeface="+mj-lt"/>
              </a:rPr>
              <a:t> configuration file</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err="1">
                <a:latin typeface="Consolas"/>
                <a:cs typeface="Consolas"/>
              </a:rPr>
              <a:t>remotelookup</a:t>
            </a:r>
            <a:r>
              <a:rPr lang="en-US" sz="1400" dirty="0">
                <a:latin typeface="Consolas"/>
                <a:cs typeface="Consolas"/>
              </a:rPr>
              <a:t> {</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a:latin typeface="Consolas"/>
                <a:cs typeface="Consolas"/>
              </a:rPr>
              <a:t>  </a:t>
            </a:r>
            <a:r>
              <a:rPr lang="en-US" sz="1400" dirty="0" err="1">
                <a:latin typeface="Consolas"/>
                <a:cs typeface="Consolas"/>
              </a:rPr>
              <a:t>akka</a:t>
            </a:r>
            <a:r>
              <a:rPr lang="en-US" sz="1400" dirty="0">
                <a:latin typeface="Consolas"/>
                <a:cs typeface="Consolas"/>
              </a:rPr>
              <a:t> {</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a:latin typeface="Consolas"/>
                <a:cs typeface="Consolas"/>
              </a:rPr>
              <a:t>    actor {</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a:latin typeface="Consolas"/>
                <a:cs typeface="Consolas"/>
              </a:rPr>
              <a:t>      provider = remote</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a:latin typeface="Consolas"/>
                <a:cs typeface="Consolas"/>
              </a:rPr>
              <a:t>    }</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a:latin typeface="Consolas"/>
                <a:cs typeface="Consolas"/>
              </a:rPr>
              <a:t>    remote {</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a:latin typeface="Consolas"/>
                <a:cs typeface="Consolas"/>
              </a:rPr>
              <a:t>      use-unsafe-remote-features-outside-cluster = on</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a:latin typeface="Consolas"/>
                <a:cs typeface="Consolas"/>
              </a:rPr>
              <a:t>      artery {</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a:latin typeface="Consolas"/>
                <a:cs typeface="Consolas"/>
              </a:rPr>
              <a:t>        transport = </a:t>
            </a:r>
            <a:r>
              <a:rPr lang="en-US" sz="1400" dirty="0" err="1">
                <a:latin typeface="Consolas"/>
                <a:cs typeface="Consolas"/>
              </a:rPr>
              <a:t>tcp</a:t>
            </a:r>
            <a:endParaRPr lang="en-US" sz="1400" dirty="0">
              <a:latin typeface="Consolas"/>
              <a:cs typeface="Consolas"/>
            </a:endParaRP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a:latin typeface="Consolas"/>
                <a:cs typeface="Consolas"/>
              </a:rPr>
              <a:t>        </a:t>
            </a:r>
            <a:r>
              <a:rPr lang="en-US" sz="1400" dirty="0" err="1">
                <a:latin typeface="Consolas"/>
                <a:cs typeface="Consolas"/>
              </a:rPr>
              <a:t>canonical.hostname</a:t>
            </a:r>
            <a:r>
              <a:rPr lang="en-US" sz="1400" dirty="0">
                <a:latin typeface="Consolas"/>
                <a:cs typeface="Consolas"/>
              </a:rPr>
              <a:t> = "127.0.0.1"</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a:latin typeface="Consolas"/>
                <a:cs typeface="Consolas"/>
              </a:rPr>
              <a:t>        </a:t>
            </a:r>
            <a:r>
              <a:rPr lang="en-US" sz="1400" dirty="0" err="1">
                <a:latin typeface="Consolas"/>
                <a:cs typeface="Consolas"/>
              </a:rPr>
              <a:t>canonical.port</a:t>
            </a:r>
            <a:r>
              <a:rPr lang="en-US" sz="1400" dirty="0">
                <a:latin typeface="Consolas"/>
                <a:cs typeface="Consolas"/>
              </a:rPr>
              <a:t> = 0</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a:latin typeface="Consolas"/>
                <a:cs typeface="Consolas"/>
              </a:rPr>
              <a:t>      }</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a:latin typeface="Consolas"/>
                <a:cs typeface="Consolas"/>
              </a:rPr>
              <a:t>    }</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a:latin typeface="Consolas"/>
                <a:cs typeface="Consolas"/>
              </a:rPr>
              <a:t>  }</a:t>
            </a:r>
          </a:p>
          <a:p>
            <a:pPr marL="865187" lvl="1" indent="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a:latin typeface="Consolas"/>
                <a:cs typeface="Consolas"/>
              </a:rPr>
              <a:t>}</a:t>
            </a:r>
          </a:p>
          <a:p>
            <a:pPr marL="1597025" lvl="1" indent="-450850">
              <a:buClr>
                <a:srgbClr val="000000"/>
              </a:buClr>
              <a:buSzPct val="60000"/>
              <a:buBlip>
                <a:blip r:embed="rId2"/>
              </a:buBlip>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US" dirty="0">
              <a:latin typeface="+mj-lt"/>
            </a:endParaRPr>
          </a:p>
          <a:p>
            <a:pPr marL="2005012" lvl="2" indent="-45085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US" dirty="0">
              <a:latin typeface="+mj-lt"/>
            </a:endParaRPr>
          </a:p>
        </p:txBody>
      </p:sp>
    </p:spTree>
    <p:extLst>
      <p:ext uri="{BB962C8B-B14F-4D97-AF65-F5344CB8AC3E}">
        <p14:creationId xmlns:p14="http://schemas.microsoft.com/office/powerpoint/2010/main" val="1171712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code</a:t>
            </a:r>
          </a:p>
        </p:txBody>
      </p:sp>
      <p:sp>
        <p:nvSpPr>
          <p:cNvPr id="4" name="Rectangle 2"/>
          <p:cNvSpPr>
            <a:spLocks noGrp="1" noChangeArrowheads="1"/>
          </p:cNvSpPr>
          <p:nvPr>
            <p:ph idx="1"/>
          </p:nvPr>
        </p:nvSpPr>
        <p:spPr>
          <a:xfrm>
            <a:off x="7938" y="1676400"/>
            <a:ext cx="9136062" cy="5181600"/>
          </a:xfrm>
          <a:ln/>
        </p:spPr>
        <p:txBody>
          <a:bodyPr lIns="0" tIns="0" rIns="0" bIns="0"/>
          <a:lstStyle/>
          <a:p>
            <a:pPr marL="914400" indent="-449263" algn="l">
              <a:buClr>
                <a:srgbClr val="000000"/>
              </a:buClr>
              <a:buSzPct val="60000"/>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GB" sz="2800" dirty="0"/>
              <a:t>To obtain the handle to a remote actor:</a:t>
            </a:r>
            <a:endParaRPr lang="en-US" dirty="0"/>
          </a:p>
          <a:p>
            <a:pPr marL="1203325" lvl="2" indent="-338138">
              <a:buClr>
                <a:srgbClr val="000000"/>
              </a:buClr>
              <a:buSzPct val="60000"/>
              <a:buBlip>
                <a:blip r:embed="rId2"/>
              </a:buBlip>
              <a:tabLst>
                <a:tab pos="0" algn="l"/>
                <a:tab pos="111125"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GB" dirty="0" err="1">
                <a:latin typeface="+mj-lt"/>
              </a:rPr>
              <a:t>ActorSystem</a:t>
            </a:r>
            <a:r>
              <a:rPr lang="en-GB" dirty="0">
                <a:latin typeface="+mj-lt"/>
              </a:rPr>
              <a:t> method </a:t>
            </a:r>
            <a:r>
              <a:rPr lang="en-GB" dirty="0" err="1">
                <a:latin typeface="+mj-lt"/>
              </a:rPr>
              <a:t>actorSelection</a:t>
            </a:r>
            <a:r>
              <a:rPr lang="en-GB" dirty="0">
                <a:latin typeface="+mj-lt"/>
              </a:rPr>
              <a:t>() takes the URL of a remote actor and returns an </a:t>
            </a:r>
            <a:r>
              <a:rPr lang="en-GB" dirty="0" err="1">
                <a:solidFill>
                  <a:srgbClr val="CC0000"/>
                </a:solidFill>
                <a:latin typeface="+mj-lt"/>
              </a:rPr>
              <a:t>ActorSelection</a:t>
            </a:r>
            <a:r>
              <a:rPr lang="en-GB" dirty="0">
                <a:solidFill>
                  <a:srgbClr val="CC0000"/>
                </a:solidFill>
                <a:latin typeface="+mj-lt"/>
              </a:rPr>
              <a:t> </a:t>
            </a:r>
            <a:r>
              <a:rPr lang="en-GB" dirty="0">
                <a:latin typeface="+mj-lt"/>
              </a:rPr>
              <a:t>to it</a:t>
            </a:r>
          </a:p>
          <a:p>
            <a:pPr marL="236538" indent="-66675" algn="l">
              <a:buClr>
                <a:srgbClr val="000000"/>
              </a:buClr>
              <a:buSzPct val="60000"/>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400" dirty="0" err="1">
                <a:latin typeface="Courier"/>
                <a:cs typeface="Courier"/>
              </a:rPr>
              <a:t>val</a:t>
            </a:r>
            <a:r>
              <a:rPr lang="en-US" sz="1400" dirty="0">
                <a:latin typeface="Courier"/>
                <a:cs typeface="Courier"/>
              </a:rPr>
              <a:t> </a:t>
            </a:r>
            <a:r>
              <a:rPr lang="en-US" sz="1400" dirty="0" err="1">
                <a:latin typeface="Courier"/>
                <a:cs typeface="Courier"/>
              </a:rPr>
              <a:t>joe</a:t>
            </a:r>
            <a:r>
              <a:rPr lang="en-US" sz="1400" dirty="0">
                <a:latin typeface="Courier"/>
                <a:cs typeface="Courier"/>
              </a:rPr>
              <a:t> = system.</a:t>
            </a:r>
            <a:r>
              <a:rPr lang="en-US" sz="1400" dirty="0">
                <a:solidFill>
                  <a:srgbClr val="CC0000"/>
                </a:solidFill>
                <a:latin typeface="Courier"/>
                <a:cs typeface="Courier"/>
              </a:rPr>
              <a:t>actorSelection</a:t>
            </a:r>
            <a:r>
              <a:rPr lang="en-US" sz="1400" dirty="0">
                <a:latin typeface="Courier"/>
                <a:cs typeface="Courier"/>
              </a:rPr>
              <a:t>("akka.tcp://GreetingSystem@127.0.0.1:2552/user/joe”)</a:t>
            </a:r>
            <a:endParaRPr lang="en-GB" dirty="0"/>
          </a:p>
          <a:p>
            <a:pPr marL="914400" indent="-449263" algn="l">
              <a:buClr>
                <a:srgbClr val="000000"/>
              </a:buClr>
              <a:buSzPct val="60000"/>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GB" sz="1100" dirty="0"/>
          </a:p>
          <a:p>
            <a:pPr marL="457200" indent="7938" algn="l">
              <a:buClr>
                <a:srgbClr val="000000"/>
              </a:buClr>
              <a:buSzPct val="60000"/>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GB" sz="2800" dirty="0"/>
              <a:t>You can now send messages to the remote actor as usual</a:t>
            </a:r>
          </a:p>
          <a:p>
            <a:pPr marL="914400" indent="-449263" algn="l">
              <a:buClr>
                <a:srgbClr val="000000"/>
              </a:buClr>
              <a:buSzPct val="60000"/>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US" dirty="0">
              <a:latin typeface="+mj-lt"/>
            </a:endParaRPr>
          </a:p>
          <a:p>
            <a:pPr marL="457200" indent="7938" algn="l">
              <a:buClr>
                <a:srgbClr val="000000"/>
              </a:buClr>
              <a:buSzPct val="60000"/>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2800" dirty="0">
                <a:latin typeface="+mj-lt"/>
              </a:rPr>
              <a:t>To acquire an </a:t>
            </a:r>
            <a:r>
              <a:rPr lang="en-US" sz="2800" dirty="0" err="1">
                <a:latin typeface="+mj-lt"/>
              </a:rPr>
              <a:t>ActorRef</a:t>
            </a:r>
            <a:r>
              <a:rPr lang="en-US" sz="2800" dirty="0">
                <a:latin typeface="+mj-lt"/>
              </a:rPr>
              <a:t> for an </a:t>
            </a:r>
            <a:r>
              <a:rPr lang="en-US" sz="2800" dirty="0" err="1">
                <a:latin typeface="+mj-lt"/>
              </a:rPr>
              <a:t>ActorSelection</a:t>
            </a:r>
            <a:endParaRPr lang="en-US" sz="2800" dirty="0">
              <a:latin typeface="+mj-lt"/>
            </a:endParaRPr>
          </a:p>
          <a:p>
            <a:pPr marL="1203325" lvl="2" indent="-338138">
              <a:buClr>
                <a:srgbClr val="000000"/>
              </a:buClr>
              <a:buSzPct val="60000"/>
              <a:buBlip>
                <a:blip r:embed="rId2"/>
              </a:buBlip>
              <a:tabLst>
                <a:tab pos="0" algn="l"/>
                <a:tab pos="111125"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dirty="0">
                <a:latin typeface="+mj-lt"/>
              </a:rPr>
              <a:t>you need to send a message to the selection</a:t>
            </a:r>
          </a:p>
          <a:p>
            <a:pPr marL="1203325" lvl="2" indent="-338138">
              <a:buClr>
                <a:srgbClr val="000000"/>
              </a:buClr>
              <a:buSzPct val="60000"/>
              <a:buBlip>
                <a:blip r:embed="rId2"/>
              </a:buBlip>
              <a:tabLst>
                <a:tab pos="0" algn="l"/>
                <a:tab pos="111125"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dirty="0">
                <a:latin typeface="+mj-lt"/>
              </a:rPr>
              <a:t>the actor should reply</a:t>
            </a:r>
          </a:p>
          <a:p>
            <a:pPr marL="1203325" lvl="2" indent="-338138">
              <a:buClr>
                <a:srgbClr val="000000"/>
              </a:buClr>
              <a:buSzPct val="60000"/>
              <a:buBlip>
                <a:blip r:embed="rId2"/>
              </a:buBlip>
              <a:tabLst>
                <a:tab pos="0" algn="l"/>
                <a:tab pos="111125"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dirty="0">
                <a:latin typeface="+mj-lt"/>
              </a:rPr>
              <a:t>use the reference of the reply from the actor</a:t>
            </a:r>
          </a:p>
        </p:txBody>
      </p:sp>
    </p:spTree>
    <p:extLst>
      <p:ext uri="{BB962C8B-B14F-4D97-AF65-F5344CB8AC3E}">
        <p14:creationId xmlns:p14="http://schemas.microsoft.com/office/powerpoint/2010/main" val="1854255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Remoting</a:t>
            </a:r>
            <a:r>
              <a:rPr lang="en-US" dirty="0"/>
              <a:t> example</a:t>
            </a:r>
          </a:p>
        </p:txBody>
      </p:sp>
      <p:sp>
        <p:nvSpPr>
          <p:cNvPr id="4" name="Rectangle 2"/>
          <p:cNvSpPr>
            <a:spLocks noGrp="1" noChangeArrowheads="1"/>
          </p:cNvSpPr>
          <p:nvPr>
            <p:ph idx="1"/>
          </p:nvPr>
        </p:nvSpPr>
        <p:spPr>
          <a:xfrm>
            <a:off x="7938" y="1752600"/>
            <a:ext cx="9136062" cy="3962400"/>
          </a:xfrm>
          <a:ln/>
        </p:spPr>
        <p:txBody>
          <a:bodyPr lIns="0" tIns="0" rIns="0" bIns="0"/>
          <a:lstStyle/>
          <a:p>
            <a:pPr marL="2005012" lvl="2" indent="-45085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US" sz="1800" dirty="0">
              <a:latin typeface="Consolas"/>
              <a:cs typeface="Consolas"/>
            </a:endParaRPr>
          </a:p>
          <a:p>
            <a:pPr marL="2005012" lvl="2" indent="-45085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US" sz="1800" dirty="0">
              <a:latin typeface="Consolas"/>
              <a:cs typeface="Consolas"/>
            </a:endParaRPr>
          </a:p>
          <a:p>
            <a:pPr marL="2005012" lvl="2" indent="-45085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800" dirty="0" err="1">
                <a:latin typeface="Consolas"/>
                <a:cs typeface="Consolas"/>
              </a:rPr>
              <a:t>server.scala</a:t>
            </a:r>
            <a:r>
              <a:rPr lang="en-US" sz="1800" dirty="0">
                <a:latin typeface="Consolas"/>
                <a:cs typeface="Consolas"/>
              </a:rPr>
              <a:t> + </a:t>
            </a:r>
            <a:r>
              <a:rPr lang="en-US" sz="1800" dirty="0" err="1">
                <a:latin typeface="Consolas"/>
                <a:cs typeface="Consolas"/>
              </a:rPr>
              <a:t>application.conf</a:t>
            </a:r>
            <a:endParaRPr lang="en-US" sz="1800" dirty="0">
              <a:latin typeface="Consolas"/>
              <a:cs typeface="Consolas"/>
            </a:endParaRPr>
          </a:p>
          <a:p>
            <a:pPr marL="2005012" lvl="2" indent="-45085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US" sz="1800" dirty="0">
              <a:latin typeface="Consolas"/>
              <a:cs typeface="Consolas"/>
            </a:endParaRPr>
          </a:p>
          <a:p>
            <a:pPr marL="2005012" lvl="2" indent="-45085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800" dirty="0" err="1">
                <a:latin typeface="Consolas"/>
                <a:cs typeface="Consolas"/>
              </a:rPr>
              <a:t>client.scala</a:t>
            </a:r>
            <a:r>
              <a:rPr lang="en-US" sz="1800" dirty="0">
                <a:latin typeface="Consolas"/>
                <a:cs typeface="Consolas"/>
              </a:rPr>
              <a:t> + </a:t>
            </a:r>
            <a:r>
              <a:rPr lang="en-US" sz="1800" dirty="0" err="1">
                <a:latin typeface="Consolas"/>
                <a:cs typeface="Consolas"/>
              </a:rPr>
              <a:t>application.conf</a:t>
            </a:r>
            <a:endParaRPr lang="en-US" sz="1800" dirty="0">
              <a:latin typeface="Consolas"/>
              <a:cs typeface="Consolas"/>
            </a:endParaRPr>
          </a:p>
          <a:p>
            <a:pPr marL="2005012" lvl="2" indent="-45085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US" sz="1800" dirty="0">
              <a:latin typeface="Consolas"/>
              <a:cs typeface="Consolas"/>
            </a:endParaRPr>
          </a:p>
          <a:p>
            <a:pPr marL="2005012" lvl="2" indent="-45085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US" sz="1800" dirty="0">
              <a:latin typeface="Consolas"/>
              <a:cs typeface="Consolas"/>
            </a:endParaRPr>
          </a:p>
          <a:p>
            <a:pPr marL="914400" indent="-449263" algn="l">
              <a:buClr>
                <a:srgbClr val="000000"/>
              </a:buClr>
              <a:buSzPct val="60000"/>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GB" sz="2800" dirty="0"/>
              <a:t>To execute the server and the client at </a:t>
            </a:r>
            <a:r>
              <a:rPr lang="en-GB" sz="2800" dirty="0" err="1"/>
              <a:t>sbt</a:t>
            </a:r>
            <a:r>
              <a:rPr lang="en-GB" sz="2800" dirty="0"/>
              <a:t> command line:</a:t>
            </a:r>
          </a:p>
          <a:p>
            <a:pPr marL="914400" indent="-449263" algn="l">
              <a:buClr>
                <a:srgbClr val="000000"/>
              </a:buClr>
              <a:buSzPct val="60000"/>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GB" sz="1800" dirty="0">
                <a:latin typeface="Consolas"/>
                <a:cs typeface="Consolas"/>
              </a:rPr>
              <a:t>				 &gt; </a:t>
            </a:r>
            <a:r>
              <a:rPr lang="en-US" sz="1800" dirty="0">
                <a:latin typeface="Consolas"/>
                <a:cs typeface="Consolas"/>
              </a:rPr>
              <a:t>server/</a:t>
            </a:r>
            <a:r>
              <a:rPr lang="en-US" sz="1800" dirty="0" err="1">
                <a:latin typeface="Consolas"/>
                <a:cs typeface="Consolas"/>
              </a:rPr>
              <a:t>runMain</a:t>
            </a:r>
            <a:r>
              <a:rPr lang="en-US" sz="1800" dirty="0">
                <a:latin typeface="Consolas"/>
                <a:cs typeface="Consolas"/>
              </a:rPr>
              <a:t> Server</a:t>
            </a:r>
          </a:p>
          <a:p>
            <a:pPr marL="914400" indent="-449263" algn="l">
              <a:buClr>
                <a:srgbClr val="000000"/>
              </a:buClr>
              <a:buSzPct val="60000"/>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800" dirty="0">
                <a:latin typeface="Consolas"/>
                <a:cs typeface="Consolas"/>
              </a:rPr>
              <a:t>				 &gt; client/</a:t>
            </a:r>
            <a:r>
              <a:rPr lang="en-US" sz="1800" dirty="0" err="1">
                <a:latin typeface="Consolas"/>
                <a:cs typeface="Consolas"/>
              </a:rPr>
              <a:t>runMain</a:t>
            </a:r>
            <a:r>
              <a:rPr lang="en-US" sz="1800" dirty="0">
                <a:latin typeface="Consolas"/>
                <a:cs typeface="Consolas"/>
              </a:rPr>
              <a:t> Client</a:t>
            </a:r>
          </a:p>
          <a:p>
            <a:pPr marL="914400" indent="-449263" algn="l">
              <a:buClr>
                <a:srgbClr val="000000"/>
              </a:buClr>
              <a:buSzPct val="60000"/>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GB" sz="1800" dirty="0">
              <a:latin typeface="Consolas"/>
              <a:cs typeface="Consolas"/>
            </a:endParaRPr>
          </a:p>
          <a:p>
            <a:pPr marL="2005012" lvl="2" indent="-45085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US" sz="1800" dirty="0">
              <a:latin typeface="Consolas"/>
              <a:cs typeface="Consolas"/>
            </a:endParaRPr>
          </a:p>
          <a:p>
            <a:pPr marL="2005012" lvl="2" indent="-45085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US" sz="1800" dirty="0">
              <a:latin typeface="Consolas"/>
              <a:cs typeface="Consolas"/>
            </a:endParaRPr>
          </a:p>
          <a:p>
            <a:pPr marL="2005012" lvl="2" indent="-45085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800" dirty="0">
                <a:latin typeface="Consolas"/>
                <a:cs typeface="Consolas"/>
              </a:rPr>
              <a:t>												Project remote</a:t>
            </a:r>
          </a:p>
          <a:p>
            <a:pPr marL="2005012" lvl="2" indent="-450850">
              <a:buClr>
                <a:srgbClr val="000000"/>
              </a:buClr>
              <a:buSzPct val="60000"/>
              <a:buNone/>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US" sz="2000" dirty="0">
              <a:latin typeface="Consolas"/>
              <a:cs typeface="Consolas"/>
            </a:endParaRPr>
          </a:p>
        </p:txBody>
      </p:sp>
    </p:spTree>
    <p:extLst>
      <p:ext uri="{BB962C8B-B14F-4D97-AF65-F5344CB8AC3E}">
        <p14:creationId xmlns:p14="http://schemas.microsoft.com/office/powerpoint/2010/main" val="3422908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Remoting</a:t>
            </a:r>
            <a:r>
              <a:rPr lang="en-US" dirty="0"/>
              <a:t> example 2</a:t>
            </a:r>
          </a:p>
        </p:txBody>
      </p:sp>
      <p:sp>
        <p:nvSpPr>
          <p:cNvPr id="4" name="Rectangle 2"/>
          <p:cNvSpPr>
            <a:spLocks noGrp="1" noChangeArrowheads="1"/>
          </p:cNvSpPr>
          <p:nvPr>
            <p:ph idx="1"/>
          </p:nvPr>
        </p:nvSpPr>
        <p:spPr>
          <a:xfrm>
            <a:off x="7938" y="1676400"/>
            <a:ext cx="9136062" cy="5181600"/>
          </a:xfrm>
          <a:ln/>
        </p:spPr>
        <p:txBody>
          <a:bodyPr lIns="0" tIns="0" rIns="0" bIns="0"/>
          <a:lstStyle/>
          <a:p>
            <a:pPr marL="914400" indent="-449263" algn="l">
              <a:buClr>
                <a:srgbClr val="000000"/>
              </a:buClr>
              <a:buSzPct val="60000"/>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2800" dirty="0"/>
              <a:t>Client </a:t>
            </a:r>
            <a:r>
              <a:rPr lang="en-US" sz="2800" dirty="0" err="1"/>
              <a:t>ActorSystem</a:t>
            </a:r>
            <a:r>
              <a:rPr lang="en-US" sz="2800" dirty="0"/>
              <a:t> can create a pool of distributed remote actors:</a:t>
            </a:r>
          </a:p>
          <a:p>
            <a:pPr marL="914400" indent="-449263" algn="l">
              <a:buClr>
                <a:srgbClr val="000000"/>
              </a:buClr>
              <a:buSzPct val="60000"/>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600" dirty="0" err="1">
                <a:latin typeface="Consolas"/>
                <a:cs typeface="Consolas"/>
              </a:rPr>
              <a:t>val</a:t>
            </a:r>
            <a:r>
              <a:rPr lang="en-US" sz="1600" dirty="0">
                <a:latin typeface="Consolas"/>
                <a:cs typeface="Consolas"/>
              </a:rPr>
              <a:t> addresses = </a:t>
            </a:r>
            <a:r>
              <a:rPr lang="en-US" sz="1600" dirty="0" err="1">
                <a:latin typeface="Consolas"/>
                <a:cs typeface="Consolas"/>
              </a:rPr>
              <a:t>Seq</a:t>
            </a:r>
            <a:r>
              <a:rPr lang="en-US" sz="1600" dirty="0">
                <a:latin typeface="Consolas"/>
                <a:cs typeface="Consolas"/>
              </a:rPr>
              <a:t>(</a:t>
            </a:r>
          </a:p>
          <a:p>
            <a:pPr marL="914400" indent="-449263" algn="l">
              <a:buClr>
                <a:srgbClr val="000000"/>
              </a:buClr>
              <a:buSzPct val="60000"/>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600" dirty="0">
                <a:latin typeface="Consolas"/>
                <a:cs typeface="Consolas"/>
              </a:rPr>
              <a:t>   </a:t>
            </a:r>
            <a:r>
              <a:rPr lang="en-US" sz="1600" dirty="0" err="1">
                <a:latin typeface="Consolas"/>
                <a:cs typeface="Consolas"/>
              </a:rPr>
              <a:t>AddressFromURIString</a:t>
            </a:r>
            <a:r>
              <a:rPr lang="en-US" sz="1600" dirty="0">
                <a:latin typeface="Consolas"/>
                <a:cs typeface="Consolas"/>
              </a:rPr>
              <a:t>("</a:t>
            </a:r>
            <a:r>
              <a:rPr lang="en-US" sz="1600" dirty="0" err="1">
                <a:latin typeface="Consolas"/>
                <a:cs typeface="Consolas"/>
              </a:rPr>
              <a:t>akka.tcp</a:t>
            </a:r>
            <a:r>
              <a:rPr lang="en-US" sz="1600" dirty="0">
                <a:latin typeface="Consolas"/>
                <a:cs typeface="Consolas"/>
              </a:rPr>
              <a:t>://GreetingSystem@140.192.39.187:25520"),</a:t>
            </a:r>
          </a:p>
          <a:p>
            <a:pPr marL="914400" indent="-449263" algn="l">
              <a:buClr>
                <a:srgbClr val="000000"/>
              </a:buClr>
              <a:buSzPct val="60000"/>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600" dirty="0">
                <a:latin typeface="Consolas"/>
                <a:cs typeface="Consolas"/>
              </a:rPr>
              <a:t>   </a:t>
            </a:r>
            <a:r>
              <a:rPr lang="en-US" sz="1600" dirty="0" err="1">
                <a:latin typeface="Consolas"/>
                <a:cs typeface="Consolas"/>
              </a:rPr>
              <a:t>AddressFromURIString</a:t>
            </a:r>
            <a:r>
              <a:rPr lang="en-US" sz="1600" dirty="0">
                <a:latin typeface="Consolas"/>
                <a:cs typeface="Consolas"/>
              </a:rPr>
              <a:t>("</a:t>
            </a:r>
            <a:r>
              <a:rPr lang="en-US" sz="1600" dirty="0" err="1">
                <a:latin typeface="Consolas"/>
                <a:cs typeface="Consolas"/>
              </a:rPr>
              <a:t>akka.tcp</a:t>
            </a:r>
            <a:r>
              <a:rPr lang="en-US" sz="1600" dirty="0">
                <a:latin typeface="Consolas"/>
                <a:cs typeface="Consolas"/>
              </a:rPr>
              <a:t>://GreetingSystem@140.192.37.111:25520"))</a:t>
            </a:r>
          </a:p>
          <a:p>
            <a:pPr marL="914400" indent="-449263" algn="l">
              <a:buClr>
                <a:srgbClr val="000000"/>
              </a:buClr>
              <a:buSzPct val="60000"/>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endParaRPr lang="en-US" sz="1600" dirty="0">
              <a:latin typeface="Consolas"/>
              <a:cs typeface="Consolas"/>
            </a:endParaRPr>
          </a:p>
          <a:p>
            <a:pPr marL="914400" indent="-449263" algn="l">
              <a:buClr>
                <a:srgbClr val="000000"/>
              </a:buClr>
              <a:buSzPct val="60000"/>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600" dirty="0" err="1">
                <a:latin typeface="Consolas"/>
                <a:cs typeface="Consolas"/>
              </a:rPr>
              <a:t>val</a:t>
            </a:r>
            <a:r>
              <a:rPr lang="en-US" sz="1600" dirty="0">
                <a:latin typeface="Consolas"/>
                <a:cs typeface="Consolas"/>
              </a:rPr>
              <a:t> </a:t>
            </a:r>
            <a:r>
              <a:rPr lang="en-US" sz="1600" dirty="0" err="1">
                <a:latin typeface="Consolas"/>
                <a:cs typeface="Consolas"/>
              </a:rPr>
              <a:t>routerRemote</a:t>
            </a:r>
            <a:r>
              <a:rPr lang="en-US" sz="1600" dirty="0">
                <a:latin typeface="Consolas"/>
                <a:cs typeface="Consolas"/>
              </a:rPr>
              <a:t> = </a:t>
            </a:r>
            <a:r>
              <a:rPr lang="en-US" sz="1600" dirty="0" err="1">
                <a:latin typeface="Consolas"/>
                <a:cs typeface="Consolas"/>
              </a:rPr>
              <a:t>system.actorOf</a:t>
            </a:r>
            <a:r>
              <a:rPr lang="en-US" sz="1600" dirty="0">
                <a:latin typeface="Consolas"/>
                <a:cs typeface="Consolas"/>
              </a:rPr>
              <a:t>(</a:t>
            </a:r>
          </a:p>
          <a:p>
            <a:pPr marL="914400" indent="-449263" algn="l">
              <a:buClr>
                <a:srgbClr val="000000"/>
              </a:buClr>
              <a:buSzPct val="60000"/>
              <a:tabLst>
                <a:tab pos="0" algn="l"/>
                <a:tab pos="111125" algn="l"/>
                <a:tab pos="560388" algn="l"/>
                <a:tab pos="1009650" algn="l"/>
                <a:tab pos="1458913" algn="l"/>
                <a:tab pos="1908175" algn="l"/>
                <a:tab pos="2357438" algn="l"/>
                <a:tab pos="2806700" algn="l"/>
                <a:tab pos="3255963" algn="l"/>
                <a:tab pos="3705225" algn="l"/>
                <a:tab pos="4154488" algn="l"/>
                <a:tab pos="4603750" algn="l"/>
                <a:tab pos="5053013" algn="l"/>
                <a:tab pos="5502275" algn="l"/>
                <a:tab pos="5951538" algn="l"/>
                <a:tab pos="6400800" algn="l"/>
                <a:tab pos="6850063" algn="l"/>
                <a:tab pos="7299325" algn="l"/>
                <a:tab pos="7748588" algn="l"/>
                <a:tab pos="8197850" algn="l"/>
                <a:tab pos="8647113" algn="l"/>
                <a:tab pos="8686800" algn="l"/>
              </a:tabLst>
            </a:pPr>
            <a:r>
              <a:rPr lang="en-US" sz="1600" dirty="0">
                <a:latin typeface="Consolas"/>
                <a:cs typeface="Consolas"/>
              </a:rPr>
              <a:t>    </a:t>
            </a:r>
            <a:r>
              <a:rPr lang="en-US" sz="1600" dirty="0" err="1">
                <a:latin typeface="Consolas"/>
                <a:cs typeface="Consolas"/>
              </a:rPr>
              <a:t>RemoteRouterConfig</a:t>
            </a:r>
            <a:r>
              <a:rPr lang="en-US" sz="1600" dirty="0">
                <a:latin typeface="Consolas"/>
                <a:cs typeface="Consolas"/>
              </a:rPr>
              <a:t>(</a:t>
            </a:r>
            <a:r>
              <a:rPr lang="en-US" sz="1600" dirty="0" err="1">
                <a:latin typeface="Consolas"/>
                <a:cs typeface="Consolas"/>
              </a:rPr>
              <a:t>RoundRobinPool</a:t>
            </a:r>
            <a:r>
              <a:rPr lang="en-US" sz="1600" dirty="0">
                <a:latin typeface="Consolas"/>
                <a:cs typeface="Consolas"/>
              </a:rPr>
              <a:t>(4), addresses).props(Props[Joe]))</a:t>
            </a:r>
          </a:p>
        </p:txBody>
      </p:sp>
    </p:spTree>
    <p:extLst>
      <p:ext uri="{BB962C8B-B14F-4D97-AF65-F5344CB8AC3E}">
        <p14:creationId xmlns:p14="http://schemas.microsoft.com/office/powerpoint/2010/main" val="126384338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rgbClr val="000000"/>
            </a:solidFill>
            <a:effectLst/>
            <a:latin typeface="Times New Roman" pitchFamily="-65"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rgbClr val="000000"/>
            </a:solidFill>
            <a:effectLst/>
            <a:latin typeface="Times New Roman" pitchFamily="-65"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15749</TotalTime>
  <Words>3259</Words>
  <Application>Microsoft Macintosh PowerPoint</Application>
  <PresentationFormat>On-screen Show (4:3)</PresentationFormat>
  <Paragraphs>428</Paragraphs>
  <Slides>48</Slides>
  <Notes>27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0</vt:i4>
      </vt:variant>
      <vt:variant>
        <vt:lpstr>Slide Titles</vt:lpstr>
      </vt:variant>
      <vt:variant>
        <vt:i4>48</vt:i4>
      </vt:variant>
    </vt:vector>
  </HeadingPairs>
  <TitlesOfParts>
    <vt:vector size="57" baseType="lpstr">
      <vt:lpstr>Calibri</vt:lpstr>
      <vt:lpstr>Consolas</vt:lpstr>
      <vt:lpstr>Courier</vt:lpstr>
      <vt:lpstr>Courier New</vt:lpstr>
      <vt:lpstr>StarSymbol</vt:lpstr>
      <vt:lpstr>Symbol</vt:lpstr>
      <vt:lpstr>Times New Roman</vt:lpstr>
      <vt:lpstr>Wingdings</vt:lpstr>
      <vt:lpstr>Default Design</vt:lpstr>
      <vt:lpstr>CSC 536 Lecture 3</vt:lpstr>
      <vt:lpstr>Outline</vt:lpstr>
      <vt:lpstr>Remote Actors</vt:lpstr>
      <vt:lpstr>Remoting configuration (server)</vt:lpstr>
      <vt:lpstr>Remoting Configuration</vt:lpstr>
      <vt:lpstr>Remoting configuration (client)</vt:lpstr>
      <vt:lpstr>Client-side code</vt:lpstr>
      <vt:lpstr>Remoting example</vt:lpstr>
      <vt:lpstr>Remoting example 2</vt:lpstr>
      <vt:lpstr>Remoting example</vt:lpstr>
      <vt:lpstr>MapReduce Framework: Motivation</vt:lpstr>
      <vt:lpstr>Example Uses at Google</vt:lpstr>
      <vt:lpstr>Programming Model</vt:lpstr>
      <vt:lpstr>Map phase</vt:lpstr>
      <vt:lpstr>Reduce phase</vt:lpstr>
      <vt:lpstr>PowerPoint Presentation</vt:lpstr>
      <vt:lpstr>Parallelism</vt:lpstr>
      <vt:lpstr>MapReduce example: wordcount</vt:lpstr>
      <vt:lpstr>MapReduce example: wordcount</vt:lpstr>
      <vt:lpstr>MapReduce example: wordcount</vt:lpstr>
      <vt:lpstr>MapReduce example: wordcount</vt:lpstr>
      <vt:lpstr>MapReduce example: wordcount</vt:lpstr>
      <vt:lpstr>MapReduce example: wordcount</vt:lpstr>
      <vt:lpstr>MapReduce example: wordcount</vt:lpstr>
      <vt:lpstr>MapReduce example: wordcount</vt:lpstr>
      <vt:lpstr>MapReduce example: wordcount</vt:lpstr>
      <vt:lpstr>MapReduce example: wordcount</vt:lpstr>
      <vt:lpstr>mapreduce example</vt:lpstr>
      <vt:lpstr>MapReduce optimizations</vt:lpstr>
      <vt:lpstr>Locality</vt:lpstr>
      <vt:lpstr>Redundancy for Fault Tolerance</vt:lpstr>
      <vt:lpstr>Redundancy for time optimization</vt:lpstr>
      <vt:lpstr>Bandwidth Optimizations</vt:lpstr>
      <vt:lpstr>Mutual Exclusion</vt:lpstr>
      <vt:lpstr>Mutual exclusion</vt:lpstr>
      <vt:lpstr>Safety and liveness properties</vt:lpstr>
      <vt:lpstr>Safety and liveness properties</vt:lpstr>
      <vt:lpstr>Safety and liveness properties</vt:lpstr>
      <vt:lpstr>Safety and liveness properties</vt:lpstr>
      <vt:lpstr>Safety and liveness properties</vt:lpstr>
      <vt:lpstr>A centralized token-based algorithm</vt:lpstr>
      <vt:lpstr>A centralized algorithm (2)</vt:lpstr>
      <vt:lpstr>PowerPoint Presentation</vt:lpstr>
      <vt:lpstr>A token ring algorithm (2)</vt:lpstr>
      <vt:lpstr>A distributed algorithm</vt:lpstr>
      <vt:lpstr>A distributed algorithm (2)</vt:lpstr>
      <vt:lpstr>A distributed algorithm (3)</vt:lpstr>
      <vt:lpstr>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421 Lecture 3</dc:title>
  <dc:creator>Perkovic, Ljubomir</dc:creator>
  <cp:lastModifiedBy>Perkovic, Ljubomir</cp:lastModifiedBy>
  <cp:revision>70</cp:revision>
  <dcterms:created xsi:type="dcterms:W3CDTF">2014-04-14T14:25:06Z</dcterms:created>
  <dcterms:modified xsi:type="dcterms:W3CDTF">2020-04-11T12:46:22Z</dcterms:modified>
</cp:coreProperties>
</file>