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1"/>
  </p:notesMasterIdLst>
  <p:sldIdLst>
    <p:sldId id="256" r:id="rId2"/>
    <p:sldId id="257" r:id="rId3"/>
    <p:sldId id="525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494" r:id="rId28"/>
    <p:sldId id="527" r:id="rId29"/>
    <p:sldId id="457" r:id="rId30"/>
    <p:sldId id="495" r:id="rId31"/>
    <p:sldId id="459" r:id="rId32"/>
    <p:sldId id="460" r:id="rId33"/>
    <p:sldId id="461" r:id="rId34"/>
    <p:sldId id="462" r:id="rId35"/>
    <p:sldId id="463" r:id="rId36"/>
    <p:sldId id="464" r:id="rId37"/>
    <p:sldId id="465" r:id="rId38"/>
    <p:sldId id="466" r:id="rId39"/>
    <p:sldId id="467" r:id="rId40"/>
    <p:sldId id="468" r:id="rId41"/>
    <p:sldId id="469" r:id="rId42"/>
    <p:sldId id="470" r:id="rId43"/>
    <p:sldId id="704" r:id="rId44"/>
    <p:sldId id="703" r:id="rId45"/>
    <p:sldId id="671" r:id="rId46"/>
    <p:sldId id="672" r:id="rId47"/>
    <p:sldId id="697" r:id="rId48"/>
    <p:sldId id="673" r:id="rId49"/>
    <p:sldId id="674" r:id="rId50"/>
    <p:sldId id="675" r:id="rId51"/>
    <p:sldId id="676" r:id="rId52"/>
    <p:sldId id="677" r:id="rId53"/>
    <p:sldId id="678" r:id="rId54"/>
    <p:sldId id="679" r:id="rId55"/>
    <p:sldId id="680" r:id="rId56"/>
    <p:sldId id="681" r:id="rId57"/>
    <p:sldId id="682" r:id="rId58"/>
    <p:sldId id="683" r:id="rId59"/>
    <p:sldId id="684" r:id="rId60"/>
    <p:sldId id="685" r:id="rId61"/>
    <p:sldId id="686" r:id="rId62"/>
    <p:sldId id="687" r:id="rId63"/>
    <p:sldId id="688" r:id="rId64"/>
    <p:sldId id="689" r:id="rId65"/>
    <p:sldId id="690" r:id="rId66"/>
    <p:sldId id="691" r:id="rId67"/>
    <p:sldId id="692" r:id="rId68"/>
    <p:sldId id="702" r:id="rId69"/>
    <p:sldId id="701" r:id="rId70"/>
    <p:sldId id="695" r:id="rId71"/>
    <p:sldId id="700" r:id="rId72"/>
    <p:sldId id="696" r:id="rId73"/>
    <p:sldId id="698" r:id="rId74"/>
    <p:sldId id="632" r:id="rId75"/>
    <p:sldId id="633" r:id="rId76"/>
    <p:sldId id="634" r:id="rId77"/>
    <p:sldId id="635" r:id="rId78"/>
    <p:sldId id="636" r:id="rId79"/>
    <p:sldId id="638" r:id="rId80"/>
    <p:sldId id="639" r:id="rId81"/>
    <p:sldId id="640" r:id="rId82"/>
    <p:sldId id="699" r:id="rId83"/>
    <p:sldId id="641" r:id="rId84"/>
    <p:sldId id="642" r:id="rId85"/>
    <p:sldId id="643" r:id="rId86"/>
    <p:sldId id="644" r:id="rId87"/>
    <p:sldId id="645" r:id="rId88"/>
    <p:sldId id="646" r:id="rId89"/>
    <p:sldId id="647" r:id="rId90"/>
    <p:sldId id="648" r:id="rId91"/>
    <p:sldId id="649" r:id="rId92"/>
    <p:sldId id="650" r:id="rId93"/>
    <p:sldId id="665" r:id="rId94"/>
    <p:sldId id="666" r:id="rId95"/>
    <p:sldId id="667" r:id="rId96"/>
    <p:sldId id="651" r:id="rId97"/>
    <p:sldId id="652" r:id="rId98"/>
    <p:sldId id="653" r:id="rId99"/>
    <p:sldId id="654" r:id="rId100"/>
    <p:sldId id="655" r:id="rId101"/>
    <p:sldId id="656" r:id="rId102"/>
    <p:sldId id="657" r:id="rId103"/>
    <p:sldId id="658" r:id="rId104"/>
    <p:sldId id="659" r:id="rId105"/>
    <p:sldId id="660" r:id="rId106"/>
    <p:sldId id="661" r:id="rId107"/>
    <p:sldId id="662" r:id="rId108"/>
    <p:sldId id="663" r:id="rId109"/>
    <p:sldId id="664" r:id="rId110"/>
  </p:sldIdLst>
  <p:sldSz cx="9144000" cy="6858000" type="screen4x3"/>
  <p:notesSz cx="7556500" cy="106918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38" autoAdjust="0"/>
    <p:restoredTop sz="96208" autoAdjust="0"/>
  </p:normalViewPr>
  <p:slideViewPr>
    <p:cSldViewPr>
      <p:cViewPr varScale="1">
        <p:scale>
          <a:sx n="106" d="100"/>
          <a:sy n="106" d="100"/>
        </p:scale>
        <p:origin x="11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217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2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13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0144125" y="303213"/>
            <a:ext cx="20289838" cy="15217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259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1674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5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861800" y="354013"/>
            <a:ext cx="23725188" cy="177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54494" y="5047057"/>
            <a:ext cx="6452761" cy="4748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861800" y="354013"/>
            <a:ext cx="23725188" cy="177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54494" y="5047057"/>
            <a:ext cx="6452761" cy="4748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861800" y="354013"/>
            <a:ext cx="23725188" cy="177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54494" y="5047057"/>
            <a:ext cx="6452761" cy="4748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861800" y="354013"/>
            <a:ext cx="23725188" cy="177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54494" y="5047057"/>
            <a:ext cx="6452761" cy="4748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861800" y="354013"/>
            <a:ext cx="23725188" cy="177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54494" y="5047057"/>
            <a:ext cx="6452761" cy="4748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7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861800" y="354013"/>
            <a:ext cx="23725188" cy="177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861800" y="354013"/>
            <a:ext cx="23725188" cy="177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43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01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669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63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873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4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0144125" y="303213"/>
            <a:ext cx="20289838" cy="15217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0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43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283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79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88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0144125" y="303213"/>
            <a:ext cx="20289838" cy="15217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693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49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8979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1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1027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0144125" y="303213"/>
            <a:ext cx="20289838" cy="15217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3075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37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23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11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7171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67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9219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28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1267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044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3315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9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63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722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9459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52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9459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034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3555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11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ln/>
        </p:spPr>
        <p:txBody>
          <a:bodyPr lIns="104269" tIns="52135" rIns="104269" bIns="52135"/>
          <a:lstStyle/>
          <a:p>
            <a:fld id="{215952AF-EDE2-C345-9938-DF9B3033B91C}" type="slidenum">
              <a:rPr lang="en-GB"/>
              <a:pPr/>
              <a:t>3</a:t>
            </a:fld>
            <a:endParaRPr lang="en-GB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259417" y="801886"/>
            <a:ext cx="5037667" cy="400943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4269" tIns="52135" rIns="104269" bIns="52135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611"/>
            <a:ext cx="6039953" cy="481131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601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7651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618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7651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333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9699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180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1747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045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3795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234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43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143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7891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808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9939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479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1987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047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4035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86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0144125" y="303213"/>
            <a:ext cx="20289838" cy="15217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030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622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083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175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813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381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0144125" y="303213"/>
            <a:ext cx="20289838" cy="15217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017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777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7100" y="354013"/>
            <a:ext cx="5702300" cy="4276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129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484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7100" y="354013"/>
            <a:ext cx="5702300" cy="4276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129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908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7100" y="354013"/>
            <a:ext cx="5702300" cy="4276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129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7100" y="354013"/>
            <a:ext cx="5702300" cy="4276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54013"/>
            <a:ext cx="1588" cy="3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7100" y="354013"/>
            <a:ext cx="5702300" cy="4276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0144125" y="303213"/>
            <a:ext cx="20289838" cy="15217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235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008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7100" y="354013"/>
            <a:ext cx="5702300" cy="4276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54013"/>
            <a:ext cx="1588" cy="3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7100" y="354013"/>
            <a:ext cx="5702300" cy="4276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7100" y="354013"/>
            <a:ext cx="5702300" cy="4276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54013"/>
            <a:ext cx="1588" cy="3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54013"/>
            <a:ext cx="1588" cy="3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7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54013"/>
            <a:ext cx="1588" cy="3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7100" y="354013"/>
            <a:ext cx="5702300" cy="4276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861800" y="354013"/>
            <a:ext cx="23725188" cy="177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992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861800" y="354013"/>
            <a:ext cx="23725188" cy="177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992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0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3905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7100" y="354013"/>
            <a:ext cx="5702300" cy="4276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401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7100" y="354013"/>
            <a:ext cx="5702300" cy="4276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5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0163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2211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4259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ln/>
        </p:spPr>
        <p:txBody>
          <a:bodyPr lIns="104269" tIns="52135" rIns="104269" bIns="52135"/>
          <a:lstStyle/>
          <a:p>
            <a:fld id="{311A2DA7-D7C0-334C-94F4-B71394086252}" type="slidenum">
              <a:rPr lang="en-US"/>
              <a:pPr/>
              <a:t>66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2451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ln/>
        </p:spPr>
        <p:txBody>
          <a:bodyPr lIns="104269" tIns="52135" rIns="104269" bIns="52135"/>
          <a:lstStyle/>
          <a:p>
            <a:fld id="{311A2DA7-D7C0-334C-94F4-B71394086252}" type="slidenum">
              <a:rPr lang="en-US"/>
              <a:pPr/>
              <a:t>68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4325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ln/>
        </p:spPr>
        <p:txBody>
          <a:bodyPr lIns="104269" tIns="52135" rIns="104269" bIns="52135"/>
          <a:lstStyle/>
          <a:p>
            <a:fld id="{311A2DA7-D7C0-334C-94F4-B71394086252}" type="slidenum">
              <a:rPr lang="en-US"/>
              <a:pPr/>
              <a:t>69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02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645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4049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ln/>
        </p:spPr>
        <p:txBody>
          <a:bodyPr lIns="104269" tIns="52135" rIns="104269" bIns="52135"/>
          <a:lstStyle/>
          <a:p>
            <a:fld id="{311A2DA7-D7C0-334C-94F4-B71394086252}" type="slidenum">
              <a:rPr lang="en-US"/>
              <a:pPr/>
              <a:t>70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ln/>
        </p:spPr>
        <p:txBody>
          <a:bodyPr lIns="104269" tIns="52135" rIns="104269" bIns="52135"/>
          <a:lstStyle/>
          <a:p>
            <a:fld id="{311A2DA7-D7C0-334C-94F4-B71394086252}" type="slidenum">
              <a:rPr lang="en-US"/>
              <a:pPr/>
              <a:t>71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861800" y="354013"/>
            <a:ext cx="23725188" cy="177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861800" y="354013"/>
            <a:ext cx="23725188" cy="177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861800" y="354013"/>
            <a:ext cx="23725188" cy="177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861800" y="354013"/>
            <a:ext cx="23725188" cy="177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861800" y="354013"/>
            <a:ext cx="23725188" cy="177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861800" y="354013"/>
            <a:ext cx="23725188" cy="177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861800" y="354013"/>
            <a:ext cx="23725188" cy="177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0144125" y="303213"/>
            <a:ext cx="20289838" cy="15217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849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4091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861800" y="354013"/>
            <a:ext cx="23725188" cy="177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861800" y="354013"/>
            <a:ext cx="23725188" cy="177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861800" y="354013"/>
            <a:ext cx="23725188" cy="177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861800" y="354013"/>
            <a:ext cx="23725188" cy="177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861800" y="354013"/>
            <a:ext cx="23725188" cy="177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861800" y="354013"/>
            <a:ext cx="23725188" cy="177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861800" y="354013"/>
            <a:ext cx="23725188" cy="177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861800" y="354013"/>
            <a:ext cx="23725188" cy="177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861800" y="354013"/>
            <a:ext cx="23725188" cy="177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054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9784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861800" y="354013"/>
            <a:ext cx="23725188" cy="177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861800" y="354013"/>
            <a:ext cx="23725188" cy="177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54494" y="5047057"/>
            <a:ext cx="6452761" cy="4748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861800" y="354013"/>
            <a:ext cx="23725188" cy="177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861800" y="354013"/>
            <a:ext cx="23725188" cy="177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861800" y="354013"/>
            <a:ext cx="23725188" cy="177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861800" y="354013"/>
            <a:ext cx="23725188" cy="177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54494" y="5047057"/>
            <a:ext cx="6452761" cy="4748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7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861800" y="354013"/>
            <a:ext cx="23725188" cy="177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54494" y="5047057"/>
            <a:ext cx="6452761" cy="4748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801688"/>
            <a:ext cx="5346700" cy="40100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1" name="Text Box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4825" y="0"/>
            <a:ext cx="2284413" cy="9386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2425" cy="9386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9238" cy="11382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9238" cy="11382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5715000"/>
            <a:ext cx="4492625" cy="3671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5715000"/>
            <a:ext cx="4494213" cy="3671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715000"/>
            <a:ext cx="4492625" cy="3671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5715000"/>
            <a:ext cx="4494213" cy="3671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39238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39238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5" r:id="rId13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2pPr>
      <a:lvl3pPr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3pPr>
      <a:lvl4pPr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4pPr>
      <a:lvl5pPr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9pPr>
    </p:titleStyle>
    <p:bodyStyle>
      <a:lvl1pPr marL="338138" indent="-338138" algn="ctr" defTabSz="449263" rtl="0" fontAlgn="base">
        <a:spcBef>
          <a:spcPts val="7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49263" rtl="0" fontAlgn="base">
        <a:spcBef>
          <a:spcPts val="6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–"/>
        <a:defRPr sz="2800">
          <a:solidFill>
            <a:srgbClr val="000000"/>
          </a:solidFill>
          <a:latin typeface="+mn-lt"/>
          <a:ea typeface="ＭＳ Ｐゴシック" pitchFamily="-65" charset="-128"/>
        </a:defRPr>
      </a:lvl2pPr>
      <a:lvl3pPr marL="1143000" indent="-228600" algn="l" defTabSz="449263" rtl="0" fontAlgn="base">
        <a:spcBef>
          <a:spcPts val="5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•"/>
        <a:defRPr sz="2400">
          <a:solidFill>
            <a:srgbClr val="000000"/>
          </a:solidFill>
          <a:latin typeface="+mn-lt"/>
          <a:ea typeface="ＭＳ Ｐゴシック" pitchFamily="-65" charset="-128"/>
        </a:defRPr>
      </a:lvl3pPr>
      <a:lvl4pPr marL="1600200" indent="-228600" algn="l" defTabSz="449263" rtl="0" fontAlgn="base">
        <a:spcBef>
          <a:spcPts val="4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–"/>
        <a:defRPr sz="2000">
          <a:solidFill>
            <a:srgbClr val="000000"/>
          </a:solidFill>
          <a:latin typeface="+mn-lt"/>
          <a:ea typeface="ＭＳ Ｐゴシック" pitchFamily="-65" charset="-128"/>
        </a:defRPr>
      </a:lvl4pPr>
      <a:lvl5pPr marL="2057400" indent="-228600" algn="l" defTabSz="449263" rtl="0" fontAlgn="base">
        <a:spcBef>
          <a:spcPts val="4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5pPr>
      <a:lvl6pPr marL="2514600" indent="-228600" algn="l" defTabSz="449263" rtl="0" fontAlgn="base">
        <a:spcBef>
          <a:spcPts val="4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6pPr>
      <a:lvl7pPr marL="2971800" indent="-228600" algn="l" defTabSz="449263" rtl="0" fontAlgn="base">
        <a:spcBef>
          <a:spcPts val="4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7pPr>
      <a:lvl8pPr marL="3429000" indent="-228600" algn="l" defTabSz="449263" rtl="0" fontAlgn="base">
        <a:spcBef>
          <a:spcPts val="4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8pPr>
      <a:lvl9pPr marL="3886200" indent="-228600" algn="l" defTabSz="449263" rtl="0" fontAlgn="base">
        <a:spcBef>
          <a:spcPts val="4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143000"/>
          </a:xfrm>
          <a:ln/>
        </p:spPr>
        <p:txBody>
          <a:bodyPr lIns="90000" tIns="46800" rIns="90000" bIns="46800"/>
          <a:lstStyle/>
          <a:p>
            <a:pPr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CSC 536 Lecture 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69850"/>
            <a:ext cx="9142413" cy="1282700"/>
          </a:xfrm>
          <a:ln/>
        </p:spPr>
        <p:txBody>
          <a:bodyPr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Implementation of distributed transactions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2413" cy="4876800"/>
          </a:xfrm>
          <a:ln/>
        </p:spPr>
        <p:txBody>
          <a:bodyPr/>
          <a:lstStyle/>
          <a:p>
            <a:pPr marL="457200" indent="0" algn="l">
              <a:lnSpc>
                <a:spcPct val="94000"/>
              </a:lnSpc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For simplicity, we consider transactions on a file system.</a:t>
            </a:r>
          </a:p>
          <a:p>
            <a:pPr marL="457200" indent="0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  <a:p>
            <a:pPr marL="457200" indent="0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Note that if each process executing a transaction just updates the file in place, transactions will not be atomic, and changes will not vanish if the transaction aborts.</a:t>
            </a:r>
          </a:p>
          <a:p>
            <a:pPr marL="457200" indent="0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  <a:p>
            <a:pPr marL="457200" indent="0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Other methods required.</a:t>
            </a:r>
          </a:p>
        </p:txBody>
      </p:sp>
    </p:spTree>
    <p:extLst>
      <p:ext uri="{BB962C8B-B14F-4D97-AF65-F5344CB8AC3E}">
        <p14:creationId xmlns:p14="http://schemas.microsoft.com/office/powerpoint/2010/main" val="1175077335"/>
      </p:ext>
    </p:extLst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buSzPct val="60000"/>
            </a:pPr>
            <a:r>
              <a:rPr lang="en-US" dirty="0">
                <a:solidFill>
                  <a:srgbClr val="FF0000"/>
                </a:solidFill>
              </a:rPr>
              <a:t>Local-Write Protocols (1)</a:t>
            </a: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/>
          <a:srcRect l="24345" t="42296" r="21379" b="36404"/>
          <a:stretch>
            <a:fillRect/>
          </a:stretch>
        </p:blipFill>
        <p:spPr bwMode="auto">
          <a:xfrm>
            <a:off x="576263" y="819150"/>
            <a:ext cx="8567737" cy="475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2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5943600"/>
            <a:ext cx="8666163" cy="914400"/>
          </a:xfrm>
        </p:spPr>
        <p:txBody>
          <a:bodyPr/>
          <a:lstStyle/>
          <a:p>
            <a:pPr marL="457200" indent="0" algn="l" defTabSz="914400">
              <a:lnSpc>
                <a:spcPct val="90000"/>
              </a:lnSpc>
              <a:buSzPct val="60000"/>
            </a:pPr>
            <a:r>
              <a:rPr lang="en-US" sz="2000" dirty="0"/>
              <a:t>Primary-based local-write protocol in which a single copy is migrated between processes.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buSzPct val="60000"/>
            </a:pPr>
            <a:r>
              <a:rPr lang="en-US" dirty="0">
                <a:solidFill>
                  <a:srgbClr val="FF0000"/>
                </a:solidFill>
              </a:rPr>
              <a:t>Local-Write Protocols (2)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943600"/>
            <a:ext cx="9144000" cy="914400"/>
          </a:xfrm>
        </p:spPr>
        <p:txBody>
          <a:bodyPr/>
          <a:lstStyle/>
          <a:p>
            <a:pPr marL="457200" indent="0" algn="l" defTabSz="914400">
              <a:buSzPct val="60000"/>
            </a:pPr>
            <a:r>
              <a:rPr lang="en-US" sz="2000" dirty="0"/>
              <a:t>Primary-backup protocol in which the primary migrates to the process wanting to perform an update.</a:t>
            </a:r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3"/>
          <a:srcRect l="24345" t="41389" r="21593" b="36555"/>
          <a:stretch>
            <a:fillRect/>
          </a:stretch>
        </p:blipFill>
        <p:spPr bwMode="auto">
          <a:xfrm>
            <a:off x="457200" y="908050"/>
            <a:ext cx="7996238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4950" cy="1123950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Issues with local-write protocols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635125"/>
            <a:ext cx="9124950" cy="3657600"/>
          </a:xfrm>
          <a:ln/>
        </p:spPr>
        <p:txBody>
          <a:bodyPr lIns="0" tIns="0" rIns="0" bIns="0"/>
          <a:lstStyle/>
          <a:p>
            <a:pPr marL="800100" indent="-342900" algn="l">
              <a:lnSpc>
                <a:spcPct val="94000"/>
              </a:lnSpc>
              <a:spcBef>
                <a:spcPts val="713"/>
              </a:spcBef>
              <a:buClr>
                <a:srgbClr val="000000"/>
              </a:buClr>
              <a:buSzPct val="60000"/>
              <a:tabLst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sz="2800" dirty="0"/>
              <a:t>How to keep track of where each data item is located?</a:t>
            </a:r>
          </a:p>
          <a:p>
            <a:pPr marL="1204912" lvl="2" indent="-342900">
              <a:spcBef>
                <a:spcPts val="613"/>
              </a:spcBef>
              <a:buClr>
                <a:srgbClr val="000000"/>
              </a:buClr>
              <a:buSzPct val="60000"/>
              <a:buFont typeface="Times New Roman" pitchFamily="-65" charset="0"/>
              <a:buBlip>
                <a:blip r:embed="rId3"/>
              </a:buBlip>
              <a:tabLst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sz="2000" dirty="0"/>
              <a:t>LAN: broadcasting</a:t>
            </a:r>
          </a:p>
          <a:p>
            <a:pPr marL="1204912" lvl="2" indent="-342900">
              <a:spcBef>
                <a:spcPts val="613"/>
              </a:spcBef>
              <a:buClr>
                <a:srgbClr val="000000"/>
              </a:buClr>
              <a:buSzPct val="60000"/>
              <a:buFont typeface="Times New Roman" pitchFamily="-65" charset="0"/>
              <a:buBlip>
                <a:blip r:embed="rId3"/>
              </a:buBlip>
              <a:tabLst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sz="2000" dirty="0"/>
              <a:t>Large-scale, widely distributed systems: harder</a:t>
            </a:r>
          </a:p>
          <a:p>
            <a:pPr marL="457200" indent="0" algn="l">
              <a:spcBef>
                <a:spcPts val="713"/>
              </a:spcBef>
              <a:buClr>
                <a:srgbClr val="000000"/>
              </a:buClr>
              <a:buSzPct val="60000"/>
              <a:tabLst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endParaRPr lang="en-GB" sz="2800" dirty="0"/>
          </a:p>
          <a:p>
            <a:pPr marL="457200" indent="0" algn="l">
              <a:spcBef>
                <a:spcPts val="713"/>
              </a:spcBef>
              <a:buClr>
                <a:srgbClr val="000000"/>
              </a:buClr>
              <a:buSzPct val="60000"/>
              <a:tabLst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sz="2800" dirty="0"/>
              <a:t>Sequential consistency is easy to implement since the primary can coordinate updates of other copies</a:t>
            </a:r>
          </a:p>
        </p:txBody>
      </p:sp>
    </p:spTree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4950" cy="1123950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Replicated-write protocols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50" y="1600200"/>
            <a:ext cx="9124950" cy="3657600"/>
          </a:xfrm>
          <a:ln/>
        </p:spPr>
        <p:txBody>
          <a:bodyPr lIns="0" tIns="0" rIns="0" bIns="0"/>
          <a:lstStyle/>
          <a:p>
            <a:pPr marL="809625" indent="-352425" algn="l">
              <a:lnSpc>
                <a:spcPct val="94000"/>
              </a:lnSpc>
              <a:spcBef>
                <a:spcPts val="713"/>
              </a:spcBef>
              <a:buClr>
                <a:srgbClr val="000000"/>
              </a:buClr>
              <a:buSzPct val="60000"/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sz="2800" dirty="0"/>
              <a:t>A write operation can be carried out at any replica</a:t>
            </a:r>
          </a:p>
          <a:p>
            <a:pPr marL="809625" indent="-352425" algn="l">
              <a:spcBef>
                <a:spcPts val="713"/>
              </a:spcBef>
              <a:buClr>
                <a:srgbClr val="000000"/>
              </a:buClr>
              <a:buSzPct val="60000"/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endParaRPr lang="en-GB" sz="2800" dirty="0"/>
          </a:p>
          <a:p>
            <a:pPr marL="809625" indent="-352425" algn="l">
              <a:spcBef>
                <a:spcPts val="713"/>
              </a:spcBef>
              <a:buClr>
                <a:srgbClr val="000000"/>
              </a:buClr>
              <a:buSzPct val="60000"/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sz="2800" dirty="0"/>
              <a:t>Two approaches:</a:t>
            </a:r>
          </a:p>
          <a:p>
            <a:pPr marL="1214437" lvl="2" indent="-352425">
              <a:spcBef>
                <a:spcPts val="613"/>
              </a:spcBef>
              <a:buClr>
                <a:srgbClr val="000000"/>
              </a:buClr>
              <a:buSzPct val="60000"/>
              <a:buFontTx/>
              <a:buBlip>
                <a:blip r:embed="rId3"/>
              </a:buBlip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dirty="0"/>
              <a:t>Active replication</a:t>
            </a:r>
          </a:p>
          <a:p>
            <a:pPr marL="1214437" lvl="2" indent="-352425">
              <a:spcBef>
                <a:spcPts val="613"/>
              </a:spcBef>
              <a:buClr>
                <a:srgbClr val="000000"/>
              </a:buClr>
              <a:buSzPct val="60000"/>
              <a:buFontTx/>
              <a:buBlip>
                <a:blip r:embed="rId3"/>
              </a:buBlip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dirty="0"/>
              <a:t>Majority voting</a:t>
            </a:r>
            <a:endParaRPr lang="en-GB" sz="2000" dirty="0"/>
          </a:p>
        </p:txBody>
      </p:sp>
    </p:spTree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4950" cy="1123950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Active replication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509713"/>
            <a:ext cx="9124950" cy="3940175"/>
          </a:xfrm>
          <a:ln/>
        </p:spPr>
        <p:txBody>
          <a:bodyPr lIns="0" tIns="0" rIns="0" bIns="0"/>
          <a:lstStyle/>
          <a:p>
            <a:pPr marL="800100" indent="-342900" algn="l">
              <a:lnSpc>
                <a:spcPct val="94000"/>
              </a:lnSpc>
              <a:spcBef>
                <a:spcPts val="713"/>
              </a:spcBef>
              <a:buClr>
                <a:srgbClr val="000000"/>
              </a:buClr>
              <a:buSzPct val="60000"/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sz="2800" dirty="0"/>
              <a:t>A client sends update request to a replica</a:t>
            </a:r>
          </a:p>
          <a:p>
            <a:pPr marL="800100" indent="-342900" algn="l">
              <a:spcBef>
                <a:spcPts val="713"/>
              </a:spcBef>
              <a:buClr>
                <a:srgbClr val="000000"/>
              </a:buClr>
              <a:buSzPct val="60000"/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endParaRPr lang="en-GB" sz="2800" dirty="0"/>
          </a:p>
          <a:p>
            <a:pPr marL="800100" indent="-342900" algn="l">
              <a:spcBef>
                <a:spcPts val="713"/>
              </a:spcBef>
              <a:buClr>
                <a:srgbClr val="000000"/>
              </a:buClr>
              <a:buSzPct val="60000"/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sz="2800" dirty="0"/>
              <a:t>Replica should forward the update to other replicas</a:t>
            </a:r>
          </a:p>
          <a:p>
            <a:pPr marL="800100" indent="-342900" algn="l">
              <a:spcBef>
                <a:spcPts val="713"/>
              </a:spcBef>
              <a:buClr>
                <a:srgbClr val="000000"/>
              </a:buClr>
              <a:buSzPct val="60000"/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endParaRPr lang="en-GB" sz="2800" dirty="0"/>
          </a:p>
          <a:p>
            <a:pPr marL="457200" indent="0" algn="l">
              <a:spcBef>
                <a:spcPts val="713"/>
              </a:spcBef>
              <a:buClr>
                <a:srgbClr val="000000"/>
              </a:buClr>
              <a:buSzPct val="60000"/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sz="2800" dirty="0"/>
              <a:t>How to make sure all updates are done in the same order at each replica?</a:t>
            </a:r>
          </a:p>
          <a:p>
            <a:pPr marL="1204912" lvl="2" indent="-342900">
              <a:spcBef>
                <a:spcPts val="613"/>
              </a:spcBef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dirty="0"/>
              <a:t>Using </a:t>
            </a:r>
            <a:r>
              <a:rPr lang="en-GB" dirty="0" err="1"/>
              <a:t>Lamport</a:t>
            </a:r>
            <a:r>
              <a:rPr lang="en-GB" dirty="0"/>
              <a:t> timestamps</a:t>
            </a:r>
          </a:p>
          <a:p>
            <a:pPr marL="1714500" lvl="4" indent="-342900">
              <a:spcBef>
                <a:spcPts val="513"/>
              </a:spcBef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dirty="0"/>
              <a:t>Seen that, done that</a:t>
            </a:r>
          </a:p>
          <a:p>
            <a:pPr marL="1204912" lvl="2" indent="-342900">
              <a:spcBef>
                <a:spcPts val="613"/>
              </a:spcBef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dirty="0"/>
              <a:t>Using a central coordinator (sequencer)</a:t>
            </a:r>
          </a:p>
          <a:p>
            <a:pPr marL="1714500" lvl="4" indent="-342900">
              <a:spcBef>
                <a:spcPts val="513"/>
              </a:spcBef>
              <a:buClr>
                <a:srgbClr val="000000"/>
              </a:buClr>
              <a:buSzPct val="60000"/>
              <a:buFont typeface="Times New Roman" pitchFamily="-65" charset="0"/>
              <a:buBlip>
                <a:blip r:embed="rId3"/>
              </a:buBlip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dirty="0"/>
              <a:t>Just like primary based consistency protocols!</a:t>
            </a:r>
          </a:p>
        </p:txBody>
      </p:sp>
    </p:spTree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4950" cy="1123950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Quorum-based protocols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128838"/>
            <a:ext cx="9124950" cy="3657600"/>
          </a:xfrm>
          <a:ln/>
        </p:spPr>
        <p:txBody>
          <a:bodyPr lIns="0" tIns="0" rIns="0" bIns="0"/>
          <a:lstStyle/>
          <a:p>
            <a:pPr marL="457200" indent="0" algn="l">
              <a:lnSpc>
                <a:spcPct val="94000"/>
              </a:lnSpc>
              <a:spcBef>
                <a:spcPts val="713"/>
              </a:spcBef>
              <a:buClr>
                <a:srgbClr val="000000"/>
              </a:buClr>
              <a:buSzPct val="60000"/>
              <a:tabLst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sz="2800" dirty="0"/>
              <a:t>Idea: require clients to request and acquire the permission of multiple servers before either reading or writing a replicated data item.</a:t>
            </a:r>
          </a:p>
        </p:txBody>
      </p:sp>
    </p:spTree>
  </p:cSld>
  <p:clrMapOvr>
    <a:masterClrMapping/>
  </p:clrMapOvr>
  <p:transition spd="med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4950" cy="1123950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392238"/>
            <a:ext cx="8610600" cy="5253037"/>
          </a:xfrm>
          <a:ln/>
        </p:spPr>
        <p:txBody>
          <a:bodyPr lIns="0" tIns="0" rIns="0" bIns="0"/>
          <a:lstStyle/>
          <a:p>
            <a:pPr marL="800100" indent="-342900" algn="l">
              <a:lnSpc>
                <a:spcPct val="94000"/>
              </a:lnSpc>
              <a:spcBef>
                <a:spcPts val="713"/>
              </a:spcBef>
              <a:buClr>
                <a:srgbClr val="000000"/>
              </a:buClr>
              <a:buSzPct val="60000"/>
              <a:tabLst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sz="2800" dirty="0"/>
              <a:t>Distributed file system with N replicated servers</a:t>
            </a:r>
          </a:p>
          <a:p>
            <a:pPr marL="1204912" lvl="2" indent="-342900">
              <a:spcBef>
                <a:spcPts val="613"/>
              </a:spcBef>
              <a:buClr>
                <a:srgbClr val="000000"/>
              </a:buClr>
              <a:buSzPct val="60000"/>
              <a:buFontTx/>
              <a:buBlip>
                <a:blip r:embed="rId3"/>
              </a:buBlip>
              <a:tabLst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dirty="0"/>
              <a:t>To update a file, a client must send a request and wait for at least </a:t>
            </a:r>
            <a:r>
              <a:rPr lang="en-GB" dirty="0" err="1"/>
              <a:t>N</a:t>
            </a:r>
            <a:r>
              <a:rPr lang="en-GB" baseline="-25000" dirty="0" err="1"/>
              <a:t>w</a:t>
            </a:r>
            <a:r>
              <a:rPr lang="en-GB" dirty="0"/>
              <a:t> servers to agree. Once </a:t>
            </a:r>
            <a:r>
              <a:rPr lang="en-GB" dirty="0" err="1"/>
              <a:t>N</a:t>
            </a:r>
            <a:r>
              <a:rPr lang="en-GB" baseline="-25000" dirty="0" err="1"/>
              <a:t>w</a:t>
            </a:r>
            <a:r>
              <a:rPr lang="en-GB" dirty="0"/>
              <a:t> servers agree, the file is updated and receives a new version number</a:t>
            </a:r>
          </a:p>
          <a:p>
            <a:pPr marL="1204912" lvl="2" indent="-342900">
              <a:spcBef>
                <a:spcPts val="613"/>
              </a:spcBef>
              <a:buClr>
                <a:srgbClr val="000000"/>
              </a:buClr>
              <a:buSzPct val="60000"/>
              <a:buFontTx/>
              <a:buBlip>
                <a:blip r:embed="rId3"/>
              </a:buBlip>
              <a:tabLst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dirty="0"/>
              <a:t>To read a file, a client must send a request and wait for at least N</a:t>
            </a:r>
            <a:r>
              <a:rPr lang="en-GB" baseline="-25000" dirty="0"/>
              <a:t>r</a:t>
            </a:r>
            <a:r>
              <a:rPr lang="en-GB" dirty="0"/>
              <a:t> replies. It picks the file whose version is most recent</a:t>
            </a:r>
          </a:p>
          <a:p>
            <a:pPr marL="457200" indent="0" algn="l">
              <a:spcBef>
                <a:spcPts val="713"/>
              </a:spcBef>
              <a:buClr>
                <a:srgbClr val="000000"/>
              </a:buClr>
              <a:buSzPct val="60000"/>
              <a:tabLst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endParaRPr lang="en-GB" sz="800" dirty="0"/>
          </a:p>
          <a:p>
            <a:pPr marL="457200" indent="0" algn="l">
              <a:spcBef>
                <a:spcPts val="713"/>
              </a:spcBef>
              <a:buClr>
                <a:srgbClr val="000000"/>
              </a:buClr>
              <a:buSzPct val="60000"/>
              <a:tabLst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sz="2800" dirty="0"/>
              <a:t>How do we make sure no read/write conflict occurs? (i.e. we read the most recent file)</a:t>
            </a:r>
          </a:p>
          <a:p>
            <a:pPr marL="457200" indent="0" algn="l">
              <a:spcBef>
                <a:spcPts val="713"/>
              </a:spcBef>
              <a:buClr>
                <a:srgbClr val="000000"/>
              </a:buClr>
              <a:buSzPct val="60000"/>
              <a:tabLst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endParaRPr lang="en-GB" sz="800" dirty="0"/>
          </a:p>
          <a:p>
            <a:pPr marL="457200" indent="0" algn="l">
              <a:spcBef>
                <a:spcPts val="713"/>
              </a:spcBef>
              <a:buClr>
                <a:srgbClr val="000000"/>
              </a:buClr>
              <a:buSzPct val="60000"/>
              <a:tabLst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sz="2800" dirty="0"/>
              <a:t>How do we make sure no write/write conflict occurs? (i.e. two writes get same version number)</a:t>
            </a:r>
          </a:p>
        </p:txBody>
      </p:sp>
    </p:spTree>
  </p:cSld>
  <p:clrMapOvr>
    <a:masterClrMapping/>
  </p:clrMapOvr>
  <p:transition spd="med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buSzPct val="60000"/>
            </a:pPr>
            <a:r>
              <a:rPr lang="en-US" dirty="0">
                <a:solidFill>
                  <a:srgbClr val="FF0000"/>
                </a:solidFill>
              </a:rPr>
              <a:t>Quorum-Based Protocols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143500"/>
            <a:ext cx="9144000" cy="1714500"/>
          </a:xfrm>
        </p:spPr>
        <p:txBody>
          <a:bodyPr/>
          <a:lstStyle/>
          <a:p>
            <a:pPr marL="800100" indent="-342900" algn="l" defTabSz="914400">
              <a:lnSpc>
                <a:spcPct val="90000"/>
              </a:lnSpc>
              <a:buSzPct val="60000"/>
            </a:pPr>
            <a:r>
              <a:rPr lang="en-US" sz="2400" dirty="0"/>
              <a:t>Three examples of the voting algorithm:</a:t>
            </a:r>
          </a:p>
          <a:p>
            <a:pPr marL="914400" indent="-457200" algn="l" defTabSz="914400">
              <a:lnSpc>
                <a:spcPct val="90000"/>
              </a:lnSpc>
              <a:buClrTx/>
              <a:buFont typeface="+mj-lt"/>
              <a:buAutoNum type="alphaLcParenR"/>
            </a:pPr>
            <a:r>
              <a:rPr lang="en-US" sz="2000" dirty="0"/>
              <a:t>A correct choice of read and write set</a:t>
            </a:r>
          </a:p>
          <a:p>
            <a:pPr marL="914400" indent="-457200" algn="l" defTabSz="914400">
              <a:lnSpc>
                <a:spcPct val="90000"/>
              </a:lnSpc>
              <a:buClrTx/>
              <a:buFont typeface="+mj-lt"/>
              <a:buAutoNum type="alphaLcParenR"/>
            </a:pPr>
            <a:r>
              <a:rPr lang="en-US" sz="2000" dirty="0"/>
              <a:t>A choice that may lead to write-write conflicts</a:t>
            </a:r>
          </a:p>
          <a:p>
            <a:pPr marL="914400" indent="-457200" algn="l" defTabSz="914400">
              <a:lnSpc>
                <a:spcPct val="90000"/>
              </a:lnSpc>
              <a:buClrTx/>
              <a:buFont typeface="+mj-lt"/>
              <a:buAutoNum type="alphaLcParenR"/>
            </a:pPr>
            <a:r>
              <a:rPr lang="en-US" sz="2000" dirty="0"/>
              <a:t>A correct choice, known as ROWA (read one, write all)</a:t>
            </a:r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3"/>
          <a:srcRect l="20523" t="44864" r="18814" b="39577"/>
          <a:stretch>
            <a:fillRect/>
          </a:stretch>
        </p:blipFill>
        <p:spPr bwMode="auto">
          <a:xfrm>
            <a:off x="265113" y="1447800"/>
            <a:ext cx="8650287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4950" cy="1123950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Solution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" y="1976438"/>
            <a:ext cx="9124950" cy="3657600"/>
          </a:xfrm>
          <a:ln/>
        </p:spPr>
        <p:txBody>
          <a:bodyPr lIns="0" tIns="0" rIns="0" bIns="0"/>
          <a:lstStyle/>
          <a:p>
            <a:pPr marL="457200" indent="0" algn="l">
              <a:lnSpc>
                <a:spcPct val="94000"/>
              </a:lnSpc>
              <a:spcBef>
                <a:spcPts val="713"/>
              </a:spcBef>
              <a:buClr>
                <a:srgbClr val="000000"/>
              </a:buClr>
              <a:buSzPct val="60000"/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sz="2800" dirty="0"/>
              <a:t>Distributed file system with N replicated servers</a:t>
            </a:r>
          </a:p>
          <a:p>
            <a:pPr marL="457200" indent="0" algn="l">
              <a:spcBef>
                <a:spcPts val="713"/>
              </a:spcBef>
              <a:buClr>
                <a:srgbClr val="000000"/>
              </a:buClr>
              <a:buSzPct val="60000"/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endParaRPr lang="en-GB" sz="2800" dirty="0"/>
          </a:p>
          <a:p>
            <a:pPr marL="457200" indent="0" algn="l">
              <a:spcBef>
                <a:spcPts val="713"/>
              </a:spcBef>
              <a:buClr>
                <a:srgbClr val="000000"/>
              </a:buClr>
              <a:buSzPct val="60000"/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sz="2800" dirty="0"/>
              <a:t>How do we make sure no read/write conflict occurs? (i.e. we read the most recent file)</a:t>
            </a:r>
          </a:p>
          <a:p>
            <a:pPr marL="1214437" lvl="2" indent="-352425">
              <a:spcBef>
                <a:spcPts val="613"/>
              </a:spcBef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dirty="0"/>
              <a:t>We need   ???</a:t>
            </a:r>
          </a:p>
          <a:p>
            <a:pPr marL="809625" indent="-352425" algn="l">
              <a:spcBef>
                <a:spcPts val="713"/>
              </a:spcBef>
              <a:buClr>
                <a:srgbClr val="000000"/>
              </a:buClr>
              <a:buSzPct val="60000"/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endParaRPr lang="en-GB" sz="2800" dirty="0"/>
          </a:p>
          <a:p>
            <a:pPr marL="457200" indent="0" algn="l">
              <a:spcBef>
                <a:spcPts val="713"/>
              </a:spcBef>
              <a:buClr>
                <a:srgbClr val="000000"/>
              </a:buClr>
              <a:buSzPct val="60000"/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sz="2800" dirty="0"/>
              <a:t>How do we make sure no write/write conflict occurs? (i.e. two writes get same version number)</a:t>
            </a:r>
          </a:p>
          <a:p>
            <a:pPr marL="1214437" lvl="2" indent="-352425">
              <a:spcBef>
                <a:spcPts val="613"/>
              </a:spcBef>
              <a:buClr>
                <a:srgbClr val="000000"/>
              </a:buClr>
              <a:buSzPct val="60000"/>
              <a:buFont typeface="Times New Roman" pitchFamily="-65" charset="0"/>
              <a:buBlip>
                <a:blip r:embed="rId3"/>
              </a:buBlip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dirty="0"/>
              <a:t>We need   ???</a:t>
            </a:r>
          </a:p>
        </p:txBody>
      </p:sp>
    </p:spTree>
  </p:cSld>
  <p:clrMapOvr>
    <a:masterClrMapping/>
  </p:clrMapOvr>
  <p:transition spd="med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4950" cy="1123950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Solution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" y="1976438"/>
            <a:ext cx="9124950" cy="3657600"/>
          </a:xfrm>
          <a:ln/>
        </p:spPr>
        <p:txBody>
          <a:bodyPr lIns="0" tIns="0" rIns="0" bIns="0"/>
          <a:lstStyle/>
          <a:p>
            <a:pPr marL="457200" indent="0" algn="l">
              <a:lnSpc>
                <a:spcPct val="94000"/>
              </a:lnSpc>
              <a:spcBef>
                <a:spcPts val="713"/>
              </a:spcBef>
              <a:buClr>
                <a:srgbClr val="000000"/>
              </a:buClr>
              <a:buSzPct val="60000"/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sz="2800" dirty="0"/>
              <a:t>Distributed file system with N replicated servers</a:t>
            </a:r>
          </a:p>
          <a:p>
            <a:pPr marL="457200" indent="0" algn="l">
              <a:spcBef>
                <a:spcPts val="713"/>
              </a:spcBef>
              <a:buClr>
                <a:srgbClr val="000000"/>
              </a:buClr>
              <a:buSzPct val="60000"/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endParaRPr lang="en-GB" sz="2800" dirty="0"/>
          </a:p>
          <a:p>
            <a:pPr marL="457200" indent="0" algn="l">
              <a:spcBef>
                <a:spcPts val="713"/>
              </a:spcBef>
              <a:buClr>
                <a:srgbClr val="000000"/>
              </a:buClr>
              <a:buSzPct val="60000"/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sz="2800" dirty="0"/>
              <a:t>How do we make sure no read/write conflict occurs? (i.e. we read the most recent file)</a:t>
            </a:r>
          </a:p>
          <a:p>
            <a:pPr marL="1214437" lvl="2" indent="-352425">
              <a:spcBef>
                <a:spcPts val="613"/>
              </a:spcBef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dirty="0"/>
              <a:t>We need   </a:t>
            </a:r>
            <a:r>
              <a:rPr lang="en-GB" dirty="0" err="1"/>
              <a:t>N</a:t>
            </a:r>
            <a:r>
              <a:rPr lang="en-GB" baseline="-25000" dirty="0" err="1"/>
              <a:t>w</a:t>
            </a:r>
            <a:r>
              <a:rPr lang="en-GB" dirty="0"/>
              <a:t> + N</a:t>
            </a:r>
            <a:r>
              <a:rPr lang="en-GB" baseline="-25000" dirty="0"/>
              <a:t>r</a:t>
            </a:r>
            <a:r>
              <a:rPr lang="en-GB" dirty="0"/>
              <a:t> &gt; N</a:t>
            </a:r>
          </a:p>
          <a:p>
            <a:pPr marL="809625" indent="-352425" algn="l">
              <a:spcBef>
                <a:spcPts val="713"/>
              </a:spcBef>
              <a:buClr>
                <a:srgbClr val="000000"/>
              </a:buClr>
              <a:buSzPct val="60000"/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endParaRPr lang="en-GB" sz="2800" dirty="0"/>
          </a:p>
          <a:p>
            <a:pPr marL="457200" indent="0" algn="l">
              <a:spcBef>
                <a:spcPts val="713"/>
              </a:spcBef>
              <a:buClr>
                <a:srgbClr val="000000"/>
              </a:buClr>
              <a:buSzPct val="60000"/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sz="2800" dirty="0"/>
              <a:t>How do we make sure no write/write conflict occurs? (i.e. two writes get same version number)</a:t>
            </a:r>
          </a:p>
          <a:p>
            <a:pPr marL="1214437" lvl="2" indent="-352425">
              <a:spcBef>
                <a:spcPts val="613"/>
              </a:spcBef>
              <a:buClr>
                <a:srgbClr val="000000"/>
              </a:buClr>
              <a:buSzPct val="60000"/>
              <a:buBlip>
                <a:blip r:embed="rId3"/>
              </a:buBlip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dirty="0"/>
              <a:t>We need   </a:t>
            </a:r>
            <a:r>
              <a:rPr lang="en-GB" dirty="0" err="1"/>
              <a:t>N</a:t>
            </a:r>
            <a:r>
              <a:rPr lang="en-GB" baseline="-25000" dirty="0" err="1"/>
              <a:t>w</a:t>
            </a:r>
            <a:r>
              <a:rPr lang="en-GB" dirty="0"/>
              <a:t> &gt; N/</a:t>
            </a:r>
            <a:r>
              <a:rPr lang="en-GB" baseline="-25000" dirty="0"/>
              <a:t>2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US" dirty="0">
                <a:solidFill>
                  <a:srgbClr val="FF0000"/>
                </a:solidFill>
              </a:rPr>
              <a:t>Atomicity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9139238" cy="3367088"/>
          </a:xfrm>
        </p:spPr>
        <p:txBody>
          <a:bodyPr/>
          <a:lstStyle/>
          <a:p>
            <a:pPr marL="457200" indent="0" algn="l">
              <a:buSzPct val="60000"/>
            </a:pPr>
            <a:r>
              <a:rPr lang="en-US" sz="2800" dirty="0"/>
              <a:t>If each process executing a transaction just updates the file in place, transactions will not be atomic, and changes will vanish if the transaction aborts.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825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Solution 1: Private Workspace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334000"/>
            <a:ext cx="9144000" cy="1524000"/>
          </a:xfrm>
          <a:ln/>
        </p:spPr>
        <p:txBody>
          <a:bodyPr lIns="90000" tIns="46800" rIns="90000" bIns="46800"/>
          <a:lstStyle/>
          <a:p>
            <a:pPr marL="749300" indent="-406400" algn="l">
              <a:lnSpc>
                <a:spcPct val="94000"/>
              </a:lnSpc>
              <a:spcBef>
                <a:spcPts val="463"/>
              </a:spcBef>
              <a:buClr>
                <a:srgbClr val="000000"/>
              </a:buClr>
              <a:buSzTx/>
              <a:buFont typeface="Times New Roman" pitchFamily="-65" charset="0"/>
              <a:buAutoNum type="alphaLcParenR"/>
              <a:tabLst>
                <a:tab pos="604838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en-GB" sz="2000" dirty="0"/>
              <a:t>The file index and disk blocks for a three-block file</a:t>
            </a:r>
          </a:p>
          <a:p>
            <a:pPr marL="749300" indent="-406400" algn="l">
              <a:lnSpc>
                <a:spcPct val="90000"/>
              </a:lnSpc>
              <a:spcBef>
                <a:spcPts val="463"/>
              </a:spcBef>
              <a:buClr>
                <a:srgbClr val="000000"/>
              </a:buClr>
              <a:buSzTx/>
              <a:buFont typeface="Times New Roman" pitchFamily="-65" charset="0"/>
              <a:buAutoNum type="alphaLcParenR"/>
              <a:tabLst>
                <a:tab pos="604838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en-GB" sz="2000" dirty="0"/>
              <a:t>The situation after a transaction has modified block 0 and appended block 3</a:t>
            </a:r>
          </a:p>
          <a:p>
            <a:pPr marL="749300" indent="-406400" algn="l">
              <a:lnSpc>
                <a:spcPct val="90000"/>
              </a:lnSpc>
              <a:spcBef>
                <a:spcPts val="463"/>
              </a:spcBef>
              <a:buClr>
                <a:srgbClr val="000000"/>
              </a:buClr>
              <a:buSzTx/>
              <a:buFont typeface="Times New Roman" pitchFamily="-65" charset="0"/>
              <a:buAutoNum type="alphaLcParenR"/>
              <a:tabLst>
                <a:tab pos="604838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en-GB" sz="2000" dirty="0"/>
              <a:t>After committing</a:t>
            </a:r>
          </a:p>
        </p:txBody>
      </p:sp>
      <p:pic>
        <p:nvPicPr>
          <p:cNvPr id="62566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l="24345" t="40936" r="21593" b="34441"/>
          <a:stretch>
            <a:fillRect/>
          </a:stretch>
        </p:blipFill>
        <p:spPr>
          <a:xfrm>
            <a:off x="762000" y="1371600"/>
            <a:ext cx="6934200" cy="3671888"/>
          </a:xfrm>
          <a:ln/>
        </p:spPr>
      </p:pic>
    </p:spTree>
    <p:extLst>
      <p:ext uri="{BB962C8B-B14F-4D97-AF65-F5344CB8AC3E}">
        <p14:creationId xmlns:p14="http://schemas.microsoft.com/office/powerpoint/2010/main" val="193635150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ln/>
        </p:spPr>
        <p:txBody>
          <a:bodyPr lIns="90000" tIns="46800" rIns="90000" bIns="4680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Solution 2: </a:t>
            </a:r>
            <a:r>
              <a:rPr lang="en-GB" dirty="0" err="1">
                <a:solidFill>
                  <a:srgbClr val="FF0000"/>
                </a:solidFill>
              </a:rPr>
              <a:t>Writeahead</a:t>
            </a:r>
            <a:r>
              <a:rPr lang="en-GB" dirty="0">
                <a:solidFill>
                  <a:srgbClr val="FF0000"/>
                </a:solidFill>
              </a:rPr>
              <a:t> Log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9850" y="4622800"/>
            <a:ext cx="7446963" cy="839788"/>
          </a:xfrm>
          <a:ln/>
        </p:spPr>
        <p:txBody>
          <a:bodyPr lIns="90000" tIns="46800" rIns="90000" bIns="46800"/>
          <a:lstStyle/>
          <a:p>
            <a:pPr marL="604838" indent="-604838" algn="l">
              <a:lnSpc>
                <a:spcPct val="94000"/>
              </a:lnSpc>
              <a:spcBef>
                <a:spcPts val="563"/>
              </a:spcBef>
              <a:buSzPct val="60000"/>
              <a:tabLst>
                <a:tab pos="604838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en-GB" sz="2400" dirty="0">
                <a:solidFill>
                  <a:schemeClr val="tx1"/>
                </a:solidFill>
              </a:rPr>
              <a:t>(a) A transaction</a:t>
            </a:r>
          </a:p>
          <a:p>
            <a:pPr marL="604838" indent="-604838" algn="l">
              <a:lnSpc>
                <a:spcPct val="90000"/>
              </a:lnSpc>
              <a:spcBef>
                <a:spcPts val="563"/>
              </a:spcBef>
              <a:buSzPct val="60000"/>
              <a:tabLst>
                <a:tab pos="604838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 err="1">
                <a:solidFill>
                  <a:schemeClr val="tx1"/>
                </a:solidFill>
              </a:rPr>
              <a:t>b</a:t>
            </a:r>
            <a:r>
              <a:rPr lang="en-GB" sz="2400" dirty="0">
                <a:solidFill>
                  <a:schemeClr val="tx1"/>
                </a:solidFill>
              </a:rPr>
              <a:t>) – (</a:t>
            </a:r>
            <a:r>
              <a:rPr lang="en-GB" sz="2400" dirty="0" err="1">
                <a:solidFill>
                  <a:schemeClr val="tx1"/>
                </a:solidFill>
              </a:rPr>
              <a:t>d</a:t>
            </a:r>
            <a:r>
              <a:rPr lang="en-GB" sz="2400" dirty="0">
                <a:solidFill>
                  <a:schemeClr val="tx1"/>
                </a:solidFill>
              </a:rPr>
              <a:t>) The log before each statement is executed</a:t>
            </a:r>
          </a:p>
        </p:txBody>
      </p:sp>
      <p:grpSp>
        <p:nvGrpSpPr>
          <p:cNvPr id="627716" name="Group 4"/>
          <p:cNvGrpSpPr>
            <a:grpSpLocks/>
          </p:cNvGrpSpPr>
          <p:nvPr/>
        </p:nvGrpSpPr>
        <p:grpSpPr bwMode="auto">
          <a:xfrm>
            <a:off x="506413" y="1397000"/>
            <a:ext cx="8105775" cy="2671763"/>
            <a:chOff x="319" y="880"/>
            <a:chExt cx="5106" cy="1683"/>
          </a:xfrm>
        </p:grpSpPr>
        <p:grpSp>
          <p:nvGrpSpPr>
            <p:cNvPr id="627717" name="Group 5"/>
            <p:cNvGrpSpPr>
              <a:grpSpLocks/>
            </p:cNvGrpSpPr>
            <p:nvPr/>
          </p:nvGrpSpPr>
          <p:grpSpPr bwMode="auto">
            <a:xfrm>
              <a:off x="4657" y="880"/>
              <a:ext cx="765" cy="1680"/>
              <a:chOff x="4657" y="880"/>
              <a:chExt cx="765" cy="1680"/>
            </a:xfrm>
          </p:grpSpPr>
          <p:sp>
            <p:nvSpPr>
              <p:cNvPr id="627718" name="AutoShape 6"/>
              <p:cNvSpPr>
                <a:spLocks noChangeArrowheads="1"/>
              </p:cNvSpPr>
              <p:nvPr/>
            </p:nvSpPr>
            <p:spPr bwMode="auto">
              <a:xfrm>
                <a:off x="4657" y="880"/>
                <a:ext cx="766" cy="1681"/>
              </a:xfrm>
              <a:prstGeom prst="roundRect">
                <a:avLst>
                  <a:gd name="adj" fmla="val 13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719" name="Text Box 7"/>
              <p:cNvSpPr txBox="1">
                <a:spLocks noChangeArrowheads="1"/>
              </p:cNvSpPr>
              <p:nvPr/>
            </p:nvSpPr>
            <p:spPr bwMode="auto">
              <a:xfrm>
                <a:off x="4657" y="880"/>
                <a:ext cx="766" cy="1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7000"/>
                  </a:lnSpc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Log</a:t>
                </a:r>
              </a:p>
              <a:p>
                <a:pPr eaLnBrk="1" hangingPunct="1"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GB" sz="1800">
                  <a:latin typeface="Arial" pitchFamily="-65" charset="0"/>
                </a:endParaRPr>
              </a:p>
              <a:p>
                <a:pPr eaLnBrk="1" hangingPunct="1"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GB" sz="1800">
                  <a:latin typeface="Arial" pitchFamily="-65" charset="0"/>
                </a:endParaRPr>
              </a:p>
              <a:p>
                <a:pPr eaLnBrk="1" hangingPunct="1"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[x = 0 / 1]</a:t>
                </a:r>
              </a:p>
              <a:p>
                <a:pPr eaLnBrk="1" hangingPunct="1"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[y = 0/2]</a:t>
                </a:r>
              </a:p>
              <a:p>
                <a:pPr eaLnBrk="1" hangingPunct="1"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[x = 0/4]</a:t>
                </a:r>
              </a:p>
              <a:p>
                <a:pPr eaLnBrk="1" hangingPunct="1"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GB" sz="1800">
                  <a:latin typeface="Arial" pitchFamily="-65" charset="0"/>
                </a:endParaRPr>
              </a:p>
              <a:p>
                <a:pPr eaLnBrk="1" hangingPunct="1"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    (d)</a:t>
                </a:r>
              </a:p>
            </p:txBody>
          </p:sp>
        </p:grpSp>
        <p:grpSp>
          <p:nvGrpSpPr>
            <p:cNvPr id="627720" name="Group 8"/>
            <p:cNvGrpSpPr>
              <a:grpSpLocks/>
            </p:cNvGrpSpPr>
            <p:nvPr/>
          </p:nvGrpSpPr>
          <p:grpSpPr bwMode="auto">
            <a:xfrm>
              <a:off x="3650" y="880"/>
              <a:ext cx="1005" cy="1680"/>
              <a:chOff x="3650" y="880"/>
              <a:chExt cx="1005" cy="1680"/>
            </a:xfrm>
          </p:grpSpPr>
          <p:sp>
            <p:nvSpPr>
              <p:cNvPr id="627721" name="AutoShape 9"/>
              <p:cNvSpPr>
                <a:spLocks noChangeArrowheads="1"/>
              </p:cNvSpPr>
              <p:nvPr/>
            </p:nvSpPr>
            <p:spPr bwMode="auto">
              <a:xfrm>
                <a:off x="3650" y="880"/>
                <a:ext cx="1006" cy="1681"/>
              </a:xfrm>
              <a:prstGeom prst="roundRect">
                <a:avLst>
                  <a:gd name="adj" fmla="val 97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722" name="Text Box 10"/>
              <p:cNvSpPr txBox="1">
                <a:spLocks noChangeArrowheads="1"/>
              </p:cNvSpPr>
              <p:nvPr/>
            </p:nvSpPr>
            <p:spPr bwMode="auto">
              <a:xfrm>
                <a:off x="3650" y="880"/>
                <a:ext cx="1006" cy="1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7000"/>
                  </a:lnSpc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Log</a:t>
                </a:r>
              </a:p>
              <a:p>
                <a:pPr eaLnBrk="1" hangingPunct="1"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GB" sz="1800">
                  <a:latin typeface="Arial" pitchFamily="-65" charset="0"/>
                </a:endParaRPr>
              </a:p>
              <a:p>
                <a:pPr eaLnBrk="1" hangingPunct="1"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GB" sz="1800">
                  <a:latin typeface="Arial" pitchFamily="-65" charset="0"/>
                </a:endParaRPr>
              </a:p>
              <a:p>
                <a:pPr eaLnBrk="1" hangingPunct="1"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[x = 0 / 1]</a:t>
                </a:r>
              </a:p>
              <a:p>
                <a:pPr eaLnBrk="1" hangingPunct="1"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[y = 0/2]</a:t>
                </a:r>
              </a:p>
              <a:p>
                <a:pPr eaLnBrk="1" hangingPunct="1"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GB" sz="1800">
                  <a:latin typeface="Arial" pitchFamily="-65" charset="0"/>
                </a:endParaRPr>
              </a:p>
              <a:p>
                <a:pPr eaLnBrk="1" hangingPunct="1"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GB" sz="1800">
                  <a:latin typeface="Arial" pitchFamily="-65" charset="0"/>
                </a:endParaRPr>
              </a:p>
              <a:p>
                <a:pPr eaLnBrk="1" hangingPunct="1"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   (c)   </a:t>
                </a:r>
              </a:p>
            </p:txBody>
          </p:sp>
        </p:grpSp>
        <p:grpSp>
          <p:nvGrpSpPr>
            <p:cNvPr id="627723" name="Group 11"/>
            <p:cNvGrpSpPr>
              <a:grpSpLocks/>
            </p:cNvGrpSpPr>
            <p:nvPr/>
          </p:nvGrpSpPr>
          <p:grpSpPr bwMode="auto">
            <a:xfrm>
              <a:off x="2577" y="880"/>
              <a:ext cx="1070" cy="1680"/>
              <a:chOff x="2577" y="880"/>
              <a:chExt cx="1070" cy="1680"/>
            </a:xfrm>
          </p:grpSpPr>
          <p:sp>
            <p:nvSpPr>
              <p:cNvPr id="627724" name="AutoShape 12"/>
              <p:cNvSpPr>
                <a:spLocks noChangeArrowheads="1"/>
              </p:cNvSpPr>
              <p:nvPr/>
            </p:nvSpPr>
            <p:spPr bwMode="auto">
              <a:xfrm>
                <a:off x="2577" y="880"/>
                <a:ext cx="1071" cy="1681"/>
              </a:xfrm>
              <a:prstGeom prst="roundRect">
                <a:avLst>
                  <a:gd name="adj" fmla="val 93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725" name="Text Box 13"/>
              <p:cNvSpPr txBox="1">
                <a:spLocks noChangeArrowheads="1"/>
              </p:cNvSpPr>
              <p:nvPr/>
            </p:nvSpPr>
            <p:spPr bwMode="auto">
              <a:xfrm>
                <a:off x="2577" y="880"/>
                <a:ext cx="1071" cy="1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7000"/>
                  </a:lnSpc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Log</a:t>
                </a:r>
              </a:p>
              <a:p>
                <a:pPr eaLnBrk="1" hangingPunct="1"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GB" sz="1800">
                  <a:latin typeface="Arial" pitchFamily="-65" charset="0"/>
                </a:endParaRPr>
              </a:p>
              <a:p>
                <a:pPr eaLnBrk="1" hangingPunct="1"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GB" sz="1800">
                  <a:latin typeface="Arial" pitchFamily="-65" charset="0"/>
                </a:endParaRPr>
              </a:p>
              <a:p>
                <a:pPr eaLnBrk="1" hangingPunct="1"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[x = 0 / 1]</a:t>
                </a:r>
              </a:p>
              <a:p>
                <a:pPr eaLnBrk="1" hangingPunct="1"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GB" sz="1800">
                  <a:latin typeface="Arial" pitchFamily="-65" charset="0"/>
                </a:endParaRPr>
              </a:p>
              <a:p>
                <a:pPr eaLnBrk="1" hangingPunct="1"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GB" sz="1800">
                  <a:latin typeface="Arial" pitchFamily="-65" charset="0"/>
                </a:endParaRPr>
              </a:p>
              <a:p>
                <a:pPr eaLnBrk="1" hangingPunct="1"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GB" sz="1800">
                  <a:latin typeface="Arial" pitchFamily="-65" charset="0"/>
                </a:endParaRPr>
              </a:p>
              <a:p>
                <a:pPr eaLnBrk="1" hangingPunct="1"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  (b)</a:t>
                </a:r>
              </a:p>
            </p:txBody>
          </p:sp>
        </p:grpSp>
        <p:grpSp>
          <p:nvGrpSpPr>
            <p:cNvPr id="627726" name="Group 14"/>
            <p:cNvGrpSpPr>
              <a:grpSpLocks/>
            </p:cNvGrpSpPr>
            <p:nvPr/>
          </p:nvGrpSpPr>
          <p:grpSpPr bwMode="auto">
            <a:xfrm>
              <a:off x="319" y="880"/>
              <a:ext cx="2256" cy="1680"/>
              <a:chOff x="319" y="880"/>
              <a:chExt cx="2256" cy="1680"/>
            </a:xfrm>
          </p:grpSpPr>
          <p:sp>
            <p:nvSpPr>
              <p:cNvPr id="627727" name="AutoShape 15"/>
              <p:cNvSpPr>
                <a:spLocks noChangeArrowheads="1"/>
              </p:cNvSpPr>
              <p:nvPr/>
            </p:nvSpPr>
            <p:spPr bwMode="auto">
              <a:xfrm>
                <a:off x="319" y="880"/>
                <a:ext cx="2257" cy="1681"/>
              </a:xfrm>
              <a:prstGeom prst="roundRect">
                <a:avLst>
                  <a:gd name="adj" fmla="val 56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728" name="Text Box 16"/>
              <p:cNvSpPr txBox="1">
                <a:spLocks noChangeArrowheads="1"/>
              </p:cNvSpPr>
              <p:nvPr/>
            </p:nvSpPr>
            <p:spPr bwMode="auto">
              <a:xfrm>
                <a:off x="319" y="880"/>
                <a:ext cx="2257" cy="1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7000"/>
                  </a:lnSpc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x = 0;</a:t>
                </a:r>
              </a:p>
              <a:p>
                <a:pPr eaLnBrk="1" hangingPunct="1"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y = 0;</a:t>
                </a:r>
              </a:p>
              <a:p>
                <a:pPr eaLnBrk="1" hangingPunct="1"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BEGIN_TRANSACTION;</a:t>
                </a:r>
              </a:p>
              <a:p>
                <a:pPr eaLnBrk="1" hangingPunct="1"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  x = x + 1;</a:t>
                </a:r>
              </a:p>
              <a:p>
                <a:pPr eaLnBrk="1" hangingPunct="1"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  y = y + 2</a:t>
                </a:r>
              </a:p>
              <a:p>
                <a:pPr eaLnBrk="1" hangingPunct="1"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  x = y * y;</a:t>
                </a:r>
              </a:p>
              <a:p>
                <a:pPr eaLnBrk="1" hangingPunct="1"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END_TRANSACTION;</a:t>
                </a:r>
              </a:p>
              <a:p>
                <a:pPr eaLnBrk="1" hangingPunct="1"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              (a) </a:t>
                </a:r>
              </a:p>
            </p:txBody>
          </p:sp>
        </p:grpSp>
        <p:sp>
          <p:nvSpPr>
            <p:cNvPr id="627729" name="Line 17"/>
            <p:cNvSpPr>
              <a:spLocks noChangeShapeType="1"/>
            </p:cNvSpPr>
            <p:nvPr/>
          </p:nvSpPr>
          <p:spPr bwMode="auto">
            <a:xfrm>
              <a:off x="319" y="880"/>
              <a:ext cx="225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730" name="Line 18"/>
            <p:cNvSpPr>
              <a:spLocks noChangeShapeType="1"/>
            </p:cNvSpPr>
            <p:nvPr/>
          </p:nvSpPr>
          <p:spPr bwMode="auto">
            <a:xfrm>
              <a:off x="319" y="2563"/>
              <a:ext cx="225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731" name="Line 19"/>
            <p:cNvSpPr>
              <a:spLocks noChangeShapeType="1"/>
            </p:cNvSpPr>
            <p:nvPr/>
          </p:nvSpPr>
          <p:spPr bwMode="auto">
            <a:xfrm>
              <a:off x="319" y="880"/>
              <a:ext cx="1" cy="1683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732" name="Line 20"/>
            <p:cNvSpPr>
              <a:spLocks noChangeShapeType="1"/>
            </p:cNvSpPr>
            <p:nvPr/>
          </p:nvSpPr>
          <p:spPr bwMode="auto">
            <a:xfrm>
              <a:off x="5425" y="880"/>
              <a:ext cx="1" cy="1683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733" name="Line 21"/>
            <p:cNvSpPr>
              <a:spLocks noChangeShapeType="1"/>
            </p:cNvSpPr>
            <p:nvPr/>
          </p:nvSpPr>
          <p:spPr bwMode="auto">
            <a:xfrm>
              <a:off x="2577" y="880"/>
              <a:ext cx="1073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734" name="Line 22"/>
            <p:cNvSpPr>
              <a:spLocks noChangeShapeType="1"/>
            </p:cNvSpPr>
            <p:nvPr/>
          </p:nvSpPr>
          <p:spPr bwMode="auto">
            <a:xfrm>
              <a:off x="2577" y="2563"/>
              <a:ext cx="1073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735" name="Line 23"/>
            <p:cNvSpPr>
              <a:spLocks noChangeShapeType="1"/>
            </p:cNvSpPr>
            <p:nvPr/>
          </p:nvSpPr>
          <p:spPr bwMode="auto">
            <a:xfrm>
              <a:off x="3650" y="880"/>
              <a:ext cx="100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736" name="Line 24"/>
            <p:cNvSpPr>
              <a:spLocks noChangeShapeType="1"/>
            </p:cNvSpPr>
            <p:nvPr/>
          </p:nvSpPr>
          <p:spPr bwMode="auto">
            <a:xfrm>
              <a:off x="3650" y="2563"/>
              <a:ext cx="100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737" name="Line 25"/>
            <p:cNvSpPr>
              <a:spLocks noChangeShapeType="1"/>
            </p:cNvSpPr>
            <p:nvPr/>
          </p:nvSpPr>
          <p:spPr bwMode="auto">
            <a:xfrm>
              <a:off x="4657" y="880"/>
              <a:ext cx="76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738" name="Line 26"/>
            <p:cNvSpPr>
              <a:spLocks noChangeShapeType="1"/>
            </p:cNvSpPr>
            <p:nvPr/>
          </p:nvSpPr>
          <p:spPr bwMode="auto">
            <a:xfrm>
              <a:off x="4657" y="2563"/>
              <a:ext cx="76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81389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143000"/>
          </a:xfrm>
          <a:ln/>
        </p:spPr>
        <p:txBody>
          <a:bodyPr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Concurrency control (1)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1447800"/>
            <a:ext cx="8839200" cy="5410200"/>
          </a:xfrm>
          <a:ln/>
        </p:spPr>
        <p:txBody>
          <a:bodyPr/>
          <a:lstStyle/>
          <a:p>
            <a:pPr marL="457200" indent="0" algn="l">
              <a:lnSpc>
                <a:spcPct val="94000"/>
              </a:lnSpc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We just learned how to achieve atomicity; we will learn about durability when discussing fault tolerance</a:t>
            </a:r>
          </a:p>
          <a:p>
            <a:pPr marL="457200" indent="0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1800" dirty="0"/>
          </a:p>
          <a:p>
            <a:pPr marL="457200" indent="0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Need to handle consistency and isolation</a:t>
            </a:r>
          </a:p>
          <a:p>
            <a:pPr marL="457200" indent="0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1800" dirty="0"/>
          </a:p>
          <a:p>
            <a:pPr marL="457200" indent="0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>
                <a:solidFill>
                  <a:srgbClr val="FF0000"/>
                </a:solidFill>
              </a:rPr>
              <a:t>Concurrency control </a:t>
            </a:r>
            <a:r>
              <a:rPr lang="en-GB" sz="2800" dirty="0"/>
              <a:t>allows several transactions to be executed simultaneously, while making sure that the data is left in a consistent state</a:t>
            </a:r>
          </a:p>
          <a:p>
            <a:pPr marL="457200" indent="0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1200" dirty="0"/>
          </a:p>
          <a:p>
            <a:pPr marL="1206500" lvl="1" indent="-342900"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This is done by scheduling operations on data in an order whereby the final result is the same as if all transactions had run sequentially</a:t>
            </a:r>
          </a:p>
        </p:txBody>
      </p:sp>
    </p:spTree>
    <p:extLst>
      <p:ext uri="{BB962C8B-B14F-4D97-AF65-F5344CB8AC3E}">
        <p14:creationId xmlns:p14="http://schemas.microsoft.com/office/powerpoint/2010/main" val="78926139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Concurrency control (2)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715000"/>
            <a:ext cx="9144000" cy="1143000"/>
          </a:xfrm>
          <a:ln/>
        </p:spPr>
        <p:txBody>
          <a:bodyPr lIns="90000" tIns="46800" rIns="90000" bIns="46800"/>
          <a:lstStyle/>
          <a:p>
            <a:pPr marL="342900" indent="-342900">
              <a:lnSpc>
                <a:spcPct val="94000"/>
              </a:lnSpc>
              <a:spcBef>
                <a:spcPts val="663"/>
              </a:spcBef>
              <a:buClr>
                <a:srgbClr val="000000"/>
              </a:buClr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General organization of managers for handling transactions</a:t>
            </a:r>
          </a:p>
        </p:txBody>
      </p:sp>
      <p:pic>
        <p:nvPicPr>
          <p:cNvPr id="63181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l="33351" t="43504" r="30786" b="37613"/>
          <a:stretch>
            <a:fillRect/>
          </a:stretch>
        </p:blipFill>
        <p:spPr>
          <a:xfrm>
            <a:off x="1219200" y="1143000"/>
            <a:ext cx="6629400" cy="4325938"/>
          </a:xfrm>
          <a:ln/>
        </p:spPr>
      </p:pic>
    </p:spTree>
    <p:extLst>
      <p:ext uri="{BB962C8B-B14F-4D97-AF65-F5344CB8AC3E}">
        <p14:creationId xmlns:p14="http://schemas.microsoft.com/office/powerpoint/2010/main" val="337315778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Concurrency control (3)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0" y="1066800"/>
            <a:ext cx="2286000" cy="2971800"/>
          </a:xfrm>
          <a:ln/>
        </p:spPr>
        <p:txBody>
          <a:bodyPr lIns="90000" tIns="46800" rIns="90000" bIns="46800"/>
          <a:lstStyle/>
          <a:p>
            <a:pPr marL="0" indent="0" algn="l">
              <a:lnSpc>
                <a:spcPct val="94000"/>
              </a:lnSpc>
              <a:spcBef>
                <a:spcPct val="20000"/>
              </a:spcBef>
              <a:buClr>
                <a:srgbClr val="000000"/>
              </a:buClr>
              <a:buSzPct val="6000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/>
              <a:t>General organization of managers for handling distributed transactions.</a:t>
            </a:r>
          </a:p>
        </p:txBody>
      </p:sp>
      <p:pic>
        <p:nvPicPr>
          <p:cNvPr id="63386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l="29930" t="39426" r="27579" b="33987"/>
          <a:stretch>
            <a:fillRect/>
          </a:stretch>
        </p:blipFill>
        <p:spPr>
          <a:xfrm>
            <a:off x="304800" y="1371600"/>
            <a:ext cx="6248400" cy="4953000"/>
          </a:xfrm>
          <a:ln/>
        </p:spPr>
      </p:pic>
    </p:spTree>
    <p:extLst>
      <p:ext uri="{BB962C8B-B14F-4D97-AF65-F5344CB8AC3E}">
        <p14:creationId xmlns:p14="http://schemas.microsoft.com/office/powerpoint/2010/main" val="27074406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143000"/>
          </a:xfrm>
          <a:ln/>
        </p:spPr>
        <p:txBody>
          <a:bodyPr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>
                <a:solidFill>
                  <a:srgbClr val="FF0000"/>
                </a:solidFill>
              </a:rPr>
              <a:t>Serializability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2413" cy="5105400"/>
          </a:xfrm>
          <a:ln/>
        </p:spPr>
        <p:txBody>
          <a:bodyPr/>
          <a:lstStyle/>
          <a:p>
            <a:pPr marL="457200" indent="0" algn="l">
              <a:lnSpc>
                <a:spcPct val="94000"/>
              </a:lnSpc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The main issue in concurrency control is the scheduling of conflicting operations (operating on same data item and one of which is a write operation)</a:t>
            </a:r>
          </a:p>
          <a:p>
            <a:pPr marL="681038" algn="l"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  <a:p>
            <a:pPr marL="681038" algn="l"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Read/Write operations can be synchronized  using:</a:t>
            </a:r>
          </a:p>
          <a:p>
            <a:pPr marL="1257300" lvl="1" indent="-342900"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Mutual exclusion mechanisms, or</a:t>
            </a:r>
          </a:p>
          <a:p>
            <a:pPr marL="1257300" lvl="1" indent="-342900"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Scheduling using timestamps</a:t>
            </a:r>
          </a:p>
          <a:p>
            <a:pPr marL="681038" algn="l"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  <a:p>
            <a:pPr marL="681038" algn="l"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Pessimistic/optimistic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172395908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GB" dirty="0">
                <a:solidFill>
                  <a:srgbClr val="FF0000"/>
                </a:solidFill>
              </a:rPr>
              <a:t>The lost update problem</a:t>
            </a:r>
          </a:p>
        </p:txBody>
      </p:sp>
      <p:grpSp>
        <p:nvGrpSpPr>
          <p:cNvPr id="637955" name="Group 3"/>
          <p:cNvGrpSpPr>
            <a:grpSpLocks/>
          </p:cNvGrpSpPr>
          <p:nvPr/>
        </p:nvGrpSpPr>
        <p:grpSpPr bwMode="auto">
          <a:xfrm>
            <a:off x="609600" y="2908300"/>
            <a:ext cx="7637463" cy="3949700"/>
            <a:chOff x="483" y="1172"/>
            <a:chExt cx="5212" cy="2488"/>
          </a:xfrm>
        </p:grpSpPr>
        <p:sp>
          <p:nvSpPr>
            <p:cNvPr id="637956" name="Rectangle 4"/>
            <p:cNvSpPr>
              <a:spLocks noChangeArrowheads="1"/>
            </p:cNvSpPr>
            <p:nvPr/>
          </p:nvSpPr>
          <p:spPr bwMode="auto">
            <a:xfrm>
              <a:off x="637" y="1217"/>
              <a:ext cx="89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b="1">
                  <a:latin typeface="Times" pitchFamily="-65" charset="0"/>
                </a:rPr>
                <a:t>Transaction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37957" name="Rectangle 5"/>
            <p:cNvSpPr>
              <a:spLocks noChangeArrowheads="1"/>
            </p:cNvSpPr>
            <p:nvPr/>
          </p:nvSpPr>
          <p:spPr bwMode="auto">
            <a:xfrm>
              <a:off x="1492" y="1217"/>
              <a:ext cx="10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b="1" i="1">
                  <a:latin typeface="Times" pitchFamily="-65" charset="0"/>
                </a:rPr>
                <a:t>T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37958" name="Rectangle 6"/>
            <p:cNvSpPr>
              <a:spLocks noChangeArrowheads="1"/>
            </p:cNvSpPr>
            <p:nvPr/>
          </p:nvSpPr>
          <p:spPr bwMode="auto">
            <a:xfrm>
              <a:off x="1616" y="1217"/>
              <a:ext cx="5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b="1">
                  <a:latin typeface="Times" pitchFamily="-65" charset="0"/>
                </a:rPr>
                <a:t>: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37959" name="Rectangle 7"/>
            <p:cNvSpPr>
              <a:spLocks noChangeArrowheads="1"/>
            </p:cNvSpPr>
            <p:nvPr/>
          </p:nvSpPr>
          <p:spPr bwMode="auto">
            <a:xfrm>
              <a:off x="1496" y="1217"/>
              <a:ext cx="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b="1">
                  <a:latin typeface="Times" pitchFamily="-65" charset="0"/>
                </a:rPr>
                <a:t> 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37960" name="Rectangle 8"/>
            <p:cNvSpPr>
              <a:spLocks noChangeArrowheads="1"/>
            </p:cNvSpPr>
            <p:nvPr/>
          </p:nvSpPr>
          <p:spPr bwMode="auto">
            <a:xfrm>
              <a:off x="625" y="1450"/>
              <a:ext cx="174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i="1">
                  <a:latin typeface="Times" pitchFamily="-65" charset="0"/>
                </a:rPr>
                <a:t>balance = b.getBalance();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37961" name="Rectangle 9"/>
            <p:cNvSpPr>
              <a:spLocks noChangeArrowheads="1"/>
            </p:cNvSpPr>
            <p:nvPr/>
          </p:nvSpPr>
          <p:spPr bwMode="auto">
            <a:xfrm>
              <a:off x="625" y="1660"/>
              <a:ext cx="18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i="1">
                  <a:latin typeface="Times" pitchFamily="-65" charset="0"/>
                </a:rPr>
                <a:t>b.setBalance(balance*1.1);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37962" name="Rectangle 10"/>
            <p:cNvSpPr>
              <a:spLocks noChangeArrowheads="1"/>
            </p:cNvSpPr>
            <p:nvPr/>
          </p:nvSpPr>
          <p:spPr bwMode="auto">
            <a:xfrm>
              <a:off x="625" y="1870"/>
              <a:ext cx="15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i="1">
                  <a:latin typeface="Times" pitchFamily="-65" charset="0"/>
                </a:rPr>
                <a:t>a.withdraw(balance/10)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37963" name="Rectangle 11"/>
            <p:cNvSpPr>
              <a:spLocks noChangeArrowheads="1"/>
            </p:cNvSpPr>
            <p:nvPr/>
          </p:nvSpPr>
          <p:spPr bwMode="auto">
            <a:xfrm>
              <a:off x="3237" y="1217"/>
              <a:ext cx="89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b="1">
                  <a:latin typeface="Times" pitchFamily="-65" charset="0"/>
                </a:rPr>
                <a:t>Transaction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37964" name="Rectangle 12"/>
            <p:cNvSpPr>
              <a:spLocks noChangeArrowheads="1"/>
            </p:cNvSpPr>
            <p:nvPr/>
          </p:nvSpPr>
          <p:spPr bwMode="auto">
            <a:xfrm>
              <a:off x="4092" y="1217"/>
              <a:ext cx="11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b="1" i="1">
                  <a:latin typeface="Times" pitchFamily="-65" charset="0"/>
                </a:rPr>
                <a:t>U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37965" name="Rectangle 13"/>
            <p:cNvSpPr>
              <a:spLocks noChangeArrowheads="1"/>
            </p:cNvSpPr>
            <p:nvPr/>
          </p:nvSpPr>
          <p:spPr bwMode="auto">
            <a:xfrm>
              <a:off x="4197" y="1217"/>
              <a:ext cx="5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b="1">
                  <a:latin typeface="Times" pitchFamily="-65" charset="0"/>
                </a:rPr>
                <a:t>: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37966" name="Rectangle 14"/>
            <p:cNvSpPr>
              <a:spLocks noChangeArrowheads="1"/>
            </p:cNvSpPr>
            <p:nvPr/>
          </p:nvSpPr>
          <p:spPr bwMode="auto">
            <a:xfrm>
              <a:off x="3237" y="1495"/>
              <a:ext cx="174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i="1">
                  <a:latin typeface="Times" pitchFamily="-65" charset="0"/>
                </a:rPr>
                <a:t>balance = b.getBalance();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37967" name="Rectangle 15"/>
            <p:cNvSpPr>
              <a:spLocks noChangeArrowheads="1"/>
            </p:cNvSpPr>
            <p:nvPr/>
          </p:nvSpPr>
          <p:spPr bwMode="auto">
            <a:xfrm>
              <a:off x="3237" y="1705"/>
              <a:ext cx="18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i="1">
                  <a:latin typeface="Times" pitchFamily="-65" charset="0"/>
                </a:rPr>
                <a:t>b.setBalance(balance*1.1);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37968" name="Rectangle 16"/>
            <p:cNvSpPr>
              <a:spLocks noChangeArrowheads="1"/>
            </p:cNvSpPr>
            <p:nvPr/>
          </p:nvSpPr>
          <p:spPr bwMode="auto">
            <a:xfrm>
              <a:off x="3237" y="1915"/>
              <a:ext cx="157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i="1" dirty="0">
                  <a:latin typeface="Times" pitchFamily="-65" charset="0"/>
                </a:rPr>
                <a:t>c.withdraw(balance/10)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37969" name="Rectangle 17"/>
            <p:cNvSpPr>
              <a:spLocks noChangeArrowheads="1"/>
            </p:cNvSpPr>
            <p:nvPr/>
          </p:nvSpPr>
          <p:spPr bwMode="auto">
            <a:xfrm>
              <a:off x="625" y="2185"/>
              <a:ext cx="178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i="1">
                  <a:latin typeface="Times" pitchFamily="-65" charset="0"/>
                </a:rPr>
                <a:t>balance =  b.getBalance();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37970" name="Rectangle 18"/>
            <p:cNvSpPr>
              <a:spLocks noChangeArrowheads="1"/>
            </p:cNvSpPr>
            <p:nvPr/>
          </p:nvSpPr>
          <p:spPr bwMode="auto">
            <a:xfrm>
              <a:off x="2516" y="2196"/>
              <a:ext cx="33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>
                  <a:latin typeface="Times" pitchFamily="-65" charset="0"/>
                </a:rPr>
                <a:t>$200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37971" name="Rectangle 19"/>
            <p:cNvSpPr>
              <a:spLocks noChangeArrowheads="1"/>
            </p:cNvSpPr>
            <p:nvPr/>
          </p:nvSpPr>
          <p:spPr bwMode="auto">
            <a:xfrm>
              <a:off x="3237" y="2441"/>
              <a:ext cx="174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i="1">
                  <a:latin typeface="Times" pitchFamily="-65" charset="0"/>
                </a:rPr>
                <a:t>balance = b.getBalance();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37972" name="Rectangle 20"/>
            <p:cNvSpPr>
              <a:spLocks noChangeArrowheads="1"/>
            </p:cNvSpPr>
            <p:nvPr/>
          </p:nvSpPr>
          <p:spPr bwMode="auto">
            <a:xfrm>
              <a:off x="5128" y="2444"/>
              <a:ext cx="33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>
                  <a:latin typeface="Times" pitchFamily="-65" charset="0"/>
                </a:rPr>
                <a:t>$200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37973" name="Rectangle 21"/>
            <p:cNvSpPr>
              <a:spLocks noChangeArrowheads="1"/>
            </p:cNvSpPr>
            <p:nvPr/>
          </p:nvSpPr>
          <p:spPr bwMode="auto">
            <a:xfrm>
              <a:off x="3237" y="2696"/>
              <a:ext cx="18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i="1">
                  <a:latin typeface="Times" pitchFamily="-65" charset="0"/>
                </a:rPr>
                <a:t>b.setBalance(balance*1.1);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37974" name="Rectangle 22"/>
            <p:cNvSpPr>
              <a:spLocks noChangeArrowheads="1"/>
            </p:cNvSpPr>
            <p:nvPr/>
          </p:nvSpPr>
          <p:spPr bwMode="auto">
            <a:xfrm>
              <a:off x="5128" y="2707"/>
              <a:ext cx="33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>
                  <a:latin typeface="Times" pitchFamily="-65" charset="0"/>
                </a:rPr>
                <a:t>$220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37975" name="Rectangle 23"/>
            <p:cNvSpPr>
              <a:spLocks noChangeArrowheads="1"/>
            </p:cNvSpPr>
            <p:nvPr/>
          </p:nvSpPr>
          <p:spPr bwMode="auto">
            <a:xfrm>
              <a:off x="625" y="2951"/>
              <a:ext cx="18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i="1">
                  <a:latin typeface="Times" pitchFamily="-65" charset="0"/>
                </a:rPr>
                <a:t>b.setBalance(balance*1.1);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37976" name="Rectangle 24"/>
            <p:cNvSpPr>
              <a:spLocks noChangeArrowheads="1"/>
            </p:cNvSpPr>
            <p:nvPr/>
          </p:nvSpPr>
          <p:spPr bwMode="auto">
            <a:xfrm>
              <a:off x="2516" y="2962"/>
              <a:ext cx="33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>
                  <a:latin typeface="Times" pitchFamily="-65" charset="0"/>
                </a:rPr>
                <a:t>$220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37977" name="Rectangle 25"/>
            <p:cNvSpPr>
              <a:spLocks noChangeArrowheads="1"/>
            </p:cNvSpPr>
            <p:nvPr/>
          </p:nvSpPr>
          <p:spPr bwMode="auto">
            <a:xfrm>
              <a:off x="625" y="3206"/>
              <a:ext cx="15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i="1">
                  <a:latin typeface="Times" pitchFamily="-65" charset="0"/>
                </a:rPr>
                <a:t>a.withdraw(balance/10)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37978" name="Rectangle 26"/>
            <p:cNvSpPr>
              <a:spLocks noChangeArrowheads="1"/>
            </p:cNvSpPr>
            <p:nvPr/>
          </p:nvSpPr>
          <p:spPr bwMode="auto">
            <a:xfrm>
              <a:off x="2516" y="3217"/>
              <a:ext cx="33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>
                  <a:latin typeface="Times" pitchFamily="-65" charset="0"/>
                </a:rPr>
                <a:t>  $80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37979" name="Rectangle 27"/>
            <p:cNvSpPr>
              <a:spLocks noChangeArrowheads="1"/>
            </p:cNvSpPr>
            <p:nvPr/>
          </p:nvSpPr>
          <p:spPr bwMode="auto">
            <a:xfrm>
              <a:off x="3237" y="3461"/>
              <a:ext cx="157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i="1">
                  <a:latin typeface="Times" pitchFamily="-65" charset="0"/>
                </a:rPr>
                <a:t>c.withdraw(balance/10)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37980" name="Rectangle 28"/>
            <p:cNvSpPr>
              <a:spLocks noChangeArrowheads="1"/>
            </p:cNvSpPr>
            <p:nvPr/>
          </p:nvSpPr>
          <p:spPr bwMode="auto">
            <a:xfrm>
              <a:off x="5128" y="3472"/>
              <a:ext cx="33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>
                  <a:latin typeface="Times" pitchFamily="-65" charset="0"/>
                </a:rPr>
                <a:t>$280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37981" name="Line 29"/>
            <p:cNvSpPr>
              <a:spLocks noChangeShapeType="1"/>
            </p:cNvSpPr>
            <p:nvPr/>
          </p:nvSpPr>
          <p:spPr bwMode="auto">
            <a:xfrm>
              <a:off x="483" y="1172"/>
              <a:ext cx="52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982" name="Line 30"/>
            <p:cNvSpPr>
              <a:spLocks noChangeShapeType="1"/>
            </p:cNvSpPr>
            <p:nvPr/>
          </p:nvSpPr>
          <p:spPr bwMode="auto">
            <a:xfrm>
              <a:off x="483" y="2099"/>
              <a:ext cx="52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983" name="Line 31"/>
            <p:cNvSpPr>
              <a:spLocks noChangeShapeType="1"/>
            </p:cNvSpPr>
            <p:nvPr/>
          </p:nvSpPr>
          <p:spPr bwMode="auto">
            <a:xfrm>
              <a:off x="483" y="3660"/>
              <a:ext cx="52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984" name="Line 32"/>
            <p:cNvSpPr>
              <a:spLocks noChangeShapeType="1"/>
            </p:cNvSpPr>
            <p:nvPr/>
          </p:nvSpPr>
          <p:spPr bwMode="auto">
            <a:xfrm>
              <a:off x="3097" y="1180"/>
              <a:ext cx="0" cy="2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7985" name="Text Box 33"/>
          <p:cNvSpPr txBox="1">
            <a:spLocks noChangeArrowheads="1"/>
          </p:cNvSpPr>
          <p:nvPr/>
        </p:nvSpPr>
        <p:spPr bwMode="auto">
          <a:xfrm>
            <a:off x="0" y="1828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/>
            <a:r>
              <a:rPr lang="en-US" dirty="0">
                <a:latin typeface="+mj-lt"/>
              </a:rPr>
              <a:t> Accounts a, </a:t>
            </a:r>
            <a:r>
              <a:rPr lang="en-US" dirty="0" err="1">
                <a:latin typeface="+mj-lt"/>
              </a:rPr>
              <a:t>b</a:t>
            </a:r>
            <a:r>
              <a:rPr lang="en-US" dirty="0">
                <a:latin typeface="+mj-lt"/>
              </a:rPr>
              <a:t>, and </a:t>
            </a:r>
            <a:r>
              <a:rPr lang="en-US" dirty="0" err="1">
                <a:latin typeface="+mj-lt"/>
              </a:rPr>
              <a:t>c</a:t>
            </a:r>
            <a:r>
              <a:rPr lang="en-US" dirty="0">
                <a:latin typeface="+mj-lt"/>
              </a:rPr>
              <a:t> start with $100, $200, and $300, respectively</a:t>
            </a:r>
          </a:p>
        </p:txBody>
      </p:sp>
    </p:spTree>
    <p:extLst>
      <p:ext uri="{BB962C8B-B14F-4D97-AF65-F5344CB8AC3E}">
        <p14:creationId xmlns:p14="http://schemas.microsoft.com/office/powerpoint/2010/main" val="4210600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GB" dirty="0">
                <a:solidFill>
                  <a:srgbClr val="FF0000"/>
                </a:solidFill>
              </a:rPr>
              <a:t>The inconsistent retrievals problem</a:t>
            </a:r>
          </a:p>
        </p:txBody>
      </p:sp>
      <p:grpSp>
        <p:nvGrpSpPr>
          <p:cNvPr id="640003" name="Group 3"/>
          <p:cNvGrpSpPr>
            <a:grpSpLocks/>
          </p:cNvGrpSpPr>
          <p:nvPr/>
        </p:nvGrpSpPr>
        <p:grpSpPr bwMode="auto">
          <a:xfrm>
            <a:off x="381000" y="3275013"/>
            <a:ext cx="8024813" cy="3582987"/>
            <a:chOff x="295" y="1158"/>
            <a:chExt cx="5476" cy="2257"/>
          </a:xfrm>
        </p:grpSpPr>
        <p:sp>
          <p:nvSpPr>
            <p:cNvPr id="640004" name="Rectangle 4"/>
            <p:cNvSpPr>
              <a:spLocks noChangeArrowheads="1"/>
            </p:cNvSpPr>
            <p:nvPr/>
          </p:nvSpPr>
          <p:spPr bwMode="auto">
            <a:xfrm>
              <a:off x="439" y="1181"/>
              <a:ext cx="93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b="1">
                  <a:latin typeface="Times" pitchFamily="-65" charset="0"/>
                </a:rPr>
                <a:t>Transaction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0005" name="Rectangle 5"/>
            <p:cNvSpPr>
              <a:spLocks noChangeArrowheads="1"/>
            </p:cNvSpPr>
            <p:nvPr/>
          </p:nvSpPr>
          <p:spPr bwMode="auto">
            <a:xfrm>
              <a:off x="1273" y="1181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b="1" i="1">
                  <a:latin typeface="Times" pitchFamily="-65" charset="0"/>
                </a:rPr>
                <a:t>V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0006" name="Rectangle 6"/>
            <p:cNvSpPr>
              <a:spLocks noChangeArrowheads="1"/>
            </p:cNvSpPr>
            <p:nvPr/>
          </p:nvSpPr>
          <p:spPr bwMode="auto">
            <a:xfrm>
              <a:off x="1383" y="1181"/>
              <a:ext cx="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b="1">
                  <a:latin typeface="Times" pitchFamily="-65" charset="0"/>
                </a:rPr>
                <a:t>: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0007" name="Rectangle 7"/>
            <p:cNvSpPr>
              <a:spLocks noChangeArrowheads="1"/>
            </p:cNvSpPr>
            <p:nvPr/>
          </p:nvSpPr>
          <p:spPr bwMode="auto">
            <a:xfrm>
              <a:off x="1430" y="1181"/>
              <a:ext cx="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b="1">
                  <a:latin typeface="Times" pitchFamily="-65" charset="0"/>
                </a:rPr>
                <a:t> 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0008" name="Rectangle 8"/>
            <p:cNvSpPr>
              <a:spLocks noChangeArrowheads="1"/>
            </p:cNvSpPr>
            <p:nvPr/>
          </p:nvSpPr>
          <p:spPr bwMode="auto">
            <a:xfrm>
              <a:off x="444" y="1405"/>
              <a:ext cx="11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a.withdraw(100)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0009" name="Rectangle 9"/>
            <p:cNvSpPr>
              <a:spLocks noChangeArrowheads="1"/>
            </p:cNvSpPr>
            <p:nvPr/>
          </p:nvSpPr>
          <p:spPr bwMode="auto">
            <a:xfrm>
              <a:off x="444" y="1626"/>
              <a:ext cx="10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b.deposit(100)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0010" name="Rectangle 10"/>
            <p:cNvSpPr>
              <a:spLocks noChangeArrowheads="1"/>
            </p:cNvSpPr>
            <p:nvPr/>
          </p:nvSpPr>
          <p:spPr bwMode="auto">
            <a:xfrm>
              <a:off x="2954" y="1181"/>
              <a:ext cx="9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b="1">
                  <a:latin typeface="Times" pitchFamily="-65" charset="0"/>
                </a:rPr>
                <a:t>Transaction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0011" name="Rectangle 11"/>
            <p:cNvSpPr>
              <a:spLocks noChangeArrowheads="1"/>
            </p:cNvSpPr>
            <p:nvPr/>
          </p:nvSpPr>
          <p:spPr bwMode="auto">
            <a:xfrm>
              <a:off x="3853" y="1181"/>
              <a:ext cx="1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b="1" i="1">
                  <a:latin typeface="Times" pitchFamily="-65" charset="0"/>
                </a:rPr>
                <a:t>W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0012" name="Rectangle 12"/>
            <p:cNvSpPr>
              <a:spLocks noChangeArrowheads="1"/>
            </p:cNvSpPr>
            <p:nvPr/>
          </p:nvSpPr>
          <p:spPr bwMode="auto">
            <a:xfrm>
              <a:off x="3995" y="1177"/>
              <a:ext cx="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b="1">
                  <a:latin typeface="Times" pitchFamily="-65" charset="0"/>
                </a:rPr>
                <a:t>: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0013" name="Rectangle 13"/>
            <p:cNvSpPr>
              <a:spLocks noChangeArrowheads="1"/>
            </p:cNvSpPr>
            <p:nvPr/>
          </p:nvSpPr>
          <p:spPr bwMode="auto">
            <a:xfrm>
              <a:off x="2954" y="1497"/>
              <a:ext cx="16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aBranch.branchTotal()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0014" name="Line 14"/>
            <p:cNvSpPr>
              <a:spLocks noChangeShapeType="1"/>
            </p:cNvSpPr>
            <p:nvPr/>
          </p:nvSpPr>
          <p:spPr bwMode="auto">
            <a:xfrm>
              <a:off x="295" y="1158"/>
              <a:ext cx="249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15" name="Line 15"/>
            <p:cNvSpPr>
              <a:spLocks noChangeShapeType="1"/>
            </p:cNvSpPr>
            <p:nvPr/>
          </p:nvSpPr>
          <p:spPr bwMode="auto">
            <a:xfrm>
              <a:off x="2804" y="1158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16" name="Line 16"/>
            <p:cNvSpPr>
              <a:spLocks noChangeShapeType="1"/>
            </p:cNvSpPr>
            <p:nvPr/>
          </p:nvSpPr>
          <p:spPr bwMode="auto">
            <a:xfrm>
              <a:off x="2820" y="1158"/>
              <a:ext cx="295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17" name="Line 17"/>
            <p:cNvSpPr>
              <a:spLocks noChangeShapeType="1"/>
            </p:cNvSpPr>
            <p:nvPr/>
          </p:nvSpPr>
          <p:spPr bwMode="auto">
            <a:xfrm>
              <a:off x="2804" y="1174"/>
              <a:ext cx="1" cy="64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18" name="Rectangle 18"/>
            <p:cNvSpPr>
              <a:spLocks noChangeArrowheads="1"/>
            </p:cNvSpPr>
            <p:nvPr/>
          </p:nvSpPr>
          <p:spPr bwMode="auto">
            <a:xfrm>
              <a:off x="444" y="1954"/>
              <a:ext cx="121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a.withdraw(100);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0019" name="Rectangle 19"/>
            <p:cNvSpPr>
              <a:spLocks noChangeArrowheads="1"/>
            </p:cNvSpPr>
            <p:nvPr/>
          </p:nvSpPr>
          <p:spPr bwMode="auto">
            <a:xfrm>
              <a:off x="2243" y="1971"/>
              <a:ext cx="34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Times" pitchFamily="-65" charset="0"/>
                </a:rPr>
                <a:t>$100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0020" name="Line 20"/>
            <p:cNvSpPr>
              <a:spLocks noChangeShapeType="1"/>
            </p:cNvSpPr>
            <p:nvPr/>
          </p:nvSpPr>
          <p:spPr bwMode="auto">
            <a:xfrm>
              <a:off x="295" y="1836"/>
              <a:ext cx="191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21" name="Line 21"/>
            <p:cNvSpPr>
              <a:spLocks noChangeShapeType="1"/>
            </p:cNvSpPr>
            <p:nvPr/>
          </p:nvSpPr>
          <p:spPr bwMode="auto">
            <a:xfrm>
              <a:off x="2220" y="1836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22" name="Line 22"/>
            <p:cNvSpPr>
              <a:spLocks noChangeShapeType="1"/>
            </p:cNvSpPr>
            <p:nvPr/>
          </p:nvSpPr>
          <p:spPr bwMode="auto">
            <a:xfrm>
              <a:off x="2236" y="1836"/>
              <a:ext cx="552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23" name="Line 23"/>
            <p:cNvSpPr>
              <a:spLocks noChangeShapeType="1"/>
            </p:cNvSpPr>
            <p:nvPr/>
          </p:nvSpPr>
          <p:spPr bwMode="auto">
            <a:xfrm>
              <a:off x="2804" y="1836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24" name="Line 24"/>
            <p:cNvSpPr>
              <a:spLocks noChangeShapeType="1"/>
            </p:cNvSpPr>
            <p:nvPr/>
          </p:nvSpPr>
          <p:spPr bwMode="auto">
            <a:xfrm>
              <a:off x="2820" y="1836"/>
              <a:ext cx="227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25" name="Line 25"/>
            <p:cNvSpPr>
              <a:spLocks noChangeShapeType="1"/>
            </p:cNvSpPr>
            <p:nvPr/>
          </p:nvSpPr>
          <p:spPr bwMode="auto">
            <a:xfrm>
              <a:off x="5109" y="1836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26" name="Line 26"/>
            <p:cNvSpPr>
              <a:spLocks noChangeShapeType="1"/>
            </p:cNvSpPr>
            <p:nvPr/>
          </p:nvSpPr>
          <p:spPr bwMode="auto">
            <a:xfrm>
              <a:off x="5124" y="1836"/>
              <a:ext cx="64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27" name="Rectangle 27"/>
            <p:cNvSpPr>
              <a:spLocks noChangeArrowheads="1"/>
            </p:cNvSpPr>
            <p:nvPr/>
          </p:nvSpPr>
          <p:spPr bwMode="auto">
            <a:xfrm>
              <a:off x="2220" y="1852"/>
              <a:ext cx="16" cy="2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28" name="Line 28"/>
            <p:cNvSpPr>
              <a:spLocks noChangeShapeType="1"/>
            </p:cNvSpPr>
            <p:nvPr/>
          </p:nvSpPr>
          <p:spPr bwMode="auto">
            <a:xfrm>
              <a:off x="2804" y="1852"/>
              <a:ext cx="1" cy="253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29" name="Rectangle 29"/>
            <p:cNvSpPr>
              <a:spLocks noChangeArrowheads="1"/>
            </p:cNvSpPr>
            <p:nvPr/>
          </p:nvSpPr>
          <p:spPr bwMode="auto">
            <a:xfrm>
              <a:off x="2954" y="2222"/>
              <a:ext cx="15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total = a.getBalance()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0030" name="Rectangle 30"/>
            <p:cNvSpPr>
              <a:spLocks noChangeArrowheads="1"/>
            </p:cNvSpPr>
            <p:nvPr/>
          </p:nvSpPr>
          <p:spPr bwMode="auto">
            <a:xfrm>
              <a:off x="5132" y="2231"/>
              <a:ext cx="34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Times" pitchFamily="-65" charset="0"/>
                </a:rPr>
                <a:t>$100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0031" name="Line 31"/>
            <p:cNvSpPr>
              <a:spLocks noChangeShapeType="1"/>
            </p:cNvSpPr>
            <p:nvPr/>
          </p:nvSpPr>
          <p:spPr bwMode="auto">
            <a:xfrm>
              <a:off x="2804" y="2120"/>
              <a:ext cx="1" cy="253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32" name="Rectangle 32"/>
            <p:cNvSpPr>
              <a:spLocks noChangeArrowheads="1"/>
            </p:cNvSpPr>
            <p:nvPr/>
          </p:nvSpPr>
          <p:spPr bwMode="auto">
            <a:xfrm>
              <a:off x="2954" y="2491"/>
              <a:ext cx="197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total = total+b.getBalance()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0033" name="Rectangle 33"/>
            <p:cNvSpPr>
              <a:spLocks noChangeArrowheads="1"/>
            </p:cNvSpPr>
            <p:nvPr/>
          </p:nvSpPr>
          <p:spPr bwMode="auto">
            <a:xfrm>
              <a:off x="5132" y="2499"/>
              <a:ext cx="34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Times" pitchFamily="-65" charset="0"/>
                </a:rPr>
                <a:t>$300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0034" name="Line 34"/>
            <p:cNvSpPr>
              <a:spLocks noChangeShapeType="1"/>
            </p:cNvSpPr>
            <p:nvPr/>
          </p:nvSpPr>
          <p:spPr bwMode="auto">
            <a:xfrm>
              <a:off x="2804" y="2389"/>
              <a:ext cx="1" cy="25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35" name="Rectangle 35"/>
            <p:cNvSpPr>
              <a:spLocks noChangeArrowheads="1"/>
            </p:cNvSpPr>
            <p:nvPr/>
          </p:nvSpPr>
          <p:spPr bwMode="auto">
            <a:xfrm>
              <a:off x="2954" y="2759"/>
              <a:ext cx="19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total = total+c.getBalance()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0036" name="Line 36"/>
            <p:cNvSpPr>
              <a:spLocks noChangeShapeType="1"/>
            </p:cNvSpPr>
            <p:nvPr/>
          </p:nvSpPr>
          <p:spPr bwMode="auto">
            <a:xfrm>
              <a:off x="2804" y="2657"/>
              <a:ext cx="1" cy="25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37" name="Rectangle 37"/>
            <p:cNvSpPr>
              <a:spLocks noChangeArrowheads="1"/>
            </p:cNvSpPr>
            <p:nvPr/>
          </p:nvSpPr>
          <p:spPr bwMode="auto">
            <a:xfrm>
              <a:off x="444" y="3027"/>
              <a:ext cx="10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b.deposit(100)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0038" name="Rectangle 38"/>
            <p:cNvSpPr>
              <a:spLocks noChangeArrowheads="1"/>
            </p:cNvSpPr>
            <p:nvPr/>
          </p:nvSpPr>
          <p:spPr bwMode="auto">
            <a:xfrm>
              <a:off x="2243" y="3044"/>
              <a:ext cx="34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Times" pitchFamily="-65" charset="0"/>
                </a:rPr>
                <a:t>$300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0039" name="Line 39"/>
            <p:cNvSpPr>
              <a:spLocks noChangeShapeType="1"/>
            </p:cNvSpPr>
            <p:nvPr/>
          </p:nvSpPr>
          <p:spPr bwMode="auto">
            <a:xfrm>
              <a:off x="2804" y="2925"/>
              <a:ext cx="1" cy="253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40" name="Line 40"/>
            <p:cNvSpPr>
              <a:spLocks noChangeShapeType="1"/>
            </p:cNvSpPr>
            <p:nvPr/>
          </p:nvSpPr>
          <p:spPr bwMode="auto">
            <a:xfrm>
              <a:off x="295" y="3414"/>
              <a:ext cx="191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41" name="Rectangle 41"/>
            <p:cNvSpPr>
              <a:spLocks noChangeArrowheads="1"/>
            </p:cNvSpPr>
            <p:nvPr/>
          </p:nvSpPr>
          <p:spPr bwMode="auto">
            <a:xfrm>
              <a:off x="2220" y="3193"/>
              <a:ext cx="16" cy="2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42" name="Line 42"/>
            <p:cNvSpPr>
              <a:spLocks noChangeShapeType="1"/>
            </p:cNvSpPr>
            <p:nvPr/>
          </p:nvSpPr>
          <p:spPr bwMode="auto">
            <a:xfrm>
              <a:off x="2220" y="3414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43" name="Line 43"/>
            <p:cNvSpPr>
              <a:spLocks noChangeShapeType="1"/>
            </p:cNvSpPr>
            <p:nvPr/>
          </p:nvSpPr>
          <p:spPr bwMode="auto">
            <a:xfrm>
              <a:off x="2236" y="3414"/>
              <a:ext cx="552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44" name="Line 44"/>
            <p:cNvSpPr>
              <a:spLocks noChangeShapeType="1"/>
            </p:cNvSpPr>
            <p:nvPr/>
          </p:nvSpPr>
          <p:spPr bwMode="auto">
            <a:xfrm>
              <a:off x="2804" y="3193"/>
              <a:ext cx="1" cy="205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45" name="Line 45"/>
            <p:cNvSpPr>
              <a:spLocks noChangeShapeType="1"/>
            </p:cNvSpPr>
            <p:nvPr/>
          </p:nvSpPr>
          <p:spPr bwMode="auto">
            <a:xfrm>
              <a:off x="2804" y="3414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46" name="Line 46"/>
            <p:cNvSpPr>
              <a:spLocks noChangeShapeType="1"/>
            </p:cNvSpPr>
            <p:nvPr/>
          </p:nvSpPr>
          <p:spPr bwMode="auto">
            <a:xfrm>
              <a:off x="2820" y="3414"/>
              <a:ext cx="227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47" name="Rectangle 47"/>
            <p:cNvSpPr>
              <a:spLocks noChangeArrowheads="1"/>
            </p:cNvSpPr>
            <p:nvPr/>
          </p:nvSpPr>
          <p:spPr bwMode="auto">
            <a:xfrm>
              <a:off x="5109" y="3193"/>
              <a:ext cx="15" cy="2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48" name="Line 48"/>
            <p:cNvSpPr>
              <a:spLocks noChangeShapeType="1"/>
            </p:cNvSpPr>
            <p:nvPr/>
          </p:nvSpPr>
          <p:spPr bwMode="auto">
            <a:xfrm>
              <a:off x="5109" y="3414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49" name="Line 49"/>
            <p:cNvSpPr>
              <a:spLocks noChangeShapeType="1"/>
            </p:cNvSpPr>
            <p:nvPr/>
          </p:nvSpPr>
          <p:spPr bwMode="auto">
            <a:xfrm>
              <a:off x="5124" y="3414"/>
              <a:ext cx="64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40050" name="Group 50"/>
            <p:cNvGrpSpPr>
              <a:grpSpLocks/>
            </p:cNvGrpSpPr>
            <p:nvPr/>
          </p:nvGrpSpPr>
          <p:grpSpPr bwMode="auto">
            <a:xfrm>
              <a:off x="3005" y="3066"/>
              <a:ext cx="47" cy="151"/>
              <a:chOff x="517" y="1652"/>
              <a:chExt cx="47" cy="151"/>
            </a:xfrm>
          </p:grpSpPr>
          <p:sp>
            <p:nvSpPr>
              <p:cNvPr id="640051" name="Oval 51"/>
              <p:cNvSpPr>
                <a:spLocks noChangeArrowheads="1"/>
              </p:cNvSpPr>
              <p:nvPr/>
            </p:nvSpPr>
            <p:spPr bwMode="auto">
              <a:xfrm>
                <a:off x="517" y="1652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052" name="Oval 52"/>
              <p:cNvSpPr>
                <a:spLocks noChangeArrowheads="1"/>
              </p:cNvSpPr>
              <p:nvPr/>
            </p:nvSpPr>
            <p:spPr bwMode="auto">
              <a:xfrm>
                <a:off x="517" y="1756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40053" name="Text Box 53"/>
          <p:cNvSpPr txBox="1">
            <a:spLocks noChangeArrowheads="1"/>
          </p:cNvSpPr>
          <p:nvPr/>
        </p:nvSpPr>
        <p:spPr bwMode="auto">
          <a:xfrm>
            <a:off x="381000" y="1752600"/>
            <a:ext cx="50174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j-lt"/>
              </a:rPr>
              <a:t>Accounts a and </a:t>
            </a:r>
            <a:r>
              <a:rPr lang="en-US" dirty="0" err="1">
                <a:latin typeface="+mj-lt"/>
              </a:rPr>
              <a:t>b</a:t>
            </a:r>
            <a:r>
              <a:rPr lang="en-US" dirty="0">
                <a:latin typeface="+mj-lt"/>
              </a:rPr>
              <a:t> start with $200 each.</a:t>
            </a:r>
          </a:p>
        </p:txBody>
      </p:sp>
    </p:spTree>
    <p:extLst>
      <p:ext uri="{BB962C8B-B14F-4D97-AF65-F5344CB8AC3E}">
        <p14:creationId xmlns:p14="http://schemas.microsoft.com/office/powerpoint/2010/main" val="46909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295400"/>
          </a:xfrm>
          <a:ln/>
        </p:spPr>
        <p:txBody>
          <a:bodyPr/>
          <a:lstStyle/>
          <a:p>
            <a:pPr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Outline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2413" cy="5257800"/>
          </a:xfrm>
          <a:ln/>
        </p:spPr>
        <p:txBody>
          <a:bodyPr/>
          <a:lstStyle/>
          <a:p>
            <a:pPr marL="800100" indent="-342900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Distributed Transactions</a:t>
            </a:r>
          </a:p>
          <a:p>
            <a:pPr marL="1085850" lvl="1" indent="-342900">
              <a:buSzPct val="60000"/>
              <a:buFont typeface="StarSymbol" charset="0"/>
              <a:buBlip>
                <a:blip r:embed="rId3"/>
              </a:buBlip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/>
              <a:t>Atomicity</a:t>
            </a:r>
          </a:p>
          <a:p>
            <a:pPr marL="1085850" lvl="1" indent="-342900">
              <a:buSzPct val="60000"/>
              <a:buFont typeface="StarSymbol" charset="0"/>
              <a:buBlip>
                <a:blip r:embed="rId3"/>
              </a:buBlip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err="1"/>
              <a:t>Concurency</a:t>
            </a:r>
            <a:r>
              <a:rPr lang="en-GB" sz="2000" dirty="0"/>
              <a:t> control</a:t>
            </a:r>
          </a:p>
          <a:p>
            <a:pPr marL="1490662" lvl="2" indent="-342900">
              <a:buSzPct val="60000"/>
              <a:buFont typeface="StarSymbol" charset="0"/>
              <a:buBlip>
                <a:blip r:embed="rId3"/>
              </a:buBlip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/>
              <a:t>Serializability</a:t>
            </a:r>
          </a:p>
          <a:p>
            <a:pPr marL="1490662" lvl="2" indent="-342900">
              <a:buSzPct val="60000"/>
              <a:buBlip>
                <a:blip r:embed="rId3"/>
              </a:buBlip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/>
              <a:t>2-Phase locking</a:t>
            </a:r>
          </a:p>
          <a:p>
            <a:pPr marL="1490662" lvl="2" indent="-342900">
              <a:buSzPct val="60000"/>
              <a:buFont typeface="StarSymbol" charset="0"/>
              <a:buBlip>
                <a:blip r:embed="rId3"/>
              </a:buBlip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/>
              <a:t>Timestamp ordering</a:t>
            </a:r>
            <a:endParaRPr lang="en-GB" sz="2400" dirty="0"/>
          </a:p>
          <a:p>
            <a:pPr marL="800100" indent="-342900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Replication and Consistency</a:t>
            </a:r>
          </a:p>
          <a:p>
            <a:pPr marL="1085850" lvl="1" indent="-342900">
              <a:buSzPct val="60000"/>
              <a:buFont typeface="StarSymbol" charset="0"/>
              <a:buBlip>
                <a:blip r:embed="rId3"/>
              </a:buBlip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/>
              <a:t>Defining consistency models</a:t>
            </a:r>
          </a:p>
          <a:p>
            <a:pPr marL="1490662" lvl="2" indent="-342900">
              <a:buSzPct val="60000"/>
              <a:buFont typeface="StarSymbol" charset="0"/>
              <a:buBlip>
                <a:blip r:embed="rId3"/>
              </a:buBlip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/>
              <a:t>Data centric</a:t>
            </a:r>
          </a:p>
          <a:p>
            <a:pPr marL="1490662" lvl="2" indent="-342900">
              <a:buSzPct val="60000"/>
              <a:buFont typeface="StarSymbol" charset="0"/>
              <a:buBlip>
                <a:blip r:embed="rId3"/>
              </a:buBlip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/>
              <a:t>Client centric</a:t>
            </a:r>
          </a:p>
          <a:p>
            <a:pPr marL="1085850" lvl="1" indent="-342900">
              <a:buSzPct val="60000"/>
              <a:buFont typeface="StarSymbol" charset="0"/>
              <a:buBlip>
                <a:blip r:embed="rId3"/>
              </a:buBlip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/>
              <a:t>Implementing replica consistency</a:t>
            </a:r>
          </a:p>
          <a:p>
            <a:pPr marL="1490662" lvl="2" indent="-342900">
              <a:buSzPct val="60000"/>
              <a:buFont typeface="StarSymbol" charset="0"/>
              <a:buBlip>
                <a:blip r:embed="rId3"/>
              </a:buBlip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/>
              <a:t>Replica management</a:t>
            </a:r>
          </a:p>
          <a:p>
            <a:pPr marL="1490662" lvl="2" indent="-342900">
              <a:buSzPct val="60000"/>
              <a:buFont typeface="StarSymbol" charset="0"/>
              <a:buBlip>
                <a:blip r:embed="rId3"/>
              </a:buBlip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/>
              <a:t>Consistency Protocols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GB" dirty="0">
                <a:solidFill>
                  <a:srgbClr val="FF0000"/>
                </a:solidFill>
              </a:rPr>
              <a:t>A serialized interleaving of </a:t>
            </a:r>
            <a:r>
              <a:rPr lang="en-GB" i="1" dirty="0">
                <a:solidFill>
                  <a:srgbClr val="FF0000"/>
                </a:solidFill>
              </a:rPr>
              <a:t>T</a:t>
            </a:r>
            <a:r>
              <a:rPr lang="en-GB" dirty="0">
                <a:solidFill>
                  <a:srgbClr val="FF0000"/>
                </a:solidFill>
              </a:rPr>
              <a:t> and </a:t>
            </a:r>
            <a:r>
              <a:rPr lang="en-GB" i="1" dirty="0">
                <a:solidFill>
                  <a:srgbClr val="FF0000"/>
                </a:solidFill>
              </a:rPr>
              <a:t>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42051" name="Rectangle 3"/>
          <p:cNvSpPr>
            <a:spLocks noChangeArrowheads="1"/>
          </p:cNvSpPr>
          <p:nvPr/>
        </p:nvSpPr>
        <p:spPr bwMode="auto">
          <a:xfrm>
            <a:off x="3438525" y="2832100"/>
            <a:ext cx="23813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2052" name="Rectangle 4"/>
          <p:cNvSpPr>
            <a:spLocks noChangeArrowheads="1"/>
          </p:cNvSpPr>
          <p:nvPr/>
        </p:nvSpPr>
        <p:spPr bwMode="auto">
          <a:xfrm>
            <a:off x="7359650" y="2832100"/>
            <a:ext cx="22225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2053" name="Rectangle 5"/>
          <p:cNvSpPr>
            <a:spLocks noChangeArrowheads="1"/>
          </p:cNvSpPr>
          <p:nvPr/>
        </p:nvSpPr>
        <p:spPr bwMode="auto">
          <a:xfrm>
            <a:off x="3438525" y="5345113"/>
            <a:ext cx="23813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2054" name="Rectangle 6"/>
          <p:cNvSpPr>
            <a:spLocks noChangeArrowheads="1"/>
          </p:cNvSpPr>
          <p:nvPr/>
        </p:nvSpPr>
        <p:spPr bwMode="auto">
          <a:xfrm>
            <a:off x="4340225" y="5345113"/>
            <a:ext cx="23813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2055" name="Rectangle 7"/>
          <p:cNvSpPr>
            <a:spLocks noChangeArrowheads="1"/>
          </p:cNvSpPr>
          <p:nvPr/>
        </p:nvSpPr>
        <p:spPr bwMode="auto">
          <a:xfrm>
            <a:off x="7359650" y="5345113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42056" name="Group 8"/>
          <p:cNvGrpSpPr>
            <a:grpSpLocks/>
          </p:cNvGrpSpPr>
          <p:nvPr/>
        </p:nvGrpSpPr>
        <p:grpSpPr bwMode="auto">
          <a:xfrm>
            <a:off x="604838" y="1793875"/>
            <a:ext cx="7815262" cy="3978275"/>
            <a:chOff x="288" y="847"/>
            <a:chExt cx="5333" cy="2506"/>
          </a:xfrm>
        </p:grpSpPr>
        <p:sp>
          <p:nvSpPr>
            <p:cNvPr id="642057" name="Rectangle 9"/>
            <p:cNvSpPr>
              <a:spLocks noChangeArrowheads="1"/>
            </p:cNvSpPr>
            <p:nvPr/>
          </p:nvSpPr>
          <p:spPr bwMode="auto">
            <a:xfrm>
              <a:off x="442" y="870"/>
              <a:ext cx="8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b="1">
                  <a:latin typeface="Times" pitchFamily="-65" charset="0"/>
                </a:rPr>
                <a:t>Transaction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2058" name="Rectangle 10"/>
            <p:cNvSpPr>
              <a:spLocks noChangeArrowheads="1"/>
            </p:cNvSpPr>
            <p:nvPr/>
          </p:nvSpPr>
          <p:spPr bwMode="auto">
            <a:xfrm>
              <a:off x="1319" y="870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b="1" i="1">
                  <a:latin typeface="Times" pitchFamily="-65" charset="0"/>
                </a:rPr>
                <a:t>T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2059" name="Rectangle 11"/>
            <p:cNvSpPr>
              <a:spLocks noChangeArrowheads="1"/>
            </p:cNvSpPr>
            <p:nvPr/>
          </p:nvSpPr>
          <p:spPr bwMode="auto">
            <a:xfrm>
              <a:off x="1411" y="870"/>
              <a:ext cx="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b="1">
                  <a:latin typeface="Times" pitchFamily="-65" charset="0"/>
                </a:rPr>
                <a:t>: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2060" name="Rectangle 12"/>
            <p:cNvSpPr>
              <a:spLocks noChangeArrowheads="1"/>
            </p:cNvSpPr>
            <p:nvPr/>
          </p:nvSpPr>
          <p:spPr bwMode="auto">
            <a:xfrm>
              <a:off x="1457" y="870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b="1">
                  <a:latin typeface="Times" pitchFamily="-65" charset="0"/>
                </a:rPr>
                <a:t> 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2061" name="Rectangle 13"/>
            <p:cNvSpPr>
              <a:spLocks noChangeArrowheads="1"/>
            </p:cNvSpPr>
            <p:nvPr/>
          </p:nvSpPr>
          <p:spPr bwMode="auto">
            <a:xfrm>
              <a:off x="433" y="1098"/>
              <a:ext cx="16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balance = b.getBalance()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2062" name="Rectangle 14"/>
            <p:cNvSpPr>
              <a:spLocks noChangeArrowheads="1"/>
            </p:cNvSpPr>
            <p:nvPr/>
          </p:nvSpPr>
          <p:spPr bwMode="auto">
            <a:xfrm>
              <a:off x="433" y="1313"/>
              <a:ext cx="171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b.setBalance(balance*1.1)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2063" name="Rectangle 15"/>
            <p:cNvSpPr>
              <a:spLocks noChangeArrowheads="1"/>
            </p:cNvSpPr>
            <p:nvPr/>
          </p:nvSpPr>
          <p:spPr bwMode="auto">
            <a:xfrm>
              <a:off x="433" y="1528"/>
              <a:ext cx="15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a.withdraw(balance/10)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2064" name="Rectangle 16"/>
            <p:cNvSpPr>
              <a:spLocks noChangeArrowheads="1"/>
            </p:cNvSpPr>
            <p:nvPr/>
          </p:nvSpPr>
          <p:spPr bwMode="auto">
            <a:xfrm>
              <a:off x="3108" y="870"/>
              <a:ext cx="8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b="1">
                  <a:latin typeface="Times" pitchFamily="-65" charset="0"/>
                </a:rPr>
                <a:t>Transaction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2065" name="Rectangle 17"/>
            <p:cNvSpPr>
              <a:spLocks noChangeArrowheads="1"/>
            </p:cNvSpPr>
            <p:nvPr/>
          </p:nvSpPr>
          <p:spPr bwMode="auto">
            <a:xfrm>
              <a:off x="3984" y="870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b="1" i="1">
                  <a:latin typeface="Times" pitchFamily="-65" charset="0"/>
                </a:rPr>
                <a:t>U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2066" name="Rectangle 18"/>
            <p:cNvSpPr>
              <a:spLocks noChangeArrowheads="1"/>
            </p:cNvSpPr>
            <p:nvPr/>
          </p:nvSpPr>
          <p:spPr bwMode="auto">
            <a:xfrm>
              <a:off x="4091" y="870"/>
              <a:ext cx="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b="1">
                  <a:latin typeface="Times" pitchFamily="-65" charset="0"/>
                </a:rPr>
                <a:t>: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2067" name="Rectangle 19"/>
            <p:cNvSpPr>
              <a:spLocks noChangeArrowheads="1"/>
            </p:cNvSpPr>
            <p:nvPr/>
          </p:nvSpPr>
          <p:spPr bwMode="auto">
            <a:xfrm>
              <a:off x="4138" y="870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b="1">
                  <a:latin typeface="Times" pitchFamily="-65" charset="0"/>
                </a:rPr>
                <a:t> 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2068" name="Rectangle 20"/>
            <p:cNvSpPr>
              <a:spLocks noChangeArrowheads="1"/>
            </p:cNvSpPr>
            <p:nvPr/>
          </p:nvSpPr>
          <p:spPr bwMode="auto">
            <a:xfrm>
              <a:off x="3108" y="1098"/>
              <a:ext cx="16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balance = b.getBalance()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2069" name="Rectangle 21"/>
            <p:cNvSpPr>
              <a:spLocks noChangeArrowheads="1"/>
            </p:cNvSpPr>
            <p:nvPr/>
          </p:nvSpPr>
          <p:spPr bwMode="auto">
            <a:xfrm>
              <a:off x="3108" y="1313"/>
              <a:ext cx="171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b.setBalance(balance*1.1)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2070" name="Rectangle 22"/>
            <p:cNvSpPr>
              <a:spLocks noChangeArrowheads="1"/>
            </p:cNvSpPr>
            <p:nvPr/>
          </p:nvSpPr>
          <p:spPr bwMode="auto">
            <a:xfrm>
              <a:off x="3108" y="1528"/>
              <a:ext cx="15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c.withdraw(balance/10)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2071" name="Line 23"/>
            <p:cNvSpPr>
              <a:spLocks noChangeShapeType="1"/>
            </p:cNvSpPr>
            <p:nvPr/>
          </p:nvSpPr>
          <p:spPr bwMode="auto">
            <a:xfrm>
              <a:off x="288" y="847"/>
              <a:ext cx="265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072" name="Line 24"/>
            <p:cNvSpPr>
              <a:spLocks noChangeShapeType="1"/>
            </p:cNvSpPr>
            <p:nvPr/>
          </p:nvSpPr>
          <p:spPr bwMode="auto">
            <a:xfrm>
              <a:off x="2962" y="847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073" name="Line 25"/>
            <p:cNvSpPr>
              <a:spLocks noChangeShapeType="1"/>
            </p:cNvSpPr>
            <p:nvPr/>
          </p:nvSpPr>
          <p:spPr bwMode="auto">
            <a:xfrm>
              <a:off x="2978" y="847"/>
              <a:ext cx="264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074" name="Line 26"/>
            <p:cNvSpPr>
              <a:spLocks noChangeShapeType="1"/>
            </p:cNvSpPr>
            <p:nvPr/>
          </p:nvSpPr>
          <p:spPr bwMode="auto">
            <a:xfrm>
              <a:off x="2962" y="862"/>
              <a:ext cx="1" cy="89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075" name="Rectangle 27"/>
            <p:cNvSpPr>
              <a:spLocks noChangeArrowheads="1"/>
            </p:cNvSpPr>
            <p:nvPr/>
          </p:nvSpPr>
          <p:spPr bwMode="auto">
            <a:xfrm>
              <a:off x="433" y="1884"/>
              <a:ext cx="167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balance =  b.getBalance()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2076" name="Rectangle 28"/>
            <p:cNvSpPr>
              <a:spLocks noChangeArrowheads="1"/>
            </p:cNvSpPr>
            <p:nvPr/>
          </p:nvSpPr>
          <p:spPr bwMode="auto">
            <a:xfrm>
              <a:off x="2370" y="1884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Times" pitchFamily="-65" charset="0"/>
                </a:rPr>
                <a:t>$200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2077" name="Line 29"/>
            <p:cNvSpPr>
              <a:spLocks noChangeShapeType="1"/>
            </p:cNvSpPr>
            <p:nvPr/>
          </p:nvSpPr>
          <p:spPr bwMode="auto">
            <a:xfrm>
              <a:off x="288" y="1769"/>
              <a:ext cx="2044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078" name="Line 30"/>
            <p:cNvSpPr>
              <a:spLocks noChangeShapeType="1"/>
            </p:cNvSpPr>
            <p:nvPr/>
          </p:nvSpPr>
          <p:spPr bwMode="auto">
            <a:xfrm>
              <a:off x="2363" y="1769"/>
              <a:ext cx="584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079" name="Line 31"/>
            <p:cNvSpPr>
              <a:spLocks noChangeShapeType="1"/>
            </p:cNvSpPr>
            <p:nvPr/>
          </p:nvSpPr>
          <p:spPr bwMode="auto">
            <a:xfrm>
              <a:off x="2962" y="1528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080" name="Line 32"/>
            <p:cNvSpPr>
              <a:spLocks noChangeShapeType="1"/>
            </p:cNvSpPr>
            <p:nvPr/>
          </p:nvSpPr>
          <p:spPr bwMode="auto">
            <a:xfrm>
              <a:off x="2978" y="1770"/>
              <a:ext cx="202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081" name="Line 33"/>
            <p:cNvSpPr>
              <a:spLocks noChangeShapeType="1"/>
            </p:cNvSpPr>
            <p:nvPr/>
          </p:nvSpPr>
          <p:spPr bwMode="auto">
            <a:xfrm>
              <a:off x="5022" y="1769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082" name="Line 34"/>
            <p:cNvSpPr>
              <a:spLocks noChangeShapeType="1"/>
            </p:cNvSpPr>
            <p:nvPr/>
          </p:nvSpPr>
          <p:spPr bwMode="auto">
            <a:xfrm>
              <a:off x="5037" y="1769"/>
              <a:ext cx="584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083" name="Rectangle 35"/>
            <p:cNvSpPr>
              <a:spLocks noChangeArrowheads="1"/>
            </p:cNvSpPr>
            <p:nvPr/>
          </p:nvSpPr>
          <p:spPr bwMode="auto">
            <a:xfrm>
              <a:off x="2347" y="1784"/>
              <a:ext cx="16" cy="2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084" name="Line 36"/>
            <p:cNvSpPr>
              <a:spLocks noChangeShapeType="1"/>
            </p:cNvSpPr>
            <p:nvPr/>
          </p:nvSpPr>
          <p:spPr bwMode="auto">
            <a:xfrm>
              <a:off x="2962" y="1784"/>
              <a:ext cx="1" cy="24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085" name="Rectangle 37"/>
            <p:cNvSpPr>
              <a:spLocks noChangeArrowheads="1"/>
            </p:cNvSpPr>
            <p:nvPr/>
          </p:nvSpPr>
          <p:spPr bwMode="auto">
            <a:xfrm>
              <a:off x="5022" y="1784"/>
              <a:ext cx="15" cy="2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086" name="Rectangle 38"/>
            <p:cNvSpPr>
              <a:spLocks noChangeArrowheads="1"/>
            </p:cNvSpPr>
            <p:nvPr/>
          </p:nvSpPr>
          <p:spPr bwMode="auto">
            <a:xfrm>
              <a:off x="433" y="2145"/>
              <a:ext cx="171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b.setBalance(balance*1.1)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2087" name="Rectangle 39"/>
            <p:cNvSpPr>
              <a:spLocks noChangeArrowheads="1"/>
            </p:cNvSpPr>
            <p:nvPr/>
          </p:nvSpPr>
          <p:spPr bwMode="auto">
            <a:xfrm>
              <a:off x="2370" y="2145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Times" pitchFamily="-65" charset="0"/>
                </a:rPr>
                <a:t>$220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2088" name="Rectangle 40"/>
            <p:cNvSpPr>
              <a:spLocks noChangeArrowheads="1"/>
            </p:cNvSpPr>
            <p:nvPr/>
          </p:nvSpPr>
          <p:spPr bwMode="auto">
            <a:xfrm>
              <a:off x="2347" y="2101"/>
              <a:ext cx="16" cy="2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089" name="Line 41"/>
            <p:cNvSpPr>
              <a:spLocks noChangeShapeType="1"/>
            </p:cNvSpPr>
            <p:nvPr/>
          </p:nvSpPr>
          <p:spPr bwMode="auto">
            <a:xfrm>
              <a:off x="2962" y="2046"/>
              <a:ext cx="1" cy="245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090" name="Rectangle 42"/>
            <p:cNvSpPr>
              <a:spLocks noChangeArrowheads="1"/>
            </p:cNvSpPr>
            <p:nvPr/>
          </p:nvSpPr>
          <p:spPr bwMode="auto">
            <a:xfrm>
              <a:off x="5022" y="2046"/>
              <a:ext cx="15" cy="2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091" name="Rectangle 43"/>
            <p:cNvSpPr>
              <a:spLocks noChangeArrowheads="1"/>
            </p:cNvSpPr>
            <p:nvPr/>
          </p:nvSpPr>
          <p:spPr bwMode="auto">
            <a:xfrm>
              <a:off x="3108" y="2340"/>
              <a:ext cx="16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balance = b.getBalance()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2092" name="Rectangle 44"/>
            <p:cNvSpPr>
              <a:spLocks noChangeArrowheads="1"/>
            </p:cNvSpPr>
            <p:nvPr/>
          </p:nvSpPr>
          <p:spPr bwMode="auto">
            <a:xfrm>
              <a:off x="5044" y="2340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Times" pitchFamily="-65" charset="0"/>
                </a:rPr>
                <a:t>$220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2093" name="Rectangle 45"/>
            <p:cNvSpPr>
              <a:spLocks noChangeArrowheads="1"/>
            </p:cNvSpPr>
            <p:nvPr/>
          </p:nvSpPr>
          <p:spPr bwMode="auto">
            <a:xfrm>
              <a:off x="2347" y="2307"/>
              <a:ext cx="16" cy="2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094" name="Line 46"/>
            <p:cNvSpPr>
              <a:spLocks noChangeShapeType="1"/>
            </p:cNvSpPr>
            <p:nvPr/>
          </p:nvSpPr>
          <p:spPr bwMode="auto">
            <a:xfrm>
              <a:off x="2962" y="2307"/>
              <a:ext cx="1" cy="24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095" name="Rectangle 47"/>
            <p:cNvSpPr>
              <a:spLocks noChangeArrowheads="1"/>
            </p:cNvSpPr>
            <p:nvPr/>
          </p:nvSpPr>
          <p:spPr bwMode="auto">
            <a:xfrm>
              <a:off x="5022" y="2307"/>
              <a:ext cx="15" cy="2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096" name="Rectangle 48"/>
            <p:cNvSpPr>
              <a:spLocks noChangeArrowheads="1"/>
            </p:cNvSpPr>
            <p:nvPr/>
          </p:nvSpPr>
          <p:spPr bwMode="auto">
            <a:xfrm>
              <a:off x="3108" y="2602"/>
              <a:ext cx="171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b.setBalance(balance*1.1)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2097" name="Rectangle 49"/>
            <p:cNvSpPr>
              <a:spLocks noChangeArrowheads="1"/>
            </p:cNvSpPr>
            <p:nvPr/>
          </p:nvSpPr>
          <p:spPr bwMode="auto">
            <a:xfrm>
              <a:off x="5044" y="2602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Times" pitchFamily="-65" charset="0"/>
                </a:rPr>
                <a:t>$242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2098" name="Rectangle 50"/>
            <p:cNvSpPr>
              <a:spLocks noChangeArrowheads="1"/>
            </p:cNvSpPr>
            <p:nvPr/>
          </p:nvSpPr>
          <p:spPr bwMode="auto">
            <a:xfrm>
              <a:off x="2347" y="2568"/>
              <a:ext cx="16" cy="2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099" name="Line 51"/>
            <p:cNvSpPr>
              <a:spLocks noChangeShapeType="1"/>
            </p:cNvSpPr>
            <p:nvPr/>
          </p:nvSpPr>
          <p:spPr bwMode="auto">
            <a:xfrm>
              <a:off x="2962" y="2568"/>
              <a:ext cx="1" cy="24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100" name="Rectangle 52"/>
            <p:cNvSpPr>
              <a:spLocks noChangeArrowheads="1"/>
            </p:cNvSpPr>
            <p:nvPr/>
          </p:nvSpPr>
          <p:spPr bwMode="auto">
            <a:xfrm>
              <a:off x="5022" y="2568"/>
              <a:ext cx="15" cy="2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101" name="Rectangle 53"/>
            <p:cNvSpPr>
              <a:spLocks noChangeArrowheads="1"/>
            </p:cNvSpPr>
            <p:nvPr/>
          </p:nvSpPr>
          <p:spPr bwMode="auto">
            <a:xfrm>
              <a:off x="433" y="2829"/>
              <a:ext cx="15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a.withdraw(balance/10)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2102" name="Rectangle 54"/>
            <p:cNvSpPr>
              <a:spLocks noChangeArrowheads="1"/>
            </p:cNvSpPr>
            <p:nvPr/>
          </p:nvSpPr>
          <p:spPr bwMode="auto">
            <a:xfrm>
              <a:off x="2370" y="2829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Times" pitchFamily="-65" charset="0"/>
                </a:rPr>
                <a:t>  $80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2103" name="Rectangle 55"/>
            <p:cNvSpPr>
              <a:spLocks noChangeArrowheads="1"/>
            </p:cNvSpPr>
            <p:nvPr/>
          </p:nvSpPr>
          <p:spPr bwMode="auto">
            <a:xfrm>
              <a:off x="5044" y="2883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Times" pitchFamily="-65" charset="0"/>
                </a:rPr>
                <a:t>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2104" name="Rectangle 56"/>
            <p:cNvSpPr>
              <a:spLocks noChangeArrowheads="1"/>
            </p:cNvSpPr>
            <p:nvPr/>
          </p:nvSpPr>
          <p:spPr bwMode="auto">
            <a:xfrm>
              <a:off x="5090" y="2883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2105" name="Rectangle 57"/>
            <p:cNvSpPr>
              <a:spLocks noChangeArrowheads="1"/>
            </p:cNvSpPr>
            <p:nvPr/>
          </p:nvSpPr>
          <p:spPr bwMode="auto">
            <a:xfrm>
              <a:off x="2347" y="2829"/>
              <a:ext cx="16" cy="2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106" name="Line 58"/>
            <p:cNvSpPr>
              <a:spLocks noChangeShapeType="1"/>
            </p:cNvSpPr>
            <p:nvPr/>
          </p:nvSpPr>
          <p:spPr bwMode="auto">
            <a:xfrm>
              <a:off x="2962" y="2829"/>
              <a:ext cx="1" cy="24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107" name="Rectangle 59"/>
            <p:cNvSpPr>
              <a:spLocks noChangeArrowheads="1"/>
            </p:cNvSpPr>
            <p:nvPr/>
          </p:nvSpPr>
          <p:spPr bwMode="auto">
            <a:xfrm>
              <a:off x="5022" y="2829"/>
              <a:ext cx="15" cy="2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108" name="Rectangle 60"/>
            <p:cNvSpPr>
              <a:spLocks noChangeArrowheads="1"/>
            </p:cNvSpPr>
            <p:nvPr/>
          </p:nvSpPr>
          <p:spPr bwMode="auto">
            <a:xfrm>
              <a:off x="3108" y="3090"/>
              <a:ext cx="15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c.withdraw(balance/10)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2109" name="Rectangle 61"/>
            <p:cNvSpPr>
              <a:spLocks noChangeArrowheads="1"/>
            </p:cNvSpPr>
            <p:nvPr/>
          </p:nvSpPr>
          <p:spPr bwMode="auto">
            <a:xfrm>
              <a:off x="5044" y="3090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Times" pitchFamily="-65" charset="0"/>
                </a:rPr>
                <a:t>$278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2110" name="Line 62"/>
            <p:cNvSpPr>
              <a:spLocks noChangeShapeType="1"/>
            </p:cNvSpPr>
            <p:nvPr/>
          </p:nvSpPr>
          <p:spPr bwMode="auto">
            <a:xfrm>
              <a:off x="288" y="3352"/>
              <a:ext cx="2044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111" name="Rectangle 63"/>
            <p:cNvSpPr>
              <a:spLocks noChangeArrowheads="1"/>
            </p:cNvSpPr>
            <p:nvPr/>
          </p:nvSpPr>
          <p:spPr bwMode="auto">
            <a:xfrm>
              <a:off x="2347" y="3090"/>
              <a:ext cx="16" cy="2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112" name="Line 64"/>
            <p:cNvSpPr>
              <a:spLocks noChangeShapeType="1"/>
            </p:cNvSpPr>
            <p:nvPr/>
          </p:nvSpPr>
          <p:spPr bwMode="auto">
            <a:xfrm>
              <a:off x="2347" y="3352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113" name="Line 65"/>
            <p:cNvSpPr>
              <a:spLocks noChangeShapeType="1"/>
            </p:cNvSpPr>
            <p:nvPr/>
          </p:nvSpPr>
          <p:spPr bwMode="auto">
            <a:xfrm>
              <a:off x="2363" y="3352"/>
              <a:ext cx="584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114" name="Line 66"/>
            <p:cNvSpPr>
              <a:spLocks noChangeShapeType="1"/>
            </p:cNvSpPr>
            <p:nvPr/>
          </p:nvSpPr>
          <p:spPr bwMode="auto">
            <a:xfrm>
              <a:off x="2962" y="3090"/>
              <a:ext cx="1" cy="24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115" name="Line 67"/>
            <p:cNvSpPr>
              <a:spLocks noChangeShapeType="1"/>
            </p:cNvSpPr>
            <p:nvPr/>
          </p:nvSpPr>
          <p:spPr bwMode="auto">
            <a:xfrm>
              <a:off x="2962" y="3352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116" name="Line 68"/>
            <p:cNvSpPr>
              <a:spLocks noChangeShapeType="1"/>
            </p:cNvSpPr>
            <p:nvPr/>
          </p:nvSpPr>
          <p:spPr bwMode="auto">
            <a:xfrm>
              <a:off x="2978" y="3352"/>
              <a:ext cx="202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117" name="Rectangle 69"/>
            <p:cNvSpPr>
              <a:spLocks noChangeArrowheads="1"/>
            </p:cNvSpPr>
            <p:nvPr/>
          </p:nvSpPr>
          <p:spPr bwMode="auto">
            <a:xfrm>
              <a:off x="5022" y="3090"/>
              <a:ext cx="15" cy="2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118" name="Line 70"/>
            <p:cNvSpPr>
              <a:spLocks noChangeShapeType="1"/>
            </p:cNvSpPr>
            <p:nvPr/>
          </p:nvSpPr>
          <p:spPr bwMode="auto">
            <a:xfrm>
              <a:off x="5037" y="3352"/>
              <a:ext cx="584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639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GB" dirty="0">
                <a:solidFill>
                  <a:srgbClr val="FF0000"/>
                </a:solidFill>
              </a:rPr>
              <a:t>A serialized interleaving of </a:t>
            </a:r>
            <a:r>
              <a:rPr lang="en-GB" i="1" dirty="0">
                <a:solidFill>
                  <a:srgbClr val="FF0000"/>
                </a:solidFill>
              </a:rPr>
              <a:t>V</a:t>
            </a:r>
            <a:r>
              <a:rPr lang="en-GB" dirty="0">
                <a:solidFill>
                  <a:srgbClr val="FF0000"/>
                </a:solidFill>
              </a:rPr>
              <a:t> and </a:t>
            </a:r>
            <a:r>
              <a:rPr lang="en-GB" i="1" dirty="0">
                <a:solidFill>
                  <a:srgbClr val="FF0000"/>
                </a:solidFill>
              </a:rPr>
              <a:t>W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3414713" y="2822575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7604125" y="2822575"/>
            <a:ext cx="22225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4101" name="Rectangle 5"/>
          <p:cNvSpPr>
            <a:spLocks noChangeArrowheads="1"/>
          </p:cNvSpPr>
          <p:nvPr/>
        </p:nvSpPr>
        <p:spPr bwMode="auto">
          <a:xfrm>
            <a:off x="3414713" y="53768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4102" name="Rectangle 6"/>
          <p:cNvSpPr>
            <a:spLocks noChangeArrowheads="1"/>
          </p:cNvSpPr>
          <p:nvPr/>
        </p:nvSpPr>
        <p:spPr bwMode="auto">
          <a:xfrm>
            <a:off x="4260850" y="5376863"/>
            <a:ext cx="23813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4103" name="Rectangle 7"/>
          <p:cNvSpPr>
            <a:spLocks noChangeArrowheads="1"/>
          </p:cNvSpPr>
          <p:nvPr/>
        </p:nvSpPr>
        <p:spPr bwMode="auto">
          <a:xfrm>
            <a:off x="7604125" y="5376863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44104" name="Group 8"/>
          <p:cNvGrpSpPr>
            <a:grpSpLocks/>
          </p:cNvGrpSpPr>
          <p:nvPr/>
        </p:nvGrpSpPr>
        <p:grpSpPr bwMode="auto">
          <a:xfrm>
            <a:off x="622300" y="1731963"/>
            <a:ext cx="7942263" cy="3621087"/>
            <a:chOff x="425" y="1091"/>
            <a:chExt cx="5420" cy="2281"/>
          </a:xfrm>
        </p:grpSpPr>
        <p:sp>
          <p:nvSpPr>
            <p:cNvPr id="644105" name="Rectangle 9"/>
            <p:cNvSpPr>
              <a:spLocks noChangeArrowheads="1"/>
            </p:cNvSpPr>
            <p:nvPr/>
          </p:nvSpPr>
          <p:spPr bwMode="auto">
            <a:xfrm>
              <a:off x="547" y="1113"/>
              <a:ext cx="8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b="1">
                  <a:latin typeface="Times" pitchFamily="-65" charset="0"/>
                </a:rPr>
                <a:t>Transaction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4106" name="Rectangle 10"/>
            <p:cNvSpPr>
              <a:spLocks noChangeArrowheads="1"/>
            </p:cNvSpPr>
            <p:nvPr/>
          </p:nvSpPr>
          <p:spPr bwMode="auto">
            <a:xfrm>
              <a:off x="1437" y="1113"/>
              <a:ext cx="1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b="1" i="1">
                  <a:latin typeface="Times" pitchFamily="-65" charset="0"/>
                </a:rPr>
                <a:t>V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4107" name="Rectangle 11"/>
            <p:cNvSpPr>
              <a:spLocks noChangeArrowheads="1"/>
            </p:cNvSpPr>
            <p:nvPr/>
          </p:nvSpPr>
          <p:spPr bwMode="auto">
            <a:xfrm>
              <a:off x="1546" y="1113"/>
              <a:ext cx="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b="1">
                  <a:latin typeface="Times" pitchFamily="-65" charset="0"/>
                </a:rPr>
                <a:t>: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4108" name="Rectangle 12"/>
            <p:cNvSpPr>
              <a:spLocks noChangeArrowheads="1"/>
            </p:cNvSpPr>
            <p:nvPr/>
          </p:nvSpPr>
          <p:spPr bwMode="auto">
            <a:xfrm>
              <a:off x="1593" y="1113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b="1">
                  <a:latin typeface="Times" pitchFamily="-65" charset="0"/>
                </a:rPr>
                <a:t> 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4109" name="Rectangle 13"/>
            <p:cNvSpPr>
              <a:spLocks noChangeArrowheads="1"/>
            </p:cNvSpPr>
            <p:nvPr/>
          </p:nvSpPr>
          <p:spPr bwMode="auto">
            <a:xfrm>
              <a:off x="573" y="1302"/>
              <a:ext cx="11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a.withdraw(100);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4110" name="Rectangle 14"/>
            <p:cNvSpPr>
              <a:spLocks noChangeArrowheads="1"/>
            </p:cNvSpPr>
            <p:nvPr/>
          </p:nvSpPr>
          <p:spPr bwMode="auto">
            <a:xfrm>
              <a:off x="573" y="1521"/>
              <a:ext cx="9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b.deposit(100)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4111" name="Rectangle 15"/>
            <p:cNvSpPr>
              <a:spLocks noChangeArrowheads="1"/>
            </p:cNvSpPr>
            <p:nvPr/>
          </p:nvSpPr>
          <p:spPr bwMode="auto">
            <a:xfrm>
              <a:off x="3056" y="1113"/>
              <a:ext cx="8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b="1">
                  <a:latin typeface="Times" pitchFamily="-65" charset="0"/>
                </a:rPr>
                <a:t>Transaction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4112" name="Rectangle 16"/>
            <p:cNvSpPr>
              <a:spLocks noChangeArrowheads="1"/>
            </p:cNvSpPr>
            <p:nvPr/>
          </p:nvSpPr>
          <p:spPr bwMode="auto">
            <a:xfrm>
              <a:off x="3947" y="1113"/>
              <a:ext cx="1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b="1" i="1">
                  <a:latin typeface="Times" pitchFamily="-65" charset="0"/>
                </a:rPr>
                <a:t>W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4113" name="Rectangle 17"/>
            <p:cNvSpPr>
              <a:spLocks noChangeArrowheads="1"/>
            </p:cNvSpPr>
            <p:nvPr/>
          </p:nvSpPr>
          <p:spPr bwMode="auto">
            <a:xfrm>
              <a:off x="4087" y="1113"/>
              <a:ext cx="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b="1">
                  <a:latin typeface="Times" pitchFamily="-65" charset="0"/>
                </a:rPr>
                <a:t>: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4114" name="Rectangle 18"/>
            <p:cNvSpPr>
              <a:spLocks noChangeArrowheads="1"/>
            </p:cNvSpPr>
            <p:nvPr/>
          </p:nvSpPr>
          <p:spPr bwMode="auto">
            <a:xfrm>
              <a:off x="3056" y="1426"/>
              <a:ext cx="14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aBranch.branchTotal()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4115" name="Line 19"/>
            <p:cNvSpPr>
              <a:spLocks noChangeShapeType="1"/>
            </p:cNvSpPr>
            <p:nvPr/>
          </p:nvSpPr>
          <p:spPr bwMode="auto">
            <a:xfrm>
              <a:off x="425" y="1091"/>
              <a:ext cx="246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16" name="Line 20"/>
            <p:cNvSpPr>
              <a:spLocks noChangeShapeType="1"/>
            </p:cNvSpPr>
            <p:nvPr/>
          </p:nvSpPr>
          <p:spPr bwMode="auto">
            <a:xfrm>
              <a:off x="2908" y="1091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17" name="Line 21"/>
            <p:cNvSpPr>
              <a:spLocks noChangeShapeType="1"/>
            </p:cNvSpPr>
            <p:nvPr/>
          </p:nvSpPr>
          <p:spPr bwMode="auto">
            <a:xfrm>
              <a:off x="2924" y="1091"/>
              <a:ext cx="292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18" name="Line 22"/>
            <p:cNvSpPr>
              <a:spLocks noChangeShapeType="1"/>
            </p:cNvSpPr>
            <p:nvPr/>
          </p:nvSpPr>
          <p:spPr bwMode="auto">
            <a:xfrm>
              <a:off x="2908" y="1107"/>
              <a:ext cx="1" cy="64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19" name="Rectangle 23"/>
            <p:cNvSpPr>
              <a:spLocks noChangeArrowheads="1"/>
            </p:cNvSpPr>
            <p:nvPr/>
          </p:nvSpPr>
          <p:spPr bwMode="auto">
            <a:xfrm>
              <a:off x="573" y="1879"/>
              <a:ext cx="11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a.withdraw(100);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4120" name="Rectangle 24"/>
            <p:cNvSpPr>
              <a:spLocks noChangeArrowheads="1"/>
            </p:cNvSpPr>
            <p:nvPr/>
          </p:nvSpPr>
          <p:spPr bwMode="auto">
            <a:xfrm>
              <a:off x="2353" y="1832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Times" pitchFamily="-65" charset="0"/>
                </a:rPr>
                <a:t>$100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4121" name="Line 25"/>
            <p:cNvSpPr>
              <a:spLocks noChangeShapeType="1"/>
            </p:cNvSpPr>
            <p:nvPr/>
          </p:nvSpPr>
          <p:spPr bwMode="auto">
            <a:xfrm>
              <a:off x="425" y="1763"/>
              <a:ext cx="189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22" name="Line 26"/>
            <p:cNvSpPr>
              <a:spLocks noChangeShapeType="1"/>
            </p:cNvSpPr>
            <p:nvPr/>
          </p:nvSpPr>
          <p:spPr bwMode="auto">
            <a:xfrm>
              <a:off x="2330" y="176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23" name="Line 27"/>
            <p:cNvSpPr>
              <a:spLocks noChangeShapeType="1"/>
            </p:cNvSpPr>
            <p:nvPr/>
          </p:nvSpPr>
          <p:spPr bwMode="auto">
            <a:xfrm>
              <a:off x="2346" y="1763"/>
              <a:ext cx="54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24" name="Line 28"/>
            <p:cNvSpPr>
              <a:spLocks noChangeShapeType="1"/>
            </p:cNvSpPr>
            <p:nvPr/>
          </p:nvSpPr>
          <p:spPr bwMode="auto">
            <a:xfrm>
              <a:off x="2908" y="176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25" name="Line 29"/>
            <p:cNvSpPr>
              <a:spLocks noChangeShapeType="1"/>
            </p:cNvSpPr>
            <p:nvPr/>
          </p:nvSpPr>
          <p:spPr bwMode="auto">
            <a:xfrm>
              <a:off x="2924" y="1763"/>
              <a:ext cx="224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26" name="Line 30"/>
            <p:cNvSpPr>
              <a:spLocks noChangeShapeType="1"/>
            </p:cNvSpPr>
            <p:nvPr/>
          </p:nvSpPr>
          <p:spPr bwMode="auto">
            <a:xfrm>
              <a:off x="5189" y="176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27" name="Line 31"/>
            <p:cNvSpPr>
              <a:spLocks noChangeShapeType="1"/>
            </p:cNvSpPr>
            <p:nvPr/>
          </p:nvSpPr>
          <p:spPr bwMode="auto">
            <a:xfrm>
              <a:off x="5204" y="1763"/>
              <a:ext cx="64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28" name="Rectangle 32"/>
            <p:cNvSpPr>
              <a:spLocks noChangeArrowheads="1"/>
            </p:cNvSpPr>
            <p:nvPr/>
          </p:nvSpPr>
          <p:spPr bwMode="auto">
            <a:xfrm>
              <a:off x="2330" y="1778"/>
              <a:ext cx="16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29" name="Line 33"/>
            <p:cNvSpPr>
              <a:spLocks noChangeShapeType="1"/>
            </p:cNvSpPr>
            <p:nvPr/>
          </p:nvSpPr>
          <p:spPr bwMode="auto">
            <a:xfrm>
              <a:off x="2908" y="1778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30" name="Rectangle 34"/>
            <p:cNvSpPr>
              <a:spLocks noChangeArrowheads="1"/>
            </p:cNvSpPr>
            <p:nvPr/>
          </p:nvSpPr>
          <p:spPr bwMode="auto">
            <a:xfrm>
              <a:off x="5189" y="1778"/>
              <a:ext cx="15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31" name="Rectangle 35"/>
            <p:cNvSpPr>
              <a:spLocks noChangeArrowheads="1"/>
            </p:cNvSpPr>
            <p:nvPr/>
          </p:nvSpPr>
          <p:spPr bwMode="auto">
            <a:xfrm>
              <a:off x="573" y="2144"/>
              <a:ext cx="9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b.deposit(100)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4132" name="Rectangle 36"/>
            <p:cNvSpPr>
              <a:spLocks noChangeArrowheads="1"/>
            </p:cNvSpPr>
            <p:nvPr/>
          </p:nvSpPr>
          <p:spPr bwMode="auto">
            <a:xfrm>
              <a:off x="2353" y="2097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Times" pitchFamily="-65" charset="0"/>
                </a:rPr>
                <a:t>$300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4133" name="Rectangle 37"/>
            <p:cNvSpPr>
              <a:spLocks noChangeArrowheads="1"/>
            </p:cNvSpPr>
            <p:nvPr/>
          </p:nvSpPr>
          <p:spPr bwMode="auto">
            <a:xfrm>
              <a:off x="2330" y="2044"/>
              <a:ext cx="16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34" name="Line 38"/>
            <p:cNvSpPr>
              <a:spLocks noChangeShapeType="1"/>
            </p:cNvSpPr>
            <p:nvPr/>
          </p:nvSpPr>
          <p:spPr bwMode="auto">
            <a:xfrm>
              <a:off x="2908" y="2044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35" name="Rectangle 39"/>
            <p:cNvSpPr>
              <a:spLocks noChangeArrowheads="1"/>
            </p:cNvSpPr>
            <p:nvPr/>
          </p:nvSpPr>
          <p:spPr bwMode="auto">
            <a:xfrm>
              <a:off x="5189" y="2044"/>
              <a:ext cx="15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36" name="Rectangle 40"/>
            <p:cNvSpPr>
              <a:spLocks noChangeArrowheads="1"/>
            </p:cNvSpPr>
            <p:nvPr/>
          </p:nvSpPr>
          <p:spPr bwMode="auto">
            <a:xfrm>
              <a:off x="3056" y="2410"/>
              <a:ext cx="14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total = a.getBalance()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4137" name="Rectangle 41"/>
            <p:cNvSpPr>
              <a:spLocks noChangeArrowheads="1"/>
            </p:cNvSpPr>
            <p:nvPr/>
          </p:nvSpPr>
          <p:spPr bwMode="auto">
            <a:xfrm>
              <a:off x="5212" y="2363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Times" pitchFamily="-65" charset="0"/>
                </a:rPr>
                <a:t>$100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4138" name="Rectangle 42"/>
            <p:cNvSpPr>
              <a:spLocks noChangeArrowheads="1"/>
            </p:cNvSpPr>
            <p:nvPr/>
          </p:nvSpPr>
          <p:spPr bwMode="auto">
            <a:xfrm>
              <a:off x="2330" y="2309"/>
              <a:ext cx="16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39" name="Line 43"/>
            <p:cNvSpPr>
              <a:spLocks noChangeShapeType="1"/>
            </p:cNvSpPr>
            <p:nvPr/>
          </p:nvSpPr>
          <p:spPr bwMode="auto">
            <a:xfrm>
              <a:off x="2908" y="2309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40" name="Rectangle 44"/>
            <p:cNvSpPr>
              <a:spLocks noChangeArrowheads="1"/>
            </p:cNvSpPr>
            <p:nvPr/>
          </p:nvSpPr>
          <p:spPr bwMode="auto">
            <a:xfrm>
              <a:off x="5189" y="2309"/>
              <a:ext cx="15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41" name="Rectangle 45"/>
            <p:cNvSpPr>
              <a:spLocks noChangeArrowheads="1"/>
            </p:cNvSpPr>
            <p:nvPr/>
          </p:nvSpPr>
          <p:spPr bwMode="auto">
            <a:xfrm>
              <a:off x="3056" y="2675"/>
              <a:ext cx="18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total = total+b.getBalance()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4142" name="Rectangle 46"/>
            <p:cNvSpPr>
              <a:spLocks noChangeArrowheads="1"/>
            </p:cNvSpPr>
            <p:nvPr/>
          </p:nvSpPr>
          <p:spPr bwMode="auto">
            <a:xfrm>
              <a:off x="5212" y="2629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Times" pitchFamily="-65" charset="0"/>
                </a:rPr>
                <a:t>$400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4143" name="Rectangle 47"/>
            <p:cNvSpPr>
              <a:spLocks noChangeArrowheads="1"/>
            </p:cNvSpPr>
            <p:nvPr/>
          </p:nvSpPr>
          <p:spPr bwMode="auto">
            <a:xfrm>
              <a:off x="2330" y="2575"/>
              <a:ext cx="16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44" name="Line 48"/>
            <p:cNvSpPr>
              <a:spLocks noChangeShapeType="1"/>
            </p:cNvSpPr>
            <p:nvPr/>
          </p:nvSpPr>
          <p:spPr bwMode="auto">
            <a:xfrm>
              <a:off x="2908" y="2575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45" name="Rectangle 49"/>
            <p:cNvSpPr>
              <a:spLocks noChangeArrowheads="1"/>
            </p:cNvSpPr>
            <p:nvPr/>
          </p:nvSpPr>
          <p:spPr bwMode="auto">
            <a:xfrm>
              <a:off x="5189" y="2575"/>
              <a:ext cx="15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46" name="Rectangle 50"/>
            <p:cNvSpPr>
              <a:spLocks noChangeArrowheads="1"/>
            </p:cNvSpPr>
            <p:nvPr/>
          </p:nvSpPr>
          <p:spPr bwMode="auto">
            <a:xfrm>
              <a:off x="3056" y="2941"/>
              <a:ext cx="18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total = total+c.getBalance()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4147" name="Rectangle 51"/>
            <p:cNvSpPr>
              <a:spLocks noChangeArrowheads="1"/>
            </p:cNvSpPr>
            <p:nvPr/>
          </p:nvSpPr>
          <p:spPr bwMode="auto">
            <a:xfrm>
              <a:off x="2330" y="2840"/>
              <a:ext cx="16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48" name="Line 52"/>
            <p:cNvSpPr>
              <a:spLocks noChangeShapeType="1"/>
            </p:cNvSpPr>
            <p:nvPr/>
          </p:nvSpPr>
          <p:spPr bwMode="auto">
            <a:xfrm>
              <a:off x="2908" y="2840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49" name="Rectangle 53"/>
            <p:cNvSpPr>
              <a:spLocks noChangeArrowheads="1"/>
            </p:cNvSpPr>
            <p:nvPr/>
          </p:nvSpPr>
          <p:spPr bwMode="auto">
            <a:xfrm>
              <a:off x="5189" y="2840"/>
              <a:ext cx="15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50" name="Rectangle 54"/>
            <p:cNvSpPr>
              <a:spLocks noChangeArrowheads="1"/>
            </p:cNvSpPr>
            <p:nvPr/>
          </p:nvSpPr>
          <p:spPr bwMode="auto">
            <a:xfrm>
              <a:off x="3056" y="3140"/>
              <a:ext cx="1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...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4151" name="Line 55"/>
            <p:cNvSpPr>
              <a:spLocks noChangeShapeType="1"/>
            </p:cNvSpPr>
            <p:nvPr/>
          </p:nvSpPr>
          <p:spPr bwMode="auto">
            <a:xfrm>
              <a:off x="425" y="3371"/>
              <a:ext cx="189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52" name="Rectangle 56"/>
            <p:cNvSpPr>
              <a:spLocks noChangeArrowheads="1"/>
            </p:cNvSpPr>
            <p:nvPr/>
          </p:nvSpPr>
          <p:spPr bwMode="auto">
            <a:xfrm>
              <a:off x="2330" y="3106"/>
              <a:ext cx="16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53" name="Line 57"/>
            <p:cNvSpPr>
              <a:spLocks noChangeShapeType="1"/>
            </p:cNvSpPr>
            <p:nvPr/>
          </p:nvSpPr>
          <p:spPr bwMode="auto">
            <a:xfrm>
              <a:off x="2330" y="3371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54" name="Line 58"/>
            <p:cNvSpPr>
              <a:spLocks noChangeShapeType="1"/>
            </p:cNvSpPr>
            <p:nvPr/>
          </p:nvSpPr>
          <p:spPr bwMode="auto">
            <a:xfrm>
              <a:off x="2346" y="3371"/>
              <a:ext cx="54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55" name="Line 59"/>
            <p:cNvSpPr>
              <a:spLocks noChangeShapeType="1"/>
            </p:cNvSpPr>
            <p:nvPr/>
          </p:nvSpPr>
          <p:spPr bwMode="auto">
            <a:xfrm>
              <a:off x="2908" y="3106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56" name="Line 60"/>
            <p:cNvSpPr>
              <a:spLocks noChangeShapeType="1"/>
            </p:cNvSpPr>
            <p:nvPr/>
          </p:nvSpPr>
          <p:spPr bwMode="auto">
            <a:xfrm>
              <a:off x="2908" y="3371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57" name="Line 61"/>
            <p:cNvSpPr>
              <a:spLocks noChangeShapeType="1"/>
            </p:cNvSpPr>
            <p:nvPr/>
          </p:nvSpPr>
          <p:spPr bwMode="auto">
            <a:xfrm>
              <a:off x="2924" y="3371"/>
              <a:ext cx="224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58" name="Rectangle 62"/>
            <p:cNvSpPr>
              <a:spLocks noChangeArrowheads="1"/>
            </p:cNvSpPr>
            <p:nvPr/>
          </p:nvSpPr>
          <p:spPr bwMode="auto">
            <a:xfrm>
              <a:off x="5189" y="3106"/>
              <a:ext cx="15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59" name="Line 63"/>
            <p:cNvSpPr>
              <a:spLocks noChangeShapeType="1"/>
            </p:cNvSpPr>
            <p:nvPr/>
          </p:nvSpPr>
          <p:spPr bwMode="auto">
            <a:xfrm>
              <a:off x="5189" y="3371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60" name="Line 64"/>
            <p:cNvSpPr>
              <a:spLocks noChangeShapeType="1"/>
            </p:cNvSpPr>
            <p:nvPr/>
          </p:nvSpPr>
          <p:spPr bwMode="auto">
            <a:xfrm>
              <a:off x="5204" y="3371"/>
              <a:ext cx="64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3821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GB" i="1" dirty="0">
                <a:solidFill>
                  <a:srgbClr val="FF0000"/>
                </a:solidFill>
              </a:rPr>
              <a:t>Read</a:t>
            </a:r>
            <a:r>
              <a:rPr lang="en-GB" dirty="0">
                <a:solidFill>
                  <a:srgbClr val="FF0000"/>
                </a:solidFill>
              </a:rPr>
              <a:t> and </a:t>
            </a:r>
            <a:r>
              <a:rPr lang="en-GB" i="1" dirty="0">
                <a:solidFill>
                  <a:srgbClr val="FF0000"/>
                </a:solidFill>
              </a:rPr>
              <a:t>write</a:t>
            </a:r>
            <a:r>
              <a:rPr lang="en-GB" dirty="0">
                <a:solidFill>
                  <a:srgbClr val="FF0000"/>
                </a:solidFill>
              </a:rPr>
              <a:t> operation conflict rules</a:t>
            </a:r>
          </a:p>
        </p:txBody>
      </p:sp>
      <p:grpSp>
        <p:nvGrpSpPr>
          <p:cNvPr id="646147" name="Group 3"/>
          <p:cNvGrpSpPr>
            <a:grpSpLocks/>
          </p:cNvGrpSpPr>
          <p:nvPr/>
        </p:nvGrpSpPr>
        <p:grpSpPr bwMode="auto">
          <a:xfrm>
            <a:off x="609600" y="1981200"/>
            <a:ext cx="8393129" cy="3244850"/>
            <a:chOff x="341" y="1117"/>
            <a:chExt cx="5727" cy="2044"/>
          </a:xfrm>
        </p:grpSpPr>
        <p:sp>
          <p:nvSpPr>
            <p:cNvPr id="646148" name="Rectangle 4"/>
            <p:cNvSpPr>
              <a:spLocks noChangeArrowheads="1"/>
            </p:cNvSpPr>
            <p:nvPr/>
          </p:nvSpPr>
          <p:spPr bwMode="auto">
            <a:xfrm>
              <a:off x="357" y="1174"/>
              <a:ext cx="15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Operations of different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6149" name="Rectangle 5"/>
            <p:cNvSpPr>
              <a:spLocks noChangeArrowheads="1"/>
            </p:cNvSpPr>
            <p:nvPr/>
          </p:nvSpPr>
          <p:spPr bwMode="auto">
            <a:xfrm>
              <a:off x="679" y="1343"/>
              <a:ext cx="8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transactions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6150" name="Rectangle 6"/>
            <p:cNvSpPr>
              <a:spLocks noChangeArrowheads="1"/>
            </p:cNvSpPr>
            <p:nvPr/>
          </p:nvSpPr>
          <p:spPr bwMode="auto">
            <a:xfrm>
              <a:off x="1937" y="1174"/>
              <a:ext cx="5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Conflict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6151" name="Rectangle 7"/>
            <p:cNvSpPr>
              <a:spLocks noChangeArrowheads="1"/>
            </p:cNvSpPr>
            <p:nvPr/>
          </p:nvSpPr>
          <p:spPr bwMode="auto">
            <a:xfrm>
              <a:off x="3931" y="1174"/>
              <a:ext cx="51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Reason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6152" name="Rectangle 8"/>
            <p:cNvSpPr>
              <a:spLocks noChangeArrowheads="1"/>
            </p:cNvSpPr>
            <p:nvPr/>
          </p:nvSpPr>
          <p:spPr bwMode="auto">
            <a:xfrm>
              <a:off x="484" y="1639"/>
              <a:ext cx="31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read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6153" name="Rectangle 9"/>
            <p:cNvSpPr>
              <a:spLocks noChangeArrowheads="1"/>
            </p:cNvSpPr>
            <p:nvPr/>
          </p:nvSpPr>
          <p:spPr bwMode="auto">
            <a:xfrm>
              <a:off x="1296" y="1639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read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6154" name="Rectangle 10"/>
            <p:cNvSpPr>
              <a:spLocks noChangeArrowheads="1"/>
            </p:cNvSpPr>
            <p:nvPr/>
          </p:nvSpPr>
          <p:spPr bwMode="auto">
            <a:xfrm>
              <a:off x="1941" y="1639"/>
              <a:ext cx="2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Times" pitchFamily="-65" charset="0"/>
                </a:rPr>
                <a:t>No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6155" name="Rectangle 11"/>
            <p:cNvSpPr>
              <a:spLocks noChangeArrowheads="1"/>
            </p:cNvSpPr>
            <p:nvPr/>
          </p:nvSpPr>
          <p:spPr bwMode="auto">
            <a:xfrm>
              <a:off x="2601" y="1639"/>
              <a:ext cx="211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Times" pitchFamily="-65" charset="0"/>
                </a:rPr>
                <a:t>Because the effect of a pair of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6156" name="Rectangle 12"/>
            <p:cNvSpPr>
              <a:spLocks noChangeArrowheads="1"/>
            </p:cNvSpPr>
            <p:nvPr/>
          </p:nvSpPr>
          <p:spPr bwMode="auto">
            <a:xfrm>
              <a:off x="4610" y="1639"/>
              <a:ext cx="40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  read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6157" name="Rectangle 13"/>
            <p:cNvSpPr>
              <a:spLocks noChangeArrowheads="1"/>
            </p:cNvSpPr>
            <p:nvPr/>
          </p:nvSpPr>
          <p:spPr bwMode="auto">
            <a:xfrm>
              <a:off x="4902" y="1639"/>
              <a:ext cx="8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Times" pitchFamily="-65" charset="0"/>
                </a:rPr>
                <a:t>   operations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6158" name="Rectangle 14"/>
            <p:cNvSpPr>
              <a:spLocks noChangeArrowheads="1"/>
            </p:cNvSpPr>
            <p:nvPr/>
          </p:nvSpPr>
          <p:spPr bwMode="auto">
            <a:xfrm>
              <a:off x="2601" y="1854"/>
              <a:ext cx="324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Times" pitchFamily="-65" charset="0"/>
                </a:rPr>
                <a:t>does not depend on the order in which they are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6159" name="Rectangle 15"/>
            <p:cNvSpPr>
              <a:spLocks noChangeArrowheads="1"/>
            </p:cNvSpPr>
            <p:nvPr/>
          </p:nvSpPr>
          <p:spPr bwMode="auto">
            <a:xfrm>
              <a:off x="2601" y="2068"/>
              <a:ext cx="6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Times" pitchFamily="-65" charset="0"/>
                </a:rPr>
                <a:t>executed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6160" name="Rectangle 16"/>
            <p:cNvSpPr>
              <a:spLocks noChangeArrowheads="1"/>
            </p:cNvSpPr>
            <p:nvPr/>
          </p:nvSpPr>
          <p:spPr bwMode="auto">
            <a:xfrm>
              <a:off x="484" y="2283"/>
              <a:ext cx="31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read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6161" name="Rectangle 17"/>
            <p:cNvSpPr>
              <a:spLocks noChangeArrowheads="1"/>
            </p:cNvSpPr>
            <p:nvPr/>
          </p:nvSpPr>
          <p:spPr bwMode="auto">
            <a:xfrm>
              <a:off x="1296" y="2283"/>
              <a:ext cx="3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write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6162" name="Rectangle 18"/>
            <p:cNvSpPr>
              <a:spLocks noChangeArrowheads="1"/>
            </p:cNvSpPr>
            <p:nvPr/>
          </p:nvSpPr>
          <p:spPr bwMode="auto">
            <a:xfrm>
              <a:off x="1941" y="2283"/>
              <a:ext cx="27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Times" pitchFamily="-65" charset="0"/>
                </a:rPr>
                <a:t>Yes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6163" name="Rectangle 19"/>
            <p:cNvSpPr>
              <a:spLocks noChangeArrowheads="1"/>
            </p:cNvSpPr>
            <p:nvPr/>
          </p:nvSpPr>
          <p:spPr bwMode="auto">
            <a:xfrm>
              <a:off x="2601" y="2283"/>
              <a:ext cx="161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Times" pitchFamily="-65" charset="0"/>
                </a:rPr>
                <a:t>Because the effect of a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6164" name="Rectangle 20"/>
            <p:cNvSpPr>
              <a:spLocks noChangeArrowheads="1"/>
            </p:cNvSpPr>
            <p:nvPr/>
          </p:nvSpPr>
          <p:spPr bwMode="auto">
            <a:xfrm>
              <a:off x="4193" y="2283"/>
              <a:ext cx="3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 dirty="0">
                  <a:latin typeface="Times" pitchFamily="-65" charset="0"/>
                </a:rPr>
                <a:t> read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6165" name="Rectangle 21"/>
            <p:cNvSpPr>
              <a:spLocks noChangeArrowheads="1"/>
            </p:cNvSpPr>
            <p:nvPr/>
          </p:nvSpPr>
          <p:spPr bwMode="auto">
            <a:xfrm>
              <a:off x="4511" y="2283"/>
              <a:ext cx="50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dirty="0">
                  <a:latin typeface="Times" pitchFamily="-65" charset="0"/>
                </a:rPr>
                <a:t>  and a 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6166" name="Rectangle 22"/>
            <p:cNvSpPr>
              <a:spLocks noChangeArrowheads="1"/>
            </p:cNvSpPr>
            <p:nvPr/>
          </p:nvSpPr>
          <p:spPr bwMode="auto">
            <a:xfrm>
              <a:off x="4974" y="2283"/>
              <a:ext cx="3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 dirty="0">
                  <a:latin typeface="Times" pitchFamily="-65" charset="0"/>
                </a:rPr>
                <a:t> write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6167" name="Rectangle 23"/>
            <p:cNvSpPr>
              <a:spLocks noChangeArrowheads="1"/>
            </p:cNvSpPr>
            <p:nvPr/>
          </p:nvSpPr>
          <p:spPr bwMode="auto">
            <a:xfrm>
              <a:off x="5329" y="2283"/>
              <a:ext cx="7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dirty="0">
                  <a:latin typeface="Times" pitchFamily="-65" charset="0"/>
                </a:rPr>
                <a:t>  operation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6168" name="Rectangle 24"/>
            <p:cNvSpPr>
              <a:spLocks noChangeArrowheads="1"/>
            </p:cNvSpPr>
            <p:nvPr/>
          </p:nvSpPr>
          <p:spPr bwMode="auto">
            <a:xfrm>
              <a:off x="2601" y="2498"/>
              <a:ext cx="271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Times" pitchFamily="-65" charset="0"/>
                </a:rPr>
                <a:t>depends on the order of their execution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6169" name="Rectangle 25"/>
            <p:cNvSpPr>
              <a:spLocks noChangeArrowheads="1"/>
            </p:cNvSpPr>
            <p:nvPr/>
          </p:nvSpPr>
          <p:spPr bwMode="auto">
            <a:xfrm>
              <a:off x="5116" y="2498"/>
              <a:ext cx="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Times" pitchFamily="-65" charset="0"/>
                </a:rPr>
                <a:t> 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6170" name="Rectangle 26"/>
            <p:cNvSpPr>
              <a:spLocks noChangeArrowheads="1"/>
            </p:cNvSpPr>
            <p:nvPr/>
          </p:nvSpPr>
          <p:spPr bwMode="auto">
            <a:xfrm>
              <a:off x="484" y="2712"/>
              <a:ext cx="3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write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6171" name="Rectangle 27"/>
            <p:cNvSpPr>
              <a:spLocks noChangeArrowheads="1"/>
            </p:cNvSpPr>
            <p:nvPr/>
          </p:nvSpPr>
          <p:spPr bwMode="auto">
            <a:xfrm>
              <a:off x="1296" y="2712"/>
              <a:ext cx="3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write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6172" name="Rectangle 28"/>
            <p:cNvSpPr>
              <a:spLocks noChangeArrowheads="1"/>
            </p:cNvSpPr>
            <p:nvPr/>
          </p:nvSpPr>
          <p:spPr bwMode="auto">
            <a:xfrm>
              <a:off x="1941" y="2712"/>
              <a:ext cx="27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Times" pitchFamily="-65" charset="0"/>
                </a:rPr>
                <a:t>Yes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6173" name="Rectangle 29"/>
            <p:cNvSpPr>
              <a:spLocks noChangeArrowheads="1"/>
            </p:cNvSpPr>
            <p:nvPr/>
          </p:nvSpPr>
          <p:spPr bwMode="auto">
            <a:xfrm>
              <a:off x="2601" y="2712"/>
              <a:ext cx="211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dirty="0">
                  <a:latin typeface="Times" pitchFamily="-65" charset="0"/>
                </a:rPr>
                <a:t>Because the effect of a pair of 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6174" name="Rectangle 30"/>
            <p:cNvSpPr>
              <a:spLocks noChangeArrowheads="1"/>
            </p:cNvSpPr>
            <p:nvPr/>
          </p:nvSpPr>
          <p:spPr bwMode="auto">
            <a:xfrm>
              <a:off x="4709" y="2709"/>
              <a:ext cx="36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 dirty="0">
                  <a:latin typeface="Times" pitchFamily="-65" charset="0"/>
                </a:rPr>
                <a:t>write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6175" name="Rectangle 31"/>
            <p:cNvSpPr>
              <a:spLocks noChangeArrowheads="1"/>
            </p:cNvSpPr>
            <p:nvPr/>
          </p:nvSpPr>
          <p:spPr bwMode="auto">
            <a:xfrm>
              <a:off x="5073" y="2701"/>
              <a:ext cx="7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dirty="0">
                  <a:latin typeface="Times" pitchFamily="-65" charset="0"/>
                </a:rPr>
                <a:t> operations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6176" name="Rectangle 32"/>
            <p:cNvSpPr>
              <a:spLocks noChangeArrowheads="1"/>
            </p:cNvSpPr>
            <p:nvPr/>
          </p:nvSpPr>
          <p:spPr bwMode="auto">
            <a:xfrm>
              <a:off x="2601" y="2927"/>
              <a:ext cx="271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Times" pitchFamily="-65" charset="0"/>
                </a:rPr>
                <a:t>depends on the order of their execution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6177" name="Rectangle 33"/>
            <p:cNvSpPr>
              <a:spLocks noChangeArrowheads="1"/>
            </p:cNvSpPr>
            <p:nvPr/>
          </p:nvSpPr>
          <p:spPr bwMode="auto">
            <a:xfrm>
              <a:off x="5116" y="2927"/>
              <a:ext cx="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Times" pitchFamily="-65" charset="0"/>
                </a:rPr>
                <a:t> 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46178" name="Line 34"/>
            <p:cNvSpPr>
              <a:spLocks noChangeShapeType="1"/>
            </p:cNvSpPr>
            <p:nvPr/>
          </p:nvSpPr>
          <p:spPr bwMode="auto">
            <a:xfrm>
              <a:off x="341" y="1117"/>
              <a:ext cx="55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179" name="Line 35"/>
            <p:cNvSpPr>
              <a:spLocks noChangeShapeType="1"/>
            </p:cNvSpPr>
            <p:nvPr/>
          </p:nvSpPr>
          <p:spPr bwMode="auto">
            <a:xfrm>
              <a:off x="341" y="1568"/>
              <a:ext cx="55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180" name="Line 36"/>
            <p:cNvSpPr>
              <a:spLocks noChangeShapeType="1"/>
            </p:cNvSpPr>
            <p:nvPr/>
          </p:nvSpPr>
          <p:spPr bwMode="auto">
            <a:xfrm>
              <a:off x="341" y="3161"/>
              <a:ext cx="55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4249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US" dirty="0" err="1">
                <a:solidFill>
                  <a:srgbClr val="FF0000"/>
                </a:solidFill>
              </a:rPr>
              <a:t>Serializability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3" y="1981200"/>
            <a:ext cx="9139237" cy="3671888"/>
          </a:xfrm>
        </p:spPr>
        <p:txBody>
          <a:bodyPr/>
          <a:lstStyle/>
          <a:p>
            <a:pPr>
              <a:buSzPct val="60000"/>
            </a:pPr>
            <a:r>
              <a:rPr lang="en-US" dirty="0"/>
              <a:t>Two transactions are serialized</a:t>
            </a:r>
          </a:p>
          <a:p>
            <a:pPr>
              <a:buSzPct val="60000"/>
            </a:pPr>
            <a:br>
              <a:rPr lang="en-US" dirty="0"/>
            </a:br>
            <a:r>
              <a:rPr lang="en-US" dirty="0"/>
              <a:t>if and only if</a:t>
            </a:r>
          </a:p>
          <a:p>
            <a:pPr>
              <a:buSzPct val="60000"/>
            </a:pPr>
            <a:br>
              <a:rPr lang="en-US" dirty="0"/>
            </a:br>
            <a:r>
              <a:rPr lang="en-US" dirty="0"/>
              <a:t>All pairs of conflicting operations of the two transactions are executed in the same order at all objects they both access.</a:t>
            </a:r>
          </a:p>
        </p:txBody>
      </p:sp>
    </p:spTree>
    <p:extLst>
      <p:ext uri="{BB962C8B-B14F-4D97-AF65-F5344CB8AC3E}">
        <p14:creationId xmlns:p14="http://schemas.microsoft.com/office/powerpoint/2010/main" val="1212809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GB" dirty="0">
                <a:solidFill>
                  <a:srgbClr val="FF0000"/>
                </a:solidFill>
              </a:rPr>
              <a:t>A non-serialized interleaving of operations of transactions </a:t>
            </a:r>
            <a:r>
              <a:rPr lang="en-GB" i="1" dirty="0">
                <a:solidFill>
                  <a:srgbClr val="FF0000"/>
                </a:solidFill>
              </a:rPr>
              <a:t>T</a:t>
            </a:r>
            <a:r>
              <a:rPr lang="en-GB" dirty="0">
                <a:solidFill>
                  <a:srgbClr val="FF0000"/>
                </a:solidFill>
              </a:rPr>
              <a:t> and </a:t>
            </a:r>
            <a:r>
              <a:rPr lang="en-GB" i="1" dirty="0">
                <a:solidFill>
                  <a:srgbClr val="FF0000"/>
                </a:solidFill>
              </a:rPr>
              <a:t>U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650243" name="Group 3"/>
          <p:cNvGrpSpPr>
            <a:grpSpLocks/>
          </p:cNvGrpSpPr>
          <p:nvPr/>
        </p:nvGrpSpPr>
        <p:grpSpPr bwMode="auto">
          <a:xfrm>
            <a:off x="1844675" y="2112963"/>
            <a:ext cx="4968875" cy="2905125"/>
            <a:chOff x="1259" y="1331"/>
            <a:chExt cx="3391" cy="1830"/>
          </a:xfrm>
        </p:grpSpPr>
        <p:sp>
          <p:nvSpPr>
            <p:cNvPr id="650244" name="Rectangle 4"/>
            <p:cNvSpPr>
              <a:spLocks noChangeArrowheads="1"/>
            </p:cNvSpPr>
            <p:nvPr/>
          </p:nvSpPr>
          <p:spPr bwMode="auto">
            <a:xfrm>
              <a:off x="1303" y="1387"/>
              <a:ext cx="95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200" b="1">
                  <a:latin typeface="Times" pitchFamily="-65" charset="0"/>
                </a:rPr>
                <a:t>Transaction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0245" name="Rectangle 5"/>
            <p:cNvSpPr>
              <a:spLocks noChangeArrowheads="1"/>
            </p:cNvSpPr>
            <p:nvPr/>
          </p:nvSpPr>
          <p:spPr bwMode="auto">
            <a:xfrm>
              <a:off x="2306" y="1387"/>
              <a:ext cx="10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200" b="1" i="1">
                  <a:latin typeface="Times" pitchFamily="-65" charset="0"/>
                </a:rPr>
                <a:t>T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0246" name="Rectangle 6"/>
            <p:cNvSpPr>
              <a:spLocks noChangeArrowheads="1"/>
            </p:cNvSpPr>
            <p:nvPr/>
          </p:nvSpPr>
          <p:spPr bwMode="auto">
            <a:xfrm>
              <a:off x="2411" y="1387"/>
              <a:ext cx="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200" b="1">
                  <a:latin typeface="Times" pitchFamily="-65" charset="0"/>
                </a:rPr>
                <a:t>: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0247" name="Rectangle 7"/>
            <p:cNvSpPr>
              <a:spLocks noChangeArrowheads="1"/>
            </p:cNvSpPr>
            <p:nvPr/>
          </p:nvSpPr>
          <p:spPr bwMode="auto">
            <a:xfrm>
              <a:off x="3133" y="1387"/>
              <a:ext cx="95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200" b="1">
                  <a:latin typeface="Times" pitchFamily="-65" charset="0"/>
                </a:rPr>
                <a:t>Transaction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0248" name="Rectangle 8"/>
            <p:cNvSpPr>
              <a:spLocks noChangeArrowheads="1"/>
            </p:cNvSpPr>
            <p:nvPr/>
          </p:nvSpPr>
          <p:spPr bwMode="auto">
            <a:xfrm>
              <a:off x="4136" y="1387"/>
              <a:ext cx="12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200" b="1" i="1">
                  <a:latin typeface="Times" pitchFamily="-65" charset="0"/>
                </a:rPr>
                <a:t>U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0249" name="Rectangle 9"/>
            <p:cNvSpPr>
              <a:spLocks noChangeArrowheads="1"/>
            </p:cNvSpPr>
            <p:nvPr/>
          </p:nvSpPr>
          <p:spPr bwMode="auto">
            <a:xfrm>
              <a:off x="4259" y="1387"/>
              <a:ext cx="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200" b="1">
                  <a:latin typeface="Times" pitchFamily="-65" charset="0"/>
                </a:rPr>
                <a:t>: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0250" name="Rectangle 10"/>
            <p:cNvSpPr>
              <a:spLocks noChangeArrowheads="1"/>
            </p:cNvSpPr>
            <p:nvPr/>
          </p:nvSpPr>
          <p:spPr bwMode="auto">
            <a:xfrm>
              <a:off x="1443" y="1757"/>
              <a:ext cx="77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200" i="1">
                  <a:latin typeface="Times" pitchFamily="-65" charset="0"/>
                </a:rPr>
                <a:t>x = read(i)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0251" name="Rectangle 11"/>
            <p:cNvSpPr>
              <a:spLocks noChangeArrowheads="1"/>
            </p:cNvSpPr>
            <p:nvPr/>
          </p:nvSpPr>
          <p:spPr bwMode="auto">
            <a:xfrm>
              <a:off x="1443" y="2003"/>
              <a:ext cx="79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200" i="1">
                  <a:latin typeface="Times" pitchFamily="-65" charset="0"/>
                </a:rPr>
                <a:t>write(i, 10)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0252" name="Rectangle 12"/>
            <p:cNvSpPr>
              <a:spLocks noChangeArrowheads="1"/>
            </p:cNvSpPr>
            <p:nvPr/>
          </p:nvSpPr>
          <p:spPr bwMode="auto">
            <a:xfrm>
              <a:off x="3133" y="2128"/>
              <a:ext cx="77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200" i="1">
                  <a:latin typeface="Times" pitchFamily="-65" charset="0"/>
                </a:rPr>
                <a:t>y = read(j)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0253" name="Rectangle 13"/>
            <p:cNvSpPr>
              <a:spLocks noChangeArrowheads="1"/>
            </p:cNvSpPr>
            <p:nvPr/>
          </p:nvSpPr>
          <p:spPr bwMode="auto">
            <a:xfrm>
              <a:off x="3133" y="2375"/>
              <a:ext cx="79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200" i="1">
                  <a:latin typeface="Times" pitchFamily="-65" charset="0"/>
                </a:rPr>
                <a:t>write(j, 30)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0254" name="Rectangle 14"/>
            <p:cNvSpPr>
              <a:spLocks noChangeArrowheads="1"/>
            </p:cNvSpPr>
            <p:nvPr/>
          </p:nvSpPr>
          <p:spPr bwMode="auto">
            <a:xfrm>
              <a:off x="1443" y="2742"/>
              <a:ext cx="79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200" i="1">
                  <a:latin typeface="Times" pitchFamily="-65" charset="0"/>
                </a:rPr>
                <a:t>write(j, 20)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0255" name="Rectangle 15"/>
            <p:cNvSpPr>
              <a:spLocks noChangeArrowheads="1"/>
            </p:cNvSpPr>
            <p:nvPr/>
          </p:nvSpPr>
          <p:spPr bwMode="auto">
            <a:xfrm>
              <a:off x="3133" y="2868"/>
              <a:ext cx="80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200" i="1">
                  <a:latin typeface="Times" pitchFamily="-65" charset="0"/>
                </a:rPr>
                <a:t>z = read (i)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0256" name="Line 16"/>
            <p:cNvSpPr>
              <a:spLocks noChangeShapeType="1"/>
            </p:cNvSpPr>
            <p:nvPr/>
          </p:nvSpPr>
          <p:spPr bwMode="auto">
            <a:xfrm>
              <a:off x="1259" y="1331"/>
              <a:ext cx="33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257" name="Line 17"/>
            <p:cNvSpPr>
              <a:spLocks noChangeShapeType="1"/>
            </p:cNvSpPr>
            <p:nvPr/>
          </p:nvSpPr>
          <p:spPr bwMode="auto">
            <a:xfrm>
              <a:off x="1259" y="1679"/>
              <a:ext cx="33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258" name="Line 18"/>
            <p:cNvSpPr>
              <a:spLocks noChangeShapeType="1"/>
            </p:cNvSpPr>
            <p:nvPr/>
          </p:nvSpPr>
          <p:spPr bwMode="auto">
            <a:xfrm>
              <a:off x="1259" y="3160"/>
              <a:ext cx="33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259" name="Line 19"/>
            <p:cNvSpPr>
              <a:spLocks noChangeShapeType="1"/>
            </p:cNvSpPr>
            <p:nvPr/>
          </p:nvSpPr>
          <p:spPr bwMode="auto">
            <a:xfrm>
              <a:off x="2963" y="1331"/>
              <a:ext cx="0" cy="18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1679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US" dirty="0">
                <a:solidFill>
                  <a:srgbClr val="FF0000"/>
                </a:solidFill>
              </a:rPr>
              <a:t>Recoverability of aborts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9139238" cy="3671888"/>
          </a:xfrm>
        </p:spPr>
        <p:txBody>
          <a:bodyPr/>
          <a:lstStyle/>
          <a:p>
            <a:pPr marL="342900" indent="0" algn="l">
              <a:buSzPct val="60000"/>
            </a:pPr>
            <a:r>
              <a:rPr lang="en-US" sz="2800" dirty="0"/>
              <a:t>Aborted transactions must be prevented from affecting other concurrent transactions</a:t>
            </a:r>
          </a:p>
          <a:p>
            <a:pPr marL="1143000" lvl="1" indent="-342900">
              <a:buClr>
                <a:schemeClr val="tx1"/>
              </a:buClr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sz="2400" dirty="0"/>
              <a:t>Dirty reads</a:t>
            </a:r>
          </a:p>
          <a:p>
            <a:pPr marL="1143000" lvl="1" indent="-342900">
              <a:buClr>
                <a:schemeClr val="tx1"/>
              </a:buClr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sz="2400" dirty="0"/>
              <a:t>Cascading aborts</a:t>
            </a:r>
          </a:p>
        </p:txBody>
      </p:sp>
    </p:spTree>
    <p:extLst>
      <p:ext uri="{BB962C8B-B14F-4D97-AF65-F5344CB8AC3E}">
        <p14:creationId xmlns:p14="http://schemas.microsoft.com/office/powerpoint/2010/main" val="485652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GB" dirty="0">
                <a:solidFill>
                  <a:srgbClr val="FF0000"/>
                </a:solidFill>
              </a:rPr>
              <a:t>A dirty read when transaction </a:t>
            </a:r>
            <a:r>
              <a:rPr lang="en-GB" i="1" dirty="0">
                <a:solidFill>
                  <a:srgbClr val="FF0000"/>
                </a:solidFill>
              </a:rPr>
              <a:t>T</a:t>
            </a:r>
            <a:r>
              <a:rPr lang="en-GB" dirty="0">
                <a:solidFill>
                  <a:srgbClr val="FF0000"/>
                </a:solidFill>
              </a:rPr>
              <a:t> aborts</a:t>
            </a:r>
          </a:p>
        </p:txBody>
      </p:sp>
      <p:sp>
        <p:nvSpPr>
          <p:cNvPr id="654339" name="Rectangle 3"/>
          <p:cNvSpPr>
            <a:spLocks noChangeArrowheads="1"/>
          </p:cNvSpPr>
          <p:nvPr/>
        </p:nvSpPr>
        <p:spPr bwMode="auto">
          <a:xfrm>
            <a:off x="3660775" y="2947988"/>
            <a:ext cx="23813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4340" name="Rectangle 4"/>
          <p:cNvSpPr>
            <a:spLocks noChangeArrowheads="1"/>
          </p:cNvSpPr>
          <p:nvPr/>
        </p:nvSpPr>
        <p:spPr bwMode="auto">
          <a:xfrm>
            <a:off x="7667625" y="2947988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4341" name="Rectangle 5"/>
          <p:cNvSpPr>
            <a:spLocks noChangeArrowheads="1"/>
          </p:cNvSpPr>
          <p:nvPr/>
        </p:nvSpPr>
        <p:spPr bwMode="auto">
          <a:xfrm>
            <a:off x="3660775" y="5516563"/>
            <a:ext cx="23813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4342" name="Rectangle 6"/>
          <p:cNvSpPr>
            <a:spLocks noChangeArrowheads="1"/>
          </p:cNvSpPr>
          <p:nvPr/>
        </p:nvSpPr>
        <p:spPr bwMode="auto">
          <a:xfrm>
            <a:off x="4581525" y="5516563"/>
            <a:ext cx="23813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4343" name="Rectangle 7"/>
          <p:cNvSpPr>
            <a:spLocks noChangeArrowheads="1"/>
          </p:cNvSpPr>
          <p:nvPr/>
        </p:nvSpPr>
        <p:spPr bwMode="auto">
          <a:xfrm>
            <a:off x="7667625" y="5516563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54344" name="Group 8"/>
          <p:cNvGrpSpPr>
            <a:grpSpLocks/>
          </p:cNvGrpSpPr>
          <p:nvPr/>
        </p:nvGrpSpPr>
        <p:grpSpPr bwMode="auto">
          <a:xfrm>
            <a:off x="576263" y="1776413"/>
            <a:ext cx="7988300" cy="3786187"/>
            <a:chOff x="393" y="1119"/>
            <a:chExt cx="5452" cy="2385"/>
          </a:xfrm>
        </p:grpSpPr>
        <p:sp>
          <p:nvSpPr>
            <p:cNvPr id="654345" name="Rectangle 9"/>
            <p:cNvSpPr>
              <a:spLocks noChangeArrowheads="1"/>
            </p:cNvSpPr>
            <p:nvPr/>
          </p:nvSpPr>
          <p:spPr bwMode="auto">
            <a:xfrm>
              <a:off x="526" y="1142"/>
              <a:ext cx="8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b="1">
                  <a:latin typeface="Times" pitchFamily="-65" charset="0"/>
                </a:rPr>
                <a:t>Transaction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4346" name="Rectangle 10"/>
            <p:cNvSpPr>
              <a:spLocks noChangeArrowheads="1"/>
            </p:cNvSpPr>
            <p:nvPr/>
          </p:nvSpPr>
          <p:spPr bwMode="auto">
            <a:xfrm>
              <a:off x="1422" y="1142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b="1" i="1">
                  <a:latin typeface="Times" pitchFamily="-65" charset="0"/>
                </a:rPr>
                <a:t>T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4347" name="Rectangle 11"/>
            <p:cNvSpPr>
              <a:spLocks noChangeArrowheads="1"/>
            </p:cNvSpPr>
            <p:nvPr/>
          </p:nvSpPr>
          <p:spPr bwMode="auto">
            <a:xfrm>
              <a:off x="1516" y="1142"/>
              <a:ext cx="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b="1">
                  <a:latin typeface="Times" pitchFamily="-65" charset="0"/>
                </a:rPr>
                <a:t>: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4348" name="Rectangle 12"/>
            <p:cNvSpPr>
              <a:spLocks noChangeArrowheads="1"/>
            </p:cNvSpPr>
            <p:nvPr/>
          </p:nvSpPr>
          <p:spPr bwMode="auto">
            <a:xfrm>
              <a:off x="1563" y="114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b="1">
                  <a:latin typeface="Times" pitchFamily="-65" charset="0"/>
                </a:rPr>
                <a:t> 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4349" name="Rectangle 13"/>
            <p:cNvSpPr>
              <a:spLocks noChangeArrowheads="1"/>
            </p:cNvSpPr>
            <p:nvPr/>
          </p:nvSpPr>
          <p:spPr bwMode="auto">
            <a:xfrm>
              <a:off x="542" y="1402"/>
              <a:ext cx="94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a.getBalance()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4350" name="Rectangle 14"/>
            <p:cNvSpPr>
              <a:spLocks noChangeArrowheads="1"/>
            </p:cNvSpPr>
            <p:nvPr/>
          </p:nvSpPr>
          <p:spPr bwMode="auto">
            <a:xfrm>
              <a:off x="542" y="1621"/>
              <a:ext cx="17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 dirty="0" err="1">
                  <a:latin typeface="Times" pitchFamily="-65" charset="0"/>
                </a:rPr>
                <a:t>a.setBalance</a:t>
              </a:r>
              <a:r>
                <a:rPr lang="en-GB" sz="2000" i="1" dirty="0">
                  <a:latin typeface="Times" pitchFamily="-65" charset="0"/>
                </a:rPr>
                <a:t>(balance + 10)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4351" name="Rectangle 15"/>
            <p:cNvSpPr>
              <a:spLocks noChangeArrowheads="1"/>
            </p:cNvSpPr>
            <p:nvPr/>
          </p:nvSpPr>
          <p:spPr bwMode="auto">
            <a:xfrm>
              <a:off x="3276" y="1142"/>
              <a:ext cx="8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b="1">
                  <a:latin typeface="Times" pitchFamily="-65" charset="0"/>
                </a:rPr>
                <a:t>Transaction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4352" name="Rectangle 16"/>
            <p:cNvSpPr>
              <a:spLocks noChangeArrowheads="1"/>
            </p:cNvSpPr>
            <p:nvPr/>
          </p:nvSpPr>
          <p:spPr bwMode="auto">
            <a:xfrm>
              <a:off x="4171" y="1142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b="1" i="1">
                  <a:latin typeface="Times" pitchFamily="-65" charset="0"/>
                </a:rPr>
                <a:t>U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4353" name="Rectangle 17"/>
            <p:cNvSpPr>
              <a:spLocks noChangeArrowheads="1"/>
            </p:cNvSpPr>
            <p:nvPr/>
          </p:nvSpPr>
          <p:spPr bwMode="auto">
            <a:xfrm>
              <a:off x="4281" y="1142"/>
              <a:ext cx="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b="1">
                  <a:latin typeface="Times" pitchFamily="-65" charset="0"/>
                </a:rPr>
                <a:t>: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4354" name="Rectangle 18"/>
            <p:cNvSpPr>
              <a:spLocks noChangeArrowheads="1"/>
            </p:cNvSpPr>
            <p:nvPr/>
          </p:nvSpPr>
          <p:spPr bwMode="auto">
            <a:xfrm>
              <a:off x="3276" y="1402"/>
              <a:ext cx="94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a.getBalance()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4355" name="Rectangle 19"/>
            <p:cNvSpPr>
              <a:spLocks noChangeArrowheads="1"/>
            </p:cNvSpPr>
            <p:nvPr/>
          </p:nvSpPr>
          <p:spPr bwMode="auto">
            <a:xfrm>
              <a:off x="3276" y="1621"/>
              <a:ext cx="17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a.setBalance(balance + 20)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4356" name="Line 20"/>
            <p:cNvSpPr>
              <a:spLocks noChangeShapeType="1"/>
            </p:cNvSpPr>
            <p:nvPr/>
          </p:nvSpPr>
          <p:spPr bwMode="auto">
            <a:xfrm>
              <a:off x="393" y="1119"/>
              <a:ext cx="271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357" name="Line 21"/>
            <p:cNvSpPr>
              <a:spLocks noChangeShapeType="1"/>
            </p:cNvSpPr>
            <p:nvPr/>
          </p:nvSpPr>
          <p:spPr bwMode="auto">
            <a:xfrm>
              <a:off x="3127" y="1119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358" name="Line 22"/>
            <p:cNvSpPr>
              <a:spLocks noChangeShapeType="1"/>
            </p:cNvSpPr>
            <p:nvPr/>
          </p:nvSpPr>
          <p:spPr bwMode="auto">
            <a:xfrm>
              <a:off x="3143" y="1119"/>
              <a:ext cx="2702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359" name="Line 23"/>
            <p:cNvSpPr>
              <a:spLocks noChangeShapeType="1"/>
            </p:cNvSpPr>
            <p:nvPr/>
          </p:nvSpPr>
          <p:spPr bwMode="auto">
            <a:xfrm>
              <a:off x="3127" y="1135"/>
              <a:ext cx="1" cy="69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360" name="Rectangle 24"/>
            <p:cNvSpPr>
              <a:spLocks noChangeArrowheads="1"/>
            </p:cNvSpPr>
            <p:nvPr/>
          </p:nvSpPr>
          <p:spPr bwMode="auto">
            <a:xfrm>
              <a:off x="542" y="1945"/>
              <a:ext cx="16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balance = a.getBalance()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4361" name="Rectangle 25"/>
            <p:cNvSpPr>
              <a:spLocks noChangeArrowheads="1"/>
            </p:cNvSpPr>
            <p:nvPr/>
          </p:nvSpPr>
          <p:spPr bwMode="auto">
            <a:xfrm>
              <a:off x="2521" y="1945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Times" pitchFamily="-65" charset="0"/>
                </a:rPr>
                <a:t>$100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4362" name="Line 26"/>
            <p:cNvSpPr>
              <a:spLocks noChangeShapeType="1"/>
            </p:cNvSpPr>
            <p:nvPr/>
          </p:nvSpPr>
          <p:spPr bwMode="auto">
            <a:xfrm>
              <a:off x="393" y="1842"/>
              <a:ext cx="209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363" name="Line 27"/>
            <p:cNvSpPr>
              <a:spLocks noChangeShapeType="1"/>
            </p:cNvSpPr>
            <p:nvPr/>
          </p:nvSpPr>
          <p:spPr bwMode="auto">
            <a:xfrm>
              <a:off x="2498" y="1842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364" name="Line 28"/>
            <p:cNvSpPr>
              <a:spLocks noChangeShapeType="1"/>
            </p:cNvSpPr>
            <p:nvPr/>
          </p:nvSpPr>
          <p:spPr bwMode="auto">
            <a:xfrm>
              <a:off x="2514" y="1842"/>
              <a:ext cx="59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365" name="Line 29"/>
            <p:cNvSpPr>
              <a:spLocks noChangeShapeType="1"/>
            </p:cNvSpPr>
            <p:nvPr/>
          </p:nvSpPr>
          <p:spPr bwMode="auto">
            <a:xfrm>
              <a:off x="3127" y="1842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366" name="Line 30"/>
            <p:cNvSpPr>
              <a:spLocks noChangeShapeType="1"/>
            </p:cNvSpPr>
            <p:nvPr/>
          </p:nvSpPr>
          <p:spPr bwMode="auto">
            <a:xfrm>
              <a:off x="3143" y="1842"/>
              <a:ext cx="207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367" name="Line 31"/>
            <p:cNvSpPr>
              <a:spLocks noChangeShapeType="1"/>
            </p:cNvSpPr>
            <p:nvPr/>
          </p:nvSpPr>
          <p:spPr bwMode="auto">
            <a:xfrm>
              <a:off x="5232" y="1842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368" name="Line 32"/>
            <p:cNvSpPr>
              <a:spLocks noChangeShapeType="1"/>
            </p:cNvSpPr>
            <p:nvPr/>
          </p:nvSpPr>
          <p:spPr bwMode="auto">
            <a:xfrm>
              <a:off x="5248" y="1842"/>
              <a:ext cx="59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369" name="Rectangle 33"/>
            <p:cNvSpPr>
              <a:spLocks noChangeArrowheads="1"/>
            </p:cNvSpPr>
            <p:nvPr/>
          </p:nvSpPr>
          <p:spPr bwMode="auto">
            <a:xfrm>
              <a:off x="2498" y="1857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370" name="Line 34"/>
            <p:cNvSpPr>
              <a:spLocks noChangeShapeType="1"/>
            </p:cNvSpPr>
            <p:nvPr/>
          </p:nvSpPr>
          <p:spPr bwMode="auto">
            <a:xfrm>
              <a:off x="3127" y="1857"/>
              <a:ext cx="1" cy="25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371" name="Rectangle 35"/>
            <p:cNvSpPr>
              <a:spLocks noChangeArrowheads="1"/>
            </p:cNvSpPr>
            <p:nvPr/>
          </p:nvSpPr>
          <p:spPr bwMode="auto">
            <a:xfrm>
              <a:off x="5232" y="1857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372" name="Rectangle 36"/>
            <p:cNvSpPr>
              <a:spLocks noChangeArrowheads="1"/>
            </p:cNvSpPr>
            <p:nvPr/>
          </p:nvSpPr>
          <p:spPr bwMode="auto">
            <a:xfrm>
              <a:off x="542" y="2212"/>
              <a:ext cx="17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a.setBalance(balance + 10)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4373" name="Rectangle 37"/>
            <p:cNvSpPr>
              <a:spLocks noChangeArrowheads="1"/>
            </p:cNvSpPr>
            <p:nvPr/>
          </p:nvSpPr>
          <p:spPr bwMode="auto">
            <a:xfrm>
              <a:off x="2521" y="2212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Times" pitchFamily="-65" charset="0"/>
                </a:rPr>
                <a:t>$110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4374" name="Rectangle 38"/>
            <p:cNvSpPr>
              <a:spLocks noChangeArrowheads="1"/>
            </p:cNvSpPr>
            <p:nvPr/>
          </p:nvSpPr>
          <p:spPr bwMode="auto">
            <a:xfrm>
              <a:off x="2498" y="2157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375" name="Line 39"/>
            <p:cNvSpPr>
              <a:spLocks noChangeShapeType="1"/>
            </p:cNvSpPr>
            <p:nvPr/>
          </p:nvSpPr>
          <p:spPr bwMode="auto">
            <a:xfrm>
              <a:off x="3127" y="2124"/>
              <a:ext cx="1" cy="25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376" name="Rectangle 40"/>
            <p:cNvSpPr>
              <a:spLocks noChangeArrowheads="1"/>
            </p:cNvSpPr>
            <p:nvPr/>
          </p:nvSpPr>
          <p:spPr bwMode="auto">
            <a:xfrm>
              <a:off x="5232" y="2124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377" name="Rectangle 41"/>
            <p:cNvSpPr>
              <a:spLocks noChangeArrowheads="1"/>
            </p:cNvSpPr>
            <p:nvPr/>
          </p:nvSpPr>
          <p:spPr bwMode="auto">
            <a:xfrm>
              <a:off x="3276" y="2435"/>
              <a:ext cx="16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balance = a.getBalance()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4378" name="Rectangle 42"/>
            <p:cNvSpPr>
              <a:spLocks noChangeArrowheads="1"/>
            </p:cNvSpPr>
            <p:nvPr/>
          </p:nvSpPr>
          <p:spPr bwMode="auto">
            <a:xfrm>
              <a:off x="5255" y="2435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Times" pitchFamily="-65" charset="0"/>
                </a:rPr>
                <a:t>$110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4379" name="Rectangle 43"/>
            <p:cNvSpPr>
              <a:spLocks noChangeArrowheads="1"/>
            </p:cNvSpPr>
            <p:nvPr/>
          </p:nvSpPr>
          <p:spPr bwMode="auto">
            <a:xfrm>
              <a:off x="2498" y="2391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380" name="Line 44"/>
            <p:cNvSpPr>
              <a:spLocks noChangeShapeType="1"/>
            </p:cNvSpPr>
            <p:nvPr/>
          </p:nvSpPr>
          <p:spPr bwMode="auto">
            <a:xfrm>
              <a:off x="3127" y="2391"/>
              <a:ext cx="1" cy="25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381" name="Rectangle 45"/>
            <p:cNvSpPr>
              <a:spLocks noChangeArrowheads="1"/>
            </p:cNvSpPr>
            <p:nvPr/>
          </p:nvSpPr>
          <p:spPr bwMode="auto">
            <a:xfrm>
              <a:off x="5232" y="2435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382" name="Rectangle 46"/>
            <p:cNvSpPr>
              <a:spLocks noChangeArrowheads="1"/>
            </p:cNvSpPr>
            <p:nvPr/>
          </p:nvSpPr>
          <p:spPr bwMode="auto">
            <a:xfrm>
              <a:off x="3276" y="2757"/>
              <a:ext cx="17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a.setBalance(balance + 20)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4383" name="Rectangle 47"/>
            <p:cNvSpPr>
              <a:spLocks noChangeArrowheads="1"/>
            </p:cNvSpPr>
            <p:nvPr/>
          </p:nvSpPr>
          <p:spPr bwMode="auto">
            <a:xfrm>
              <a:off x="5051" y="2757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4384" name="Rectangle 48"/>
            <p:cNvSpPr>
              <a:spLocks noChangeArrowheads="1"/>
            </p:cNvSpPr>
            <p:nvPr/>
          </p:nvSpPr>
          <p:spPr bwMode="auto">
            <a:xfrm>
              <a:off x="5082" y="2757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Times" pitchFamily="-65" charset="0"/>
                </a:rPr>
                <a:t>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4385" name="Rectangle 49"/>
            <p:cNvSpPr>
              <a:spLocks noChangeArrowheads="1"/>
            </p:cNvSpPr>
            <p:nvPr/>
          </p:nvSpPr>
          <p:spPr bwMode="auto">
            <a:xfrm>
              <a:off x="5255" y="2757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Times" pitchFamily="-65" charset="0"/>
                </a:rPr>
                <a:t>$130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4386" name="Rectangle 50"/>
            <p:cNvSpPr>
              <a:spLocks noChangeArrowheads="1"/>
            </p:cNvSpPr>
            <p:nvPr/>
          </p:nvSpPr>
          <p:spPr bwMode="auto">
            <a:xfrm>
              <a:off x="2498" y="2658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387" name="Line 51"/>
            <p:cNvSpPr>
              <a:spLocks noChangeShapeType="1"/>
            </p:cNvSpPr>
            <p:nvPr/>
          </p:nvSpPr>
          <p:spPr bwMode="auto">
            <a:xfrm>
              <a:off x="3127" y="2658"/>
              <a:ext cx="1" cy="25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388" name="Rectangle 52"/>
            <p:cNvSpPr>
              <a:spLocks noChangeArrowheads="1"/>
            </p:cNvSpPr>
            <p:nvPr/>
          </p:nvSpPr>
          <p:spPr bwMode="auto">
            <a:xfrm>
              <a:off x="5232" y="2702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389" name="Rectangle 53"/>
            <p:cNvSpPr>
              <a:spLocks noChangeArrowheads="1"/>
            </p:cNvSpPr>
            <p:nvPr/>
          </p:nvSpPr>
          <p:spPr bwMode="auto">
            <a:xfrm>
              <a:off x="3276" y="3027"/>
              <a:ext cx="123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commit transaction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4390" name="Rectangle 54"/>
            <p:cNvSpPr>
              <a:spLocks noChangeArrowheads="1"/>
            </p:cNvSpPr>
            <p:nvPr/>
          </p:nvSpPr>
          <p:spPr bwMode="auto">
            <a:xfrm>
              <a:off x="2498" y="2925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391" name="Line 55"/>
            <p:cNvSpPr>
              <a:spLocks noChangeShapeType="1"/>
            </p:cNvSpPr>
            <p:nvPr/>
          </p:nvSpPr>
          <p:spPr bwMode="auto">
            <a:xfrm>
              <a:off x="3127" y="2925"/>
              <a:ext cx="1" cy="25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392" name="Rectangle 56"/>
            <p:cNvSpPr>
              <a:spLocks noChangeArrowheads="1"/>
            </p:cNvSpPr>
            <p:nvPr/>
          </p:nvSpPr>
          <p:spPr bwMode="auto">
            <a:xfrm>
              <a:off x="5232" y="2925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393" name="Rectangle 57"/>
            <p:cNvSpPr>
              <a:spLocks noChangeArrowheads="1"/>
            </p:cNvSpPr>
            <p:nvPr/>
          </p:nvSpPr>
          <p:spPr bwMode="auto">
            <a:xfrm>
              <a:off x="542" y="3294"/>
              <a:ext cx="111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 i="1">
                  <a:latin typeface="Times" pitchFamily="-65" charset="0"/>
                </a:rPr>
                <a:t>abort transaction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54394" name="Line 58"/>
            <p:cNvSpPr>
              <a:spLocks noChangeShapeType="1"/>
            </p:cNvSpPr>
            <p:nvPr/>
          </p:nvSpPr>
          <p:spPr bwMode="auto">
            <a:xfrm>
              <a:off x="393" y="3503"/>
              <a:ext cx="209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395" name="Rectangle 59"/>
            <p:cNvSpPr>
              <a:spLocks noChangeArrowheads="1"/>
            </p:cNvSpPr>
            <p:nvPr/>
          </p:nvSpPr>
          <p:spPr bwMode="auto">
            <a:xfrm>
              <a:off x="2498" y="3192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396" name="Line 60"/>
            <p:cNvSpPr>
              <a:spLocks noChangeShapeType="1"/>
            </p:cNvSpPr>
            <p:nvPr/>
          </p:nvSpPr>
          <p:spPr bwMode="auto">
            <a:xfrm>
              <a:off x="2498" y="350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397" name="Line 61"/>
            <p:cNvSpPr>
              <a:spLocks noChangeShapeType="1"/>
            </p:cNvSpPr>
            <p:nvPr/>
          </p:nvSpPr>
          <p:spPr bwMode="auto">
            <a:xfrm>
              <a:off x="2514" y="3503"/>
              <a:ext cx="59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398" name="Line 62"/>
            <p:cNvSpPr>
              <a:spLocks noChangeShapeType="1"/>
            </p:cNvSpPr>
            <p:nvPr/>
          </p:nvSpPr>
          <p:spPr bwMode="auto">
            <a:xfrm>
              <a:off x="3127" y="3192"/>
              <a:ext cx="1" cy="28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399" name="Line 63"/>
            <p:cNvSpPr>
              <a:spLocks noChangeShapeType="1"/>
            </p:cNvSpPr>
            <p:nvPr/>
          </p:nvSpPr>
          <p:spPr bwMode="auto">
            <a:xfrm>
              <a:off x="3127" y="350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400" name="Line 64"/>
            <p:cNvSpPr>
              <a:spLocks noChangeShapeType="1"/>
            </p:cNvSpPr>
            <p:nvPr/>
          </p:nvSpPr>
          <p:spPr bwMode="auto">
            <a:xfrm>
              <a:off x="3143" y="3503"/>
              <a:ext cx="207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401" name="Rectangle 65"/>
            <p:cNvSpPr>
              <a:spLocks noChangeArrowheads="1"/>
            </p:cNvSpPr>
            <p:nvPr/>
          </p:nvSpPr>
          <p:spPr bwMode="auto">
            <a:xfrm>
              <a:off x="5232" y="3192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402" name="Line 66"/>
            <p:cNvSpPr>
              <a:spLocks noChangeShapeType="1"/>
            </p:cNvSpPr>
            <p:nvPr/>
          </p:nvSpPr>
          <p:spPr bwMode="auto">
            <a:xfrm>
              <a:off x="5232" y="350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403" name="Line 67"/>
            <p:cNvSpPr>
              <a:spLocks noChangeShapeType="1"/>
            </p:cNvSpPr>
            <p:nvPr/>
          </p:nvSpPr>
          <p:spPr bwMode="auto">
            <a:xfrm>
              <a:off x="5248" y="3503"/>
              <a:ext cx="59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5898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US" dirty="0">
                <a:solidFill>
                  <a:srgbClr val="FF0000"/>
                </a:solidFill>
              </a:rPr>
              <a:t>Cascading aborts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39238" cy="3671888"/>
          </a:xfrm>
        </p:spPr>
        <p:txBody>
          <a:bodyPr/>
          <a:lstStyle/>
          <a:p>
            <a:pPr marL="800100" indent="-342900" algn="l">
              <a:buSzPct val="60000"/>
            </a:pPr>
            <a:r>
              <a:rPr lang="en-US" sz="2800" dirty="0"/>
              <a:t>Suppose:</a:t>
            </a:r>
          </a:p>
          <a:p>
            <a:pPr marL="1204912" lvl="2" indent="-342900">
              <a:buSzPct val="60000"/>
              <a:buBlip>
                <a:blip r:embed="rId3"/>
              </a:buBlip>
            </a:pPr>
            <a:r>
              <a:rPr lang="en-US" dirty="0"/>
              <a:t>Transaction U has seen the effects of transaction T</a:t>
            </a:r>
          </a:p>
          <a:p>
            <a:pPr marL="1204912" lvl="2" indent="-342900"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dirty="0"/>
              <a:t>Transaction V has seen the effects of transaction U</a:t>
            </a:r>
          </a:p>
          <a:p>
            <a:pPr marL="1204912" lvl="2" indent="-342900"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dirty="0"/>
              <a:t>T decides to abort</a:t>
            </a:r>
          </a:p>
          <a:p>
            <a:pPr marL="800100" indent="-342900" algn="l">
              <a:buSzPct val="60000"/>
              <a:buFont typeface="Times New Roman" pitchFamily="-65" charset="0"/>
              <a:buBlip>
                <a:blip r:embed="rId3"/>
              </a:buBlip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3519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US" dirty="0">
                <a:solidFill>
                  <a:srgbClr val="FF0000"/>
                </a:solidFill>
              </a:rPr>
              <a:t>Cascading aborts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39238" cy="3671888"/>
          </a:xfrm>
        </p:spPr>
        <p:txBody>
          <a:bodyPr/>
          <a:lstStyle/>
          <a:p>
            <a:pPr marL="800100" indent="-342900" algn="l">
              <a:buSzPct val="60000"/>
            </a:pPr>
            <a:r>
              <a:rPr lang="en-US" sz="2800" dirty="0"/>
              <a:t>Suppose:</a:t>
            </a:r>
          </a:p>
          <a:p>
            <a:pPr marL="1204912" lvl="2" indent="-342900">
              <a:buSzPct val="60000"/>
              <a:buBlip>
                <a:blip r:embed="rId3"/>
              </a:buBlip>
            </a:pPr>
            <a:r>
              <a:rPr lang="en-US" dirty="0"/>
              <a:t>Transaction U has seen the effects of transaction T</a:t>
            </a:r>
          </a:p>
          <a:p>
            <a:pPr marL="1204912" lvl="2" indent="-342900">
              <a:buSzPct val="60000"/>
              <a:buBlip>
                <a:blip r:embed="rId3"/>
              </a:buBlip>
            </a:pPr>
            <a:r>
              <a:rPr lang="en-US" dirty="0"/>
              <a:t>Transaction V has seen the effects of transaction U</a:t>
            </a:r>
          </a:p>
          <a:p>
            <a:pPr marL="1204912" lvl="2" indent="-342900">
              <a:buSzPct val="60000"/>
              <a:buBlip>
                <a:blip r:embed="rId3"/>
              </a:buBlip>
            </a:pPr>
            <a:r>
              <a:rPr lang="en-US" dirty="0"/>
              <a:t>T decides to abort</a:t>
            </a:r>
          </a:p>
          <a:p>
            <a:pPr marL="457200" indent="0" algn="l">
              <a:buSzPct val="60000"/>
            </a:pPr>
            <a:endParaRPr lang="en-US" sz="2800" dirty="0"/>
          </a:p>
          <a:p>
            <a:pPr marL="800100" indent="-342900" algn="l">
              <a:buSzPct val="60000"/>
            </a:pPr>
            <a:r>
              <a:rPr lang="en-US" sz="2800" dirty="0"/>
              <a:t>V </a:t>
            </a:r>
            <a:r>
              <a:rPr lang="en-US" sz="2800" i="1" dirty="0"/>
              <a:t>and</a:t>
            </a:r>
            <a:r>
              <a:rPr lang="en-US" sz="2800" dirty="0"/>
              <a:t> U must abort</a:t>
            </a:r>
          </a:p>
        </p:txBody>
      </p:sp>
    </p:spTree>
    <p:extLst>
      <p:ext uri="{BB962C8B-B14F-4D97-AF65-F5344CB8AC3E}">
        <p14:creationId xmlns:p14="http://schemas.microsoft.com/office/powerpoint/2010/main" val="1085593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GB" dirty="0">
                <a:solidFill>
                  <a:srgbClr val="FF0000"/>
                </a:solidFill>
              </a:rPr>
              <a:t>Transactions </a:t>
            </a:r>
            <a:r>
              <a:rPr lang="en-GB" i="1" dirty="0">
                <a:solidFill>
                  <a:srgbClr val="FF0000"/>
                </a:solidFill>
              </a:rPr>
              <a:t>T</a:t>
            </a:r>
            <a:r>
              <a:rPr lang="en-GB" dirty="0">
                <a:solidFill>
                  <a:srgbClr val="FF0000"/>
                </a:solidFill>
              </a:rPr>
              <a:t> and </a:t>
            </a:r>
            <a:r>
              <a:rPr lang="en-GB" i="1" dirty="0">
                <a:solidFill>
                  <a:srgbClr val="FF0000"/>
                </a:solidFill>
              </a:rPr>
              <a:t>U</a:t>
            </a:r>
            <a:r>
              <a:rPr lang="en-GB" dirty="0">
                <a:solidFill>
                  <a:srgbClr val="FF0000"/>
                </a:solidFill>
              </a:rPr>
              <a:t> with locks</a:t>
            </a:r>
          </a:p>
        </p:txBody>
      </p:sp>
      <p:sp>
        <p:nvSpPr>
          <p:cNvPr id="662531" name="Rectangle 3"/>
          <p:cNvSpPr>
            <a:spLocks noChangeArrowheads="1"/>
          </p:cNvSpPr>
          <p:nvPr/>
        </p:nvSpPr>
        <p:spPr bwMode="auto">
          <a:xfrm>
            <a:off x="3133725" y="2517775"/>
            <a:ext cx="17463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2532" name="Rectangle 4"/>
          <p:cNvSpPr>
            <a:spLocks noChangeArrowheads="1"/>
          </p:cNvSpPr>
          <p:nvPr/>
        </p:nvSpPr>
        <p:spPr bwMode="auto">
          <a:xfrm>
            <a:off x="6332538" y="2517775"/>
            <a:ext cx="1746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2533" name="Rectangle 5"/>
          <p:cNvSpPr>
            <a:spLocks noChangeArrowheads="1"/>
          </p:cNvSpPr>
          <p:nvPr/>
        </p:nvSpPr>
        <p:spPr bwMode="auto">
          <a:xfrm>
            <a:off x="3133725" y="2803525"/>
            <a:ext cx="17463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2534" name="Rectangle 6"/>
          <p:cNvSpPr>
            <a:spLocks noChangeArrowheads="1"/>
          </p:cNvSpPr>
          <p:nvPr/>
        </p:nvSpPr>
        <p:spPr bwMode="auto">
          <a:xfrm>
            <a:off x="6332538" y="2803525"/>
            <a:ext cx="1746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2535" name="Rectangle 7"/>
          <p:cNvSpPr>
            <a:spLocks noChangeArrowheads="1"/>
          </p:cNvSpPr>
          <p:nvPr/>
        </p:nvSpPr>
        <p:spPr bwMode="auto">
          <a:xfrm>
            <a:off x="3133725" y="5981700"/>
            <a:ext cx="17463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2536" name="Rectangle 8"/>
          <p:cNvSpPr>
            <a:spLocks noChangeArrowheads="1"/>
          </p:cNvSpPr>
          <p:nvPr/>
        </p:nvSpPr>
        <p:spPr bwMode="auto">
          <a:xfrm>
            <a:off x="4316413" y="5981700"/>
            <a:ext cx="1746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2537" name="Rectangle 9"/>
          <p:cNvSpPr>
            <a:spLocks noChangeArrowheads="1"/>
          </p:cNvSpPr>
          <p:nvPr/>
        </p:nvSpPr>
        <p:spPr bwMode="auto">
          <a:xfrm>
            <a:off x="6332538" y="5981700"/>
            <a:ext cx="1746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62538" name="Group 10"/>
          <p:cNvGrpSpPr>
            <a:grpSpLocks/>
          </p:cNvGrpSpPr>
          <p:nvPr/>
        </p:nvGrpSpPr>
        <p:grpSpPr bwMode="auto">
          <a:xfrm>
            <a:off x="1136650" y="1349375"/>
            <a:ext cx="6361113" cy="4684713"/>
            <a:chOff x="776" y="850"/>
            <a:chExt cx="4341" cy="2951"/>
          </a:xfrm>
        </p:grpSpPr>
        <p:sp>
          <p:nvSpPr>
            <p:cNvPr id="662539" name="Rectangle 11"/>
            <p:cNvSpPr>
              <a:spLocks noChangeArrowheads="1"/>
            </p:cNvSpPr>
            <p:nvPr/>
          </p:nvSpPr>
          <p:spPr bwMode="auto">
            <a:xfrm>
              <a:off x="870" y="867"/>
              <a:ext cx="6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b="1" dirty="0">
                  <a:latin typeface="Times" pitchFamily="-65" charset="0"/>
                </a:rPr>
                <a:t>Transaction 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540" name="Rectangle 12"/>
            <p:cNvSpPr>
              <a:spLocks noChangeArrowheads="1"/>
            </p:cNvSpPr>
            <p:nvPr/>
          </p:nvSpPr>
          <p:spPr bwMode="auto">
            <a:xfrm>
              <a:off x="1557" y="867"/>
              <a:ext cx="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b="1" i="1" dirty="0">
                  <a:latin typeface="Times" pitchFamily="-65" charset="0"/>
                </a:rPr>
                <a:t>T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541" name="Rectangle 13"/>
            <p:cNvSpPr>
              <a:spLocks noChangeArrowheads="1"/>
            </p:cNvSpPr>
            <p:nvPr/>
          </p:nvSpPr>
          <p:spPr bwMode="auto">
            <a:xfrm>
              <a:off x="1630" y="867"/>
              <a:ext cx="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b="1">
                  <a:latin typeface="Times" pitchFamily="-65" charset="0"/>
                </a:rPr>
                <a:t>: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542" name="Rectangle 14"/>
            <p:cNvSpPr>
              <a:spLocks noChangeArrowheads="1"/>
            </p:cNvSpPr>
            <p:nvPr/>
          </p:nvSpPr>
          <p:spPr bwMode="auto">
            <a:xfrm>
              <a:off x="1666" y="867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b="1">
                  <a:latin typeface="Times" pitchFamily="-65" charset="0"/>
                </a:rPr>
                <a:t> 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543" name="Rectangle 15"/>
            <p:cNvSpPr>
              <a:spLocks noChangeArrowheads="1"/>
            </p:cNvSpPr>
            <p:nvPr/>
          </p:nvSpPr>
          <p:spPr bwMode="auto">
            <a:xfrm>
              <a:off x="890" y="1039"/>
              <a:ext cx="131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i="1">
                  <a:latin typeface="Times" pitchFamily="-65" charset="0"/>
                </a:rPr>
                <a:t>balance = b.getBalance()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544" name="Rectangle 16"/>
            <p:cNvSpPr>
              <a:spLocks noChangeArrowheads="1"/>
            </p:cNvSpPr>
            <p:nvPr/>
          </p:nvSpPr>
          <p:spPr bwMode="auto">
            <a:xfrm>
              <a:off x="890" y="1208"/>
              <a:ext cx="113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i="1">
                  <a:latin typeface="Times" pitchFamily="-65" charset="0"/>
                </a:rPr>
                <a:t>b.setBalance(bal*1.1)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545" name="Rectangle 17"/>
            <p:cNvSpPr>
              <a:spLocks noChangeArrowheads="1"/>
            </p:cNvSpPr>
            <p:nvPr/>
          </p:nvSpPr>
          <p:spPr bwMode="auto">
            <a:xfrm>
              <a:off x="890" y="1366"/>
              <a:ext cx="9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i="1">
                  <a:latin typeface="Times" pitchFamily="-65" charset="0"/>
                </a:rPr>
                <a:t>a.withdraw(bal/10)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546" name="Rectangle 18"/>
            <p:cNvSpPr>
              <a:spLocks noChangeArrowheads="1"/>
            </p:cNvSpPr>
            <p:nvPr/>
          </p:nvSpPr>
          <p:spPr bwMode="auto">
            <a:xfrm>
              <a:off x="3060" y="867"/>
              <a:ext cx="6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b="1" dirty="0">
                  <a:latin typeface="Times" pitchFamily="-65" charset="0"/>
                </a:rPr>
                <a:t>Transaction 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547" name="Rectangle 19"/>
            <p:cNvSpPr>
              <a:spLocks noChangeArrowheads="1"/>
            </p:cNvSpPr>
            <p:nvPr/>
          </p:nvSpPr>
          <p:spPr bwMode="auto">
            <a:xfrm>
              <a:off x="3748" y="867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b="1" i="1" dirty="0">
                  <a:latin typeface="Times" pitchFamily="-65" charset="0"/>
                </a:rPr>
                <a:t>U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548" name="Rectangle 20"/>
            <p:cNvSpPr>
              <a:spLocks noChangeArrowheads="1"/>
            </p:cNvSpPr>
            <p:nvPr/>
          </p:nvSpPr>
          <p:spPr bwMode="auto">
            <a:xfrm>
              <a:off x="3832" y="867"/>
              <a:ext cx="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b="1">
                  <a:latin typeface="Times" pitchFamily="-65" charset="0"/>
                </a:rPr>
                <a:t>: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549" name="Rectangle 21"/>
            <p:cNvSpPr>
              <a:spLocks noChangeArrowheads="1"/>
            </p:cNvSpPr>
            <p:nvPr/>
          </p:nvSpPr>
          <p:spPr bwMode="auto">
            <a:xfrm>
              <a:off x="3868" y="93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b="1">
                  <a:latin typeface="Times" pitchFamily="-65" charset="0"/>
                </a:rPr>
                <a:t> 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550" name="Rectangle 22"/>
            <p:cNvSpPr>
              <a:spLocks noChangeArrowheads="1"/>
            </p:cNvSpPr>
            <p:nvPr/>
          </p:nvSpPr>
          <p:spPr bwMode="auto">
            <a:xfrm>
              <a:off x="3060" y="1072"/>
              <a:ext cx="131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i="1">
                  <a:latin typeface="Times" pitchFamily="-65" charset="0"/>
                </a:rPr>
                <a:t>balance = b.getBalance()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551" name="Rectangle 23"/>
            <p:cNvSpPr>
              <a:spLocks noChangeArrowheads="1"/>
            </p:cNvSpPr>
            <p:nvPr/>
          </p:nvSpPr>
          <p:spPr bwMode="auto">
            <a:xfrm>
              <a:off x="3060" y="1200"/>
              <a:ext cx="113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i="1">
                  <a:latin typeface="Times" pitchFamily="-65" charset="0"/>
                </a:rPr>
                <a:t>b.setBalance(bal*1.1)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552" name="Rectangle 24"/>
            <p:cNvSpPr>
              <a:spLocks noChangeArrowheads="1"/>
            </p:cNvSpPr>
            <p:nvPr/>
          </p:nvSpPr>
          <p:spPr bwMode="auto">
            <a:xfrm>
              <a:off x="3060" y="1369"/>
              <a:ext cx="98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i="1">
                  <a:latin typeface="Times" pitchFamily="-65" charset="0"/>
                </a:rPr>
                <a:t>c.withdraw(bal/10)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553" name="Line 25"/>
            <p:cNvSpPr>
              <a:spLocks noChangeShapeType="1"/>
            </p:cNvSpPr>
            <p:nvPr/>
          </p:nvSpPr>
          <p:spPr bwMode="auto">
            <a:xfrm>
              <a:off x="776" y="850"/>
              <a:ext cx="215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554" name="Line 26"/>
            <p:cNvSpPr>
              <a:spLocks noChangeShapeType="1"/>
            </p:cNvSpPr>
            <p:nvPr/>
          </p:nvSpPr>
          <p:spPr bwMode="auto">
            <a:xfrm>
              <a:off x="2946" y="850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555" name="Line 27"/>
            <p:cNvSpPr>
              <a:spLocks noChangeShapeType="1"/>
            </p:cNvSpPr>
            <p:nvPr/>
          </p:nvSpPr>
          <p:spPr bwMode="auto">
            <a:xfrm>
              <a:off x="2958" y="850"/>
              <a:ext cx="215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556" name="Line 28"/>
            <p:cNvSpPr>
              <a:spLocks noChangeShapeType="1"/>
            </p:cNvSpPr>
            <p:nvPr/>
          </p:nvSpPr>
          <p:spPr bwMode="auto">
            <a:xfrm>
              <a:off x="2946" y="862"/>
              <a:ext cx="1" cy="6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557" name="Rectangle 29"/>
            <p:cNvSpPr>
              <a:spLocks noChangeArrowheads="1"/>
            </p:cNvSpPr>
            <p:nvPr/>
          </p:nvSpPr>
          <p:spPr bwMode="auto">
            <a:xfrm>
              <a:off x="890" y="1616"/>
              <a:ext cx="56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Times" pitchFamily="-65" charset="0"/>
                </a:rPr>
                <a:t>Operations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558" name="Rectangle 30"/>
            <p:cNvSpPr>
              <a:spLocks noChangeArrowheads="1"/>
            </p:cNvSpPr>
            <p:nvPr/>
          </p:nvSpPr>
          <p:spPr bwMode="auto">
            <a:xfrm>
              <a:off x="2156" y="1616"/>
              <a:ext cx="31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Times" pitchFamily="-65" charset="0"/>
                </a:rPr>
                <a:t>Locks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559" name="Rectangle 31"/>
            <p:cNvSpPr>
              <a:spLocks noChangeArrowheads="1"/>
            </p:cNvSpPr>
            <p:nvPr/>
          </p:nvSpPr>
          <p:spPr bwMode="auto">
            <a:xfrm>
              <a:off x="3060" y="1616"/>
              <a:ext cx="56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Times" pitchFamily="-65" charset="0"/>
                </a:rPr>
                <a:t>Operations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560" name="Rectangle 32"/>
            <p:cNvSpPr>
              <a:spLocks noChangeArrowheads="1"/>
            </p:cNvSpPr>
            <p:nvPr/>
          </p:nvSpPr>
          <p:spPr bwMode="auto">
            <a:xfrm>
              <a:off x="4339" y="1616"/>
              <a:ext cx="31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Times" pitchFamily="-65" charset="0"/>
                </a:rPr>
                <a:t>Locks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561" name="Line 33"/>
            <p:cNvSpPr>
              <a:spLocks noChangeShapeType="1"/>
            </p:cNvSpPr>
            <p:nvPr/>
          </p:nvSpPr>
          <p:spPr bwMode="auto">
            <a:xfrm>
              <a:off x="776" y="1573"/>
              <a:ext cx="135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562" name="Line 34"/>
            <p:cNvSpPr>
              <a:spLocks noChangeShapeType="1"/>
            </p:cNvSpPr>
            <p:nvPr/>
          </p:nvSpPr>
          <p:spPr bwMode="auto">
            <a:xfrm>
              <a:off x="2138" y="1573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563" name="Line 35"/>
            <p:cNvSpPr>
              <a:spLocks noChangeShapeType="1"/>
            </p:cNvSpPr>
            <p:nvPr/>
          </p:nvSpPr>
          <p:spPr bwMode="auto">
            <a:xfrm>
              <a:off x="2150" y="1573"/>
              <a:ext cx="78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564" name="Line 36"/>
            <p:cNvSpPr>
              <a:spLocks noChangeShapeType="1"/>
            </p:cNvSpPr>
            <p:nvPr/>
          </p:nvSpPr>
          <p:spPr bwMode="auto">
            <a:xfrm>
              <a:off x="2946" y="1573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565" name="Line 37"/>
            <p:cNvSpPr>
              <a:spLocks noChangeShapeType="1"/>
            </p:cNvSpPr>
            <p:nvPr/>
          </p:nvSpPr>
          <p:spPr bwMode="auto">
            <a:xfrm>
              <a:off x="2958" y="1573"/>
              <a:ext cx="135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566" name="Line 38"/>
            <p:cNvSpPr>
              <a:spLocks noChangeShapeType="1"/>
            </p:cNvSpPr>
            <p:nvPr/>
          </p:nvSpPr>
          <p:spPr bwMode="auto">
            <a:xfrm>
              <a:off x="4321" y="1573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567" name="Line 39"/>
            <p:cNvSpPr>
              <a:spLocks noChangeShapeType="1"/>
            </p:cNvSpPr>
            <p:nvPr/>
          </p:nvSpPr>
          <p:spPr bwMode="auto">
            <a:xfrm>
              <a:off x="4333" y="1573"/>
              <a:ext cx="78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568" name="Rectangle 40"/>
            <p:cNvSpPr>
              <a:spLocks noChangeArrowheads="1"/>
            </p:cNvSpPr>
            <p:nvPr/>
          </p:nvSpPr>
          <p:spPr bwMode="auto">
            <a:xfrm>
              <a:off x="2138" y="1586"/>
              <a:ext cx="12" cy="1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569" name="Line 41"/>
            <p:cNvSpPr>
              <a:spLocks noChangeShapeType="1"/>
            </p:cNvSpPr>
            <p:nvPr/>
          </p:nvSpPr>
          <p:spPr bwMode="auto">
            <a:xfrm>
              <a:off x="2946" y="1586"/>
              <a:ext cx="1" cy="15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570" name="Rectangle 42"/>
            <p:cNvSpPr>
              <a:spLocks noChangeArrowheads="1"/>
            </p:cNvSpPr>
            <p:nvPr/>
          </p:nvSpPr>
          <p:spPr bwMode="auto">
            <a:xfrm>
              <a:off x="4321" y="1586"/>
              <a:ext cx="12" cy="1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571" name="Rectangle 43"/>
            <p:cNvSpPr>
              <a:spLocks noChangeArrowheads="1"/>
            </p:cNvSpPr>
            <p:nvPr/>
          </p:nvSpPr>
          <p:spPr bwMode="auto">
            <a:xfrm>
              <a:off x="890" y="1844"/>
              <a:ext cx="86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i="1">
                  <a:latin typeface="Times" pitchFamily="-65" charset="0"/>
                </a:rPr>
                <a:t>openTransaction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572" name="Line 44"/>
            <p:cNvSpPr>
              <a:spLocks noChangeShapeType="1"/>
            </p:cNvSpPr>
            <p:nvPr/>
          </p:nvSpPr>
          <p:spPr bwMode="auto">
            <a:xfrm>
              <a:off x="776" y="1787"/>
              <a:ext cx="135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573" name="Line 45"/>
            <p:cNvSpPr>
              <a:spLocks noChangeShapeType="1"/>
            </p:cNvSpPr>
            <p:nvPr/>
          </p:nvSpPr>
          <p:spPr bwMode="auto">
            <a:xfrm>
              <a:off x="2138" y="1787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574" name="Line 46"/>
            <p:cNvSpPr>
              <a:spLocks noChangeShapeType="1"/>
            </p:cNvSpPr>
            <p:nvPr/>
          </p:nvSpPr>
          <p:spPr bwMode="auto">
            <a:xfrm>
              <a:off x="2150" y="1787"/>
              <a:ext cx="78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575" name="Line 47"/>
            <p:cNvSpPr>
              <a:spLocks noChangeShapeType="1"/>
            </p:cNvSpPr>
            <p:nvPr/>
          </p:nvSpPr>
          <p:spPr bwMode="auto">
            <a:xfrm>
              <a:off x="2946" y="1787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576" name="Line 48"/>
            <p:cNvSpPr>
              <a:spLocks noChangeShapeType="1"/>
            </p:cNvSpPr>
            <p:nvPr/>
          </p:nvSpPr>
          <p:spPr bwMode="auto">
            <a:xfrm>
              <a:off x="2958" y="1787"/>
              <a:ext cx="135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577" name="Line 49"/>
            <p:cNvSpPr>
              <a:spLocks noChangeShapeType="1"/>
            </p:cNvSpPr>
            <p:nvPr/>
          </p:nvSpPr>
          <p:spPr bwMode="auto">
            <a:xfrm>
              <a:off x="4321" y="1787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578" name="Line 50"/>
            <p:cNvSpPr>
              <a:spLocks noChangeShapeType="1"/>
            </p:cNvSpPr>
            <p:nvPr/>
          </p:nvSpPr>
          <p:spPr bwMode="auto">
            <a:xfrm>
              <a:off x="4333" y="1787"/>
              <a:ext cx="78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579" name="Rectangle 51"/>
            <p:cNvSpPr>
              <a:spLocks noChangeArrowheads="1"/>
            </p:cNvSpPr>
            <p:nvPr/>
          </p:nvSpPr>
          <p:spPr bwMode="auto">
            <a:xfrm>
              <a:off x="2138" y="1766"/>
              <a:ext cx="12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580" name="Line 52"/>
            <p:cNvSpPr>
              <a:spLocks noChangeShapeType="1"/>
            </p:cNvSpPr>
            <p:nvPr/>
          </p:nvSpPr>
          <p:spPr bwMode="auto">
            <a:xfrm>
              <a:off x="2946" y="1766"/>
              <a:ext cx="1" cy="19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581" name="Rectangle 53"/>
            <p:cNvSpPr>
              <a:spLocks noChangeArrowheads="1"/>
            </p:cNvSpPr>
            <p:nvPr/>
          </p:nvSpPr>
          <p:spPr bwMode="auto">
            <a:xfrm>
              <a:off x="4321" y="1766"/>
              <a:ext cx="12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582" name="Rectangle 54"/>
            <p:cNvSpPr>
              <a:spLocks noChangeArrowheads="1"/>
            </p:cNvSpPr>
            <p:nvPr/>
          </p:nvSpPr>
          <p:spPr bwMode="auto">
            <a:xfrm>
              <a:off x="890" y="2013"/>
              <a:ext cx="110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i="1">
                  <a:latin typeface="Times" pitchFamily="-65" charset="0"/>
                </a:rPr>
                <a:t>bal =  b.getBalance()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583" name="Rectangle 55"/>
            <p:cNvSpPr>
              <a:spLocks noChangeArrowheads="1"/>
            </p:cNvSpPr>
            <p:nvPr/>
          </p:nvSpPr>
          <p:spPr bwMode="auto">
            <a:xfrm>
              <a:off x="2156" y="2013"/>
              <a:ext cx="2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Times" pitchFamily="-65" charset="0"/>
                </a:rPr>
                <a:t>lock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584" name="Rectangle 56"/>
            <p:cNvSpPr>
              <a:spLocks noChangeArrowheads="1"/>
            </p:cNvSpPr>
            <p:nvPr/>
          </p:nvSpPr>
          <p:spPr bwMode="auto">
            <a:xfrm>
              <a:off x="2409" y="2013"/>
              <a:ext cx="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i="1">
                  <a:latin typeface="Times" pitchFamily="-65" charset="0"/>
                </a:rPr>
                <a:t>B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585" name="Rectangle 57"/>
            <p:cNvSpPr>
              <a:spLocks noChangeArrowheads="1"/>
            </p:cNvSpPr>
            <p:nvPr/>
          </p:nvSpPr>
          <p:spPr bwMode="auto">
            <a:xfrm>
              <a:off x="2138" y="1971"/>
              <a:ext cx="12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586" name="Line 58"/>
            <p:cNvSpPr>
              <a:spLocks noChangeShapeType="1"/>
            </p:cNvSpPr>
            <p:nvPr/>
          </p:nvSpPr>
          <p:spPr bwMode="auto">
            <a:xfrm>
              <a:off x="2946" y="1971"/>
              <a:ext cx="1" cy="19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587" name="Rectangle 59"/>
            <p:cNvSpPr>
              <a:spLocks noChangeArrowheads="1"/>
            </p:cNvSpPr>
            <p:nvPr/>
          </p:nvSpPr>
          <p:spPr bwMode="auto">
            <a:xfrm>
              <a:off x="4321" y="1971"/>
              <a:ext cx="12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588" name="Rectangle 60"/>
            <p:cNvSpPr>
              <a:spLocks noChangeArrowheads="1"/>
            </p:cNvSpPr>
            <p:nvPr/>
          </p:nvSpPr>
          <p:spPr bwMode="auto">
            <a:xfrm>
              <a:off x="890" y="2254"/>
              <a:ext cx="113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i="1">
                  <a:latin typeface="Times" pitchFamily="-65" charset="0"/>
                </a:rPr>
                <a:t>b.setBalance(bal*1.1)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589" name="Rectangle 61"/>
            <p:cNvSpPr>
              <a:spLocks noChangeArrowheads="1"/>
            </p:cNvSpPr>
            <p:nvPr/>
          </p:nvSpPr>
          <p:spPr bwMode="auto">
            <a:xfrm>
              <a:off x="3060" y="2210"/>
              <a:ext cx="86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i="1">
                  <a:latin typeface="Times" pitchFamily="-65" charset="0"/>
                </a:rPr>
                <a:t>openTransaction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590" name="Rectangle 62"/>
            <p:cNvSpPr>
              <a:spLocks noChangeArrowheads="1"/>
            </p:cNvSpPr>
            <p:nvPr/>
          </p:nvSpPr>
          <p:spPr bwMode="auto">
            <a:xfrm>
              <a:off x="2138" y="2176"/>
              <a:ext cx="12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591" name="Line 63"/>
            <p:cNvSpPr>
              <a:spLocks noChangeShapeType="1"/>
            </p:cNvSpPr>
            <p:nvPr/>
          </p:nvSpPr>
          <p:spPr bwMode="auto">
            <a:xfrm>
              <a:off x="2946" y="2176"/>
              <a:ext cx="1" cy="19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592" name="Rectangle 64"/>
            <p:cNvSpPr>
              <a:spLocks noChangeArrowheads="1"/>
            </p:cNvSpPr>
            <p:nvPr/>
          </p:nvSpPr>
          <p:spPr bwMode="auto">
            <a:xfrm>
              <a:off x="4321" y="2176"/>
              <a:ext cx="12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593" name="Rectangle 65"/>
            <p:cNvSpPr>
              <a:spLocks noChangeArrowheads="1"/>
            </p:cNvSpPr>
            <p:nvPr/>
          </p:nvSpPr>
          <p:spPr bwMode="auto">
            <a:xfrm>
              <a:off x="890" y="2456"/>
              <a:ext cx="9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i="1">
                  <a:latin typeface="Times" pitchFamily="-65" charset="0"/>
                </a:rPr>
                <a:t>a.withdraw(bal/10)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594" name="Rectangle 66"/>
            <p:cNvSpPr>
              <a:spLocks noChangeArrowheads="1"/>
            </p:cNvSpPr>
            <p:nvPr/>
          </p:nvSpPr>
          <p:spPr bwMode="auto">
            <a:xfrm>
              <a:off x="2156" y="2456"/>
              <a:ext cx="2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Times" pitchFamily="-65" charset="0"/>
                </a:rPr>
                <a:t>lock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595" name="Rectangle 67"/>
            <p:cNvSpPr>
              <a:spLocks noChangeArrowheads="1"/>
            </p:cNvSpPr>
            <p:nvPr/>
          </p:nvSpPr>
          <p:spPr bwMode="auto">
            <a:xfrm>
              <a:off x="2409" y="2423"/>
              <a:ext cx="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i="1">
                  <a:latin typeface="Times" pitchFamily="-65" charset="0"/>
                </a:rPr>
                <a:t>A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596" name="Rectangle 68"/>
            <p:cNvSpPr>
              <a:spLocks noChangeArrowheads="1"/>
            </p:cNvSpPr>
            <p:nvPr/>
          </p:nvSpPr>
          <p:spPr bwMode="auto">
            <a:xfrm>
              <a:off x="3060" y="2415"/>
              <a:ext cx="110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i="1">
                  <a:latin typeface="Times" pitchFamily="-65" charset="0"/>
                </a:rPr>
                <a:t>bal =  b.getBalance()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597" name="Rectangle 69"/>
            <p:cNvSpPr>
              <a:spLocks noChangeArrowheads="1"/>
            </p:cNvSpPr>
            <p:nvPr/>
          </p:nvSpPr>
          <p:spPr bwMode="auto">
            <a:xfrm>
              <a:off x="4339" y="2415"/>
              <a:ext cx="4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Times" pitchFamily="-65" charset="0"/>
                </a:rPr>
                <a:t>waits for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598" name="Rectangle 70"/>
            <p:cNvSpPr>
              <a:spLocks noChangeArrowheads="1"/>
            </p:cNvSpPr>
            <p:nvPr/>
          </p:nvSpPr>
          <p:spPr bwMode="auto">
            <a:xfrm>
              <a:off x="4809" y="2415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i="1">
                  <a:latin typeface="Times" pitchFamily="-65" charset="0"/>
                </a:rPr>
                <a:t>T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599" name="Rectangle 71"/>
            <p:cNvSpPr>
              <a:spLocks noChangeArrowheads="1"/>
            </p:cNvSpPr>
            <p:nvPr/>
          </p:nvSpPr>
          <p:spPr bwMode="auto">
            <a:xfrm>
              <a:off x="4881" y="2415"/>
              <a:ext cx="9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Times" pitchFamily="-65" charset="0"/>
                </a:rPr>
                <a:t>’s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600" name="Rectangle 72"/>
            <p:cNvSpPr>
              <a:spLocks noChangeArrowheads="1"/>
            </p:cNvSpPr>
            <p:nvPr/>
          </p:nvSpPr>
          <p:spPr bwMode="auto">
            <a:xfrm>
              <a:off x="4339" y="2591"/>
              <a:ext cx="41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Times" pitchFamily="-65" charset="0"/>
                </a:rPr>
                <a:t>lock on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601" name="Rectangle 73"/>
            <p:cNvSpPr>
              <a:spLocks noChangeArrowheads="1"/>
            </p:cNvSpPr>
            <p:nvPr/>
          </p:nvSpPr>
          <p:spPr bwMode="auto">
            <a:xfrm>
              <a:off x="4749" y="2591"/>
              <a:ext cx="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i="1">
                  <a:latin typeface="Times" pitchFamily="-65" charset="0"/>
                </a:rPr>
                <a:t>B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602" name="Rectangle 74"/>
            <p:cNvSpPr>
              <a:spLocks noChangeArrowheads="1"/>
            </p:cNvSpPr>
            <p:nvPr/>
          </p:nvSpPr>
          <p:spPr bwMode="auto">
            <a:xfrm>
              <a:off x="2138" y="2381"/>
              <a:ext cx="12" cy="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603" name="Line 75"/>
            <p:cNvSpPr>
              <a:spLocks noChangeShapeType="1"/>
            </p:cNvSpPr>
            <p:nvPr/>
          </p:nvSpPr>
          <p:spPr bwMode="auto">
            <a:xfrm>
              <a:off x="2946" y="2381"/>
              <a:ext cx="1" cy="3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604" name="Rectangle 76"/>
            <p:cNvSpPr>
              <a:spLocks noChangeArrowheads="1"/>
            </p:cNvSpPr>
            <p:nvPr/>
          </p:nvSpPr>
          <p:spPr bwMode="auto">
            <a:xfrm>
              <a:off x="4321" y="2381"/>
              <a:ext cx="12" cy="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605" name="Rectangle 77"/>
            <p:cNvSpPr>
              <a:spLocks noChangeArrowheads="1"/>
            </p:cNvSpPr>
            <p:nvPr/>
          </p:nvSpPr>
          <p:spPr bwMode="auto">
            <a:xfrm>
              <a:off x="890" y="2752"/>
              <a:ext cx="88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i="1">
                  <a:latin typeface="Times" pitchFamily="-65" charset="0"/>
                </a:rPr>
                <a:t>closeTransaction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606" name="Rectangle 78"/>
            <p:cNvSpPr>
              <a:spLocks noChangeArrowheads="1"/>
            </p:cNvSpPr>
            <p:nvPr/>
          </p:nvSpPr>
          <p:spPr bwMode="auto">
            <a:xfrm>
              <a:off x="2156" y="2752"/>
              <a:ext cx="38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Times" pitchFamily="-65" charset="0"/>
                </a:rPr>
                <a:t>unlock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607" name="Rectangle 79"/>
            <p:cNvSpPr>
              <a:spLocks noChangeArrowheads="1"/>
            </p:cNvSpPr>
            <p:nvPr/>
          </p:nvSpPr>
          <p:spPr bwMode="auto">
            <a:xfrm>
              <a:off x="2530" y="2752"/>
              <a:ext cx="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i="1">
                  <a:latin typeface="Times" pitchFamily="-65" charset="0"/>
                </a:rPr>
                <a:t>A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608" name="Rectangle 80"/>
            <p:cNvSpPr>
              <a:spLocks noChangeArrowheads="1"/>
            </p:cNvSpPr>
            <p:nvPr/>
          </p:nvSpPr>
          <p:spPr bwMode="auto">
            <a:xfrm>
              <a:off x="2602" y="275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Times" pitchFamily="-65" charset="0"/>
                </a:rPr>
                <a:t>,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609" name="Rectangle 81"/>
            <p:cNvSpPr>
              <a:spLocks noChangeArrowheads="1"/>
            </p:cNvSpPr>
            <p:nvPr/>
          </p:nvSpPr>
          <p:spPr bwMode="auto">
            <a:xfrm>
              <a:off x="2674" y="2752"/>
              <a:ext cx="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i="1">
                  <a:latin typeface="Times" pitchFamily="-65" charset="0"/>
                </a:rPr>
                <a:t>B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610" name="Rectangle 82"/>
            <p:cNvSpPr>
              <a:spLocks noChangeArrowheads="1"/>
            </p:cNvSpPr>
            <p:nvPr/>
          </p:nvSpPr>
          <p:spPr bwMode="auto">
            <a:xfrm>
              <a:off x="3060" y="279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i="1">
                  <a:latin typeface="Times" pitchFamily="-65" charset="0"/>
                </a:rPr>
                <a:t> 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611" name="Rectangle 83"/>
            <p:cNvSpPr>
              <a:spLocks noChangeArrowheads="1"/>
            </p:cNvSpPr>
            <p:nvPr/>
          </p:nvSpPr>
          <p:spPr bwMode="auto">
            <a:xfrm>
              <a:off x="3109" y="2796"/>
              <a:ext cx="3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Times" pitchFamily="-65" charset="0"/>
                </a:rPr>
                <a:t>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612" name="Rectangle 84"/>
            <p:cNvSpPr>
              <a:spLocks noChangeArrowheads="1"/>
            </p:cNvSpPr>
            <p:nvPr/>
          </p:nvSpPr>
          <p:spPr bwMode="auto">
            <a:xfrm>
              <a:off x="2138" y="2752"/>
              <a:ext cx="12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613" name="Line 85"/>
            <p:cNvSpPr>
              <a:spLocks noChangeShapeType="1"/>
            </p:cNvSpPr>
            <p:nvPr/>
          </p:nvSpPr>
          <p:spPr bwMode="auto">
            <a:xfrm>
              <a:off x="2946" y="2719"/>
              <a:ext cx="1" cy="19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614" name="Rectangle 86"/>
            <p:cNvSpPr>
              <a:spLocks noChangeArrowheads="1"/>
            </p:cNvSpPr>
            <p:nvPr/>
          </p:nvSpPr>
          <p:spPr bwMode="auto">
            <a:xfrm>
              <a:off x="4321" y="2719"/>
              <a:ext cx="12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615" name="Rectangle 87"/>
            <p:cNvSpPr>
              <a:spLocks noChangeArrowheads="1"/>
            </p:cNvSpPr>
            <p:nvPr/>
          </p:nvSpPr>
          <p:spPr bwMode="auto">
            <a:xfrm>
              <a:off x="4339" y="2965"/>
              <a:ext cx="2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Times" pitchFamily="-65" charset="0"/>
                </a:rPr>
                <a:t>lock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616" name="Rectangle 88"/>
            <p:cNvSpPr>
              <a:spLocks noChangeArrowheads="1"/>
            </p:cNvSpPr>
            <p:nvPr/>
          </p:nvSpPr>
          <p:spPr bwMode="auto">
            <a:xfrm>
              <a:off x="4592" y="2965"/>
              <a:ext cx="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i="1">
                  <a:latin typeface="Times" pitchFamily="-65" charset="0"/>
                </a:rPr>
                <a:t>B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617" name="Rectangle 89"/>
            <p:cNvSpPr>
              <a:spLocks noChangeArrowheads="1"/>
            </p:cNvSpPr>
            <p:nvPr/>
          </p:nvSpPr>
          <p:spPr bwMode="auto">
            <a:xfrm>
              <a:off x="2138" y="2924"/>
              <a:ext cx="12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618" name="Line 90"/>
            <p:cNvSpPr>
              <a:spLocks noChangeShapeType="1"/>
            </p:cNvSpPr>
            <p:nvPr/>
          </p:nvSpPr>
          <p:spPr bwMode="auto">
            <a:xfrm>
              <a:off x="2946" y="2924"/>
              <a:ext cx="1" cy="19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619" name="Rectangle 91"/>
            <p:cNvSpPr>
              <a:spLocks noChangeArrowheads="1"/>
            </p:cNvSpPr>
            <p:nvPr/>
          </p:nvSpPr>
          <p:spPr bwMode="auto">
            <a:xfrm>
              <a:off x="4321" y="2924"/>
              <a:ext cx="12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620" name="Rectangle 92"/>
            <p:cNvSpPr>
              <a:spLocks noChangeArrowheads="1"/>
            </p:cNvSpPr>
            <p:nvPr/>
          </p:nvSpPr>
          <p:spPr bwMode="auto">
            <a:xfrm>
              <a:off x="3060" y="3206"/>
              <a:ext cx="113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i="1">
                  <a:latin typeface="Times" pitchFamily="-65" charset="0"/>
                </a:rPr>
                <a:t>b.setBalance(bal*1.1)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621" name="Rectangle 93"/>
            <p:cNvSpPr>
              <a:spLocks noChangeArrowheads="1"/>
            </p:cNvSpPr>
            <p:nvPr/>
          </p:nvSpPr>
          <p:spPr bwMode="auto">
            <a:xfrm>
              <a:off x="4339" y="3170"/>
              <a:ext cx="3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Times" pitchFamily="-65" charset="0"/>
                </a:rPr>
                <a:t>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622" name="Rectangle 94"/>
            <p:cNvSpPr>
              <a:spLocks noChangeArrowheads="1"/>
            </p:cNvSpPr>
            <p:nvPr/>
          </p:nvSpPr>
          <p:spPr bwMode="auto">
            <a:xfrm>
              <a:off x="4375" y="3170"/>
              <a:ext cx="3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i="1">
                  <a:latin typeface="Times" pitchFamily="-65" charset="0"/>
                </a:rPr>
                <a:t>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623" name="Rectangle 95"/>
            <p:cNvSpPr>
              <a:spLocks noChangeArrowheads="1"/>
            </p:cNvSpPr>
            <p:nvPr/>
          </p:nvSpPr>
          <p:spPr bwMode="auto">
            <a:xfrm>
              <a:off x="2138" y="3129"/>
              <a:ext cx="12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624" name="Line 96"/>
            <p:cNvSpPr>
              <a:spLocks noChangeShapeType="1"/>
            </p:cNvSpPr>
            <p:nvPr/>
          </p:nvSpPr>
          <p:spPr bwMode="auto">
            <a:xfrm>
              <a:off x="2946" y="3129"/>
              <a:ext cx="1" cy="19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625" name="Rectangle 97"/>
            <p:cNvSpPr>
              <a:spLocks noChangeArrowheads="1"/>
            </p:cNvSpPr>
            <p:nvPr/>
          </p:nvSpPr>
          <p:spPr bwMode="auto">
            <a:xfrm>
              <a:off x="4321" y="3129"/>
              <a:ext cx="12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626" name="Rectangle 98"/>
            <p:cNvSpPr>
              <a:spLocks noChangeArrowheads="1"/>
            </p:cNvSpPr>
            <p:nvPr/>
          </p:nvSpPr>
          <p:spPr bwMode="auto">
            <a:xfrm>
              <a:off x="2156" y="3375"/>
              <a:ext cx="3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Times" pitchFamily="-65" charset="0"/>
                </a:rPr>
                <a:t>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627" name="Rectangle 99"/>
            <p:cNvSpPr>
              <a:spLocks noChangeArrowheads="1"/>
            </p:cNvSpPr>
            <p:nvPr/>
          </p:nvSpPr>
          <p:spPr bwMode="auto">
            <a:xfrm>
              <a:off x="2192" y="3375"/>
              <a:ext cx="3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i="1">
                  <a:latin typeface="Times" pitchFamily="-65" charset="0"/>
                </a:rPr>
                <a:t>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628" name="Rectangle 100"/>
            <p:cNvSpPr>
              <a:spLocks noChangeArrowheads="1"/>
            </p:cNvSpPr>
            <p:nvPr/>
          </p:nvSpPr>
          <p:spPr bwMode="auto">
            <a:xfrm>
              <a:off x="3060" y="3397"/>
              <a:ext cx="98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i="1">
                  <a:latin typeface="Times" pitchFamily="-65" charset="0"/>
                </a:rPr>
                <a:t>c.withdraw(bal/10)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629" name="Rectangle 101"/>
            <p:cNvSpPr>
              <a:spLocks noChangeArrowheads="1"/>
            </p:cNvSpPr>
            <p:nvPr/>
          </p:nvSpPr>
          <p:spPr bwMode="auto">
            <a:xfrm>
              <a:off x="4339" y="3397"/>
              <a:ext cx="2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Times" pitchFamily="-65" charset="0"/>
                </a:rPr>
                <a:t>lock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630" name="Rectangle 102"/>
            <p:cNvSpPr>
              <a:spLocks noChangeArrowheads="1"/>
            </p:cNvSpPr>
            <p:nvPr/>
          </p:nvSpPr>
          <p:spPr bwMode="auto">
            <a:xfrm>
              <a:off x="4592" y="3375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i="1">
                  <a:latin typeface="Times" pitchFamily="-65" charset="0"/>
                </a:rPr>
                <a:t>C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631" name="Rectangle 103"/>
            <p:cNvSpPr>
              <a:spLocks noChangeArrowheads="1"/>
            </p:cNvSpPr>
            <p:nvPr/>
          </p:nvSpPr>
          <p:spPr bwMode="auto">
            <a:xfrm>
              <a:off x="2138" y="3334"/>
              <a:ext cx="12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632" name="Line 104"/>
            <p:cNvSpPr>
              <a:spLocks noChangeShapeType="1"/>
            </p:cNvSpPr>
            <p:nvPr/>
          </p:nvSpPr>
          <p:spPr bwMode="auto">
            <a:xfrm>
              <a:off x="2946" y="3334"/>
              <a:ext cx="1" cy="19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633" name="Rectangle 105"/>
            <p:cNvSpPr>
              <a:spLocks noChangeArrowheads="1"/>
            </p:cNvSpPr>
            <p:nvPr/>
          </p:nvSpPr>
          <p:spPr bwMode="auto">
            <a:xfrm>
              <a:off x="4321" y="3334"/>
              <a:ext cx="12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634" name="Rectangle 106"/>
            <p:cNvSpPr>
              <a:spLocks noChangeArrowheads="1"/>
            </p:cNvSpPr>
            <p:nvPr/>
          </p:nvSpPr>
          <p:spPr bwMode="auto">
            <a:xfrm>
              <a:off x="3060" y="3616"/>
              <a:ext cx="88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i="1">
                  <a:latin typeface="Times" pitchFamily="-65" charset="0"/>
                </a:rPr>
                <a:t>closeTransaction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635" name="Rectangle 107"/>
            <p:cNvSpPr>
              <a:spLocks noChangeArrowheads="1"/>
            </p:cNvSpPr>
            <p:nvPr/>
          </p:nvSpPr>
          <p:spPr bwMode="auto">
            <a:xfrm>
              <a:off x="4339" y="3628"/>
              <a:ext cx="38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Times" pitchFamily="-65" charset="0"/>
                </a:rPr>
                <a:t>unlock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636" name="Rectangle 108"/>
            <p:cNvSpPr>
              <a:spLocks noChangeArrowheads="1"/>
            </p:cNvSpPr>
            <p:nvPr/>
          </p:nvSpPr>
          <p:spPr bwMode="auto">
            <a:xfrm>
              <a:off x="4712" y="3628"/>
              <a:ext cx="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i="1">
                  <a:latin typeface="Times" pitchFamily="-65" charset="0"/>
                </a:rPr>
                <a:t>B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637" name="Rectangle 109"/>
            <p:cNvSpPr>
              <a:spLocks noChangeArrowheads="1"/>
            </p:cNvSpPr>
            <p:nvPr/>
          </p:nvSpPr>
          <p:spPr bwMode="auto">
            <a:xfrm>
              <a:off x="4785" y="3628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Times" pitchFamily="-65" charset="0"/>
                </a:rPr>
                <a:t>,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638" name="Rectangle 110"/>
            <p:cNvSpPr>
              <a:spLocks noChangeArrowheads="1"/>
            </p:cNvSpPr>
            <p:nvPr/>
          </p:nvSpPr>
          <p:spPr bwMode="auto">
            <a:xfrm>
              <a:off x="4857" y="3628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600" i="1">
                  <a:latin typeface="Times" pitchFamily="-65" charset="0"/>
                </a:rPr>
                <a:t>C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2639" name="Line 111"/>
            <p:cNvSpPr>
              <a:spLocks noChangeShapeType="1"/>
            </p:cNvSpPr>
            <p:nvPr/>
          </p:nvSpPr>
          <p:spPr bwMode="auto">
            <a:xfrm>
              <a:off x="776" y="3800"/>
              <a:ext cx="135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640" name="Rectangle 112"/>
            <p:cNvSpPr>
              <a:spLocks noChangeArrowheads="1"/>
            </p:cNvSpPr>
            <p:nvPr/>
          </p:nvSpPr>
          <p:spPr bwMode="auto">
            <a:xfrm>
              <a:off x="2138" y="3539"/>
              <a:ext cx="12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641" name="Line 113"/>
            <p:cNvSpPr>
              <a:spLocks noChangeShapeType="1"/>
            </p:cNvSpPr>
            <p:nvPr/>
          </p:nvSpPr>
          <p:spPr bwMode="auto">
            <a:xfrm>
              <a:off x="2138" y="3800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642" name="Line 114"/>
            <p:cNvSpPr>
              <a:spLocks noChangeShapeType="1"/>
            </p:cNvSpPr>
            <p:nvPr/>
          </p:nvSpPr>
          <p:spPr bwMode="auto">
            <a:xfrm>
              <a:off x="2150" y="3800"/>
              <a:ext cx="78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643" name="Line 115"/>
            <p:cNvSpPr>
              <a:spLocks noChangeShapeType="1"/>
            </p:cNvSpPr>
            <p:nvPr/>
          </p:nvSpPr>
          <p:spPr bwMode="auto">
            <a:xfrm>
              <a:off x="2946" y="3539"/>
              <a:ext cx="1" cy="2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644" name="Line 116"/>
            <p:cNvSpPr>
              <a:spLocks noChangeShapeType="1"/>
            </p:cNvSpPr>
            <p:nvPr/>
          </p:nvSpPr>
          <p:spPr bwMode="auto">
            <a:xfrm>
              <a:off x="2946" y="3800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645" name="Line 117"/>
            <p:cNvSpPr>
              <a:spLocks noChangeShapeType="1"/>
            </p:cNvSpPr>
            <p:nvPr/>
          </p:nvSpPr>
          <p:spPr bwMode="auto">
            <a:xfrm>
              <a:off x="2958" y="3800"/>
              <a:ext cx="135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646" name="Rectangle 118"/>
            <p:cNvSpPr>
              <a:spLocks noChangeArrowheads="1"/>
            </p:cNvSpPr>
            <p:nvPr/>
          </p:nvSpPr>
          <p:spPr bwMode="auto">
            <a:xfrm>
              <a:off x="4321" y="3539"/>
              <a:ext cx="12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647" name="Line 119"/>
            <p:cNvSpPr>
              <a:spLocks noChangeShapeType="1"/>
            </p:cNvSpPr>
            <p:nvPr/>
          </p:nvSpPr>
          <p:spPr bwMode="auto">
            <a:xfrm>
              <a:off x="4321" y="3800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648" name="Line 120"/>
            <p:cNvSpPr>
              <a:spLocks noChangeShapeType="1"/>
            </p:cNvSpPr>
            <p:nvPr/>
          </p:nvSpPr>
          <p:spPr bwMode="auto">
            <a:xfrm>
              <a:off x="4333" y="3800"/>
              <a:ext cx="78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649" name="Oval 121"/>
            <p:cNvSpPr>
              <a:spLocks noChangeArrowheads="1"/>
            </p:cNvSpPr>
            <p:nvPr/>
          </p:nvSpPr>
          <p:spPr bwMode="auto">
            <a:xfrm>
              <a:off x="3156" y="2837"/>
              <a:ext cx="49" cy="4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650" name="Oval 122"/>
            <p:cNvSpPr>
              <a:spLocks noChangeArrowheads="1"/>
            </p:cNvSpPr>
            <p:nvPr/>
          </p:nvSpPr>
          <p:spPr bwMode="auto">
            <a:xfrm>
              <a:off x="3252" y="2837"/>
              <a:ext cx="49" cy="4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651" name="Oval 123"/>
            <p:cNvSpPr>
              <a:spLocks noChangeArrowheads="1"/>
            </p:cNvSpPr>
            <p:nvPr/>
          </p:nvSpPr>
          <p:spPr bwMode="auto">
            <a:xfrm>
              <a:off x="3348" y="2837"/>
              <a:ext cx="49" cy="4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89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667000"/>
            <a:ext cx="8229600" cy="732124"/>
          </a:xfrm>
          <a:ln/>
        </p:spPr>
        <p:txBody>
          <a:bodyPr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FF0000"/>
              </a:buClr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Distributed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8518032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US" dirty="0">
                <a:solidFill>
                  <a:srgbClr val="FF0000"/>
                </a:solidFill>
              </a:rPr>
              <a:t>Two-phase locking (2)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3" y="1447800"/>
            <a:ext cx="9139237" cy="5410200"/>
          </a:xfrm>
        </p:spPr>
        <p:txBody>
          <a:bodyPr/>
          <a:lstStyle/>
          <a:p>
            <a:pPr marL="457200" indent="0" algn="l">
              <a:lnSpc>
                <a:spcPct val="90000"/>
              </a:lnSpc>
              <a:buSzPct val="60000"/>
            </a:pPr>
            <a:r>
              <a:rPr lang="en-US" sz="2400" dirty="0"/>
              <a:t>Idea: the scheduler grants locks in a way that creates only </a:t>
            </a:r>
            <a:r>
              <a:rPr lang="en-US" sz="2400" dirty="0" err="1"/>
              <a:t>serializable</a:t>
            </a:r>
            <a:r>
              <a:rPr lang="en-US" sz="2400" dirty="0"/>
              <a:t> schedules.</a:t>
            </a:r>
            <a:br>
              <a:rPr lang="en-US" sz="2400" dirty="0"/>
            </a:br>
            <a:endParaRPr lang="en-US" sz="2400" dirty="0"/>
          </a:p>
          <a:p>
            <a:pPr marL="457200" indent="0" algn="l">
              <a:lnSpc>
                <a:spcPct val="90000"/>
              </a:lnSpc>
              <a:buSzPct val="60000"/>
            </a:pPr>
            <a:r>
              <a:rPr lang="en-US" sz="2400" dirty="0"/>
              <a:t>In 2-phase-locking, the transaction acquires all the locks it needs in the first phase, and then releases them in the second. This will insure a </a:t>
            </a:r>
            <a:r>
              <a:rPr lang="en-US" sz="2400" dirty="0" err="1"/>
              <a:t>serializable</a:t>
            </a:r>
            <a:r>
              <a:rPr lang="en-US" sz="2400" dirty="0"/>
              <a:t> schedule.</a:t>
            </a:r>
          </a:p>
          <a:p>
            <a:pPr marL="457200" indent="0" algn="l">
              <a:lnSpc>
                <a:spcPct val="90000"/>
              </a:lnSpc>
              <a:buSzPct val="60000"/>
            </a:pPr>
            <a:endParaRPr lang="en-US" sz="2400" dirty="0"/>
          </a:p>
          <a:p>
            <a:pPr marL="457200" indent="0" algn="l">
              <a:lnSpc>
                <a:spcPct val="90000"/>
              </a:lnSpc>
              <a:buSzPct val="60000"/>
            </a:pPr>
            <a:r>
              <a:rPr lang="en-US" sz="2400" dirty="0"/>
              <a:t>Dirty reads and cascading aborts are still possible</a:t>
            </a:r>
          </a:p>
          <a:p>
            <a:pPr marL="457200" indent="0" algn="l">
              <a:lnSpc>
                <a:spcPct val="90000"/>
              </a:lnSpc>
              <a:buSzPct val="600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9700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US" dirty="0">
                <a:solidFill>
                  <a:srgbClr val="FF0000"/>
                </a:solidFill>
              </a:rPr>
              <a:t>Two-phase locking (2)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3" y="1447800"/>
            <a:ext cx="9139237" cy="5410200"/>
          </a:xfrm>
        </p:spPr>
        <p:txBody>
          <a:bodyPr/>
          <a:lstStyle/>
          <a:p>
            <a:pPr marL="457200" indent="0" algn="l">
              <a:lnSpc>
                <a:spcPct val="90000"/>
              </a:lnSpc>
              <a:buSzPct val="60000"/>
            </a:pPr>
            <a:r>
              <a:rPr lang="en-US" sz="2400" dirty="0"/>
              <a:t>Idea: the scheduler grants locks in a way that creates only </a:t>
            </a:r>
            <a:r>
              <a:rPr lang="en-US" sz="2400" dirty="0" err="1"/>
              <a:t>serializable</a:t>
            </a:r>
            <a:r>
              <a:rPr lang="en-US" sz="2400" dirty="0"/>
              <a:t> schedules.</a:t>
            </a:r>
            <a:br>
              <a:rPr lang="en-US" sz="2400" dirty="0"/>
            </a:br>
            <a:endParaRPr lang="en-US" sz="2400" dirty="0"/>
          </a:p>
          <a:p>
            <a:pPr marL="457200" indent="0" algn="l">
              <a:lnSpc>
                <a:spcPct val="90000"/>
              </a:lnSpc>
              <a:buSzPct val="60000"/>
            </a:pPr>
            <a:r>
              <a:rPr lang="en-US" sz="2400" dirty="0"/>
              <a:t>In 2-phase-locking, the transaction acquires all the locks it needs in the first phase, and then releases them in the second. This will insure a </a:t>
            </a:r>
            <a:r>
              <a:rPr lang="en-US" sz="2400" dirty="0" err="1"/>
              <a:t>serializable</a:t>
            </a:r>
            <a:r>
              <a:rPr lang="en-US" sz="2400" dirty="0"/>
              <a:t> schedule.</a:t>
            </a:r>
          </a:p>
          <a:p>
            <a:pPr marL="457200" indent="0" algn="l">
              <a:lnSpc>
                <a:spcPct val="90000"/>
              </a:lnSpc>
              <a:buSzPct val="60000"/>
            </a:pPr>
            <a:endParaRPr lang="en-US" sz="2400" dirty="0"/>
          </a:p>
          <a:p>
            <a:pPr marL="457200" indent="0" algn="l">
              <a:lnSpc>
                <a:spcPct val="90000"/>
              </a:lnSpc>
              <a:buSzPct val="60000"/>
            </a:pPr>
            <a:r>
              <a:rPr lang="en-US" sz="2400" dirty="0"/>
              <a:t>Dirty reads and cascading aborts are still possible</a:t>
            </a:r>
          </a:p>
          <a:p>
            <a:pPr marL="457200" indent="0" algn="l">
              <a:lnSpc>
                <a:spcPct val="90000"/>
              </a:lnSpc>
              <a:buSzPct val="60000"/>
            </a:pPr>
            <a:endParaRPr lang="en-US" sz="2400" dirty="0"/>
          </a:p>
          <a:p>
            <a:pPr marL="457200" indent="0" algn="l">
              <a:lnSpc>
                <a:spcPct val="90000"/>
              </a:lnSpc>
              <a:buSzPct val="60000"/>
            </a:pPr>
            <a:r>
              <a:rPr lang="en-US" sz="2400" dirty="0"/>
              <a:t>Under </a:t>
            </a:r>
            <a:r>
              <a:rPr lang="en-US" sz="2400" i="1" dirty="0"/>
              <a:t>strict</a:t>
            </a:r>
            <a:r>
              <a:rPr lang="en-US" sz="2400" dirty="0"/>
              <a:t> 2-phase locking, a transaction that needs to read or write an object must be delayed until other transactions that wrote the same object have committed or aborted</a:t>
            </a:r>
          </a:p>
          <a:p>
            <a:pPr marL="1085850" lvl="1" indent="-342900">
              <a:lnSpc>
                <a:spcPct val="90000"/>
              </a:lnSpc>
              <a:buSzPct val="60000"/>
              <a:buBlip>
                <a:blip r:embed="rId3"/>
              </a:buBlip>
            </a:pPr>
            <a:r>
              <a:rPr lang="en-US" sz="2000" dirty="0"/>
              <a:t>Locks are held until transaction commits or aborts </a:t>
            </a:r>
            <a:endParaRPr lang="en-US" sz="2400" dirty="0"/>
          </a:p>
          <a:p>
            <a:pPr marL="457200" indent="0" algn="l">
              <a:lnSpc>
                <a:spcPct val="90000"/>
              </a:lnSpc>
              <a:buSzPct val="60000"/>
            </a:pPr>
            <a:r>
              <a:rPr lang="en-US" sz="2400" dirty="0"/>
              <a:t>Example: CORBA Concurrency Control Service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6944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US" sz="4000" dirty="0">
                <a:solidFill>
                  <a:srgbClr val="FF0000"/>
                </a:solidFill>
              </a:rPr>
              <a:t>Two-phase locking in a distributed system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39238" cy="5334000"/>
          </a:xfrm>
        </p:spPr>
        <p:txBody>
          <a:bodyPr/>
          <a:lstStyle/>
          <a:p>
            <a:pPr marL="457200" indent="0" algn="l">
              <a:lnSpc>
                <a:spcPct val="90000"/>
              </a:lnSpc>
              <a:buSzPct val="60000"/>
            </a:pPr>
            <a:r>
              <a:rPr lang="en-US" sz="2800" dirty="0"/>
              <a:t>The data is assumed to be distributed across multiple machines</a:t>
            </a:r>
          </a:p>
          <a:p>
            <a:pPr marL="800100" indent="-342900" algn="l">
              <a:lnSpc>
                <a:spcPct val="90000"/>
              </a:lnSpc>
              <a:buSzPct val="60000"/>
              <a:buFont typeface="Times New Roman" pitchFamily="-65" charset="0"/>
              <a:buBlip>
                <a:blip r:embed="rId3"/>
              </a:buBlip>
            </a:pPr>
            <a:endParaRPr lang="en-US" sz="2800" dirty="0"/>
          </a:p>
          <a:p>
            <a:pPr marL="800100" indent="-342900" algn="l">
              <a:lnSpc>
                <a:spcPct val="90000"/>
              </a:lnSpc>
              <a:buSzPct val="60000"/>
            </a:pPr>
            <a:r>
              <a:rPr lang="en-US" sz="2800" dirty="0"/>
              <a:t>Centralized 2PL: central scheduler grants locks</a:t>
            </a:r>
          </a:p>
          <a:p>
            <a:pPr marL="800100" indent="-342900" algn="l">
              <a:lnSpc>
                <a:spcPct val="90000"/>
              </a:lnSpc>
              <a:buSzPct val="60000"/>
              <a:buFont typeface="Times New Roman" pitchFamily="-65" charset="0"/>
              <a:buBlip>
                <a:blip r:embed="rId3"/>
              </a:buBlip>
            </a:pPr>
            <a:endParaRPr lang="en-US" sz="2800" dirty="0"/>
          </a:p>
          <a:p>
            <a:pPr marL="800100" indent="-342900" algn="l">
              <a:lnSpc>
                <a:spcPct val="90000"/>
              </a:lnSpc>
              <a:buSzPct val="60000"/>
            </a:pPr>
            <a:r>
              <a:rPr lang="en-US" sz="2800" dirty="0"/>
              <a:t>Primary 2PL: local scheduler is coordinator for local data</a:t>
            </a:r>
          </a:p>
          <a:p>
            <a:pPr marL="800100" indent="-342900" algn="l">
              <a:lnSpc>
                <a:spcPct val="90000"/>
              </a:lnSpc>
              <a:buSzPct val="60000"/>
              <a:buFont typeface="Times New Roman" pitchFamily="-65" charset="0"/>
              <a:buBlip>
                <a:blip r:embed="rId3"/>
              </a:buBlip>
            </a:pPr>
            <a:endParaRPr lang="en-US" sz="2800" dirty="0"/>
          </a:p>
          <a:p>
            <a:pPr marL="800100" indent="-342900" algn="l">
              <a:lnSpc>
                <a:spcPct val="90000"/>
              </a:lnSpc>
              <a:buSzPct val="60000"/>
            </a:pPr>
            <a:r>
              <a:rPr lang="en-US" sz="2800" dirty="0"/>
              <a:t>Distributed 2PL: (data may be replicated)</a:t>
            </a:r>
          </a:p>
          <a:p>
            <a:pPr marL="1204912" lvl="2" indent="-342900">
              <a:lnSpc>
                <a:spcPct val="90000"/>
              </a:lnSpc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sz="2000" dirty="0"/>
              <a:t>the local schedulers use a distributed mutual exclusion algorithm to obtain a lock</a:t>
            </a:r>
          </a:p>
          <a:p>
            <a:pPr marL="1204912" lvl="2" indent="-342900">
              <a:lnSpc>
                <a:spcPct val="90000"/>
              </a:lnSpc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sz="2000" dirty="0"/>
              <a:t>The local scheduler forwards Read/Write operations to data managers holding the replicas</a:t>
            </a:r>
          </a:p>
        </p:txBody>
      </p:sp>
    </p:spTree>
    <p:extLst>
      <p:ext uri="{BB962C8B-B14F-4D97-AF65-F5344CB8AC3E}">
        <p14:creationId xmlns:p14="http://schemas.microsoft.com/office/powerpoint/2010/main" val="1124664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US" dirty="0">
                <a:solidFill>
                  <a:srgbClr val="FF0000"/>
                </a:solidFill>
              </a:rPr>
              <a:t>Two-phase locking issues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3" y="1828800"/>
            <a:ext cx="9139237" cy="5029200"/>
          </a:xfrm>
        </p:spPr>
        <p:txBody>
          <a:bodyPr/>
          <a:lstStyle/>
          <a:p>
            <a:pPr marL="457200" indent="0" algn="l">
              <a:lnSpc>
                <a:spcPct val="90000"/>
              </a:lnSpc>
              <a:buSzPct val="60000"/>
            </a:pPr>
            <a:r>
              <a:rPr lang="en-US" sz="2800" dirty="0"/>
              <a:t>Exclusive locks reduce concurrency more than necessary. It is sometimes preferable to allow concurrent transactions to read an object; two types of locks may be needed (read locks and write locks)</a:t>
            </a:r>
          </a:p>
          <a:p>
            <a:pPr marL="685800" indent="-342900" algn="l">
              <a:lnSpc>
                <a:spcPct val="90000"/>
              </a:lnSpc>
              <a:buSzPct val="60000"/>
              <a:buFont typeface="Times New Roman" pitchFamily="-65" charset="0"/>
              <a:buBlip>
                <a:blip r:embed="rId3"/>
              </a:buBlip>
            </a:pPr>
            <a:endParaRPr lang="en-US" sz="2800" dirty="0"/>
          </a:p>
          <a:p>
            <a:pPr marL="457200" indent="0" algn="l">
              <a:lnSpc>
                <a:spcPct val="90000"/>
              </a:lnSpc>
              <a:buSzPct val="60000"/>
            </a:pPr>
            <a:r>
              <a:rPr lang="en-US" sz="2800" dirty="0"/>
              <a:t>Deadlocks are possible.</a:t>
            </a:r>
          </a:p>
          <a:p>
            <a:pPr marL="1085850" lvl="1" indent="-342900">
              <a:lnSpc>
                <a:spcPct val="90000"/>
              </a:lnSpc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sz="2400" dirty="0"/>
              <a:t>Solution 1: acquire all locks in the same order.</a:t>
            </a:r>
          </a:p>
          <a:p>
            <a:pPr marL="1085850" lvl="1" indent="-342900">
              <a:lnSpc>
                <a:spcPct val="90000"/>
              </a:lnSpc>
              <a:buSzPct val="60000"/>
              <a:buFont typeface="Times New Roman" pitchFamily="-65" charset="0"/>
              <a:buBlip>
                <a:blip r:embed="rId3"/>
              </a:buBlip>
            </a:pPr>
            <a:r>
              <a:rPr lang="en-US" sz="2400" dirty="0"/>
              <a:t>Solution 2: use a graph to detect potential deadlocks.</a:t>
            </a:r>
          </a:p>
        </p:txBody>
      </p:sp>
    </p:spTree>
    <p:extLst>
      <p:ext uri="{BB962C8B-B14F-4D97-AF65-F5344CB8AC3E}">
        <p14:creationId xmlns:p14="http://schemas.microsoft.com/office/powerpoint/2010/main" val="1564168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GB" dirty="0">
                <a:solidFill>
                  <a:srgbClr val="FF0000"/>
                </a:solidFill>
              </a:rPr>
              <a:t>Deadlock with write locks</a:t>
            </a:r>
          </a:p>
        </p:txBody>
      </p:sp>
      <p:sp>
        <p:nvSpPr>
          <p:cNvPr id="672771" name="Rectangle 3"/>
          <p:cNvSpPr>
            <a:spLocks noChangeArrowheads="1"/>
          </p:cNvSpPr>
          <p:nvPr/>
        </p:nvSpPr>
        <p:spPr bwMode="auto">
          <a:xfrm>
            <a:off x="2854325" y="2322513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772" name="Rectangle 4"/>
          <p:cNvSpPr>
            <a:spLocks noChangeArrowheads="1"/>
          </p:cNvSpPr>
          <p:nvPr/>
        </p:nvSpPr>
        <p:spPr bwMode="auto">
          <a:xfrm>
            <a:off x="6659563" y="2322513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773" name="Rectangle 5"/>
          <p:cNvSpPr>
            <a:spLocks noChangeArrowheads="1"/>
          </p:cNvSpPr>
          <p:nvPr/>
        </p:nvSpPr>
        <p:spPr bwMode="auto">
          <a:xfrm>
            <a:off x="2854325" y="2678113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774" name="Rectangle 6"/>
          <p:cNvSpPr>
            <a:spLocks noChangeArrowheads="1"/>
          </p:cNvSpPr>
          <p:nvPr/>
        </p:nvSpPr>
        <p:spPr bwMode="auto">
          <a:xfrm>
            <a:off x="6659563" y="2678113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775" name="Rectangle 7"/>
          <p:cNvSpPr>
            <a:spLocks noChangeArrowheads="1"/>
          </p:cNvSpPr>
          <p:nvPr/>
        </p:nvSpPr>
        <p:spPr bwMode="auto">
          <a:xfrm>
            <a:off x="2854325" y="5307013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776" name="Rectangle 8"/>
          <p:cNvSpPr>
            <a:spLocks noChangeArrowheads="1"/>
          </p:cNvSpPr>
          <p:nvPr/>
        </p:nvSpPr>
        <p:spPr bwMode="auto">
          <a:xfrm>
            <a:off x="4319588" y="5307013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777" name="Rectangle 9"/>
          <p:cNvSpPr>
            <a:spLocks noChangeArrowheads="1"/>
          </p:cNvSpPr>
          <p:nvPr/>
        </p:nvSpPr>
        <p:spPr bwMode="auto">
          <a:xfrm>
            <a:off x="6659563" y="5307013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72778" name="Group 10"/>
          <p:cNvGrpSpPr>
            <a:grpSpLocks/>
          </p:cNvGrpSpPr>
          <p:nvPr/>
        </p:nvGrpSpPr>
        <p:grpSpPr bwMode="auto">
          <a:xfrm>
            <a:off x="757238" y="2051050"/>
            <a:ext cx="7589837" cy="3411538"/>
            <a:chOff x="351" y="1180"/>
            <a:chExt cx="5179" cy="2149"/>
          </a:xfrm>
        </p:grpSpPr>
        <p:sp>
          <p:nvSpPr>
            <p:cNvPr id="672779" name="Rectangle 11"/>
            <p:cNvSpPr>
              <a:spLocks noChangeArrowheads="1"/>
            </p:cNvSpPr>
            <p:nvPr/>
          </p:nvSpPr>
          <p:spPr bwMode="auto">
            <a:xfrm>
              <a:off x="1033" y="1182"/>
              <a:ext cx="82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b="1">
                  <a:latin typeface="Times" pitchFamily="-65" charset="0"/>
                </a:rPr>
                <a:t>Transaction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2780" name="Rectangle 12"/>
            <p:cNvSpPr>
              <a:spLocks noChangeArrowheads="1"/>
            </p:cNvSpPr>
            <p:nvPr/>
          </p:nvSpPr>
          <p:spPr bwMode="auto">
            <a:xfrm>
              <a:off x="1884" y="1182"/>
              <a:ext cx="9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b="1" i="1">
                  <a:latin typeface="Times" pitchFamily="-65" charset="0"/>
                </a:rPr>
                <a:t>T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2781" name="Rectangle 13"/>
            <p:cNvSpPr>
              <a:spLocks noChangeArrowheads="1"/>
            </p:cNvSpPr>
            <p:nvPr/>
          </p:nvSpPr>
          <p:spPr bwMode="auto">
            <a:xfrm>
              <a:off x="3749" y="1182"/>
              <a:ext cx="82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b="1">
                  <a:latin typeface="Times" pitchFamily="-65" charset="0"/>
                </a:rPr>
                <a:t>Transaction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2782" name="Rectangle 14"/>
            <p:cNvSpPr>
              <a:spLocks noChangeArrowheads="1"/>
            </p:cNvSpPr>
            <p:nvPr/>
          </p:nvSpPr>
          <p:spPr bwMode="auto">
            <a:xfrm>
              <a:off x="4600" y="1182"/>
              <a:ext cx="11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b="1" i="1">
                  <a:latin typeface="Times" pitchFamily="-65" charset="0"/>
                </a:rPr>
                <a:t>U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2783" name="Rectangle 15"/>
            <p:cNvSpPr>
              <a:spLocks noChangeArrowheads="1"/>
            </p:cNvSpPr>
            <p:nvPr/>
          </p:nvSpPr>
          <p:spPr bwMode="auto">
            <a:xfrm>
              <a:off x="4705" y="1292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b="1">
                  <a:latin typeface="Times" pitchFamily="-65" charset="0"/>
                </a:rPr>
                <a:t> 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2784" name="Line 16"/>
            <p:cNvSpPr>
              <a:spLocks noChangeShapeType="1"/>
            </p:cNvSpPr>
            <p:nvPr/>
          </p:nvSpPr>
          <p:spPr bwMode="auto">
            <a:xfrm>
              <a:off x="351" y="1180"/>
              <a:ext cx="258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785" name="Line 17"/>
            <p:cNvSpPr>
              <a:spLocks noChangeShapeType="1"/>
            </p:cNvSpPr>
            <p:nvPr/>
          </p:nvSpPr>
          <p:spPr bwMode="auto">
            <a:xfrm>
              <a:off x="2948" y="1180"/>
              <a:ext cx="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786" name="Line 18"/>
            <p:cNvSpPr>
              <a:spLocks noChangeShapeType="1"/>
            </p:cNvSpPr>
            <p:nvPr/>
          </p:nvSpPr>
          <p:spPr bwMode="auto">
            <a:xfrm>
              <a:off x="2963" y="1180"/>
              <a:ext cx="2567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787" name="Line 19"/>
            <p:cNvSpPr>
              <a:spLocks noChangeShapeType="1"/>
            </p:cNvSpPr>
            <p:nvPr/>
          </p:nvSpPr>
          <p:spPr bwMode="auto">
            <a:xfrm>
              <a:off x="2948" y="1195"/>
              <a:ext cx="1" cy="239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788" name="Rectangle 20"/>
            <p:cNvSpPr>
              <a:spLocks noChangeArrowheads="1"/>
            </p:cNvSpPr>
            <p:nvPr/>
          </p:nvSpPr>
          <p:spPr bwMode="auto">
            <a:xfrm>
              <a:off x="493" y="1471"/>
              <a:ext cx="72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b="1">
                  <a:latin typeface="Times" pitchFamily="-65" charset="0"/>
                </a:rPr>
                <a:t>Operations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2789" name="Rectangle 21"/>
            <p:cNvSpPr>
              <a:spLocks noChangeArrowheads="1"/>
            </p:cNvSpPr>
            <p:nvPr/>
          </p:nvSpPr>
          <p:spPr bwMode="auto">
            <a:xfrm>
              <a:off x="1970" y="1471"/>
              <a:ext cx="38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b="1">
                  <a:latin typeface="Times" pitchFamily="-65" charset="0"/>
                </a:rPr>
                <a:t>Locks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2790" name="Rectangle 22"/>
            <p:cNvSpPr>
              <a:spLocks noChangeArrowheads="1"/>
            </p:cNvSpPr>
            <p:nvPr/>
          </p:nvSpPr>
          <p:spPr bwMode="auto">
            <a:xfrm>
              <a:off x="3089" y="1471"/>
              <a:ext cx="72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b="1">
                  <a:latin typeface="Times" pitchFamily="-65" charset="0"/>
                </a:rPr>
                <a:t>Operations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2791" name="Rectangle 23"/>
            <p:cNvSpPr>
              <a:spLocks noChangeArrowheads="1"/>
            </p:cNvSpPr>
            <p:nvPr/>
          </p:nvSpPr>
          <p:spPr bwMode="auto">
            <a:xfrm>
              <a:off x="4567" y="1471"/>
              <a:ext cx="38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b="1">
                  <a:latin typeface="Times" pitchFamily="-65" charset="0"/>
                </a:rPr>
                <a:t>Locks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2792" name="Rectangle 24"/>
            <p:cNvSpPr>
              <a:spLocks noChangeArrowheads="1"/>
            </p:cNvSpPr>
            <p:nvPr/>
          </p:nvSpPr>
          <p:spPr bwMode="auto">
            <a:xfrm>
              <a:off x="4970" y="1515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b="1">
                  <a:latin typeface="Times" pitchFamily="-65" charset="0"/>
                </a:rPr>
                <a:t> 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2793" name="Line 25"/>
            <p:cNvSpPr>
              <a:spLocks noChangeShapeType="1"/>
            </p:cNvSpPr>
            <p:nvPr/>
          </p:nvSpPr>
          <p:spPr bwMode="auto">
            <a:xfrm>
              <a:off x="351" y="1449"/>
              <a:ext cx="158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794" name="Line 26"/>
            <p:cNvSpPr>
              <a:spLocks noChangeShapeType="1"/>
            </p:cNvSpPr>
            <p:nvPr/>
          </p:nvSpPr>
          <p:spPr bwMode="auto">
            <a:xfrm>
              <a:off x="1948" y="1449"/>
              <a:ext cx="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795" name="Line 27"/>
            <p:cNvSpPr>
              <a:spLocks noChangeShapeType="1"/>
            </p:cNvSpPr>
            <p:nvPr/>
          </p:nvSpPr>
          <p:spPr bwMode="auto">
            <a:xfrm>
              <a:off x="1963" y="1449"/>
              <a:ext cx="970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796" name="Line 28"/>
            <p:cNvSpPr>
              <a:spLocks noChangeShapeType="1"/>
            </p:cNvSpPr>
            <p:nvPr/>
          </p:nvSpPr>
          <p:spPr bwMode="auto">
            <a:xfrm>
              <a:off x="2948" y="1449"/>
              <a:ext cx="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797" name="Line 29"/>
            <p:cNvSpPr>
              <a:spLocks noChangeShapeType="1"/>
            </p:cNvSpPr>
            <p:nvPr/>
          </p:nvSpPr>
          <p:spPr bwMode="auto">
            <a:xfrm>
              <a:off x="2963" y="1449"/>
              <a:ext cx="1567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798" name="Line 30"/>
            <p:cNvSpPr>
              <a:spLocks noChangeShapeType="1"/>
            </p:cNvSpPr>
            <p:nvPr/>
          </p:nvSpPr>
          <p:spPr bwMode="auto">
            <a:xfrm>
              <a:off x="4545" y="1449"/>
              <a:ext cx="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799" name="Line 31"/>
            <p:cNvSpPr>
              <a:spLocks noChangeShapeType="1"/>
            </p:cNvSpPr>
            <p:nvPr/>
          </p:nvSpPr>
          <p:spPr bwMode="auto">
            <a:xfrm>
              <a:off x="4560" y="1449"/>
              <a:ext cx="970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00" name="Rectangle 32"/>
            <p:cNvSpPr>
              <a:spLocks noChangeArrowheads="1"/>
            </p:cNvSpPr>
            <p:nvPr/>
          </p:nvSpPr>
          <p:spPr bwMode="auto">
            <a:xfrm>
              <a:off x="1948" y="1463"/>
              <a:ext cx="15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01" name="Line 33"/>
            <p:cNvSpPr>
              <a:spLocks noChangeShapeType="1"/>
            </p:cNvSpPr>
            <p:nvPr/>
          </p:nvSpPr>
          <p:spPr bwMode="auto">
            <a:xfrm>
              <a:off x="2948" y="1463"/>
              <a:ext cx="1" cy="19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02" name="Rectangle 34"/>
            <p:cNvSpPr>
              <a:spLocks noChangeArrowheads="1"/>
            </p:cNvSpPr>
            <p:nvPr/>
          </p:nvSpPr>
          <p:spPr bwMode="auto">
            <a:xfrm>
              <a:off x="4545" y="1463"/>
              <a:ext cx="15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03" name="Rectangle 35"/>
            <p:cNvSpPr>
              <a:spLocks noChangeArrowheads="1"/>
            </p:cNvSpPr>
            <p:nvPr/>
          </p:nvSpPr>
          <p:spPr bwMode="auto">
            <a:xfrm>
              <a:off x="493" y="1784"/>
              <a:ext cx="93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i="1">
                  <a:latin typeface="Times" pitchFamily="-65" charset="0"/>
                </a:rPr>
                <a:t>a.deposit(100);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2804" name="Rectangle 36"/>
            <p:cNvSpPr>
              <a:spLocks noChangeArrowheads="1"/>
            </p:cNvSpPr>
            <p:nvPr/>
          </p:nvSpPr>
          <p:spPr bwMode="auto">
            <a:xfrm>
              <a:off x="1970" y="1739"/>
              <a:ext cx="64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>
                  <a:latin typeface="Times" pitchFamily="-65" charset="0"/>
                </a:rPr>
                <a:t>write lock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2805" name="Rectangle 37"/>
            <p:cNvSpPr>
              <a:spLocks noChangeArrowheads="1"/>
            </p:cNvSpPr>
            <p:nvPr/>
          </p:nvSpPr>
          <p:spPr bwMode="auto">
            <a:xfrm>
              <a:off x="2642" y="1739"/>
              <a:ext cx="9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i="1">
                  <a:latin typeface="Times" pitchFamily="-65" charset="0"/>
                </a:rPr>
                <a:t>A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2806" name="Line 38"/>
            <p:cNvSpPr>
              <a:spLocks noChangeShapeType="1"/>
            </p:cNvSpPr>
            <p:nvPr/>
          </p:nvSpPr>
          <p:spPr bwMode="auto">
            <a:xfrm>
              <a:off x="351" y="1672"/>
              <a:ext cx="158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07" name="Line 39"/>
            <p:cNvSpPr>
              <a:spLocks noChangeShapeType="1"/>
            </p:cNvSpPr>
            <p:nvPr/>
          </p:nvSpPr>
          <p:spPr bwMode="auto">
            <a:xfrm>
              <a:off x="1948" y="1672"/>
              <a:ext cx="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08" name="Line 40"/>
            <p:cNvSpPr>
              <a:spLocks noChangeShapeType="1"/>
            </p:cNvSpPr>
            <p:nvPr/>
          </p:nvSpPr>
          <p:spPr bwMode="auto">
            <a:xfrm>
              <a:off x="1963" y="1672"/>
              <a:ext cx="970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09" name="Line 41"/>
            <p:cNvSpPr>
              <a:spLocks noChangeShapeType="1"/>
            </p:cNvSpPr>
            <p:nvPr/>
          </p:nvSpPr>
          <p:spPr bwMode="auto">
            <a:xfrm>
              <a:off x="2948" y="1672"/>
              <a:ext cx="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10" name="Line 42"/>
            <p:cNvSpPr>
              <a:spLocks noChangeShapeType="1"/>
            </p:cNvSpPr>
            <p:nvPr/>
          </p:nvSpPr>
          <p:spPr bwMode="auto">
            <a:xfrm>
              <a:off x="2963" y="1672"/>
              <a:ext cx="1567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11" name="Line 43"/>
            <p:cNvSpPr>
              <a:spLocks noChangeShapeType="1"/>
            </p:cNvSpPr>
            <p:nvPr/>
          </p:nvSpPr>
          <p:spPr bwMode="auto">
            <a:xfrm>
              <a:off x="4545" y="1672"/>
              <a:ext cx="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12" name="Line 44"/>
            <p:cNvSpPr>
              <a:spLocks noChangeShapeType="1"/>
            </p:cNvSpPr>
            <p:nvPr/>
          </p:nvSpPr>
          <p:spPr bwMode="auto">
            <a:xfrm>
              <a:off x="4560" y="1672"/>
              <a:ext cx="970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13" name="Rectangle 45"/>
            <p:cNvSpPr>
              <a:spLocks noChangeArrowheads="1"/>
            </p:cNvSpPr>
            <p:nvPr/>
          </p:nvSpPr>
          <p:spPr bwMode="auto">
            <a:xfrm>
              <a:off x="1948" y="1687"/>
              <a:ext cx="15" cy="2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14" name="Line 46"/>
            <p:cNvSpPr>
              <a:spLocks noChangeShapeType="1"/>
            </p:cNvSpPr>
            <p:nvPr/>
          </p:nvSpPr>
          <p:spPr bwMode="auto">
            <a:xfrm>
              <a:off x="2948" y="1687"/>
              <a:ext cx="1" cy="239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15" name="Rectangle 47"/>
            <p:cNvSpPr>
              <a:spLocks noChangeArrowheads="1"/>
            </p:cNvSpPr>
            <p:nvPr/>
          </p:nvSpPr>
          <p:spPr bwMode="auto">
            <a:xfrm>
              <a:off x="4545" y="1687"/>
              <a:ext cx="15" cy="2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16" name="Rectangle 48"/>
            <p:cNvSpPr>
              <a:spLocks noChangeArrowheads="1"/>
            </p:cNvSpPr>
            <p:nvPr/>
          </p:nvSpPr>
          <p:spPr bwMode="auto">
            <a:xfrm>
              <a:off x="3089" y="2037"/>
              <a:ext cx="8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i="1">
                  <a:latin typeface="Times" pitchFamily="-65" charset="0"/>
                </a:rPr>
                <a:t>b.deposit(200)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2817" name="Rectangle 49"/>
            <p:cNvSpPr>
              <a:spLocks noChangeArrowheads="1"/>
            </p:cNvSpPr>
            <p:nvPr/>
          </p:nvSpPr>
          <p:spPr bwMode="auto">
            <a:xfrm>
              <a:off x="4567" y="1993"/>
              <a:ext cx="64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>
                  <a:latin typeface="Times" pitchFamily="-65" charset="0"/>
                </a:rPr>
                <a:t>write lock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2818" name="Rectangle 50"/>
            <p:cNvSpPr>
              <a:spLocks noChangeArrowheads="1"/>
            </p:cNvSpPr>
            <p:nvPr/>
          </p:nvSpPr>
          <p:spPr bwMode="auto">
            <a:xfrm>
              <a:off x="5239" y="1993"/>
              <a:ext cx="9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i="1">
                  <a:latin typeface="Times" pitchFamily="-65" charset="0"/>
                </a:rPr>
                <a:t>B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2819" name="Rectangle 51"/>
            <p:cNvSpPr>
              <a:spLocks noChangeArrowheads="1"/>
            </p:cNvSpPr>
            <p:nvPr/>
          </p:nvSpPr>
          <p:spPr bwMode="auto">
            <a:xfrm>
              <a:off x="1948" y="1941"/>
              <a:ext cx="15" cy="2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20" name="Line 52"/>
            <p:cNvSpPr>
              <a:spLocks noChangeShapeType="1"/>
            </p:cNvSpPr>
            <p:nvPr/>
          </p:nvSpPr>
          <p:spPr bwMode="auto">
            <a:xfrm>
              <a:off x="2948" y="1941"/>
              <a:ext cx="1" cy="238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21" name="Rectangle 53"/>
            <p:cNvSpPr>
              <a:spLocks noChangeArrowheads="1"/>
            </p:cNvSpPr>
            <p:nvPr/>
          </p:nvSpPr>
          <p:spPr bwMode="auto">
            <a:xfrm>
              <a:off x="4545" y="1941"/>
              <a:ext cx="15" cy="2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22" name="Rectangle 54"/>
            <p:cNvSpPr>
              <a:spLocks noChangeArrowheads="1"/>
            </p:cNvSpPr>
            <p:nvPr/>
          </p:nvSpPr>
          <p:spPr bwMode="auto">
            <a:xfrm>
              <a:off x="493" y="2291"/>
              <a:ext cx="101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i="1">
                  <a:latin typeface="Times" pitchFamily="-65" charset="0"/>
                </a:rPr>
                <a:t>b.withdraw(100)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2823" name="Rectangle 55"/>
            <p:cNvSpPr>
              <a:spLocks noChangeArrowheads="1"/>
            </p:cNvSpPr>
            <p:nvPr/>
          </p:nvSpPr>
          <p:spPr bwMode="auto">
            <a:xfrm>
              <a:off x="1948" y="2194"/>
              <a:ext cx="15" cy="2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24" name="Line 56"/>
            <p:cNvSpPr>
              <a:spLocks noChangeShapeType="1"/>
            </p:cNvSpPr>
            <p:nvPr/>
          </p:nvSpPr>
          <p:spPr bwMode="auto">
            <a:xfrm>
              <a:off x="2948" y="2194"/>
              <a:ext cx="1" cy="239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25" name="Rectangle 57"/>
            <p:cNvSpPr>
              <a:spLocks noChangeArrowheads="1"/>
            </p:cNvSpPr>
            <p:nvPr/>
          </p:nvSpPr>
          <p:spPr bwMode="auto">
            <a:xfrm>
              <a:off x="4545" y="2194"/>
              <a:ext cx="15" cy="2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26" name="Rectangle 58"/>
            <p:cNvSpPr>
              <a:spLocks noChangeArrowheads="1"/>
            </p:cNvSpPr>
            <p:nvPr/>
          </p:nvSpPr>
          <p:spPr bwMode="auto">
            <a:xfrm>
              <a:off x="1970" y="2500"/>
              <a:ext cx="57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>
                  <a:latin typeface="Times" pitchFamily="-65" charset="0"/>
                </a:rPr>
                <a:t>waits for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2827" name="Rectangle 59"/>
            <p:cNvSpPr>
              <a:spLocks noChangeArrowheads="1"/>
            </p:cNvSpPr>
            <p:nvPr/>
          </p:nvSpPr>
          <p:spPr bwMode="auto">
            <a:xfrm>
              <a:off x="2552" y="2500"/>
              <a:ext cx="11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i="1">
                  <a:latin typeface="Times" pitchFamily="-65" charset="0"/>
                </a:rPr>
                <a:t>U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2828" name="Rectangle 60"/>
            <p:cNvSpPr>
              <a:spLocks noChangeArrowheads="1"/>
            </p:cNvSpPr>
            <p:nvPr/>
          </p:nvSpPr>
          <p:spPr bwMode="auto">
            <a:xfrm>
              <a:off x="2657" y="2500"/>
              <a:ext cx="11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>
                  <a:latin typeface="Times" pitchFamily="-65" charset="0"/>
                </a:rPr>
                <a:t>’s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2829" name="Rectangle 61"/>
            <p:cNvSpPr>
              <a:spLocks noChangeArrowheads="1"/>
            </p:cNvSpPr>
            <p:nvPr/>
          </p:nvSpPr>
          <p:spPr bwMode="auto">
            <a:xfrm>
              <a:off x="3089" y="2500"/>
              <a:ext cx="106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i="1">
                  <a:latin typeface="Times" pitchFamily="-65" charset="0"/>
                </a:rPr>
                <a:t>a.withdraw(200);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2830" name="Rectangle 62"/>
            <p:cNvSpPr>
              <a:spLocks noChangeArrowheads="1"/>
            </p:cNvSpPr>
            <p:nvPr/>
          </p:nvSpPr>
          <p:spPr bwMode="auto">
            <a:xfrm>
              <a:off x="4567" y="2500"/>
              <a:ext cx="61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>
                  <a:latin typeface="Times" pitchFamily="-65" charset="0"/>
                </a:rPr>
                <a:t>waits for 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2831" name="Rectangle 63"/>
            <p:cNvSpPr>
              <a:spLocks noChangeArrowheads="1"/>
            </p:cNvSpPr>
            <p:nvPr/>
          </p:nvSpPr>
          <p:spPr bwMode="auto">
            <a:xfrm>
              <a:off x="5194" y="2500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i="1">
                  <a:latin typeface="Times" pitchFamily="-65" charset="0"/>
                </a:rPr>
                <a:t>T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2832" name="Rectangle 64"/>
            <p:cNvSpPr>
              <a:spLocks noChangeArrowheads="1"/>
            </p:cNvSpPr>
            <p:nvPr/>
          </p:nvSpPr>
          <p:spPr bwMode="auto">
            <a:xfrm>
              <a:off x="5283" y="2500"/>
              <a:ext cx="11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>
                  <a:latin typeface="Times" pitchFamily="-65" charset="0"/>
                </a:rPr>
                <a:t>’s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2833" name="Rectangle 65"/>
            <p:cNvSpPr>
              <a:spLocks noChangeArrowheads="1"/>
            </p:cNvSpPr>
            <p:nvPr/>
          </p:nvSpPr>
          <p:spPr bwMode="auto">
            <a:xfrm>
              <a:off x="1948" y="2448"/>
              <a:ext cx="15" cy="2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34" name="Line 66"/>
            <p:cNvSpPr>
              <a:spLocks noChangeShapeType="1"/>
            </p:cNvSpPr>
            <p:nvPr/>
          </p:nvSpPr>
          <p:spPr bwMode="auto">
            <a:xfrm>
              <a:off x="2948" y="2448"/>
              <a:ext cx="1" cy="239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35" name="Rectangle 67"/>
            <p:cNvSpPr>
              <a:spLocks noChangeArrowheads="1"/>
            </p:cNvSpPr>
            <p:nvPr/>
          </p:nvSpPr>
          <p:spPr bwMode="auto">
            <a:xfrm>
              <a:off x="4545" y="2448"/>
              <a:ext cx="15" cy="2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36" name="Rectangle 68"/>
            <p:cNvSpPr>
              <a:spLocks noChangeArrowheads="1"/>
            </p:cNvSpPr>
            <p:nvPr/>
          </p:nvSpPr>
          <p:spPr bwMode="auto">
            <a:xfrm>
              <a:off x="1970" y="2754"/>
              <a:ext cx="4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>
                  <a:latin typeface="Times" pitchFamily="-65" charset="0"/>
                </a:rPr>
                <a:t>lock on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2837" name="Rectangle 69"/>
            <p:cNvSpPr>
              <a:spLocks noChangeArrowheads="1"/>
            </p:cNvSpPr>
            <p:nvPr/>
          </p:nvSpPr>
          <p:spPr bwMode="auto">
            <a:xfrm>
              <a:off x="2478" y="2754"/>
              <a:ext cx="9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i="1">
                  <a:latin typeface="Times" pitchFamily="-65" charset="0"/>
                </a:rPr>
                <a:t>B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2838" name="Rectangle 70"/>
            <p:cNvSpPr>
              <a:spLocks noChangeArrowheads="1"/>
            </p:cNvSpPr>
            <p:nvPr/>
          </p:nvSpPr>
          <p:spPr bwMode="auto">
            <a:xfrm>
              <a:off x="4567" y="2754"/>
              <a:ext cx="4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>
                  <a:latin typeface="Times" pitchFamily="-65" charset="0"/>
                </a:rPr>
                <a:t>lock on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2839" name="Rectangle 71"/>
            <p:cNvSpPr>
              <a:spLocks noChangeArrowheads="1"/>
            </p:cNvSpPr>
            <p:nvPr/>
          </p:nvSpPr>
          <p:spPr bwMode="auto">
            <a:xfrm>
              <a:off x="5074" y="2754"/>
              <a:ext cx="9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900" i="1">
                  <a:latin typeface="Times" pitchFamily="-65" charset="0"/>
                </a:rPr>
                <a:t>A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2840" name="Rectangle 72"/>
            <p:cNvSpPr>
              <a:spLocks noChangeArrowheads="1"/>
            </p:cNvSpPr>
            <p:nvPr/>
          </p:nvSpPr>
          <p:spPr bwMode="auto">
            <a:xfrm>
              <a:off x="1948" y="2702"/>
              <a:ext cx="15" cy="2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41" name="Line 73"/>
            <p:cNvSpPr>
              <a:spLocks noChangeShapeType="1"/>
            </p:cNvSpPr>
            <p:nvPr/>
          </p:nvSpPr>
          <p:spPr bwMode="auto">
            <a:xfrm>
              <a:off x="2948" y="2702"/>
              <a:ext cx="1" cy="193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42" name="Rectangle 74"/>
            <p:cNvSpPr>
              <a:spLocks noChangeArrowheads="1"/>
            </p:cNvSpPr>
            <p:nvPr/>
          </p:nvSpPr>
          <p:spPr bwMode="auto">
            <a:xfrm>
              <a:off x="4545" y="2702"/>
              <a:ext cx="15" cy="2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43" name="Rectangle 75"/>
            <p:cNvSpPr>
              <a:spLocks noChangeArrowheads="1"/>
            </p:cNvSpPr>
            <p:nvPr/>
          </p:nvSpPr>
          <p:spPr bwMode="auto">
            <a:xfrm>
              <a:off x="1948" y="2910"/>
              <a:ext cx="15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44" name="Line 76"/>
            <p:cNvSpPr>
              <a:spLocks noChangeShapeType="1"/>
            </p:cNvSpPr>
            <p:nvPr/>
          </p:nvSpPr>
          <p:spPr bwMode="auto">
            <a:xfrm>
              <a:off x="2948" y="2910"/>
              <a:ext cx="1" cy="19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45" name="Rectangle 77"/>
            <p:cNvSpPr>
              <a:spLocks noChangeArrowheads="1"/>
            </p:cNvSpPr>
            <p:nvPr/>
          </p:nvSpPr>
          <p:spPr bwMode="auto">
            <a:xfrm>
              <a:off x="4545" y="2910"/>
              <a:ext cx="15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46" name="Line 78"/>
            <p:cNvSpPr>
              <a:spLocks noChangeShapeType="1"/>
            </p:cNvSpPr>
            <p:nvPr/>
          </p:nvSpPr>
          <p:spPr bwMode="auto">
            <a:xfrm>
              <a:off x="351" y="3328"/>
              <a:ext cx="158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47" name="Rectangle 79"/>
            <p:cNvSpPr>
              <a:spLocks noChangeArrowheads="1"/>
            </p:cNvSpPr>
            <p:nvPr/>
          </p:nvSpPr>
          <p:spPr bwMode="auto">
            <a:xfrm>
              <a:off x="1948" y="3119"/>
              <a:ext cx="15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48" name="Line 80"/>
            <p:cNvSpPr>
              <a:spLocks noChangeShapeType="1"/>
            </p:cNvSpPr>
            <p:nvPr/>
          </p:nvSpPr>
          <p:spPr bwMode="auto">
            <a:xfrm>
              <a:off x="1948" y="3328"/>
              <a:ext cx="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49" name="Line 81"/>
            <p:cNvSpPr>
              <a:spLocks noChangeShapeType="1"/>
            </p:cNvSpPr>
            <p:nvPr/>
          </p:nvSpPr>
          <p:spPr bwMode="auto">
            <a:xfrm>
              <a:off x="1963" y="3328"/>
              <a:ext cx="970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50" name="Line 82"/>
            <p:cNvSpPr>
              <a:spLocks noChangeShapeType="1"/>
            </p:cNvSpPr>
            <p:nvPr/>
          </p:nvSpPr>
          <p:spPr bwMode="auto">
            <a:xfrm>
              <a:off x="2948" y="3119"/>
              <a:ext cx="1" cy="19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51" name="Line 83"/>
            <p:cNvSpPr>
              <a:spLocks noChangeShapeType="1"/>
            </p:cNvSpPr>
            <p:nvPr/>
          </p:nvSpPr>
          <p:spPr bwMode="auto">
            <a:xfrm>
              <a:off x="2948" y="3328"/>
              <a:ext cx="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52" name="Line 84"/>
            <p:cNvSpPr>
              <a:spLocks noChangeShapeType="1"/>
            </p:cNvSpPr>
            <p:nvPr/>
          </p:nvSpPr>
          <p:spPr bwMode="auto">
            <a:xfrm>
              <a:off x="2963" y="3328"/>
              <a:ext cx="1567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53" name="Rectangle 85"/>
            <p:cNvSpPr>
              <a:spLocks noChangeArrowheads="1"/>
            </p:cNvSpPr>
            <p:nvPr/>
          </p:nvSpPr>
          <p:spPr bwMode="auto">
            <a:xfrm>
              <a:off x="4545" y="3119"/>
              <a:ext cx="15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54" name="Line 86"/>
            <p:cNvSpPr>
              <a:spLocks noChangeShapeType="1"/>
            </p:cNvSpPr>
            <p:nvPr/>
          </p:nvSpPr>
          <p:spPr bwMode="auto">
            <a:xfrm>
              <a:off x="4545" y="3328"/>
              <a:ext cx="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55" name="Line 87"/>
            <p:cNvSpPr>
              <a:spLocks noChangeShapeType="1"/>
            </p:cNvSpPr>
            <p:nvPr/>
          </p:nvSpPr>
          <p:spPr bwMode="auto">
            <a:xfrm>
              <a:off x="4560" y="3328"/>
              <a:ext cx="970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72856" name="Group 88"/>
            <p:cNvGrpSpPr>
              <a:grpSpLocks/>
            </p:cNvGrpSpPr>
            <p:nvPr/>
          </p:nvGrpSpPr>
          <p:grpSpPr bwMode="auto">
            <a:xfrm>
              <a:off x="468" y="2544"/>
              <a:ext cx="241" cy="49"/>
              <a:chOff x="792" y="2771"/>
              <a:chExt cx="241" cy="49"/>
            </a:xfrm>
          </p:grpSpPr>
          <p:sp>
            <p:nvSpPr>
              <p:cNvPr id="672857" name="Oval 89"/>
              <p:cNvSpPr>
                <a:spLocks noChangeArrowheads="1"/>
              </p:cNvSpPr>
              <p:nvPr/>
            </p:nvSpPr>
            <p:spPr bwMode="auto">
              <a:xfrm>
                <a:off x="792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858" name="Oval 90"/>
              <p:cNvSpPr>
                <a:spLocks noChangeArrowheads="1"/>
              </p:cNvSpPr>
              <p:nvPr/>
            </p:nvSpPr>
            <p:spPr bwMode="auto">
              <a:xfrm>
                <a:off x="888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859" name="Oval 91"/>
              <p:cNvSpPr>
                <a:spLocks noChangeArrowheads="1"/>
              </p:cNvSpPr>
              <p:nvPr/>
            </p:nvSpPr>
            <p:spPr bwMode="auto">
              <a:xfrm>
                <a:off x="984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72860" name="Group 92"/>
            <p:cNvGrpSpPr>
              <a:grpSpLocks/>
            </p:cNvGrpSpPr>
            <p:nvPr/>
          </p:nvGrpSpPr>
          <p:grpSpPr bwMode="auto">
            <a:xfrm>
              <a:off x="468" y="2941"/>
              <a:ext cx="241" cy="49"/>
              <a:chOff x="792" y="2771"/>
              <a:chExt cx="241" cy="49"/>
            </a:xfrm>
          </p:grpSpPr>
          <p:sp>
            <p:nvSpPr>
              <p:cNvPr id="672861" name="Oval 93"/>
              <p:cNvSpPr>
                <a:spLocks noChangeArrowheads="1"/>
              </p:cNvSpPr>
              <p:nvPr/>
            </p:nvSpPr>
            <p:spPr bwMode="auto">
              <a:xfrm>
                <a:off x="792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862" name="Oval 94"/>
              <p:cNvSpPr>
                <a:spLocks noChangeArrowheads="1"/>
              </p:cNvSpPr>
              <p:nvPr/>
            </p:nvSpPr>
            <p:spPr bwMode="auto">
              <a:xfrm>
                <a:off x="888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863" name="Oval 95"/>
              <p:cNvSpPr>
                <a:spLocks noChangeArrowheads="1"/>
              </p:cNvSpPr>
              <p:nvPr/>
            </p:nvSpPr>
            <p:spPr bwMode="auto">
              <a:xfrm>
                <a:off x="984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72864" name="Group 96"/>
            <p:cNvGrpSpPr>
              <a:grpSpLocks/>
            </p:cNvGrpSpPr>
            <p:nvPr/>
          </p:nvGrpSpPr>
          <p:grpSpPr bwMode="auto">
            <a:xfrm>
              <a:off x="468" y="3128"/>
              <a:ext cx="241" cy="49"/>
              <a:chOff x="792" y="2771"/>
              <a:chExt cx="241" cy="49"/>
            </a:xfrm>
          </p:grpSpPr>
          <p:sp>
            <p:nvSpPr>
              <p:cNvPr id="672865" name="Oval 97"/>
              <p:cNvSpPr>
                <a:spLocks noChangeArrowheads="1"/>
              </p:cNvSpPr>
              <p:nvPr/>
            </p:nvSpPr>
            <p:spPr bwMode="auto">
              <a:xfrm>
                <a:off x="792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866" name="Oval 98"/>
              <p:cNvSpPr>
                <a:spLocks noChangeArrowheads="1"/>
              </p:cNvSpPr>
              <p:nvPr/>
            </p:nvSpPr>
            <p:spPr bwMode="auto">
              <a:xfrm>
                <a:off x="888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867" name="Oval 99"/>
              <p:cNvSpPr>
                <a:spLocks noChangeArrowheads="1"/>
              </p:cNvSpPr>
              <p:nvPr/>
            </p:nvSpPr>
            <p:spPr bwMode="auto">
              <a:xfrm>
                <a:off x="984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72868" name="Group 100"/>
            <p:cNvGrpSpPr>
              <a:grpSpLocks/>
            </p:cNvGrpSpPr>
            <p:nvPr/>
          </p:nvGrpSpPr>
          <p:grpSpPr bwMode="auto">
            <a:xfrm>
              <a:off x="3081" y="2787"/>
              <a:ext cx="241" cy="49"/>
              <a:chOff x="792" y="2771"/>
              <a:chExt cx="241" cy="49"/>
            </a:xfrm>
          </p:grpSpPr>
          <p:sp>
            <p:nvSpPr>
              <p:cNvPr id="672869" name="Oval 101"/>
              <p:cNvSpPr>
                <a:spLocks noChangeArrowheads="1"/>
              </p:cNvSpPr>
              <p:nvPr/>
            </p:nvSpPr>
            <p:spPr bwMode="auto">
              <a:xfrm>
                <a:off x="792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870" name="Oval 102"/>
              <p:cNvSpPr>
                <a:spLocks noChangeArrowheads="1"/>
              </p:cNvSpPr>
              <p:nvPr/>
            </p:nvSpPr>
            <p:spPr bwMode="auto">
              <a:xfrm>
                <a:off x="888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871" name="Oval 103"/>
              <p:cNvSpPr>
                <a:spLocks noChangeArrowheads="1"/>
              </p:cNvSpPr>
              <p:nvPr/>
            </p:nvSpPr>
            <p:spPr bwMode="auto">
              <a:xfrm>
                <a:off x="984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72872" name="Group 104"/>
            <p:cNvGrpSpPr>
              <a:grpSpLocks/>
            </p:cNvGrpSpPr>
            <p:nvPr/>
          </p:nvGrpSpPr>
          <p:grpSpPr bwMode="auto">
            <a:xfrm>
              <a:off x="3081" y="2941"/>
              <a:ext cx="241" cy="49"/>
              <a:chOff x="792" y="2771"/>
              <a:chExt cx="241" cy="49"/>
            </a:xfrm>
          </p:grpSpPr>
          <p:sp>
            <p:nvSpPr>
              <p:cNvPr id="672873" name="Oval 105"/>
              <p:cNvSpPr>
                <a:spLocks noChangeArrowheads="1"/>
              </p:cNvSpPr>
              <p:nvPr/>
            </p:nvSpPr>
            <p:spPr bwMode="auto">
              <a:xfrm>
                <a:off x="792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874" name="Oval 106"/>
              <p:cNvSpPr>
                <a:spLocks noChangeArrowheads="1"/>
              </p:cNvSpPr>
              <p:nvPr/>
            </p:nvSpPr>
            <p:spPr bwMode="auto">
              <a:xfrm>
                <a:off x="888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875" name="Oval 107"/>
              <p:cNvSpPr>
                <a:spLocks noChangeArrowheads="1"/>
              </p:cNvSpPr>
              <p:nvPr/>
            </p:nvSpPr>
            <p:spPr bwMode="auto">
              <a:xfrm>
                <a:off x="984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72876" name="Group 108"/>
            <p:cNvGrpSpPr>
              <a:grpSpLocks/>
            </p:cNvGrpSpPr>
            <p:nvPr/>
          </p:nvGrpSpPr>
          <p:grpSpPr bwMode="auto">
            <a:xfrm>
              <a:off x="3081" y="3128"/>
              <a:ext cx="241" cy="49"/>
              <a:chOff x="792" y="2771"/>
              <a:chExt cx="241" cy="49"/>
            </a:xfrm>
          </p:grpSpPr>
          <p:sp>
            <p:nvSpPr>
              <p:cNvPr id="672877" name="Oval 109"/>
              <p:cNvSpPr>
                <a:spLocks noChangeArrowheads="1"/>
              </p:cNvSpPr>
              <p:nvPr/>
            </p:nvSpPr>
            <p:spPr bwMode="auto">
              <a:xfrm>
                <a:off x="792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878" name="Oval 110"/>
              <p:cNvSpPr>
                <a:spLocks noChangeArrowheads="1"/>
              </p:cNvSpPr>
              <p:nvPr/>
            </p:nvSpPr>
            <p:spPr bwMode="auto">
              <a:xfrm>
                <a:off x="888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879" name="Oval 111"/>
              <p:cNvSpPr>
                <a:spLocks noChangeArrowheads="1"/>
              </p:cNvSpPr>
              <p:nvPr/>
            </p:nvSpPr>
            <p:spPr bwMode="auto">
              <a:xfrm>
                <a:off x="984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2749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GB" dirty="0">
                <a:solidFill>
                  <a:srgbClr val="FF0000"/>
                </a:solidFill>
              </a:rPr>
              <a:t>The wait-for graph</a:t>
            </a:r>
          </a:p>
        </p:txBody>
      </p:sp>
      <p:grpSp>
        <p:nvGrpSpPr>
          <p:cNvPr id="674819" name="Group 3"/>
          <p:cNvGrpSpPr>
            <a:grpSpLocks/>
          </p:cNvGrpSpPr>
          <p:nvPr/>
        </p:nvGrpSpPr>
        <p:grpSpPr bwMode="auto">
          <a:xfrm>
            <a:off x="1014413" y="2339975"/>
            <a:ext cx="7551737" cy="2620963"/>
            <a:chOff x="692" y="1474"/>
            <a:chExt cx="5154" cy="1651"/>
          </a:xfrm>
        </p:grpSpPr>
        <p:sp>
          <p:nvSpPr>
            <p:cNvPr id="674820" name="Rectangle 4"/>
            <p:cNvSpPr>
              <a:spLocks noChangeArrowheads="1"/>
            </p:cNvSpPr>
            <p:nvPr/>
          </p:nvSpPr>
          <p:spPr bwMode="auto">
            <a:xfrm>
              <a:off x="4270" y="2673"/>
              <a:ext cx="1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Arial" pitchFamily="-65" charset="0"/>
                </a:rPr>
                <a:t>B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4821" name="Rectangle 5"/>
            <p:cNvSpPr>
              <a:spLocks noChangeArrowheads="1"/>
            </p:cNvSpPr>
            <p:nvPr/>
          </p:nvSpPr>
          <p:spPr bwMode="auto">
            <a:xfrm>
              <a:off x="4325" y="1829"/>
              <a:ext cx="1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Arial" pitchFamily="-65" charset="0"/>
                </a:rPr>
                <a:t>A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4822" name="Arc 6"/>
            <p:cNvSpPr>
              <a:spLocks/>
            </p:cNvSpPr>
            <p:nvPr/>
          </p:nvSpPr>
          <p:spPr bwMode="auto">
            <a:xfrm>
              <a:off x="5371" y="2319"/>
              <a:ext cx="90" cy="135"/>
            </a:xfrm>
            <a:custGeom>
              <a:avLst/>
              <a:gdLst>
                <a:gd name="G0" fmla="+- 10240 0 0"/>
                <a:gd name="G1" fmla="+- 0 0 0"/>
                <a:gd name="G2" fmla="+- 21600 0 0"/>
                <a:gd name="T0" fmla="*/ 14476 w 14476"/>
                <a:gd name="T1" fmla="*/ 21180 h 21600"/>
                <a:gd name="T2" fmla="*/ 0 w 14476"/>
                <a:gd name="T3" fmla="*/ 19018 h 21600"/>
                <a:gd name="T4" fmla="*/ 10240 w 1447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76" h="21600" fill="none" extrusionOk="0">
                  <a:moveTo>
                    <a:pt x="14476" y="21180"/>
                  </a:moveTo>
                  <a:cubicBezTo>
                    <a:pt x="13081" y="21459"/>
                    <a:pt x="11662" y="21599"/>
                    <a:pt x="10240" y="21599"/>
                  </a:cubicBezTo>
                  <a:cubicBezTo>
                    <a:pt x="6665" y="21599"/>
                    <a:pt x="3147" y="20712"/>
                    <a:pt x="-1" y="19018"/>
                  </a:cubicBezTo>
                </a:path>
                <a:path w="14476" h="21600" stroke="0" extrusionOk="0">
                  <a:moveTo>
                    <a:pt x="14476" y="21180"/>
                  </a:moveTo>
                  <a:cubicBezTo>
                    <a:pt x="13081" y="21459"/>
                    <a:pt x="11662" y="21599"/>
                    <a:pt x="10240" y="21599"/>
                  </a:cubicBezTo>
                  <a:cubicBezTo>
                    <a:pt x="6665" y="21599"/>
                    <a:pt x="3147" y="20712"/>
                    <a:pt x="-1" y="19018"/>
                  </a:cubicBezTo>
                  <a:lnTo>
                    <a:pt x="10240" y="0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823" name="Arc 7"/>
            <p:cNvSpPr>
              <a:spLocks/>
            </p:cNvSpPr>
            <p:nvPr/>
          </p:nvSpPr>
          <p:spPr bwMode="auto">
            <a:xfrm>
              <a:off x="4397" y="2319"/>
              <a:ext cx="1025" cy="653"/>
            </a:xfrm>
            <a:custGeom>
              <a:avLst/>
              <a:gdLst>
                <a:gd name="G0" fmla="+- 20 0 0"/>
                <a:gd name="G1" fmla="+- 0 0 0"/>
                <a:gd name="G2" fmla="+- 21600 0 0"/>
                <a:gd name="T0" fmla="*/ 21358 w 21358"/>
                <a:gd name="T1" fmla="*/ 3349 h 21600"/>
                <a:gd name="T2" fmla="*/ 0 w 21358"/>
                <a:gd name="T3" fmla="*/ 21599 h 21600"/>
                <a:gd name="T4" fmla="*/ 20 w 2135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58" h="21600" fill="none" extrusionOk="0">
                  <a:moveTo>
                    <a:pt x="21358" y="3349"/>
                  </a:moveTo>
                  <a:cubicBezTo>
                    <a:pt x="19709" y="13856"/>
                    <a:pt x="10656" y="21599"/>
                    <a:pt x="20" y="21599"/>
                  </a:cubicBezTo>
                  <a:cubicBezTo>
                    <a:pt x="13" y="21599"/>
                    <a:pt x="6" y="21599"/>
                    <a:pt x="-1" y="21599"/>
                  </a:cubicBezTo>
                </a:path>
                <a:path w="21358" h="21600" stroke="0" extrusionOk="0">
                  <a:moveTo>
                    <a:pt x="21358" y="3349"/>
                  </a:moveTo>
                  <a:cubicBezTo>
                    <a:pt x="19709" y="13856"/>
                    <a:pt x="10656" y="21599"/>
                    <a:pt x="20" y="21599"/>
                  </a:cubicBezTo>
                  <a:cubicBezTo>
                    <a:pt x="13" y="21599"/>
                    <a:pt x="6" y="21599"/>
                    <a:pt x="-1" y="21599"/>
                  </a:cubicBezTo>
                  <a:lnTo>
                    <a:pt x="20" y="0"/>
                  </a:lnTo>
                  <a:close/>
                </a:path>
              </a:pathLst>
            </a:cu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824" name="Rectangle 8"/>
            <p:cNvSpPr>
              <a:spLocks noChangeArrowheads="1"/>
            </p:cNvSpPr>
            <p:nvPr/>
          </p:nvSpPr>
          <p:spPr bwMode="auto">
            <a:xfrm>
              <a:off x="2849" y="2750"/>
              <a:ext cx="63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Arial" pitchFamily="-65" charset="0"/>
                </a:rPr>
                <a:t>Waits for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4825" name="Rectangle 9"/>
            <p:cNvSpPr>
              <a:spLocks noChangeArrowheads="1"/>
            </p:cNvSpPr>
            <p:nvPr/>
          </p:nvSpPr>
          <p:spPr bwMode="auto">
            <a:xfrm>
              <a:off x="3008" y="1554"/>
              <a:ext cx="5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Arial" pitchFamily="-65" charset="0"/>
                </a:rPr>
                <a:t>Held by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4826" name="Rectangle 10"/>
            <p:cNvSpPr>
              <a:spLocks noChangeArrowheads="1"/>
            </p:cNvSpPr>
            <p:nvPr/>
          </p:nvSpPr>
          <p:spPr bwMode="auto">
            <a:xfrm>
              <a:off x="5191" y="2802"/>
              <a:ext cx="5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Arial" pitchFamily="-65" charset="0"/>
                </a:rPr>
                <a:t>Held by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4827" name="Arc 11"/>
            <p:cNvSpPr>
              <a:spLocks/>
            </p:cNvSpPr>
            <p:nvPr/>
          </p:nvSpPr>
          <p:spPr bwMode="auto">
            <a:xfrm>
              <a:off x="777" y="1915"/>
              <a:ext cx="91" cy="144"/>
            </a:xfrm>
            <a:custGeom>
              <a:avLst/>
              <a:gdLst>
                <a:gd name="G0" fmla="+- 5016 0 0"/>
                <a:gd name="G1" fmla="+- 21600 0 0"/>
                <a:gd name="G2" fmla="+- 21600 0 0"/>
                <a:gd name="T0" fmla="*/ 0 w 14635"/>
                <a:gd name="T1" fmla="*/ 591 h 21600"/>
                <a:gd name="T2" fmla="*/ 14635 w 14635"/>
                <a:gd name="T3" fmla="*/ 2261 h 21600"/>
                <a:gd name="T4" fmla="*/ 5016 w 1463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35" h="21600" fill="none" extrusionOk="0">
                  <a:moveTo>
                    <a:pt x="-1" y="590"/>
                  </a:moveTo>
                  <a:cubicBezTo>
                    <a:pt x="1643" y="198"/>
                    <a:pt x="3326" y="-1"/>
                    <a:pt x="5016" y="-1"/>
                  </a:cubicBezTo>
                  <a:cubicBezTo>
                    <a:pt x="8354" y="-1"/>
                    <a:pt x="11646" y="773"/>
                    <a:pt x="14635" y="2260"/>
                  </a:cubicBezTo>
                </a:path>
                <a:path w="14635" h="21600" stroke="0" extrusionOk="0">
                  <a:moveTo>
                    <a:pt x="-1" y="590"/>
                  </a:moveTo>
                  <a:cubicBezTo>
                    <a:pt x="1643" y="198"/>
                    <a:pt x="3326" y="-1"/>
                    <a:pt x="5016" y="-1"/>
                  </a:cubicBezTo>
                  <a:cubicBezTo>
                    <a:pt x="8354" y="-1"/>
                    <a:pt x="11646" y="773"/>
                    <a:pt x="14635" y="2260"/>
                  </a:cubicBezTo>
                  <a:lnTo>
                    <a:pt x="5016" y="21600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828" name="Arc 12"/>
            <p:cNvSpPr>
              <a:spLocks/>
            </p:cNvSpPr>
            <p:nvPr/>
          </p:nvSpPr>
          <p:spPr bwMode="auto">
            <a:xfrm>
              <a:off x="822" y="1531"/>
              <a:ext cx="1329" cy="519"/>
            </a:xfrm>
            <a:custGeom>
              <a:avLst/>
              <a:gdLst>
                <a:gd name="G0" fmla="+- 21125 0 0"/>
                <a:gd name="G1" fmla="+- 21600 0 0"/>
                <a:gd name="G2" fmla="+- 21600 0 0"/>
                <a:gd name="T0" fmla="*/ 0 w 42724"/>
                <a:gd name="T1" fmla="*/ 17100 h 21600"/>
                <a:gd name="T2" fmla="*/ 42724 w 42724"/>
                <a:gd name="T3" fmla="*/ 21559 h 21600"/>
                <a:gd name="T4" fmla="*/ 21125 w 4272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724" h="21600" fill="none" extrusionOk="0">
                  <a:moveTo>
                    <a:pt x="-2" y="17099"/>
                  </a:moveTo>
                  <a:cubicBezTo>
                    <a:pt x="2123" y="7128"/>
                    <a:pt x="10929" y="-1"/>
                    <a:pt x="21125" y="-1"/>
                  </a:cubicBezTo>
                  <a:cubicBezTo>
                    <a:pt x="33038" y="-1"/>
                    <a:pt x="42702" y="9645"/>
                    <a:pt x="42724" y="21558"/>
                  </a:cubicBezTo>
                </a:path>
                <a:path w="42724" h="21600" stroke="0" extrusionOk="0">
                  <a:moveTo>
                    <a:pt x="-2" y="17099"/>
                  </a:moveTo>
                  <a:cubicBezTo>
                    <a:pt x="2123" y="7128"/>
                    <a:pt x="10929" y="-1"/>
                    <a:pt x="21125" y="-1"/>
                  </a:cubicBezTo>
                  <a:cubicBezTo>
                    <a:pt x="33038" y="-1"/>
                    <a:pt x="42702" y="9645"/>
                    <a:pt x="42724" y="21558"/>
                  </a:cubicBezTo>
                  <a:lnTo>
                    <a:pt x="21125" y="21600"/>
                  </a:lnTo>
                  <a:close/>
                </a:path>
              </a:pathLst>
            </a:cu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829" name="Arc 13"/>
            <p:cNvSpPr>
              <a:spLocks/>
            </p:cNvSpPr>
            <p:nvPr/>
          </p:nvSpPr>
          <p:spPr bwMode="auto">
            <a:xfrm>
              <a:off x="2057" y="2300"/>
              <a:ext cx="98" cy="135"/>
            </a:xfrm>
            <a:custGeom>
              <a:avLst/>
              <a:gdLst>
                <a:gd name="G0" fmla="+- 9816 0 0"/>
                <a:gd name="G1" fmla="+- 0 0 0"/>
                <a:gd name="G2" fmla="+- 21600 0 0"/>
                <a:gd name="T0" fmla="*/ 14655 w 14655"/>
                <a:gd name="T1" fmla="*/ 21050 h 21600"/>
                <a:gd name="T2" fmla="*/ 0 w 14655"/>
                <a:gd name="T3" fmla="*/ 19240 h 21600"/>
                <a:gd name="T4" fmla="*/ 9816 w 1465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55" h="21600" fill="none" extrusionOk="0">
                  <a:moveTo>
                    <a:pt x="14655" y="21050"/>
                  </a:moveTo>
                  <a:cubicBezTo>
                    <a:pt x="13068" y="21415"/>
                    <a:pt x="11444" y="21599"/>
                    <a:pt x="9816" y="21599"/>
                  </a:cubicBezTo>
                  <a:cubicBezTo>
                    <a:pt x="6403" y="21599"/>
                    <a:pt x="3039" y="20791"/>
                    <a:pt x="-1" y="19240"/>
                  </a:cubicBezTo>
                </a:path>
                <a:path w="14655" h="21600" stroke="0" extrusionOk="0">
                  <a:moveTo>
                    <a:pt x="14655" y="21050"/>
                  </a:moveTo>
                  <a:cubicBezTo>
                    <a:pt x="13068" y="21415"/>
                    <a:pt x="11444" y="21599"/>
                    <a:pt x="9816" y="21599"/>
                  </a:cubicBezTo>
                  <a:cubicBezTo>
                    <a:pt x="6403" y="21599"/>
                    <a:pt x="3039" y="20791"/>
                    <a:pt x="-1" y="19240"/>
                  </a:cubicBezTo>
                  <a:lnTo>
                    <a:pt x="9816" y="0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830" name="Arc 14"/>
            <p:cNvSpPr>
              <a:spLocks/>
            </p:cNvSpPr>
            <p:nvPr/>
          </p:nvSpPr>
          <p:spPr bwMode="auto">
            <a:xfrm>
              <a:off x="826" y="2299"/>
              <a:ext cx="1290" cy="48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42655 w 42655"/>
                <a:gd name="T1" fmla="*/ 4819 h 21600"/>
                <a:gd name="T2" fmla="*/ 0 w 42655"/>
                <a:gd name="T3" fmla="*/ 0 h 21600"/>
                <a:gd name="T4" fmla="*/ 21600 w 4265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655" h="21600" fill="none" extrusionOk="0">
                  <a:moveTo>
                    <a:pt x="42655" y="4819"/>
                  </a:moveTo>
                  <a:cubicBezTo>
                    <a:pt x="40408" y="14637"/>
                    <a:pt x="31672" y="21599"/>
                    <a:pt x="21600" y="21599"/>
                  </a:cubicBezTo>
                  <a:cubicBezTo>
                    <a:pt x="9670" y="21599"/>
                    <a:pt x="-1" y="11929"/>
                    <a:pt x="-1" y="-1"/>
                  </a:cubicBezTo>
                </a:path>
                <a:path w="42655" h="21600" stroke="0" extrusionOk="0">
                  <a:moveTo>
                    <a:pt x="42655" y="4819"/>
                  </a:moveTo>
                  <a:cubicBezTo>
                    <a:pt x="40408" y="14637"/>
                    <a:pt x="31672" y="21599"/>
                    <a:pt x="21600" y="21599"/>
                  </a:cubicBez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831" name="Rectangle 15"/>
            <p:cNvSpPr>
              <a:spLocks noChangeArrowheads="1"/>
            </p:cNvSpPr>
            <p:nvPr/>
          </p:nvSpPr>
          <p:spPr bwMode="auto">
            <a:xfrm>
              <a:off x="692" y="205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832" name="Rectangle 16"/>
            <p:cNvSpPr>
              <a:spLocks noChangeArrowheads="1"/>
            </p:cNvSpPr>
            <p:nvPr/>
          </p:nvSpPr>
          <p:spPr bwMode="auto">
            <a:xfrm>
              <a:off x="692" y="2050"/>
              <a:ext cx="307" cy="307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833" name="Rectangle 17"/>
            <p:cNvSpPr>
              <a:spLocks noChangeArrowheads="1"/>
            </p:cNvSpPr>
            <p:nvPr/>
          </p:nvSpPr>
          <p:spPr bwMode="auto">
            <a:xfrm>
              <a:off x="775" y="2092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Arial" pitchFamily="-65" charset="0"/>
                </a:rPr>
                <a:t>T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4834" name="Rectangle 18"/>
            <p:cNvSpPr>
              <a:spLocks noChangeArrowheads="1"/>
            </p:cNvSpPr>
            <p:nvPr/>
          </p:nvSpPr>
          <p:spPr bwMode="auto">
            <a:xfrm>
              <a:off x="5281" y="205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835" name="Rectangle 19"/>
            <p:cNvSpPr>
              <a:spLocks noChangeArrowheads="1"/>
            </p:cNvSpPr>
            <p:nvPr/>
          </p:nvSpPr>
          <p:spPr bwMode="auto">
            <a:xfrm>
              <a:off x="5281" y="2050"/>
              <a:ext cx="307" cy="307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836" name="Rectangle 20"/>
            <p:cNvSpPr>
              <a:spLocks noChangeArrowheads="1"/>
            </p:cNvSpPr>
            <p:nvPr/>
          </p:nvSpPr>
          <p:spPr bwMode="auto">
            <a:xfrm>
              <a:off x="5386" y="2111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Arial" pitchFamily="-65" charset="0"/>
                </a:rPr>
                <a:t>U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4837" name="Rectangle 21"/>
            <p:cNvSpPr>
              <a:spLocks noChangeArrowheads="1"/>
            </p:cNvSpPr>
            <p:nvPr/>
          </p:nvSpPr>
          <p:spPr bwMode="auto">
            <a:xfrm>
              <a:off x="1978" y="2050"/>
              <a:ext cx="308" cy="2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838" name="Rectangle 22"/>
            <p:cNvSpPr>
              <a:spLocks noChangeArrowheads="1"/>
            </p:cNvSpPr>
            <p:nvPr/>
          </p:nvSpPr>
          <p:spPr bwMode="auto">
            <a:xfrm>
              <a:off x="1978" y="2050"/>
              <a:ext cx="327" cy="288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839" name="Rectangle 23"/>
            <p:cNvSpPr>
              <a:spLocks noChangeArrowheads="1"/>
            </p:cNvSpPr>
            <p:nvPr/>
          </p:nvSpPr>
          <p:spPr bwMode="auto">
            <a:xfrm>
              <a:off x="2081" y="2092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Arial" pitchFamily="-65" charset="0"/>
                </a:rPr>
                <a:t>U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4840" name="Rectangle 24"/>
            <p:cNvSpPr>
              <a:spLocks noChangeArrowheads="1"/>
            </p:cNvSpPr>
            <p:nvPr/>
          </p:nvSpPr>
          <p:spPr bwMode="auto">
            <a:xfrm>
              <a:off x="3207" y="2069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841" name="Rectangle 25"/>
            <p:cNvSpPr>
              <a:spLocks noChangeArrowheads="1"/>
            </p:cNvSpPr>
            <p:nvPr/>
          </p:nvSpPr>
          <p:spPr bwMode="auto">
            <a:xfrm>
              <a:off x="3207" y="2069"/>
              <a:ext cx="307" cy="307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842" name="Rectangle 26"/>
            <p:cNvSpPr>
              <a:spLocks noChangeArrowheads="1"/>
            </p:cNvSpPr>
            <p:nvPr/>
          </p:nvSpPr>
          <p:spPr bwMode="auto">
            <a:xfrm>
              <a:off x="3310" y="2130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Arial" pitchFamily="-65" charset="0"/>
                </a:rPr>
                <a:t>T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4843" name="Freeform 27"/>
            <p:cNvSpPr>
              <a:spLocks/>
            </p:cNvSpPr>
            <p:nvPr/>
          </p:nvSpPr>
          <p:spPr bwMode="auto">
            <a:xfrm>
              <a:off x="4436" y="1550"/>
              <a:ext cx="192" cy="96"/>
            </a:xfrm>
            <a:custGeom>
              <a:avLst/>
              <a:gdLst/>
              <a:ahLst/>
              <a:cxnLst>
                <a:cxn ang="0">
                  <a:pos x="192" y="58"/>
                </a:cxn>
                <a:cxn ang="0">
                  <a:pos x="173" y="96"/>
                </a:cxn>
                <a:cxn ang="0">
                  <a:pos x="0" y="39"/>
                </a:cxn>
                <a:cxn ang="0">
                  <a:pos x="192" y="0"/>
                </a:cxn>
                <a:cxn ang="0">
                  <a:pos x="192" y="58"/>
                </a:cxn>
              </a:cxnLst>
              <a:rect l="0" t="0" r="r" b="b"/>
              <a:pathLst>
                <a:path w="192" h="96">
                  <a:moveTo>
                    <a:pt x="192" y="58"/>
                  </a:moveTo>
                  <a:lnTo>
                    <a:pt x="173" y="96"/>
                  </a:lnTo>
                  <a:lnTo>
                    <a:pt x="0" y="39"/>
                  </a:lnTo>
                  <a:lnTo>
                    <a:pt x="192" y="0"/>
                  </a:lnTo>
                  <a:lnTo>
                    <a:pt x="192" y="58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844" name="Freeform 28"/>
            <p:cNvSpPr>
              <a:spLocks/>
            </p:cNvSpPr>
            <p:nvPr/>
          </p:nvSpPr>
          <p:spPr bwMode="auto">
            <a:xfrm>
              <a:off x="4628" y="1608"/>
              <a:ext cx="768" cy="4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38"/>
                </a:cxn>
                <a:cxn ang="0">
                  <a:pos x="557" y="154"/>
                </a:cxn>
                <a:cxn ang="0">
                  <a:pos x="710" y="288"/>
                </a:cxn>
                <a:cxn ang="0">
                  <a:pos x="768" y="461"/>
                </a:cxn>
              </a:cxnLst>
              <a:rect l="0" t="0" r="r" b="b"/>
              <a:pathLst>
                <a:path w="768" h="461">
                  <a:moveTo>
                    <a:pt x="0" y="0"/>
                  </a:moveTo>
                  <a:lnTo>
                    <a:pt x="307" y="38"/>
                  </a:lnTo>
                  <a:lnTo>
                    <a:pt x="557" y="154"/>
                  </a:lnTo>
                  <a:lnTo>
                    <a:pt x="710" y="288"/>
                  </a:lnTo>
                  <a:lnTo>
                    <a:pt x="768" y="461"/>
                  </a:lnTo>
                </a:path>
              </a:pathLst>
            </a:custGeom>
            <a:noFill/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845" name="Rectangle 29"/>
            <p:cNvSpPr>
              <a:spLocks noChangeArrowheads="1"/>
            </p:cNvSpPr>
            <p:nvPr/>
          </p:nvSpPr>
          <p:spPr bwMode="auto">
            <a:xfrm>
              <a:off x="5216" y="1554"/>
              <a:ext cx="63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2000">
                  <a:latin typeface="Arial" pitchFamily="-65" charset="0"/>
                </a:rPr>
                <a:t>Waits for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4846" name="Freeform 30"/>
            <p:cNvSpPr>
              <a:spLocks/>
            </p:cNvSpPr>
            <p:nvPr/>
          </p:nvSpPr>
          <p:spPr bwMode="auto">
            <a:xfrm>
              <a:off x="4071" y="2914"/>
              <a:ext cx="173" cy="11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0" y="0"/>
                </a:cxn>
                <a:cxn ang="0">
                  <a:pos x="173" y="76"/>
                </a:cxn>
                <a:cxn ang="0">
                  <a:pos x="0" y="115"/>
                </a:cxn>
                <a:cxn ang="0">
                  <a:pos x="0" y="57"/>
                </a:cxn>
              </a:cxnLst>
              <a:rect l="0" t="0" r="r" b="b"/>
              <a:pathLst>
                <a:path w="173" h="115">
                  <a:moveTo>
                    <a:pt x="0" y="57"/>
                  </a:moveTo>
                  <a:lnTo>
                    <a:pt x="0" y="0"/>
                  </a:lnTo>
                  <a:lnTo>
                    <a:pt x="173" y="76"/>
                  </a:lnTo>
                  <a:lnTo>
                    <a:pt x="0" y="115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847" name="Freeform 31"/>
            <p:cNvSpPr>
              <a:spLocks/>
            </p:cNvSpPr>
            <p:nvPr/>
          </p:nvSpPr>
          <p:spPr bwMode="auto">
            <a:xfrm>
              <a:off x="3361" y="2376"/>
              <a:ext cx="710" cy="595"/>
            </a:xfrm>
            <a:custGeom>
              <a:avLst/>
              <a:gdLst/>
              <a:ahLst/>
              <a:cxnLst>
                <a:cxn ang="0">
                  <a:pos x="710" y="595"/>
                </a:cxn>
                <a:cxn ang="0">
                  <a:pos x="422" y="518"/>
                </a:cxn>
                <a:cxn ang="0">
                  <a:pos x="192" y="384"/>
                </a:cxn>
                <a:cxn ang="0">
                  <a:pos x="38" y="211"/>
                </a:cxn>
                <a:cxn ang="0">
                  <a:pos x="0" y="0"/>
                </a:cxn>
              </a:cxnLst>
              <a:rect l="0" t="0" r="r" b="b"/>
              <a:pathLst>
                <a:path w="710" h="595">
                  <a:moveTo>
                    <a:pt x="710" y="595"/>
                  </a:moveTo>
                  <a:lnTo>
                    <a:pt x="422" y="518"/>
                  </a:lnTo>
                  <a:lnTo>
                    <a:pt x="192" y="384"/>
                  </a:lnTo>
                  <a:lnTo>
                    <a:pt x="38" y="211"/>
                  </a:lnTo>
                  <a:lnTo>
                    <a:pt x="0" y="0"/>
                  </a:lnTo>
                </a:path>
              </a:pathLst>
            </a:custGeom>
            <a:noFill/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848" name="Freeform 32"/>
            <p:cNvSpPr>
              <a:spLocks/>
            </p:cNvSpPr>
            <p:nvPr/>
          </p:nvSpPr>
          <p:spPr bwMode="auto">
            <a:xfrm>
              <a:off x="3361" y="1858"/>
              <a:ext cx="115" cy="172"/>
            </a:xfrm>
            <a:custGeom>
              <a:avLst/>
              <a:gdLst/>
              <a:ahLst/>
              <a:cxnLst>
                <a:cxn ang="0">
                  <a:pos x="57" y="19"/>
                </a:cxn>
                <a:cxn ang="0">
                  <a:pos x="115" y="38"/>
                </a:cxn>
                <a:cxn ang="0">
                  <a:pos x="0" y="172"/>
                </a:cxn>
                <a:cxn ang="0">
                  <a:pos x="19" y="0"/>
                </a:cxn>
                <a:cxn ang="0">
                  <a:pos x="57" y="19"/>
                </a:cxn>
              </a:cxnLst>
              <a:rect l="0" t="0" r="r" b="b"/>
              <a:pathLst>
                <a:path w="115" h="172">
                  <a:moveTo>
                    <a:pt x="57" y="19"/>
                  </a:moveTo>
                  <a:lnTo>
                    <a:pt x="115" y="38"/>
                  </a:lnTo>
                  <a:lnTo>
                    <a:pt x="0" y="172"/>
                  </a:lnTo>
                  <a:lnTo>
                    <a:pt x="19" y="0"/>
                  </a:lnTo>
                  <a:lnTo>
                    <a:pt x="57" y="19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849" name="Freeform 33"/>
            <p:cNvSpPr>
              <a:spLocks/>
            </p:cNvSpPr>
            <p:nvPr/>
          </p:nvSpPr>
          <p:spPr bwMode="auto">
            <a:xfrm>
              <a:off x="3438" y="1608"/>
              <a:ext cx="825" cy="250"/>
            </a:xfrm>
            <a:custGeom>
              <a:avLst/>
              <a:gdLst/>
              <a:ahLst/>
              <a:cxnLst>
                <a:cxn ang="0">
                  <a:pos x="0" y="250"/>
                </a:cxn>
                <a:cxn ang="0">
                  <a:pos x="115" y="134"/>
                </a:cxn>
                <a:cxn ang="0">
                  <a:pos x="307" y="58"/>
                </a:cxn>
                <a:cxn ang="0">
                  <a:pos x="825" y="0"/>
                </a:cxn>
              </a:cxnLst>
              <a:rect l="0" t="0" r="r" b="b"/>
              <a:pathLst>
                <a:path w="825" h="250">
                  <a:moveTo>
                    <a:pt x="0" y="250"/>
                  </a:moveTo>
                  <a:lnTo>
                    <a:pt x="115" y="134"/>
                  </a:lnTo>
                  <a:lnTo>
                    <a:pt x="307" y="58"/>
                  </a:lnTo>
                  <a:lnTo>
                    <a:pt x="825" y="0"/>
                  </a:lnTo>
                </a:path>
              </a:pathLst>
            </a:custGeom>
            <a:noFill/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850" name="AutoShape 34"/>
            <p:cNvSpPr>
              <a:spLocks noChangeArrowheads="1"/>
            </p:cNvSpPr>
            <p:nvPr/>
          </p:nvSpPr>
          <p:spPr bwMode="auto">
            <a:xfrm>
              <a:off x="4282" y="2856"/>
              <a:ext cx="154" cy="250"/>
            </a:xfrm>
            <a:prstGeom prst="roundRect">
              <a:avLst>
                <a:gd name="adj" fmla="val 50000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851" name="AutoShape 35"/>
            <p:cNvSpPr>
              <a:spLocks noChangeArrowheads="1"/>
            </p:cNvSpPr>
            <p:nvPr/>
          </p:nvSpPr>
          <p:spPr bwMode="auto">
            <a:xfrm>
              <a:off x="4282" y="2856"/>
              <a:ext cx="173" cy="269"/>
            </a:xfrm>
            <a:prstGeom prst="roundRect">
              <a:avLst>
                <a:gd name="adj" fmla="val 47111"/>
              </a:avLst>
            </a:prstGeom>
            <a:noFill/>
            <a:ln w="44450">
              <a:solidFill>
                <a:srgbClr val="FFDC9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852" name="Rectangle 36"/>
            <p:cNvSpPr>
              <a:spLocks noChangeArrowheads="1"/>
            </p:cNvSpPr>
            <p:nvPr/>
          </p:nvSpPr>
          <p:spPr bwMode="auto">
            <a:xfrm>
              <a:off x="4282" y="2856"/>
              <a:ext cx="154" cy="1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853" name="Rectangle 37"/>
            <p:cNvSpPr>
              <a:spLocks noChangeArrowheads="1"/>
            </p:cNvSpPr>
            <p:nvPr/>
          </p:nvSpPr>
          <p:spPr bwMode="auto">
            <a:xfrm>
              <a:off x="4282" y="2856"/>
              <a:ext cx="173" cy="154"/>
            </a:xfrm>
            <a:prstGeom prst="rect">
              <a:avLst/>
            </a:prstGeom>
            <a:noFill/>
            <a:ln w="44450">
              <a:solidFill>
                <a:srgbClr val="FFFF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854" name="AutoShape 38"/>
            <p:cNvSpPr>
              <a:spLocks noChangeArrowheads="1"/>
            </p:cNvSpPr>
            <p:nvPr/>
          </p:nvSpPr>
          <p:spPr bwMode="auto">
            <a:xfrm>
              <a:off x="4282" y="2856"/>
              <a:ext cx="173" cy="269"/>
            </a:xfrm>
            <a:prstGeom prst="roundRect">
              <a:avLst>
                <a:gd name="adj" fmla="val 47111"/>
              </a:avLst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855" name="Line 39"/>
            <p:cNvSpPr>
              <a:spLocks noChangeShapeType="1"/>
            </p:cNvSpPr>
            <p:nvPr/>
          </p:nvSpPr>
          <p:spPr bwMode="auto">
            <a:xfrm>
              <a:off x="4282" y="2990"/>
              <a:ext cx="154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856" name="AutoShape 40"/>
            <p:cNvSpPr>
              <a:spLocks noChangeArrowheads="1"/>
            </p:cNvSpPr>
            <p:nvPr/>
          </p:nvSpPr>
          <p:spPr bwMode="auto">
            <a:xfrm>
              <a:off x="4282" y="1474"/>
              <a:ext cx="154" cy="249"/>
            </a:xfrm>
            <a:prstGeom prst="roundRect">
              <a:avLst>
                <a:gd name="adj" fmla="val 50000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857" name="AutoShape 41"/>
            <p:cNvSpPr>
              <a:spLocks noChangeArrowheads="1"/>
            </p:cNvSpPr>
            <p:nvPr/>
          </p:nvSpPr>
          <p:spPr bwMode="auto">
            <a:xfrm>
              <a:off x="4282" y="1474"/>
              <a:ext cx="173" cy="268"/>
            </a:xfrm>
            <a:prstGeom prst="roundRect">
              <a:avLst>
                <a:gd name="adj" fmla="val 47111"/>
              </a:avLst>
            </a:prstGeom>
            <a:noFill/>
            <a:ln w="44450">
              <a:solidFill>
                <a:srgbClr val="FFDC9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858" name="Rectangle 42"/>
            <p:cNvSpPr>
              <a:spLocks noChangeArrowheads="1"/>
            </p:cNvSpPr>
            <p:nvPr/>
          </p:nvSpPr>
          <p:spPr bwMode="auto">
            <a:xfrm>
              <a:off x="4282" y="1474"/>
              <a:ext cx="154" cy="1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859" name="Rectangle 43"/>
            <p:cNvSpPr>
              <a:spLocks noChangeArrowheads="1"/>
            </p:cNvSpPr>
            <p:nvPr/>
          </p:nvSpPr>
          <p:spPr bwMode="auto">
            <a:xfrm>
              <a:off x="4282" y="1474"/>
              <a:ext cx="173" cy="153"/>
            </a:xfrm>
            <a:prstGeom prst="rect">
              <a:avLst/>
            </a:prstGeom>
            <a:noFill/>
            <a:ln w="44450">
              <a:solidFill>
                <a:srgbClr val="FFFF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860" name="AutoShape 44"/>
            <p:cNvSpPr>
              <a:spLocks noChangeArrowheads="1"/>
            </p:cNvSpPr>
            <p:nvPr/>
          </p:nvSpPr>
          <p:spPr bwMode="auto">
            <a:xfrm>
              <a:off x="4282" y="1474"/>
              <a:ext cx="173" cy="268"/>
            </a:xfrm>
            <a:prstGeom prst="roundRect">
              <a:avLst>
                <a:gd name="adj" fmla="val 47111"/>
              </a:avLst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861" name="Line 45"/>
            <p:cNvSpPr>
              <a:spLocks noChangeShapeType="1"/>
            </p:cNvSpPr>
            <p:nvPr/>
          </p:nvSpPr>
          <p:spPr bwMode="auto">
            <a:xfrm>
              <a:off x="4282" y="1608"/>
              <a:ext cx="154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4728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GB" dirty="0">
                <a:solidFill>
                  <a:srgbClr val="FF0000"/>
                </a:solidFill>
              </a:rPr>
              <a:t>A cycle in a wait-for graph</a:t>
            </a:r>
          </a:p>
        </p:txBody>
      </p:sp>
      <p:grpSp>
        <p:nvGrpSpPr>
          <p:cNvPr id="676867" name="Group 3"/>
          <p:cNvGrpSpPr>
            <a:grpSpLocks/>
          </p:cNvGrpSpPr>
          <p:nvPr/>
        </p:nvGrpSpPr>
        <p:grpSpPr bwMode="auto">
          <a:xfrm>
            <a:off x="1281113" y="1957388"/>
            <a:ext cx="6858000" cy="2897187"/>
            <a:chOff x="874" y="1233"/>
            <a:chExt cx="4680" cy="1825"/>
          </a:xfrm>
        </p:grpSpPr>
        <p:sp>
          <p:nvSpPr>
            <p:cNvPr id="676868" name="Rectangle 4"/>
            <p:cNvSpPr>
              <a:spLocks noChangeArrowheads="1"/>
            </p:cNvSpPr>
            <p:nvPr/>
          </p:nvSpPr>
          <p:spPr bwMode="auto">
            <a:xfrm>
              <a:off x="2559" y="1233"/>
              <a:ext cx="327" cy="3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869" name="Rectangle 5"/>
            <p:cNvSpPr>
              <a:spLocks noChangeArrowheads="1"/>
            </p:cNvSpPr>
            <p:nvPr/>
          </p:nvSpPr>
          <p:spPr bwMode="auto">
            <a:xfrm>
              <a:off x="2559" y="1233"/>
              <a:ext cx="351" cy="328"/>
            </a:xfrm>
            <a:prstGeom prst="rect">
              <a:avLst/>
            </a:prstGeom>
            <a:noFill/>
            <a:ln w="555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870" name="Rectangle 6"/>
            <p:cNvSpPr>
              <a:spLocks noChangeArrowheads="1"/>
            </p:cNvSpPr>
            <p:nvPr/>
          </p:nvSpPr>
          <p:spPr bwMode="auto">
            <a:xfrm>
              <a:off x="2664" y="1283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>
                  <a:latin typeface="Arial" pitchFamily="-65" charset="0"/>
                </a:rPr>
                <a:t>U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6871" name="Rectangle 7"/>
            <p:cNvSpPr>
              <a:spLocks noChangeArrowheads="1"/>
            </p:cNvSpPr>
            <p:nvPr/>
          </p:nvSpPr>
          <p:spPr bwMode="auto">
            <a:xfrm>
              <a:off x="1880" y="2731"/>
              <a:ext cx="304" cy="3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872" name="Rectangle 8"/>
            <p:cNvSpPr>
              <a:spLocks noChangeArrowheads="1"/>
            </p:cNvSpPr>
            <p:nvPr/>
          </p:nvSpPr>
          <p:spPr bwMode="auto">
            <a:xfrm>
              <a:off x="1880" y="2731"/>
              <a:ext cx="328" cy="327"/>
            </a:xfrm>
            <a:prstGeom prst="rect">
              <a:avLst/>
            </a:prstGeom>
            <a:noFill/>
            <a:ln w="555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873" name="Rectangle 9"/>
            <p:cNvSpPr>
              <a:spLocks noChangeArrowheads="1"/>
            </p:cNvSpPr>
            <p:nvPr/>
          </p:nvSpPr>
          <p:spPr bwMode="auto">
            <a:xfrm>
              <a:off x="1985" y="2780"/>
              <a:ext cx="12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>
                  <a:latin typeface="Arial" pitchFamily="-65" charset="0"/>
                </a:rPr>
                <a:t>V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6874" name="Rectangle 10"/>
            <p:cNvSpPr>
              <a:spLocks noChangeArrowheads="1"/>
            </p:cNvSpPr>
            <p:nvPr/>
          </p:nvSpPr>
          <p:spPr bwMode="auto">
            <a:xfrm>
              <a:off x="874" y="1842"/>
              <a:ext cx="328" cy="3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875" name="Rectangle 11"/>
            <p:cNvSpPr>
              <a:spLocks noChangeArrowheads="1"/>
            </p:cNvSpPr>
            <p:nvPr/>
          </p:nvSpPr>
          <p:spPr bwMode="auto">
            <a:xfrm>
              <a:off x="874" y="1842"/>
              <a:ext cx="351" cy="327"/>
            </a:xfrm>
            <a:prstGeom prst="rect">
              <a:avLst/>
            </a:prstGeom>
            <a:noFill/>
            <a:ln w="555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876" name="Rectangle 12"/>
            <p:cNvSpPr>
              <a:spLocks noChangeArrowheads="1"/>
            </p:cNvSpPr>
            <p:nvPr/>
          </p:nvSpPr>
          <p:spPr bwMode="auto">
            <a:xfrm>
              <a:off x="1001" y="1891"/>
              <a:ext cx="11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>
                  <a:latin typeface="Arial" pitchFamily="-65" charset="0"/>
                </a:rPr>
                <a:t>T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6877" name="Arc 13"/>
            <p:cNvSpPr>
              <a:spLocks/>
            </p:cNvSpPr>
            <p:nvPr/>
          </p:nvSpPr>
          <p:spPr bwMode="auto">
            <a:xfrm>
              <a:off x="2395" y="1311"/>
              <a:ext cx="152" cy="103"/>
            </a:xfrm>
            <a:custGeom>
              <a:avLst/>
              <a:gdLst>
                <a:gd name="G0" fmla="+- 21600 0 0"/>
                <a:gd name="G1" fmla="+- 7301 0 0"/>
                <a:gd name="G2" fmla="+- 21600 0 0"/>
                <a:gd name="T0" fmla="*/ 1272 w 21600"/>
                <a:gd name="T1" fmla="*/ 14602 h 14602"/>
                <a:gd name="T2" fmla="*/ 1272 w 21600"/>
                <a:gd name="T3" fmla="*/ 0 h 14602"/>
                <a:gd name="T4" fmla="*/ 21600 w 21600"/>
                <a:gd name="T5" fmla="*/ 7301 h 14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602" fill="none" extrusionOk="0">
                  <a:moveTo>
                    <a:pt x="1271" y="14602"/>
                  </a:moveTo>
                  <a:cubicBezTo>
                    <a:pt x="430" y="12259"/>
                    <a:pt x="0" y="9789"/>
                    <a:pt x="0" y="7301"/>
                  </a:cubicBezTo>
                  <a:cubicBezTo>
                    <a:pt x="0" y="4812"/>
                    <a:pt x="430" y="2342"/>
                    <a:pt x="1271" y="-1"/>
                  </a:cubicBezTo>
                </a:path>
                <a:path w="21600" h="14602" stroke="0" extrusionOk="0">
                  <a:moveTo>
                    <a:pt x="1271" y="14602"/>
                  </a:moveTo>
                  <a:cubicBezTo>
                    <a:pt x="430" y="12259"/>
                    <a:pt x="0" y="9789"/>
                    <a:pt x="0" y="7301"/>
                  </a:cubicBezTo>
                  <a:cubicBezTo>
                    <a:pt x="0" y="4812"/>
                    <a:pt x="430" y="2342"/>
                    <a:pt x="1271" y="-1"/>
                  </a:cubicBezTo>
                  <a:lnTo>
                    <a:pt x="21600" y="7301"/>
                  </a:lnTo>
                  <a:close/>
                </a:path>
              </a:pathLst>
            </a:custGeom>
            <a:solidFill>
              <a:srgbClr val="000000"/>
            </a:solidFill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878" name="Arc 14"/>
            <p:cNvSpPr>
              <a:spLocks/>
            </p:cNvSpPr>
            <p:nvPr/>
          </p:nvSpPr>
          <p:spPr bwMode="auto">
            <a:xfrm>
              <a:off x="1108" y="1375"/>
              <a:ext cx="1439" cy="490"/>
            </a:xfrm>
            <a:custGeom>
              <a:avLst/>
              <a:gdLst>
                <a:gd name="G0" fmla="+- 21600 0 0"/>
                <a:gd name="G1" fmla="+- 21547 0 0"/>
                <a:gd name="G2" fmla="+- 21600 0 0"/>
                <a:gd name="T0" fmla="*/ 0 w 21600"/>
                <a:gd name="T1" fmla="*/ 21547 h 21547"/>
                <a:gd name="T2" fmla="*/ 20100 w 21600"/>
                <a:gd name="T3" fmla="*/ 0 h 21547"/>
                <a:gd name="T4" fmla="*/ 21600 w 21600"/>
                <a:gd name="T5" fmla="*/ 21547 h 21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47" fill="none" extrusionOk="0">
                  <a:moveTo>
                    <a:pt x="-1" y="21546"/>
                  </a:moveTo>
                  <a:cubicBezTo>
                    <a:pt x="-1" y="10199"/>
                    <a:pt x="8780" y="787"/>
                    <a:pt x="20099" y="-1"/>
                  </a:cubicBezTo>
                </a:path>
                <a:path w="21600" h="21547" stroke="0" extrusionOk="0">
                  <a:moveTo>
                    <a:pt x="-1" y="21546"/>
                  </a:moveTo>
                  <a:cubicBezTo>
                    <a:pt x="-1" y="10199"/>
                    <a:pt x="8780" y="787"/>
                    <a:pt x="20099" y="-1"/>
                  </a:cubicBezTo>
                  <a:lnTo>
                    <a:pt x="21600" y="21547"/>
                  </a:lnTo>
                  <a:close/>
                </a:path>
              </a:pathLst>
            </a:cu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879" name="Arc 15"/>
            <p:cNvSpPr>
              <a:spLocks/>
            </p:cNvSpPr>
            <p:nvPr/>
          </p:nvSpPr>
          <p:spPr bwMode="auto">
            <a:xfrm>
              <a:off x="1015" y="2157"/>
              <a:ext cx="103" cy="152"/>
            </a:xfrm>
            <a:custGeom>
              <a:avLst/>
              <a:gdLst>
                <a:gd name="G0" fmla="+- 4955 0 0"/>
                <a:gd name="G1" fmla="+- 0 0 0"/>
                <a:gd name="G2" fmla="+- 21600 0 0"/>
                <a:gd name="T0" fmla="*/ 14646 w 14646"/>
                <a:gd name="T1" fmla="*/ 19303 h 21600"/>
                <a:gd name="T2" fmla="*/ 0 w 14646"/>
                <a:gd name="T3" fmla="*/ 21023 h 21600"/>
                <a:gd name="T4" fmla="*/ 4955 w 1464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46" h="21600" fill="none" extrusionOk="0">
                  <a:moveTo>
                    <a:pt x="14646" y="19303"/>
                  </a:moveTo>
                  <a:cubicBezTo>
                    <a:pt x="11638" y="20813"/>
                    <a:pt x="8320" y="21599"/>
                    <a:pt x="4955" y="21599"/>
                  </a:cubicBezTo>
                  <a:cubicBezTo>
                    <a:pt x="3286" y="21599"/>
                    <a:pt x="1623" y="21406"/>
                    <a:pt x="-1" y="21023"/>
                  </a:cubicBezTo>
                </a:path>
                <a:path w="14646" h="21600" stroke="0" extrusionOk="0">
                  <a:moveTo>
                    <a:pt x="14646" y="19303"/>
                  </a:moveTo>
                  <a:cubicBezTo>
                    <a:pt x="11638" y="20813"/>
                    <a:pt x="8320" y="21599"/>
                    <a:pt x="4955" y="21599"/>
                  </a:cubicBezTo>
                  <a:cubicBezTo>
                    <a:pt x="3286" y="21599"/>
                    <a:pt x="1623" y="21406"/>
                    <a:pt x="-1" y="21023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rgbClr val="000000"/>
            </a:solidFill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880" name="Arc 16"/>
            <p:cNvSpPr>
              <a:spLocks/>
            </p:cNvSpPr>
            <p:nvPr/>
          </p:nvSpPr>
          <p:spPr bwMode="auto">
            <a:xfrm>
              <a:off x="1069" y="2169"/>
              <a:ext cx="811" cy="772"/>
            </a:xfrm>
            <a:custGeom>
              <a:avLst/>
              <a:gdLst>
                <a:gd name="G0" fmla="+- 21391 0 0"/>
                <a:gd name="G1" fmla="+- 0 0 0"/>
                <a:gd name="G2" fmla="+- 21600 0 0"/>
                <a:gd name="T0" fmla="*/ 21391 w 21391"/>
                <a:gd name="T1" fmla="*/ 21600 h 21600"/>
                <a:gd name="T2" fmla="*/ 0 w 21391"/>
                <a:gd name="T3" fmla="*/ 2994 h 21600"/>
                <a:gd name="T4" fmla="*/ 21391 w 2139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91" h="21600" fill="none" extrusionOk="0">
                  <a:moveTo>
                    <a:pt x="21391" y="21599"/>
                  </a:moveTo>
                  <a:cubicBezTo>
                    <a:pt x="10618" y="21599"/>
                    <a:pt x="1492" y="13662"/>
                    <a:pt x="-1" y="2994"/>
                  </a:cubicBezTo>
                </a:path>
                <a:path w="21391" h="21600" stroke="0" extrusionOk="0">
                  <a:moveTo>
                    <a:pt x="21391" y="21599"/>
                  </a:moveTo>
                  <a:cubicBezTo>
                    <a:pt x="10618" y="21599"/>
                    <a:pt x="1492" y="13662"/>
                    <a:pt x="-1" y="2994"/>
                  </a:cubicBezTo>
                  <a:lnTo>
                    <a:pt x="21391" y="0"/>
                  </a:lnTo>
                  <a:close/>
                </a:path>
              </a:pathLst>
            </a:cu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881" name="Arc 17"/>
            <p:cNvSpPr>
              <a:spLocks/>
            </p:cNvSpPr>
            <p:nvPr/>
          </p:nvSpPr>
          <p:spPr bwMode="auto">
            <a:xfrm>
              <a:off x="5228" y="1772"/>
              <a:ext cx="103" cy="152"/>
            </a:xfrm>
            <a:custGeom>
              <a:avLst/>
              <a:gdLst>
                <a:gd name="G0" fmla="+- 14647 0 0"/>
                <a:gd name="G1" fmla="+- 21576 0 0"/>
                <a:gd name="G2" fmla="+- 21600 0 0"/>
                <a:gd name="T0" fmla="*/ 0 w 14647"/>
                <a:gd name="T1" fmla="*/ 5702 h 21576"/>
                <a:gd name="T2" fmla="*/ 13651 w 14647"/>
                <a:gd name="T3" fmla="*/ 0 h 21576"/>
                <a:gd name="T4" fmla="*/ 14647 w 14647"/>
                <a:gd name="T5" fmla="*/ 21576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47" h="21576" fill="none" extrusionOk="0">
                  <a:moveTo>
                    <a:pt x="-1" y="5701"/>
                  </a:moveTo>
                  <a:cubicBezTo>
                    <a:pt x="3736" y="2252"/>
                    <a:pt x="8571" y="233"/>
                    <a:pt x="13650" y="-2"/>
                  </a:cubicBezTo>
                </a:path>
                <a:path w="14647" h="21576" stroke="0" extrusionOk="0">
                  <a:moveTo>
                    <a:pt x="-1" y="5701"/>
                  </a:moveTo>
                  <a:cubicBezTo>
                    <a:pt x="3736" y="2252"/>
                    <a:pt x="8571" y="233"/>
                    <a:pt x="13650" y="-2"/>
                  </a:cubicBezTo>
                  <a:lnTo>
                    <a:pt x="14647" y="21576"/>
                  </a:lnTo>
                  <a:close/>
                </a:path>
              </a:pathLst>
            </a:custGeom>
            <a:solidFill>
              <a:srgbClr val="000000"/>
            </a:solidFill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882" name="Arc 18"/>
            <p:cNvSpPr>
              <a:spLocks/>
            </p:cNvSpPr>
            <p:nvPr/>
          </p:nvSpPr>
          <p:spPr bwMode="auto">
            <a:xfrm>
              <a:off x="2897" y="1374"/>
              <a:ext cx="2423" cy="562"/>
            </a:xfrm>
            <a:custGeom>
              <a:avLst/>
              <a:gdLst>
                <a:gd name="G0" fmla="+- 8 0 0"/>
                <a:gd name="G1" fmla="+- 21600 0 0"/>
                <a:gd name="G2" fmla="+- 21600 0 0"/>
                <a:gd name="T0" fmla="*/ 0 w 21204"/>
                <a:gd name="T1" fmla="*/ 1 h 21600"/>
                <a:gd name="T2" fmla="*/ 21204 w 21204"/>
                <a:gd name="T3" fmla="*/ 17444 h 21600"/>
                <a:gd name="T4" fmla="*/ 8 w 2120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04" h="21600" fill="none" extrusionOk="0">
                  <a:moveTo>
                    <a:pt x="-1" y="0"/>
                  </a:moveTo>
                  <a:cubicBezTo>
                    <a:pt x="2" y="0"/>
                    <a:pt x="5" y="-1"/>
                    <a:pt x="8" y="-1"/>
                  </a:cubicBezTo>
                  <a:cubicBezTo>
                    <a:pt x="10334" y="-1"/>
                    <a:pt x="19217" y="7309"/>
                    <a:pt x="21204" y="17443"/>
                  </a:cubicBezTo>
                </a:path>
                <a:path w="21204" h="21600" stroke="0" extrusionOk="0">
                  <a:moveTo>
                    <a:pt x="-1" y="0"/>
                  </a:moveTo>
                  <a:cubicBezTo>
                    <a:pt x="2" y="0"/>
                    <a:pt x="5" y="-1"/>
                    <a:pt x="8" y="-1"/>
                  </a:cubicBezTo>
                  <a:cubicBezTo>
                    <a:pt x="10334" y="-1"/>
                    <a:pt x="19217" y="7309"/>
                    <a:pt x="21204" y="17443"/>
                  </a:cubicBezTo>
                  <a:lnTo>
                    <a:pt x="8" y="21600"/>
                  </a:lnTo>
                  <a:close/>
                </a:path>
              </a:pathLst>
            </a:cu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883" name="Arc 19"/>
            <p:cNvSpPr>
              <a:spLocks/>
            </p:cNvSpPr>
            <p:nvPr/>
          </p:nvSpPr>
          <p:spPr bwMode="auto">
            <a:xfrm>
              <a:off x="4536" y="2644"/>
              <a:ext cx="152" cy="103"/>
            </a:xfrm>
            <a:custGeom>
              <a:avLst/>
              <a:gdLst>
                <a:gd name="G0" fmla="+- 0 0 0"/>
                <a:gd name="G1" fmla="+- 7301 0 0"/>
                <a:gd name="G2" fmla="+- 21600 0 0"/>
                <a:gd name="T0" fmla="*/ 20328 w 21600"/>
                <a:gd name="T1" fmla="*/ 0 h 14602"/>
                <a:gd name="T2" fmla="*/ 20328 w 21600"/>
                <a:gd name="T3" fmla="*/ 14602 h 14602"/>
                <a:gd name="T4" fmla="*/ 0 w 21600"/>
                <a:gd name="T5" fmla="*/ 7301 h 14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602" fill="none" extrusionOk="0">
                  <a:moveTo>
                    <a:pt x="20328" y="-1"/>
                  </a:moveTo>
                  <a:cubicBezTo>
                    <a:pt x="21169" y="2342"/>
                    <a:pt x="21600" y="4812"/>
                    <a:pt x="21600" y="7301"/>
                  </a:cubicBezTo>
                  <a:cubicBezTo>
                    <a:pt x="21600" y="9789"/>
                    <a:pt x="21169" y="12259"/>
                    <a:pt x="20328" y="14602"/>
                  </a:cubicBezTo>
                </a:path>
                <a:path w="21600" h="14602" stroke="0" extrusionOk="0">
                  <a:moveTo>
                    <a:pt x="20328" y="-1"/>
                  </a:moveTo>
                  <a:cubicBezTo>
                    <a:pt x="21169" y="2342"/>
                    <a:pt x="21600" y="4812"/>
                    <a:pt x="21600" y="7301"/>
                  </a:cubicBezTo>
                  <a:cubicBezTo>
                    <a:pt x="21600" y="9789"/>
                    <a:pt x="21169" y="12259"/>
                    <a:pt x="20328" y="14602"/>
                  </a:cubicBezTo>
                  <a:lnTo>
                    <a:pt x="0" y="7301"/>
                  </a:lnTo>
                  <a:close/>
                </a:path>
              </a:pathLst>
            </a:custGeom>
            <a:solidFill>
              <a:srgbClr val="000000"/>
            </a:solidFill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884" name="Arc 20"/>
            <p:cNvSpPr>
              <a:spLocks/>
            </p:cNvSpPr>
            <p:nvPr/>
          </p:nvSpPr>
          <p:spPr bwMode="auto">
            <a:xfrm>
              <a:off x="4524" y="2087"/>
              <a:ext cx="889" cy="61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439"/>
                <a:gd name="T2" fmla="*/ 2625 w 21600"/>
                <a:gd name="T3" fmla="*/ 21439 h 21439"/>
                <a:gd name="T4" fmla="*/ 0 w 21600"/>
                <a:gd name="T5" fmla="*/ 0 h 2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439" fill="none" extrusionOk="0">
                  <a:moveTo>
                    <a:pt x="21600" y="0"/>
                  </a:moveTo>
                  <a:cubicBezTo>
                    <a:pt x="21600" y="10914"/>
                    <a:pt x="13458" y="20113"/>
                    <a:pt x="2625" y="21439"/>
                  </a:cubicBezTo>
                </a:path>
                <a:path w="21600" h="21439" stroke="0" extrusionOk="0">
                  <a:moveTo>
                    <a:pt x="21600" y="0"/>
                  </a:moveTo>
                  <a:cubicBezTo>
                    <a:pt x="21600" y="10914"/>
                    <a:pt x="13458" y="20113"/>
                    <a:pt x="2625" y="2143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885" name="Arc 21"/>
            <p:cNvSpPr>
              <a:spLocks/>
            </p:cNvSpPr>
            <p:nvPr/>
          </p:nvSpPr>
          <p:spPr bwMode="auto">
            <a:xfrm>
              <a:off x="2196" y="2832"/>
              <a:ext cx="152" cy="103"/>
            </a:xfrm>
            <a:custGeom>
              <a:avLst/>
              <a:gdLst>
                <a:gd name="G0" fmla="+- 0 0 0"/>
                <a:gd name="G1" fmla="+- 7301 0 0"/>
                <a:gd name="G2" fmla="+- 21600 0 0"/>
                <a:gd name="T0" fmla="*/ 20328 w 21600"/>
                <a:gd name="T1" fmla="*/ 0 h 14602"/>
                <a:gd name="T2" fmla="*/ 20328 w 21600"/>
                <a:gd name="T3" fmla="*/ 14602 h 14602"/>
                <a:gd name="T4" fmla="*/ 0 w 21600"/>
                <a:gd name="T5" fmla="*/ 7301 h 14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602" fill="none" extrusionOk="0">
                  <a:moveTo>
                    <a:pt x="20328" y="-1"/>
                  </a:moveTo>
                  <a:cubicBezTo>
                    <a:pt x="21169" y="2342"/>
                    <a:pt x="21600" y="4812"/>
                    <a:pt x="21600" y="7301"/>
                  </a:cubicBezTo>
                  <a:cubicBezTo>
                    <a:pt x="21600" y="9789"/>
                    <a:pt x="21169" y="12259"/>
                    <a:pt x="20328" y="14602"/>
                  </a:cubicBezTo>
                </a:path>
                <a:path w="21600" h="14602" stroke="0" extrusionOk="0">
                  <a:moveTo>
                    <a:pt x="20328" y="-1"/>
                  </a:moveTo>
                  <a:cubicBezTo>
                    <a:pt x="21169" y="2342"/>
                    <a:pt x="21600" y="4812"/>
                    <a:pt x="21600" y="7301"/>
                  </a:cubicBezTo>
                  <a:cubicBezTo>
                    <a:pt x="21600" y="9789"/>
                    <a:pt x="21169" y="12259"/>
                    <a:pt x="20328" y="14602"/>
                  </a:cubicBezTo>
                  <a:lnTo>
                    <a:pt x="0" y="7301"/>
                  </a:lnTo>
                  <a:close/>
                </a:path>
              </a:pathLst>
            </a:custGeom>
            <a:solidFill>
              <a:srgbClr val="000000"/>
            </a:solidFill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886" name="Arc 22"/>
            <p:cNvSpPr>
              <a:spLocks/>
            </p:cNvSpPr>
            <p:nvPr/>
          </p:nvSpPr>
          <p:spPr bwMode="auto">
            <a:xfrm>
              <a:off x="2219" y="2578"/>
              <a:ext cx="2141" cy="316"/>
            </a:xfrm>
            <a:custGeom>
              <a:avLst/>
              <a:gdLst>
                <a:gd name="G0" fmla="+- 0 0 0"/>
                <a:gd name="G1" fmla="+- 68 0 0"/>
                <a:gd name="G2" fmla="+- 21600 0 0"/>
                <a:gd name="T0" fmla="*/ 21599 w 21600"/>
                <a:gd name="T1" fmla="*/ 0 h 21654"/>
                <a:gd name="T2" fmla="*/ 749 w 21600"/>
                <a:gd name="T3" fmla="*/ 21654 h 21654"/>
                <a:gd name="T4" fmla="*/ 0 w 21600"/>
                <a:gd name="T5" fmla="*/ 68 h 21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54" fill="none" extrusionOk="0">
                  <a:moveTo>
                    <a:pt x="21599" y="-1"/>
                  </a:moveTo>
                  <a:cubicBezTo>
                    <a:pt x="21599" y="22"/>
                    <a:pt x="21600" y="45"/>
                    <a:pt x="21600" y="68"/>
                  </a:cubicBezTo>
                  <a:cubicBezTo>
                    <a:pt x="21600" y="11705"/>
                    <a:pt x="12379" y="21251"/>
                    <a:pt x="749" y="21655"/>
                  </a:cubicBezTo>
                </a:path>
                <a:path w="21600" h="21654" stroke="0" extrusionOk="0">
                  <a:moveTo>
                    <a:pt x="21599" y="-1"/>
                  </a:moveTo>
                  <a:cubicBezTo>
                    <a:pt x="21599" y="22"/>
                    <a:pt x="21600" y="45"/>
                    <a:pt x="21600" y="68"/>
                  </a:cubicBezTo>
                  <a:cubicBezTo>
                    <a:pt x="21600" y="11705"/>
                    <a:pt x="12379" y="21251"/>
                    <a:pt x="749" y="21655"/>
                  </a:cubicBezTo>
                  <a:lnTo>
                    <a:pt x="0" y="68"/>
                  </a:lnTo>
                  <a:close/>
                </a:path>
              </a:pathLst>
            </a:cu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887" name="Rectangle 23"/>
            <p:cNvSpPr>
              <a:spLocks noChangeArrowheads="1"/>
            </p:cNvSpPr>
            <p:nvPr/>
          </p:nvSpPr>
          <p:spPr bwMode="auto">
            <a:xfrm>
              <a:off x="4220" y="2520"/>
              <a:ext cx="327" cy="3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888" name="Rectangle 24"/>
            <p:cNvSpPr>
              <a:spLocks noChangeArrowheads="1"/>
            </p:cNvSpPr>
            <p:nvPr/>
          </p:nvSpPr>
          <p:spPr bwMode="auto">
            <a:xfrm>
              <a:off x="4220" y="2520"/>
              <a:ext cx="351" cy="327"/>
            </a:xfrm>
            <a:prstGeom prst="rect">
              <a:avLst/>
            </a:prstGeom>
            <a:noFill/>
            <a:ln w="555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889" name="Rectangle 25"/>
            <p:cNvSpPr>
              <a:spLocks noChangeArrowheads="1"/>
            </p:cNvSpPr>
            <p:nvPr/>
          </p:nvSpPr>
          <p:spPr bwMode="auto">
            <a:xfrm>
              <a:off x="5203" y="1935"/>
              <a:ext cx="327" cy="3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890" name="Rectangle 26"/>
            <p:cNvSpPr>
              <a:spLocks noChangeArrowheads="1"/>
            </p:cNvSpPr>
            <p:nvPr/>
          </p:nvSpPr>
          <p:spPr bwMode="auto">
            <a:xfrm>
              <a:off x="5203" y="1935"/>
              <a:ext cx="351" cy="328"/>
            </a:xfrm>
            <a:prstGeom prst="rect">
              <a:avLst/>
            </a:prstGeom>
            <a:noFill/>
            <a:ln w="555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2212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GB" dirty="0">
                <a:solidFill>
                  <a:srgbClr val="FF0000"/>
                </a:solidFill>
              </a:rPr>
              <a:t>Deadlock prevention with timeouts</a:t>
            </a:r>
          </a:p>
        </p:txBody>
      </p:sp>
      <p:sp>
        <p:nvSpPr>
          <p:cNvPr id="678915" name="Rectangle 3"/>
          <p:cNvSpPr>
            <a:spLocks noChangeArrowheads="1"/>
          </p:cNvSpPr>
          <p:nvPr/>
        </p:nvSpPr>
        <p:spPr bwMode="auto">
          <a:xfrm>
            <a:off x="3143250" y="1958975"/>
            <a:ext cx="20638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8916" name="Rectangle 4"/>
          <p:cNvSpPr>
            <a:spLocks noChangeArrowheads="1"/>
          </p:cNvSpPr>
          <p:nvPr/>
        </p:nvSpPr>
        <p:spPr bwMode="auto">
          <a:xfrm>
            <a:off x="6680200" y="1958975"/>
            <a:ext cx="20638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8917" name="Rectangle 5"/>
          <p:cNvSpPr>
            <a:spLocks noChangeArrowheads="1"/>
          </p:cNvSpPr>
          <p:nvPr/>
        </p:nvSpPr>
        <p:spPr bwMode="auto">
          <a:xfrm>
            <a:off x="3143250" y="2289175"/>
            <a:ext cx="20638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8918" name="Rectangle 6"/>
          <p:cNvSpPr>
            <a:spLocks noChangeArrowheads="1"/>
          </p:cNvSpPr>
          <p:nvPr/>
        </p:nvSpPr>
        <p:spPr bwMode="auto">
          <a:xfrm>
            <a:off x="6680200" y="2289175"/>
            <a:ext cx="20638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8919" name="Rectangle 7"/>
          <p:cNvSpPr>
            <a:spLocks noChangeArrowheads="1"/>
          </p:cNvSpPr>
          <p:nvPr/>
        </p:nvSpPr>
        <p:spPr bwMode="auto">
          <a:xfrm>
            <a:off x="3143250" y="5722938"/>
            <a:ext cx="20638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8920" name="Rectangle 8"/>
          <p:cNvSpPr>
            <a:spLocks noChangeArrowheads="1"/>
          </p:cNvSpPr>
          <p:nvPr/>
        </p:nvSpPr>
        <p:spPr bwMode="auto">
          <a:xfrm>
            <a:off x="4505325" y="5722938"/>
            <a:ext cx="1905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8921" name="Rectangle 9"/>
          <p:cNvSpPr>
            <a:spLocks noChangeArrowheads="1"/>
          </p:cNvSpPr>
          <p:nvPr/>
        </p:nvSpPr>
        <p:spPr bwMode="auto">
          <a:xfrm>
            <a:off x="6680200" y="5722938"/>
            <a:ext cx="20638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78922" name="Group 10"/>
          <p:cNvGrpSpPr>
            <a:grpSpLocks/>
          </p:cNvGrpSpPr>
          <p:nvPr/>
        </p:nvGrpSpPr>
        <p:grpSpPr bwMode="auto">
          <a:xfrm>
            <a:off x="966788" y="1539875"/>
            <a:ext cx="7054850" cy="4203700"/>
            <a:chOff x="660" y="970"/>
            <a:chExt cx="4814" cy="2648"/>
          </a:xfrm>
        </p:grpSpPr>
        <p:sp>
          <p:nvSpPr>
            <p:cNvPr id="678923" name="Rectangle 11"/>
            <p:cNvSpPr>
              <a:spLocks noChangeArrowheads="1"/>
            </p:cNvSpPr>
            <p:nvPr/>
          </p:nvSpPr>
          <p:spPr bwMode="auto">
            <a:xfrm>
              <a:off x="1308" y="990"/>
              <a:ext cx="87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b="1">
                  <a:latin typeface="Times" pitchFamily="-65" charset="0"/>
                </a:rPr>
                <a:t>Transaction T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24" name="Rectangle 12"/>
            <p:cNvSpPr>
              <a:spLocks noChangeArrowheads="1"/>
            </p:cNvSpPr>
            <p:nvPr/>
          </p:nvSpPr>
          <p:spPr bwMode="auto">
            <a:xfrm>
              <a:off x="3832" y="990"/>
              <a:ext cx="8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b="1">
                  <a:latin typeface="Times" pitchFamily="-65" charset="0"/>
                </a:rPr>
                <a:t>Transaction U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25" name="Rectangle 13"/>
            <p:cNvSpPr>
              <a:spLocks noChangeArrowheads="1"/>
            </p:cNvSpPr>
            <p:nvPr/>
          </p:nvSpPr>
          <p:spPr bwMode="auto">
            <a:xfrm>
              <a:off x="4093" y="1073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b="1">
                  <a:latin typeface="Times" pitchFamily="-65" charset="0"/>
                </a:rPr>
                <a:t>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26" name="Rectangle 14"/>
            <p:cNvSpPr>
              <a:spLocks noChangeArrowheads="1"/>
            </p:cNvSpPr>
            <p:nvPr/>
          </p:nvSpPr>
          <p:spPr bwMode="auto">
            <a:xfrm>
              <a:off x="4135" y="1073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Times" pitchFamily="-65" charset="0"/>
                </a:rPr>
                <a:t>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27" name="Line 15"/>
            <p:cNvSpPr>
              <a:spLocks noChangeShapeType="1"/>
            </p:cNvSpPr>
            <p:nvPr/>
          </p:nvSpPr>
          <p:spPr bwMode="auto">
            <a:xfrm>
              <a:off x="660" y="970"/>
              <a:ext cx="240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28" name="Line 16"/>
            <p:cNvSpPr>
              <a:spLocks noChangeShapeType="1"/>
            </p:cNvSpPr>
            <p:nvPr/>
          </p:nvSpPr>
          <p:spPr bwMode="auto">
            <a:xfrm>
              <a:off x="3074" y="970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29" name="Line 17"/>
            <p:cNvSpPr>
              <a:spLocks noChangeShapeType="1"/>
            </p:cNvSpPr>
            <p:nvPr/>
          </p:nvSpPr>
          <p:spPr bwMode="auto">
            <a:xfrm>
              <a:off x="3088" y="970"/>
              <a:ext cx="2386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30" name="Line 18"/>
            <p:cNvSpPr>
              <a:spLocks noChangeShapeType="1"/>
            </p:cNvSpPr>
            <p:nvPr/>
          </p:nvSpPr>
          <p:spPr bwMode="auto">
            <a:xfrm>
              <a:off x="3074" y="984"/>
              <a:ext cx="1" cy="22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31" name="Rectangle 19"/>
            <p:cNvSpPr>
              <a:spLocks noChangeArrowheads="1"/>
            </p:cNvSpPr>
            <p:nvPr/>
          </p:nvSpPr>
          <p:spPr bwMode="auto">
            <a:xfrm>
              <a:off x="792" y="1237"/>
              <a:ext cx="6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b="1">
                  <a:latin typeface="Times" pitchFamily="-65" charset="0"/>
                </a:rPr>
                <a:t>Operations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32" name="Rectangle 20"/>
            <p:cNvSpPr>
              <a:spLocks noChangeArrowheads="1"/>
            </p:cNvSpPr>
            <p:nvPr/>
          </p:nvSpPr>
          <p:spPr bwMode="auto">
            <a:xfrm>
              <a:off x="2165" y="1237"/>
              <a:ext cx="36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b="1">
                  <a:latin typeface="Times" pitchFamily="-65" charset="0"/>
                </a:rPr>
                <a:t>Locks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33" name="Rectangle 21"/>
            <p:cNvSpPr>
              <a:spLocks noChangeArrowheads="1"/>
            </p:cNvSpPr>
            <p:nvPr/>
          </p:nvSpPr>
          <p:spPr bwMode="auto">
            <a:xfrm>
              <a:off x="3205" y="1237"/>
              <a:ext cx="6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b="1">
                  <a:latin typeface="Times" pitchFamily="-65" charset="0"/>
                </a:rPr>
                <a:t>Operations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34" name="Rectangle 22"/>
            <p:cNvSpPr>
              <a:spLocks noChangeArrowheads="1"/>
            </p:cNvSpPr>
            <p:nvPr/>
          </p:nvSpPr>
          <p:spPr bwMode="auto">
            <a:xfrm>
              <a:off x="4579" y="1237"/>
              <a:ext cx="36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b="1">
                  <a:latin typeface="Times" pitchFamily="-65" charset="0"/>
                </a:rPr>
                <a:t>Locks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35" name="Rectangle 23"/>
            <p:cNvSpPr>
              <a:spLocks noChangeArrowheads="1"/>
            </p:cNvSpPr>
            <p:nvPr/>
          </p:nvSpPr>
          <p:spPr bwMode="auto">
            <a:xfrm>
              <a:off x="4954" y="1281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b="1">
                  <a:latin typeface="Times" pitchFamily="-65" charset="0"/>
                </a:rPr>
                <a:t>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36" name="Rectangle 24"/>
            <p:cNvSpPr>
              <a:spLocks noChangeArrowheads="1"/>
            </p:cNvSpPr>
            <p:nvPr/>
          </p:nvSpPr>
          <p:spPr bwMode="auto">
            <a:xfrm>
              <a:off x="4995" y="1281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Times" pitchFamily="-65" charset="0"/>
                </a:rPr>
                <a:t>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37" name="Line 25"/>
            <p:cNvSpPr>
              <a:spLocks noChangeShapeType="1"/>
            </p:cNvSpPr>
            <p:nvPr/>
          </p:nvSpPr>
          <p:spPr bwMode="auto">
            <a:xfrm>
              <a:off x="660" y="1220"/>
              <a:ext cx="147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38" name="Line 26"/>
            <p:cNvSpPr>
              <a:spLocks noChangeShapeType="1"/>
            </p:cNvSpPr>
            <p:nvPr/>
          </p:nvSpPr>
          <p:spPr bwMode="auto">
            <a:xfrm>
              <a:off x="2145" y="1220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39" name="Line 27"/>
            <p:cNvSpPr>
              <a:spLocks noChangeShapeType="1"/>
            </p:cNvSpPr>
            <p:nvPr/>
          </p:nvSpPr>
          <p:spPr bwMode="auto">
            <a:xfrm>
              <a:off x="2159" y="1220"/>
              <a:ext cx="90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40" name="Line 28"/>
            <p:cNvSpPr>
              <a:spLocks noChangeShapeType="1"/>
            </p:cNvSpPr>
            <p:nvPr/>
          </p:nvSpPr>
          <p:spPr bwMode="auto">
            <a:xfrm>
              <a:off x="3074" y="1220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41" name="Line 29"/>
            <p:cNvSpPr>
              <a:spLocks noChangeShapeType="1"/>
            </p:cNvSpPr>
            <p:nvPr/>
          </p:nvSpPr>
          <p:spPr bwMode="auto">
            <a:xfrm>
              <a:off x="3088" y="1220"/>
              <a:ext cx="145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42" name="Line 30"/>
            <p:cNvSpPr>
              <a:spLocks noChangeShapeType="1"/>
            </p:cNvSpPr>
            <p:nvPr/>
          </p:nvSpPr>
          <p:spPr bwMode="auto">
            <a:xfrm>
              <a:off x="4559" y="1220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43" name="Line 31"/>
            <p:cNvSpPr>
              <a:spLocks noChangeShapeType="1"/>
            </p:cNvSpPr>
            <p:nvPr/>
          </p:nvSpPr>
          <p:spPr bwMode="auto">
            <a:xfrm>
              <a:off x="4573" y="1220"/>
              <a:ext cx="90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44" name="Rectangle 32"/>
            <p:cNvSpPr>
              <a:spLocks noChangeArrowheads="1"/>
            </p:cNvSpPr>
            <p:nvPr/>
          </p:nvSpPr>
          <p:spPr bwMode="auto">
            <a:xfrm>
              <a:off x="2145" y="1234"/>
              <a:ext cx="14" cy="1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45" name="Line 33"/>
            <p:cNvSpPr>
              <a:spLocks noChangeShapeType="1"/>
            </p:cNvSpPr>
            <p:nvPr/>
          </p:nvSpPr>
          <p:spPr bwMode="auto">
            <a:xfrm>
              <a:off x="3074" y="1234"/>
              <a:ext cx="1" cy="18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46" name="Rectangle 34"/>
            <p:cNvSpPr>
              <a:spLocks noChangeArrowheads="1"/>
            </p:cNvSpPr>
            <p:nvPr/>
          </p:nvSpPr>
          <p:spPr bwMode="auto">
            <a:xfrm>
              <a:off x="4559" y="1234"/>
              <a:ext cx="14" cy="1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47" name="Rectangle 35"/>
            <p:cNvSpPr>
              <a:spLocks noChangeArrowheads="1"/>
            </p:cNvSpPr>
            <p:nvPr/>
          </p:nvSpPr>
          <p:spPr bwMode="auto">
            <a:xfrm>
              <a:off x="792" y="1531"/>
              <a:ext cx="8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a.deposit(100);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48" name="Rectangle 36"/>
            <p:cNvSpPr>
              <a:spLocks noChangeArrowheads="1"/>
            </p:cNvSpPr>
            <p:nvPr/>
          </p:nvSpPr>
          <p:spPr bwMode="auto">
            <a:xfrm>
              <a:off x="2165" y="1511"/>
              <a:ext cx="6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Times" pitchFamily="-65" charset="0"/>
                </a:rPr>
                <a:t>write lock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49" name="Rectangle 37"/>
            <p:cNvSpPr>
              <a:spLocks noChangeArrowheads="1"/>
            </p:cNvSpPr>
            <p:nvPr/>
          </p:nvSpPr>
          <p:spPr bwMode="auto">
            <a:xfrm>
              <a:off x="2789" y="1489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A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50" name="Line 38"/>
            <p:cNvSpPr>
              <a:spLocks noChangeShapeType="1"/>
            </p:cNvSpPr>
            <p:nvPr/>
          </p:nvSpPr>
          <p:spPr bwMode="auto">
            <a:xfrm>
              <a:off x="660" y="1428"/>
              <a:ext cx="147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51" name="Line 39"/>
            <p:cNvSpPr>
              <a:spLocks noChangeShapeType="1"/>
            </p:cNvSpPr>
            <p:nvPr/>
          </p:nvSpPr>
          <p:spPr bwMode="auto">
            <a:xfrm>
              <a:off x="2145" y="1428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52" name="Line 40"/>
            <p:cNvSpPr>
              <a:spLocks noChangeShapeType="1"/>
            </p:cNvSpPr>
            <p:nvPr/>
          </p:nvSpPr>
          <p:spPr bwMode="auto">
            <a:xfrm>
              <a:off x="2159" y="1428"/>
              <a:ext cx="90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53" name="Line 41"/>
            <p:cNvSpPr>
              <a:spLocks noChangeShapeType="1"/>
            </p:cNvSpPr>
            <p:nvPr/>
          </p:nvSpPr>
          <p:spPr bwMode="auto">
            <a:xfrm>
              <a:off x="3074" y="1428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54" name="Line 42"/>
            <p:cNvSpPr>
              <a:spLocks noChangeShapeType="1"/>
            </p:cNvSpPr>
            <p:nvPr/>
          </p:nvSpPr>
          <p:spPr bwMode="auto">
            <a:xfrm>
              <a:off x="3088" y="1428"/>
              <a:ext cx="145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55" name="Line 43"/>
            <p:cNvSpPr>
              <a:spLocks noChangeShapeType="1"/>
            </p:cNvSpPr>
            <p:nvPr/>
          </p:nvSpPr>
          <p:spPr bwMode="auto">
            <a:xfrm>
              <a:off x="4559" y="1428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56" name="Line 44"/>
            <p:cNvSpPr>
              <a:spLocks noChangeShapeType="1"/>
            </p:cNvSpPr>
            <p:nvPr/>
          </p:nvSpPr>
          <p:spPr bwMode="auto">
            <a:xfrm>
              <a:off x="4573" y="1428"/>
              <a:ext cx="90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57" name="Rectangle 45"/>
            <p:cNvSpPr>
              <a:spLocks noChangeArrowheads="1"/>
            </p:cNvSpPr>
            <p:nvPr/>
          </p:nvSpPr>
          <p:spPr bwMode="auto">
            <a:xfrm>
              <a:off x="2145" y="1442"/>
              <a:ext cx="14" cy="2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58" name="Line 46"/>
            <p:cNvSpPr>
              <a:spLocks noChangeShapeType="1"/>
            </p:cNvSpPr>
            <p:nvPr/>
          </p:nvSpPr>
          <p:spPr bwMode="auto">
            <a:xfrm>
              <a:off x="3074" y="1442"/>
              <a:ext cx="1" cy="22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59" name="Rectangle 47"/>
            <p:cNvSpPr>
              <a:spLocks noChangeArrowheads="1"/>
            </p:cNvSpPr>
            <p:nvPr/>
          </p:nvSpPr>
          <p:spPr bwMode="auto">
            <a:xfrm>
              <a:off x="4559" y="1442"/>
              <a:ext cx="14" cy="2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60" name="Rectangle 48"/>
            <p:cNvSpPr>
              <a:spLocks noChangeArrowheads="1"/>
            </p:cNvSpPr>
            <p:nvPr/>
          </p:nvSpPr>
          <p:spPr bwMode="auto">
            <a:xfrm>
              <a:off x="3205" y="1767"/>
              <a:ext cx="8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b.deposit(200)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61" name="Rectangle 49"/>
            <p:cNvSpPr>
              <a:spLocks noChangeArrowheads="1"/>
            </p:cNvSpPr>
            <p:nvPr/>
          </p:nvSpPr>
          <p:spPr bwMode="auto">
            <a:xfrm>
              <a:off x="4579" y="1747"/>
              <a:ext cx="6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Times" pitchFamily="-65" charset="0"/>
                </a:rPr>
                <a:t>write lock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62" name="Rectangle 50"/>
            <p:cNvSpPr>
              <a:spLocks noChangeArrowheads="1"/>
            </p:cNvSpPr>
            <p:nvPr/>
          </p:nvSpPr>
          <p:spPr bwMode="auto">
            <a:xfrm>
              <a:off x="5203" y="1725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B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63" name="Rectangle 51"/>
            <p:cNvSpPr>
              <a:spLocks noChangeArrowheads="1"/>
            </p:cNvSpPr>
            <p:nvPr/>
          </p:nvSpPr>
          <p:spPr bwMode="auto">
            <a:xfrm>
              <a:off x="2145" y="1677"/>
              <a:ext cx="14" cy="2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64" name="Line 52"/>
            <p:cNvSpPr>
              <a:spLocks noChangeShapeType="1"/>
            </p:cNvSpPr>
            <p:nvPr/>
          </p:nvSpPr>
          <p:spPr bwMode="auto">
            <a:xfrm>
              <a:off x="3074" y="1677"/>
              <a:ext cx="1" cy="22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65" name="Rectangle 53"/>
            <p:cNvSpPr>
              <a:spLocks noChangeArrowheads="1"/>
            </p:cNvSpPr>
            <p:nvPr/>
          </p:nvSpPr>
          <p:spPr bwMode="auto">
            <a:xfrm>
              <a:off x="4559" y="1677"/>
              <a:ext cx="14" cy="2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66" name="Rectangle 54"/>
            <p:cNvSpPr>
              <a:spLocks noChangeArrowheads="1"/>
            </p:cNvSpPr>
            <p:nvPr/>
          </p:nvSpPr>
          <p:spPr bwMode="auto">
            <a:xfrm>
              <a:off x="792" y="2003"/>
              <a:ext cx="9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b.withdraw(100)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67" name="Rectangle 55"/>
            <p:cNvSpPr>
              <a:spLocks noChangeArrowheads="1"/>
            </p:cNvSpPr>
            <p:nvPr/>
          </p:nvSpPr>
          <p:spPr bwMode="auto">
            <a:xfrm>
              <a:off x="2145" y="1913"/>
              <a:ext cx="14" cy="2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68" name="Line 56"/>
            <p:cNvSpPr>
              <a:spLocks noChangeShapeType="1"/>
            </p:cNvSpPr>
            <p:nvPr/>
          </p:nvSpPr>
          <p:spPr bwMode="auto">
            <a:xfrm>
              <a:off x="3074" y="1913"/>
              <a:ext cx="1" cy="22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69" name="Rectangle 57"/>
            <p:cNvSpPr>
              <a:spLocks noChangeArrowheads="1"/>
            </p:cNvSpPr>
            <p:nvPr/>
          </p:nvSpPr>
          <p:spPr bwMode="auto">
            <a:xfrm>
              <a:off x="4559" y="1913"/>
              <a:ext cx="14" cy="2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70" name="Rectangle 58"/>
            <p:cNvSpPr>
              <a:spLocks noChangeArrowheads="1"/>
            </p:cNvSpPr>
            <p:nvPr/>
          </p:nvSpPr>
          <p:spPr bwMode="auto">
            <a:xfrm>
              <a:off x="2165" y="2214"/>
              <a:ext cx="5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Times" pitchFamily="-65" charset="0"/>
                </a:rPr>
                <a:t>waits for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71" name="Rectangle 59"/>
            <p:cNvSpPr>
              <a:spLocks noChangeArrowheads="1"/>
            </p:cNvSpPr>
            <p:nvPr/>
          </p:nvSpPr>
          <p:spPr bwMode="auto">
            <a:xfrm>
              <a:off x="2706" y="2197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U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72" name="Rectangle 60"/>
            <p:cNvSpPr>
              <a:spLocks noChangeArrowheads="1"/>
            </p:cNvSpPr>
            <p:nvPr/>
          </p:nvSpPr>
          <p:spPr bwMode="auto">
            <a:xfrm>
              <a:off x="2803" y="2230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Times" pitchFamily="-65" charset="0"/>
                </a:rPr>
                <a:t>’s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73" name="Rectangle 61"/>
            <p:cNvSpPr>
              <a:spLocks noChangeArrowheads="1"/>
            </p:cNvSpPr>
            <p:nvPr/>
          </p:nvSpPr>
          <p:spPr bwMode="auto">
            <a:xfrm>
              <a:off x="3205" y="2194"/>
              <a:ext cx="10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a.withdraw(200);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74" name="Rectangle 62"/>
            <p:cNvSpPr>
              <a:spLocks noChangeArrowheads="1"/>
            </p:cNvSpPr>
            <p:nvPr/>
          </p:nvSpPr>
          <p:spPr bwMode="auto">
            <a:xfrm>
              <a:off x="4579" y="2211"/>
              <a:ext cx="7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Times" pitchFamily="-65" charset="0"/>
                </a:rPr>
                <a:t>waits for T’s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75" name="Rectangle 63"/>
            <p:cNvSpPr>
              <a:spLocks noChangeArrowheads="1"/>
            </p:cNvSpPr>
            <p:nvPr/>
          </p:nvSpPr>
          <p:spPr bwMode="auto">
            <a:xfrm>
              <a:off x="2145" y="2149"/>
              <a:ext cx="14" cy="2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76" name="Line 64"/>
            <p:cNvSpPr>
              <a:spLocks noChangeShapeType="1"/>
            </p:cNvSpPr>
            <p:nvPr/>
          </p:nvSpPr>
          <p:spPr bwMode="auto">
            <a:xfrm>
              <a:off x="3074" y="2149"/>
              <a:ext cx="1" cy="22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77" name="Rectangle 65"/>
            <p:cNvSpPr>
              <a:spLocks noChangeArrowheads="1"/>
            </p:cNvSpPr>
            <p:nvPr/>
          </p:nvSpPr>
          <p:spPr bwMode="auto">
            <a:xfrm>
              <a:off x="4559" y="2149"/>
              <a:ext cx="14" cy="2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78" name="Rectangle 66"/>
            <p:cNvSpPr>
              <a:spLocks noChangeArrowheads="1"/>
            </p:cNvSpPr>
            <p:nvPr/>
          </p:nvSpPr>
          <p:spPr bwMode="auto">
            <a:xfrm>
              <a:off x="2165" y="2432"/>
              <a:ext cx="4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Times" pitchFamily="-65" charset="0"/>
                </a:rPr>
                <a:t>lock on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79" name="Rectangle 67"/>
            <p:cNvSpPr>
              <a:spLocks noChangeArrowheads="1"/>
            </p:cNvSpPr>
            <p:nvPr/>
          </p:nvSpPr>
          <p:spPr bwMode="auto">
            <a:xfrm>
              <a:off x="2637" y="2432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B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80" name="Rectangle 68"/>
            <p:cNvSpPr>
              <a:spLocks noChangeArrowheads="1"/>
            </p:cNvSpPr>
            <p:nvPr/>
          </p:nvSpPr>
          <p:spPr bwMode="auto">
            <a:xfrm>
              <a:off x="4579" y="2432"/>
              <a:ext cx="4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Times" pitchFamily="-65" charset="0"/>
                </a:rPr>
                <a:t>lock on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81" name="Rectangle 69"/>
            <p:cNvSpPr>
              <a:spLocks noChangeArrowheads="1"/>
            </p:cNvSpPr>
            <p:nvPr/>
          </p:nvSpPr>
          <p:spPr bwMode="auto">
            <a:xfrm>
              <a:off x="5051" y="2432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A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82" name="Rectangle 70"/>
            <p:cNvSpPr>
              <a:spLocks noChangeArrowheads="1"/>
            </p:cNvSpPr>
            <p:nvPr/>
          </p:nvSpPr>
          <p:spPr bwMode="auto">
            <a:xfrm>
              <a:off x="2145" y="2385"/>
              <a:ext cx="14" cy="1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83" name="Line 71"/>
            <p:cNvSpPr>
              <a:spLocks noChangeShapeType="1"/>
            </p:cNvSpPr>
            <p:nvPr/>
          </p:nvSpPr>
          <p:spPr bwMode="auto">
            <a:xfrm>
              <a:off x="3074" y="2385"/>
              <a:ext cx="1" cy="18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84" name="Rectangle 72"/>
            <p:cNvSpPr>
              <a:spLocks noChangeArrowheads="1"/>
            </p:cNvSpPr>
            <p:nvPr/>
          </p:nvSpPr>
          <p:spPr bwMode="auto">
            <a:xfrm>
              <a:off x="4559" y="2385"/>
              <a:ext cx="14" cy="1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85" name="Rectangle 73"/>
            <p:cNvSpPr>
              <a:spLocks noChangeArrowheads="1"/>
            </p:cNvSpPr>
            <p:nvPr/>
          </p:nvSpPr>
          <p:spPr bwMode="auto">
            <a:xfrm>
              <a:off x="681" y="2627"/>
              <a:ext cx="2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                                  </a:t>
              </a:r>
              <a:r>
                <a:rPr lang="en-GB" sz="1800">
                  <a:latin typeface="Times" pitchFamily="-65" charset="0"/>
                </a:rPr>
                <a:t>(timeout elapses)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86" name="Rectangle 74"/>
            <p:cNvSpPr>
              <a:spLocks noChangeArrowheads="1"/>
            </p:cNvSpPr>
            <p:nvPr/>
          </p:nvSpPr>
          <p:spPr bwMode="auto">
            <a:xfrm>
              <a:off x="681" y="2821"/>
              <a:ext cx="3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        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87" name="Rectangle 75"/>
            <p:cNvSpPr>
              <a:spLocks noChangeArrowheads="1"/>
            </p:cNvSpPr>
            <p:nvPr/>
          </p:nvSpPr>
          <p:spPr bwMode="auto">
            <a:xfrm>
              <a:off x="900" y="2821"/>
              <a:ext cx="6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T</a:t>
              </a:r>
              <a:r>
                <a:rPr lang="en-GB" sz="1800">
                  <a:latin typeface="Times" pitchFamily="-65" charset="0"/>
                </a:rPr>
                <a:t>’s lock on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88" name="Rectangle 76"/>
            <p:cNvSpPr>
              <a:spLocks noChangeArrowheads="1"/>
            </p:cNvSpPr>
            <p:nvPr/>
          </p:nvSpPr>
          <p:spPr bwMode="auto">
            <a:xfrm>
              <a:off x="1624" y="2821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A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89" name="Rectangle 77"/>
            <p:cNvSpPr>
              <a:spLocks noChangeArrowheads="1"/>
            </p:cNvSpPr>
            <p:nvPr/>
          </p:nvSpPr>
          <p:spPr bwMode="auto">
            <a:xfrm>
              <a:off x="1707" y="2821"/>
              <a:ext cx="12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Times" pitchFamily="-65" charset="0"/>
                </a:rPr>
                <a:t> becomes vulnerable,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90" name="Rectangle 78"/>
            <p:cNvSpPr>
              <a:spLocks noChangeArrowheads="1"/>
            </p:cNvSpPr>
            <p:nvPr/>
          </p:nvSpPr>
          <p:spPr bwMode="auto">
            <a:xfrm>
              <a:off x="802" y="3015"/>
              <a:ext cx="16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Times" pitchFamily="-65" charset="0"/>
                </a:rPr>
                <a:t>                                 unlock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91" name="Rectangle 79"/>
            <p:cNvSpPr>
              <a:spLocks noChangeArrowheads="1"/>
            </p:cNvSpPr>
            <p:nvPr/>
          </p:nvSpPr>
          <p:spPr bwMode="auto">
            <a:xfrm>
              <a:off x="2484" y="3015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A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92" name="Rectangle 80"/>
            <p:cNvSpPr>
              <a:spLocks noChangeArrowheads="1"/>
            </p:cNvSpPr>
            <p:nvPr/>
          </p:nvSpPr>
          <p:spPr bwMode="auto">
            <a:xfrm>
              <a:off x="2567" y="3015"/>
              <a:ext cx="4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Times" pitchFamily="-65" charset="0"/>
                </a:rPr>
                <a:t>, abort T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93" name="Line 81"/>
            <p:cNvSpPr>
              <a:spLocks noChangeShapeType="1"/>
            </p:cNvSpPr>
            <p:nvPr/>
          </p:nvSpPr>
          <p:spPr bwMode="auto">
            <a:xfrm>
              <a:off x="3074" y="2579"/>
              <a:ext cx="1" cy="56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94" name="Rectangle 82"/>
            <p:cNvSpPr>
              <a:spLocks noChangeArrowheads="1"/>
            </p:cNvSpPr>
            <p:nvPr/>
          </p:nvSpPr>
          <p:spPr bwMode="auto">
            <a:xfrm>
              <a:off x="4559" y="2579"/>
              <a:ext cx="14" cy="5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95" name="Rectangle 83"/>
            <p:cNvSpPr>
              <a:spLocks noChangeArrowheads="1"/>
            </p:cNvSpPr>
            <p:nvPr/>
          </p:nvSpPr>
          <p:spPr bwMode="auto">
            <a:xfrm>
              <a:off x="3205" y="3207"/>
              <a:ext cx="10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a.withdraw(200);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96" name="Rectangle 84"/>
            <p:cNvSpPr>
              <a:spLocks noChangeArrowheads="1"/>
            </p:cNvSpPr>
            <p:nvPr/>
          </p:nvSpPr>
          <p:spPr bwMode="auto">
            <a:xfrm>
              <a:off x="4579" y="3224"/>
              <a:ext cx="6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Times" pitchFamily="-65" charset="0"/>
                </a:rPr>
                <a:t>write locks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97" name="Rectangle 85"/>
            <p:cNvSpPr>
              <a:spLocks noChangeArrowheads="1"/>
            </p:cNvSpPr>
            <p:nvPr/>
          </p:nvSpPr>
          <p:spPr bwMode="auto">
            <a:xfrm>
              <a:off x="5259" y="3224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A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8998" name="Rectangle 86"/>
            <p:cNvSpPr>
              <a:spLocks noChangeArrowheads="1"/>
            </p:cNvSpPr>
            <p:nvPr/>
          </p:nvSpPr>
          <p:spPr bwMode="auto">
            <a:xfrm>
              <a:off x="2145" y="3161"/>
              <a:ext cx="14" cy="2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99" name="Line 87"/>
            <p:cNvSpPr>
              <a:spLocks noChangeShapeType="1"/>
            </p:cNvSpPr>
            <p:nvPr/>
          </p:nvSpPr>
          <p:spPr bwMode="auto">
            <a:xfrm>
              <a:off x="3074" y="3161"/>
              <a:ext cx="1" cy="22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000" name="Rectangle 88"/>
            <p:cNvSpPr>
              <a:spLocks noChangeArrowheads="1"/>
            </p:cNvSpPr>
            <p:nvPr/>
          </p:nvSpPr>
          <p:spPr bwMode="auto">
            <a:xfrm>
              <a:off x="4559" y="3161"/>
              <a:ext cx="14" cy="2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001" name="Rectangle 89"/>
            <p:cNvSpPr>
              <a:spLocks noChangeArrowheads="1"/>
            </p:cNvSpPr>
            <p:nvPr/>
          </p:nvSpPr>
          <p:spPr bwMode="auto">
            <a:xfrm>
              <a:off x="4579" y="3401"/>
              <a:ext cx="4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Times" pitchFamily="-65" charset="0"/>
                </a:rPr>
                <a:t>unlock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9002" name="Rectangle 90"/>
            <p:cNvSpPr>
              <a:spLocks noChangeArrowheads="1"/>
            </p:cNvSpPr>
            <p:nvPr/>
          </p:nvSpPr>
          <p:spPr bwMode="auto">
            <a:xfrm>
              <a:off x="5009" y="3401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A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9003" name="Rectangle 91"/>
            <p:cNvSpPr>
              <a:spLocks noChangeArrowheads="1"/>
            </p:cNvSpPr>
            <p:nvPr/>
          </p:nvSpPr>
          <p:spPr bwMode="auto">
            <a:xfrm>
              <a:off x="5092" y="3445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Times" pitchFamily="-65" charset="0"/>
                </a:rPr>
                <a:t>,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9004" name="Rectangle 92"/>
            <p:cNvSpPr>
              <a:spLocks noChangeArrowheads="1"/>
            </p:cNvSpPr>
            <p:nvPr/>
          </p:nvSpPr>
          <p:spPr bwMode="auto">
            <a:xfrm>
              <a:off x="5175" y="3401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B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79005" name="Line 93"/>
            <p:cNvSpPr>
              <a:spLocks noChangeShapeType="1"/>
            </p:cNvSpPr>
            <p:nvPr/>
          </p:nvSpPr>
          <p:spPr bwMode="auto">
            <a:xfrm>
              <a:off x="660" y="3591"/>
              <a:ext cx="147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006" name="Rectangle 94"/>
            <p:cNvSpPr>
              <a:spLocks noChangeArrowheads="1"/>
            </p:cNvSpPr>
            <p:nvPr/>
          </p:nvSpPr>
          <p:spPr bwMode="auto">
            <a:xfrm>
              <a:off x="2145" y="3397"/>
              <a:ext cx="14" cy="1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007" name="Line 95"/>
            <p:cNvSpPr>
              <a:spLocks noChangeShapeType="1"/>
            </p:cNvSpPr>
            <p:nvPr/>
          </p:nvSpPr>
          <p:spPr bwMode="auto">
            <a:xfrm>
              <a:off x="2145" y="3591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008" name="Line 96"/>
            <p:cNvSpPr>
              <a:spLocks noChangeShapeType="1"/>
            </p:cNvSpPr>
            <p:nvPr/>
          </p:nvSpPr>
          <p:spPr bwMode="auto">
            <a:xfrm>
              <a:off x="2159" y="3591"/>
              <a:ext cx="90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009" name="Line 97"/>
            <p:cNvSpPr>
              <a:spLocks noChangeShapeType="1"/>
            </p:cNvSpPr>
            <p:nvPr/>
          </p:nvSpPr>
          <p:spPr bwMode="auto">
            <a:xfrm>
              <a:off x="3074" y="3397"/>
              <a:ext cx="1" cy="18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010" name="Line 98"/>
            <p:cNvSpPr>
              <a:spLocks noChangeShapeType="1"/>
            </p:cNvSpPr>
            <p:nvPr/>
          </p:nvSpPr>
          <p:spPr bwMode="auto">
            <a:xfrm>
              <a:off x="3074" y="3591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011" name="Line 99"/>
            <p:cNvSpPr>
              <a:spLocks noChangeShapeType="1"/>
            </p:cNvSpPr>
            <p:nvPr/>
          </p:nvSpPr>
          <p:spPr bwMode="auto">
            <a:xfrm>
              <a:off x="3088" y="3591"/>
              <a:ext cx="145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012" name="Rectangle 100"/>
            <p:cNvSpPr>
              <a:spLocks noChangeArrowheads="1"/>
            </p:cNvSpPr>
            <p:nvPr/>
          </p:nvSpPr>
          <p:spPr bwMode="auto">
            <a:xfrm>
              <a:off x="4559" y="3397"/>
              <a:ext cx="14" cy="1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013" name="Line 101"/>
            <p:cNvSpPr>
              <a:spLocks noChangeShapeType="1"/>
            </p:cNvSpPr>
            <p:nvPr/>
          </p:nvSpPr>
          <p:spPr bwMode="auto">
            <a:xfrm>
              <a:off x="4559" y="3591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014" name="Line 102"/>
            <p:cNvSpPr>
              <a:spLocks noChangeShapeType="1"/>
            </p:cNvSpPr>
            <p:nvPr/>
          </p:nvSpPr>
          <p:spPr bwMode="auto">
            <a:xfrm>
              <a:off x="4573" y="3591"/>
              <a:ext cx="90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79015" name="Group 103"/>
            <p:cNvGrpSpPr>
              <a:grpSpLocks/>
            </p:cNvGrpSpPr>
            <p:nvPr/>
          </p:nvGrpSpPr>
          <p:grpSpPr bwMode="auto">
            <a:xfrm>
              <a:off x="829" y="2276"/>
              <a:ext cx="241" cy="49"/>
              <a:chOff x="792" y="2771"/>
              <a:chExt cx="241" cy="49"/>
            </a:xfrm>
          </p:grpSpPr>
          <p:sp>
            <p:nvSpPr>
              <p:cNvPr id="679016" name="Oval 104"/>
              <p:cNvSpPr>
                <a:spLocks noChangeArrowheads="1"/>
              </p:cNvSpPr>
              <p:nvPr/>
            </p:nvSpPr>
            <p:spPr bwMode="auto">
              <a:xfrm>
                <a:off x="792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017" name="Oval 105"/>
              <p:cNvSpPr>
                <a:spLocks noChangeArrowheads="1"/>
              </p:cNvSpPr>
              <p:nvPr/>
            </p:nvSpPr>
            <p:spPr bwMode="auto">
              <a:xfrm>
                <a:off x="888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018" name="Oval 106"/>
              <p:cNvSpPr>
                <a:spLocks noChangeArrowheads="1"/>
              </p:cNvSpPr>
              <p:nvPr/>
            </p:nvSpPr>
            <p:spPr bwMode="auto">
              <a:xfrm>
                <a:off x="984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79019" name="Group 107"/>
            <p:cNvGrpSpPr>
              <a:grpSpLocks/>
            </p:cNvGrpSpPr>
            <p:nvPr/>
          </p:nvGrpSpPr>
          <p:grpSpPr bwMode="auto">
            <a:xfrm>
              <a:off x="3226" y="2571"/>
              <a:ext cx="241" cy="49"/>
              <a:chOff x="792" y="2771"/>
              <a:chExt cx="241" cy="49"/>
            </a:xfrm>
          </p:grpSpPr>
          <p:sp>
            <p:nvSpPr>
              <p:cNvPr id="679020" name="Oval 108"/>
              <p:cNvSpPr>
                <a:spLocks noChangeArrowheads="1"/>
              </p:cNvSpPr>
              <p:nvPr/>
            </p:nvSpPr>
            <p:spPr bwMode="auto">
              <a:xfrm>
                <a:off x="792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021" name="Oval 109"/>
              <p:cNvSpPr>
                <a:spLocks noChangeArrowheads="1"/>
              </p:cNvSpPr>
              <p:nvPr/>
            </p:nvSpPr>
            <p:spPr bwMode="auto">
              <a:xfrm>
                <a:off x="888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022" name="Oval 110"/>
              <p:cNvSpPr>
                <a:spLocks noChangeArrowheads="1"/>
              </p:cNvSpPr>
              <p:nvPr/>
            </p:nvSpPr>
            <p:spPr bwMode="auto">
              <a:xfrm>
                <a:off x="984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79023" name="Group 111"/>
            <p:cNvGrpSpPr>
              <a:grpSpLocks/>
            </p:cNvGrpSpPr>
            <p:nvPr/>
          </p:nvGrpSpPr>
          <p:grpSpPr bwMode="auto">
            <a:xfrm>
              <a:off x="3226" y="2821"/>
              <a:ext cx="241" cy="49"/>
              <a:chOff x="792" y="2771"/>
              <a:chExt cx="241" cy="49"/>
            </a:xfrm>
          </p:grpSpPr>
          <p:sp>
            <p:nvSpPr>
              <p:cNvPr id="679024" name="Oval 112"/>
              <p:cNvSpPr>
                <a:spLocks noChangeArrowheads="1"/>
              </p:cNvSpPr>
              <p:nvPr/>
            </p:nvSpPr>
            <p:spPr bwMode="auto">
              <a:xfrm>
                <a:off x="792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025" name="Oval 113"/>
              <p:cNvSpPr>
                <a:spLocks noChangeArrowheads="1"/>
              </p:cNvSpPr>
              <p:nvPr/>
            </p:nvSpPr>
            <p:spPr bwMode="auto">
              <a:xfrm>
                <a:off x="888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026" name="Oval 114"/>
              <p:cNvSpPr>
                <a:spLocks noChangeArrowheads="1"/>
              </p:cNvSpPr>
              <p:nvPr/>
            </p:nvSpPr>
            <p:spPr bwMode="auto">
              <a:xfrm>
                <a:off x="984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2080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US" dirty="0">
                <a:solidFill>
                  <a:srgbClr val="FF0000"/>
                </a:solidFill>
              </a:rPr>
              <a:t>Disadvantages of locking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39238" cy="3671888"/>
          </a:xfrm>
        </p:spPr>
        <p:txBody>
          <a:bodyPr/>
          <a:lstStyle/>
          <a:p>
            <a:pPr marL="457200" indent="0" algn="l">
              <a:buSzPct val="60000"/>
            </a:pPr>
            <a:r>
              <a:rPr lang="en-US" sz="2800" dirty="0"/>
              <a:t>High overhead</a:t>
            </a:r>
          </a:p>
          <a:p>
            <a:pPr marL="457200" indent="0" algn="l">
              <a:buSzPct val="60000"/>
            </a:pPr>
            <a:endParaRPr lang="en-US" sz="2800" dirty="0"/>
          </a:p>
          <a:p>
            <a:pPr marL="457200" indent="0" algn="l">
              <a:buSzPct val="60000"/>
            </a:pPr>
            <a:r>
              <a:rPr lang="en-US" sz="2800" dirty="0"/>
              <a:t>Deadlocks</a:t>
            </a:r>
          </a:p>
          <a:p>
            <a:pPr marL="457200" indent="0" algn="l">
              <a:buSzPct val="60000"/>
            </a:pPr>
            <a:endParaRPr lang="en-US" sz="2800" dirty="0"/>
          </a:p>
          <a:p>
            <a:pPr marL="457200" indent="0" algn="l">
              <a:buSzPct val="60000"/>
            </a:pPr>
            <a:r>
              <a:rPr lang="en-US" sz="2800" dirty="0"/>
              <a:t>Locks cannot be released until the end of the transaction, which reduces concurrency</a:t>
            </a:r>
          </a:p>
          <a:p>
            <a:pPr marL="457200" indent="0" algn="l">
              <a:buSzPct val="60000"/>
            </a:pPr>
            <a:endParaRPr lang="en-US" sz="2800" dirty="0"/>
          </a:p>
          <a:p>
            <a:pPr marL="457200" indent="0" algn="l">
              <a:buSzPct val="60000"/>
            </a:pPr>
            <a:r>
              <a:rPr lang="en-US" sz="2800" dirty="0"/>
              <a:t>In most applications, the likelihood of two clients accessing the same object is low</a:t>
            </a:r>
          </a:p>
        </p:txBody>
      </p:sp>
    </p:spTree>
    <p:extLst>
      <p:ext uri="{BB962C8B-B14F-4D97-AF65-F5344CB8AC3E}">
        <p14:creationId xmlns:p14="http://schemas.microsoft.com/office/powerpoint/2010/main" val="1463021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US" sz="4000" dirty="0">
                <a:solidFill>
                  <a:srgbClr val="FF0000"/>
                </a:solidFill>
              </a:rPr>
              <a:t>Pessimistic timestamp concurrency control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39238" cy="3671888"/>
          </a:xfrm>
        </p:spPr>
        <p:txBody>
          <a:bodyPr/>
          <a:lstStyle/>
          <a:p>
            <a:pPr marL="457200" indent="0" algn="l">
              <a:lnSpc>
                <a:spcPct val="90000"/>
              </a:lnSpc>
              <a:buSzPct val="60000"/>
            </a:pPr>
            <a:r>
              <a:rPr lang="en-US" sz="2800" dirty="0"/>
              <a:t>A transaction’s request to write an object is valid only if that object was last read and written by an earlier transaction</a:t>
            </a:r>
          </a:p>
          <a:p>
            <a:pPr marL="457200" indent="0" algn="l">
              <a:lnSpc>
                <a:spcPct val="90000"/>
              </a:lnSpc>
              <a:buSzPct val="60000"/>
            </a:pPr>
            <a:endParaRPr lang="en-US" sz="2800" dirty="0"/>
          </a:p>
          <a:p>
            <a:pPr marL="457200" indent="0" algn="l">
              <a:lnSpc>
                <a:spcPct val="90000"/>
              </a:lnSpc>
              <a:buSzPct val="60000"/>
            </a:pPr>
            <a:r>
              <a:rPr lang="en-US" sz="2800" dirty="0"/>
              <a:t>A transaction’s request to read an object is valid only if that object was last written by an earlier transaction</a:t>
            </a:r>
          </a:p>
          <a:p>
            <a:pPr marL="457200" indent="0" algn="l">
              <a:lnSpc>
                <a:spcPct val="90000"/>
              </a:lnSpc>
              <a:buSzPct val="60000"/>
            </a:pPr>
            <a:endParaRPr lang="en-US" sz="2800" dirty="0"/>
          </a:p>
          <a:p>
            <a:pPr marL="457200" indent="0" algn="l">
              <a:lnSpc>
                <a:spcPct val="90000"/>
              </a:lnSpc>
              <a:buSzPct val="60000"/>
            </a:pPr>
            <a:r>
              <a:rPr lang="en-US" sz="2800" dirty="0"/>
              <a:t>Advantage: Non-blocking and deadlock-free</a:t>
            </a:r>
          </a:p>
          <a:p>
            <a:pPr marL="457200" indent="0" algn="l">
              <a:lnSpc>
                <a:spcPct val="90000"/>
              </a:lnSpc>
              <a:buSzPct val="60000"/>
            </a:pPr>
            <a:endParaRPr lang="en-US" sz="2800" dirty="0"/>
          </a:p>
          <a:p>
            <a:pPr marL="457200" indent="0" algn="l">
              <a:lnSpc>
                <a:spcPct val="90000"/>
              </a:lnSpc>
              <a:buSzPct val="60000"/>
            </a:pPr>
            <a:r>
              <a:rPr lang="en-US" sz="2800" dirty="0"/>
              <a:t>Disadvantage: Transactions may need to abort and restart</a:t>
            </a:r>
          </a:p>
        </p:txBody>
      </p:sp>
    </p:spTree>
    <p:extLst>
      <p:ext uri="{BB962C8B-B14F-4D97-AF65-F5344CB8AC3E}">
        <p14:creationId xmlns:p14="http://schemas.microsoft.com/office/powerpoint/2010/main" val="114401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143000"/>
          </a:xfrm>
          <a:ln/>
        </p:spPr>
        <p:txBody>
          <a:bodyPr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Distributed transactions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35075"/>
            <a:ext cx="9142413" cy="5622925"/>
          </a:xfrm>
          <a:ln/>
        </p:spPr>
        <p:txBody>
          <a:bodyPr/>
          <a:lstStyle/>
          <a:p>
            <a:pPr marL="457200" indent="0" algn="l">
              <a:lnSpc>
                <a:spcPct val="94000"/>
              </a:lnSpc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  <a:p>
            <a:pPr marL="457200" indent="0" algn="l">
              <a:lnSpc>
                <a:spcPct val="94000"/>
              </a:lnSpc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Transactions, like mutual exclusion, protect shared data against simultaneous access by several concurrent processes.</a:t>
            </a:r>
          </a:p>
          <a:p>
            <a:pPr marL="457200" indent="0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  <a:p>
            <a:pPr marL="457200" indent="0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Transactions allow a process to access and modify multiple data items as a single atomic transaction.</a:t>
            </a:r>
          </a:p>
          <a:p>
            <a:pPr marL="457200" indent="0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  <a:p>
            <a:pPr marL="457200" indent="0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If the process backs out halfway during the transaction, everything is restored to the point just before the transaction started.</a:t>
            </a:r>
          </a:p>
        </p:txBody>
      </p:sp>
    </p:spTree>
    <p:extLst>
      <p:ext uri="{BB962C8B-B14F-4D97-AF65-F5344CB8AC3E}">
        <p14:creationId xmlns:p14="http://schemas.microsoft.com/office/powerpoint/2010/main" val="390787282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GB" dirty="0">
                <a:solidFill>
                  <a:srgbClr val="FF0000"/>
                </a:solidFill>
              </a:rPr>
              <a:t>Operation conflicts for timestamp ordering</a:t>
            </a:r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527050" y="2800350"/>
            <a:ext cx="22225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5060" name="Rectangle 4"/>
          <p:cNvSpPr>
            <a:spLocks noChangeArrowheads="1"/>
          </p:cNvSpPr>
          <p:nvPr/>
        </p:nvSpPr>
        <p:spPr bwMode="auto">
          <a:xfrm>
            <a:off x="2530475" y="2800350"/>
            <a:ext cx="22225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5061" name="Rectangle 5"/>
          <p:cNvSpPr>
            <a:spLocks noChangeArrowheads="1"/>
          </p:cNvSpPr>
          <p:nvPr/>
        </p:nvSpPr>
        <p:spPr bwMode="auto">
          <a:xfrm>
            <a:off x="5192713" y="2800350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5062" name="Rectangle 6"/>
          <p:cNvSpPr>
            <a:spLocks noChangeArrowheads="1"/>
          </p:cNvSpPr>
          <p:nvPr/>
        </p:nvSpPr>
        <p:spPr bwMode="auto">
          <a:xfrm>
            <a:off x="6240463" y="2800350"/>
            <a:ext cx="22225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5063" name="Rectangle 7"/>
          <p:cNvSpPr>
            <a:spLocks noChangeArrowheads="1"/>
          </p:cNvSpPr>
          <p:nvPr/>
        </p:nvSpPr>
        <p:spPr bwMode="auto">
          <a:xfrm>
            <a:off x="7310438" y="2800350"/>
            <a:ext cx="22225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5064" name="Rectangle 8"/>
          <p:cNvSpPr>
            <a:spLocks noChangeArrowheads="1"/>
          </p:cNvSpPr>
          <p:nvPr/>
        </p:nvSpPr>
        <p:spPr bwMode="auto">
          <a:xfrm>
            <a:off x="2530475" y="4919663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5065" name="Rectangle 9"/>
          <p:cNvSpPr>
            <a:spLocks noChangeArrowheads="1"/>
          </p:cNvSpPr>
          <p:nvPr/>
        </p:nvSpPr>
        <p:spPr bwMode="auto">
          <a:xfrm>
            <a:off x="4124325" y="4919663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5066" name="Rectangle 10"/>
          <p:cNvSpPr>
            <a:spLocks noChangeArrowheads="1"/>
          </p:cNvSpPr>
          <p:nvPr/>
        </p:nvSpPr>
        <p:spPr bwMode="auto">
          <a:xfrm>
            <a:off x="5192713" y="49196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5067" name="Rectangle 11"/>
          <p:cNvSpPr>
            <a:spLocks noChangeArrowheads="1"/>
          </p:cNvSpPr>
          <p:nvPr/>
        </p:nvSpPr>
        <p:spPr bwMode="auto">
          <a:xfrm>
            <a:off x="6240463" y="4919663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5068" name="Rectangle 12"/>
          <p:cNvSpPr>
            <a:spLocks noChangeArrowheads="1"/>
          </p:cNvSpPr>
          <p:nvPr/>
        </p:nvSpPr>
        <p:spPr bwMode="auto">
          <a:xfrm>
            <a:off x="7310438" y="4919663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5069" name="Rectangle 13"/>
          <p:cNvSpPr>
            <a:spLocks noChangeArrowheads="1"/>
          </p:cNvSpPr>
          <p:nvPr/>
        </p:nvSpPr>
        <p:spPr bwMode="auto">
          <a:xfrm>
            <a:off x="1111250" y="1798638"/>
            <a:ext cx="20638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5070" name="Rectangle 14"/>
          <p:cNvSpPr>
            <a:spLocks noChangeArrowheads="1"/>
          </p:cNvSpPr>
          <p:nvPr/>
        </p:nvSpPr>
        <p:spPr bwMode="auto">
          <a:xfrm>
            <a:off x="1839913" y="1798638"/>
            <a:ext cx="20637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5071" name="Rectangle 15"/>
          <p:cNvSpPr>
            <a:spLocks noChangeArrowheads="1"/>
          </p:cNvSpPr>
          <p:nvPr/>
        </p:nvSpPr>
        <p:spPr bwMode="auto">
          <a:xfrm>
            <a:off x="2568575" y="1798638"/>
            <a:ext cx="20638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5072" name="Rectangle 16"/>
          <p:cNvSpPr>
            <a:spLocks noChangeArrowheads="1"/>
          </p:cNvSpPr>
          <p:nvPr/>
        </p:nvSpPr>
        <p:spPr bwMode="auto">
          <a:xfrm>
            <a:off x="1111250" y="2070100"/>
            <a:ext cx="20638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5073" name="Rectangle 17"/>
          <p:cNvSpPr>
            <a:spLocks noChangeArrowheads="1"/>
          </p:cNvSpPr>
          <p:nvPr/>
        </p:nvSpPr>
        <p:spPr bwMode="auto">
          <a:xfrm>
            <a:off x="1839913" y="2070100"/>
            <a:ext cx="20637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5074" name="Rectangle 18"/>
          <p:cNvSpPr>
            <a:spLocks noChangeArrowheads="1"/>
          </p:cNvSpPr>
          <p:nvPr/>
        </p:nvSpPr>
        <p:spPr bwMode="auto">
          <a:xfrm>
            <a:off x="2568575" y="2070100"/>
            <a:ext cx="20638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5075" name="Rectangle 19"/>
          <p:cNvSpPr>
            <a:spLocks noChangeArrowheads="1"/>
          </p:cNvSpPr>
          <p:nvPr/>
        </p:nvSpPr>
        <p:spPr bwMode="auto">
          <a:xfrm>
            <a:off x="1111250" y="4325938"/>
            <a:ext cx="20638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5076" name="Rectangle 20"/>
          <p:cNvSpPr>
            <a:spLocks noChangeArrowheads="1"/>
          </p:cNvSpPr>
          <p:nvPr/>
        </p:nvSpPr>
        <p:spPr bwMode="auto">
          <a:xfrm>
            <a:off x="1839913" y="4325938"/>
            <a:ext cx="20637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5077" name="Rectangle 21"/>
          <p:cNvSpPr>
            <a:spLocks noChangeArrowheads="1"/>
          </p:cNvSpPr>
          <p:nvPr/>
        </p:nvSpPr>
        <p:spPr bwMode="auto">
          <a:xfrm>
            <a:off x="2568575" y="4325938"/>
            <a:ext cx="20638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5078" name="Group 22"/>
          <p:cNvGrpSpPr>
            <a:grpSpLocks/>
          </p:cNvGrpSpPr>
          <p:nvPr/>
        </p:nvGrpSpPr>
        <p:grpSpPr bwMode="auto">
          <a:xfrm>
            <a:off x="527050" y="2201863"/>
            <a:ext cx="8337068" cy="2581275"/>
            <a:chOff x="360" y="1086"/>
            <a:chExt cx="5689" cy="1626"/>
          </a:xfrm>
        </p:grpSpPr>
        <p:sp>
          <p:nvSpPr>
            <p:cNvPr id="685079" name="Rectangle 23"/>
            <p:cNvSpPr>
              <a:spLocks noChangeArrowheads="1"/>
            </p:cNvSpPr>
            <p:nvPr/>
          </p:nvSpPr>
          <p:spPr bwMode="auto">
            <a:xfrm>
              <a:off x="381" y="1096"/>
              <a:ext cx="2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Rule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080" name="Rectangle 24"/>
            <p:cNvSpPr>
              <a:spLocks noChangeArrowheads="1"/>
            </p:cNvSpPr>
            <p:nvPr/>
          </p:nvSpPr>
          <p:spPr bwMode="auto">
            <a:xfrm>
              <a:off x="652" y="1140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081" name="Rectangle 25"/>
            <p:cNvSpPr>
              <a:spLocks noChangeArrowheads="1"/>
            </p:cNvSpPr>
            <p:nvPr/>
          </p:nvSpPr>
          <p:spPr bwMode="auto">
            <a:xfrm>
              <a:off x="681" y="1140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Times" pitchFamily="-65" charset="0"/>
                </a:rPr>
                <a:t>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082" name="Rectangle 26"/>
            <p:cNvSpPr>
              <a:spLocks noChangeArrowheads="1"/>
            </p:cNvSpPr>
            <p:nvPr/>
          </p:nvSpPr>
          <p:spPr bwMode="auto">
            <a:xfrm>
              <a:off x="781" y="1096"/>
              <a:ext cx="1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T</a:t>
              </a:r>
              <a:r>
                <a:rPr lang="en-GB" sz="1800" i="1" baseline="-25000">
                  <a:latin typeface="Times" pitchFamily="-65" charset="0"/>
                </a:rPr>
                <a:t>c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083" name="Rectangle 27"/>
            <p:cNvSpPr>
              <a:spLocks noChangeArrowheads="1"/>
            </p:cNvSpPr>
            <p:nvPr/>
          </p:nvSpPr>
          <p:spPr bwMode="auto">
            <a:xfrm>
              <a:off x="1281" y="1096"/>
              <a:ext cx="10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T</a:t>
              </a:r>
              <a:r>
                <a:rPr lang="en-GB" sz="1800" i="1" baseline="-25000">
                  <a:latin typeface="Times" pitchFamily="-65" charset="0"/>
                </a:rPr>
                <a:t>i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084" name="Line 28"/>
            <p:cNvSpPr>
              <a:spLocks noChangeShapeType="1"/>
            </p:cNvSpPr>
            <p:nvPr/>
          </p:nvSpPr>
          <p:spPr bwMode="auto">
            <a:xfrm>
              <a:off x="360" y="1086"/>
              <a:ext cx="386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085" name="Line 29"/>
            <p:cNvSpPr>
              <a:spLocks noChangeShapeType="1"/>
            </p:cNvSpPr>
            <p:nvPr/>
          </p:nvSpPr>
          <p:spPr bwMode="auto">
            <a:xfrm>
              <a:off x="760" y="1086"/>
              <a:ext cx="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086" name="Line 30"/>
            <p:cNvSpPr>
              <a:spLocks noChangeShapeType="1"/>
            </p:cNvSpPr>
            <p:nvPr/>
          </p:nvSpPr>
          <p:spPr bwMode="auto">
            <a:xfrm>
              <a:off x="774" y="1086"/>
              <a:ext cx="47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087" name="Line 31"/>
            <p:cNvSpPr>
              <a:spLocks noChangeShapeType="1"/>
            </p:cNvSpPr>
            <p:nvPr/>
          </p:nvSpPr>
          <p:spPr bwMode="auto">
            <a:xfrm>
              <a:off x="1261" y="1086"/>
              <a:ext cx="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088" name="Line 32"/>
            <p:cNvSpPr>
              <a:spLocks noChangeShapeType="1"/>
            </p:cNvSpPr>
            <p:nvPr/>
          </p:nvSpPr>
          <p:spPr bwMode="auto">
            <a:xfrm>
              <a:off x="1275" y="1086"/>
              <a:ext cx="47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089" name="Line 33"/>
            <p:cNvSpPr>
              <a:spLocks noChangeShapeType="1"/>
            </p:cNvSpPr>
            <p:nvPr/>
          </p:nvSpPr>
          <p:spPr bwMode="auto">
            <a:xfrm>
              <a:off x="1760" y="1086"/>
              <a:ext cx="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090" name="Line 34"/>
            <p:cNvSpPr>
              <a:spLocks noChangeShapeType="1"/>
            </p:cNvSpPr>
            <p:nvPr/>
          </p:nvSpPr>
          <p:spPr bwMode="auto">
            <a:xfrm>
              <a:off x="1774" y="1086"/>
              <a:ext cx="4102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091" name="Rectangle 35"/>
            <p:cNvSpPr>
              <a:spLocks noChangeArrowheads="1"/>
            </p:cNvSpPr>
            <p:nvPr/>
          </p:nvSpPr>
          <p:spPr bwMode="auto">
            <a:xfrm>
              <a:off x="760" y="1133"/>
              <a:ext cx="14" cy="1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092" name="Rectangle 36"/>
            <p:cNvSpPr>
              <a:spLocks noChangeArrowheads="1"/>
            </p:cNvSpPr>
            <p:nvPr/>
          </p:nvSpPr>
          <p:spPr bwMode="auto">
            <a:xfrm>
              <a:off x="1261" y="1133"/>
              <a:ext cx="14" cy="1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094" name="Rectangle 38"/>
            <p:cNvSpPr>
              <a:spLocks noChangeArrowheads="1"/>
            </p:cNvSpPr>
            <p:nvPr/>
          </p:nvSpPr>
          <p:spPr bwMode="auto">
            <a:xfrm>
              <a:off x="381" y="1310"/>
              <a:ext cx="1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Times" pitchFamily="-65" charset="0"/>
                </a:rPr>
                <a:t>1.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095" name="Rectangle 39"/>
            <p:cNvSpPr>
              <a:spLocks noChangeArrowheads="1"/>
            </p:cNvSpPr>
            <p:nvPr/>
          </p:nvSpPr>
          <p:spPr bwMode="auto">
            <a:xfrm>
              <a:off x="682" y="1310"/>
              <a:ext cx="2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write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096" name="Rectangle 40"/>
            <p:cNvSpPr>
              <a:spLocks noChangeArrowheads="1"/>
            </p:cNvSpPr>
            <p:nvPr/>
          </p:nvSpPr>
          <p:spPr bwMode="auto">
            <a:xfrm>
              <a:off x="1182" y="1310"/>
              <a:ext cx="2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read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097" name="Rectangle 41"/>
            <p:cNvSpPr>
              <a:spLocks noChangeArrowheads="1"/>
            </p:cNvSpPr>
            <p:nvPr/>
          </p:nvSpPr>
          <p:spPr bwMode="auto">
            <a:xfrm>
              <a:off x="1726" y="1310"/>
              <a:ext cx="1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T</a:t>
              </a:r>
              <a:r>
                <a:rPr lang="en-GB" sz="1800" i="1" baseline="-25000">
                  <a:latin typeface="Times" pitchFamily="-65" charset="0"/>
                </a:rPr>
                <a:t>c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098" name="Rectangle 42"/>
            <p:cNvSpPr>
              <a:spLocks noChangeArrowheads="1"/>
            </p:cNvSpPr>
            <p:nvPr/>
          </p:nvSpPr>
          <p:spPr bwMode="auto">
            <a:xfrm>
              <a:off x="1883" y="1310"/>
              <a:ext cx="5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Times" pitchFamily="-65" charset="0"/>
                </a:rPr>
                <a:t> must not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099" name="Rectangle 43"/>
            <p:cNvSpPr>
              <a:spLocks noChangeArrowheads="1"/>
            </p:cNvSpPr>
            <p:nvPr/>
          </p:nvSpPr>
          <p:spPr bwMode="auto">
            <a:xfrm>
              <a:off x="2484" y="1310"/>
              <a:ext cx="2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write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00" name="Rectangle 44"/>
            <p:cNvSpPr>
              <a:spLocks noChangeArrowheads="1"/>
            </p:cNvSpPr>
            <p:nvPr/>
          </p:nvSpPr>
          <p:spPr bwMode="auto">
            <a:xfrm>
              <a:off x="2798" y="1310"/>
              <a:ext cx="13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Times" pitchFamily="-65" charset="0"/>
                </a:rPr>
                <a:t> an object that has been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01" name="Rectangle 45"/>
            <p:cNvSpPr>
              <a:spLocks noChangeArrowheads="1"/>
            </p:cNvSpPr>
            <p:nvPr/>
          </p:nvSpPr>
          <p:spPr bwMode="auto">
            <a:xfrm>
              <a:off x="4267" y="1310"/>
              <a:ext cx="2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 dirty="0">
                  <a:latin typeface="Times" pitchFamily="-65" charset="0"/>
                </a:rPr>
                <a:t>read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02" name="Rectangle 46"/>
            <p:cNvSpPr>
              <a:spLocks noChangeArrowheads="1"/>
            </p:cNvSpPr>
            <p:nvPr/>
          </p:nvSpPr>
          <p:spPr bwMode="auto">
            <a:xfrm>
              <a:off x="4539" y="1310"/>
              <a:ext cx="4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Times" pitchFamily="-65" charset="0"/>
                </a:rPr>
                <a:t> by any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03" name="Rectangle 47"/>
            <p:cNvSpPr>
              <a:spLocks noChangeArrowheads="1"/>
            </p:cNvSpPr>
            <p:nvPr/>
          </p:nvSpPr>
          <p:spPr bwMode="auto">
            <a:xfrm>
              <a:off x="5024" y="1310"/>
              <a:ext cx="10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T</a:t>
              </a:r>
              <a:r>
                <a:rPr lang="en-GB" sz="1800" i="1" baseline="-25000">
                  <a:latin typeface="Times" pitchFamily="-65" charset="0"/>
                </a:rPr>
                <a:t>i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04" name="Rectangle 48"/>
            <p:cNvSpPr>
              <a:spLocks noChangeArrowheads="1"/>
            </p:cNvSpPr>
            <p:nvPr/>
          </p:nvSpPr>
          <p:spPr bwMode="auto">
            <a:xfrm>
              <a:off x="5104" y="1310"/>
              <a:ext cx="3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Times" pitchFamily="-65" charset="0"/>
                </a:rPr>
                <a:t> where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05" name="Rectangle 49"/>
            <p:cNvSpPr>
              <a:spLocks noChangeArrowheads="1"/>
            </p:cNvSpPr>
            <p:nvPr/>
          </p:nvSpPr>
          <p:spPr bwMode="auto">
            <a:xfrm>
              <a:off x="1697" y="1467"/>
              <a:ext cx="10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Times" pitchFamily="-65" charset="0"/>
                </a:rPr>
                <a:t> this requires that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06" name="Rectangle 50"/>
            <p:cNvSpPr>
              <a:spLocks noChangeArrowheads="1"/>
            </p:cNvSpPr>
            <p:nvPr/>
          </p:nvSpPr>
          <p:spPr bwMode="auto">
            <a:xfrm>
              <a:off x="2854" y="1467"/>
              <a:ext cx="1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T</a:t>
              </a:r>
              <a:r>
                <a:rPr lang="en-GB" sz="1800" i="1" baseline="-25000">
                  <a:latin typeface="Times" pitchFamily="-65" charset="0"/>
                </a:rPr>
                <a:t>c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07" name="Rectangle 51"/>
            <p:cNvSpPr>
              <a:spLocks noChangeArrowheads="1"/>
            </p:cNvSpPr>
            <p:nvPr/>
          </p:nvSpPr>
          <p:spPr bwMode="auto">
            <a:xfrm>
              <a:off x="3011" y="1467"/>
              <a:ext cx="26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dirty="0">
                  <a:latin typeface="Times" pitchFamily="-65" charset="0"/>
                </a:rPr>
                <a:t>≥ the maximum read timestamp of the object.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08" name="Rectangle 52"/>
            <p:cNvSpPr>
              <a:spLocks noChangeArrowheads="1"/>
            </p:cNvSpPr>
            <p:nvPr/>
          </p:nvSpPr>
          <p:spPr bwMode="auto">
            <a:xfrm>
              <a:off x="5319" y="1467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09" name="Line 53"/>
            <p:cNvSpPr>
              <a:spLocks noChangeShapeType="1"/>
            </p:cNvSpPr>
            <p:nvPr/>
          </p:nvSpPr>
          <p:spPr bwMode="auto">
            <a:xfrm>
              <a:off x="360" y="1290"/>
              <a:ext cx="386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110" name="Line 54"/>
            <p:cNvSpPr>
              <a:spLocks noChangeShapeType="1"/>
            </p:cNvSpPr>
            <p:nvPr/>
          </p:nvSpPr>
          <p:spPr bwMode="auto">
            <a:xfrm>
              <a:off x="760" y="1290"/>
              <a:ext cx="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111" name="Line 55"/>
            <p:cNvSpPr>
              <a:spLocks noChangeShapeType="1"/>
            </p:cNvSpPr>
            <p:nvPr/>
          </p:nvSpPr>
          <p:spPr bwMode="auto">
            <a:xfrm>
              <a:off x="774" y="1290"/>
              <a:ext cx="47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112" name="Line 56"/>
            <p:cNvSpPr>
              <a:spLocks noChangeShapeType="1"/>
            </p:cNvSpPr>
            <p:nvPr/>
          </p:nvSpPr>
          <p:spPr bwMode="auto">
            <a:xfrm>
              <a:off x="1261" y="1290"/>
              <a:ext cx="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113" name="Line 57"/>
            <p:cNvSpPr>
              <a:spLocks noChangeShapeType="1"/>
            </p:cNvSpPr>
            <p:nvPr/>
          </p:nvSpPr>
          <p:spPr bwMode="auto">
            <a:xfrm>
              <a:off x="1275" y="1290"/>
              <a:ext cx="47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114" name="Line 58"/>
            <p:cNvSpPr>
              <a:spLocks noChangeShapeType="1"/>
            </p:cNvSpPr>
            <p:nvPr/>
          </p:nvSpPr>
          <p:spPr bwMode="auto">
            <a:xfrm>
              <a:off x="1705" y="1290"/>
              <a:ext cx="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115" name="Line 59"/>
            <p:cNvSpPr>
              <a:spLocks noChangeShapeType="1"/>
            </p:cNvSpPr>
            <p:nvPr/>
          </p:nvSpPr>
          <p:spPr bwMode="auto">
            <a:xfrm>
              <a:off x="1719" y="1290"/>
              <a:ext cx="4102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116" name="Rectangle 60"/>
            <p:cNvSpPr>
              <a:spLocks noChangeArrowheads="1"/>
            </p:cNvSpPr>
            <p:nvPr/>
          </p:nvSpPr>
          <p:spPr bwMode="auto">
            <a:xfrm>
              <a:off x="661" y="1304"/>
              <a:ext cx="14" cy="4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117" name="Rectangle 61"/>
            <p:cNvSpPr>
              <a:spLocks noChangeArrowheads="1"/>
            </p:cNvSpPr>
            <p:nvPr/>
          </p:nvSpPr>
          <p:spPr bwMode="auto">
            <a:xfrm>
              <a:off x="1162" y="1304"/>
              <a:ext cx="14" cy="4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118" name="Rectangle 62"/>
            <p:cNvSpPr>
              <a:spLocks noChangeArrowheads="1"/>
            </p:cNvSpPr>
            <p:nvPr/>
          </p:nvSpPr>
          <p:spPr bwMode="auto">
            <a:xfrm>
              <a:off x="381" y="1779"/>
              <a:ext cx="1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Times" pitchFamily="-65" charset="0"/>
                </a:rPr>
                <a:t>2.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19" name="Rectangle 63"/>
            <p:cNvSpPr>
              <a:spLocks noChangeArrowheads="1"/>
            </p:cNvSpPr>
            <p:nvPr/>
          </p:nvSpPr>
          <p:spPr bwMode="auto">
            <a:xfrm>
              <a:off x="682" y="1779"/>
              <a:ext cx="2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write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20" name="Rectangle 64"/>
            <p:cNvSpPr>
              <a:spLocks noChangeArrowheads="1"/>
            </p:cNvSpPr>
            <p:nvPr/>
          </p:nvSpPr>
          <p:spPr bwMode="auto">
            <a:xfrm>
              <a:off x="1182" y="1779"/>
              <a:ext cx="2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write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21" name="Rectangle 65"/>
            <p:cNvSpPr>
              <a:spLocks noChangeArrowheads="1"/>
            </p:cNvSpPr>
            <p:nvPr/>
          </p:nvSpPr>
          <p:spPr bwMode="auto">
            <a:xfrm>
              <a:off x="1726" y="1779"/>
              <a:ext cx="1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T</a:t>
              </a:r>
              <a:r>
                <a:rPr lang="en-GB" sz="1800" i="1" baseline="-25000">
                  <a:latin typeface="Times" pitchFamily="-65" charset="0"/>
                </a:rPr>
                <a:t>c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22" name="Rectangle 66"/>
            <p:cNvSpPr>
              <a:spLocks noChangeArrowheads="1"/>
            </p:cNvSpPr>
            <p:nvPr/>
          </p:nvSpPr>
          <p:spPr bwMode="auto">
            <a:xfrm>
              <a:off x="1834" y="1779"/>
              <a:ext cx="5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dirty="0">
                  <a:latin typeface="Times" pitchFamily="-65" charset="0"/>
                </a:rPr>
                <a:t> must not 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23" name="Rectangle 67"/>
            <p:cNvSpPr>
              <a:spLocks noChangeArrowheads="1"/>
            </p:cNvSpPr>
            <p:nvPr/>
          </p:nvSpPr>
          <p:spPr bwMode="auto">
            <a:xfrm>
              <a:off x="2435" y="1779"/>
              <a:ext cx="2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write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24" name="Rectangle 68"/>
            <p:cNvSpPr>
              <a:spLocks noChangeArrowheads="1"/>
            </p:cNvSpPr>
            <p:nvPr/>
          </p:nvSpPr>
          <p:spPr bwMode="auto">
            <a:xfrm>
              <a:off x="2749" y="1779"/>
              <a:ext cx="13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dirty="0">
                  <a:latin typeface="Times" pitchFamily="-65" charset="0"/>
                </a:rPr>
                <a:t> an object that has been 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25" name="Rectangle 69"/>
            <p:cNvSpPr>
              <a:spLocks noChangeArrowheads="1"/>
            </p:cNvSpPr>
            <p:nvPr/>
          </p:nvSpPr>
          <p:spPr bwMode="auto">
            <a:xfrm>
              <a:off x="4235" y="1779"/>
              <a:ext cx="4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 dirty="0">
                  <a:latin typeface="Times" pitchFamily="-65" charset="0"/>
                </a:rPr>
                <a:t>written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26" name="Rectangle 70"/>
            <p:cNvSpPr>
              <a:spLocks noChangeArrowheads="1"/>
            </p:cNvSpPr>
            <p:nvPr/>
          </p:nvSpPr>
          <p:spPr bwMode="auto">
            <a:xfrm>
              <a:off x="4663" y="1779"/>
              <a:ext cx="4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Times" pitchFamily="-65" charset="0"/>
                </a:rPr>
                <a:t> by any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27" name="Rectangle 71"/>
            <p:cNvSpPr>
              <a:spLocks noChangeArrowheads="1"/>
            </p:cNvSpPr>
            <p:nvPr/>
          </p:nvSpPr>
          <p:spPr bwMode="auto">
            <a:xfrm>
              <a:off x="5150" y="1779"/>
              <a:ext cx="10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 dirty="0">
                  <a:latin typeface="Times" pitchFamily="-65" charset="0"/>
                </a:rPr>
                <a:t>T</a:t>
              </a:r>
              <a:r>
                <a:rPr lang="en-GB" sz="1800" i="1" baseline="-25000" dirty="0">
                  <a:latin typeface="Times" pitchFamily="-65" charset="0"/>
                </a:rPr>
                <a:t>i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28" name="Rectangle 72"/>
            <p:cNvSpPr>
              <a:spLocks noChangeArrowheads="1"/>
            </p:cNvSpPr>
            <p:nvPr/>
          </p:nvSpPr>
          <p:spPr bwMode="auto">
            <a:xfrm>
              <a:off x="5259" y="1779"/>
              <a:ext cx="3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dirty="0">
                  <a:latin typeface="Times" pitchFamily="-65" charset="0"/>
                </a:rPr>
                <a:t> where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29" name="Rectangle 73"/>
            <p:cNvSpPr>
              <a:spLocks noChangeArrowheads="1"/>
            </p:cNvSpPr>
            <p:nvPr/>
          </p:nvSpPr>
          <p:spPr bwMode="auto">
            <a:xfrm>
              <a:off x="5545" y="1313"/>
              <a:ext cx="10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T</a:t>
              </a:r>
              <a:r>
                <a:rPr lang="en-GB" sz="1800" i="1" baseline="-25000">
                  <a:latin typeface="Times" pitchFamily="-65" charset="0"/>
                </a:rPr>
                <a:t>i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30" name="Rectangle 74"/>
            <p:cNvSpPr>
              <a:spLocks noChangeArrowheads="1"/>
            </p:cNvSpPr>
            <p:nvPr/>
          </p:nvSpPr>
          <p:spPr bwMode="auto">
            <a:xfrm>
              <a:off x="5674" y="1313"/>
              <a:ext cx="8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Times" pitchFamily="-65" charset="0"/>
                </a:rPr>
                <a:t>&gt;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31" name="Rectangle 75"/>
            <p:cNvSpPr>
              <a:spLocks noChangeArrowheads="1"/>
            </p:cNvSpPr>
            <p:nvPr/>
          </p:nvSpPr>
          <p:spPr bwMode="auto">
            <a:xfrm>
              <a:off x="5759" y="1313"/>
              <a:ext cx="1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T</a:t>
              </a:r>
              <a:r>
                <a:rPr lang="en-GB" sz="1800" i="1" baseline="-25000">
                  <a:latin typeface="Times" pitchFamily="-65" charset="0"/>
                </a:rPr>
                <a:t>c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32" name="Rectangle 76"/>
            <p:cNvSpPr>
              <a:spLocks noChangeArrowheads="1"/>
            </p:cNvSpPr>
            <p:nvPr/>
          </p:nvSpPr>
          <p:spPr bwMode="auto">
            <a:xfrm>
              <a:off x="1669" y="1936"/>
              <a:ext cx="10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Times" pitchFamily="-65" charset="0"/>
                </a:rPr>
                <a:t> this requires that 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33" name="Rectangle 77"/>
            <p:cNvSpPr>
              <a:spLocks noChangeArrowheads="1"/>
            </p:cNvSpPr>
            <p:nvPr/>
          </p:nvSpPr>
          <p:spPr bwMode="auto">
            <a:xfrm>
              <a:off x="2755" y="1936"/>
              <a:ext cx="1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T</a:t>
              </a:r>
              <a:r>
                <a:rPr lang="en-GB" sz="1800" i="1" baseline="-25000">
                  <a:latin typeface="Times" pitchFamily="-65" charset="0"/>
                </a:rPr>
                <a:t>c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34" name="Rectangle 78"/>
            <p:cNvSpPr>
              <a:spLocks noChangeArrowheads="1"/>
            </p:cNvSpPr>
            <p:nvPr/>
          </p:nvSpPr>
          <p:spPr bwMode="auto">
            <a:xfrm>
              <a:off x="2912" y="1936"/>
              <a:ext cx="20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Times" pitchFamily="-65" charset="0"/>
                </a:rPr>
                <a:t>&gt; write timestamp of the committed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35" name="Rectangle 79"/>
            <p:cNvSpPr>
              <a:spLocks noChangeArrowheads="1"/>
            </p:cNvSpPr>
            <p:nvPr/>
          </p:nvSpPr>
          <p:spPr bwMode="auto">
            <a:xfrm>
              <a:off x="5173" y="1936"/>
              <a:ext cx="3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dirty="0">
                  <a:latin typeface="Times" pitchFamily="-65" charset="0"/>
                </a:rPr>
                <a:t>object.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36" name="Rectangle 80"/>
            <p:cNvSpPr>
              <a:spLocks noChangeArrowheads="1"/>
            </p:cNvSpPr>
            <p:nvPr/>
          </p:nvSpPr>
          <p:spPr bwMode="auto">
            <a:xfrm>
              <a:off x="661" y="1773"/>
              <a:ext cx="14" cy="4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137" name="Rectangle 81"/>
            <p:cNvSpPr>
              <a:spLocks noChangeArrowheads="1"/>
            </p:cNvSpPr>
            <p:nvPr/>
          </p:nvSpPr>
          <p:spPr bwMode="auto">
            <a:xfrm>
              <a:off x="1162" y="1773"/>
              <a:ext cx="14" cy="4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138" name="Rectangle 82"/>
            <p:cNvSpPr>
              <a:spLocks noChangeArrowheads="1"/>
            </p:cNvSpPr>
            <p:nvPr/>
          </p:nvSpPr>
          <p:spPr bwMode="auto">
            <a:xfrm>
              <a:off x="1705" y="1773"/>
              <a:ext cx="14" cy="4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139" name="Rectangle 83"/>
            <p:cNvSpPr>
              <a:spLocks noChangeArrowheads="1"/>
            </p:cNvSpPr>
            <p:nvPr/>
          </p:nvSpPr>
          <p:spPr bwMode="auto">
            <a:xfrm>
              <a:off x="381" y="2248"/>
              <a:ext cx="1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Times" pitchFamily="-65" charset="0"/>
                </a:rPr>
                <a:t>3.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40" name="Rectangle 84"/>
            <p:cNvSpPr>
              <a:spLocks noChangeArrowheads="1"/>
            </p:cNvSpPr>
            <p:nvPr/>
          </p:nvSpPr>
          <p:spPr bwMode="auto">
            <a:xfrm>
              <a:off x="682" y="2248"/>
              <a:ext cx="2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read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41" name="Rectangle 85"/>
            <p:cNvSpPr>
              <a:spLocks noChangeArrowheads="1"/>
            </p:cNvSpPr>
            <p:nvPr/>
          </p:nvSpPr>
          <p:spPr bwMode="auto">
            <a:xfrm>
              <a:off x="1182" y="2248"/>
              <a:ext cx="2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write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42" name="Rectangle 86"/>
            <p:cNvSpPr>
              <a:spLocks noChangeArrowheads="1"/>
            </p:cNvSpPr>
            <p:nvPr/>
          </p:nvSpPr>
          <p:spPr bwMode="auto">
            <a:xfrm>
              <a:off x="1726" y="2248"/>
              <a:ext cx="1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 dirty="0" err="1">
                  <a:latin typeface="Times" pitchFamily="-65" charset="0"/>
                </a:rPr>
                <a:t>T</a:t>
              </a:r>
              <a:r>
                <a:rPr lang="en-GB" sz="1800" i="1" baseline="-25000" dirty="0" err="1">
                  <a:latin typeface="Times" pitchFamily="-65" charset="0"/>
                </a:rPr>
                <a:t>c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43" name="Rectangle 87"/>
            <p:cNvSpPr>
              <a:spLocks noChangeArrowheads="1"/>
            </p:cNvSpPr>
            <p:nvPr/>
          </p:nvSpPr>
          <p:spPr bwMode="auto">
            <a:xfrm>
              <a:off x="1844" y="2248"/>
              <a:ext cx="5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dirty="0">
                  <a:latin typeface="Times" pitchFamily="-65" charset="0"/>
                </a:rPr>
                <a:t> must not 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44" name="Rectangle 88"/>
            <p:cNvSpPr>
              <a:spLocks noChangeArrowheads="1"/>
            </p:cNvSpPr>
            <p:nvPr/>
          </p:nvSpPr>
          <p:spPr bwMode="auto">
            <a:xfrm>
              <a:off x="2484" y="2248"/>
              <a:ext cx="2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 dirty="0">
                  <a:latin typeface="Times" pitchFamily="-65" charset="0"/>
                </a:rPr>
                <a:t>read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45" name="Rectangle 89"/>
            <p:cNvSpPr>
              <a:spLocks noChangeArrowheads="1"/>
            </p:cNvSpPr>
            <p:nvPr/>
          </p:nvSpPr>
          <p:spPr bwMode="auto">
            <a:xfrm>
              <a:off x="2755" y="2248"/>
              <a:ext cx="13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dirty="0">
                  <a:latin typeface="Times" pitchFamily="-65" charset="0"/>
                </a:rPr>
                <a:t> an object that has been 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46" name="Rectangle 90"/>
            <p:cNvSpPr>
              <a:spLocks noChangeArrowheads="1"/>
            </p:cNvSpPr>
            <p:nvPr/>
          </p:nvSpPr>
          <p:spPr bwMode="auto">
            <a:xfrm>
              <a:off x="4233" y="2248"/>
              <a:ext cx="4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 dirty="0">
                  <a:latin typeface="Times" pitchFamily="-65" charset="0"/>
                </a:rPr>
                <a:t>written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47" name="Rectangle 91"/>
            <p:cNvSpPr>
              <a:spLocks noChangeArrowheads="1"/>
            </p:cNvSpPr>
            <p:nvPr/>
          </p:nvSpPr>
          <p:spPr bwMode="auto">
            <a:xfrm>
              <a:off x="4662" y="2248"/>
              <a:ext cx="4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dirty="0">
                  <a:latin typeface="Times" pitchFamily="-65" charset="0"/>
                </a:rPr>
                <a:t> by any 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48" name="Rectangle 92"/>
            <p:cNvSpPr>
              <a:spLocks noChangeArrowheads="1"/>
            </p:cNvSpPr>
            <p:nvPr/>
          </p:nvSpPr>
          <p:spPr bwMode="auto">
            <a:xfrm>
              <a:off x="5129" y="2248"/>
              <a:ext cx="10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 dirty="0">
                  <a:latin typeface="Times" pitchFamily="-65" charset="0"/>
                </a:rPr>
                <a:t>T</a:t>
              </a:r>
              <a:r>
                <a:rPr lang="en-GB" sz="1800" i="1" baseline="-25000" dirty="0">
                  <a:latin typeface="Times" pitchFamily="-65" charset="0"/>
                </a:rPr>
                <a:t>i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49" name="Rectangle 93"/>
            <p:cNvSpPr>
              <a:spLocks noChangeArrowheads="1"/>
            </p:cNvSpPr>
            <p:nvPr/>
          </p:nvSpPr>
          <p:spPr bwMode="auto">
            <a:xfrm>
              <a:off x="5217" y="2248"/>
              <a:ext cx="3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dirty="0">
                  <a:latin typeface="Times" pitchFamily="-65" charset="0"/>
                </a:rPr>
                <a:t> where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50" name="Rectangle 94"/>
            <p:cNvSpPr>
              <a:spLocks noChangeArrowheads="1"/>
            </p:cNvSpPr>
            <p:nvPr/>
          </p:nvSpPr>
          <p:spPr bwMode="auto">
            <a:xfrm>
              <a:off x="1702" y="2405"/>
              <a:ext cx="10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dirty="0">
                  <a:latin typeface="Times" pitchFamily="-65" charset="0"/>
                </a:rPr>
                <a:t> this requires that 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51" name="Rectangle 95"/>
            <p:cNvSpPr>
              <a:spLocks noChangeArrowheads="1"/>
            </p:cNvSpPr>
            <p:nvPr/>
          </p:nvSpPr>
          <p:spPr bwMode="auto">
            <a:xfrm>
              <a:off x="2788" y="2405"/>
              <a:ext cx="1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T</a:t>
              </a:r>
              <a:r>
                <a:rPr lang="en-GB" sz="1800" i="1" baseline="-25000">
                  <a:latin typeface="Times" pitchFamily="-65" charset="0"/>
                </a:rPr>
                <a:t>c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52" name="Rectangle 96"/>
            <p:cNvSpPr>
              <a:spLocks noChangeArrowheads="1"/>
            </p:cNvSpPr>
            <p:nvPr/>
          </p:nvSpPr>
          <p:spPr bwMode="auto">
            <a:xfrm>
              <a:off x="2945" y="2405"/>
              <a:ext cx="252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dirty="0">
                  <a:latin typeface="Times" pitchFamily="-65" charset="0"/>
                </a:rPr>
                <a:t> &gt; write timestamp of the committed object.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53" name="Rectangle 97"/>
            <p:cNvSpPr>
              <a:spLocks noChangeArrowheads="1"/>
            </p:cNvSpPr>
            <p:nvPr/>
          </p:nvSpPr>
          <p:spPr bwMode="auto">
            <a:xfrm>
              <a:off x="5016" y="2405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54" name="Line 98"/>
            <p:cNvSpPr>
              <a:spLocks noChangeShapeType="1"/>
            </p:cNvSpPr>
            <p:nvPr/>
          </p:nvSpPr>
          <p:spPr bwMode="auto">
            <a:xfrm>
              <a:off x="360" y="2711"/>
              <a:ext cx="386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156" name="Line 100"/>
            <p:cNvSpPr>
              <a:spLocks noChangeShapeType="1"/>
            </p:cNvSpPr>
            <p:nvPr/>
          </p:nvSpPr>
          <p:spPr bwMode="auto">
            <a:xfrm>
              <a:off x="760" y="2711"/>
              <a:ext cx="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157" name="Line 101"/>
            <p:cNvSpPr>
              <a:spLocks noChangeShapeType="1"/>
            </p:cNvSpPr>
            <p:nvPr/>
          </p:nvSpPr>
          <p:spPr bwMode="auto">
            <a:xfrm>
              <a:off x="774" y="2711"/>
              <a:ext cx="47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159" name="Line 103"/>
            <p:cNvSpPr>
              <a:spLocks noChangeShapeType="1"/>
            </p:cNvSpPr>
            <p:nvPr/>
          </p:nvSpPr>
          <p:spPr bwMode="auto">
            <a:xfrm>
              <a:off x="1261" y="2711"/>
              <a:ext cx="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160" name="Line 104"/>
            <p:cNvSpPr>
              <a:spLocks noChangeShapeType="1"/>
            </p:cNvSpPr>
            <p:nvPr/>
          </p:nvSpPr>
          <p:spPr bwMode="auto">
            <a:xfrm>
              <a:off x="1275" y="2711"/>
              <a:ext cx="47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162" name="Line 106"/>
            <p:cNvSpPr>
              <a:spLocks noChangeShapeType="1"/>
            </p:cNvSpPr>
            <p:nvPr/>
          </p:nvSpPr>
          <p:spPr bwMode="auto">
            <a:xfrm>
              <a:off x="1760" y="2711"/>
              <a:ext cx="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163" name="Line 107"/>
            <p:cNvSpPr>
              <a:spLocks noChangeShapeType="1"/>
            </p:cNvSpPr>
            <p:nvPr/>
          </p:nvSpPr>
          <p:spPr bwMode="auto">
            <a:xfrm>
              <a:off x="1774" y="2711"/>
              <a:ext cx="4102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164" name="Rectangle 108"/>
            <p:cNvSpPr>
              <a:spLocks noChangeArrowheads="1"/>
            </p:cNvSpPr>
            <p:nvPr/>
          </p:nvSpPr>
          <p:spPr bwMode="auto">
            <a:xfrm>
              <a:off x="5664" y="2242"/>
              <a:ext cx="10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 dirty="0">
                  <a:latin typeface="Times" pitchFamily="-65" charset="0"/>
                </a:rPr>
                <a:t>T</a:t>
              </a:r>
              <a:r>
                <a:rPr lang="en-GB" sz="1800" i="1" baseline="-25000" dirty="0">
                  <a:latin typeface="Times" pitchFamily="-65" charset="0"/>
                </a:rPr>
                <a:t>i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65" name="Rectangle 109"/>
            <p:cNvSpPr>
              <a:spLocks noChangeArrowheads="1"/>
            </p:cNvSpPr>
            <p:nvPr/>
          </p:nvSpPr>
          <p:spPr bwMode="auto">
            <a:xfrm>
              <a:off x="5793" y="2242"/>
              <a:ext cx="8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Times" pitchFamily="-65" charset="0"/>
                </a:rPr>
                <a:t>&gt;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66" name="Rectangle 110"/>
            <p:cNvSpPr>
              <a:spLocks noChangeArrowheads="1"/>
            </p:cNvSpPr>
            <p:nvPr/>
          </p:nvSpPr>
          <p:spPr bwMode="auto">
            <a:xfrm>
              <a:off x="5878" y="2242"/>
              <a:ext cx="1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 dirty="0" err="1">
                  <a:latin typeface="Times" pitchFamily="-65" charset="0"/>
                </a:rPr>
                <a:t>T</a:t>
              </a:r>
              <a:r>
                <a:rPr lang="en-GB" sz="1800" i="1" baseline="-25000" dirty="0" err="1">
                  <a:latin typeface="Times" pitchFamily="-65" charset="0"/>
                </a:rPr>
                <a:t>c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67" name="Rectangle 111"/>
            <p:cNvSpPr>
              <a:spLocks noChangeArrowheads="1"/>
            </p:cNvSpPr>
            <p:nvPr/>
          </p:nvSpPr>
          <p:spPr bwMode="auto">
            <a:xfrm>
              <a:off x="5712" y="1781"/>
              <a:ext cx="10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latin typeface="Times" pitchFamily="-65" charset="0"/>
                </a:rPr>
                <a:t>T</a:t>
              </a:r>
              <a:r>
                <a:rPr lang="en-GB" sz="1800" i="1" baseline="-25000">
                  <a:latin typeface="Times" pitchFamily="-65" charset="0"/>
                </a:rPr>
                <a:t>i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68" name="Rectangle 112"/>
            <p:cNvSpPr>
              <a:spLocks noChangeArrowheads="1"/>
            </p:cNvSpPr>
            <p:nvPr/>
          </p:nvSpPr>
          <p:spPr bwMode="auto">
            <a:xfrm>
              <a:off x="5841" y="1781"/>
              <a:ext cx="8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Times" pitchFamily="-65" charset="0"/>
                </a:rPr>
                <a:t>&gt;</a:t>
              </a:r>
              <a:endParaRPr lang="en-GB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85169" name="Rectangle 113"/>
            <p:cNvSpPr>
              <a:spLocks noChangeArrowheads="1"/>
            </p:cNvSpPr>
            <p:nvPr/>
          </p:nvSpPr>
          <p:spPr bwMode="auto">
            <a:xfrm>
              <a:off x="5926" y="1781"/>
              <a:ext cx="1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i="1" dirty="0" err="1">
                  <a:latin typeface="Times" pitchFamily="-65" charset="0"/>
                </a:rPr>
                <a:t>T</a:t>
              </a:r>
              <a:r>
                <a:rPr lang="en-GB" sz="1800" i="1" baseline="-25000" dirty="0" err="1">
                  <a:latin typeface="Times" pitchFamily="-65" charset="0"/>
                </a:rPr>
                <a:t>c</a:t>
              </a:r>
              <a:endParaRPr lang="en-GB" dirty="0">
                <a:solidFill>
                  <a:schemeClr val="tx1"/>
                </a:solidFill>
                <a:latin typeface="Times" pitchFamily="-65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776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Pessimistic Timestamp Ordering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715000"/>
            <a:ext cx="9144000" cy="1143000"/>
          </a:xfrm>
          <a:ln/>
        </p:spPr>
        <p:txBody>
          <a:bodyPr lIns="90000" tIns="46800" rIns="90000" bIns="46800"/>
          <a:lstStyle/>
          <a:p>
            <a:pPr marL="342900" indent="-342900">
              <a:lnSpc>
                <a:spcPct val="94000"/>
              </a:lnSpc>
              <a:spcBef>
                <a:spcPts val="663"/>
              </a:spcBef>
              <a:buClr>
                <a:srgbClr val="000000"/>
              </a:buClr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/>
              <a:t>Concurrency control using timestamps.</a:t>
            </a:r>
          </a:p>
        </p:txBody>
      </p:sp>
      <p:pic>
        <p:nvPicPr>
          <p:cNvPr id="68710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l="19455" t="41238" r="17531" b="36102"/>
          <a:stretch>
            <a:fillRect/>
          </a:stretch>
        </p:blipFill>
        <p:spPr>
          <a:xfrm>
            <a:off x="0" y="1143000"/>
            <a:ext cx="9144000" cy="4495800"/>
          </a:xfrm>
          <a:ln/>
        </p:spPr>
      </p:pic>
    </p:spTree>
    <p:extLst>
      <p:ext uri="{BB962C8B-B14F-4D97-AF65-F5344CB8AC3E}">
        <p14:creationId xmlns:p14="http://schemas.microsoft.com/office/powerpoint/2010/main" val="170459467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143000"/>
          </a:xfrm>
          <a:ln/>
        </p:spPr>
        <p:txBody>
          <a:bodyPr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Optimistic timestamp ordering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  <a:ln/>
        </p:spPr>
        <p:txBody>
          <a:bodyPr/>
          <a:lstStyle/>
          <a:p>
            <a:pPr marL="342900" indent="0" algn="l">
              <a:lnSpc>
                <a:spcPct val="94000"/>
              </a:lnSpc>
              <a:buSzPct val="60000"/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Idea: just go ahead and do the operations without paying attention to what concurrent transactions are doing:</a:t>
            </a:r>
          </a:p>
          <a:p>
            <a:pPr marL="342900" indent="0" algn="l">
              <a:lnSpc>
                <a:spcPct val="94000"/>
              </a:lnSpc>
              <a:buSzPct val="60000"/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  <a:p>
            <a:pPr marL="1257300" lvl="1" indent="-342900">
              <a:buSzPct val="60000"/>
              <a:buFont typeface="StarSymbol" charset="0"/>
              <a:buBlip>
                <a:blip r:embed="rId3"/>
              </a:buBlip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Keep track of when each data item has been read and written.</a:t>
            </a:r>
          </a:p>
          <a:p>
            <a:pPr marL="1257300" lvl="1" indent="-342900">
              <a:buSzPct val="60000"/>
              <a:buFont typeface="StarSymbol" charset="0"/>
              <a:buBlip>
                <a:blip r:embed="rId3"/>
              </a:buBlip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Before committing, check whether any item has been changed since the transaction started. If so, abort. If not, commit. </a:t>
            </a:r>
          </a:p>
          <a:p>
            <a:pPr marL="685800" indent="-342900" algn="l">
              <a:buSzPct val="60000"/>
              <a:buFont typeface="StarSymbol" charset="0"/>
              <a:buBlip>
                <a:blip r:embed="rId3"/>
              </a:buBlip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  <a:p>
            <a:pPr marL="685800" indent="-342900" algn="l">
              <a:buSzPct val="60000"/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Advantage: deadlock free and fast.</a:t>
            </a:r>
          </a:p>
          <a:p>
            <a:pPr marL="685800" indent="-342900" algn="l">
              <a:buSzPct val="60000"/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/>
              <a:t>Disadvatange</a:t>
            </a:r>
            <a:r>
              <a:rPr lang="en-GB" sz="2800" dirty="0"/>
              <a:t>: it can fail and transactions must be run again.</a:t>
            </a:r>
          </a:p>
          <a:p>
            <a:pPr marL="685800" indent="-342900" algn="l">
              <a:buSzPct val="60000"/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Example: </a:t>
            </a:r>
            <a:r>
              <a:rPr lang="en-GB" sz="2800" dirty="0" err="1"/>
              <a:t>Scala</a:t>
            </a:r>
            <a:r>
              <a:rPr lang="en-GB" sz="2800" dirty="0"/>
              <a:t> Software Transactional Memory (next week)</a:t>
            </a:r>
          </a:p>
        </p:txBody>
      </p:sp>
    </p:spTree>
    <p:extLst>
      <p:ext uri="{BB962C8B-B14F-4D97-AF65-F5344CB8AC3E}">
        <p14:creationId xmlns:p14="http://schemas.microsoft.com/office/powerpoint/2010/main" val="176481660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14600"/>
            <a:ext cx="9144000" cy="1143000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Replication and consistency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(Chapt</a:t>
            </a:r>
            <a:r>
              <a:rPr lang="en-GB" dirty="0"/>
              <a:t>er 7)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598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Replication and consistency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876800"/>
          </a:xfrm>
          <a:ln/>
        </p:spPr>
        <p:txBody>
          <a:bodyPr lIns="0" tIns="0" rIns="0" bIns="0"/>
          <a:lstStyle/>
          <a:p>
            <a:pPr marL="742950" lvl="1" indent="0">
              <a:buSzPct val="60000"/>
              <a:buNone/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Defining consistency models</a:t>
            </a:r>
          </a:p>
          <a:p>
            <a:pPr marL="1490662" lvl="2" indent="-342900">
              <a:buSzPct val="60000"/>
              <a:buBlip>
                <a:blip r:embed="rId3"/>
              </a:buBlip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Data centric</a:t>
            </a:r>
          </a:p>
          <a:p>
            <a:pPr marL="1490662" lvl="2" indent="-342900">
              <a:buSzPct val="60000"/>
              <a:buBlip>
                <a:blip r:embed="rId3"/>
              </a:buBlip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Client centric</a:t>
            </a:r>
          </a:p>
        </p:txBody>
      </p:sp>
    </p:spTree>
    <p:extLst>
      <p:ext uri="{BB962C8B-B14F-4D97-AF65-F5344CB8AC3E}">
        <p14:creationId xmlns:p14="http://schemas.microsoft.com/office/powerpoint/2010/main" val="323068356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Replication and consistency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876800"/>
          </a:xfrm>
          <a:ln/>
        </p:spPr>
        <p:txBody>
          <a:bodyPr lIns="0" tIns="0" rIns="0" bIns="0"/>
          <a:lstStyle/>
          <a:p>
            <a:pPr marL="800100" indent="-342900" algn="l">
              <a:lnSpc>
                <a:spcPct val="94000"/>
              </a:lnSpc>
              <a:buClr>
                <a:schemeClr val="tx1"/>
              </a:buClr>
              <a:buSzPct val="60000"/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800" dirty="0"/>
              <a:t>Replication</a:t>
            </a:r>
          </a:p>
          <a:p>
            <a:pPr marL="1204912" lvl="2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/>
              <a:t>Reliability</a:t>
            </a:r>
          </a:p>
          <a:p>
            <a:pPr marL="1204912" lvl="2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/>
              <a:t>Performance</a:t>
            </a:r>
          </a:p>
          <a:p>
            <a:pPr marL="800100" indent="-342900" algn="l">
              <a:buClr>
                <a:schemeClr val="tx1"/>
              </a:buClr>
              <a:buSzPct val="60000"/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endParaRPr lang="en-GB" sz="2800" dirty="0"/>
          </a:p>
          <a:p>
            <a:pPr marL="800100" indent="-342900" algn="l">
              <a:buClr>
                <a:schemeClr val="tx1"/>
              </a:buClr>
              <a:buSzPct val="60000"/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800" dirty="0"/>
              <a:t>Multiple replicas leads to consistency problems.</a:t>
            </a:r>
          </a:p>
          <a:p>
            <a:pPr marL="800100" indent="-342900" algn="l">
              <a:buClr>
                <a:schemeClr val="tx1"/>
              </a:buClr>
              <a:buSzPct val="60000"/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endParaRPr lang="en-GB" sz="2800" dirty="0"/>
          </a:p>
          <a:p>
            <a:pPr marL="800100" indent="-342900" algn="l">
              <a:buClr>
                <a:schemeClr val="tx1"/>
              </a:buClr>
              <a:buSzPct val="60000"/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800" dirty="0"/>
              <a:t>Keeping the copies the same can be expensive.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Clr>
                <a:schemeClr val="tx1"/>
              </a:buClr>
              <a:buSzPct val="60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Replication and scaling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429250"/>
          </a:xfrm>
          <a:ln/>
        </p:spPr>
        <p:txBody>
          <a:bodyPr lIns="0" tIns="0" rIns="0" bIns="0"/>
          <a:lstStyle/>
          <a:p>
            <a:pPr marL="800100" indent="-336550" algn="l">
              <a:lnSpc>
                <a:spcPct val="94000"/>
              </a:lnSpc>
              <a:buClr>
                <a:schemeClr val="tx1"/>
              </a:buClr>
              <a:buSzPct val="60000"/>
              <a:tabLst>
                <a:tab pos="0" algn="l"/>
                <a:tab pos="109538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800" dirty="0"/>
              <a:t>We focus for now on replication as a scaling technique</a:t>
            </a:r>
          </a:p>
          <a:p>
            <a:pPr marL="1204912" lvl="2" indent="-33655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0" algn="l"/>
                <a:tab pos="109538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/>
              <a:t>Placing copies close to processes using them reduces the load on the network</a:t>
            </a:r>
            <a:endParaRPr lang="en-GB" sz="1400" dirty="0"/>
          </a:p>
          <a:p>
            <a:pPr marL="800100" indent="-336550" algn="l">
              <a:buClr>
                <a:schemeClr val="tx1"/>
              </a:buClr>
              <a:buSzPct val="60000"/>
              <a:tabLst>
                <a:tab pos="0" algn="l"/>
                <a:tab pos="109538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800" dirty="0"/>
              <a:t>But, replication can be expensive</a:t>
            </a:r>
          </a:p>
          <a:p>
            <a:pPr marL="1204912" lvl="2" indent="-33655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0" algn="l"/>
                <a:tab pos="109538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/>
              <a:t>Keeping copies up to date puts more load on the network</a:t>
            </a:r>
          </a:p>
          <a:p>
            <a:pPr marL="1714500" lvl="4" indent="-33655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0" algn="l"/>
                <a:tab pos="109538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/>
              <a:t>Example: distributed totally-ordered multicasting</a:t>
            </a:r>
          </a:p>
          <a:p>
            <a:pPr marL="1714500" lvl="4" indent="-33655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0" algn="l"/>
                <a:tab pos="109538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/>
              <a:t>Example: central coordinator</a:t>
            </a:r>
            <a:endParaRPr lang="en-GB" sz="1400" dirty="0"/>
          </a:p>
          <a:p>
            <a:pPr marL="457200" indent="6350" algn="l">
              <a:buClr>
                <a:schemeClr val="tx1"/>
              </a:buClr>
              <a:buSzPct val="60000"/>
              <a:tabLst>
                <a:tab pos="0" algn="l"/>
                <a:tab pos="109538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800" dirty="0"/>
              <a:t>The only real solution is to loosen the consistency requirements</a:t>
            </a:r>
          </a:p>
          <a:p>
            <a:pPr marL="1204912" lvl="2" indent="-33655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0" algn="l"/>
                <a:tab pos="109538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/>
              <a:t>The price is that replicas may not be the same</a:t>
            </a:r>
          </a:p>
          <a:p>
            <a:pPr marL="1204912" lvl="2" indent="-33655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0" algn="l"/>
                <a:tab pos="109538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/>
              <a:t>We will develop several consistency models</a:t>
            </a:r>
          </a:p>
          <a:p>
            <a:pPr marL="1662112" lvl="3" indent="-33655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0" algn="l"/>
                <a:tab pos="109538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/>
              <a:t>Data-centric</a:t>
            </a:r>
          </a:p>
          <a:p>
            <a:pPr marL="1662112" lvl="3" indent="-33655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0" algn="l"/>
                <a:tab pos="109538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/>
              <a:t>Client-centric 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143000"/>
          </a:xfrm>
          <a:ln/>
        </p:spPr>
        <p:txBody>
          <a:bodyPr lIns="90000" tIns="46800" rIns="90000" bIns="46800"/>
          <a:lstStyle/>
          <a:p>
            <a:pPr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Data-centric consistency models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4950" cy="1123950"/>
          </a:xfrm>
          <a:ln/>
        </p:spPr>
        <p:txBody>
          <a:bodyPr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Data-Centric Consistency Models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715000"/>
            <a:ext cx="9144000" cy="1143000"/>
          </a:xfrm>
          <a:ln/>
        </p:spPr>
        <p:txBody>
          <a:bodyPr/>
          <a:lstStyle/>
          <a:p>
            <a:pPr marL="339725" indent="3175" algn="l">
              <a:lnSpc>
                <a:spcPct val="94000"/>
              </a:lnSpc>
              <a:spcBef>
                <a:spcPts val="650"/>
              </a:spcBef>
              <a:buClr>
                <a:schemeClr val="tx1"/>
              </a:buClr>
              <a:buSzPct val="60000"/>
              <a:buFont typeface="StarSymbol" charset="0"/>
              <a:buNone/>
              <a:tabLst>
                <a:tab pos="339725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40525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GB" sz="2400" dirty="0"/>
              <a:t>The general organization of a logical data store, physically distributed and replicated across multiple processes.</a:t>
            </a:r>
          </a:p>
        </p:txBody>
      </p:sp>
      <p:pic>
        <p:nvPicPr>
          <p:cNvPr id="18842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l="32710" t="45468" r="30144" b="39879"/>
          <a:stretch>
            <a:fillRect/>
          </a:stretch>
        </p:blipFill>
        <p:spPr>
          <a:xfrm>
            <a:off x="609600" y="1371600"/>
            <a:ext cx="7620000" cy="3670300"/>
          </a:xfrm>
          <a:ln/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Clr>
                <a:schemeClr val="tx1"/>
              </a:buClr>
              <a:buSzPct val="60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Consistency models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66875"/>
            <a:ext cx="9144000" cy="5191125"/>
          </a:xfrm>
          <a:ln/>
        </p:spPr>
        <p:txBody>
          <a:bodyPr lIns="0" tIns="0" rIns="0" bIns="0"/>
          <a:lstStyle/>
          <a:p>
            <a:pPr marL="457200" indent="0" algn="l">
              <a:lnSpc>
                <a:spcPct val="94000"/>
              </a:lnSpc>
              <a:buClr>
                <a:schemeClr val="tx1"/>
              </a:buClr>
              <a:buSzPct val="60000"/>
              <a:tabLst>
                <a:tab pos="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800" dirty="0"/>
              <a:t>A consistency model is a contract between processes and the data store.</a:t>
            </a:r>
          </a:p>
          <a:p>
            <a:pPr marL="1204912" lvl="2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/>
              <a:t>If processes obey certain rules, i.e. behave according to the contract, then ...</a:t>
            </a:r>
          </a:p>
          <a:p>
            <a:pPr marL="1204912" lvl="2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/>
              <a:t>The data store will work “correctly”, i.e. according to the contract.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143000"/>
          </a:xfrm>
          <a:ln/>
        </p:spPr>
        <p:txBody>
          <a:bodyPr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Distributed transactions: example 1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2413" cy="5335588"/>
          </a:xfrm>
          <a:ln/>
        </p:spPr>
        <p:txBody>
          <a:bodyPr/>
          <a:lstStyle/>
          <a:p>
            <a:pPr marL="342900" indent="0" algn="l">
              <a:lnSpc>
                <a:spcPct val="94000"/>
              </a:lnSpc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A customer dials into her bank web account and does the following:</a:t>
            </a:r>
          </a:p>
          <a:p>
            <a:pPr marL="1143000" lvl="1" indent="-279400">
              <a:lnSpc>
                <a:spcPct val="94000"/>
              </a:lnSpc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Withdraws amount </a:t>
            </a:r>
            <a:r>
              <a:rPr lang="en-GB" sz="2400" dirty="0" err="1"/>
              <a:t>x</a:t>
            </a:r>
            <a:r>
              <a:rPr lang="en-GB" sz="2400" dirty="0"/>
              <a:t> from account 1.</a:t>
            </a:r>
          </a:p>
          <a:p>
            <a:pPr marL="1143000" lvl="1" indent="-279400">
              <a:buSzPct val="60000"/>
              <a:buFont typeface="Times New Roman" pitchFamily="-65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Deposits amount </a:t>
            </a:r>
            <a:r>
              <a:rPr lang="en-GB" sz="2400" dirty="0" err="1"/>
              <a:t>x</a:t>
            </a:r>
            <a:r>
              <a:rPr lang="en-GB" sz="2400" dirty="0"/>
              <a:t> to account 2.</a:t>
            </a:r>
          </a:p>
          <a:p>
            <a:pPr marL="685800" indent="-342900" algn="l"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  <a:p>
            <a:pPr marL="342900" indent="0" algn="l"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If telephone connection is broken after the first step but before the second, what happens?</a:t>
            </a:r>
          </a:p>
          <a:p>
            <a:pPr marL="1085850" lvl="1" indent="-342900"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Either both or neither should be completed.</a:t>
            </a:r>
          </a:p>
          <a:p>
            <a:pPr marL="1085850" lvl="1" indent="-342900"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Requires special primitives provided by the DS.</a:t>
            </a:r>
          </a:p>
        </p:txBody>
      </p:sp>
    </p:spTree>
    <p:extLst>
      <p:ext uri="{BB962C8B-B14F-4D97-AF65-F5344CB8AC3E}">
        <p14:creationId xmlns:p14="http://schemas.microsoft.com/office/powerpoint/2010/main" val="2150661015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ln/>
        </p:spPr>
        <p:txBody>
          <a:bodyPr lIns="0" tIns="0" rIns="0" bIns="0"/>
          <a:lstStyle/>
          <a:p>
            <a:pPr marL="349250" indent="-228600" algn="ctr">
              <a:lnSpc>
                <a:spcPct val="94000"/>
              </a:lnSpc>
              <a:buClr>
                <a:schemeClr val="tx1"/>
              </a:buClr>
              <a:buSzPct val="60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Strict consistency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9144000" cy="4800600"/>
          </a:xfrm>
          <a:ln/>
        </p:spPr>
        <p:txBody>
          <a:bodyPr lIns="0" tIns="0" rIns="0" bIns="0"/>
          <a:lstStyle/>
          <a:p>
            <a:pPr marL="457200" indent="0" algn="l">
              <a:lnSpc>
                <a:spcPct val="94000"/>
              </a:lnSpc>
              <a:buClr>
                <a:schemeClr val="tx1"/>
              </a:buClr>
              <a:buSzPct val="60000"/>
              <a:tabLst>
                <a:tab pos="0" algn="l"/>
                <a:tab pos="109538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800" dirty="0">
                <a:solidFill>
                  <a:srgbClr val="5E11A6"/>
                </a:solidFill>
              </a:rPr>
              <a:t>Any read on a data item </a:t>
            </a:r>
            <a:r>
              <a:rPr lang="en-GB" sz="2800" dirty="0" err="1">
                <a:solidFill>
                  <a:srgbClr val="5E11A6"/>
                </a:solidFill>
              </a:rPr>
              <a:t>x</a:t>
            </a:r>
            <a:r>
              <a:rPr lang="en-GB" sz="2800" dirty="0">
                <a:solidFill>
                  <a:srgbClr val="5E11A6"/>
                </a:solidFill>
              </a:rPr>
              <a:t> returns a value corresponding to the most recent write on </a:t>
            </a:r>
            <a:r>
              <a:rPr lang="en-GB" sz="2800" dirty="0" err="1">
                <a:solidFill>
                  <a:srgbClr val="5E11A6"/>
                </a:solidFill>
              </a:rPr>
              <a:t>x</a:t>
            </a:r>
            <a:endParaRPr lang="en-GB" sz="2800" dirty="0">
              <a:solidFill>
                <a:srgbClr val="5E11A6"/>
              </a:solidFill>
            </a:endParaRPr>
          </a:p>
          <a:p>
            <a:pPr marL="1200150" lvl="1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0" algn="l"/>
                <a:tab pos="109538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400" dirty="0"/>
              <a:t>Definition implicitly assumes existence of absolute global time</a:t>
            </a:r>
          </a:p>
          <a:p>
            <a:pPr marL="1200150" lvl="1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0" algn="l"/>
                <a:tab pos="109538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400" dirty="0"/>
              <a:t>Definition makes sense in </a:t>
            </a:r>
            <a:r>
              <a:rPr lang="en-GB" sz="2400" dirty="0" err="1"/>
              <a:t>uniprocessor</a:t>
            </a:r>
            <a:r>
              <a:rPr lang="en-GB" sz="2400" dirty="0"/>
              <a:t> systems:</a:t>
            </a:r>
          </a:p>
          <a:p>
            <a:pPr marL="1662112" lvl="3" indent="-342900">
              <a:buClr>
                <a:schemeClr val="tx1"/>
              </a:buClr>
              <a:buSzPct val="60000"/>
              <a:buFont typeface="StarSymbol" charset="0"/>
              <a:buNone/>
              <a:tabLst>
                <a:tab pos="0" algn="l"/>
                <a:tab pos="109538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1800" dirty="0">
                <a:latin typeface="Consolas"/>
                <a:cs typeface="Consolas"/>
              </a:rPr>
              <a:t>a=1;a=2;print(a);</a:t>
            </a:r>
          </a:p>
          <a:p>
            <a:pPr marL="800100" indent="-342900" algn="l">
              <a:buClr>
                <a:schemeClr val="tx1"/>
              </a:buClr>
              <a:buSzPct val="60000"/>
              <a:tabLst>
                <a:tab pos="0" algn="l"/>
                <a:tab pos="109538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800" dirty="0"/>
              <a:t>Definition makes little sense in distributed system</a:t>
            </a:r>
          </a:p>
          <a:p>
            <a:pPr marL="1204912" lvl="2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0" algn="l"/>
                <a:tab pos="109538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/>
              <a:t>Machine B writes </a:t>
            </a:r>
            <a:r>
              <a:rPr lang="en-GB" dirty="0" err="1"/>
              <a:t>x</a:t>
            </a:r>
            <a:endParaRPr lang="en-GB" dirty="0"/>
          </a:p>
          <a:p>
            <a:pPr marL="1204912" lvl="2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0" algn="l"/>
                <a:tab pos="109538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/>
              <a:t>A moment later, machine A reads </a:t>
            </a:r>
            <a:r>
              <a:rPr lang="en-GB" dirty="0" err="1"/>
              <a:t>x</a:t>
            </a:r>
            <a:endParaRPr lang="en-GB" dirty="0"/>
          </a:p>
          <a:p>
            <a:pPr marL="1204912" lvl="2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0" algn="l"/>
                <a:tab pos="109538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/>
              <a:t>Does A read old or new value?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4950" cy="1123950"/>
          </a:xfrm>
          <a:ln/>
        </p:spPr>
        <p:txBody>
          <a:bodyPr/>
          <a:lstStyle/>
          <a:p>
            <a:pPr algn="ctr">
              <a:lnSpc>
                <a:spcPct val="94000"/>
              </a:lnSpc>
              <a:buClr>
                <a:schemeClr val="tx1"/>
              </a:buClr>
              <a:buSzPct val="60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Strict Consistency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495800"/>
            <a:ext cx="9144000" cy="1325563"/>
          </a:xfrm>
          <a:ln/>
        </p:spPr>
        <p:txBody>
          <a:bodyPr/>
          <a:lstStyle/>
          <a:p>
            <a:pPr marL="800100" indent="-342900" algn="l">
              <a:lnSpc>
                <a:spcPct val="94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StarSymbol" charset="0"/>
              <a:buNone/>
              <a:tabLst>
                <a:tab pos="0" algn="l"/>
                <a:tab pos="109538" algn="l"/>
                <a:tab pos="517525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400" dirty="0" err="1"/>
              <a:t>Behavior</a:t>
            </a:r>
            <a:r>
              <a:rPr lang="en-GB" sz="2400" dirty="0"/>
              <a:t> of two processes, operating on the same data item.</a:t>
            </a:r>
          </a:p>
          <a:p>
            <a:pPr marL="800100" lvl="1" indent="-342900">
              <a:buClr>
                <a:schemeClr val="tx1"/>
              </a:buClr>
              <a:buSzTx/>
              <a:buFont typeface="StarSymbol" charset="0"/>
              <a:buAutoNum type="alphaLcParenR"/>
              <a:tabLst>
                <a:tab pos="0" algn="l"/>
                <a:tab pos="109538" algn="l"/>
                <a:tab pos="517525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000" dirty="0"/>
              <a:t>A strictly consistent store.</a:t>
            </a:r>
          </a:p>
          <a:p>
            <a:pPr marL="800100" lvl="1" indent="-342900">
              <a:buClr>
                <a:schemeClr val="tx1"/>
              </a:buClr>
              <a:buSzTx/>
              <a:buFont typeface="StarSymbol" charset="0"/>
              <a:buAutoNum type="alphaLcParenR"/>
              <a:tabLst>
                <a:tab pos="0" algn="l"/>
                <a:tab pos="109538" algn="l"/>
                <a:tab pos="517525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000" dirty="0"/>
              <a:t>A store that is not strictly consistent.</a:t>
            </a:r>
          </a:p>
        </p:txBody>
      </p:sp>
      <p:pic>
        <p:nvPicPr>
          <p:cNvPr id="19456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l="21379" t="48338" r="19241" b="42296"/>
          <a:stretch>
            <a:fillRect/>
          </a:stretch>
        </p:blipFill>
        <p:spPr>
          <a:xfrm>
            <a:off x="609600" y="1905000"/>
            <a:ext cx="7620000" cy="2133600"/>
          </a:xfrm>
          <a:ln/>
        </p:spPr>
      </p:pic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Clr>
                <a:schemeClr val="tx1"/>
              </a:buClr>
              <a:buSzPct val="60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Weakening of the model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876800"/>
          </a:xfrm>
          <a:ln/>
        </p:spPr>
        <p:txBody>
          <a:bodyPr lIns="0" tIns="0" rIns="0" bIns="0"/>
          <a:lstStyle/>
          <a:p>
            <a:pPr marL="800100" indent="-336550" algn="l">
              <a:lnSpc>
                <a:spcPct val="94000"/>
              </a:lnSpc>
              <a:buClr>
                <a:schemeClr val="tx1"/>
              </a:buClr>
              <a:buSzPct val="60000"/>
              <a:tabLst>
                <a:tab pos="0" algn="l"/>
                <a:tab pos="109538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800" dirty="0"/>
              <a:t>Strict consistency is ideal, but un-achievable</a:t>
            </a:r>
          </a:p>
          <a:p>
            <a:pPr marL="800100" indent="-336550" algn="l">
              <a:buClr>
                <a:schemeClr val="tx1"/>
              </a:buClr>
              <a:buSzPct val="60000"/>
              <a:tabLst>
                <a:tab pos="0" algn="l"/>
                <a:tab pos="109538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endParaRPr lang="en-GB" sz="2800" dirty="0"/>
          </a:p>
          <a:p>
            <a:pPr marL="800100" indent="-336550" algn="l">
              <a:buClr>
                <a:schemeClr val="tx1"/>
              </a:buClr>
              <a:buSzPct val="60000"/>
              <a:tabLst>
                <a:tab pos="0" algn="l"/>
                <a:tab pos="109538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800" dirty="0"/>
              <a:t>Must use weaker models, and that's OK!</a:t>
            </a:r>
          </a:p>
          <a:p>
            <a:pPr marL="1204912" lvl="2" indent="-33655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0" algn="l"/>
                <a:tab pos="109538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/>
              <a:t>Writing programs that assume/require the strict consistency model is unwise</a:t>
            </a:r>
          </a:p>
          <a:p>
            <a:pPr marL="1204912" lvl="2" indent="-33655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0" algn="l"/>
                <a:tab pos="109538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/>
              <a:t>If order of events is essential, use critical sections or transactions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Clr>
                <a:schemeClr val="tx1"/>
              </a:buClr>
              <a:buSzPct val="60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Sequential consistency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04938"/>
            <a:ext cx="9144000" cy="5453062"/>
          </a:xfrm>
          <a:ln/>
        </p:spPr>
        <p:txBody>
          <a:bodyPr lIns="0" tIns="0" rIns="0" bIns="0"/>
          <a:lstStyle/>
          <a:p>
            <a:pPr marL="800100" indent="-342900" algn="l">
              <a:lnSpc>
                <a:spcPct val="94000"/>
              </a:lnSpc>
              <a:buClr>
                <a:schemeClr val="tx1"/>
              </a:buClr>
              <a:buSzPct val="60000"/>
              <a:tabLst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800" dirty="0">
                <a:solidFill>
                  <a:srgbClr val="5E11A6"/>
                </a:solidFill>
              </a:rPr>
              <a:t>The result of any execution is the same as if</a:t>
            </a:r>
          </a:p>
          <a:p>
            <a:pPr marL="1204912" lvl="2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>
                <a:solidFill>
                  <a:srgbClr val="5E11A6"/>
                </a:solidFill>
              </a:rPr>
              <a:t>the (read and write) operations by all processes on the data store were executed in some sequential order, and</a:t>
            </a:r>
          </a:p>
          <a:p>
            <a:pPr marL="1204912" lvl="2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>
                <a:solidFill>
                  <a:srgbClr val="5E11A6"/>
                </a:solidFill>
              </a:rPr>
              <a:t>the operations of each individual process appear in this sequence in the order specified by its program</a:t>
            </a:r>
            <a:endParaRPr lang="en-GB" dirty="0"/>
          </a:p>
          <a:p>
            <a:pPr marL="800100" indent="-342900" algn="l">
              <a:buClr>
                <a:schemeClr val="tx1"/>
              </a:buClr>
              <a:buSzPct val="60000"/>
              <a:tabLst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endParaRPr lang="en-GB" sz="2800" dirty="0"/>
          </a:p>
          <a:p>
            <a:pPr marL="800100" indent="-342900" algn="l">
              <a:buClr>
                <a:schemeClr val="tx1"/>
              </a:buClr>
              <a:buSzPct val="60000"/>
              <a:tabLst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800" dirty="0"/>
              <a:t>No reference to time</a:t>
            </a:r>
          </a:p>
          <a:p>
            <a:pPr marL="800100" indent="-342900" algn="l">
              <a:buClr>
                <a:schemeClr val="tx1"/>
              </a:buClr>
              <a:buSzPct val="60000"/>
              <a:tabLst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endParaRPr lang="en-GB" sz="2800" dirty="0"/>
          </a:p>
          <a:p>
            <a:pPr marL="800100" indent="-342900" algn="l">
              <a:buClr>
                <a:schemeClr val="tx1"/>
              </a:buClr>
              <a:buSzPct val="60000"/>
              <a:tabLst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800" dirty="0"/>
              <a:t>All processes see the same interleaving of operations.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4950" cy="1123950"/>
          </a:xfrm>
          <a:ln/>
        </p:spPr>
        <p:txBody>
          <a:bodyPr/>
          <a:lstStyle/>
          <a:p>
            <a:pPr algn="ctr">
              <a:lnSpc>
                <a:spcPct val="94000"/>
              </a:lnSpc>
              <a:buClr>
                <a:schemeClr val="tx1"/>
              </a:buClr>
              <a:buSzPct val="60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Sequential Consistency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029200"/>
            <a:ext cx="9144000" cy="1143000"/>
          </a:xfrm>
          <a:ln/>
        </p:spPr>
        <p:txBody>
          <a:bodyPr/>
          <a:lstStyle/>
          <a:p>
            <a:pPr marL="800100" indent="-342900" algn="l">
              <a:lnSpc>
                <a:spcPct val="94000"/>
              </a:lnSpc>
              <a:spcBef>
                <a:spcPts val="550"/>
              </a:spcBef>
              <a:buClr>
                <a:schemeClr val="tx1"/>
              </a:buClr>
              <a:buFont typeface="+mj-lt"/>
              <a:buAutoNum type="alphaLcParenR"/>
              <a:tabLst>
                <a:tab pos="0" algn="l"/>
                <a:tab pos="109538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000" dirty="0"/>
              <a:t>A sequentially consistent data store.</a:t>
            </a:r>
          </a:p>
          <a:p>
            <a:pPr marL="800100" indent="-342900" algn="l">
              <a:lnSpc>
                <a:spcPct val="90000"/>
              </a:lnSpc>
              <a:spcBef>
                <a:spcPts val="550"/>
              </a:spcBef>
              <a:buClr>
                <a:schemeClr val="tx1"/>
              </a:buClr>
              <a:buFont typeface="+mj-lt"/>
              <a:buAutoNum type="alphaLcParenR"/>
              <a:tabLst>
                <a:tab pos="0" algn="l"/>
                <a:tab pos="109538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000" dirty="0"/>
              <a:t>A data store that is not sequentially consistent.</a:t>
            </a:r>
          </a:p>
        </p:txBody>
      </p:sp>
      <p:pic>
        <p:nvPicPr>
          <p:cNvPr id="20070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l="20738" t="47885" r="19241" b="42447"/>
          <a:stretch>
            <a:fillRect/>
          </a:stretch>
        </p:blipFill>
        <p:spPr>
          <a:xfrm>
            <a:off x="0" y="2286000"/>
            <a:ext cx="8610600" cy="2286000"/>
          </a:xfrm>
          <a:ln/>
        </p:spPr>
      </p:pic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ln/>
        </p:spPr>
        <p:txBody>
          <a:bodyPr/>
          <a:lstStyle/>
          <a:p>
            <a:pPr algn="ctr">
              <a:lnSpc>
                <a:spcPct val="94000"/>
              </a:lnSpc>
              <a:buClr>
                <a:schemeClr val="tx1"/>
              </a:buClr>
              <a:buSzPct val="60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Sequential Consistency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037138"/>
            <a:ext cx="9144000" cy="838200"/>
          </a:xfrm>
          <a:ln/>
        </p:spPr>
        <p:txBody>
          <a:bodyPr/>
          <a:lstStyle/>
          <a:p>
            <a:pPr marL="336550" indent="6350" algn="l">
              <a:lnSpc>
                <a:spcPct val="94000"/>
              </a:lnSpc>
              <a:spcBef>
                <a:spcPts val="650"/>
              </a:spcBef>
              <a:buClr>
                <a:schemeClr val="tx1"/>
              </a:buClr>
              <a:buSzPct val="6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/>
              <a:t>Three concurrently executing processes.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7700" y="2178050"/>
            <a:ext cx="7842250" cy="1522413"/>
            <a:chOff x="408" y="1372"/>
            <a:chExt cx="4940" cy="95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701" y="1852"/>
              <a:ext cx="1643" cy="477"/>
              <a:chOff x="3701" y="1852"/>
              <a:chExt cx="1643" cy="477"/>
            </a:xfrm>
          </p:grpSpPr>
          <p:sp>
            <p:nvSpPr>
              <p:cNvPr id="202758" name="AutoShape 6"/>
              <p:cNvSpPr>
                <a:spLocks noChangeArrowheads="1"/>
              </p:cNvSpPr>
              <p:nvPr/>
            </p:nvSpPr>
            <p:spPr bwMode="auto">
              <a:xfrm>
                <a:off x="3701" y="1852"/>
                <a:ext cx="1644" cy="478"/>
              </a:xfrm>
              <a:prstGeom prst="roundRect">
                <a:avLst>
                  <a:gd name="adj" fmla="val 20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759" name="Text Box 7"/>
              <p:cNvSpPr txBox="1">
                <a:spLocks noChangeArrowheads="1"/>
              </p:cNvSpPr>
              <p:nvPr/>
            </p:nvSpPr>
            <p:spPr bwMode="auto">
              <a:xfrm>
                <a:off x="3701" y="1852"/>
                <a:ext cx="1644" cy="4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7000"/>
                  </a:lnSpc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z = 1;</a:t>
                </a: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print (x, y);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055" y="1852"/>
              <a:ext cx="1644" cy="477"/>
              <a:chOff x="2055" y="1852"/>
              <a:chExt cx="1644" cy="477"/>
            </a:xfrm>
          </p:grpSpPr>
          <p:sp>
            <p:nvSpPr>
              <p:cNvPr id="202761" name="AutoShape 9"/>
              <p:cNvSpPr>
                <a:spLocks noChangeArrowheads="1"/>
              </p:cNvSpPr>
              <p:nvPr/>
            </p:nvSpPr>
            <p:spPr bwMode="auto">
              <a:xfrm>
                <a:off x="2055" y="1852"/>
                <a:ext cx="1645" cy="478"/>
              </a:xfrm>
              <a:prstGeom prst="roundRect">
                <a:avLst>
                  <a:gd name="adj" fmla="val 20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762" name="Text Box 10"/>
              <p:cNvSpPr txBox="1">
                <a:spLocks noChangeArrowheads="1"/>
              </p:cNvSpPr>
              <p:nvPr/>
            </p:nvSpPr>
            <p:spPr bwMode="auto">
              <a:xfrm>
                <a:off x="2055" y="1852"/>
                <a:ext cx="1645" cy="4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7000"/>
                  </a:lnSpc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y = 1;</a:t>
                </a: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print (x, z);</a:t>
                </a: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408" y="1852"/>
              <a:ext cx="1644" cy="477"/>
              <a:chOff x="408" y="1852"/>
              <a:chExt cx="1644" cy="477"/>
            </a:xfrm>
          </p:grpSpPr>
          <p:sp>
            <p:nvSpPr>
              <p:cNvPr id="202764" name="AutoShape 12"/>
              <p:cNvSpPr>
                <a:spLocks noChangeArrowheads="1"/>
              </p:cNvSpPr>
              <p:nvPr/>
            </p:nvSpPr>
            <p:spPr bwMode="auto">
              <a:xfrm>
                <a:off x="408" y="1852"/>
                <a:ext cx="1645" cy="478"/>
              </a:xfrm>
              <a:prstGeom prst="roundRect">
                <a:avLst>
                  <a:gd name="adj" fmla="val 20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765" name="Text Box 13"/>
              <p:cNvSpPr txBox="1">
                <a:spLocks noChangeArrowheads="1"/>
              </p:cNvSpPr>
              <p:nvPr/>
            </p:nvSpPr>
            <p:spPr bwMode="auto">
              <a:xfrm>
                <a:off x="408" y="1852"/>
                <a:ext cx="1645" cy="4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7000"/>
                  </a:lnSpc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x = 1;</a:t>
                </a: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print ( y, z);</a:t>
                </a: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701" y="1372"/>
              <a:ext cx="1643" cy="476"/>
              <a:chOff x="3701" y="1372"/>
              <a:chExt cx="1643" cy="476"/>
            </a:xfrm>
          </p:grpSpPr>
          <p:sp>
            <p:nvSpPr>
              <p:cNvPr id="202767" name="AutoShape 15"/>
              <p:cNvSpPr>
                <a:spLocks noChangeArrowheads="1"/>
              </p:cNvSpPr>
              <p:nvPr/>
            </p:nvSpPr>
            <p:spPr bwMode="auto">
              <a:xfrm>
                <a:off x="3701" y="1372"/>
                <a:ext cx="1644" cy="477"/>
              </a:xfrm>
              <a:prstGeom prst="roundRect">
                <a:avLst>
                  <a:gd name="adj" fmla="val 20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768" name="Text Box 16"/>
              <p:cNvSpPr txBox="1">
                <a:spLocks noChangeArrowheads="1"/>
              </p:cNvSpPr>
              <p:nvPr/>
            </p:nvSpPr>
            <p:spPr bwMode="auto">
              <a:xfrm>
                <a:off x="3701" y="1372"/>
                <a:ext cx="1644" cy="4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7000"/>
                  </a:lnSpc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 b="1">
                    <a:latin typeface="Arial" pitchFamily="-65" charset="0"/>
                  </a:rPr>
                  <a:t>Process P3</a:t>
                </a: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055" y="1372"/>
              <a:ext cx="1644" cy="476"/>
              <a:chOff x="2055" y="1372"/>
              <a:chExt cx="1644" cy="476"/>
            </a:xfrm>
          </p:grpSpPr>
          <p:sp>
            <p:nvSpPr>
              <p:cNvPr id="202770" name="AutoShape 18"/>
              <p:cNvSpPr>
                <a:spLocks noChangeArrowheads="1"/>
              </p:cNvSpPr>
              <p:nvPr/>
            </p:nvSpPr>
            <p:spPr bwMode="auto">
              <a:xfrm>
                <a:off x="2055" y="1372"/>
                <a:ext cx="1645" cy="477"/>
              </a:xfrm>
              <a:prstGeom prst="roundRect">
                <a:avLst>
                  <a:gd name="adj" fmla="val 20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771" name="Text Box 19"/>
              <p:cNvSpPr txBox="1">
                <a:spLocks noChangeArrowheads="1"/>
              </p:cNvSpPr>
              <p:nvPr/>
            </p:nvSpPr>
            <p:spPr bwMode="auto">
              <a:xfrm>
                <a:off x="2055" y="1372"/>
                <a:ext cx="1645" cy="4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7000"/>
                  </a:lnSpc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 b="1">
                    <a:latin typeface="Arial" pitchFamily="-65" charset="0"/>
                  </a:rPr>
                  <a:t>Process P2</a:t>
                </a:r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08" y="1372"/>
              <a:ext cx="1644" cy="476"/>
              <a:chOff x="408" y="1372"/>
              <a:chExt cx="1644" cy="476"/>
            </a:xfrm>
          </p:grpSpPr>
          <p:sp>
            <p:nvSpPr>
              <p:cNvPr id="202773" name="AutoShape 21"/>
              <p:cNvSpPr>
                <a:spLocks noChangeArrowheads="1"/>
              </p:cNvSpPr>
              <p:nvPr/>
            </p:nvSpPr>
            <p:spPr bwMode="auto">
              <a:xfrm>
                <a:off x="408" y="1372"/>
                <a:ext cx="1645" cy="477"/>
              </a:xfrm>
              <a:prstGeom prst="roundRect">
                <a:avLst>
                  <a:gd name="adj" fmla="val 20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774" name="Text Box 22"/>
              <p:cNvSpPr txBox="1">
                <a:spLocks noChangeArrowheads="1"/>
              </p:cNvSpPr>
              <p:nvPr/>
            </p:nvSpPr>
            <p:spPr bwMode="auto">
              <a:xfrm>
                <a:off x="408" y="1372"/>
                <a:ext cx="1645" cy="4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7000"/>
                  </a:lnSpc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 b="1">
                    <a:latin typeface="Arial" pitchFamily="-65" charset="0"/>
                  </a:rPr>
                  <a:t>Process P1</a:t>
                </a:r>
              </a:p>
            </p:txBody>
          </p:sp>
        </p:grpSp>
        <p:sp>
          <p:nvSpPr>
            <p:cNvPr id="202775" name="Line 23"/>
            <p:cNvSpPr>
              <a:spLocks noChangeShapeType="1"/>
            </p:cNvSpPr>
            <p:nvPr/>
          </p:nvSpPr>
          <p:spPr bwMode="auto">
            <a:xfrm>
              <a:off x="408" y="1372"/>
              <a:ext cx="1647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776" name="Line 24"/>
            <p:cNvSpPr>
              <a:spLocks noChangeShapeType="1"/>
            </p:cNvSpPr>
            <p:nvPr/>
          </p:nvSpPr>
          <p:spPr bwMode="auto">
            <a:xfrm>
              <a:off x="408" y="1852"/>
              <a:ext cx="494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777" name="Line 25"/>
            <p:cNvSpPr>
              <a:spLocks noChangeShapeType="1"/>
            </p:cNvSpPr>
            <p:nvPr/>
          </p:nvSpPr>
          <p:spPr bwMode="auto">
            <a:xfrm>
              <a:off x="408" y="2331"/>
              <a:ext cx="1647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778" name="Line 26"/>
            <p:cNvSpPr>
              <a:spLocks noChangeShapeType="1"/>
            </p:cNvSpPr>
            <p:nvPr/>
          </p:nvSpPr>
          <p:spPr bwMode="auto">
            <a:xfrm>
              <a:off x="408" y="1372"/>
              <a:ext cx="1" cy="48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779" name="Line 27"/>
            <p:cNvSpPr>
              <a:spLocks noChangeShapeType="1"/>
            </p:cNvSpPr>
            <p:nvPr/>
          </p:nvSpPr>
          <p:spPr bwMode="auto">
            <a:xfrm>
              <a:off x="5348" y="1372"/>
              <a:ext cx="1" cy="48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780" name="Line 28"/>
            <p:cNvSpPr>
              <a:spLocks noChangeShapeType="1"/>
            </p:cNvSpPr>
            <p:nvPr/>
          </p:nvSpPr>
          <p:spPr bwMode="auto">
            <a:xfrm>
              <a:off x="2055" y="2331"/>
              <a:ext cx="1647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781" name="Line 29"/>
            <p:cNvSpPr>
              <a:spLocks noChangeShapeType="1"/>
            </p:cNvSpPr>
            <p:nvPr/>
          </p:nvSpPr>
          <p:spPr bwMode="auto">
            <a:xfrm>
              <a:off x="408" y="1852"/>
              <a:ext cx="1" cy="48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782" name="Line 30"/>
            <p:cNvSpPr>
              <a:spLocks noChangeShapeType="1"/>
            </p:cNvSpPr>
            <p:nvPr/>
          </p:nvSpPr>
          <p:spPr bwMode="auto">
            <a:xfrm>
              <a:off x="3701" y="2331"/>
              <a:ext cx="1647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783" name="Line 31"/>
            <p:cNvSpPr>
              <a:spLocks noChangeShapeType="1"/>
            </p:cNvSpPr>
            <p:nvPr/>
          </p:nvSpPr>
          <p:spPr bwMode="auto">
            <a:xfrm>
              <a:off x="5348" y="1852"/>
              <a:ext cx="1" cy="48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784" name="Line 32"/>
            <p:cNvSpPr>
              <a:spLocks noChangeShapeType="1"/>
            </p:cNvSpPr>
            <p:nvPr/>
          </p:nvSpPr>
          <p:spPr bwMode="auto">
            <a:xfrm>
              <a:off x="2055" y="1372"/>
              <a:ext cx="1647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785" name="Line 33"/>
            <p:cNvSpPr>
              <a:spLocks noChangeShapeType="1"/>
            </p:cNvSpPr>
            <p:nvPr/>
          </p:nvSpPr>
          <p:spPr bwMode="auto">
            <a:xfrm>
              <a:off x="3701" y="1372"/>
              <a:ext cx="1647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ln/>
        </p:spPr>
        <p:txBody>
          <a:bodyPr/>
          <a:lstStyle/>
          <a:p>
            <a:pPr algn="ctr">
              <a:lnSpc>
                <a:spcPct val="94000"/>
              </a:lnSpc>
              <a:buClr>
                <a:schemeClr val="tx1"/>
              </a:buClr>
              <a:buSzPct val="60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  <a:cs typeface="Times New Roman (Headings)"/>
              </a:rPr>
              <a:t>Sequential Consistency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715000"/>
            <a:ext cx="9144000" cy="892175"/>
          </a:xfrm>
          <a:ln/>
        </p:spPr>
        <p:txBody>
          <a:bodyPr/>
          <a:lstStyle/>
          <a:p>
            <a:pPr marL="336550" indent="6350" algn="l">
              <a:lnSpc>
                <a:spcPct val="94000"/>
              </a:lnSpc>
              <a:spcBef>
                <a:spcPts val="650"/>
              </a:spcBef>
              <a:buClr>
                <a:schemeClr val="tx1"/>
              </a:buClr>
              <a:buSzPct val="6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/>
              <a:t>Four valid execution sequences for the processes of the previous slide.  The vertical axis is time.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8800" y="1330325"/>
            <a:ext cx="7977188" cy="3992563"/>
            <a:chOff x="330" y="838"/>
            <a:chExt cx="5025" cy="251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097" y="838"/>
              <a:ext cx="1254" cy="2511"/>
              <a:chOff x="4097" y="838"/>
              <a:chExt cx="1254" cy="2511"/>
            </a:xfrm>
          </p:grpSpPr>
          <p:sp>
            <p:nvSpPr>
              <p:cNvPr id="204806" name="AutoShape 6"/>
              <p:cNvSpPr>
                <a:spLocks noChangeArrowheads="1"/>
              </p:cNvSpPr>
              <p:nvPr/>
            </p:nvSpPr>
            <p:spPr bwMode="auto">
              <a:xfrm>
                <a:off x="4097" y="838"/>
                <a:ext cx="1254" cy="2511"/>
              </a:xfrm>
              <a:prstGeom prst="roundRect">
                <a:avLst>
                  <a:gd name="adj" fmla="val 79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807" name="Text Box 7"/>
              <p:cNvSpPr txBox="1">
                <a:spLocks noChangeArrowheads="1"/>
              </p:cNvSpPr>
              <p:nvPr/>
            </p:nvSpPr>
            <p:spPr bwMode="auto">
              <a:xfrm>
                <a:off x="4097" y="838"/>
                <a:ext cx="1254" cy="2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7000"/>
                  </a:lnSpc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y = 1;</a:t>
                </a: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x = 1;</a:t>
                </a: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z = 1;</a:t>
                </a: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print (x, z);</a:t>
                </a: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print (y, z);</a:t>
                </a: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print (x, y);</a:t>
                </a: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GB" sz="1800">
                  <a:latin typeface="Arial" pitchFamily="-65" charset="0"/>
                </a:endParaRP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Prints: 111111</a:t>
                </a: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GB" sz="1800">
                  <a:latin typeface="Arial" pitchFamily="-65" charset="0"/>
                </a:endParaRP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GB" sz="1800">
                  <a:latin typeface="Arial" pitchFamily="-65" charset="0"/>
                </a:endParaRP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      (d)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843" y="838"/>
              <a:ext cx="1254" cy="2511"/>
              <a:chOff x="2843" y="838"/>
              <a:chExt cx="1254" cy="2511"/>
            </a:xfrm>
          </p:grpSpPr>
          <p:sp>
            <p:nvSpPr>
              <p:cNvPr id="204809" name="AutoShape 9"/>
              <p:cNvSpPr>
                <a:spLocks noChangeArrowheads="1"/>
              </p:cNvSpPr>
              <p:nvPr/>
            </p:nvSpPr>
            <p:spPr bwMode="auto">
              <a:xfrm>
                <a:off x="2843" y="838"/>
                <a:ext cx="1254" cy="2511"/>
              </a:xfrm>
              <a:prstGeom prst="roundRect">
                <a:avLst>
                  <a:gd name="adj" fmla="val 79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810" name="Text Box 10"/>
              <p:cNvSpPr txBox="1">
                <a:spLocks noChangeArrowheads="1"/>
              </p:cNvSpPr>
              <p:nvPr/>
            </p:nvSpPr>
            <p:spPr bwMode="auto">
              <a:xfrm>
                <a:off x="2843" y="838"/>
                <a:ext cx="1254" cy="2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7000"/>
                  </a:lnSpc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y = 1;</a:t>
                </a: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z = 1;</a:t>
                </a: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print (x, y);</a:t>
                </a: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print (x, z);</a:t>
                </a: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x = 1;</a:t>
                </a: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print (y, z);</a:t>
                </a: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GB" sz="1800">
                  <a:latin typeface="Arial" pitchFamily="-65" charset="0"/>
                </a:endParaRP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Prints: 010111</a:t>
                </a: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GB" sz="1800">
                  <a:latin typeface="Arial" pitchFamily="-65" charset="0"/>
                </a:endParaRP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GB" sz="1800">
                  <a:latin typeface="Arial" pitchFamily="-65" charset="0"/>
                </a:endParaRP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      (c)</a:t>
                </a: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586" y="838"/>
              <a:ext cx="1254" cy="2511"/>
              <a:chOff x="1586" y="838"/>
              <a:chExt cx="1254" cy="2511"/>
            </a:xfrm>
          </p:grpSpPr>
          <p:sp>
            <p:nvSpPr>
              <p:cNvPr id="204812" name="AutoShape 12"/>
              <p:cNvSpPr>
                <a:spLocks noChangeArrowheads="1"/>
              </p:cNvSpPr>
              <p:nvPr/>
            </p:nvSpPr>
            <p:spPr bwMode="auto">
              <a:xfrm>
                <a:off x="1586" y="838"/>
                <a:ext cx="1254" cy="2511"/>
              </a:xfrm>
              <a:prstGeom prst="roundRect">
                <a:avLst>
                  <a:gd name="adj" fmla="val 79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813" name="Text Box 13"/>
              <p:cNvSpPr txBox="1">
                <a:spLocks noChangeArrowheads="1"/>
              </p:cNvSpPr>
              <p:nvPr/>
            </p:nvSpPr>
            <p:spPr bwMode="auto">
              <a:xfrm>
                <a:off x="1586" y="838"/>
                <a:ext cx="1254" cy="2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7000"/>
                  </a:lnSpc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x = 1;</a:t>
                </a: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y = 1;</a:t>
                </a: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print (x,z);</a:t>
                </a: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print(y, z);</a:t>
                </a: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z = 1;</a:t>
                </a: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print (x, y);</a:t>
                </a: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GB" sz="1800">
                  <a:latin typeface="Arial" pitchFamily="-65" charset="0"/>
                </a:endParaRP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Prints: 101011</a:t>
                </a: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GB" sz="1800">
                  <a:latin typeface="Arial" pitchFamily="-65" charset="0"/>
                </a:endParaRP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GB" sz="1800">
                  <a:latin typeface="Arial" pitchFamily="-65" charset="0"/>
                </a:endParaRP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        (b)</a:t>
                </a: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30" y="838"/>
              <a:ext cx="1254" cy="2511"/>
              <a:chOff x="330" y="838"/>
              <a:chExt cx="1254" cy="2511"/>
            </a:xfrm>
          </p:grpSpPr>
          <p:sp>
            <p:nvSpPr>
              <p:cNvPr id="204815" name="AutoShape 15"/>
              <p:cNvSpPr>
                <a:spLocks noChangeArrowheads="1"/>
              </p:cNvSpPr>
              <p:nvPr/>
            </p:nvSpPr>
            <p:spPr bwMode="auto">
              <a:xfrm>
                <a:off x="330" y="838"/>
                <a:ext cx="1254" cy="2511"/>
              </a:xfrm>
              <a:prstGeom prst="roundRect">
                <a:avLst>
                  <a:gd name="adj" fmla="val 79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816" name="Text Box 16"/>
              <p:cNvSpPr txBox="1">
                <a:spLocks noChangeArrowheads="1"/>
              </p:cNvSpPr>
              <p:nvPr/>
            </p:nvSpPr>
            <p:spPr bwMode="auto">
              <a:xfrm>
                <a:off x="330" y="838"/>
                <a:ext cx="1254" cy="2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7000"/>
                  </a:lnSpc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x = 1;</a:t>
                </a: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print ((y, z);</a:t>
                </a: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y = 1;</a:t>
                </a: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print (x, z);</a:t>
                </a: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z = 1;</a:t>
                </a: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print (x, y);</a:t>
                </a: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GB" sz="1800">
                  <a:latin typeface="Arial" pitchFamily="-65" charset="0"/>
                </a:endParaRP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Prints:  001011</a:t>
                </a: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GB" sz="1800">
                  <a:latin typeface="Arial" pitchFamily="-65" charset="0"/>
                </a:endParaRP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GB" sz="1800">
                  <a:latin typeface="Arial" pitchFamily="-65" charset="0"/>
                </a:endParaRPr>
              </a:p>
              <a:p>
                <a:pPr eaLnBrk="1" hangingPunct="1">
                  <a:spcBef>
                    <a:spcPts val="400"/>
                  </a:spcBef>
                  <a:buClr>
                    <a:srgbClr val="3333CC"/>
                  </a:buClr>
                  <a:buSzPct val="27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        (a)</a:t>
                </a:r>
              </a:p>
            </p:txBody>
          </p:sp>
        </p:grpSp>
        <p:sp>
          <p:nvSpPr>
            <p:cNvPr id="204817" name="Line 17"/>
            <p:cNvSpPr>
              <a:spLocks noChangeShapeType="1"/>
            </p:cNvSpPr>
            <p:nvPr/>
          </p:nvSpPr>
          <p:spPr bwMode="auto">
            <a:xfrm>
              <a:off x="330" y="838"/>
              <a:ext cx="1257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18" name="Line 18"/>
            <p:cNvSpPr>
              <a:spLocks noChangeShapeType="1"/>
            </p:cNvSpPr>
            <p:nvPr/>
          </p:nvSpPr>
          <p:spPr bwMode="auto">
            <a:xfrm>
              <a:off x="330" y="3352"/>
              <a:ext cx="1257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19" name="Line 19"/>
            <p:cNvSpPr>
              <a:spLocks noChangeShapeType="1"/>
            </p:cNvSpPr>
            <p:nvPr/>
          </p:nvSpPr>
          <p:spPr bwMode="auto">
            <a:xfrm>
              <a:off x="330" y="838"/>
              <a:ext cx="1" cy="2514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20" name="Line 20"/>
            <p:cNvSpPr>
              <a:spLocks noChangeShapeType="1"/>
            </p:cNvSpPr>
            <p:nvPr/>
          </p:nvSpPr>
          <p:spPr bwMode="auto">
            <a:xfrm>
              <a:off x="5354" y="838"/>
              <a:ext cx="1" cy="2514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21" name="Line 21"/>
            <p:cNvSpPr>
              <a:spLocks noChangeShapeType="1"/>
            </p:cNvSpPr>
            <p:nvPr/>
          </p:nvSpPr>
          <p:spPr bwMode="auto">
            <a:xfrm>
              <a:off x="1586" y="838"/>
              <a:ext cx="1257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22" name="Line 22"/>
            <p:cNvSpPr>
              <a:spLocks noChangeShapeType="1"/>
            </p:cNvSpPr>
            <p:nvPr/>
          </p:nvSpPr>
          <p:spPr bwMode="auto">
            <a:xfrm>
              <a:off x="1586" y="3352"/>
              <a:ext cx="1257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23" name="Line 23"/>
            <p:cNvSpPr>
              <a:spLocks noChangeShapeType="1"/>
            </p:cNvSpPr>
            <p:nvPr/>
          </p:nvSpPr>
          <p:spPr bwMode="auto">
            <a:xfrm>
              <a:off x="2843" y="838"/>
              <a:ext cx="1255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24" name="Line 24"/>
            <p:cNvSpPr>
              <a:spLocks noChangeShapeType="1"/>
            </p:cNvSpPr>
            <p:nvPr/>
          </p:nvSpPr>
          <p:spPr bwMode="auto">
            <a:xfrm>
              <a:off x="2843" y="3352"/>
              <a:ext cx="1255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25" name="Line 25"/>
            <p:cNvSpPr>
              <a:spLocks noChangeShapeType="1"/>
            </p:cNvSpPr>
            <p:nvPr/>
          </p:nvSpPr>
          <p:spPr bwMode="auto">
            <a:xfrm>
              <a:off x="4097" y="838"/>
              <a:ext cx="1257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26" name="Line 26"/>
            <p:cNvSpPr>
              <a:spLocks noChangeShapeType="1"/>
            </p:cNvSpPr>
            <p:nvPr/>
          </p:nvSpPr>
          <p:spPr bwMode="auto">
            <a:xfrm>
              <a:off x="4097" y="3352"/>
              <a:ext cx="1257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Clr>
                <a:schemeClr val="tx1"/>
              </a:buClr>
              <a:buSzPct val="60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Sequential consistency more precisely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17663"/>
            <a:ext cx="9144000" cy="5241925"/>
          </a:xfrm>
          <a:ln/>
        </p:spPr>
        <p:txBody>
          <a:bodyPr lIns="0" tIns="0" rIns="0" bIns="0"/>
          <a:lstStyle/>
          <a:p>
            <a:pPr marL="457200" indent="6350" algn="l">
              <a:lnSpc>
                <a:spcPct val="94000"/>
              </a:lnSpc>
              <a:buClr>
                <a:schemeClr val="tx1"/>
              </a:buClr>
              <a:buSzPct val="60000"/>
              <a:tabLst>
                <a:tab pos="0" algn="l"/>
                <a:tab pos="109538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800" dirty="0"/>
              <a:t>An execution E of processor P is a sequence of R/W operations by P on a data store. </a:t>
            </a:r>
          </a:p>
          <a:p>
            <a:pPr marL="1200150" lvl="1" indent="-336550">
              <a:lnSpc>
                <a:spcPct val="94000"/>
              </a:lnSpc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0" algn="l"/>
                <a:tab pos="109538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400" dirty="0"/>
              <a:t>This sequence must agree with the P's program order .</a:t>
            </a:r>
          </a:p>
          <a:p>
            <a:pPr marL="800100" indent="-336550" algn="l">
              <a:buClr>
                <a:schemeClr val="tx1"/>
              </a:buClr>
              <a:buSzPct val="60000"/>
              <a:tabLst>
                <a:tab pos="0" algn="l"/>
                <a:tab pos="109538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endParaRPr lang="en-GB" sz="2800" dirty="0"/>
          </a:p>
          <a:p>
            <a:pPr marL="457200" indent="0" algn="l">
              <a:buClr>
                <a:schemeClr val="tx1"/>
              </a:buClr>
              <a:buSzPct val="60000"/>
              <a:tabLst>
                <a:tab pos="0" algn="l"/>
                <a:tab pos="109538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800" dirty="0"/>
              <a:t>A history H is an ordering of all R/W operations that is consistent with the execution of each processor. </a:t>
            </a:r>
          </a:p>
          <a:p>
            <a:pPr marL="1200150" lvl="1" indent="-33655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0" algn="l"/>
                <a:tab pos="109538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400" dirty="0"/>
              <a:t>In a sequentially consistent model, the history H must obey the following rules:</a:t>
            </a:r>
          </a:p>
          <a:p>
            <a:pPr marL="1662112" lvl="3" indent="-33655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0" algn="l"/>
                <a:tab pos="109538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/>
              <a:t>Program order (of each process) must be maintained.</a:t>
            </a:r>
          </a:p>
          <a:p>
            <a:pPr marL="1662112" lvl="3" indent="-33655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0" algn="l"/>
                <a:tab pos="109538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/>
              <a:t>Data coherence must be maintained.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143000"/>
          </a:xfrm>
          <a:ln/>
        </p:spPr>
        <p:txBody>
          <a:bodyPr lIns="0" tIns="0" rIns="0" bIns="0"/>
          <a:lstStyle/>
          <a:p>
            <a:pPr marL="349250" indent="-228600" algn="ctr">
              <a:lnSpc>
                <a:spcPct val="94000"/>
              </a:lnSpc>
              <a:buClr>
                <a:schemeClr val="tx1"/>
              </a:buClr>
              <a:buSzPct val="60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Sequential consistency is expensive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8" y="1905000"/>
            <a:ext cx="9142412" cy="4953000"/>
          </a:xfrm>
          <a:ln/>
        </p:spPr>
        <p:txBody>
          <a:bodyPr lIns="0" tIns="0" rIns="0" bIns="0"/>
          <a:lstStyle/>
          <a:p>
            <a:pPr marL="457200" indent="0" algn="l">
              <a:lnSpc>
                <a:spcPct val="94000"/>
              </a:lnSpc>
              <a:buClr>
                <a:schemeClr val="tx1"/>
              </a:buClr>
              <a:buSzPct val="60000"/>
              <a:tabLst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800" dirty="0"/>
              <a:t>Suppose A is any algorithm that implements a sequentially consistent data store</a:t>
            </a:r>
          </a:p>
          <a:p>
            <a:pPr marL="1200150" lvl="1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400" dirty="0"/>
              <a:t>Let </a:t>
            </a:r>
            <a:r>
              <a:rPr lang="en-GB" sz="2400" dirty="0" err="1"/>
              <a:t>r</a:t>
            </a:r>
            <a:r>
              <a:rPr lang="en-GB" sz="2400" dirty="0"/>
              <a:t> be the time it takes A to read a data item </a:t>
            </a:r>
            <a:r>
              <a:rPr lang="en-GB" sz="2400" dirty="0" err="1"/>
              <a:t>x</a:t>
            </a:r>
            <a:endParaRPr lang="en-GB" sz="2400" dirty="0"/>
          </a:p>
          <a:p>
            <a:pPr marL="1200150" lvl="1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400" dirty="0"/>
              <a:t>Let </a:t>
            </a:r>
            <a:r>
              <a:rPr lang="en-GB" sz="2400" dirty="0" err="1"/>
              <a:t>w</a:t>
            </a:r>
            <a:r>
              <a:rPr lang="en-GB" sz="2400" dirty="0"/>
              <a:t> be the time it takes A to write to a data item </a:t>
            </a:r>
            <a:r>
              <a:rPr lang="en-GB" sz="2400" dirty="0" err="1"/>
              <a:t>x</a:t>
            </a:r>
            <a:endParaRPr lang="en-GB" sz="2400" dirty="0"/>
          </a:p>
          <a:p>
            <a:pPr marL="1200150" lvl="1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400" dirty="0"/>
              <a:t>Let </a:t>
            </a:r>
            <a:r>
              <a:rPr lang="en-GB" sz="2400" dirty="0" err="1"/>
              <a:t>t</a:t>
            </a:r>
            <a:r>
              <a:rPr lang="en-GB" sz="2400" dirty="0"/>
              <a:t> be the message time delay between any two nodes</a:t>
            </a:r>
          </a:p>
          <a:p>
            <a:pPr marL="800100" indent="-342900" algn="l">
              <a:buClr>
                <a:schemeClr val="tx1"/>
              </a:buClr>
              <a:buSzPct val="60000"/>
              <a:tabLst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endParaRPr lang="en-GB" sz="2800" dirty="0"/>
          </a:p>
          <a:p>
            <a:pPr marL="800100" indent="-342900" algn="l">
              <a:buClr>
                <a:schemeClr val="tx1"/>
              </a:buClr>
              <a:buSzPct val="60000"/>
              <a:tabLst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800" dirty="0"/>
              <a:t>Then </a:t>
            </a:r>
            <a:r>
              <a:rPr lang="en-GB" sz="2800" dirty="0" err="1"/>
              <a:t>r</a:t>
            </a:r>
            <a:r>
              <a:rPr lang="en-GB" sz="2800" dirty="0"/>
              <a:t> + </a:t>
            </a:r>
            <a:r>
              <a:rPr lang="en-GB" sz="2800" dirty="0" err="1"/>
              <a:t>w</a:t>
            </a:r>
            <a:r>
              <a:rPr lang="en-GB" sz="2800" dirty="0"/>
              <a:t> &gt; ??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143000"/>
          </a:xfrm>
          <a:ln/>
        </p:spPr>
        <p:txBody>
          <a:bodyPr lIns="0" tIns="0" rIns="0" bIns="0"/>
          <a:lstStyle/>
          <a:p>
            <a:pPr marL="349250" indent="-228600" algn="ctr">
              <a:lnSpc>
                <a:spcPct val="94000"/>
              </a:lnSpc>
              <a:buClr>
                <a:schemeClr val="tx1"/>
              </a:buClr>
              <a:buSzPct val="60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Sequential consistency is expensive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8" y="1905000"/>
            <a:ext cx="9142412" cy="4953000"/>
          </a:xfrm>
          <a:ln/>
        </p:spPr>
        <p:txBody>
          <a:bodyPr lIns="0" tIns="0" rIns="0" bIns="0"/>
          <a:lstStyle/>
          <a:p>
            <a:pPr marL="457200" indent="0" algn="l">
              <a:lnSpc>
                <a:spcPct val="94000"/>
              </a:lnSpc>
              <a:buClr>
                <a:schemeClr val="tx1"/>
              </a:buClr>
              <a:buSzPct val="60000"/>
              <a:tabLst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800" dirty="0"/>
              <a:t>Suppose A is any algorithm that implements a sequentially consistent data store</a:t>
            </a:r>
          </a:p>
          <a:p>
            <a:pPr marL="1200150" lvl="1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400" dirty="0"/>
              <a:t>Let </a:t>
            </a:r>
            <a:r>
              <a:rPr lang="en-GB" sz="2400" dirty="0" err="1"/>
              <a:t>r</a:t>
            </a:r>
            <a:r>
              <a:rPr lang="en-GB" sz="2400" dirty="0"/>
              <a:t> be the time it takes A to read a data item </a:t>
            </a:r>
            <a:r>
              <a:rPr lang="en-GB" sz="2400" dirty="0" err="1"/>
              <a:t>x</a:t>
            </a:r>
            <a:endParaRPr lang="en-GB" sz="2400" dirty="0"/>
          </a:p>
          <a:p>
            <a:pPr marL="1200150" lvl="1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400" dirty="0"/>
              <a:t>Let </a:t>
            </a:r>
            <a:r>
              <a:rPr lang="en-GB" sz="2400" dirty="0" err="1"/>
              <a:t>w</a:t>
            </a:r>
            <a:r>
              <a:rPr lang="en-GB" sz="2400" dirty="0"/>
              <a:t> be the time it takes A to write to a data item </a:t>
            </a:r>
            <a:r>
              <a:rPr lang="en-GB" sz="2400" dirty="0" err="1"/>
              <a:t>x</a:t>
            </a:r>
            <a:endParaRPr lang="en-GB" sz="2400" dirty="0"/>
          </a:p>
          <a:p>
            <a:pPr marL="1200150" lvl="1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400" dirty="0"/>
              <a:t>Let </a:t>
            </a:r>
            <a:r>
              <a:rPr lang="en-GB" sz="2400" dirty="0" err="1"/>
              <a:t>t</a:t>
            </a:r>
            <a:r>
              <a:rPr lang="en-GB" sz="2400" dirty="0"/>
              <a:t> be the message time delay between any two nodes</a:t>
            </a:r>
          </a:p>
          <a:p>
            <a:pPr marL="800100" indent="-342900" algn="l">
              <a:buClr>
                <a:schemeClr val="tx1"/>
              </a:buClr>
              <a:buSzPct val="60000"/>
              <a:tabLst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endParaRPr lang="en-GB" sz="2800" dirty="0"/>
          </a:p>
          <a:p>
            <a:pPr marL="800100" indent="-342900" algn="l">
              <a:buClr>
                <a:schemeClr val="tx1"/>
              </a:buClr>
              <a:buSzPct val="60000"/>
              <a:tabLst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800" dirty="0"/>
              <a:t>Then </a:t>
            </a:r>
            <a:r>
              <a:rPr lang="en-GB" sz="2800" dirty="0" err="1"/>
              <a:t>r</a:t>
            </a:r>
            <a:r>
              <a:rPr lang="en-GB" sz="2800" dirty="0"/>
              <a:t> + </a:t>
            </a:r>
            <a:r>
              <a:rPr lang="en-GB" sz="2800" dirty="0" err="1"/>
              <a:t>w</a:t>
            </a:r>
            <a:r>
              <a:rPr lang="en-GB" sz="2800" dirty="0"/>
              <a:t> &gt; </a:t>
            </a:r>
            <a:r>
              <a:rPr lang="en-GB" sz="2800" dirty="0" err="1"/>
              <a:t>t</a:t>
            </a:r>
            <a:endParaRPr lang="en-GB" sz="2800" dirty="0"/>
          </a:p>
          <a:p>
            <a:pPr marL="800100" indent="-342900" algn="l">
              <a:buClr>
                <a:schemeClr val="tx1"/>
              </a:buClr>
              <a:buSzPct val="60000"/>
              <a:tabLst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endParaRPr lang="en-GB" sz="2800" dirty="0"/>
          </a:p>
          <a:p>
            <a:pPr marL="457200" indent="0" algn="l">
              <a:buClr>
                <a:schemeClr val="tx1"/>
              </a:buClr>
              <a:buSzPct val="60000"/>
              <a:tabLst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800" dirty="0"/>
              <a:t>If lots of reads and lots  of writes, we need weaker consistency models.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ln/>
        </p:spPr>
        <p:txBody>
          <a:bodyPr lIns="90000" tIns="46800" rIns="90000" bIns="4680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The Transaction Model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715000"/>
            <a:ext cx="9144000" cy="838200"/>
          </a:xfrm>
          <a:ln/>
        </p:spPr>
        <p:txBody>
          <a:bodyPr lIns="90000" tIns="46800" rIns="90000" bIns="46800"/>
          <a:lstStyle/>
          <a:p>
            <a:pPr>
              <a:lnSpc>
                <a:spcPct val="94000"/>
              </a:lnSpc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Examples of primitives for transactions</a:t>
            </a:r>
          </a:p>
        </p:txBody>
      </p:sp>
      <p:grpSp>
        <p:nvGrpSpPr>
          <p:cNvPr id="613380" name="Group 4"/>
          <p:cNvGrpSpPr>
            <a:grpSpLocks/>
          </p:cNvGrpSpPr>
          <p:nvPr/>
        </p:nvGrpSpPr>
        <p:grpSpPr bwMode="auto">
          <a:xfrm>
            <a:off x="381000" y="2041525"/>
            <a:ext cx="8459788" cy="2951163"/>
            <a:chOff x="240" y="1286"/>
            <a:chExt cx="5329" cy="1859"/>
          </a:xfrm>
        </p:grpSpPr>
        <p:grpSp>
          <p:nvGrpSpPr>
            <p:cNvPr id="613381" name="Group 5"/>
            <p:cNvGrpSpPr>
              <a:grpSpLocks/>
            </p:cNvGrpSpPr>
            <p:nvPr/>
          </p:nvGrpSpPr>
          <p:grpSpPr bwMode="auto">
            <a:xfrm>
              <a:off x="2382" y="2835"/>
              <a:ext cx="3184" cy="307"/>
              <a:chOff x="2382" y="2835"/>
              <a:chExt cx="3184" cy="307"/>
            </a:xfrm>
          </p:grpSpPr>
          <p:sp>
            <p:nvSpPr>
              <p:cNvPr id="613382" name="AutoShape 6"/>
              <p:cNvSpPr>
                <a:spLocks noChangeArrowheads="1"/>
              </p:cNvSpPr>
              <p:nvPr/>
            </p:nvSpPr>
            <p:spPr bwMode="auto">
              <a:xfrm>
                <a:off x="2382" y="2835"/>
                <a:ext cx="3185" cy="308"/>
              </a:xfrm>
              <a:prstGeom prst="roundRect">
                <a:avLst>
                  <a:gd name="adj" fmla="val 324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383" name="Text Box 7"/>
              <p:cNvSpPr txBox="1">
                <a:spLocks noChangeArrowheads="1"/>
              </p:cNvSpPr>
              <p:nvPr/>
            </p:nvSpPr>
            <p:spPr bwMode="auto">
              <a:xfrm>
                <a:off x="2382" y="2835"/>
                <a:ext cx="3185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7000"/>
                  </a:lnSpc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Write data to a file, a table, or otherwise</a:t>
                </a:r>
              </a:p>
            </p:txBody>
          </p:sp>
        </p:grpSp>
        <p:grpSp>
          <p:nvGrpSpPr>
            <p:cNvPr id="613384" name="Group 8"/>
            <p:cNvGrpSpPr>
              <a:grpSpLocks/>
            </p:cNvGrpSpPr>
            <p:nvPr/>
          </p:nvGrpSpPr>
          <p:grpSpPr bwMode="auto">
            <a:xfrm>
              <a:off x="240" y="2835"/>
              <a:ext cx="2140" cy="307"/>
              <a:chOff x="240" y="2835"/>
              <a:chExt cx="2140" cy="307"/>
            </a:xfrm>
          </p:grpSpPr>
          <p:sp>
            <p:nvSpPr>
              <p:cNvPr id="613385" name="AutoShape 9"/>
              <p:cNvSpPr>
                <a:spLocks noChangeArrowheads="1"/>
              </p:cNvSpPr>
              <p:nvPr/>
            </p:nvSpPr>
            <p:spPr bwMode="auto">
              <a:xfrm>
                <a:off x="240" y="2835"/>
                <a:ext cx="2141" cy="308"/>
              </a:xfrm>
              <a:prstGeom prst="roundRect">
                <a:avLst>
                  <a:gd name="adj" fmla="val 324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386" name="Text Box 10"/>
              <p:cNvSpPr txBox="1">
                <a:spLocks noChangeArrowheads="1"/>
              </p:cNvSpPr>
              <p:nvPr/>
            </p:nvSpPr>
            <p:spPr bwMode="auto">
              <a:xfrm>
                <a:off x="240" y="2835"/>
                <a:ext cx="2141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7000"/>
                  </a:lnSpc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WRITE</a:t>
                </a:r>
              </a:p>
            </p:txBody>
          </p:sp>
        </p:grpSp>
        <p:grpSp>
          <p:nvGrpSpPr>
            <p:cNvPr id="613387" name="Group 11"/>
            <p:cNvGrpSpPr>
              <a:grpSpLocks/>
            </p:cNvGrpSpPr>
            <p:nvPr/>
          </p:nvGrpSpPr>
          <p:grpSpPr bwMode="auto">
            <a:xfrm>
              <a:off x="2382" y="2526"/>
              <a:ext cx="3184" cy="307"/>
              <a:chOff x="2382" y="2526"/>
              <a:chExt cx="3184" cy="307"/>
            </a:xfrm>
          </p:grpSpPr>
          <p:sp>
            <p:nvSpPr>
              <p:cNvPr id="613388" name="AutoShape 12"/>
              <p:cNvSpPr>
                <a:spLocks noChangeArrowheads="1"/>
              </p:cNvSpPr>
              <p:nvPr/>
            </p:nvSpPr>
            <p:spPr bwMode="auto">
              <a:xfrm>
                <a:off x="2382" y="2526"/>
                <a:ext cx="3185" cy="308"/>
              </a:xfrm>
              <a:prstGeom prst="roundRect">
                <a:avLst>
                  <a:gd name="adj" fmla="val 324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389" name="Text Box 13"/>
              <p:cNvSpPr txBox="1">
                <a:spLocks noChangeArrowheads="1"/>
              </p:cNvSpPr>
              <p:nvPr/>
            </p:nvSpPr>
            <p:spPr bwMode="auto">
              <a:xfrm>
                <a:off x="2382" y="2526"/>
                <a:ext cx="3185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7000"/>
                  </a:lnSpc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Read data from a file, a table, or otherwise</a:t>
                </a:r>
              </a:p>
            </p:txBody>
          </p:sp>
        </p:grpSp>
        <p:grpSp>
          <p:nvGrpSpPr>
            <p:cNvPr id="613390" name="Group 14"/>
            <p:cNvGrpSpPr>
              <a:grpSpLocks/>
            </p:cNvGrpSpPr>
            <p:nvPr/>
          </p:nvGrpSpPr>
          <p:grpSpPr bwMode="auto">
            <a:xfrm>
              <a:off x="240" y="2526"/>
              <a:ext cx="2140" cy="307"/>
              <a:chOff x="240" y="2526"/>
              <a:chExt cx="2140" cy="307"/>
            </a:xfrm>
          </p:grpSpPr>
          <p:sp>
            <p:nvSpPr>
              <p:cNvPr id="613391" name="AutoShape 15"/>
              <p:cNvSpPr>
                <a:spLocks noChangeArrowheads="1"/>
              </p:cNvSpPr>
              <p:nvPr/>
            </p:nvSpPr>
            <p:spPr bwMode="auto">
              <a:xfrm>
                <a:off x="240" y="2526"/>
                <a:ext cx="2141" cy="308"/>
              </a:xfrm>
              <a:prstGeom prst="roundRect">
                <a:avLst>
                  <a:gd name="adj" fmla="val 324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392" name="Text Box 16"/>
              <p:cNvSpPr txBox="1">
                <a:spLocks noChangeArrowheads="1"/>
              </p:cNvSpPr>
              <p:nvPr/>
            </p:nvSpPr>
            <p:spPr bwMode="auto">
              <a:xfrm>
                <a:off x="240" y="2526"/>
                <a:ext cx="2141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7000"/>
                  </a:lnSpc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READ</a:t>
                </a:r>
              </a:p>
            </p:txBody>
          </p:sp>
        </p:grpSp>
        <p:grpSp>
          <p:nvGrpSpPr>
            <p:cNvPr id="613393" name="Group 17"/>
            <p:cNvGrpSpPr>
              <a:grpSpLocks/>
            </p:cNvGrpSpPr>
            <p:nvPr/>
          </p:nvGrpSpPr>
          <p:grpSpPr bwMode="auto">
            <a:xfrm>
              <a:off x="2382" y="2216"/>
              <a:ext cx="3184" cy="308"/>
              <a:chOff x="2382" y="2216"/>
              <a:chExt cx="3184" cy="308"/>
            </a:xfrm>
          </p:grpSpPr>
          <p:sp>
            <p:nvSpPr>
              <p:cNvPr id="613394" name="AutoShape 18"/>
              <p:cNvSpPr>
                <a:spLocks noChangeArrowheads="1"/>
              </p:cNvSpPr>
              <p:nvPr/>
            </p:nvSpPr>
            <p:spPr bwMode="auto">
              <a:xfrm>
                <a:off x="2382" y="2216"/>
                <a:ext cx="3185" cy="309"/>
              </a:xfrm>
              <a:prstGeom prst="roundRect">
                <a:avLst>
                  <a:gd name="adj" fmla="val 324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395" name="Text Box 19"/>
              <p:cNvSpPr txBox="1">
                <a:spLocks noChangeArrowheads="1"/>
              </p:cNvSpPr>
              <p:nvPr/>
            </p:nvSpPr>
            <p:spPr bwMode="auto">
              <a:xfrm>
                <a:off x="2382" y="2216"/>
                <a:ext cx="3185" cy="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7000"/>
                  </a:lnSpc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Kill the transaction and restore the old values</a:t>
                </a:r>
              </a:p>
            </p:txBody>
          </p:sp>
        </p:grpSp>
        <p:grpSp>
          <p:nvGrpSpPr>
            <p:cNvPr id="613396" name="Group 20"/>
            <p:cNvGrpSpPr>
              <a:grpSpLocks/>
            </p:cNvGrpSpPr>
            <p:nvPr/>
          </p:nvGrpSpPr>
          <p:grpSpPr bwMode="auto">
            <a:xfrm>
              <a:off x="240" y="2216"/>
              <a:ext cx="2140" cy="308"/>
              <a:chOff x="240" y="2216"/>
              <a:chExt cx="2140" cy="308"/>
            </a:xfrm>
          </p:grpSpPr>
          <p:sp>
            <p:nvSpPr>
              <p:cNvPr id="613397" name="AutoShape 21"/>
              <p:cNvSpPr>
                <a:spLocks noChangeArrowheads="1"/>
              </p:cNvSpPr>
              <p:nvPr/>
            </p:nvSpPr>
            <p:spPr bwMode="auto">
              <a:xfrm>
                <a:off x="240" y="2216"/>
                <a:ext cx="2141" cy="309"/>
              </a:xfrm>
              <a:prstGeom prst="roundRect">
                <a:avLst>
                  <a:gd name="adj" fmla="val 324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398" name="Text Box 22"/>
              <p:cNvSpPr txBox="1">
                <a:spLocks noChangeArrowheads="1"/>
              </p:cNvSpPr>
              <p:nvPr/>
            </p:nvSpPr>
            <p:spPr bwMode="auto">
              <a:xfrm>
                <a:off x="240" y="2216"/>
                <a:ext cx="2141" cy="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7000"/>
                  </a:lnSpc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ABORT_TRANSACTION</a:t>
                </a:r>
              </a:p>
            </p:txBody>
          </p:sp>
        </p:grpSp>
        <p:grpSp>
          <p:nvGrpSpPr>
            <p:cNvPr id="613399" name="Group 23"/>
            <p:cNvGrpSpPr>
              <a:grpSpLocks/>
            </p:cNvGrpSpPr>
            <p:nvPr/>
          </p:nvGrpSpPr>
          <p:grpSpPr bwMode="auto">
            <a:xfrm>
              <a:off x="2382" y="1906"/>
              <a:ext cx="3184" cy="307"/>
              <a:chOff x="2382" y="1906"/>
              <a:chExt cx="3184" cy="307"/>
            </a:xfrm>
          </p:grpSpPr>
          <p:sp>
            <p:nvSpPr>
              <p:cNvPr id="613400" name="AutoShape 24"/>
              <p:cNvSpPr>
                <a:spLocks noChangeArrowheads="1"/>
              </p:cNvSpPr>
              <p:nvPr/>
            </p:nvSpPr>
            <p:spPr bwMode="auto">
              <a:xfrm>
                <a:off x="2382" y="1906"/>
                <a:ext cx="3185" cy="308"/>
              </a:xfrm>
              <a:prstGeom prst="roundRect">
                <a:avLst>
                  <a:gd name="adj" fmla="val 324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401" name="Text Box 25"/>
              <p:cNvSpPr txBox="1">
                <a:spLocks noChangeArrowheads="1"/>
              </p:cNvSpPr>
              <p:nvPr/>
            </p:nvSpPr>
            <p:spPr bwMode="auto">
              <a:xfrm>
                <a:off x="2382" y="1906"/>
                <a:ext cx="3185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7000"/>
                  </a:lnSpc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Terminate the transaction and try to commit</a:t>
                </a:r>
              </a:p>
            </p:txBody>
          </p:sp>
        </p:grpSp>
        <p:grpSp>
          <p:nvGrpSpPr>
            <p:cNvPr id="613402" name="Group 26"/>
            <p:cNvGrpSpPr>
              <a:grpSpLocks/>
            </p:cNvGrpSpPr>
            <p:nvPr/>
          </p:nvGrpSpPr>
          <p:grpSpPr bwMode="auto">
            <a:xfrm>
              <a:off x="240" y="1906"/>
              <a:ext cx="2140" cy="307"/>
              <a:chOff x="240" y="1906"/>
              <a:chExt cx="2140" cy="307"/>
            </a:xfrm>
          </p:grpSpPr>
          <p:sp>
            <p:nvSpPr>
              <p:cNvPr id="613403" name="AutoShape 27"/>
              <p:cNvSpPr>
                <a:spLocks noChangeArrowheads="1"/>
              </p:cNvSpPr>
              <p:nvPr/>
            </p:nvSpPr>
            <p:spPr bwMode="auto">
              <a:xfrm>
                <a:off x="240" y="1906"/>
                <a:ext cx="2141" cy="308"/>
              </a:xfrm>
              <a:prstGeom prst="roundRect">
                <a:avLst>
                  <a:gd name="adj" fmla="val 324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404" name="Text Box 28"/>
              <p:cNvSpPr txBox="1">
                <a:spLocks noChangeArrowheads="1"/>
              </p:cNvSpPr>
              <p:nvPr/>
            </p:nvSpPr>
            <p:spPr bwMode="auto">
              <a:xfrm>
                <a:off x="240" y="1906"/>
                <a:ext cx="2141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7000"/>
                  </a:lnSpc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END_TRANSACTION</a:t>
                </a:r>
              </a:p>
            </p:txBody>
          </p:sp>
        </p:grpSp>
        <p:grpSp>
          <p:nvGrpSpPr>
            <p:cNvPr id="613405" name="Group 29"/>
            <p:cNvGrpSpPr>
              <a:grpSpLocks/>
            </p:cNvGrpSpPr>
            <p:nvPr/>
          </p:nvGrpSpPr>
          <p:grpSpPr bwMode="auto">
            <a:xfrm>
              <a:off x="2382" y="1596"/>
              <a:ext cx="3184" cy="308"/>
              <a:chOff x="2382" y="1596"/>
              <a:chExt cx="3184" cy="308"/>
            </a:xfrm>
          </p:grpSpPr>
          <p:sp>
            <p:nvSpPr>
              <p:cNvPr id="613406" name="AutoShape 30"/>
              <p:cNvSpPr>
                <a:spLocks noChangeArrowheads="1"/>
              </p:cNvSpPr>
              <p:nvPr/>
            </p:nvSpPr>
            <p:spPr bwMode="auto">
              <a:xfrm>
                <a:off x="2382" y="1596"/>
                <a:ext cx="3185" cy="309"/>
              </a:xfrm>
              <a:prstGeom prst="roundRect">
                <a:avLst>
                  <a:gd name="adj" fmla="val 324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407" name="Text Box 31"/>
              <p:cNvSpPr txBox="1">
                <a:spLocks noChangeArrowheads="1"/>
              </p:cNvSpPr>
              <p:nvPr/>
            </p:nvSpPr>
            <p:spPr bwMode="auto">
              <a:xfrm>
                <a:off x="2382" y="1596"/>
                <a:ext cx="3185" cy="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7000"/>
                  </a:lnSpc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Make the start of a transaction</a:t>
                </a:r>
              </a:p>
            </p:txBody>
          </p:sp>
        </p:grpSp>
        <p:grpSp>
          <p:nvGrpSpPr>
            <p:cNvPr id="613408" name="Group 32"/>
            <p:cNvGrpSpPr>
              <a:grpSpLocks/>
            </p:cNvGrpSpPr>
            <p:nvPr/>
          </p:nvGrpSpPr>
          <p:grpSpPr bwMode="auto">
            <a:xfrm>
              <a:off x="240" y="1596"/>
              <a:ext cx="2140" cy="308"/>
              <a:chOff x="240" y="1596"/>
              <a:chExt cx="2140" cy="308"/>
            </a:xfrm>
          </p:grpSpPr>
          <p:sp>
            <p:nvSpPr>
              <p:cNvPr id="613409" name="AutoShape 33"/>
              <p:cNvSpPr>
                <a:spLocks noChangeArrowheads="1"/>
              </p:cNvSpPr>
              <p:nvPr/>
            </p:nvSpPr>
            <p:spPr bwMode="auto">
              <a:xfrm>
                <a:off x="240" y="1596"/>
                <a:ext cx="2141" cy="309"/>
              </a:xfrm>
              <a:prstGeom prst="roundRect">
                <a:avLst>
                  <a:gd name="adj" fmla="val 324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410" name="Text Box 34"/>
              <p:cNvSpPr txBox="1">
                <a:spLocks noChangeArrowheads="1"/>
              </p:cNvSpPr>
              <p:nvPr/>
            </p:nvSpPr>
            <p:spPr bwMode="auto">
              <a:xfrm>
                <a:off x="240" y="1596"/>
                <a:ext cx="2141" cy="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7000"/>
                  </a:lnSpc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BEGIN_TRANSACTION</a:t>
                </a:r>
              </a:p>
            </p:txBody>
          </p:sp>
        </p:grpSp>
        <p:grpSp>
          <p:nvGrpSpPr>
            <p:cNvPr id="613411" name="Group 35"/>
            <p:cNvGrpSpPr>
              <a:grpSpLocks/>
            </p:cNvGrpSpPr>
            <p:nvPr/>
          </p:nvGrpSpPr>
          <p:grpSpPr bwMode="auto">
            <a:xfrm>
              <a:off x="2382" y="1286"/>
              <a:ext cx="3184" cy="307"/>
              <a:chOff x="2382" y="1286"/>
              <a:chExt cx="3184" cy="307"/>
            </a:xfrm>
          </p:grpSpPr>
          <p:sp>
            <p:nvSpPr>
              <p:cNvPr id="613412" name="AutoShape 36"/>
              <p:cNvSpPr>
                <a:spLocks noChangeArrowheads="1"/>
              </p:cNvSpPr>
              <p:nvPr/>
            </p:nvSpPr>
            <p:spPr bwMode="auto">
              <a:xfrm>
                <a:off x="2382" y="1286"/>
                <a:ext cx="3185" cy="308"/>
              </a:xfrm>
              <a:prstGeom prst="roundRect">
                <a:avLst>
                  <a:gd name="adj" fmla="val 324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413" name="Text Box 37"/>
              <p:cNvSpPr txBox="1">
                <a:spLocks noChangeArrowheads="1"/>
              </p:cNvSpPr>
              <p:nvPr/>
            </p:nvSpPr>
            <p:spPr bwMode="auto">
              <a:xfrm>
                <a:off x="2382" y="1286"/>
                <a:ext cx="3185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7000"/>
                  </a:lnSpc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 b="1">
                    <a:latin typeface="Arial" pitchFamily="-65" charset="0"/>
                  </a:rPr>
                  <a:t>Description</a:t>
                </a:r>
              </a:p>
            </p:txBody>
          </p:sp>
        </p:grpSp>
        <p:grpSp>
          <p:nvGrpSpPr>
            <p:cNvPr id="613414" name="Group 38"/>
            <p:cNvGrpSpPr>
              <a:grpSpLocks/>
            </p:cNvGrpSpPr>
            <p:nvPr/>
          </p:nvGrpSpPr>
          <p:grpSpPr bwMode="auto">
            <a:xfrm>
              <a:off x="240" y="1286"/>
              <a:ext cx="2140" cy="307"/>
              <a:chOff x="240" y="1286"/>
              <a:chExt cx="2140" cy="307"/>
            </a:xfrm>
          </p:grpSpPr>
          <p:sp>
            <p:nvSpPr>
              <p:cNvPr id="613415" name="AutoShape 39"/>
              <p:cNvSpPr>
                <a:spLocks noChangeArrowheads="1"/>
              </p:cNvSpPr>
              <p:nvPr/>
            </p:nvSpPr>
            <p:spPr bwMode="auto">
              <a:xfrm>
                <a:off x="240" y="1286"/>
                <a:ext cx="2141" cy="308"/>
              </a:xfrm>
              <a:prstGeom prst="roundRect">
                <a:avLst>
                  <a:gd name="adj" fmla="val 324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416" name="Text Box 40"/>
              <p:cNvSpPr txBox="1">
                <a:spLocks noChangeArrowheads="1"/>
              </p:cNvSpPr>
              <p:nvPr/>
            </p:nvSpPr>
            <p:spPr bwMode="auto">
              <a:xfrm>
                <a:off x="240" y="1286"/>
                <a:ext cx="2141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7000"/>
                  </a:lnSpc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 b="1">
                    <a:latin typeface="Arial" pitchFamily="-65" charset="0"/>
                  </a:rPr>
                  <a:t>Primitive</a:t>
                </a:r>
              </a:p>
            </p:txBody>
          </p:sp>
        </p:grpSp>
        <p:sp>
          <p:nvSpPr>
            <p:cNvPr id="613417" name="Line 41"/>
            <p:cNvSpPr>
              <a:spLocks noChangeShapeType="1"/>
            </p:cNvSpPr>
            <p:nvPr/>
          </p:nvSpPr>
          <p:spPr bwMode="auto">
            <a:xfrm>
              <a:off x="240" y="1286"/>
              <a:ext cx="5329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418" name="Line 42"/>
            <p:cNvSpPr>
              <a:spLocks noChangeShapeType="1"/>
            </p:cNvSpPr>
            <p:nvPr/>
          </p:nvSpPr>
          <p:spPr bwMode="auto">
            <a:xfrm>
              <a:off x="240" y="1596"/>
              <a:ext cx="532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419" name="Line 43"/>
            <p:cNvSpPr>
              <a:spLocks noChangeShapeType="1"/>
            </p:cNvSpPr>
            <p:nvPr/>
          </p:nvSpPr>
          <p:spPr bwMode="auto">
            <a:xfrm>
              <a:off x="240" y="1906"/>
              <a:ext cx="532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420" name="Line 44"/>
            <p:cNvSpPr>
              <a:spLocks noChangeShapeType="1"/>
            </p:cNvSpPr>
            <p:nvPr/>
          </p:nvSpPr>
          <p:spPr bwMode="auto">
            <a:xfrm>
              <a:off x="240" y="2216"/>
              <a:ext cx="532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421" name="Line 45"/>
            <p:cNvSpPr>
              <a:spLocks noChangeShapeType="1"/>
            </p:cNvSpPr>
            <p:nvPr/>
          </p:nvSpPr>
          <p:spPr bwMode="auto">
            <a:xfrm>
              <a:off x="240" y="2526"/>
              <a:ext cx="532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422" name="Line 46"/>
            <p:cNvSpPr>
              <a:spLocks noChangeShapeType="1"/>
            </p:cNvSpPr>
            <p:nvPr/>
          </p:nvSpPr>
          <p:spPr bwMode="auto">
            <a:xfrm>
              <a:off x="240" y="3145"/>
              <a:ext cx="5329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423" name="Line 47"/>
            <p:cNvSpPr>
              <a:spLocks noChangeShapeType="1"/>
            </p:cNvSpPr>
            <p:nvPr/>
          </p:nvSpPr>
          <p:spPr bwMode="auto">
            <a:xfrm>
              <a:off x="240" y="1286"/>
              <a:ext cx="1" cy="1859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424" name="Line 48"/>
            <p:cNvSpPr>
              <a:spLocks noChangeShapeType="1"/>
            </p:cNvSpPr>
            <p:nvPr/>
          </p:nvSpPr>
          <p:spPr bwMode="auto">
            <a:xfrm>
              <a:off x="2382" y="1286"/>
              <a:ext cx="1" cy="185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425" name="Line 49"/>
            <p:cNvSpPr>
              <a:spLocks noChangeShapeType="1"/>
            </p:cNvSpPr>
            <p:nvPr/>
          </p:nvSpPr>
          <p:spPr bwMode="auto">
            <a:xfrm>
              <a:off x="5569" y="1286"/>
              <a:ext cx="1" cy="1859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426" name="Line 50"/>
            <p:cNvSpPr>
              <a:spLocks noChangeShapeType="1"/>
            </p:cNvSpPr>
            <p:nvPr/>
          </p:nvSpPr>
          <p:spPr bwMode="auto">
            <a:xfrm>
              <a:off x="240" y="2835"/>
              <a:ext cx="532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297532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ln/>
        </p:spPr>
        <p:txBody>
          <a:bodyPr lIns="0" tIns="0" rIns="0" bIns="0"/>
          <a:lstStyle/>
          <a:p>
            <a:pPr marL="349250" indent="-228600" algn="ctr">
              <a:lnSpc>
                <a:spcPct val="94000"/>
              </a:lnSpc>
              <a:buClr>
                <a:schemeClr val="tx1"/>
              </a:buClr>
              <a:buSzPct val="60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Causal consistency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5105400"/>
          </a:xfrm>
          <a:ln/>
        </p:spPr>
        <p:txBody>
          <a:bodyPr lIns="0" tIns="0" rIns="0" bIns="0"/>
          <a:lstStyle/>
          <a:p>
            <a:pPr marL="457200" indent="0" algn="l">
              <a:lnSpc>
                <a:spcPct val="94000"/>
              </a:lnSpc>
              <a:buClr>
                <a:schemeClr val="tx1"/>
              </a:buClr>
              <a:buSzPct val="60000"/>
              <a:tabLst>
                <a:tab pos="0" algn="l"/>
                <a:tab pos="109538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800" dirty="0"/>
              <a:t>Sequential consistency may be too strict: it enforces that every pair of events is seen by everyone in the same order, even if the two events are not causally related</a:t>
            </a:r>
          </a:p>
          <a:p>
            <a:pPr marL="1204912" lvl="2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0" algn="l"/>
                <a:tab pos="109538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/>
              <a:t>Causally related: P1 writes to </a:t>
            </a:r>
            <a:r>
              <a:rPr lang="en-GB" dirty="0" err="1"/>
              <a:t>x</a:t>
            </a:r>
            <a:r>
              <a:rPr lang="en-GB" dirty="0"/>
              <a:t>; then P2 reads </a:t>
            </a:r>
            <a:r>
              <a:rPr lang="en-GB" dirty="0" err="1"/>
              <a:t>x</a:t>
            </a:r>
            <a:r>
              <a:rPr lang="en-GB" dirty="0"/>
              <a:t> and writes to </a:t>
            </a:r>
            <a:r>
              <a:rPr lang="en-GB" dirty="0" err="1"/>
              <a:t>y</a:t>
            </a:r>
            <a:endParaRPr lang="en-GB" dirty="0"/>
          </a:p>
          <a:p>
            <a:pPr marL="1204912" lvl="2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0" algn="l"/>
                <a:tab pos="109538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/>
              <a:t>Not causally related: P1 writes to </a:t>
            </a:r>
            <a:r>
              <a:rPr lang="en-GB" dirty="0" err="1"/>
              <a:t>x</a:t>
            </a:r>
            <a:r>
              <a:rPr lang="en-GB" dirty="0"/>
              <a:t> and, concurrently, P2 writes to </a:t>
            </a:r>
            <a:r>
              <a:rPr lang="en-GB" dirty="0" err="1"/>
              <a:t>x</a:t>
            </a:r>
            <a:endParaRPr lang="en-GB" dirty="0"/>
          </a:p>
          <a:p>
            <a:pPr marL="457200" indent="0" algn="l">
              <a:buClr>
                <a:schemeClr val="tx1"/>
              </a:buClr>
              <a:buSzPct val="60000"/>
              <a:tabLst>
                <a:tab pos="0" algn="l"/>
                <a:tab pos="109538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endParaRPr lang="en-GB" sz="2800" dirty="0"/>
          </a:p>
          <a:p>
            <a:pPr marL="457200" indent="0" algn="l">
              <a:buClr>
                <a:schemeClr val="tx1"/>
              </a:buClr>
              <a:buSzPct val="60000"/>
              <a:tabLst>
                <a:tab pos="0" algn="l"/>
                <a:tab pos="109538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800" dirty="0"/>
              <a:t>Reminder: operations that are not causally related are said to be concurrent.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Clr>
                <a:schemeClr val="tx1"/>
              </a:buClr>
              <a:buSzPct val="60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Causal consistency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85938"/>
            <a:ext cx="9144000" cy="5072062"/>
          </a:xfrm>
          <a:ln/>
        </p:spPr>
        <p:txBody>
          <a:bodyPr lIns="0" tIns="0" rIns="0" bIns="0"/>
          <a:lstStyle/>
          <a:p>
            <a:pPr marL="457200" indent="0" algn="l">
              <a:lnSpc>
                <a:spcPct val="94000"/>
              </a:lnSpc>
              <a:buClr>
                <a:schemeClr val="tx1"/>
              </a:buClr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solidFill>
                  <a:srgbClr val="5E11A6"/>
                </a:solidFill>
              </a:rPr>
              <a:t>Writes that are potentially causally related must be seen by all processes in the same order.</a:t>
            </a:r>
          </a:p>
          <a:p>
            <a:pPr marL="457200" indent="0" algn="l">
              <a:lnSpc>
                <a:spcPct val="94000"/>
              </a:lnSpc>
              <a:buClr>
                <a:schemeClr val="tx1"/>
              </a:buClr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solidFill>
                  <a:srgbClr val="5E11A6"/>
                </a:solidFill>
              </a:rPr>
              <a:t>Concurrent writes may be seen in a different order on different machines.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US" dirty="0">
                <a:solidFill>
                  <a:srgbClr val="FF0000"/>
                </a:solidFill>
              </a:rPr>
              <a:t>Causal consistency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991100"/>
            <a:ext cx="9144000" cy="838200"/>
          </a:xfrm>
        </p:spPr>
        <p:txBody>
          <a:bodyPr/>
          <a:lstStyle/>
          <a:p>
            <a:pPr marL="457200" indent="0" algn="l">
              <a:lnSpc>
                <a:spcPct val="90000"/>
              </a:lnSpc>
              <a:buSzPct val="60000"/>
            </a:pPr>
            <a:r>
              <a:rPr lang="en-US" sz="2000" dirty="0"/>
              <a:t>This sequence is allowed with a causally-consistent store, but not with sequentially or strictly consistent store.</a:t>
            </a:r>
          </a:p>
        </p:txBody>
      </p:sp>
      <p:pic>
        <p:nvPicPr>
          <p:cNvPr id="217092" name="Picture 4"/>
          <p:cNvPicPr>
            <a:picLocks noChangeAspect="1" noChangeArrowheads="1"/>
          </p:cNvPicPr>
          <p:nvPr/>
        </p:nvPicPr>
        <p:blipFill>
          <a:blip r:embed="rId3"/>
          <a:srcRect l="31000" t="49245" r="28648" b="42749"/>
          <a:stretch>
            <a:fillRect/>
          </a:stretch>
        </p:blipFill>
        <p:spPr bwMode="auto">
          <a:xfrm>
            <a:off x="461963" y="2098675"/>
            <a:ext cx="8262937" cy="232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US" dirty="0">
                <a:solidFill>
                  <a:srgbClr val="FF0000"/>
                </a:solidFill>
              </a:rPr>
              <a:t>Causal consistency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5410200"/>
            <a:ext cx="8077200" cy="838200"/>
          </a:xfrm>
        </p:spPr>
        <p:txBody>
          <a:bodyPr/>
          <a:lstStyle/>
          <a:p>
            <a:pPr marL="609600" indent="-609600" algn="l" defTabSz="914400">
              <a:lnSpc>
                <a:spcPct val="90000"/>
              </a:lnSpc>
              <a:buClrTx/>
              <a:buFont typeface="+mj-lt"/>
              <a:buAutoNum type="alphaLcParenR"/>
            </a:pPr>
            <a:r>
              <a:rPr lang="en-US" sz="2000" dirty="0"/>
              <a:t>A violation of a causally-consistent store.</a:t>
            </a:r>
          </a:p>
          <a:p>
            <a:pPr marL="609600" indent="-609600" algn="l" defTabSz="914400">
              <a:lnSpc>
                <a:spcPct val="90000"/>
              </a:lnSpc>
              <a:buClrTx/>
              <a:buFont typeface="+mj-lt"/>
              <a:buAutoNum type="alphaLcParenR"/>
            </a:pPr>
            <a:r>
              <a:rPr lang="en-US" sz="2000" dirty="0"/>
              <a:t>A correct sequence of events in a causally-consistent store.</a:t>
            </a:r>
          </a:p>
        </p:txBody>
      </p:sp>
      <p:pic>
        <p:nvPicPr>
          <p:cNvPr id="219140" name="Picture 4"/>
          <p:cNvPicPr>
            <a:picLocks noChangeAspect="1" noChangeArrowheads="1"/>
          </p:cNvPicPr>
          <p:nvPr/>
        </p:nvPicPr>
        <p:blipFill>
          <a:blip r:embed="rId3"/>
          <a:srcRect l="19455" t="48489" r="48531" b="43655"/>
          <a:stretch>
            <a:fillRect/>
          </a:stretch>
        </p:blipFill>
        <p:spPr bwMode="auto">
          <a:xfrm>
            <a:off x="1752600" y="1028700"/>
            <a:ext cx="57054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9141" name="Picture 5"/>
          <p:cNvPicPr>
            <a:picLocks noChangeAspect="1" noChangeArrowheads="1"/>
          </p:cNvPicPr>
          <p:nvPr/>
        </p:nvPicPr>
        <p:blipFill>
          <a:blip r:embed="rId3"/>
          <a:srcRect l="51950" t="48489" r="11545" b="43655"/>
          <a:stretch>
            <a:fillRect/>
          </a:stretch>
        </p:blipFill>
        <p:spPr bwMode="auto">
          <a:xfrm>
            <a:off x="1447800" y="3009900"/>
            <a:ext cx="65055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US" dirty="0">
                <a:solidFill>
                  <a:srgbClr val="FF0000"/>
                </a:solidFill>
              </a:rPr>
              <a:t>FIFO consistency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391400" cy="4953000"/>
          </a:xfrm>
        </p:spPr>
        <p:txBody>
          <a:bodyPr/>
          <a:lstStyle/>
          <a:p>
            <a:pPr marL="0" indent="0" algn="l">
              <a:buClr>
                <a:schemeClr val="tx1"/>
              </a:buClr>
              <a:buSzPct val="60000"/>
            </a:pPr>
            <a:r>
              <a:rPr lang="en-US" sz="2800" dirty="0">
                <a:solidFill>
                  <a:srgbClr val="5E11A6"/>
                </a:solidFill>
              </a:rPr>
              <a:t>Writes done by a single process are seen by all other processes in the order in which they were issued, but writes from different processes may be seen in a different order by different processes.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US" dirty="0">
                <a:solidFill>
                  <a:srgbClr val="FF0000"/>
                </a:solidFill>
              </a:rPr>
              <a:t>FIFO consistency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62500"/>
            <a:ext cx="9144000" cy="838200"/>
          </a:xfrm>
        </p:spPr>
        <p:txBody>
          <a:bodyPr/>
          <a:lstStyle/>
          <a:p>
            <a:pPr marL="457200" indent="0" algn="l">
              <a:buSzPct val="60000"/>
            </a:pPr>
            <a:r>
              <a:rPr lang="en-US" sz="2000" dirty="0"/>
              <a:t>A valid sequence of events of FIFO consistency</a:t>
            </a:r>
          </a:p>
        </p:txBody>
      </p:sp>
      <p:pic>
        <p:nvPicPr>
          <p:cNvPr id="223236" name="Picture 4"/>
          <p:cNvPicPr>
            <a:picLocks noChangeAspect="1" noChangeArrowheads="1"/>
          </p:cNvPicPr>
          <p:nvPr/>
        </p:nvPicPr>
        <p:blipFill>
          <a:blip r:embed="rId3"/>
          <a:srcRect l="31854" t="47734" r="29716" b="43202"/>
          <a:stretch>
            <a:fillRect/>
          </a:stretch>
        </p:blipFill>
        <p:spPr bwMode="auto">
          <a:xfrm>
            <a:off x="385763" y="1409700"/>
            <a:ext cx="8262937" cy="275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Weak </a:t>
            </a:r>
            <a:r>
              <a:rPr lang="en-US" dirty="0"/>
              <a:t>c</a:t>
            </a:r>
            <a:r>
              <a:rPr lang="en-US" dirty="0">
                <a:solidFill>
                  <a:srgbClr val="FF0000"/>
                </a:solidFill>
              </a:rPr>
              <a:t>onsistency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282700"/>
            <a:ext cx="8586788" cy="4789488"/>
          </a:xfrm>
        </p:spPr>
        <p:txBody>
          <a:bodyPr/>
          <a:lstStyle/>
          <a:p>
            <a:pPr marL="0" indent="0" algn="l"/>
            <a:r>
              <a:rPr lang="en-US" sz="2800" dirty="0"/>
              <a:t>Sequential and causal consistency defined at the level of read and write operations</a:t>
            </a:r>
          </a:p>
          <a:p>
            <a:pPr marL="635000" lvl="3" indent="-2921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0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US" sz="2400" dirty="0"/>
              <a:t>The granularity is fine</a:t>
            </a:r>
            <a:endParaRPr lang="en-US" sz="2800" dirty="0"/>
          </a:p>
          <a:p>
            <a:pPr marL="0" indent="0" algn="l"/>
            <a:r>
              <a:rPr lang="en-US" sz="2800" dirty="0"/>
              <a:t>Concurrency is typically controlled through synchronization mechanisms such as mutual exclusion or transactions  </a:t>
            </a:r>
          </a:p>
          <a:p>
            <a:pPr marL="635000" lvl="3" indent="-2921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0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US" sz="2400" dirty="0"/>
              <a:t>A sequence of reads/writes is done in an atomic block and their order is not important to other processes</a:t>
            </a:r>
          </a:p>
          <a:p>
            <a:pPr marL="635000" lvl="3" indent="-2921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0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US" sz="2400" dirty="0"/>
              <a:t>The consistency contract should be at the level of atomic blocks</a:t>
            </a:r>
          </a:p>
          <a:p>
            <a:pPr marL="1092200" lvl="4" indent="-2921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0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US" dirty="0"/>
              <a:t>granularity  should be coarser </a:t>
            </a:r>
          </a:p>
          <a:p>
            <a:pPr marL="635000" lvl="3" indent="-2921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0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US" sz="2400" dirty="0"/>
              <a:t>Associate synchronization of data store with a synchronization variable</a:t>
            </a:r>
          </a:p>
          <a:p>
            <a:pPr marL="1092200" lvl="4" indent="-2921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0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US" dirty="0"/>
              <a:t>when the data store is synchronized, all local writes by process P are propagated to all other copies, whereas writes by other processes are brought in to P's copy</a:t>
            </a:r>
            <a:endParaRPr lang="en-US" sz="16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US" dirty="0">
                <a:solidFill>
                  <a:srgbClr val="FF0000"/>
                </a:solidFill>
              </a:rPr>
              <a:t>Weak consistency</a:t>
            </a:r>
          </a:p>
        </p:txBody>
      </p:sp>
      <p:pic>
        <p:nvPicPr>
          <p:cNvPr id="231427" name="Picture 3"/>
          <p:cNvPicPr>
            <a:picLocks noChangeAspect="1" noChangeArrowheads="1"/>
          </p:cNvPicPr>
          <p:nvPr/>
        </p:nvPicPr>
        <p:blipFill>
          <a:blip r:embed="rId3"/>
          <a:srcRect l="19669" t="47885" r="48958" b="42749"/>
          <a:stretch>
            <a:fillRect/>
          </a:stretch>
        </p:blipFill>
        <p:spPr bwMode="auto">
          <a:xfrm>
            <a:off x="1828800" y="952500"/>
            <a:ext cx="55911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1428" name="Picture 4"/>
          <p:cNvPicPr>
            <a:picLocks noChangeAspect="1" noChangeArrowheads="1"/>
          </p:cNvPicPr>
          <p:nvPr/>
        </p:nvPicPr>
        <p:blipFill>
          <a:blip r:embed="rId3"/>
          <a:srcRect l="52377" t="47885" r="16890" b="42749"/>
          <a:stretch>
            <a:fillRect/>
          </a:stretch>
        </p:blipFill>
        <p:spPr bwMode="auto">
          <a:xfrm>
            <a:off x="1562100" y="3086100"/>
            <a:ext cx="54768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14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71600" y="5334000"/>
            <a:ext cx="7772400" cy="838200"/>
          </a:xfrm>
        </p:spPr>
        <p:txBody>
          <a:bodyPr/>
          <a:lstStyle/>
          <a:p>
            <a:pPr marL="609600" indent="-609600" algn="l" defTabSz="914400">
              <a:lnSpc>
                <a:spcPct val="90000"/>
              </a:lnSpc>
              <a:buClr>
                <a:schemeClr val="tx1"/>
              </a:buClr>
              <a:buSzTx/>
              <a:buFontTx/>
              <a:buAutoNum type="alphaLcParenR"/>
            </a:pPr>
            <a:r>
              <a:rPr lang="en-US" sz="2000"/>
              <a:t>A valid sequence of events for weak consistency.</a:t>
            </a:r>
          </a:p>
          <a:p>
            <a:pPr marL="609600" indent="-609600" algn="l" defTabSz="914400">
              <a:lnSpc>
                <a:spcPct val="90000"/>
              </a:lnSpc>
              <a:buClr>
                <a:schemeClr val="tx1"/>
              </a:buClr>
              <a:buSzTx/>
              <a:buFontTx/>
              <a:buAutoNum type="alphaLcParenR"/>
            </a:pPr>
            <a:r>
              <a:rPr lang="en-US" sz="2000"/>
              <a:t>An invalid sequence for weak consistency.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Weak </a:t>
            </a:r>
            <a:r>
              <a:rPr lang="en-US" dirty="0"/>
              <a:t>c</a:t>
            </a:r>
            <a:r>
              <a:rPr lang="en-US" dirty="0">
                <a:solidFill>
                  <a:srgbClr val="FF0000"/>
                </a:solidFill>
              </a:rPr>
              <a:t>onsistency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1828800"/>
            <a:ext cx="8586788" cy="4789488"/>
          </a:xfrm>
        </p:spPr>
        <p:txBody>
          <a:bodyPr/>
          <a:lstStyle/>
          <a:p>
            <a:pPr marL="0" indent="0" algn="l"/>
            <a:r>
              <a:rPr lang="en-US" sz="2800" dirty="0"/>
              <a:t>Examples of weak consistency:</a:t>
            </a:r>
          </a:p>
          <a:p>
            <a:pPr marL="0" indent="0" algn="l"/>
            <a:endParaRPr lang="en-US" sz="2800" dirty="0"/>
          </a:p>
          <a:p>
            <a:pPr marL="635000" lvl="3" indent="-2921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0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US" sz="2400" dirty="0"/>
              <a:t>Entry consistency</a:t>
            </a:r>
          </a:p>
          <a:p>
            <a:pPr marL="635000" lvl="3" indent="-2921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0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US" sz="2400" dirty="0"/>
              <a:t>Release consistency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49582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Entry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</a:t>
            </a:r>
            <a:r>
              <a:rPr lang="en-US" dirty="0">
                <a:solidFill>
                  <a:srgbClr val="FF0000"/>
                </a:solidFill>
              </a:rPr>
              <a:t>onsistency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1739871"/>
            <a:ext cx="8586788" cy="4789488"/>
          </a:xfrm>
        </p:spPr>
        <p:txBody>
          <a:bodyPr/>
          <a:lstStyle/>
          <a:p>
            <a:pPr marL="0" indent="0" algn="l"/>
            <a:r>
              <a:rPr lang="en-US" sz="2800" dirty="0"/>
              <a:t>A lock is associated with each data item</a:t>
            </a:r>
          </a:p>
          <a:p>
            <a:pPr marL="635000" lvl="3" indent="-2921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0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US" sz="2400" dirty="0"/>
              <a:t>L(x): acquire the lock for x, that is, </a:t>
            </a:r>
            <a:r>
              <a:rPr lang="en-US" sz="2400" i="1" dirty="0"/>
              <a:t>lock </a:t>
            </a:r>
            <a:r>
              <a:rPr lang="en-US" sz="2400" dirty="0"/>
              <a:t>x </a:t>
            </a:r>
          </a:p>
          <a:p>
            <a:pPr marL="635000" lvl="3" indent="-2921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0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US" sz="2400" dirty="0"/>
              <a:t>U(x): release the lock on x, or </a:t>
            </a:r>
            <a:r>
              <a:rPr lang="en-US" sz="2400" i="1" dirty="0"/>
              <a:t>unlock </a:t>
            </a:r>
            <a:r>
              <a:rPr lang="en-US" sz="2400" dirty="0"/>
              <a:t>it.</a:t>
            </a:r>
          </a:p>
          <a:p>
            <a:pPr marL="0" lvl="2" indent="-114300">
              <a:buClr>
                <a:schemeClr val="tx1"/>
              </a:buClr>
              <a:buSzPct val="60000"/>
              <a:buNone/>
              <a:tabLst>
                <a:tab pos="0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US" dirty="0"/>
              <a:t>When locking or unlocking a variable, a process is explicitly telling the underlying distributed system that the copies of that variable need to be synchronized. </a:t>
            </a:r>
          </a:p>
          <a:p>
            <a:pPr marL="0" lvl="2" indent="-114300">
              <a:buClr>
                <a:schemeClr val="tx1"/>
              </a:buClr>
              <a:buSzPct val="60000"/>
              <a:buNone/>
              <a:tabLst>
                <a:tab pos="0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endParaRPr lang="en-US" dirty="0"/>
          </a:p>
          <a:p>
            <a:pPr marL="0" lvl="2" indent="-114300">
              <a:buClr>
                <a:schemeClr val="tx1"/>
              </a:buClr>
              <a:buSzPct val="60000"/>
              <a:buNone/>
              <a:tabLst>
                <a:tab pos="0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endParaRPr lang="en-US" dirty="0"/>
          </a:p>
          <a:p>
            <a:pPr marL="0" lvl="2" indent="-114300">
              <a:buClr>
                <a:schemeClr val="tx1"/>
              </a:buClr>
              <a:buSzPct val="60000"/>
              <a:buNone/>
              <a:tabLst>
                <a:tab pos="0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endParaRPr lang="en-US" dirty="0"/>
          </a:p>
          <a:p>
            <a:pPr marL="0" lvl="2" indent="-114300">
              <a:buClr>
                <a:schemeClr val="tx1"/>
              </a:buClr>
              <a:buSzPct val="60000"/>
              <a:buNone/>
              <a:tabLst>
                <a:tab pos="0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endParaRPr lang="en-US" dirty="0"/>
          </a:p>
          <a:p>
            <a:pPr marL="0" lvl="2" indent="-114300">
              <a:buClr>
                <a:schemeClr val="tx1"/>
              </a:buClr>
              <a:buSzPct val="60000"/>
              <a:buNone/>
              <a:tabLst>
                <a:tab pos="0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US" dirty="0"/>
              <a:t>A simple read operation without locking may thus result in reading a local value that is effectively stale. </a:t>
            </a:r>
            <a:endParaRPr lang="en-US" sz="3600" dirty="0"/>
          </a:p>
          <a:p>
            <a:pPr marL="342900" lvl="3" indent="0">
              <a:buClr>
                <a:schemeClr val="tx1"/>
              </a:buClr>
              <a:buSzPct val="60000"/>
              <a:buNone/>
              <a:tabLst>
                <a:tab pos="0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endParaRPr lang="en-US" sz="3200" dirty="0"/>
          </a:p>
          <a:p>
            <a:pPr marL="0" indent="0" algn="l"/>
            <a:endParaRPr lang="en-US" sz="2800" dirty="0"/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C99780AC-F92C-4140-B12E-DDDCA1A3E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572000"/>
            <a:ext cx="5410200" cy="95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4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ln/>
        </p:spPr>
        <p:txBody>
          <a:bodyPr lIns="90000" tIns="46800" rIns="90000" bIns="4680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Distributed transactions: example 2</a:t>
            </a:r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9350" y="4581525"/>
            <a:ext cx="7696200" cy="839788"/>
          </a:xfrm>
          <a:ln/>
        </p:spPr>
        <p:txBody>
          <a:bodyPr lIns="90000" tIns="46800" rIns="90000" bIns="46800"/>
          <a:lstStyle/>
          <a:p>
            <a:pPr marL="609600" indent="-609600" algn="l">
              <a:lnSpc>
                <a:spcPct val="94000"/>
              </a:lnSpc>
              <a:spcBef>
                <a:spcPts val="563"/>
              </a:spcBef>
              <a:buClr>
                <a:schemeClr val="tx1"/>
              </a:buClr>
              <a:buSzTx/>
              <a:buFont typeface="Times New Roman" pitchFamily="-65" charset="0"/>
              <a:buAutoNum type="alphaLcParenR"/>
              <a:tabLst>
                <a:tab pos="604838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en-GB" sz="2400"/>
              <a:t>Transaction to reserve three flights commits</a:t>
            </a:r>
          </a:p>
          <a:p>
            <a:pPr marL="609600" indent="-609600" algn="l">
              <a:lnSpc>
                <a:spcPct val="90000"/>
              </a:lnSpc>
              <a:spcBef>
                <a:spcPts val="563"/>
              </a:spcBef>
              <a:buClr>
                <a:schemeClr val="tx1"/>
              </a:buClr>
              <a:buSzTx/>
              <a:buFont typeface="Times New Roman" pitchFamily="-65" charset="0"/>
              <a:buAutoNum type="alphaLcParenR"/>
              <a:tabLst>
                <a:tab pos="604838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en-GB" sz="2400"/>
              <a:t>Transaction aborts when third flight is unavailable</a:t>
            </a:r>
          </a:p>
        </p:txBody>
      </p:sp>
      <p:grpSp>
        <p:nvGrpSpPr>
          <p:cNvPr id="615428" name="Group 4"/>
          <p:cNvGrpSpPr>
            <a:grpSpLocks/>
          </p:cNvGrpSpPr>
          <p:nvPr/>
        </p:nvGrpSpPr>
        <p:grpSpPr bwMode="auto">
          <a:xfrm>
            <a:off x="838200" y="1828800"/>
            <a:ext cx="7815262" cy="2209800"/>
            <a:chOff x="527" y="998"/>
            <a:chExt cx="4923" cy="1392"/>
          </a:xfrm>
        </p:grpSpPr>
        <p:grpSp>
          <p:nvGrpSpPr>
            <p:cNvPr id="615429" name="Group 5"/>
            <p:cNvGrpSpPr>
              <a:grpSpLocks/>
            </p:cNvGrpSpPr>
            <p:nvPr/>
          </p:nvGrpSpPr>
          <p:grpSpPr bwMode="auto">
            <a:xfrm>
              <a:off x="2721" y="998"/>
              <a:ext cx="2727" cy="1389"/>
              <a:chOff x="2721" y="998"/>
              <a:chExt cx="2727" cy="1389"/>
            </a:xfrm>
          </p:grpSpPr>
          <p:sp>
            <p:nvSpPr>
              <p:cNvPr id="615430" name="AutoShape 6"/>
              <p:cNvSpPr>
                <a:spLocks noChangeArrowheads="1"/>
              </p:cNvSpPr>
              <p:nvPr/>
            </p:nvSpPr>
            <p:spPr bwMode="auto">
              <a:xfrm>
                <a:off x="2721" y="998"/>
                <a:ext cx="2728" cy="1390"/>
              </a:xfrm>
              <a:prstGeom prst="roundRect">
                <a:avLst>
                  <a:gd name="adj" fmla="val 69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431" name="Text Box 7"/>
              <p:cNvSpPr txBox="1">
                <a:spLocks noChangeArrowheads="1"/>
              </p:cNvSpPr>
              <p:nvPr/>
            </p:nvSpPr>
            <p:spPr bwMode="auto">
              <a:xfrm>
                <a:off x="2721" y="998"/>
                <a:ext cx="2728" cy="1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7000"/>
                  </a:lnSpc>
                  <a:spcBef>
                    <a:spcPts val="463"/>
                  </a:spcBef>
                  <a:buClr>
                    <a:srgbClr val="000000"/>
                  </a:buClr>
                  <a:buSzPct val="83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2000">
                    <a:latin typeface="Arial" pitchFamily="-65" charset="0"/>
                  </a:rPr>
                  <a:t>BEGIN_TRANSACTION</a:t>
                </a:r>
                <a:br>
                  <a:rPr lang="en-GB" sz="2000">
                    <a:latin typeface="Arial" pitchFamily="-65" charset="0"/>
                  </a:rPr>
                </a:br>
                <a:r>
                  <a:rPr lang="en-GB" sz="2000">
                    <a:latin typeface="Arial" pitchFamily="-65" charset="0"/>
                  </a:rPr>
                  <a:t>  reserve WP -&gt; JFK;</a:t>
                </a:r>
                <a:br>
                  <a:rPr lang="en-GB" sz="2000">
                    <a:latin typeface="Arial" pitchFamily="-65" charset="0"/>
                  </a:rPr>
                </a:br>
                <a:r>
                  <a:rPr lang="en-GB" sz="2000">
                    <a:latin typeface="Arial" pitchFamily="-65" charset="0"/>
                  </a:rPr>
                  <a:t>  reserve JFK -&gt; Nairobi;</a:t>
                </a:r>
                <a:br>
                  <a:rPr lang="en-GB" sz="2000">
                    <a:latin typeface="Arial" pitchFamily="-65" charset="0"/>
                  </a:rPr>
                </a:br>
                <a:r>
                  <a:rPr lang="en-GB" sz="2000">
                    <a:latin typeface="Arial" pitchFamily="-65" charset="0"/>
                  </a:rPr>
                  <a:t>  reserve Nairobi -&gt; Malindi full =&gt;</a:t>
                </a:r>
                <a:br>
                  <a:rPr lang="en-GB" sz="2000">
                    <a:latin typeface="Arial" pitchFamily="-65" charset="0"/>
                  </a:rPr>
                </a:br>
                <a:r>
                  <a:rPr lang="en-GB" sz="2000">
                    <a:latin typeface="Arial" pitchFamily="-65" charset="0"/>
                  </a:rPr>
                  <a:t>ABORT_TRANSACTION</a:t>
                </a:r>
              </a:p>
              <a:p>
                <a:pPr eaLnBrk="1" hangingPunct="1">
                  <a:spcBef>
                    <a:spcPts val="413"/>
                  </a:spcBef>
                  <a:buClr>
                    <a:srgbClr val="000000"/>
                  </a:buClr>
                  <a:buSzPct val="75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800">
                    <a:latin typeface="Arial" pitchFamily="-65" charset="0"/>
                  </a:rPr>
                  <a:t>                         (b)</a:t>
                </a:r>
              </a:p>
            </p:txBody>
          </p:sp>
        </p:grpSp>
        <p:grpSp>
          <p:nvGrpSpPr>
            <p:cNvPr id="615432" name="Group 8"/>
            <p:cNvGrpSpPr>
              <a:grpSpLocks/>
            </p:cNvGrpSpPr>
            <p:nvPr/>
          </p:nvGrpSpPr>
          <p:grpSpPr bwMode="auto">
            <a:xfrm>
              <a:off x="527" y="998"/>
              <a:ext cx="2191" cy="1389"/>
              <a:chOff x="527" y="998"/>
              <a:chExt cx="2191" cy="1389"/>
            </a:xfrm>
          </p:grpSpPr>
          <p:sp>
            <p:nvSpPr>
              <p:cNvPr id="615433" name="AutoShape 9"/>
              <p:cNvSpPr>
                <a:spLocks noChangeArrowheads="1"/>
              </p:cNvSpPr>
              <p:nvPr/>
            </p:nvSpPr>
            <p:spPr bwMode="auto">
              <a:xfrm>
                <a:off x="527" y="998"/>
                <a:ext cx="2192" cy="1390"/>
              </a:xfrm>
              <a:prstGeom prst="roundRect">
                <a:avLst>
                  <a:gd name="adj" fmla="val 69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434" name="Text Box 10"/>
              <p:cNvSpPr txBox="1">
                <a:spLocks noChangeArrowheads="1"/>
              </p:cNvSpPr>
              <p:nvPr/>
            </p:nvSpPr>
            <p:spPr bwMode="auto">
              <a:xfrm>
                <a:off x="527" y="998"/>
                <a:ext cx="2192" cy="1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7000"/>
                  </a:lnSpc>
                  <a:spcBef>
                    <a:spcPts val="463"/>
                  </a:spcBef>
                  <a:buClr>
                    <a:srgbClr val="000000"/>
                  </a:buClr>
                  <a:buSzPct val="83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2000" dirty="0">
                    <a:latin typeface="Arial" pitchFamily="-65" charset="0"/>
                  </a:rPr>
                  <a:t>BEGIN_TRANSACTION</a:t>
                </a:r>
                <a:br>
                  <a:rPr lang="en-GB" sz="2000" dirty="0">
                    <a:latin typeface="Arial" pitchFamily="-65" charset="0"/>
                  </a:rPr>
                </a:br>
                <a:r>
                  <a:rPr lang="en-GB" sz="2000" dirty="0">
                    <a:latin typeface="Arial" pitchFamily="-65" charset="0"/>
                  </a:rPr>
                  <a:t>  reserve WP -&gt; JFK;</a:t>
                </a:r>
                <a:br>
                  <a:rPr lang="en-GB" sz="2000" dirty="0">
                    <a:latin typeface="Arial" pitchFamily="-65" charset="0"/>
                  </a:rPr>
                </a:br>
                <a:r>
                  <a:rPr lang="en-GB" sz="2000" dirty="0">
                    <a:latin typeface="Arial" pitchFamily="-65" charset="0"/>
                  </a:rPr>
                  <a:t>  reserve JFK -&gt; Nairobi;</a:t>
                </a:r>
                <a:br>
                  <a:rPr lang="en-GB" sz="2000" dirty="0">
                    <a:latin typeface="Arial" pitchFamily="-65" charset="0"/>
                  </a:rPr>
                </a:br>
                <a:r>
                  <a:rPr lang="en-GB" sz="2000" dirty="0">
                    <a:latin typeface="Arial" pitchFamily="-65" charset="0"/>
                  </a:rPr>
                  <a:t>  reserve Nairobi -&gt; </a:t>
                </a:r>
                <a:r>
                  <a:rPr lang="en-GB" sz="2000" dirty="0" err="1">
                    <a:latin typeface="Arial" pitchFamily="-65" charset="0"/>
                  </a:rPr>
                  <a:t>Malindi</a:t>
                </a:r>
                <a:r>
                  <a:rPr lang="en-GB" sz="2000" dirty="0">
                    <a:latin typeface="Arial" pitchFamily="-65" charset="0"/>
                  </a:rPr>
                  <a:t>;</a:t>
                </a:r>
                <a:br>
                  <a:rPr lang="en-GB" sz="2000" dirty="0">
                    <a:latin typeface="Arial" pitchFamily="-65" charset="0"/>
                  </a:rPr>
                </a:br>
                <a:r>
                  <a:rPr lang="en-GB" sz="2000" dirty="0">
                    <a:latin typeface="Arial" pitchFamily="-65" charset="0"/>
                  </a:rPr>
                  <a:t>END_TRANSACTION</a:t>
                </a:r>
              </a:p>
              <a:p>
                <a:pPr eaLnBrk="1" hangingPunct="1">
                  <a:spcBef>
                    <a:spcPts val="463"/>
                  </a:spcBef>
                  <a:buClr>
                    <a:srgbClr val="000000"/>
                  </a:buClr>
                  <a:buSzPct val="83000"/>
                  <a:buFont typeface="Times New Roman" pitchFamily="-65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2000" dirty="0">
                    <a:latin typeface="Arial" pitchFamily="-65" charset="0"/>
                  </a:rPr>
                  <a:t>               (a)</a:t>
                </a:r>
              </a:p>
            </p:txBody>
          </p:sp>
        </p:grpSp>
        <p:sp>
          <p:nvSpPr>
            <p:cNvPr id="615435" name="Line 11"/>
            <p:cNvSpPr>
              <a:spLocks noChangeShapeType="1"/>
            </p:cNvSpPr>
            <p:nvPr/>
          </p:nvSpPr>
          <p:spPr bwMode="auto">
            <a:xfrm>
              <a:off x="527" y="998"/>
              <a:ext cx="2194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436" name="Line 12"/>
            <p:cNvSpPr>
              <a:spLocks noChangeShapeType="1"/>
            </p:cNvSpPr>
            <p:nvPr/>
          </p:nvSpPr>
          <p:spPr bwMode="auto">
            <a:xfrm>
              <a:off x="527" y="2390"/>
              <a:ext cx="2194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437" name="Line 13"/>
            <p:cNvSpPr>
              <a:spLocks noChangeShapeType="1"/>
            </p:cNvSpPr>
            <p:nvPr/>
          </p:nvSpPr>
          <p:spPr bwMode="auto">
            <a:xfrm>
              <a:off x="527" y="998"/>
              <a:ext cx="1" cy="1392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438" name="Line 14"/>
            <p:cNvSpPr>
              <a:spLocks noChangeShapeType="1"/>
            </p:cNvSpPr>
            <p:nvPr/>
          </p:nvSpPr>
          <p:spPr bwMode="auto">
            <a:xfrm>
              <a:off x="5450" y="998"/>
              <a:ext cx="1" cy="1392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439" name="Line 15"/>
            <p:cNvSpPr>
              <a:spLocks noChangeShapeType="1"/>
            </p:cNvSpPr>
            <p:nvPr/>
          </p:nvSpPr>
          <p:spPr bwMode="auto">
            <a:xfrm>
              <a:off x="2721" y="998"/>
              <a:ext cx="2729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440" name="Line 16"/>
            <p:cNvSpPr>
              <a:spLocks noChangeShapeType="1"/>
            </p:cNvSpPr>
            <p:nvPr/>
          </p:nvSpPr>
          <p:spPr bwMode="auto">
            <a:xfrm>
              <a:off x="2721" y="2390"/>
              <a:ext cx="2729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6799377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Release </a:t>
            </a:r>
            <a:r>
              <a:rPr lang="en-US" dirty="0"/>
              <a:t>c</a:t>
            </a:r>
            <a:r>
              <a:rPr lang="en-US" dirty="0">
                <a:solidFill>
                  <a:srgbClr val="FF0000"/>
                </a:solidFill>
              </a:rPr>
              <a:t>onsistency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282700"/>
            <a:ext cx="8586788" cy="4789488"/>
          </a:xfrm>
        </p:spPr>
        <p:txBody>
          <a:bodyPr/>
          <a:lstStyle/>
          <a:p>
            <a:pPr marL="0" lvl="3" indent="0">
              <a:buClr>
                <a:schemeClr val="tx1"/>
              </a:buClr>
              <a:buSzPct val="60000"/>
              <a:buNone/>
              <a:tabLst>
                <a:tab pos="0" algn="l"/>
                <a:tab pos="109538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US" sz="2800" dirty="0"/>
              <a:t>Divide access to a synchronization variable into two parts</a:t>
            </a:r>
          </a:p>
          <a:p>
            <a:pPr marL="0" lvl="3" indent="0">
              <a:buClr>
                <a:schemeClr val="tx1"/>
              </a:buClr>
              <a:buSzPct val="60000"/>
              <a:buNone/>
              <a:tabLst>
                <a:tab pos="0" algn="l"/>
                <a:tab pos="109538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endParaRPr lang="en-US" sz="2800" dirty="0"/>
          </a:p>
          <a:p>
            <a:pPr marL="0" lvl="3" indent="0">
              <a:buClr>
                <a:schemeClr val="tx1"/>
              </a:buClr>
              <a:buSzPct val="60000"/>
              <a:buNone/>
              <a:tabLst>
                <a:tab pos="0" algn="l"/>
                <a:tab pos="109538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US" sz="2800" dirty="0">
                <a:solidFill>
                  <a:srgbClr val="FF0000"/>
                </a:solidFill>
              </a:rPr>
              <a:t>Acquire phase: </a:t>
            </a:r>
            <a:r>
              <a:rPr lang="en-US" sz="2800" dirty="0"/>
              <a:t>forces a requester to wait until the lock on a synchronization variable is obtained and the shared data can be accessed</a:t>
            </a:r>
          </a:p>
          <a:p>
            <a:pPr marL="0" lvl="3" indent="0">
              <a:buClr>
                <a:schemeClr val="tx1"/>
              </a:buClr>
              <a:buSzPct val="60000"/>
              <a:buNone/>
              <a:tabLst>
                <a:tab pos="0" algn="l"/>
                <a:tab pos="109538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endParaRPr lang="en-US" sz="2800" dirty="0"/>
          </a:p>
          <a:p>
            <a:pPr marL="0" lvl="3" indent="0">
              <a:buClr>
                <a:schemeClr val="tx1"/>
              </a:buClr>
              <a:buSzPct val="60000"/>
              <a:buNone/>
              <a:tabLst>
                <a:tab pos="0" algn="l"/>
                <a:tab pos="109538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US" sz="2800" dirty="0">
                <a:solidFill>
                  <a:srgbClr val="FF0000"/>
                </a:solidFill>
              </a:rPr>
              <a:t>Release phase: </a:t>
            </a:r>
            <a:r>
              <a:rPr lang="en-US" sz="2800" dirty="0"/>
              <a:t>sends requestor’s local value to other servers in the data store</a:t>
            </a:r>
          </a:p>
          <a:p>
            <a:pPr marL="0" lvl="3" indent="0">
              <a:buClr>
                <a:schemeClr val="tx1"/>
              </a:buClr>
              <a:buSzPct val="60000"/>
              <a:buNone/>
              <a:tabLst>
                <a:tab pos="0" algn="l"/>
                <a:tab pos="109538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endParaRPr lang="en-US" sz="28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2" t="49245" r="24345" b="43353"/>
          <a:stretch>
            <a:fillRect/>
          </a:stretch>
        </p:blipFill>
        <p:spPr bwMode="auto">
          <a:xfrm>
            <a:off x="304800" y="4965700"/>
            <a:ext cx="8529638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Release </a:t>
            </a:r>
            <a:r>
              <a:rPr lang="en-US" dirty="0"/>
              <a:t>c</a:t>
            </a:r>
            <a:r>
              <a:rPr lang="en-US" dirty="0">
                <a:solidFill>
                  <a:srgbClr val="FF0000"/>
                </a:solidFill>
              </a:rPr>
              <a:t>onsistency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282700"/>
            <a:ext cx="8586788" cy="4789488"/>
          </a:xfrm>
        </p:spPr>
        <p:txBody>
          <a:bodyPr/>
          <a:lstStyle/>
          <a:p>
            <a:pPr marL="0" lvl="3" indent="0">
              <a:buClr>
                <a:schemeClr val="tx1"/>
              </a:buClr>
              <a:buSzPct val="60000"/>
              <a:buNone/>
              <a:tabLst>
                <a:tab pos="0" algn="l"/>
                <a:tab pos="109538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endParaRPr lang="en-US" sz="2800" dirty="0"/>
          </a:p>
          <a:p>
            <a:pPr marL="0" lvl="3" indent="0">
              <a:buClr>
                <a:schemeClr val="tx1"/>
              </a:buClr>
              <a:buSzPct val="60000"/>
              <a:buNone/>
              <a:tabLst>
                <a:tab pos="0" algn="l"/>
                <a:tab pos="109538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US" sz="2800" dirty="0"/>
              <a:t>When a lock on a shared variable is being </a:t>
            </a:r>
            <a:r>
              <a:rPr lang="en-US" sz="2800" dirty="0">
                <a:solidFill>
                  <a:srgbClr val="FF0000"/>
                </a:solidFill>
              </a:rPr>
              <a:t>released</a:t>
            </a:r>
            <a:r>
              <a:rPr lang="en-US" sz="2800" dirty="0"/>
              <a:t>, the updated variable value is sent to shared memory</a:t>
            </a:r>
          </a:p>
          <a:p>
            <a:pPr marL="0" lvl="3" indent="0">
              <a:buClr>
                <a:schemeClr val="tx1"/>
              </a:buClr>
              <a:buSzPct val="60000"/>
              <a:buNone/>
              <a:tabLst>
                <a:tab pos="0" algn="l"/>
                <a:tab pos="109538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endParaRPr lang="en-US" sz="2800" dirty="0"/>
          </a:p>
          <a:p>
            <a:pPr marL="0" lvl="3" indent="0">
              <a:buClr>
                <a:schemeClr val="tx1"/>
              </a:buClr>
              <a:buSzPct val="60000"/>
              <a:buNone/>
              <a:tabLst>
                <a:tab pos="0" algn="l"/>
                <a:tab pos="109538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US" sz="2800" dirty="0"/>
              <a:t>To view the value of a shared variable as guaranteed by the contract, an </a:t>
            </a:r>
            <a:r>
              <a:rPr lang="en-US" sz="2800" dirty="0">
                <a:solidFill>
                  <a:srgbClr val="FF0000"/>
                </a:solidFill>
              </a:rPr>
              <a:t>acquire </a:t>
            </a:r>
            <a:r>
              <a:rPr lang="en-US" sz="2800" dirty="0">
                <a:solidFill>
                  <a:schemeClr val="tx1"/>
                </a:solidFill>
              </a:rPr>
              <a:t>(i.e. a lock) is required</a:t>
            </a:r>
          </a:p>
          <a:p>
            <a:pPr marL="0" lvl="3" indent="0">
              <a:buClr>
                <a:schemeClr val="tx1"/>
              </a:buClr>
              <a:buSzPct val="60000"/>
              <a:buNone/>
              <a:tabLst>
                <a:tab pos="0" algn="l"/>
                <a:tab pos="109538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endParaRPr lang="en-US" sz="2800" dirty="0"/>
          </a:p>
          <a:p>
            <a:pPr marL="0" lvl="3" indent="0">
              <a:buClr>
                <a:schemeClr val="tx1"/>
              </a:buClr>
              <a:buSzPct val="60000"/>
              <a:buNone/>
              <a:tabLst>
                <a:tab pos="0" algn="l"/>
                <a:tab pos="109538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US" sz="2800" dirty="0"/>
              <a:t>Accesses to synchronization variables are FIFO consistent (sequential consistency is not required).</a:t>
            </a:r>
          </a:p>
          <a:p>
            <a:pPr marL="0" lvl="3" indent="0">
              <a:buClr>
                <a:schemeClr val="tx1"/>
              </a:buClr>
              <a:buSzPct val="60000"/>
              <a:buNone/>
              <a:tabLst>
                <a:tab pos="0" algn="l"/>
                <a:tab pos="109538" algn="l"/>
                <a:tab pos="558800" algn="l"/>
                <a:tab pos="1008063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81277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Release </a:t>
            </a:r>
            <a:r>
              <a:rPr lang="en-US" dirty="0"/>
              <a:t>c</a:t>
            </a:r>
            <a:r>
              <a:rPr lang="en-US" dirty="0">
                <a:solidFill>
                  <a:srgbClr val="FF0000"/>
                </a:solidFill>
              </a:rPr>
              <a:t>onsistency example: JVM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39238" cy="5029200"/>
          </a:xfrm>
        </p:spPr>
        <p:txBody>
          <a:bodyPr/>
          <a:lstStyle/>
          <a:p>
            <a:pPr marL="457200" indent="0" algn="l">
              <a:buClr>
                <a:srgbClr val="FF0000"/>
              </a:buClr>
            </a:pPr>
            <a:r>
              <a:rPr lang="en-US" sz="2800" dirty="0"/>
              <a:t>The Java Virtual Machine uses the SMP model of parallel computation.</a:t>
            </a:r>
          </a:p>
          <a:p>
            <a:pPr marL="1204912" lvl="2" indent="-342900">
              <a:buClr>
                <a:srgbClr val="FF0000"/>
              </a:buClr>
              <a:buFont typeface="Wingdings" charset="2"/>
              <a:buChar char="§"/>
            </a:pPr>
            <a:r>
              <a:rPr lang="en-US" dirty="0"/>
              <a:t>Each thread will create local copies of shared variables</a:t>
            </a:r>
          </a:p>
          <a:p>
            <a:pPr marL="1204912" lvl="2" indent="-342900">
              <a:buClr>
                <a:srgbClr val="FF0000"/>
              </a:buClr>
              <a:buFont typeface="Wingdings" charset="2"/>
              <a:buChar char="§"/>
            </a:pPr>
            <a:r>
              <a:rPr lang="en-US" dirty="0"/>
              <a:t>Calling a synchronized method is equivalent to an acquire</a:t>
            </a:r>
          </a:p>
          <a:p>
            <a:pPr marL="1204912" lvl="2" indent="-342900">
              <a:buClr>
                <a:srgbClr val="FF0000"/>
              </a:buClr>
              <a:buFont typeface="Wingdings" charset="2"/>
              <a:buChar char="§"/>
            </a:pPr>
            <a:r>
              <a:rPr lang="en-US" dirty="0"/>
              <a:t>exiting a synchronized method is equivalent to a release</a:t>
            </a:r>
          </a:p>
          <a:p>
            <a:pPr marL="457200" lvl="1" indent="0">
              <a:buClr>
                <a:srgbClr val="FF0000"/>
              </a:buClr>
              <a:buNone/>
            </a:pPr>
            <a:r>
              <a:rPr lang="en-US" dirty="0"/>
              <a:t>A release has the effect of flushing the cache to main memory</a:t>
            </a:r>
          </a:p>
          <a:p>
            <a:pPr marL="1204912" lvl="2" indent="-342900">
              <a:buClr>
                <a:srgbClr val="FF0000"/>
              </a:buClr>
              <a:buFont typeface="Wingdings" charset="2"/>
              <a:buChar char="§"/>
            </a:pPr>
            <a:r>
              <a:rPr lang="en-US" dirty="0"/>
              <a:t>writes made by this thread can be visible to other threads</a:t>
            </a:r>
          </a:p>
          <a:p>
            <a:pPr marL="457200" lvl="1" indent="0">
              <a:buClr>
                <a:srgbClr val="FF0000"/>
              </a:buClr>
              <a:buNone/>
            </a:pPr>
            <a:r>
              <a:rPr lang="en-US" dirty="0"/>
              <a:t>An acquire has the effect of invalidating the local cache so that variables will be reloaded from main memory</a:t>
            </a:r>
          </a:p>
          <a:p>
            <a:pPr marL="1204912" lvl="2" indent="-342900">
              <a:buClr>
                <a:srgbClr val="FF0000"/>
              </a:buClr>
              <a:buFont typeface="Wingdings" charset="2"/>
              <a:buChar char="§"/>
            </a:pPr>
            <a:r>
              <a:rPr lang="en-US" dirty="0"/>
              <a:t>Writes made by the previous release are made visible</a:t>
            </a:r>
          </a:p>
          <a:p>
            <a:pPr marL="800100" lvl="1" indent="-342900">
              <a:buClr>
                <a:srgbClr val="FF0000"/>
              </a:buClr>
              <a:buFont typeface="Wingdings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143000"/>
          </a:xfrm>
          <a:ln/>
        </p:spPr>
        <p:txBody>
          <a:bodyPr lIns="90000" tIns="46800" rIns="90000" bIns="46800"/>
          <a:lstStyle/>
          <a:p>
            <a:pPr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Client-centric consistency models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3363" cy="1122363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Data-centric consistency is too much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36062" cy="5114925"/>
          </a:xfrm>
          <a:ln/>
        </p:spPr>
        <p:txBody>
          <a:bodyPr lIns="0" tIns="0" rIns="0" bIns="0"/>
          <a:lstStyle/>
          <a:p>
            <a:pPr marL="457200" indent="0" algn="l">
              <a:lnSpc>
                <a:spcPct val="94000"/>
              </a:lnSpc>
              <a:spcBef>
                <a:spcPts val="763"/>
              </a:spcBef>
              <a:buClr>
                <a:schemeClr val="tx1"/>
              </a:buClr>
              <a:buSzPct val="60000"/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800" dirty="0"/>
              <a:t>Data-centric consistency models aim at providing a system-wide consistent view of a data store.</a:t>
            </a:r>
          </a:p>
          <a:p>
            <a:pPr marL="457200" indent="0" algn="l">
              <a:spcBef>
                <a:spcPts val="763"/>
              </a:spcBef>
              <a:buClr>
                <a:schemeClr val="tx1"/>
              </a:buClr>
              <a:buSzPct val="60000"/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endParaRPr lang="en-GB" sz="1200" dirty="0"/>
          </a:p>
          <a:p>
            <a:pPr marL="457200" indent="0" algn="l">
              <a:spcBef>
                <a:spcPts val="763"/>
              </a:spcBef>
              <a:buClr>
                <a:schemeClr val="tx1"/>
              </a:buClr>
              <a:buSzPct val="60000"/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800" dirty="0"/>
              <a:t>The goal is to provide consistency in the face of concurrent updates</a:t>
            </a:r>
          </a:p>
          <a:p>
            <a:pPr marL="457200" indent="0" algn="l">
              <a:spcBef>
                <a:spcPts val="763"/>
              </a:spcBef>
              <a:buClr>
                <a:schemeClr val="tx1"/>
              </a:buClr>
              <a:buSzPct val="60000"/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endParaRPr lang="en-GB" sz="1200" dirty="0"/>
          </a:p>
          <a:p>
            <a:pPr marL="457200" indent="0" algn="l">
              <a:spcBef>
                <a:spcPts val="763"/>
              </a:spcBef>
              <a:buClr>
                <a:schemeClr val="tx1"/>
              </a:buClr>
              <a:buSzPct val="60000"/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800" dirty="0"/>
              <a:t>In some data stores, there may not be concurrent updates, or if there are, they may be easy to handle:</a:t>
            </a:r>
          </a:p>
          <a:p>
            <a:pPr marL="1204912" lvl="2" indent="-342900">
              <a:spcBef>
                <a:spcPts val="663"/>
              </a:spcBef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dirty="0"/>
              <a:t>DNS: each domain has unique naming authority</a:t>
            </a:r>
          </a:p>
          <a:p>
            <a:pPr marL="1204912" lvl="2" indent="-342900">
              <a:spcBef>
                <a:spcPts val="663"/>
              </a:spcBef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dirty="0"/>
              <a:t>WWW: each web page has an owner</a:t>
            </a:r>
          </a:p>
          <a:p>
            <a:pPr marL="1204912" lvl="2" indent="-342900">
              <a:spcBef>
                <a:spcPts val="663"/>
              </a:spcBef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dirty="0"/>
              <a:t>Some database systems often have just a few processes that do updates 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Eventual consistency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47800"/>
            <a:ext cx="9144000" cy="5410200"/>
          </a:xfrm>
          <a:ln/>
        </p:spPr>
        <p:txBody>
          <a:bodyPr lIns="0" tIns="0" rIns="0" bIns="0"/>
          <a:lstStyle/>
          <a:p>
            <a:pPr marL="800100" indent="-342900" algn="l">
              <a:lnSpc>
                <a:spcPct val="94000"/>
              </a:lnSpc>
              <a:spcBef>
                <a:spcPts val="763"/>
              </a:spcBef>
              <a:buClr>
                <a:srgbClr val="000000"/>
              </a:buClr>
              <a:buSzPct val="60000"/>
              <a:tabLst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800" dirty="0"/>
              <a:t>The previous examples have in common:</a:t>
            </a:r>
          </a:p>
          <a:p>
            <a:pPr marL="1204912" lvl="2" indent="-342900">
              <a:spcBef>
                <a:spcPts val="663"/>
              </a:spcBef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dirty="0"/>
              <a:t>They tolerate some inconsistency.</a:t>
            </a:r>
          </a:p>
          <a:p>
            <a:pPr marL="1204912" lvl="2" indent="-342900">
              <a:spcBef>
                <a:spcPts val="663"/>
              </a:spcBef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dirty="0"/>
              <a:t>If no updates take place for a long time, then all replicas will eventually be consistent.</a:t>
            </a:r>
          </a:p>
          <a:p>
            <a:pPr marL="457200" indent="0" algn="l">
              <a:spcBef>
                <a:spcPts val="763"/>
              </a:spcBef>
              <a:buClr>
                <a:srgbClr val="000000"/>
              </a:buClr>
              <a:buSzPct val="60000"/>
              <a:tabLst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800" dirty="0">
                <a:solidFill>
                  <a:srgbClr val="FF0000"/>
                </a:solidFill>
              </a:rPr>
              <a:t>Eventual consistency </a:t>
            </a:r>
            <a:r>
              <a:rPr lang="en-GB" sz="2800" dirty="0"/>
              <a:t>is a consistency models that guarantees the propagation of updates to all replicas</a:t>
            </a:r>
          </a:p>
          <a:p>
            <a:pPr marL="1204912" lvl="2" indent="-342900">
              <a:buClr>
                <a:srgbClr val="000000"/>
              </a:buClr>
              <a:buSzPct val="60000"/>
              <a:buBlip>
                <a:blip r:embed="rId3"/>
              </a:buBlip>
              <a:tabLst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dirty="0"/>
              <a:t>Nothing else</a:t>
            </a:r>
          </a:p>
          <a:p>
            <a:pPr marL="1204912" lvl="2" indent="-342900">
              <a:spcBef>
                <a:spcPts val="663"/>
              </a:spcBef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dirty="0"/>
              <a:t>Cheap to implement</a:t>
            </a:r>
          </a:p>
          <a:p>
            <a:pPr marL="1204912" lvl="2" indent="-342900">
              <a:spcBef>
                <a:spcPts val="663"/>
              </a:spcBef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dirty="0"/>
              <a:t>Works fine if a client always accesses the same replica</a:t>
            </a:r>
          </a:p>
          <a:p>
            <a:pPr marL="800100" indent="-342900" algn="l">
              <a:spcBef>
                <a:spcPts val="763"/>
              </a:spcBef>
              <a:buClr>
                <a:srgbClr val="000000"/>
              </a:buClr>
              <a:buSzPct val="60000"/>
              <a:tabLst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800" dirty="0"/>
              <a:t>But what if different replicas are accessed?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Eventual Consistency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715000"/>
            <a:ext cx="9144000" cy="1143000"/>
          </a:xfrm>
          <a:ln/>
        </p:spPr>
        <p:txBody>
          <a:bodyPr lIns="0" tIns="0" rIns="0" bIns="0"/>
          <a:lstStyle/>
          <a:p>
            <a:pPr marL="338138" indent="-338138" algn="l">
              <a:lnSpc>
                <a:spcPct val="94000"/>
              </a:lnSpc>
              <a:spcBef>
                <a:spcPts val="563"/>
              </a:spcBef>
              <a:buClr>
                <a:srgbClr val="000000"/>
              </a:buClr>
              <a:buSzPct val="60000"/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000" dirty="0"/>
              <a:t>	A mobile user accessing different replicas of a distributed database.</a:t>
            </a:r>
          </a:p>
        </p:txBody>
      </p:sp>
      <p:pic>
        <p:nvPicPr>
          <p:cNvPr id="15974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l="21593" t="39577" r="19455" b="34138"/>
          <a:stretch>
            <a:fillRect/>
          </a:stretch>
        </p:blipFill>
        <p:spPr>
          <a:xfrm>
            <a:off x="1371600" y="1371600"/>
            <a:ext cx="6172200" cy="3667125"/>
          </a:xfrm>
          <a:ln/>
        </p:spPr>
      </p:pic>
      <p:sp>
        <p:nvSpPr>
          <p:cNvPr id="2" name="TextBox 1"/>
          <p:cNvSpPr txBox="1"/>
          <p:nvPr/>
        </p:nvSpPr>
        <p:spPr>
          <a:xfrm>
            <a:off x="10147300" y="635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3363" cy="1122363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Client-centric consistency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8" y="1371600"/>
            <a:ext cx="9136062" cy="4964113"/>
          </a:xfrm>
          <a:ln/>
        </p:spPr>
        <p:txBody>
          <a:bodyPr lIns="0" tIns="0" rIns="0" bIns="0"/>
          <a:lstStyle/>
          <a:p>
            <a:pPr marL="800100" indent="-342900" algn="l">
              <a:lnSpc>
                <a:spcPct val="94000"/>
              </a:lnSpc>
              <a:spcBef>
                <a:spcPts val="763"/>
              </a:spcBef>
              <a:buClr>
                <a:schemeClr val="tx1"/>
              </a:buClr>
              <a:buSzPct val="60000"/>
              <a:tabLst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800" dirty="0"/>
              <a:t>It provides consistency guarantees for a single client.</a:t>
            </a:r>
          </a:p>
          <a:p>
            <a:pPr marL="800100" indent="-342900" algn="l">
              <a:spcBef>
                <a:spcPts val="763"/>
              </a:spcBef>
              <a:buClr>
                <a:schemeClr val="tx1"/>
              </a:buClr>
              <a:buSzPct val="60000"/>
              <a:tabLst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endParaRPr lang="en-GB" sz="2800" dirty="0"/>
          </a:p>
          <a:p>
            <a:pPr marL="800100" indent="-342900" algn="l">
              <a:spcBef>
                <a:spcPts val="763"/>
              </a:spcBef>
              <a:buClr>
                <a:schemeClr val="tx1"/>
              </a:buClr>
              <a:buSzPct val="60000"/>
              <a:tabLst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800" dirty="0"/>
              <a:t>We will define several versions of client-centric consistency</a:t>
            </a:r>
          </a:p>
          <a:p>
            <a:pPr marL="800100" indent="-342900" algn="l">
              <a:spcBef>
                <a:spcPts val="763"/>
              </a:spcBef>
              <a:buClr>
                <a:schemeClr val="tx1"/>
              </a:buClr>
              <a:buSzPct val="60000"/>
              <a:tabLst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endParaRPr lang="en-GB" sz="2800" dirty="0"/>
          </a:p>
          <a:p>
            <a:pPr marL="800100" indent="-342900" algn="l">
              <a:spcBef>
                <a:spcPts val="763"/>
              </a:spcBef>
              <a:buClr>
                <a:schemeClr val="tx1"/>
              </a:buClr>
              <a:buSzPct val="60000"/>
              <a:tabLst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800" dirty="0"/>
              <a:t>Assumptions:</a:t>
            </a:r>
          </a:p>
          <a:p>
            <a:pPr marL="1204912" lvl="2" indent="-342900">
              <a:spcBef>
                <a:spcPts val="663"/>
              </a:spcBef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dirty="0"/>
              <a:t>Data store is distributed across multiple machines.</a:t>
            </a:r>
          </a:p>
          <a:p>
            <a:pPr marL="1204912" lvl="2" indent="-342900">
              <a:spcBef>
                <a:spcPts val="663"/>
              </a:spcBef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dirty="0"/>
              <a:t>A process connects to the nearest copy and all R/W operations are performed on that copy.</a:t>
            </a:r>
          </a:p>
          <a:p>
            <a:pPr marL="1204912" lvl="2" indent="-342900">
              <a:spcBef>
                <a:spcPts val="663"/>
              </a:spcBef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dirty="0"/>
              <a:t>Updates are eventually propagated to other copies.</a:t>
            </a:r>
          </a:p>
          <a:p>
            <a:pPr marL="1204912" lvl="2" indent="-342900">
              <a:spcBef>
                <a:spcPts val="663"/>
              </a:spcBef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dirty="0"/>
              <a:t>Each data item has an owner process, which is the only one that can update that item.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3363" cy="1122363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Monotonic-read consistency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8" y="1981200"/>
            <a:ext cx="9136062" cy="3668713"/>
          </a:xfrm>
          <a:ln/>
        </p:spPr>
        <p:txBody>
          <a:bodyPr lIns="0" tIns="0" rIns="0" bIns="0"/>
          <a:lstStyle/>
          <a:p>
            <a:pPr marL="457200" indent="0" algn="l">
              <a:lnSpc>
                <a:spcPct val="94000"/>
              </a:lnSpc>
              <a:spcBef>
                <a:spcPts val="763"/>
              </a:spcBef>
              <a:buClr>
                <a:schemeClr val="tx1"/>
              </a:buClr>
              <a:buSzPct val="60000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800" dirty="0"/>
              <a:t>If a process reads the value of a data item </a:t>
            </a:r>
            <a:r>
              <a:rPr lang="en-GB" sz="2800" dirty="0" err="1"/>
              <a:t>x</a:t>
            </a:r>
            <a:r>
              <a:rPr lang="en-GB" sz="2800" dirty="0"/>
              <a:t>, any successive read operations on </a:t>
            </a:r>
            <a:r>
              <a:rPr lang="en-GB" sz="2800" dirty="0" err="1"/>
              <a:t>x</a:t>
            </a:r>
            <a:r>
              <a:rPr lang="en-GB" sz="2800" dirty="0"/>
              <a:t> by that process will always return that same value or a more recent value.</a:t>
            </a:r>
          </a:p>
          <a:p>
            <a:pPr marL="457200" indent="0" algn="l">
              <a:lnSpc>
                <a:spcPct val="94000"/>
              </a:lnSpc>
              <a:spcBef>
                <a:spcPts val="763"/>
              </a:spcBef>
              <a:buClr>
                <a:schemeClr val="tx1"/>
              </a:buClr>
              <a:buSzPct val="60000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endParaRPr lang="en-GB" sz="2800" dirty="0"/>
          </a:p>
          <a:p>
            <a:pPr marL="1200150" lvl="1" indent="-342900">
              <a:lnSpc>
                <a:spcPct val="94000"/>
              </a:lnSpc>
              <a:spcBef>
                <a:spcPts val="763"/>
              </a:spcBef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400" dirty="0"/>
              <a:t>Example: replicated mail server</a:t>
            </a:r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3363" cy="1122363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Monotonic-write consistency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8" y="1905000"/>
            <a:ext cx="9136062" cy="3668713"/>
          </a:xfrm>
          <a:ln/>
        </p:spPr>
        <p:txBody>
          <a:bodyPr lIns="0" tIns="0" rIns="0" bIns="0"/>
          <a:lstStyle/>
          <a:p>
            <a:pPr marL="457200" indent="0" algn="l">
              <a:lnSpc>
                <a:spcPct val="94000"/>
              </a:lnSpc>
              <a:spcBef>
                <a:spcPts val="763"/>
              </a:spcBef>
              <a:buClr>
                <a:schemeClr val="tx1"/>
              </a:buClr>
              <a:buSzPct val="60000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800" dirty="0"/>
              <a:t>A write operation by a process on a data item </a:t>
            </a:r>
            <a:r>
              <a:rPr lang="en-GB" sz="2800" dirty="0" err="1"/>
              <a:t>x</a:t>
            </a:r>
            <a:r>
              <a:rPr lang="en-GB" sz="2800" dirty="0"/>
              <a:t> is completed before any successive write operation on </a:t>
            </a:r>
            <a:r>
              <a:rPr lang="en-GB" sz="2800" dirty="0" err="1"/>
              <a:t>x</a:t>
            </a:r>
            <a:r>
              <a:rPr lang="en-GB" sz="2800" dirty="0"/>
              <a:t> by the same process.</a:t>
            </a:r>
          </a:p>
          <a:p>
            <a:pPr marL="457200" indent="0" algn="l">
              <a:lnSpc>
                <a:spcPct val="94000"/>
              </a:lnSpc>
              <a:spcBef>
                <a:spcPts val="763"/>
              </a:spcBef>
              <a:buClr>
                <a:schemeClr val="tx1"/>
              </a:buClr>
              <a:buSzPct val="60000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endParaRPr lang="en-GB" sz="2800" dirty="0"/>
          </a:p>
          <a:p>
            <a:pPr marL="1200150" lvl="1" indent="-342900">
              <a:spcBef>
                <a:spcPts val="763"/>
              </a:spcBef>
              <a:buClr>
                <a:schemeClr val="tx1"/>
              </a:buClr>
              <a:buSzPct val="60000"/>
              <a:buFontTx/>
              <a:buBlip>
                <a:blip r:embed="rId3"/>
              </a:buBlip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400" dirty="0"/>
              <a:t>Example: a software library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143000"/>
          </a:xfrm>
          <a:ln/>
        </p:spPr>
        <p:txBody>
          <a:bodyPr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ACID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  <a:ln/>
        </p:spPr>
        <p:txBody>
          <a:bodyPr/>
          <a:lstStyle/>
          <a:p>
            <a:pPr marL="800100" indent="-342900" algn="l">
              <a:lnSpc>
                <a:spcPct val="94000"/>
              </a:lnSpc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Transactions are</a:t>
            </a:r>
            <a:endParaRPr lang="en-GB" sz="2000" dirty="0">
              <a:solidFill>
                <a:srgbClr val="FF0000"/>
              </a:solidFill>
            </a:endParaRPr>
          </a:p>
          <a:p>
            <a:pPr marL="1204912" lvl="2" indent="-342900"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solidFill>
                  <a:srgbClr val="FF0000"/>
                </a:solidFill>
              </a:rPr>
              <a:t>Atomic</a:t>
            </a:r>
            <a:r>
              <a:rPr lang="en-GB" dirty="0"/>
              <a:t>: to the outside world, the transaction happens indivisibly.</a:t>
            </a:r>
          </a:p>
          <a:p>
            <a:pPr marL="1204912" lvl="2" indent="-342900"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>
              <a:solidFill>
                <a:srgbClr val="FF0000"/>
              </a:solidFill>
            </a:endParaRPr>
          </a:p>
          <a:p>
            <a:pPr marL="1204912" lvl="2" indent="-342900"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solidFill>
                  <a:srgbClr val="FF0000"/>
                </a:solidFill>
              </a:rPr>
              <a:t>Consistent</a:t>
            </a:r>
            <a:r>
              <a:rPr lang="en-GB" dirty="0"/>
              <a:t>: the transaction does not violate system invariants.</a:t>
            </a:r>
          </a:p>
          <a:p>
            <a:pPr marL="1204912" lvl="2" indent="-342900"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>
              <a:solidFill>
                <a:srgbClr val="FF0000"/>
              </a:solidFill>
            </a:endParaRPr>
          </a:p>
          <a:p>
            <a:pPr marL="1204912" lvl="2" indent="-342900"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solidFill>
                  <a:srgbClr val="FF0000"/>
                </a:solidFill>
              </a:rPr>
              <a:t>Isolated </a:t>
            </a:r>
            <a:r>
              <a:rPr lang="en-GB" dirty="0"/>
              <a:t>(or </a:t>
            </a:r>
            <a:r>
              <a:rPr lang="en-GB" dirty="0" err="1"/>
              <a:t>serializable</a:t>
            </a:r>
            <a:r>
              <a:rPr lang="en-GB" dirty="0"/>
              <a:t>): concurrent transactions do not interfere with each other.</a:t>
            </a:r>
          </a:p>
          <a:p>
            <a:pPr marL="1204912" lvl="2" indent="-342900"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>
              <a:solidFill>
                <a:srgbClr val="FF0000"/>
              </a:solidFill>
            </a:endParaRPr>
          </a:p>
          <a:p>
            <a:pPr marL="1204912" lvl="2" indent="-342900"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solidFill>
                  <a:srgbClr val="FF0000"/>
                </a:solidFill>
              </a:rPr>
              <a:t>Durable</a:t>
            </a:r>
            <a:r>
              <a:rPr lang="en-GB" dirty="0"/>
              <a:t>: once a transaction commits, the changes are permanent.</a:t>
            </a:r>
          </a:p>
        </p:txBody>
      </p:sp>
    </p:spTree>
    <p:extLst>
      <p:ext uri="{BB962C8B-B14F-4D97-AF65-F5344CB8AC3E}">
        <p14:creationId xmlns:p14="http://schemas.microsoft.com/office/powerpoint/2010/main" val="2431188756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3363" cy="1122363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Read-your writes consistency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8" y="2133600"/>
            <a:ext cx="9136062" cy="3668713"/>
          </a:xfrm>
          <a:ln/>
        </p:spPr>
        <p:txBody>
          <a:bodyPr lIns="0" tIns="0" rIns="0" bIns="0"/>
          <a:lstStyle/>
          <a:p>
            <a:pPr marL="457200" indent="0" algn="l">
              <a:lnSpc>
                <a:spcPct val="94000"/>
              </a:lnSpc>
              <a:spcBef>
                <a:spcPts val="763"/>
              </a:spcBef>
              <a:buClr>
                <a:schemeClr val="tx1"/>
              </a:buClr>
              <a:buSzPct val="60000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800" dirty="0"/>
              <a:t>The effect of a write operation by a process on data item </a:t>
            </a:r>
            <a:r>
              <a:rPr lang="en-GB" sz="2800" dirty="0" err="1"/>
              <a:t>x</a:t>
            </a:r>
            <a:r>
              <a:rPr lang="en-GB" sz="2800" dirty="0"/>
              <a:t> will always be seen by a successive read operation on </a:t>
            </a:r>
            <a:r>
              <a:rPr lang="en-GB" sz="2800" dirty="0" err="1"/>
              <a:t>x</a:t>
            </a:r>
            <a:r>
              <a:rPr lang="en-GB" sz="2800" dirty="0"/>
              <a:t> by the same process.</a:t>
            </a:r>
          </a:p>
          <a:p>
            <a:pPr marL="457200" indent="0" algn="l">
              <a:lnSpc>
                <a:spcPct val="94000"/>
              </a:lnSpc>
              <a:spcBef>
                <a:spcPts val="763"/>
              </a:spcBef>
              <a:buClr>
                <a:schemeClr val="tx1"/>
              </a:buClr>
              <a:buSzPct val="60000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endParaRPr lang="en-GB" sz="2800" dirty="0"/>
          </a:p>
          <a:p>
            <a:pPr marL="1200150" lvl="1" indent="-342900">
              <a:lnSpc>
                <a:spcPct val="94000"/>
              </a:lnSpc>
              <a:spcBef>
                <a:spcPts val="763"/>
              </a:spcBef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400" dirty="0"/>
              <a:t>Example: updating passwords for a web resource</a:t>
            </a:r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3363" cy="1122363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Write-follow-reads consistency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8" y="1752600"/>
            <a:ext cx="9136062" cy="3668713"/>
          </a:xfrm>
          <a:ln/>
        </p:spPr>
        <p:txBody>
          <a:bodyPr lIns="0" tIns="0" rIns="0" bIns="0"/>
          <a:lstStyle/>
          <a:p>
            <a:pPr marL="457200" indent="0" algn="l">
              <a:lnSpc>
                <a:spcPct val="94000"/>
              </a:lnSpc>
              <a:spcBef>
                <a:spcPts val="763"/>
              </a:spcBef>
              <a:buClr>
                <a:schemeClr val="tx1"/>
              </a:buClr>
              <a:buSzPct val="60000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800" dirty="0"/>
              <a:t>A write operation by a process on a data item </a:t>
            </a:r>
            <a:r>
              <a:rPr lang="en-GB" sz="2800" dirty="0" err="1"/>
              <a:t>x</a:t>
            </a:r>
            <a:r>
              <a:rPr lang="en-GB" sz="2800" dirty="0"/>
              <a:t> following a previous read operation by the same process, is guaranteed to take place on the same or a more recent value of </a:t>
            </a:r>
            <a:r>
              <a:rPr lang="en-GB" sz="2800" dirty="0" err="1"/>
              <a:t>x</a:t>
            </a:r>
            <a:r>
              <a:rPr lang="en-GB" sz="2800" dirty="0"/>
              <a:t> that was read.</a:t>
            </a:r>
          </a:p>
          <a:p>
            <a:pPr marL="800100" indent="-342900" algn="l">
              <a:lnSpc>
                <a:spcPct val="94000"/>
              </a:lnSpc>
              <a:spcBef>
                <a:spcPts val="763"/>
              </a:spcBef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endParaRPr lang="en-GB" sz="2800" dirty="0"/>
          </a:p>
          <a:p>
            <a:pPr marL="1200150" lvl="1" indent="-342900">
              <a:lnSpc>
                <a:spcPct val="94000"/>
              </a:lnSpc>
              <a:spcBef>
                <a:spcPts val="763"/>
              </a:spcBef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400" dirty="0"/>
              <a:t>Example: newsgroups.</a:t>
            </a:r>
          </a:p>
        </p:txBody>
      </p: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1" y="2286000"/>
            <a:ext cx="9144000" cy="1143000"/>
          </a:xfrm>
          <a:ln/>
        </p:spPr>
        <p:txBody>
          <a:bodyPr lIns="90000" tIns="46800" rIns="90000" bIns="46800"/>
          <a:lstStyle/>
          <a:p>
            <a:pPr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Implementing replica consistency</a:t>
            </a:r>
          </a:p>
        </p:txBody>
      </p:sp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3363" cy="1122363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Distribution protocols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8" y="1828800"/>
            <a:ext cx="9136062" cy="3668713"/>
          </a:xfrm>
          <a:ln/>
        </p:spPr>
        <p:txBody>
          <a:bodyPr lIns="0" tIns="0" rIns="0" bIns="0"/>
          <a:lstStyle/>
          <a:p>
            <a:pPr marL="457200" indent="0" algn="l">
              <a:lnSpc>
                <a:spcPct val="94000"/>
              </a:lnSpc>
              <a:spcBef>
                <a:spcPts val="763"/>
              </a:spcBef>
              <a:buSzPct val="60000"/>
              <a:tabLst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800" dirty="0"/>
              <a:t>There are different ways of propagating (distributing) updates to replicas</a:t>
            </a:r>
          </a:p>
          <a:p>
            <a:pPr marL="1200150" lvl="1" indent="-342900">
              <a:spcBef>
                <a:spcPts val="763"/>
              </a:spcBef>
              <a:buSzPct val="60000"/>
              <a:buFont typeface="StarSymbol" charset="0"/>
              <a:buBlip>
                <a:blip r:embed="rId3"/>
              </a:buBlip>
              <a:tabLst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400" dirty="0"/>
              <a:t>independent of the consistency model that is supported</a:t>
            </a:r>
          </a:p>
          <a:p>
            <a:pPr marL="800100" indent="-342900" algn="l">
              <a:spcBef>
                <a:spcPts val="763"/>
              </a:spcBef>
              <a:buSzPct val="60000"/>
              <a:tabLst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endParaRPr lang="en-GB" sz="2800" dirty="0"/>
          </a:p>
          <a:p>
            <a:pPr marL="800100" indent="-342900" algn="l">
              <a:spcBef>
                <a:spcPts val="763"/>
              </a:spcBef>
              <a:buSzPct val="60000"/>
              <a:tabLst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800" dirty="0"/>
              <a:t>Before we discuss them, we need to discuss the following:</a:t>
            </a:r>
          </a:p>
          <a:p>
            <a:pPr marL="1200150" lvl="1" indent="-342900">
              <a:spcBef>
                <a:spcPts val="763"/>
              </a:spcBef>
              <a:buSzPct val="60000"/>
              <a:buFont typeface="StarSymbol" charset="0"/>
              <a:buBlip>
                <a:blip r:embed="rId3"/>
              </a:buBlip>
              <a:tabLst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400" dirty="0"/>
              <a:t>When, where, and by whom copies of the data store are to be placed?</a:t>
            </a:r>
          </a:p>
        </p:txBody>
      </p:sp>
    </p:spTree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Replica placement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715000"/>
            <a:ext cx="9144000" cy="1143000"/>
          </a:xfrm>
          <a:ln/>
        </p:spPr>
        <p:txBody>
          <a:bodyPr lIns="0" tIns="0" rIns="0" bIns="0"/>
          <a:lstStyle/>
          <a:p>
            <a:pPr marL="338138" indent="11113" algn="l">
              <a:lnSpc>
                <a:spcPct val="94000"/>
              </a:lnSpc>
              <a:spcBef>
                <a:spcPts val="563"/>
              </a:spcBef>
              <a:buClr>
                <a:srgbClr val="000000"/>
              </a:buClr>
              <a:buSzPct val="60000"/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000" dirty="0"/>
              <a:t>The logical organization of different kinds of copies of a data store into three concentric rings.</a:t>
            </a:r>
          </a:p>
        </p:txBody>
      </p:sp>
      <p:pic>
        <p:nvPicPr>
          <p:cNvPr id="13414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l="21593" t="45015" r="18385" b="37764"/>
          <a:stretch>
            <a:fillRect/>
          </a:stretch>
        </p:blipFill>
        <p:spPr>
          <a:xfrm>
            <a:off x="1143000" y="1295400"/>
            <a:ext cx="7315200" cy="3667125"/>
          </a:xfrm>
          <a:ln/>
        </p:spPr>
      </p:pic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3363" cy="1122363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Permanent replicas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8" y="1447800"/>
            <a:ext cx="9136062" cy="3668713"/>
          </a:xfrm>
          <a:ln/>
        </p:spPr>
        <p:txBody>
          <a:bodyPr lIns="0" tIns="0" rIns="0" bIns="0"/>
          <a:lstStyle/>
          <a:p>
            <a:pPr marL="800100" indent="-342900" algn="l">
              <a:lnSpc>
                <a:spcPct val="94000"/>
              </a:lnSpc>
              <a:spcBef>
                <a:spcPts val="763"/>
              </a:spcBef>
              <a:buSzPct val="60000"/>
              <a:tabLst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800" dirty="0"/>
              <a:t>Initial set of replicas</a:t>
            </a:r>
          </a:p>
          <a:p>
            <a:pPr marL="1200150" lvl="1" indent="-342900">
              <a:spcBef>
                <a:spcPts val="763"/>
              </a:spcBef>
              <a:buSzPct val="60000"/>
              <a:buFont typeface="Times New Roman" pitchFamily="-65" charset="0"/>
              <a:buBlip>
                <a:blip r:embed="rId3"/>
              </a:buBlip>
              <a:tabLst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400" dirty="0"/>
              <a:t>Example: mirroring web sites to a few servers</a:t>
            </a:r>
          </a:p>
          <a:p>
            <a:pPr marL="1200150" lvl="1" indent="-342900">
              <a:spcBef>
                <a:spcPts val="763"/>
              </a:spcBef>
              <a:buSzPct val="60000"/>
              <a:buFont typeface="Times New Roman" pitchFamily="-65" charset="0"/>
              <a:buBlip>
                <a:blip r:embed="rId3"/>
              </a:buBlip>
              <a:tabLst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400" dirty="0"/>
              <a:t>Example: web site whose files are replicated across a few servers on a LAN; requests are forwarded to copies in a round-robin fashion</a:t>
            </a:r>
          </a:p>
        </p:txBody>
      </p:sp>
    </p:spTree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Server-Initiated Replicas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334000"/>
            <a:ext cx="9144000" cy="1524000"/>
          </a:xfrm>
          <a:ln/>
        </p:spPr>
        <p:txBody>
          <a:bodyPr lIns="0" tIns="0" rIns="0" bIns="0"/>
          <a:lstStyle/>
          <a:p>
            <a:pPr marL="338138" indent="-338138">
              <a:lnSpc>
                <a:spcPct val="94000"/>
              </a:lnSpc>
              <a:spcBef>
                <a:spcPts val="763"/>
              </a:spcBef>
              <a:buClr>
                <a:srgbClr val="000000"/>
              </a:buClr>
              <a:buSzPct val="60000"/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000"/>
              <a:t>Counting access requests from different clients.</a:t>
            </a:r>
          </a:p>
        </p:txBody>
      </p:sp>
      <p:pic>
        <p:nvPicPr>
          <p:cNvPr id="13824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l="30571" t="45317" r="28435" b="38066"/>
          <a:stretch>
            <a:fillRect/>
          </a:stretch>
        </p:blipFill>
        <p:spPr>
          <a:xfrm>
            <a:off x="1143000" y="1371600"/>
            <a:ext cx="6858000" cy="3667125"/>
          </a:xfrm>
          <a:ln/>
        </p:spPr>
      </p:pic>
    </p:spTree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3363" cy="1122363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Client-initiated replicas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8" y="1752600"/>
            <a:ext cx="9136062" cy="3668713"/>
          </a:xfrm>
          <a:ln/>
        </p:spPr>
        <p:txBody>
          <a:bodyPr lIns="0" tIns="0" rIns="0" bIns="0"/>
          <a:lstStyle/>
          <a:p>
            <a:pPr marL="800100" indent="-342900" algn="l">
              <a:lnSpc>
                <a:spcPct val="94000"/>
              </a:lnSpc>
              <a:spcBef>
                <a:spcPts val="763"/>
              </a:spcBef>
              <a:buClr>
                <a:schemeClr val="tx1"/>
              </a:buClr>
              <a:buSzPct val="60000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800" dirty="0"/>
              <a:t>Caches</a:t>
            </a:r>
          </a:p>
          <a:p>
            <a:pPr marL="800100" indent="-342900" algn="l">
              <a:spcBef>
                <a:spcPts val="763"/>
              </a:spcBef>
              <a:buClr>
                <a:schemeClr val="tx1"/>
              </a:buClr>
              <a:buSzPct val="60000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endParaRPr lang="en-GB" sz="2800" dirty="0"/>
          </a:p>
          <a:p>
            <a:pPr marL="457200" indent="0" algn="l">
              <a:spcBef>
                <a:spcPts val="763"/>
              </a:spcBef>
              <a:buClr>
                <a:schemeClr val="tx1"/>
              </a:buClr>
              <a:buSzPct val="60000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800" dirty="0"/>
              <a:t>Goal is only to improve performance, not enhance reliability</a:t>
            </a:r>
          </a:p>
        </p:txBody>
      </p:sp>
    </p:spTree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3363" cy="1122363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Update propagation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8" y="1828800"/>
            <a:ext cx="9136062" cy="5029200"/>
          </a:xfrm>
          <a:ln/>
        </p:spPr>
        <p:txBody>
          <a:bodyPr lIns="0" tIns="0" rIns="0" bIns="0"/>
          <a:lstStyle/>
          <a:p>
            <a:pPr marL="457200" indent="0" algn="l">
              <a:lnSpc>
                <a:spcPct val="94000"/>
              </a:lnSpc>
              <a:spcBef>
                <a:spcPts val="763"/>
              </a:spcBef>
              <a:buSzPct val="60000"/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800" dirty="0"/>
              <a:t>Updates are initiated by a client and subsequently forwarded to one of the copies.</a:t>
            </a:r>
          </a:p>
          <a:p>
            <a:pPr marL="800100" indent="-342900" algn="l">
              <a:spcBef>
                <a:spcPts val="763"/>
              </a:spcBef>
              <a:buSzPct val="60000"/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endParaRPr lang="en-GB" sz="2800" dirty="0"/>
          </a:p>
          <a:p>
            <a:pPr marL="457200" indent="0" algn="l">
              <a:spcBef>
                <a:spcPts val="763"/>
              </a:spcBef>
              <a:buSzPct val="60000"/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800" dirty="0"/>
              <a:t>From the copies, updates should be propagated to other copies.</a:t>
            </a:r>
          </a:p>
          <a:p>
            <a:pPr marL="800100" indent="-342900" algn="l">
              <a:spcBef>
                <a:spcPts val="763"/>
              </a:spcBef>
              <a:buSzPct val="60000"/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endParaRPr lang="en-GB" sz="2800" dirty="0"/>
          </a:p>
          <a:p>
            <a:pPr marL="800100" indent="-342900" algn="l">
              <a:spcBef>
                <a:spcPts val="763"/>
              </a:spcBef>
              <a:buSzPct val="60000"/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800" dirty="0"/>
              <a:t>What to propagate?</a:t>
            </a:r>
          </a:p>
          <a:p>
            <a:pPr marL="1204912" lvl="2" indent="-342900">
              <a:spcBef>
                <a:spcPts val="663"/>
              </a:spcBef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dirty="0"/>
              <a:t>Propagate only notifications of an update</a:t>
            </a:r>
          </a:p>
          <a:p>
            <a:pPr marL="1204912" lvl="2" indent="-342900">
              <a:spcBef>
                <a:spcPts val="663"/>
              </a:spcBef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dirty="0"/>
              <a:t>Transfer updated data from one copy to another</a:t>
            </a:r>
          </a:p>
          <a:p>
            <a:pPr marL="1204912" lvl="2" indent="-342900">
              <a:spcBef>
                <a:spcPts val="663"/>
              </a:spcBef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dirty="0"/>
              <a:t>Propagate the update operation to other copies</a:t>
            </a:r>
          </a:p>
        </p:txBody>
      </p:sp>
    </p:spTree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3363" cy="1122363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Push or pull?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8" y="1295400"/>
            <a:ext cx="9136062" cy="5010150"/>
          </a:xfrm>
          <a:ln/>
        </p:spPr>
        <p:txBody>
          <a:bodyPr lIns="0" tIns="0" rIns="0" bIns="0"/>
          <a:lstStyle/>
          <a:p>
            <a:pPr marL="457200" indent="0" algn="l">
              <a:lnSpc>
                <a:spcPct val="94000"/>
              </a:lnSpc>
              <a:spcBef>
                <a:spcPts val="763"/>
              </a:spcBef>
              <a:buSzPct val="60000"/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800" dirty="0"/>
              <a:t>In a push-based approach, updates are propagated to replicas without those replicas even asking for the updates</a:t>
            </a:r>
          </a:p>
          <a:p>
            <a:pPr marL="1204912" lvl="2" indent="-342900">
              <a:lnSpc>
                <a:spcPct val="90000"/>
              </a:lnSpc>
              <a:spcBef>
                <a:spcPts val="663"/>
              </a:spcBef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dirty="0"/>
              <a:t>Useful when ???</a:t>
            </a:r>
          </a:p>
          <a:p>
            <a:pPr marL="1204912" lvl="2" indent="-342900">
              <a:lnSpc>
                <a:spcPct val="90000"/>
              </a:lnSpc>
              <a:spcBef>
                <a:spcPts val="663"/>
              </a:spcBef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dirty="0"/>
              <a:t>Used between permanent and server-initiated replicas, and even client caches</a:t>
            </a:r>
          </a:p>
          <a:p>
            <a:pPr marL="457200" indent="0" algn="l">
              <a:lnSpc>
                <a:spcPct val="90000"/>
              </a:lnSpc>
              <a:spcBef>
                <a:spcPts val="763"/>
              </a:spcBef>
              <a:buSzPct val="60000"/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endParaRPr lang="en-GB" sz="2800" dirty="0"/>
          </a:p>
          <a:p>
            <a:pPr marL="457200" indent="0" algn="l">
              <a:lnSpc>
                <a:spcPct val="90000"/>
              </a:lnSpc>
              <a:spcBef>
                <a:spcPts val="763"/>
              </a:spcBef>
              <a:buSzPct val="60000"/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800" dirty="0"/>
              <a:t>In a pull-based approach, a server or client requests another server to send it any updates it has at that moment</a:t>
            </a:r>
          </a:p>
          <a:p>
            <a:pPr marL="1204912" lvl="2" indent="-342900">
              <a:lnSpc>
                <a:spcPct val="90000"/>
              </a:lnSpc>
              <a:spcBef>
                <a:spcPts val="663"/>
              </a:spcBef>
              <a:buSzPct val="60000"/>
              <a:buFontTx/>
              <a:buBlip>
                <a:blip r:embed="rId3"/>
              </a:buBlip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dirty="0"/>
              <a:t>Useful when ???</a:t>
            </a:r>
          </a:p>
          <a:p>
            <a:pPr marL="1204912" lvl="2" indent="-342900">
              <a:lnSpc>
                <a:spcPct val="90000"/>
              </a:lnSpc>
              <a:spcBef>
                <a:spcPts val="663"/>
              </a:spcBef>
              <a:buSzPct val="60000"/>
              <a:buFontTx/>
              <a:buBlip>
                <a:blip r:embed="rId3"/>
              </a:buBlip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dirty="0"/>
              <a:t>Example: web caches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N</a:t>
            </a:r>
            <a:r>
              <a:rPr lang="en-GB" dirty="0">
                <a:solidFill>
                  <a:srgbClr val="FF0000"/>
                </a:solidFill>
              </a:rPr>
              <a:t>ested and distributed transactions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38400" y="5181600"/>
            <a:ext cx="6705600" cy="1676400"/>
          </a:xfrm>
          <a:ln/>
        </p:spPr>
        <p:txBody>
          <a:bodyPr lIns="90000" tIns="46800" rIns="90000" bIns="46800"/>
          <a:lstStyle/>
          <a:p>
            <a:pPr marL="749300" indent="-406400" algn="l">
              <a:lnSpc>
                <a:spcPct val="94000"/>
              </a:lnSpc>
              <a:spcBef>
                <a:spcPts val="563"/>
              </a:spcBef>
              <a:buClr>
                <a:srgbClr val="000000"/>
              </a:buClr>
              <a:buSzTx/>
              <a:buFont typeface="Times New Roman" pitchFamily="-65" charset="0"/>
              <a:buAutoNum type="alphaLcParenR"/>
              <a:tabLst>
                <a:tab pos="604838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en-GB" sz="2400" dirty="0"/>
              <a:t>A nested transaction</a:t>
            </a:r>
          </a:p>
          <a:p>
            <a:pPr marL="749300" indent="-406400" algn="l">
              <a:lnSpc>
                <a:spcPct val="90000"/>
              </a:lnSpc>
              <a:spcBef>
                <a:spcPts val="563"/>
              </a:spcBef>
              <a:buClr>
                <a:srgbClr val="000000"/>
              </a:buClr>
              <a:buSzTx/>
              <a:buFont typeface="Times New Roman" pitchFamily="-65" charset="0"/>
              <a:buAutoNum type="alphaLcParenR"/>
              <a:tabLst>
                <a:tab pos="604838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en-GB" sz="2400" dirty="0"/>
              <a:t>A distributed transaction</a:t>
            </a:r>
          </a:p>
        </p:txBody>
      </p:sp>
      <p:pic>
        <p:nvPicPr>
          <p:cNvPr id="61952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l="24345" t="43202" r="21567" b="37613"/>
          <a:stretch>
            <a:fillRect/>
          </a:stretch>
        </p:blipFill>
        <p:spPr>
          <a:xfrm>
            <a:off x="609600" y="1295400"/>
            <a:ext cx="8001000" cy="3671888"/>
          </a:xfrm>
          <a:ln/>
        </p:spPr>
      </p:pic>
    </p:spTree>
    <p:extLst>
      <p:ext uri="{BB962C8B-B14F-4D97-AF65-F5344CB8AC3E}">
        <p14:creationId xmlns:p14="http://schemas.microsoft.com/office/powerpoint/2010/main" val="553158128"/>
      </p:ext>
    </p:extLst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3363" cy="1122363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Push or pull?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8" y="1295400"/>
            <a:ext cx="9136062" cy="5010150"/>
          </a:xfrm>
          <a:ln/>
        </p:spPr>
        <p:txBody>
          <a:bodyPr lIns="0" tIns="0" rIns="0" bIns="0"/>
          <a:lstStyle/>
          <a:p>
            <a:pPr marL="457200" indent="0" algn="l">
              <a:lnSpc>
                <a:spcPct val="94000"/>
              </a:lnSpc>
              <a:spcBef>
                <a:spcPts val="763"/>
              </a:spcBef>
              <a:buSzPct val="60000"/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800" dirty="0"/>
              <a:t>In a push-based approach, updates are propagated to replicas without those replicas even asking for the updates</a:t>
            </a:r>
          </a:p>
          <a:p>
            <a:pPr marL="1204912" lvl="2" indent="-342900">
              <a:lnSpc>
                <a:spcPct val="90000"/>
              </a:lnSpc>
              <a:spcBef>
                <a:spcPts val="663"/>
              </a:spcBef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dirty="0"/>
              <a:t>Useful when ratio of reads vs. writes is high</a:t>
            </a:r>
          </a:p>
          <a:p>
            <a:pPr marL="1204912" lvl="2" indent="-342900">
              <a:lnSpc>
                <a:spcPct val="90000"/>
              </a:lnSpc>
              <a:spcBef>
                <a:spcPts val="663"/>
              </a:spcBef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dirty="0"/>
              <a:t>Used between permanent and server-initiated replicas, and even client caches</a:t>
            </a:r>
          </a:p>
          <a:p>
            <a:pPr marL="457200" indent="0" algn="l">
              <a:lnSpc>
                <a:spcPct val="90000"/>
              </a:lnSpc>
              <a:spcBef>
                <a:spcPts val="763"/>
              </a:spcBef>
              <a:buSzPct val="60000"/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endParaRPr lang="en-GB" sz="2800" dirty="0"/>
          </a:p>
          <a:p>
            <a:pPr marL="457200" indent="0" algn="l">
              <a:lnSpc>
                <a:spcPct val="90000"/>
              </a:lnSpc>
              <a:spcBef>
                <a:spcPts val="763"/>
              </a:spcBef>
              <a:buSzPct val="60000"/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800" dirty="0"/>
              <a:t>In a pull-based approach, a server or client requests another server to send it any updates it has at that moment</a:t>
            </a:r>
          </a:p>
          <a:p>
            <a:pPr marL="1204912" lvl="2" indent="-342900">
              <a:lnSpc>
                <a:spcPct val="90000"/>
              </a:lnSpc>
              <a:spcBef>
                <a:spcPts val="663"/>
              </a:spcBef>
              <a:buSzPct val="60000"/>
              <a:buFontTx/>
              <a:buBlip>
                <a:blip r:embed="rId3"/>
              </a:buBlip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dirty="0"/>
              <a:t>Useful when ratio of reads vs. writes is low</a:t>
            </a:r>
          </a:p>
          <a:p>
            <a:pPr marL="1204912" lvl="2" indent="-342900">
              <a:lnSpc>
                <a:spcPct val="90000"/>
              </a:lnSpc>
              <a:spcBef>
                <a:spcPts val="663"/>
              </a:spcBef>
              <a:buSzPct val="60000"/>
              <a:buFontTx/>
              <a:buBlip>
                <a:blip r:embed="rId3"/>
              </a:buBlip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dirty="0"/>
              <a:t>Example: web caches</a:t>
            </a:r>
          </a:p>
        </p:txBody>
      </p:sp>
    </p:spTree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Pull versus Push Protocols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334000"/>
            <a:ext cx="9144000" cy="1524000"/>
          </a:xfrm>
          <a:ln/>
        </p:spPr>
        <p:txBody>
          <a:bodyPr lIns="0" tIns="0" rIns="0" bIns="0"/>
          <a:lstStyle/>
          <a:p>
            <a:pPr marL="338138" indent="11113" algn="l">
              <a:lnSpc>
                <a:spcPct val="94000"/>
              </a:lnSpc>
              <a:spcBef>
                <a:spcPts val="563"/>
              </a:spcBef>
              <a:buClr>
                <a:srgbClr val="000000"/>
              </a:buClr>
              <a:buSzPct val="60000"/>
              <a:tabLst>
                <a:tab pos="338138" algn="l"/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000" dirty="0"/>
              <a:t>A comparison between push-based and pull-based protocols in the case of multiple client, single server systems.</a:t>
            </a:r>
            <a:endParaRPr lang="en-GB" sz="2800" dirty="0"/>
          </a:p>
        </p:txBody>
      </p:sp>
      <p:graphicFrame>
        <p:nvGraphicFramePr>
          <p:cNvPr id="146458" name="Group 26"/>
          <p:cNvGraphicFramePr>
            <a:graphicFrameLocks noGrp="1"/>
          </p:cNvGraphicFramePr>
          <p:nvPr>
            <p:ph sz="half" idx="2"/>
          </p:nvPr>
        </p:nvGraphicFramePr>
        <p:xfrm>
          <a:off x="609600" y="1447800"/>
          <a:ext cx="8153400" cy="3321050"/>
        </p:xfrm>
        <a:graphic>
          <a:graphicData uri="http://schemas.openxmlformats.org/drawingml/2006/table">
            <a:tbl>
              <a:tblPr/>
              <a:tblGrid>
                <a:gridCol w="195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</a:rPr>
                        <a:t>Issue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</a:rPr>
                        <a:t>Push-based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</a:rPr>
                        <a:t>Pull-based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</a:rPr>
                        <a:t>State of server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</a:rPr>
                        <a:t>List of client replicas and caches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</a:rPr>
                        <a:t>None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</a:rPr>
                        <a:t>Messages sent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</a:rPr>
                        <a:t>Update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</a:rPr>
                        <a:t>Poll and update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4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</a:rPr>
                        <a:t>Response time at client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</a:rPr>
                        <a:t>Immediate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</a:rPr>
                        <a:t>Fetch-update time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4950" cy="1123950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Consistency protocols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9124950" cy="5029200"/>
          </a:xfrm>
          <a:ln/>
        </p:spPr>
        <p:txBody>
          <a:bodyPr lIns="0" tIns="0" rIns="0" bIns="0"/>
          <a:lstStyle/>
          <a:p>
            <a:pPr marL="457200" indent="0" algn="l">
              <a:lnSpc>
                <a:spcPct val="94000"/>
              </a:lnSpc>
              <a:spcBef>
                <a:spcPts val="713"/>
              </a:spcBef>
              <a:buClr>
                <a:srgbClr val="000000"/>
              </a:buClr>
              <a:buSzPct val="60000"/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sz="2800" dirty="0"/>
              <a:t>A consistency protocol describes an implementation of a specific consistency model</a:t>
            </a:r>
          </a:p>
          <a:p>
            <a:pPr marL="457200" indent="0" algn="l">
              <a:lnSpc>
                <a:spcPct val="94000"/>
              </a:lnSpc>
              <a:spcBef>
                <a:spcPts val="713"/>
              </a:spcBef>
              <a:buClr>
                <a:srgbClr val="000000"/>
              </a:buClr>
              <a:buSzPct val="60000"/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endParaRPr lang="en-GB" sz="1000" dirty="0"/>
          </a:p>
          <a:p>
            <a:pPr marL="457200" indent="0" algn="l">
              <a:lnSpc>
                <a:spcPct val="94000"/>
              </a:lnSpc>
              <a:spcBef>
                <a:spcPts val="713"/>
              </a:spcBef>
              <a:buClr>
                <a:srgbClr val="000000"/>
              </a:buClr>
              <a:buSzPct val="60000"/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sz="2800" dirty="0"/>
              <a:t>Protocols for client-centric consistency models</a:t>
            </a:r>
          </a:p>
          <a:p>
            <a:pPr marL="457200" indent="0" algn="l">
              <a:lnSpc>
                <a:spcPct val="94000"/>
              </a:lnSpc>
              <a:spcBef>
                <a:spcPts val="713"/>
              </a:spcBef>
              <a:buClr>
                <a:srgbClr val="000000"/>
              </a:buClr>
              <a:buSzPct val="60000"/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endParaRPr lang="en-GB" sz="1000" dirty="0"/>
          </a:p>
          <a:p>
            <a:pPr marL="457200" indent="0" algn="l">
              <a:lnSpc>
                <a:spcPct val="94000"/>
              </a:lnSpc>
              <a:spcBef>
                <a:spcPts val="713"/>
              </a:spcBef>
              <a:buClr>
                <a:srgbClr val="000000"/>
              </a:buClr>
              <a:buSzPct val="60000"/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sz="2800" dirty="0"/>
              <a:t>Protocols for data-centric consistency models</a:t>
            </a:r>
          </a:p>
          <a:p>
            <a:pPr marL="1214437" lvl="2" indent="-352425">
              <a:spcBef>
                <a:spcPts val="613"/>
              </a:spcBef>
              <a:buClr>
                <a:srgbClr val="000000"/>
              </a:buClr>
              <a:buSzPct val="60000"/>
              <a:buBlip>
                <a:blip r:embed="rId3"/>
              </a:buBlip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dirty="0"/>
              <a:t>Focus on consistency models in which operations are globally serialized (Sequential consistency, Atomic transactions, Weak consistency with synchronization variables)</a:t>
            </a:r>
          </a:p>
          <a:p>
            <a:pPr marL="809625" indent="-352425" algn="l">
              <a:spcBef>
                <a:spcPts val="713"/>
              </a:spcBef>
              <a:buClr>
                <a:srgbClr val="000000"/>
              </a:buClr>
              <a:buSzPct val="60000"/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endParaRPr lang="en-GB" sz="1000" dirty="0"/>
          </a:p>
        </p:txBody>
      </p:sp>
    </p:spTree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3363" cy="1122363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Implementing </a:t>
            </a:r>
            <a:r>
              <a:rPr lang="en-GB" dirty="0"/>
              <a:t>monotonic-read consistency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8" y="1219200"/>
            <a:ext cx="9136062" cy="5638800"/>
          </a:xfrm>
          <a:ln/>
        </p:spPr>
        <p:txBody>
          <a:bodyPr lIns="0" tIns="0" rIns="0" bIns="0"/>
          <a:lstStyle/>
          <a:p>
            <a:pPr marL="800100" indent="-342900" algn="l">
              <a:lnSpc>
                <a:spcPct val="94000"/>
              </a:lnSpc>
              <a:spcBef>
                <a:spcPts val="763"/>
              </a:spcBef>
              <a:buClr>
                <a:schemeClr val="tx1"/>
              </a:buClr>
              <a:buSzPct val="60000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800" dirty="0"/>
              <a:t>Each write operation is assigned a unique global ID.</a:t>
            </a:r>
          </a:p>
          <a:p>
            <a:pPr marL="800100" indent="-342900" algn="l">
              <a:spcBef>
                <a:spcPts val="763"/>
              </a:spcBef>
              <a:buClr>
                <a:schemeClr val="tx1"/>
              </a:buClr>
              <a:buSzPct val="60000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endParaRPr lang="en-GB" sz="800" dirty="0"/>
          </a:p>
          <a:p>
            <a:pPr marL="800100" indent="-342900" algn="l">
              <a:spcBef>
                <a:spcPts val="763"/>
              </a:spcBef>
              <a:buClr>
                <a:schemeClr val="tx1"/>
              </a:buClr>
              <a:buSzPct val="60000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800" dirty="0"/>
              <a:t>Every client keeps track of a:</a:t>
            </a:r>
          </a:p>
          <a:p>
            <a:pPr marL="1204912" lvl="2" indent="-342900">
              <a:spcBef>
                <a:spcPts val="663"/>
              </a:spcBef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dirty="0"/>
              <a:t>Write set of IDs of writes performed by that client.</a:t>
            </a:r>
          </a:p>
          <a:p>
            <a:pPr marL="1204912" lvl="2" indent="-342900">
              <a:spcBef>
                <a:spcPts val="663"/>
              </a:spcBef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dirty="0"/>
              <a:t>Read set of IDs of writes the client knows about (i.e. it has read them). </a:t>
            </a:r>
          </a:p>
          <a:p>
            <a:pPr marL="457200" indent="0" algn="l">
              <a:spcBef>
                <a:spcPts val="763"/>
              </a:spcBef>
              <a:buClr>
                <a:schemeClr val="tx1"/>
              </a:buClr>
              <a:buSzPct val="60000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endParaRPr lang="en-GB" sz="800" dirty="0"/>
          </a:p>
          <a:p>
            <a:pPr marL="457200" indent="0" algn="l">
              <a:spcBef>
                <a:spcPts val="763"/>
              </a:spcBef>
              <a:buClr>
                <a:schemeClr val="tx1"/>
              </a:buClr>
              <a:buSzPct val="60000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800" dirty="0"/>
              <a:t>When a client performs a read operation at a server, it hands its read set to the server.</a:t>
            </a:r>
          </a:p>
          <a:p>
            <a:pPr marL="457200" indent="0" algn="l">
              <a:spcBef>
                <a:spcPts val="763"/>
              </a:spcBef>
              <a:buClr>
                <a:schemeClr val="tx1"/>
              </a:buClr>
              <a:buSzPct val="60000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endParaRPr lang="en-GB" sz="800" dirty="0"/>
          </a:p>
          <a:p>
            <a:pPr marL="457200" indent="0" algn="l">
              <a:spcBef>
                <a:spcPts val="763"/>
              </a:spcBef>
              <a:buClr>
                <a:schemeClr val="tx1"/>
              </a:buClr>
              <a:buSzPct val="60000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800" dirty="0"/>
              <a:t>The server checks that all writes in the read set have taken place</a:t>
            </a:r>
          </a:p>
          <a:p>
            <a:pPr marL="800100" indent="-342900" algn="l">
              <a:spcBef>
                <a:spcPts val="763"/>
              </a:spcBef>
              <a:buClr>
                <a:schemeClr val="tx1"/>
              </a:buClr>
              <a:buSzPct val="60000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endParaRPr lang="en-GB" sz="800" dirty="0"/>
          </a:p>
          <a:p>
            <a:pPr marL="800100" indent="-342900" algn="l">
              <a:spcBef>
                <a:spcPts val="763"/>
              </a:spcBef>
              <a:buClr>
                <a:schemeClr val="tx1"/>
              </a:buClr>
              <a:buSzPct val="60000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800" dirty="0"/>
              <a:t>If not, server must contact other servers for updates</a:t>
            </a:r>
          </a:p>
        </p:txBody>
      </p:sp>
    </p:spTree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3363" cy="1122363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Implementing other client-centric consistency models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8" y="1701800"/>
            <a:ext cx="9136062" cy="5156200"/>
          </a:xfrm>
          <a:ln/>
        </p:spPr>
        <p:txBody>
          <a:bodyPr lIns="0" tIns="0" rIns="0" bIns="0"/>
          <a:lstStyle/>
          <a:p>
            <a:pPr marL="800100" indent="-342900" algn="l">
              <a:lnSpc>
                <a:spcPct val="94000"/>
              </a:lnSpc>
              <a:spcBef>
                <a:spcPts val="763"/>
              </a:spcBef>
              <a:buClr>
                <a:schemeClr val="tx1"/>
              </a:buClr>
              <a:buSzPct val="60000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800" dirty="0"/>
              <a:t>Monotonic-writes</a:t>
            </a:r>
          </a:p>
          <a:p>
            <a:pPr marL="800100" indent="-342900" algn="l">
              <a:lnSpc>
                <a:spcPct val="94000"/>
              </a:lnSpc>
              <a:spcBef>
                <a:spcPts val="763"/>
              </a:spcBef>
              <a:buClr>
                <a:schemeClr val="tx1"/>
              </a:buClr>
              <a:buSzPct val="60000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endParaRPr lang="en-GB" sz="2800" dirty="0"/>
          </a:p>
          <a:p>
            <a:pPr marL="800100" indent="-342900" algn="l">
              <a:lnSpc>
                <a:spcPct val="94000"/>
              </a:lnSpc>
              <a:spcBef>
                <a:spcPts val="763"/>
              </a:spcBef>
              <a:buClr>
                <a:schemeClr val="tx1"/>
              </a:buClr>
              <a:buSzPct val="60000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800" dirty="0"/>
              <a:t>Read-your-writes</a:t>
            </a:r>
          </a:p>
          <a:p>
            <a:pPr marL="800100" indent="-342900" algn="l">
              <a:lnSpc>
                <a:spcPct val="94000"/>
              </a:lnSpc>
              <a:spcBef>
                <a:spcPts val="763"/>
              </a:spcBef>
              <a:buClr>
                <a:schemeClr val="tx1"/>
              </a:buClr>
              <a:buSzPct val="60000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endParaRPr lang="en-GB" sz="2800" dirty="0"/>
          </a:p>
          <a:p>
            <a:pPr marL="800100" indent="-342900" algn="l">
              <a:lnSpc>
                <a:spcPct val="94000"/>
              </a:lnSpc>
              <a:spcBef>
                <a:spcPts val="763"/>
              </a:spcBef>
              <a:buClr>
                <a:schemeClr val="tx1"/>
              </a:buClr>
              <a:buSzPct val="60000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sz="2800" dirty="0"/>
              <a:t>Writes-follow-reads</a:t>
            </a:r>
          </a:p>
          <a:p>
            <a:pPr marL="800100" indent="-342900" algn="l">
              <a:spcBef>
                <a:spcPts val="763"/>
              </a:spcBef>
              <a:buClr>
                <a:schemeClr val="tx1"/>
              </a:buClr>
              <a:buSzPct val="60000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endParaRPr lang="en-GB" sz="800" dirty="0"/>
          </a:p>
        </p:txBody>
      </p:sp>
    </p:spTree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3363" cy="1122363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Implementing data-centric 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consistency models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8" y="1981200"/>
            <a:ext cx="9136062" cy="4876800"/>
          </a:xfrm>
          <a:ln/>
        </p:spPr>
        <p:txBody>
          <a:bodyPr lIns="0" tIns="0" rIns="0" bIns="0"/>
          <a:lstStyle/>
          <a:p>
            <a:pPr marL="809625" indent="-352425" algn="l">
              <a:spcBef>
                <a:spcPts val="713"/>
              </a:spcBef>
              <a:buClr>
                <a:srgbClr val="000000"/>
              </a:buClr>
              <a:buSzPct val="60000"/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sz="2800" dirty="0"/>
              <a:t>Consistency protocols can be classified as:</a:t>
            </a:r>
          </a:p>
          <a:p>
            <a:pPr marL="1214437" lvl="2" indent="-352425">
              <a:spcBef>
                <a:spcPts val="613"/>
              </a:spcBef>
              <a:buClr>
                <a:srgbClr val="000000"/>
              </a:buClr>
              <a:buSzPct val="60000"/>
              <a:buBlip>
                <a:blip r:embed="rId3"/>
              </a:buBlip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dirty="0"/>
              <a:t>Primary based protocols</a:t>
            </a:r>
          </a:p>
          <a:p>
            <a:pPr marL="1214437" lvl="2" indent="-352425">
              <a:spcBef>
                <a:spcPts val="613"/>
              </a:spcBef>
              <a:buClr>
                <a:srgbClr val="000000"/>
              </a:buClr>
              <a:buSzPct val="60000"/>
              <a:buBlip>
                <a:blip r:embed="rId3"/>
              </a:buBlip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dirty="0"/>
              <a:t>Replicated-write protocols</a:t>
            </a:r>
          </a:p>
        </p:txBody>
      </p:sp>
    </p:spTree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4950" cy="1123950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Primary based protocols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392238"/>
            <a:ext cx="8153400" cy="3779837"/>
          </a:xfrm>
          <a:ln/>
        </p:spPr>
        <p:txBody>
          <a:bodyPr lIns="0" tIns="0" rIns="0" bIns="0"/>
          <a:lstStyle/>
          <a:p>
            <a:pPr marL="457200" indent="0" algn="l">
              <a:lnSpc>
                <a:spcPct val="94000"/>
              </a:lnSpc>
              <a:spcBef>
                <a:spcPts val="713"/>
              </a:spcBef>
              <a:buClr>
                <a:srgbClr val="000000"/>
              </a:buClr>
              <a:buSzPct val="60000"/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sz="2800" dirty="0"/>
              <a:t>Each data item </a:t>
            </a:r>
            <a:r>
              <a:rPr lang="en-GB" sz="2800" dirty="0" err="1"/>
              <a:t>x</a:t>
            </a:r>
            <a:r>
              <a:rPr lang="en-GB" sz="2800" dirty="0"/>
              <a:t> in the data store has an associated primary, which is responsible for coordinating all updates of </a:t>
            </a:r>
            <a:r>
              <a:rPr lang="en-GB" sz="2800" dirty="0" err="1"/>
              <a:t>x</a:t>
            </a:r>
            <a:endParaRPr lang="en-GB" sz="2800" dirty="0"/>
          </a:p>
          <a:p>
            <a:pPr marL="457200" indent="0" algn="l">
              <a:spcBef>
                <a:spcPts val="713"/>
              </a:spcBef>
              <a:buClr>
                <a:srgbClr val="000000"/>
              </a:buClr>
              <a:buSzPct val="60000"/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endParaRPr lang="en-GB" sz="2800" dirty="0"/>
          </a:p>
          <a:p>
            <a:pPr marL="457200" indent="0" algn="l">
              <a:spcBef>
                <a:spcPts val="713"/>
              </a:spcBef>
              <a:buClr>
                <a:srgbClr val="000000"/>
              </a:buClr>
              <a:buSzPct val="60000"/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sz="2800" dirty="0"/>
              <a:t>Two approaches:</a:t>
            </a:r>
          </a:p>
          <a:p>
            <a:pPr marL="1214437" lvl="2" indent="-352425">
              <a:spcBef>
                <a:spcPts val="613"/>
              </a:spcBef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dirty="0"/>
              <a:t>primary fixed at a remote server (</a:t>
            </a:r>
            <a:r>
              <a:rPr lang="en-GB" dirty="0">
                <a:solidFill>
                  <a:srgbClr val="FF0000"/>
                </a:solidFill>
              </a:rPr>
              <a:t>remote write</a:t>
            </a:r>
            <a:r>
              <a:rPr lang="en-GB" dirty="0"/>
              <a:t>)</a:t>
            </a:r>
          </a:p>
          <a:p>
            <a:pPr marL="1214437" lvl="2" indent="-352425">
              <a:spcBef>
                <a:spcPts val="613"/>
              </a:spcBef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52425" algn="l"/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dirty="0"/>
              <a:t>Write operations are carried out locally after moving the primary to the process where the write is initiated (</a:t>
            </a:r>
            <a:r>
              <a:rPr lang="en-GB" dirty="0">
                <a:solidFill>
                  <a:srgbClr val="FF0000"/>
                </a:solidFill>
              </a:rPr>
              <a:t>local write</a:t>
            </a:r>
            <a:r>
              <a:rPr lang="en-GB" dirty="0"/>
              <a:t>)</a:t>
            </a:r>
          </a:p>
        </p:txBody>
      </p:sp>
    </p:spTree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/>
          <a:srcRect l="24345" t="41994" r="21593" b="36858"/>
          <a:stretch>
            <a:fillRect/>
          </a:stretch>
        </p:blipFill>
        <p:spPr bwMode="auto">
          <a:xfrm>
            <a:off x="304800" y="800100"/>
            <a:ext cx="8491538" cy="470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buSzPct val="60000"/>
            </a:pPr>
            <a:r>
              <a:rPr lang="en-US" dirty="0">
                <a:solidFill>
                  <a:srgbClr val="FF0000"/>
                </a:solidFill>
              </a:rPr>
              <a:t>Remote-Write Protocols (1)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5715000"/>
            <a:ext cx="8229600" cy="3654425"/>
          </a:xfrm>
        </p:spPr>
        <p:txBody>
          <a:bodyPr/>
          <a:lstStyle/>
          <a:p>
            <a:pPr marL="342900" indent="6350" algn="l" defTabSz="914400">
              <a:buSzPct val="60000"/>
            </a:pPr>
            <a:r>
              <a:rPr lang="en-US" sz="2000" dirty="0"/>
              <a:t>Primary-based remote-write protocol with a fixed server to which all read and write operations are forwarded.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buSzPct val="60000"/>
            </a:pPr>
            <a:r>
              <a:rPr lang="en-US" dirty="0">
                <a:solidFill>
                  <a:srgbClr val="FF0000"/>
                </a:solidFill>
              </a:rPr>
              <a:t>Remote-Write Protocols (2)</a:t>
            </a:r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/>
          <a:srcRect l="24345" t="41389" r="21593" b="35951"/>
          <a:stretch>
            <a:fillRect/>
          </a:stretch>
        </p:blipFill>
        <p:spPr bwMode="auto">
          <a:xfrm>
            <a:off x="190500" y="952500"/>
            <a:ext cx="8643938" cy="512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2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6172200"/>
            <a:ext cx="8839200" cy="685800"/>
          </a:xfrm>
        </p:spPr>
        <p:txBody>
          <a:bodyPr/>
          <a:lstStyle/>
          <a:p>
            <a:pPr marL="342900" indent="-342900" defTabSz="914400">
              <a:buSzPct val="60000"/>
            </a:pPr>
            <a:r>
              <a:rPr lang="en-US" sz="2000" dirty="0"/>
              <a:t>The principle of primary-backup protocol.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4950" cy="1123950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Issues with remote-write protocols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333500"/>
            <a:ext cx="9124950" cy="5524500"/>
          </a:xfrm>
          <a:ln/>
        </p:spPr>
        <p:txBody>
          <a:bodyPr lIns="0" tIns="0" rIns="0" bIns="0"/>
          <a:lstStyle/>
          <a:p>
            <a:pPr marL="800100" indent="-342900" algn="l">
              <a:lnSpc>
                <a:spcPct val="94000"/>
              </a:lnSpc>
              <a:spcBef>
                <a:spcPts val="713"/>
              </a:spcBef>
              <a:buClr>
                <a:srgbClr val="000000"/>
              </a:buClr>
              <a:buSzPct val="60000"/>
              <a:tabLst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sz="2800" dirty="0"/>
              <a:t>Original approach</a:t>
            </a:r>
          </a:p>
          <a:p>
            <a:pPr marL="1204912" lvl="2" indent="-342900">
              <a:spcBef>
                <a:spcPts val="613"/>
              </a:spcBef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dirty="0"/>
              <a:t>Problem: update blocks process that initiated the update</a:t>
            </a:r>
          </a:p>
          <a:p>
            <a:pPr marL="1204912" lvl="2" indent="-342900">
              <a:spcBef>
                <a:spcPts val="613"/>
              </a:spcBef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dirty="0"/>
              <a:t>Advantage: fault tolerant</a:t>
            </a:r>
          </a:p>
          <a:p>
            <a:pPr marL="457200" indent="0" algn="l">
              <a:spcBef>
                <a:spcPts val="713"/>
              </a:spcBef>
              <a:buClr>
                <a:srgbClr val="000000"/>
              </a:buClr>
              <a:buSzPct val="60000"/>
              <a:tabLst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sz="2800" dirty="0"/>
              <a:t>Alternative approach: use non-blocking approach in which the primary updates </a:t>
            </a:r>
            <a:r>
              <a:rPr lang="en-GB" sz="2800" dirty="0" err="1"/>
              <a:t>x</a:t>
            </a:r>
            <a:r>
              <a:rPr lang="en-GB" sz="2800" dirty="0"/>
              <a:t> and immediately returns an acknowledgement, before sending the update to other replicas</a:t>
            </a:r>
          </a:p>
          <a:p>
            <a:pPr marL="1204912" lvl="2" indent="-342900">
              <a:spcBef>
                <a:spcPts val="613"/>
              </a:spcBef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dirty="0"/>
              <a:t>Advantage: better performance</a:t>
            </a:r>
          </a:p>
          <a:p>
            <a:pPr marL="1204912" lvl="2" indent="-342900">
              <a:spcBef>
                <a:spcPts val="613"/>
              </a:spcBef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dirty="0"/>
              <a:t>Problem: not fault tolerant</a:t>
            </a:r>
          </a:p>
          <a:p>
            <a:pPr marL="457200" indent="0" algn="l">
              <a:spcBef>
                <a:spcPts val="713"/>
              </a:spcBef>
              <a:buClr>
                <a:srgbClr val="000000"/>
              </a:buClr>
              <a:buSzPct val="60000"/>
              <a:tabLst>
                <a:tab pos="477838" algn="l"/>
                <a:tab pos="927100" algn="l"/>
                <a:tab pos="1376363" algn="l"/>
                <a:tab pos="1825625" algn="l"/>
                <a:tab pos="2274888" algn="l"/>
                <a:tab pos="2724150" algn="l"/>
                <a:tab pos="3173413" algn="l"/>
                <a:tab pos="3622675" algn="l"/>
                <a:tab pos="4071938" algn="l"/>
                <a:tab pos="4521200" algn="l"/>
                <a:tab pos="4970463" algn="l"/>
                <a:tab pos="5419725" algn="l"/>
                <a:tab pos="5868988" algn="l"/>
                <a:tab pos="6318250" algn="l"/>
                <a:tab pos="6767513" algn="l"/>
                <a:tab pos="7216775" algn="l"/>
                <a:tab pos="7667625" algn="l"/>
                <a:tab pos="8115300" algn="l"/>
                <a:tab pos="8564563" algn="l"/>
                <a:tab pos="9013825" algn="l"/>
              </a:tabLst>
            </a:pPr>
            <a:r>
              <a:rPr lang="en-GB" sz="2800" dirty="0"/>
              <a:t>Either way, remote write protocols can be used to implement sequential consistency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15973</TotalTime>
  <Words>5469</Words>
  <Application>Microsoft Macintosh PowerPoint</Application>
  <PresentationFormat>On-screen Show (4:3)</PresentationFormat>
  <Paragraphs>999</Paragraphs>
  <Slides>109</Slides>
  <Notes>108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7" baseType="lpstr">
      <vt:lpstr>Arial</vt:lpstr>
      <vt:lpstr>Calibri</vt:lpstr>
      <vt:lpstr>Consolas</vt:lpstr>
      <vt:lpstr>StarSymbol</vt:lpstr>
      <vt:lpstr>Times</vt:lpstr>
      <vt:lpstr>Times New Roman</vt:lpstr>
      <vt:lpstr>Wingdings</vt:lpstr>
      <vt:lpstr>Default Design</vt:lpstr>
      <vt:lpstr>CSC 536 Lecture 4</vt:lpstr>
      <vt:lpstr>Outline</vt:lpstr>
      <vt:lpstr>Distributed Transactions</vt:lpstr>
      <vt:lpstr>Distributed transactions</vt:lpstr>
      <vt:lpstr>Distributed transactions: example 1</vt:lpstr>
      <vt:lpstr>The Transaction Model</vt:lpstr>
      <vt:lpstr>Distributed transactions: example 2</vt:lpstr>
      <vt:lpstr>ACID</vt:lpstr>
      <vt:lpstr>Nested and distributed transactions</vt:lpstr>
      <vt:lpstr>Implementation of distributed transactions</vt:lpstr>
      <vt:lpstr>Atomicity</vt:lpstr>
      <vt:lpstr>Solution 1: Private Workspace</vt:lpstr>
      <vt:lpstr>Solution 2: Writeahead Log</vt:lpstr>
      <vt:lpstr>Concurrency control (1)</vt:lpstr>
      <vt:lpstr>Concurrency control (2)</vt:lpstr>
      <vt:lpstr>Concurrency control (3)</vt:lpstr>
      <vt:lpstr>Serializability</vt:lpstr>
      <vt:lpstr>The lost update problem</vt:lpstr>
      <vt:lpstr>The inconsistent retrievals problem</vt:lpstr>
      <vt:lpstr>A serialized interleaving of T and U</vt:lpstr>
      <vt:lpstr>A serialized interleaving of V and W</vt:lpstr>
      <vt:lpstr>Read and write operation conflict rules</vt:lpstr>
      <vt:lpstr>Serializability</vt:lpstr>
      <vt:lpstr>A non-serialized interleaving of operations of transactions T and U</vt:lpstr>
      <vt:lpstr>Recoverability of aborts</vt:lpstr>
      <vt:lpstr>A dirty read when transaction T aborts</vt:lpstr>
      <vt:lpstr>Cascading aborts</vt:lpstr>
      <vt:lpstr>Cascading aborts</vt:lpstr>
      <vt:lpstr>Transactions T and U with locks</vt:lpstr>
      <vt:lpstr>Two-phase locking (2)</vt:lpstr>
      <vt:lpstr>Two-phase locking (2)</vt:lpstr>
      <vt:lpstr>Two-phase locking in a distributed system</vt:lpstr>
      <vt:lpstr>Two-phase locking issues</vt:lpstr>
      <vt:lpstr>Deadlock with write locks</vt:lpstr>
      <vt:lpstr>The wait-for graph</vt:lpstr>
      <vt:lpstr>A cycle in a wait-for graph</vt:lpstr>
      <vt:lpstr>Deadlock prevention with timeouts</vt:lpstr>
      <vt:lpstr>Disadvantages of locking</vt:lpstr>
      <vt:lpstr>Pessimistic timestamp concurrency control</vt:lpstr>
      <vt:lpstr>Operation conflicts for timestamp ordering</vt:lpstr>
      <vt:lpstr>Pessimistic Timestamp Ordering</vt:lpstr>
      <vt:lpstr>Optimistic timestamp ordering</vt:lpstr>
      <vt:lpstr>Replication and consistency (Chapter 7)</vt:lpstr>
      <vt:lpstr>Replication and consistency</vt:lpstr>
      <vt:lpstr>Replication and consistency</vt:lpstr>
      <vt:lpstr>Replication and scaling</vt:lpstr>
      <vt:lpstr>Data-centric consistency models</vt:lpstr>
      <vt:lpstr>Data-Centric Consistency Models</vt:lpstr>
      <vt:lpstr>Consistency models</vt:lpstr>
      <vt:lpstr>Strict consistency</vt:lpstr>
      <vt:lpstr>Strict Consistency</vt:lpstr>
      <vt:lpstr>Weakening of the model</vt:lpstr>
      <vt:lpstr>Sequential consistency</vt:lpstr>
      <vt:lpstr>Sequential Consistency</vt:lpstr>
      <vt:lpstr>Sequential Consistency</vt:lpstr>
      <vt:lpstr>Sequential Consistency</vt:lpstr>
      <vt:lpstr>Sequential consistency more precisely</vt:lpstr>
      <vt:lpstr>Sequential consistency is expensive</vt:lpstr>
      <vt:lpstr>Sequential consistency is expensive</vt:lpstr>
      <vt:lpstr>Causal consistency</vt:lpstr>
      <vt:lpstr>Causal consistency</vt:lpstr>
      <vt:lpstr>Causal consistency</vt:lpstr>
      <vt:lpstr>Causal consistency</vt:lpstr>
      <vt:lpstr>FIFO consistency</vt:lpstr>
      <vt:lpstr>FIFO consistency</vt:lpstr>
      <vt:lpstr>Weak consistency</vt:lpstr>
      <vt:lpstr>Weak consistency</vt:lpstr>
      <vt:lpstr>Weak consistency</vt:lpstr>
      <vt:lpstr>Entry consistency</vt:lpstr>
      <vt:lpstr>Release consistency</vt:lpstr>
      <vt:lpstr>Release consistency</vt:lpstr>
      <vt:lpstr>Release consistency example: JVM</vt:lpstr>
      <vt:lpstr>Client-centric consistency models</vt:lpstr>
      <vt:lpstr>Data-centric consistency is too much</vt:lpstr>
      <vt:lpstr>Eventual consistency</vt:lpstr>
      <vt:lpstr>Eventual Consistency</vt:lpstr>
      <vt:lpstr>Client-centric consistency</vt:lpstr>
      <vt:lpstr>Monotonic-read consistency</vt:lpstr>
      <vt:lpstr>Monotonic-write consistency</vt:lpstr>
      <vt:lpstr>Read-your writes consistency</vt:lpstr>
      <vt:lpstr>Write-follow-reads consistency</vt:lpstr>
      <vt:lpstr>Implementing replica consistency</vt:lpstr>
      <vt:lpstr>Distribution protocols</vt:lpstr>
      <vt:lpstr>Replica placement</vt:lpstr>
      <vt:lpstr>Permanent replicas</vt:lpstr>
      <vt:lpstr>Server-Initiated Replicas</vt:lpstr>
      <vt:lpstr>Client-initiated replicas</vt:lpstr>
      <vt:lpstr>Update propagation</vt:lpstr>
      <vt:lpstr>Push or pull?</vt:lpstr>
      <vt:lpstr>Push or pull?</vt:lpstr>
      <vt:lpstr>Pull versus Push Protocols</vt:lpstr>
      <vt:lpstr>Consistency protocols</vt:lpstr>
      <vt:lpstr>Implementing monotonic-read consistency</vt:lpstr>
      <vt:lpstr>Implementing other client-centric consistency models</vt:lpstr>
      <vt:lpstr>Implementing data-centric  consistency models</vt:lpstr>
      <vt:lpstr>Primary based protocols</vt:lpstr>
      <vt:lpstr>Remote-Write Protocols (1)</vt:lpstr>
      <vt:lpstr>Remote-Write Protocols (2)</vt:lpstr>
      <vt:lpstr>Issues with remote-write protocols</vt:lpstr>
      <vt:lpstr>Local-Write Protocols (1)</vt:lpstr>
      <vt:lpstr>Local-Write Protocols (2)</vt:lpstr>
      <vt:lpstr>Issues with local-write protocols</vt:lpstr>
      <vt:lpstr>Replicated-write protocols</vt:lpstr>
      <vt:lpstr>Active replication</vt:lpstr>
      <vt:lpstr>Quorum-based protocols</vt:lpstr>
      <vt:lpstr>Example</vt:lpstr>
      <vt:lpstr>Quorum-Based Protocols</vt:lpstr>
      <vt:lpstr>Solution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421 Lecture 3</dc:title>
  <dc:creator>Perkovic, Ljubomir</dc:creator>
  <cp:lastModifiedBy>Perkovic, Ljubomir</cp:lastModifiedBy>
  <cp:revision>90</cp:revision>
  <dcterms:created xsi:type="dcterms:W3CDTF">2014-04-29T21:23:07Z</dcterms:created>
  <dcterms:modified xsi:type="dcterms:W3CDTF">2020-04-18T16:03:30Z</dcterms:modified>
</cp:coreProperties>
</file>