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675" r:id="rId3"/>
    <p:sldId id="668" r:id="rId4"/>
    <p:sldId id="630" r:id="rId5"/>
    <p:sldId id="574" r:id="rId6"/>
    <p:sldId id="629" r:id="rId7"/>
    <p:sldId id="575" r:id="rId8"/>
    <p:sldId id="607" r:id="rId9"/>
    <p:sldId id="576" r:id="rId10"/>
    <p:sldId id="577" r:id="rId11"/>
    <p:sldId id="669" r:id="rId12"/>
    <p:sldId id="590" r:id="rId13"/>
    <p:sldId id="591" r:id="rId14"/>
    <p:sldId id="592" r:id="rId15"/>
    <p:sldId id="539" r:id="rId16"/>
    <p:sldId id="540" r:id="rId17"/>
    <p:sldId id="541" r:id="rId18"/>
    <p:sldId id="611" r:id="rId19"/>
    <p:sldId id="542" r:id="rId20"/>
    <p:sldId id="543" r:id="rId21"/>
    <p:sldId id="544" r:id="rId22"/>
    <p:sldId id="628" r:id="rId23"/>
    <p:sldId id="545" r:id="rId24"/>
    <p:sldId id="546" r:id="rId25"/>
    <p:sldId id="547" r:id="rId26"/>
    <p:sldId id="548" r:id="rId27"/>
    <p:sldId id="549" r:id="rId28"/>
    <p:sldId id="631" r:id="rId29"/>
    <p:sldId id="550" r:id="rId30"/>
    <p:sldId id="551" r:id="rId31"/>
    <p:sldId id="552" r:id="rId32"/>
    <p:sldId id="553" r:id="rId33"/>
    <p:sldId id="554" r:id="rId34"/>
    <p:sldId id="555" r:id="rId35"/>
    <p:sldId id="557" r:id="rId36"/>
    <p:sldId id="627" r:id="rId37"/>
    <p:sldId id="601" r:id="rId38"/>
    <p:sldId id="257" r:id="rId39"/>
    <p:sldId id="674" r:id="rId40"/>
    <p:sldId id="671" r:id="rId41"/>
    <p:sldId id="673" r:id="rId42"/>
    <p:sldId id="672" r:id="rId43"/>
  </p:sldIdLst>
  <p:sldSz cx="9144000" cy="6858000" type="screen4x3"/>
  <p:notesSz cx="7556500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Times New Roman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8" autoAdjust="0"/>
    <p:restoredTop sz="86443" autoAdjust="0"/>
  </p:normalViewPr>
  <p:slideViewPr>
    <p:cSldViewPr>
      <p:cViewPr varScale="1">
        <p:scale>
          <a:sx n="147" d="100"/>
          <a:sy n="147" d="100"/>
        </p:scale>
        <p:origin x="2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5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6500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2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CBDAE368-805D-F042-ACD2-71F1D4EC96C7}" type="slidenum">
              <a:rPr lang="en-US"/>
              <a:pPr/>
              <a:t>10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40B82C1D-81F4-A246-A06A-EF27617B4DEF}" type="slidenum">
              <a:rPr lang="en-US"/>
              <a:pPr/>
              <a:t>11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55DD0343-A9C2-4646-AD11-FC0B334B0B55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3B86F0EC-E7F0-3C41-8D7F-F71612A1FB47}" type="slidenum">
              <a:rPr lang="en-US"/>
              <a:pPr/>
              <a:t>13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9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8BA0C848-6590-A246-BF64-6A2D265DB83B}" type="slidenum">
              <a:rPr lang="en-US"/>
              <a:pPr/>
              <a:t>14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2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ln/>
        </p:spPr>
      </p:sp>
      <p:sp>
        <p:nvSpPr>
          <p:cNvPr id="1177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4"/>
            <a:ext cx="6453187" cy="47482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790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ln/>
        </p:spPr>
      </p:sp>
      <p:sp>
        <p:nvSpPr>
          <p:cNvPr id="1177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4"/>
            <a:ext cx="6453187" cy="47482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77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ln/>
        </p:spPr>
      </p:sp>
      <p:sp>
        <p:nvSpPr>
          <p:cNvPr id="11981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4"/>
            <a:ext cx="6453187" cy="47482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6981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FB824C0C-DC8E-6D44-9EE9-FE53512C3A0D}" type="slidenum">
              <a:rPr lang="en-US"/>
              <a:pPr/>
              <a:t>18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6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ln/>
        </p:spPr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4"/>
            <a:ext cx="6453187" cy="47482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07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9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ln/>
        </p:spPr>
      </p:sp>
      <p:sp>
        <p:nvSpPr>
          <p:cNvPr id="12083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4"/>
            <a:ext cx="6453187" cy="47482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066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54013"/>
            <a:ext cx="1588" cy="3175"/>
          </a:xfrm>
          <a:ln/>
        </p:spPr>
      </p:sp>
      <p:sp>
        <p:nvSpPr>
          <p:cNvPr id="1218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4"/>
            <a:ext cx="6453187" cy="47482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211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9901" y="10155239"/>
            <a:ext cx="3275013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61" tIns="52131" rIns="104261" bIns="52131">
            <a:prstTxWarp prst="textNoShape">
              <a:avLst/>
            </a:prstTxWarp>
          </a:bodyPr>
          <a:lstStyle/>
          <a:p>
            <a:fld id="{1187A197-D186-814E-8862-EE247EACBEC9}" type="slidenum">
              <a:rPr lang="en-US"/>
              <a:pPr/>
              <a:t>22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2884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3"/>
            <a:ext cx="6453187" cy="4746625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055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9901" y="10155239"/>
            <a:ext cx="3275013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61" tIns="52131" rIns="104261" bIns="52131">
            <a:prstTxWarp prst="textNoShape">
              <a:avLst/>
            </a:prstTxWarp>
          </a:bodyPr>
          <a:lstStyle/>
          <a:p>
            <a:fld id="{1187A197-D186-814E-8862-EE247EACBEC9}" type="slidenum">
              <a:rPr lang="en-US"/>
              <a:pPr/>
              <a:t>23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2884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3"/>
            <a:ext cx="6453187" cy="4746625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299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9901" y="10155239"/>
            <a:ext cx="3275013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61" tIns="52131" rIns="104261" bIns="52131">
            <a:prstTxWarp prst="textNoShape">
              <a:avLst/>
            </a:prstTxWarp>
          </a:bodyPr>
          <a:lstStyle/>
          <a:p>
            <a:fld id="{AC70BF12-2C92-484B-A8D8-A161F5946E3B}" type="slidenum">
              <a:rPr lang="en-US"/>
              <a:pPr/>
              <a:t>24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3908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3"/>
            <a:ext cx="6453187" cy="4746625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60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9901" y="10155239"/>
            <a:ext cx="3275013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61" tIns="52131" rIns="104261" bIns="52131">
            <a:prstTxWarp prst="textNoShape">
              <a:avLst/>
            </a:prstTxWarp>
          </a:bodyPr>
          <a:lstStyle/>
          <a:p>
            <a:fld id="{59963863-0AAC-A646-B3E2-40D13BEDEF85}" type="slidenum">
              <a:rPr lang="en-US"/>
              <a:pPr/>
              <a:t>25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4932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3"/>
            <a:ext cx="6453187" cy="4746625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21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9901" y="10155239"/>
            <a:ext cx="3275013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61" tIns="52131" rIns="104261" bIns="52131">
            <a:prstTxWarp prst="textNoShape">
              <a:avLst/>
            </a:prstTxWarp>
          </a:bodyPr>
          <a:lstStyle/>
          <a:p>
            <a:fld id="{EB6DE793-9047-2C48-856A-D28ED92D239B}" type="slidenum">
              <a:rPr lang="en-US"/>
              <a:pPr/>
              <a:t>26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5956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3"/>
            <a:ext cx="6453187" cy="4746625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525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9901" y="10155239"/>
            <a:ext cx="3275013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61" tIns="52131" rIns="104261" bIns="52131">
            <a:prstTxWarp prst="textNoShape">
              <a:avLst/>
            </a:prstTxWarp>
          </a:bodyPr>
          <a:lstStyle/>
          <a:p>
            <a:fld id="{EFDB16DA-57E4-0242-8D30-880F1B432C60}" type="slidenum">
              <a:rPr lang="en-US"/>
              <a:pPr/>
              <a:t>27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6980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3"/>
            <a:ext cx="6453187" cy="4746625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719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279901" y="10155239"/>
            <a:ext cx="3275013" cy="5349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4261" tIns="52131" rIns="104261" bIns="52131">
            <a:prstTxWarp prst="textNoShape">
              <a:avLst/>
            </a:prstTxWarp>
          </a:bodyPr>
          <a:lstStyle/>
          <a:p>
            <a:fld id="{EFDB16DA-57E4-0242-8D30-880F1B432C60}" type="slidenum">
              <a:rPr lang="en-US"/>
              <a:pPr/>
              <a:t>28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26980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54039" y="5046663"/>
            <a:ext cx="6453187" cy="4746625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626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BC04F27-1CCA-C94B-9263-9AF3CECE66ED}" type="slidenum">
              <a:rPr lang="en-US"/>
              <a:pPr/>
              <a:t>29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14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BC04F27-1CCA-C94B-9263-9AF3CECE66ED}" type="slidenum">
              <a:rPr lang="en-US"/>
              <a:pPr/>
              <a:t>30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0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BC04F27-1CCA-C94B-9263-9AF3CECE66ED}" type="slidenum">
              <a:rPr lang="en-US"/>
              <a:pPr/>
              <a:t>31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7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BC04F27-1CCA-C94B-9263-9AF3CECE66ED}" type="slidenum">
              <a:rPr lang="en-US"/>
              <a:pPr/>
              <a:t>32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7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BC04F27-1CCA-C94B-9263-9AF3CECE66ED}" type="slidenum">
              <a:rPr lang="en-US"/>
              <a:pPr/>
              <a:t>33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7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BC04F27-1CCA-C94B-9263-9AF3CECE66ED}" type="slidenum">
              <a:rPr lang="en-US"/>
              <a:pPr/>
              <a:t>34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</p:spPr>
        <p:txBody>
          <a:bodyPr lIns="104269" tIns="52135" rIns="104269" bIns="52135"/>
          <a:lstStyle/>
          <a:p>
            <a:fld id="{4BC04F27-1CCA-C94B-9263-9AF3CECE66ED}" type="slidenum">
              <a:rPr lang="en-US"/>
              <a:pPr/>
              <a:t>35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8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801688"/>
            <a:ext cx="5346700" cy="4010025"/>
          </a:xfrm>
          <a:ln/>
        </p:spPr>
      </p:sp>
      <p:sp>
        <p:nvSpPr>
          <p:cNvPr id="1280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11712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6816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801688"/>
            <a:ext cx="5346700" cy="4010025"/>
          </a:xfrm>
          <a:ln/>
        </p:spPr>
      </p:sp>
      <p:sp>
        <p:nvSpPr>
          <p:cNvPr id="1280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11712"/>
          </a:xfrm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42216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0144125" y="303213"/>
            <a:ext cx="20289838" cy="15217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839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40B82C1D-81F4-A246-A06A-EF27617B4DEF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62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7100" y="354013"/>
            <a:ext cx="5702300" cy="4276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554494" y="5047057"/>
            <a:ext cx="6452761" cy="4748204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40B82C1D-81F4-A246-A06A-EF27617B4DEF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40B82C1D-81F4-A246-A06A-EF27617B4DEF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7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91148BD8-5313-A041-8E68-853B087FBB99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74358F7B-9859-6943-B957-861E0C9B21F3}" type="slidenum">
              <a:rPr lang="en-US"/>
              <a:pPr/>
              <a:t>8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9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ln/>
        </p:spPr>
        <p:txBody>
          <a:bodyPr lIns="104269" tIns="52135" rIns="104269" bIns="52135"/>
          <a:lstStyle/>
          <a:p>
            <a:fld id="{63636CEF-3929-C34E-BB28-25A5DD108D2B}" type="slidenum">
              <a:rPr lang="en-US"/>
              <a:pPr/>
              <a:t>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144125" y="303213"/>
            <a:ext cx="20289838" cy="15217775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0"/>
            <a:ext cx="2284413" cy="938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2425" cy="938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9238" cy="1138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2625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5715000"/>
            <a:ext cx="4494213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923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39238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0000"/>
        </a:buClr>
        <a:buSzPct val="100000"/>
        <a:buFont typeface="Times New Roman" pitchFamily="-65" charset="0"/>
        <a:defRPr sz="4400">
          <a:solidFill>
            <a:srgbClr val="000000"/>
          </a:solidFill>
          <a:latin typeface="Times New Roman" pitchFamily="-65" charset="0"/>
          <a:ea typeface="ＭＳ Ｐゴシック" pitchFamily="-65" charset="-128"/>
        </a:defRPr>
      </a:lvl9pPr>
    </p:titleStyle>
    <p:bodyStyle>
      <a:lvl1pPr marL="338138" indent="-338138" algn="ctr" defTabSz="449263" rtl="0" fontAlgn="base">
        <a:spcBef>
          <a:spcPts val="7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fontAlgn="base">
        <a:spcBef>
          <a:spcPts val="6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800">
          <a:solidFill>
            <a:srgbClr val="000000"/>
          </a:solidFill>
          <a:latin typeface="+mn-lt"/>
          <a:ea typeface="ＭＳ Ｐゴシック" pitchFamily="-65" charset="-128"/>
        </a:defRPr>
      </a:lvl2pPr>
      <a:lvl3pPr marL="1143000" indent="-228600" algn="l" defTabSz="449263" rtl="0" fontAlgn="base">
        <a:spcBef>
          <a:spcPts val="5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•"/>
        <a:defRPr sz="2400">
          <a:solidFill>
            <a:srgbClr val="000000"/>
          </a:solidFill>
          <a:latin typeface="+mn-lt"/>
          <a:ea typeface="ＭＳ Ｐゴシック" pitchFamily="-65" charset="-128"/>
        </a:defRPr>
      </a:lvl3pPr>
      <a:lvl4pPr marL="1600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–"/>
        <a:defRPr sz="2000">
          <a:solidFill>
            <a:srgbClr val="000000"/>
          </a:solidFill>
          <a:latin typeface="+mn-lt"/>
          <a:ea typeface="ＭＳ Ｐゴシック" pitchFamily="-65" charset="-128"/>
        </a:defRPr>
      </a:lvl4pPr>
      <a:lvl5pPr marL="20574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5pPr>
      <a:lvl6pPr marL="25146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6pPr>
      <a:lvl7pPr marL="29718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7pPr>
      <a:lvl8pPr marL="34290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8pPr>
      <a:lvl9pPr marL="3886200" indent="-228600" algn="l" defTabSz="449263" rtl="0" fontAlgn="base">
        <a:spcBef>
          <a:spcPts val="463"/>
        </a:spcBef>
        <a:spcAft>
          <a:spcPct val="0"/>
        </a:spcAft>
        <a:buClr>
          <a:srgbClr val="3333CC"/>
        </a:buClr>
        <a:buSzPct val="100000"/>
        <a:buFont typeface="Times New Roman" pitchFamily="-65" charset="0"/>
        <a:buChar char="»"/>
        <a:defRPr sz="2000">
          <a:solidFill>
            <a:srgbClr val="000000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Akamai.p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CSC 536 Lecture 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file system model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39238" cy="1143000"/>
          </a:xfrm>
        </p:spPr>
        <p:txBody>
          <a:bodyPr/>
          <a:lstStyle/>
          <a:p>
            <a:r>
              <a:rPr lang="en-US" sz="2000" dirty="0"/>
              <a:t>An incomplete list of file system operations supported by NFS</a:t>
            </a:r>
          </a:p>
        </p:txBody>
      </p:sp>
      <p:pic>
        <p:nvPicPr>
          <p:cNvPr id="79876" name="Picture 4" descr="11-03T"/>
          <p:cNvPicPr>
            <a:picLocks noChangeAspect="1" noChangeArrowheads="1"/>
          </p:cNvPicPr>
          <p:nvPr/>
        </p:nvPicPr>
        <p:blipFill>
          <a:blip r:embed="rId3"/>
          <a:srcRect t="52579"/>
          <a:stretch>
            <a:fillRect/>
          </a:stretch>
        </p:blipFill>
        <p:spPr bwMode="auto">
          <a:xfrm>
            <a:off x="754063" y="1908175"/>
            <a:ext cx="7834312" cy="3298825"/>
          </a:xfrm>
          <a:prstGeom prst="rect">
            <a:avLst/>
          </a:prstGeom>
          <a:noFill/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" y="1543050"/>
            <a:ext cx="76676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603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versus local access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5472113"/>
            <a:ext cx="8188325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(a) The remote access model.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b</a:t>
            </a:r>
            <a:r>
              <a:rPr lang="en-US" sz="2000" dirty="0"/>
              <a:t>) The upload/download model.</a:t>
            </a:r>
          </a:p>
        </p:txBody>
      </p:sp>
      <p:pic>
        <p:nvPicPr>
          <p:cNvPr id="6150" name="Picture 6" descr="11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350" y="1611313"/>
            <a:ext cx="8442325" cy="3078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777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file sharing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3390900"/>
            <a:ext cx="4106862" cy="3178175"/>
          </a:xfrm>
        </p:spPr>
        <p:txBody>
          <a:bodyPr/>
          <a:lstStyle/>
          <a:p>
            <a:pPr algn="l"/>
            <a:r>
              <a:rPr lang="en-US" sz="2000" dirty="0"/>
              <a:t>(a) On a single processor, when a read follows a write, the value returned by the read is the value just written (UNIX semantics)</a:t>
            </a:r>
          </a:p>
          <a:p>
            <a:pPr algn="l"/>
            <a:r>
              <a:rPr lang="en-US" sz="2000" dirty="0"/>
              <a:t> </a:t>
            </a:r>
          </a:p>
        </p:txBody>
      </p:sp>
      <p:pic>
        <p:nvPicPr>
          <p:cNvPr id="105476" name="Picture 4" descr="11-16"/>
          <p:cNvPicPr>
            <a:picLocks noChangeAspect="1" noChangeArrowheads="1"/>
          </p:cNvPicPr>
          <p:nvPr/>
        </p:nvPicPr>
        <p:blipFill>
          <a:blip r:embed="rId3"/>
          <a:srcRect t="36943" r="56375"/>
          <a:stretch>
            <a:fillRect/>
          </a:stretch>
        </p:blipFill>
        <p:spPr bwMode="auto">
          <a:xfrm>
            <a:off x="4705350" y="1184275"/>
            <a:ext cx="4138613" cy="5026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94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378450" cy="2384425"/>
          </a:xfrm>
        </p:spPr>
        <p:txBody>
          <a:bodyPr/>
          <a:lstStyle/>
          <a:p>
            <a:r>
              <a:rPr lang="en-US" dirty="0"/>
              <a:t>Semantics of </a:t>
            </a:r>
            <a:br>
              <a:rPr lang="en-US" dirty="0"/>
            </a:br>
            <a:r>
              <a:rPr lang="en-US" dirty="0"/>
              <a:t>file sharing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4398963"/>
            <a:ext cx="4478337" cy="1952625"/>
          </a:xfrm>
        </p:spPr>
        <p:txBody>
          <a:bodyPr/>
          <a:lstStyle/>
          <a:p>
            <a:pPr algn="l"/>
            <a:r>
              <a:rPr lang="en-US" sz="2000" dirty="0"/>
              <a:t>(</a:t>
            </a:r>
            <a:r>
              <a:rPr lang="en-US" sz="2000" dirty="0" err="1"/>
              <a:t>b</a:t>
            </a:r>
            <a:r>
              <a:rPr lang="en-US" sz="2000" dirty="0"/>
              <a:t>) In a distributed system with caching, obsolete values may be returned (session semantics)</a:t>
            </a:r>
          </a:p>
        </p:txBody>
      </p:sp>
      <p:pic>
        <p:nvPicPr>
          <p:cNvPr id="106500" name="Picture 4" descr="11-16"/>
          <p:cNvPicPr>
            <a:picLocks noChangeAspect="1" noChangeArrowheads="1"/>
          </p:cNvPicPr>
          <p:nvPr/>
        </p:nvPicPr>
        <p:blipFill>
          <a:blip r:embed="rId3"/>
          <a:srcRect l="57231"/>
          <a:stretch>
            <a:fillRect/>
          </a:stretch>
        </p:blipFill>
        <p:spPr bwMode="auto">
          <a:xfrm>
            <a:off x="5387975" y="366713"/>
            <a:ext cx="3141663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0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file sharing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26038"/>
            <a:ext cx="9144000" cy="838200"/>
          </a:xfrm>
        </p:spPr>
        <p:txBody>
          <a:bodyPr/>
          <a:lstStyle/>
          <a:p>
            <a:r>
              <a:rPr lang="en-US" sz="2000" dirty="0"/>
              <a:t>Four ways of dealing with the shared files in a distributed system</a:t>
            </a:r>
          </a:p>
        </p:txBody>
      </p:sp>
      <p:pic>
        <p:nvPicPr>
          <p:cNvPr id="112644" name="Picture 4" descr="11-17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1850"/>
            <a:ext cx="9144000" cy="219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647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 l="18259" t="29794" r="16675" b="25377"/>
          <a:stretch>
            <a:fillRect/>
          </a:stretch>
        </p:blipFill>
        <p:spPr bwMode="auto">
          <a:xfrm>
            <a:off x="1104900" y="1028700"/>
            <a:ext cx="6967538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Overview of AFS and Coda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6019800"/>
            <a:ext cx="9140825" cy="836613"/>
          </a:xfrm>
        </p:spPr>
        <p:txBody>
          <a:bodyPr/>
          <a:lstStyle/>
          <a:p>
            <a:pPr marL="341313" indent="-341313">
              <a:lnSpc>
                <a:spcPct val="94000"/>
              </a:lnSpc>
              <a:buFont typeface="Times New Roman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-128"/>
                <a:cs typeface="ＭＳ Ｐゴシック" charset="-128"/>
              </a:rPr>
              <a:t>The overall organization of CODA.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1249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Overview of Coda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078328"/>
            <a:ext cx="9140825" cy="4778085"/>
          </a:xfrm>
        </p:spPr>
        <p:txBody>
          <a:bodyPr/>
          <a:lstStyle/>
          <a:p>
            <a:pPr marL="800100" indent="-342900" algn="l">
              <a:lnSpc>
                <a:spcPct val="94000"/>
              </a:lnSpc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ＭＳ Ｐゴシック" charset="-128"/>
                <a:cs typeface="ＭＳ Ｐゴシック" charset="-128"/>
              </a:rPr>
              <a:t>Replication of files happens in two ways:</a:t>
            </a:r>
          </a:p>
          <a:p>
            <a:pPr marL="1204912" lvl="2" indent="-342900">
              <a:lnSpc>
                <a:spcPct val="94000"/>
              </a:lnSpc>
              <a:buSzPct val="60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cs typeface="ＭＳ Ｐゴシック" charset="-128"/>
              </a:rPr>
              <a:t>C</a:t>
            </a:r>
            <a:r>
              <a:rPr lang="en-GB" dirty="0" err="1">
                <a:cs typeface="ＭＳ Ｐゴシック" charset="-128"/>
              </a:rPr>
              <a:t>lient</a:t>
            </a:r>
            <a:r>
              <a:rPr lang="en-GB" dirty="0">
                <a:cs typeface="ＭＳ Ｐゴシック" charset="-128"/>
              </a:rPr>
              <a:t> caching</a:t>
            </a:r>
          </a:p>
          <a:p>
            <a:pPr marL="1204912" lvl="2" indent="-342900">
              <a:lnSpc>
                <a:spcPct val="94000"/>
              </a:lnSpc>
              <a:buSzPct val="60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-128"/>
                <a:cs typeface="ＭＳ Ｐゴシック" charset="-128"/>
              </a:rPr>
              <a:t>Server replication  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0872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Client Caching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457200" indent="0" algn="l"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ＭＳ Ｐゴシック" charset="-128"/>
                <a:cs typeface="ＭＳ Ｐゴシック" charset="-128"/>
              </a:rPr>
              <a:t>Server keeps track of clients that fetched a file: it records a </a:t>
            </a:r>
            <a:r>
              <a:rPr lang="en-GB" sz="2800" dirty="0" err="1">
                <a:ea typeface="ＭＳ Ｐゴシック" charset="-128"/>
                <a:cs typeface="ＭＳ Ｐゴシック" charset="-128"/>
              </a:rPr>
              <a:t>callback</a:t>
            </a:r>
            <a:r>
              <a:rPr lang="en-GB" sz="2800" dirty="0">
                <a:ea typeface="ＭＳ Ｐゴシック" charset="-128"/>
                <a:cs typeface="ＭＳ Ｐゴシック" charset="-128"/>
              </a:rPr>
              <a:t> promise for a client</a:t>
            </a:r>
          </a:p>
          <a:p>
            <a:pPr marL="457200" indent="0" algn="l">
              <a:buSzPct val="60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ea typeface="ＭＳ Ｐゴシック" charset="-128"/>
              <a:cs typeface="ＭＳ Ｐゴシック" charset="-128"/>
            </a:endParaRPr>
          </a:p>
          <a:p>
            <a:pPr marL="457200" indent="0" algn="l"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ＭＳ Ｐゴシック" charset="-128"/>
                <a:cs typeface="ＭＳ Ｐゴシック" charset="-128"/>
              </a:rPr>
              <a:t>When a client writes to the file, it notifies the server, who, in turn, sends a </a:t>
            </a:r>
            <a:r>
              <a:rPr lang="en-GB" sz="2800" dirty="0" err="1">
                <a:ea typeface="ＭＳ Ｐゴシック" charset="-128"/>
                <a:cs typeface="ＭＳ Ｐゴシック" charset="-128"/>
              </a:rPr>
              <a:t>callback</a:t>
            </a:r>
            <a:r>
              <a:rPr lang="en-GB" sz="2800" dirty="0">
                <a:ea typeface="ＭＳ Ｐゴシック" charset="-128"/>
                <a:cs typeface="ＭＳ Ｐゴシック" charset="-128"/>
              </a:rPr>
              <a:t> break to the other clients</a:t>
            </a:r>
          </a:p>
        </p:txBody>
      </p:sp>
    </p:spTree>
    <p:extLst>
      <p:ext uri="{BB962C8B-B14F-4D97-AF65-F5344CB8AC3E}">
        <p14:creationId xmlns:p14="http://schemas.microsoft.com/office/powerpoint/2010/main" val="38531825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Sharing Files in Coda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868988"/>
            <a:ext cx="9144000" cy="684212"/>
          </a:xfrm>
        </p:spPr>
        <p:txBody>
          <a:bodyPr/>
          <a:lstStyle/>
          <a:p>
            <a:r>
              <a:rPr lang="en-US" sz="2000" dirty="0"/>
              <a:t>The transactional behavior of sharing files in Coda</a:t>
            </a:r>
          </a:p>
        </p:txBody>
      </p:sp>
      <p:pic>
        <p:nvPicPr>
          <p:cNvPr id="120836" name="Picture 4" descr="11-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288" y="1144588"/>
            <a:ext cx="7188200" cy="4411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85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Sharing Files in Coda</a:t>
            </a:r>
          </a:p>
        </p:txBody>
      </p:sp>
      <p:pic>
        <p:nvPicPr>
          <p:cNvPr id="5" name="Picture 4" descr="11-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76400"/>
            <a:ext cx="8378825" cy="3265488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5868988"/>
            <a:ext cx="91440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marR="0" lvl="0" indent="-338138" algn="ctr" defTabSz="449263" rtl="0" eaLnBrk="1" fontAlgn="base" latinLnBrk="0" hangingPunct="1">
              <a:lnSpc>
                <a:spcPct val="100000"/>
              </a:lnSpc>
              <a:spcBef>
                <a:spcPts val="763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Times New Roman" pitchFamily="-65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transactional behavior of sharing files in Coda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9483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2954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Outline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2413" cy="4876800"/>
          </a:xfrm>
          <a:ln/>
        </p:spPr>
        <p:txBody>
          <a:bodyPr/>
          <a:lstStyle/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Examples of replication and consistency implementations</a:t>
            </a:r>
          </a:p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 err="1"/>
              <a:t>Akka</a:t>
            </a:r>
            <a:r>
              <a:rPr lang="en-GB" sz="2800" dirty="0"/>
              <a:t> case study: distributed key-value store</a:t>
            </a:r>
          </a:p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38785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Server replication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724400"/>
          </a:xfrm>
        </p:spPr>
        <p:txBody>
          <a:bodyPr/>
          <a:lstStyle/>
          <a:p>
            <a:pPr marL="800100" indent="-342900" algn="l">
              <a:lnSpc>
                <a:spcPct val="94000"/>
              </a:lnSpc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ＭＳ Ｐゴシック" charset="-128"/>
                <a:cs typeface="ＭＳ Ｐゴシック" charset="-128"/>
              </a:rPr>
              <a:t>Replicated-write protocol used to maintain consistency</a:t>
            </a:r>
          </a:p>
          <a:p>
            <a:pPr marL="1200150" lvl="1" indent="-342900">
              <a:lnSpc>
                <a:spcPct val="94000"/>
              </a:lnSpc>
              <a:buSzPct val="60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ＭＳ Ｐゴシック" charset="-128"/>
                <a:cs typeface="ＭＳ Ｐゴシック" charset="-128"/>
              </a:rPr>
              <a:t>using reliable multicasting implemented at the RPC level</a:t>
            </a:r>
          </a:p>
          <a:p>
            <a:pPr marL="800100" indent="-342900" algn="l">
              <a:buSzPct val="60000"/>
              <a:buFont typeface="Times New Roman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ea typeface="ＭＳ Ｐゴシック" charset="-128"/>
              <a:cs typeface="ＭＳ Ｐゴシック" charset="-128"/>
            </a:endParaRPr>
          </a:p>
          <a:p>
            <a:pPr marL="800100" indent="-342900" algn="l"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ea typeface="ＭＳ Ｐゴシック" charset="-128"/>
                <a:cs typeface="ＭＳ Ｐゴシック" charset="-128"/>
              </a:rPr>
              <a:t>What happens if the servers get disconnected?</a:t>
            </a:r>
          </a:p>
        </p:txBody>
      </p:sp>
    </p:spTree>
    <p:extLst>
      <p:ext uri="{BB962C8B-B14F-4D97-AF65-F5344CB8AC3E}">
        <p14:creationId xmlns:p14="http://schemas.microsoft.com/office/powerpoint/2010/main" val="24724444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1139825"/>
          </a:xfrm>
        </p:spPr>
        <p:txBody>
          <a:bodyPr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Server Replication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40825" cy="838200"/>
          </a:xfrm>
        </p:spPr>
        <p:txBody>
          <a:bodyPr/>
          <a:lstStyle/>
          <a:p>
            <a:pPr marL="688975" indent="0" algn="l">
              <a:lnSpc>
                <a:spcPct val="94000"/>
              </a:lnSpc>
              <a:spcBef>
                <a:spcPts val="688"/>
              </a:spcBef>
              <a:buFont typeface="Times New Roman" charset="0"/>
              <a:buNone/>
              <a:tabLst>
                <a:tab pos="165100" algn="l"/>
                <a:tab pos="5699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ea typeface="ＭＳ Ｐゴシック" charset="-128"/>
                <a:cs typeface="ＭＳ Ｐゴシック" charset="-128"/>
              </a:rPr>
              <a:t>Two clients with different AVSG (Accesible Volume Storage Group) for the same replicated file.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11-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1544638"/>
            <a:ext cx="8435975" cy="3481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9624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0"/>
            <a:ext cx="9139238" cy="1138238"/>
          </a:xfrm>
        </p:spPr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p2p and “gossip” propagation </a:t>
            </a:r>
          </a:p>
        </p:txBody>
      </p:sp>
    </p:spTree>
    <p:extLst>
      <p:ext uri="{BB962C8B-B14F-4D97-AF65-F5344CB8AC3E}">
        <p14:creationId xmlns:p14="http://schemas.microsoft.com/office/powerpoint/2010/main" val="118792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P2P and gossiping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47800"/>
            <a:ext cx="7924801" cy="5410200"/>
          </a:xfrm>
        </p:spPr>
        <p:txBody>
          <a:bodyPr/>
          <a:lstStyle/>
          <a:p>
            <a:pPr marL="225425" indent="0" algn="l">
              <a:lnSpc>
                <a:spcPct val="90000"/>
              </a:lnSpc>
              <a:buSzPct val="60000"/>
              <a:buFont typeface="Times New Roman" charset="0"/>
              <a:buNone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P2P systems can propagate replicas through “gossip”</a:t>
            </a:r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endParaRPr lang="en-US" sz="2400" dirty="0"/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/>
              <a:t>Now and then, each node picks some “peer” (at random, more or less)</a:t>
            </a:r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endParaRPr lang="en-US" sz="2400" dirty="0"/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/>
              <a:t>Sends it a snapshot of its own data</a:t>
            </a:r>
          </a:p>
          <a:p>
            <a:pPr marL="1257300" lvl="3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ea typeface="ＭＳ Ｐゴシック" charset="-128"/>
              </a:rPr>
              <a:t>Called “push gossip”</a:t>
            </a:r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endParaRPr lang="en-US" sz="2400" dirty="0"/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/>
              <a:t>Or asks for a snapshot of the peer’s data</a:t>
            </a:r>
          </a:p>
          <a:p>
            <a:pPr marL="1257300" lvl="3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ea typeface="ＭＳ Ｐゴシック" charset="-128"/>
              </a:rPr>
              <a:t>“Pull” gossip</a:t>
            </a:r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endParaRPr lang="en-US" sz="2400" dirty="0"/>
          </a:p>
          <a:p>
            <a:pPr marL="800100" lvl="1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/>
              <a:t>Or both: a push-pull interaction</a:t>
            </a:r>
          </a:p>
        </p:txBody>
      </p:sp>
    </p:spTree>
    <p:extLst>
      <p:ext uri="{BB962C8B-B14F-4D97-AF65-F5344CB8AC3E}">
        <p14:creationId xmlns:p14="http://schemas.microsoft.com/office/powerpoint/2010/main" val="329920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Gossip “epidemics”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1676400"/>
            <a:ext cx="9142412" cy="5181600"/>
          </a:xfrm>
        </p:spPr>
        <p:txBody>
          <a:bodyPr/>
          <a:lstStyle/>
          <a:p>
            <a:pPr marL="800100" lvl="1" indent="-342900">
              <a:buSzPct val="60000"/>
              <a:buNone/>
            </a:pPr>
            <a:r>
              <a:rPr lang="en-US" dirty="0"/>
              <a:t>[</a:t>
            </a:r>
            <a:r>
              <a:rPr lang="en-US" dirty="0" err="1"/>
              <a:t>t</a:t>
            </a:r>
            <a:r>
              <a:rPr lang="en-US" dirty="0"/>
              <a:t>=0] Suppose that I know something</a:t>
            </a:r>
          </a:p>
          <a:p>
            <a:pPr marL="800100" lvl="1" indent="-342900">
              <a:buSzPct val="60000"/>
              <a:buNone/>
            </a:pPr>
            <a:r>
              <a:rPr lang="en-US" dirty="0"/>
              <a:t>[</a:t>
            </a:r>
            <a:r>
              <a:rPr lang="en-US" dirty="0" err="1"/>
              <a:t>t</a:t>
            </a:r>
            <a:r>
              <a:rPr lang="en-US" dirty="0"/>
              <a:t>=1] I pick you…  Now two of us know it.</a:t>
            </a:r>
          </a:p>
          <a:p>
            <a:pPr marL="800100" lvl="1" indent="-342900">
              <a:buSzPct val="60000"/>
              <a:buNone/>
            </a:pPr>
            <a:r>
              <a:rPr lang="en-US" dirty="0"/>
              <a:t>[</a:t>
            </a:r>
            <a:r>
              <a:rPr lang="en-US" dirty="0" err="1"/>
              <a:t>t</a:t>
            </a:r>
            <a:r>
              <a:rPr lang="en-US" dirty="0"/>
              <a:t>=2] We each pick … now 4 know it…</a:t>
            </a:r>
          </a:p>
          <a:p>
            <a:pPr marL="800100" lvl="1" indent="-342900">
              <a:buSzPct val="60000"/>
              <a:buFontTx/>
              <a:buBlip>
                <a:blip r:embed="rId3"/>
              </a:buBlip>
            </a:pPr>
            <a:r>
              <a:rPr lang="en-US" dirty="0">
                <a:ea typeface="ＭＳ Ｐゴシック" charset="-128"/>
                <a:cs typeface="ＭＳ Ｐゴシック" charset="-128"/>
              </a:rPr>
              <a:t>Information spread: exponential rate.  </a:t>
            </a:r>
          </a:p>
          <a:p>
            <a:pPr marL="800100" lvl="1" indent="-342900">
              <a:buSzPct val="60000"/>
              <a:buNone/>
            </a:pPr>
            <a:endParaRPr lang="en-US" dirty="0"/>
          </a:p>
          <a:p>
            <a:pPr marL="800100" lvl="1" indent="-342900">
              <a:buSzPct val="60000"/>
              <a:buNone/>
            </a:pPr>
            <a:r>
              <a:rPr lang="en-US" dirty="0"/>
              <a:t>Due to re-infection (gossip to an infected node) spreads as 1.8</a:t>
            </a:r>
            <a:r>
              <a:rPr lang="en-US" baseline="30000" dirty="0"/>
              <a:t>k</a:t>
            </a:r>
            <a:r>
              <a:rPr lang="en-US" dirty="0"/>
              <a:t> after </a:t>
            </a:r>
            <a:r>
              <a:rPr lang="en-US" i="1" dirty="0" err="1"/>
              <a:t>k</a:t>
            </a:r>
            <a:r>
              <a:rPr lang="en-US" i="1" dirty="0"/>
              <a:t> </a:t>
            </a:r>
            <a:r>
              <a:rPr lang="en-US" dirty="0"/>
              <a:t>rounds</a:t>
            </a:r>
          </a:p>
          <a:p>
            <a:pPr marL="800100" lvl="1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But in </a:t>
            </a:r>
            <a:r>
              <a:rPr lang="en-US" dirty="0" err="1"/>
              <a:t>O(log(N</a:t>
            </a:r>
            <a:r>
              <a:rPr lang="en-US" dirty="0"/>
              <a:t>)) time, N nodes are infected</a:t>
            </a:r>
          </a:p>
        </p:txBody>
      </p:sp>
    </p:spTree>
    <p:extLst>
      <p:ext uri="{BB962C8B-B14F-4D97-AF65-F5344CB8AC3E}">
        <p14:creationId xmlns:p14="http://schemas.microsoft.com/office/powerpoint/2010/main" val="137009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sz="400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Gossip epidemics</a:t>
            </a: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4953000" y="4114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6781800" y="3505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5867400" y="3505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7772400" y="4114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1" name="AutoShape 7"/>
          <p:cNvSpPr>
            <a:spLocks noChangeArrowheads="1"/>
          </p:cNvSpPr>
          <p:nvPr/>
        </p:nvSpPr>
        <p:spPr bwMode="auto">
          <a:xfrm>
            <a:off x="52578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7086600" y="4343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3" name="AutoShape 9"/>
          <p:cNvSpPr>
            <a:spLocks noChangeArrowheads="1"/>
          </p:cNvSpPr>
          <p:nvPr/>
        </p:nvSpPr>
        <p:spPr bwMode="auto">
          <a:xfrm>
            <a:off x="6172200" y="4343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4" name="AutoShape 10"/>
          <p:cNvSpPr>
            <a:spLocks noChangeArrowheads="1"/>
          </p:cNvSpPr>
          <p:nvPr/>
        </p:nvSpPr>
        <p:spPr bwMode="auto">
          <a:xfrm>
            <a:off x="80772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5" name="AutoShape 11"/>
          <p:cNvSpPr>
            <a:spLocks noChangeArrowheads="1"/>
          </p:cNvSpPr>
          <p:nvPr/>
        </p:nvSpPr>
        <p:spPr bwMode="auto">
          <a:xfrm>
            <a:off x="4876800" y="5562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6" name="AutoShape 12"/>
          <p:cNvSpPr>
            <a:spLocks noChangeArrowheads="1"/>
          </p:cNvSpPr>
          <p:nvPr/>
        </p:nvSpPr>
        <p:spPr bwMode="auto">
          <a:xfrm>
            <a:off x="67056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7" name="AutoShape 13"/>
          <p:cNvSpPr>
            <a:spLocks noChangeArrowheads="1"/>
          </p:cNvSpPr>
          <p:nvPr/>
        </p:nvSpPr>
        <p:spPr bwMode="auto">
          <a:xfrm>
            <a:off x="57912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8" name="AutoShape 14"/>
          <p:cNvSpPr>
            <a:spLocks noChangeArrowheads="1"/>
          </p:cNvSpPr>
          <p:nvPr/>
        </p:nvSpPr>
        <p:spPr bwMode="auto">
          <a:xfrm>
            <a:off x="7696200" y="5562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79" name="AutoShape 15"/>
          <p:cNvSpPr>
            <a:spLocks noChangeArrowheads="1"/>
          </p:cNvSpPr>
          <p:nvPr/>
        </p:nvSpPr>
        <p:spPr bwMode="auto">
          <a:xfrm>
            <a:off x="6172200" y="5638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0" name="AutoShape 16"/>
          <p:cNvSpPr>
            <a:spLocks noChangeArrowheads="1"/>
          </p:cNvSpPr>
          <p:nvPr/>
        </p:nvSpPr>
        <p:spPr bwMode="auto">
          <a:xfrm>
            <a:off x="838200" y="2743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1" name="AutoShape 17"/>
          <p:cNvSpPr>
            <a:spLocks noChangeArrowheads="1"/>
          </p:cNvSpPr>
          <p:nvPr/>
        </p:nvSpPr>
        <p:spPr bwMode="auto">
          <a:xfrm>
            <a:off x="2667000" y="2133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1752600" y="2133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3657600" y="2743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4" name="AutoShape 20"/>
          <p:cNvSpPr>
            <a:spLocks noChangeArrowheads="1"/>
          </p:cNvSpPr>
          <p:nvPr/>
        </p:nvSpPr>
        <p:spPr bwMode="auto">
          <a:xfrm>
            <a:off x="1143000" y="3581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5" name="AutoShape 21"/>
          <p:cNvSpPr>
            <a:spLocks noChangeArrowheads="1"/>
          </p:cNvSpPr>
          <p:nvPr/>
        </p:nvSpPr>
        <p:spPr bwMode="auto">
          <a:xfrm>
            <a:off x="2971800" y="2971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6" name="AutoShape 22"/>
          <p:cNvSpPr>
            <a:spLocks noChangeArrowheads="1"/>
          </p:cNvSpPr>
          <p:nvPr/>
        </p:nvSpPr>
        <p:spPr bwMode="auto">
          <a:xfrm>
            <a:off x="2057400" y="2971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7" name="AutoShape 23"/>
          <p:cNvSpPr>
            <a:spLocks noChangeArrowheads="1"/>
          </p:cNvSpPr>
          <p:nvPr/>
        </p:nvSpPr>
        <p:spPr bwMode="auto">
          <a:xfrm>
            <a:off x="3962400" y="3581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8" name="AutoShape 24"/>
          <p:cNvSpPr>
            <a:spLocks noChangeArrowheads="1"/>
          </p:cNvSpPr>
          <p:nvPr/>
        </p:nvSpPr>
        <p:spPr bwMode="auto">
          <a:xfrm>
            <a:off x="762000" y="4191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89" name="AutoShape 25"/>
          <p:cNvSpPr>
            <a:spLocks noChangeArrowheads="1"/>
          </p:cNvSpPr>
          <p:nvPr/>
        </p:nvSpPr>
        <p:spPr bwMode="auto">
          <a:xfrm>
            <a:off x="2590800" y="3581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0" name="AutoShape 26"/>
          <p:cNvSpPr>
            <a:spLocks noChangeArrowheads="1"/>
          </p:cNvSpPr>
          <p:nvPr/>
        </p:nvSpPr>
        <p:spPr bwMode="auto">
          <a:xfrm>
            <a:off x="1676400" y="3581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1" name="AutoShape 27"/>
          <p:cNvSpPr>
            <a:spLocks noChangeArrowheads="1"/>
          </p:cNvSpPr>
          <p:nvPr/>
        </p:nvSpPr>
        <p:spPr bwMode="auto">
          <a:xfrm>
            <a:off x="3581400" y="4191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2" name="AutoShape 28"/>
          <p:cNvSpPr>
            <a:spLocks noChangeArrowheads="1"/>
          </p:cNvSpPr>
          <p:nvPr/>
        </p:nvSpPr>
        <p:spPr bwMode="auto">
          <a:xfrm>
            <a:off x="2057400" y="4267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3" name="AutoShape 29"/>
          <p:cNvSpPr>
            <a:spLocks noChangeArrowheads="1"/>
          </p:cNvSpPr>
          <p:nvPr/>
        </p:nvSpPr>
        <p:spPr bwMode="auto">
          <a:xfrm>
            <a:off x="1295400" y="4419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4" name="AutoShape 30"/>
          <p:cNvSpPr>
            <a:spLocks noChangeArrowheads="1"/>
          </p:cNvSpPr>
          <p:nvPr/>
        </p:nvSpPr>
        <p:spPr bwMode="auto">
          <a:xfrm>
            <a:off x="3124200" y="3810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5" name="AutoShape 31"/>
          <p:cNvSpPr>
            <a:spLocks noChangeArrowheads="1"/>
          </p:cNvSpPr>
          <p:nvPr/>
        </p:nvSpPr>
        <p:spPr bwMode="auto">
          <a:xfrm>
            <a:off x="2209800" y="3810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6" name="AutoShape 32"/>
          <p:cNvSpPr>
            <a:spLocks noChangeArrowheads="1"/>
          </p:cNvSpPr>
          <p:nvPr/>
        </p:nvSpPr>
        <p:spPr bwMode="auto">
          <a:xfrm>
            <a:off x="4114800" y="4419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7" name="AutoShape 33"/>
          <p:cNvSpPr>
            <a:spLocks noChangeArrowheads="1"/>
          </p:cNvSpPr>
          <p:nvPr/>
        </p:nvSpPr>
        <p:spPr bwMode="auto">
          <a:xfrm>
            <a:off x="16002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98" name="AutoShape 34"/>
          <p:cNvSpPr>
            <a:spLocks noChangeArrowheads="1"/>
          </p:cNvSpPr>
          <p:nvPr/>
        </p:nvSpPr>
        <p:spPr bwMode="auto">
          <a:xfrm>
            <a:off x="3429000" y="4648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51" name="AutoShape 35"/>
          <p:cNvSpPr>
            <a:spLocks noChangeArrowheads="1"/>
          </p:cNvSpPr>
          <p:nvPr/>
        </p:nvSpPr>
        <p:spPr bwMode="auto">
          <a:xfrm>
            <a:off x="2514600" y="4648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0" name="AutoShape 36"/>
          <p:cNvSpPr>
            <a:spLocks noChangeArrowheads="1"/>
          </p:cNvSpPr>
          <p:nvPr/>
        </p:nvSpPr>
        <p:spPr bwMode="auto">
          <a:xfrm>
            <a:off x="44196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1" name="AutoShape 37"/>
          <p:cNvSpPr>
            <a:spLocks noChangeArrowheads="1"/>
          </p:cNvSpPr>
          <p:nvPr/>
        </p:nvSpPr>
        <p:spPr bwMode="auto">
          <a:xfrm>
            <a:off x="1219200" y="5867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2" name="AutoShape 38"/>
          <p:cNvSpPr>
            <a:spLocks noChangeArrowheads="1"/>
          </p:cNvSpPr>
          <p:nvPr/>
        </p:nvSpPr>
        <p:spPr bwMode="auto">
          <a:xfrm>
            <a:off x="30480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3" name="AutoShape 39"/>
          <p:cNvSpPr>
            <a:spLocks noChangeArrowheads="1"/>
          </p:cNvSpPr>
          <p:nvPr/>
        </p:nvSpPr>
        <p:spPr bwMode="auto">
          <a:xfrm>
            <a:off x="21336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56" name="AutoShape 40"/>
          <p:cNvSpPr>
            <a:spLocks noChangeArrowheads="1"/>
          </p:cNvSpPr>
          <p:nvPr/>
        </p:nvSpPr>
        <p:spPr bwMode="auto">
          <a:xfrm>
            <a:off x="4038600" y="5867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5" name="AutoShape 41"/>
          <p:cNvSpPr>
            <a:spLocks noChangeArrowheads="1"/>
          </p:cNvSpPr>
          <p:nvPr/>
        </p:nvSpPr>
        <p:spPr bwMode="auto">
          <a:xfrm>
            <a:off x="2514600" y="5943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6" name="AutoShape 42"/>
          <p:cNvSpPr>
            <a:spLocks noChangeArrowheads="1"/>
          </p:cNvSpPr>
          <p:nvPr/>
        </p:nvSpPr>
        <p:spPr bwMode="auto">
          <a:xfrm>
            <a:off x="4343400" y="2438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7" name="AutoShape 43"/>
          <p:cNvSpPr>
            <a:spLocks noChangeArrowheads="1"/>
          </p:cNvSpPr>
          <p:nvPr/>
        </p:nvSpPr>
        <p:spPr bwMode="auto">
          <a:xfrm>
            <a:off x="6172200" y="1828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8" name="AutoShape 44"/>
          <p:cNvSpPr>
            <a:spLocks noChangeArrowheads="1"/>
          </p:cNvSpPr>
          <p:nvPr/>
        </p:nvSpPr>
        <p:spPr bwMode="auto">
          <a:xfrm>
            <a:off x="5257800" y="1828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09" name="AutoShape 45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62" name="AutoShape 46"/>
          <p:cNvSpPr>
            <a:spLocks noChangeArrowheads="1"/>
          </p:cNvSpPr>
          <p:nvPr/>
        </p:nvSpPr>
        <p:spPr bwMode="auto">
          <a:xfrm>
            <a:off x="4648200" y="3276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1" name="AutoShape 47"/>
          <p:cNvSpPr>
            <a:spLocks noChangeArrowheads="1"/>
          </p:cNvSpPr>
          <p:nvPr/>
        </p:nvSpPr>
        <p:spPr bwMode="auto">
          <a:xfrm>
            <a:off x="6477000" y="2667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2" name="AutoShape 48"/>
          <p:cNvSpPr>
            <a:spLocks noChangeArrowheads="1"/>
          </p:cNvSpPr>
          <p:nvPr/>
        </p:nvSpPr>
        <p:spPr bwMode="auto">
          <a:xfrm>
            <a:off x="5562600" y="2667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3" name="AutoShape 49"/>
          <p:cNvSpPr>
            <a:spLocks noChangeArrowheads="1"/>
          </p:cNvSpPr>
          <p:nvPr/>
        </p:nvSpPr>
        <p:spPr bwMode="auto">
          <a:xfrm>
            <a:off x="7467600" y="3276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4" name="AutoShape 50"/>
          <p:cNvSpPr>
            <a:spLocks noChangeArrowheads="1"/>
          </p:cNvSpPr>
          <p:nvPr/>
        </p:nvSpPr>
        <p:spPr bwMode="auto">
          <a:xfrm>
            <a:off x="4267200" y="3886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5" name="AutoShape 51"/>
          <p:cNvSpPr>
            <a:spLocks noChangeArrowheads="1"/>
          </p:cNvSpPr>
          <p:nvPr/>
        </p:nvSpPr>
        <p:spPr bwMode="auto">
          <a:xfrm>
            <a:off x="6096000" y="3276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6" name="AutoShape 52"/>
          <p:cNvSpPr>
            <a:spLocks noChangeArrowheads="1"/>
          </p:cNvSpPr>
          <p:nvPr/>
        </p:nvSpPr>
        <p:spPr bwMode="auto">
          <a:xfrm>
            <a:off x="5181600" y="3276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7" name="AutoShape 53"/>
          <p:cNvSpPr>
            <a:spLocks noChangeArrowheads="1"/>
          </p:cNvSpPr>
          <p:nvPr/>
        </p:nvSpPr>
        <p:spPr bwMode="auto">
          <a:xfrm>
            <a:off x="7086600" y="3886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518" name="AutoShape 54"/>
          <p:cNvSpPr>
            <a:spLocks noChangeArrowheads="1"/>
          </p:cNvSpPr>
          <p:nvPr/>
        </p:nvSpPr>
        <p:spPr bwMode="auto">
          <a:xfrm>
            <a:off x="5562600" y="3962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1" name="AutoShape 55"/>
          <p:cNvSpPr>
            <a:spLocks noChangeArrowheads="1"/>
          </p:cNvSpPr>
          <p:nvPr/>
        </p:nvSpPr>
        <p:spPr bwMode="auto">
          <a:xfrm>
            <a:off x="1219200" y="5867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2" name="AutoShape 56"/>
          <p:cNvSpPr>
            <a:spLocks noChangeArrowheads="1"/>
          </p:cNvSpPr>
          <p:nvPr/>
        </p:nvSpPr>
        <p:spPr bwMode="auto">
          <a:xfrm>
            <a:off x="6096000" y="3276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3" name="AutoShape 57"/>
          <p:cNvSpPr>
            <a:spLocks noChangeArrowheads="1"/>
          </p:cNvSpPr>
          <p:nvPr/>
        </p:nvSpPr>
        <p:spPr bwMode="auto">
          <a:xfrm>
            <a:off x="52578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4" name="AutoShape 58"/>
          <p:cNvSpPr>
            <a:spLocks noChangeArrowheads="1"/>
          </p:cNvSpPr>
          <p:nvPr/>
        </p:nvSpPr>
        <p:spPr bwMode="auto">
          <a:xfrm>
            <a:off x="2590800" y="3581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5" name="AutoShape 59"/>
          <p:cNvSpPr>
            <a:spLocks noChangeArrowheads="1"/>
          </p:cNvSpPr>
          <p:nvPr/>
        </p:nvSpPr>
        <p:spPr bwMode="auto">
          <a:xfrm>
            <a:off x="67056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6" name="AutoShape 60"/>
          <p:cNvSpPr>
            <a:spLocks noChangeArrowheads="1"/>
          </p:cNvSpPr>
          <p:nvPr/>
        </p:nvSpPr>
        <p:spPr bwMode="auto">
          <a:xfrm>
            <a:off x="6172200" y="5638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7" name="AutoShape 61"/>
          <p:cNvSpPr>
            <a:spLocks noChangeArrowheads="1"/>
          </p:cNvSpPr>
          <p:nvPr/>
        </p:nvSpPr>
        <p:spPr bwMode="auto">
          <a:xfrm>
            <a:off x="2667000" y="2133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8" name="AutoShape 62"/>
          <p:cNvSpPr>
            <a:spLocks noChangeArrowheads="1"/>
          </p:cNvSpPr>
          <p:nvPr/>
        </p:nvSpPr>
        <p:spPr bwMode="auto">
          <a:xfrm>
            <a:off x="6477000" y="2667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79" name="AutoShape 63"/>
          <p:cNvSpPr>
            <a:spLocks noChangeArrowheads="1"/>
          </p:cNvSpPr>
          <p:nvPr/>
        </p:nvSpPr>
        <p:spPr bwMode="auto">
          <a:xfrm>
            <a:off x="6781800" y="3505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0" name="AutoShape 64"/>
          <p:cNvSpPr>
            <a:spLocks noChangeArrowheads="1"/>
          </p:cNvSpPr>
          <p:nvPr/>
        </p:nvSpPr>
        <p:spPr bwMode="auto">
          <a:xfrm>
            <a:off x="7772400" y="4114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1" name="AutoShape 65"/>
          <p:cNvSpPr>
            <a:spLocks noChangeArrowheads="1"/>
          </p:cNvSpPr>
          <p:nvPr/>
        </p:nvSpPr>
        <p:spPr bwMode="auto">
          <a:xfrm>
            <a:off x="7696200" y="5562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2" name="AutoShape 66"/>
          <p:cNvSpPr>
            <a:spLocks noChangeArrowheads="1"/>
          </p:cNvSpPr>
          <p:nvPr/>
        </p:nvSpPr>
        <p:spPr bwMode="auto">
          <a:xfrm>
            <a:off x="1752600" y="2133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3" name="AutoShape 67"/>
          <p:cNvSpPr>
            <a:spLocks noChangeArrowheads="1"/>
          </p:cNvSpPr>
          <p:nvPr/>
        </p:nvSpPr>
        <p:spPr bwMode="auto">
          <a:xfrm>
            <a:off x="1143000" y="3581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4" name="AutoShape 68"/>
          <p:cNvSpPr>
            <a:spLocks noChangeArrowheads="1"/>
          </p:cNvSpPr>
          <p:nvPr/>
        </p:nvSpPr>
        <p:spPr bwMode="auto">
          <a:xfrm>
            <a:off x="1676400" y="3581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5" name="AutoShape 69"/>
          <p:cNvSpPr>
            <a:spLocks noChangeArrowheads="1"/>
          </p:cNvSpPr>
          <p:nvPr/>
        </p:nvSpPr>
        <p:spPr bwMode="auto">
          <a:xfrm>
            <a:off x="1295400" y="4419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6" name="AutoShape 70"/>
          <p:cNvSpPr>
            <a:spLocks noChangeArrowheads="1"/>
          </p:cNvSpPr>
          <p:nvPr/>
        </p:nvSpPr>
        <p:spPr bwMode="auto">
          <a:xfrm>
            <a:off x="4114800" y="4419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7" name="AutoShape 71"/>
          <p:cNvSpPr>
            <a:spLocks noChangeArrowheads="1"/>
          </p:cNvSpPr>
          <p:nvPr/>
        </p:nvSpPr>
        <p:spPr bwMode="auto">
          <a:xfrm>
            <a:off x="6172200" y="1828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8" name="AutoShape 72"/>
          <p:cNvSpPr>
            <a:spLocks noChangeArrowheads="1"/>
          </p:cNvSpPr>
          <p:nvPr/>
        </p:nvSpPr>
        <p:spPr bwMode="auto">
          <a:xfrm>
            <a:off x="5257800" y="1828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89" name="AutoShape 73"/>
          <p:cNvSpPr>
            <a:spLocks noChangeArrowheads="1"/>
          </p:cNvSpPr>
          <p:nvPr/>
        </p:nvSpPr>
        <p:spPr bwMode="auto">
          <a:xfrm>
            <a:off x="4267200" y="3886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0" name="AutoShape 74"/>
          <p:cNvSpPr>
            <a:spLocks noChangeArrowheads="1"/>
          </p:cNvSpPr>
          <p:nvPr/>
        </p:nvSpPr>
        <p:spPr bwMode="auto">
          <a:xfrm>
            <a:off x="5562600" y="3962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1" name="AutoShape 75"/>
          <p:cNvSpPr>
            <a:spLocks noChangeArrowheads="1"/>
          </p:cNvSpPr>
          <p:nvPr/>
        </p:nvSpPr>
        <p:spPr bwMode="auto">
          <a:xfrm>
            <a:off x="4953000" y="4114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2" name="AutoShape 76"/>
          <p:cNvSpPr>
            <a:spLocks noChangeArrowheads="1"/>
          </p:cNvSpPr>
          <p:nvPr/>
        </p:nvSpPr>
        <p:spPr bwMode="auto">
          <a:xfrm>
            <a:off x="5867400" y="3505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3" name="AutoShape 77"/>
          <p:cNvSpPr>
            <a:spLocks noChangeArrowheads="1"/>
          </p:cNvSpPr>
          <p:nvPr/>
        </p:nvSpPr>
        <p:spPr bwMode="auto">
          <a:xfrm>
            <a:off x="7086600" y="4343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4" name="AutoShape 78"/>
          <p:cNvSpPr>
            <a:spLocks noChangeArrowheads="1"/>
          </p:cNvSpPr>
          <p:nvPr/>
        </p:nvSpPr>
        <p:spPr bwMode="auto">
          <a:xfrm>
            <a:off x="6172200" y="4343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5" name="AutoShape 79"/>
          <p:cNvSpPr>
            <a:spLocks noChangeArrowheads="1"/>
          </p:cNvSpPr>
          <p:nvPr/>
        </p:nvSpPr>
        <p:spPr bwMode="auto">
          <a:xfrm>
            <a:off x="80772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6" name="AutoShape 80"/>
          <p:cNvSpPr>
            <a:spLocks noChangeArrowheads="1"/>
          </p:cNvSpPr>
          <p:nvPr/>
        </p:nvSpPr>
        <p:spPr bwMode="auto">
          <a:xfrm>
            <a:off x="4876800" y="5562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7" name="AutoShape 81"/>
          <p:cNvSpPr>
            <a:spLocks noChangeArrowheads="1"/>
          </p:cNvSpPr>
          <p:nvPr/>
        </p:nvSpPr>
        <p:spPr bwMode="auto">
          <a:xfrm>
            <a:off x="5791200" y="4953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8" name="AutoShape 82"/>
          <p:cNvSpPr>
            <a:spLocks noChangeArrowheads="1"/>
          </p:cNvSpPr>
          <p:nvPr/>
        </p:nvSpPr>
        <p:spPr bwMode="auto">
          <a:xfrm>
            <a:off x="838200" y="2743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899" name="AutoShape 83"/>
          <p:cNvSpPr>
            <a:spLocks noChangeArrowheads="1"/>
          </p:cNvSpPr>
          <p:nvPr/>
        </p:nvSpPr>
        <p:spPr bwMode="auto">
          <a:xfrm>
            <a:off x="3657600" y="2743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0" name="AutoShape 84"/>
          <p:cNvSpPr>
            <a:spLocks noChangeArrowheads="1"/>
          </p:cNvSpPr>
          <p:nvPr/>
        </p:nvSpPr>
        <p:spPr bwMode="auto">
          <a:xfrm>
            <a:off x="2057400" y="2971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1" name="AutoShape 85"/>
          <p:cNvSpPr>
            <a:spLocks noChangeArrowheads="1"/>
          </p:cNvSpPr>
          <p:nvPr/>
        </p:nvSpPr>
        <p:spPr bwMode="auto">
          <a:xfrm>
            <a:off x="762000" y="4191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2" name="AutoShape 86"/>
          <p:cNvSpPr>
            <a:spLocks noChangeArrowheads="1"/>
          </p:cNvSpPr>
          <p:nvPr/>
        </p:nvSpPr>
        <p:spPr bwMode="auto">
          <a:xfrm>
            <a:off x="3124200" y="3810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3" name="AutoShape 87"/>
          <p:cNvSpPr>
            <a:spLocks noChangeArrowheads="1"/>
          </p:cNvSpPr>
          <p:nvPr/>
        </p:nvSpPr>
        <p:spPr bwMode="auto">
          <a:xfrm>
            <a:off x="2209800" y="3810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4" name="AutoShape 88"/>
          <p:cNvSpPr>
            <a:spLocks noChangeArrowheads="1"/>
          </p:cNvSpPr>
          <p:nvPr/>
        </p:nvSpPr>
        <p:spPr bwMode="auto">
          <a:xfrm>
            <a:off x="16002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5" name="AutoShape 89"/>
          <p:cNvSpPr>
            <a:spLocks noChangeArrowheads="1"/>
          </p:cNvSpPr>
          <p:nvPr/>
        </p:nvSpPr>
        <p:spPr bwMode="auto">
          <a:xfrm>
            <a:off x="3429000" y="4648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6" name="AutoShape 90"/>
          <p:cNvSpPr>
            <a:spLocks noChangeArrowheads="1"/>
          </p:cNvSpPr>
          <p:nvPr/>
        </p:nvSpPr>
        <p:spPr bwMode="auto">
          <a:xfrm>
            <a:off x="44196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7" name="AutoShape 91"/>
          <p:cNvSpPr>
            <a:spLocks noChangeArrowheads="1"/>
          </p:cNvSpPr>
          <p:nvPr/>
        </p:nvSpPr>
        <p:spPr bwMode="auto">
          <a:xfrm>
            <a:off x="30480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8" name="AutoShape 92"/>
          <p:cNvSpPr>
            <a:spLocks noChangeArrowheads="1"/>
          </p:cNvSpPr>
          <p:nvPr/>
        </p:nvSpPr>
        <p:spPr bwMode="auto">
          <a:xfrm>
            <a:off x="2133600" y="52578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09" name="AutoShape 93"/>
          <p:cNvSpPr>
            <a:spLocks noChangeArrowheads="1"/>
          </p:cNvSpPr>
          <p:nvPr/>
        </p:nvSpPr>
        <p:spPr bwMode="auto">
          <a:xfrm>
            <a:off x="2514600" y="5943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10" name="AutoShape 94"/>
          <p:cNvSpPr>
            <a:spLocks noChangeArrowheads="1"/>
          </p:cNvSpPr>
          <p:nvPr/>
        </p:nvSpPr>
        <p:spPr bwMode="auto">
          <a:xfrm>
            <a:off x="4343400" y="2438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11" name="AutoShape 95"/>
          <p:cNvSpPr>
            <a:spLocks noChangeArrowheads="1"/>
          </p:cNvSpPr>
          <p:nvPr/>
        </p:nvSpPr>
        <p:spPr bwMode="auto">
          <a:xfrm>
            <a:off x="7162800" y="24384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12" name="AutoShape 96"/>
          <p:cNvSpPr>
            <a:spLocks noChangeArrowheads="1"/>
          </p:cNvSpPr>
          <p:nvPr/>
        </p:nvSpPr>
        <p:spPr bwMode="auto">
          <a:xfrm>
            <a:off x="5562600" y="26670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13" name="AutoShape 97"/>
          <p:cNvSpPr>
            <a:spLocks noChangeArrowheads="1"/>
          </p:cNvSpPr>
          <p:nvPr/>
        </p:nvSpPr>
        <p:spPr bwMode="auto">
          <a:xfrm>
            <a:off x="7467600" y="3276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14" name="AutoShape 98"/>
          <p:cNvSpPr>
            <a:spLocks noChangeArrowheads="1"/>
          </p:cNvSpPr>
          <p:nvPr/>
        </p:nvSpPr>
        <p:spPr bwMode="auto">
          <a:xfrm>
            <a:off x="5181600" y="32766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15" name="AutoShape 99"/>
          <p:cNvSpPr>
            <a:spLocks noChangeArrowheads="1"/>
          </p:cNvSpPr>
          <p:nvPr/>
        </p:nvSpPr>
        <p:spPr bwMode="auto">
          <a:xfrm>
            <a:off x="7086600" y="3886200"/>
            <a:ext cx="533400" cy="381000"/>
          </a:xfrm>
          <a:prstGeom prst="hexagon">
            <a:avLst>
              <a:gd name="adj" fmla="val 35000"/>
              <a:gd name="vf" fmla="val 11547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916" name="AutoShape 100"/>
          <p:cNvSpPr>
            <a:spLocks noChangeArrowheads="1"/>
          </p:cNvSpPr>
          <p:nvPr/>
        </p:nvSpPr>
        <p:spPr bwMode="auto">
          <a:xfrm>
            <a:off x="4343400" y="2514600"/>
            <a:ext cx="2667000" cy="914400"/>
          </a:xfrm>
          <a:prstGeom prst="wedgeRectCallout">
            <a:avLst>
              <a:gd name="adj1" fmla="val -4375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600">
                <a:latin typeface="Tahoma" charset="0"/>
                <a:ea typeface="Arial" charset="0"/>
                <a:cs typeface="Arial" charset="0"/>
              </a:rPr>
              <a:t>An unlucky node may just “miss” the gossip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28094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51" grpId="0" animBg="1"/>
      <p:bldP spid="674856" grpId="0" animBg="1"/>
      <p:bldP spid="674862" grpId="0" animBg="1"/>
      <p:bldP spid="674871" grpId="0" animBg="1"/>
      <p:bldP spid="674872" grpId="0" animBg="1"/>
      <p:bldP spid="674873" grpId="0" animBg="1"/>
      <p:bldP spid="674874" grpId="0" animBg="1"/>
      <p:bldP spid="674875" grpId="0" animBg="1"/>
      <p:bldP spid="674876" grpId="0" animBg="1"/>
      <p:bldP spid="674877" grpId="0" animBg="1"/>
      <p:bldP spid="674878" grpId="0" animBg="1"/>
      <p:bldP spid="674879" grpId="0" animBg="1"/>
      <p:bldP spid="674880" grpId="0" animBg="1"/>
      <p:bldP spid="674881" grpId="0" animBg="1"/>
      <p:bldP spid="674882" grpId="0" animBg="1"/>
      <p:bldP spid="674883" grpId="0" animBg="1"/>
      <p:bldP spid="674884" grpId="0" animBg="1"/>
      <p:bldP spid="674885" grpId="0" animBg="1"/>
      <p:bldP spid="674886" grpId="0" animBg="1"/>
      <p:bldP spid="674887" grpId="0" animBg="1"/>
      <p:bldP spid="674888" grpId="0" animBg="1"/>
      <p:bldP spid="674889" grpId="0" animBg="1"/>
      <p:bldP spid="674890" grpId="0" animBg="1"/>
      <p:bldP spid="674891" grpId="0" animBg="1"/>
      <p:bldP spid="674892" grpId="0" animBg="1"/>
      <p:bldP spid="674893" grpId="0" animBg="1"/>
      <p:bldP spid="674894" grpId="0" animBg="1"/>
      <p:bldP spid="674895" grpId="0" animBg="1"/>
      <p:bldP spid="674896" grpId="0" animBg="1"/>
      <p:bldP spid="674897" grpId="0" animBg="1"/>
      <p:bldP spid="674898" grpId="0" animBg="1"/>
      <p:bldP spid="674899" grpId="0" animBg="1"/>
      <p:bldP spid="674900" grpId="0" animBg="1"/>
      <p:bldP spid="674901" grpId="0" animBg="1"/>
      <p:bldP spid="674902" grpId="0" animBg="1"/>
      <p:bldP spid="674903" grpId="0" animBg="1"/>
      <p:bldP spid="674904" grpId="0" animBg="1"/>
      <p:bldP spid="674905" grpId="0" animBg="1"/>
      <p:bldP spid="674906" grpId="0" animBg="1"/>
      <p:bldP spid="674907" grpId="0" animBg="1"/>
      <p:bldP spid="674908" grpId="0" animBg="1"/>
      <p:bldP spid="674909" grpId="0" animBg="1"/>
      <p:bldP spid="674910" grpId="0" animBg="1"/>
      <p:bldP spid="674911" grpId="0" animBg="1"/>
      <p:bldP spid="674912" grpId="0" animBg="1"/>
      <p:bldP spid="674913" grpId="0" animBg="1"/>
      <p:bldP spid="674914" grpId="0" animBg="1"/>
      <p:bldP spid="674915" grpId="0" animBg="1"/>
      <p:bldP spid="6749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Facts about gossip epidemics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1600200"/>
            <a:ext cx="9142412" cy="5257800"/>
          </a:xfrm>
        </p:spPr>
        <p:txBody>
          <a:bodyPr/>
          <a:lstStyle/>
          <a:p>
            <a:pPr marL="800100" indent="-336550" algn="l">
              <a:buSzPct val="60000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Extremely robust</a:t>
            </a:r>
          </a:p>
          <a:p>
            <a:pPr marL="800100" lvl="1" indent="-336550">
              <a:buSzPct val="60000"/>
              <a:buFontTx/>
              <a:buBlip>
                <a:blip r:embed="rId3"/>
              </a:buBlip>
            </a:pPr>
            <a:r>
              <a:rPr lang="en-US" sz="2400" dirty="0"/>
              <a:t>Data travels on exponentially many paths!</a:t>
            </a:r>
          </a:p>
          <a:p>
            <a:pPr marL="800100" lvl="1" indent="-336550">
              <a:buSzPct val="60000"/>
              <a:buFontTx/>
              <a:buBlip>
                <a:blip r:embed="rId3"/>
              </a:buBlip>
            </a:pPr>
            <a:r>
              <a:rPr lang="en-US" sz="2400" dirty="0"/>
              <a:t>Hard to even slow it down…</a:t>
            </a:r>
          </a:p>
          <a:p>
            <a:pPr marL="1257300" lvl="3" indent="-336550">
              <a:buSzPct val="60000"/>
              <a:buFontTx/>
              <a:buBlip>
                <a:blip r:embed="rId3"/>
              </a:buBlip>
            </a:pPr>
            <a:r>
              <a:rPr lang="en-US" dirty="0">
                <a:ea typeface="ＭＳ Ｐゴシック" charset="-128"/>
              </a:rPr>
              <a:t>Suppose 50% of our packets are simply lost…</a:t>
            </a:r>
          </a:p>
          <a:p>
            <a:pPr marL="1257300" lvl="3" indent="-336550">
              <a:buSzPct val="60000"/>
              <a:buFontTx/>
              <a:buBlip>
                <a:blip r:embed="rId3"/>
              </a:buBlip>
            </a:pPr>
            <a:r>
              <a:rPr lang="en-US" dirty="0">
                <a:ea typeface="ＭＳ Ｐゴシック" charset="-128"/>
              </a:rPr>
              <a:t>… we’ll need 1 additional round: a trivial delay!</a:t>
            </a:r>
          </a:p>
          <a:p>
            <a:pPr marL="800100" lvl="1" indent="-336550">
              <a:buSzPct val="60000"/>
              <a:buFontTx/>
              <a:buBlip>
                <a:blip r:embed="rId3"/>
              </a:buBlip>
            </a:pPr>
            <a:r>
              <a:rPr lang="en-US" sz="2400" dirty="0"/>
              <a:t>Push-pull works best.  For push-only/pull-only a few nodes can remain uninfected for a </a:t>
            </a:r>
            <a:r>
              <a:rPr lang="en-US" sz="2400" i="1" dirty="0"/>
              <a:t>long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56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Uses of gossip epidemics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8" y="1600200"/>
            <a:ext cx="9142412" cy="5257800"/>
          </a:xfrm>
        </p:spPr>
        <p:txBody>
          <a:bodyPr/>
          <a:lstStyle/>
          <a:p>
            <a:pPr marL="800100" indent="-342900" algn="l">
              <a:buSzPct val="60000"/>
              <a:buFontTx/>
              <a:buBlip>
                <a:blip r:embed="rId3"/>
              </a:buBlip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To robustly multicast data</a:t>
            </a:r>
          </a:p>
          <a:p>
            <a:pPr marL="1204912" lvl="2" indent="-342900">
              <a:buSzPct val="60000"/>
              <a:buFontTx/>
              <a:buBlip>
                <a:blip r:embed="rId3"/>
              </a:buBlip>
            </a:pPr>
            <a:r>
              <a:rPr lang="en-US" dirty="0"/>
              <a:t>Slow, but very sure of getting through</a:t>
            </a:r>
          </a:p>
          <a:p>
            <a:pPr marL="800100" indent="-342900" algn="l">
              <a:buSzPct val="60000"/>
              <a:buFontTx/>
              <a:buBlip>
                <a:blip r:embed="rId3"/>
              </a:buBlip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To implement eventual consistency between replicas</a:t>
            </a:r>
          </a:p>
          <a:p>
            <a:pPr marL="800100" indent="-342900" algn="l">
              <a:buSzPct val="60000"/>
              <a:buFontTx/>
              <a:buBlip>
                <a:blip r:embed="rId3"/>
              </a:buBlip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To support “all to all” monitoring and distributed management</a:t>
            </a:r>
          </a:p>
          <a:p>
            <a:pPr marL="800100" indent="-342900" algn="l">
              <a:buSzPct val="60000"/>
              <a:buFontTx/>
              <a:buBlip>
                <a:blip r:embed="rId3"/>
              </a:buBlip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For distributed data mining and discovery</a:t>
            </a:r>
          </a:p>
        </p:txBody>
      </p:sp>
    </p:spTree>
    <p:extLst>
      <p:ext uri="{BB962C8B-B14F-4D97-AF65-F5344CB8AC3E}">
        <p14:creationId xmlns:p14="http://schemas.microsoft.com/office/powerpoint/2010/main" val="2166903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1200"/>
            <a:ext cx="9139238" cy="1138238"/>
          </a:xfrm>
        </p:spPr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p2p and large file propagation</a:t>
            </a:r>
          </a:p>
        </p:txBody>
      </p:sp>
    </p:spTree>
    <p:extLst>
      <p:ext uri="{BB962C8B-B14F-4D97-AF65-F5344CB8AC3E}">
        <p14:creationId xmlns:p14="http://schemas.microsoft.com/office/powerpoint/2010/main" val="1404667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 err="1">
                <a:solidFill>
                  <a:srgbClr val="FF0000"/>
                </a:solidFill>
              </a:rPr>
              <a:t>BitTorrent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file sharing system with:</a:t>
            </a:r>
            <a:endParaRPr lang="en-US" sz="2800" dirty="0"/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sharing through file splitting</a:t>
            </a:r>
            <a:endParaRPr lang="en-US" dirty="0">
              <a:ea typeface="+mn-ea"/>
              <a:cs typeface="+mn-cs"/>
            </a:endParaRP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bandwidth of peers instead of a single server</a:t>
            </a:r>
            <a:endParaRPr lang="en-US" dirty="0">
              <a:ea typeface="+mn-ea"/>
              <a:cs typeface="+mn-cs"/>
            </a:endParaRP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concept of “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fairness”among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peers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with the goal of improving overall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2954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Replication and consistency implementations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1981200"/>
            <a:ext cx="8686800" cy="4876800"/>
          </a:xfrm>
          <a:ln/>
        </p:spPr>
        <p:txBody>
          <a:bodyPr/>
          <a:lstStyle/>
          <a:p>
            <a:pPr marL="749300" lvl="1" indent="-6350">
              <a:buSzPct val="60000"/>
              <a:buNone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Focus on replication whose goal is improved performance</a:t>
            </a:r>
          </a:p>
          <a:p>
            <a:pPr marL="1085850" lvl="1" indent="-342900">
              <a:buSzPct val="60000"/>
              <a:buNone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dirty="0"/>
          </a:p>
          <a:p>
            <a:pPr marL="1085850" lvl="1" indent="-342900">
              <a:buSzPct val="60000"/>
              <a:buNone/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Examples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Distributed file systems 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p2p systems</a:t>
            </a:r>
          </a:p>
          <a:p>
            <a:pPr marL="1490662" lvl="2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Web hosting systems and consistent hashing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97652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The idea (setup)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87140"/>
            <a:ext cx="9144000" cy="5086350"/>
          </a:xfrm>
        </p:spPr>
        <p:txBody>
          <a:bodyPr/>
          <a:lstStyle/>
          <a:p>
            <a:pPr marL="738188" indent="-280988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“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seed”node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the file</a:t>
            </a:r>
            <a:endParaRPr lang="en-US" sz="2800" dirty="0"/>
          </a:p>
          <a:p>
            <a:pPr marL="1138238" lvl="1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is split into fixed-size segments (256KB)</a:t>
            </a:r>
            <a:endParaRPr lang="en-US" sz="2400" dirty="0"/>
          </a:p>
          <a:p>
            <a:pPr marL="1138238" lvl="1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calculated for each segment</a:t>
            </a:r>
            <a:endParaRPr lang="en-US" sz="2400" dirty="0"/>
          </a:p>
          <a:p>
            <a:pPr marL="1138238" lvl="1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“.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torrent”meta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-file is built for the file – identifies the address of </a:t>
            </a:r>
            <a:r>
              <a:rPr lang="en-US" sz="2400" dirty="0"/>
              <a:t>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tracker node</a:t>
            </a:r>
            <a:endParaRPr lang="en-US" sz="2400" dirty="0"/>
          </a:p>
          <a:p>
            <a:pPr marL="738188" indent="-280988" algn="l">
              <a:lnSpc>
                <a:spcPct val="90000"/>
              </a:lnSpc>
              <a:buSzPct val="60000"/>
            </a:pP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.torrent file is hosted on a web server and passed around the web: it’s a link to the file</a:t>
            </a:r>
          </a:p>
          <a:p>
            <a:pPr marL="738188" indent="-280988" algn="l">
              <a:lnSpc>
                <a:spcPct val="90000"/>
              </a:lnSpc>
              <a:buSzPct val="60000"/>
            </a:pP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38188" indent="-280988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Tracker is a server which tracks currently active clients</a:t>
            </a:r>
            <a:endParaRPr lang="en-US" sz="2800" dirty="0"/>
          </a:p>
          <a:p>
            <a:pPr lvl="2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Tracker does not participate in actual distribution of file</a:t>
            </a:r>
          </a:p>
        </p:txBody>
      </p:sp>
    </p:spTree>
    <p:extLst>
      <p:ext uri="{BB962C8B-B14F-4D97-AF65-F5344CB8AC3E}">
        <p14:creationId xmlns:p14="http://schemas.microsoft.com/office/powerpoint/2010/main" val="377153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The idea (setup)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87140"/>
            <a:ext cx="8763000" cy="5086350"/>
          </a:xfrm>
        </p:spPr>
        <p:txBody>
          <a:bodyPr/>
          <a:lstStyle/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Terminology:</a:t>
            </a: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rgbClr val="FF0000"/>
                </a:solidFill>
              </a:rPr>
              <a:t>Seed</a:t>
            </a:r>
            <a:r>
              <a:rPr lang="en-US" dirty="0"/>
              <a:t>: Client with a complete copy of the file</a:t>
            </a: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 err="1">
                <a:solidFill>
                  <a:srgbClr val="FF0000"/>
                </a:solidFill>
              </a:rPr>
              <a:t>Leecher</a:t>
            </a:r>
            <a:r>
              <a:rPr lang="en-US" dirty="0"/>
              <a:t>: Client still downloading the file and having some but not all fragments of the file</a:t>
            </a:r>
          </a:p>
          <a:p>
            <a:pPr marL="457200" indent="0" algn="l">
              <a:lnSpc>
                <a:spcPct val="90000"/>
              </a:lnSpc>
              <a:buSzPct val="60000"/>
            </a:pP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contacts tracker and gets a random list of</a:t>
            </a:r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 or so) </a:t>
            </a:r>
            <a:r>
              <a:rPr lang="en-US" sz="2800" dirty="0">
                <a:solidFill>
                  <a:schemeClr val="tx1"/>
                </a:solidFill>
              </a:rPr>
              <a:t>seeds and </a:t>
            </a:r>
            <a:r>
              <a:rPr lang="en-US" sz="2800" dirty="0" err="1">
                <a:solidFill>
                  <a:schemeClr val="tx1"/>
                </a:solidFill>
              </a:rPr>
              <a:t>leechers</a:t>
            </a:r>
            <a:endParaRPr lang="en-US" sz="2800" dirty="0"/>
          </a:p>
          <a:p>
            <a:pPr marL="800100" indent="-342900" algn="l">
              <a:lnSpc>
                <a:spcPct val="90000"/>
              </a:lnSpc>
              <a:buSzPct val="60000"/>
            </a:pP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00100" indent="-342900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set of </a:t>
            </a:r>
            <a:r>
              <a:rPr lang="en-US" sz="2800" dirty="0">
                <a:solidFill>
                  <a:schemeClr val="tx1"/>
                </a:solidFill>
              </a:rPr>
              <a:t>seeds and </a:t>
            </a:r>
            <a:r>
              <a:rPr lang="en-US" sz="2800" dirty="0" err="1">
                <a:solidFill>
                  <a:schemeClr val="tx1"/>
                </a:solidFill>
              </a:rPr>
              <a:t>leechers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called 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peer set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The idea (download)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1650"/>
            <a:ext cx="9144000" cy="5086350"/>
          </a:xfrm>
        </p:spPr>
        <p:txBody>
          <a:bodyPr/>
          <a:lstStyle/>
          <a:p>
            <a:pPr marL="6858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Client contacts peers on list to see which segments of the file they have</a:t>
            </a:r>
            <a:endParaRPr lang="en-US" sz="2800" dirty="0"/>
          </a:p>
          <a:p>
            <a:pPr marL="6858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Client requests segments from peers (via TCP)</a:t>
            </a:r>
            <a:endParaRPr lang="en-US" sz="2800" dirty="0"/>
          </a:p>
          <a:p>
            <a:pPr marL="6858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Client uses hash from .torrent to confirm that segment is legitimate</a:t>
            </a:r>
          </a:p>
          <a:p>
            <a:pPr marL="6858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Client reports to other peers on the list that it has the segment and becomes a </a:t>
            </a:r>
            <a:r>
              <a:rPr lang="en-US" sz="2800" dirty="0" err="1">
                <a:solidFill>
                  <a:schemeClr val="tx1"/>
                </a:solidFill>
              </a:rPr>
              <a:t>leecher</a:t>
            </a:r>
            <a:endParaRPr lang="en-US" sz="2800" dirty="0"/>
          </a:p>
          <a:p>
            <a:pPr marL="6858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Other peers start to contact client to get the segment (while client is getting other segments)</a:t>
            </a:r>
          </a:p>
          <a:p>
            <a:pPr marL="6858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Client eventually becomes a seed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9925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The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49" y="2095499"/>
            <a:ext cx="4972249" cy="433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857" y="2036076"/>
            <a:ext cx="1150973" cy="16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74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Load sharing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1650"/>
            <a:ext cx="9144000" cy="5086350"/>
          </a:xfrm>
        </p:spPr>
        <p:txBody>
          <a:bodyPr/>
          <a:lstStyle/>
          <a:p>
            <a:pPr marL="800100" indent="-342900" algn="l">
              <a:lnSpc>
                <a:spcPct val="90000"/>
              </a:lnSpc>
              <a:buSzPct val="60000"/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file segments are downloaded by peers, they become the sources for further downloads</a:t>
            </a:r>
          </a:p>
          <a:p>
            <a:pPr marL="800100" indent="-342900" algn="l">
              <a:lnSpc>
                <a:spcPct val="90000"/>
              </a:lnSpc>
              <a:buSzPct val="60000"/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spread the load, clients have to have an incentive to allow peers to download from them</a:t>
            </a:r>
            <a:endParaRPr lang="en-US" sz="2400" dirty="0"/>
          </a:p>
          <a:p>
            <a:pPr marL="8001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BitTorrent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does this with an economic system</a:t>
            </a:r>
          </a:p>
          <a:p>
            <a:pPr marL="8001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 peer serves peers that serve </a:t>
            </a:r>
            <a:r>
              <a:rPr lang="en-US" sz="2400" dirty="0">
                <a:solidFill>
                  <a:srgbClr val="FF0000"/>
                </a:solidFill>
              </a:rPr>
              <a:t>too</a:t>
            </a: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overall performance</a:t>
            </a:r>
            <a:endParaRPr lang="en-US" sz="2000" dirty="0">
              <a:ea typeface="+mn-ea"/>
              <a:cs typeface="+mn-cs"/>
            </a:endParaRP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Encourages cooperation, discourages free-riding</a:t>
            </a:r>
            <a:endParaRPr lang="en-US" sz="2000" dirty="0"/>
          </a:p>
          <a:p>
            <a:pPr marL="8001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Peers use rarest first policy when downloading chunks</a:t>
            </a:r>
            <a:endParaRPr lang="en-US" sz="2400" dirty="0"/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a rare chunk makes peer attractive to others</a:t>
            </a:r>
            <a:endParaRPr lang="en-US" sz="2000" dirty="0">
              <a:ea typeface="+mn-ea"/>
              <a:cs typeface="+mn-cs"/>
            </a:endParaRPr>
          </a:p>
          <a:p>
            <a:pPr marL="1204912" lvl="2" indent="-342900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wants to download it, peer can then download the chunks it wants</a:t>
            </a:r>
            <a:endParaRPr lang="en-US" sz="2000" dirty="0">
              <a:ea typeface="+mn-ea"/>
              <a:cs typeface="+mn-cs"/>
            </a:endParaRPr>
          </a:p>
          <a:p>
            <a:pPr marL="800100" indent="-342900" algn="l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first chunk, just randomly pick something, so that peer has something to share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559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SzPct val="60000"/>
            </a:pPr>
            <a:r>
              <a:rPr lang="en-US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1650"/>
            <a:ext cx="9144000" cy="5086350"/>
          </a:xfrm>
        </p:spPr>
        <p:txBody>
          <a:bodyPr/>
          <a:lstStyle/>
          <a:p>
            <a:pPr marL="738188" indent="-280988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quite well</a:t>
            </a:r>
            <a:endParaRPr lang="en-US" sz="2800" dirty="0"/>
          </a:p>
          <a:p>
            <a:pPr lvl="2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a bit slow in the beginning, but speeds up considerably as peer gets more and more chunks</a:t>
            </a:r>
          </a:p>
          <a:p>
            <a:pPr marL="738188" indent="-280988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who want the file, must contribute</a:t>
            </a:r>
            <a:endParaRPr lang="en-US" sz="2800" dirty="0"/>
          </a:p>
          <a:p>
            <a:pPr lvl="2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overall performance</a:t>
            </a:r>
          </a:p>
          <a:p>
            <a:pPr lvl="2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Attempts to minimize free-riding</a:t>
            </a:r>
            <a:endParaRPr lang="en-US" dirty="0"/>
          </a:p>
          <a:p>
            <a:pPr marL="457200" indent="0" algn="l">
              <a:lnSpc>
                <a:spcPct val="90000"/>
              </a:lnSpc>
              <a:buSzPct val="60000"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Efficient mechanism for distributing large files to a large number of clients</a:t>
            </a:r>
            <a:endParaRPr lang="en-US" sz="2800" dirty="0"/>
          </a:p>
          <a:p>
            <a:pPr lvl="2">
              <a:lnSpc>
                <a:spcPct val="90000"/>
              </a:lnSpc>
              <a:buSzPct val="60000"/>
              <a:buFontTx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software, updates, …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35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38400"/>
            <a:ext cx="9139238" cy="113823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Replication for Web Hosting Systems</a:t>
            </a:r>
          </a:p>
        </p:txBody>
      </p:sp>
    </p:spTree>
    <p:extLst>
      <p:ext uri="{BB962C8B-B14F-4D97-AF65-F5344CB8AC3E}">
        <p14:creationId xmlns:p14="http://schemas.microsoft.com/office/powerpoint/2010/main" val="355355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0"/>
            <a:ext cx="9139238" cy="113823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Replication for Web Hosting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20980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pres?slideindex=1&amp;slidetitle="/>
              </a:rPr>
              <a:t>Akamai.ppt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29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2413" cy="1295400"/>
          </a:xfrm>
          <a:ln/>
        </p:spPr>
        <p:txBody>
          <a:bodyPr/>
          <a:lstStyle/>
          <a:p>
            <a:pPr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err="1"/>
              <a:t>Akka</a:t>
            </a:r>
            <a:r>
              <a:rPr lang="en-GB" dirty="0"/>
              <a:t> case study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2413" cy="4876800"/>
          </a:xfrm>
          <a:ln/>
        </p:spPr>
        <p:txBody>
          <a:bodyPr/>
          <a:lstStyle/>
          <a:p>
            <a:pPr marL="800100" indent="-34290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Distributed key-value store:    </a:t>
            </a:r>
            <a:r>
              <a:rPr lang="en-GB" sz="2000" dirty="0" err="1">
                <a:latin typeface="Consolas"/>
                <a:cs typeface="Consolas"/>
              </a:rPr>
              <a:t>GenericService</a:t>
            </a:r>
            <a:endParaRPr lang="en-GB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704225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Tell: fire-and-forget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ln/>
        </p:spPr>
        <p:txBody>
          <a:bodyPr lIns="0" tIns="0" rIns="0" bIns="0"/>
          <a:lstStyle/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>
                <a:latin typeface="Consolas"/>
                <a:cs typeface="Consolas"/>
              </a:rPr>
              <a:t>			actor ! Message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dirty="0">
              <a:cs typeface="Consolas"/>
            </a:endParaRP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Preferred way of sending messages. 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dirty="0">
              <a:cs typeface="Consolas"/>
            </a:endParaRP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No blocking waiting for a message. 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dirty="0">
              <a:cs typeface="Consolas"/>
            </a:endParaRP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This gives the best concurrency and scalability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38289292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19400"/>
            <a:ext cx="9139238" cy="1138238"/>
          </a:xfrm>
        </p:spPr>
        <p:txBody>
          <a:bodyPr/>
          <a:lstStyle/>
          <a:p>
            <a:r>
              <a:rPr lang="en-US" dirty="0"/>
              <a:t>(Traditional) 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32671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Ask: send-and-receive future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ln/>
        </p:spPr>
        <p:txBody>
          <a:bodyPr lIns="0" tIns="0" rIns="0" bIns="0"/>
          <a:lstStyle/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>
                <a:latin typeface="Consolas"/>
                <a:cs typeface="Consolas"/>
              </a:rPr>
              <a:t>	Future d = (actor ? Request).</a:t>
            </a:r>
            <a:r>
              <a:rPr lang="en-GB" sz="2000" dirty="0" err="1">
                <a:latin typeface="Consolas"/>
                <a:cs typeface="Consolas"/>
              </a:rPr>
              <a:t>mapTo</a:t>
            </a:r>
            <a:r>
              <a:rPr lang="en-GB" sz="2000" dirty="0">
                <a:latin typeface="Consolas"/>
                <a:cs typeface="Consolas"/>
              </a:rPr>
              <a:t>[Double]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dirty="0"/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Using ask will send a message to the receiving Actor as with tell and the receiving actor must reply with  </a:t>
            </a:r>
            <a:r>
              <a:rPr lang="en-GB" sz="2000" dirty="0">
                <a:latin typeface="Consolas"/>
                <a:cs typeface="Consolas"/>
              </a:rPr>
              <a:t>sender ! reply</a:t>
            </a:r>
            <a:r>
              <a:rPr lang="en-GB" dirty="0">
                <a:cs typeface="Consolas"/>
              </a:rPr>
              <a:t>  in order to complete the returned Future with a value.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dirty="0">
              <a:cs typeface="Consolas"/>
            </a:endParaRP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The ask operation involves creating an internal actor for handling this reply, which needs to have a timeout after which it is destroyed in order not to leak resources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Ask: send and receive future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ln/>
        </p:spPr>
        <p:txBody>
          <a:bodyPr lIns="0" tIns="0" rIns="0" bIns="0"/>
          <a:lstStyle/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>
                <a:latin typeface="Consolas"/>
                <a:cs typeface="Consolas"/>
              </a:rPr>
              <a:t>	Future d = (actor ? Request).</a:t>
            </a:r>
            <a:r>
              <a:rPr lang="en-GB" sz="2000" dirty="0" err="1">
                <a:latin typeface="Consolas"/>
                <a:cs typeface="Consolas"/>
              </a:rPr>
              <a:t>mapTo</a:t>
            </a:r>
            <a:r>
              <a:rPr lang="en-GB" sz="2000" dirty="0">
                <a:latin typeface="Consolas"/>
                <a:cs typeface="Consolas"/>
              </a:rPr>
              <a:t>[Double]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Or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>
                <a:latin typeface="Consolas"/>
                <a:cs typeface="Consolas"/>
              </a:rPr>
              <a:t>	Future d = Ask(actor, Request).</a:t>
            </a:r>
            <a:r>
              <a:rPr lang="en-GB" sz="2000" dirty="0" err="1">
                <a:latin typeface="Consolas"/>
                <a:cs typeface="Consolas"/>
              </a:rPr>
              <a:t>mapTo</a:t>
            </a:r>
            <a:r>
              <a:rPr lang="en-GB" sz="2000" dirty="0">
                <a:latin typeface="Consolas"/>
                <a:cs typeface="Consolas"/>
              </a:rPr>
              <a:t>[Double]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000" dirty="0"/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Can block later in the code using Await (non-blocking approaches possible too):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000" dirty="0"/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>
                <a:latin typeface="Consolas"/>
                <a:cs typeface="Consolas"/>
              </a:rPr>
              <a:t>	</a:t>
            </a:r>
            <a:r>
              <a:rPr lang="en-GB" sz="2000" dirty="0" err="1">
                <a:latin typeface="Consolas"/>
                <a:cs typeface="Consolas"/>
              </a:rPr>
              <a:t>Await.result</a:t>
            </a:r>
            <a:r>
              <a:rPr lang="en-GB" sz="2000" dirty="0">
                <a:latin typeface="Consolas"/>
                <a:cs typeface="Consolas"/>
              </a:rPr>
              <a:t>(d, timeout)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dirty="0"/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/>
              <a:t>Example: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>
                <a:latin typeface="Consolas"/>
                <a:cs typeface="Consolas"/>
              </a:rPr>
              <a:t>	</a:t>
            </a:r>
            <a:r>
              <a:rPr lang="en-GB" sz="2000" dirty="0" err="1">
                <a:latin typeface="Consolas"/>
                <a:cs typeface="Consolas"/>
              </a:rPr>
              <a:t>val</a:t>
            </a:r>
            <a:r>
              <a:rPr lang="en-GB" sz="2000" dirty="0">
                <a:latin typeface="Consolas"/>
                <a:cs typeface="Consolas"/>
              </a:rPr>
              <a:t> future = ask(master, Join()).</a:t>
            </a:r>
            <a:r>
              <a:rPr lang="en-GB" sz="2000" dirty="0" err="1">
                <a:latin typeface="Consolas"/>
                <a:cs typeface="Consolas"/>
              </a:rPr>
              <a:t>mapTo</a:t>
            </a:r>
            <a:r>
              <a:rPr lang="en-GB" sz="2000" dirty="0">
                <a:latin typeface="Consolas"/>
                <a:cs typeface="Consolas"/>
              </a:rPr>
              <a:t>[Stats]</a:t>
            </a:r>
          </a:p>
          <a:p>
            <a:pPr marL="862012" lvl="2" indent="0">
              <a:buClr>
                <a:schemeClr val="tx1"/>
              </a:buClr>
              <a:buSzPct val="60000"/>
              <a:buNone/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000" dirty="0">
                <a:latin typeface="Consolas"/>
                <a:cs typeface="Consolas"/>
              </a:rPr>
              <a:t>	</a:t>
            </a:r>
            <a:r>
              <a:rPr lang="en-GB" sz="2000" dirty="0" err="1">
                <a:latin typeface="Consolas"/>
                <a:cs typeface="Consolas"/>
              </a:rPr>
              <a:t>val</a:t>
            </a:r>
            <a:r>
              <a:rPr lang="en-GB" sz="2000" dirty="0">
                <a:latin typeface="Consolas"/>
                <a:cs typeface="Consolas"/>
              </a:rPr>
              <a:t> done = </a:t>
            </a:r>
            <a:r>
              <a:rPr lang="en-GB" sz="2000" dirty="0" err="1">
                <a:latin typeface="Consolas"/>
                <a:cs typeface="Consolas"/>
              </a:rPr>
              <a:t>Await.result</a:t>
            </a:r>
            <a:r>
              <a:rPr lang="en-GB" sz="2000" dirty="0">
                <a:latin typeface="Consolas"/>
                <a:cs typeface="Consolas"/>
              </a:rPr>
              <a:t>(future, 60 seconds)</a:t>
            </a:r>
          </a:p>
        </p:txBody>
      </p:sp>
    </p:spTree>
    <p:extLst>
      <p:ext uri="{BB962C8B-B14F-4D97-AF65-F5344CB8AC3E}">
        <p14:creationId xmlns:p14="http://schemas.microsoft.com/office/powerpoint/2010/main" val="391672621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ln/>
        </p:spPr>
        <p:txBody>
          <a:bodyPr lIns="0" tIns="0" rIns="0" bIns="0"/>
          <a:lstStyle/>
          <a:p>
            <a:pPr algn="ctr">
              <a:lnSpc>
                <a:spcPct val="9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solidFill>
                  <a:srgbClr val="FF0000"/>
                </a:solidFill>
              </a:rPr>
              <a:t>Abstract Class Option and class Some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ln/>
        </p:spPr>
        <p:txBody>
          <a:bodyPr lIns="0" tIns="0" rIns="0" bIns="0"/>
          <a:lstStyle/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>
                <a:cs typeface="Consolas"/>
              </a:rPr>
              <a:t>Abstract class Option[A] represents optional values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sz="2800" dirty="0">
              <a:cs typeface="Consolas"/>
            </a:endParaRP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sz="2800" dirty="0">
                <a:cs typeface="Consolas"/>
              </a:rPr>
              <a:t>Instances of Option[A] are either</a:t>
            </a:r>
          </a:p>
          <a:p>
            <a:pPr marL="1662112" lvl="3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instances of case class Some[A] or </a:t>
            </a:r>
          </a:p>
          <a:p>
            <a:pPr marL="1662112" lvl="3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case object None</a:t>
            </a: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endParaRPr lang="en-GB" dirty="0">
              <a:cs typeface="Consolas"/>
            </a:endParaRPr>
          </a:p>
          <a:p>
            <a:pPr marL="1204912" lvl="2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Class Some[A] extends Option[A] and represents existing values of type A.</a:t>
            </a:r>
          </a:p>
          <a:p>
            <a:pPr marL="1662112" lvl="3" indent="-342900">
              <a:buClr>
                <a:schemeClr val="tx1"/>
              </a:buClr>
              <a:buSzPct val="60000"/>
              <a:buFont typeface="StarSymbol" charset="0"/>
              <a:buBlip>
                <a:blip r:embed="rId3"/>
              </a:buBlip>
              <a:tabLst>
                <a:tab pos="109538" algn="l"/>
                <a:tab pos="120650" algn="l"/>
                <a:tab pos="1250950" algn="l"/>
                <a:tab pos="1457325" algn="l"/>
                <a:tab pos="1906588" algn="l"/>
                <a:tab pos="2355850" algn="l"/>
                <a:tab pos="2805113" algn="l"/>
                <a:tab pos="3254375" algn="l"/>
                <a:tab pos="3703638" algn="l"/>
                <a:tab pos="4152900" algn="l"/>
                <a:tab pos="4602163" algn="l"/>
                <a:tab pos="5051425" algn="l"/>
                <a:tab pos="5500688" algn="l"/>
                <a:tab pos="5949950" algn="l"/>
                <a:tab pos="6400800" algn="l"/>
                <a:tab pos="6848475" algn="l"/>
                <a:tab pos="7297738" algn="l"/>
                <a:tab pos="7747000" algn="l"/>
                <a:tab pos="8196263" algn="l"/>
                <a:tab pos="8645525" algn="l"/>
                <a:tab pos="8686800" algn="l"/>
              </a:tabLst>
            </a:pPr>
            <a:r>
              <a:rPr lang="en-GB" dirty="0">
                <a:cs typeface="Consolas"/>
              </a:rPr>
              <a:t>To get the object of type A use method get of Some[A] class</a:t>
            </a:r>
          </a:p>
        </p:txBody>
      </p:sp>
    </p:spTree>
    <p:extLst>
      <p:ext uri="{BB962C8B-B14F-4D97-AF65-F5344CB8AC3E}">
        <p14:creationId xmlns:p14="http://schemas.microsoft.com/office/powerpoint/2010/main" val="39167262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62" y="1828800"/>
            <a:ext cx="9139238" cy="5029200"/>
          </a:xfrm>
        </p:spPr>
        <p:txBody>
          <a:bodyPr/>
          <a:lstStyle/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A hierarchical (i.e. traditional) file system whose files and directories are distributed across a network</a:t>
            </a:r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600" dirty="0"/>
          </a:p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Goal is to provide the illusion of a local file system</a:t>
            </a:r>
            <a:endParaRPr lang="en-GB" sz="2400" dirty="0"/>
          </a:p>
          <a:p>
            <a:pPr marL="1085850" lvl="1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Supports usual file system operations: open/close, read/write...</a:t>
            </a:r>
          </a:p>
          <a:p>
            <a:pPr marL="1085850" lvl="1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Under the hood, file system operations are handled through Remote Procedure Calls (</a:t>
            </a:r>
            <a:r>
              <a:rPr lang="en-GB" sz="2400" dirty="0" err="1"/>
              <a:t>RPCs</a:t>
            </a:r>
            <a:r>
              <a:rPr lang="en-GB" sz="2400" dirty="0"/>
              <a:t>)</a:t>
            </a:r>
          </a:p>
          <a:p>
            <a:pPr marL="800100" lvl="1" indent="-342900"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600" dirty="0"/>
          </a:p>
          <a:p>
            <a:pPr marL="800100" lvl="1" indent="-342900"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Design goals: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/>
              <a:t>Access/location/concurrency/replication/failure/migration transparency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/>
              <a:t>Heterogeneity</a:t>
            </a:r>
          </a:p>
          <a:p>
            <a:pPr marL="1490662" lvl="2" indent="-342900">
              <a:buSzPct val="60000"/>
              <a:buFont typeface="StarSymbol" charset="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9517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62" y="1828800"/>
            <a:ext cx="9139238" cy="5029200"/>
          </a:xfrm>
        </p:spPr>
        <p:txBody>
          <a:bodyPr/>
          <a:lstStyle/>
          <a:p>
            <a:pPr marL="457200" indent="0" algn="l">
              <a:buSzPct val="60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 dirty="0"/>
              <a:t>Examples:</a:t>
            </a:r>
            <a:endParaRPr lang="en-GB" sz="1600" dirty="0"/>
          </a:p>
          <a:p>
            <a:pPr marL="1085850" lvl="1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Sun </a:t>
            </a:r>
            <a:r>
              <a:rPr lang="en-GB" sz="2400" dirty="0" err="1"/>
              <a:t>Microsystem’s</a:t>
            </a:r>
            <a:r>
              <a:rPr lang="en-GB" sz="2400" dirty="0"/>
              <a:t> Network File System (NFS)</a:t>
            </a:r>
          </a:p>
          <a:p>
            <a:pPr marL="1085850" lvl="1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Carnegie Mellon’s (then </a:t>
            </a:r>
            <a:r>
              <a:rPr lang="en-GB" sz="2400" dirty="0" err="1"/>
              <a:t>Transac’s</a:t>
            </a:r>
            <a:r>
              <a:rPr lang="en-GB" sz="2400" dirty="0"/>
              <a:t>, then IBM’s) Andrew File System (AFS), now </a:t>
            </a:r>
            <a:r>
              <a:rPr lang="en-GB" sz="2400" dirty="0" err="1"/>
              <a:t>OpenAFS</a:t>
            </a:r>
            <a:r>
              <a:rPr lang="en-GB" sz="2400" dirty="0"/>
              <a:t> and Coda</a:t>
            </a:r>
          </a:p>
          <a:p>
            <a:pPr marL="1085850" lvl="1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Windows Distributed File System</a:t>
            </a:r>
          </a:p>
          <a:p>
            <a:pPr marL="1085850" lvl="1" indent="-342900">
              <a:buSzPct val="60000"/>
              <a:buBlip>
                <a:blip r:embed="rId3"/>
              </a:buBlip>
              <a:tabLst>
                <a:tab pos="446088" algn="l"/>
                <a:tab pos="520700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/>
              <a:t>Lustre Linux cluster parallel distributed file system </a:t>
            </a:r>
          </a:p>
          <a:p>
            <a:pPr marL="800100" lvl="1" indent="-342900">
              <a:buSzPct val="60000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0377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client-server architecture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39238" cy="1143000"/>
          </a:xfrm>
        </p:spPr>
        <p:txBody>
          <a:bodyPr/>
          <a:lstStyle/>
          <a:p>
            <a:r>
              <a:rPr lang="en-US" sz="2000" dirty="0"/>
              <a:t>The basic NFS architecture for UNIX systems.</a:t>
            </a:r>
          </a:p>
        </p:txBody>
      </p:sp>
      <p:pic>
        <p:nvPicPr>
          <p:cNvPr id="77828" name="Picture 4" descr="11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08125"/>
            <a:ext cx="7648575" cy="3740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76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a directory in NFS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39238" cy="1143000"/>
          </a:xfrm>
        </p:spPr>
        <p:txBody>
          <a:bodyPr/>
          <a:lstStyle/>
          <a:p>
            <a:r>
              <a:rPr lang="en-US" sz="2000" dirty="0"/>
              <a:t>Mounting (part of) a remote file system in NFS</a:t>
            </a:r>
          </a:p>
        </p:txBody>
      </p:sp>
      <p:pic>
        <p:nvPicPr>
          <p:cNvPr id="98308" name="Picture 4" descr="11-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84288"/>
            <a:ext cx="8499475" cy="4030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636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file system model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15000"/>
            <a:ext cx="9139238" cy="1143000"/>
          </a:xfrm>
        </p:spPr>
        <p:txBody>
          <a:bodyPr/>
          <a:lstStyle/>
          <a:p>
            <a:r>
              <a:rPr lang="en-US" sz="2000" dirty="0"/>
              <a:t>An incomplete list of file system operations supported by NFS</a:t>
            </a:r>
          </a:p>
        </p:txBody>
      </p:sp>
      <p:pic>
        <p:nvPicPr>
          <p:cNvPr id="78852" name="Picture 4" descr="11-03T"/>
          <p:cNvPicPr>
            <a:picLocks noChangeAspect="1" noChangeArrowheads="1"/>
          </p:cNvPicPr>
          <p:nvPr/>
        </p:nvPicPr>
        <p:blipFill>
          <a:blip r:embed="rId3"/>
          <a:srcRect b="47011"/>
          <a:stretch>
            <a:fillRect/>
          </a:stretch>
        </p:blipFill>
        <p:spPr bwMode="auto">
          <a:xfrm>
            <a:off x="769938" y="1349375"/>
            <a:ext cx="7834312" cy="3686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4319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16251</TotalTime>
  <Words>1472</Words>
  <Application>Microsoft Macintosh PowerPoint</Application>
  <PresentationFormat>On-screen Show (4:3)</PresentationFormat>
  <Paragraphs>224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Consolas</vt:lpstr>
      <vt:lpstr>StarSymbol</vt:lpstr>
      <vt:lpstr>Tahoma</vt:lpstr>
      <vt:lpstr>Times New Roman</vt:lpstr>
      <vt:lpstr>Default Design</vt:lpstr>
      <vt:lpstr>CSC 536 Lecture 5</vt:lpstr>
      <vt:lpstr>Outline</vt:lpstr>
      <vt:lpstr>Replication and consistency implementations</vt:lpstr>
      <vt:lpstr>(Traditional) distributed file systems</vt:lpstr>
      <vt:lpstr>Distributed file systems</vt:lpstr>
      <vt:lpstr>Distributed file systems</vt:lpstr>
      <vt:lpstr>NFS client-server architecture</vt:lpstr>
      <vt:lpstr>Mounting a directory in NFS</vt:lpstr>
      <vt:lpstr>NFS file system model</vt:lpstr>
      <vt:lpstr>NFS file system model</vt:lpstr>
      <vt:lpstr>Remote versus local access</vt:lpstr>
      <vt:lpstr>Semantics of file sharing</vt:lpstr>
      <vt:lpstr>Semantics of  file sharing</vt:lpstr>
      <vt:lpstr>Semantics of file sharing</vt:lpstr>
      <vt:lpstr>Overview of AFS and Coda</vt:lpstr>
      <vt:lpstr>Overview of Coda</vt:lpstr>
      <vt:lpstr>Client Caching</vt:lpstr>
      <vt:lpstr>Sharing Files in Coda</vt:lpstr>
      <vt:lpstr>Sharing Files in Coda</vt:lpstr>
      <vt:lpstr>Server replication</vt:lpstr>
      <vt:lpstr>Server Replication</vt:lpstr>
      <vt:lpstr>p2p and “gossip” propagation </vt:lpstr>
      <vt:lpstr>P2P and gossiping</vt:lpstr>
      <vt:lpstr>Gossip “epidemics”</vt:lpstr>
      <vt:lpstr>Gossip epidemics</vt:lpstr>
      <vt:lpstr>Facts about gossip epidemics</vt:lpstr>
      <vt:lpstr>Uses of gossip epidemics</vt:lpstr>
      <vt:lpstr>p2p and large file propagation</vt:lpstr>
      <vt:lpstr>BitTorrent</vt:lpstr>
      <vt:lpstr>The idea (setup)</vt:lpstr>
      <vt:lpstr>The idea (setup)</vt:lpstr>
      <vt:lpstr>The idea (download)</vt:lpstr>
      <vt:lpstr>The flow</vt:lpstr>
      <vt:lpstr>Load sharing</vt:lpstr>
      <vt:lpstr>Summary</vt:lpstr>
      <vt:lpstr>Replication for Web Hosting Systems</vt:lpstr>
      <vt:lpstr>Replication for Web Hosting Systems</vt:lpstr>
      <vt:lpstr>Akka case study</vt:lpstr>
      <vt:lpstr>Tell: fire-and-forget</vt:lpstr>
      <vt:lpstr>Ask: send-and-receive future</vt:lpstr>
      <vt:lpstr>Ask: send and receive future</vt:lpstr>
      <vt:lpstr>Abstract Class Option and class Some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421 Lecture 3</dc:title>
  <dc:creator>Perkovic, Ljubomir</dc:creator>
  <cp:lastModifiedBy>Perkovic, Ljubomir</cp:lastModifiedBy>
  <cp:revision>95</cp:revision>
  <dcterms:created xsi:type="dcterms:W3CDTF">2014-04-29T21:23:07Z</dcterms:created>
  <dcterms:modified xsi:type="dcterms:W3CDTF">2020-04-25T14:46:51Z</dcterms:modified>
</cp:coreProperties>
</file>